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Izvor: My First Bitcoin, Bitcoin Diploma — vodič za učenike, izdanje 26.10, moduli 1–4 i uvodna očekivanja od polaznika. Prilagođeno pod licencom Creative Commons Autorstvo–Deliti pod istim uslovima 4.0 Međunarodna; ova prezentacija koristi istu licencu. Ova prezentacija je pomoćno sredstvo za nastavu koju vodi nastavnik. Prilagodite primere, aktivnosti, tempo i način izvođenja nastave, uz očuvanje smisla nastavnog programa, obaveznih kompetencija i bezbednosnih granica. Ne podrazumeva se unapred određeno trajanje časa.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Pridržavajte se ovih ograničenja u sva četiri modula. Objasnite rizike po privatnost i bezbednost, kao i rizik od gubitka, pre bilo koje neobavezne praktične vežbe uživo sa malim ulozima.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Koristite diskusiju iz izvora da biste razlikovali proverljivu činjenicu od mišljenja za koje su potrebni kriterijumi i dokazi. Ne tražite otkrivanje ličnih finansijskih podataka.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Koristite primer iz izvornog teksta: Amina ima pirinač i želi cipele; Luis ima cipele i želi ulje za kuvanje; Mei ima ulje za kuvanje i želi usluge popravke. Jasno razdvojite neuspele direktne razmene od kasnijeg rešenja uz posredovanje novca.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Koristite primer dostupnosti vode iz vodiča i svakodnevne izbore. Hitne potrebe mogu opravdano povećati davanje prednosti sadašnjosti.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Objasnite zlatni standard i njegova različita pravila zamene reprezentativnog papirnog novca za zlato. Kartica ili telefon šalju instrukcije; ne sadrže novac. Običan bankovni depozit predstavlja obavezu banke prema njenom klijentu.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 ostvaruju prihode od kamata i naknada, a istovremeno pokrivaju troškove i gubitke. Nemojte sugerisati da su sve banke pred propadanjem ili da je kreditiranje neograničeno. Razlikujte obećanje banke od neposrednog posedovanja sredstva za poravnanje.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Zadržite povezanost odgovora koji se sastoji od pet delova. Raniji predlozi pružili su pojedine elemente; izbegavajte da sugerišete da je svaki od njih predstavljao potpunu decentralizovanu valutu.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Deo bitcoina može biti nedostupan ili neraspoloživ za prodaju.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Pustite učenike da sami izračunaju konverziju; rešenja ne treba da budu vidljiva.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Ključno pitanje: Da li Bitcoin za vas ima vrednost? Da li njegova trenutna cena odražava njegovu vrednost?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Pripremite proveru ekrana za prijem, proveru slanja i potvrđivanja, kao i vežbu spremnosti za oporavak ili reagovanja na prevare. Objasnite ograničenja svakog okruženja pre upotrebe.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Nikada nemojte fotografisati stvarnu frazu za oporavak, čuvati je u oblaku, slati je imejlom ili porukom, niti je unositi na veb-sajt ili u običan obrazac. Ona može omogućiti potpun pristup sredstvima.
Dodatne pristupne fraze, više ključeva i napredne šeme rezervnih kopija pripadaju naprednom učenju. Nemojte uvoditi složene postupke koje polaznici ne mogu da objasne ili posle kojih ne mogu da povrate pristup ako nešto pođe po zlu.
Ako postoji mogućnost da je neko video ili kopirao frazu, da je uneta na internet ili sačuvana na nepouzdanom uređaju, smatrajte je kompromitovanom. Potražite pomoć ne otkrivajući je; koristite nov, pouzdan postupak oporavka.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Koristite poređenje malih i ređih plaćanja iz izmišljenog primera u izvornom tekstu. Neka izbori ostanu hipotetički; nemojte birati alate ili iznose za lična sredstva polaznika.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Posmatrajte postupak bez gledanja reči za oporavak. Kasnije lično podešavanje zahteva nove, privatno generisane podatke za oporavak.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Naknade za transakcije na lancu zavise prvenstveno od podataka transakcije i potražnje za prostorom u blokovima, a ne samo od poslatog iznosa. Pročitajte konačnu procenu; vreme potvrđivanja i naknade mogu se promeniti.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Zvaničnim sajtovima, stranicama aplikacija i kontaktima pristupajte samostalno. Proverite izdavača i domen; budite oprezni sa oglasima, porukama i sajtovima koji oponašaju zvanične. Nikada ne pozajmljujte novac radi eksperimentisanja.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Izvorna odrednica: Provera praktičnih kompetencija uz neposredno posmatranje nastavnika. C6 zahteva neposredno posmatranje i zadataka vezanih za novčanik i prijem sredstava i zadataka provere spremnosti za oporavak. Simulacije, unapred pripremljeni materijali, fizički modeli i alternative bez korišćenja sredstava prihvatljivi su. Dajte povratne informacije i pružite još jednu priliku kada je to potrebno. Rubrike za ocenjivanje i uputstva za sprovođenje provere nemojte prikazivati na ekranu.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je obavezan, a njegov sadržaj bira nastavnik. Izaberite zadatak koji je relevantan za lokalni kontekst i odnosi se na Bitcoin kao novac, a sledeće smernice koristite kao prilagodljive opcije, a ne kao zahtev da prikažete svaki alat ili scenario. Proverite aktuelne alate, lokalne propise, infrastrukturu i podršku. Očuvajte obavezne kompetencije i bezbednosne standarde iz Modula 3; nemojte izmišljati lokalne pružaoce usluga ni detalje.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Izaberite odgovarajući izvorni zadatak: poređenje načina čuvanja sredstava, provera ekrana za prijem, poređenje načina plaćanja, provera pripremljene transakcije, poređenje troškova ruta, reagovanje na prevaru, tok plaćanja trgovcu ili doniranja, ili provera izvora informacija. Po potrebi potražite pomoć lokalnih stručnjaka.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Koristite predmet male vrednosti ili simulaciju. Objasnite ceo tok pre nego što odobrite plaćanje.
Izaberite ili prilagodite scenarije iz vodiča lokalnom zadatku. Formulišite uputstva tako da budu namenjena polaznicima i nemojte predstavljati hipotetičko prihvatanje plaćanja kao stvarni spisak lokalnih trgovaca koji ga prihvataju.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Koristite onaj scenario iz izvornog materijala koji odgovara izabranom lokalnom zadatku. Povraćaj sredstava je novo plaćanje, a ne poništavanje prvobitne transakcije na blokčejnu.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Načini sticanja uključuju rad, direktnu razmenu, brokere, bankomate, trgovce, usluge konverzije i cirkularne ekonomije. Koristite aktuelne, proverene lokalne činjenice ili jasno izmišljen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Uporedite čuvanje podataka, veze na lancu blokova, druge strane u transakcijama, zaštitu od prevara, limite, naknade i rešavanje sporova.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Definišite uspeh prema rešenom problemu, a ne prema broju transakcija.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Posmatrajte lokalni zadatak koji je nastavnik odabrao, a u kojem se Bitcoin koristi kao novac, kao i objašnjenje učenika o svrsi, alternativi, kompromisima, mogućem neuspehu i sledećem koraku. Bodovanje, rubrike i sprovođenje ocenjivanja držite van ekrana.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8410" y="571500"/>
            <a:ext cx="1386870" cy="272400"/>
          </a:xfrm>
          <a:prstGeom prst="rect">
            <a:avLst/>
          </a:prstGeom>
          <a:noFill/>
          <a:ln/>
        </p:spPr>
        <p:txBody>
          <a:bodyPr wrap="square" lIns="0" tIns="0" rIns="0" bIns="0" rtlCol="0" anchor="t"/>
          <a:lstStyle/>
          <a:p>
            <a:pPr algn="r" indent="0" marL="0">
              <a:lnSpc>
                <a:spcPct val="108000"/>
              </a:lnSpc>
              <a:buNone/>
            </a:pPr>
            <a:r>
              <a:rPr lang="sr-Latn" altLang="en-US" sz="1650" dirty="0">
                <a:solidFill>
                  <a:srgbClr val="FFFFFF"/>
                </a:solidFill>
                <a:latin typeface="IBM Plex Sans" pitchFamily="34" charset="0"/>
                <a:ea typeface="IBM Plex Sans" pitchFamily="34" charset="-122"/>
                <a:cs typeface="IBM Plex Sans" pitchFamily="34" charset="-120"/>
              </a:rPr>
              <a:t>Izdanje 26.10</a:t>
            </a:r>
            <a:endParaRPr lang="sr-Lat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r-Latn" altLang="en-US" sz="7200" dirty="0">
                <a:solidFill>
                  <a:srgbClr val="FFFFFF"/>
                </a:solidFill>
                <a:latin typeface="IBM Plex Sans Medium" pitchFamily="34" charset="0"/>
                <a:ea typeface="IBM Plex Sans Medium" pitchFamily="34" charset="-122"/>
                <a:cs typeface="IBM Plex Sans Medium" pitchFamily="34" charset="-120"/>
              </a:rPr>
              <a:t>Diploma</a:t>
            </a:r>
            <a:br/>
            <a:r>
              <a:rPr lang="sr-Latn" altLang="en-US" sz="7200" dirty="0">
                <a:solidFill>
                  <a:srgbClr val="FFFFFF"/>
                </a:solidFill>
                <a:latin typeface="IBM Plex Sans Medium" pitchFamily="34" charset="0"/>
                <a:ea typeface="IBM Plex Sans Medium" pitchFamily="34" charset="-122"/>
                <a:cs typeface="IBM Plex Sans Medium" pitchFamily="34" charset="-120"/>
              </a:rPr>
              <a:t>o Bitcoin-u</a:t>
            </a:r>
            <a:endParaRPr lang="sr-Lat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r-Latn" altLang="en-US" sz="2400" dirty="0">
                <a:solidFill>
                  <a:srgbClr val="FFFFFF"/>
                </a:solidFill>
                <a:latin typeface="IBM Plex Sans" pitchFamily="34" charset="0"/>
                <a:ea typeface="IBM Plex Sans" pitchFamily="34" charset="-122"/>
                <a:cs typeface="IBM Plex Sans" pitchFamily="34" charset="-120"/>
              </a:rPr>
              <a:t>Finansijsko obrazovanje za eru Bitcoin-a</a:t>
            </a:r>
            <a:endParaRPr lang="sr-Lat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7941F"/>
                </a:solidFill>
                <a:latin typeface="IBM Plex Sans Medium" pitchFamily="34" charset="0"/>
                <a:ea typeface="IBM Plex Sans Medium" pitchFamily="34" charset="-122"/>
                <a:cs typeface="IBM Plex Sans Medium" pitchFamily="34" charset="-120"/>
              </a:rPr>
              <a:t>Modul 1</a:t>
            </a:r>
            <a:endParaRPr lang="sr-Latn"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Razumevanje novca</a:t>
            </a:r>
            <a:endParaRPr lang="sr-Lat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r-Latn" altLang="en-US" sz="2400" b="1" dirty="0">
                <a:solidFill>
                  <a:srgbClr val="FFFFFF"/>
                </a:solidFill>
                <a:latin typeface="IBM Plex Sans" pitchFamily="34" charset="0"/>
                <a:ea typeface="IBM Plex Sans" pitchFamily="34" charset="-122"/>
                <a:cs typeface="IBM Plex Sans" pitchFamily="34" charset="-120"/>
              </a:rPr>
              <a:t>Problem:</a:t>
            </a:r>
            <a:r>
              <a:rPr lang="sr-Latn" altLang="en-US" sz="2400" dirty="0">
                <a:solidFill>
                  <a:srgbClr val="FFFFFF"/>
                </a:solidFill>
                <a:latin typeface="IBM Plex Sans" pitchFamily="34" charset="0"/>
                <a:ea typeface="IBM Plex Sans" pitchFamily="34" charset="-122"/>
                <a:cs typeface="IBM Plex Sans" pitchFamily="34" charset="-120"/>
              </a:rPr>
              <a:t> Kako monetarni sistemi funkcionišu i menjaju se?</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Znanje prethodi delovanju</a:t>
            </a:r>
            <a:endParaRPr lang="sr-Lat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Prvo učite · počnite malim koracima · napredujte polako</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Nisu potrebni kupovina, lična sredstva ni lični novčanik</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Za završetak kursa nisu potrebni lični uređaj ni internet</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Dostupni su pripremljeni materijali, simulacije i vežbe bez interneta</a:t>
            </a:r>
            <a:endParaRPr lang="sr-Lat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Ovaj kurs pruža obrazovanje, a ne finansijske, investicione, pravne ili poreske savete. Ne preporučuje kupovinu, prodaju, zaduživanje uz bitcoin kao zalogu niti držanje bitcoina i ne obećava rast cene.</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Ne verujte, proverite</a:t>
            </a:r>
            <a:endParaRPr lang="sr-Lat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C0C0D0"/>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Diskusija i očekivanja u pogledu privatnosti</a:t>
            </a:r>
            <a:endParaRPr lang="sr-Latn"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Proverite dokaze; razlikujte činjenice, mišljenja i garancije</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Preispitujte ideje s poštovanjem; jasno navedite šta je neizvesno</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Čuvajte privatnost ličnih priča i finansijskih informacija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Bez pritiska da kupujete, prodajete ili otkrivate koliko sredstava posedujete</a:t>
            </a:r>
            <a:endParaRPr lang="sr-Latn"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Zatražite dozvolu pre nego što snimate ili delite nečiji ekran, rad ili podatke koji otkrivaju identitet. Nikada ne delite stvarne privatne ključeve ili reči za oporavak.</a:t>
            </a:r>
            <a:endParaRPr lang="sr-Latn"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Cena Bitcoin-a može naglo da se promeni. Greške, prevare, gubitak tajnih podataka ili propast pružaoca usluge čuvanja sredstava mogu dovesti do trajnog gubitka; važeća plaćanja je obično teško ili nemoguće poništiti.</a:t>
            </a:r>
            <a:endParaRPr lang="sr-Lat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Uvodna pitanja o novcu</a:t>
            </a:r>
            <a:endParaRPr lang="sr-Latn"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Zašto je ljudima potreban novac?</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Šta čini nešto novcem?</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 može da stvara ili kontroliše novac koji koristite?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Zašto vaš novac ima vrednost?</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Da li njime možete da kupite istu količinu kao ranije?</a:t>
            </a:r>
            <a:endParaRPr lang="sr-Lat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Zašto novac postoji</a:t>
            </a:r>
            <a:endParaRPr lang="sr-La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Novac je imovina koju ljudi prihvataju jer očekuju da će je drugi kasnije prihvatiti.</a:t>
            </a:r>
            <a:endParaRPr lang="sr-Latn"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Specijalizacija i razmena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Saradnja među nepoznatim ljudima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Cene, dugovi, prihodi i štednja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Vrednost kroz vreme i prostor</a:t>
            </a:r>
            <a:endParaRPr lang="sr-Latn"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Kratko pitanje</a:t>
            </a:r>
            <a:endParaRPr lang="sr-Latn" sz="2400" dirty="0"/>
          </a:p>
          <a:p>
            <a:pPr algn="l" indent="0" marL="0">
              <a:lnSpc>
                <a:spcPct val="113000"/>
              </a:lnSpc>
              <a:spcBef>
                <a:spcPts val="360"/>
              </a:spcBef>
              <a:buNone/>
            </a:pPr>
            <a:r>
              <a:rPr lang="sr-Latn" altLang="en-US" sz="2400" dirty="0">
                <a:solidFill>
                  <a:srgbClr val="25252B"/>
                </a:solidFill>
                <a:latin typeface="IBM Plex Sans" pitchFamily="34" charset="0"/>
                <a:ea typeface="IBM Plex Sans" pitchFamily="34" charset="-122"/>
                <a:cs typeface="IBM Plex Sans" pitchFamily="34" charset="-120"/>
              </a:rPr>
              <a:t>Koji problem razmene ili koordinacije novac pomaže da se reši?</a:t>
            </a:r>
            <a:endParaRPr lang="sr-Latn"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Funkcije novca</a:t>
            </a:r>
            <a:endParaRPr lang="sr-Latn"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Sredstvo razmene:</a:t>
            </a:r>
            <a:r>
              <a:rPr lang="sr-Latn" altLang="en-US" sz="2400" dirty="0">
                <a:solidFill>
                  <a:srgbClr val="25252B"/>
                </a:solidFill>
                <a:latin typeface="IBM Plex Sans" pitchFamily="34" charset="0"/>
                <a:ea typeface="IBM Plex Sans" pitchFamily="34" charset="-122"/>
                <a:cs typeface="IBM Plex Sans" pitchFamily="34" charset="-120"/>
              </a:rPr>
              <a:t> plaćanje robe i usluga</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Obračunska jedinica:</a:t>
            </a:r>
            <a:r>
              <a:rPr lang="sr-Latn" altLang="en-US" sz="2400" dirty="0">
                <a:solidFill>
                  <a:srgbClr val="25252B"/>
                </a:solidFill>
                <a:latin typeface="IBM Plex Sans" pitchFamily="34" charset="0"/>
                <a:ea typeface="IBM Plex Sans" pitchFamily="34" charset="-122"/>
                <a:cs typeface="IBM Plex Sans" pitchFamily="34" charset="-120"/>
              </a:rPr>
              <a:t> zajedničke cene i evidencije</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Čuvar vrednosti:</a:t>
            </a:r>
            <a:r>
              <a:rPr lang="sr-Latn" altLang="en-US" sz="2400" dirty="0">
                <a:solidFill>
                  <a:srgbClr val="25252B"/>
                </a:solidFill>
                <a:latin typeface="IBM Plex Sans" pitchFamily="34" charset="0"/>
                <a:ea typeface="IBM Plex Sans" pitchFamily="34" charset="-122"/>
                <a:cs typeface="IBM Plex Sans" pitchFamily="34" charset="-120"/>
              </a:rPr>
              <a:t> vrednost tokom vremena</a:t>
            </a:r>
            <a:endParaRPr lang="sr-Latn"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Jedan oblik novca može bolje da obavlja određenu funkciju od drugog. Svaki oblik nosi rizike po kupovnu moć.</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Svojstva korisnog novca</a:t>
            </a:r>
            <a:endParaRPr lang="sr-Latn" sz="3000" dirty="0"/>
          </a:p>
        </p:txBody>
      </p:sp>
      <p:sp>
        <p:nvSpPr>
          <p:cNvPr id="4" name="Text 2"/>
          <p:cNvSpPr/>
          <p:nvPr/>
        </p:nvSpPr>
        <p:spPr>
          <a:xfrm>
            <a:off x="666689" y="1372240"/>
            <a:ext cx="5727984" cy="1881469"/>
          </a:xfrm>
          <a:prstGeom prst="rect">
            <a:avLst/>
          </a:prstGeom>
          <a:noFill/>
          <a:ln/>
        </p:spPr>
        <p:txBody>
          <a:bodyPr wrap="square" lIns="0" tIns="0" rIns="0" bIns="0" rtlCol="0" anchor="t"/>
          <a:lstStyle/>
          <a:p>
            <a:pPr algn="l" marL="511810" indent="-511810">
              <a:lnSpc>
                <a:spcPct val="113000"/>
              </a:lnSpc>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Trajnost:</a:t>
            </a:r>
            <a:r>
              <a:rPr lang="sr-Latn" altLang="en-US" sz="2020" dirty="0">
                <a:solidFill>
                  <a:srgbClr val="25252B"/>
                </a:solidFill>
                <a:latin typeface="IBM Plex Sans" pitchFamily="34" charset="0"/>
                <a:ea typeface="IBM Plex Sans" pitchFamily="34" charset="-122"/>
                <a:cs typeface="IBM Plex Sans" pitchFamily="34" charset="-120"/>
              </a:rPr>
              <a:t> upotrebljivost tokom vremena</a:t>
            </a:r>
            <a:endParaRPr lang="sr-Latn" sz="2020" dirty="0"/>
          </a:p>
          <a:p>
            <a:pPr algn="l" marL="511810" indent="-51181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Prenosivost:</a:t>
            </a:r>
            <a:r>
              <a:rPr lang="sr-Latn" altLang="en-US" sz="2020" dirty="0">
                <a:solidFill>
                  <a:srgbClr val="25252B"/>
                </a:solidFill>
                <a:latin typeface="IBM Plex Sans" pitchFamily="34" charset="0"/>
                <a:ea typeface="IBM Plex Sans" pitchFamily="34" charset="-122"/>
                <a:cs typeface="IBM Plex Sans" pitchFamily="34" charset="-120"/>
              </a:rPr>
              <a:t> lako premeštanje ili prenos</a:t>
            </a:r>
            <a:endParaRPr lang="sr-Latn" sz="2020" dirty="0"/>
          </a:p>
          <a:p>
            <a:pPr algn="l" marL="511810" indent="-51181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Deljivost:</a:t>
            </a:r>
            <a:r>
              <a:rPr lang="sr-Latn" altLang="en-US" sz="2020" dirty="0">
                <a:solidFill>
                  <a:srgbClr val="25252B"/>
                </a:solidFill>
                <a:latin typeface="IBM Plex Sans" pitchFamily="34" charset="0"/>
                <a:ea typeface="IBM Plex Sans" pitchFamily="34" charset="-122"/>
                <a:cs typeface="IBM Plex Sans" pitchFamily="34" charset="-120"/>
              </a:rPr>
              <a:t> mali i veliki iznosi</a:t>
            </a:r>
            <a:endParaRPr lang="sr-Latn" sz="2020" dirty="0"/>
          </a:p>
          <a:p>
            <a:pPr algn="l" marL="511810" indent="-51181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Zamenljivost:</a:t>
            </a:r>
            <a:r>
              <a:rPr lang="sr-Latn" altLang="en-US" sz="2020" dirty="0">
                <a:solidFill>
                  <a:srgbClr val="25252B"/>
                </a:solidFill>
                <a:latin typeface="IBM Plex Sans" pitchFamily="34" charset="0"/>
                <a:ea typeface="IBM Plex Sans" pitchFamily="34" charset="-122"/>
                <a:cs typeface="IBM Plex Sans" pitchFamily="34" charset="-120"/>
              </a:rPr>
              <a:t> međusobno zamenljive jednake jedinice</a:t>
            </a:r>
            <a:endParaRPr lang="sr-Latn" sz="2020" dirty="0"/>
          </a:p>
        </p:txBody>
      </p:sp>
      <p:sp>
        <p:nvSpPr>
          <p:cNvPr id="5" name="Text 3"/>
          <p:cNvSpPr/>
          <p:nvPr/>
        </p:nvSpPr>
        <p:spPr>
          <a:xfrm>
            <a:off x="6121542" y="1372240"/>
            <a:ext cx="5727984" cy="2175906"/>
          </a:xfrm>
          <a:prstGeom prst="rect">
            <a:avLst/>
          </a:prstGeom>
          <a:noFill/>
          <a:ln/>
        </p:spPr>
        <p:txBody>
          <a:bodyPr wrap="square" lIns="0" tIns="0" rIns="0" bIns="0" rtlCol="0" anchor="t"/>
          <a:lstStyle/>
          <a:p>
            <a:pPr algn="l" marL="511810" indent="-511810">
              <a:lnSpc>
                <a:spcPct val="113000"/>
              </a:lnSpc>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Oskudnost:</a:t>
            </a:r>
            <a:r>
              <a:rPr lang="sr-Latn" altLang="en-US" sz="2020" dirty="0">
                <a:solidFill>
                  <a:srgbClr val="25252B"/>
                </a:solidFill>
                <a:latin typeface="IBM Plex Sans" pitchFamily="34" charset="0"/>
                <a:ea typeface="IBM Plex Sans" pitchFamily="34" charset="-122"/>
                <a:cs typeface="IBM Plex Sans" pitchFamily="34" charset="-120"/>
              </a:rPr>
              <a:t> ograničenja povećanja ponude</a:t>
            </a:r>
            <a:endParaRPr lang="sr-Latn" sz="2020" dirty="0"/>
          </a:p>
          <a:p>
            <a:pPr algn="l" marL="511810" indent="-51181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Prihvatljivost:</a:t>
            </a:r>
            <a:r>
              <a:rPr lang="sr-Latn" altLang="en-US" sz="2020" dirty="0">
                <a:solidFill>
                  <a:srgbClr val="25252B"/>
                </a:solidFill>
                <a:latin typeface="IBM Plex Sans" pitchFamily="34" charset="0"/>
                <a:ea typeface="IBM Plex Sans" pitchFamily="34" charset="-122"/>
                <a:cs typeface="IBM Plex Sans" pitchFamily="34" charset="-120"/>
              </a:rPr>
              <a:t> spremnost da se primi</a:t>
            </a:r>
            <a:endParaRPr lang="sr-Latn" sz="2020" dirty="0"/>
          </a:p>
          <a:p>
            <a:pPr algn="l" marL="511810" indent="-51181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Proverljivost i prepoznatljivost:</a:t>
            </a:r>
            <a:r>
              <a:rPr lang="sr-Latn" altLang="en-US" sz="2020" dirty="0">
                <a:solidFill>
                  <a:srgbClr val="25252B"/>
                </a:solidFill>
                <a:latin typeface="IBM Plex Sans" pitchFamily="34" charset="0"/>
                <a:ea typeface="IBM Plex Sans" pitchFamily="34" charset="-122"/>
                <a:cs typeface="IBM Plex Sans" pitchFamily="34" charset="-120"/>
              </a:rPr>
              <a:t> autentične jedinice koje se mogu prepoznati</a:t>
            </a:r>
            <a:endParaRPr lang="sr-Latn" sz="2020" dirty="0"/>
          </a:p>
        </p:txBody>
      </p:sp>
      <p:sp>
        <p:nvSpPr>
          <p:cNvPr id="6" name="Text 4"/>
          <p:cNvSpPr/>
          <p:nvPr/>
        </p:nvSpPr>
        <p:spPr>
          <a:xfrm>
            <a:off x="666780" y="3829690"/>
            <a:ext cx="11510010" cy="691195"/>
          </a:xfrm>
          <a:prstGeom prst="rect">
            <a:avLst/>
          </a:prstGeom>
          <a:noFill/>
          <a:ln/>
        </p:spPr>
        <p:txBody>
          <a:bodyPr wrap="square" lIns="0" tIns="0" rIns="0" bIns="0" rtlCol="0" anchor="t"/>
          <a:lstStyle/>
          <a:p>
            <a:pPr algn="l" indent="0" marL="0">
              <a:lnSpc>
                <a:spcPct val="113000"/>
              </a:lnSpc>
              <a:buNone/>
            </a:pPr>
            <a:r>
              <a:rPr lang="sr-Latn" altLang="en-US" sz="2020" dirty="0">
                <a:solidFill>
                  <a:srgbClr val="25252B"/>
                </a:solidFill>
                <a:latin typeface="IBM Plex Sans" pitchFamily="34" charset="0"/>
                <a:ea typeface="IBM Plex Sans" pitchFamily="34" charset="-122"/>
                <a:cs typeface="IBM Plex Sans" pitchFamily="34" charset="-120"/>
              </a:rPr>
              <a:t>Nijedan oblik ne ispunjava savršeno sve kriterijume. „</a:t>
            </a:r>
            <a:r>
              <a:rPr lang="sr-Latn" altLang="en-US" sz="2020" b="1" dirty="0">
                <a:solidFill>
                  <a:srgbClr val="25252B"/>
                </a:solidFill>
                <a:latin typeface="IBM Plex Sans" pitchFamily="34" charset="0"/>
                <a:ea typeface="IBM Plex Sans" pitchFamily="34" charset="-122"/>
                <a:cs typeface="IBM Plex Sans" pitchFamily="34" charset="-120"/>
              </a:rPr>
              <a:t>Zdrav novac</a:t>
            </a:r>
            <a:r>
              <a:rPr lang="sr-Latn" altLang="en-US" sz="2020" dirty="0">
                <a:solidFill>
                  <a:srgbClr val="25252B"/>
                </a:solidFill>
                <a:latin typeface="IBM Plex Sans" pitchFamily="34" charset="0"/>
                <a:ea typeface="IBM Plex Sans" pitchFamily="34" charset="-122"/>
                <a:cs typeface="IBM Plex Sans" pitchFamily="34" charset="-120"/>
              </a:rPr>
              <a:t>” je stvar procene: navedite kriterijume i dosledno upoređujte.</a:t>
            </a:r>
            <a:endParaRPr lang="sr-Latn" sz="2020" dirty="0"/>
          </a:p>
        </p:txBody>
      </p:sp>
      <p:sp>
        <p:nvSpPr>
          <p:cNvPr id="7" name="Shape 5"/>
          <p:cNvSpPr/>
          <p:nvPr/>
        </p:nvSpPr>
        <p:spPr>
          <a:xfrm>
            <a:off x="666780" y="4776826"/>
            <a:ext cx="10858500" cy="1036747"/>
          </a:xfrm>
          <a:prstGeom prst="rect">
            <a:avLst/>
          </a:prstGeom>
          <a:solidFill>
            <a:srgbClr val="F3F3FA"/>
          </a:solidFill>
          <a:ln/>
        </p:spPr>
      </p:sp>
      <p:sp>
        <p:nvSpPr>
          <p:cNvPr id="8" name="Shape 6"/>
          <p:cNvSpPr/>
          <p:nvPr/>
        </p:nvSpPr>
        <p:spPr>
          <a:xfrm>
            <a:off x="666780" y="4776826"/>
            <a:ext cx="57150" cy="1036747"/>
          </a:xfrm>
          <a:prstGeom prst="rect">
            <a:avLst/>
          </a:prstGeom>
          <a:solidFill>
            <a:srgbClr val="422C70"/>
          </a:solidFill>
          <a:ln/>
        </p:spPr>
      </p:sp>
      <p:sp>
        <p:nvSpPr>
          <p:cNvPr id="9" name="Text 7"/>
          <p:cNvSpPr/>
          <p:nvPr/>
        </p:nvSpPr>
        <p:spPr>
          <a:xfrm>
            <a:off x="1133582" y="5007254"/>
            <a:ext cx="10580980" cy="575889"/>
          </a:xfrm>
          <a:prstGeom prst="rect">
            <a:avLst/>
          </a:prstGeom>
          <a:noFill/>
          <a:ln/>
        </p:spPr>
        <p:txBody>
          <a:bodyPr wrap="square" lIns="0" tIns="0" rIns="0" bIns="0" rtlCol="0" anchor="t"/>
          <a:lstStyle/>
          <a:p>
            <a:pPr algn="l" indent="0" marL="0">
              <a:lnSpc>
                <a:spcPct val="113000"/>
              </a:lnSpc>
              <a:buNone/>
            </a:pPr>
            <a:r>
              <a:rPr lang="sr-Latn" altLang="en-US" sz="2020" b="1" dirty="0">
                <a:solidFill>
                  <a:srgbClr val="422C70"/>
                </a:solidFill>
                <a:latin typeface="IBM Plex Sans" pitchFamily="34" charset="0"/>
                <a:ea typeface="IBM Plex Sans" pitchFamily="34" charset="-122"/>
                <a:cs typeface="IBM Plex Sans" pitchFamily="34" charset="-120"/>
              </a:rPr>
              <a:t>Razmišljajte kritički</a:t>
            </a:r>
            <a:endParaRPr lang="sr-Latn" sz="2020" dirty="0"/>
          </a:p>
          <a:p>
            <a:pPr algn="l" indent="0" marL="0">
              <a:lnSpc>
                <a:spcPct val="113000"/>
              </a:lnSpc>
              <a:spcBef>
                <a:spcPts val="300"/>
              </a:spcBef>
              <a:buNone/>
            </a:pPr>
            <a:r>
              <a:rPr lang="sr-Latn" altLang="en-US" sz="2020" dirty="0">
                <a:solidFill>
                  <a:srgbClr val="25252B"/>
                </a:solidFill>
                <a:latin typeface="IBM Plex Sans" pitchFamily="34" charset="0"/>
                <a:ea typeface="IBM Plex Sans" pitchFamily="34" charset="-122"/>
                <a:cs typeface="IBM Plex Sans" pitchFamily="34" charset="-120"/>
              </a:rPr>
              <a:t>Koja svojstva su vam bila važna kada ste birali jednu vrstu novca ili imovine umesto druge?</a:t>
            </a:r>
            <a:endParaRPr lang="sr-Latn"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Trampa i dvostruka podudarnost želja</a:t>
            </a:r>
            <a:endParaRPr lang="sr-Lat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Direktna razmena dobara ili usluga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Obe strane moraju želeti ono što druga strana nudi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U isto vreme, u odgovarajućim količinama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Poteškoće sa deljivošću, kvarenjem, određivanjem cena i štednjom</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Novac razdvaja prodaju od kupovine</a:t>
            </a:r>
            <a:endParaRPr lang="sr-La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Oskudica, vrednost i razmena</a:t>
            </a:r>
            <a:endParaRPr lang="sr-Latn" sz="3000" dirty="0"/>
          </a:p>
        </p:txBody>
      </p:sp>
      <p:sp>
        <p:nvSpPr>
          <p:cNvPr id="5" name="Text 2"/>
          <p:cNvSpPr/>
          <p:nvPr/>
        </p:nvSpPr>
        <p:spPr>
          <a:xfrm>
            <a:off x="971459" y="1368491"/>
            <a:ext cx="5360487" cy="3862974"/>
          </a:xfrm>
          <a:prstGeom prst="rect">
            <a:avLst/>
          </a:prstGeom>
          <a:noFill/>
          <a:ln/>
        </p:spPr>
        <p:txBody>
          <a:bodyPr wrap="square" lIns="0" tIns="0" rIns="0" bIns="0" rtlCol="0" anchor="t"/>
          <a:lstStyle/>
          <a:p>
            <a:pPr algn="l" marL="182880" indent="-182880">
              <a:lnSpc>
                <a:spcPct val="113000"/>
              </a:lnSpc>
              <a:buSzPct val="100000"/>
              <a:buChar char="•"/>
            </a:pPr>
            <a:r>
              <a:rPr lang="sr-Latn" altLang="en-US" sz="1920" b="1" dirty="0">
                <a:solidFill>
                  <a:srgbClr val="422C70"/>
                </a:solidFill>
                <a:latin typeface="IBM Plex Sans" pitchFamily="34" charset="0"/>
                <a:ea typeface="IBM Plex Sans" pitchFamily="34" charset="-122"/>
                <a:cs typeface="IBM Plex Sans" pitchFamily="34" charset="-120"/>
              </a:rPr>
              <a:t>Oskudnost:</a:t>
            </a:r>
            <a:r>
              <a:rPr lang="sr-Latn" altLang="en-US" sz="1920" dirty="0">
                <a:solidFill>
                  <a:srgbClr val="25252B"/>
                </a:solidFill>
                <a:latin typeface="IBM Plex Sans" pitchFamily="34" charset="0"/>
                <a:ea typeface="IBM Plex Sans" pitchFamily="34" charset="-122"/>
                <a:cs typeface="IBM Plex Sans" pitchFamily="34" charset="-120"/>
              </a:rPr>
              <a:t> jedna upotreba onemogućava drugu</a:t>
            </a:r>
            <a:endParaRPr lang="sr-Latn" sz="1920" dirty="0"/>
          </a:p>
          <a:p>
            <a:pPr algn="l" marL="182880" indent="-182880">
              <a:lnSpc>
                <a:spcPct val="113000"/>
              </a:lnSpc>
              <a:spcBef>
                <a:spcPts val="380"/>
              </a:spcBef>
              <a:buSzPct val="100000"/>
              <a:buChar char="•"/>
            </a:pPr>
            <a:r>
              <a:rPr lang="sr-Latn" altLang="en-US" sz="1920" b="1" dirty="0">
                <a:solidFill>
                  <a:srgbClr val="422C70"/>
                </a:solidFill>
                <a:latin typeface="IBM Plex Sans" pitchFamily="34" charset="0"/>
                <a:ea typeface="IBM Plex Sans" pitchFamily="34" charset="-122"/>
                <a:cs typeface="IBM Plex Sans" pitchFamily="34" charset="-120"/>
              </a:rPr>
              <a:t>Subjektivna vrednost:</a:t>
            </a:r>
            <a:r>
              <a:rPr lang="sr-Latn" altLang="en-US" sz="1920" dirty="0">
                <a:solidFill>
                  <a:srgbClr val="25252B"/>
                </a:solidFill>
                <a:latin typeface="IBM Plex Sans" pitchFamily="34" charset="0"/>
                <a:ea typeface="IBM Plex Sans" pitchFamily="34" charset="-122"/>
                <a:cs typeface="IBM Plex Sans" pitchFamily="34" charset="-120"/>
              </a:rPr>
              <a:t> potrebe, sklonosti i okolnosti</a:t>
            </a:r>
            <a:endParaRPr lang="sr-Latn" sz="1920" dirty="0"/>
          </a:p>
          <a:p>
            <a:pPr algn="l" marL="182880" indent="-182880">
              <a:lnSpc>
                <a:spcPct val="113000"/>
              </a:lnSpc>
              <a:spcBef>
                <a:spcPts val="380"/>
              </a:spcBef>
              <a:buSzPct val="100000"/>
              <a:buChar char="•"/>
            </a:pPr>
            <a:r>
              <a:rPr lang="sr-Latn" altLang="en-US" sz="1920" b="1" dirty="0">
                <a:solidFill>
                  <a:srgbClr val="422C70"/>
                </a:solidFill>
                <a:latin typeface="IBM Plex Sans" pitchFamily="34" charset="0"/>
                <a:ea typeface="IBM Plex Sans" pitchFamily="34" charset="-122"/>
                <a:cs typeface="IBM Plex Sans" pitchFamily="34" charset="-120"/>
              </a:rPr>
              <a:t>Razmena:</a:t>
            </a:r>
            <a:r>
              <a:rPr lang="sr-Latn" altLang="en-US" sz="1920" dirty="0">
                <a:solidFill>
                  <a:srgbClr val="25252B"/>
                </a:solidFill>
                <a:latin typeface="IBM Plex Sans" pitchFamily="34" charset="0"/>
                <a:ea typeface="IBM Plex Sans" pitchFamily="34" charset="-122"/>
                <a:cs typeface="IBM Plex Sans" pitchFamily="34" charset="-120"/>
              </a:rPr>
              <a:t> obe strane više vrednuju ono što dobijaju</a:t>
            </a:r>
            <a:endParaRPr lang="sr-Latn" sz="1920" dirty="0"/>
          </a:p>
          <a:p>
            <a:pPr algn="l" marL="182880" indent="-182880">
              <a:lnSpc>
                <a:spcPct val="113000"/>
              </a:lnSpc>
              <a:spcBef>
                <a:spcPts val="380"/>
              </a:spcBef>
              <a:buSzPct val="100000"/>
              <a:buChar char="•"/>
            </a:pPr>
            <a:r>
              <a:rPr lang="sr-Latn" altLang="en-US" sz="1920" b="1" dirty="0">
                <a:solidFill>
                  <a:srgbClr val="422C70"/>
                </a:solidFill>
                <a:latin typeface="IBM Plex Sans" pitchFamily="34" charset="0"/>
                <a:ea typeface="IBM Plex Sans" pitchFamily="34" charset="-122"/>
                <a:cs typeface="IBM Plex Sans" pitchFamily="34" charset="-120"/>
              </a:rPr>
              <a:t>Oportunitetni trošak:</a:t>
            </a:r>
            <a:r>
              <a:rPr lang="sr-Latn" altLang="en-US" sz="1920" dirty="0">
                <a:solidFill>
                  <a:srgbClr val="25252B"/>
                </a:solidFill>
                <a:latin typeface="IBM Plex Sans" pitchFamily="34" charset="0"/>
                <a:ea typeface="IBM Plex Sans" pitchFamily="34" charset="-122"/>
                <a:cs typeface="IBM Plex Sans" pitchFamily="34" charset="-120"/>
              </a:rPr>
              <a:t> najbolja alternativa koje se odričemo</a:t>
            </a:r>
            <a:endParaRPr lang="sr-Latn" sz="1920" dirty="0"/>
          </a:p>
          <a:p>
            <a:pPr algn="l" marL="182880" indent="-182880">
              <a:lnSpc>
                <a:spcPct val="113000"/>
              </a:lnSpc>
              <a:spcBef>
                <a:spcPts val="380"/>
              </a:spcBef>
              <a:buSzPct val="100000"/>
              <a:buChar char="•"/>
            </a:pPr>
            <a:r>
              <a:rPr lang="sr-Latn" altLang="en-US" sz="1920" b="1" dirty="0">
                <a:solidFill>
                  <a:srgbClr val="422C70"/>
                </a:solidFill>
                <a:latin typeface="IBM Plex Sans" pitchFamily="34" charset="0"/>
                <a:ea typeface="IBM Plex Sans" pitchFamily="34" charset="-122"/>
                <a:cs typeface="IBM Plex Sans" pitchFamily="34" charset="-120"/>
              </a:rPr>
              <a:t>Vremenska preferencija:</a:t>
            </a:r>
            <a:r>
              <a:rPr lang="sr-Latn" altLang="en-US" sz="1920" dirty="0">
                <a:solidFill>
                  <a:srgbClr val="25252B"/>
                </a:solidFill>
                <a:latin typeface="IBM Plex Sans" pitchFamily="34" charset="0"/>
                <a:ea typeface="IBM Plex Sans" pitchFamily="34" charset="-122"/>
                <a:cs typeface="IBM Plex Sans" pitchFamily="34" charset="-120"/>
              </a:rPr>
              <a:t> sada u poređenju sa kasnije</a:t>
            </a:r>
            <a:endParaRPr lang="sr-Latn" sz="1920" dirty="0"/>
          </a:p>
          <a:p>
            <a:pPr algn="l" marL="182880" indent="-182880">
              <a:lnSpc>
                <a:spcPct val="113000"/>
              </a:lnSpc>
              <a:spcBef>
                <a:spcPts val="380"/>
              </a:spcBef>
              <a:buSzPct val="100000"/>
              <a:buChar char="•"/>
            </a:pPr>
            <a:r>
              <a:rPr lang="sr-Latn" altLang="en-US" sz="1920" b="1" dirty="0">
                <a:solidFill>
                  <a:srgbClr val="422C70"/>
                </a:solidFill>
                <a:latin typeface="IBM Plex Sans" pitchFamily="34" charset="0"/>
                <a:ea typeface="IBM Plex Sans" pitchFamily="34" charset="-122"/>
                <a:cs typeface="IBM Plex Sans" pitchFamily="34" charset="-120"/>
              </a:rPr>
              <a:t>Kompromis:</a:t>
            </a:r>
            <a:r>
              <a:rPr lang="sr-Latn" altLang="en-US" sz="1920" dirty="0">
                <a:solidFill>
                  <a:srgbClr val="25252B"/>
                </a:solidFill>
                <a:latin typeface="IBM Plex Sans" pitchFamily="34" charset="0"/>
                <a:ea typeface="IBM Plex Sans" pitchFamily="34" charset="-122"/>
                <a:cs typeface="IBM Plex Sans" pitchFamily="34" charset="-120"/>
              </a:rPr>
              <a:t> korist uz određeni trošak</a:t>
            </a:r>
            <a:endParaRPr lang="sr-Latn" sz="1920" dirty="0"/>
          </a:p>
        </p:txBody>
      </p:sp>
      <p:sp>
        <p:nvSpPr>
          <p:cNvPr id="6" name="Text 3"/>
          <p:cNvSpPr/>
          <p:nvPr/>
        </p:nvSpPr>
        <p:spPr>
          <a:xfrm>
            <a:off x="666780" y="5499659"/>
            <a:ext cx="5694426" cy="658094"/>
          </a:xfrm>
          <a:prstGeom prst="rect">
            <a:avLst/>
          </a:prstGeom>
          <a:noFill/>
          <a:ln/>
        </p:spPr>
        <p:txBody>
          <a:bodyPr wrap="square" lIns="0" tIns="0" rIns="0" bIns="0" rtlCol="0" anchor="t"/>
          <a:lstStyle/>
          <a:p>
            <a:pPr algn="l" indent="0" marL="0">
              <a:lnSpc>
                <a:spcPct val="113000"/>
              </a:lnSpc>
              <a:buNone/>
            </a:pPr>
            <a:r>
              <a:rPr lang="sr-Latn" altLang="en-US" sz="1920" dirty="0">
                <a:solidFill>
                  <a:srgbClr val="25252B"/>
                </a:solidFill>
                <a:latin typeface="IBM Plex Sans" pitchFamily="34" charset="0"/>
                <a:ea typeface="IBM Plex Sans" pitchFamily="34" charset="-122"/>
                <a:cs typeface="IBM Plex Sans" pitchFamily="34" charset="-120"/>
              </a:rPr>
              <a:t>Sama oskudnost ne garantuje vrednost; važna je i tražnja.</a:t>
            </a:r>
            <a:endParaRPr lang="sr-Latn"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U blizini bezbednog izvora Flaša vode stoji u frižideru u prodavnici. Čistu vodu je lako naći u blizini.PotrebaMalaCenaNižaTokom nestašice Ista flaša stoji u vreloj pustinji. Vodu je teško naći, a pre">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Oportunitetni trošak</a:t>
            </a:r>
            <a:endParaRPr lang="sr-Lat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Kupac s ograničenim novcem razmatra mogućnosti Hrana Jedite dobro danas.Prevoz Stignite na posao.ŠtednjaSačuvajte novac za kasnije. Svaki izbor znači odricanje od ostalih: oportunitetni trošak">    </p:cNvPr>
          <p:cNvPicPr>
            <a:picLocks noChangeAspect="1"/>
          </p:cNvPicPr>
          <p:nvPr/>
        </p:nvPicPr>
        <p:blipFill>
          <a:blip r:embed="rId1"/>
          <a:stretch>
            <a:fillRect/>
          </a:stretch>
        </p:blipFill>
        <p:spPr>
          <a:xfrm>
            <a:off x="342900" y="637245"/>
            <a:ext cx="11506170" cy="543107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Od trampe do digitalnog novca</a:t>
            </a:r>
            <a:endParaRPr lang="sr-Latn"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Neposredna razmena, pokloni, obaveze i evidencije dugova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Robni novac: dobra koja imaju i druge namene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Standardizovani kovani novac: prepoznatljivost; moguće smanjenje sadržaja plemenitih metala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Reprezentativni papirni novac: potraživanja sa pravom na otkup; poverenje u izdavaoca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Banke i državni novac: obećanja institucija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Digitalna plaćanja: nalozi kojima se menjaju evidencije</a:t>
            </a:r>
            <a:endParaRPr lang="sr-Latn"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Različiti oblici postojali su istovremeno; društva nisu sledila jedan isti redosled. Praktičnost je često donosila zavisnost od izdavalaca i posrednika.</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Fijat novac</a:t>
            </a:r>
            <a:endParaRPr lang="sr-Latn"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Fijat novac je valuta koju je odobrila država i koja se ne može zameniti za fiksnu količinu neke robe, poput zlata.</a:t>
            </a:r>
            <a:endParaRPr lang="sr-Latn"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Centralna banka:</a:t>
            </a:r>
            <a:r>
              <a:rPr lang="sr-Latn" altLang="en-US" sz="2300" dirty="0">
                <a:solidFill>
                  <a:srgbClr val="25252B"/>
                </a:solidFill>
                <a:latin typeface="IBM Plex Sans" pitchFamily="34" charset="0"/>
                <a:ea typeface="IBM Plex Sans" pitchFamily="34" charset="-122"/>
                <a:cs typeface="IBM Plex Sans" pitchFamily="34" charset="-120"/>
              </a:rPr>
              <a:t> primarni novac, monetarna politika, poravnanje</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Poslovne banke:</a:t>
            </a:r>
            <a:r>
              <a:rPr lang="sr-Latn" altLang="en-US" sz="2300" dirty="0">
                <a:solidFill>
                  <a:srgbClr val="25252B"/>
                </a:solidFill>
                <a:latin typeface="IBM Plex Sans" pitchFamily="34" charset="0"/>
                <a:ea typeface="IBM Plex Sans" pitchFamily="34" charset="-122"/>
                <a:cs typeface="IBM Plex Sans" pitchFamily="34" charset="-120"/>
              </a:rPr>
              <a:t> depoziti, plaćanja, krediti</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Država:</a:t>
            </a:r>
            <a:r>
              <a:rPr lang="sr-Latn" altLang="en-US" sz="2300" dirty="0">
                <a:solidFill>
                  <a:srgbClr val="25252B"/>
                </a:solidFill>
                <a:latin typeface="IBM Plex Sans" pitchFamily="34" charset="0"/>
                <a:ea typeface="IBM Plex Sans" pitchFamily="34" charset="-122"/>
                <a:cs typeface="IBM Plex Sans" pitchFamily="34" charset="-120"/>
              </a:rPr>
              <a:t> porezi, potrošnja, zakoni</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Ljudi i preduzeća:</a:t>
            </a:r>
            <a:r>
              <a:rPr lang="sr-Latn" altLang="en-US" sz="2300" dirty="0">
                <a:solidFill>
                  <a:srgbClr val="25252B"/>
                </a:solidFill>
                <a:latin typeface="IBM Plex Sans" pitchFamily="34" charset="0"/>
                <a:ea typeface="IBM Plex Sans" pitchFamily="34" charset="-122"/>
                <a:cs typeface="IBM Plex Sans" pitchFamily="34" charset="-120"/>
              </a:rPr>
              <a:t> rad, cene, razmena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Zajedničko prihvatanje i mrežni efekti</a:t>
            </a:r>
            <a:endParaRPr lang="sr-Latn"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Praktična plaćanja i fleksibilni krediti donose zavisnost od institucija. Ponuda, pristup i pravila mogu se menjati; pravila o zakonskom sredstvu plaćanja razlikuju se u zavisnosti od jurisdikcije.</a:t>
            </a:r>
            <a:endParaRPr lang="sr-Lat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alna bankaUpravlja monetarnom politikom i podržava poravnanje plaćanja. Poslovna bankaDuguje klijentima njihove depozite; depozit je obaveza banke. Platni servisiPrenose platne naloge kojima se m">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Analizirajte lokalno plaćanje</a:t>
            </a:r>
            <a:endParaRPr lang="sr-Latn"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Izaberite neko uobičajeno plaćanje ili upotrebite izmišljeni scenario.</a:t>
            </a:r>
            <a:endParaRPr lang="sr-Latn" sz="2300" dirty="0"/>
          </a:p>
        </p:txBody>
      </p:sp>
      <p:sp>
        <p:nvSpPr>
          <p:cNvPr id="6" name="Text 3"/>
          <p:cNvSpPr/>
          <p:nvPr/>
        </p:nvSpPr>
        <p:spPr>
          <a:xfrm>
            <a:off x="1032449" y="2465680"/>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sr-Latn" altLang="en-US" sz="2300" dirty="0">
                <a:solidFill>
                  <a:srgbClr val="25252B"/>
                </a:solidFill>
                <a:latin typeface="IBM Plex Sans" pitchFamily="34" charset="0"/>
                <a:ea typeface="IBM Plex Sans" pitchFamily="34" charset="-122"/>
                <a:cs typeface="IBM Plex Sans" pitchFamily="34" charset="-120"/>
              </a:rPr>
              <a:t>Šta se plaća? Koja valuta služi kao obračunska jedinica?</a:t>
            </a:r>
            <a:endParaRPr lang="sr-Latn" sz="2300" dirty="0"/>
          </a:p>
          <a:p>
            <a:pPr algn="l" marL="219710" indent="-219710">
              <a:lnSpc>
                <a:spcPct val="113000"/>
              </a:lnSpc>
              <a:spcBef>
                <a:spcPts val="460"/>
              </a:spcBef>
              <a:buSzPct val="100000"/>
              <a:buFont typeface="+mj-lt"/>
              <a:buAutoNum type="arabicPeriod" startAt="1"/>
            </a:pPr>
            <a:r>
              <a:rPr lang="sr-Latn" altLang="en-US" sz="2300" dirty="0">
                <a:solidFill>
                  <a:srgbClr val="25252B"/>
                </a:solidFill>
                <a:latin typeface="IBM Plex Sans" pitchFamily="34" charset="0"/>
                <a:ea typeface="IBM Plex Sans" pitchFamily="34" charset="-122"/>
                <a:cs typeface="IBM Plex Sans" pitchFamily="34" charset="-120"/>
              </a:rPr>
              <a:t>Zašto primalac prihvata to plaćanje?</a:t>
            </a:r>
            <a:endParaRPr lang="sr-Latn" sz="2300" dirty="0"/>
          </a:p>
          <a:p>
            <a:pPr algn="l" marL="219710" indent="-219710">
              <a:lnSpc>
                <a:spcPct val="113000"/>
              </a:lnSpc>
              <a:spcBef>
                <a:spcPts val="460"/>
              </a:spcBef>
              <a:buSzPct val="100000"/>
              <a:buFont typeface="+mj-lt"/>
              <a:buAutoNum type="arabicPeriod" startAt="1"/>
            </a:pPr>
            <a:r>
              <a:rPr lang="sr-Latn" altLang="en-US" sz="2300" dirty="0">
                <a:solidFill>
                  <a:srgbClr val="25252B"/>
                </a:solidFill>
                <a:latin typeface="IBM Plex Sans" pitchFamily="34" charset="0"/>
                <a:ea typeface="IBM Plex Sans" pitchFamily="34" charset="-122"/>
                <a:cs typeface="IBM Plex Sans" pitchFamily="34" charset="-120"/>
              </a:rPr>
              <a:t>Koje institucije, evidencije ili pravila podržavaju to plaćanje?</a:t>
            </a:r>
            <a:endParaRPr lang="sr-Latn" sz="2300" dirty="0"/>
          </a:p>
          <a:p>
            <a:pPr algn="l" marL="219710" indent="-219710">
              <a:lnSpc>
                <a:spcPct val="113000"/>
              </a:lnSpc>
              <a:spcBef>
                <a:spcPts val="460"/>
              </a:spcBef>
              <a:buSzPct val="100000"/>
              <a:buFont typeface="+mj-lt"/>
              <a:buAutoNum type="arabicPeriod" startAt="1"/>
            </a:pPr>
            <a:r>
              <a:rPr lang="sr-Latn" altLang="en-US" sz="2300" dirty="0">
                <a:solidFill>
                  <a:srgbClr val="25252B"/>
                </a:solidFill>
                <a:latin typeface="IBM Plex Sans" pitchFamily="34" charset="0"/>
                <a:ea typeface="IBM Plex Sans" pitchFamily="34" charset="-122"/>
                <a:cs typeface="IBM Plex Sans" pitchFamily="34" charset="-120"/>
              </a:rPr>
              <a:t>Šta postaje teže ako to plaćanje prestane da se prihvata ili se izgubi poverenje?</a:t>
            </a:r>
            <a:endParaRPr lang="sr-Lat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Bankarstvo sa delimičnim rezervama</a:t>
            </a:r>
            <a:endParaRPr lang="sr-Latn"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Bankarski depoziti: obećanja o isplati</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Samo deo se drži u obliku odmah dostupnih rezervi</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Kredit obično stvara novi depozitni novac</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Otplata glavnice smanjuje depozitni novac</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Kapital, likvidnost, kreditni rizik, izvori finansiranja, propisi i tražnja ograničavaju kreditiranje</a:t>
            </a:r>
            <a:endParaRPr lang="sr-Latn"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sr-Latn" altLang="en-US" sz="2020" b="1" dirty="0">
                <a:solidFill>
                  <a:srgbClr val="422C70"/>
                </a:solidFill>
                <a:latin typeface="IBM Plex Sans" pitchFamily="34" charset="0"/>
                <a:ea typeface="IBM Plex Sans" pitchFamily="34" charset="-122"/>
                <a:cs typeface="IBM Plex Sans" pitchFamily="34" charset="-120"/>
              </a:rPr>
              <a:t>Rizik likvidnosti:</a:t>
            </a:r>
            <a:r>
              <a:rPr lang="sr-Latn" altLang="en-US" sz="2020" dirty="0">
                <a:solidFill>
                  <a:srgbClr val="25252B"/>
                </a:solidFill>
                <a:latin typeface="IBM Plex Sans" pitchFamily="34" charset="0"/>
                <a:ea typeface="IBM Plex Sans" pitchFamily="34" charset="-122"/>
                <a:cs typeface="IBM Plex Sans" pitchFamily="34" charset="-120"/>
              </a:rPr>
              <a:t> premalo sredstava dostupnih za današnja podizanja novca.</a:t>
            </a:r>
            <a:endParaRPr lang="sr-Latn"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sr-Latn" altLang="en-US" sz="2020" b="1" dirty="0">
                <a:solidFill>
                  <a:srgbClr val="422C70"/>
                </a:solidFill>
                <a:latin typeface="IBM Plex Sans" pitchFamily="34" charset="0"/>
                <a:ea typeface="IBM Plex Sans" pitchFamily="34" charset="-122"/>
                <a:cs typeface="IBM Plex Sans" pitchFamily="34" charset="-120"/>
              </a:rPr>
              <a:t>Rizik solventnosti:</a:t>
            </a:r>
            <a:r>
              <a:rPr lang="sr-Latn" altLang="en-US" sz="2020" dirty="0">
                <a:solidFill>
                  <a:srgbClr val="25252B"/>
                </a:solidFill>
                <a:latin typeface="IBM Plex Sans" pitchFamily="34" charset="0"/>
                <a:ea typeface="IBM Plex Sans" pitchFamily="34" charset="-122"/>
                <a:cs typeface="IBM Plex Sans" pitchFamily="34" charset="-120"/>
              </a:rPr>
              <a:t> imovina vredi manje od obaveza.</a:t>
            </a:r>
            <a:endParaRPr lang="sr-Latn"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sr-Latn" altLang="en-US" sz="2020" dirty="0">
                <a:solidFill>
                  <a:srgbClr val="25252B"/>
                </a:solidFill>
                <a:latin typeface="IBM Plex Sans" pitchFamily="34" charset="0"/>
                <a:ea typeface="IBM Plex Sans" pitchFamily="34" charset="-122"/>
                <a:cs typeface="IBM Plex Sans" pitchFamily="34" charset="-120"/>
              </a:rPr>
              <a:t>Navale na banke mogu otežati pristup novcu. Osiguranje depozita i kreditiranje od strane centralne banke mogu ublažiti paniku, ali obuhvat osiguranja i pravila se razlikuju; zaštita ne može ukloniti svaki rizik.</a:t>
            </a:r>
            <a:endParaRPr lang="sr-Latn"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Podnesite zahtev za kreditZajmoprimac traži kredit od banke.2Odobrite kreditBanka pristaje da odobri kredit.3 Kreirajte depozitBanka knjiži novi depozit na račun zajmoprimca.4 Potrošite ili prenesit">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zik likvidnostiMnogi deponenti danas čekaju u redu da podignu novac Krediti banke možda će ipak biti otplaćeni kasnije Trenutno nema dovoljno gotovine ili imovine koja se može brzo unovčitiProblemVr">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Inflacija i kupovna moć</a:t>
            </a:r>
            <a:endParaRPr lang="sr-Latn" sz="3000" dirty="0"/>
          </a:p>
        </p:txBody>
      </p:sp>
      <p:sp>
        <p:nvSpPr>
          <p:cNvPr id="5" name="Text 2"/>
          <p:cNvSpPr/>
          <p:nvPr/>
        </p:nvSpPr>
        <p:spPr>
          <a:xfrm>
            <a:off x="1002000" y="1375806"/>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Inflacija cena:</a:t>
            </a:r>
            <a:r>
              <a:rPr lang="sr-Latn" altLang="en-US" sz="2110" dirty="0">
                <a:solidFill>
                  <a:srgbClr val="25252B"/>
                </a:solidFill>
                <a:latin typeface="IBM Plex Sans" pitchFamily="34" charset="0"/>
                <a:ea typeface="IBM Plex Sans" pitchFamily="34" charset="-122"/>
                <a:cs typeface="IBM Plex Sans" pitchFamily="34" charset="-120"/>
              </a:rPr>
              <a:t> trajan rast opšteg nivoa cena</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Kupovna moć:</a:t>
            </a:r>
            <a:r>
              <a:rPr lang="sr-Latn" altLang="en-US" sz="2110" dirty="0">
                <a:solidFill>
                  <a:srgbClr val="25252B"/>
                </a:solidFill>
                <a:latin typeface="IBM Plex Sans" pitchFamily="34" charset="0"/>
                <a:ea typeface="IBM Plex Sans" pitchFamily="34" charset="-122"/>
                <a:cs typeface="IBM Plex Sans" pitchFamily="34" charset="-120"/>
              </a:rPr>
              <a:t> ono što se može kupiti jednom jedinicom novca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Ista korpa: 100 → 110 novčanih jedinica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Nepromenjeni prihodi ili ušteđevina: manja kupovna moć</a:t>
            </a:r>
            <a:endParaRPr lang="sr-Latn" sz="2110" dirty="0"/>
          </a:p>
        </p:txBody>
      </p:sp>
      <p:sp>
        <p:nvSpPr>
          <p:cNvPr id="6" name="Text 3"/>
          <p:cNvSpPr/>
          <p:nvPr/>
        </p:nvSpPr>
        <p:spPr>
          <a:xfrm>
            <a:off x="666780" y="4365163"/>
            <a:ext cx="5694426" cy="144777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Povećanje količine novca i obima kredita može doprineti inflaciji, uz ponudu, tražnju, valutu, poreze, propise i troškove. Rast jedne cene nije potpuna mera inflacije.</a:t>
            </a:r>
            <a:endParaRPr lang="sr-Lat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 Imate 100 jedinica. Korpa košta 100. Možete da kupite celu korpu.Nivo cenaNižiKupovna moćVišaNakon rasta cena I dalje imate 100 jedinica. Ista korpa košta 110. Više ne možete da kupite celu korpu.">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Uporedite kupovnu moć na lokalnom nivou</a:t>
            </a:r>
            <a:endParaRPr lang="sr-Latn"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sr-Latn" altLang="en-US" sz="2210" dirty="0">
                <a:solidFill>
                  <a:srgbClr val="25252B"/>
                </a:solidFill>
                <a:latin typeface="IBM Plex Sans" pitchFamily="34" charset="0"/>
                <a:ea typeface="IBM Plex Sans" pitchFamily="34" charset="-122"/>
                <a:cs typeface="IBM Plex Sans" pitchFamily="34" charset="-120"/>
              </a:rPr>
              <a:t>Izaberite neki uobičajeni proizvod; zabeležite današnju cenu.</a:t>
            </a:r>
            <a:endParaRPr lang="sr-Latn" sz="2210" dirty="0"/>
          </a:p>
          <a:p>
            <a:pPr algn="l" marL="210820" indent="-210820">
              <a:lnSpc>
                <a:spcPct val="113000"/>
              </a:lnSpc>
              <a:spcBef>
                <a:spcPts val="440"/>
              </a:spcBef>
              <a:buSzPct val="100000"/>
              <a:buFont typeface="+mj-lt"/>
              <a:buAutoNum type="arabicPeriod" startAt="1"/>
            </a:pPr>
            <a:r>
              <a:rPr lang="sr-Latn" altLang="en-US" sz="2210" dirty="0">
                <a:solidFill>
                  <a:srgbClr val="25252B"/>
                </a:solidFill>
                <a:latin typeface="IBM Plex Sans" pitchFamily="34" charset="0"/>
                <a:ea typeface="IBM Plex Sans" pitchFamily="34" charset="-122"/>
                <a:cs typeface="IBM Plex Sans" pitchFamily="34" charset="-120"/>
              </a:rPr>
              <a:t>Uporedite je sa ranijom cenom; ako je moguće, proverite pouzdan izvor podataka.</a:t>
            </a:r>
            <a:endParaRPr lang="sr-Latn" sz="2210" dirty="0"/>
          </a:p>
          <a:p>
            <a:pPr algn="l" marL="210820" indent="-210820">
              <a:lnSpc>
                <a:spcPct val="113000"/>
              </a:lnSpc>
              <a:spcBef>
                <a:spcPts val="440"/>
              </a:spcBef>
              <a:buSzPct val="100000"/>
              <a:buFont typeface="+mj-lt"/>
              <a:buAutoNum type="arabicPeriod" startAt="1"/>
            </a:pPr>
            <a:r>
              <a:rPr lang="sr-Latn" altLang="en-US" sz="2210" dirty="0">
                <a:solidFill>
                  <a:srgbClr val="25252B"/>
                </a:solidFill>
                <a:latin typeface="IBM Plex Sans" pitchFamily="34" charset="0"/>
                <a:ea typeface="IBM Plex Sans" pitchFamily="34" charset="-122"/>
                <a:cs typeface="IBM Plex Sans" pitchFamily="34" charset="-120"/>
              </a:rPr>
              <a:t>Da li su se prihodi menjali istom stopom? Šta se još promenilo?</a:t>
            </a:r>
            <a:endParaRPr lang="sr-Latn" sz="2210" dirty="0"/>
          </a:p>
          <a:p>
            <a:pPr algn="l" marL="210820" indent="-210820">
              <a:lnSpc>
                <a:spcPct val="113000"/>
              </a:lnSpc>
              <a:spcBef>
                <a:spcPts val="440"/>
              </a:spcBef>
              <a:buSzPct val="100000"/>
              <a:buFont typeface="+mj-lt"/>
              <a:buAutoNum type="arabicPeriod" startAt="1"/>
            </a:pPr>
            <a:r>
              <a:rPr lang="sr-Latn" altLang="en-US" sz="2210" dirty="0">
                <a:solidFill>
                  <a:srgbClr val="25252B"/>
                </a:solidFill>
                <a:latin typeface="IBM Plex Sans" pitchFamily="34" charset="0"/>
                <a:ea typeface="IBM Plex Sans" pitchFamily="34" charset="-122"/>
                <a:cs typeface="IBM Plex Sans" pitchFamily="34" charset="-120"/>
              </a:rPr>
              <a:t>Uporedite sa zvaničnim pokazateljem inflacije i njegovom potrošačkom korpom.</a:t>
            </a:r>
            <a:endParaRPr lang="sr-Latn" sz="2210" dirty="0"/>
          </a:p>
        </p:txBody>
      </p:sp>
      <p:sp>
        <p:nvSpPr>
          <p:cNvPr id="5" name="Text 3"/>
          <p:cNvSpPr/>
          <p:nvPr/>
        </p:nvSpPr>
        <p:spPr>
          <a:xfrm>
            <a:off x="666780" y="3369655"/>
            <a:ext cx="11510010" cy="113541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Efekti se razlikuju za one koji drže gotovinu, vlasnike imovine, zajmoprimce i zajmodavce; zarade i cene prilagođavaju se različitim brzinama. Vaša potrošnja može se razlikovati od potrošačke korpe koja se koristi za merenje.</a:t>
            </a:r>
            <a:endParaRPr lang="sr-Latn" sz="2210" dirty="0"/>
          </a:p>
        </p:txBody>
      </p:sp>
      <p:sp>
        <p:nvSpPr>
          <p:cNvPr id="6" name="Text 4"/>
          <p:cNvSpPr/>
          <p:nvPr/>
        </p:nvSpPr>
        <p:spPr>
          <a:xfrm>
            <a:off x="666780" y="4785421"/>
            <a:ext cx="11510010"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Promena potrošačke korpe ili metode ne znači automatski manipulaciju; proverite objašnjenje i dokumentujte promenu.</a:t>
            </a:r>
            <a:endParaRPr lang="sr-Latn"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Američki dolar kao rezervna valuta</a:t>
            </a:r>
            <a:endParaRPr lang="sr-Lat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Rezervna valuta: čuva se za međunarodna plaćanja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Svetski ratovi: promene u ekonomskoj i finansijskoj snazi</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1944:</a:t>
            </a:r>
            <a:r>
              <a:rPr lang="sr-Latn" altLang="en-US" sz="2400" dirty="0">
                <a:solidFill>
                  <a:srgbClr val="25252B"/>
                </a:solidFill>
                <a:latin typeface="IBM Plex Sans" pitchFamily="34" charset="0"/>
                <a:ea typeface="IBM Plex Sans" pitchFamily="34" charset="-122"/>
                <a:cs typeface="IBM Plex Sans" pitchFamily="34" charset="-120"/>
              </a:rPr>
              <a:t> Bretton Woods; valute vezane za dolar, dolar za zlato</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1971:</a:t>
            </a:r>
            <a:r>
              <a:rPr lang="sr-Latn" altLang="en-US" sz="2400" dirty="0">
                <a:solidFill>
                  <a:srgbClr val="25252B"/>
                </a:solidFill>
                <a:latin typeface="IBM Plex Sans" pitchFamily="34" charset="0"/>
                <a:ea typeface="IBM Plex Sans" pitchFamily="34" charset="-122"/>
                <a:cs typeface="IBM Plex Sans" pitchFamily="34" charset="-120"/>
              </a:rPr>
              <a:t> zvanično ukinuta konvertibilnost dolara u zlato</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Razvijena trgovina, veličina privrede i duboka finansijska tržišta</a:t>
            </a:r>
            <a:endParaRPr lang="sr-Latn"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Udeli rezervnih valuta mogu se menjati; centralne banke drže i druge valute.</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Alternative za štednju i očuvanje vrednosti</a:t>
            </a:r>
            <a:endParaRPr lang="sr-Latn"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Plemeniti metali:</a:t>
            </a:r>
            <a:r>
              <a:rPr lang="sr-Latn" altLang="en-US" sz="2300" dirty="0">
                <a:solidFill>
                  <a:srgbClr val="25252B"/>
                </a:solidFill>
                <a:latin typeface="IBM Plex Sans" pitchFamily="34" charset="0"/>
                <a:ea typeface="IBM Plex Sans" pitchFamily="34" charset="-122"/>
                <a:cs typeface="IBM Plex Sans" pitchFamily="34" charset="-120"/>
              </a:rPr>
              <a:t> fizičko posedovanje; troškovi čuvanja i provere</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Nekretnine:</a:t>
            </a:r>
            <a:r>
              <a:rPr lang="sr-Latn" altLang="en-US" sz="2300" dirty="0">
                <a:solidFill>
                  <a:srgbClr val="25252B"/>
                </a:solidFill>
                <a:latin typeface="IBM Plex Sans" pitchFamily="34" charset="0"/>
                <a:ea typeface="IBM Plex Sans" pitchFamily="34" charset="-122"/>
                <a:cs typeface="IBM Plex Sans" pitchFamily="34" charset="-120"/>
              </a:rPr>
              <a:t> korisna imovina; visoki početni troškovi, održavanje, niska prenosivost</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Akcije:</a:t>
            </a:r>
            <a:r>
              <a:rPr lang="sr-Latn" altLang="en-US" sz="2300" dirty="0">
                <a:solidFill>
                  <a:srgbClr val="25252B"/>
                </a:solidFill>
                <a:latin typeface="IBM Plex Sans" pitchFamily="34" charset="0"/>
                <a:ea typeface="IBM Plex Sans" pitchFamily="34" charset="-122"/>
                <a:cs typeface="IBM Plex Sans" pitchFamily="34" charset="-120"/>
              </a:rPr>
              <a:t> vlasništvo koje donosi prinos; poslovni i tržišni rizici, kao i rizici čuvanja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Druge opcije: strane valute, obveznice, preduzeća, alati, obrazovanje</a:t>
            </a:r>
            <a:endParaRPr lang="sr-Latn"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Imovina ne obavlja automatski sve funkcije novca. Nijedna imovina ne garantuje očuvanje kupovne moći u svakoj situaciji.</a:t>
            </a:r>
            <a:endParaRPr lang="sr-Latn"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Porezi mogu promeniti troškove i koristi; pravila se razlikuju i menjaju. Ovaj kurs ne pruža poreske savete.</a:t>
            </a:r>
            <a:endParaRPr lang="sr-Lat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Digitalne valute centralnih banaka (CBDC)</a:t>
            </a:r>
            <a:endParaRPr lang="sr-Latn"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sr-Latn" altLang="en-US" sz="1920" dirty="0">
                <a:solidFill>
                  <a:srgbClr val="25252B"/>
                </a:solidFill>
                <a:latin typeface="IBM Plex Sans" pitchFamily="34" charset="0"/>
                <a:ea typeface="IBM Plex Sans" pitchFamily="34" charset="-122"/>
                <a:cs typeface="IBM Plex Sans" pitchFamily="34" charset="-120"/>
              </a:rPr>
              <a:t>CBDC je digitalni fiat novac koji se izdaje kao obaveza centralne banke: potraživanje njegovog imaoca prema centralnoj banci.</a:t>
            </a:r>
            <a:endParaRPr lang="sr-Latn"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sr-Latn" altLang="en-US" sz="1920" dirty="0">
                <a:solidFill>
                  <a:srgbClr val="25252B"/>
                </a:solidFill>
                <a:latin typeface="IBM Plex Sans" pitchFamily="34" charset="0"/>
                <a:ea typeface="IBM Plex Sans" pitchFamily="34" charset="-122"/>
                <a:cs typeface="IBM Plex Sans" pitchFamily="34" charset="-120"/>
              </a:rPr>
              <a:t>Razlikuje se od gotovine i depozita u poslovnim bankama</a:t>
            </a:r>
            <a:endParaRPr lang="sr-Latn" sz="1920" dirty="0"/>
          </a:p>
          <a:p>
            <a:pPr algn="l" marL="182880" indent="-182880">
              <a:lnSpc>
                <a:spcPct val="113000"/>
              </a:lnSpc>
              <a:spcBef>
                <a:spcPts val="380"/>
              </a:spcBef>
              <a:buSzPct val="100000"/>
              <a:buChar char="•"/>
            </a:pPr>
            <a:r>
              <a:rPr lang="sr-Latn" altLang="en-US" sz="1920" dirty="0">
                <a:solidFill>
                  <a:srgbClr val="25252B"/>
                </a:solidFill>
                <a:latin typeface="IBM Plex Sans" pitchFamily="34" charset="0"/>
                <a:ea typeface="IBM Plex Sans" pitchFamily="34" charset="-122"/>
                <a:cs typeface="IBM Plex Sans" pitchFamily="34" charset="-120"/>
              </a:rPr>
              <a:t>Moguće prednosti u pogledu poravnanja ili pristupa</a:t>
            </a:r>
            <a:endParaRPr lang="sr-Latn" sz="1920" dirty="0"/>
          </a:p>
          <a:p>
            <a:pPr algn="l" marL="182880" indent="-182880">
              <a:lnSpc>
                <a:spcPct val="113000"/>
              </a:lnSpc>
              <a:spcBef>
                <a:spcPts val="380"/>
              </a:spcBef>
              <a:buSzPct val="100000"/>
              <a:buChar char="•"/>
            </a:pPr>
            <a:r>
              <a:rPr lang="sr-Latn" altLang="en-US" sz="1920" dirty="0">
                <a:solidFill>
                  <a:srgbClr val="25252B"/>
                </a:solidFill>
                <a:latin typeface="IBM Plex Sans" pitchFamily="34" charset="0"/>
                <a:ea typeface="IBM Plex Sans" pitchFamily="34" charset="-122"/>
                <a:cs typeface="IBM Plex Sans" pitchFamily="34" charset="-120"/>
              </a:rPr>
              <a:t>Mogući nadzor, ograničenja i povezivanje sa identitetom</a:t>
            </a:r>
            <a:endParaRPr lang="sr-Latn" sz="1920" dirty="0"/>
          </a:p>
          <a:p>
            <a:pPr algn="l" marL="182880" indent="-182880">
              <a:lnSpc>
                <a:spcPct val="113000"/>
              </a:lnSpc>
              <a:spcBef>
                <a:spcPts val="380"/>
              </a:spcBef>
              <a:buSzPct val="100000"/>
              <a:buChar char="•"/>
            </a:pPr>
            <a:r>
              <a:rPr lang="sr-Latn" altLang="en-US" sz="1920" dirty="0">
                <a:solidFill>
                  <a:srgbClr val="25252B"/>
                </a:solidFill>
                <a:latin typeface="IBM Plex Sans" pitchFamily="34" charset="0"/>
                <a:ea typeface="IBM Plex Sans" pitchFamily="34" charset="-122"/>
                <a:cs typeface="IBM Plex Sans" pitchFamily="34" charset="-120"/>
              </a:rPr>
              <a:t>Centralizovano izdavanje i monetarna politika ostaju</a:t>
            </a:r>
            <a:endParaRPr lang="sr-Latn"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sr-Latn" altLang="en-US" sz="1920" dirty="0">
                <a:solidFill>
                  <a:srgbClr val="25252B"/>
                </a:solidFill>
                <a:latin typeface="IBM Plex Sans" pitchFamily="34" charset="0"/>
                <a:ea typeface="IBM Plex Sans" pitchFamily="34" charset="-122"/>
                <a:cs typeface="IBM Plex Sans" pitchFamily="34" charset="-120"/>
              </a:rPr>
              <a:t>Rešenja se razlikuju. Digitalno ne znači automatski decentralizovano, oskudno, privatno ili nezavisno proverljivo.</a:t>
            </a:r>
            <a:endParaRPr lang="sr-Latn"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sr-Latn" altLang="en-US" sz="1920" b="1" dirty="0">
                <a:solidFill>
                  <a:srgbClr val="422C70"/>
                </a:solidFill>
                <a:latin typeface="IBM Plex Sans" pitchFamily="34" charset="0"/>
                <a:ea typeface="IBM Plex Sans" pitchFamily="34" charset="-122"/>
                <a:cs typeface="IBM Plex Sans" pitchFamily="34" charset="-120"/>
              </a:rPr>
              <a:t>Proverite</a:t>
            </a:r>
            <a:endParaRPr lang="sr-Latn" sz="1920" dirty="0"/>
          </a:p>
          <a:p>
            <a:pPr algn="l" indent="0" marL="0">
              <a:lnSpc>
                <a:spcPct val="113000"/>
              </a:lnSpc>
              <a:spcBef>
                <a:spcPts val="290"/>
              </a:spcBef>
              <a:buNone/>
            </a:pPr>
            <a:r>
              <a:rPr lang="sr-Latn" altLang="en-US" sz="1920" dirty="0">
                <a:solidFill>
                  <a:srgbClr val="25252B"/>
                </a:solidFill>
                <a:latin typeface="IBM Plex Sans" pitchFamily="34" charset="0"/>
                <a:ea typeface="IBM Plex Sans" pitchFamily="34" charset="-122"/>
                <a:cs typeface="IBM Plex Sans" pitchFamily="34" charset="-120"/>
              </a:rPr>
              <a:t>Ko ga izdaje, ko može da ga koristi, koji se podaci prikupljaju i ko može da blokira plaćanja ili menja pravila? Šta se dešava bez internet veze i koji oblici pravne zaštite postoje?</a:t>
            </a:r>
            <a:endParaRPr lang="sr-Latn"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Ponavljanje: Kako novac može da zakaže?</a:t>
            </a:r>
            <a:endParaRPr lang="sr-Latn"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sr-Latn" altLang="en-US" sz="2210" b="1" dirty="0">
                <a:solidFill>
                  <a:srgbClr val="25252B"/>
                </a:solidFill>
                <a:latin typeface="IBM Plex Sans" pitchFamily="34" charset="0"/>
                <a:ea typeface="IBM Plex Sans" pitchFamily="34" charset="-122"/>
                <a:cs typeface="IBM Plex Sans" pitchFamily="34" charset="-120"/>
              </a:rPr>
              <a:t>Ključni zaključci</a:t>
            </a:r>
            <a:endParaRPr lang="sr-Latn"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Novac usklađuje razmenu, cene i vrednost kroz vreme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Funkcije i svojstva omogućavaju poređenje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Praktičnost podrazumeva kompromise u pogledu poverenja, kontrole i pristupa</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Ponuda novca, bankarski rizici i inflacija različito utiču na ljude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Alternative i digitalne valute centralnih banaka takođe zahtevaju pažljivu procenu</a:t>
            </a:r>
            <a:endParaRPr lang="sr-Latn"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Šta vaš novac čini korisnim i koja pravila zavise od institucija kojima verujete?</a:t>
            </a:r>
            <a:endParaRPr lang="sr-Latn"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sr-Latn" altLang="en-US" sz="2210" b="1" dirty="0">
                <a:solidFill>
                  <a:srgbClr val="422C70"/>
                </a:solidFill>
                <a:latin typeface="IBM Plex Sans" pitchFamily="34" charset="0"/>
                <a:ea typeface="IBM Plex Sans" pitchFamily="34" charset="-122"/>
                <a:cs typeface="IBM Plex Sans" pitchFamily="34" charset="-120"/>
              </a:rPr>
              <a:t>Trenutak za razmišljanje</a:t>
            </a:r>
            <a:endParaRPr lang="sr-Latn" sz="2210" dirty="0"/>
          </a:p>
          <a:p>
            <a:pPr algn="l" indent="0" marL="0">
              <a:lnSpc>
                <a:spcPct val="113000"/>
              </a:lnSpc>
              <a:spcBef>
                <a:spcPts val="330"/>
              </a:spcBef>
              <a:buNone/>
            </a:pPr>
            <a:r>
              <a:rPr lang="sr-Latn" altLang="en-US" sz="2210" dirty="0">
                <a:solidFill>
                  <a:srgbClr val="25252B"/>
                </a:solidFill>
                <a:latin typeface="IBM Plex Sans" pitchFamily="34" charset="0"/>
                <a:ea typeface="IBM Plex Sans" pitchFamily="34" charset="-122"/>
                <a:cs typeface="IBM Plex Sans" pitchFamily="34" charset="-120"/>
              </a:rPr>
              <a:t>Koje pitanje o novcu sada postavljate, a ranije ga niste postavljali?</a:t>
            </a:r>
            <a:endParaRPr lang="sr-Latn"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1</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7941F"/>
                </a:solidFill>
                <a:latin typeface="IBM Plex Sans Medium" pitchFamily="34" charset="0"/>
                <a:ea typeface="IBM Plex Sans Medium" pitchFamily="34" charset="-122"/>
                <a:cs typeface="IBM Plex Sans Medium" pitchFamily="34" charset="-120"/>
              </a:rPr>
              <a:t>Modul 2</a:t>
            </a:r>
            <a:endParaRPr lang="sr-Latn"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Kako Bitcoin funkcioniše</a:t>
            </a:r>
            <a:endParaRPr lang="sr-Latn"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r-Latn" altLang="en-US" sz="2400" b="1" dirty="0">
                <a:solidFill>
                  <a:srgbClr val="FFFFFF"/>
                </a:solidFill>
                <a:latin typeface="IBM Plex Sans" pitchFamily="34" charset="0"/>
                <a:ea typeface="IBM Plex Sans" pitchFamily="34" charset="-122"/>
                <a:cs typeface="IBM Plex Sans" pitchFamily="34" charset="-120"/>
              </a:rPr>
              <a:t>Rešenje:</a:t>
            </a:r>
            <a:r>
              <a:rPr lang="sr-Latn" altLang="en-US" sz="2400" dirty="0">
                <a:solidFill>
                  <a:srgbClr val="FFFFFF"/>
                </a:solidFill>
                <a:latin typeface="IBM Plex Sans" pitchFamily="34" charset="0"/>
                <a:ea typeface="IBM Plex Sans" pitchFamily="34" charset="-122"/>
                <a:cs typeface="IBM Plex Sans" pitchFamily="34" charset="-120"/>
              </a:rPr>
              <a:t> Zašto je Bitcoin stvoren i kako odgovara na probleme?</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Zašto je Bitcoin stvoren</a:t>
            </a:r>
            <a:endParaRPr lang="sr-Latn" sz="3000" dirty="0"/>
          </a:p>
        </p:txBody>
      </p:sp>
      <p:sp>
        <p:nvSpPr>
          <p:cNvPr id="5" name="Text 2"/>
          <p:cNvSpPr/>
          <p:nvPr/>
        </p:nvSpPr>
        <p:spPr>
          <a:xfrm>
            <a:off x="956188" y="136474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Digitalna plaćanja su već postojala</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Centralni upravljači evidencije: dozvole, podaci, naknade i rizici od otkaza</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Podaci koji se mogu kopirati: problem dvostruke potrošnje</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Bitcoin: zajednička istorija plaćanja bez centralnog upravljača evidencije</a:t>
            </a:r>
            <a:endParaRPr lang="sr-Latn" sz="1820" dirty="0"/>
          </a:p>
        </p:txBody>
      </p:sp>
      <p:sp>
        <p:nvSpPr>
          <p:cNvPr id="6" name="Text 3"/>
          <p:cNvSpPr/>
          <p:nvPr/>
        </p:nvSpPr>
        <p:spPr>
          <a:xfrm>
            <a:off x="666780" y="3946002"/>
            <a:ext cx="5694426" cy="937626"/>
          </a:xfrm>
          <a:prstGeom prst="rect">
            <a:avLst/>
          </a:prstGeom>
          <a:noFill/>
          <a:ln/>
        </p:spPr>
        <p:txBody>
          <a:bodyPr wrap="square" lIns="0" tIns="0" rIns="0" bIns="0" rtlCol="0" anchor="t"/>
          <a:lstStyle/>
          <a:p>
            <a:pPr algn="l" indent="0" marL="0">
              <a:lnSpc>
                <a:spcPct val="113000"/>
              </a:lnSpc>
              <a:buNone/>
            </a:pPr>
            <a:r>
              <a:rPr lang="sr-Latn" altLang="en-US" sz="1820" dirty="0">
                <a:solidFill>
                  <a:srgbClr val="25252B"/>
                </a:solidFill>
                <a:latin typeface="IBM Plex Sans" pitchFamily="34" charset="0"/>
                <a:ea typeface="IBM Plex Sans" pitchFamily="34" charset="-122"/>
                <a:cs typeface="IBM Plex Sans" pitchFamily="34" charset="-120"/>
              </a:rPr>
              <a:t>Bitcoin smanjuje potrebu za poverenjem u centralni autoritet pri izdavanju i poravnanju; ne uklanja u potpunosti potrebu za poverenjem niti rizik.</a:t>
            </a:r>
            <a:endParaRPr lang="sr-Latn" sz="1820" dirty="0"/>
          </a:p>
        </p:txBody>
      </p:sp>
      <p:sp>
        <p:nvSpPr>
          <p:cNvPr id="7" name="Text 4"/>
          <p:cNvSpPr/>
          <p:nvPr/>
        </p:nvSpPr>
        <p:spPr>
          <a:xfrm>
            <a:off x="666780" y="5115245"/>
            <a:ext cx="5694426" cy="625084"/>
          </a:xfrm>
          <a:prstGeom prst="rect">
            <a:avLst/>
          </a:prstGeom>
          <a:noFill/>
          <a:ln/>
        </p:spPr>
        <p:txBody>
          <a:bodyPr wrap="square" lIns="0" tIns="0" rIns="0" bIns="0" rtlCol="0" anchor="t"/>
          <a:lstStyle/>
          <a:p>
            <a:pPr algn="l" indent="0" marL="0">
              <a:lnSpc>
                <a:spcPct val="113000"/>
              </a:lnSpc>
              <a:buNone/>
            </a:pPr>
            <a:r>
              <a:rPr lang="sr-Latn" altLang="en-US" sz="1820" b="1" dirty="0">
                <a:solidFill>
                  <a:srgbClr val="422C70"/>
                </a:solidFill>
                <a:latin typeface="IBM Plex Sans" pitchFamily="34" charset="0"/>
                <a:ea typeface="IBM Plex Sans" pitchFamily="34" charset="-122"/>
                <a:cs typeface="IBM Plex Sans" pitchFamily="34" charset="-120"/>
              </a:rPr>
              <a:t>Bitcoin:</a:t>
            </a:r>
            <a:r>
              <a:rPr lang="sr-Latn" altLang="en-US" sz="1820" dirty="0">
                <a:solidFill>
                  <a:srgbClr val="25252B"/>
                </a:solidFill>
                <a:latin typeface="IBM Plex Sans" pitchFamily="34" charset="0"/>
                <a:ea typeface="IBM Plex Sans" pitchFamily="34" charset="-122"/>
                <a:cs typeface="IBM Plex Sans" pitchFamily="34" charset="-120"/>
              </a:rPr>
              <a:t> mreža i protokol · </a:t>
            </a:r>
            <a:r>
              <a:rPr lang="sr-Latn" altLang="en-US" sz="1820" b="1" dirty="0">
                <a:solidFill>
                  <a:srgbClr val="25252B"/>
                </a:solidFill>
                <a:latin typeface="IBM Plex Sans" pitchFamily="34" charset="0"/>
                <a:ea typeface="IBM Plex Sans" pitchFamily="34" charset="-122"/>
                <a:cs typeface="IBM Plex Sans" pitchFamily="34" charset="-120"/>
              </a:rPr>
              <a:t>bitcoin:</a:t>
            </a:r>
            <a:r>
              <a:rPr lang="sr-Latn" altLang="en-US" sz="1820" dirty="0">
                <a:solidFill>
                  <a:srgbClr val="25252B"/>
                </a:solidFill>
                <a:latin typeface="IBM Plex Sans" pitchFamily="34" charset="0"/>
                <a:ea typeface="IBM Plex Sans" pitchFamily="34" charset="-122"/>
                <a:cs typeface="IBM Plex Sans" pitchFamily="34" charset="-120"/>
              </a:rPr>
              <a:t> imovina · </a:t>
            </a:r>
            <a:r>
              <a:rPr lang="sr-Latn" altLang="en-US" sz="1820" b="1" dirty="0">
                <a:solidFill>
                  <a:srgbClr val="25252B"/>
                </a:solidFill>
                <a:latin typeface="IBM Plex Sans" pitchFamily="34" charset="0"/>
                <a:ea typeface="IBM Plex Sans" pitchFamily="34" charset="-122"/>
                <a:cs typeface="IBM Plex Sans" pitchFamily="34" charset="-120"/>
              </a:rPr>
              <a:t>BTC:</a:t>
            </a:r>
            <a:r>
              <a:rPr lang="sr-Latn" altLang="en-US" sz="1820" dirty="0">
                <a:solidFill>
                  <a:srgbClr val="25252B"/>
                </a:solidFill>
                <a:latin typeface="IBM Plex Sans" pitchFamily="34" charset="0"/>
                <a:ea typeface="IBM Plex Sans" pitchFamily="34" charset="-122"/>
                <a:cs typeface="IBM Plex Sans" pitchFamily="34" charset="-120"/>
              </a:rPr>
              <a:t> skraćenica za iznos</a:t>
            </a:r>
            <a:endParaRPr lang="sr-Latn"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Kompanija za platne usluge Pošiljalac podnosi zahtev kompanijiKompanija vodi evidenciju i odobrava prenos Primalac dobija uplatu ako kompanija to dozvoliZavisi odJedne organizacije od poverenja koja v">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Potraga za digitalnim i decentralizovanim novcem</a:t>
            </a:r>
            <a:endParaRPr lang="sr-Latn"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Sajferpankeri: privatnost i sloboda kroz kriptografiju</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Šifrovanje:</a:t>
            </a:r>
            <a:r>
              <a:rPr lang="sr-Latn" altLang="en-US" sz="2300" dirty="0">
                <a:solidFill>
                  <a:srgbClr val="25252B"/>
                </a:solidFill>
                <a:latin typeface="IBM Plex Sans" pitchFamily="34" charset="0"/>
                <a:ea typeface="IBM Plex Sans" pitchFamily="34" charset="-122"/>
                <a:cs typeface="IBM Plex Sans" pitchFamily="34" charset="-120"/>
              </a:rPr>
              <a:t> štiti privatnost poruka</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Digitalni potpisi:</a:t>
            </a:r>
            <a:r>
              <a:rPr lang="sr-Latn" altLang="en-US" sz="2300" dirty="0">
                <a:solidFill>
                  <a:srgbClr val="25252B"/>
                </a:solidFill>
                <a:latin typeface="IBM Plex Sans" pitchFamily="34" charset="0"/>
                <a:ea typeface="IBM Plex Sans" pitchFamily="34" charset="-122"/>
                <a:cs typeface="IBM Plex Sans" pitchFamily="34" charset="-120"/>
              </a:rPr>
              <a:t> dokazuju ovlašćenje bez otkrivanja tajnog ključa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Cilj: bez jednog izdavaoca, servera ili administratora</a:t>
            </a:r>
            <a:endParaRPr lang="sr-Latn"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sr-Latn" altLang="en-US" sz="2300" b="1" dirty="0">
                <a:solidFill>
                  <a:srgbClr val="25252B"/>
                </a:solidFill>
                <a:latin typeface="IBM Plex Sans" pitchFamily="34" charset="0"/>
                <a:ea typeface="IBM Plex Sans" pitchFamily="34" charset="-122"/>
                <a:cs typeface="IBM Plex Sans" pitchFamily="34" charset="-120"/>
              </a:rPr>
              <a:t>Raniji delovi slagalice</a:t>
            </a:r>
            <a:endParaRPr lang="sr-Latn"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DigiCash: privatna plaćanja; zavisnost od centralne kompanije</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Hashcash: računski trošak kao zaštita od zloupotrebe</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Bit Gold, b-money, RPoW: predlozi i eksperimenti zasnovani na oskudnosti kao izvoru vrednosti</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BitTorrent: deljenje informacija među ravnopravnim učesnicima, a ne novca</a:t>
            </a:r>
            <a:endParaRPr lang="sr-Lat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Rani digitalni novac i</a:t>
            </a:r>
            <a:br/>
            <a:r>
              <a:rPr lang="sr-Latn" altLang="en-US" sz="3000" dirty="0">
                <a:solidFill>
                  <a:srgbClr val="422C70"/>
                </a:solidFill>
                <a:latin typeface="IBM Plex Sans Medium" pitchFamily="34" charset="0"/>
                <a:ea typeface="IBM Plex Sans Medium" pitchFamily="34" charset="-122"/>
                <a:cs typeface="IBM Plex Sans Medium" pitchFamily="34" charset="-120"/>
              </a:rPr>
              <a:t>dvostruka potrošnja</a:t>
            </a:r>
            <a:endParaRPr lang="sr-Latn" sz="3000" dirty="0"/>
          </a:p>
        </p:txBody>
      </p:sp>
      <p:sp>
        <p:nvSpPr>
          <p:cNvPr id="5" name="Text 2"/>
          <p:cNvSpPr/>
          <p:nvPr/>
        </p:nvSpPr>
        <p:spPr>
          <a:xfrm>
            <a:off x="666780" y="1854678"/>
            <a:ext cx="5694426"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Dvostruka potrošnja je pokušaj slanja iste digitalne jedinice dvama primaocima.</a:t>
            </a:r>
            <a:endParaRPr lang="sr-Latn" sz="2210" dirty="0"/>
          </a:p>
        </p:txBody>
      </p:sp>
      <p:sp>
        <p:nvSpPr>
          <p:cNvPr id="6" name="Text 3"/>
          <p:cNvSpPr/>
          <p:nvPr/>
        </p:nvSpPr>
        <p:spPr>
          <a:xfrm>
            <a:off x="1017179" y="2835920"/>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Centralna baza podataka: jedan pouzdani donosilac odluka</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Bitcoin: emitovanje između ravnopravnih učesnika i potpisi</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Rudari: blokovi i dokaz rada</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Čvorovi: nezavisna provera</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Zajednička evidencija: važeća istorija sa najviše akumuliranog rada</a:t>
            </a:r>
            <a:endParaRPr lang="sr-Lat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Mreža ravnopravnih učesnikaTransakcije se objavljuju direktno učesnicima Digitalni potpisiSamo vlasnik privatnog ključa može da odobri trošenjeBlokovi i rudarenjeRudari koriste dokaz o radu da bi doda">    </p:cNvPr>
          <p:cNvPicPr>
            <a:picLocks noChangeAspect="1"/>
          </p:cNvPicPr>
          <p:nvPr/>
        </p:nvPicPr>
        <p:blipFill>
          <a:blip r:embed="rId1"/>
          <a:stretch>
            <a:fillRect/>
          </a:stretch>
        </p:blipFill>
        <p:spPr>
          <a:xfrm>
            <a:off x="342900" y="848289"/>
            <a:ext cx="11506170" cy="50089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Digitalna oskudnost i</a:t>
            </a:r>
            <a:br/>
            <a:r>
              <a:rPr lang="sr-Latn" altLang="en-US" sz="3000" dirty="0">
                <a:solidFill>
                  <a:srgbClr val="422C70"/>
                </a:solidFill>
                <a:latin typeface="IBM Plex Sans Medium" pitchFamily="34" charset="0"/>
                <a:ea typeface="IBM Plex Sans Medium" pitchFamily="34" charset="-122"/>
                <a:cs typeface="IBM Plex Sans Medium" pitchFamily="34" charset="-120"/>
              </a:rPr>
              <a:t>proverljiva ponuda</a:t>
            </a:r>
            <a:endParaRPr lang="sr-Latn" sz="3000" dirty="0"/>
          </a:p>
        </p:txBody>
      </p:sp>
      <p:sp>
        <p:nvSpPr>
          <p:cNvPr id="5" name="Text 2"/>
          <p:cNvSpPr/>
          <p:nvPr/>
        </p:nvSpPr>
        <p:spPr>
          <a:xfrm>
            <a:off x="1002000" y="1794876"/>
            <a:ext cx="5327020" cy="2747955"/>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Važeće jedinice razlikuju se od nevažećih kopija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Dvostruka trošenja se odbijaju</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Javna istorija transakcija i potpisi</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Dokaz o radu i nezavisne provere pravila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Ograničenje ponude povezano je sa decentralizacijom i proverom</a:t>
            </a:r>
            <a:endParaRPr lang="sr-Latn" sz="2110" dirty="0"/>
          </a:p>
        </p:txBody>
      </p:sp>
      <p:sp>
        <p:nvSpPr>
          <p:cNvPr id="6" name="Text 3"/>
          <p:cNvSpPr/>
          <p:nvPr/>
        </p:nvSpPr>
        <p:spPr>
          <a:xfrm>
            <a:off x="666780" y="4837816"/>
            <a:ext cx="5694426"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Pisana tvrdnja o ponudi nije dovoljna: ko može da je proveri i ko bi mogao da je promeni?</a:t>
            </a:r>
            <a:endParaRPr lang="sr-Lat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Tvrdnja o ponudi Izdavalac navodi ograničenje na svom veb-sajtu. Ono je zabeleženo samo u bazi podataka izdavaoca. Niko izvan organizacije izdavaoca ne može to da proveri. Izdavalac može neprimetno da">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Blokčejn: javna glavna knjiga Bitcoina</a:t>
            </a:r>
            <a:endParaRPr lang="sr-Lat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Replicirana javna evidencija transakcija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Povezani blokovi; nezavisno proverene kopije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Važeći lanac sa najviše akumuliranog dokaza o radu</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Otprilike jedan novi blok svakih deset minuta, u proseku</a:t>
            </a:r>
            <a:endParaRPr lang="sr-Lat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Prepravljanje istorije zahteva ponovno obavljanje rada i sustizanje lanca. To je skupo, ali nije doslovno nemoguće; mogu se javiti privremene konkurentske verzije istorije i reorganizacije.</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Decentralizacija</a:t>
            </a:r>
            <a:endParaRPr lang="sr-Latn"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Softver otvorenog koda i otvoreno učešće u protokolu</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Nezavisni čvorovi proveravaju; rudari predlažu blokove</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Promene pravila zavise od dobrovoljnog prihvatanja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Nijedan učesnik ne može samostalno da promeni pravila za sve</a:t>
            </a:r>
            <a:endParaRPr lang="sr-Latn"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Uticaj i resursi nisu ravnomerno raspoređeni; veliki pružaoci usluga mogu stvoriti zavisnost. Koordinacija može biti sporija, a mreža nema centralnu službu za podršku.</a:t>
            </a:r>
            <a:endParaRPr lang="sr-Lat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Digitalni potpisi i prenos između ravnopravnih učesnika</a:t>
            </a:r>
            <a:endParaRPr lang="sr-Lat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Novčanik koristi privatni ključ za potpisivanje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Mreža proverava potpis bez otkrivanja ključa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Potpisana transakcija se prosleđuje preko učesnika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Nijedan centralni operater Bitcoin mreže ne odobrava članstvo ili plaćanje</a:t>
            </a:r>
            <a:endParaRPr lang="sr-Lat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Svako ko dođe do privatnog ključa obično može da potroši sredstva. Gubitak pristupa može značiti trajni gubitak.</a:t>
            </a:r>
            <a:endParaRPr lang="sr-Latn"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Usluge posrednika ostaju opcione; izbor neke od njih podrazumeva i njena pravila čuvanja sredstava i rizike. Važeće plaćanje poslato na pogrešnu adresu obično se ne može poništiti.</a:t>
            </a:r>
            <a:endParaRPr lang="sr-Lat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Pošiljalac potpisuje i emituje transakciju Drugi čvorovi Čvor je proverava i prosleđuje Drugi čvor je prosleđujePut kojim se prenosi Čvor je proverava i prosleđuje Drugi čvor je prosleđujeDrugi čvorov">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KorisnikKorisnik prima, čuva i šalje bitcoin. ČvorČvor samostalno proverava poštovanje pravila i prosleđuje važeće podatke. RudarRudar sastavlja blokove kandidate i obavlja dokaz rada.ProgramerProgram">    </p:cNvPr>
          <p:cNvPicPr>
            <a:picLocks noChangeAspect="1"/>
          </p:cNvPicPr>
          <p:nvPr/>
        </p:nvPicPr>
        <p:blipFill>
          <a:blip r:embed="rId2"/>
          <a:stretch>
            <a:fillRect/>
          </a:stretch>
        </p:blipFill>
        <p:spPr>
          <a:xfrm>
            <a:off x="1510863" y="571500"/>
            <a:ext cx="3683752"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Korisnici, čvorovi, rudari i programeri</a:t>
            </a:r>
            <a:endParaRPr lang="sr-Lat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Rudari ne mogu učiniti nevažeće blokove prihvatljivim za poštene čvorove. Programeri ne mogu nametnuti usvajanje softvera. Jedna osoba može obavljati više uloga.</a:t>
            </a:r>
            <a:endParaRPr lang="sr-Latn"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Kratko pitanje</a:t>
            </a:r>
            <a:endParaRPr lang="sr-Latn" sz="2400" dirty="0"/>
          </a:p>
          <a:p>
            <a:pPr algn="l" indent="0" marL="0">
              <a:lnSpc>
                <a:spcPct val="113000"/>
              </a:lnSpc>
              <a:spcBef>
                <a:spcPts val="360"/>
              </a:spcBef>
              <a:buNone/>
            </a:pPr>
            <a:r>
              <a:rPr lang="sr-Latn" altLang="en-US" sz="2400" dirty="0">
                <a:solidFill>
                  <a:srgbClr val="25252B"/>
                </a:solidFill>
                <a:latin typeface="IBM Plex Sans" pitchFamily="34" charset="0"/>
                <a:ea typeface="IBM Plex Sans" pitchFamily="34" charset="-122"/>
                <a:cs typeface="IBM Plex Sans" pitchFamily="34" charset="-120"/>
              </a:rPr>
              <a:t>Zašto čvor proverava transakcije? Navedite jedno pravilo koje proverava.</a:t>
            </a:r>
            <a:endParaRPr lang="sr-La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Dokaz o radu</a:t>
            </a:r>
            <a:endParaRPr lang="sr-Latn" sz="3000" dirty="0"/>
          </a:p>
        </p:txBody>
      </p:sp>
      <p:sp>
        <p:nvSpPr>
          <p:cNvPr id="5" name="Text 2"/>
          <p:cNvSpPr/>
          <p:nvPr/>
        </p:nvSpPr>
        <p:spPr>
          <a:xfrm>
            <a:off x="986729" y="1372240"/>
            <a:ext cx="5989960" cy="2623871"/>
          </a:xfrm>
          <a:prstGeom prst="rect">
            <a:avLst/>
          </a:prstGeom>
          <a:noFill/>
          <a:ln/>
        </p:spPr>
        <p:txBody>
          <a:bodyPr wrap="square" lIns="0" tIns="0" rIns="0" bIns="0" rtlCol="0" anchor="t"/>
          <a:lstStyle/>
          <a:p>
            <a:pPr algn="l" marL="191770" indent="-191770">
              <a:lnSpc>
                <a:spcPct val="113000"/>
              </a:lnSpc>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Kandidat za blok → ponovljeno heširanje → važeći rezultat</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Veliki troškovi računanja i energije; brza provera</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Važeći blok se emituje i čvorovi ga proveravaju</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Ciljna vrednost se prilagođava tako da prosečno vreme između blokova bude deset minuta</a:t>
            </a:r>
            <a:endParaRPr lang="sr-Latn" sz="2020" dirty="0"/>
          </a:p>
          <a:p>
            <a:pPr algn="l" marL="191770" indent="-191770">
              <a:lnSpc>
                <a:spcPct val="113000"/>
              </a:lnSpc>
              <a:spcBef>
                <a:spcPts val="400"/>
              </a:spcBef>
              <a:buSzPct val="100000"/>
              <a:buChar char="•"/>
            </a:pPr>
            <a:r>
              <a:rPr lang="sr-Latn" altLang="en-US" sz="2020" dirty="0">
                <a:solidFill>
                  <a:srgbClr val="25252B"/>
                </a:solidFill>
                <a:latin typeface="IBM Plex Sans" pitchFamily="34" charset="0"/>
                <a:ea typeface="IBM Plex Sans" pitchFamily="34" charset="-122"/>
                <a:cs typeface="IBM Plex Sans" pitchFamily="34" charset="-120"/>
              </a:rPr>
              <a:t>Akumulirani rad čini prepravljanje skupim</a:t>
            </a:r>
            <a:endParaRPr lang="sr-Latn" sz="2020" dirty="0"/>
          </a:p>
        </p:txBody>
      </p:sp>
      <p:sp>
        <p:nvSpPr>
          <p:cNvPr id="6" name="Text 3"/>
          <p:cNvSpPr/>
          <p:nvPr/>
        </p:nvSpPr>
        <p:spPr>
          <a:xfrm>
            <a:off x="666780" y="4277655"/>
            <a:ext cx="6340632" cy="1036747"/>
          </a:xfrm>
          <a:prstGeom prst="rect">
            <a:avLst/>
          </a:prstGeom>
          <a:noFill/>
          <a:ln/>
        </p:spPr>
        <p:txBody>
          <a:bodyPr wrap="square" lIns="0" tIns="0" rIns="0" bIns="0" rtlCol="0" anchor="t"/>
          <a:lstStyle/>
          <a:p>
            <a:pPr algn="l" indent="0" marL="0">
              <a:lnSpc>
                <a:spcPct val="113000"/>
              </a:lnSpc>
              <a:buNone/>
            </a:pPr>
            <a:r>
              <a:rPr lang="sr-Latn" altLang="en-US" sz="2020" dirty="0">
                <a:solidFill>
                  <a:srgbClr val="25252B"/>
                </a:solidFill>
                <a:latin typeface="IBM Plex Sans" pitchFamily="34" charset="0"/>
                <a:ea typeface="IBM Plex Sans" pitchFamily="34" charset="-122"/>
                <a:cs typeface="IBM Plex Sans" pitchFamily="34" charset="-120"/>
              </a:rPr>
              <a:t>Rudarenje obezbeđuje redosled transakcija; ono ne rešava spoljne jednačine. Procenite izvor energije, njenu potrošnju, doprinos bezbednosti i alternative.</a:t>
            </a:r>
            <a:endParaRPr lang="sr-Latn"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Rudar pronalazi blok Uređaj za rudarenje iznova izračunava heš sve dok jedan rezultat ne ispuni ciljni uslov2Rudar ga šalje mrežiBlok se šalje mreži3Čvorovi ga proveravaju Svaki čvor samostalno prove">    </p:cNvPr>
          <p:cNvPicPr>
            <a:picLocks noChangeAspect="1"/>
          </p:cNvPicPr>
          <p:nvPr/>
        </p:nvPicPr>
        <p:blipFill>
          <a:blip r:embed="rId2"/>
          <a:stretch>
            <a:fillRect/>
          </a:stretch>
        </p:blipFill>
        <p:spPr>
          <a:xfrm>
            <a:off x="1687525" y="571500"/>
            <a:ext cx="3330336" cy="563956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Ograničena ponuda</a:t>
            </a:r>
            <a:endParaRPr lang="sr-Latn" sz="3000" dirty="0"/>
          </a:p>
        </p:txBody>
      </p:sp>
      <p:sp>
        <p:nvSpPr>
          <p:cNvPr id="5" name="Text 2"/>
          <p:cNvSpPr/>
          <p:nvPr/>
        </p:nvSpPr>
        <p:spPr>
          <a:xfrm>
            <a:off x="1002000" y="1375806"/>
            <a:ext cx="5327020" cy="3471885"/>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Maksimum: </a:t>
            </a:r>
            <a:r>
              <a:rPr lang="sr-Latn" altLang="en-US" sz="2110" b="1" dirty="0">
                <a:solidFill>
                  <a:srgbClr val="25252B"/>
                </a:solidFill>
                <a:latin typeface="IBM Plex Sans" pitchFamily="34" charset="0"/>
                <a:ea typeface="IBM Plex Sans" pitchFamily="34" charset="-122"/>
                <a:cs typeface="IBM Plex Sans" pitchFamily="34" charset="-120"/>
              </a:rPr>
              <a:t>21 milion BTC</a:t>
            </a:r>
            <a:r>
              <a:rPr lang="sr-Latn" altLang="en-US" sz="2110" dirty="0">
                <a:solidFill>
                  <a:srgbClr val="25252B"/>
                </a:solidFill>
                <a:latin typeface="IBM Plex Sans" pitchFamily="34" charset="0"/>
                <a:ea typeface="IBM Plex Sans" pitchFamily="34" charset="-122"/>
                <a:cs typeface="IBM Plex Sans" pitchFamily="34" charset="-120"/>
              </a:rPr>
              <a:t> prema javnim pravilima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Novo izdavanje: subvencija za blok</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Prepolovljavanje: svakih </a:t>
            </a:r>
            <a:r>
              <a:rPr lang="sr-Latn" altLang="en-US" sz="2110" b="1" dirty="0">
                <a:solidFill>
                  <a:srgbClr val="25252B"/>
                </a:solidFill>
                <a:latin typeface="IBM Plex Sans" pitchFamily="34" charset="0"/>
                <a:ea typeface="IBM Plex Sans" pitchFamily="34" charset="-122"/>
                <a:cs typeface="IBM Plex Sans" pitchFamily="34" charset="-120"/>
              </a:rPr>
              <a:t>210.000 blokova</a:t>
            </a:r>
            <a:r>
              <a:rPr lang="sr-Latn" altLang="en-US" sz="2110" dirty="0">
                <a:solidFill>
                  <a:srgbClr val="25252B"/>
                </a:solidFill>
                <a:latin typeface="IBM Plex Sans" pitchFamily="34" charset="0"/>
                <a:ea typeface="IBM Plex Sans" pitchFamily="34" charset="-122"/>
                <a:cs typeface="IBM Plex Sans" pitchFamily="34" charset="-120"/>
              </a:rPr>
              <a:t>, otprilike svake četiri godine</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Subvencija: 50 → 25 → 12,5 → 6,25 → 3,125 BTC</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Naknade su odvojene od novog izdavanja</a:t>
            </a:r>
            <a:endParaRPr lang="sr-Latn" sz="2110" dirty="0"/>
          </a:p>
        </p:txBody>
      </p:sp>
      <p:sp>
        <p:nvSpPr>
          <p:cNvPr id="6" name="Text 3"/>
          <p:cNvSpPr/>
          <p:nvPr/>
        </p:nvSpPr>
        <p:spPr>
          <a:xfrm>
            <a:off x="666780" y="5142586"/>
            <a:ext cx="5694426"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Čvorovi odbacuju prekomerno izdavanje; ograničenje važi dok ga učesnici sprovode. Ograničena ponuda ne garantuje rast cene.</a:t>
            </a:r>
            <a:endParaRPr lang="sr-Lat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Ukupna količina emitovanih bitcoinaOgraničenje od 21 milion21M10.5M0">    </p:cNvPr>
          <p:cNvPicPr>
            <a:picLocks noChangeAspect="1"/>
          </p:cNvPicPr>
          <p:nvPr/>
        </p:nvPicPr>
        <p:blipFill>
          <a:blip r:embed="rId1"/>
          <a:stretch>
            <a:fillRect/>
          </a:stretch>
        </p:blipFill>
        <p:spPr>
          <a:xfrm>
            <a:off x="342900" y="1200790"/>
            <a:ext cx="11506170" cy="430389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vi bitcoini po bloku502512.56.253.1250k210k420k630k840k1,050k1,260k1,470kPrepolovljavanje na svakih 210.000 blokova (otprilike četiri godine)Naknade za transakcije plaćaju se dodatno i ne predstavlj">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Satošiji i pristrasnost prema</a:t>
            </a:r>
            <a:br/>
            <a:r>
              <a:rPr lang="sr-Latn" altLang="en-US" sz="3000" dirty="0">
                <a:solidFill>
                  <a:srgbClr val="422C70"/>
                </a:solidFill>
                <a:latin typeface="IBM Plex Sans Medium" pitchFamily="34" charset="0"/>
                <a:ea typeface="IBM Plex Sans Medium" pitchFamily="34" charset="-122"/>
                <a:cs typeface="IBM Plex Sans Medium" pitchFamily="34" charset="-120"/>
              </a:rPr>
              <a:t>jedinici</a:t>
            </a:r>
            <a:endParaRPr lang="sr-Latn"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sr-Latn" altLang="en-US" sz="1820" b="1" dirty="0">
                <a:solidFill>
                  <a:srgbClr val="25252B"/>
                </a:solidFill>
                <a:latin typeface="IBM Plex Sans" pitchFamily="34" charset="0"/>
                <a:ea typeface="IBM Plex Sans" pitchFamily="34" charset="-122"/>
                <a:cs typeface="IBM Plex Sans" pitchFamily="34" charset="-120"/>
              </a:rPr>
              <a:t>1 BTC = 100.000.000 satošija</a:t>
            </a:r>
            <a:endParaRPr lang="sr-Latn" sz="1820" dirty="0"/>
          </a:p>
          <a:p>
            <a:pPr algn="l" marL="173990" indent="-173990">
              <a:lnSpc>
                <a:spcPct val="113000"/>
              </a:lnSpc>
              <a:spcBef>
                <a:spcPts val="360"/>
              </a:spcBef>
              <a:buSzPct val="100000"/>
              <a:buChar char="•"/>
            </a:pPr>
            <a:r>
              <a:rPr lang="sr-Latn" altLang="en-US" sz="1820" b="1" dirty="0">
                <a:solidFill>
                  <a:srgbClr val="25252B"/>
                </a:solidFill>
                <a:latin typeface="IBM Plex Sans" pitchFamily="34" charset="0"/>
                <a:ea typeface="IBM Plex Sans" pitchFamily="34" charset="-122"/>
                <a:cs typeface="IBM Plex Sans" pitchFamily="34" charset="-120"/>
              </a:rPr>
              <a:t>0,001 BTC = 100.000 satošija</a:t>
            </a:r>
            <a:endParaRPr lang="sr-Latn" sz="1820" dirty="0"/>
          </a:p>
          <a:p>
            <a:pPr algn="l" marL="173990" indent="-173990">
              <a:lnSpc>
                <a:spcPct val="113000"/>
              </a:lnSpc>
              <a:spcBef>
                <a:spcPts val="360"/>
              </a:spcBef>
              <a:buSzPct val="100000"/>
              <a:buChar char="•"/>
            </a:pPr>
            <a:r>
              <a:rPr lang="sr-Latn" altLang="en-US" sz="1820" b="1" dirty="0">
                <a:solidFill>
                  <a:srgbClr val="25252B"/>
                </a:solidFill>
                <a:latin typeface="IBM Plex Sans" pitchFamily="34" charset="0"/>
                <a:ea typeface="IBM Plex Sans" pitchFamily="34" charset="-122"/>
                <a:cs typeface="IBM Plex Sans" pitchFamily="34" charset="-120"/>
              </a:rPr>
              <a:t>1 satoši = 0,00000001 BTC</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Nije potreban ceo bitcoin</a:t>
            </a:r>
            <a:endParaRPr lang="sr-Latn"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sr-Latn" altLang="en-US" sz="1820" b="1" dirty="0">
                <a:solidFill>
                  <a:srgbClr val="422C70"/>
                </a:solidFill>
                <a:latin typeface="IBM Plex Sans" pitchFamily="34" charset="0"/>
                <a:ea typeface="IBM Plex Sans" pitchFamily="34" charset="-122"/>
                <a:cs typeface="IBM Plex Sans" pitchFamily="34" charset="-120"/>
              </a:rPr>
              <a:t>Pristrasnost prema celoj jedinici:</a:t>
            </a:r>
            <a:r>
              <a:rPr lang="sr-Latn" altLang="en-US" sz="1820" dirty="0">
                <a:solidFill>
                  <a:srgbClr val="25252B"/>
                </a:solidFill>
                <a:latin typeface="IBM Plex Sans" pitchFamily="34" charset="0"/>
                <a:ea typeface="IBM Plex Sans" pitchFamily="34" charset="-122"/>
                <a:cs typeface="IBM Plex Sans" pitchFamily="34" charset="-120"/>
              </a:rPr>
              <a:t> niska cena po celoj jedinici ne dokazuje bolju vrednost. Uporedite udeo u ukupnoj ponudi, vrednost o kojoj je reč i rizike.</a:t>
            </a:r>
            <a:endParaRPr lang="sr-Latn"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sr-Latn" altLang="en-US" sz="1820" b="1" dirty="0">
                <a:solidFill>
                  <a:srgbClr val="422C70"/>
                </a:solidFill>
                <a:latin typeface="IBM Plex Sans" pitchFamily="34" charset="0"/>
                <a:ea typeface="IBM Plex Sans" pitchFamily="34" charset="-122"/>
                <a:cs typeface="IBM Plex Sans" pitchFamily="34" charset="-120"/>
              </a:rPr>
              <a:t>Pokažite svoje razumevanje</a:t>
            </a:r>
            <a:endParaRPr lang="sr-Latn" sz="1820" dirty="0"/>
          </a:p>
          <a:p>
            <a:pPr algn="l" indent="0" marL="0">
              <a:lnSpc>
                <a:spcPct val="113000"/>
              </a:lnSpc>
              <a:spcBef>
                <a:spcPts val="270"/>
              </a:spcBef>
              <a:buNone/>
            </a:pPr>
            <a:r>
              <a:rPr lang="sr-Latn" altLang="en-US" sz="1820" dirty="0">
                <a:solidFill>
                  <a:srgbClr val="25252B"/>
                </a:solidFill>
                <a:latin typeface="IBM Plex Sans" pitchFamily="34" charset="0"/>
                <a:ea typeface="IBM Plex Sans" pitchFamily="34" charset="-122"/>
                <a:cs typeface="IBM Plex Sans" pitchFamily="34" charset="-120"/>
              </a:rPr>
              <a:t>Koliko satošija ima u 0,01 BTC? Zašto neko može da koristi manje od celog bitcoin-a?</a:t>
            </a:r>
            <a:endParaRPr lang="sr-Latn"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Bitcoin kao zdrav digitalni novac</a:t>
            </a:r>
            <a:endParaRPr lang="sr-Latn"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Trajna evidencija transakcija; pristup zavisi od ključeva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Prenosiv i deljiv; prenos zahteva komunikaciju</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Javno poznata ograničenost ponude i proverljiva pravila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Na zamenljivost može uticati način na koji servisi tretiraju javnu istoriju transakcija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Prihvaćenost se razlikuje od mesta do mesta</a:t>
            </a:r>
            <a:endParaRPr lang="sr-Latn" sz="2110" dirty="0"/>
          </a:p>
        </p:txBody>
      </p:sp>
      <p:sp>
        <p:nvSpPr>
          <p:cNvPr id="5" name="Text 3"/>
          <p:cNvSpPr/>
          <p:nvPr/>
        </p:nvSpPr>
        <p:spPr>
          <a:xfrm>
            <a:off x="666780" y="3694816"/>
            <a:ext cx="11510010" cy="361920"/>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25252B"/>
                </a:solidFill>
                <a:latin typeface="IBM Plex Sans" pitchFamily="34" charset="0"/>
                <a:ea typeface="IBM Plex Sans" pitchFamily="34" charset="-122"/>
                <a:cs typeface="IBM Plex Sans" pitchFamily="34" charset="-120"/>
              </a:rPr>
              <a:t>Tri funkcije</a:t>
            </a:r>
            <a:endParaRPr lang="sr-Latn" sz="2110" dirty="0"/>
          </a:p>
        </p:txBody>
      </p:sp>
      <p:sp>
        <p:nvSpPr>
          <p:cNvPr id="6" name="Text 4"/>
          <p:cNvSpPr/>
          <p:nvPr/>
        </p:nvSpPr>
        <p:spPr>
          <a:xfrm>
            <a:off x="1002000" y="4271254"/>
            <a:ext cx="11142604" cy="1193018"/>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Čuvar vrednosti: predvidiva ponuda; promenljiva cena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Sredstvo razmene: direktan prenos; različite naknade i stepen prihvaćenosti</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Obračunska jedinica: BTC ili satošiji; cene mnogih dobara izražene su u fiat valutama</a:t>
            </a:r>
            <a:endParaRPr lang="sr-Latn" sz="2110" dirty="0"/>
          </a:p>
        </p:txBody>
      </p:sp>
      <p:sp>
        <p:nvSpPr>
          <p:cNvPr id="7" name="Text 5"/>
          <p:cNvSpPr/>
          <p:nvPr/>
        </p:nvSpPr>
        <p:spPr>
          <a:xfrm>
            <a:off x="666780" y="5625114"/>
            <a:ext cx="11510010" cy="442021"/>
          </a:xfrm>
          <a:prstGeom prst="rect">
            <a:avLst/>
          </a:prstGeom>
          <a:noFill/>
          <a:ln/>
        </p:spPr>
        <p:txBody>
          <a:bodyPr wrap="square" lIns="0" tIns="0" rIns="0" bIns="0" rtlCol="0" anchor="t"/>
          <a:lstStyle/>
          <a:p>
            <a:pPr algn="l" indent="0" marL="0">
              <a:lnSpc>
                <a:spcPct val="113000"/>
              </a:lnSpc>
              <a:buNone/>
            </a:pPr>
            <a:r>
              <a:rPr lang="sr-Latn" altLang="en-US" sz="1690" dirty="0">
                <a:solidFill>
                  <a:srgbClr val="25252B"/>
                </a:solidFill>
                <a:latin typeface="IBM Plex Sans" pitchFamily="34" charset="0"/>
                <a:ea typeface="IBM Plex Sans" pitchFamily="34" charset="-122"/>
                <a:cs typeface="IBM Plex Sans" pitchFamily="34" charset="-120"/>
              </a:rPr>
              <a:t>„Zdrav novac” zavisi od navedenih kriterijuma. Uporedite alternative koristeći iste standarde.</a:t>
            </a:r>
            <a:endParaRPr lang="sr-Latn" sz="169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Bitcoin, stabilni novčići i druga kriptoimovina</a:t>
            </a:r>
            <a:endParaRPr lang="sr-Lat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Bitcoin:</a:t>
            </a:r>
            <a:r>
              <a:rPr lang="sr-Latn" altLang="en-US" sz="2400" dirty="0">
                <a:solidFill>
                  <a:srgbClr val="25252B"/>
                </a:solidFill>
                <a:latin typeface="IBM Plex Sans" pitchFamily="34" charset="0"/>
                <a:ea typeface="IBM Plex Sans" pitchFamily="34" charset="-122"/>
                <a:cs typeface="IBM Plex Sans" pitchFamily="34" charset="-120"/>
              </a:rPr>
              <a:t> javna pravila emisije; bez centralnog izdavaoca</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Stabilne kriptovalute:</a:t>
            </a:r>
            <a:r>
              <a:rPr lang="sr-Latn" altLang="en-US" sz="2400" dirty="0">
                <a:solidFill>
                  <a:srgbClr val="25252B"/>
                </a:solidFill>
                <a:latin typeface="IBM Plex Sans" pitchFamily="34" charset="0"/>
                <a:ea typeface="IBM Plex Sans" pitchFamily="34" charset="-122"/>
                <a:cs typeface="IBM Plex Sans" pitchFamily="34" charset="-120"/>
              </a:rPr>
              <a:t> ciljaju referentnu vrednost; rezerve, mehanizmi ili potraživanja po osnovu otkupa</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Ostala kriptoimovina:</a:t>
            </a:r>
            <a:r>
              <a:rPr lang="sr-Latn" altLang="en-US" sz="2400" dirty="0">
                <a:solidFill>
                  <a:srgbClr val="25252B"/>
                </a:solidFill>
                <a:latin typeface="IBM Plex Sans" pitchFamily="34" charset="0"/>
                <a:ea typeface="IBM Plex Sans" pitchFamily="34" charset="-122"/>
                <a:cs typeface="IBM Plex Sans" pitchFamily="34" charset="-120"/>
              </a:rPr>
              <a:t> različite mreže, emisija, kontrola i namene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Zajednička istorija koda ne daje račvanju mrežu ni bezbednost Bitcoina</a:t>
            </a:r>
            <a:endParaRPr lang="sr-Latn"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Uporedite:</a:t>
            </a:r>
            <a:r>
              <a:rPr lang="sr-Latn" altLang="en-US" sz="2400" dirty="0">
                <a:solidFill>
                  <a:srgbClr val="25252B"/>
                </a:solidFill>
                <a:latin typeface="IBM Plex Sans" pitchFamily="34" charset="0"/>
                <a:ea typeface="IBM Plex Sans" pitchFamily="34" charset="-122"/>
                <a:cs typeface="IBM Plex Sans" pitchFamily="34" charset="-120"/>
              </a:rPr>
              <a:t> kontrolu emisije, nezavisnu proveru, kontrolu nad ključevima i druge ugovorne strane.</a:t>
            </a:r>
            <a:endParaRPr lang="sr-Latn"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Ovo poređenje pojašnjava Bitcoin; ono ne preporučuje sticanje bilo koje imovine, trgovanje njome niti njeno promovisanje.</a:t>
            </a:r>
            <a:endParaRPr lang="sr-Lat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Različiti dizajni, različiti rizici</a:t>
            </a:r>
            <a:endParaRPr lang="sr-Latn"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Bitcoin:</a:t>
            </a:r>
            <a:r>
              <a:rPr lang="sr-Latn" altLang="en-US" sz="2300" dirty="0">
                <a:solidFill>
                  <a:srgbClr val="25252B"/>
                </a:solidFill>
                <a:latin typeface="IBM Plex Sans" pitchFamily="34" charset="0"/>
                <a:ea typeface="IBM Plex Sans" pitchFamily="34" charset="-122"/>
                <a:cs typeface="IBM Plex Sans" pitchFamily="34" charset="-120"/>
              </a:rPr>
              <a:t> volatilnost, gubitak ključeva, konačnost plaćanja, naknade, javna evidencija</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Stabilni novčići:</a:t>
            </a:r>
            <a:r>
              <a:rPr lang="sr-Latn" altLang="en-US" sz="2300" dirty="0">
                <a:solidFill>
                  <a:srgbClr val="25252B"/>
                </a:solidFill>
                <a:latin typeface="IBM Plex Sans" pitchFamily="34" charset="0"/>
                <a:ea typeface="IBM Plex Sans" pitchFamily="34" charset="-122"/>
                <a:cs typeface="IBM Plex Sans" pitchFamily="34" charset="-120"/>
              </a:rPr>
              <a:t> gubitak vezanosti za referentnu vrednost, rezerve, otkup, zamrzavanje sredstava i druge ugovorne strane</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Ostala kriptoimovina:</a:t>
            </a:r>
            <a:r>
              <a:rPr lang="sr-Latn" altLang="en-US" sz="2300" dirty="0">
                <a:solidFill>
                  <a:srgbClr val="25252B"/>
                </a:solidFill>
                <a:latin typeface="IBM Plex Sans" pitchFamily="34" charset="0"/>
                <a:ea typeface="IBM Plex Sans" pitchFamily="34" charset="-122"/>
                <a:cs typeface="IBM Plex Sans" pitchFamily="34" charset="-120"/>
              </a:rPr>
              <a:t> promene pravila, koncentrisan uticaj, softverske greške, hakerski napadi i mostovi između blokčejnova</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Usluge:</a:t>
            </a:r>
            <a:r>
              <a:rPr lang="sr-Latn" altLang="en-US" sz="2300" dirty="0">
                <a:solidFill>
                  <a:srgbClr val="25252B"/>
                </a:solidFill>
                <a:latin typeface="IBM Plex Sans" pitchFamily="34" charset="0"/>
                <a:ea typeface="IBM Plex Sans" pitchFamily="34" charset="-122"/>
                <a:cs typeface="IBM Plex Sans" pitchFamily="34" charset="-120"/>
              </a:rPr>
              <a:t> čuvanje sredstava, prestanak rada, pristup i pravni rizici u svim kategorijama</a:t>
            </a:r>
            <a:endParaRPr lang="sr-Latn"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Poznata trgovačka oznaka, naizgled stabilna cena ili doterana aplikacija nisu dokaz sigurnosti. Tokeni ne daju automatski vlasnički udeo u kompaniji, prihod niti pravo na otkup.</a:t>
            </a:r>
            <a:endParaRPr lang="sr-Lat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Učenje nije trgovanje niti promocija</a:t>
            </a:r>
            <a:endParaRPr lang="sr-Lat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Objasnite, preispitajte, uporedite i proverite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Špekulacija: cenovni rizik, rizik platforme i pritisak</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Promocija: mogući sukobi interesa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Bez uputstava za kupovinu, prodaju ili držanje</a:t>
            </a:r>
            <a:endParaRPr lang="sr-Latn"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Provera lokalne vrednosti</a:t>
            </a:r>
            <a:endParaRPr lang="sr-Latn" sz="2400" dirty="0"/>
          </a:p>
          <a:p>
            <a:pPr algn="l" indent="0" marL="0">
              <a:lnSpc>
                <a:spcPct val="113000"/>
              </a:lnSpc>
              <a:spcBef>
                <a:spcPts val="360"/>
              </a:spcBef>
              <a:buNone/>
            </a:pPr>
            <a:r>
              <a:rPr lang="sr-Latn" altLang="en-US" sz="2400" dirty="0">
                <a:solidFill>
                  <a:srgbClr val="25252B"/>
                </a:solidFill>
                <a:latin typeface="IBM Plex Sans" pitchFamily="34" charset="0"/>
                <a:ea typeface="IBM Plex Sans" pitchFamily="34" charset="-122"/>
                <a:cs typeface="IBM Plex Sans" pitchFamily="34" charset="-120"/>
              </a:rPr>
              <a:t>Razlikujte tržišnu cenu, lokalnu prihvaćenost i lične sklonosti ili pristrasnost.</a:t>
            </a:r>
            <a:endParaRPr lang="sr-La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Vremenska linija nastanka Bitcoina</a:t>
            </a:r>
            <a:endParaRPr lang="sr-Lat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Satoshi Nakamoto je pseudonim; identitet tvorca ili tvoraca ostaje nepoznat. Drugi su nastavili da razvijaju mrežu otvorenog koda bez stalnog centralnog vođe.</a:t>
            </a:r>
            <a:endParaRPr lang="sr-Latn"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Procenite dizajn i funkcionisanje mreže, kao i priču o njenom nastanku.</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ar 2008.Objavljena bela knjiga: onlajn plaćanja bez posrednika3. januar 2009.Početni blok: Bitcoin mreža počinje sa radom 12. januar 2009.Prva transakcija između dve osobe: Satoshi šalje prim">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Osnaživanje, rizik i odgovornost</a:t>
            </a:r>
            <a:endParaRPr lang="sr-Latn"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Direktna kontrola pomoću ključeva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Javna pravila i nezavisna provera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Globalni prenos između ravnopravnih učesnika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Rezervne kopije, provere plaćanja i planiranje oporavka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Volatilnost, javni zapisi, naknade i ograničena prihvaćenost</a:t>
            </a:r>
            <a:endParaRPr lang="sr-Latn"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Nijedna kompanija ne može da povrati izgubljenu početnu frazu. Zatražite pomoć pre nego što prenesete značajna sredstva, bez otkrivanja tajnih podataka.</a:t>
            </a:r>
            <a:endParaRPr lang="sr-Latn"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Lična odgovornost može da obuhvati edukaciju, proveru od strane kolega, procedure i male probe.</a:t>
            </a:r>
            <a:endParaRPr lang="sr-Lat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Pregled: Kako Bitcoin rešava nedostatke monetarnog</a:t>
            </a:r>
            <a:br/>
            <a:r>
              <a:rPr lang="sr-Latn" altLang="en-US" sz="3000" dirty="0">
                <a:solidFill>
                  <a:srgbClr val="422C70"/>
                </a:solidFill>
                <a:latin typeface="IBM Plex Sans Medium" pitchFamily="34" charset="0"/>
                <a:ea typeface="IBM Plex Sans Medium" pitchFamily="34" charset="-122"/>
                <a:cs typeface="IBM Plex Sans Medium" pitchFamily="34" charset="-120"/>
              </a:rPr>
              <a:t>sistema?</a:t>
            </a:r>
            <a:endParaRPr lang="sr-Latn" sz="3000" dirty="0"/>
          </a:p>
        </p:txBody>
      </p:sp>
      <p:sp>
        <p:nvSpPr>
          <p:cNvPr id="4" name="Text 2"/>
          <p:cNvSpPr/>
          <p:nvPr/>
        </p:nvSpPr>
        <p:spPr>
          <a:xfrm>
            <a:off x="666780" y="1848551"/>
            <a:ext cx="11510010" cy="361920"/>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25252B"/>
                </a:solidFill>
                <a:latin typeface="IBM Plex Sans" pitchFamily="34" charset="0"/>
                <a:ea typeface="IBM Plex Sans" pitchFamily="34" charset="-122"/>
                <a:cs typeface="IBM Plex Sans" pitchFamily="34" charset="-120"/>
              </a:rPr>
              <a:t>Ključni zaključci</a:t>
            </a:r>
            <a:endParaRPr lang="sr-Latn" sz="2110" dirty="0"/>
          </a:p>
        </p:txBody>
      </p:sp>
      <p:sp>
        <p:nvSpPr>
          <p:cNvPr id="5" name="Text 3"/>
          <p:cNvSpPr/>
          <p:nvPr/>
        </p:nvSpPr>
        <p:spPr>
          <a:xfrm>
            <a:off x="1002000" y="242498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Promenljiva ponuda → javna pravila izdavanja; korisnici sprovode ta pravila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Centralno odobravanje plaćanja → prenos između ravnopravnih učesnika; greške je teško ispraviti</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Centralna evidencija → zajednička provera; rizici po privatnost zbog javnih zapisa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Pristup preko institucija → kontrola nad ključevima; odgovornost za rezervne kopije</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Određivanje redosleda transakcija → dokaz o radu; troškovi opreme i energije</a:t>
            </a:r>
            <a:endParaRPr lang="sr-Latn" sz="2110" dirty="0"/>
          </a:p>
        </p:txBody>
      </p:sp>
      <p:sp>
        <p:nvSpPr>
          <p:cNvPr id="6" name="Shape 4"/>
          <p:cNvSpPr/>
          <p:nvPr/>
        </p:nvSpPr>
        <p:spPr>
          <a:xfrm>
            <a:off x="666780" y="5106010"/>
            <a:ext cx="10858500" cy="1085850"/>
          </a:xfrm>
          <a:prstGeom prst="rect">
            <a:avLst/>
          </a:prstGeom>
          <a:solidFill>
            <a:srgbClr val="F3F3FA"/>
          </a:solidFill>
          <a:ln/>
        </p:spPr>
      </p:sp>
      <p:sp>
        <p:nvSpPr>
          <p:cNvPr id="7" name="Shape 5"/>
          <p:cNvSpPr/>
          <p:nvPr/>
        </p:nvSpPr>
        <p:spPr>
          <a:xfrm>
            <a:off x="666780" y="5106010"/>
            <a:ext cx="57150" cy="1085850"/>
          </a:xfrm>
          <a:prstGeom prst="rect">
            <a:avLst/>
          </a:prstGeom>
          <a:solidFill>
            <a:srgbClr val="422C70"/>
          </a:solidFill>
          <a:ln/>
        </p:spPr>
      </p:sp>
      <p:sp>
        <p:nvSpPr>
          <p:cNvPr id="8" name="Text 6"/>
          <p:cNvSpPr/>
          <p:nvPr/>
        </p:nvSpPr>
        <p:spPr>
          <a:xfrm>
            <a:off x="1153058" y="5347411"/>
            <a:ext cx="10539649" cy="603047"/>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422C70"/>
                </a:solidFill>
                <a:latin typeface="IBM Plex Sans" pitchFamily="34" charset="0"/>
                <a:ea typeface="IBM Plex Sans" pitchFamily="34" charset="-122"/>
                <a:cs typeface="IBM Plex Sans" pitchFamily="34" charset="-120"/>
              </a:rPr>
              <a:t>Trenutak za razmišljanje</a:t>
            </a:r>
            <a:endParaRPr lang="sr-Latn" sz="2110" dirty="0"/>
          </a:p>
          <a:p>
            <a:pPr algn="l" indent="0" marL="0">
              <a:lnSpc>
                <a:spcPct val="113000"/>
              </a:lnSpc>
              <a:spcBef>
                <a:spcPts val="320"/>
              </a:spcBef>
              <a:buNone/>
            </a:pPr>
            <a:r>
              <a:rPr lang="sr-Latn" altLang="en-US" sz="2110" dirty="0">
                <a:solidFill>
                  <a:srgbClr val="25252B"/>
                </a:solidFill>
                <a:latin typeface="IBM Plex Sans" pitchFamily="34" charset="0"/>
                <a:ea typeface="IBM Plex Sans" pitchFamily="34" charset="-122"/>
                <a:cs typeface="IBM Plex Sans" pitchFamily="34" charset="-120"/>
              </a:rPr>
              <a:t>Koji deo dizajna Bitcoin mreže biste sada objasnili drugačije i zašto?</a:t>
            </a:r>
            <a:endParaRPr lang="sr-Latn"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2</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7941F"/>
                </a:solidFill>
                <a:latin typeface="IBM Plex Sans Medium" pitchFamily="34" charset="0"/>
                <a:ea typeface="IBM Plex Sans Medium" pitchFamily="34" charset="-122"/>
                <a:cs typeface="IBM Plex Sans Medium" pitchFamily="34" charset="-120"/>
              </a:rPr>
              <a:t>Modul 3</a:t>
            </a:r>
            <a:endParaRPr lang="sr-Latn"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Bezbedno korišćenje Bitcoin-a</a:t>
            </a:r>
            <a:endParaRPr lang="sr-Latn"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r-Latn" altLang="en-US" sz="2400" b="1" dirty="0">
                <a:solidFill>
                  <a:srgbClr val="FFFFFF"/>
                </a:solidFill>
                <a:latin typeface="IBM Plex Sans" pitchFamily="34" charset="0"/>
                <a:ea typeface="IBM Plex Sans" pitchFamily="34" charset="-122"/>
                <a:cs typeface="IBM Plex Sans" pitchFamily="34" charset="-120"/>
              </a:rPr>
              <a:t>Akcija:</a:t>
            </a:r>
            <a:r>
              <a:rPr lang="sr-Latn" altLang="en-US" sz="2400" dirty="0">
                <a:solidFill>
                  <a:srgbClr val="FFFFFF"/>
                </a:solidFill>
                <a:latin typeface="IBM Plex Sans" pitchFamily="34" charset="0"/>
                <a:ea typeface="IBM Plex Sans" pitchFamily="34" charset="-122"/>
                <a:cs typeface="IBM Plex Sans" pitchFamily="34" charset="-120"/>
              </a:rPr>
              <a:t> Kako da preuzmem odgovornost za korišćenje i zaštitu Bitcoina?</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Bezbedni prvi koraci</a:t>
            </a:r>
            <a:endParaRPr lang="sr-Lat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Delite podatke za primanje; nikada tajne podatke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Zastanite pre nego što odobrite slanje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Ograničite posledice grešaka; zatražite pomoć</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Koristite pripremljene, prazne, simulirane ili odobrene materijale s malim rizikom</a:t>
            </a:r>
            <a:endParaRPr lang="sr-Latn"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Nisu potrebni kupovina, lična sredstva ni lični novčanik. Vežbanje sa stvarnim sredstvima donosi dodatne rizike po privatnost i bezbednost, kao i rizik od gubitka; dostupna je i alternativa bez sredstava.</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Novčanici</a:t>
            </a:r>
            <a:endParaRPr lang="sr-Latn"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Bitcoin novčanik upravlja ključevima i informacijama potrebnim za primanje i odobravanje transakcija; bitcoin ostaje zabeležen u zajedničkoj evidenciji.</a:t>
            </a:r>
            <a:endParaRPr lang="sr-Latn"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Ko kontroliše ključeve?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Kako se obnavlja pristup?</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Koji načini plaćanja su podržani?</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Izvorni kod, održavanje, kompatibilnost, privatnost, troškovi i podrška</a:t>
            </a:r>
            <a:endParaRPr lang="sr-Latn"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Otvoreni izvorni kod omogućava proveru; on ne dokazuje da je novčanik bezbedan ili prikladan.</a:t>
            </a:r>
            <a:endParaRPr lang="sr-Latn"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Novčanici za obuku ne smeju se koristiti za čuvanje značajnih iznosa. Za kasniji lični novčanik potrebno je novo podešavanje u privatnosti i novi podaci za oporavak.</a:t>
            </a:r>
            <a:endParaRPr lang="sr-Latn"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Vaš novčanik čuva ključeve Primanje Podelite adresu za primanjeSlanje Potpišite svojim ključem bitcoin ostaje u zajedničkoj knjizi transakcija">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Adrese</a:t>
            </a:r>
            <a:endParaRPr lang="sr-Lat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Javni podaci za prijem plaćanja na lancu</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Preuzmite ih sa ekrana za prijem u predviđenom novčaniku</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Skenirajte ili kopirajte; zatim uporedite sa prikazom na pouzdanom ekranu</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Potvrdite primaoca, mrežu i način plaćanja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Adresa za plaćanje na lancu i Lightning faktura: različiti zahtevi</a:t>
            </a:r>
            <a:endParaRPr lang="sr-Latn"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Zlonamerni softver može da zameni kopirana odredišta. Poznat izgled nije dovoljan. Nove adrese otežavaju jednostavno povezivanje plaćanja; one ne čine plaćanja anonimnim.</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Ključevi</a:t>
            </a:r>
            <a:endParaRPr lang="sr-Latn"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Privatni ključ:</a:t>
            </a:r>
            <a:r>
              <a:rPr lang="sr-Latn" altLang="en-US" sz="2110" dirty="0">
                <a:solidFill>
                  <a:srgbClr val="25252B"/>
                </a:solidFill>
                <a:latin typeface="IBM Plex Sans" pitchFamily="34" charset="0"/>
                <a:ea typeface="IBM Plex Sans" pitchFamily="34" charset="-122"/>
                <a:cs typeface="IBM Plex Sans" pitchFamily="34" charset="-120"/>
              </a:rPr>
              <a:t> tajni podatak koji se koristi za odobravanje trošenja</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Javni ključ:</a:t>
            </a:r>
            <a:r>
              <a:rPr lang="sr-Latn" altLang="en-US" sz="2110" dirty="0">
                <a:solidFill>
                  <a:srgbClr val="25252B"/>
                </a:solidFill>
                <a:latin typeface="IBM Plex Sans" pitchFamily="34" charset="0"/>
                <a:ea typeface="IBM Plex Sans" pitchFamily="34" charset="-122"/>
                <a:cs typeface="IBM Plex Sans" pitchFamily="34" charset="-120"/>
              </a:rPr>
              <a:t> proverava potpise bez otkrivanja privatnog ključa</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Adresa:</a:t>
            </a:r>
            <a:r>
              <a:rPr lang="sr-Latn" altLang="en-US" sz="2110" dirty="0">
                <a:solidFill>
                  <a:srgbClr val="25252B"/>
                </a:solidFill>
                <a:latin typeface="IBM Plex Sans" pitchFamily="34" charset="0"/>
                <a:ea typeface="IBM Plex Sans" pitchFamily="34" charset="-122"/>
                <a:cs typeface="IBM Plex Sans" pitchFamily="34" charset="-120"/>
              </a:rPr>
              <a:t> podatak za primanje izveden iz podataka javnog ključa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Novčanici obično automatski upravljaju velikim brojem ključeva</a:t>
            </a:r>
            <a:endParaRPr lang="sr-Latn"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Nikada ne delite privatne ključeve, početne fraze, lozinke ili kodove za oporavak. Nijednom legitimnom edukatoru, radniku podrške, kompaniji koja razvija novčanike, zaposlenom u menjačnici ili programeru oni nisu potrebni.</a:t>
            </a:r>
            <a:endParaRPr lang="sr-Latn"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422C70"/>
                </a:solidFill>
                <a:latin typeface="IBM Plex Sans" pitchFamily="34" charset="0"/>
                <a:ea typeface="IBM Plex Sans" pitchFamily="34" charset="-122"/>
                <a:cs typeface="IBM Plex Sans" pitchFamily="34" charset="-120"/>
              </a:rPr>
              <a:t>Isprobajte</a:t>
            </a:r>
            <a:endParaRPr lang="sr-Latn" sz="2110" dirty="0"/>
          </a:p>
          <a:p>
            <a:pPr algn="l" indent="0" marL="0">
              <a:lnSpc>
                <a:spcPct val="113000"/>
              </a:lnSpc>
              <a:spcBef>
                <a:spcPts val="320"/>
              </a:spcBef>
              <a:buNone/>
            </a:pPr>
            <a:r>
              <a:rPr lang="sr-Latn" altLang="en-US" sz="2110" dirty="0">
                <a:solidFill>
                  <a:srgbClr val="25252B"/>
                </a:solidFill>
                <a:latin typeface="IBM Plex Sans" pitchFamily="34" charset="0"/>
                <a:ea typeface="IBM Plex Sans" pitchFamily="34" charset="-122"/>
                <a:cs typeface="IBM Plex Sans" pitchFamily="34" charset="-120"/>
              </a:rPr>
              <a:t>Razvrstajte pripremljene primere u podatke za primanje, tajne podatke i javne podatke koji postaju osetljivi kada se povežu sa osobom.</a:t>
            </a:r>
            <a:endParaRPr lang="sr-Latn"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ni ključ: nikada ga ne delite. Svako ko ga ima može da potroši vaš bitcoin. Primanje: bezbedno za deljenje Javni ključ, izveden iz privatnog ključa Adresa za primanje, kreirana na osnovu podatak">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Fraze za oporavak</a:t>
            </a:r>
            <a:endParaRPr lang="sr-Latn" sz="3000" dirty="0"/>
          </a:p>
        </p:txBody>
      </p:sp>
      <p:sp>
        <p:nvSpPr>
          <p:cNvPr id="5" name="Text 2"/>
          <p:cNvSpPr/>
          <p:nvPr/>
        </p:nvSpPr>
        <p:spPr>
          <a:xfrm>
            <a:off x="666780" y="1435608"/>
            <a:ext cx="5694426" cy="113541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Početna fraza je uređen spisak reči koji mnogi novčanici koriste za oporavak svojih privatnih ključeva.</a:t>
            </a:r>
            <a:endParaRPr lang="sr-Latn" sz="2210" dirty="0"/>
          </a:p>
        </p:txBody>
      </p:sp>
      <p:sp>
        <p:nvSpPr>
          <p:cNvPr id="6" name="Text 3"/>
          <p:cNvSpPr/>
          <p:nvPr/>
        </p:nvSpPr>
        <p:spPr>
          <a:xfrm>
            <a:off x="1017179" y="2795321"/>
            <a:ext cx="5310287" cy="3195645"/>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Često 12 ili 24 reči; rešenja se razlikuju</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Tačno napisane reči i njihov redosled</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Zvanična uputstva za pravljenje rezervne kopije; privatno čuvanje van mreže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Zaštitite od gubitka, oštećenja, kamera i drugih posmatrača</a:t>
            </a:r>
            <a:endParaRPr lang="sr-Lat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Kastodijalno i nekastodijalno korišćenje</a:t>
            </a:r>
            <a:endParaRPr lang="sr-Latn"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Uz posredničko čuvanje:</a:t>
            </a:r>
            <a:r>
              <a:rPr lang="sr-Latn" altLang="en-US" sz="2110" dirty="0">
                <a:solidFill>
                  <a:srgbClr val="25252B"/>
                </a:solidFill>
                <a:latin typeface="IBM Plex Sans" pitchFamily="34" charset="0"/>
                <a:ea typeface="IBM Plex Sans" pitchFamily="34" charset="-122"/>
                <a:cs typeface="IBM Plex Sans" pitchFamily="34" charset="-120"/>
              </a:rPr>
              <a:t> pružalac usluge kontroliše ključeve i oporavak naloga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Prikazano stanje: obećanje pružaoca usluge da će obezbediti bitcoin</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Uz samostalno čuvanje:</a:t>
            </a:r>
            <a:r>
              <a:rPr lang="sr-Latn" altLang="en-US" sz="2110" dirty="0">
                <a:solidFill>
                  <a:srgbClr val="25252B"/>
                </a:solidFill>
                <a:latin typeface="IBM Plex Sans" pitchFamily="34" charset="0"/>
                <a:ea typeface="IBM Plex Sans" pitchFamily="34" charset="-122"/>
                <a:cs typeface="IBM Plex Sans" pitchFamily="34" charset="-120"/>
              </a:rPr>
              <a:t> korisnik kontroliše ključeve i rezervnu kopiju</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Direktna kontrola donosi odgovornost za greške i oporavak</a:t>
            </a:r>
            <a:endParaRPr lang="sr-Latn"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Javni blokčejn ne može dokazati šta pružalac usluge duguje određenom klijentu. Samostalno čuvanje i dalje može podrazumevati zavisnost od softvera, hardvera, servera i mreže.</a:t>
            </a:r>
            <a:endParaRPr lang="sr-Latn"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422C70"/>
                </a:solidFill>
                <a:latin typeface="IBM Plex Sans" pitchFamily="34" charset="0"/>
                <a:ea typeface="IBM Plex Sans" pitchFamily="34" charset="-122"/>
                <a:cs typeface="IBM Plex Sans" pitchFamily="34" charset="-120"/>
              </a:rPr>
              <a:t>Isprobajte</a:t>
            </a:r>
            <a:endParaRPr lang="sr-Latn" sz="2110" dirty="0"/>
          </a:p>
          <a:p>
            <a:pPr algn="l" indent="0" marL="0">
              <a:lnSpc>
                <a:spcPct val="113000"/>
              </a:lnSpc>
              <a:spcBef>
                <a:spcPts val="320"/>
              </a:spcBef>
              <a:buNone/>
            </a:pPr>
            <a:r>
              <a:rPr lang="sr-Latn" altLang="en-US" sz="2110" dirty="0">
                <a:solidFill>
                  <a:srgbClr val="25252B"/>
                </a:solidFill>
                <a:latin typeface="IBM Plex Sans" pitchFamily="34" charset="0"/>
                <a:ea typeface="IBM Plex Sans" pitchFamily="34" charset="-122"/>
                <a:cs typeface="IBM Plex Sans" pitchFamily="34" charset="-120"/>
              </a:rPr>
              <a:t>Uporedite dva pripremljena opisa: ko kontroliše ključeve, ko vraća pristup i koji rizik treba proveriti?</a:t>
            </a:r>
            <a:endParaRPr lang="sr-Latn"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Povereno čuvanje Prijavljujete se na nalog na svom telefonuPružalac usluge čuva ključeve na svojim serverima Pružalac usluge odobrava i potpisuje vaše plaćanjeStanjeObećanje pružaoca uslugeOporavakPut">    </p:cNvPr>
          <p:cNvPicPr>
            <a:picLocks noChangeAspect="1"/>
          </p:cNvPicPr>
          <p:nvPr/>
        </p:nvPicPr>
        <p:blipFill>
          <a:blip r:embed="rId1"/>
          <a:stretch>
            <a:fillRect/>
          </a:stretch>
        </p:blipFill>
        <p:spPr>
          <a:xfrm>
            <a:off x="342900" y="304678"/>
            <a:ext cx="11506170" cy="6096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Vrući i hladni novčanici</a:t>
            </a:r>
            <a:endParaRPr lang="sr-Latn" sz="3000" dirty="0"/>
          </a:p>
        </p:txBody>
      </p:sp>
      <p:sp>
        <p:nvSpPr>
          <p:cNvPr id="5" name="Text 2"/>
          <p:cNvSpPr/>
          <p:nvPr/>
        </p:nvSpPr>
        <p:spPr>
          <a:xfrm>
            <a:off x="1002000" y="1375806"/>
            <a:ext cx="5973227" cy="2694371"/>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Vrući:</a:t>
            </a:r>
            <a:r>
              <a:rPr lang="sr-Latn" altLang="en-US" sz="2110" dirty="0">
                <a:solidFill>
                  <a:srgbClr val="25252B"/>
                </a:solidFill>
                <a:latin typeface="IBM Plex Sans" pitchFamily="34" charset="0"/>
                <a:ea typeface="IBM Plex Sans" pitchFamily="34" charset="-122"/>
                <a:cs typeface="IBM Plex Sans" pitchFamily="34" charset="-120"/>
              </a:rPr>
              <a:t> ključevi na uređaju povezanom na internet; praktično, veća izloženost</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Hladni:</a:t>
            </a:r>
            <a:r>
              <a:rPr lang="sr-Latn" altLang="en-US" sz="2110" dirty="0">
                <a:solidFill>
                  <a:srgbClr val="25252B"/>
                </a:solidFill>
                <a:latin typeface="IBM Plex Sans" pitchFamily="34" charset="0"/>
                <a:ea typeface="IBM Plex Sans" pitchFamily="34" charset="-122"/>
                <a:cs typeface="IBM Plex Sans" pitchFamily="34" charset="-120"/>
              </a:rPr>
              <a:t> ključevi za potpisivanje izolovani od uređaja opšte namene povezanog na internet</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Hardverski novčanik:</a:t>
            </a:r>
            <a:r>
              <a:rPr lang="sr-Latn" altLang="en-US" sz="2110" dirty="0">
                <a:solidFill>
                  <a:srgbClr val="25252B"/>
                </a:solidFill>
                <a:latin typeface="IBM Plex Sans" pitchFamily="34" charset="0"/>
                <a:ea typeface="IBM Plex Sans" pitchFamily="34" charset="-122"/>
                <a:cs typeface="IBM Plex Sans" pitchFamily="34" charset="-120"/>
              </a:rPr>
              <a:t> namenski uređaj za zaštitu ključeva i potpisivanje</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Čuvanje i oporavak: odvojena pitanja</a:t>
            </a:r>
            <a:endParaRPr lang="sr-Latn" sz="2110" dirty="0"/>
          </a:p>
        </p:txBody>
      </p:sp>
      <p:sp>
        <p:nvSpPr>
          <p:cNvPr id="6" name="Text 3"/>
          <p:cNvSpPr/>
          <p:nvPr/>
        </p:nvSpPr>
        <p:spPr>
          <a:xfrm>
            <a:off x="666780" y="4365163"/>
            <a:ext cx="6340632"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Hardverski novčanik može omogućiti hladno čuvanje; ovi pojmovi nisu međusobno zamenljivi. Uređaje i rezervne kopije i dalje treba zaštititi.</a:t>
            </a:r>
            <a:endParaRPr lang="sr-Lat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Oporavak novčanika i testiranje početne fraze</a:t>
            </a:r>
            <a:endParaRPr lang="sr-Lat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Koristite samo unapred pripremljene, prazne ili simulirane materijale. Nikada ne otkrivajte stvarne reči za oporavak; nikada kasnije ne koristite novčanik iz učionice za čuvanje značajnih sredstava.</a:t>
            </a:r>
            <a:endParaRPr lang="sr-La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amo unapred pripremljeni, prazni ili simulirani materijali. Vaš predavač nikada ne vidi reči za oporavak. 1 Pratite uputstvaKoristite zvanično uputstvo za konkretan novčanik za vežbu.2 Proverite komp">    </p:cNvPr>
          <p:cNvPicPr>
            <a:picLocks noChangeAspect="1"/>
          </p:cNvPicPr>
          <p:nvPr/>
        </p:nvPicPr>
        <p:blipFill>
          <a:blip r:embed="rId1"/>
          <a:stretch>
            <a:fillRect/>
          </a:stretch>
        </p:blipFill>
        <p:spPr>
          <a:xfrm>
            <a:off x="342900" y="497799"/>
            <a:ext cx="11506170" cy="5710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Primanje Bitcoin-a</a:t>
            </a:r>
            <a:endParaRPr lang="sr-Lat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25252B"/>
                </a:solidFill>
                <a:latin typeface="IBM Plex Sans" pitchFamily="34" charset="0"/>
                <a:ea typeface="IBM Plex Sans" pitchFamily="34" charset="-122"/>
                <a:cs typeface="IBM Plex Sans" pitchFamily="34" charset="-120"/>
              </a:rPr>
              <a:t>Vežba 1: bezbedno primanje</a:t>
            </a:r>
            <a:endParaRPr lang="sr-Latn"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Otvorite pripremljeni novčanik; izaberite Primanje.</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Utvrdite da li se koristi osnovni lanac ili Lightning mreža.</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Delite samo javne podatke za primanje.</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Proverite sa pošiljaocem svaki traženi iznos.</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Proverite iznos i status u svom novčaniku.</a:t>
            </a:r>
            <a:endParaRPr lang="sr-Latn"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Poruka ili snimak ekrana pošiljaoca nisu dokaz. Status na čekanju razlikuje se od potvrđenog statusa; potvrde ne mogu ispraviti pogrešnu adresu niti prevaru.</a:t>
            </a:r>
            <a:endParaRPr lang="sr-Lat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Slanje Bitcoina</a:t>
            </a:r>
            <a:endParaRPr lang="sr-Latn"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25252B"/>
                </a:solidFill>
                <a:latin typeface="IBM Plex Sans" pitchFamily="34" charset="0"/>
                <a:ea typeface="IBM Plex Sans" pitchFamily="34" charset="-122"/>
                <a:cs typeface="IBM Plex Sans" pitchFamily="34" charset="-120"/>
              </a:rPr>
              <a:t>Vežba 2: zastanite i proverite pre slanja</a:t>
            </a:r>
            <a:endParaRPr lang="sr-Latn" sz="2400" dirty="0"/>
          </a:p>
        </p:txBody>
      </p:sp>
      <p:sp>
        <p:nvSpPr>
          <p:cNvPr id="6" name="Text 3"/>
          <p:cNvSpPr/>
          <p:nvPr/>
        </p:nvSpPr>
        <p:spPr>
          <a:xfrm>
            <a:off x="666780" y="2163928"/>
            <a:ext cx="6340632" cy="2468148"/>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Odobrite slanje samo kada su sve provere uspešne. Ako se detalji promene, pojavi se pritisak da hitno reagujete ili bilo ko zatraži tajne podatke, zaustavite se i proverite sve putem nezavisnog izvora. Ispravno izvršeno slanje teško je ili nemoguće poništiti.</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Pre nego što pošaljete✓ PrimalacPotvrdite kome i zašto šaljete putem pouzdanog kanala.✓ Način plaćanjaPotvrdite da li plaćate na lancu ili putem mreže Lightning.✓ OdredišteUporedite ga sa podacima na ">    </p:cNvPr>
          <p:cNvPicPr>
            <a:picLocks noChangeAspect="1"/>
          </p:cNvPicPr>
          <p:nvPr/>
        </p:nvPicPr>
        <p:blipFill>
          <a:blip r:embed="rId1"/>
          <a:stretch>
            <a:fillRect/>
          </a:stretch>
        </p:blipFill>
        <p:spPr>
          <a:xfrm>
            <a:off x="779983" y="266730"/>
            <a:ext cx="1063209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Verifikacija i nepovratne transakcije</a:t>
            </a:r>
            <a:endParaRPr lang="sr-Lat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Txid:</a:t>
            </a:r>
            <a:r>
              <a:rPr lang="sr-Latn" altLang="en-US" sz="2400" dirty="0">
                <a:solidFill>
                  <a:srgbClr val="25252B"/>
                </a:solidFill>
                <a:latin typeface="IBM Plex Sans" pitchFamily="34" charset="0"/>
                <a:ea typeface="IBM Plex Sans" pitchFamily="34" charset="-122"/>
                <a:cs typeface="IBM Plex Sans" pitchFamily="34" charset="-120"/>
              </a:rPr>
              <a:t> identifikator transakcije na lancu</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Istraživač blokova:</a:t>
            </a:r>
            <a:r>
              <a:rPr lang="sr-Latn" altLang="en-US" sz="2400" dirty="0">
                <a:solidFill>
                  <a:srgbClr val="25252B"/>
                </a:solidFill>
                <a:latin typeface="IBM Plex Sans" pitchFamily="34" charset="0"/>
                <a:ea typeface="IBM Plex Sans" pitchFamily="34" charset="-122"/>
                <a:cs typeface="IBM Plex Sans" pitchFamily="34" charset="-120"/>
              </a:rPr>
              <a:t> interfejs za pristup javnim podacima o transakcijama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Proverite mrežu, odredište, iznos, naknadu, status i potvrde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Emitovano → na čekanju → uključeno u blok → naknadne potvrde</a:t>
            </a:r>
            <a:endParaRPr lang="sr-Lat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Istraživač blokova ne može dokazati identitet, poštenje ili svrhu plaćanja. Ne postoji univerzalan broj potvrda koji važi za svako plaćanje.</a:t>
            </a:r>
            <a:endParaRPr lang="sr-Latn"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Koristite pripremljene primere; nemojte pretraživati ličnu adresu ili transakciju polaznika. Pretrage mogu otkriti vaše interesovanje operateru istraživača blokova.</a:t>
            </a:r>
            <a:endParaRPr lang="sr-Lat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Skup transakcija na čekanjuČeka na blokBlok N1 potvrdaBlok N+12 potvrdeBlok N+23 potvrdeBlok N+34 potvrde">    </p:cNvPr>
          <p:cNvPicPr>
            <a:picLocks noChangeAspect="1"/>
          </p:cNvPicPr>
          <p:nvPr/>
        </p:nvPicPr>
        <p:blipFill>
          <a:blip r:embed="rId1"/>
          <a:stretch>
            <a:fillRect/>
          </a:stretch>
        </p:blipFill>
        <p:spPr>
          <a:xfrm>
            <a:off x="342900" y="1854129"/>
            <a:ext cx="11506170" cy="29972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Kontrolna lista za bezbednost</a:t>
            </a:r>
            <a:endParaRPr lang="sr-Latn"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sr-Latn" altLang="en-US" sz="2210" b="1" dirty="0">
                <a:solidFill>
                  <a:srgbClr val="25252B"/>
                </a:solidFill>
                <a:latin typeface="IBM Plex Sans" pitchFamily="34" charset="0"/>
                <a:ea typeface="IBM Plex Sans" pitchFamily="34" charset="-122"/>
                <a:cs typeface="IBM Plex Sans" pitchFamily="34" charset="-120"/>
              </a:rPr>
              <a:t>Vežba 3: prepoznajte rizik i bezbedno prekinite</a:t>
            </a:r>
            <a:endParaRPr lang="sr-Latn"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sr-Latn" altLang="en-US" sz="2210" b="1" dirty="0">
                <a:solidFill>
                  <a:srgbClr val="25252B"/>
                </a:solidFill>
                <a:latin typeface="IBM Plex Sans" pitchFamily="34" charset="0"/>
                <a:ea typeface="IBM Plex Sans" pitchFamily="34" charset="-122"/>
                <a:cs typeface="IBM Plex Sans" pitchFamily="34" charset="-120"/>
              </a:rPr>
              <a:t>Zastanite. Ništa ne delite. Ništa ne šaljite. Zatvorite kanal komunikacije. Proverite nezavisno. Zatražite pomoć bez otkrivanja tajni.</a:t>
            </a:r>
            <a:endParaRPr lang="sr-Latn"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sr-Latn" altLang="en-US" sz="2210" b="1" dirty="0">
                <a:solidFill>
                  <a:srgbClr val="422C70"/>
                </a:solidFill>
                <a:latin typeface="IBM Plex Sans" pitchFamily="34" charset="0"/>
                <a:ea typeface="IBM Plex Sans" pitchFamily="34" charset="-122"/>
                <a:cs typeface="IBM Plex Sans" pitchFamily="34" charset="-120"/>
              </a:rPr>
              <a:t>Isprobajte</a:t>
            </a:r>
            <a:endParaRPr lang="sr-Latn" sz="2210" dirty="0"/>
          </a:p>
          <a:p>
            <a:pPr algn="l" indent="0" marL="0">
              <a:lnSpc>
                <a:spcPct val="113000"/>
              </a:lnSpc>
              <a:spcBef>
                <a:spcPts val="330"/>
              </a:spcBef>
              <a:buNone/>
            </a:pPr>
            <a:r>
              <a:rPr lang="sr-Latn" altLang="en-US" sz="2210" dirty="0">
                <a:solidFill>
                  <a:srgbClr val="25252B"/>
                </a:solidFill>
                <a:latin typeface="IBM Plex Sans" pitchFamily="34" charset="0"/>
                <a:ea typeface="IBM Plex Sans" pitchFamily="34" charset="-122"/>
                <a:cs typeface="IBM Plex Sans" pitchFamily="34" charset="-120"/>
              </a:rPr>
              <a:t>U pripremljenoj poruci prepoznajte znak upozorenja, mogući gubitak i prvi bezbedan korak.</a:t>
            </a:r>
            <a:endParaRPr lang="sr-Latn"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Hitnost Lažno predstavljanje Promenjeno odredište Garantovani prinosi Zahtevi za tajnim podacima">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Nabavka i razmena Bitcoin-a</a:t>
            </a:r>
            <a:endParaRPr lang="sr-Latn"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sr-Latn" altLang="en-US" sz="2020" b="1" dirty="0">
                <a:solidFill>
                  <a:srgbClr val="25252B"/>
                </a:solidFill>
                <a:latin typeface="IBM Plex Sans" pitchFamily="34" charset="0"/>
                <a:ea typeface="IBM Plex Sans" pitchFamily="34" charset="-122"/>
                <a:cs typeface="IBM Plex Sans" pitchFamily="34" charset="-120"/>
              </a:rPr>
              <a:t>Informisanost, a ne finansijski savet</a:t>
            </a:r>
            <a:endParaRPr lang="sr-Latn" sz="2020" dirty="0"/>
          </a:p>
        </p:txBody>
      </p:sp>
      <p:sp>
        <p:nvSpPr>
          <p:cNvPr id="6" name="Text 3"/>
          <p:cNvSpPr/>
          <p:nvPr/>
        </p:nvSpPr>
        <p:spPr>
          <a:xfrm>
            <a:off x="666780" y="2024939"/>
            <a:ext cx="5694426" cy="1727850"/>
          </a:xfrm>
          <a:prstGeom prst="rect">
            <a:avLst/>
          </a:prstGeom>
          <a:noFill/>
          <a:ln/>
        </p:spPr>
        <p:txBody>
          <a:bodyPr wrap="square" lIns="0" tIns="0" rIns="0" bIns="0" rtlCol="0" anchor="t"/>
          <a:lstStyle/>
          <a:p>
            <a:pPr algn="l" indent="0" marL="0">
              <a:lnSpc>
                <a:spcPct val="113000"/>
              </a:lnSpc>
              <a:buNone/>
            </a:pPr>
            <a:r>
              <a:rPr lang="sr-Latn" altLang="en-US" sz="2020" dirty="0">
                <a:solidFill>
                  <a:srgbClr val="25252B"/>
                </a:solidFill>
                <a:latin typeface="IBM Plex Sans" pitchFamily="34" charset="0"/>
                <a:ea typeface="IBM Plex Sans" pitchFamily="34" charset="-122"/>
                <a:cs typeface="IBM Plex Sans" pitchFamily="34" charset="-120"/>
              </a:rPr>
              <a:t>Uporedite ukupnu cenu i razliku između kupovne i prodajne cene, naknade za uslugu i povlačenje sredstava, kontrolu nad ključevima, podatke o identitetu, poravnanje i važeće lokalne propise.</a:t>
            </a:r>
            <a:endParaRPr lang="sr-Latn"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sr-Latn" altLang="en-US" sz="2020" dirty="0">
                <a:solidFill>
                  <a:srgbClr val="25252B"/>
                </a:solidFill>
                <a:latin typeface="IBM Plex Sans" pitchFamily="34" charset="0"/>
                <a:ea typeface="IBM Plex Sans" pitchFamily="34" charset="-122"/>
                <a:cs typeface="IBM Plex Sans" pitchFamily="34" charset="-120"/>
              </a:rPr>
              <a:t>Nijedan način ni pružalac usluga nije automatski najbolji. </a:t>
            </a:r>
            <a:r>
              <a:rPr lang="sr-Latn" altLang="en-US" sz="2020" b="1" dirty="0">
                <a:solidFill>
                  <a:srgbClr val="25252B"/>
                </a:solidFill>
                <a:latin typeface="IBM Plex Sans" pitchFamily="34" charset="0"/>
                <a:ea typeface="IBM Plex Sans" pitchFamily="34" charset="-122"/>
                <a:cs typeface="IBM Plex Sans" pitchFamily="34" charset="-120"/>
              </a:rPr>
              <a:t>KYC</a:t>
            </a:r>
            <a:r>
              <a:rPr lang="sr-Latn" altLang="en-US" sz="2020" dirty="0">
                <a:solidFill>
                  <a:srgbClr val="25252B"/>
                </a:solidFill>
                <a:latin typeface="IBM Plex Sans" pitchFamily="34" charset="0"/>
                <a:ea typeface="IBM Plex Sans" pitchFamily="34" charset="-122"/>
                <a:cs typeface="IBM Plex Sans" pitchFamily="34" charset="-120"/>
              </a:rPr>
              <a:t> znači proveru identiteta: moguće koristi u pogledu usklađenosti s propisima ili povraćaja sredstava, uz rizike povezivanja podataka o identitetu s podacima o plaćanju.</a:t>
            </a:r>
            <a:endParaRPr lang="sr-Latn"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Osoba koja želi bitcoin Zarada Primite naknadu za rad.Direktno između osobaRazmenite gotovinu lično.MenjačnicaKupite preko pružaoca usluge.Bankomat Kupite na automatu. Samostalno čuvanje ili saldo na ">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TroškoviKoja cena, razlika između kupovne i prodajne cene i naknade za uslugu ili povlačenje sredstava se primenjuju?Čuvanje sredstavaKo kontroliše bitcoin pre i posle razmene? Identitet i privatnostK">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Plaćanja na lancu i putem Lightning mreže</a:t>
            </a:r>
            <a:endParaRPr lang="sr-Latn"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Na lancu:</a:t>
            </a:r>
            <a:r>
              <a:rPr lang="sr-Latn" altLang="en-US" sz="2110" dirty="0">
                <a:solidFill>
                  <a:srgbClr val="25252B"/>
                </a:solidFill>
                <a:latin typeface="IBM Plex Sans" pitchFamily="34" charset="0"/>
                <a:ea typeface="IBM Plex Sans" pitchFamily="34" charset="-122"/>
                <a:cs typeface="IBM Plex Sans" pitchFamily="34" charset="-120"/>
              </a:rPr>
              <a:t> zapis na blokčejnu; potvrde</a:t>
            </a:r>
            <a:endParaRPr lang="sr-Latn" sz="2110" dirty="0"/>
          </a:p>
          <a:p>
            <a:pPr algn="l" marL="200660" indent="-200660">
              <a:lnSpc>
                <a:spcPct val="113000"/>
              </a:lnSpc>
              <a:spcBef>
                <a:spcPts val="420"/>
              </a:spcBef>
              <a:buSzPct val="100000"/>
              <a:buChar char="•"/>
            </a:pPr>
            <a:r>
              <a:rPr lang="sr-Latn" altLang="en-US" sz="2110" b="1" dirty="0">
                <a:solidFill>
                  <a:srgbClr val="422C70"/>
                </a:solidFill>
                <a:latin typeface="IBM Plex Sans" pitchFamily="34" charset="0"/>
                <a:ea typeface="IBM Plex Sans" pitchFamily="34" charset="-122"/>
                <a:cs typeface="IBM Plex Sans" pitchFamily="34" charset="-120"/>
              </a:rPr>
              <a:t>Lightning:</a:t>
            </a:r>
            <a:r>
              <a:rPr lang="sr-Latn" altLang="en-US" sz="2110" dirty="0">
                <a:solidFill>
                  <a:srgbClr val="25252B"/>
                </a:solidFill>
                <a:latin typeface="IBM Plex Sans" pitchFamily="34" charset="0"/>
                <a:ea typeface="IBM Plex Sans" pitchFamily="34" charset="-122"/>
                <a:cs typeface="IBM Plex Sans" pitchFamily="34" charset="-120"/>
              </a:rPr>
              <a:t> Bitcoin mreža za plaćanje; obično brz uspeh ili neuspeh plaćanja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Različiti zahtevi za prijem, naknade, ograničenja i tačke mogućeg otkaza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Uskladite zahtev sa načinom plaćanja koji novčanik podržava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Oba načina mogu uključivati poveravanje sredstava na čuvanje ili zavisnost od pružaoca usluge</a:t>
            </a:r>
            <a:endParaRPr lang="sr-Latn" sz="2110" dirty="0"/>
          </a:p>
        </p:txBody>
      </p:sp>
      <p:sp>
        <p:nvSpPr>
          <p:cNvPr id="5" name="Text 3"/>
          <p:cNvSpPr/>
          <p:nvPr/>
        </p:nvSpPr>
        <p:spPr>
          <a:xfrm>
            <a:off x="666780" y="4056736"/>
            <a:ext cx="11510010"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Lightning nije zaseban novčić. Lightning novčanik može biti sa sredstvima poverenim na čuvanje ili sa samostalnim čuvanjem sredstava; brzo plaćanje ne dokazuje prikladnost za veće iznose.</a:t>
            </a:r>
            <a:endParaRPr lang="sr-Latn" sz="2110" dirty="0"/>
          </a:p>
        </p:txBody>
      </p:sp>
      <p:sp>
        <p:nvSpPr>
          <p:cNvPr id="6" name="Text 4"/>
          <p:cNvSpPr/>
          <p:nvPr/>
        </p:nvSpPr>
        <p:spPr>
          <a:xfrm>
            <a:off x="666780" y="5410779"/>
            <a:ext cx="11510010" cy="72393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Neke aplikacije podržavaju oba načina uz dodatne naknade ili zavisnosti. Detalji o kanalima, rutiranju i likvidnosti obrađuju se u okviru Naprednog učenja.</a:t>
            </a:r>
            <a:endParaRPr lang="sr-Latn"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Vežbanje uz podršku</a:t>
            </a:r>
            <a:endParaRPr lang="sr-Latn"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Otvorite pripremljeni novčanik i snađite se u njemu</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Prođite kroz odobreni postupak prvog pristupa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Pronađite i proverite javne podatke za prijem</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Primite sredstva ili bezbedno simulirajte prijem; proverite status</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Obavite ili simulirajte postupak prijema i slanja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Pokažite da ste spremni za oporavak novčanika bez otkrivanja tajnih podataka</a:t>
            </a:r>
            <a:endParaRPr lang="sr-Latn"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Koristite dogovoreno okruženje za obuku. Zastanite ako primetite nepodudaranje; zatražite podršku i dodatnu vežbu kada je potrebno.</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Ponavljanje: Šta znači odgovornost za samostalno čuvanje</a:t>
            </a:r>
            <a:br/>
            <a:r>
              <a:rPr lang="sr-Latn" altLang="en-US" sz="3000" dirty="0">
                <a:solidFill>
                  <a:srgbClr val="422C70"/>
                </a:solidFill>
                <a:latin typeface="IBM Plex Sans Medium" pitchFamily="34" charset="0"/>
                <a:ea typeface="IBM Plex Sans Medium" pitchFamily="34" charset="-122"/>
                <a:cs typeface="IBM Plex Sans Medium" pitchFamily="34" charset="-120"/>
              </a:rPr>
              <a:t>sredstava?</a:t>
            </a:r>
            <a:endParaRPr lang="sr-Latn"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sr-Latn" altLang="en-US" sz="1820" b="1" dirty="0">
                <a:solidFill>
                  <a:srgbClr val="25252B"/>
                </a:solidFill>
                <a:latin typeface="IBM Plex Sans" pitchFamily="34" charset="0"/>
                <a:ea typeface="IBM Plex Sans" pitchFamily="34" charset="-122"/>
                <a:cs typeface="IBM Plex Sans" pitchFamily="34" charset="-120"/>
              </a:rPr>
              <a:t>Ključne pouke</a:t>
            </a:r>
            <a:endParaRPr lang="sr-Latn"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Novčanik upravlja pristupom; ključevi odobravaju trošenje</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Delite podatke za primanje; tajne podatke čuvajte van mreže i ne otkrivajte ih</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Prepoznajte rizike čuvanja sredstava, oporavka pristupa i korišćenja uređaja</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Proverite pre nego što odobrite; sami proverite rezultat</a:t>
            </a:r>
            <a:endParaRPr lang="sr-Latn" sz="1820" dirty="0"/>
          </a:p>
          <a:p>
            <a:pPr algn="l" marL="173990" indent="-173990">
              <a:lnSpc>
                <a:spcPct val="113000"/>
              </a:lnSpc>
              <a:spcBef>
                <a:spcPts val="360"/>
              </a:spcBef>
              <a:buSzPct val="100000"/>
              <a:buChar char="•"/>
            </a:pPr>
            <a:r>
              <a:rPr lang="sr-Latn" altLang="en-US" sz="1820" dirty="0">
                <a:solidFill>
                  <a:srgbClr val="25252B"/>
                </a:solidFill>
                <a:latin typeface="IBM Plex Sans" pitchFamily="34" charset="0"/>
                <a:ea typeface="IBM Plex Sans" pitchFamily="34" charset="-122"/>
                <a:cs typeface="IBM Plex Sans" pitchFamily="34" charset="-120"/>
              </a:rPr>
              <a:t>Zastanite kada ste pod pritiskom; neka greške tokom učenja budu male</a:t>
            </a:r>
            <a:endParaRPr lang="sr-Latn"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sr-Latn" altLang="en-US" sz="1820" dirty="0">
                <a:solidFill>
                  <a:srgbClr val="25252B"/>
                </a:solidFill>
                <a:latin typeface="IBM Plex Sans" pitchFamily="34" charset="0"/>
                <a:ea typeface="IBM Plex Sans" pitchFamily="34" charset="-122"/>
                <a:cs typeface="IBM Plex Sans" pitchFamily="34" charset="-120"/>
              </a:rPr>
              <a:t>Prijatelj vam šalje zahtev dok nepoznata služba podrške zahteva da odmah reagujete. Šta biste mogli da proverite pre nego što bilo šta preduzmete?</a:t>
            </a:r>
            <a:endParaRPr lang="sr-Latn"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sr-Latn" altLang="en-US" sz="1820" b="1" dirty="0">
                <a:solidFill>
                  <a:srgbClr val="422C70"/>
                </a:solidFill>
                <a:latin typeface="IBM Plex Sans" pitchFamily="34" charset="0"/>
                <a:ea typeface="IBM Plex Sans" pitchFamily="34" charset="-122"/>
                <a:cs typeface="IBM Plex Sans" pitchFamily="34" charset="-120"/>
              </a:rPr>
              <a:t>Trenutak za razmišljanje</a:t>
            </a:r>
            <a:endParaRPr lang="sr-Latn" sz="1820" dirty="0"/>
          </a:p>
          <a:p>
            <a:pPr algn="l" indent="0" marL="0">
              <a:lnSpc>
                <a:spcPct val="113000"/>
              </a:lnSpc>
              <a:spcBef>
                <a:spcPts val="270"/>
              </a:spcBef>
              <a:buNone/>
            </a:pPr>
            <a:r>
              <a:rPr lang="sr-Latn" altLang="en-US" sz="1820" dirty="0">
                <a:solidFill>
                  <a:srgbClr val="25252B"/>
                </a:solidFill>
                <a:latin typeface="IBM Plex Sans" pitchFamily="34" charset="0"/>
                <a:ea typeface="IBM Plex Sans" pitchFamily="34" charset="-122"/>
                <a:cs typeface="IBM Plex Sans" pitchFamily="34" charset="-120"/>
              </a:rPr>
              <a:t>Koju ćete bezbednosnu proveru zastati da obavite pre nego što preduzmete nešto?</a:t>
            </a:r>
            <a:endParaRPr lang="sr-Latn"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3</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7941F"/>
                </a:solidFill>
                <a:latin typeface="IBM Plex Sans Medium" pitchFamily="34" charset="0"/>
                <a:ea typeface="IBM Plex Sans Medium" pitchFamily="34" charset="-122"/>
                <a:cs typeface="IBM Plex Sans Medium" pitchFamily="34" charset="-120"/>
              </a:rPr>
              <a:t>Modul 4</a:t>
            </a:r>
            <a:endParaRPr lang="sr-Latn"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Bitcoin u vašoj zajednici</a:t>
            </a:r>
            <a:endParaRPr lang="sr-Latn"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sr-Latn" altLang="en-US" sz="2400" b="1" dirty="0">
                <a:solidFill>
                  <a:srgbClr val="FFFFFF"/>
                </a:solidFill>
                <a:latin typeface="IBM Plex Sans" pitchFamily="34" charset="0"/>
                <a:ea typeface="IBM Plex Sans" pitchFamily="34" charset="-122"/>
                <a:cs typeface="IBM Plex Sans" pitchFamily="34" charset="-120"/>
              </a:rPr>
              <a:t>Povežite:</a:t>
            </a:r>
            <a:r>
              <a:rPr lang="sr-Latn" altLang="en-US" sz="2400" dirty="0">
                <a:solidFill>
                  <a:srgbClr val="FFFFFF"/>
                </a:solidFill>
                <a:latin typeface="IBM Plex Sans" pitchFamily="34" charset="0"/>
                <a:ea typeface="IBM Plex Sans" pitchFamily="34" charset="-122"/>
                <a:cs typeface="IBM Plex Sans" pitchFamily="34" charset="-120"/>
              </a:rPr>
              <a:t> Kako su problem, rešenje i bezbedno postupanje povezani sa ovom zajednicom?</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Vaš lokalni modul 4</a:t>
            </a:r>
            <a:endParaRPr lang="sr-Latn" sz="3000" dirty="0"/>
          </a:p>
        </p:txBody>
      </p:sp>
      <p:pic>
        <p:nvPicPr>
          <p:cNvPr id="4" name="Image 0" descr="PovežitePovežite prethodno naučeno s lokalnom potrebom. UporediteOdmerite Bitcoin u odnosu na realnu lokalnu opciju.Vežbajte bezbednoIsprobajte jasno definisan zadatak uz smernice. ObjasnitePodelite o">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Zabeležite svoj lokalni fokus: problem ili priliku, alternativu, bezbedan scenario, glavnu korist i rizik, kao i bezbedan sledeći korak.</a:t>
            </a:r>
            <a:endParaRPr lang="sr-Latn"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Od vas se ne očekuje da usvojite Bitcoin niti da zaključite da je on najbolje rešenje. Lokalni primeri ne dokazuju da neka metoda funkcioniše svuda.</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Radionice i demonstracije</a:t>
            </a:r>
            <a:endParaRPr lang="sr-Lat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Prezentacija:</a:t>
            </a:r>
            <a:r>
              <a:rPr lang="sr-Latn" altLang="en-US" sz="2400" dirty="0">
                <a:solidFill>
                  <a:srgbClr val="25252B"/>
                </a:solidFill>
                <a:latin typeface="IBM Plex Sans" pitchFamily="34" charset="0"/>
                <a:ea typeface="IBM Plex Sans" pitchFamily="34" charset="-122"/>
                <a:cs typeface="IBM Plex Sans" pitchFamily="34" charset="-120"/>
              </a:rPr>
              <a:t> posmatrajte proces i rizike</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Vežba:</a:t>
            </a:r>
            <a:r>
              <a:rPr lang="sr-Latn" altLang="en-US" sz="2400" dirty="0">
                <a:solidFill>
                  <a:srgbClr val="25252B"/>
                </a:solidFill>
                <a:latin typeface="IBM Plex Sans" pitchFamily="34" charset="0"/>
                <a:ea typeface="IBM Plex Sans" pitchFamily="34" charset="-122"/>
                <a:cs typeface="IBM Plex Sans" pitchFamily="34" charset="-120"/>
              </a:rPr>
              <a:t> pratite postupak uz bezbedne materijale za vežbu</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Samostalni rad:</a:t>
            </a:r>
            <a:r>
              <a:rPr lang="sr-Latn" altLang="en-US" sz="2400" dirty="0">
                <a:solidFill>
                  <a:srgbClr val="25252B"/>
                </a:solidFill>
                <a:latin typeface="IBM Plex Sans" pitchFamily="34" charset="0"/>
                <a:ea typeface="IBM Plex Sans" pitchFamily="34" charset="-122"/>
                <a:cs typeface="IBM Plex Sans" pitchFamily="34" charset="-120"/>
              </a:rPr>
              <a:t> samostalno završite zadatak ili objasnite odluku</a:t>
            </a:r>
            <a:endParaRPr lang="sr-Latn"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Pre vežbe: provereni alati, jasni planovi za oporavak i postupanje u slučaju neuspeha, poznati rizici i jasno određena tačka zaustavljanja.</a:t>
            </a:r>
            <a:endParaRPr lang="sr-Latn"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Nema pritiska da instalirate softver ili otkrivate finansijske podatke. Dostupna je alternativa bez povezivanja na internet ili bez korišćenja novčanih sredstava. Svaki iznos stvarnog novca koji se koristi mora biti dovoljno mali da potpuni gubitak ostane lekcija, a ne kriza.</a:t>
            </a:r>
            <a:endParaRPr lang="sr-Lat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Lokalni Bitcoin alati i resursi</a:t>
            </a:r>
            <a:endParaRPr lang="sr-Latn"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Svrha i realna alternativa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Kontrola nad ključevima i njihov oporavak</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Autentičnost izdavača, domena ili unosa u prodavnici aplikacija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Status otvorenog koda, pregled i održavanje</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Privatnost, ukupni troškovi, kompatibilnost i podrška</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Važeći lokalni propisi i ograničenja</a:t>
            </a:r>
            <a:endParaRPr lang="sr-Latn"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Zabeležite alat/verziju, datum provere, način čuvanja sredstava, glavnu namenu, korist, rizik, metod oporavka i alternativu.</a:t>
            </a:r>
            <a:endParaRPr lang="sr-Latn"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sr-Latn" altLang="en-US" sz="2110" dirty="0">
                <a:solidFill>
                  <a:srgbClr val="25252B"/>
                </a:solidFill>
                <a:latin typeface="IBM Plex Sans" pitchFamily="34" charset="0"/>
                <a:ea typeface="IBM Plex Sans" pitchFamily="34" charset="-122"/>
                <a:cs typeface="IBM Plex Sans" pitchFamily="34" charset="-120"/>
              </a:rPr>
              <a:t>Navedeni alati su primeri za učenje vezani za određeni trenutak, a ne preporuke niti obećanja bezbednosti, dostupnosti, niskih troškova ili prikladnosti. Proverite ih ponovo pre stvarne upotrebe.</a:t>
            </a:r>
            <a:endParaRPr lang="sr-Latn"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Lightning plaćanja</a:t>
            </a:r>
            <a:endParaRPr lang="sr-Latn"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Faktura:</a:t>
            </a:r>
            <a:r>
              <a:rPr lang="sr-Latn" altLang="en-US" sz="2300" dirty="0">
                <a:solidFill>
                  <a:srgbClr val="25252B"/>
                </a:solidFill>
                <a:latin typeface="IBM Plex Sans" pitchFamily="34" charset="0"/>
                <a:ea typeface="IBM Plex Sans" pitchFamily="34" charset="-122"/>
                <a:cs typeface="IBM Plex Sans" pitchFamily="34" charset="-120"/>
              </a:rPr>
              <a:t> zahtev za određeno plaćanje; može sadržati iznos i rok važenja</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Lightning adresa:</a:t>
            </a:r>
            <a:r>
              <a:rPr lang="sr-Latn" altLang="en-US" sz="2300" dirty="0">
                <a:solidFill>
                  <a:srgbClr val="25252B"/>
                </a:solidFill>
                <a:latin typeface="IBM Plex Sans" pitchFamily="34" charset="0"/>
                <a:ea typeface="IBM Plex Sans" pitchFamily="34" charset="-122"/>
                <a:cs typeface="IBM Plex Sans" pitchFamily="34" charset="-120"/>
              </a:rPr>
              <a:t> identifikator za usmeravanje koji podržava pružalac usluge, često nalik imejl adresi</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Proverite ko čuva sredstva, način uplate sredstava, rezervnu kopiju, naknade i ograničenja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Utvrdite kako se postupa u slučaju neuspeha i kako primalac potvrđuje prijem</a:t>
            </a:r>
            <a:endParaRPr lang="sr-Latn"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Lightning adresa nije imejl nalog; ona zavisi od pružaoca usluge ili domena koji je podržava. Proverite konačni zahtev pre nego što ga odobrite.</a:t>
            </a:r>
            <a:endParaRPr lang="sr-Latn" sz="2300" dirty="0"/>
          </a:p>
        </p:txBody>
      </p:sp>
      <p:sp>
        <p:nvSpPr>
          <p:cNvPr id="6" name="Text 4"/>
          <p:cNvSpPr/>
          <p:nvPr/>
        </p:nvSpPr>
        <p:spPr>
          <a:xfrm>
            <a:off x="666780" y="5332781"/>
            <a:ext cx="11510010" cy="395021"/>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Uspešno plaćanje malog iznosa ne dokazuje da je bezbedno čuvati veće iznose.</a:t>
            </a:r>
            <a:endParaRPr lang="sr-Lat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Primalac izdaje zahtev za plaćanjePrimalac kreira zahtev za plaćanje sa navedenim iznosom.Pošiljalac plaćaPošiljalac skenira zahtev, proverava iznos i plaća. Primalac prima uplatuUplata stiže trenutak">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Proverite da li je svaki novčanik kastodijalni ili samokastodijalni. 1Kreirajte zahtevPrimalac kreira zahtev za plaćanje.2Skenirajte zahtevPošiljalac ga skenira ili kopira.3Proverite detaljeProverite ">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Vođeno plaćanje putem Lightning mreže</a:t>
            </a:r>
            <a:endParaRPr lang="sr-Lat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Primalac kreira ispravan zahtev.</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Pošiljalac ga skenira ili kopira.</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Proverite primaoca, iznos, jedinicu, naknadu i eventualni rok važenja.</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Odobrite samo kada se podaci podudaraju.</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Obe strane proveravaju rezultat u svojim novčanicima.</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Objasnite rizike povezane sa čuvanjem sredstava i neuspehom transakcije.</a:t>
            </a:r>
            <a:endParaRPr lang="sr-Lat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Koristite pripremljenu ili odobrenu vežbu sa malim iznosima. Zaustavite se ako se ishod razlikuje od plana; proverite pre nego što nastavite.</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Upotreba Bitcoin-a u svakodnevnom životu</a:t>
            </a:r>
            <a:endParaRPr lang="sr-Latn"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b="1" dirty="0">
                <a:solidFill>
                  <a:srgbClr val="422C70"/>
                </a:solidFill>
                <a:latin typeface="IBM Plex Sans" pitchFamily="34" charset="0"/>
                <a:ea typeface="IBM Plex Sans" pitchFamily="34" charset="-122"/>
                <a:cs typeface="IBM Plex Sans" pitchFamily="34" charset="-120"/>
              </a:rPr>
              <a:t>Zarađivanje:</a:t>
            </a:r>
            <a:r>
              <a:rPr lang="sr-Latn" altLang="en-US" sz="2210" dirty="0">
                <a:solidFill>
                  <a:srgbClr val="25252B"/>
                </a:solidFill>
                <a:latin typeface="IBM Plex Sans" pitchFamily="34" charset="0"/>
                <a:ea typeface="IBM Plex Sans" pitchFamily="34" charset="-122"/>
                <a:cs typeface="IBM Plex Sans" pitchFamily="34" charset="-120"/>
              </a:rPr>
              <a:t> određivanje cene, izbor trenutka, volatilnost, evidencija i čuvanje sredstava</a:t>
            </a:r>
            <a:endParaRPr lang="sr-Latn" sz="2210" dirty="0"/>
          </a:p>
          <a:p>
            <a:pPr algn="l" marL="210820" indent="-210820">
              <a:lnSpc>
                <a:spcPct val="113000"/>
              </a:lnSpc>
              <a:spcBef>
                <a:spcPts val="440"/>
              </a:spcBef>
              <a:buSzPct val="100000"/>
              <a:buChar char="•"/>
            </a:pPr>
            <a:r>
              <a:rPr lang="sr-Latn" altLang="en-US" sz="2210" b="1" dirty="0">
                <a:solidFill>
                  <a:srgbClr val="422C70"/>
                </a:solidFill>
                <a:latin typeface="IBM Plex Sans" pitchFamily="34" charset="0"/>
                <a:ea typeface="IBM Plex Sans" pitchFamily="34" charset="-122"/>
                <a:cs typeface="IBM Plex Sans" pitchFamily="34" charset="-120"/>
              </a:rPr>
              <a:t>Štednja:</a:t>
            </a:r>
            <a:r>
              <a:rPr lang="sr-Latn" altLang="en-US" sz="2210" dirty="0">
                <a:solidFill>
                  <a:srgbClr val="25252B"/>
                </a:solidFill>
                <a:latin typeface="IBM Plex Sans" pitchFamily="34" charset="0"/>
                <a:ea typeface="IBM Plex Sans" pitchFamily="34" charset="-122"/>
                <a:cs typeface="IBM Plex Sans" pitchFamily="34" charset="-120"/>
              </a:rPr>
              <a:t> buduća upotreba; cena može naglo pasti</a:t>
            </a:r>
            <a:endParaRPr lang="sr-Latn" sz="2210" dirty="0"/>
          </a:p>
          <a:p>
            <a:pPr algn="l" marL="210820" indent="-210820">
              <a:lnSpc>
                <a:spcPct val="113000"/>
              </a:lnSpc>
              <a:spcBef>
                <a:spcPts val="440"/>
              </a:spcBef>
              <a:buSzPct val="100000"/>
              <a:buChar char="•"/>
            </a:pPr>
            <a:r>
              <a:rPr lang="sr-Latn" altLang="en-US" sz="2210" b="1" dirty="0">
                <a:solidFill>
                  <a:srgbClr val="422C70"/>
                </a:solidFill>
                <a:latin typeface="IBM Plex Sans" pitchFamily="34" charset="0"/>
                <a:ea typeface="IBM Plex Sans" pitchFamily="34" charset="-122"/>
                <a:cs typeface="IBM Plex Sans" pitchFamily="34" charset="-120"/>
              </a:rPr>
              <a:t>Primanje i slanje:</a:t>
            </a:r>
            <a:r>
              <a:rPr lang="sr-Latn" altLang="en-US" sz="2210" dirty="0">
                <a:solidFill>
                  <a:srgbClr val="25252B"/>
                </a:solidFill>
                <a:latin typeface="IBM Plex Sans" pitchFamily="34" charset="0"/>
                <a:ea typeface="IBM Plex Sans" pitchFamily="34" charset="-122"/>
                <a:cs typeface="IBM Plex Sans" pitchFamily="34" charset="-120"/>
              </a:rPr>
              <a:t> ispravan zahtev za plaćanje, poravnanje, putanja plaćanja i naknade</a:t>
            </a:r>
            <a:endParaRPr lang="sr-Latn" sz="2210" dirty="0"/>
          </a:p>
          <a:p>
            <a:pPr algn="l" marL="210820" indent="-210820">
              <a:lnSpc>
                <a:spcPct val="113000"/>
              </a:lnSpc>
              <a:spcBef>
                <a:spcPts val="440"/>
              </a:spcBef>
              <a:buSzPct val="100000"/>
              <a:buChar char="•"/>
            </a:pPr>
            <a:r>
              <a:rPr lang="sr-Latn" altLang="en-US" sz="2210" b="1" dirty="0">
                <a:solidFill>
                  <a:srgbClr val="422C70"/>
                </a:solidFill>
                <a:latin typeface="IBM Plex Sans" pitchFamily="34" charset="0"/>
                <a:ea typeface="IBM Plex Sans" pitchFamily="34" charset="-122"/>
                <a:cs typeface="IBM Plex Sans" pitchFamily="34" charset="-120"/>
              </a:rPr>
              <a:t>Trošenje:</a:t>
            </a:r>
            <a:r>
              <a:rPr lang="sr-Latn" altLang="en-US" sz="2210" dirty="0">
                <a:solidFill>
                  <a:srgbClr val="25252B"/>
                </a:solidFill>
                <a:latin typeface="IBM Plex Sans" pitchFamily="34" charset="0"/>
                <a:ea typeface="IBM Plex Sans" pitchFamily="34" charset="-122"/>
                <a:cs typeface="IBM Plex Sans" pitchFamily="34" charset="-120"/>
              </a:rPr>
              <a:t> devizni kurs, pravila trgovca i poreske posledice</a:t>
            </a:r>
            <a:endParaRPr lang="sr-Latn" sz="2210" dirty="0"/>
          </a:p>
          <a:p>
            <a:pPr algn="l" marL="210820" indent="-210820">
              <a:lnSpc>
                <a:spcPct val="113000"/>
              </a:lnSpc>
              <a:spcBef>
                <a:spcPts val="440"/>
              </a:spcBef>
              <a:buSzPct val="100000"/>
              <a:buChar char="•"/>
            </a:pPr>
            <a:r>
              <a:rPr lang="sr-Latn" altLang="en-US" sz="2210" b="1" dirty="0">
                <a:solidFill>
                  <a:srgbClr val="422C70"/>
                </a:solidFill>
                <a:latin typeface="IBM Plex Sans" pitchFamily="34" charset="0"/>
                <a:ea typeface="IBM Plex Sans" pitchFamily="34" charset="-122"/>
                <a:cs typeface="IBM Plex Sans" pitchFamily="34" charset="-120"/>
              </a:rPr>
              <a:t>Određivanje cene i računovodstvo:</a:t>
            </a:r>
            <a:r>
              <a:rPr lang="sr-Latn" altLang="en-US" sz="2210" dirty="0">
                <a:solidFill>
                  <a:srgbClr val="25252B"/>
                </a:solidFill>
                <a:latin typeface="IBM Plex Sans" pitchFamily="34" charset="0"/>
                <a:ea typeface="IBM Plex Sans" pitchFamily="34" charset="-122"/>
                <a:cs typeface="IBM Plex Sans" pitchFamily="34" charset="-120"/>
              </a:rPr>
              <a:t> BTC/satoši; evidencija u fiat valuti i dalje može biti potrebna</a:t>
            </a:r>
            <a:endParaRPr lang="sr-Latn" sz="2210" dirty="0"/>
          </a:p>
          <a:p>
            <a:pPr algn="l" marL="210820" indent="-210820">
              <a:lnSpc>
                <a:spcPct val="113000"/>
              </a:lnSpc>
              <a:spcBef>
                <a:spcPts val="440"/>
              </a:spcBef>
              <a:buSzPct val="100000"/>
              <a:buChar char="•"/>
            </a:pPr>
            <a:r>
              <a:rPr lang="sr-Latn" altLang="en-US" sz="2210" b="1" dirty="0">
                <a:solidFill>
                  <a:srgbClr val="422C70"/>
                </a:solidFill>
                <a:latin typeface="IBM Plex Sans" pitchFamily="34" charset="0"/>
                <a:ea typeface="IBM Plex Sans" pitchFamily="34" charset="-122"/>
                <a:cs typeface="IBM Plex Sans" pitchFamily="34" charset="-120"/>
              </a:rPr>
              <a:t>Doniranje:</a:t>
            </a:r>
            <a:r>
              <a:rPr lang="sr-Latn" altLang="en-US" sz="2210" dirty="0">
                <a:solidFill>
                  <a:srgbClr val="25252B"/>
                </a:solidFill>
                <a:latin typeface="IBM Plex Sans" pitchFamily="34" charset="0"/>
                <a:ea typeface="IBM Plex Sans" pitchFamily="34" charset="-122"/>
                <a:cs typeface="IBM Plex Sans" pitchFamily="34" charset="-120"/>
              </a:rPr>
              <a:t> proverite zahtev stvarnog primaoca</a:t>
            </a:r>
            <a:endParaRPr lang="sr-Latn"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Koji se problem rešava? Da li je Bitcoin ovde bolji od dostupne alternative? Koji novi rizik ili odgovornost se pojavljuje?</a:t>
            </a:r>
            <a:endParaRPr lang="sr-Latn"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Lokalno trošenje i primanje</a:t>
            </a:r>
            <a:endParaRPr lang="sr-Latn" sz="3000" dirty="0"/>
          </a:p>
        </p:txBody>
      </p:sp>
      <p:sp>
        <p:nvSpPr>
          <p:cNvPr id="5" name="Text 2"/>
          <p:cNvSpPr/>
          <p:nvPr/>
        </p:nvSpPr>
        <p:spPr>
          <a:xfrm>
            <a:off x="666780" y="1429482"/>
            <a:ext cx="11144250" cy="361920"/>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25252B"/>
                </a:solidFill>
                <a:latin typeface="IBM Plex Sans" pitchFamily="34" charset="0"/>
                <a:ea typeface="IBM Plex Sans" pitchFamily="34" charset="-122"/>
                <a:cs typeface="IBM Plex Sans" pitchFamily="34" charset="-120"/>
              </a:rPr>
              <a:t>Mala kupovina</a:t>
            </a:r>
            <a:endParaRPr lang="sr-Latn" sz="2110" dirty="0"/>
          </a:p>
        </p:txBody>
      </p:sp>
      <p:sp>
        <p:nvSpPr>
          <p:cNvPr id="6" name="Text 3"/>
          <p:cNvSpPr/>
          <p:nvPr/>
        </p:nvSpPr>
        <p:spPr>
          <a:xfrm>
            <a:off x="1002000" y="2005919"/>
            <a:ext cx="5973227" cy="1554937"/>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Koji način odgovara malom, brzom plaćanju?</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Ko traži uplatu; ko proverava iznos i jedinicu?</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Šta ako se „poslato” i „primljeno” ne podudaraju?</a:t>
            </a:r>
            <a:endParaRPr lang="sr-Latn" sz="2110" dirty="0"/>
          </a:p>
        </p:txBody>
      </p:sp>
      <p:sp>
        <p:nvSpPr>
          <p:cNvPr id="7" name="Text 4"/>
          <p:cNvSpPr/>
          <p:nvPr/>
        </p:nvSpPr>
        <p:spPr>
          <a:xfrm>
            <a:off x="666780" y="3855842"/>
            <a:ext cx="11144250" cy="361920"/>
          </a:xfrm>
          <a:prstGeom prst="rect">
            <a:avLst/>
          </a:prstGeom>
          <a:noFill/>
          <a:ln/>
        </p:spPr>
        <p:txBody>
          <a:bodyPr wrap="square" lIns="0" tIns="0" rIns="0" bIns="0" rtlCol="0" anchor="t"/>
          <a:lstStyle/>
          <a:p>
            <a:pPr algn="l" indent="0" marL="0">
              <a:lnSpc>
                <a:spcPct val="113000"/>
              </a:lnSpc>
              <a:buNone/>
            </a:pPr>
            <a:r>
              <a:rPr lang="sr-Latn" altLang="en-US" sz="2110" b="1" dirty="0">
                <a:solidFill>
                  <a:srgbClr val="25252B"/>
                </a:solidFill>
                <a:latin typeface="IBM Plex Sans" pitchFamily="34" charset="0"/>
                <a:ea typeface="IBM Plex Sans" pitchFamily="34" charset="-122"/>
                <a:cs typeface="IBM Plex Sans" pitchFamily="34" charset="-120"/>
              </a:rPr>
              <a:t>Plaćanje za rad</a:t>
            </a:r>
            <a:endParaRPr lang="sr-Latn" sz="2110" dirty="0"/>
          </a:p>
        </p:txBody>
      </p:sp>
      <p:sp>
        <p:nvSpPr>
          <p:cNvPr id="8" name="Text 5"/>
          <p:cNvSpPr/>
          <p:nvPr/>
        </p:nvSpPr>
        <p:spPr>
          <a:xfrm>
            <a:off x="1002000" y="4432280"/>
            <a:ext cx="5973227" cy="1501353"/>
          </a:xfrm>
          <a:prstGeom prst="rect">
            <a:avLst/>
          </a:prstGeom>
          <a:noFill/>
          <a:ln/>
        </p:spPr>
        <p:txBody>
          <a:bodyPr wrap="square" lIns="0" tIns="0" rIns="0" bIns="0" rtlCol="0" anchor="t"/>
          <a:lstStyle/>
          <a:p>
            <a:pPr algn="l" marL="200660" indent="-200660">
              <a:lnSpc>
                <a:spcPct val="113000"/>
              </a:lnSpc>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Jedinica u kojoj je izražena cena, trenutak utvrđivanja kursa, ko plaća naknade?</a:t>
            </a:r>
            <a:endParaRPr lang="sr-Latn" sz="2110" dirty="0"/>
          </a:p>
          <a:p>
            <a:pPr algn="l" marL="200660" indent="-200660">
              <a:lnSpc>
                <a:spcPct val="113000"/>
              </a:lnSpc>
              <a:spcBef>
                <a:spcPts val="420"/>
              </a:spcBef>
              <a:buSzPct val="100000"/>
              <a:buChar char="•"/>
            </a:pPr>
            <a:r>
              <a:rPr lang="sr-Latn" altLang="en-US" sz="2110" dirty="0">
                <a:solidFill>
                  <a:srgbClr val="25252B"/>
                </a:solidFill>
                <a:latin typeface="IBM Plex Sans" pitchFamily="34" charset="0"/>
                <a:ea typeface="IBM Plex Sans" pitchFamily="34" charset="-122"/>
                <a:cs typeface="IBM Plex Sans" pitchFamily="34" charset="-120"/>
              </a:rPr>
              <a:t>Čuvanje sredstava, evidencija, bezbedno upravljanje?</a:t>
            </a:r>
            <a:endParaRPr lang="sr-Latn"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upac naručujeKupac traži kafu. Konobar izdaje računKonobar kreira zahtev za plaćanje. Kupac plaćaKupac plaća u bitcoinima. Konobar predaje kafuKupac dobija kafu.">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Lokalni transferi, povraćaji novca i donacije</a:t>
            </a:r>
            <a:endParaRPr lang="sr-Lat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Porodični transfer:</a:t>
            </a:r>
            <a:r>
              <a:rPr lang="sr-Latn" altLang="en-US" sz="2400" dirty="0">
                <a:solidFill>
                  <a:srgbClr val="25252B"/>
                </a:solidFill>
                <a:latin typeface="IBM Plex Sans" pitchFamily="34" charset="0"/>
                <a:ea typeface="IBM Plex Sans" pitchFamily="34" charset="-122"/>
                <a:cs typeface="IBM Plex Sans" pitchFamily="34" charset="-120"/>
              </a:rPr>
              <a:t> uporedite ceo put prenosa, ukupne troškove, kašnjenja, čuvanje sredstava i ono što primalac želi</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Povraćaj sredstava:</a:t>
            </a:r>
            <a:r>
              <a:rPr lang="sr-Latn" altLang="en-US" sz="2400" dirty="0">
                <a:solidFill>
                  <a:srgbClr val="25252B"/>
                </a:solidFill>
                <a:latin typeface="IBM Plex Sans" pitchFamily="34" charset="0"/>
                <a:ea typeface="IBM Plex Sans" pitchFamily="34" charset="-122"/>
                <a:cs typeface="IBM Plex Sans" pitchFamily="34" charset="-120"/>
              </a:rPr>
              <a:t> proverite zahtev kupca; koristite novu adresu za povraćaj sredstava; dogovorite naknade i evidenciju</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Donacija zajednici:</a:t>
            </a:r>
            <a:r>
              <a:rPr lang="sr-Latn" altLang="en-US" sz="2400" dirty="0">
                <a:solidFill>
                  <a:srgbClr val="25252B"/>
                </a:solidFill>
                <a:latin typeface="IBM Plex Sans" pitchFamily="34" charset="0"/>
                <a:ea typeface="IBM Plex Sans" pitchFamily="34" charset="-122"/>
                <a:cs typeface="IBM Plex Sans" pitchFamily="34" charset="-120"/>
              </a:rPr>
              <a:t> proverite zahtev; utvrdite ko kontroliše ključeve i rezervne kopije i kojim putem ide uplata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Uskladite transparentnost sa privatnošću donatora; proverite potrebnu evidenciju</a:t>
            </a:r>
            <a:endParaRPr lang="sr-La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Lokalni kanali za kupovinu i prodaju</a:t>
            </a:r>
            <a:endParaRPr lang="sr-Latn"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Ulazak:</a:t>
            </a:r>
            <a:r>
              <a:rPr lang="sr-Latn" altLang="en-US" sz="2300" dirty="0">
                <a:solidFill>
                  <a:srgbClr val="25252B"/>
                </a:solidFill>
                <a:latin typeface="IBM Plex Sans" pitchFamily="34" charset="0"/>
                <a:ea typeface="IBM Plex Sans" pitchFamily="34" charset="-122"/>
                <a:cs typeface="IBM Plex Sans" pitchFamily="34" charset="-120"/>
              </a:rPr>
              <a:t> lokalni novac, rad ili imovina → bitcoin</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Izlazak:</a:t>
            </a:r>
            <a:r>
              <a:rPr lang="sr-Latn" altLang="en-US" sz="2300" dirty="0">
                <a:solidFill>
                  <a:srgbClr val="25252B"/>
                </a:solidFill>
                <a:latin typeface="IBM Plex Sans" pitchFamily="34" charset="0"/>
                <a:ea typeface="IBM Plex Sans" pitchFamily="34" charset="-122"/>
                <a:cs typeface="IBM Plex Sans" pitchFamily="34" charset="-120"/>
              </a:rPr>
              <a:t> bitcoin → lokalni novac, roba ili usluge</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Uporedite dva lokalna načina sa postojećom opcijom koja ne koristi Bitcoin</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Ukupan primljeni iznos, vreme, čuvanje sredstava, privatnost, rizik od poništavanja transakcije i tačke mogućeg otkaza</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Proverite mogućnost povlačenja sredstava na ključeve koje vi kontrolišete; interno stanje računa može ostati samo potraživanje</a:t>
            </a:r>
            <a:endParaRPr lang="sr-Latn"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Za razmenu uživo koristite odgovarajuće javno mesto, izbegavajte nepotrebno nošenje gotovine, povedite osobu od poverenja kada je to prikladno, proverite uplatu pre odlaska i poštujte lokalne zakone. Ne otkrivajte koliko sredstava posedujete niti detalje o njihovom čuvanju.</a:t>
            </a:r>
            <a:endParaRPr lang="sr-Lat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Kompromisi između KYC-a i pristupa bez KYC-a</a:t>
            </a:r>
            <a:endParaRPr lang="sr-Latn"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KYC:</a:t>
            </a:r>
            <a:r>
              <a:rPr lang="sr-Latn" altLang="en-US" sz="2300" dirty="0">
                <a:solidFill>
                  <a:srgbClr val="25252B"/>
                </a:solidFill>
                <a:latin typeface="IBM Plex Sans" pitchFamily="34" charset="0"/>
                <a:ea typeface="IBM Plex Sans" pitchFamily="34" charset="-122"/>
                <a:cs typeface="IBM Plex Sans" pitchFamily="34" charset="-120"/>
              </a:rPr>
              <a:t> provere identiteta; moguće pogodnosti u pogledu pristupa bankarskim uslugama, limita, usklađenosti s propisima ili povraćaja sredstava</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Rizik po podatke:</a:t>
            </a:r>
            <a:r>
              <a:rPr lang="sr-Latn" altLang="en-US" sz="2300" dirty="0">
                <a:solidFill>
                  <a:srgbClr val="25252B"/>
                </a:solidFill>
                <a:latin typeface="IBM Plex Sans" pitchFamily="34" charset="0"/>
                <a:ea typeface="IBM Plex Sans" pitchFamily="34" charset="-122"/>
                <a:cs typeface="IBM Plex Sans" pitchFamily="34" charset="-120"/>
              </a:rPr>
              <a:t> trajne veze između identiteta i plaćanja, curenje podataka, zloupotreba ili ograničenja</a:t>
            </a:r>
            <a:endParaRPr lang="sr-Latn" sz="2300" dirty="0"/>
          </a:p>
          <a:p>
            <a:pPr algn="l" marL="219710" indent="-219710">
              <a:lnSpc>
                <a:spcPct val="113000"/>
              </a:lnSpc>
              <a:spcBef>
                <a:spcPts val="460"/>
              </a:spcBef>
              <a:buSzPct val="100000"/>
              <a:buChar char="•"/>
            </a:pPr>
            <a:r>
              <a:rPr lang="sr-Latn" altLang="en-US" sz="2300" b="1" dirty="0">
                <a:solidFill>
                  <a:srgbClr val="422C70"/>
                </a:solidFill>
                <a:latin typeface="IBM Plex Sans" pitchFamily="34" charset="0"/>
                <a:ea typeface="IBM Plex Sans" pitchFamily="34" charset="-122"/>
                <a:cs typeface="IBM Plex Sans" pitchFamily="34" charset="-120"/>
              </a:rPr>
              <a:t>Bez KYC-a:</a:t>
            </a:r>
            <a:r>
              <a:rPr lang="sr-Latn" altLang="en-US" sz="2300" dirty="0">
                <a:solidFill>
                  <a:srgbClr val="25252B"/>
                </a:solidFill>
                <a:latin typeface="IBM Plex Sans" pitchFamily="34" charset="0"/>
                <a:ea typeface="IBM Plex Sans" pitchFamily="34" charset="-122"/>
                <a:cs typeface="IBM Plex Sans" pitchFamily="34" charset="-120"/>
              </a:rPr>
              <a:t> potencijalno manje prikupljanja podataka o identitetu</a:t>
            </a:r>
            <a:endParaRPr lang="sr-Latn" sz="2300" dirty="0"/>
          </a:p>
          <a:p>
            <a:pPr algn="l" marL="219710" indent="-219710">
              <a:lnSpc>
                <a:spcPct val="113000"/>
              </a:lnSpc>
              <a:spcBef>
                <a:spcPts val="460"/>
              </a:spcBef>
              <a:buSzPct val="100000"/>
              <a:buChar char="•"/>
            </a:pPr>
            <a:r>
              <a:rPr lang="sr-Latn" altLang="en-US" sz="2300" dirty="0">
                <a:solidFill>
                  <a:srgbClr val="25252B"/>
                </a:solidFill>
                <a:latin typeface="IBM Plex Sans" pitchFamily="34" charset="0"/>
                <a:ea typeface="IBM Plex Sans" pitchFamily="34" charset="-122"/>
                <a:cs typeface="IBM Plex Sans" pitchFamily="34" charset="-120"/>
              </a:rPr>
              <a:t>Moguće više cene, manja likvidnost, manje podrške, prevare ili zakonska ograničenja</a:t>
            </a:r>
            <a:endParaRPr lang="sr-Latn" sz="2300" dirty="0"/>
          </a:p>
        </p:txBody>
      </p:sp>
      <p:sp>
        <p:nvSpPr>
          <p:cNvPr id="5" name="Text 3"/>
          <p:cNvSpPr/>
          <p:nvPr/>
        </p:nvSpPr>
        <p:spPr>
          <a:xfrm>
            <a:off x="666780" y="4645243"/>
            <a:ext cx="11510010" cy="1184971"/>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Nijedna oznaka nije sama po sebi najbolja. Nemojte kršiti lokalne zakone niti se izlagati fizičkoj opasnosti radi privatnosti; ako nešto nije jasno, potražite stručne savete koji su aktuelni i primenljivi u vašoj sredini.</a:t>
            </a:r>
            <a:endParaRPr lang="sr-Lat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Cirkularne ekonomije</a:t>
            </a:r>
            <a:endParaRPr lang="sr-Latn"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Cirkularna ekonomija Bitcoina povezuje ljude koji dobrovoljno zarađuju, troše, štede i razmenjuju bitcoin unutar zajednice.</a:t>
            </a:r>
            <a:endParaRPr lang="sr-Latn"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Radnici → kupci → trgovci → dobavljači</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Gde vrednost kruži ili se pretvara u fiat novac?</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Ko pruža edukaciju i tehničku podršku?</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Šta se dešava ako se veza prekine?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Ko snosi rizike čuvanja sredstava i promene cene?</a:t>
            </a:r>
            <a:endParaRPr lang="sr-Latn"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Sami podaci o usvajanju ne dokazuju korisnost. Slaba potražnja, loši alati, nedovoljna edukacija ili slaba bezbednost mogu prekinuti krug; izbegavajte zavisnost od besplatne podele sredstava ili od jednog organizatora koji obrađuje svako plaćanje.</a:t>
            </a:r>
            <a:endParaRPr lang="sr-Latn"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upacKupac plaća trgovcu robu bitcoinom. TrgovacTrgovac plaća pružaocu usluge bitcoinom za uslugu.Pružalac uslugePružalac usluge plaća radniku bitcoinom za njegovo vreme.RadnikRadnik ponovo troši taj ">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Primeri upotrebe kod trgovaca ili u zajednici</a:t>
            </a:r>
            <a:endParaRPr lang="sr-Lat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Jedinica za iskazivanje cena i način plaćanja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Kontrola ključeva, pristup zaposlenih, bezbednost uređaja i rezervne kopije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Potvrda, potvrde o plaćanju, povraćaji sredstava i greške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Konverzija, evidencija, porezi i podrška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Plan za slučaj otkaza novčanika ili mreže</a:t>
            </a:r>
            <a:endParaRPr lang="sr-Latn"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Jedan organizator koji drži zajednička sredstva jeste njihov čuvar i osoba kojoj se ukazuje poverenje. Za zajednička sredstva potrebni su transparentna pravila, evidencija, kontrole pristupa i pravna provera kada je to primereno.</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Mape lokalnih resursa i upoznavanje zajednice</a:t>
            </a:r>
            <a:endParaRPr lang="sr-Latn" sz="3000" dirty="0"/>
          </a:p>
        </p:txBody>
      </p:sp>
      <p:pic>
        <p:nvPicPr>
          <p:cNvPr id="4" name="Image 0" descr="QR code">    </p:cNvPr>
          <p:cNvPicPr>
            <a:picLocks noChangeAspect="1"/>
          </p:cNvPicPr>
          <p:nvPr/>
        </p:nvPicPr>
        <p:blipFill>
          <a:blip r:embed="rId1"/>
          <a:stretch>
            <a:fillRect/>
          </a:stretch>
        </p:blipFill>
        <p:spPr>
          <a:xfrm>
            <a:off x="9429750" y="1295430"/>
            <a:ext cx="2095530" cy="4722785"/>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Pronađite trgovce, edukatore, okupljanja i resurse zajednice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Proverite datum; potvrdite informacije nezavisno</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Obezbedite alternativni način plaćanja ili učešća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Članstvo u zajednici nije dokaz pouzdanosti</a:t>
            </a:r>
            <a:endParaRPr lang="sr-Latn" sz="2400" dirty="0"/>
          </a:p>
        </p:txBody>
      </p:sp>
      <p:sp>
        <p:nvSpPr>
          <p:cNvPr id="6" name="Text 3"/>
          <p:cNvSpPr/>
          <p:nvPr/>
        </p:nvSpPr>
        <p:spPr>
          <a:xfrm>
            <a:off x="666780" y="3961364"/>
            <a:ext cx="8901135" cy="2056760"/>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Nikada na okupljanju ne otkrivajte reči za oporavak novčanika, stanja na računima, kućne adrese ili mere bezbednosti. Budite oprezni kada su u pitanju upravljanje ulaganjima, ponude za privatnu razmenu, hitna pomoć i garantovani prinosi.</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Ponavljanje: Povežite ovo sa svojom zajednicom</a:t>
            </a:r>
            <a:endParaRPr lang="sr-La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Uradite samostalno, a zatim uporedite svoje obrazloženje sa obrazloženjima ostalih članova grupe.</a:t>
            </a:r>
            <a:endParaRPr lang="sr-Latn" sz="2400" dirty="0"/>
          </a:p>
        </p:txBody>
      </p:sp>
      <p:sp>
        <p:nvSpPr>
          <p:cNvPr id="5" name="Text 3"/>
          <p:cNvSpPr/>
          <p:nvPr/>
        </p:nvSpPr>
        <p:spPr>
          <a:xfrm>
            <a:off x="1047720" y="2514326"/>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 kojoj lokalnoj potrebi i funkciji novca je bilo reči?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Koju ste realnu alternativu razmotrili radi poređenja?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Na lancu, putem Lightning mreže ili oba? Ko je kontrolisao ključeve?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Najveća korist, najozbiljniji rizik i mogući neuspeh?</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Kako su zakon, infrastruktura, jezik ili kultura uticali na rezultat?</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Koji dokazi opravdavaju odgovoran sledeći korak, ako takav korak postoji?</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Ključne pouke i trenutak za razmišljanje</a:t>
            </a:r>
            <a:endParaRPr lang="sr-Latn"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Počnite od lokalne potrebe i realne alternative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Posmatrajte, vežbajte bezbedno, a zatim objasnite ili pokažite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Proverite alate, čuvanje sredstava, troškove, privatnost i važeće lokalne propise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Potvrdite način plaćanja i rezultat; napravite plan za slučaj neuspeha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Korisno učešće u zajednici je dobrovoljno i štiti ljude</a:t>
            </a:r>
            <a:endParaRPr lang="sr-Latn"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Trenutak za razmišljanje</a:t>
            </a:r>
            <a:endParaRPr lang="sr-Latn" sz="2400" dirty="0"/>
          </a:p>
          <a:p>
            <a:pPr algn="l" indent="0" marL="0">
              <a:lnSpc>
                <a:spcPct val="113000"/>
              </a:lnSpc>
              <a:spcBef>
                <a:spcPts val="360"/>
              </a:spcBef>
              <a:buNone/>
            </a:pPr>
            <a:r>
              <a:rPr lang="sr-Latn" altLang="en-US" sz="2400" dirty="0">
                <a:solidFill>
                  <a:srgbClr val="25252B"/>
                </a:solidFill>
                <a:latin typeface="IBM Plex Sans" pitchFamily="34" charset="0"/>
                <a:ea typeface="IBM Plex Sans" pitchFamily="34" charset="-122"/>
                <a:cs typeface="IBM Plex Sans" pitchFamily="34" charset="-120"/>
              </a:rPr>
              <a:t>Koje biste pitanje postavili pre nego što odlučite da li pristup zasnovan na Bitcoin-u odgovara lokalnoj potrebi?</a:t>
            </a:r>
            <a:endParaRPr lang="sr-La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Diploma o Bitcoin-u · Modul 4</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o Bitcoin-u</dc:title>
  <dc:subject>Open educational slides (Creative Commons). Adapt them freely.</dc:subject>
  <dc:creator>My First Bitcoin</dc:creator>
  <cp:lastModifiedBy>My First Bitcoin</cp:lastModifiedBy>
  <cp:revision>1</cp:revision>
  <dcterms:created xsi:type="dcterms:W3CDTF">2026-10-22T20:35:57Z</dcterms:created>
  <dcterms:modified xsi:type="dcterms:W3CDTF">2026-10-22T20:35:57Z</dcterms:modified>
</cp:coreProperties>
</file>