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Lst>
  <p:notesMasterIdLst>
    <p:notesMasterId r:id="rId1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notesMaster" Target="notesMasters/notesMaster1.xml"/><Relationship Id="rId111" Type="http://schemas.openxmlformats.org/officeDocument/2006/relationships/presProps" Target="presProps.xml"/><Relationship Id="rId112" Type="http://schemas.openxmlformats.org/officeDocument/2006/relationships/viewProps" Target="viewProps.xml"/><Relationship Id="rId113" Type="http://schemas.openxmlformats.org/officeDocument/2006/relationships/theme" Target="theme/theme1.xml"/><Relationship Id="rId1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Источник: My First Bitcoin, «Диплом по биткоину: руководство для студентов», издание 26.10, модули 1–4 и вводные ожидания от учащихся. Адаптировано на условиях лицензии Creative Commons «С указанием авторства — С сохранением условий» 4.0 Международная; эта презентация распространяется на условиях той же лицензии. Эта презентация — вспомогательный материал для занятий под руководством преподавателя. Адаптируйте примеры, задания, темп и способ подачи материала, сохраняя смысл учебной программы, обязательные компетенции и ограничения, обеспечивающие безопасность. Фиксированная продолжительность занятий не предполагается.</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Соблюдайте эти ограничения во всех четырёх модулях. Перед любой необязательной практикой с реальными операциями на небольшие суммы объясните риски для конфиденциальности и безопасности, а также риски потери средств.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Используйте исходное обсуждение, чтобы отличить проверяемый факт от мнения, для оценки которого нужны критерии и доказательства. Не запрашивайте личную финансовую информацию.</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Используйте пример из исходного текста: у Амины есть рис, и ей нужна обувь; у Луиса есть обувь, и ему нужно растительное масло; у Мэй есть растительное масло, и ей нужны ремонтные работы. Чётко отделяйте неудачные попытки прямого обмена от последующего решения с использованием денег.</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Используйте пример с доступностью воды из руководства и повседневные ситуации выбора. Неотложные потребности вполне обоснованно могут усиливать предпочтение настоящего.</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Объясните золотой стандарт и различные правила обмена бумажных денег, обеспеченных золотом, на золото. Карта или телефон передают распоряжения, но не содержат денег. Обычный банковский вклад — это обязательство банка перед клиентом.</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Банки получают процентные доходы и комиссии, покрывая при этом издержки и убытки. Не создавайте впечатления, что все банки вот-вот обанкротятся или что кредитование ничем не ограничено. Различайте обещание банка и непосредственное владение расчётным активом.</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Сохраняйте связность ответа, состоящего из пяти частей. Более ранние предложения содержали отдельные элементы; не создавайте впечатления, что каждое из них представляло собой полноценную децентрализованную валюту.</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Некоторое количество биткоинов может быть недоступно для использования или продажи.</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Дайте учащимся самостоятельно выполнить пересчёт; ответы не должны быть видны.</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Ключевая мысль: имеет ли биткоин ценность для вас? Отражает ли его текущая цена его ценность?</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Подготовьте проверку экрана получения, проверку отправки и подтверждения, а также практическое упражнение по оценке готовности к восстановлению доступа или реагированию на мошенничество. Перед использованием каждой среды объясните её ограничения.</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Никогда не фотографируйте настоящую сид-фразу, не сохраняйте её в облаке, не отправляйте по электронной почте или в сообщениях и не вводите на сайтах или в обычных формах. Она может предоставить полный доступ к средствам.
Дополнительные парольные фразы, несколько ключей и сложные схемы резервного копирования относятся к углублённому обучению. Не усложняйте материал сверх того, что учащиеся могут объяснить и с чем смогут справиться при восстановлении.
Если сид-фразу могли увидеть, скопировать, ввести в интернете или сохранить на ненадёжном устройстве, считайте её скомпрометированной. Обратитесь за помощью, не раскрывая её; воспользуйтесь новой надёжной процедурой восстановления.</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Используйте приведённое в исходном материале вымышленное сравнение небольших и менее частых платежей. Все варианты выбора должны оставаться гипотетическими; не выбирайте инструменты или суммы для операций с личными средствами учащихся.</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Наблюдайте за процессом, не просматривая слова для восстановления. Позднее, при настройке для личного использования, вам потребуются новые данные для восстановления, созданные конфиденциально.</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Комиссии в блокчейне зависят главным образом от данных транзакции и спроса на место в блоке, а не просто от отправляемой суммы. Ознакомьтесь с итоговой оценкой: сроки и комиссии могут измениться.</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Самостоятельно находите официальные сайты, страницы приложений и контактные данные. Проверяйте издателя и домен; будьте осторожны с рекламой, сообщениями и сайтами-подделками. Никогда не берите деньги в долг ради экспериментов.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Опора на источник: проверка практических навыков под наблюдением преподавателя. C6 требует непосредственного наблюдения как за выполнением заданий по работе с кошельком и получению средств, так и за выполнением заданий по проверке готовности к восстановлению доступа. Допускаются симуляции, заранее подготовленные материалы, физические модели и варианты без использования денежных средств. При необходимости предоставьте обратную связь и возможность повторной попытки. Не выводите на экран критерии оценивания и инструкции по проведению проверки.</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Модуль 4 является обязательным, а его содержание подбирает преподаватель. Выберите задание по использованию биткоина в качестве денег, актуальное для местных условий, и используйте приведённые далее подсказки как варианты, которые можно адаптировать, а не как требование продемонстрировать каждый инструмент или сценарий. Проверьте актуальность инструментов, местных правил, инфраструктуры и доступной поддержки. Сохраните обязательные компетенции и стандарты безопасности модуля 3; не выдумывайте местных поставщиков услуг или подробности.</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Выберите подходящее исходное задание: сравнение способов хранения средств, проверка экрана получения платежа, сравнение способов проведения платежа, проверка подготовленной транзакции, сравнение стоимости маршрутов, реагирование на мошенничество, процесс оплаты продавцу или пожертвования либо проверка ресурсов. При необходимости обращайтесь к местным специалистам.</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Используйте недорогой товар или симуляцию. Объясните весь процесс, прежде чем подтверждать платёж.
Выберите или адаптируйте сценарии из руководства к местным условиям задачи. Формулируйте задания для учащихся и не представляйте гипотетическое согласие принимать платежи как подтверждение того, что конкретный местный продавец действительно их принимает.</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Используйте тот сценарий из исходного материала, который подходит для выбранного локального задания. Возврат средств — это новый платёж, а не отмена исходной транзакции в блокчейне.</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Способы получения включают работу, прямой обмен, брокеров, банкоматы, продавцов товаров и услуг, сервисы конвертации и циркулярные экономики. Используйте актуальные проверенные местные данные или явно вымышленный сценарий.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Сравнивайте сроки хранения данных, связи в блокчейне, контрагентов, защиту от мошенничества, лимиты, комиссии и порядок разрешения споров.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Оценивайте успех по решённой проблеме, а не по количеству транзакций.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Наблюдайте за выполнением выбранного преподавателем задания по использованию биткоина в качестве денег в местных условиях и за тем, как учащийся объясняет цель, альтернативу, компромиссы, возможную неудачу и следующий шаг. Не показывайте на экране баллы, критерии оценивания и процедуры проведения оценки.</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e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e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eg"/><Relationship Id="rId2" Type="http://schemas.openxmlformats.org/officeDocument/2006/relationships/image" Target="../media/image-44-2.png"/><Relationship Id="rId3" Type="http://schemas.openxmlformats.org/officeDocument/2006/relationships/slideLayout" Target="../slideLayouts/slideLayout1.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jpe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eg"/><Relationship Id="rId2" Type="http://schemas.openxmlformats.org/officeDocument/2006/relationships/image" Target="../media/image-47-2.png"/><Relationship Id="rId3" Type="http://schemas.openxmlformats.org/officeDocument/2006/relationships/slideLayout" Target="../slideLayouts/slideLayout1.xml"/><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e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jpe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pn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Slide-60-image-1.pn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pn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pn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jpe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69-1.jpeg"/><Relationship Id="rId2" Type="http://schemas.openxmlformats.org/officeDocument/2006/relationships/slideLayout" Target="../slideLayouts/slideLayout1.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image" Target="../media/image-70-1.png"/><Relationship Id="rId2" Type="http://schemas.openxmlformats.org/officeDocument/2006/relationships/slideLayout" Target="../slideLayouts/slideLayout1.xml"/><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jpeg"/><Relationship Id="rId2" Type="http://schemas.openxmlformats.org/officeDocument/2006/relationships/slideLayout" Target="../slideLayouts/slideLayout1.xml"/><Relationship Id="rId3"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image" Target="../media/image-73-1.png"/><Relationship Id="rId2" Type="http://schemas.openxmlformats.org/officeDocument/2006/relationships/slideLayout" Target="../slideLayouts/slideLayout1.xml"/><Relationship Id="rId3"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image" Target="../media/image-75-1.jpeg"/><Relationship Id="rId2" Type="http://schemas.openxmlformats.org/officeDocument/2006/relationships/slideLayout" Target="../slideLayouts/slideLayout1.xml"/><Relationship Id="rId3"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image" Target="../media/image-76-1.png"/><Relationship Id="rId2" Type="http://schemas.openxmlformats.org/officeDocument/2006/relationships/slideLayout" Target="../slideLayouts/slideLayout1.xml"/><Relationship Id="rId3"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image" Target="../media/image-78-1.png"/><Relationship Id="rId2" Type="http://schemas.openxmlformats.org/officeDocument/2006/relationships/slideLayout" Target="../slideLayouts/slideLayout1.xml"/><Relationship Id="rId3"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image" Target="../media/image-79-1.jpeg"/><Relationship Id="rId2" Type="http://schemas.openxmlformats.org/officeDocument/2006/relationships/slideLayout" Target="../slideLayouts/slideLayout1.xml"/><Relationship Id="rId3"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image" Target="../media/image-80-1.png"/><Relationship Id="rId2" Type="http://schemas.openxmlformats.org/officeDocument/2006/relationships/slideLayout" Target="../slideLayouts/slideLayout1.xml"/><Relationship Id="rId3"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image" Target="../media/image-81-1.jpeg"/><Relationship Id="rId2" Type="http://schemas.openxmlformats.org/officeDocument/2006/relationships/slideLayout" Target="../slideLayouts/slideLayout1.xml"/><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image" Target="../media/image-82-1.png"/><Relationship Id="rId2" Type="http://schemas.openxmlformats.org/officeDocument/2006/relationships/slideLayout" Target="../slideLayouts/slideLayout1.xml"/><Relationship Id="rId3"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image" Target="../media/image-83-1.png"/><Relationship Id="rId2" Type="http://schemas.openxmlformats.org/officeDocument/2006/relationships/slideLayout" Target="../slideLayouts/slideLayout1.xml"/><Relationship Id="rId3"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image" Target="../media/Slide-87-image-1.png"/><Relationship Id="rId2" Type="http://schemas.openxmlformats.org/officeDocument/2006/relationships/slideLayout" Target="../slideLayouts/slideLayout1.xml"/><Relationship Id="rId3"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image" Target="../media/image-88-1.png"/><Relationship Id="rId2" Type="http://schemas.openxmlformats.org/officeDocument/2006/relationships/slideLayout" Target="../slideLayouts/slideLayout1.xml"/><Relationship Id="rId3"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image" Target="../media/image-92-1.png"/><Relationship Id="rId2" Type="http://schemas.openxmlformats.org/officeDocument/2006/relationships/slideLayout" Target="../slideLayouts/slideLayout1.xml"/><Relationship Id="rId3"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image" Target="../media/image-93-1.png"/><Relationship Id="rId2" Type="http://schemas.openxmlformats.org/officeDocument/2006/relationships/slideLayout" Target="../slideLayouts/slideLayout1.xml"/><Relationship Id="rId3"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image" Target="../media/image-96-1.jpeg"/><Relationship Id="rId2" Type="http://schemas.openxmlformats.org/officeDocument/2006/relationships/slideLayout" Target="../slideLayouts/slideLayout1.xml"/><Relationship Id="rId3"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image" Target="../media/image-97-1.png"/><Relationship Id="rId2" Type="http://schemas.openxmlformats.org/officeDocument/2006/relationships/slideLayout" Target="../slideLayouts/slideLayout1.xml"/><Relationship Id="rId3"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image" Target="../media/image-102-1.jpeg"/><Relationship Id="rId2" Type="http://schemas.openxmlformats.org/officeDocument/2006/relationships/slideLayout" Target="../slideLayouts/slideLayout1.xml"/><Relationship Id="rId3"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image" Target="../media/image-103-1.png"/><Relationship Id="rId2" Type="http://schemas.openxmlformats.org/officeDocument/2006/relationships/slideLayout" Target="../slideLayouts/slideLayout1.xml"/><Relationship Id="rId3"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image" Target="../media/image-105-1.png"/><Relationship Id="rId2" Type="http://schemas.openxmlformats.org/officeDocument/2006/relationships/slideLayout" Target="../slideLayouts/slideLayout1.xml"/><Relationship Id="rId3"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image" Target="../media/Slide-108-image-1.png"/><Relationship Id="rId2" Type="http://schemas.openxmlformats.org/officeDocument/2006/relationships/slideLayout" Target="../slideLayouts/slideLayout1.xml"/><Relationship Id="rId3" Type="http://schemas.openxmlformats.org/officeDocument/2006/relationships/notesSlide" Target="../notesSlides/notesSlide10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9976561" y="571500"/>
            <a:ext cx="1548719" cy="272400"/>
          </a:xfrm>
          <a:prstGeom prst="rect">
            <a:avLst/>
          </a:prstGeom>
          <a:noFill/>
          <a:ln/>
        </p:spPr>
        <p:txBody>
          <a:bodyPr wrap="square" lIns="0" tIns="0" rIns="0" bIns="0" rtlCol="0" anchor="t"/>
          <a:lstStyle/>
          <a:p>
            <a:pPr algn="r" indent="0" marL="0">
              <a:lnSpc>
                <a:spcPct val="108000"/>
              </a:lnSpc>
              <a:buNone/>
            </a:pPr>
            <a:r>
              <a:rPr lang="ru" altLang="en-US" sz="1650" dirty="0">
                <a:solidFill>
                  <a:srgbClr val="FFFFFF"/>
                </a:solidFill>
                <a:latin typeface="IBM Plex Sans" pitchFamily="34" charset="0"/>
                <a:ea typeface="IBM Plex Sans" pitchFamily="34" charset="-122"/>
                <a:cs typeface="IBM Plex Sans" pitchFamily="34" charset="-120"/>
              </a:rPr>
              <a:t>Издание 26.10</a:t>
            </a:r>
            <a:endParaRPr lang="ru"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ru" altLang="en-US" sz="7200" dirty="0">
                <a:solidFill>
                  <a:srgbClr val="FFFFFF"/>
                </a:solidFill>
                <a:latin typeface="IBM Plex Sans Medium" pitchFamily="34" charset="0"/>
                <a:ea typeface="IBM Plex Sans Medium" pitchFamily="34" charset="-122"/>
                <a:cs typeface="IBM Plex Sans Medium" pitchFamily="34" charset="-120"/>
              </a:rPr>
              <a:t>Диплом</a:t>
            </a:r>
            <a:br/>
            <a:r>
              <a:rPr lang="ru" altLang="en-US" sz="7200" dirty="0">
                <a:solidFill>
                  <a:srgbClr val="FFFFFF"/>
                </a:solidFill>
                <a:latin typeface="IBM Plex Sans Medium" pitchFamily="34" charset="0"/>
                <a:ea typeface="IBM Plex Sans Medium" pitchFamily="34" charset="-122"/>
                <a:cs typeface="IBM Plex Sans Medium" pitchFamily="34" charset="-120"/>
              </a:rPr>
              <a:t>по биткоину</a:t>
            </a:r>
            <a:endParaRPr lang="ru"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ru" altLang="en-US" sz="2400" dirty="0">
                <a:solidFill>
                  <a:srgbClr val="FFFFFF"/>
                </a:solidFill>
                <a:latin typeface="IBM Plex Sans" pitchFamily="34" charset="0"/>
                <a:ea typeface="IBM Plex Sans" pitchFamily="34" charset="-122"/>
                <a:cs typeface="IBM Plex Sans" pitchFamily="34" charset="-120"/>
              </a:rPr>
              <a:t>Финансовое образование для эпохи биткоина</a:t>
            </a:r>
            <a:endParaRPr lang="ru"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30000" cy="411389"/>
          </a:xfrm>
          <a:prstGeom prst="rect">
            <a:avLst/>
          </a:prstGeom>
          <a:noFill/>
          <a:ln/>
        </p:spPr>
        <p:txBody>
          <a:bodyPr wrap="square" lIns="0" tIns="0" rIns="0" bIns="0" rtlCol="0" anchor="t"/>
          <a:lstStyle/>
          <a:p>
            <a:pPr algn="ctr" indent="0" marL="0">
              <a:lnSpc>
                <a:spcPct val="113000"/>
              </a:lnSpc>
              <a:buNone/>
            </a:pPr>
            <a:r>
              <a:rPr lang="ru" altLang="en-US" sz="2400" dirty="0">
                <a:solidFill>
                  <a:srgbClr val="F7941F"/>
                </a:solidFill>
                <a:latin typeface="IBM Plex Sans Medium" pitchFamily="34" charset="0"/>
                <a:ea typeface="IBM Plex Sans Medium" pitchFamily="34" charset="-122"/>
                <a:cs typeface="IBM Plex Sans Medium" pitchFamily="34" charset="-120"/>
              </a:rPr>
              <a:t>Модуль 1</a:t>
            </a:r>
            <a:endParaRPr lang="ru"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ru" altLang="en-US" sz="4350" dirty="0">
                <a:solidFill>
                  <a:srgbClr val="FFFFFF"/>
                </a:solidFill>
                <a:latin typeface="IBM Plex Sans Medium" pitchFamily="34" charset="0"/>
                <a:ea typeface="IBM Plex Sans Medium" pitchFamily="34" charset="-122"/>
                <a:cs typeface="IBM Plex Sans Medium" pitchFamily="34" charset="-120"/>
              </a:rPr>
              <a:t>Понимание денег</a:t>
            </a:r>
            <a:endParaRPr lang="ru"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ru" altLang="en-US" sz="2400" b="1" dirty="0">
                <a:solidFill>
                  <a:srgbClr val="FFFFFF"/>
                </a:solidFill>
                <a:latin typeface="IBM Plex Sans" pitchFamily="34" charset="0"/>
                <a:ea typeface="IBM Plex Sans" pitchFamily="34" charset="-122"/>
                <a:cs typeface="IBM Plex Sans" pitchFamily="34" charset="-120"/>
              </a:rPr>
              <a:t>Проблема:</a:t>
            </a:r>
            <a:r>
              <a:rPr lang="ru" altLang="en-US" sz="2400" dirty="0">
                <a:solidFill>
                  <a:srgbClr val="FFFFFF"/>
                </a:solidFill>
                <a:latin typeface="IBM Plex Sans" pitchFamily="34" charset="0"/>
                <a:ea typeface="IBM Plex Sans" pitchFamily="34" charset="-122"/>
                <a:cs typeface="IBM Plex Sans" pitchFamily="34" charset="-120"/>
              </a:rPr>
              <a:t> Как работают и меняются денежные системы?</a:t>
            </a:r>
            <a:endParaRPr lang="ru"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Знание предшествует действию</a:t>
            </a:r>
            <a:endParaRPr lang="ru" sz="3000" dirty="0"/>
          </a:p>
        </p:txBody>
      </p:sp>
      <p:sp>
        <p:nvSpPr>
          <p:cNvPr id="4" name="Text 2"/>
          <p:cNvSpPr/>
          <p:nvPr/>
        </p:nvSpPr>
        <p:spPr>
          <a:xfrm>
            <a:off x="1047720" y="1386779"/>
            <a:ext cx="11092404" cy="2650754"/>
          </a:xfrm>
          <a:prstGeom prst="rect">
            <a:avLst/>
          </a:prstGeom>
          <a:noFill/>
          <a:ln/>
        </p:spPr>
        <p:txBody>
          <a:bodyPr wrap="square" lIns="0" tIns="0" rIns="0" bIns="0" rtlCol="0" anchor="t"/>
          <a:lstStyle/>
          <a:p>
            <a:pPr algn="l" marL="228600" indent="-228600">
              <a:lnSpc>
                <a:spcPct val="113000"/>
              </a:lnSpc>
              <a:buSzPct val="100000"/>
              <a:buChar char="•"/>
            </a:pPr>
            <a:r>
              <a:rPr lang="ru" altLang="en-US" sz="2400" dirty="0">
                <a:solidFill>
                  <a:srgbClr val="25252B"/>
                </a:solidFill>
                <a:latin typeface="IBM Plex Sans" pitchFamily="34" charset="0"/>
                <a:ea typeface="IBM Plex Sans" pitchFamily="34" charset="-122"/>
                <a:cs typeface="IBM Plex Sans" pitchFamily="34" charset="-120"/>
              </a:rPr>
              <a:t>Сначала учитесь · начинайте с малого · не спешите</a:t>
            </a:r>
            <a:endParaRPr lang="ru" sz="2400" dirty="0"/>
          </a:p>
          <a:p>
            <a:pPr algn="l" marL="228600" indent="-228600">
              <a:lnSpc>
                <a:spcPct val="113000"/>
              </a:lnSpc>
              <a:spcBef>
                <a:spcPts val="480"/>
              </a:spcBef>
              <a:buSzPct val="100000"/>
              <a:buChar char="•"/>
            </a:pPr>
            <a:r>
              <a:rPr lang="ru" altLang="en-US" sz="2400" dirty="0">
                <a:solidFill>
                  <a:srgbClr val="25252B"/>
                </a:solidFill>
                <a:latin typeface="IBM Plex Sans" pitchFamily="34" charset="0"/>
                <a:ea typeface="IBM Plex Sans" pitchFamily="34" charset="-122"/>
                <a:cs typeface="IBM Plex Sans" pitchFamily="34" charset="-120"/>
              </a:rPr>
              <a:t>Покупки, личные средства и личный кошелёк не требуются</a:t>
            </a:r>
            <a:endParaRPr lang="ru" sz="2400" dirty="0"/>
          </a:p>
          <a:p>
            <a:pPr algn="l" marL="228600" indent="-228600">
              <a:lnSpc>
                <a:spcPct val="113000"/>
              </a:lnSpc>
              <a:spcBef>
                <a:spcPts val="480"/>
              </a:spcBef>
              <a:buSzPct val="100000"/>
              <a:buChar char="•"/>
            </a:pPr>
            <a:r>
              <a:rPr lang="ru" altLang="en-US" sz="2400" dirty="0">
                <a:solidFill>
                  <a:srgbClr val="25252B"/>
                </a:solidFill>
                <a:latin typeface="IBM Plex Sans" pitchFamily="34" charset="0"/>
                <a:ea typeface="IBM Plex Sans" pitchFamily="34" charset="-122"/>
                <a:cs typeface="IBM Plex Sans" pitchFamily="34" charset="-120"/>
              </a:rPr>
              <a:t>Для прохождения курса не нужны личное устройство или доступ к интернету</a:t>
            </a:r>
            <a:endParaRPr lang="ru" sz="2400" dirty="0"/>
          </a:p>
          <a:p>
            <a:pPr algn="l" marL="228600" indent="-228600">
              <a:lnSpc>
                <a:spcPct val="113000"/>
              </a:lnSpc>
              <a:spcBef>
                <a:spcPts val="480"/>
              </a:spcBef>
              <a:buSzPct val="100000"/>
              <a:buChar char="•"/>
            </a:pPr>
            <a:r>
              <a:rPr lang="ru" altLang="en-US" sz="2400" dirty="0">
                <a:solidFill>
                  <a:srgbClr val="25252B"/>
                </a:solidFill>
                <a:latin typeface="IBM Plex Sans" pitchFamily="34" charset="0"/>
                <a:ea typeface="IBM Plex Sans" pitchFamily="34" charset="-122"/>
                <a:cs typeface="IBM Plex Sans" pitchFamily="34" charset="-120"/>
              </a:rPr>
              <a:t>Доступны подготовленные материалы, симуляции и практические занятия без интернета</a:t>
            </a:r>
            <a:endParaRPr lang="ru" sz="2400" dirty="0"/>
          </a:p>
        </p:txBody>
      </p:sp>
      <p:sp>
        <p:nvSpPr>
          <p:cNvPr id="5" name="Text 3"/>
          <p:cNvSpPr/>
          <p:nvPr/>
        </p:nvSpPr>
        <p:spPr>
          <a:xfrm>
            <a:off x="666780" y="4372752"/>
            <a:ext cx="11510010" cy="1645463"/>
          </a:xfrm>
          <a:prstGeom prst="rect">
            <a:avLst/>
          </a:prstGeom>
          <a:noFill/>
          <a:ln/>
        </p:spPr>
        <p:txBody>
          <a:bodyPr wrap="square" lIns="0" tIns="0" rIns="0" bIns="0" rtlCol="0" anchor="t"/>
          <a:lstStyle/>
          <a:p>
            <a:pPr algn="l" indent="0" marL="0">
              <a:lnSpc>
                <a:spcPct val="113000"/>
              </a:lnSpc>
              <a:buNone/>
            </a:pPr>
            <a:r>
              <a:rPr lang="ru" altLang="en-US" sz="2400" dirty="0">
                <a:solidFill>
                  <a:srgbClr val="25252B"/>
                </a:solidFill>
                <a:latin typeface="IBM Plex Sans" pitchFamily="34" charset="0"/>
                <a:ea typeface="IBM Plex Sans" pitchFamily="34" charset="-122"/>
                <a:cs typeface="IBM Plex Sans" pitchFamily="34" charset="-120"/>
              </a:rPr>
              <a:t>Этот курс носит образовательный характер и не содержит финансовых, инвестиционных, юридических или налоговых рекомендаций. Он не рекомендует покупать, продавать или хранить биткоин, брать займы под его залог и не обещает роста его цены.</a:t>
            </a:r>
            <a:endParaRPr lang="ru"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1</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3097530"/>
            <a:ext cx="10226010" cy="662849"/>
          </a:xfrm>
          <a:prstGeom prst="rect">
            <a:avLst/>
          </a:prstGeom>
          <a:noFill/>
          <a:ln/>
        </p:spPr>
        <p:txBody>
          <a:bodyPr wrap="square" lIns="0" tIns="0" rIns="0" bIns="0" rtlCol="0" anchor="t"/>
          <a:lstStyle/>
          <a:p>
            <a:pPr algn="l" indent="0" marL="0">
              <a:lnSpc>
                <a:spcPct val="100000"/>
              </a:lnSpc>
              <a:buNone/>
            </a:pPr>
            <a:r>
              <a:rPr lang="ru" altLang="en-US" sz="4350" dirty="0">
                <a:solidFill>
                  <a:srgbClr val="FFFFFF"/>
                </a:solidFill>
                <a:latin typeface="IBM Plex Sans Medium" pitchFamily="34" charset="0"/>
                <a:ea typeface="IBM Plex Sans Medium" pitchFamily="34" charset="-122"/>
                <a:cs typeface="IBM Plex Sans Medium" pitchFamily="34" charset="-120"/>
              </a:rPr>
              <a:t>Не доверяйте, проверяйте</a:t>
            </a:r>
            <a:endParaRPr lang="ru"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C0C0D0"/>
                </a:solidFill>
                <a:latin typeface="IBM Plex Sans" pitchFamily="34" charset="0"/>
                <a:ea typeface="IBM Plex Sans" pitchFamily="34" charset="-122"/>
                <a:cs typeface="IBM Plex Sans" pitchFamily="34" charset="-120"/>
              </a:rPr>
              <a:t>Диплом по биткоину · Модуль 1</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Обсуждение и ожидания в отношении</a:t>
            </a:r>
            <a:br/>
            <a:r>
              <a:rPr lang="ru" altLang="en-US" sz="3000" dirty="0">
                <a:solidFill>
                  <a:srgbClr val="422C70"/>
                </a:solidFill>
                <a:latin typeface="IBM Plex Sans Medium" pitchFamily="34" charset="0"/>
                <a:ea typeface="IBM Plex Sans Medium" pitchFamily="34" charset="-122"/>
                <a:cs typeface="IBM Plex Sans Medium" pitchFamily="34" charset="-120"/>
              </a:rPr>
              <a:t>конфиденциальности</a:t>
            </a:r>
            <a:endParaRPr lang="ru" sz="3000" dirty="0"/>
          </a:p>
        </p:txBody>
      </p:sp>
      <p:sp>
        <p:nvSpPr>
          <p:cNvPr id="4" name="Text 2"/>
          <p:cNvSpPr/>
          <p:nvPr/>
        </p:nvSpPr>
        <p:spPr>
          <a:xfrm>
            <a:off x="971459" y="1787561"/>
            <a:ext cx="11176071" cy="1791310"/>
          </a:xfrm>
          <a:prstGeom prst="rect">
            <a:avLst/>
          </a:prstGeom>
          <a:noFill/>
          <a:ln/>
        </p:spPr>
        <p:txBody>
          <a:bodyPr wrap="square" lIns="0" tIns="0" rIns="0" bIns="0" rtlCol="0" anchor="t"/>
          <a:lstStyle/>
          <a:p>
            <a:pPr algn="l" marL="182880" indent="-182880">
              <a:lnSpc>
                <a:spcPct val="113000"/>
              </a:lnSpc>
              <a:buSzPct val="100000"/>
              <a:buChar char="•"/>
            </a:pPr>
            <a:r>
              <a:rPr lang="ru" altLang="en-US" sz="1920" dirty="0">
                <a:solidFill>
                  <a:srgbClr val="25252B"/>
                </a:solidFill>
                <a:latin typeface="IBM Plex Sans" pitchFamily="34" charset="0"/>
                <a:ea typeface="IBM Plex Sans" pitchFamily="34" charset="-122"/>
                <a:cs typeface="IBM Plex Sans" pitchFamily="34" charset="-120"/>
              </a:rPr>
              <a:t>Проверяйте доказательства; различайте факты, мнения и гарантии</a:t>
            </a:r>
            <a:endParaRPr lang="ru" sz="1920" dirty="0"/>
          </a:p>
          <a:p>
            <a:pPr algn="l" marL="182880" indent="-182880">
              <a:lnSpc>
                <a:spcPct val="113000"/>
              </a:lnSpc>
              <a:spcBef>
                <a:spcPts val="380"/>
              </a:spcBef>
              <a:buSzPct val="100000"/>
              <a:buChar char="•"/>
            </a:pPr>
            <a:r>
              <a:rPr lang="ru" altLang="en-US" sz="1920" dirty="0">
                <a:solidFill>
                  <a:srgbClr val="25252B"/>
                </a:solidFill>
                <a:latin typeface="IBM Plex Sans" pitchFamily="34" charset="0"/>
                <a:ea typeface="IBM Plex Sans" pitchFamily="34" charset="-122"/>
                <a:cs typeface="IBM Plex Sans" pitchFamily="34" charset="-120"/>
              </a:rPr>
              <a:t>Оспаривайте идеи уважительно; обозначайте неуверенность</a:t>
            </a:r>
            <a:endParaRPr lang="ru" sz="1920" dirty="0"/>
          </a:p>
          <a:p>
            <a:pPr algn="l" marL="182880" indent="-182880">
              <a:lnSpc>
                <a:spcPct val="113000"/>
              </a:lnSpc>
              <a:spcBef>
                <a:spcPts val="380"/>
              </a:spcBef>
              <a:buSzPct val="100000"/>
              <a:buChar char="•"/>
            </a:pPr>
            <a:r>
              <a:rPr lang="ru" altLang="en-US" sz="1920" dirty="0">
                <a:solidFill>
                  <a:srgbClr val="25252B"/>
                </a:solidFill>
                <a:latin typeface="IBM Plex Sans" pitchFamily="34" charset="0"/>
                <a:ea typeface="IBM Plex Sans" pitchFamily="34" charset="-122"/>
                <a:cs typeface="IBM Plex Sans" pitchFamily="34" charset="-120"/>
              </a:rPr>
              <a:t>Сохраняйте конфиденциальность личных историй и финансовой информации</a:t>
            </a:r>
            <a:endParaRPr lang="ru" sz="1920" dirty="0"/>
          </a:p>
          <a:p>
            <a:pPr algn="l" marL="182880" indent="-182880">
              <a:lnSpc>
                <a:spcPct val="113000"/>
              </a:lnSpc>
              <a:spcBef>
                <a:spcPts val="380"/>
              </a:spcBef>
              <a:buSzPct val="100000"/>
              <a:buChar char="•"/>
            </a:pPr>
            <a:r>
              <a:rPr lang="ru" altLang="en-US" sz="1920" dirty="0">
                <a:solidFill>
                  <a:srgbClr val="25252B"/>
                </a:solidFill>
                <a:latin typeface="IBM Plex Sans" pitchFamily="34" charset="0"/>
                <a:ea typeface="IBM Plex Sans" pitchFamily="34" charset="-122"/>
                <a:cs typeface="IBM Plex Sans" pitchFamily="34" charset="-120"/>
              </a:rPr>
              <a:t>Не оказывайте давления с целью заставить кого-либо купить, продать или раскрыть сведения о своих активах</a:t>
            </a:r>
            <a:endParaRPr lang="ru" sz="1920" dirty="0"/>
          </a:p>
        </p:txBody>
      </p:sp>
      <p:sp>
        <p:nvSpPr>
          <p:cNvPr id="5" name="Text 3"/>
          <p:cNvSpPr/>
          <p:nvPr/>
        </p:nvSpPr>
        <p:spPr>
          <a:xfrm>
            <a:off x="666780" y="3847064"/>
            <a:ext cx="11510010" cy="987186"/>
          </a:xfrm>
          <a:prstGeom prst="rect">
            <a:avLst/>
          </a:prstGeom>
          <a:noFill/>
          <a:ln/>
        </p:spPr>
        <p:txBody>
          <a:bodyPr wrap="square" lIns="0" tIns="0" rIns="0" bIns="0" rtlCol="0" anchor="t"/>
          <a:lstStyle/>
          <a:p>
            <a:pPr algn="l" indent="0" marL="0">
              <a:lnSpc>
                <a:spcPct val="113000"/>
              </a:lnSpc>
              <a:buNone/>
            </a:pPr>
            <a:r>
              <a:rPr lang="ru" altLang="en-US" sz="1920" dirty="0">
                <a:solidFill>
                  <a:srgbClr val="25252B"/>
                </a:solidFill>
                <a:latin typeface="IBM Plex Sans" pitchFamily="34" charset="0"/>
                <a:ea typeface="IBM Plex Sans" pitchFamily="34" charset="-122"/>
                <a:cs typeface="IBM Plex Sans" pitchFamily="34" charset="-120"/>
              </a:rPr>
              <a:t>Получайте разрешение, прежде чем записывать или распространять содержимое чьего-либо экрана, чью-либо работу или сведения, позволяющие установить личность. Никогда не раскрывайте настоящие закрытые ключи или слова фразы восстановления.</a:t>
            </a:r>
            <a:endParaRPr lang="ru" sz="1920" dirty="0"/>
          </a:p>
        </p:txBody>
      </p:sp>
      <p:sp>
        <p:nvSpPr>
          <p:cNvPr id="6" name="Text 4"/>
          <p:cNvSpPr/>
          <p:nvPr/>
        </p:nvSpPr>
        <p:spPr>
          <a:xfrm>
            <a:off x="666780" y="5078029"/>
            <a:ext cx="11510010" cy="987186"/>
          </a:xfrm>
          <a:prstGeom prst="rect">
            <a:avLst/>
          </a:prstGeom>
          <a:noFill/>
          <a:ln/>
        </p:spPr>
        <p:txBody>
          <a:bodyPr wrap="square" lIns="0" tIns="0" rIns="0" bIns="0" rtlCol="0" anchor="t"/>
          <a:lstStyle/>
          <a:p>
            <a:pPr algn="l" indent="0" marL="0">
              <a:lnSpc>
                <a:spcPct val="113000"/>
              </a:lnSpc>
              <a:buNone/>
            </a:pPr>
            <a:r>
              <a:rPr lang="ru" altLang="en-US" sz="1920" dirty="0">
                <a:solidFill>
                  <a:srgbClr val="25252B"/>
                </a:solidFill>
                <a:latin typeface="IBM Plex Sans" pitchFamily="34" charset="0"/>
                <a:ea typeface="IBM Plex Sans" pitchFamily="34" charset="-122"/>
                <a:cs typeface="IBM Plex Sans" pitchFamily="34" charset="-120"/>
              </a:rPr>
              <a:t>Цена биткоина может резко меняться. Ошибки, мошенничество, утрата секретных данных или сбой в работе кастодиального сервиса могут привести к безвозвратной потере средств; корректно выполненные платежи обычно трудно или невозможно отменить.</a:t>
            </a:r>
            <a:endParaRPr lang="ru" sz="19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1</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Вводные вопросы о деньгах</a:t>
            </a:r>
            <a:endParaRPr lang="ru" sz="3000" dirty="0"/>
          </a:p>
        </p:txBody>
      </p:sp>
      <p:sp>
        <p:nvSpPr>
          <p:cNvPr id="5" name="Text 2"/>
          <p:cNvSpPr/>
          <p:nvPr/>
        </p:nvSpPr>
        <p:spPr>
          <a:xfrm>
            <a:off x="1047720" y="1386779"/>
            <a:ext cx="5923026" cy="3945727"/>
          </a:xfrm>
          <a:prstGeom prst="rect">
            <a:avLst/>
          </a:prstGeom>
          <a:noFill/>
          <a:ln/>
        </p:spPr>
        <p:txBody>
          <a:bodyPr wrap="square" lIns="0" tIns="0" rIns="0" bIns="0" rtlCol="0" anchor="t"/>
          <a:lstStyle/>
          <a:p>
            <a:pPr algn="l" marL="228600" indent="-228600">
              <a:lnSpc>
                <a:spcPct val="113000"/>
              </a:lnSpc>
              <a:buSzPct val="100000"/>
              <a:buChar char="•"/>
            </a:pPr>
            <a:r>
              <a:rPr lang="ru" altLang="en-US" sz="2400" dirty="0">
                <a:solidFill>
                  <a:srgbClr val="25252B"/>
                </a:solidFill>
                <a:latin typeface="IBM Plex Sans" pitchFamily="34" charset="0"/>
                <a:ea typeface="IBM Plex Sans" pitchFamily="34" charset="-122"/>
                <a:cs typeface="IBM Plex Sans" pitchFamily="34" charset="-120"/>
              </a:rPr>
              <a:t>Зачем людям нужны деньги?</a:t>
            </a:r>
            <a:endParaRPr lang="ru" sz="2400" dirty="0"/>
          </a:p>
          <a:p>
            <a:pPr algn="l" marL="228600" indent="-228600">
              <a:lnSpc>
                <a:spcPct val="113000"/>
              </a:lnSpc>
              <a:spcBef>
                <a:spcPts val="480"/>
              </a:spcBef>
              <a:buSzPct val="100000"/>
              <a:buChar char="•"/>
            </a:pPr>
            <a:r>
              <a:rPr lang="ru" altLang="en-US" sz="2400" dirty="0">
                <a:solidFill>
                  <a:srgbClr val="25252B"/>
                </a:solidFill>
                <a:latin typeface="IBM Plex Sans" pitchFamily="34" charset="0"/>
                <a:ea typeface="IBM Plex Sans" pitchFamily="34" charset="-122"/>
                <a:cs typeface="IBM Plex Sans" pitchFamily="34" charset="-120"/>
              </a:rPr>
              <a:t>Что делает что-либо деньгами?</a:t>
            </a:r>
            <a:endParaRPr lang="ru" sz="2400" dirty="0"/>
          </a:p>
          <a:p>
            <a:pPr algn="l" marL="228600" indent="-228600">
              <a:lnSpc>
                <a:spcPct val="113000"/>
              </a:lnSpc>
              <a:spcBef>
                <a:spcPts val="480"/>
              </a:spcBef>
              <a:buSzPct val="100000"/>
              <a:buChar char="•"/>
            </a:pPr>
            <a:r>
              <a:rPr lang="ru" altLang="en-US" sz="2400" dirty="0">
                <a:solidFill>
                  <a:srgbClr val="25252B"/>
                </a:solidFill>
                <a:latin typeface="IBM Plex Sans" pitchFamily="34" charset="0"/>
                <a:ea typeface="IBM Plex Sans" pitchFamily="34" charset="-122"/>
                <a:cs typeface="IBM Plex Sans" pitchFamily="34" charset="-120"/>
              </a:rPr>
              <a:t>Кто может создавать или контролировать деньги, которыми вы пользуетесь?</a:t>
            </a:r>
            <a:endParaRPr lang="ru" sz="2400" dirty="0"/>
          </a:p>
          <a:p>
            <a:pPr algn="l" marL="228600" indent="-228600">
              <a:lnSpc>
                <a:spcPct val="113000"/>
              </a:lnSpc>
              <a:spcBef>
                <a:spcPts val="480"/>
              </a:spcBef>
              <a:buSzPct val="100000"/>
              <a:buChar char="•"/>
            </a:pPr>
            <a:r>
              <a:rPr lang="ru" altLang="en-US" sz="2400" dirty="0">
                <a:solidFill>
                  <a:srgbClr val="25252B"/>
                </a:solidFill>
                <a:latin typeface="IBM Plex Sans" pitchFamily="34" charset="0"/>
                <a:ea typeface="IBM Plex Sans" pitchFamily="34" charset="-122"/>
                <a:cs typeface="IBM Plex Sans" pitchFamily="34" charset="-120"/>
              </a:rPr>
              <a:t>Почему ваши деньги имеют ценность?</a:t>
            </a:r>
            <a:endParaRPr lang="ru" sz="2400" dirty="0"/>
          </a:p>
          <a:p>
            <a:pPr algn="l" marL="228600" indent="-228600">
              <a:lnSpc>
                <a:spcPct val="113000"/>
              </a:lnSpc>
              <a:spcBef>
                <a:spcPts val="480"/>
              </a:spcBef>
              <a:buSzPct val="100000"/>
              <a:buChar char="•"/>
            </a:pPr>
            <a:r>
              <a:rPr lang="ru" altLang="en-US" sz="2400" dirty="0">
                <a:solidFill>
                  <a:srgbClr val="25252B"/>
                </a:solidFill>
                <a:latin typeface="IBM Plex Sans" pitchFamily="34" charset="0"/>
                <a:ea typeface="IBM Plex Sans" pitchFamily="34" charset="-122"/>
                <a:cs typeface="IBM Plex Sans" pitchFamily="34" charset="-120"/>
              </a:rPr>
              <a:t>Можно ли купить на них столько же, сколько раньше?</a:t>
            </a:r>
            <a:endParaRPr lang="ru"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1</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Почему существуют деньги</a:t>
            </a:r>
            <a:endParaRPr lang="ru"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ru" altLang="en-US" sz="2400" dirty="0">
                <a:solidFill>
                  <a:srgbClr val="25252B"/>
                </a:solidFill>
                <a:latin typeface="IBM Plex Sans" pitchFamily="34" charset="0"/>
                <a:ea typeface="IBM Plex Sans" pitchFamily="34" charset="-122"/>
                <a:cs typeface="IBM Plex Sans" pitchFamily="34" charset="-120"/>
              </a:rPr>
              <a:t>Деньги — это актив, который люди принимают, потому что ожидают, что в дальнейшем его примут и другие.</a:t>
            </a:r>
            <a:endParaRPr lang="ru" sz="2400" dirty="0"/>
          </a:p>
        </p:txBody>
      </p:sp>
      <p:sp>
        <p:nvSpPr>
          <p:cNvPr id="5" name="Text 3"/>
          <p:cNvSpPr/>
          <p:nvPr/>
        </p:nvSpPr>
        <p:spPr>
          <a:xfrm>
            <a:off x="1047720" y="2514326"/>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ru" altLang="en-US" sz="2400" dirty="0">
                <a:solidFill>
                  <a:srgbClr val="25252B"/>
                </a:solidFill>
                <a:latin typeface="IBM Plex Sans" pitchFamily="34" charset="0"/>
                <a:ea typeface="IBM Plex Sans" pitchFamily="34" charset="-122"/>
                <a:cs typeface="IBM Plex Sans" pitchFamily="34" charset="-120"/>
              </a:rPr>
              <a:t>Специализация и обмен</a:t>
            </a:r>
            <a:endParaRPr lang="ru" sz="2400" dirty="0"/>
          </a:p>
          <a:p>
            <a:pPr algn="l" marL="228600" indent="-228600">
              <a:lnSpc>
                <a:spcPct val="113000"/>
              </a:lnSpc>
              <a:spcBef>
                <a:spcPts val="480"/>
              </a:spcBef>
              <a:buSzPct val="100000"/>
              <a:buChar char="•"/>
            </a:pPr>
            <a:r>
              <a:rPr lang="ru" altLang="en-US" sz="2400" dirty="0">
                <a:solidFill>
                  <a:srgbClr val="25252B"/>
                </a:solidFill>
                <a:latin typeface="IBM Plex Sans" pitchFamily="34" charset="0"/>
                <a:ea typeface="IBM Plex Sans" pitchFamily="34" charset="-122"/>
                <a:cs typeface="IBM Plex Sans" pitchFamily="34" charset="-120"/>
              </a:rPr>
              <a:t>Сотрудничество между незнакомыми людьми</a:t>
            </a:r>
            <a:endParaRPr lang="ru" sz="2400" dirty="0"/>
          </a:p>
          <a:p>
            <a:pPr algn="l" marL="228600" indent="-228600">
              <a:lnSpc>
                <a:spcPct val="113000"/>
              </a:lnSpc>
              <a:spcBef>
                <a:spcPts val="480"/>
              </a:spcBef>
              <a:buSzPct val="100000"/>
              <a:buChar char="•"/>
            </a:pPr>
            <a:r>
              <a:rPr lang="ru" altLang="en-US" sz="2400" dirty="0">
                <a:solidFill>
                  <a:srgbClr val="25252B"/>
                </a:solidFill>
                <a:latin typeface="IBM Plex Sans" pitchFamily="34" charset="0"/>
                <a:ea typeface="IBM Plex Sans" pitchFamily="34" charset="-122"/>
                <a:cs typeface="IBM Plex Sans" pitchFamily="34" charset="-120"/>
              </a:rPr>
              <a:t>Цены, долги, доходы и сбережения</a:t>
            </a:r>
            <a:endParaRPr lang="ru" sz="2400" dirty="0"/>
          </a:p>
          <a:p>
            <a:pPr algn="l" marL="228600" indent="-228600">
              <a:lnSpc>
                <a:spcPct val="113000"/>
              </a:lnSpc>
              <a:spcBef>
                <a:spcPts val="480"/>
              </a:spcBef>
              <a:buSzPct val="100000"/>
              <a:buChar char="•"/>
            </a:pPr>
            <a:r>
              <a:rPr lang="ru" altLang="en-US" sz="2400" dirty="0">
                <a:solidFill>
                  <a:srgbClr val="25252B"/>
                </a:solidFill>
                <a:latin typeface="IBM Plex Sans" pitchFamily="34" charset="0"/>
                <a:ea typeface="IBM Plex Sans" pitchFamily="34" charset="-122"/>
                <a:cs typeface="IBM Plex Sans" pitchFamily="34" charset="-120"/>
              </a:rPr>
              <a:t>Сохранение и передача ценности во времени и пространстве</a:t>
            </a:r>
            <a:endParaRPr lang="ru" sz="2400" dirty="0"/>
          </a:p>
        </p:txBody>
      </p:sp>
      <p:sp>
        <p:nvSpPr>
          <p:cNvPr id="6" name="Shape 4"/>
          <p:cNvSpPr/>
          <p:nvPr/>
        </p:nvSpPr>
        <p:spPr>
          <a:xfrm>
            <a:off x="666780" y="4677522"/>
            <a:ext cx="10858500" cy="1233891"/>
          </a:xfrm>
          <a:prstGeom prst="rect">
            <a:avLst/>
          </a:prstGeom>
          <a:solidFill>
            <a:srgbClr val="F3F3FA"/>
          </a:solidFill>
          <a:ln/>
        </p:spPr>
      </p:sp>
      <p:sp>
        <p:nvSpPr>
          <p:cNvPr id="7" name="Shape 5"/>
          <p:cNvSpPr/>
          <p:nvPr/>
        </p:nvSpPr>
        <p:spPr>
          <a:xfrm>
            <a:off x="666780" y="4677522"/>
            <a:ext cx="57150" cy="1233891"/>
          </a:xfrm>
          <a:prstGeom prst="rect">
            <a:avLst/>
          </a:prstGeom>
          <a:solidFill>
            <a:srgbClr val="422C70"/>
          </a:solidFill>
          <a:ln/>
        </p:spPr>
      </p:sp>
      <p:sp>
        <p:nvSpPr>
          <p:cNvPr id="8" name="Text 6"/>
          <p:cNvSpPr/>
          <p:nvPr/>
        </p:nvSpPr>
        <p:spPr>
          <a:xfrm>
            <a:off x="1211580" y="4951842"/>
            <a:ext cx="10415565" cy="685251"/>
          </a:xfrm>
          <a:prstGeom prst="rect">
            <a:avLst/>
          </a:prstGeom>
          <a:noFill/>
          <a:ln/>
        </p:spPr>
        <p:txBody>
          <a:bodyPr wrap="square" lIns="0" tIns="0" rIns="0" bIns="0" rtlCol="0" anchor="t"/>
          <a:lstStyle/>
          <a:p>
            <a:pPr algn="l" indent="0" marL="0">
              <a:lnSpc>
                <a:spcPct val="113000"/>
              </a:lnSpc>
              <a:buNone/>
            </a:pPr>
            <a:r>
              <a:rPr lang="ru" altLang="en-US" sz="2400" b="1" dirty="0">
                <a:solidFill>
                  <a:srgbClr val="422C70"/>
                </a:solidFill>
                <a:latin typeface="IBM Plex Sans" pitchFamily="34" charset="0"/>
                <a:ea typeface="IBM Plex Sans" pitchFamily="34" charset="-122"/>
                <a:cs typeface="IBM Plex Sans" pitchFamily="34" charset="-120"/>
              </a:rPr>
              <a:t>Вопрос на проверку понимания</a:t>
            </a:r>
            <a:endParaRPr lang="ru" sz="2400" dirty="0"/>
          </a:p>
          <a:p>
            <a:pPr algn="l" indent="0" marL="0">
              <a:lnSpc>
                <a:spcPct val="113000"/>
              </a:lnSpc>
              <a:spcBef>
                <a:spcPts val="360"/>
              </a:spcBef>
              <a:buNone/>
            </a:pPr>
            <a:r>
              <a:rPr lang="ru" altLang="en-US" sz="2400" dirty="0">
                <a:solidFill>
                  <a:srgbClr val="25252B"/>
                </a:solidFill>
                <a:latin typeface="IBM Plex Sans" pitchFamily="34" charset="0"/>
                <a:ea typeface="IBM Plex Sans" pitchFamily="34" charset="-122"/>
                <a:cs typeface="IBM Plex Sans" pitchFamily="34" charset="-120"/>
              </a:rPr>
              <a:t>Какую проблему обмена или координации помогают решить деньги?</a:t>
            </a:r>
            <a:endParaRPr lang="ru" sz="24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1</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Функции денег</a:t>
            </a:r>
            <a:endParaRPr lang="ru" sz="3000" dirty="0"/>
          </a:p>
        </p:txBody>
      </p:sp>
      <p:sp>
        <p:nvSpPr>
          <p:cNvPr id="5" name="Text 2"/>
          <p:cNvSpPr/>
          <p:nvPr/>
        </p:nvSpPr>
        <p:spPr>
          <a:xfrm>
            <a:off x="1032449" y="1383030"/>
            <a:ext cx="5939760" cy="2486894"/>
          </a:xfrm>
          <a:prstGeom prst="rect">
            <a:avLst/>
          </a:prstGeom>
          <a:noFill/>
          <a:ln/>
        </p:spPr>
        <p:txBody>
          <a:bodyPr wrap="square" lIns="0" tIns="0" rIns="0" bIns="0" rtlCol="0" anchor="t"/>
          <a:lstStyle/>
          <a:p>
            <a:pPr algn="l" marL="219710" indent="-219710">
              <a:lnSpc>
                <a:spcPct val="113000"/>
              </a:lnSpc>
              <a:buSzPct val="100000"/>
              <a:buChar char="•"/>
            </a:pPr>
            <a:r>
              <a:rPr lang="ru" altLang="en-US" sz="2300" b="1" dirty="0">
                <a:solidFill>
                  <a:srgbClr val="422C70"/>
                </a:solidFill>
                <a:latin typeface="IBM Plex Sans" pitchFamily="34" charset="0"/>
                <a:ea typeface="IBM Plex Sans" pitchFamily="34" charset="-122"/>
                <a:cs typeface="IBM Plex Sans" pitchFamily="34" charset="-120"/>
              </a:rPr>
              <a:t>Средство обмена:</a:t>
            </a:r>
            <a:r>
              <a:rPr lang="ru" altLang="en-US" sz="2300" dirty="0">
                <a:solidFill>
                  <a:srgbClr val="25252B"/>
                </a:solidFill>
                <a:latin typeface="IBM Plex Sans" pitchFamily="34" charset="0"/>
                <a:ea typeface="IBM Plex Sans" pitchFamily="34" charset="-122"/>
                <a:cs typeface="IBM Plex Sans" pitchFamily="34" charset="-120"/>
              </a:rPr>
              <a:t> оплата товаров и услуг</a:t>
            </a:r>
            <a:endParaRPr lang="ru" sz="2300" dirty="0"/>
          </a:p>
          <a:p>
            <a:pPr algn="l" marL="219710" indent="-219710">
              <a:lnSpc>
                <a:spcPct val="113000"/>
              </a:lnSpc>
              <a:spcBef>
                <a:spcPts val="460"/>
              </a:spcBef>
              <a:buSzPct val="100000"/>
              <a:buChar char="•"/>
            </a:pPr>
            <a:r>
              <a:rPr lang="ru" altLang="en-US" sz="2300" b="1" dirty="0">
                <a:solidFill>
                  <a:srgbClr val="422C70"/>
                </a:solidFill>
                <a:latin typeface="IBM Plex Sans" pitchFamily="34" charset="0"/>
                <a:ea typeface="IBM Plex Sans" pitchFamily="34" charset="-122"/>
                <a:cs typeface="IBM Plex Sans" pitchFamily="34" charset="-120"/>
              </a:rPr>
              <a:t>Единица счёта:</a:t>
            </a:r>
            <a:r>
              <a:rPr lang="ru" altLang="en-US" sz="2300" dirty="0">
                <a:solidFill>
                  <a:srgbClr val="25252B"/>
                </a:solidFill>
                <a:latin typeface="IBM Plex Sans" pitchFamily="34" charset="0"/>
                <a:ea typeface="IBM Plex Sans" pitchFamily="34" charset="-122"/>
                <a:cs typeface="IBM Plex Sans" pitchFamily="34" charset="-120"/>
              </a:rPr>
              <a:t> единая мера для цен и учёта</a:t>
            </a:r>
            <a:endParaRPr lang="ru" sz="2300" dirty="0"/>
          </a:p>
          <a:p>
            <a:pPr algn="l" marL="219710" indent="-219710">
              <a:lnSpc>
                <a:spcPct val="113000"/>
              </a:lnSpc>
              <a:spcBef>
                <a:spcPts val="460"/>
              </a:spcBef>
              <a:buSzPct val="100000"/>
              <a:buChar char="•"/>
            </a:pPr>
            <a:r>
              <a:rPr lang="ru" altLang="en-US" sz="2300" b="1" dirty="0">
                <a:solidFill>
                  <a:srgbClr val="422C70"/>
                </a:solidFill>
                <a:latin typeface="IBM Plex Sans" pitchFamily="34" charset="0"/>
                <a:ea typeface="IBM Plex Sans" pitchFamily="34" charset="-122"/>
                <a:cs typeface="IBM Plex Sans" pitchFamily="34" charset="-120"/>
              </a:rPr>
              <a:t>Средство сбережения:</a:t>
            </a:r>
            <a:r>
              <a:rPr lang="ru" altLang="en-US" sz="2300" dirty="0">
                <a:solidFill>
                  <a:srgbClr val="25252B"/>
                </a:solidFill>
                <a:latin typeface="IBM Plex Sans" pitchFamily="34" charset="0"/>
                <a:ea typeface="IBM Plex Sans" pitchFamily="34" charset="-122"/>
                <a:cs typeface="IBM Plex Sans" pitchFamily="34" charset="-120"/>
              </a:rPr>
              <a:t> сохранение стоимости во времени</a:t>
            </a:r>
            <a:endParaRPr lang="ru" sz="2300" dirty="0"/>
          </a:p>
        </p:txBody>
      </p:sp>
      <p:sp>
        <p:nvSpPr>
          <p:cNvPr id="6" name="Text 3"/>
          <p:cNvSpPr/>
          <p:nvPr/>
        </p:nvSpPr>
        <p:spPr>
          <a:xfrm>
            <a:off x="666780" y="4191701"/>
            <a:ext cx="6340632" cy="1579992"/>
          </a:xfrm>
          <a:prstGeom prst="rect">
            <a:avLst/>
          </a:prstGeom>
          <a:noFill/>
          <a:ln/>
        </p:spPr>
        <p:txBody>
          <a:bodyPr wrap="square" lIns="0" tIns="0" rIns="0" bIns="0" rtlCol="0" anchor="t"/>
          <a:lstStyle/>
          <a:p>
            <a:pPr algn="l" indent="0" marL="0">
              <a:lnSpc>
                <a:spcPct val="113000"/>
              </a:lnSpc>
              <a:buNone/>
            </a:pPr>
            <a:r>
              <a:rPr lang="ru" altLang="en-US" sz="2300" dirty="0">
                <a:solidFill>
                  <a:srgbClr val="25252B"/>
                </a:solidFill>
                <a:latin typeface="IBM Plex Sans" pitchFamily="34" charset="0"/>
                <a:ea typeface="IBM Plex Sans" pitchFamily="34" charset="-122"/>
                <a:cs typeface="IBM Plex Sans" pitchFamily="34" charset="-120"/>
              </a:rPr>
              <a:t>Одна форма денег может выполнять определённую функцию лучше, чем другая. Любая форма денег сопряжена с рисками для покупательной способности.</a:t>
            </a:r>
            <a:endParaRPr lang="ru"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1</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Свойства полезных денег</a:t>
            </a:r>
            <a:endParaRPr lang="ru" sz="3000" dirty="0"/>
          </a:p>
        </p:txBody>
      </p:sp>
      <p:sp>
        <p:nvSpPr>
          <p:cNvPr id="4" name="Text 2"/>
          <p:cNvSpPr/>
          <p:nvPr/>
        </p:nvSpPr>
        <p:spPr>
          <a:xfrm>
            <a:off x="666598" y="1364742"/>
            <a:ext cx="5730545" cy="2326599"/>
          </a:xfrm>
          <a:prstGeom prst="rect">
            <a:avLst/>
          </a:prstGeom>
          <a:noFill/>
          <a:ln/>
        </p:spPr>
        <p:txBody>
          <a:bodyPr wrap="square" lIns="0" tIns="0" rIns="0" bIns="0" rtlCol="0" anchor="t"/>
          <a:lstStyle/>
          <a:p>
            <a:pPr algn="l" marL="463550" indent="-463550">
              <a:lnSpc>
                <a:spcPct val="113000"/>
              </a:lnSpc>
              <a:buSzPct val="100000"/>
              <a:buChar char="•"/>
            </a:pPr>
            <a:r>
              <a:rPr lang="ru" altLang="en-US" sz="1820" b="1" dirty="0">
                <a:solidFill>
                  <a:srgbClr val="422C70"/>
                </a:solidFill>
                <a:latin typeface="IBM Plex Sans" pitchFamily="34" charset="0"/>
                <a:ea typeface="IBM Plex Sans" pitchFamily="34" charset="-122"/>
                <a:cs typeface="IBM Plex Sans" pitchFamily="34" charset="-120"/>
              </a:rPr>
              <a:t>Долговечность:</a:t>
            </a:r>
            <a:r>
              <a:rPr lang="ru" altLang="en-US" sz="1820" dirty="0">
                <a:solidFill>
                  <a:srgbClr val="25252B"/>
                </a:solidFill>
                <a:latin typeface="IBM Plex Sans" pitchFamily="34" charset="0"/>
                <a:ea typeface="IBM Plex Sans" pitchFamily="34" charset="-122"/>
                <a:cs typeface="IBM Plex Sans" pitchFamily="34" charset="-120"/>
              </a:rPr>
              <a:t> возможность использования в течение долгого времени</a:t>
            </a:r>
            <a:endParaRPr lang="ru" sz="1820" dirty="0"/>
          </a:p>
          <a:p>
            <a:pPr algn="l" marL="463550" indent="-463550">
              <a:lnSpc>
                <a:spcPct val="113000"/>
              </a:lnSpc>
              <a:spcBef>
                <a:spcPts val="360"/>
              </a:spcBef>
              <a:buSzPct val="100000"/>
              <a:buChar char="•"/>
            </a:pPr>
            <a:r>
              <a:rPr lang="ru" altLang="en-US" sz="1820" b="1" dirty="0">
                <a:solidFill>
                  <a:srgbClr val="422C70"/>
                </a:solidFill>
                <a:latin typeface="IBM Plex Sans" pitchFamily="34" charset="0"/>
                <a:ea typeface="IBM Plex Sans" pitchFamily="34" charset="-122"/>
                <a:cs typeface="IBM Plex Sans" pitchFamily="34" charset="-120"/>
              </a:rPr>
              <a:t>Портативность:</a:t>
            </a:r>
            <a:r>
              <a:rPr lang="ru" altLang="en-US" sz="1820" dirty="0">
                <a:solidFill>
                  <a:srgbClr val="25252B"/>
                </a:solidFill>
                <a:latin typeface="IBM Plex Sans" pitchFamily="34" charset="0"/>
                <a:ea typeface="IBM Plex Sans" pitchFamily="34" charset="-122"/>
                <a:cs typeface="IBM Plex Sans" pitchFamily="34" charset="-120"/>
              </a:rPr>
              <a:t> лёгкость перемещения или передачи</a:t>
            </a:r>
            <a:endParaRPr lang="ru" sz="1820" dirty="0"/>
          </a:p>
          <a:p>
            <a:pPr algn="l" marL="463550" indent="-463550">
              <a:lnSpc>
                <a:spcPct val="113000"/>
              </a:lnSpc>
              <a:spcBef>
                <a:spcPts val="360"/>
              </a:spcBef>
              <a:buSzPct val="100000"/>
              <a:buChar char="•"/>
            </a:pPr>
            <a:r>
              <a:rPr lang="ru" altLang="en-US" sz="1820" b="1" dirty="0">
                <a:solidFill>
                  <a:srgbClr val="422C70"/>
                </a:solidFill>
                <a:latin typeface="IBM Plex Sans" pitchFamily="34" charset="0"/>
                <a:ea typeface="IBM Plex Sans" pitchFamily="34" charset="-122"/>
                <a:cs typeface="IBM Plex Sans" pitchFamily="34" charset="-120"/>
              </a:rPr>
              <a:t>Делимость:</a:t>
            </a:r>
            <a:r>
              <a:rPr lang="ru" altLang="en-US" sz="1820" dirty="0">
                <a:solidFill>
                  <a:srgbClr val="25252B"/>
                </a:solidFill>
                <a:latin typeface="IBM Plex Sans" pitchFamily="34" charset="0"/>
                <a:ea typeface="IBM Plex Sans" pitchFamily="34" charset="-122"/>
                <a:cs typeface="IBM Plex Sans" pitchFamily="34" charset="-120"/>
              </a:rPr>
              <a:t> малые и большие суммы</a:t>
            </a:r>
            <a:endParaRPr lang="ru" sz="1820" dirty="0"/>
          </a:p>
          <a:p>
            <a:pPr algn="l" marL="463550" indent="-463550">
              <a:lnSpc>
                <a:spcPct val="113000"/>
              </a:lnSpc>
              <a:spcBef>
                <a:spcPts val="360"/>
              </a:spcBef>
              <a:buSzPct val="100000"/>
              <a:buChar char="•"/>
            </a:pPr>
            <a:r>
              <a:rPr lang="ru" altLang="en-US" sz="1820" b="1" dirty="0">
                <a:solidFill>
                  <a:srgbClr val="422C70"/>
                </a:solidFill>
                <a:latin typeface="IBM Plex Sans" pitchFamily="34" charset="0"/>
                <a:ea typeface="IBM Plex Sans" pitchFamily="34" charset="-122"/>
                <a:cs typeface="IBM Plex Sans" pitchFamily="34" charset="-120"/>
              </a:rPr>
              <a:t>Взаимозаменяемость:</a:t>
            </a:r>
            <a:r>
              <a:rPr lang="ru" altLang="en-US" sz="1820" dirty="0">
                <a:solidFill>
                  <a:srgbClr val="25252B"/>
                </a:solidFill>
                <a:latin typeface="IBM Plex Sans" pitchFamily="34" charset="0"/>
                <a:ea typeface="IBM Plex Sans" pitchFamily="34" charset="-122"/>
                <a:cs typeface="IBM Plex Sans" pitchFamily="34" charset="-120"/>
              </a:rPr>
              <a:t> взаимозаменяемые равноценные единицы</a:t>
            </a:r>
            <a:endParaRPr lang="ru" sz="1820" dirty="0"/>
          </a:p>
        </p:txBody>
      </p:sp>
      <p:sp>
        <p:nvSpPr>
          <p:cNvPr id="5" name="Text 3"/>
          <p:cNvSpPr/>
          <p:nvPr/>
        </p:nvSpPr>
        <p:spPr>
          <a:xfrm>
            <a:off x="6119073" y="1364742"/>
            <a:ext cx="5730545" cy="1967789"/>
          </a:xfrm>
          <a:prstGeom prst="rect">
            <a:avLst/>
          </a:prstGeom>
          <a:noFill/>
          <a:ln/>
        </p:spPr>
        <p:txBody>
          <a:bodyPr wrap="square" lIns="0" tIns="0" rIns="0" bIns="0" rtlCol="0" anchor="t"/>
          <a:lstStyle/>
          <a:p>
            <a:pPr algn="l" marL="463550" indent="-463550">
              <a:lnSpc>
                <a:spcPct val="113000"/>
              </a:lnSpc>
              <a:buSzPct val="100000"/>
              <a:buChar char="•"/>
            </a:pPr>
            <a:r>
              <a:rPr lang="ru" altLang="en-US" sz="1820" b="1" dirty="0">
                <a:solidFill>
                  <a:srgbClr val="422C70"/>
                </a:solidFill>
                <a:latin typeface="IBM Plex Sans" pitchFamily="34" charset="0"/>
                <a:ea typeface="IBM Plex Sans" pitchFamily="34" charset="-122"/>
                <a:cs typeface="IBM Plex Sans" pitchFamily="34" charset="-120"/>
              </a:rPr>
              <a:t>Ограниченность:</a:t>
            </a:r>
            <a:r>
              <a:rPr lang="ru" altLang="en-US" sz="1820" dirty="0">
                <a:solidFill>
                  <a:srgbClr val="25252B"/>
                </a:solidFill>
                <a:latin typeface="IBM Plex Sans" pitchFamily="34" charset="0"/>
                <a:ea typeface="IBM Plex Sans" pitchFamily="34" charset="-122"/>
                <a:cs typeface="IBM Plex Sans" pitchFamily="34" charset="-120"/>
              </a:rPr>
              <a:t> ограничения на увеличение предложения</a:t>
            </a:r>
            <a:endParaRPr lang="ru" sz="1820" dirty="0"/>
          </a:p>
          <a:p>
            <a:pPr algn="l" marL="463550" indent="-463550">
              <a:lnSpc>
                <a:spcPct val="113000"/>
              </a:lnSpc>
              <a:spcBef>
                <a:spcPts val="360"/>
              </a:spcBef>
              <a:buSzPct val="100000"/>
              <a:buChar char="•"/>
            </a:pPr>
            <a:r>
              <a:rPr lang="ru" altLang="en-US" sz="1820" b="1" dirty="0">
                <a:solidFill>
                  <a:srgbClr val="422C70"/>
                </a:solidFill>
                <a:latin typeface="IBM Plex Sans" pitchFamily="34" charset="0"/>
                <a:ea typeface="IBM Plex Sans" pitchFamily="34" charset="-122"/>
                <a:cs typeface="IBM Plex Sans" pitchFamily="34" charset="-120"/>
              </a:rPr>
              <a:t>Приемлемость:</a:t>
            </a:r>
            <a:r>
              <a:rPr lang="ru" altLang="en-US" sz="1820" dirty="0">
                <a:solidFill>
                  <a:srgbClr val="25252B"/>
                </a:solidFill>
                <a:latin typeface="IBM Plex Sans" pitchFamily="34" charset="0"/>
                <a:ea typeface="IBM Plex Sans" pitchFamily="34" charset="-122"/>
                <a:cs typeface="IBM Plex Sans" pitchFamily="34" charset="-120"/>
              </a:rPr>
              <a:t> готовность принимать такие деньги</a:t>
            </a:r>
            <a:endParaRPr lang="ru" sz="1820" dirty="0"/>
          </a:p>
          <a:p>
            <a:pPr algn="l" marL="463550" indent="-463550">
              <a:lnSpc>
                <a:spcPct val="113000"/>
              </a:lnSpc>
              <a:spcBef>
                <a:spcPts val="360"/>
              </a:spcBef>
              <a:buSzPct val="100000"/>
              <a:buChar char="•"/>
            </a:pPr>
            <a:r>
              <a:rPr lang="ru" altLang="en-US" sz="1820" b="1" dirty="0">
                <a:solidFill>
                  <a:srgbClr val="422C70"/>
                </a:solidFill>
                <a:latin typeface="IBM Plex Sans" pitchFamily="34" charset="0"/>
                <a:ea typeface="IBM Plex Sans" pitchFamily="34" charset="-122"/>
                <a:cs typeface="IBM Plex Sans" pitchFamily="34" charset="-120"/>
              </a:rPr>
              <a:t>Проверяемость и узнаваемость:</a:t>
            </a:r>
            <a:r>
              <a:rPr lang="ru" altLang="en-US" sz="1820" dirty="0">
                <a:solidFill>
                  <a:srgbClr val="25252B"/>
                </a:solidFill>
                <a:latin typeface="IBM Plex Sans" pitchFamily="34" charset="0"/>
                <a:ea typeface="IBM Plex Sans" pitchFamily="34" charset="-122"/>
                <a:cs typeface="IBM Plex Sans" pitchFamily="34" charset="-120"/>
              </a:rPr>
              <a:t> подлинные, распознаваемые единицы</a:t>
            </a:r>
            <a:endParaRPr lang="ru" sz="1820" dirty="0"/>
          </a:p>
        </p:txBody>
      </p:sp>
      <p:sp>
        <p:nvSpPr>
          <p:cNvPr id="6" name="Text 4"/>
          <p:cNvSpPr/>
          <p:nvPr/>
        </p:nvSpPr>
        <p:spPr>
          <a:xfrm>
            <a:off x="666780" y="3946002"/>
            <a:ext cx="11510010" cy="625084"/>
          </a:xfrm>
          <a:prstGeom prst="rect">
            <a:avLst/>
          </a:prstGeom>
          <a:noFill/>
          <a:ln/>
        </p:spPr>
        <p:txBody>
          <a:bodyPr wrap="square" lIns="0" tIns="0" rIns="0" bIns="0" rtlCol="0" anchor="t"/>
          <a:lstStyle/>
          <a:p>
            <a:pPr algn="l" indent="0" marL="0">
              <a:lnSpc>
                <a:spcPct val="113000"/>
              </a:lnSpc>
              <a:buNone/>
            </a:pPr>
            <a:r>
              <a:rPr lang="ru" altLang="en-US" sz="1820" dirty="0">
                <a:solidFill>
                  <a:srgbClr val="25252B"/>
                </a:solidFill>
                <a:latin typeface="IBM Plex Sans" pitchFamily="34" charset="0"/>
                <a:ea typeface="IBM Plex Sans" pitchFamily="34" charset="-122"/>
                <a:cs typeface="IBM Plex Sans" pitchFamily="34" charset="-120"/>
              </a:rPr>
              <a:t>Ни одна форма денег не идеальна по всем критериям. «</a:t>
            </a:r>
            <a:r>
              <a:rPr lang="ru" altLang="en-US" sz="1820" b="1" dirty="0">
                <a:solidFill>
                  <a:srgbClr val="25252B"/>
                </a:solidFill>
                <a:latin typeface="IBM Plex Sans" pitchFamily="34" charset="0"/>
                <a:ea typeface="IBM Plex Sans" pitchFamily="34" charset="-122"/>
                <a:cs typeface="IBM Plex Sans" pitchFamily="34" charset="-120"/>
              </a:rPr>
              <a:t>Надёжные деньги</a:t>
            </a:r>
            <a:r>
              <a:rPr lang="ru" altLang="en-US" sz="1820" dirty="0">
                <a:solidFill>
                  <a:srgbClr val="25252B"/>
                </a:solidFill>
                <a:latin typeface="IBM Plex Sans" pitchFamily="34" charset="0"/>
                <a:ea typeface="IBM Plex Sans" pitchFamily="34" charset="-122"/>
                <a:cs typeface="IBM Plex Sans" pitchFamily="34" charset="-120"/>
              </a:rPr>
              <a:t>» — это оценочное суждение: сформулируйте критерии и последовательно применяйте их при сравнении.</a:t>
            </a:r>
            <a:endParaRPr lang="ru" sz="1820" dirty="0"/>
          </a:p>
        </p:txBody>
      </p:sp>
      <p:sp>
        <p:nvSpPr>
          <p:cNvPr id="7" name="Shape 5"/>
          <p:cNvSpPr/>
          <p:nvPr/>
        </p:nvSpPr>
        <p:spPr>
          <a:xfrm>
            <a:off x="666780" y="4802703"/>
            <a:ext cx="10858500" cy="937443"/>
          </a:xfrm>
          <a:prstGeom prst="rect">
            <a:avLst/>
          </a:prstGeom>
          <a:solidFill>
            <a:srgbClr val="F3F3FA"/>
          </a:solidFill>
          <a:ln/>
        </p:spPr>
      </p:sp>
      <p:sp>
        <p:nvSpPr>
          <p:cNvPr id="8" name="Shape 6"/>
          <p:cNvSpPr/>
          <p:nvPr/>
        </p:nvSpPr>
        <p:spPr>
          <a:xfrm>
            <a:off x="666780" y="4802703"/>
            <a:ext cx="57150" cy="937443"/>
          </a:xfrm>
          <a:prstGeom prst="rect">
            <a:avLst/>
          </a:prstGeom>
          <a:solidFill>
            <a:srgbClr val="422C70"/>
          </a:solidFill>
          <a:ln/>
        </p:spPr>
      </p:sp>
      <p:sp>
        <p:nvSpPr>
          <p:cNvPr id="9" name="Text 7"/>
          <p:cNvSpPr/>
          <p:nvPr/>
        </p:nvSpPr>
        <p:spPr>
          <a:xfrm>
            <a:off x="1094537" y="5011186"/>
            <a:ext cx="10663641" cy="520476"/>
          </a:xfrm>
          <a:prstGeom prst="rect">
            <a:avLst/>
          </a:prstGeom>
          <a:noFill/>
          <a:ln/>
        </p:spPr>
        <p:txBody>
          <a:bodyPr wrap="square" lIns="0" tIns="0" rIns="0" bIns="0" rtlCol="0" anchor="t"/>
          <a:lstStyle/>
          <a:p>
            <a:pPr algn="l" indent="0" marL="0">
              <a:lnSpc>
                <a:spcPct val="113000"/>
              </a:lnSpc>
              <a:buNone/>
            </a:pPr>
            <a:r>
              <a:rPr lang="ru" altLang="en-US" sz="1820" b="1" dirty="0">
                <a:solidFill>
                  <a:srgbClr val="422C70"/>
                </a:solidFill>
                <a:latin typeface="IBM Plex Sans" pitchFamily="34" charset="0"/>
                <a:ea typeface="IBM Plex Sans" pitchFamily="34" charset="-122"/>
                <a:cs typeface="IBM Plex Sans" pitchFamily="34" charset="-120"/>
              </a:rPr>
              <a:t>Мыслите критически</a:t>
            </a:r>
            <a:endParaRPr lang="ru" sz="1820" dirty="0"/>
          </a:p>
          <a:p>
            <a:pPr algn="l" indent="0" marL="0">
              <a:lnSpc>
                <a:spcPct val="113000"/>
              </a:lnSpc>
              <a:spcBef>
                <a:spcPts val="270"/>
              </a:spcBef>
              <a:buNone/>
            </a:pPr>
            <a:r>
              <a:rPr lang="ru" altLang="en-US" sz="1820" dirty="0">
                <a:solidFill>
                  <a:srgbClr val="25252B"/>
                </a:solidFill>
                <a:latin typeface="IBM Plex Sans" pitchFamily="34" charset="0"/>
                <a:ea typeface="IBM Plex Sans" pitchFamily="34" charset="-122"/>
                <a:cs typeface="IBM Plex Sans" pitchFamily="34" charset="-120"/>
              </a:rPr>
              <a:t>Какие свойства были важны, когда вы выбирали один вид денег или активов вместо другого?</a:t>
            </a:r>
            <a:endParaRPr lang="ru" sz="18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1</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Бартер и двойное совпадение потребностей</a:t>
            </a:r>
            <a:endParaRPr lang="ru"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ru" altLang="en-US" sz="2400" dirty="0">
                <a:solidFill>
                  <a:srgbClr val="25252B"/>
                </a:solidFill>
                <a:latin typeface="IBM Plex Sans" pitchFamily="34" charset="0"/>
                <a:ea typeface="IBM Plex Sans" pitchFamily="34" charset="-122"/>
                <a:cs typeface="IBM Plex Sans" pitchFamily="34" charset="-120"/>
              </a:rPr>
              <a:t>Прямой обмен товарами или услугами</a:t>
            </a:r>
            <a:endParaRPr lang="ru" sz="2400" dirty="0"/>
          </a:p>
          <a:p>
            <a:pPr algn="l" marL="228600" indent="-228600">
              <a:lnSpc>
                <a:spcPct val="113000"/>
              </a:lnSpc>
              <a:spcBef>
                <a:spcPts val="480"/>
              </a:spcBef>
              <a:buSzPct val="100000"/>
              <a:buChar char="•"/>
            </a:pPr>
            <a:r>
              <a:rPr lang="ru" altLang="en-US" sz="2400" dirty="0">
                <a:solidFill>
                  <a:srgbClr val="25252B"/>
                </a:solidFill>
                <a:latin typeface="IBM Plex Sans" pitchFamily="34" charset="0"/>
                <a:ea typeface="IBM Plex Sans" pitchFamily="34" charset="-122"/>
                <a:cs typeface="IBM Plex Sans" pitchFamily="34" charset="-120"/>
              </a:rPr>
              <a:t>Обе стороны должны хотеть то, что предлагает другая сторона</a:t>
            </a:r>
            <a:endParaRPr lang="ru" sz="2400" dirty="0"/>
          </a:p>
          <a:p>
            <a:pPr algn="l" marL="228600" indent="-228600">
              <a:lnSpc>
                <a:spcPct val="113000"/>
              </a:lnSpc>
              <a:spcBef>
                <a:spcPts val="480"/>
              </a:spcBef>
              <a:buSzPct val="100000"/>
              <a:buChar char="•"/>
            </a:pPr>
            <a:r>
              <a:rPr lang="ru" altLang="en-US" sz="2400" dirty="0">
                <a:solidFill>
                  <a:srgbClr val="25252B"/>
                </a:solidFill>
                <a:latin typeface="IBM Plex Sans" pitchFamily="34" charset="0"/>
                <a:ea typeface="IBM Plex Sans" pitchFamily="34" charset="-122"/>
                <a:cs typeface="IBM Plex Sans" pitchFamily="34" charset="-120"/>
              </a:rPr>
              <a:t>Одновременно и в подходящих количествах</a:t>
            </a:r>
            <a:endParaRPr lang="ru" sz="2400" dirty="0"/>
          </a:p>
          <a:p>
            <a:pPr algn="l" marL="228600" indent="-228600">
              <a:lnSpc>
                <a:spcPct val="113000"/>
              </a:lnSpc>
              <a:spcBef>
                <a:spcPts val="480"/>
              </a:spcBef>
              <a:buSzPct val="100000"/>
              <a:buChar char="•"/>
            </a:pPr>
            <a:r>
              <a:rPr lang="ru" altLang="en-US" sz="2400" dirty="0">
                <a:solidFill>
                  <a:srgbClr val="25252B"/>
                </a:solidFill>
                <a:latin typeface="IBM Plex Sans" pitchFamily="34" charset="0"/>
                <a:ea typeface="IBM Plex Sans" pitchFamily="34" charset="-122"/>
                <a:cs typeface="IBM Plex Sans" pitchFamily="34" charset="-120"/>
              </a:rPr>
              <a:t>Трудности с делимостью, порчей, ценообразованием и сбережением</a:t>
            </a:r>
            <a:endParaRPr lang="ru" sz="2400" dirty="0"/>
          </a:p>
          <a:p>
            <a:pPr algn="l" marL="228600" indent="-228600">
              <a:lnSpc>
                <a:spcPct val="113000"/>
              </a:lnSpc>
              <a:spcBef>
                <a:spcPts val="480"/>
              </a:spcBef>
              <a:buSzPct val="100000"/>
              <a:buChar char="•"/>
            </a:pPr>
            <a:r>
              <a:rPr lang="ru" altLang="en-US" sz="2400" dirty="0">
                <a:solidFill>
                  <a:srgbClr val="25252B"/>
                </a:solidFill>
                <a:latin typeface="IBM Plex Sans" pitchFamily="34" charset="0"/>
                <a:ea typeface="IBM Plex Sans" pitchFamily="34" charset="-122"/>
                <a:cs typeface="IBM Plex Sans" pitchFamily="34" charset="-120"/>
              </a:rPr>
              <a:t>Деньги отделяют продажу от покупки</a:t>
            </a:r>
            <a:endParaRPr lang="ru"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1</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1</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1</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Редкость, ценность и обмен</a:t>
            </a:r>
            <a:endParaRPr lang="ru" sz="3000" dirty="0"/>
          </a:p>
        </p:txBody>
      </p:sp>
      <p:sp>
        <p:nvSpPr>
          <p:cNvPr id="5" name="Text 2"/>
          <p:cNvSpPr/>
          <p:nvPr/>
        </p:nvSpPr>
        <p:spPr>
          <a:xfrm>
            <a:off x="956188" y="1364742"/>
            <a:ext cx="5377221" cy="4294480"/>
          </a:xfrm>
          <a:prstGeom prst="rect">
            <a:avLst/>
          </a:prstGeom>
          <a:noFill/>
          <a:ln/>
        </p:spPr>
        <p:txBody>
          <a:bodyPr wrap="square" lIns="0" tIns="0" rIns="0" bIns="0" rtlCol="0" anchor="t"/>
          <a:lstStyle/>
          <a:p>
            <a:pPr algn="l" marL="173990" indent="-173990">
              <a:lnSpc>
                <a:spcPct val="113000"/>
              </a:lnSpc>
              <a:buSzPct val="100000"/>
              <a:buChar char="•"/>
            </a:pPr>
            <a:r>
              <a:rPr lang="ru" altLang="en-US" sz="1820" b="1" dirty="0">
                <a:solidFill>
                  <a:srgbClr val="422C70"/>
                </a:solidFill>
                <a:latin typeface="IBM Plex Sans" pitchFamily="34" charset="0"/>
                <a:ea typeface="IBM Plex Sans" pitchFamily="34" charset="-122"/>
                <a:cs typeface="IBM Plex Sans" pitchFamily="34" charset="-120"/>
              </a:rPr>
              <a:t>Ограниченность:</a:t>
            </a:r>
            <a:r>
              <a:rPr lang="ru" altLang="en-US" sz="1820" dirty="0">
                <a:solidFill>
                  <a:srgbClr val="25252B"/>
                </a:solidFill>
                <a:latin typeface="IBM Plex Sans" pitchFamily="34" charset="0"/>
                <a:ea typeface="IBM Plex Sans" pitchFamily="34" charset="-122"/>
                <a:cs typeface="IBM Plex Sans" pitchFamily="34" charset="-120"/>
              </a:rPr>
              <a:t> использование одним способом исключает использование другим</a:t>
            </a:r>
            <a:endParaRPr lang="ru" sz="1820" dirty="0"/>
          </a:p>
          <a:p>
            <a:pPr algn="l" marL="173990" indent="-173990">
              <a:lnSpc>
                <a:spcPct val="113000"/>
              </a:lnSpc>
              <a:spcBef>
                <a:spcPts val="360"/>
              </a:spcBef>
              <a:buSzPct val="100000"/>
              <a:buChar char="•"/>
            </a:pPr>
            <a:r>
              <a:rPr lang="ru" altLang="en-US" sz="1820" b="1" dirty="0">
                <a:solidFill>
                  <a:srgbClr val="422C70"/>
                </a:solidFill>
                <a:latin typeface="IBM Plex Sans" pitchFamily="34" charset="0"/>
                <a:ea typeface="IBM Plex Sans" pitchFamily="34" charset="-122"/>
                <a:cs typeface="IBM Plex Sans" pitchFamily="34" charset="-120"/>
              </a:rPr>
              <a:t>Субъективная ценность:</a:t>
            </a:r>
            <a:r>
              <a:rPr lang="ru" altLang="en-US" sz="1820" dirty="0">
                <a:solidFill>
                  <a:srgbClr val="25252B"/>
                </a:solidFill>
                <a:latin typeface="IBM Plex Sans" pitchFamily="34" charset="0"/>
                <a:ea typeface="IBM Plex Sans" pitchFamily="34" charset="-122"/>
                <a:cs typeface="IBM Plex Sans" pitchFamily="34" charset="-120"/>
              </a:rPr>
              <a:t> потребности, предпочтения и обстоятельства</a:t>
            </a:r>
            <a:endParaRPr lang="ru" sz="1820" dirty="0"/>
          </a:p>
          <a:p>
            <a:pPr algn="l" marL="173990" indent="-173990">
              <a:lnSpc>
                <a:spcPct val="113000"/>
              </a:lnSpc>
              <a:spcBef>
                <a:spcPts val="360"/>
              </a:spcBef>
              <a:buSzPct val="100000"/>
              <a:buChar char="•"/>
            </a:pPr>
            <a:r>
              <a:rPr lang="ru" altLang="en-US" sz="1820" b="1" dirty="0">
                <a:solidFill>
                  <a:srgbClr val="422C70"/>
                </a:solidFill>
                <a:latin typeface="IBM Plex Sans" pitchFamily="34" charset="0"/>
                <a:ea typeface="IBM Plex Sans" pitchFamily="34" charset="-122"/>
                <a:cs typeface="IBM Plex Sans" pitchFamily="34" charset="-120"/>
              </a:rPr>
              <a:t>Обмен:</a:t>
            </a:r>
            <a:r>
              <a:rPr lang="ru" altLang="en-US" sz="1820" dirty="0">
                <a:solidFill>
                  <a:srgbClr val="25252B"/>
                </a:solidFill>
                <a:latin typeface="IBM Plex Sans" pitchFamily="34" charset="0"/>
                <a:ea typeface="IBM Plex Sans" pitchFamily="34" charset="-122"/>
                <a:cs typeface="IBM Plex Sans" pitchFamily="34" charset="-120"/>
              </a:rPr>
              <a:t> обе стороны предпочитают то, что получают</a:t>
            </a:r>
            <a:endParaRPr lang="ru" sz="1820" dirty="0"/>
          </a:p>
          <a:p>
            <a:pPr algn="l" marL="173990" indent="-173990">
              <a:lnSpc>
                <a:spcPct val="113000"/>
              </a:lnSpc>
              <a:spcBef>
                <a:spcPts val="360"/>
              </a:spcBef>
              <a:buSzPct val="100000"/>
              <a:buChar char="•"/>
            </a:pPr>
            <a:r>
              <a:rPr lang="ru" altLang="en-US" sz="1820" b="1" dirty="0">
                <a:solidFill>
                  <a:srgbClr val="422C70"/>
                </a:solidFill>
                <a:latin typeface="IBM Plex Sans" pitchFamily="34" charset="0"/>
                <a:ea typeface="IBM Plex Sans" pitchFamily="34" charset="-122"/>
                <a:cs typeface="IBM Plex Sans" pitchFamily="34" charset="-120"/>
              </a:rPr>
              <a:t>Альтернативные издержки:</a:t>
            </a:r>
            <a:r>
              <a:rPr lang="ru" altLang="en-US" sz="1820" dirty="0">
                <a:solidFill>
                  <a:srgbClr val="25252B"/>
                </a:solidFill>
                <a:latin typeface="IBM Plex Sans" pitchFamily="34" charset="0"/>
                <a:ea typeface="IBM Plex Sans" pitchFamily="34" charset="-122"/>
                <a:cs typeface="IBM Plex Sans" pitchFamily="34" charset="-120"/>
              </a:rPr>
              <a:t> лучшая альтернатива, от которой пришлось отказаться</a:t>
            </a:r>
            <a:endParaRPr lang="ru" sz="1820" dirty="0"/>
          </a:p>
          <a:p>
            <a:pPr algn="l" marL="173990" indent="-173990">
              <a:lnSpc>
                <a:spcPct val="113000"/>
              </a:lnSpc>
              <a:spcBef>
                <a:spcPts val="360"/>
              </a:spcBef>
              <a:buSzPct val="100000"/>
              <a:buChar char="•"/>
            </a:pPr>
            <a:r>
              <a:rPr lang="ru" altLang="en-US" sz="1820" b="1" dirty="0">
                <a:solidFill>
                  <a:srgbClr val="422C70"/>
                </a:solidFill>
                <a:latin typeface="IBM Plex Sans" pitchFamily="34" charset="0"/>
                <a:ea typeface="IBM Plex Sans" pitchFamily="34" charset="-122"/>
                <a:cs typeface="IBM Plex Sans" pitchFamily="34" charset="-120"/>
              </a:rPr>
              <a:t>Временное предпочтение:</a:t>
            </a:r>
            <a:r>
              <a:rPr lang="ru" altLang="en-US" sz="1820" dirty="0">
                <a:solidFill>
                  <a:srgbClr val="25252B"/>
                </a:solidFill>
                <a:latin typeface="IBM Plex Sans" pitchFamily="34" charset="0"/>
                <a:ea typeface="IBM Plex Sans" pitchFamily="34" charset="-122"/>
                <a:cs typeface="IBM Plex Sans" pitchFamily="34" charset="-120"/>
              </a:rPr>
              <a:t> сейчас в сравнении с потом</a:t>
            </a:r>
            <a:endParaRPr lang="ru" sz="1820" dirty="0"/>
          </a:p>
          <a:p>
            <a:pPr algn="l" marL="173990" indent="-173990">
              <a:lnSpc>
                <a:spcPct val="113000"/>
              </a:lnSpc>
              <a:spcBef>
                <a:spcPts val="360"/>
              </a:spcBef>
              <a:buSzPct val="100000"/>
              <a:buChar char="•"/>
            </a:pPr>
            <a:r>
              <a:rPr lang="ru" altLang="en-US" sz="1820" b="1" dirty="0">
                <a:solidFill>
                  <a:srgbClr val="422C70"/>
                </a:solidFill>
                <a:latin typeface="IBM Plex Sans" pitchFamily="34" charset="0"/>
                <a:ea typeface="IBM Plex Sans" pitchFamily="34" charset="-122"/>
                <a:cs typeface="IBM Plex Sans" pitchFamily="34" charset="-120"/>
              </a:rPr>
              <a:t>Компромисс:</a:t>
            </a:r>
            <a:r>
              <a:rPr lang="ru" altLang="en-US" sz="1820" dirty="0">
                <a:solidFill>
                  <a:srgbClr val="25252B"/>
                </a:solidFill>
                <a:latin typeface="IBM Plex Sans" pitchFamily="34" charset="0"/>
                <a:ea typeface="IBM Plex Sans" pitchFamily="34" charset="-122"/>
                <a:cs typeface="IBM Plex Sans" pitchFamily="34" charset="-120"/>
              </a:rPr>
              <a:t> выгода, сопряжённая с издержками</a:t>
            </a:r>
            <a:endParaRPr lang="ru" sz="1820" dirty="0"/>
          </a:p>
        </p:txBody>
      </p:sp>
      <p:sp>
        <p:nvSpPr>
          <p:cNvPr id="6" name="Text 3"/>
          <p:cNvSpPr/>
          <p:nvPr/>
        </p:nvSpPr>
        <p:spPr>
          <a:xfrm>
            <a:off x="666780" y="5913791"/>
            <a:ext cx="5694426" cy="625084"/>
          </a:xfrm>
          <a:prstGeom prst="rect">
            <a:avLst/>
          </a:prstGeom>
          <a:noFill/>
          <a:ln/>
        </p:spPr>
        <p:txBody>
          <a:bodyPr wrap="square" lIns="0" tIns="0" rIns="0" bIns="0" rtlCol="0" anchor="t"/>
          <a:lstStyle/>
          <a:p>
            <a:pPr algn="l" indent="0" marL="0">
              <a:lnSpc>
                <a:spcPct val="113000"/>
              </a:lnSpc>
              <a:buNone/>
            </a:pPr>
            <a:r>
              <a:rPr lang="ru" altLang="en-US" sz="1820" dirty="0">
                <a:solidFill>
                  <a:srgbClr val="25252B"/>
                </a:solidFill>
                <a:latin typeface="IBM Plex Sans" pitchFamily="34" charset="0"/>
                <a:ea typeface="IBM Plex Sans" pitchFamily="34" charset="-122"/>
                <a:cs typeface="IBM Plex Sans" pitchFamily="34" charset="-120"/>
              </a:rPr>
              <a:t>Сама по себе ограниченность не гарантирует ценности; спрос тоже имеет значение.</a:t>
            </a:r>
            <a:endParaRPr lang="ru" sz="18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1</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Рядом с безопасным источником Бутылка воды стоит в холодильнике магазина. Чистую воду легко найти поблизости.ПотребностьНизкаяЦенаНижеВ условиях нехватки Та же бутылка находится в жаркой пустыне. Воду">    </p:cNvPr>
          <p:cNvPicPr>
            <a:picLocks noChangeAspect="1"/>
          </p:cNvPicPr>
          <p:nvPr/>
        </p:nvPicPr>
        <p:blipFill>
          <a:blip r:embed="rId1"/>
          <a:stretch>
            <a:fillRect/>
          </a:stretch>
        </p:blipFill>
        <p:spPr>
          <a:xfrm>
            <a:off x="342900" y="376916"/>
            <a:ext cx="11506170" cy="595183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Альтернативная стоимость</a:t>
            </a:r>
            <a:endParaRPr lang="ru"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1</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Покупатель с ограниченным бюджетом взвешивает варианты Еда Хорошо поесть сегодня.Транспорт Добраться до работы.СбереженияОтложить деньги на потом. Каждый выбор означает отказ от других вариантов: это ">    </p:cNvPr>
          <p:cNvPicPr>
            <a:picLocks noChangeAspect="1"/>
          </p:cNvPicPr>
          <p:nvPr/>
        </p:nvPicPr>
        <p:blipFill>
          <a:blip r:embed="rId1"/>
          <a:stretch>
            <a:fillRect/>
          </a:stretch>
        </p:blipFill>
        <p:spPr>
          <a:xfrm>
            <a:off x="553121" y="266730"/>
            <a:ext cx="11085820"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От бартера к цифровым деньгам</a:t>
            </a:r>
            <a:endParaRPr lang="ru" sz="3000" dirty="0"/>
          </a:p>
        </p:txBody>
      </p:sp>
      <p:sp>
        <p:nvSpPr>
          <p:cNvPr id="4" name="Text 2"/>
          <p:cNvSpPr/>
          <p:nvPr/>
        </p:nvSpPr>
        <p:spPr>
          <a:xfrm>
            <a:off x="1017179" y="1379464"/>
            <a:ext cx="11125871" cy="3307568"/>
          </a:xfrm>
          <a:prstGeom prst="rect">
            <a:avLst/>
          </a:prstGeom>
          <a:noFill/>
          <a:ln/>
        </p:spPr>
        <p:txBody>
          <a:bodyPr wrap="square" lIns="0" tIns="0" rIns="0" bIns="0" rtlCol="0" anchor="t"/>
          <a:lstStyle/>
          <a:p>
            <a:pPr algn="l" marL="210820" indent="-210820">
              <a:lnSpc>
                <a:spcPct val="113000"/>
              </a:lnSpc>
              <a:buSzPct val="100000"/>
              <a:buChar char="•"/>
            </a:pPr>
            <a:r>
              <a:rPr lang="ru" altLang="en-US" sz="2210" dirty="0">
                <a:solidFill>
                  <a:srgbClr val="25252B"/>
                </a:solidFill>
                <a:latin typeface="IBM Plex Sans" pitchFamily="34" charset="0"/>
                <a:ea typeface="IBM Plex Sans" pitchFamily="34" charset="-122"/>
                <a:cs typeface="IBM Plex Sans" pitchFamily="34" charset="-120"/>
              </a:rPr>
              <a:t>Прямой обмен, дары, обязательства и долговые записи</a:t>
            </a:r>
            <a:endParaRPr lang="ru" sz="2210" dirty="0"/>
          </a:p>
          <a:p>
            <a:pPr algn="l" marL="210820" indent="-210820">
              <a:lnSpc>
                <a:spcPct val="113000"/>
              </a:lnSpc>
              <a:spcBef>
                <a:spcPts val="440"/>
              </a:spcBef>
              <a:buSzPct val="100000"/>
              <a:buChar char="•"/>
            </a:pPr>
            <a:r>
              <a:rPr lang="ru" altLang="en-US" sz="2210" dirty="0">
                <a:solidFill>
                  <a:srgbClr val="25252B"/>
                </a:solidFill>
                <a:latin typeface="IBM Plex Sans" pitchFamily="34" charset="0"/>
                <a:ea typeface="IBM Plex Sans" pitchFamily="34" charset="-122"/>
                <a:cs typeface="IBM Plex Sans" pitchFamily="34" charset="-120"/>
              </a:rPr>
              <a:t>Товарные деньги: товары, имеющие и другие применения</a:t>
            </a:r>
            <a:endParaRPr lang="ru" sz="2210" dirty="0"/>
          </a:p>
          <a:p>
            <a:pPr algn="l" marL="210820" indent="-210820">
              <a:lnSpc>
                <a:spcPct val="113000"/>
              </a:lnSpc>
              <a:spcBef>
                <a:spcPts val="440"/>
              </a:spcBef>
              <a:buSzPct val="100000"/>
              <a:buChar char="•"/>
            </a:pPr>
            <a:r>
              <a:rPr lang="ru" altLang="en-US" sz="2210" dirty="0">
                <a:solidFill>
                  <a:srgbClr val="25252B"/>
                </a:solidFill>
                <a:latin typeface="IBM Plex Sans" pitchFamily="34" charset="0"/>
                <a:ea typeface="IBM Plex Sans" pitchFamily="34" charset="-122"/>
                <a:cs typeface="IBM Plex Sans" pitchFamily="34" charset="-120"/>
              </a:rPr>
              <a:t>Стандартизированные монеты: узнаваемость; возможное снижение содержания драгоценного металла</a:t>
            </a:r>
            <a:endParaRPr lang="ru" sz="2210" dirty="0"/>
          </a:p>
          <a:p>
            <a:pPr algn="l" marL="210820" indent="-210820">
              <a:lnSpc>
                <a:spcPct val="113000"/>
              </a:lnSpc>
              <a:spcBef>
                <a:spcPts val="440"/>
              </a:spcBef>
              <a:buSzPct val="100000"/>
              <a:buChar char="•"/>
            </a:pPr>
            <a:r>
              <a:rPr lang="ru" altLang="en-US" sz="2210" dirty="0">
                <a:solidFill>
                  <a:srgbClr val="25252B"/>
                </a:solidFill>
                <a:latin typeface="IBM Plex Sans" pitchFamily="34" charset="0"/>
                <a:ea typeface="IBM Plex Sans" pitchFamily="34" charset="-122"/>
                <a:cs typeface="IBM Plex Sans" pitchFamily="34" charset="-120"/>
              </a:rPr>
              <a:t>Обеспеченные бумажные деньги: погашаемые требования; доверие к эмитенту</a:t>
            </a:r>
            <a:endParaRPr lang="ru" sz="2210" dirty="0"/>
          </a:p>
          <a:p>
            <a:pPr algn="l" marL="210820" indent="-210820">
              <a:lnSpc>
                <a:spcPct val="113000"/>
              </a:lnSpc>
              <a:spcBef>
                <a:spcPts val="440"/>
              </a:spcBef>
              <a:buSzPct val="100000"/>
              <a:buChar char="•"/>
            </a:pPr>
            <a:r>
              <a:rPr lang="ru" altLang="en-US" sz="2210" dirty="0">
                <a:solidFill>
                  <a:srgbClr val="25252B"/>
                </a:solidFill>
                <a:latin typeface="IBM Plex Sans" pitchFamily="34" charset="0"/>
                <a:ea typeface="IBM Plex Sans" pitchFamily="34" charset="-122"/>
                <a:cs typeface="IBM Plex Sans" pitchFamily="34" charset="-120"/>
              </a:rPr>
              <a:t>Банки и государственные деньги: обязательства институтов</a:t>
            </a:r>
            <a:endParaRPr lang="ru" sz="2210" dirty="0"/>
          </a:p>
          <a:p>
            <a:pPr algn="l" marL="210820" indent="-210820">
              <a:lnSpc>
                <a:spcPct val="113000"/>
              </a:lnSpc>
              <a:spcBef>
                <a:spcPts val="440"/>
              </a:spcBef>
              <a:buSzPct val="100000"/>
              <a:buChar char="•"/>
            </a:pPr>
            <a:r>
              <a:rPr lang="ru" altLang="en-US" sz="2210" dirty="0">
                <a:solidFill>
                  <a:srgbClr val="25252B"/>
                </a:solidFill>
                <a:latin typeface="IBM Plex Sans" pitchFamily="34" charset="0"/>
                <a:ea typeface="IBM Plex Sans" pitchFamily="34" charset="-122"/>
                <a:cs typeface="IBM Plex Sans" pitchFamily="34" charset="-120"/>
              </a:rPr>
              <a:t>Цифровые платежи: инструкции, изменяющие записи</a:t>
            </a:r>
            <a:endParaRPr lang="ru" sz="2210" dirty="0"/>
          </a:p>
        </p:txBody>
      </p:sp>
      <p:sp>
        <p:nvSpPr>
          <p:cNvPr id="5" name="Text 3"/>
          <p:cNvSpPr/>
          <p:nvPr/>
        </p:nvSpPr>
        <p:spPr>
          <a:xfrm>
            <a:off x="666780" y="4995459"/>
            <a:ext cx="11510010" cy="1135410"/>
          </a:xfrm>
          <a:prstGeom prst="rect">
            <a:avLst/>
          </a:prstGeom>
          <a:noFill/>
          <a:ln/>
        </p:spPr>
        <p:txBody>
          <a:bodyPr wrap="square" lIns="0" tIns="0" rIns="0" bIns="0" rtlCol="0" anchor="t"/>
          <a:lstStyle/>
          <a:p>
            <a:pPr algn="l" indent="0" marL="0">
              <a:lnSpc>
                <a:spcPct val="113000"/>
              </a:lnSpc>
              <a:buNone/>
            </a:pPr>
            <a:r>
              <a:rPr lang="ru" altLang="en-US" sz="2210" dirty="0">
                <a:solidFill>
                  <a:srgbClr val="25252B"/>
                </a:solidFill>
                <a:latin typeface="IBM Plex Sans" pitchFamily="34" charset="0"/>
                <a:ea typeface="IBM Plex Sans" pitchFamily="34" charset="-122"/>
                <a:cs typeface="IBM Plex Sans" pitchFamily="34" charset="-120"/>
              </a:rPr>
              <a:t>Разные формы денег сосуществовали; общества не проходили одни и те же этапы в одинаковой последовательности. Удобство часто оборачивалось зависимостью от эмитентов и посредников.</a:t>
            </a:r>
            <a:endParaRPr lang="ru" sz="22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1</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Фиатные деньги</a:t>
            </a:r>
            <a:endParaRPr lang="ru" sz="3000" dirty="0"/>
          </a:p>
        </p:txBody>
      </p:sp>
      <p:sp>
        <p:nvSpPr>
          <p:cNvPr id="4" name="Text 2"/>
          <p:cNvSpPr/>
          <p:nvPr/>
        </p:nvSpPr>
        <p:spPr>
          <a:xfrm>
            <a:off x="666780" y="1435608"/>
            <a:ext cx="11510010" cy="756940"/>
          </a:xfrm>
          <a:prstGeom prst="rect">
            <a:avLst/>
          </a:prstGeom>
          <a:noFill/>
          <a:ln/>
        </p:spPr>
        <p:txBody>
          <a:bodyPr wrap="square" lIns="0" tIns="0" rIns="0" bIns="0" rtlCol="0" anchor="t"/>
          <a:lstStyle/>
          <a:p>
            <a:pPr algn="l" indent="0" marL="0">
              <a:lnSpc>
                <a:spcPct val="113000"/>
              </a:lnSpc>
              <a:buNone/>
            </a:pPr>
            <a:r>
              <a:rPr lang="ru" altLang="en-US" sz="2210" dirty="0">
                <a:solidFill>
                  <a:srgbClr val="25252B"/>
                </a:solidFill>
                <a:latin typeface="IBM Plex Sans" pitchFamily="34" charset="0"/>
                <a:ea typeface="IBM Plex Sans" pitchFamily="34" charset="-122"/>
                <a:cs typeface="IBM Plex Sans" pitchFamily="34" charset="-120"/>
              </a:rPr>
              <a:t>Фиатные деньги — это разрешённая государством валюта, которую нельзя обменять на фиксированное количество какого-либо товара, например золота.</a:t>
            </a:r>
            <a:endParaRPr lang="ru" sz="2210" dirty="0"/>
          </a:p>
        </p:txBody>
      </p:sp>
      <p:sp>
        <p:nvSpPr>
          <p:cNvPr id="5" name="Text 3"/>
          <p:cNvSpPr/>
          <p:nvPr/>
        </p:nvSpPr>
        <p:spPr>
          <a:xfrm>
            <a:off x="1017179" y="2416851"/>
            <a:ext cx="11125871" cy="2116196"/>
          </a:xfrm>
          <a:prstGeom prst="rect">
            <a:avLst/>
          </a:prstGeom>
          <a:noFill/>
          <a:ln/>
        </p:spPr>
        <p:txBody>
          <a:bodyPr wrap="square" lIns="0" tIns="0" rIns="0" bIns="0" rtlCol="0" anchor="t"/>
          <a:lstStyle/>
          <a:p>
            <a:pPr algn="l" marL="210820" indent="-210820">
              <a:lnSpc>
                <a:spcPct val="113000"/>
              </a:lnSpc>
              <a:buSzPct val="100000"/>
              <a:buChar char="•"/>
            </a:pPr>
            <a:r>
              <a:rPr lang="ru" altLang="en-US" sz="2210" b="1" dirty="0">
                <a:solidFill>
                  <a:srgbClr val="422C70"/>
                </a:solidFill>
                <a:latin typeface="IBM Plex Sans" pitchFamily="34" charset="0"/>
                <a:ea typeface="IBM Plex Sans" pitchFamily="34" charset="-122"/>
                <a:cs typeface="IBM Plex Sans" pitchFamily="34" charset="-120"/>
              </a:rPr>
              <a:t>Центральный банк:</a:t>
            </a:r>
            <a:r>
              <a:rPr lang="ru" altLang="en-US" sz="2210" dirty="0">
                <a:solidFill>
                  <a:srgbClr val="25252B"/>
                </a:solidFill>
                <a:latin typeface="IBM Plex Sans" pitchFamily="34" charset="0"/>
                <a:ea typeface="IBM Plex Sans" pitchFamily="34" charset="-122"/>
                <a:cs typeface="IBM Plex Sans" pitchFamily="34" charset="-120"/>
              </a:rPr>
              <a:t> денежная база, денежно-кредитная политика, расчёты</a:t>
            </a:r>
            <a:endParaRPr lang="ru" sz="2210" dirty="0"/>
          </a:p>
          <a:p>
            <a:pPr algn="l" marL="210820" indent="-210820">
              <a:lnSpc>
                <a:spcPct val="113000"/>
              </a:lnSpc>
              <a:spcBef>
                <a:spcPts val="440"/>
              </a:spcBef>
              <a:buSzPct val="100000"/>
              <a:buChar char="•"/>
            </a:pPr>
            <a:r>
              <a:rPr lang="ru" altLang="en-US" sz="2210" b="1" dirty="0">
                <a:solidFill>
                  <a:srgbClr val="422C70"/>
                </a:solidFill>
                <a:latin typeface="IBM Plex Sans" pitchFamily="34" charset="0"/>
                <a:ea typeface="IBM Plex Sans" pitchFamily="34" charset="-122"/>
                <a:cs typeface="IBM Plex Sans" pitchFamily="34" charset="-120"/>
              </a:rPr>
              <a:t>Коммерческие банки:</a:t>
            </a:r>
            <a:r>
              <a:rPr lang="ru" altLang="en-US" sz="2210" dirty="0">
                <a:solidFill>
                  <a:srgbClr val="25252B"/>
                </a:solidFill>
                <a:latin typeface="IBM Plex Sans" pitchFamily="34" charset="0"/>
                <a:ea typeface="IBM Plex Sans" pitchFamily="34" charset="-122"/>
                <a:cs typeface="IBM Plex Sans" pitchFamily="34" charset="-120"/>
              </a:rPr>
              <a:t> вклады, платежи, кредиты</a:t>
            </a:r>
            <a:endParaRPr lang="ru" sz="2210" dirty="0"/>
          </a:p>
          <a:p>
            <a:pPr algn="l" marL="210820" indent="-210820">
              <a:lnSpc>
                <a:spcPct val="113000"/>
              </a:lnSpc>
              <a:spcBef>
                <a:spcPts val="440"/>
              </a:spcBef>
              <a:buSzPct val="100000"/>
              <a:buChar char="•"/>
            </a:pPr>
            <a:r>
              <a:rPr lang="ru" altLang="en-US" sz="2210" b="1" dirty="0">
                <a:solidFill>
                  <a:srgbClr val="422C70"/>
                </a:solidFill>
                <a:latin typeface="IBM Plex Sans" pitchFamily="34" charset="0"/>
                <a:ea typeface="IBM Plex Sans" pitchFamily="34" charset="-122"/>
                <a:cs typeface="IBM Plex Sans" pitchFamily="34" charset="-120"/>
              </a:rPr>
              <a:t>Государство:</a:t>
            </a:r>
            <a:r>
              <a:rPr lang="ru" altLang="en-US" sz="2210" dirty="0">
                <a:solidFill>
                  <a:srgbClr val="25252B"/>
                </a:solidFill>
                <a:latin typeface="IBM Plex Sans" pitchFamily="34" charset="0"/>
                <a:ea typeface="IBM Plex Sans" pitchFamily="34" charset="-122"/>
                <a:cs typeface="IBM Plex Sans" pitchFamily="34" charset="-120"/>
              </a:rPr>
              <a:t> налоги, расходы, законы</a:t>
            </a:r>
            <a:endParaRPr lang="ru" sz="2210" dirty="0"/>
          </a:p>
          <a:p>
            <a:pPr algn="l" marL="210820" indent="-210820">
              <a:lnSpc>
                <a:spcPct val="113000"/>
              </a:lnSpc>
              <a:spcBef>
                <a:spcPts val="440"/>
              </a:spcBef>
              <a:buSzPct val="100000"/>
              <a:buChar char="•"/>
            </a:pPr>
            <a:r>
              <a:rPr lang="ru" altLang="en-US" sz="2210" b="1" dirty="0">
                <a:solidFill>
                  <a:srgbClr val="422C70"/>
                </a:solidFill>
                <a:latin typeface="IBM Plex Sans" pitchFamily="34" charset="0"/>
                <a:ea typeface="IBM Plex Sans" pitchFamily="34" charset="-122"/>
                <a:cs typeface="IBM Plex Sans" pitchFamily="34" charset="-120"/>
              </a:rPr>
              <a:t>Люди и предприятия:</a:t>
            </a:r>
            <a:r>
              <a:rPr lang="ru" altLang="en-US" sz="2210" dirty="0">
                <a:solidFill>
                  <a:srgbClr val="25252B"/>
                </a:solidFill>
                <a:latin typeface="IBM Plex Sans" pitchFamily="34" charset="0"/>
                <a:ea typeface="IBM Plex Sans" pitchFamily="34" charset="-122"/>
                <a:cs typeface="IBM Plex Sans" pitchFamily="34" charset="-120"/>
              </a:rPr>
              <a:t> работа, цены, обмен</a:t>
            </a:r>
            <a:endParaRPr lang="ru" sz="2210" dirty="0"/>
          </a:p>
          <a:p>
            <a:pPr algn="l" marL="210820" indent="-210820">
              <a:lnSpc>
                <a:spcPct val="113000"/>
              </a:lnSpc>
              <a:spcBef>
                <a:spcPts val="440"/>
              </a:spcBef>
              <a:buSzPct val="100000"/>
              <a:buChar char="•"/>
            </a:pPr>
            <a:r>
              <a:rPr lang="ru" altLang="en-US" sz="2210" dirty="0">
                <a:solidFill>
                  <a:srgbClr val="25252B"/>
                </a:solidFill>
                <a:latin typeface="IBM Plex Sans" pitchFamily="34" charset="0"/>
                <a:ea typeface="IBM Plex Sans" pitchFamily="34" charset="-122"/>
                <a:cs typeface="IBM Plex Sans" pitchFamily="34" charset="-120"/>
              </a:rPr>
              <a:t>Всеобщее признание и сетевые эффекты</a:t>
            </a:r>
            <a:endParaRPr lang="ru" sz="2210" dirty="0"/>
          </a:p>
        </p:txBody>
      </p:sp>
      <p:sp>
        <p:nvSpPr>
          <p:cNvPr id="6" name="Text 4"/>
          <p:cNvSpPr/>
          <p:nvPr/>
        </p:nvSpPr>
        <p:spPr>
          <a:xfrm>
            <a:off x="666780" y="4841382"/>
            <a:ext cx="11510010" cy="1135410"/>
          </a:xfrm>
          <a:prstGeom prst="rect">
            <a:avLst/>
          </a:prstGeom>
          <a:noFill/>
          <a:ln/>
        </p:spPr>
        <p:txBody>
          <a:bodyPr wrap="square" lIns="0" tIns="0" rIns="0" bIns="0" rtlCol="0" anchor="t"/>
          <a:lstStyle/>
          <a:p>
            <a:pPr algn="l" indent="0" marL="0">
              <a:lnSpc>
                <a:spcPct val="113000"/>
              </a:lnSpc>
              <a:buNone/>
            </a:pPr>
            <a:r>
              <a:rPr lang="ru" altLang="en-US" sz="2210" dirty="0">
                <a:solidFill>
                  <a:srgbClr val="25252B"/>
                </a:solidFill>
                <a:latin typeface="IBM Plex Sans" pitchFamily="34" charset="0"/>
                <a:ea typeface="IBM Plex Sans" pitchFamily="34" charset="-122"/>
                <a:cs typeface="IBM Plex Sans" pitchFamily="34" charset="-120"/>
              </a:rPr>
              <a:t>Удобные платежи и гибкое кредитование создают зависимость от финансовых институтов. Предложение денег, доступ к ним и правила могут меняться; нормы о законном платёжном средстве различаются в зависимости от юрисдикции.</a:t>
            </a:r>
            <a:endParaRPr lang="ru" sz="22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1</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Центральный банкПроводит денежно-кредитную политику и обеспечивает расчёты по платежам. Коммерческий банкОбязан вернуть клиентам их вклады; вклад — это обязательство банка. Платёжные сервисыПередают п">    </p:cNvPr>
          <p:cNvPicPr>
            <a:picLocks noChangeAspect="1"/>
          </p:cNvPicPr>
          <p:nvPr/>
        </p:nvPicPr>
        <p:blipFill>
          <a:blip r:embed="rId1"/>
          <a:stretch>
            <a:fillRect/>
          </a:stretch>
        </p:blipFill>
        <p:spPr>
          <a:xfrm>
            <a:off x="342900" y="693755"/>
            <a:ext cx="11506170" cy="531805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Проанализируйте местный</a:t>
            </a:r>
            <a:br/>
            <a:r>
              <a:rPr lang="ru" altLang="en-US" sz="3000" dirty="0">
                <a:solidFill>
                  <a:srgbClr val="422C70"/>
                </a:solidFill>
                <a:latin typeface="IBM Plex Sans Medium" pitchFamily="34" charset="0"/>
                <a:ea typeface="IBM Plex Sans Medium" pitchFamily="34" charset="-122"/>
                <a:cs typeface="IBM Plex Sans Medium" pitchFamily="34" charset="-120"/>
              </a:rPr>
              <a:t>платёж</a:t>
            </a:r>
            <a:endParaRPr lang="ru" sz="3000" dirty="0"/>
          </a:p>
        </p:txBody>
      </p:sp>
      <p:sp>
        <p:nvSpPr>
          <p:cNvPr id="5" name="Text 2"/>
          <p:cNvSpPr/>
          <p:nvPr/>
        </p:nvSpPr>
        <p:spPr>
          <a:xfrm>
            <a:off x="666780" y="1836390"/>
            <a:ext cx="5694426" cy="658094"/>
          </a:xfrm>
          <a:prstGeom prst="rect">
            <a:avLst/>
          </a:prstGeom>
          <a:noFill/>
          <a:ln/>
        </p:spPr>
        <p:txBody>
          <a:bodyPr wrap="square" lIns="0" tIns="0" rIns="0" bIns="0" rtlCol="0" anchor="t"/>
          <a:lstStyle/>
          <a:p>
            <a:pPr algn="l" indent="0" marL="0">
              <a:lnSpc>
                <a:spcPct val="113000"/>
              </a:lnSpc>
              <a:buNone/>
            </a:pPr>
            <a:r>
              <a:rPr lang="ru" altLang="en-US" sz="1920" dirty="0">
                <a:solidFill>
                  <a:srgbClr val="25252B"/>
                </a:solidFill>
                <a:latin typeface="IBM Plex Sans" pitchFamily="34" charset="0"/>
                <a:ea typeface="IBM Plex Sans" pitchFamily="34" charset="-122"/>
                <a:cs typeface="IBM Plex Sans" pitchFamily="34" charset="-120"/>
              </a:rPr>
              <a:t>Выберите обычный платёж или придумайте сценарий.</a:t>
            </a:r>
            <a:endParaRPr lang="ru" sz="1920" dirty="0"/>
          </a:p>
        </p:txBody>
      </p:sp>
      <p:sp>
        <p:nvSpPr>
          <p:cNvPr id="6" name="Text 3"/>
          <p:cNvSpPr/>
          <p:nvPr/>
        </p:nvSpPr>
        <p:spPr>
          <a:xfrm>
            <a:off x="971459" y="2689433"/>
            <a:ext cx="5360487" cy="3436590"/>
          </a:xfrm>
          <a:prstGeom prst="rect">
            <a:avLst/>
          </a:prstGeom>
          <a:noFill/>
          <a:ln/>
        </p:spPr>
        <p:txBody>
          <a:bodyPr wrap="square" lIns="0" tIns="0" rIns="0" bIns="0" rtlCol="0" anchor="t"/>
          <a:lstStyle/>
          <a:p>
            <a:pPr algn="l" marL="182880" indent="-182880">
              <a:lnSpc>
                <a:spcPct val="113000"/>
              </a:lnSpc>
              <a:buSzPct val="100000"/>
              <a:buFont typeface="+mj-lt"/>
              <a:buAutoNum type="arabicPeriod" startAt="1"/>
            </a:pPr>
            <a:r>
              <a:rPr lang="ru" altLang="en-US" sz="1920" dirty="0">
                <a:solidFill>
                  <a:srgbClr val="25252B"/>
                </a:solidFill>
                <a:latin typeface="IBM Plex Sans" pitchFamily="34" charset="0"/>
                <a:ea typeface="IBM Plex Sans" pitchFamily="34" charset="-122"/>
                <a:cs typeface="IBM Plex Sans" pitchFamily="34" charset="-120"/>
              </a:rPr>
              <a:t>За что производится оплата? Какая валюта используется в качестве единицы счёта?</a:t>
            </a:r>
            <a:endParaRPr lang="ru" sz="1920" dirty="0"/>
          </a:p>
          <a:p>
            <a:pPr algn="l" marL="182880" indent="-182880">
              <a:lnSpc>
                <a:spcPct val="113000"/>
              </a:lnSpc>
              <a:spcBef>
                <a:spcPts val="380"/>
              </a:spcBef>
              <a:buSzPct val="100000"/>
              <a:buFont typeface="+mj-lt"/>
              <a:buAutoNum type="arabicPeriod" startAt="1"/>
            </a:pPr>
            <a:r>
              <a:rPr lang="ru" altLang="en-US" sz="1920" dirty="0">
                <a:solidFill>
                  <a:srgbClr val="25252B"/>
                </a:solidFill>
                <a:latin typeface="IBM Plex Sans" pitchFamily="34" charset="0"/>
                <a:ea typeface="IBM Plex Sans" pitchFamily="34" charset="-122"/>
                <a:cs typeface="IBM Plex Sans" pitchFamily="34" charset="-120"/>
              </a:rPr>
              <a:t>Почему получатель принимает эту валюту?</a:t>
            </a:r>
            <a:endParaRPr lang="ru" sz="1920" dirty="0"/>
          </a:p>
          <a:p>
            <a:pPr algn="l" marL="182880" indent="-182880">
              <a:lnSpc>
                <a:spcPct val="113000"/>
              </a:lnSpc>
              <a:spcBef>
                <a:spcPts val="380"/>
              </a:spcBef>
              <a:buSzPct val="100000"/>
              <a:buFont typeface="+mj-lt"/>
              <a:buAutoNum type="arabicPeriod" startAt="1"/>
            </a:pPr>
            <a:r>
              <a:rPr lang="ru" altLang="en-US" sz="1920" dirty="0">
                <a:solidFill>
                  <a:srgbClr val="25252B"/>
                </a:solidFill>
                <a:latin typeface="IBM Plex Sans" pitchFamily="34" charset="0"/>
                <a:ea typeface="IBM Plex Sans" pitchFamily="34" charset="-122"/>
                <a:cs typeface="IBM Plex Sans" pitchFamily="34" charset="-120"/>
              </a:rPr>
              <a:t>Какие институты, записи или правила обеспечивают её использование?</a:t>
            </a:r>
            <a:endParaRPr lang="ru" sz="1920" dirty="0"/>
          </a:p>
          <a:p>
            <a:pPr algn="l" marL="182880" indent="-182880">
              <a:lnSpc>
                <a:spcPct val="113000"/>
              </a:lnSpc>
              <a:spcBef>
                <a:spcPts val="380"/>
              </a:spcBef>
              <a:buSzPct val="100000"/>
              <a:buFont typeface="+mj-lt"/>
              <a:buAutoNum type="arabicPeriod" startAt="1"/>
            </a:pPr>
            <a:r>
              <a:rPr lang="ru" altLang="en-US" sz="1920" dirty="0">
                <a:solidFill>
                  <a:srgbClr val="25252B"/>
                </a:solidFill>
                <a:latin typeface="IBM Plex Sans" pitchFamily="34" charset="0"/>
                <a:ea typeface="IBM Plex Sans" pitchFamily="34" charset="-122"/>
                <a:cs typeface="IBM Plex Sans" pitchFamily="34" charset="-120"/>
              </a:rPr>
              <a:t>Что становится сложнее, если эту валюту перестают принимать или доверие к ней утрачивается?</a:t>
            </a:r>
            <a:endParaRPr lang="ru"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1</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Банковское дело с частичным резервированием</a:t>
            </a:r>
            <a:endParaRPr lang="ru" sz="3000" dirty="0"/>
          </a:p>
        </p:txBody>
      </p:sp>
      <p:sp>
        <p:nvSpPr>
          <p:cNvPr id="4" name="Text 2"/>
          <p:cNvSpPr/>
          <p:nvPr/>
        </p:nvSpPr>
        <p:spPr>
          <a:xfrm>
            <a:off x="986729" y="1372240"/>
            <a:ext cx="11159338" cy="2278228"/>
          </a:xfrm>
          <a:prstGeom prst="rect">
            <a:avLst/>
          </a:prstGeom>
          <a:noFill/>
          <a:ln/>
        </p:spPr>
        <p:txBody>
          <a:bodyPr wrap="square" lIns="0" tIns="0" rIns="0" bIns="0" rtlCol="0" anchor="t"/>
          <a:lstStyle/>
          <a:p>
            <a:pPr algn="l" marL="191770" indent="-191770">
              <a:lnSpc>
                <a:spcPct val="113000"/>
              </a:lnSpc>
              <a:buSzPct val="100000"/>
              <a:buChar char="•"/>
            </a:pPr>
            <a:r>
              <a:rPr lang="ru" altLang="en-US" sz="2020" dirty="0">
                <a:solidFill>
                  <a:srgbClr val="25252B"/>
                </a:solidFill>
                <a:latin typeface="IBM Plex Sans" pitchFamily="34" charset="0"/>
                <a:ea typeface="IBM Plex Sans" pitchFamily="34" charset="-122"/>
                <a:cs typeface="IBM Plex Sans" pitchFamily="34" charset="-120"/>
              </a:rPr>
              <a:t>Банковские депозиты: обещания выплатить деньги</a:t>
            </a:r>
            <a:endParaRPr lang="ru" sz="2020" dirty="0"/>
          </a:p>
          <a:p>
            <a:pPr algn="l" marL="191770" indent="-191770">
              <a:lnSpc>
                <a:spcPct val="113000"/>
              </a:lnSpc>
              <a:spcBef>
                <a:spcPts val="400"/>
              </a:spcBef>
              <a:buSzPct val="100000"/>
              <a:buChar char="•"/>
            </a:pPr>
            <a:r>
              <a:rPr lang="ru" altLang="en-US" sz="2020" dirty="0">
                <a:solidFill>
                  <a:srgbClr val="25252B"/>
                </a:solidFill>
                <a:latin typeface="IBM Plex Sans" pitchFamily="34" charset="0"/>
                <a:ea typeface="IBM Plex Sans" pitchFamily="34" charset="-122"/>
                <a:cs typeface="IBM Plex Sans" pitchFamily="34" charset="-120"/>
              </a:rPr>
              <a:t>Лишь часть средств хранится в виде немедленно доступных резервов</a:t>
            </a:r>
            <a:endParaRPr lang="ru" sz="2020" dirty="0"/>
          </a:p>
          <a:p>
            <a:pPr algn="l" marL="191770" indent="-191770">
              <a:lnSpc>
                <a:spcPct val="113000"/>
              </a:lnSpc>
              <a:spcBef>
                <a:spcPts val="400"/>
              </a:spcBef>
              <a:buSzPct val="100000"/>
              <a:buChar char="•"/>
            </a:pPr>
            <a:r>
              <a:rPr lang="ru" altLang="en-US" sz="2020" dirty="0">
                <a:solidFill>
                  <a:srgbClr val="25252B"/>
                </a:solidFill>
                <a:latin typeface="IBM Plex Sans" pitchFamily="34" charset="0"/>
                <a:ea typeface="IBM Plex Sans" pitchFamily="34" charset="-122"/>
                <a:cs typeface="IBM Plex Sans" pitchFamily="34" charset="-120"/>
              </a:rPr>
              <a:t>Выдача кредита обычно создаёт новые депозитные деньги</a:t>
            </a:r>
            <a:endParaRPr lang="ru" sz="2020" dirty="0"/>
          </a:p>
          <a:p>
            <a:pPr algn="l" marL="191770" indent="-191770">
              <a:lnSpc>
                <a:spcPct val="113000"/>
              </a:lnSpc>
              <a:spcBef>
                <a:spcPts val="400"/>
              </a:spcBef>
              <a:buSzPct val="100000"/>
              <a:buChar char="•"/>
            </a:pPr>
            <a:r>
              <a:rPr lang="ru" altLang="en-US" sz="2020" dirty="0">
                <a:solidFill>
                  <a:srgbClr val="25252B"/>
                </a:solidFill>
                <a:latin typeface="IBM Plex Sans" pitchFamily="34" charset="0"/>
                <a:ea typeface="IBM Plex Sans" pitchFamily="34" charset="-122"/>
                <a:cs typeface="IBM Plex Sans" pitchFamily="34" charset="-120"/>
              </a:rPr>
              <a:t>Погашение основной суммы долга сокращает объём депозитных денег</a:t>
            </a:r>
            <a:endParaRPr lang="ru" sz="2020" dirty="0"/>
          </a:p>
          <a:p>
            <a:pPr algn="l" marL="191770" indent="-191770">
              <a:lnSpc>
                <a:spcPct val="113000"/>
              </a:lnSpc>
              <a:spcBef>
                <a:spcPts val="400"/>
              </a:spcBef>
              <a:buSzPct val="100000"/>
              <a:buChar char="•"/>
            </a:pPr>
            <a:r>
              <a:rPr lang="ru" altLang="en-US" sz="2020" dirty="0">
                <a:solidFill>
                  <a:srgbClr val="25252B"/>
                </a:solidFill>
                <a:latin typeface="IBM Plex Sans" pitchFamily="34" charset="0"/>
                <a:ea typeface="IBM Plex Sans" pitchFamily="34" charset="-122"/>
                <a:cs typeface="IBM Plex Sans" pitchFamily="34" charset="-120"/>
              </a:rPr>
              <a:t>Капитал, ликвидность, кредитный риск, фондирование, регулирование и спрос ограничивают кредитование</a:t>
            </a:r>
            <a:endParaRPr lang="ru" sz="2020" dirty="0"/>
          </a:p>
        </p:txBody>
      </p:sp>
      <p:sp>
        <p:nvSpPr>
          <p:cNvPr id="5" name="Text 3"/>
          <p:cNvSpPr/>
          <p:nvPr/>
        </p:nvSpPr>
        <p:spPr>
          <a:xfrm>
            <a:off x="666780" y="3932011"/>
            <a:ext cx="11510010" cy="345552"/>
          </a:xfrm>
          <a:prstGeom prst="rect">
            <a:avLst/>
          </a:prstGeom>
          <a:noFill/>
          <a:ln/>
        </p:spPr>
        <p:txBody>
          <a:bodyPr wrap="square" lIns="0" tIns="0" rIns="0" bIns="0" rtlCol="0" anchor="t"/>
          <a:lstStyle/>
          <a:p>
            <a:pPr algn="l" indent="0" marL="0">
              <a:lnSpc>
                <a:spcPct val="113000"/>
              </a:lnSpc>
              <a:buNone/>
            </a:pPr>
            <a:r>
              <a:rPr lang="ru" altLang="en-US" sz="2020" b="1" dirty="0">
                <a:solidFill>
                  <a:srgbClr val="422C70"/>
                </a:solidFill>
                <a:latin typeface="IBM Plex Sans" pitchFamily="34" charset="0"/>
                <a:ea typeface="IBM Plex Sans" pitchFamily="34" charset="-122"/>
                <a:cs typeface="IBM Plex Sans" pitchFamily="34" charset="-120"/>
              </a:rPr>
              <a:t>Риск ликвидности:</a:t>
            </a:r>
            <a:r>
              <a:rPr lang="ru" altLang="en-US" sz="2020" dirty="0">
                <a:solidFill>
                  <a:srgbClr val="25252B"/>
                </a:solidFill>
                <a:latin typeface="IBM Plex Sans" pitchFamily="34" charset="0"/>
                <a:ea typeface="IBM Plex Sans" pitchFamily="34" charset="-122"/>
                <a:cs typeface="IBM Plex Sans" pitchFamily="34" charset="-120"/>
              </a:rPr>
              <a:t> недостаточно доступных средств для снятия сегодня.</a:t>
            </a:r>
            <a:endParaRPr lang="ru" sz="2020" dirty="0"/>
          </a:p>
        </p:txBody>
      </p:sp>
      <p:sp>
        <p:nvSpPr>
          <p:cNvPr id="6" name="Text 4"/>
          <p:cNvSpPr/>
          <p:nvPr/>
        </p:nvSpPr>
        <p:spPr>
          <a:xfrm>
            <a:off x="666780" y="4533595"/>
            <a:ext cx="11510010" cy="345552"/>
          </a:xfrm>
          <a:prstGeom prst="rect">
            <a:avLst/>
          </a:prstGeom>
          <a:noFill/>
          <a:ln/>
        </p:spPr>
        <p:txBody>
          <a:bodyPr wrap="square" lIns="0" tIns="0" rIns="0" bIns="0" rtlCol="0" anchor="t"/>
          <a:lstStyle/>
          <a:p>
            <a:pPr algn="l" indent="0" marL="0">
              <a:lnSpc>
                <a:spcPct val="113000"/>
              </a:lnSpc>
              <a:buNone/>
            </a:pPr>
            <a:r>
              <a:rPr lang="ru" altLang="en-US" sz="2020" b="1" dirty="0">
                <a:solidFill>
                  <a:srgbClr val="422C70"/>
                </a:solidFill>
                <a:latin typeface="IBM Plex Sans" pitchFamily="34" charset="0"/>
                <a:ea typeface="IBM Plex Sans" pitchFamily="34" charset="-122"/>
                <a:cs typeface="IBM Plex Sans" pitchFamily="34" charset="-120"/>
              </a:rPr>
              <a:t>Риск неплатёжеспособности:</a:t>
            </a:r>
            <a:r>
              <a:rPr lang="ru" altLang="en-US" sz="2020" dirty="0">
                <a:solidFill>
                  <a:srgbClr val="25252B"/>
                </a:solidFill>
                <a:latin typeface="IBM Plex Sans" pitchFamily="34" charset="0"/>
                <a:ea typeface="IBM Plex Sans" pitchFamily="34" charset="-122"/>
                <a:cs typeface="IBM Plex Sans" pitchFamily="34" charset="-120"/>
              </a:rPr>
              <a:t> стоимость активов ниже суммы обязательств.</a:t>
            </a:r>
            <a:endParaRPr lang="ru" sz="2020" dirty="0"/>
          </a:p>
        </p:txBody>
      </p:sp>
      <p:sp>
        <p:nvSpPr>
          <p:cNvPr id="7" name="Text 5"/>
          <p:cNvSpPr/>
          <p:nvPr/>
        </p:nvSpPr>
        <p:spPr>
          <a:xfrm>
            <a:off x="666780" y="5135179"/>
            <a:ext cx="11510010" cy="1036747"/>
          </a:xfrm>
          <a:prstGeom prst="rect">
            <a:avLst/>
          </a:prstGeom>
          <a:noFill/>
          <a:ln/>
        </p:spPr>
        <p:txBody>
          <a:bodyPr wrap="square" lIns="0" tIns="0" rIns="0" bIns="0" rtlCol="0" anchor="t"/>
          <a:lstStyle/>
          <a:p>
            <a:pPr algn="l" indent="0" marL="0">
              <a:lnSpc>
                <a:spcPct val="113000"/>
              </a:lnSpc>
              <a:buNone/>
            </a:pPr>
            <a:r>
              <a:rPr lang="ru" altLang="en-US" sz="2020" dirty="0">
                <a:solidFill>
                  <a:srgbClr val="25252B"/>
                </a:solidFill>
                <a:latin typeface="IBM Plex Sans" pitchFamily="34" charset="0"/>
                <a:ea typeface="IBM Plex Sans" pitchFamily="34" charset="-122"/>
                <a:cs typeface="IBM Plex Sans" pitchFamily="34" charset="-120"/>
              </a:rPr>
              <a:t>Массовое изъятие вкладов может затруднить доступ к средствам. Страхование вкладов и кредитование со стороны центрального банка могут снизить панику, но объём покрытия и правила различаются; защитные меры не могут устранить все риски.</a:t>
            </a:r>
            <a:endParaRPr lang="ru" sz="20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1</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1 Подайте заявку на кредитЗаёмщик обращается в банк за кредитом.2Одобрите кредитБанк соглашается выдать кредит.3 Создайте депозитБанк зачисляет новый депозит на счёт заёмщика.4 Потратьте или переведит">    </p:cNvPr>
          <p:cNvPicPr>
            <a:picLocks noChangeAspect="1"/>
          </p:cNvPicPr>
          <p:nvPr/>
        </p:nvPicPr>
        <p:blipFill>
          <a:blip r:embed="rId1"/>
          <a:stretch>
            <a:fillRect/>
          </a:stretch>
        </p:blipFill>
        <p:spPr>
          <a:xfrm>
            <a:off x="1286104" y="266730"/>
            <a:ext cx="9619762"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Риск ликвидностиМногие вкладчики выстраиваются в очередь, чтобы снять деньги сегодня Выданные банком кредиты ещё могут быть погашены позже Сейчас не хватает наличных или активов, которые можно быстро ">    </p:cNvPr>
          <p:cNvPicPr>
            <a:picLocks noChangeAspect="1"/>
          </p:cNvPicPr>
          <p:nvPr/>
        </p:nvPicPr>
        <p:blipFill>
          <a:blip r:embed="rId1"/>
          <a:stretch>
            <a:fillRect/>
          </a:stretch>
        </p:blipFill>
        <p:spPr>
          <a:xfrm>
            <a:off x="342900" y="561076"/>
            <a:ext cx="11506170" cy="558350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1</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Инфляция и покупательная</a:t>
            </a:r>
            <a:br/>
            <a:r>
              <a:rPr lang="ru" altLang="en-US" sz="3000" dirty="0">
                <a:solidFill>
                  <a:srgbClr val="422C70"/>
                </a:solidFill>
                <a:latin typeface="IBM Plex Sans Medium" pitchFamily="34" charset="0"/>
                <a:ea typeface="IBM Plex Sans Medium" pitchFamily="34" charset="-122"/>
                <a:cs typeface="IBM Plex Sans Medium" pitchFamily="34" charset="-120"/>
              </a:rPr>
              <a:t>способность</a:t>
            </a:r>
            <a:endParaRPr lang="ru" sz="3000" dirty="0"/>
          </a:p>
        </p:txBody>
      </p:sp>
      <p:sp>
        <p:nvSpPr>
          <p:cNvPr id="5" name="Text 2"/>
          <p:cNvSpPr/>
          <p:nvPr/>
        </p:nvSpPr>
        <p:spPr>
          <a:xfrm>
            <a:off x="956188" y="1783812"/>
            <a:ext cx="5377221" cy="2326599"/>
          </a:xfrm>
          <a:prstGeom prst="rect">
            <a:avLst/>
          </a:prstGeom>
          <a:noFill/>
          <a:ln/>
        </p:spPr>
        <p:txBody>
          <a:bodyPr wrap="square" lIns="0" tIns="0" rIns="0" bIns="0" rtlCol="0" anchor="t"/>
          <a:lstStyle/>
          <a:p>
            <a:pPr algn="l" marL="173990" indent="-173990">
              <a:lnSpc>
                <a:spcPct val="113000"/>
              </a:lnSpc>
              <a:buSzPct val="100000"/>
              <a:buChar char="•"/>
            </a:pPr>
            <a:r>
              <a:rPr lang="ru" altLang="en-US" sz="1820" b="1" dirty="0">
                <a:solidFill>
                  <a:srgbClr val="422C70"/>
                </a:solidFill>
                <a:latin typeface="IBM Plex Sans" pitchFamily="34" charset="0"/>
                <a:ea typeface="IBM Plex Sans" pitchFamily="34" charset="-122"/>
                <a:cs typeface="IBM Plex Sans" pitchFamily="34" charset="-120"/>
              </a:rPr>
              <a:t>Инфляция цен:</a:t>
            </a:r>
            <a:r>
              <a:rPr lang="ru" altLang="en-US" sz="1820" dirty="0">
                <a:solidFill>
                  <a:srgbClr val="25252B"/>
                </a:solidFill>
                <a:latin typeface="IBM Plex Sans" pitchFamily="34" charset="0"/>
                <a:ea typeface="IBM Plex Sans" pitchFamily="34" charset="-122"/>
                <a:cs typeface="IBM Plex Sans" pitchFamily="34" charset="-120"/>
              </a:rPr>
              <a:t> устойчивый рост общего уровня цен</a:t>
            </a:r>
            <a:endParaRPr lang="ru" sz="1820" dirty="0"/>
          </a:p>
          <a:p>
            <a:pPr algn="l" marL="173990" indent="-173990">
              <a:lnSpc>
                <a:spcPct val="113000"/>
              </a:lnSpc>
              <a:spcBef>
                <a:spcPts val="360"/>
              </a:spcBef>
              <a:buSzPct val="100000"/>
              <a:buChar char="•"/>
            </a:pPr>
            <a:r>
              <a:rPr lang="ru" altLang="en-US" sz="1820" b="1" dirty="0">
                <a:solidFill>
                  <a:srgbClr val="422C70"/>
                </a:solidFill>
                <a:latin typeface="IBM Plex Sans" pitchFamily="34" charset="0"/>
                <a:ea typeface="IBM Plex Sans" pitchFamily="34" charset="-122"/>
                <a:cs typeface="IBM Plex Sans" pitchFamily="34" charset="-120"/>
              </a:rPr>
              <a:t>Покупательная способность:</a:t>
            </a:r>
            <a:r>
              <a:rPr lang="ru" altLang="en-US" sz="1820" dirty="0">
                <a:solidFill>
                  <a:srgbClr val="25252B"/>
                </a:solidFill>
                <a:latin typeface="IBM Plex Sans" pitchFamily="34" charset="0"/>
                <a:ea typeface="IBM Plex Sans" pitchFamily="34" charset="-122"/>
                <a:cs typeface="IBM Plex Sans" pitchFamily="34" charset="-120"/>
              </a:rPr>
              <a:t> что можно купить на одну денежную единицу</a:t>
            </a:r>
            <a:endParaRPr lang="ru" sz="1820" dirty="0"/>
          </a:p>
          <a:p>
            <a:pPr algn="l" marL="173990" indent="-173990">
              <a:lnSpc>
                <a:spcPct val="113000"/>
              </a:lnSpc>
              <a:spcBef>
                <a:spcPts val="360"/>
              </a:spcBef>
              <a:buSzPct val="100000"/>
              <a:buChar char="•"/>
            </a:pPr>
            <a:r>
              <a:rPr lang="ru" altLang="en-US" sz="1820" dirty="0">
                <a:solidFill>
                  <a:srgbClr val="25252B"/>
                </a:solidFill>
                <a:latin typeface="IBM Plex Sans" pitchFamily="34" charset="0"/>
                <a:ea typeface="IBM Plex Sans" pitchFamily="34" charset="-122"/>
                <a:cs typeface="IBM Plex Sans" pitchFamily="34" charset="-120"/>
              </a:rPr>
              <a:t>Та же корзина: 100 → 110 денежных единиц</a:t>
            </a:r>
            <a:endParaRPr lang="ru" sz="1820" dirty="0"/>
          </a:p>
          <a:p>
            <a:pPr algn="l" marL="173990" indent="-173990">
              <a:lnSpc>
                <a:spcPct val="113000"/>
              </a:lnSpc>
              <a:spcBef>
                <a:spcPts val="360"/>
              </a:spcBef>
              <a:buSzPct val="100000"/>
              <a:buChar char="•"/>
            </a:pPr>
            <a:r>
              <a:rPr lang="ru" altLang="en-US" sz="1820" dirty="0">
                <a:solidFill>
                  <a:srgbClr val="25252B"/>
                </a:solidFill>
                <a:latin typeface="IBM Plex Sans" pitchFamily="34" charset="0"/>
                <a:ea typeface="IBM Plex Sans" pitchFamily="34" charset="-122"/>
                <a:cs typeface="IBM Plex Sans" pitchFamily="34" charset="-120"/>
              </a:rPr>
              <a:t>Неизменный доход или сбережения: снижение покупательной способности</a:t>
            </a:r>
            <a:endParaRPr lang="ru" sz="1820" dirty="0"/>
          </a:p>
        </p:txBody>
      </p:sp>
      <p:sp>
        <p:nvSpPr>
          <p:cNvPr id="6" name="Text 3"/>
          <p:cNvSpPr/>
          <p:nvPr/>
        </p:nvSpPr>
        <p:spPr>
          <a:xfrm>
            <a:off x="666780" y="4365163"/>
            <a:ext cx="5694426" cy="1562710"/>
          </a:xfrm>
          <a:prstGeom prst="rect">
            <a:avLst/>
          </a:prstGeom>
          <a:noFill/>
          <a:ln/>
        </p:spPr>
        <p:txBody>
          <a:bodyPr wrap="square" lIns="0" tIns="0" rIns="0" bIns="0" rtlCol="0" anchor="t"/>
          <a:lstStyle/>
          <a:p>
            <a:pPr algn="l" indent="0" marL="0">
              <a:lnSpc>
                <a:spcPct val="113000"/>
              </a:lnSpc>
              <a:buNone/>
            </a:pPr>
            <a:r>
              <a:rPr lang="ru" altLang="en-US" sz="1820" dirty="0">
                <a:solidFill>
                  <a:srgbClr val="25252B"/>
                </a:solidFill>
                <a:latin typeface="IBM Plex Sans" pitchFamily="34" charset="0"/>
                <a:ea typeface="IBM Plex Sans" pitchFamily="34" charset="-122"/>
                <a:cs typeface="IBM Plex Sans" pitchFamily="34" charset="-120"/>
              </a:rPr>
              <a:t>Расширение денежной массы и кредитования может способствовать инфляции наряду с предложением, спросом, валютным курсом, налогами, регулированием и издержками. Рост одной цены не отражает инфляцию в целом.</a:t>
            </a:r>
            <a:endParaRPr lang="ru" sz="18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1</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До У вас есть 100 денежных единиц. Корзина стоит 100. Вы можете купить всю корзину.Уровень ценНижеПокупательная способностьВышеПосле роста цен У вас по-прежнему 100 денежных единиц. Та же корзина стои">    </p:cNvPr>
          <p:cNvPicPr>
            <a:picLocks noChangeAspect="1"/>
          </p:cNvPicPr>
          <p:nvPr/>
        </p:nvPicPr>
        <p:blipFill>
          <a:blip r:embed="rId1"/>
          <a:stretch>
            <a:fillRect/>
          </a:stretch>
        </p:blipFill>
        <p:spPr>
          <a:xfrm>
            <a:off x="342900" y="464881"/>
            <a:ext cx="11506170" cy="577589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Сравните покупательную способность на местном уровне</a:t>
            </a:r>
            <a:endParaRPr lang="ru" sz="3000" dirty="0"/>
          </a:p>
        </p:txBody>
      </p:sp>
      <p:sp>
        <p:nvSpPr>
          <p:cNvPr id="4" name="Text 2"/>
          <p:cNvSpPr/>
          <p:nvPr/>
        </p:nvSpPr>
        <p:spPr>
          <a:xfrm>
            <a:off x="1002000" y="1375806"/>
            <a:ext cx="11142604" cy="2332452"/>
          </a:xfrm>
          <a:prstGeom prst="rect">
            <a:avLst/>
          </a:prstGeom>
          <a:noFill/>
          <a:ln/>
        </p:spPr>
        <p:txBody>
          <a:bodyPr wrap="square" lIns="0" tIns="0" rIns="0" bIns="0" rtlCol="0" anchor="t"/>
          <a:lstStyle/>
          <a:p>
            <a:pPr algn="l" marL="200660" indent="-200660">
              <a:lnSpc>
                <a:spcPct val="113000"/>
              </a:lnSpc>
              <a:buSzPct val="100000"/>
              <a:buFont typeface="+mj-lt"/>
              <a:buAutoNum type="arabicPeriod" startAt="1"/>
            </a:pPr>
            <a:r>
              <a:rPr lang="ru" altLang="en-US" sz="2110" dirty="0">
                <a:solidFill>
                  <a:srgbClr val="25252B"/>
                </a:solidFill>
                <a:latin typeface="IBM Plex Sans" pitchFamily="34" charset="0"/>
                <a:ea typeface="IBM Plex Sans" pitchFamily="34" charset="-122"/>
                <a:cs typeface="IBM Plex Sans" pitchFamily="34" charset="-120"/>
              </a:rPr>
              <a:t>Выберите обычный товар; запишите его сегодняшнюю цену.</a:t>
            </a:r>
            <a:endParaRPr lang="ru" sz="2110" dirty="0"/>
          </a:p>
          <a:p>
            <a:pPr algn="l" marL="200660" indent="-200660">
              <a:lnSpc>
                <a:spcPct val="113000"/>
              </a:lnSpc>
              <a:spcBef>
                <a:spcPts val="420"/>
              </a:spcBef>
              <a:buSzPct val="100000"/>
              <a:buFont typeface="+mj-lt"/>
              <a:buAutoNum type="arabicPeriod" startAt="1"/>
            </a:pPr>
            <a:r>
              <a:rPr lang="ru" altLang="en-US" sz="2110" dirty="0">
                <a:solidFill>
                  <a:srgbClr val="25252B"/>
                </a:solidFill>
                <a:latin typeface="IBM Plex Sans" pitchFamily="34" charset="0"/>
                <a:ea typeface="IBM Plex Sans" pitchFamily="34" charset="-122"/>
                <a:cs typeface="IBM Plex Sans" pitchFamily="34" charset="-120"/>
              </a:rPr>
              <a:t>Сравните её с ценой в прошлом; по возможности проверьте данные по надёжному источнику.</a:t>
            </a:r>
            <a:endParaRPr lang="ru" sz="2110" dirty="0"/>
          </a:p>
          <a:p>
            <a:pPr algn="l" marL="200660" indent="-200660">
              <a:lnSpc>
                <a:spcPct val="113000"/>
              </a:lnSpc>
              <a:spcBef>
                <a:spcPts val="420"/>
              </a:spcBef>
              <a:buSzPct val="100000"/>
              <a:buFont typeface="+mj-lt"/>
              <a:buAutoNum type="arabicPeriod" startAt="1"/>
            </a:pPr>
            <a:r>
              <a:rPr lang="ru" altLang="en-US" sz="2110" dirty="0">
                <a:solidFill>
                  <a:srgbClr val="25252B"/>
                </a:solidFill>
                <a:latin typeface="IBM Plex Sans" pitchFamily="34" charset="0"/>
                <a:ea typeface="IBM Plex Sans" pitchFamily="34" charset="-122"/>
                <a:cs typeface="IBM Plex Sans" pitchFamily="34" charset="-120"/>
              </a:rPr>
              <a:t>Изменился ли доход такими же темпами? Что ещё изменилось?</a:t>
            </a:r>
            <a:endParaRPr lang="ru" sz="2110" dirty="0"/>
          </a:p>
          <a:p>
            <a:pPr algn="l" marL="200660" indent="-200660">
              <a:lnSpc>
                <a:spcPct val="113000"/>
              </a:lnSpc>
              <a:spcBef>
                <a:spcPts val="420"/>
              </a:spcBef>
              <a:buSzPct val="100000"/>
              <a:buFont typeface="+mj-lt"/>
              <a:buAutoNum type="arabicPeriod" startAt="1"/>
            </a:pPr>
            <a:r>
              <a:rPr lang="ru" altLang="en-US" sz="2110" dirty="0">
                <a:solidFill>
                  <a:srgbClr val="25252B"/>
                </a:solidFill>
                <a:latin typeface="IBM Plex Sans" pitchFamily="34" charset="0"/>
                <a:ea typeface="IBM Plex Sans" pitchFamily="34" charset="-122"/>
                <a:cs typeface="IBM Plex Sans" pitchFamily="34" charset="-120"/>
              </a:rPr>
              <a:t>Сравните с официальным показателем инфляции и потребительской корзиной, на основе которой он рассчитывается.</a:t>
            </a:r>
            <a:endParaRPr lang="ru" sz="2110" dirty="0"/>
          </a:p>
        </p:txBody>
      </p:sp>
      <p:sp>
        <p:nvSpPr>
          <p:cNvPr id="5" name="Text 3"/>
          <p:cNvSpPr/>
          <p:nvPr/>
        </p:nvSpPr>
        <p:spPr>
          <a:xfrm>
            <a:off x="666780" y="4003152"/>
            <a:ext cx="11510010" cy="1085850"/>
          </a:xfrm>
          <a:prstGeom prst="rect">
            <a:avLst/>
          </a:prstGeom>
          <a:noFill/>
          <a:ln/>
        </p:spPr>
        <p:txBody>
          <a:bodyPr wrap="square" lIns="0" tIns="0" rIns="0" bIns="0" rtlCol="0" anchor="t"/>
          <a:lstStyle/>
          <a:p>
            <a:pPr algn="l" indent="0" marL="0">
              <a:lnSpc>
                <a:spcPct val="113000"/>
              </a:lnSpc>
              <a:buNone/>
            </a:pPr>
            <a:r>
              <a:rPr lang="ru" altLang="en-US" sz="2110" dirty="0">
                <a:solidFill>
                  <a:srgbClr val="25252B"/>
                </a:solidFill>
                <a:latin typeface="IBM Plex Sans" pitchFamily="34" charset="0"/>
                <a:ea typeface="IBM Plex Sans" pitchFamily="34" charset="-122"/>
                <a:cs typeface="IBM Plex Sans" pitchFamily="34" charset="-120"/>
              </a:rPr>
              <a:t>Последствия различаются для держателей наличных денег, владельцев активов, заёмщиков и кредиторов; зарплаты и цены меняются с разной скоростью. Структура ваших расходов может отличаться от корзины, используемой для расчёта.</a:t>
            </a:r>
            <a:endParaRPr lang="ru" sz="2110" dirty="0"/>
          </a:p>
        </p:txBody>
      </p:sp>
      <p:sp>
        <p:nvSpPr>
          <p:cNvPr id="6" name="Text 4"/>
          <p:cNvSpPr/>
          <p:nvPr/>
        </p:nvSpPr>
        <p:spPr>
          <a:xfrm>
            <a:off x="666780" y="5357195"/>
            <a:ext cx="11510010" cy="723930"/>
          </a:xfrm>
          <a:prstGeom prst="rect">
            <a:avLst/>
          </a:prstGeom>
          <a:noFill/>
          <a:ln/>
        </p:spPr>
        <p:txBody>
          <a:bodyPr wrap="square" lIns="0" tIns="0" rIns="0" bIns="0" rtlCol="0" anchor="t"/>
          <a:lstStyle/>
          <a:p>
            <a:pPr algn="l" indent="0" marL="0">
              <a:lnSpc>
                <a:spcPct val="113000"/>
              </a:lnSpc>
              <a:buNone/>
            </a:pPr>
            <a:r>
              <a:rPr lang="ru" altLang="en-US" sz="2110" dirty="0">
                <a:solidFill>
                  <a:srgbClr val="25252B"/>
                </a:solidFill>
                <a:latin typeface="IBM Plex Sans" pitchFamily="34" charset="0"/>
                <a:ea typeface="IBM Plex Sans" pitchFamily="34" charset="-122"/>
                <a:cs typeface="IBM Plex Sans" pitchFamily="34" charset="-120"/>
              </a:rPr>
              <a:t>Изменение корзины или методики не обязательно означает манипуляцию; ознакомьтесь с объяснением и зафиксируйте изменение.</a:t>
            </a:r>
            <a:endParaRPr lang="ru"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1</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Доллар США как резервная валюта</a:t>
            </a:r>
            <a:endParaRPr lang="ru" sz="3000" dirty="0"/>
          </a:p>
        </p:txBody>
      </p:sp>
      <p:sp>
        <p:nvSpPr>
          <p:cNvPr id="4" name="Text 2"/>
          <p:cNvSpPr/>
          <p:nvPr/>
        </p:nvSpPr>
        <p:spPr>
          <a:xfrm>
            <a:off x="1047720" y="1386779"/>
            <a:ext cx="11092404" cy="3123042"/>
          </a:xfrm>
          <a:prstGeom prst="rect">
            <a:avLst/>
          </a:prstGeom>
          <a:noFill/>
          <a:ln/>
        </p:spPr>
        <p:txBody>
          <a:bodyPr wrap="square" lIns="0" tIns="0" rIns="0" bIns="0" rtlCol="0" anchor="t"/>
          <a:lstStyle/>
          <a:p>
            <a:pPr algn="l" marL="228600" indent="-228600">
              <a:lnSpc>
                <a:spcPct val="113000"/>
              </a:lnSpc>
              <a:buSzPct val="100000"/>
              <a:buChar char="•"/>
            </a:pPr>
            <a:r>
              <a:rPr lang="ru" altLang="en-US" sz="2400" dirty="0">
                <a:solidFill>
                  <a:srgbClr val="25252B"/>
                </a:solidFill>
                <a:latin typeface="IBM Plex Sans" pitchFamily="34" charset="0"/>
                <a:ea typeface="IBM Plex Sans" pitchFamily="34" charset="-122"/>
                <a:cs typeface="IBM Plex Sans" pitchFamily="34" charset="-120"/>
              </a:rPr>
              <a:t>Резервная валюта: хранится для международных платежей</a:t>
            </a:r>
            <a:endParaRPr lang="ru" sz="2400" dirty="0"/>
          </a:p>
          <a:p>
            <a:pPr algn="l" marL="228600" indent="-228600">
              <a:lnSpc>
                <a:spcPct val="113000"/>
              </a:lnSpc>
              <a:spcBef>
                <a:spcPts val="480"/>
              </a:spcBef>
              <a:buSzPct val="100000"/>
              <a:buChar char="•"/>
            </a:pPr>
            <a:r>
              <a:rPr lang="ru" altLang="en-US" sz="2400" dirty="0">
                <a:solidFill>
                  <a:srgbClr val="25252B"/>
                </a:solidFill>
                <a:latin typeface="IBM Plex Sans" pitchFamily="34" charset="0"/>
                <a:ea typeface="IBM Plex Sans" pitchFamily="34" charset="-122"/>
                <a:cs typeface="IBM Plex Sans" pitchFamily="34" charset="-120"/>
              </a:rPr>
              <a:t>Мировые войны: сдвиги в соотношении экономических и финансовых сил</a:t>
            </a:r>
            <a:endParaRPr lang="ru" sz="2400" dirty="0"/>
          </a:p>
          <a:p>
            <a:pPr algn="l" marL="228600" indent="-228600">
              <a:lnSpc>
                <a:spcPct val="113000"/>
              </a:lnSpc>
              <a:spcBef>
                <a:spcPts val="480"/>
              </a:spcBef>
              <a:buSzPct val="100000"/>
              <a:buChar char="•"/>
            </a:pPr>
            <a:r>
              <a:rPr lang="ru" altLang="en-US" sz="2400" b="1" dirty="0">
                <a:solidFill>
                  <a:srgbClr val="422C70"/>
                </a:solidFill>
                <a:latin typeface="IBM Plex Sans" pitchFamily="34" charset="0"/>
                <a:ea typeface="IBM Plex Sans" pitchFamily="34" charset="-122"/>
                <a:cs typeface="IBM Plex Sans" pitchFamily="34" charset="-120"/>
              </a:rPr>
              <a:t>1944:</a:t>
            </a:r>
            <a:r>
              <a:rPr lang="ru" altLang="en-US" sz="2400" dirty="0">
                <a:solidFill>
                  <a:srgbClr val="25252B"/>
                </a:solidFill>
                <a:latin typeface="IBM Plex Sans" pitchFamily="34" charset="0"/>
                <a:ea typeface="IBM Plex Sans" pitchFamily="34" charset="-122"/>
                <a:cs typeface="IBM Plex Sans" pitchFamily="34" charset="-120"/>
              </a:rPr>
              <a:t> Бреттон-Вудс; валюты привязаны к доллару, доллар — к золоту</a:t>
            </a:r>
            <a:endParaRPr lang="ru" sz="2400" dirty="0"/>
          </a:p>
          <a:p>
            <a:pPr algn="l" marL="228600" indent="-228600">
              <a:lnSpc>
                <a:spcPct val="113000"/>
              </a:lnSpc>
              <a:spcBef>
                <a:spcPts val="480"/>
              </a:spcBef>
              <a:buSzPct val="100000"/>
              <a:buChar char="•"/>
            </a:pPr>
            <a:r>
              <a:rPr lang="ru" altLang="en-US" sz="2400" b="1" dirty="0">
                <a:solidFill>
                  <a:srgbClr val="422C70"/>
                </a:solidFill>
                <a:latin typeface="IBM Plex Sans" pitchFamily="34" charset="0"/>
                <a:ea typeface="IBM Plex Sans" pitchFamily="34" charset="-122"/>
                <a:cs typeface="IBM Plex Sans" pitchFamily="34" charset="-120"/>
              </a:rPr>
              <a:t>1971:</a:t>
            </a:r>
            <a:r>
              <a:rPr lang="ru" altLang="en-US" sz="2400" dirty="0">
                <a:solidFill>
                  <a:srgbClr val="25252B"/>
                </a:solidFill>
                <a:latin typeface="IBM Plex Sans" pitchFamily="34" charset="0"/>
                <a:ea typeface="IBM Plex Sans" pitchFamily="34" charset="-122"/>
                <a:cs typeface="IBM Plex Sans" pitchFamily="34" charset="-120"/>
              </a:rPr>
              <a:t> официальная конвертируемость доллара в золото отменена</a:t>
            </a:r>
            <a:endParaRPr lang="ru" sz="2400" dirty="0"/>
          </a:p>
          <a:p>
            <a:pPr algn="l" marL="228600" indent="-228600">
              <a:lnSpc>
                <a:spcPct val="113000"/>
              </a:lnSpc>
              <a:spcBef>
                <a:spcPts val="480"/>
              </a:spcBef>
              <a:buSzPct val="100000"/>
              <a:buChar char="•"/>
            </a:pPr>
            <a:r>
              <a:rPr lang="ru" altLang="en-US" sz="2400" dirty="0">
                <a:solidFill>
                  <a:srgbClr val="25252B"/>
                </a:solidFill>
                <a:latin typeface="IBM Plex Sans" pitchFamily="34" charset="0"/>
                <a:ea typeface="IBM Plex Sans" pitchFamily="34" charset="-122"/>
                <a:cs typeface="IBM Plex Sans" pitchFamily="34" charset="-120"/>
              </a:rPr>
              <a:t>Налаженные торговые связи, масштаб экономики и глубокие финансовые рынки</a:t>
            </a:r>
            <a:endParaRPr lang="ru" sz="2400" dirty="0"/>
          </a:p>
        </p:txBody>
      </p:sp>
      <p:sp>
        <p:nvSpPr>
          <p:cNvPr id="5" name="Text 3"/>
          <p:cNvSpPr/>
          <p:nvPr/>
        </p:nvSpPr>
        <p:spPr>
          <a:xfrm>
            <a:off x="666780" y="4844948"/>
            <a:ext cx="11510010" cy="822686"/>
          </a:xfrm>
          <a:prstGeom prst="rect">
            <a:avLst/>
          </a:prstGeom>
          <a:noFill/>
          <a:ln/>
        </p:spPr>
        <p:txBody>
          <a:bodyPr wrap="square" lIns="0" tIns="0" rIns="0" bIns="0" rtlCol="0" anchor="t"/>
          <a:lstStyle/>
          <a:p>
            <a:pPr algn="l" indent="0" marL="0">
              <a:lnSpc>
                <a:spcPct val="113000"/>
              </a:lnSpc>
              <a:buNone/>
            </a:pPr>
            <a:r>
              <a:rPr lang="ru" altLang="en-US" sz="2400" dirty="0">
                <a:solidFill>
                  <a:srgbClr val="25252B"/>
                </a:solidFill>
                <a:latin typeface="IBM Plex Sans" pitchFamily="34" charset="0"/>
                <a:ea typeface="IBM Plex Sans" pitchFamily="34" charset="-122"/>
                <a:cs typeface="IBM Plex Sans" pitchFamily="34" charset="-120"/>
              </a:rPr>
              <a:t>Доли резервных валют могут меняться; центральные банки также держат резервы в других валютах.</a:t>
            </a:r>
            <a:endParaRPr lang="ru"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1</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Альтернативные способы сбережения и сохранения</a:t>
            </a:r>
            <a:br/>
            <a:r>
              <a:rPr lang="ru" altLang="en-US" sz="3000" dirty="0">
                <a:solidFill>
                  <a:srgbClr val="422C70"/>
                </a:solidFill>
                <a:latin typeface="IBM Plex Sans Medium" pitchFamily="34" charset="0"/>
                <a:ea typeface="IBM Plex Sans Medium" pitchFamily="34" charset="-122"/>
                <a:cs typeface="IBM Plex Sans Medium" pitchFamily="34" charset="-120"/>
              </a:rPr>
              <a:t>стоимости</a:t>
            </a:r>
            <a:endParaRPr lang="ru" sz="3000" dirty="0"/>
          </a:p>
        </p:txBody>
      </p:sp>
      <p:sp>
        <p:nvSpPr>
          <p:cNvPr id="4" name="Text 2"/>
          <p:cNvSpPr/>
          <p:nvPr/>
        </p:nvSpPr>
        <p:spPr>
          <a:xfrm>
            <a:off x="971459" y="1787561"/>
            <a:ext cx="11176071" cy="2449403"/>
          </a:xfrm>
          <a:prstGeom prst="rect">
            <a:avLst/>
          </a:prstGeom>
          <a:noFill/>
          <a:ln/>
        </p:spPr>
        <p:txBody>
          <a:bodyPr wrap="square" lIns="0" tIns="0" rIns="0" bIns="0" rtlCol="0" anchor="t"/>
          <a:lstStyle/>
          <a:p>
            <a:pPr algn="l" marL="182880" indent="-182880">
              <a:lnSpc>
                <a:spcPct val="113000"/>
              </a:lnSpc>
              <a:buSzPct val="100000"/>
              <a:buChar char="•"/>
            </a:pPr>
            <a:r>
              <a:rPr lang="ru" altLang="en-US" sz="1920" b="1" dirty="0">
                <a:solidFill>
                  <a:srgbClr val="422C70"/>
                </a:solidFill>
                <a:latin typeface="IBM Plex Sans" pitchFamily="34" charset="0"/>
                <a:ea typeface="IBM Plex Sans" pitchFamily="34" charset="-122"/>
                <a:cs typeface="IBM Plex Sans" pitchFamily="34" charset="-120"/>
              </a:rPr>
              <a:t>Драгоценные металлы:</a:t>
            </a:r>
            <a:r>
              <a:rPr lang="ru" altLang="en-US" sz="1920" dirty="0">
                <a:solidFill>
                  <a:srgbClr val="25252B"/>
                </a:solidFill>
                <a:latin typeface="IBM Plex Sans" pitchFamily="34" charset="0"/>
                <a:ea typeface="IBM Plex Sans" pitchFamily="34" charset="-122"/>
                <a:cs typeface="IBM Plex Sans" pitchFamily="34" charset="-120"/>
              </a:rPr>
              <a:t> физическое владение; затраты на хранение и проверку подлинности</a:t>
            </a:r>
            <a:endParaRPr lang="ru" sz="1920" dirty="0"/>
          </a:p>
          <a:p>
            <a:pPr algn="l" marL="182880" indent="-182880">
              <a:lnSpc>
                <a:spcPct val="113000"/>
              </a:lnSpc>
              <a:spcBef>
                <a:spcPts val="380"/>
              </a:spcBef>
              <a:buSzPct val="100000"/>
              <a:buChar char="•"/>
            </a:pPr>
            <a:r>
              <a:rPr lang="ru" altLang="en-US" sz="1920" b="1" dirty="0">
                <a:solidFill>
                  <a:srgbClr val="422C70"/>
                </a:solidFill>
                <a:latin typeface="IBM Plex Sans" pitchFamily="34" charset="0"/>
                <a:ea typeface="IBM Plex Sans" pitchFamily="34" charset="-122"/>
                <a:cs typeface="IBM Plex Sans" pitchFamily="34" charset="-120"/>
              </a:rPr>
              <a:t>Недвижимость:</a:t>
            </a:r>
            <a:r>
              <a:rPr lang="ru" altLang="en-US" sz="1920" dirty="0">
                <a:solidFill>
                  <a:srgbClr val="25252B"/>
                </a:solidFill>
                <a:latin typeface="IBM Plex Sans" pitchFamily="34" charset="0"/>
                <a:ea typeface="IBM Plex Sans" pitchFamily="34" charset="-122"/>
                <a:cs typeface="IBM Plex Sans" pitchFamily="34" charset="-120"/>
              </a:rPr>
              <a:t> полезный актив; высокая стоимость приобретения, расходы на содержание, низкая портативность</a:t>
            </a:r>
            <a:endParaRPr lang="ru" sz="1920" dirty="0"/>
          </a:p>
          <a:p>
            <a:pPr algn="l" marL="182880" indent="-182880">
              <a:lnSpc>
                <a:spcPct val="113000"/>
              </a:lnSpc>
              <a:spcBef>
                <a:spcPts val="380"/>
              </a:spcBef>
              <a:buSzPct val="100000"/>
              <a:buChar char="•"/>
            </a:pPr>
            <a:r>
              <a:rPr lang="ru" altLang="en-US" sz="1920" b="1" dirty="0">
                <a:solidFill>
                  <a:srgbClr val="422C70"/>
                </a:solidFill>
                <a:latin typeface="IBM Plex Sans" pitchFamily="34" charset="0"/>
                <a:ea typeface="IBM Plex Sans" pitchFamily="34" charset="-122"/>
                <a:cs typeface="IBM Plex Sans" pitchFamily="34" charset="-120"/>
              </a:rPr>
              <a:t>Акции:</a:t>
            </a:r>
            <a:r>
              <a:rPr lang="ru" altLang="en-US" sz="1920" dirty="0">
                <a:solidFill>
                  <a:srgbClr val="25252B"/>
                </a:solidFill>
                <a:latin typeface="IBM Plex Sans" pitchFamily="34" charset="0"/>
                <a:ea typeface="IBM Plex Sans" pitchFamily="34" charset="-122"/>
                <a:cs typeface="IBM Plex Sans" pitchFamily="34" charset="-120"/>
              </a:rPr>
              <a:t> доля в производительном бизнесе; предпринимательские, рыночные и кастодиальные риски</a:t>
            </a:r>
            <a:endParaRPr lang="ru" sz="1920" dirty="0"/>
          </a:p>
          <a:p>
            <a:pPr algn="l" marL="182880" indent="-182880">
              <a:lnSpc>
                <a:spcPct val="113000"/>
              </a:lnSpc>
              <a:spcBef>
                <a:spcPts val="380"/>
              </a:spcBef>
              <a:buSzPct val="100000"/>
              <a:buChar char="•"/>
            </a:pPr>
            <a:r>
              <a:rPr lang="ru" altLang="en-US" sz="1920" dirty="0">
                <a:solidFill>
                  <a:srgbClr val="25252B"/>
                </a:solidFill>
                <a:latin typeface="IBM Plex Sans" pitchFamily="34" charset="0"/>
                <a:ea typeface="IBM Plex Sans" pitchFamily="34" charset="-122"/>
                <a:cs typeface="IBM Plex Sans" pitchFamily="34" charset="-120"/>
              </a:rPr>
              <a:t>Другие варианты: иностранная валюта, облигации, бизнес, инструменты, образование</a:t>
            </a:r>
            <a:endParaRPr lang="ru" sz="1920" dirty="0"/>
          </a:p>
        </p:txBody>
      </p:sp>
      <p:sp>
        <p:nvSpPr>
          <p:cNvPr id="5" name="Text 3"/>
          <p:cNvSpPr/>
          <p:nvPr/>
        </p:nvSpPr>
        <p:spPr>
          <a:xfrm>
            <a:off x="666780" y="4505157"/>
            <a:ext cx="11510010" cy="658094"/>
          </a:xfrm>
          <a:prstGeom prst="rect">
            <a:avLst/>
          </a:prstGeom>
          <a:noFill/>
          <a:ln/>
        </p:spPr>
        <p:txBody>
          <a:bodyPr wrap="square" lIns="0" tIns="0" rIns="0" bIns="0" rtlCol="0" anchor="t"/>
          <a:lstStyle/>
          <a:p>
            <a:pPr algn="l" indent="0" marL="0">
              <a:lnSpc>
                <a:spcPct val="113000"/>
              </a:lnSpc>
              <a:buNone/>
            </a:pPr>
            <a:r>
              <a:rPr lang="ru" altLang="en-US" sz="1920" dirty="0">
                <a:solidFill>
                  <a:srgbClr val="25252B"/>
                </a:solidFill>
                <a:latin typeface="IBM Plex Sans" pitchFamily="34" charset="0"/>
                <a:ea typeface="IBM Plex Sans" pitchFamily="34" charset="-122"/>
                <a:cs typeface="IBM Plex Sans" pitchFamily="34" charset="-120"/>
              </a:rPr>
              <a:t>Актив не выполняет автоматически все функции денег. Ни один актив не гарантирует сохранения покупательной способности в любой ситуации.</a:t>
            </a:r>
            <a:endParaRPr lang="ru" sz="1920" dirty="0"/>
          </a:p>
        </p:txBody>
      </p:sp>
      <p:sp>
        <p:nvSpPr>
          <p:cNvPr id="6" name="Text 4"/>
          <p:cNvSpPr/>
          <p:nvPr/>
        </p:nvSpPr>
        <p:spPr>
          <a:xfrm>
            <a:off x="666780" y="5407030"/>
            <a:ext cx="11510010" cy="658094"/>
          </a:xfrm>
          <a:prstGeom prst="rect">
            <a:avLst/>
          </a:prstGeom>
          <a:noFill/>
          <a:ln/>
        </p:spPr>
        <p:txBody>
          <a:bodyPr wrap="square" lIns="0" tIns="0" rIns="0" bIns="0" rtlCol="0" anchor="t"/>
          <a:lstStyle/>
          <a:p>
            <a:pPr algn="l" indent="0" marL="0">
              <a:lnSpc>
                <a:spcPct val="113000"/>
              </a:lnSpc>
              <a:buNone/>
            </a:pPr>
            <a:r>
              <a:rPr lang="ru" altLang="en-US" sz="1920" dirty="0">
                <a:solidFill>
                  <a:srgbClr val="25252B"/>
                </a:solidFill>
                <a:latin typeface="IBM Plex Sans" pitchFamily="34" charset="0"/>
                <a:ea typeface="IBM Plex Sans" pitchFamily="34" charset="-122"/>
                <a:cs typeface="IBM Plex Sans" pitchFamily="34" charset="-120"/>
              </a:rPr>
              <a:t>Налоги могут влиять на затраты и выгоды; правила различаются и меняются. Этот курс не содержит налоговых рекомендаций.</a:t>
            </a:r>
            <a:endParaRPr lang="ru" sz="19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1</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Цифровые валюты центральных банков (ЦВЦБ)</a:t>
            </a:r>
            <a:endParaRPr lang="ru" sz="3000" dirty="0"/>
          </a:p>
        </p:txBody>
      </p:sp>
      <p:sp>
        <p:nvSpPr>
          <p:cNvPr id="4" name="Text 2"/>
          <p:cNvSpPr/>
          <p:nvPr/>
        </p:nvSpPr>
        <p:spPr>
          <a:xfrm>
            <a:off x="666780" y="1411194"/>
            <a:ext cx="11510010" cy="625084"/>
          </a:xfrm>
          <a:prstGeom prst="rect">
            <a:avLst/>
          </a:prstGeom>
          <a:noFill/>
          <a:ln/>
        </p:spPr>
        <p:txBody>
          <a:bodyPr wrap="square" lIns="0" tIns="0" rIns="0" bIns="0" rtlCol="0" anchor="t"/>
          <a:lstStyle/>
          <a:p>
            <a:pPr algn="l" indent="0" marL="0">
              <a:lnSpc>
                <a:spcPct val="113000"/>
              </a:lnSpc>
              <a:buNone/>
            </a:pPr>
            <a:r>
              <a:rPr lang="ru" altLang="en-US" sz="1820" dirty="0">
                <a:solidFill>
                  <a:srgbClr val="25252B"/>
                </a:solidFill>
                <a:latin typeface="IBM Plex Sans" pitchFamily="34" charset="0"/>
                <a:ea typeface="IBM Plex Sans" pitchFamily="34" charset="-122"/>
                <a:cs typeface="IBM Plex Sans" pitchFamily="34" charset="-120"/>
              </a:rPr>
              <a:t>Цифровая валюта центрального банка (ЦВЦБ) — это цифровые фиатные деньги, выпускаемые как обязательство центрального банка перед их держателем.</a:t>
            </a:r>
            <a:endParaRPr lang="ru" sz="1820" dirty="0"/>
          </a:p>
        </p:txBody>
      </p:sp>
      <p:sp>
        <p:nvSpPr>
          <p:cNvPr id="5" name="Text 3"/>
          <p:cNvSpPr/>
          <p:nvPr/>
        </p:nvSpPr>
        <p:spPr>
          <a:xfrm>
            <a:off x="956188" y="2221443"/>
            <a:ext cx="11192805" cy="1388974"/>
          </a:xfrm>
          <a:prstGeom prst="rect">
            <a:avLst/>
          </a:prstGeom>
          <a:noFill/>
          <a:ln/>
        </p:spPr>
        <p:txBody>
          <a:bodyPr wrap="square" lIns="0" tIns="0" rIns="0" bIns="0" rtlCol="0" anchor="t"/>
          <a:lstStyle/>
          <a:p>
            <a:pPr algn="l" marL="173990" indent="-173990">
              <a:lnSpc>
                <a:spcPct val="113000"/>
              </a:lnSpc>
              <a:buSzPct val="100000"/>
              <a:buChar char="•"/>
            </a:pPr>
            <a:r>
              <a:rPr lang="ru" altLang="en-US" sz="1820" dirty="0">
                <a:solidFill>
                  <a:srgbClr val="25252B"/>
                </a:solidFill>
                <a:latin typeface="IBM Plex Sans" pitchFamily="34" charset="0"/>
                <a:ea typeface="IBM Plex Sans" pitchFamily="34" charset="-122"/>
                <a:cs typeface="IBM Plex Sans" pitchFamily="34" charset="-120"/>
              </a:rPr>
              <a:t>Отличается от наличных денег и депозитов в коммерческих банках</a:t>
            </a:r>
            <a:endParaRPr lang="ru" sz="1820" dirty="0"/>
          </a:p>
          <a:p>
            <a:pPr algn="l" marL="173990" indent="-173990">
              <a:lnSpc>
                <a:spcPct val="113000"/>
              </a:lnSpc>
              <a:spcBef>
                <a:spcPts val="360"/>
              </a:spcBef>
              <a:buSzPct val="100000"/>
              <a:buChar char="•"/>
            </a:pPr>
            <a:r>
              <a:rPr lang="ru" altLang="en-US" sz="1820" dirty="0">
                <a:solidFill>
                  <a:srgbClr val="25252B"/>
                </a:solidFill>
                <a:latin typeface="IBM Plex Sans" pitchFamily="34" charset="0"/>
                <a:ea typeface="IBM Plex Sans" pitchFamily="34" charset="-122"/>
                <a:cs typeface="IBM Plex Sans" pitchFamily="34" charset="-120"/>
              </a:rPr>
              <a:t>Возможные преимущества в расчётах или доступности</a:t>
            </a:r>
            <a:endParaRPr lang="ru" sz="1820" dirty="0"/>
          </a:p>
          <a:p>
            <a:pPr algn="l" marL="173990" indent="-173990">
              <a:lnSpc>
                <a:spcPct val="113000"/>
              </a:lnSpc>
              <a:spcBef>
                <a:spcPts val="360"/>
              </a:spcBef>
              <a:buSzPct val="100000"/>
              <a:buChar char="•"/>
            </a:pPr>
            <a:r>
              <a:rPr lang="ru" altLang="en-US" sz="1820" dirty="0">
                <a:solidFill>
                  <a:srgbClr val="25252B"/>
                </a:solidFill>
                <a:latin typeface="IBM Plex Sans" pitchFamily="34" charset="0"/>
                <a:ea typeface="IBM Plex Sans" pitchFamily="34" charset="-122"/>
                <a:cs typeface="IBM Plex Sans" pitchFamily="34" charset="-120"/>
              </a:rPr>
              <a:t>Возможность отслеживания, ограничений и привязки к личности</a:t>
            </a:r>
            <a:endParaRPr lang="ru" sz="1820" dirty="0"/>
          </a:p>
          <a:p>
            <a:pPr algn="l" marL="173990" indent="-173990">
              <a:lnSpc>
                <a:spcPct val="113000"/>
              </a:lnSpc>
              <a:spcBef>
                <a:spcPts val="360"/>
              </a:spcBef>
              <a:buSzPct val="100000"/>
              <a:buChar char="•"/>
            </a:pPr>
            <a:r>
              <a:rPr lang="ru" altLang="en-US" sz="1820" dirty="0">
                <a:solidFill>
                  <a:srgbClr val="25252B"/>
                </a:solidFill>
                <a:latin typeface="IBM Plex Sans" pitchFamily="34" charset="0"/>
                <a:ea typeface="IBM Plex Sans" pitchFamily="34" charset="-122"/>
                <a:cs typeface="IBM Plex Sans" pitchFamily="34" charset="-120"/>
              </a:rPr>
              <a:t>Централизованная эмиссия и денежно-кредитная политика сохраняются</a:t>
            </a:r>
            <a:endParaRPr lang="ru" sz="1820" dirty="0"/>
          </a:p>
        </p:txBody>
      </p:sp>
      <p:sp>
        <p:nvSpPr>
          <p:cNvPr id="6" name="Text 4"/>
          <p:cNvSpPr/>
          <p:nvPr/>
        </p:nvSpPr>
        <p:spPr>
          <a:xfrm>
            <a:off x="666780" y="3865077"/>
            <a:ext cx="11510010" cy="937626"/>
          </a:xfrm>
          <a:prstGeom prst="rect">
            <a:avLst/>
          </a:prstGeom>
          <a:noFill/>
          <a:ln/>
        </p:spPr>
        <p:txBody>
          <a:bodyPr wrap="square" lIns="0" tIns="0" rIns="0" bIns="0" rtlCol="0" anchor="t"/>
          <a:lstStyle/>
          <a:p>
            <a:pPr algn="l" indent="0" marL="0">
              <a:lnSpc>
                <a:spcPct val="113000"/>
              </a:lnSpc>
              <a:buNone/>
            </a:pPr>
            <a:r>
              <a:rPr lang="ru" altLang="en-US" sz="1820" dirty="0">
                <a:solidFill>
                  <a:srgbClr val="25252B"/>
                </a:solidFill>
                <a:latin typeface="IBM Plex Sans" pitchFamily="34" charset="0"/>
                <a:ea typeface="IBM Plex Sans" pitchFamily="34" charset="-122"/>
                <a:cs typeface="IBM Plex Sans" pitchFamily="34" charset="-120"/>
              </a:rPr>
              <a:t>Варианты устройства различаются. Цифровая форма не означает автоматически децентрализацию, ограниченность предложения, конфиденциальность или возможность независимой проверки.</a:t>
            </a:r>
            <a:endParaRPr lang="ru" sz="1820" dirty="0"/>
          </a:p>
        </p:txBody>
      </p:sp>
      <p:sp>
        <p:nvSpPr>
          <p:cNvPr id="7" name="Shape 5"/>
          <p:cNvSpPr/>
          <p:nvPr/>
        </p:nvSpPr>
        <p:spPr>
          <a:xfrm>
            <a:off x="666780" y="5034229"/>
            <a:ext cx="10858500" cy="1562527"/>
          </a:xfrm>
          <a:prstGeom prst="rect">
            <a:avLst/>
          </a:prstGeom>
          <a:solidFill>
            <a:srgbClr val="F3F3FA"/>
          </a:solidFill>
          <a:ln/>
        </p:spPr>
      </p:sp>
      <p:sp>
        <p:nvSpPr>
          <p:cNvPr id="8" name="Shape 6"/>
          <p:cNvSpPr/>
          <p:nvPr/>
        </p:nvSpPr>
        <p:spPr>
          <a:xfrm>
            <a:off x="666780" y="5034229"/>
            <a:ext cx="57150" cy="1562527"/>
          </a:xfrm>
          <a:prstGeom prst="rect">
            <a:avLst/>
          </a:prstGeom>
          <a:solidFill>
            <a:srgbClr val="422C70"/>
          </a:solidFill>
          <a:ln/>
        </p:spPr>
      </p:sp>
      <p:sp>
        <p:nvSpPr>
          <p:cNvPr id="9" name="Text 7"/>
          <p:cNvSpPr/>
          <p:nvPr/>
        </p:nvSpPr>
        <p:spPr>
          <a:xfrm>
            <a:off x="1094537" y="5242712"/>
            <a:ext cx="10663641" cy="1145560"/>
          </a:xfrm>
          <a:prstGeom prst="rect">
            <a:avLst/>
          </a:prstGeom>
          <a:noFill/>
          <a:ln/>
        </p:spPr>
        <p:txBody>
          <a:bodyPr wrap="square" lIns="0" tIns="0" rIns="0" bIns="0" rtlCol="0" anchor="t"/>
          <a:lstStyle/>
          <a:p>
            <a:pPr algn="l" indent="0" marL="0">
              <a:lnSpc>
                <a:spcPct val="113000"/>
              </a:lnSpc>
              <a:buNone/>
            </a:pPr>
            <a:r>
              <a:rPr lang="ru" altLang="en-US" sz="1820" b="1" dirty="0">
                <a:solidFill>
                  <a:srgbClr val="422C70"/>
                </a:solidFill>
                <a:latin typeface="IBM Plex Sans" pitchFamily="34" charset="0"/>
                <a:ea typeface="IBM Plex Sans" pitchFamily="34" charset="-122"/>
                <a:cs typeface="IBM Plex Sans" pitchFamily="34" charset="-120"/>
              </a:rPr>
              <a:t>Проверьте</a:t>
            </a:r>
            <a:endParaRPr lang="ru" sz="1820" dirty="0"/>
          </a:p>
          <a:p>
            <a:pPr algn="l" indent="0" marL="0">
              <a:lnSpc>
                <a:spcPct val="113000"/>
              </a:lnSpc>
              <a:spcBef>
                <a:spcPts val="270"/>
              </a:spcBef>
              <a:buNone/>
            </a:pPr>
            <a:r>
              <a:rPr lang="ru" altLang="en-US" sz="1820" dirty="0">
                <a:solidFill>
                  <a:srgbClr val="25252B"/>
                </a:solidFill>
                <a:latin typeface="IBM Plex Sans" pitchFamily="34" charset="0"/>
                <a:ea typeface="IBM Plex Sans" pitchFamily="34" charset="-122"/>
                <a:cs typeface="IBM Plex Sans" pitchFamily="34" charset="-120"/>
              </a:rPr>
              <a:t>Кто выпускает эту валюту, кто может ею пользоваться, какие данные собираются и кто может блокировать платежи или менять правила? Что происходит без подключения к сети и какие правовые гарантии существуют?</a:t>
            </a:r>
            <a:endParaRPr lang="ru" sz="18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1</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Повторение: как деньги могут перестать работать?</a:t>
            </a:r>
            <a:endParaRPr lang="ru" sz="3000" dirty="0"/>
          </a:p>
        </p:txBody>
      </p:sp>
      <p:sp>
        <p:nvSpPr>
          <p:cNvPr id="4" name="Text 2"/>
          <p:cNvSpPr/>
          <p:nvPr/>
        </p:nvSpPr>
        <p:spPr>
          <a:xfrm>
            <a:off x="666780" y="1417320"/>
            <a:ext cx="11510010" cy="329093"/>
          </a:xfrm>
          <a:prstGeom prst="rect">
            <a:avLst/>
          </a:prstGeom>
          <a:noFill/>
          <a:ln/>
        </p:spPr>
        <p:txBody>
          <a:bodyPr wrap="square" lIns="0" tIns="0" rIns="0" bIns="0" rtlCol="0" anchor="t"/>
          <a:lstStyle/>
          <a:p>
            <a:pPr algn="l" indent="0" marL="0">
              <a:lnSpc>
                <a:spcPct val="113000"/>
              </a:lnSpc>
              <a:buNone/>
            </a:pPr>
            <a:r>
              <a:rPr lang="ru" altLang="en-US" sz="1920" b="1" dirty="0">
                <a:solidFill>
                  <a:srgbClr val="25252B"/>
                </a:solidFill>
                <a:latin typeface="IBM Plex Sans" pitchFamily="34" charset="0"/>
                <a:ea typeface="IBM Plex Sans" pitchFamily="34" charset="-122"/>
                <a:cs typeface="IBM Plex Sans" pitchFamily="34" charset="-120"/>
              </a:rPr>
              <a:t>Основные выводы</a:t>
            </a:r>
            <a:endParaRPr lang="ru" sz="1920" dirty="0"/>
          </a:p>
        </p:txBody>
      </p:sp>
      <p:sp>
        <p:nvSpPr>
          <p:cNvPr id="5" name="Text 3"/>
          <p:cNvSpPr/>
          <p:nvPr/>
        </p:nvSpPr>
        <p:spPr>
          <a:xfrm>
            <a:off x="971459" y="1941271"/>
            <a:ext cx="11176071" cy="2169048"/>
          </a:xfrm>
          <a:prstGeom prst="rect">
            <a:avLst/>
          </a:prstGeom>
          <a:noFill/>
          <a:ln/>
        </p:spPr>
        <p:txBody>
          <a:bodyPr wrap="square" lIns="0" tIns="0" rIns="0" bIns="0" rtlCol="0" anchor="t"/>
          <a:lstStyle/>
          <a:p>
            <a:pPr algn="l" marL="182880" indent="-182880">
              <a:lnSpc>
                <a:spcPct val="113000"/>
              </a:lnSpc>
              <a:buSzPct val="100000"/>
              <a:buChar char="•"/>
            </a:pPr>
            <a:r>
              <a:rPr lang="ru" altLang="en-US" sz="1920" dirty="0">
                <a:solidFill>
                  <a:srgbClr val="25252B"/>
                </a:solidFill>
                <a:latin typeface="IBM Plex Sans" pitchFamily="34" charset="0"/>
                <a:ea typeface="IBM Plex Sans" pitchFamily="34" charset="-122"/>
                <a:cs typeface="IBM Plex Sans" pitchFamily="34" charset="-120"/>
              </a:rPr>
              <a:t>Деньги координируют обмен, цены и стоимость во времени</a:t>
            </a:r>
            <a:endParaRPr lang="ru" sz="1920" dirty="0"/>
          </a:p>
          <a:p>
            <a:pPr algn="l" marL="182880" indent="-182880">
              <a:lnSpc>
                <a:spcPct val="113000"/>
              </a:lnSpc>
              <a:spcBef>
                <a:spcPts val="380"/>
              </a:spcBef>
              <a:buSzPct val="100000"/>
              <a:buChar char="•"/>
            </a:pPr>
            <a:r>
              <a:rPr lang="ru" altLang="en-US" sz="1920" dirty="0">
                <a:solidFill>
                  <a:srgbClr val="25252B"/>
                </a:solidFill>
                <a:latin typeface="IBM Plex Sans" pitchFamily="34" charset="0"/>
                <a:ea typeface="IBM Plex Sans" pitchFamily="34" charset="-122"/>
                <a:cs typeface="IBM Plex Sans" pitchFamily="34" charset="-120"/>
              </a:rPr>
              <a:t>Функции и свойства помогают сравнивать разные виды денег</a:t>
            </a:r>
            <a:endParaRPr lang="ru" sz="1920" dirty="0"/>
          </a:p>
          <a:p>
            <a:pPr algn="l" marL="182880" indent="-182880">
              <a:lnSpc>
                <a:spcPct val="113000"/>
              </a:lnSpc>
              <a:spcBef>
                <a:spcPts val="380"/>
              </a:spcBef>
              <a:buSzPct val="100000"/>
              <a:buChar char="•"/>
            </a:pPr>
            <a:r>
              <a:rPr lang="ru" altLang="en-US" sz="1920" dirty="0">
                <a:solidFill>
                  <a:srgbClr val="25252B"/>
                </a:solidFill>
                <a:latin typeface="IBM Plex Sans" pitchFamily="34" charset="0"/>
                <a:ea typeface="IBM Plex Sans" pitchFamily="34" charset="-122"/>
                <a:cs typeface="IBM Plex Sans" pitchFamily="34" charset="-120"/>
              </a:rPr>
              <a:t>Удобство требует компромиссов в вопросах доверия, контроля и доступа</a:t>
            </a:r>
            <a:endParaRPr lang="ru" sz="1920" dirty="0"/>
          </a:p>
          <a:p>
            <a:pPr algn="l" marL="182880" indent="-182880">
              <a:lnSpc>
                <a:spcPct val="113000"/>
              </a:lnSpc>
              <a:spcBef>
                <a:spcPts val="380"/>
              </a:spcBef>
              <a:buSzPct val="100000"/>
              <a:buChar char="•"/>
            </a:pPr>
            <a:r>
              <a:rPr lang="ru" altLang="en-US" sz="1920" dirty="0">
                <a:solidFill>
                  <a:srgbClr val="25252B"/>
                </a:solidFill>
                <a:latin typeface="IBM Plex Sans" pitchFamily="34" charset="0"/>
                <a:ea typeface="IBM Plex Sans" pitchFamily="34" charset="-122"/>
                <a:cs typeface="IBM Plex Sans" pitchFamily="34" charset="-120"/>
              </a:rPr>
              <a:t>Денежная масса, банковские риски и инфляция по-разному влияют на людей</a:t>
            </a:r>
            <a:endParaRPr lang="ru" sz="1920" dirty="0"/>
          </a:p>
          <a:p>
            <a:pPr algn="l" marL="182880" indent="-182880">
              <a:lnSpc>
                <a:spcPct val="113000"/>
              </a:lnSpc>
              <a:spcBef>
                <a:spcPts val="380"/>
              </a:spcBef>
              <a:buSzPct val="100000"/>
              <a:buChar char="•"/>
            </a:pPr>
            <a:r>
              <a:rPr lang="ru" altLang="en-US" sz="1920" dirty="0">
                <a:solidFill>
                  <a:srgbClr val="25252B"/>
                </a:solidFill>
                <a:latin typeface="IBM Plex Sans" pitchFamily="34" charset="0"/>
                <a:ea typeface="IBM Plex Sans" pitchFamily="34" charset="-122"/>
                <a:cs typeface="IBM Plex Sans" pitchFamily="34" charset="-120"/>
              </a:rPr>
              <a:t>Альтернативы и цифровые валюты центральных банков также требуют тщательной оценки</a:t>
            </a:r>
            <a:endParaRPr lang="ru" sz="1920" dirty="0"/>
          </a:p>
        </p:txBody>
      </p:sp>
      <p:sp>
        <p:nvSpPr>
          <p:cNvPr id="6" name="Text 4"/>
          <p:cNvSpPr/>
          <p:nvPr/>
        </p:nvSpPr>
        <p:spPr>
          <a:xfrm>
            <a:off x="666780" y="4378513"/>
            <a:ext cx="11510010" cy="658094"/>
          </a:xfrm>
          <a:prstGeom prst="rect">
            <a:avLst/>
          </a:prstGeom>
          <a:noFill/>
          <a:ln/>
        </p:spPr>
        <p:txBody>
          <a:bodyPr wrap="square" lIns="0" tIns="0" rIns="0" bIns="0" rtlCol="0" anchor="t"/>
          <a:lstStyle/>
          <a:p>
            <a:pPr algn="l" indent="0" marL="0">
              <a:lnSpc>
                <a:spcPct val="113000"/>
              </a:lnSpc>
              <a:buNone/>
            </a:pPr>
            <a:r>
              <a:rPr lang="ru" altLang="en-US" sz="1920" dirty="0">
                <a:solidFill>
                  <a:srgbClr val="25252B"/>
                </a:solidFill>
                <a:latin typeface="IBM Plex Sans" pitchFamily="34" charset="0"/>
                <a:ea typeface="IBM Plex Sans" pitchFamily="34" charset="-122"/>
                <a:cs typeface="IBM Plex Sans" pitchFamily="34" charset="-120"/>
              </a:rPr>
              <a:t>Что делает ваши деньги полезными и какие правила зависят от организаций, которым вы доверяете?</a:t>
            </a:r>
            <a:endParaRPr lang="ru" sz="1920" dirty="0"/>
          </a:p>
        </p:txBody>
      </p:sp>
      <p:sp>
        <p:nvSpPr>
          <p:cNvPr id="7" name="Shape 5"/>
          <p:cNvSpPr/>
          <p:nvPr/>
        </p:nvSpPr>
        <p:spPr>
          <a:xfrm>
            <a:off x="666780" y="5280386"/>
            <a:ext cx="10858500" cy="986912"/>
          </a:xfrm>
          <a:prstGeom prst="rect">
            <a:avLst/>
          </a:prstGeom>
          <a:solidFill>
            <a:srgbClr val="F3F3FA"/>
          </a:solidFill>
          <a:ln/>
        </p:spPr>
      </p:sp>
      <p:sp>
        <p:nvSpPr>
          <p:cNvPr id="8" name="Shape 6"/>
          <p:cNvSpPr/>
          <p:nvPr/>
        </p:nvSpPr>
        <p:spPr>
          <a:xfrm>
            <a:off x="666780" y="5280386"/>
            <a:ext cx="57150" cy="986912"/>
          </a:xfrm>
          <a:prstGeom prst="rect">
            <a:avLst/>
          </a:prstGeom>
          <a:solidFill>
            <a:srgbClr val="422C70"/>
          </a:solidFill>
          <a:ln/>
        </p:spPr>
      </p:sp>
      <p:sp>
        <p:nvSpPr>
          <p:cNvPr id="9" name="Text 7"/>
          <p:cNvSpPr/>
          <p:nvPr/>
        </p:nvSpPr>
        <p:spPr>
          <a:xfrm>
            <a:off x="1114014" y="5499842"/>
            <a:ext cx="10622310" cy="548000"/>
          </a:xfrm>
          <a:prstGeom prst="rect">
            <a:avLst/>
          </a:prstGeom>
          <a:noFill/>
          <a:ln/>
        </p:spPr>
        <p:txBody>
          <a:bodyPr wrap="square" lIns="0" tIns="0" rIns="0" bIns="0" rtlCol="0" anchor="t"/>
          <a:lstStyle/>
          <a:p>
            <a:pPr algn="l" indent="0" marL="0">
              <a:lnSpc>
                <a:spcPct val="113000"/>
              </a:lnSpc>
              <a:buNone/>
            </a:pPr>
            <a:r>
              <a:rPr lang="ru" altLang="en-US" sz="1920" b="1" dirty="0">
                <a:solidFill>
                  <a:srgbClr val="422C70"/>
                </a:solidFill>
                <a:latin typeface="IBM Plex Sans" pitchFamily="34" charset="0"/>
                <a:ea typeface="IBM Plex Sans" pitchFamily="34" charset="-122"/>
                <a:cs typeface="IBM Plex Sans" pitchFamily="34" charset="-120"/>
              </a:rPr>
              <a:t>Время для размышлений</a:t>
            </a:r>
            <a:endParaRPr lang="ru" sz="1920" dirty="0"/>
          </a:p>
          <a:p>
            <a:pPr algn="l" indent="0" marL="0">
              <a:lnSpc>
                <a:spcPct val="113000"/>
              </a:lnSpc>
              <a:spcBef>
                <a:spcPts val="290"/>
              </a:spcBef>
              <a:buNone/>
            </a:pPr>
            <a:r>
              <a:rPr lang="ru" altLang="en-US" sz="1920" dirty="0">
                <a:solidFill>
                  <a:srgbClr val="25252B"/>
                </a:solidFill>
                <a:latin typeface="IBM Plex Sans" pitchFamily="34" charset="0"/>
                <a:ea typeface="IBM Plex Sans" pitchFamily="34" charset="-122"/>
                <a:cs typeface="IBM Plex Sans" pitchFamily="34" charset="-120"/>
              </a:rPr>
              <a:t>Какой один вопрос о деньгах вы теперь задаёте себе, хотя раньше его не задавали?</a:t>
            </a:r>
            <a:endParaRPr lang="ru" sz="19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1</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30000" cy="411389"/>
          </a:xfrm>
          <a:prstGeom prst="rect">
            <a:avLst/>
          </a:prstGeom>
          <a:noFill/>
          <a:ln/>
        </p:spPr>
        <p:txBody>
          <a:bodyPr wrap="square" lIns="0" tIns="0" rIns="0" bIns="0" rtlCol="0" anchor="t"/>
          <a:lstStyle/>
          <a:p>
            <a:pPr algn="ctr" indent="0" marL="0">
              <a:lnSpc>
                <a:spcPct val="113000"/>
              </a:lnSpc>
              <a:buNone/>
            </a:pPr>
            <a:r>
              <a:rPr lang="ru" altLang="en-US" sz="2400" dirty="0">
                <a:solidFill>
                  <a:srgbClr val="F7941F"/>
                </a:solidFill>
                <a:latin typeface="IBM Plex Sans Medium" pitchFamily="34" charset="0"/>
                <a:ea typeface="IBM Plex Sans Medium" pitchFamily="34" charset="-122"/>
                <a:cs typeface="IBM Plex Sans Medium" pitchFamily="34" charset="-120"/>
              </a:rPr>
              <a:t>Модуль 2</a:t>
            </a:r>
            <a:endParaRPr lang="ru"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algn="ctr" indent="0" marL="0">
              <a:lnSpc>
                <a:spcPct val="83000"/>
              </a:lnSpc>
              <a:buNone/>
            </a:pPr>
            <a:r>
              <a:rPr lang="ru" altLang="en-US" sz="4350" dirty="0">
                <a:solidFill>
                  <a:srgbClr val="FFFFFF"/>
                </a:solidFill>
                <a:latin typeface="IBM Plex Sans Medium" pitchFamily="34" charset="0"/>
                <a:ea typeface="IBM Plex Sans Medium" pitchFamily="34" charset="-122"/>
                <a:cs typeface="IBM Plex Sans Medium" pitchFamily="34" charset="-120"/>
              </a:rPr>
              <a:t>Как работает биткоин</a:t>
            </a:r>
            <a:endParaRPr lang="ru"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ru" altLang="en-US" sz="2400" b="1" dirty="0">
                <a:solidFill>
                  <a:srgbClr val="FFFFFF"/>
                </a:solidFill>
                <a:latin typeface="IBM Plex Sans" pitchFamily="34" charset="0"/>
                <a:ea typeface="IBM Plex Sans" pitchFamily="34" charset="-122"/>
                <a:cs typeface="IBM Plex Sans" pitchFamily="34" charset="-120"/>
              </a:rPr>
              <a:t>Решение:</a:t>
            </a:r>
            <a:r>
              <a:rPr lang="ru" altLang="en-US" sz="2400" dirty="0">
                <a:solidFill>
                  <a:srgbClr val="FFFFFF"/>
                </a:solidFill>
                <a:latin typeface="IBM Plex Sans" pitchFamily="34" charset="0"/>
                <a:ea typeface="IBM Plex Sans" pitchFamily="34" charset="-122"/>
                <a:cs typeface="IBM Plex Sans" pitchFamily="34" charset="-120"/>
              </a:rPr>
              <a:t> Зачем был создан биткоин и какой ответ он предлагает?</a:t>
            </a:r>
            <a:endParaRPr lang="ru"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Почему был создан биткоин</a:t>
            </a:r>
            <a:endParaRPr lang="ru" sz="3000" dirty="0"/>
          </a:p>
        </p:txBody>
      </p:sp>
      <p:sp>
        <p:nvSpPr>
          <p:cNvPr id="5" name="Text 2"/>
          <p:cNvSpPr/>
          <p:nvPr/>
        </p:nvSpPr>
        <p:spPr>
          <a:xfrm>
            <a:off x="956188" y="1364742"/>
            <a:ext cx="5377221" cy="2639141"/>
          </a:xfrm>
          <a:prstGeom prst="rect">
            <a:avLst/>
          </a:prstGeom>
          <a:noFill/>
          <a:ln/>
        </p:spPr>
        <p:txBody>
          <a:bodyPr wrap="square" lIns="0" tIns="0" rIns="0" bIns="0" rtlCol="0" anchor="t"/>
          <a:lstStyle/>
          <a:p>
            <a:pPr algn="l" marL="173990" indent="-173990">
              <a:lnSpc>
                <a:spcPct val="113000"/>
              </a:lnSpc>
              <a:buSzPct val="100000"/>
              <a:buChar char="•"/>
            </a:pPr>
            <a:r>
              <a:rPr lang="ru" altLang="en-US" sz="1820" dirty="0">
                <a:solidFill>
                  <a:srgbClr val="25252B"/>
                </a:solidFill>
                <a:latin typeface="IBM Plex Sans" pitchFamily="34" charset="0"/>
                <a:ea typeface="IBM Plex Sans" pitchFamily="34" charset="-122"/>
                <a:cs typeface="IBM Plex Sans" pitchFamily="34" charset="-120"/>
              </a:rPr>
              <a:t>Цифровые платежи уже существовали</a:t>
            </a:r>
            <a:endParaRPr lang="ru" sz="1820" dirty="0"/>
          </a:p>
          <a:p>
            <a:pPr algn="l" marL="173990" indent="-173990">
              <a:lnSpc>
                <a:spcPct val="113000"/>
              </a:lnSpc>
              <a:spcBef>
                <a:spcPts val="360"/>
              </a:spcBef>
              <a:buSzPct val="100000"/>
              <a:buChar char="•"/>
            </a:pPr>
            <a:r>
              <a:rPr lang="ru" altLang="en-US" sz="1820" dirty="0">
                <a:solidFill>
                  <a:srgbClr val="25252B"/>
                </a:solidFill>
                <a:latin typeface="IBM Plex Sans" pitchFamily="34" charset="0"/>
                <a:ea typeface="IBM Plex Sans" pitchFamily="34" charset="-122"/>
                <a:cs typeface="IBM Plex Sans" pitchFamily="34" charset="-120"/>
              </a:rPr>
              <a:t>Централизованные операторы реестров: разрешения, данные, комиссии и риски сбоев</a:t>
            </a:r>
            <a:endParaRPr lang="ru" sz="1820" dirty="0"/>
          </a:p>
          <a:p>
            <a:pPr algn="l" marL="173990" indent="-173990">
              <a:lnSpc>
                <a:spcPct val="113000"/>
              </a:lnSpc>
              <a:spcBef>
                <a:spcPts val="360"/>
              </a:spcBef>
              <a:buSzPct val="100000"/>
              <a:buChar char="•"/>
            </a:pPr>
            <a:r>
              <a:rPr lang="ru" altLang="en-US" sz="1820" dirty="0">
                <a:solidFill>
                  <a:srgbClr val="25252B"/>
                </a:solidFill>
                <a:latin typeface="IBM Plex Sans" pitchFamily="34" charset="0"/>
                <a:ea typeface="IBM Plex Sans" pitchFamily="34" charset="-122"/>
                <a:cs typeface="IBM Plex Sans" pitchFamily="34" charset="-120"/>
              </a:rPr>
              <a:t>Копируемые данные: проблема двойного расходования</a:t>
            </a:r>
            <a:endParaRPr lang="ru" sz="1820" dirty="0"/>
          </a:p>
          <a:p>
            <a:pPr algn="l" marL="173990" indent="-173990">
              <a:lnSpc>
                <a:spcPct val="113000"/>
              </a:lnSpc>
              <a:spcBef>
                <a:spcPts val="360"/>
              </a:spcBef>
              <a:buSzPct val="100000"/>
              <a:buChar char="•"/>
            </a:pPr>
            <a:r>
              <a:rPr lang="ru" altLang="en-US" sz="1820" dirty="0">
                <a:solidFill>
                  <a:srgbClr val="25252B"/>
                </a:solidFill>
                <a:latin typeface="IBM Plex Sans" pitchFamily="34" charset="0"/>
                <a:ea typeface="IBM Plex Sans" pitchFamily="34" charset="-122"/>
                <a:cs typeface="IBM Plex Sans" pitchFamily="34" charset="-120"/>
              </a:rPr>
              <a:t>Биткоин: общая история платежей без централизованного оператора реестра</a:t>
            </a:r>
            <a:endParaRPr lang="ru" sz="1820" dirty="0"/>
          </a:p>
        </p:txBody>
      </p:sp>
      <p:sp>
        <p:nvSpPr>
          <p:cNvPr id="6" name="Text 3"/>
          <p:cNvSpPr/>
          <p:nvPr/>
        </p:nvSpPr>
        <p:spPr>
          <a:xfrm>
            <a:off x="666780" y="4258544"/>
            <a:ext cx="5694426" cy="1250168"/>
          </a:xfrm>
          <a:prstGeom prst="rect">
            <a:avLst/>
          </a:prstGeom>
          <a:noFill/>
          <a:ln/>
        </p:spPr>
        <p:txBody>
          <a:bodyPr wrap="square" lIns="0" tIns="0" rIns="0" bIns="0" rtlCol="0" anchor="t"/>
          <a:lstStyle/>
          <a:p>
            <a:pPr algn="l" indent="0" marL="0">
              <a:lnSpc>
                <a:spcPct val="113000"/>
              </a:lnSpc>
              <a:buNone/>
            </a:pPr>
            <a:r>
              <a:rPr lang="ru" altLang="en-US" sz="1820" dirty="0">
                <a:solidFill>
                  <a:srgbClr val="25252B"/>
                </a:solidFill>
                <a:latin typeface="IBM Plex Sans" pitchFamily="34" charset="0"/>
                <a:ea typeface="IBM Plex Sans" pitchFamily="34" charset="-122"/>
                <a:cs typeface="IBM Plex Sans" pitchFamily="34" charset="-120"/>
              </a:rPr>
              <a:t>Биткоин снижает необходимость доверия к центральному органу при эмиссии и расчётах; он не устраняет полностью потребность в доверии или риски.</a:t>
            </a:r>
            <a:endParaRPr lang="ru" sz="1820" dirty="0"/>
          </a:p>
        </p:txBody>
      </p:sp>
      <p:sp>
        <p:nvSpPr>
          <p:cNvPr id="7" name="Text 4"/>
          <p:cNvSpPr/>
          <p:nvPr/>
        </p:nvSpPr>
        <p:spPr>
          <a:xfrm>
            <a:off x="666780" y="5740329"/>
            <a:ext cx="5694426" cy="625084"/>
          </a:xfrm>
          <a:prstGeom prst="rect">
            <a:avLst/>
          </a:prstGeom>
          <a:noFill/>
          <a:ln/>
        </p:spPr>
        <p:txBody>
          <a:bodyPr wrap="square" lIns="0" tIns="0" rIns="0" bIns="0" rtlCol="0" anchor="t"/>
          <a:lstStyle/>
          <a:p>
            <a:pPr algn="l" indent="0" marL="0">
              <a:lnSpc>
                <a:spcPct val="113000"/>
              </a:lnSpc>
              <a:buNone/>
            </a:pPr>
            <a:r>
              <a:rPr lang="ru" altLang="en-US" sz="1820" b="1" dirty="0">
                <a:solidFill>
                  <a:srgbClr val="422C70"/>
                </a:solidFill>
                <a:latin typeface="IBM Plex Sans" pitchFamily="34" charset="0"/>
                <a:ea typeface="IBM Plex Sans" pitchFamily="34" charset="-122"/>
                <a:cs typeface="IBM Plex Sans" pitchFamily="34" charset="-120"/>
              </a:rPr>
              <a:t>Биткоин:</a:t>
            </a:r>
            <a:r>
              <a:rPr lang="ru" altLang="en-US" sz="1820" dirty="0">
                <a:solidFill>
                  <a:srgbClr val="25252B"/>
                </a:solidFill>
                <a:latin typeface="IBM Plex Sans" pitchFamily="34" charset="0"/>
                <a:ea typeface="IBM Plex Sans" pitchFamily="34" charset="-122"/>
                <a:cs typeface="IBM Plex Sans" pitchFamily="34" charset="-120"/>
              </a:rPr>
              <a:t> сеть и протокол · </a:t>
            </a:r>
            <a:r>
              <a:rPr lang="ru" altLang="en-US" sz="1820" b="1" dirty="0">
                <a:solidFill>
                  <a:srgbClr val="25252B"/>
                </a:solidFill>
                <a:latin typeface="IBM Plex Sans" pitchFamily="34" charset="0"/>
                <a:ea typeface="IBM Plex Sans" pitchFamily="34" charset="-122"/>
                <a:cs typeface="IBM Plex Sans" pitchFamily="34" charset="-120"/>
              </a:rPr>
              <a:t>биткоин:</a:t>
            </a:r>
            <a:r>
              <a:rPr lang="ru" altLang="en-US" sz="1820" dirty="0">
                <a:solidFill>
                  <a:srgbClr val="25252B"/>
                </a:solidFill>
                <a:latin typeface="IBM Plex Sans" pitchFamily="34" charset="0"/>
                <a:ea typeface="IBM Plex Sans" pitchFamily="34" charset="-122"/>
                <a:cs typeface="IBM Plex Sans" pitchFamily="34" charset="-120"/>
              </a:rPr>
              <a:t> актив · </a:t>
            </a:r>
            <a:r>
              <a:rPr lang="ru" altLang="en-US" sz="1820" b="1" dirty="0">
                <a:solidFill>
                  <a:srgbClr val="25252B"/>
                </a:solidFill>
                <a:latin typeface="IBM Plex Sans" pitchFamily="34" charset="0"/>
                <a:ea typeface="IBM Plex Sans" pitchFamily="34" charset="-122"/>
                <a:cs typeface="IBM Plex Sans" pitchFamily="34" charset="-120"/>
              </a:rPr>
              <a:t>BTC:</a:t>
            </a:r>
            <a:r>
              <a:rPr lang="ru" altLang="en-US" sz="1820" dirty="0">
                <a:solidFill>
                  <a:srgbClr val="25252B"/>
                </a:solidFill>
                <a:latin typeface="IBM Plex Sans" pitchFamily="34" charset="0"/>
                <a:ea typeface="IBM Plex Sans" pitchFamily="34" charset="-122"/>
                <a:cs typeface="IBM Plex Sans" pitchFamily="34" charset="-120"/>
              </a:rPr>
              <a:t> сокращённое обозначение для указания суммы</a:t>
            </a:r>
            <a:endParaRPr lang="ru" sz="18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2</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pic>
        <p:nvPicPr>
          <p:cNvPr id="2" name="Image 0" descr="Платёжная компания Отправитель обращается к компанииКомпания ведёт реестр и одобряет перевод Получатель получает платёж, если компания разрешаетЗависит отОдной доверенной организации, которая ведёт ре">    </p:cNvPr>
          <p:cNvPicPr>
            <a:picLocks noChangeAspect="1"/>
          </p:cNvPicPr>
          <p:nvPr/>
        </p:nvPicPr>
        <p:blipFill>
          <a:blip r:embed="rId1"/>
          <a:stretch>
            <a:fillRect/>
          </a:stretch>
        </p:blipFill>
        <p:spPr>
          <a:xfrm>
            <a:off x="342900" y="445587"/>
            <a:ext cx="11506170" cy="58144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В поисках цифровых и децентрализованных денег</a:t>
            </a:r>
            <a:endParaRPr lang="ru" sz="3000" dirty="0"/>
          </a:p>
        </p:txBody>
      </p:sp>
      <p:sp>
        <p:nvSpPr>
          <p:cNvPr id="4" name="Text 2"/>
          <p:cNvSpPr/>
          <p:nvPr/>
        </p:nvSpPr>
        <p:spPr>
          <a:xfrm>
            <a:off x="1002000" y="1375806"/>
            <a:ext cx="11142604" cy="1970441"/>
          </a:xfrm>
          <a:prstGeom prst="rect">
            <a:avLst/>
          </a:prstGeom>
          <a:noFill/>
          <a:ln/>
        </p:spPr>
        <p:txBody>
          <a:bodyPr wrap="square" lIns="0" tIns="0" rIns="0" bIns="0" rtlCol="0" anchor="t"/>
          <a:lstStyle/>
          <a:p>
            <a:pPr algn="l" marL="200660" indent="-200660">
              <a:lnSpc>
                <a:spcPct val="113000"/>
              </a:lnSpc>
              <a:buSzPct val="100000"/>
              <a:buChar char="•"/>
            </a:pPr>
            <a:r>
              <a:rPr lang="ru" altLang="en-US" sz="2110" dirty="0">
                <a:solidFill>
                  <a:srgbClr val="25252B"/>
                </a:solidFill>
                <a:latin typeface="IBM Plex Sans" pitchFamily="34" charset="0"/>
                <a:ea typeface="IBM Plex Sans" pitchFamily="34" charset="-122"/>
                <a:cs typeface="IBM Plex Sans" pitchFamily="34" charset="-120"/>
              </a:rPr>
              <a:t>Шифропанки: конфиденциальность и свобода благодаря криптографии</a:t>
            </a:r>
            <a:endParaRPr lang="ru" sz="2110" dirty="0"/>
          </a:p>
          <a:p>
            <a:pPr algn="l" marL="200660" indent="-200660">
              <a:lnSpc>
                <a:spcPct val="113000"/>
              </a:lnSpc>
              <a:spcBef>
                <a:spcPts val="420"/>
              </a:spcBef>
              <a:buSzPct val="100000"/>
              <a:buChar char="•"/>
            </a:pPr>
            <a:r>
              <a:rPr lang="ru" altLang="en-US" sz="2110" b="1" dirty="0">
                <a:solidFill>
                  <a:srgbClr val="422C70"/>
                </a:solidFill>
                <a:latin typeface="IBM Plex Sans" pitchFamily="34" charset="0"/>
                <a:ea typeface="IBM Plex Sans" pitchFamily="34" charset="-122"/>
                <a:cs typeface="IBM Plex Sans" pitchFamily="34" charset="-120"/>
              </a:rPr>
              <a:t>Шифрование:</a:t>
            </a:r>
            <a:r>
              <a:rPr lang="ru" altLang="en-US" sz="2110" dirty="0">
                <a:solidFill>
                  <a:srgbClr val="25252B"/>
                </a:solidFill>
                <a:latin typeface="IBM Plex Sans" pitchFamily="34" charset="0"/>
                <a:ea typeface="IBM Plex Sans" pitchFamily="34" charset="-122"/>
                <a:cs typeface="IBM Plex Sans" pitchFamily="34" charset="-120"/>
              </a:rPr>
              <a:t> защищает конфиденциальность сообщений</a:t>
            </a:r>
            <a:endParaRPr lang="ru" sz="2110" dirty="0"/>
          </a:p>
          <a:p>
            <a:pPr algn="l" marL="200660" indent="-200660">
              <a:lnSpc>
                <a:spcPct val="113000"/>
              </a:lnSpc>
              <a:spcBef>
                <a:spcPts val="420"/>
              </a:spcBef>
              <a:buSzPct val="100000"/>
              <a:buChar char="•"/>
            </a:pPr>
            <a:r>
              <a:rPr lang="ru" altLang="en-US" sz="2110" b="1" dirty="0">
                <a:solidFill>
                  <a:srgbClr val="422C70"/>
                </a:solidFill>
                <a:latin typeface="IBM Plex Sans" pitchFamily="34" charset="0"/>
                <a:ea typeface="IBM Plex Sans" pitchFamily="34" charset="-122"/>
                <a:cs typeface="IBM Plex Sans" pitchFamily="34" charset="-120"/>
              </a:rPr>
              <a:t>Цифровые подписи:</a:t>
            </a:r>
            <a:r>
              <a:rPr lang="ru" altLang="en-US" sz="2110" dirty="0">
                <a:solidFill>
                  <a:srgbClr val="25252B"/>
                </a:solidFill>
                <a:latin typeface="IBM Plex Sans" pitchFamily="34" charset="0"/>
                <a:ea typeface="IBM Plex Sans" pitchFamily="34" charset="-122"/>
                <a:cs typeface="IBM Plex Sans" pitchFamily="34" charset="-120"/>
              </a:rPr>
              <a:t> подтверждают авторизацию без раскрытия секретного ключа</a:t>
            </a:r>
            <a:endParaRPr lang="ru" sz="2110" dirty="0"/>
          </a:p>
          <a:p>
            <a:pPr algn="l" marL="200660" indent="-200660">
              <a:lnSpc>
                <a:spcPct val="113000"/>
              </a:lnSpc>
              <a:spcBef>
                <a:spcPts val="420"/>
              </a:spcBef>
              <a:buSzPct val="100000"/>
              <a:buChar char="•"/>
            </a:pPr>
            <a:r>
              <a:rPr lang="ru" altLang="en-US" sz="2110" dirty="0">
                <a:solidFill>
                  <a:srgbClr val="25252B"/>
                </a:solidFill>
                <a:latin typeface="IBM Plex Sans" pitchFamily="34" charset="0"/>
                <a:ea typeface="IBM Plex Sans" pitchFamily="34" charset="-122"/>
                <a:cs typeface="IBM Plex Sans" pitchFamily="34" charset="-120"/>
              </a:rPr>
              <a:t>Цель: отсутствие единого эмитента, сервера или администратора</a:t>
            </a:r>
            <a:endParaRPr lang="ru" sz="2110" dirty="0"/>
          </a:p>
        </p:txBody>
      </p:sp>
      <p:sp>
        <p:nvSpPr>
          <p:cNvPr id="5" name="Text 3"/>
          <p:cNvSpPr/>
          <p:nvPr/>
        </p:nvSpPr>
        <p:spPr>
          <a:xfrm>
            <a:off x="666780" y="3641232"/>
            <a:ext cx="11510010" cy="361920"/>
          </a:xfrm>
          <a:prstGeom prst="rect">
            <a:avLst/>
          </a:prstGeom>
          <a:noFill/>
          <a:ln/>
        </p:spPr>
        <p:txBody>
          <a:bodyPr wrap="square" lIns="0" tIns="0" rIns="0" bIns="0" rtlCol="0" anchor="t"/>
          <a:lstStyle/>
          <a:p>
            <a:pPr algn="l" indent="0" marL="0">
              <a:lnSpc>
                <a:spcPct val="113000"/>
              </a:lnSpc>
              <a:buNone/>
            </a:pPr>
            <a:r>
              <a:rPr lang="ru" altLang="en-US" sz="2110" b="1" dirty="0">
                <a:solidFill>
                  <a:srgbClr val="25252B"/>
                </a:solidFill>
                <a:latin typeface="IBM Plex Sans" pitchFamily="34" charset="0"/>
                <a:ea typeface="IBM Plex Sans" pitchFamily="34" charset="-122"/>
                <a:cs typeface="IBM Plex Sans" pitchFamily="34" charset="-120"/>
              </a:rPr>
              <a:t>Предшествующие части головоломки</a:t>
            </a:r>
            <a:endParaRPr lang="ru" sz="2110" dirty="0"/>
          </a:p>
        </p:txBody>
      </p:sp>
      <p:sp>
        <p:nvSpPr>
          <p:cNvPr id="6" name="Text 4"/>
          <p:cNvSpPr/>
          <p:nvPr/>
        </p:nvSpPr>
        <p:spPr>
          <a:xfrm>
            <a:off x="1002000" y="4217670"/>
            <a:ext cx="11142604" cy="1970441"/>
          </a:xfrm>
          <a:prstGeom prst="rect">
            <a:avLst/>
          </a:prstGeom>
          <a:noFill/>
          <a:ln/>
        </p:spPr>
        <p:txBody>
          <a:bodyPr wrap="square" lIns="0" tIns="0" rIns="0" bIns="0" rtlCol="0" anchor="t"/>
          <a:lstStyle/>
          <a:p>
            <a:pPr algn="l" marL="200660" indent="-200660">
              <a:lnSpc>
                <a:spcPct val="113000"/>
              </a:lnSpc>
              <a:buSzPct val="100000"/>
              <a:buChar char="•"/>
            </a:pPr>
            <a:r>
              <a:rPr lang="ru" altLang="en-US" sz="2110" dirty="0">
                <a:solidFill>
                  <a:srgbClr val="25252B"/>
                </a:solidFill>
                <a:latin typeface="IBM Plex Sans" pitchFamily="34" charset="0"/>
                <a:ea typeface="IBM Plex Sans" pitchFamily="34" charset="-122"/>
                <a:cs typeface="IBM Plex Sans" pitchFamily="34" charset="-120"/>
              </a:rPr>
              <a:t>DigiCash: конфиденциальные платежи; зависимость от центральной компании</a:t>
            </a:r>
            <a:endParaRPr lang="ru" sz="2110" dirty="0"/>
          </a:p>
          <a:p>
            <a:pPr algn="l" marL="200660" indent="-200660">
              <a:lnSpc>
                <a:spcPct val="113000"/>
              </a:lnSpc>
              <a:spcBef>
                <a:spcPts val="420"/>
              </a:spcBef>
              <a:buSzPct val="100000"/>
              <a:buChar char="•"/>
            </a:pPr>
            <a:r>
              <a:rPr lang="ru" altLang="en-US" sz="2110" dirty="0">
                <a:solidFill>
                  <a:srgbClr val="25252B"/>
                </a:solidFill>
                <a:latin typeface="IBM Plex Sans" pitchFamily="34" charset="0"/>
                <a:ea typeface="IBM Plex Sans" pitchFamily="34" charset="-122"/>
                <a:cs typeface="IBM Plex Sans" pitchFamily="34" charset="-120"/>
              </a:rPr>
              <a:t>Hashcash: вычислительные затраты для противодействия злоупотреблениям</a:t>
            </a:r>
            <a:endParaRPr lang="ru" sz="2110" dirty="0"/>
          </a:p>
          <a:p>
            <a:pPr algn="l" marL="200660" indent="-200660">
              <a:lnSpc>
                <a:spcPct val="113000"/>
              </a:lnSpc>
              <a:spcBef>
                <a:spcPts val="420"/>
              </a:spcBef>
              <a:buSzPct val="100000"/>
              <a:buChar char="•"/>
            </a:pPr>
            <a:r>
              <a:rPr lang="ru" altLang="en-US" sz="2110" dirty="0">
                <a:solidFill>
                  <a:srgbClr val="25252B"/>
                </a:solidFill>
                <a:latin typeface="IBM Plex Sans" pitchFamily="34" charset="0"/>
                <a:ea typeface="IBM Plex Sans" pitchFamily="34" charset="-122"/>
                <a:cs typeface="IBM Plex Sans" pitchFamily="34" charset="-120"/>
              </a:rPr>
              <a:t>Bit Gold, b-money, RPoW: предложения и эксперименты по созданию цифровой ценности с ограниченным предложением</a:t>
            </a:r>
            <a:endParaRPr lang="ru" sz="2110" dirty="0"/>
          </a:p>
          <a:p>
            <a:pPr algn="l" marL="200660" indent="-200660">
              <a:lnSpc>
                <a:spcPct val="113000"/>
              </a:lnSpc>
              <a:spcBef>
                <a:spcPts val="420"/>
              </a:spcBef>
              <a:buSzPct val="100000"/>
              <a:buChar char="•"/>
            </a:pPr>
            <a:r>
              <a:rPr lang="ru" altLang="en-US" sz="2110" dirty="0">
                <a:solidFill>
                  <a:srgbClr val="25252B"/>
                </a:solidFill>
                <a:latin typeface="IBM Plex Sans" pitchFamily="34" charset="0"/>
                <a:ea typeface="IBM Plex Sans" pitchFamily="34" charset="-122"/>
                <a:cs typeface="IBM Plex Sans" pitchFamily="34" charset="-120"/>
              </a:rPr>
              <a:t>BitTorrent: одноранговый обмен информацией, а не деньгами</a:t>
            </a:r>
            <a:endParaRPr lang="ru"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2</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Ранние цифровые деньги и</a:t>
            </a:r>
            <a:br/>
            <a:r>
              <a:rPr lang="ru" altLang="en-US" sz="3000" dirty="0">
                <a:solidFill>
                  <a:srgbClr val="422C70"/>
                </a:solidFill>
                <a:latin typeface="IBM Plex Sans Medium" pitchFamily="34" charset="0"/>
                <a:ea typeface="IBM Plex Sans Medium" pitchFamily="34" charset="-122"/>
                <a:cs typeface="IBM Plex Sans Medium" pitchFamily="34" charset="-120"/>
              </a:rPr>
              <a:t>двойное расходование</a:t>
            </a:r>
            <a:endParaRPr lang="ru" sz="3000" dirty="0"/>
          </a:p>
        </p:txBody>
      </p:sp>
      <p:sp>
        <p:nvSpPr>
          <p:cNvPr id="5" name="Text 2"/>
          <p:cNvSpPr/>
          <p:nvPr/>
        </p:nvSpPr>
        <p:spPr>
          <a:xfrm>
            <a:off x="666780" y="1836390"/>
            <a:ext cx="5694426" cy="658094"/>
          </a:xfrm>
          <a:prstGeom prst="rect">
            <a:avLst/>
          </a:prstGeom>
          <a:noFill/>
          <a:ln/>
        </p:spPr>
        <p:txBody>
          <a:bodyPr wrap="square" lIns="0" tIns="0" rIns="0" bIns="0" rtlCol="0" anchor="t"/>
          <a:lstStyle/>
          <a:p>
            <a:pPr algn="l" indent="0" marL="0">
              <a:lnSpc>
                <a:spcPct val="113000"/>
              </a:lnSpc>
              <a:buNone/>
            </a:pPr>
            <a:r>
              <a:rPr lang="ru" altLang="en-US" sz="1920" dirty="0">
                <a:solidFill>
                  <a:srgbClr val="25252B"/>
                </a:solidFill>
                <a:latin typeface="IBM Plex Sans" pitchFamily="34" charset="0"/>
                <a:ea typeface="IBM Plex Sans" pitchFamily="34" charset="-122"/>
                <a:cs typeface="IBM Plex Sans" pitchFamily="34" charset="-120"/>
              </a:rPr>
              <a:t>Двойная трата — это попытка отправить одну и ту же цифровую единицу двум получателям.</a:t>
            </a:r>
            <a:endParaRPr lang="ru" sz="1920" dirty="0"/>
          </a:p>
        </p:txBody>
      </p:sp>
      <p:sp>
        <p:nvSpPr>
          <p:cNvPr id="6" name="Text 3"/>
          <p:cNvSpPr/>
          <p:nvPr/>
        </p:nvSpPr>
        <p:spPr>
          <a:xfrm>
            <a:off x="971459" y="2689433"/>
            <a:ext cx="5360487" cy="3156234"/>
          </a:xfrm>
          <a:prstGeom prst="rect">
            <a:avLst/>
          </a:prstGeom>
          <a:noFill/>
          <a:ln/>
        </p:spPr>
        <p:txBody>
          <a:bodyPr wrap="square" lIns="0" tIns="0" rIns="0" bIns="0" rtlCol="0" anchor="t"/>
          <a:lstStyle/>
          <a:p>
            <a:pPr algn="l" marL="182880" indent="-182880">
              <a:lnSpc>
                <a:spcPct val="113000"/>
              </a:lnSpc>
              <a:buSzPct val="100000"/>
              <a:buChar char="•"/>
            </a:pPr>
            <a:r>
              <a:rPr lang="ru" altLang="en-US" sz="1920" dirty="0">
                <a:solidFill>
                  <a:srgbClr val="25252B"/>
                </a:solidFill>
                <a:latin typeface="IBM Plex Sans" pitchFamily="34" charset="0"/>
                <a:ea typeface="IBM Plex Sans" pitchFamily="34" charset="-122"/>
                <a:cs typeface="IBM Plex Sans" pitchFamily="34" charset="-120"/>
              </a:rPr>
              <a:t>Центральная база данных: один доверенный участник, принимающий решения</a:t>
            </a:r>
            <a:endParaRPr lang="ru" sz="1920" dirty="0"/>
          </a:p>
          <a:p>
            <a:pPr algn="l" marL="182880" indent="-182880">
              <a:lnSpc>
                <a:spcPct val="113000"/>
              </a:lnSpc>
              <a:spcBef>
                <a:spcPts val="380"/>
              </a:spcBef>
              <a:buSzPct val="100000"/>
              <a:buChar char="•"/>
            </a:pPr>
            <a:r>
              <a:rPr lang="ru" altLang="en-US" sz="1920" dirty="0">
                <a:solidFill>
                  <a:srgbClr val="25252B"/>
                </a:solidFill>
                <a:latin typeface="IBM Plex Sans" pitchFamily="34" charset="0"/>
                <a:ea typeface="IBM Plex Sans" pitchFamily="34" charset="-122"/>
                <a:cs typeface="IBM Plex Sans" pitchFamily="34" charset="-120"/>
              </a:rPr>
              <a:t>Биткоин: одноранговая рассылка и подписи</a:t>
            </a:r>
            <a:endParaRPr lang="ru" sz="1920" dirty="0"/>
          </a:p>
          <a:p>
            <a:pPr algn="l" marL="182880" indent="-182880">
              <a:lnSpc>
                <a:spcPct val="113000"/>
              </a:lnSpc>
              <a:spcBef>
                <a:spcPts val="380"/>
              </a:spcBef>
              <a:buSzPct val="100000"/>
              <a:buChar char="•"/>
            </a:pPr>
            <a:r>
              <a:rPr lang="ru" altLang="en-US" sz="1920" dirty="0">
                <a:solidFill>
                  <a:srgbClr val="25252B"/>
                </a:solidFill>
                <a:latin typeface="IBM Plex Sans" pitchFamily="34" charset="0"/>
                <a:ea typeface="IBM Plex Sans" pitchFamily="34" charset="-122"/>
                <a:cs typeface="IBM Plex Sans" pitchFamily="34" charset="-120"/>
              </a:rPr>
              <a:t>Майнеры: блоки и доказательство работы</a:t>
            </a:r>
            <a:endParaRPr lang="ru" sz="1920" dirty="0"/>
          </a:p>
          <a:p>
            <a:pPr algn="l" marL="182880" indent="-182880">
              <a:lnSpc>
                <a:spcPct val="113000"/>
              </a:lnSpc>
              <a:spcBef>
                <a:spcPts val="380"/>
              </a:spcBef>
              <a:buSzPct val="100000"/>
              <a:buChar char="•"/>
            </a:pPr>
            <a:r>
              <a:rPr lang="ru" altLang="en-US" sz="1920" dirty="0">
                <a:solidFill>
                  <a:srgbClr val="25252B"/>
                </a:solidFill>
                <a:latin typeface="IBM Plex Sans" pitchFamily="34" charset="0"/>
                <a:ea typeface="IBM Plex Sans" pitchFamily="34" charset="-122"/>
                <a:cs typeface="IBM Plex Sans" pitchFamily="34" charset="-120"/>
              </a:rPr>
              <a:t>Узлы: независимая проверка</a:t>
            </a:r>
            <a:endParaRPr lang="ru" sz="1920" dirty="0"/>
          </a:p>
          <a:p>
            <a:pPr algn="l" marL="182880" indent="-182880">
              <a:lnSpc>
                <a:spcPct val="113000"/>
              </a:lnSpc>
              <a:spcBef>
                <a:spcPts val="380"/>
              </a:spcBef>
              <a:buSzPct val="100000"/>
              <a:buChar char="•"/>
            </a:pPr>
            <a:r>
              <a:rPr lang="ru" altLang="en-US" sz="1920" dirty="0">
                <a:solidFill>
                  <a:srgbClr val="25252B"/>
                </a:solidFill>
                <a:latin typeface="IBM Plex Sans" pitchFamily="34" charset="0"/>
                <a:ea typeface="IBM Plex Sans" pitchFamily="34" charset="-122"/>
                <a:cs typeface="IBM Plex Sans" pitchFamily="34" charset="-120"/>
              </a:rPr>
              <a:t>Общая запись: действительная история с наибольшей накопленной работой</a:t>
            </a:r>
            <a:endParaRPr lang="ru"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2</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pic>
        <p:nvPicPr>
          <p:cNvPr id="2" name="Image 0" descr="Одноранговая сетьТранзакции передаются напрямую участникам Цифровые подписиТолько владелец закрытого ключа может разрешить трату средствБлоки и майнингМайнеры используют доказательство работы для доба">    </p:cNvPr>
          <p:cNvPicPr>
            <a:picLocks noChangeAspect="1"/>
          </p:cNvPicPr>
          <p:nvPr/>
        </p:nvPicPr>
        <p:blipFill>
          <a:blip r:embed="rId1"/>
          <a:stretch>
            <a:fillRect/>
          </a:stretch>
        </p:blipFill>
        <p:spPr>
          <a:xfrm>
            <a:off x="342900" y="504017"/>
            <a:ext cx="11506170" cy="569753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Цифровая редкость и</a:t>
            </a:r>
            <a:br/>
            <a:r>
              <a:rPr lang="ru" altLang="en-US" sz="3000" dirty="0">
                <a:solidFill>
                  <a:srgbClr val="422C70"/>
                </a:solidFill>
                <a:latin typeface="IBM Plex Sans Medium" pitchFamily="34" charset="0"/>
                <a:ea typeface="IBM Plex Sans Medium" pitchFamily="34" charset="-122"/>
                <a:cs typeface="IBM Plex Sans Medium" pitchFamily="34" charset="-120"/>
              </a:rPr>
              <a:t>проверяемый объём</a:t>
            </a:r>
            <a:br/>
            <a:r>
              <a:rPr lang="ru" altLang="en-US" sz="3000" dirty="0">
                <a:solidFill>
                  <a:srgbClr val="422C70"/>
                </a:solidFill>
                <a:latin typeface="IBM Plex Sans Medium" pitchFamily="34" charset="0"/>
                <a:ea typeface="IBM Plex Sans Medium" pitchFamily="34" charset="-122"/>
                <a:cs typeface="IBM Plex Sans Medium" pitchFamily="34" charset="-120"/>
              </a:rPr>
              <a:t>предложения</a:t>
            </a:r>
            <a:endParaRPr lang="ru" sz="3000" dirty="0"/>
          </a:p>
        </p:txBody>
      </p:sp>
      <p:sp>
        <p:nvSpPr>
          <p:cNvPr id="5" name="Text 2"/>
          <p:cNvSpPr/>
          <p:nvPr/>
        </p:nvSpPr>
        <p:spPr>
          <a:xfrm>
            <a:off x="956188" y="2202972"/>
            <a:ext cx="5377221" cy="2997952"/>
          </a:xfrm>
          <a:prstGeom prst="rect">
            <a:avLst/>
          </a:prstGeom>
          <a:noFill/>
          <a:ln/>
        </p:spPr>
        <p:txBody>
          <a:bodyPr wrap="square" lIns="0" tIns="0" rIns="0" bIns="0" rtlCol="0" anchor="t"/>
          <a:lstStyle/>
          <a:p>
            <a:pPr algn="l" marL="173990" indent="-173990">
              <a:lnSpc>
                <a:spcPct val="113000"/>
              </a:lnSpc>
              <a:buSzPct val="100000"/>
              <a:buChar char="•"/>
            </a:pPr>
            <a:r>
              <a:rPr lang="ru" altLang="en-US" sz="1820" dirty="0">
                <a:solidFill>
                  <a:srgbClr val="25252B"/>
                </a:solidFill>
                <a:latin typeface="IBM Plex Sans" pitchFamily="34" charset="0"/>
                <a:ea typeface="IBM Plex Sans" pitchFamily="34" charset="-122"/>
                <a:cs typeface="IBM Plex Sans" pitchFamily="34" charset="-120"/>
              </a:rPr>
              <a:t>Подлинные единицы отличаются от недействительных копий</a:t>
            </a:r>
            <a:endParaRPr lang="ru" sz="1820" dirty="0"/>
          </a:p>
          <a:p>
            <a:pPr algn="l" marL="173990" indent="-173990">
              <a:lnSpc>
                <a:spcPct val="113000"/>
              </a:lnSpc>
              <a:spcBef>
                <a:spcPts val="360"/>
              </a:spcBef>
              <a:buSzPct val="100000"/>
              <a:buChar char="•"/>
            </a:pPr>
            <a:r>
              <a:rPr lang="ru" altLang="en-US" sz="1820" dirty="0">
                <a:solidFill>
                  <a:srgbClr val="25252B"/>
                </a:solidFill>
                <a:latin typeface="IBM Plex Sans" pitchFamily="34" charset="0"/>
                <a:ea typeface="IBM Plex Sans" pitchFamily="34" charset="-122"/>
                <a:cs typeface="IBM Plex Sans" pitchFamily="34" charset="-120"/>
              </a:rPr>
              <a:t>Двойные траты отклоняются</a:t>
            </a:r>
            <a:endParaRPr lang="ru" sz="1820" dirty="0"/>
          </a:p>
          <a:p>
            <a:pPr algn="l" marL="173990" indent="-173990">
              <a:lnSpc>
                <a:spcPct val="113000"/>
              </a:lnSpc>
              <a:spcBef>
                <a:spcPts val="360"/>
              </a:spcBef>
              <a:buSzPct val="100000"/>
              <a:buChar char="•"/>
            </a:pPr>
            <a:r>
              <a:rPr lang="ru" altLang="en-US" sz="1820" dirty="0">
                <a:solidFill>
                  <a:srgbClr val="25252B"/>
                </a:solidFill>
                <a:latin typeface="IBM Plex Sans" pitchFamily="34" charset="0"/>
                <a:ea typeface="IBM Plex Sans" pitchFamily="34" charset="-122"/>
                <a:cs typeface="IBM Plex Sans" pitchFamily="34" charset="-120"/>
              </a:rPr>
              <a:t>Общедоступная история транзакций и подписи</a:t>
            </a:r>
            <a:endParaRPr lang="ru" sz="1820" dirty="0"/>
          </a:p>
          <a:p>
            <a:pPr algn="l" marL="173990" indent="-173990">
              <a:lnSpc>
                <a:spcPct val="113000"/>
              </a:lnSpc>
              <a:spcBef>
                <a:spcPts val="360"/>
              </a:spcBef>
              <a:buSzPct val="100000"/>
              <a:buChar char="•"/>
            </a:pPr>
            <a:r>
              <a:rPr lang="ru" altLang="en-US" sz="1820" dirty="0">
                <a:solidFill>
                  <a:srgbClr val="25252B"/>
                </a:solidFill>
                <a:latin typeface="IBM Plex Sans" pitchFamily="34" charset="0"/>
                <a:ea typeface="IBM Plex Sans" pitchFamily="34" charset="-122"/>
                <a:cs typeface="IBM Plex Sans" pitchFamily="34" charset="-120"/>
              </a:rPr>
              <a:t>Доказательство работы и независимая проверка соблюдения правил</a:t>
            </a:r>
            <a:endParaRPr lang="ru" sz="1820" dirty="0"/>
          </a:p>
          <a:p>
            <a:pPr algn="l" marL="173990" indent="-173990">
              <a:lnSpc>
                <a:spcPct val="113000"/>
              </a:lnSpc>
              <a:spcBef>
                <a:spcPts val="360"/>
              </a:spcBef>
              <a:buSzPct val="100000"/>
              <a:buChar char="•"/>
            </a:pPr>
            <a:r>
              <a:rPr lang="ru" altLang="en-US" sz="1820" dirty="0">
                <a:solidFill>
                  <a:srgbClr val="25252B"/>
                </a:solidFill>
                <a:latin typeface="IBM Plex Sans" pitchFamily="34" charset="0"/>
                <a:ea typeface="IBM Plex Sans" pitchFamily="34" charset="-122"/>
                <a:cs typeface="IBM Plex Sans" pitchFamily="34" charset="-120"/>
              </a:rPr>
              <a:t>Ограничение эмиссии связано с децентрализацией и проверкой</a:t>
            </a:r>
            <a:endParaRPr lang="ru" sz="1820" dirty="0"/>
          </a:p>
        </p:txBody>
      </p:sp>
      <p:sp>
        <p:nvSpPr>
          <p:cNvPr id="6" name="Text 3"/>
          <p:cNvSpPr/>
          <p:nvPr/>
        </p:nvSpPr>
        <p:spPr>
          <a:xfrm>
            <a:off x="666780" y="5455585"/>
            <a:ext cx="5694426" cy="937626"/>
          </a:xfrm>
          <a:prstGeom prst="rect">
            <a:avLst/>
          </a:prstGeom>
          <a:noFill/>
          <a:ln/>
        </p:spPr>
        <p:txBody>
          <a:bodyPr wrap="square" lIns="0" tIns="0" rIns="0" bIns="0" rtlCol="0" anchor="t"/>
          <a:lstStyle/>
          <a:p>
            <a:pPr algn="l" indent="0" marL="0">
              <a:lnSpc>
                <a:spcPct val="113000"/>
              </a:lnSpc>
              <a:buNone/>
            </a:pPr>
            <a:r>
              <a:rPr lang="ru" altLang="en-US" sz="1820" dirty="0">
                <a:solidFill>
                  <a:srgbClr val="25252B"/>
                </a:solidFill>
                <a:latin typeface="IBM Plex Sans" pitchFamily="34" charset="0"/>
                <a:ea typeface="IBM Plex Sans" pitchFamily="34" charset="-122"/>
                <a:cs typeface="IBM Plex Sans" pitchFamily="34" charset="-120"/>
              </a:rPr>
              <a:t>Одного письменного заявления об объёме эмиссии недостаточно: кто может его проверить и кто мог бы его изменить?</a:t>
            </a:r>
            <a:endParaRPr lang="ru" sz="18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2</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pic>
        <p:nvPicPr>
          <p:cNvPr id="2" name="Image 0" descr="Заявление об объёме эмиссии Эмитент указывает лимит на своём сайте. Он зафиксирован только в собственной базе данных эмитента. Никто за пределами эмитента не может это проверить. Эмитент может незамет">    </p:cNvPr>
          <p:cNvPicPr>
            <a:picLocks noChangeAspect="1"/>
          </p:cNvPicPr>
          <p:nvPr/>
        </p:nvPicPr>
        <p:blipFill>
          <a:blip r:embed="rId1"/>
          <a:stretch>
            <a:fillRect/>
          </a:stretch>
        </p:blipFill>
        <p:spPr>
          <a:xfrm>
            <a:off x="342900" y="446319"/>
            <a:ext cx="11506170" cy="581293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Блокчейн: публичный реестр биткоина</a:t>
            </a:r>
            <a:endParaRPr lang="ru"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ru" altLang="en-US" sz="2400" dirty="0">
                <a:solidFill>
                  <a:srgbClr val="25252B"/>
                </a:solidFill>
                <a:latin typeface="IBM Plex Sans" pitchFamily="34" charset="0"/>
                <a:ea typeface="IBM Plex Sans" pitchFamily="34" charset="-122"/>
                <a:cs typeface="IBM Plex Sans" pitchFamily="34" charset="-120"/>
              </a:rPr>
              <a:t>Общедоступный реестр транзакций, хранящийся во множестве копий</a:t>
            </a:r>
            <a:endParaRPr lang="ru" sz="2400" dirty="0"/>
          </a:p>
          <a:p>
            <a:pPr algn="l" marL="228600" indent="-228600">
              <a:lnSpc>
                <a:spcPct val="113000"/>
              </a:lnSpc>
              <a:spcBef>
                <a:spcPts val="480"/>
              </a:spcBef>
              <a:buSzPct val="100000"/>
              <a:buChar char="•"/>
            </a:pPr>
            <a:r>
              <a:rPr lang="ru" altLang="en-US" sz="2400" dirty="0">
                <a:solidFill>
                  <a:srgbClr val="25252B"/>
                </a:solidFill>
                <a:latin typeface="IBM Plex Sans" pitchFamily="34" charset="0"/>
                <a:ea typeface="IBM Plex Sans" pitchFamily="34" charset="-122"/>
                <a:cs typeface="IBM Plex Sans" pitchFamily="34" charset="-120"/>
              </a:rPr>
              <a:t>Связанные блоки; независимо проверяемые копии</a:t>
            </a:r>
            <a:endParaRPr lang="ru" sz="2400" dirty="0"/>
          </a:p>
          <a:p>
            <a:pPr algn="l" marL="228600" indent="-228600">
              <a:lnSpc>
                <a:spcPct val="113000"/>
              </a:lnSpc>
              <a:spcBef>
                <a:spcPts val="480"/>
              </a:spcBef>
              <a:buSzPct val="100000"/>
              <a:buChar char="•"/>
            </a:pPr>
            <a:r>
              <a:rPr lang="ru" altLang="en-US" sz="2400" dirty="0">
                <a:solidFill>
                  <a:srgbClr val="25252B"/>
                </a:solidFill>
                <a:latin typeface="IBM Plex Sans" pitchFamily="34" charset="0"/>
                <a:ea typeface="IBM Plex Sans" pitchFamily="34" charset="-122"/>
                <a:cs typeface="IBM Plex Sans" pitchFamily="34" charset="-120"/>
              </a:rPr>
              <a:t>Действительная цепочка с наибольшим накопленным доказательством работы</a:t>
            </a:r>
            <a:endParaRPr lang="ru" sz="2400" dirty="0"/>
          </a:p>
          <a:p>
            <a:pPr algn="l" marL="228600" indent="-228600">
              <a:lnSpc>
                <a:spcPct val="113000"/>
              </a:lnSpc>
              <a:spcBef>
                <a:spcPts val="480"/>
              </a:spcBef>
              <a:buSzPct val="100000"/>
              <a:buChar char="•"/>
            </a:pPr>
            <a:r>
              <a:rPr lang="ru" altLang="en-US" sz="2400" dirty="0">
                <a:solidFill>
                  <a:srgbClr val="25252B"/>
                </a:solidFill>
                <a:latin typeface="IBM Plex Sans" pitchFamily="34" charset="0"/>
                <a:ea typeface="IBM Plex Sans" pitchFamily="34" charset="-122"/>
                <a:cs typeface="IBM Plex Sans" pitchFamily="34" charset="-120"/>
              </a:rPr>
              <a:t>В среднем — примерно один новый блок каждые десять минут</a:t>
            </a:r>
            <a:endParaRPr lang="ru" sz="2400" dirty="0"/>
          </a:p>
        </p:txBody>
      </p:sp>
      <p:sp>
        <p:nvSpPr>
          <p:cNvPr id="5" name="Text 3"/>
          <p:cNvSpPr/>
          <p:nvPr/>
        </p:nvSpPr>
        <p:spPr>
          <a:xfrm>
            <a:off x="666780" y="3961364"/>
            <a:ext cx="11510010" cy="1645463"/>
          </a:xfrm>
          <a:prstGeom prst="rect">
            <a:avLst/>
          </a:prstGeom>
          <a:noFill/>
          <a:ln/>
        </p:spPr>
        <p:txBody>
          <a:bodyPr wrap="square" lIns="0" tIns="0" rIns="0" bIns="0" rtlCol="0" anchor="t"/>
          <a:lstStyle/>
          <a:p>
            <a:pPr algn="l" indent="0" marL="0">
              <a:lnSpc>
                <a:spcPct val="113000"/>
              </a:lnSpc>
              <a:buNone/>
            </a:pPr>
            <a:r>
              <a:rPr lang="ru" altLang="en-US" sz="2400" dirty="0">
                <a:solidFill>
                  <a:srgbClr val="25252B"/>
                </a:solidFill>
                <a:latin typeface="IBM Plex Sans" pitchFamily="34" charset="0"/>
                <a:ea typeface="IBM Plex Sans" pitchFamily="34" charset="-122"/>
                <a:cs typeface="IBM Plex Sans" pitchFamily="34" charset="-120"/>
              </a:rPr>
              <a:t>Чтобы переписать историю, необходимо заново выполнить работу и догнать основную цепочку. Это требует больших затрат, но не является абсолютно невозможным; могут возникать временные конкурирующие версии истории и реорганизации цепочки.</a:t>
            </a:r>
            <a:endParaRPr lang="ru"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2</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Децентрализация</a:t>
            </a:r>
            <a:endParaRPr lang="ru" sz="3000" dirty="0"/>
          </a:p>
        </p:txBody>
      </p:sp>
      <p:sp>
        <p:nvSpPr>
          <p:cNvPr id="5" name="Text 2"/>
          <p:cNvSpPr/>
          <p:nvPr/>
        </p:nvSpPr>
        <p:spPr>
          <a:xfrm>
            <a:off x="971459" y="1368491"/>
            <a:ext cx="6006694" cy="3107497"/>
          </a:xfrm>
          <a:prstGeom prst="rect">
            <a:avLst/>
          </a:prstGeom>
          <a:noFill/>
          <a:ln/>
        </p:spPr>
        <p:txBody>
          <a:bodyPr wrap="square" lIns="0" tIns="0" rIns="0" bIns="0" rtlCol="0" anchor="t"/>
          <a:lstStyle/>
          <a:p>
            <a:pPr algn="l" marL="182880" indent="-182880">
              <a:lnSpc>
                <a:spcPct val="113000"/>
              </a:lnSpc>
              <a:buSzPct val="100000"/>
              <a:buChar char="•"/>
            </a:pPr>
            <a:r>
              <a:rPr lang="ru" altLang="en-US" sz="1920" dirty="0">
                <a:solidFill>
                  <a:srgbClr val="25252B"/>
                </a:solidFill>
                <a:latin typeface="IBM Plex Sans" pitchFamily="34" charset="0"/>
                <a:ea typeface="IBM Plex Sans" pitchFamily="34" charset="-122"/>
                <a:cs typeface="IBM Plex Sans" pitchFamily="34" charset="-120"/>
              </a:rPr>
              <a:t>Программное обеспечение с открытым исходным кодом и свободное участие в протоколе</a:t>
            </a:r>
            <a:endParaRPr lang="ru" sz="1920" dirty="0"/>
          </a:p>
          <a:p>
            <a:pPr algn="l" marL="182880" indent="-182880">
              <a:lnSpc>
                <a:spcPct val="113000"/>
              </a:lnSpc>
              <a:spcBef>
                <a:spcPts val="380"/>
              </a:spcBef>
              <a:buSzPct val="100000"/>
              <a:buChar char="•"/>
            </a:pPr>
            <a:r>
              <a:rPr lang="ru" altLang="en-US" sz="1920" dirty="0">
                <a:solidFill>
                  <a:srgbClr val="25252B"/>
                </a:solidFill>
                <a:latin typeface="IBM Plex Sans" pitchFamily="34" charset="0"/>
                <a:ea typeface="IBM Plex Sans" pitchFamily="34" charset="-122"/>
                <a:cs typeface="IBM Plex Sans" pitchFamily="34" charset="-120"/>
              </a:rPr>
              <a:t>Независимые узлы проверяют; майнеры предлагают блоки</a:t>
            </a:r>
            <a:endParaRPr lang="ru" sz="1920" dirty="0"/>
          </a:p>
          <a:p>
            <a:pPr algn="l" marL="182880" indent="-182880">
              <a:lnSpc>
                <a:spcPct val="113000"/>
              </a:lnSpc>
              <a:spcBef>
                <a:spcPts val="380"/>
              </a:spcBef>
              <a:buSzPct val="100000"/>
              <a:buChar char="•"/>
            </a:pPr>
            <a:r>
              <a:rPr lang="ru" altLang="en-US" sz="1920" dirty="0">
                <a:solidFill>
                  <a:srgbClr val="25252B"/>
                </a:solidFill>
                <a:latin typeface="IBM Plex Sans" pitchFamily="34" charset="0"/>
                <a:ea typeface="IBM Plex Sans" pitchFamily="34" charset="-122"/>
                <a:cs typeface="IBM Plex Sans" pitchFamily="34" charset="-120"/>
              </a:rPr>
              <a:t>Изменения правил зависят от их добровольного принятия</a:t>
            </a:r>
            <a:endParaRPr lang="ru" sz="1920" dirty="0"/>
          </a:p>
          <a:p>
            <a:pPr algn="l" marL="182880" indent="-182880">
              <a:lnSpc>
                <a:spcPct val="113000"/>
              </a:lnSpc>
              <a:spcBef>
                <a:spcPts val="380"/>
              </a:spcBef>
              <a:buSzPct val="100000"/>
              <a:buChar char="•"/>
            </a:pPr>
            <a:r>
              <a:rPr lang="ru" altLang="en-US" sz="1920" dirty="0">
                <a:solidFill>
                  <a:srgbClr val="25252B"/>
                </a:solidFill>
                <a:latin typeface="IBM Plex Sans" pitchFamily="34" charset="0"/>
                <a:ea typeface="IBM Plex Sans" pitchFamily="34" charset="-122"/>
                <a:cs typeface="IBM Plex Sans" pitchFamily="34" charset="-120"/>
              </a:rPr>
              <a:t>Ни один участник не может единолично изменить правила для всех</a:t>
            </a:r>
            <a:endParaRPr lang="ru" sz="1920" dirty="0"/>
          </a:p>
        </p:txBody>
      </p:sp>
      <p:sp>
        <p:nvSpPr>
          <p:cNvPr id="6" name="Text 3"/>
          <p:cNvSpPr/>
          <p:nvPr/>
        </p:nvSpPr>
        <p:spPr>
          <a:xfrm>
            <a:off x="666780" y="4744182"/>
            <a:ext cx="6340632" cy="1316279"/>
          </a:xfrm>
          <a:prstGeom prst="rect">
            <a:avLst/>
          </a:prstGeom>
          <a:noFill/>
          <a:ln/>
        </p:spPr>
        <p:txBody>
          <a:bodyPr wrap="square" lIns="0" tIns="0" rIns="0" bIns="0" rtlCol="0" anchor="t"/>
          <a:lstStyle/>
          <a:p>
            <a:pPr algn="l" indent="0" marL="0">
              <a:lnSpc>
                <a:spcPct val="113000"/>
              </a:lnSpc>
              <a:buNone/>
            </a:pPr>
            <a:r>
              <a:rPr lang="ru" altLang="en-US" sz="1920" dirty="0">
                <a:solidFill>
                  <a:srgbClr val="25252B"/>
                </a:solidFill>
                <a:latin typeface="IBM Plex Sans" pitchFamily="34" charset="0"/>
                <a:ea typeface="IBM Plex Sans" pitchFamily="34" charset="-122"/>
                <a:cs typeface="IBM Plex Sans" pitchFamily="34" charset="-120"/>
              </a:rPr>
              <a:t>Влияние и ресурсы распределены неравномерно; крупные сервисы могут создавать зависимость. Координация может быть медленнее, а у сети нет централизованной службы поддержки.</a:t>
            </a:r>
            <a:endParaRPr lang="ru"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2</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Цифровые подписи и одноранговые переводы</a:t>
            </a:r>
            <a:endParaRPr lang="ru" sz="3000" dirty="0"/>
          </a:p>
        </p:txBody>
      </p:sp>
      <p:sp>
        <p:nvSpPr>
          <p:cNvPr id="4" name="Text 2"/>
          <p:cNvSpPr/>
          <p:nvPr/>
        </p:nvSpPr>
        <p:spPr>
          <a:xfrm>
            <a:off x="1032449" y="1383030"/>
            <a:ext cx="11109137" cy="2150394"/>
          </a:xfrm>
          <a:prstGeom prst="rect">
            <a:avLst/>
          </a:prstGeom>
          <a:noFill/>
          <a:ln/>
        </p:spPr>
        <p:txBody>
          <a:bodyPr wrap="square" lIns="0" tIns="0" rIns="0" bIns="0" rtlCol="0" anchor="t"/>
          <a:lstStyle/>
          <a:p>
            <a:pPr algn="l" marL="219710" indent="-219710">
              <a:lnSpc>
                <a:spcPct val="113000"/>
              </a:lnSpc>
              <a:buSzPct val="100000"/>
              <a:buChar char="•"/>
            </a:pPr>
            <a:r>
              <a:rPr lang="ru" altLang="en-US" sz="2300" dirty="0">
                <a:solidFill>
                  <a:srgbClr val="25252B"/>
                </a:solidFill>
                <a:latin typeface="IBM Plex Sans" pitchFamily="34" charset="0"/>
                <a:ea typeface="IBM Plex Sans" pitchFamily="34" charset="-122"/>
                <a:cs typeface="IBM Plex Sans" pitchFamily="34" charset="-120"/>
              </a:rPr>
              <a:t>Кошелёк использует закрытый ключ для подписи</a:t>
            </a:r>
            <a:endParaRPr lang="ru" sz="2300" dirty="0"/>
          </a:p>
          <a:p>
            <a:pPr algn="l" marL="219710" indent="-219710">
              <a:lnSpc>
                <a:spcPct val="113000"/>
              </a:lnSpc>
              <a:spcBef>
                <a:spcPts val="460"/>
              </a:spcBef>
              <a:buSzPct val="100000"/>
              <a:buChar char="•"/>
            </a:pPr>
            <a:r>
              <a:rPr lang="ru" altLang="en-US" sz="2300" dirty="0">
                <a:solidFill>
                  <a:srgbClr val="25252B"/>
                </a:solidFill>
                <a:latin typeface="IBM Plex Sans" pitchFamily="34" charset="0"/>
                <a:ea typeface="IBM Plex Sans" pitchFamily="34" charset="-122"/>
                <a:cs typeface="IBM Plex Sans" pitchFamily="34" charset="-120"/>
              </a:rPr>
              <a:t>Сеть проверяет подпись, не узнавая ключ</a:t>
            </a:r>
            <a:endParaRPr lang="ru" sz="2300" dirty="0"/>
          </a:p>
          <a:p>
            <a:pPr algn="l" marL="219710" indent="-219710">
              <a:lnSpc>
                <a:spcPct val="113000"/>
              </a:lnSpc>
              <a:spcBef>
                <a:spcPts val="460"/>
              </a:spcBef>
              <a:buSzPct val="100000"/>
              <a:buChar char="•"/>
            </a:pPr>
            <a:r>
              <a:rPr lang="ru" altLang="en-US" sz="2300" dirty="0">
                <a:solidFill>
                  <a:srgbClr val="25252B"/>
                </a:solidFill>
                <a:latin typeface="IBM Plex Sans" pitchFamily="34" charset="0"/>
                <a:ea typeface="IBM Plex Sans" pitchFamily="34" charset="-122"/>
                <a:cs typeface="IBM Plex Sans" pitchFamily="34" charset="-120"/>
              </a:rPr>
              <a:t>Подписанная транзакция распространяется через участников сети</a:t>
            </a:r>
            <a:endParaRPr lang="ru" sz="2300" dirty="0"/>
          </a:p>
          <a:p>
            <a:pPr algn="l" marL="219710" indent="-219710">
              <a:lnSpc>
                <a:spcPct val="113000"/>
              </a:lnSpc>
              <a:spcBef>
                <a:spcPts val="460"/>
              </a:spcBef>
              <a:buSzPct val="100000"/>
              <a:buChar char="•"/>
            </a:pPr>
            <a:r>
              <a:rPr lang="ru" altLang="en-US" sz="2300" dirty="0">
                <a:solidFill>
                  <a:srgbClr val="25252B"/>
                </a:solidFill>
                <a:latin typeface="IBM Plex Sans" pitchFamily="34" charset="0"/>
                <a:ea typeface="IBM Plex Sans" pitchFamily="34" charset="-122"/>
                <a:cs typeface="IBM Plex Sans" pitchFamily="34" charset="-120"/>
              </a:rPr>
              <a:t>В биткоине нет центрального оператора, который одобряет участие в сети или платежи</a:t>
            </a:r>
            <a:endParaRPr lang="ru" sz="2300" dirty="0"/>
          </a:p>
        </p:txBody>
      </p:sp>
      <p:sp>
        <p:nvSpPr>
          <p:cNvPr id="5" name="Text 3"/>
          <p:cNvSpPr/>
          <p:nvPr/>
        </p:nvSpPr>
        <p:spPr>
          <a:xfrm>
            <a:off x="666780" y="3855202"/>
            <a:ext cx="11510010" cy="789950"/>
          </a:xfrm>
          <a:prstGeom prst="rect">
            <a:avLst/>
          </a:prstGeom>
          <a:noFill/>
          <a:ln/>
        </p:spPr>
        <p:txBody>
          <a:bodyPr wrap="square" lIns="0" tIns="0" rIns="0" bIns="0" rtlCol="0" anchor="t"/>
          <a:lstStyle/>
          <a:p>
            <a:pPr algn="l" indent="0" marL="0">
              <a:lnSpc>
                <a:spcPct val="113000"/>
              </a:lnSpc>
              <a:buNone/>
            </a:pPr>
            <a:r>
              <a:rPr lang="ru" altLang="en-US" sz="2300" dirty="0">
                <a:solidFill>
                  <a:srgbClr val="25252B"/>
                </a:solidFill>
                <a:latin typeface="IBM Plex Sans" pitchFamily="34" charset="0"/>
                <a:ea typeface="IBM Plex Sans" pitchFamily="34" charset="-122"/>
                <a:cs typeface="IBM Plex Sans" pitchFamily="34" charset="-120"/>
              </a:rPr>
              <a:t>Любой, кто получит закрытый ключ, обычно может потратить средства. Потеря доступа может означать безвозвратную потерю средств.</a:t>
            </a:r>
            <a:endParaRPr lang="ru" sz="2300" dirty="0"/>
          </a:p>
        </p:txBody>
      </p:sp>
      <p:sp>
        <p:nvSpPr>
          <p:cNvPr id="6" name="Text 4"/>
          <p:cNvSpPr/>
          <p:nvPr/>
        </p:nvSpPr>
        <p:spPr>
          <a:xfrm>
            <a:off x="666780" y="4937851"/>
            <a:ext cx="11510010" cy="1184971"/>
          </a:xfrm>
          <a:prstGeom prst="rect">
            <a:avLst/>
          </a:prstGeom>
          <a:noFill/>
          <a:ln/>
        </p:spPr>
        <p:txBody>
          <a:bodyPr wrap="square" lIns="0" tIns="0" rIns="0" bIns="0" rtlCol="0" anchor="t"/>
          <a:lstStyle/>
          <a:p>
            <a:pPr algn="l" indent="0" marL="0">
              <a:lnSpc>
                <a:spcPct val="113000"/>
              </a:lnSpc>
              <a:buNone/>
            </a:pPr>
            <a:r>
              <a:rPr lang="ru" altLang="en-US" sz="2300" dirty="0">
                <a:solidFill>
                  <a:srgbClr val="25252B"/>
                </a:solidFill>
                <a:latin typeface="IBM Plex Sans" pitchFamily="34" charset="0"/>
                <a:ea typeface="IBM Plex Sans" pitchFamily="34" charset="-122"/>
                <a:cs typeface="IBM Plex Sans" pitchFamily="34" charset="-120"/>
              </a:rPr>
              <a:t>Услуги посредников остаются необязательными; выбирая посредника, вы принимаете его правила хранения средств и связанные с этим риски. Действительный платёж на неверный адрес обычно невозможно отменить.</a:t>
            </a:r>
            <a:endParaRPr lang="ru"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2</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pic>
        <p:nvPicPr>
          <p:cNvPr id="2" name="Image 0" descr="Отправитель подписывает и рассылает транзакцию Другие узлы Узел проверяет и передаёт её дальше Другой узел передаёт её дальшеПуть транзакции Узел проверяет и передаёт её дальше Другой узел передаёт её">    </p:cNvPr>
          <p:cNvPicPr>
            <a:picLocks noChangeAspect="1"/>
          </p:cNvPicPr>
          <p:nvPr/>
        </p:nvPicPr>
        <p:blipFill>
          <a:blip r:embed="rId1"/>
          <a:stretch>
            <a:fillRect/>
          </a:stretch>
        </p:blipFill>
        <p:spPr>
          <a:xfrm>
            <a:off x="945581" y="266730"/>
            <a:ext cx="10300807"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ПользовательПользователь получает, хранит и отправляет биткоины. УзелУзел самостоятельно проверяет соблюдение правил и передаёт корректные данные. МайнерМайнер формирует блоки-кандидаты и выполняет до">    </p:cNvPr>
          <p:cNvPicPr>
            <a:picLocks noChangeAspect="1"/>
          </p:cNvPicPr>
          <p:nvPr/>
        </p:nvPicPr>
        <p:blipFill>
          <a:blip r:embed="rId2"/>
          <a:stretch>
            <a:fillRect/>
          </a:stretch>
        </p:blipFill>
        <p:spPr>
          <a:xfrm>
            <a:off x="1191829" y="571500"/>
            <a:ext cx="4322003" cy="5599694"/>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2</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Пользователи, узлы, майнеры и разработчики</a:t>
            </a:r>
            <a:endParaRPr lang="ru"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ru" altLang="en-US" sz="2400" dirty="0">
                <a:solidFill>
                  <a:srgbClr val="25252B"/>
                </a:solidFill>
                <a:latin typeface="IBM Plex Sans" pitchFamily="34" charset="0"/>
                <a:ea typeface="IBM Plex Sans" pitchFamily="34" charset="-122"/>
                <a:cs typeface="IBM Plex Sans" pitchFamily="34" charset="-120"/>
              </a:rPr>
              <a:t>Майнеры не могут заставить честные узлы принимать недействительные блоки. Разработчики не могут навязать использование программного обеспечения. Один человек может выполнять несколько ролей.</a:t>
            </a:r>
            <a:endParaRPr lang="ru" sz="2400" dirty="0"/>
          </a:p>
        </p:txBody>
      </p:sp>
      <p:sp>
        <p:nvSpPr>
          <p:cNvPr id="5" name="Shape 3"/>
          <p:cNvSpPr/>
          <p:nvPr/>
        </p:nvSpPr>
        <p:spPr>
          <a:xfrm>
            <a:off x="666780" y="2986705"/>
            <a:ext cx="10858500" cy="1645280"/>
          </a:xfrm>
          <a:prstGeom prst="rect">
            <a:avLst/>
          </a:prstGeom>
          <a:solidFill>
            <a:srgbClr val="F3F3FA"/>
          </a:solidFill>
          <a:ln/>
        </p:spPr>
      </p:sp>
      <p:sp>
        <p:nvSpPr>
          <p:cNvPr id="6" name="Shape 4"/>
          <p:cNvSpPr/>
          <p:nvPr/>
        </p:nvSpPr>
        <p:spPr>
          <a:xfrm>
            <a:off x="666780" y="2986705"/>
            <a:ext cx="57150" cy="1645280"/>
          </a:xfrm>
          <a:prstGeom prst="rect">
            <a:avLst/>
          </a:prstGeom>
          <a:solidFill>
            <a:srgbClr val="422C70"/>
          </a:solidFill>
          <a:ln/>
        </p:spPr>
      </p:sp>
      <p:sp>
        <p:nvSpPr>
          <p:cNvPr id="7" name="Text 5"/>
          <p:cNvSpPr/>
          <p:nvPr/>
        </p:nvSpPr>
        <p:spPr>
          <a:xfrm>
            <a:off x="1211580" y="3261025"/>
            <a:ext cx="10415565" cy="1096640"/>
          </a:xfrm>
          <a:prstGeom prst="rect">
            <a:avLst/>
          </a:prstGeom>
          <a:noFill/>
          <a:ln/>
        </p:spPr>
        <p:txBody>
          <a:bodyPr wrap="square" lIns="0" tIns="0" rIns="0" bIns="0" rtlCol="0" anchor="t"/>
          <a:lstStyle/>
          <a:p>
            <a:pPr algn="l" indent="0" marL="0">
              <a:lnSpc>
                <a:spcPct val="113000"/>
              </a:lnSpc>
              <a:buNone/>
            </a:pPr>
            <a:r>
              <a:rPr lang="ru" altLang="en-US" sz="2400" b="1" dirty="0">
                <a:solidFill>
                  <a:srgbClr val="422C70"/>
                </a:solidFill>
                <a:latin typeface="IBM Plex Sans" pitchFamily="34" charset="0"/>
                <a:ea typeface="IBM Plex Sans" pitchFamily="34" charset="-122"/>
                <a:cs typeface="IBM Plex Sans" pitchFamily="34" charset="-120"/>
              </a:rPr>
              <a:t>Вопрос на проверку понимания</a:t>
            </a:r>
            <a:endParaRPr lang="ru" sz="2400" dirty="0"/>
          </a:p>
          <a:p>
            <a:pPr algn="l" indent="0" marL="0">
              <a:lnSpc>
                <a:spcPct val="113000"/>
              </a:lnSpc>
              <a:spcBef>
                <a:spcPts val="360"/>
              </a:spcBef>
              <a:buNone/>
            </a:pPr>
            <a:r>
              <a:rPr lang="ru" altLang="en-US" sz="2400" dirty="0">
                <a:solidFill>
                  <a:srgbClr val="25252B"/>
                </a:solidFill>
                <a:latin typeface="IBM Plex Sans" pitchFamily="34" charset="0"/>
                <a:ea typeface="IBM Plex Sans" pitchFamily="34" charset="-122"/>
                <a:cs typeface="IBM Plex Sans" pitchFamily="34" charset="-120"/>
              </a:rPr>
              <a:t>Зачем узел проверяет транзакции? Назовите одно правило, соблюдение которого он проверяет.</a:t>
            </a:r>
            <a:endParaRPr lang="ru"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2</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Доказательство работы</a:t>
            </a:r>
            <a:endParaRPr lang="ru" sz="3000" dirty="0"/>
          </a:p>
        </p:txBody>
      </p:sp>
      <p:sp>
        <p:nvSpPr>
          <p:cNvPr id="5" name="Text 2"/>
          <p:cNvSpPr/>
          <p:nvPr/>
        </p:nvSpPr>
        <p:spPr>
          <a:xfrm>
            <a:off x="956188" y="1364742"/>
            <a:ext cx="6023427" cy="3623036"/>
          </a:xfrm>
          <a:prstGeom prst="rect">
            <a:avLst/>
          </a:prstGeom>
          <a:noFill/>
          <a:ln/>
        </p:spPr>
        <p:txBody>
          <a:bodyPr wrap="square" lIns="0" tIns="0" rIns="0" bIns="0" rtlCol="0" anchor="t"/>
          <a:lstStyle/>
          <a:p>
            <a:pPr algn="l" marL="173990" indent="-173990">
              <a:lnSpc>
                <a:spcPct val="113000"/>
              </a:lnSpc>
              <a:buSzPct val="100000"/>
              <a:buChar char="•"/>
            </a:pPr>
            <a:r>
              <a:rPr lang="ru" altLang="en-US" sz="1820" dirty="0">
                <a:solidFill>
                  <a:srgbClr val="25252B"/>
                </a:solidFill>
                <a:latin typeface="IBM Plex Sans" pitchFamily="34" charset="0"/>
                <a:ea typeface="IBM Plex Sans" pitchFamily="34" charset="-122"/>
                <a:cs typeface="IBM Plex Sans" pitchFamily="34" charset="-120"/>
              </a:rPr>
              <a:t>Блок-кандидат → многократное хеширование → допустимый результат</a:t>
            </a:r>
            <a:endParaRPr lang="ru" sz="1820" dirty="0"/>
          </a:p>
          <a:p>
            <a:pPr algn="l" marL="173990" indent="-173990">
              <a:lnSpc>
                <a:spcPct val="113000"/>
              </a:lnSpc>
              <a:spcBef>
                <a:spcPts val="360"/>
              </a:spcBef>
              <a:buSzPct val="100000"/>
              <a:buChar char="•"/>
            </a:pPr>
            <a:r>
              <a:rPr lang="ru" altLang="en-US" sz="1820" dirty="0">
                <a:solidFill>
                  <a:srgbClr val="25252B"/>
                </a:solidFill>
                <a:latin typeface="IBM Plex Sans" pitchFamily="34" charset="0"/>
                <a:ea typeface="IBM Plex Sans" pitchFamily="34" charset="-122"/>
                <a:cs typeface="IBM Plex Sans" pitchFamily="34" charset="-120"/>
              </a:rPr>
              <a:t>Значительные затраты вычислений и энергии; быстрая проверка</a:t>
            </a:r>
            <a:endParaRPr lang="ru" sz="1820" dirty="0"/>
          </a:p>
          <a:p>
            <a:pPr algn="l" marL="173990" indent="-173990">
              <a:lnSpc>
                <a:spcPct val="113000"/>
              </a:lnSpc>
              <a:spcBef>
                <a:spcPts val="360"/>
              </a:spcBef>
              <a:buSzPct val="100000"/>
              <a:buChar char="•"/>
            </a:pPr>
            <a:r>
              <a:rPr lang="ru" altLang="en-US" sz="1820" dirty="0">
                <a:solidFill>
                  <a:srgbClr val="25252B"/>
                </a:solidFill>
                <a:latin typeface="IBM Plex Sans" pitchFamily="34" charset="0"/>
                <a:ea typeface="IBM Plex Sans" pitchFamily="34" charset="-122"/>
                <a:cs typeface="IBM Plex Sans" pitchFamily="34" charset="-120"/>
              </a:rPr>
              <a:t>Допустимый блок распространяется по сети и проверяется узлами</a:t>
            </a:r>
            <a:endParaRPr lang="ru" sz="1820" dirty="0"/>
          </a:p>
          <a:p>
            <a:pPr algn="l" marL="173990" indent="-173990">
              <a:lnSpc>
                <a:spcPct val="113000"/>
              </a:lnSpc>
              <a:spcBef>
                <a:spcPts val="360"/>
              </a:spcBef>
              <a:buSzPct val="100000"/>
              <a:buChar char="•"/>
            </a:pPr>
            <a:r>
              <a:rPr lang="ru" altLang="en-US" sz="1820" dirty="0">
                <a:solidFill>
                  <a:srgbClr val="25252B"/>
                </a:solidFill>
                <a:latin typeface="IBM Plex Sans" pitchFamily="34" charset="0"/>
                <a:ea typeface="IBM Plex Sans" pitchFamily="34" charset="-122"/>
                <a:cs typeface="IBM Plex Sans" pitchFamily="34" charset="-120"/>
              </a:rPr>
              <a:t>Целевое значение корректируется так, чтобы блоки создавались в среднем каждые десять минут</a:t>
            </a:r>
            <a:endParaRPr lang="ru" sz="1820" dirty="0"/>
          </a:p>
          <a:p>
            <a:pPr algn="l" marL="173990" indent="-173990">
              <a:lnSpc>
                <a:spcPct val="113000"/>
              </a:lnSpc>
              <a:spcBef>
                <a:spcPts val="360"/>
              </a:spcBef>
              <a:buSzPct val="100000"/>
              <a:buChar char="•"/>
            </a:pPr>
            <a:r>
              <a:rPr lang="ru" altLang="en-US" sz="1820" dirty="0">
                <a:solidFill>
                  <a:srgbClr val="25252B"/>
                </a:solidFill>
                <a:latin typeface="IBM Plex Sans" pitchFamily="34" charset="0"/>
                <a:ea typeface="IBM Plex Sans" pitchFamily="34" charset="-122"/>
                <a:cs typeface="IBM Plex Sans" pitchFamily="34" charset="-120"/>
              </a:rPr>
              <a:t>Накопленная работа делает переписывание истории затратным</a:t>
            </a:r>
            <a:endParaRPr lang="ru" sz="1820" dirty="0"/>
          </a:p>
        </p:txBody>
      </p:sp>
      <p:sp>
        <p:nvSpPr>
          <p:cNvPr id="6" name="Text 3"/>
          <p:cNvSpPr/>
          <p:nvPr/>
        </p:nvSpPr>
        <p:spPr>
          <a:xfrm>
            <a:off x="666780" y="5242438"/>
            <a:ext cx="6340632" cy="1250168"/>
          </a:xfrm>
          <a:prstGeom prst="rect">
            <a:avLst/>
          </a:prstGeom>
          <a:noFill/>
          <a:ln/>
        </p:spPr>
        <p:txBody>
          <a:bodyPr wrap="square" lIns="0" tIns="0" rIns="0" bIns="0" rtlCol="0" anchor="t"/>
          <a:lstStyle/>
          <a:p>
            <a:pPr algn="l" indent="0" marL="0">
              <a:lnSpc>
                <a:spcPct val="113000"/>
              </a:lnSpc>
              <a:buNone/>
            </a:pPr>
            <a:r>
              <a:rPr lang="ru" altLang="en-US" sz="1820" dirty="0">
                <a:solidFill>
                  <a:srgbClr val="25252B"/>
                </a:solidFill>
                <a:latin typeface="IBM Plex Sans" pitchFamily="34" charset="0"/>
                <a:ea typeface="IBM Plex Sans" pitchFamily="34" charset="-122"/>
                <a:cs typeface="IBM Plex Sans" pitchFamily="34" charset="-120"/>
              </a:rPr>
              <a:t>Майнинг защищает порядок транзакций; он не решает уравнения для сторонних задач. Оценивайте источник энергии, её использование, пользу для безопасности и альтернативы.</a:t>
            </a:r>
            <a:endParaRPr lang="ru" sz="18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2</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1Майнер находит блок Майнинговое устройство вычисляет хеш снова и снова, пока один из результатов не удовлетворит целевому значению2Майнер рассылает блокБлок передаётся в сеть3Узлы проверяют блок Кажд">    </p:cNvPr>
          <p:cNvPicPr>
            <a:picLocks noChangeAspect="1"/>
          </p:cNvPicPr>
          <p:nvPr/>
        </p:nvPicPr>
        <p:blipFill>
          <a:blip r:embed="rId2"/>
          <a:stretch>
            <a:fillRect/>
          </a:stretch>
        </p:blipFill>
        <p:spPr>
          <a:xfrm>
            <a:off x="1934139" y="571500"/>
            <a:ext cx="2836926" cy="5718749"/>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2</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Ограниченное предложение</a:t>
            </a:r>
            <a:endParaRPr lang="ru" sz="3000" dirty="0"/>
          </a:p>
        </p:txBody>
      </p:sp>
      <p:sp>
        <p:nvSpPr>
          <p:cNvPr id="5" name="Text 2"/>
          <p:cNvSpPr/>
          <p:nvPr/>
        </p:nvSpPr>
        <p:spPr>
          <a:xfrm>
            <a:off x="971459" y="1368491"/>
            <a:ext cx="5360487" cy="2827142"/>
          </a:xfrm>
          <a:prstGeom prst="rect">
            <a:avLst/>
          </a:prstGeom>
          <a:noFill/>
          <a:ln/>
        </p:spPr>
        <p:txBody>
          <a:bodyPr wrap="square" lIns="0" tIns="0" rIns="0" bIns="0" rtlCol="0" anchor="t"/>
          <a:lstStyle/>
          <a:p>
            <a:pPr algn="l" marL="182880" indent="-182880">
              <a:lnSpc>
                <a:spcPct val="113000"/>
              </a:lnSpc>
              <a:buSzPct val="100000"/>
              <a:buChar char="•"/>
            </a:pPr>
            <a:r>
              <a:rPr lang="ru" altLang="en-US" sz="1920" dirty="0">
                <a:solidFill>
                  <a:srgbClr val="25252B"/>
                </a:solidFill>
                <a:latin typeface="IBM Plex Sans" pitchFamily="34" charset="0"/>
                <a:ea typeface="IBM Plex Sans" pitchFamily="34" charset="-122"/>
                <a:cs typeface="IBM Plex Sans" pitchFamily="34" charset="-120"/>
              </a:rPr>
              <a:t>Максимум: </a:t>
            </a:r>
            <a:r>
              <a:rPr lang="ru" altLang="en-US" sz="1920" b="1" dirty="0">
                <a:solidFill>
                  <a:srgbClr val="25252B"/>
                </a:solidFill>
                <a:latin typeface="IBM Plex Sans" pitchFamily="34" charset="0"/>
                <a:ea typeface="IBM Plex Sans" pitchFamily="34" charset="-122"/>
                <a:cs typeface="IBM Plex Sans" pitchFamily="34" charset="-120"/>
              </a:rPr>
              <a:t>21 миллион BTC</a:t>
            </a:r>
            <a:r>
              <a:rPr lang="ru" altLang="en-US" sz="1920" dirty="0">
                <a:solidFill>
                  <a:srgbClr val="25252B"/>
                </a:solidFill>
                <a:latin typeface="IBM Plex Sans" pitchFamily="34" charset="0"/>
                <a:ea typeface="IBM Plex Sans" pitchFamily="34" charset="-122"/>
                <a:cs typeface="IBM Plex Sans" pitchFamily="34" charset="-120"/>
              </a:rPr>
              <a:t> согласно общедоступным правилам</a:t>
            </a:r>
            <a:endParaRPr lang="ru" sz="1920" dirty="0"/>
          </a:p>
          <a:p>
            <a:pPr algn="l" marL="182880" indent="-182880">
              <a:lnSpc>
                <a:spcPct val="113000"/>
              </a:lnSpc>
              <a:spcBef>
                <a:spcPts val="380"/>
              </a:spcBef>
              <a:buSzPct val="100000"/>
              <a:buChar char="•"/>
            </a:pPr>
            <a:r>
              <a:rPr lang="ru" altLang="en-US" sz="1920" dirty="0">
                <a:solidFill>
                  <a:srgbClr val="25252B"/>
                </a:solidFill>
                <a:latin typeface="IBM Plex Sans" pitchFamily="34" charset="0"/>
                <a:ea typeface="IBM Plex Sans" pitchFamily="34" charset="-122"/>
                <a:cs typeface="IBM Plex Sans" pitchFamily="34" charset="-120"/>
              </a:rPr>
              <a:t>Новая эмиссия: субсидия за блок</a:t>
            </a:r>
            <a:endParaRPr lang="ru" sz="1920" dirty="0"/>
          </a:p>
          <a:p>
            <a:pPr algn="l" marL="182880" indent="-182880">
              <a:lnSpc>
                <a:spcPct val="113000"/>
              </a:lnSpc>
              <a:spcBef>
                <a:spcPts val="380"/>
              </a:spcBef>
              <a:buSzPct val="100000"/>
              <a:buChar char="•"/>
            </a:pPr>
            <a:r>
              <a:rPr lang="ru" altLang="en-US" sz="1920" dirty="0">
                <a:solidFill>
                  <a:srgbClr val="25252B"/>
                </a:solidFill>
                <a:latin typeface="IBM Plex Sans" pitchFamily="34" charset="0"/>
                <a:ea typeface="IBM Plex Sans" pitchFamily="34" charset="-122"/>
                <a:cs typeface="IBM Plex Sans" pitchFamily="34" charset="-120"/>
              </a:rPr>
              <a:t>Халвинг: каждые </a:t>
            </a:r>
            <a:r>
              <a:rPr lang="ru" altLang="en-US" sz="1920" b="1" dirty="0">
                <a:solidFill>
                  <a:srgbClr val="25252B"/>
                </a:solidFill>
                <a:latin typeface="IBM Plex Sans" pitchFamily="34" charset="0"/>
                <a:ea typeface="IBM Plex Sans" pitchFamily="34" charset="-122"/>
                <a:cs typeface="IBM Plex Sans" pitchFamily="34" charset="-120"/>
              </a:rPr>
              <a:t>210 000 блоков</a:t>
            </a:r>
            <a:r>
              <a:rPr lang="ru" altLang="en-US" sz="1920" dirty="0">
                <a:solidFill>
                  <a:srgbClr val="25252B"/>
                </a:solidFill>
                <a:latin typeface="IBM Plex Sans" pitchFamily="34" charset="0"/>
                <a:ea typeface="IBM Plex Sans" pitchFamily="34" charset="-122"/>
                <a:cs typeface="IBM Plex Sans" pitchFamily="34" charset="-120"/>
              </a:rPr>
              <a:t>, примерно раз в четыре года</a:t>
            </a:r>
            <a:endParaRPr lang="ru" sz="1920" dirty="0"/>
          </a:p>
          <a:p>
            <a:pPr algn="l" marL="182880" indent="-182880">
              <a:lnSpc>
                <a:spcPct val="113000"/>
              </a:lnSpc>
              <a:spcBef>
                <a:spcPts val="380"/>
              </a:spcBef>
              <a:buSzPct val="100000"/>
              <a:buChar char="•"/>
            </a:pPr>
            <a:r>
              <a:rPr lang="ru" altLang="en-US" sz="1920" dirty="0">
                <a:solidFill>
                  <a:srgbClr val="25252B"/>
                </a:solidFill>
                <a:latin typeface="IBM Plex Sans" pitchFamily="34" charset="0"/>
                <a:ea typeface="IBM Plex Sans" pitchFamily="34" charset="-122"/>
                <a:cs typeface="IBM Plex Sans" pitchFamily="34" charset="-120"/>
              </a:rPr>
              <a:t>Субсидия: 50 → 25 → 12,5 → 6,25 → 3,125 BTC</a:t>
            </a:r>
            <a:endParaRPr lang="ru" sz="1920" dirty="0"/>
          </a:p>
          <a:p>
            <a:pPr algn="l" marL="182880" indent="-182880">
              <a:lnSpc>
                <a:spcPct val="113000"/>
              </a:lnSpc>
              <a:spcBef>
                <a:spcPts val="380"/>
              </a:spcBef>
              <a:buSzPct val="100000"/>
              <a:buChar char="•"/>
            </a:pPr>
            <a:r>
              <a:rPr lang="ru" altLang="en-US" sz="1920" dirty="0">
                <a:solidFill>
                  <a:srgbClr val="25252B"/>
                </a:solidFill>
                <a:latin typeface="IBM Plex Sans" pitchFamily="34" charset="0"/>
                <a:ea typeface="IBM Plex Sans" pitchFamily="34" charset="-122"/>
                <a:cs typeface="IBM Plex Sans" pitchFamily="34" charset="-120"/>
              </a:rPr>
              <a:t>Комиссии не входят в новую эмиссию</a:t>
            </a:r>
            <a:endParaRPr lang="ru" sz="1920" dirty="0"/>
          </a:p>
        </p:txBody>
      </p:sp>
      <p:sp>
        <p:nvSpPr>
          <p:cNvPr id="6" name="Text 3"/>
          <p:cNvSpPr/>
          <p:nvPr/>
        </p:nvSpPr>
        <p:spPr>
          <a:xfrm>
            <a:off x="666780" y="4463826"/>
            <a:ext cx="5694426" cy="1316279"/>
          </a:xfrm>
          <a:prstGeom prst="rect">
            <a:avLst/>
          </a:prstGeom>
          <a:noFill/>
          <a:ln/>
        </p:spPr>
        <p:txBody>
          <a:bodyPr wrap="square" lIns="0" tIns="0" rIns="0" bIns="0" rtlCol="0" anchor="t"/>
          <a:lstStyle/>
          <a:p>
            <a:pPr algn="l" indent="0" marL="0">
              <a:lnSpc>
                <a:spcPct val="113000"/>
              </a:lnSpc>
              <a:buNone/>
            </a:pPr>
            <a:r>
              <a:rPr lang="ru" altLang="en-US" sz="1920" dirty="0">
                <a:solidFill>
                  <a:srgbClr val="25252B"/>
                </a:solidFill>
                <a:latin typeface="IBM Plex Sans" pitchFamily="34" charset="0"/>
                <a:ea typeface="IBM Plex Sans" pitchFamily="34" charset="-122"/>
                <a:cs typeface="IBM Plex Sans" pitchFamily="34" charset="-120"/>
              </a:rPr>
              <a:t>Узлы отклоняют избыточную эмиссию; ограничение действует, пока участники обеспечивают его соблюдение. Ограниченное предложение не гарантирует роста цены.</a:t>
            </a:r>
            <a:endParaRPr lang="ru"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2</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pic>
        <p:nvPicPr>
          <p:cNvPr id="2" name="Image 0" descr="Общее количество выпущенных биткоиновЛимит в 21 миллион21M10.5M0">    </p:cNvPr>
          <p:cNvPicPr>
            <a:picLocks noChangeAspect="1"/>
          </p:cNvPicPr>
          <p:nvPr/>
        </p:nvPicPr>
        <p:blipFill>
          <a:blip r:embed="rId1"/>
          <a:stretch>
            <a:fillRect/>
          </a:stretch>
        </p:blipFill>
        <p:spPr>
          <a:xfrm>
            <a:off x="342900" y="1219444"/>
            <a:ext cx="11506170" cy="426677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pic>
        <p:nvPicPr>
          <p:cNvPr id="2" name="Image 0" descr="Новые биткоины за блок502512.56.253.1250k210k420k630k840k1,050k1,260k1,470kХалвинг каждые 210 000 блоков (примерно четыре года)Комиссии за транзакции выплачиваются сверх этого и не являются новыми бит">    </p:cNvPr>
          <p:cNvPicPr>
            <a:picLocks noChangeAspect="1"/>
          </p:cNvPicPr>
          <p:nvPr/>
        </p:nvPicPr>
        <p:blipFill>
          <a:blip r:embed="rId1"/>
          <a:stretch>
            <a:fillRect/>
          </a:stretch>
        </p:blipFill>
        <p:spPr>
          <a:xfrm>
            <a:off x="342900" y="557784"/>
            <a:ext cx="11506170" cy="559009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Сатоши и предвзятость в</a:t>
            </a:r>
            <a:br/>
            <a:r>
              <a:rPr lang="ru" altLang="en-US" sz="3000" dirty="0">
                <a:solidFill>
                  <a:srgbClr val="422C70"/>
                </a:solidFill>
                <a:latin typeface="IBM Plex Sans Medium" pitchFamily="34" charset="0"/>
                <a:ea typeface="IBM Plex Sans Medium" pitchFamily="34" charset="-122"/>
                <a:cs typeface="IBM Plex Sans Medium" pitchFamily="34" charset="-120"/>
              </a:rPr>
              <a:t>пользу целых единиц</a:t>
            </a:r>
            <a:endParaRPr lang="ru" sz="3000" dirty="0"/>
          </a:p>
        </p:txBody>
      </p:sp>
      <p:sp>
        <p:nvSpPr>
          <p:cNvPr id="5" name="Text 2"/>
          <p:cNvSpPr/>
          <p:nvPr/>
        </p:nvSpPr>
        <p:spPr>
          <a:xfrm>
            <a:off x="956188" y="1783812"/>
            <a:ext cx="5377221" cy="1388974"/>
          </a:xfrm>
          <a:prstGeom prst="rect">
            <a:avLst/>
          </a:prstGeom>
          <a:noFill/>
          <a:ln/>
        </p:spPr>
        <p:txBody>
          <a:bodyPr wrap="square" lIns="0" tIns="0" rIns="0" bIns="0" rtlCol="0" anchor="t"/>
          <a:lstStyle/>
          <a:p>
            <a:pPr algn="l" marL="173990" indent="-173990">
              <a:lnSpc>
                <a:spcPct val="113000"/>
              </a:lnSpc>
              <a:buSzPct val="100000"/>
              <a:buChar char="•"/>
            </a:pPr>
            <a:r>
              <a:rPr lang="ru" altLang="en-US" sz="1820" b="1" dirty="0">
                <a:solidFill>
                  <a:srgbClr val="25252B"/>
                </a:solidFill>
                <a:latin typeface="IBM Plex Sans" pitchFamily="34" charset="0"/>
                <a:ea typeface="IBM Plex Sans" pitchFamily="34" charset="-122"/>
                <a:cs typeface="IBM Plex Sans" pitchFamily="34" charset="-120"/>
              </a:rPr>
              <a:t>1 BTC = 100 000 000 сатоши</a:t>
            </a:r>
            <a:endParaRPr lang="ru" sz="1820" dirty="0"/>
          </a:p>
          <a:p>
            <a:pPr algn="l" marL="173990" indent="-173990">
              <a:lnSpc>
                <a:spcPct val="113000"/>
              </a:lnSpc>
              <a:spcBef>
                <a:spcPts val="360"/>
              </a:spcBef>
              <a:buSzPct val="100000"/>
              <a:buChar char="•"/>
            </a:pPr>
            <a:r>
              <a:rPr lang="ru" altLang="en-US" sz="1820" b="1" dirty="0">
                <a:solidFill>
                  <a:srgbClr val="25252B"/>
                </a:solidFill>
                <a:latin typeface="IBM Plex Sans" pitchFamily="34" charset="0"/>
                <a:ea typeface="IBM Plex Sans" pitchFamily="34" charset="-122"/>
                <a:cs typeface="IBM Plex Sans" pitchFamily="34" charset="-120"/>
              </a:rPr>
              <a:t>0,001 BTC = 100 000 сатоши</a:t>
            </a:r>
            <a:endParaRPr lang="ru" sz="1820" dirty="0"/>
          </a:p>
          <a:p>
            <a:pPr algn="l" marL="173990" indent="-173990">
              <a:lnSpc>
                <a:spcPct val="113000"/>
              </a:lnSpc>
              <a:spcBef>
                <a:spcPts val="360"/>
              </a:spcBef>
              <a:buSzPct val="100000"/>
              <a:buChar char="•"/>
            </a:pPr>
            <a:r>
              <a:rPr lang="ru" altLang="en-US" sz="1820" b="1" dirty="0">
                <a:solidFill>
                  <a:srgbClr val="25252B"/>
                </a:solidFill>
                <a:latin typeface="IBM Plex Sans" pitchFamily="34" charset="0"/>
                <a:ea typeface="IBM Plex Sans" pitchFamily="34" charset="-122"/>
                <a:cs typeface="IBM Plex Sans" pitchFamily="34" charset="-120"/>
              </a:rPr>
              <a:t>1 сатоши = 0,00000001 BTC</a:t>
            </a:r>
            <a:endParaRPr lang="ru" sz="1820" dirty="0"/>
          </a:p>
          <a:p>
            <a:pPr algn="l" marL="173990" indent="-173990">
              <a:lnSpc>
                <a:spcPct val="113000"/>
              </a:lnSpc>
              <a:spcBef>
                <a:spcPts val="360"/>
              </a:spcBef>
              <a:buSzPct val="100000"/>
              <a:buChar char="•"/>
            </a:pPr>
            <a:r>
              <a:rPr lang="ru" altLang="en-US" sz="1820" dirty="0">
                <a:solidFill>
                  <a:srgbClr val="25252B"/>
                </a:solidFill>
                <a:latin typeface="IBM Plex Sans" pitchFamily="34" charset="0"/>
                <a:ea typeface="IBM Plex Sans" pitchFamily="34" charset="-122"/>
                <a:cs typeface="IBM Plex Sans" pitchFamily="34" charset="-120"/>
              </a:rPr>
              <a:t>Целый биткоин не обязателен</a:t>
            </a:r>
            <a:endParaRPr lang="ru" sz="1820" dirty="0"/>
          </a:p>
        </p:txBody>
      </p:sp>
      <p:sp>
        <p:nvSpPr>
          <p:cNvPr id="6" name="Text 3"/>
          <p:cNvSpPr/>
          <p:nvPr/>
        </p:nvSpPr>
        <p:spPr>
          <a:xfrm>
            <a:off x="666780" y="3427537"/>
            <a:ext cx="5694426" cy="1250168"/>
          </a:xfrm>
          <a:prstGeom prst="rect">
            <a:avLst/>
          </a:prstGeom>
          <a:noFill/>
          <a:ln/>
        </p:spPr>
        <p:txBody>
          <a:bodyPr wrap="square" lIns="0" tIns="0" rIns="0" bIns="0" rtlCol="0" anchor="t"/>
          <a:lstStyle/>
          <a:p>
            <a:pPr algn="l" indent="0" marL="0">
              <a:lnSpc>
                <a:spcPct val="113000"/>
              </a:lnSpc>
              <a:buNone/>
            </a:pPr>
            <a:r>
              <a:rPr lang="ru" altLang="en-US" sz="1820" b="1" dirty="0">
                <a:solidFill>
                  <a:srgbClr val="422C70"/>
                </a:solidFill>
                <a:latin typeface="IBM Plex Sans" pitchFamily="34" charset="0"/>
                <a:ea typeface="IBM Plex Sans" pitchFamily="34" charset="-122"/>
                <a:cs typeface="IBM Plex Sans" pitchFamily="34" charset="-120"/>
              </a:rPr>
              <a:t>Предубеждение в пользу целой единицы:</a:t>
            </a:r>
            <a:r>
              <a:rPr lang="ru" altLang="en-US" sz="1820" dirty="0">
                <a:solidFill>
                  <a:srgbClr val="25252B"/>
                </a:solidFill>
                <a:latin typeface="IBM Plex Sans" pitchFamily="34" charset="0"/>
                <a:ea typeface="IBM Plex Sans" pitchFamily="34" charset="-122"/>
                <a:cs typeface="IBM Plex Sans" pitchFamily="34" charset="-120"/>
              </a:rPr>
              <a:t> низкая цена за целую единицу не означает большей выгоды. Сравнивайте долю от общего предложения, стоимость и риски.</a:t>
            </a:r>
            <a:endParaRPr lang="ru" sz="1820" dirty="0"/>
          </a:p>
        </p:txBody>
      </p:sp>
      <p:sp>
        <p:nvSpPr>
          <p:cNvPr id="7" name="Shape 4"/>
          <p:cNvSpPr/>
          <p:nvPr/>
        </p:nvSpPr>
        <p:spPr>
          <a:xfrm>
            <a:off x="666780" y="4909231"/>
            <a:ext cx="5372100" cy="1249985"/>
          </a:xfrm>
          <a:prstGeom prst="rect">
            <a:avLst/>
          </a:prstGeom>
          <a:solidFill>
            <a:srgbClr val="F3F3FA"/>
          </a:solidFill>
          <a:ln/>
        </p:spPr>
      </p:sp>
      <p:sp>
        <p:nvSpPr>
          <p:cNvPr id="8" name="Shape 5"/>
          <p:cNvSpPr/>
          <p:nvPr/>
        </p:nvSpPr>
        <p:spPr>
          <a:xfrm>
            <a:off x="666780" y="4909231"/>
            <a:ext cx="57150" cy="1249985"/>
          </a:xfrm>
          <a:prstGeom prst="rect">
            <a:avLst/>
          </a:prstGeom>
          <a:solidFill>
            <a:srgbClr val="422C70"/>
          </a:solidFill>
          <a:ln/>
        </p:spPr>
      </p:sp>
      <p:sp>
        <p:nvSpPr>
          <p:cNvPr id="9" name="Text 6"/>
          <p:cNvSpPr/>
          <p:nvPr/>
        </p:nvSpPr>
        <p:spPr>
          <a:xfrm>
            <a:off x="1094537" y="5117714"/>
            <a:ext cx="4848057" cy="833018"/>
          </a:xfrm>
          <a:prstGeom prst="rect">
            <a:avLst/>
          </a:prstGeom>
          <a:noFill/>
          <a:ln/>
        </p:spPr>
        <p:txBody>
          <a:bodyPr wrap="square" lIns="0" tIns="0" rIns="0" bIns="0" rtlCol="0" anchor="t"/>
          <a:lstStyle/>
          <a:p>
            <a:pPr algn="l" indent="0" marL="0">
              <a:lnSpc>
                <a:spcPct val="113000"/>
              </a:lnSpc>
              <a:buNone/>
            </a:pPr>
            <a:r>
              <a:rPr lang="ru" altLang="en-US" sz="1820" b="1" dirty="0">
                <a:solidFill>
                  <a:srgbClr val="422C70"/>
                </a:solidFill>
                <a:latin typeface="IBM Plex Sans" pitchFamily="34" charset="0"/>
                <a:ea typeface="IBM Plex Sans" pitchFamily="34" charset="-122"/>
                <a:cs typeface="IBM Plex Sans" pitchFamily="34" charset="-120"/>
              </a:rPr>
              <a:t>Покажите, что вы поняли</a:t>
            </a:r>
            <a:endParaRPr lang="ru" sz="1820" dirty="0"/>
          </a:p>
          <a:p>
            <a:pPr algn="l" indent="0" marL="0">
              <a:lnSpc>
                <a:spcPct val="113000"/>
              </a:lnSpc>
              <a:spcBef>
                <a:spcPts val="270"/>
              </a:spcBef>
              <a:buNone/>
            </a:pPr>
            <a:r>
              <a:rPr lang="ru" altLang="en-US" sz="1820" dirty="0">
                <a:solidFill>
                  <a:srgbClr val="25252B"/>
                </a:solidFill>
                <a:latin typeface="IBM Plex Sans" pitchFamily="34" charset="0"/>
                <a:ea typeface="IBM Plex Sans" pitchFamily="34" charset="-122"/>
                <a:cs typeface="IBM Plex Sans" pitchFamily="34" charset="-120"/>
              </a:rPr>
              <a:t>Сколько сатоши в 0,01 BTC? Почему можно использовать меньше целого биткоина?</a:t>
            </a:r>
            <a:endParaRPr lang="ru" sz="18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2</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Биткоин как твёрдые цифровые деньги</a:t>
            </a:r>
            <a:endParaRPr lang="ru" sz="3000" dirty="0"/>
          </a:p>
        </p:txBody>
      </p:sp>
      <p:sp>
        <p:nvSpPr>
          <p:cNvPr id="4" name="Text 2"/>
          <p:cNvSpPr/>
          <p:nvPr/>
        </p:nvSpPr>
        <p:spPr>
          <a:xfrm>
            <a:off x="956188" y="1364742"/>
            <a:ext cx="11192805" cy="2060418"/>
          </a:xfrm>
          <a:prstGeom prst="rect">
            <a:avLst/>
          </a:prstGeom>
          <a:noFill/>
          <a:ln/>
        </p:spPr>
        <p:txBody>
          <a:bodyPr wrap="square" lIns="0" tIns="0" rIns="0" bIns="0" rtlCol="0" anchor="t"/>
          <a:lstStyle/>
          <a:p>
            <a:pPr algn="l" marL="173990" indent="-173990">
              <a:lnSpc>
                <a:spcPct val="113000"/>
              </a:lnSpc>
              <a:buSzPct val="100000"/>
              <a:buChar char="•"/>
            </a:pPr>
            <a:r>
              <a:rPr lang="ru" altLang="en-US" sz="1820" dirty="0">
                <a:solidFill>
                  <a:srgbClr val="25252B"/>
                </a:solidFill>
                <a:latin typeface="IBM Plex Sans" pitchFamily="34" charset="0"/>
                <a:ea typeface="IBM Plex Sans" pitchFamily="34" charset="-122"/>
                <a:cs typeface="IBM Plex Sans" pitchFamily="34" charset="-120"/>
              </a:rPr>
              <a:t>Долговечный реестр; доступ зависит от ключей</a:t>
            </a:r>
            <a:endParaRPr lang="ru" sz="1820" dirty="0"/>
          </a:p>
          <a:p>
            <a:pPr algn="l" marL="173990" indent="-173990">
              <a:lnSpc>
                <a:spcPct val="113000"/>
              </a:lnSpc>
              <a:spcBef>
                <a:spcPts val="360"/>
              </a:spcBef>
              <a:buSzPct val="100000"/>
              <a:buChar char="•"/>
            </a:pPr>
            <a:r>
              <a:rPr lang="ru" altLang="en-US" sz="1820" dirty="0">
                <a:solidFill>
                  <a:srgbClr val="25252B"/>
                </a:solidFill>
                <a:latin typeface="IBM Plex Sans" pitchFamily="34" charset="0"/>
                <a:ea typeface="IBM Plex Sans" pitchFamily="34" charset="-122"/>
                <a:cs typeface="IBM Plex Sans" pitchFamily="34" charset="-120"/>
              </a:rPr>
              <a:t>Легко переносить и делить; для перевода нужны средства связи</a:t>
            </a:r>
            <a:endParaRPr lang="ru" sz="1820" dirty="0"/>
          </a:p>
          <a:p>
            <a:pPr algn="l" marL="173990" indent="-173990">
              <a:lnSpc>
                <a:spcPct val="113000"/>
              </a:lnSpc>
              <a:spcBef>
                <a:spcPts val="360"/>
              </a:spcBef>
              <a:buSzPct val="100000"/>
              <a:buChar char="•"/>
            </a:pPr>
            <a:r>
              <a:rPr lang="ru" altLang="en-US" sz="1820" dirty="0">
                <a:solidFill>
                  <a:srgbClr val="25252B"/>
                </a:solidFill>
                <a:latin typeface="IBM Plex Sans" pitchFamily="34" charset="0"/>
                <a:ea typeface="IBM Plex Sans" pitchFamily="34" charset="-122"/>
                <a:cs typeface="IBM Plex Sans" pitchFamily="34" charset="-120"/>
              </a:rPr>
              <a:t>Общедоступная информация об ограниченности предложения и проверяемые правила</a:t>
            </a:r>
            <a:endParaRPr lang="ru" sz="1820" dirty="0"/>
          </a:p>
          <a:p>
            <a:pPr algn="l" marL="173990" indent="-173990">
              <a:lnSpc>
                <a:spcPct val="113000"/>
              </a:lnSpc>
              <a:spcBef>
                <a:spcPts val="360"/>
              </a:spcBef>
              <a:buSzPct val="100000"/>
              <a:buChar char="•"/>
            </a:pPr>
            <a:r>
              <a:rPr lang="ru" altLang="en-US" sz="1820" dirty="0">
                <a:solidFill>
                  <a:srgbClr val="25252B"/>
                </a:solidFill>
                <a:latin typeface="IBM Plex Sans" pitchFamily="34" charset="0"/>
                <a:ea typeface="IBM Plex Sans" pitchFamily="34" charset="-122"/>
                <a:cs typeface="IBM Plex Sans" pitchFamily="34" charset="-120"/>
              </a:rPr>
              <a:t>Взаимозаменяемость может зависеть от того, как сервисы учитывают общедоступную историю транзакций</a:t>
            </a:r>
            <a:endParaRPr lang="ru" sz="1820" dirty="0"/>
          </a:p>
          <a:p>
            <a:pPr algn="l" marL="173990" indent="-173990">
              <a:lnSpc>
                <a:spcPct val="113000"/>
              </a:lnSpc>
              <a:spcBef>
                <a:spcPts val="360"/>
              </a:spcBef>
              <a:buSzPct val="100000"/>
              <a:buChar char="•"/>
            </a:pPr>
            <a:r>
              <a:rPr lang="ru" altLang="en-US" sz="1820" dirty="0">
                <a:solidFill>
                  <a:srgbClr val="25252B"/>
                </a:solidFill>
                <a:latin typeface="IBM Plex Sans" pitchFamily="34" charset="0"/>
                <a:ea typeface="IBM Plex Sans" pitchFamily="34" charset="-122"/>
                <a:cs typeface="IBM Plex Sans" pitchFamily="34" charset="-120"/>
              </a:rPr>
              <a:t>Принимается к оплате не везде</a:t>
            </a:r>
            <a:endParaRPr lang="ru" sz="1820" dirty="0"/>
          </a:p>
        </p:txBody>
      </p:sp>
      <p:sp>
        <p:nvSpPr>
          <p:cNvPr id="5" name="Text 3"/>
          <p:cNvSpPr/>
          <p:nvPr/>
        </p:nvSpPr>
        <p:spPr>
          <a:xfrm>
            <a:off x="666780" y="3679820"/>
            <a:ext cx="11510010" cy="312542"/>
          </a:xfrm>
          <a:prstGeom prst="rect">
            <a:avLst/>
          </a:prstGeom>
          <a:noFill/>
          <a:ln/>
        </p:spPr>
        <p:txBody>
          <a:bodyPr wrap="square" lIns="0" tIns="0" rIns="0" bIns="0" rtlCol="0" anchor="t"/>
          <a:lstStyle/>
          <a:p>
            <a:pPr algn="l" indent="0" marL="0">
              <a:lnSpc>
                <a:spcPct val="113000"/>
              </a:lnSpc>
              <a:buNone/>
            </a:pPr>
            <a:r>
              <a:rPr lang="ru" altLang="en-US" sz="1820" b="1" dirty="0">
                <a:solidFill>
                  <a:srgbClr val="25252B"/>
                </a:solidFill>
                <a:latin typeface="IBM Plex Sans" pitchFamily="34" charset="0"/>
                <a:ea typeface="IBM Plex Sans" pitchFamily="34" charset="-122"/>
                <a:cs typeface="IBM Plex Sans" pitchFamily="34" charset="-120"/>
              </a:rPr>
              <a:t>Три функции</a:t>
            </a:r>
            <a:endParaRPr lang="ru" sz="1820" dirty="0"/>
          </a:p>
        </p:txBody>
      </p:sp>
      <p:sp>
        <p:nvSpPr>
          <p:cNvPr id="6" name="Text 4"/>
          <p:cNvSpPr/>
          <p:nvPr/>
        </p:nvSpPr>
        <p:spPr>
          <a:xfrm>
            <a:off x="956188" y="4177436"/>
            <a:ext cx="11192805" cy="1342705"/>
          </a:xfrm>
          <a:prstGeom prst="rect">
            <a:avLst/>
          </a:prstGeom>
          <a:noFill/>
          <a:ln/>
        </p:spPr>
        <p:txBody>
          <a:bodyPr wrap="square" lIns="0" tIns="0" rIns="0" bIns="0" rtlCol="0" anchor="t"/>
          <a:lstStyle/>
          <a:p>
            <a:pPr algn="l" marL="173990" indent="-173990">
              <a:lnSpc>
                <a:spcPct val="113000"/>
              </a:lnSpc>
              <a:buSzPct val="100000"/>
              <a:buChar char="•"/>
            </a:pPr>
            <a:r>
              <a:rPr lang="ru" altLang="en-US" sz="1820" dirty="0">
                <a:solidFill>
                  <a:srgbClr val="25252B"/>
                </a:solidFill>
                <a:latin typeface="IBM Plex Sans" pitchFamily="34" charset="0"/>
                <a:ea typeface="IBM Plex Sans" pitchFamily="34" charset="-122"/>
                <a:cs typeface="IBM Plex Sans" pitchFamily="34" charset="-120"/>
              </a:rPr>
              <a:t>Средство сбережения: предсказуемое предложение; волатильная цена</a:t>
            </a:r>
            <a:endParaRPr lang="ru" sz="1820" dirty="0"/>
          </a:p>
          <a:p>
            <a:pPr algn="l" marL="173990" indent="-173990">
              <a:lnSpc>
                <a:spcPct val="113000"/>
              </a:lnSpc>
              <a:spcBef>
                <a:spcPts val="360"/>
              </a:spcBef>
              <a:buSzPct val="100000"/>
              <a:buChar char="•"/>
            </a:pPr>
            <a:r>
              <a:rPr lang="ru" altLang="en-US" sz="1820" dirty="0">
                <a:solidFill>
                  <a:srgbClr val="25252B"/>
                </a:solidFill>
                <a:latin typeface="IBM Plex Sans" pitchFamily="34" charset="0"/>
                <a:ea typeface="IBM Plex Sans" pitchFamily="34" charset="-122"/>
                <a:cs typeface="IBM Plex Sans" pitchFamily="34" charset="-120"/>
              </a:rPr>
              <a:t>Средство обмена: прямой перевод; комиссии и распространённость приёма к оплате различаются</a:t>
            </a:r>
            <a:endParaRPr lang="ru" sz="1820" dirty="0"/>
          </a:p>
          <a:p>
            <a:pPr algn="l" marL="173990" indent="-173990">
              <a:lnSpc>
                <a:spcPct val="113000"/>
              </a:lnSpc>
              <a:spcBef>
                <a:spcPts val="360"/>
              </a:spcBef>
              <a:buSzPct val="100000"/>
              <a:buChar char="•"/>
            </a:pPr>
            <a:r>
              <a:rPr lang="ru" altLang="en-US" sz="1820" dirty="0">
                <a:solidFill>
                  <a:srgbClr val="25252B"/>
                </a:solidFill>
                <a:latin typeface="IBM Plex Sans" pitchFamily="34" charset="0"/>
                <a:ea typeface="IBM Plex Sans" pitchFamily="34" charset="-122"/>
                <a:cs typeface="IBM Plex Sans" pitchFamily="34" charset="-120"/>
              </a:rPr>
              <a:t>Единица счёта: BTC или сатоши; цены многих товаров указаны в фиатных валютах</a:t>
            </a:r>
            <a:endParaRPr lang="ru" sz="1820" dirty="0"/>
          </a:p>
        </p:txBody>
      </p:sp>
      <p:sp>
        <p:nvSpPr>
          <p:cNvPr id="7" name="Text 5"/>
          <p:cNvSpPr/>
          <p:nvPr/>
        </p:nvSpPr>
        <p:spPr>
          <a:xfrm>
            <a:off x="666780" y="5659039"/>
            <a:ext cx="11510010" cy="402427"/>
          </a:xfrm>
          <a:prstGeom prst="rect">
            <a:avLst/>
          </a:prstGeom>
          <a:noFill/>
          <a:ln/>
        </p:spPr>
        <p:txBody>
          <a:bodyPr wrap="square" lIns="0" tIns="0" rIns="0" bIns="0" rtlCol="0" anchor="t"/>
          <a:lstStyle/>
          <a:p>
            <a:pPr algn="l" indent="0" marL="0">
              <a:lnSpc>
                <a:spcPct val="113000"/>
              </a:lnSpc>
              <a:buNone/>
            </a:pPr>
            <a:r>
              <a:rPr lang="ru" altLang="en-US" sz="1460" dirty="0">
                <a:solidFill>
                  <a:srgbClr val="25252B"/>
                </a:solidFill>
                <a:latin typeface="IBM Plex Sans" pitchFamily="34" charset="0"/>
                <a:ea typeface="IBM Plex Sans" pitchFamily="34" charset="-122"/>
                <a:cs typeface="IBM Plex Sans" pitchFamily="34" charset="-120"/>
              </a:rPr>
              <a:t>Понятие «надёжные деньги» зависит от заявленных критериев. Сравнивайте альтернативы по одним и тем же стандартам.</a:t>
            </a:r>
            <a:endParaRPr lang="ru" sz="146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2</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Биткоин, стейблкоины и другие криптоактивы</a:t>
            </a:r>
            <a:endParaRPr lang="ru" sz="3000" dirty="0"/>
          </a:p>
        </p:txBody>
      </p:sp>
      <p:sp>
        <p:nvSpPr>
          <p:cNvPr id="4" name="Text 2"/>
          <p:cNvSpPr/>
          <p:nvPr/>
        </p:nvSpPr>
        <p:spPr>
          <a:xfrm>
            <a:off x="1017179" y="1379464"/>
            <a:ext cx="11125871" cy="2438705"/>
          </a:xfrm>
          <a:prstGeom prst="rect">
            <a:avLst/>
          </a:prstGeom>
          <a:noFill/>
          <a:ln/>
        </p:spPr>
        <p:txBody>
          <a:bodyPr wrap="square" lIns="0" tIns="0" rIns="0" bIns="0" rtlCol="0" anchor="t"/>
          <a:lstStyle/>
          <a:p>
            <a:pPr algn="l" marL="210820" indent="-210820">
              <a:lnSpc>
                <a:spcPct val="113000"/>
              </a:lnSpc>
              <a:buSzPct val="100000"/>
              <a:buChar char="•"/>
            </a:pPr>
            <a:r>
              <a:rPr lang="ru" altLang="en-US" sz="2210" b="1" dirty="0">
                <a:solidFill>
                  <a:srgbClr val="422C70"/>
                </a:solidFill>
                <a:latin typeface="IBM Plex Sans" pitchFamily="34" charset="0"/>
                <a:ea typeface="IBM Plex Sans" pitchFamily="34" charset="-122"/>
                <a:cs typeface="IBM Plex Sans" pitchFamily="34" charset="-120"/>
              </a:rPr>
              <a:t>Биткоин:</a:t>
            </a:r>
            <a:r>
              <a:rPr lang="ru" altLang="en-US" sz="2210" dirty="0">
                <a:solidFill>
                  <a:srgbClr val="25252B"/>
                </a:solidFill>
                <a:latin typeface="IBM Plex Sans" pitchFamily="34" charset="0"/>
                <a:ea typeface="IBM Plex Sans" pitchFamily="34" charset="-122"/>
                <a:cs typeface="IBM Plex Sans" pitchFamily="34" charset="-120"/>
              </a:rPr>
              <a:t> общедоступные правила эмиссии; нет центрального эмитента</a:t>
            </a:r>
            <a:endParaRPr lang="ru" sz="2210" dirty="0"/>
          </a:p>
          <a:p>
            <a:pPr algn="l" marL="210820" indent="-210820">
              <a:lnSpc>
                <a:spcPct val="113000"/>
              </a:lnSpc>
              <a:spcBef>
                <a:spcPts val="440"/>
              </a:spcBef>
              <a:buSzPct val="100000"/>
              <a:buChar char="•"/>
            </a:pPr>
            <a:r>
              <a:rPr lang="ru" altLang="en-US" sz="2210" b="1" dirty="0">
                <a:solidFill>
                  <a:srgbClr val="422C70"/>
                </a:solidFill>
                <a:latin typeface="IBM Plex Sans" pitchFamily="34" charset="0"/>
                <a:ea typeface="IBM Plex Sans" pitchFamily="34" charset="-122"/>
                <a:cs typeface="IBM Plex Sans" pitchFamily="34" charset="-120"/>
              </a:rPr>
              <a:t>Стейблкоины:</a:t>
            </a:r>
            <a:r>
              <a:rPr lang="ru" altLang="en-US" sz="2210" dirty="0">
                <a:solidFill>
                  <a:srgbClr val="25252B"/>
                </a:solidFill>
                <a:latin typeface="IBM Plex Sans" pitchFamily="34" charset="0"/>
                <a:ea typeface="IBM Plex Sans" pitchFamily="34" charset="-122"/>
                <a:cs typeface="IBM Plex Sans" pitchFamily="34" charset="-120"/>
              </a:rPr>
              <a:t> ориентированы на эталонную стоимость; резервы, механизмы или права требования погашения</a:t>
            </a:r>
            <a:endParaRPr lang="ru" sz="2210" dirty="0"/>
          </a:p>
          <a:p>
            <a:pPr algn="l" marL="210820" indent="-210820">
              <a:lnSpc>
                <a:spcPct val="113000"/>
              </a:lnSpc>
              <a:spcBef>
                <a:spcPts val="440"/>
              </a:spcBef>
              <a:buSzPct val="100000"/>
              <a:buChar char="•"/>
            </a:pPr>
            <a:r>
              <a:rPr lang="ru" altLang="en-US" sz="2210" b="1" dirty="0">
                <a:solidFill>
                  <a:srgbClr val="422C70"/>
                </a:solidFill>
                <a:latin typeface="IBM Plex Sans" pitchFamily="34" charset="0"/>
                <a:ea typeface="IBM Plex Sans" pitchFamily="34" charset="-122"/>
                <a:cs typeface="IBM Plex Sans" pitchFamily="34" charset="-120"/>
              </a:rPr>
              <a:t>Другие криптоактивы:</a:t>
            </a:r>
            <a:r>
              <a:rPr lang="ru" altLang="en-US" sz="2210" dirty="0">
                <a:solidFill>
                  <a:srgbClr val="25252B"/>
                </a:solidFill>
                <a:latin typeface="IBM Plex Sans" pitchFamily="34" charset="0"/>
                <a:ea typeface="IBM Plex Sans" pitchFamily="34" charset="-122"/>
                <a:cs typeface="IBM Plex Sans" pitchFamily="34" charset="-120"/>
              </a:rPr>
              <a:t> различия в сетях, эмиссии, контроле и назначении</a:t>
            </a:r>
            <a:endParaRPr lang="ru" sz="2210" dirty="0"/>
          </a:p>
          <a:p>
            <a:pPr algn="l" marL="210820" indent="-210820">
              <a:lnSpc>
                <a:spcPct val="113000"/>
              </a:lnSpc>
              <a:spcBef>
                <a:spcPts val="440"/>
              </a:spcBef>
              <a:buSzPct val="100000"/>
              <a:buChar char="•"/>
            </a:pPr>
            <a:r>
              <a:rPr lang="ru" altLang="en-US" sz="2210" dirty="0">
                <a:solidFill>
                  <a:srgbClr val="25252B"/>
                </a:solidFill>
                <a:latin typeface="IBM Plex Sans" pitchFamily="34" charset="0"/>
                <a:ea typeface="IBM Plex Sans" pitchFamily="34" charset="-122"/>
                <a:cs typeface="IBM Plex Sans" pitchFamily="34" charset="-120"/>
              </a:rPr>
              <a:t>Общая история кода не даёт форку сеть биткоина или его уровень безопасности</a:t>
            </a:r>
            <a:endParaRPr lang="ru" sz="2210" dirty="0"/>
          </a:p>
        </p:txBody>
      </p:sp>
      <p:sp>
        <p:nvSpPr>
          <p:cNvPr id="5" name="Text 3"/>
          <p:cNvSpPr/>
          <p:nvPr/>
        </p:nvSpPr>
        <p:spPr>
          <a:xfrm>
            <a:off x="666780" y="4126596"/>
            <a:ext cx="11510010" cy="756940"/>
          </a:xfrm>
          <a:prstGeom prst="rect">
            <a:avLst/>
          </a:prstGeom>
          <a:noFill/>
          <a:ln/>
        </p:spPr>
        <p:txBody>
          <a:bodyPr wrap="square" lIns="0" tIns="0" rIns="0" bIns="0" rtlCol="0" anchor="t"/>
          <a:lstStyle/>
          <a:p>
            <a:pPr algn="l" indent="0" marL="0">
              <a:lnSpc>
                <a:spcPct val="113000"/>
              </a:lnSpc>
              <a:buNone/>
            </a:pPr>
            <a:r>
              <a:rPr lang="ru" altLang="en-US" sz="2210" b="1" dirty="0">
                <a:solidFill>
                  <a:srgbClr val="422C70"/>
                </a:solidFill>
                <a:latin typeface="IBM Plex Sans" pitchFamily="34" charset="0"/>
                <a:ea typeface="IBM Plex Sans" pitchFamily="34" charset="-122"/>
                <a:cs typeface="IBM Plex Sans" pitchFamily="34" charset="-120"/>
              </a:rPr>
              <a:t>Сравните:</a:t>
            </a:r>
            <a:r>
              <a:rPr lang="ru" altLang="en-US" sz="2210" dirty="0">
                <a:solidFill>
                  <a:srgbClr val="25252B"/>
                </a:solidFill>
                <a:latin typeface="IBM Plex Sans" pitchFamily="34" charset="0"/>
                <a:ea typeface="IBM Plex Sans" pitchFamily="34" charset="-122"/>
                <a:cs typeface="IBM Plex Sans" pitchFamily="34" charset="-120"/>
              </a:rPr>
              <a:t> контроль над эмиссией, независимую проверку, контроль над ключами и контрагентов.</a:t>
            </a:r>
            <a:endParaRPr lang="ru" sz="2210" dirty="0"/>
          </a:p>
        </p:txBody>
      </p:sp>
      <p:sp>
        <p:nvSpPr>
          <p:cNvPr id="6" name="Text 4"/>
          <p:cNvSpPr/>
          <p:nvPr/>
        </p:nvSpPr>
        <p:spPr>
          <a:xfrm>
            <a:off x="666780" y="5163891"/>
            <a:ext cx="11510010" cy="756940"/>
          </a:xfrm>
          <a:prstGeom prst="rect">
            <a:avLst/>
          </a:prstGeom>
          <a:noFill/>
          <a:ln/>
        </p:spPr>
        <p:txBody>
          <a:bodyPr wrap="square" lIns="0" tIns="0" rIns="0" bIns="0" rtlCol="0" anchor="t"/>
          <a:lstStyle/>
          <a:p>
            <a:pPr algn="l" indent="0" marL="0">
              <a:lnSpc>
                <a:spcPct val="113000"/>
              </a:lnSpc>
              <a:buNone/>
            </a:pPr>
            <a:r>
              <a:rPr lang="ru" altLang="en-US" sz="2210" dirty="0">
                <a:solidFill>
                  <a:srgbClr val="25252B"/>
                </a:solidFill>
                <a:latin typeface="IBM Plex Sans" pitchFamily="34" charset="0"/>
                <a:ea typeface="IBM Plex Sans" pitchFamily="34" charset="-122"/>
                <a:cs typeface="IBM Plex Sans" pitchFamily="34" charset="-120"/>
              </a:rPr>
              <a:t>Это сравнение помогает лучше понять биткоин; оно не является рекомендацией приобретать, торговать или продвигать какой-либо актив.</a:t>
            </a:r>
            <a:endParaRPr lang="ru" sz="22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2</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Разные подходы к проектированию, разные риски</a:t>
            </a:r>
            <a:endParaRPr lang="ru" sz="3000" dirty="0"/>
          </a:p>
        </p:txBody>
      </p:sp>
      <p:sp>
        <p:nvSpPr>
          <p:cNvPr id="4" name="Text 2"/>
          <p:cNvSpPr/>
          <p:nvPr/>
        </p:nvSpPr>
        <p:spPr>
          <a:xfrm>
            <a:off x="1032449" y="1383030"/>
            <a:ext cx="11109137" cy="3335365"/>
          </a:xfrm>
          <a:prstGeom prst="rect">
            <a:avLst/>
          </a:prstGeom>
          <a:noFill/>
          <a:ln/>
        </p:spPr>
        <p:txBody>
          <a:bodyPr wrap="square" lIns="0" tIns="0" rIns="0" bIns="0" rtlCol="0" anchor="t"/>
          <a:lstStyle/>
          <a:p>
            <a:pPr algn="l" marL="219710" indent="-219710">
              <a:lnSpc>
                <a:spcPct val="113000"/>
              </a:lnSpc>
              <a:buSzPct val="100000"/>
              <a:buChar char="•"/>
            </a:pPr>
            <a:r>
              <a:rPr lang="ru" altLang="en-US" sz="2300" b="1" dirty="0">
                <a:solidFill>
                  <a:srgbClr val="422C70"/>
                </a:solidFill>
                <a:latin typeface="IBM Plex Sans" pitchFamily="34" charset="0"/>
                <a:ea typeface="IBM Plex Sans" pitchFamily="34" charset="-122"/>
                <a:cs typeface="IBM Plex Sans" pitchFamily="34" charset="-120"/>
              </a:rPr>
              <a:t>Биткоин:</a:t>
            </a:r>
            <a:r>
              <a:rPr lang="ru" altLang="en-US" sz="2300" dirty="0">
                <a:solidFill>
                  <a:srgbClr val="25252B"/>
                </a:solidFill>
                <a:latin typeface="IBM Plex Sans" pitchFamily="34" charset="0"/>
                <a:ea typeface="IBM Plex Sans" pitchFamily="34" charset="-122"/>
                <a:cs typeface="IBM Plex Sans" pitchFamily="34" charset="-120"/>
              </a:rPr>
              <a:t> волатильность, потеря ключей, окончательность платежей, комиссии, общедоступные записи</a:t>
            </a:r>
            <a:endParaRPr lang="ru" sz="2300" dirty="0"/>
          </a:p>
          <a:p>
            <a:pPr algn="l" marL="219710" indent="-219710">
              <a:lnSpc>
                <a:spcPct val="113000"/>
              </a:lnSpc>
              <a:spcBef>
                <a:spcPts val="460"/>
              </a:spcBef>
              <a:buSzPct val="100000"/>
              <a:buChar char="•"/>
            </a:pPr>
            <a:r>
              <a:rPr lang="ru" altLang="en-US" sz="2300" b="1" dirty="0">
                <a:solidFill>
                  <a:srgbClr val="422C70"/>
                </a:solidFill>
                <a:latin typeface="IBM Plex Sans" pitchFamily="34" charset="0"/>
                <a:ea typeface="IBM Plex Sans" pitchFamily="34" charset="-122"/>
                <a:cs typeface="IBM Plex Sans" pitchFamily="34" charset="-120"/>
              </a:rPr>
              <a:t>Стейблкоины:</a:t>
            </a:r>
            <a:r>
              <a:rPr lang="ru" altLang="en-US" sz="2300" dirty="0">
                <a:solidFill>
                  <a:srgbClr val="25252B"/>
                </a:solidFill>
                <a:latin typeface="IBM Plex Sans" pitchFamily="34" charset="0"/>
                <a:ea typeface="IBM Plex Sans" pitchFamily="34" charset="-122"/>
                <a:cs typeface="IBM Plex Sans" pitchFamily="34" charset="-120"/>
              </a:rPr>
              <a:t> потеря привязки к базовому активу, резервы, погашение, заморозки и контрагенты</a:t>
            </a:r>
            <a:endParaRPr lang="ru" sz="2300" dirty="0"/>
          </a:p>
          <a:p>
            <a:pPr algn="l" marL="219710" indent="-219710">
              <a:lnSpc>
                <a:spcPct val="113000"/>
              </a:lnSpc>
              <a:spcBef>
                <a:spcPts val="460"/>
              </a:spcBef>
              <a:buSzPct val="100000"/>
              <a:buChar char="•"/>
            </a:pPr>
            <a:r>
              <a:rPr lang="ru" altLang="en-US" sz="2300" b="1" dirty="0">
                <a:solidFill>
                  <a:srgbClr val="422C70"/>
                </a:solidFill>
                <a:latin typeface="IBM Plex Sans" pitchFamily="34" charset="0"/>
                <a:ea typeface="IBM Plex Sans" pitchFamily="34" charset="-122"/>
                <a:cs typeface="IBM Plex Sans" pitchFamily="34" charset="-120"/>
              </a:rPr>
              <a:t>Другие криптоактивы:</a:t>
            </a:r>
            <a:r>
              <a:rPr lang="ru" altLang="en-US" sz="2300" dirty="0">
                <a:solidFill>
                  <a:srgbClr val="25252B"/>
                </a:solidFill>
                <a:latin typeface="IBM Plex Sans" pitchFamily="34" charset="0"/>
                <a:ea typeface="IBM Plex Sans" pitchFamily="34" charset="-122"/>
                <a:cs typeface="IBM Plex Sans" pitchFamily="34" charset="-120"/>
              </a:rPr>
              <a:t> изменения правил, концентрация влияния, ошибки, взломы и межсетевые мосты</a:t>
            </a:r>
            <a:endParaRPr lang="ru" sz="2300" dirty="0"/>
          </a:p>
          <a:p>
            <a:pPr algn="l" marL="219710" indent="-219710">
              <a:lnSpc>
                <a:spcPct val="113000"/>
              </a:lnSpc>
              <a:spcBef>
                <a:spcPts val="460"/>
              </a:spcBef>
              <a:buSzPct val="100000"/>
              <a:buChar char="•"/>
            </a:pPr>
            <a:r>
              <a:rPr lang="ru" altLang="en-US" sz="2300" b="1" dirty="0">
                <a:solidFill>
                  <a:srgbClr val="422C70"/>
                </a:solidFill>
                <a:latin typeface="IBM Plex Sans" pitchFamily="34" charset="0"/>
                <a:ea typeface="IBM Plex Sans" pitchFamily="34" charset="-122"/>
                <a:cs typeface="IBM Plex Sans" pitchFamily="34" charset="-120"/>
              </a:rPr>
              <a:t>Сервисы:</a:t>
            </a:r>
            <a:r>
              <a:rPr lang="ru" altLang="en-US" sz="2300" dirty="0">
                <a:solidFill>
                  <a:srgbClr val="25252B"/>
                </a:solidFill>
                <a:latin typeface="IBM Plex Sans" pitchFamily="34" charset="0"/>
                <a:ea typeface="IBM Plex Sans" pitchFamily="34" charset="-122"/>
                <a:cs typeface="IBM Plex Sans" pitchFamily="34" charset="-120"/>
              </a:rPr>
              <a:t> хранение активов, сбои, доступ и правовые риски во всех категориях</a:t>
            </a:r>
            <a:endParaRPr lang="ru" sz="2300" dirty="0"/>
          </a:p>
        </p:txBody>
      </p:sp>
      <p:sp>
        <p:nvSpPr>
          <p:cNvPr id="5" name="Text 3"/>
          <p:cNvSpPr/>
          <p:nvPr/>
        </p:nvSpPr>
        <p:spPr>
          <a:xfrm>
            <a:off x="666780" y="5040173"/>
            <a:ext cx="11510010" cy="1184971"/>
          </a:xfrm>
          <a:prstGeom prst="rect">
            <a:avLst/>
          </a:prstGeom>
          <a:noFill/>
          <a:ln/>
        </p:spPr>
        <p:txBody>
          <a:bodyPr wrap="square" lIns="0" tIns="0" rIns="0" bIns="0" rtlCol="0" anchor="t"/>
          <a:lstStyle/>
          <a:p>
            <a:pPr algn="l" indent="0" marL="0">
              <a:lnSpc>
                <a:spcPct val="113000"/>
              </a:lnSpc>
              <a:buNone/>
            </a:pPr>
            <a:r>
              <a:rPr lang="ru" altLang="en-US" sz="2300" dirty="0">
                <a:solidFill>
                  <a:srgbClr val="25252B"/>
                </a:solidFill>
                <a:latin typeface="IBM Plex Sans" pitchFamily="34" charset="0"/>
                <a:ea typeface="IBM Plex Sans" pitchFamily="34" charset="-122"/>
                <a:cs typeface="IBM Plex Sans" pitchFamily="34" charset="-120"/>
              </a:rPr>
              <a:t>Знакомый тикер, кажущаяся стабильной цена или тщательно оформленное приложение не доказывают безопасность. Токены не предоставляют автоматически долю в компании, право на доход или погашение.</a:t>
            </a:r>
            <a:endParaRPr lang="ru"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2</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Обучение — это не трейдинг и не продвижение</a:t>
            </a:r>
            <a:endParaRPr lang="ru"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ru" altLang="en-US" sz="2400" dirty="0">
                <a:solidFill>
                  <a:srgbClr val="25252B"/>
                </a:solidFill>
                <a:latin typeface="IBM Plex Sans" pitchFamily="34" charset="0"/>
                <a:ea typeface="IBM Plex Sans" pitchFamily="34" charset="-122"/>
                <a:cs typeface="IBM Plex Sans" pitchFamily="34" charset="-120"/>
              </a:rPr>
              <a:t>Объясняйте, задавайте вопросы, сравнивайте и проверяйте</a:t>
            </a:r>
            <a:endParaRPr lang="ru" sz="2400" dirty="0"/>
          </a:p>
          <a:p>
            <a:pPr algn="l" marL="228600" indent="-228600">
              <a:lnSpc>
                <a:spcPct val="113000"/>
              </a:lnSpc>
              <a:spcBef>
                <a:spcPts val="480"/>
              </a:spcBef>
              <a:buSzPct val="100000"/>
              <a:buChar char="•"/>
            </a:pPr>
            <a:r>
              <a:rPr lang="ru" altLang="en-US" sz="2400" dirty="0">
                <a:solidFill>
                  <a:srgbClr val="25252B"/>
                </a:solidFill>
                <a:latin typeface="IBM Plex Sans" pitchFamily="34" charset="0"/>
                <a:ea typeface="IBM Plex Sans" pitchFamily="34" charset="-122"/>
                <a:cs typeface="IBM Plex Sans" pitchFamily="34" charset="-120"/>
              </a:rPr>
              <a:t>Спекуляция: ценовой риск, риск платформы и давление</a:t>
            </a:r>
            <a:endParaRPr lang="ru" sz="2400" dirty="0"/>
          </a:p>
          <a:p>
            <a:pPr algn="l" marL="228600" indent="-228600">
              <a:lnSpc>
                <a:spcPct val="113000"/>
              </a:lnSpc>
              <a:spcBef>
                <a:spcPts val="480"/>
              </a:spcBef>
              <a:buSzPct val="100000"/>
              <a:buChar char="•"/>
            </a:pPr>
            <a:r>
              <a:rPr lang="ru" altLang="en-US" sz="2400" dirty="0">
                <a:solidFill>
                  <a:srgbClr val="25252B"/>
                </a:solidFill>
                <a:latin typeface="IBM Plex Sans" pitchFamily="34" charset="0"/>
                <a:ea typeface="IBM Plex Sans" pitchFamily="34" charset="-122"/>
                <a:cs typeface="IBM Plex Sans" pitchFamily="34" charset="-120"/>
              </a:rPr>
              <a:t>Продвижение: возможные конфликты интересов</a:t>
            </a:r>
            <a:endParaRPr lang="ru" sz="2400" dirty="0"/>
          </a:p>
          <a:p>
            <a:pPr algn="l" marL="228600" indent="-228600">
              <a:lnSpc>
                <a:spcPct val="113000"/>
              </a:lnSpc>
              <a:spcBef>
                <a:spcPts val="480"/>
              </a:spcBef>
              <a:buSzPct val="100000"/>
              <a:buChar char="•"/>
            </a:pPr>
            <a:r>
              <a:rPr lang="ru" altLang="en-US" sz="2400" dirty="0">
                <a:solidFill>
                  <a:srgbClr val="25252B"/>
                </a:solidFill>
                <a:latin typeface="IBM Plex Sans" pitchFamily="34" charset="0"/>
                <a:ea typeface="IBM Plex Sans" pitchFamily="34" charset="-122"/>
                <a:cs typeface="IBM Plex Sans" pitchFamily="34" charset="-120"/>
              </a:rPr>
              <a:t>Никаких указаний покупать, продавать или держать</a:t>
            </a:r>
            <a:endParaRPr lang="ru" sz="2400" dirty="0"/>
          </a:p>
        </p:txBody>
      </p:sp>
      <p:sp>
        <p:nvSpPr>
          <p:cNvPr id="5" name="Shape 3"/>
          <p:cNvSpPr/>
          <p:nvPr/>
        </p:nvSpPr>
        <p:spPr>
          <a:xfrm>
            <a:off x="666780" y="3549975"/>
            <a:ext cx="10858500" cy="1645280"/>
          </a:xfrm>
          <a:prstGeom prst="rect">
            <a:avLst/>
          </a:prstGeom>
          <a:solidFill>
            <a:srgbClr val="F3F3FA"/>
          </a:solidFill>
          <a:ln/>
        </p:spPr>
      </p:sp>
      <p:sp>
        <p:nvSpPr>
          <p:cNvPr id="6" name="Shape 4"/>
          <p:cNvSpPr/>
          <p:nvPr/>
        </p:nvSpPr>
        <p:spPr>
          <a:xfrm>
            <a:off x="666780" y="3549975"/>
            <a:ext cx="57150" cy="1645280"/>
          </a:xfrm>
          <a:prstGeom prst="rect">
            <a:avLst/>
          </a:prstGeom>
          <a:solidFill>
            <a:srgbClr val="422C70"/>
          </a:solidFill>
          <a:ln/>
        </p:spPr>
      </p:sp>
      <p:sp>
        <p:nvSpPr>
          <p:cNvPr id="7" name="Text 5"/>
          <p:cNvSpPr/>
          <p:nvPr/>
        </p:nvSpPr>
        <p:spPr>
          <a:xfrm>
            <a:off x="1211580" y="3824295"/>
            <a:ext cx="10415565" cy="1096640"/>
          </a:xfrm>
          <a:prstGeom prst="rect">
            <a:avLst/>
          </a:prstGeom>
          <a:noFill/>
          <a:ln/>
        </p:spPr>
        <p:txBody>
          <a:bodyPr wrap="square" lIns="0" tIns="0" rIns="0" bIns="0" rtlCol="0" anchor="t"/>
          <a:lstStyle/>
          <a:p>
            <a:pPr algn="l" indent="0" marL="0">
              <a:lnSpc>
                <a:spcPct val="113000"/>
              </a:lnSpc>
              <a:buNone/>
            </a:pPr>
            <a:r>
              <a:rPr lang="ru" altLang="en-US" sz="2400" b="1" dirty="0">
                <a:solidFill>
                  <a:srgbClr val="422C70"/>
                </a:solidFill>
                <a:latin typeface="IBM Plex Sans" pitchFamily="34" charset="0"/>
                <a:ea typeface="IBM Plex Sans" pitchFamily="34" charset="-122"/>
                <a:cs typeface="IBM Plex Sans" pitchFamily="34" charset="-120"/>
              </a:rPr>
              <a:t>Проверка ценности в местных условиях</a:t>
            </a:r>
            <a:endParaRPr lang="ru" sz="2400" dirty="0"/>
          </a:p>
          <a:p>
            <a:pPr algn="l" indent="0" marL="0">
              <a:lnSpc>
                <a:spcPct val="113000"/>
              </a:lnSpc>
              <a:spcBef>
                <a:spcPts val="360"/>
              </a:spcBef>
              <a:buNone/>
            </a:pPr>
            <a:r>
              <a:rPr lang="ru" altLang="en-US" sz="2400" dirty="0">
                <a:solidFill>
                  <a:srgbClr val="25252B"/>
                </a:solidFill>
                <a:latin typeface="IBM Plex Sans" pitchFamily="34" charset="0"/>
                <a:ea typeface="IBM Plex Sans" pitchFamily="34" charset="-122"/>
                <a:cs typeface="IBM Plex Sans" pitchFamily="34" charset="-120"/>
              </a:rPr>
              <a:t>Разграничивайте рыночную цену, принятие на местном уровне и личные предпочтения или предубеждения.</a:t>
            </a:r>
            <a:endParaRPr lang="ru"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2</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Хронология возникновения биткоина</a:t>
            </a:r>
            <a:endParaRPr lang="ru"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ru" altLang="en-US" sz="2400" dirty="0">
                <a:solidFill>
                  <a:srgbClr val="25252B"/>
                </a:solidFill>
                <a:latin typeface="IBM Plex Sans" pitchFamily="34" charset="0"/>
                <a:ea typeface="IBM Plex Sans" pitchFamily="34" charset="-122"/>
                <a:cs typeface="IBM Plex Sans" pitchFamily="34" charset="-120"/>
              </a:rPr>
              <a:t>Сатоши Накамото — это псевдоним; создатель или создатели остаются неизвестными. Другие участники продолжили развивать сеть с открытым исходным кодом без постоянного центрального руководителя.</a:t>
            </a:r>
            <a:endParaRPr lang="ru" sz="2400" dirty="0"/>
          </a:p>
        </p:txBody>
      </p:sp>
      <p:sp>
        <p:nvSpPr>
          <p:cNvPr id="5" name="Text 3"/>
          <p:cNvSpPr/>
          <p:nvPr/>
        </p:nvSpPr>
        <p:spPr>
          <a:xfrm>
            <a:off x="666780" y="2986705"/>
            <a:ext cx="11510010" cy="411389"/>
          </a:xfrm>
          <a:prstGeom prst="rect">
            <a:avLst/>
          </a:prstGeom>
          <a:noFill/>
          <a:ln/>
        </p:spPr>
        <p:txBody>
          <a:bodyPr wrap="square" lIns="0" tIns="0" rIns="0" bIns="0" rtlCol="0" anchor="t"/>
          <a:lstStyle/>
          <a:p>
            <a:pPr algn="l" indent="0" marL="0">
              <a:lnSpc>
                <a:spcPct val="113000"/>
              </a:lnSpc>
              <a:buNone/>
            </a:pPr>
            <a:r>
              <a:rPr lang="ru" altLang="en-US" sz="2400" dirty="0">
                <a:solidFill>
                  <a:srgbClr val="25252B"/>
                </a:solidFill>
                <a:latin typeface="IBM Plex Sans" pitchFamily="34" charset="0"/>
                <a:ea typeface="IBM Plex Sans" pitchFamily="34" charset="-122"/>
                <a:cs typeface="IBM Plex Sans" pitchFamily="34" charset="-120"/>
              </a:rPr>
              <a:t>Оцените устройство и работу сети, а также историю её возникновения.</a:t>
            </a:r>
            <a:endParaRPr lang="ru"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2</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pic>
        <p:nvPicPr>
          <p:cNvPr id="2" name="Image 0" descr="31 октября 2008 годаПубликация белой книги: онлайн-платежи без посредника3 января 2009 годаГенезис-блок: запуск сети биткоина 12 января 2009 годаПервая транзакция между людьми: от Сатоши к Хэлу Финни ">    </p:cNvPr>
          <p:cNvPicPr>
            <a:picLocks noChangeAspect="1"/>
          </p:cNvPicPr>
          <p:nvPr/>
        </p:nvPicPr>
        <p:blipFill>
          <a:blip r:embed="rId1"/>
          <a:stretch>
            <a:fillRect/>
          </a:stretch>
        </p:blipFill>
        <p:spPr>
          <a:xfrm>
            <a:off x="342900" y="1247150"/>
            <a:ext cx="11506170" cy="421117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Расширение возможностей, риск и ответственность</a:t>
            </a:r>
            <a:endParaRPr lang="ru" sz="3000" dirty="0"/>
          </a:p>
        </p:txBody>
      </p:sp>
      <p:sp>
        <p:nvSpPr>
          <p:cNvPr id="4" name="Text 2"/>
          <p:cNvSpPr/>
          <p:nvPr/>
        </p:nvSpPr>
        <p:spPr>
          <a:xfrm>
            <a:off x="1002000" y="1375806"/>
            <a:ext cx="11142604" cy="2386035"/>
          </a:xfrm>
          <a:prstGeom prst="rect">
            <a:avLst/>
          </a:prstGeom>
          <a:noFill/>
          <a:ln/>
        </p:spPr>
        <p:txBody>
          <a:bodyPr wrap="square" lIns="0" tIns="0" rIns="0" bIns="0" rtlCol="0" anchor="t"/>
          <a:lstStyle/>
          <a:p>
            <a:pPr algn="l" marL="200660" indent="-200660">
              <a:lnSpc>
                <a:spcPct val="113000"/>
              </a:lnSpc>
              <a:buSzPct val="100000"/>
              <a:buChar char="•"/>
            </a:pPr>
            <a:r>
              <a:rPr lang="ru" altLang="en-US" sz="2110" dirty="0">
                <a:solidFill>
                  <a:srgbClr val="25252B"/>
                </a:solidFill>
                <a:latin typeface="IBM Plex Sans" pitchFamily="34" charset="0"/>
                <a:ea typeface="IBM Plex Sans" pitchFamily="34" charset="-122"/>
                <a:cs typeface="IBM Plex Sans" pitchFamily="34" charset="-120"/>
              </a:rPr>
              <a:t>Прямой контроль с помощью ключей</a:t>
            </a:r>
            <a:endParaRPr lang="ru" sz="2110" dirty="0"/>
          </a:p>
          <a:p>
            <a:pPr algn="l" marL="200660" indent="-200660">
              <a:lnSpc>
                <a:spcPct val="113000"/>
              </a:lnSpc>
              <a:spcBef>
                <a:spcPts val="420"/>
              </a:spcBef>
              <a:buSzPct val="100000"/>
              <a:buChar char="•"/>
            </a:pPr>
            <a:r>
              <a:rPr lang="ru" altLang="en-US" sz="2110" dirty="0">
                <a:solidFill>
                  <a:srgbClr val="25252B"/>
                </a:solidFill>
                <a:latin typeface="IBM Plex Sans" pitchFamily="34" charset="0"/>
                <a:ea typeface="IBM Plex Sans" pitchFamily="34" charset="-122"/>
                <a:cs typeface="IBM Plex Sans" pitchFamily="34" charset="-120"/>
              </a:rPr>
              <a:t>Общедоступные правила и независимая проверка</a:t>
            </a:r>
            <a:endParaRPr lang="ru" sz="2110" dirty="0"/>
          </a:p>
          <a:p>
            <a:pPr algn="l" marL="200660" indent="-200660">
              <a:lnSpc>
                <a:spcPct val="113000"/>
              </a:lnSpc>
              <a:spcBef>
                <a:spcPts val="420"/>
              </a:spcBef>
              <a:buSzPct val="100000"/>
              <a:buChar char="•"/>
            </a:pPr>
            <a:r>
              <a:rPr lang="ru" altLang="en-US" sz="2110" dirty="0">
                <a:solidFill>
                  <a:srgbClr val="25252B"/>
                </a:solidFill>
                <a:latin typeface="IBM Plex Sans" pitchFamily="34" charset="0"/>
                <a:ea typeface="IBM Plex Sans" pitchFamily="34" charset="-122"/>
                <a:cs typeface="IBM Plex Sans" pitchFamily="34" charset="-120"/>
              </a:rPr>
              <a:t>Переводы напрямую между участниками по всему миру</a:t>
            </a:r>
            <a:endParaRPr lang="ru" sz="2110" dirty="0"/>
          </a:p>
          <a:p>
            <a:pPr algn="l" marL="200660" indent="-200660">
              <a:lnSpc>
                <a:spcPct val="113000"/>
              </a:lnSpc>
              <a:spcBef>
                <a:spcPts val="420"/>
              </a:spcBef>
              <a:buSzPct val="100000"/>
              <a:buChar char="•"/>
            </a:pPr>
            <a:r>
              <a:rPr lang="ru" altLang="en-US" sz="2110" dirty="0">
                <a:solidFill>
                  <a:srgbClr val="25252B"/>
                </a:solidFill>
                <a:latin typeface="IBM Plex Sans" pitchFamily="34" charset="0"/>
                <a:ea typeface="IBM Plex Sans" pitchFamily="34" charset="-122"/>
                <a:cs typeface="IBM Plex Sans" pitchFamily="34" charset="-120"/>
              </a:rPr>
              <a:t>Резервное копирование, проверка платежей и планирование восстановления</a:t>
            </a:r>
            <a:endParaRPr lang="ru" sz="2110" dirty="0"/>
          </a:p>
          <a:p>
            <a:pPr algn="l" marL="200660" indent="-200660">
              <a:lnSpc>
                <a:spcPct val="113000"/>
              </a:lnSpc>
              <a:spcBef>
                <a:spcPts val="420"/>
              </a:spcBef>
              <a:buSzPct val="100000"/>
              <a:buChar char="•"/>
            </a:pPr>
            <a:r>
              <a:rPr lang="ru" altLang="en-US" sz="2110" dirty="0">
                <a:solidFill>
                  <a:srgbClr val="25252B"/>
                </a:solidFill>
                <a:latin typeface="IBM Plex Sans" pitchFamily="34" charset="0"/>
                <a:ea typeface="IBM Plex Sans" pitchFamily="34" charset="-122"/>
                <a:cs typeface="IBM Plex Sans" pitchFamily="34" charset="-120"/>
              </a:rPr>
              <a:t>Волатильность, общедоступные записи, комиссии и ограниченный приём к оплате</a:t>
            </a:r>
            <a:endParaRPr lang="ru" sz="2110" dirty="0"/>
          </a:p>
        </p:txBody>
      </p:sp>
      <p:sp>
        <p:nvSpPr>
          <p:cNvPr id="5" name="Text 3"/>
          <p:cNvSpPr/>
          <p:nvPr/>
        </p:nvSpPr>
        <p:spPr>
          <a:xfrm>
            <a:off x="666780" y="4056736"/>
            <a:ext cx="11510010" cy="1085850"/>
          </a:xfrm>
          <a:prstGeom prst="rect">
            <a:avLst/>
          </a:prstGeom>
          <a:noFill/>
          <a:ln/>
        </p:spPr>
        <p:txBody>
          <a:bodyPr wrap="square" lIns="0" tIns="0" rIns="0" bIns="0" rtlCol="0" anchor="t"/>
          <a:lstStyle/>
          <a:p>
            <a:pPr algn="l" indent="0" marL="0">
              <a:lnSpc>
                <a:spcPct val="113000"/>
              </a:lnSpc>
              <a:buNone/>
            </a:pPr>
            <a:r>
              <a:rPr lang="ru" altLang="en-US" sz="2110" dirty="0">
                <a:solidFill>
                  <a:srgbClr val="25252B"/>
                </a:solidFill>
                <a:latin typeface="IBM Plex Sans" pitchFamily="34" charset="0"/>
                <a:ea typeface="IBM Plex Sans" pitchFamily="34" charset="-122"/>
                <a:cs typeface="IBM Plex Sans" pitchFamily="34" charset="-120"/>
              </a:rPr>
              <a:t>Ни одна компания не сможет восстановить утраченную сид-фразу. Прежде чем переводить значительные суммы, обратитесь за помощью, не раскрывая секретных данных.</a:t>
            </a:r>
            <a:endParaRPr lang="ru" sz="2110" dirty="0"/>
          </a:p>
        </p:txBody>
      </p:sp>
      <p:sp>
        <p:nvSpPr>
          <p:cNvPr id="6" name="Text 4"/>
          <p:cNvSpPr/>
          <p:nvPr/>
        </p:nvSpPr>
        <p:spPr>
          <a:xfrm>
            <a:off x="666780" y="5410779"/>
            <a:ext cx="11510010" cy="723930"/>
          </a:xfrm>
          <a:prstGeom prst="rect">
            <a:avLst/>
          </a:prstGeom>
          <a:noFill/>
          <a:ln/>
        </p:spPr>
        <p:txBody>
          <a:bodyPr wrap="square" lIns="0" tIns="0" rIns="0" bIns="0" rtlCol="0" anchor="t"/>
          <a:lstStyle/>
          <a:p>
            <a:pPr algn="l" indent="0" marL="0">
              <a:lnSpc>
                <a:spcPct val="113000"/>
              </a:lnSpc>
              <a:buNone/>
            </a:pPr>
            <a:r>
              <a:rPr lang="ru" altLang="en-US" sz="2110" dirty="0">
                <a:solidFill>
                  <a:srgbClr val="25252B"/>
                </a:solidFill>
                <a:latin typeface="IBM Plex Sans" pitchFamily="34" charset="0"/>
                <a:ea typeface="IBM Plex Sans" pitchFamily="34" charset="-122"/>
                <a:cs typeface="IBM Plex Sans" pitchFamily="34" charset="-120"/>
              </a:rPr>
              <a:t>Личная ответственность может включать обучение, взаимную проверку, соблюдение процедур и тестовые переводы небольших сумм.</a:t>
            </a:r>
            <a:endParaRPr lang="ru"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2</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Повторение: как биткоин устраняет недостатки денежной</a:t>
            </a:r>
            <a:br/>
            <a:r>
              <a:rPr lang="ru" altLang="en-US" sz="3000" dirty="0">
                <a:solidFill>
                  <a:srgbClr val="422C70"/>
                </a:solidFill>
                <a:latin typeface="IBM Plex Sans Medium" pitchFamily="34" charset="0"/>
                <a:ea typeface="IBM Plex Sans Medium" pitchFamily="34" charset="-122"/>
                <a:cs typeface="IBM Plex Sans Medium" pitchFamily="34" charset="-120"/>
              </a:rPr>
              <a:t>системы?</a:t>
            </a:r>
            <a:endParaRPr lang="ru" sz="3000" dirty="0"/>
          </a:p>
        </p:txBody>
      </p:sp>
      <p:sp>
        <p:nvSpPr>
          <p:cNvPr id="4" name="Text 2"/>
          <p:cNvSpPr/>
          <p:nvPr/>
        </p:nvSpPr>
        <p:spPr>
          <a:xfrm>
            <a:off x="666780" y="1830263"/>
            <a:ext cx="11510010" cy="312542"/>
          </a:xfrm>
          <a:prstGeom prst="rect">
            <a:avLst/>
          </a:prstGeom>
          <a:noFill/>
          <a:ln/>
        </p:spPr>
        <p:txBody>
          <a:bodyPr wrap="square" lIns="0" tIns="0" rIns="0" bIns="0" rtlCol="0" anchor="t"/>
          <a:lstStyle/>
          <a:p>
            <a:pPr algn="l" indent="0" marL="0">
              <a:lnSpc>
                <a:spcPct val="113000"/>
              </a:lnSpc>
              <a:buNone/>
            </a:pPr>
            <a:r>
              <a:rPr lang="ru" altLang="en-US" sz="1820" b="1" dirty="0">
                <a:solidFill>
                  <a:srgbClr val="25252B"/>
                </a:solidFill>
                <a:latin typeface="IBM Plex Sans" pitchFamily="34" charset="0"/>
                <a:ea typeface="IBM Plex Sans" pitchFamily="34" charset="-122"/>
                <a:cs typeface="IBM Plex Sans" pitchFamily="34" charset="-120"/>
              </a:rPr>
              <a:t>Основные выводы</a:t>
            </a:r>
            <a:endParaRPr lang="ru" sz="1820" dirty="0"/>
          </a:p>
        </p:txBody>
      </p:sp>
      <p:sp>
        <p:nvSpPr>
          <p:cNvPr id="5" name="Text 3"/>
          <p:cNvSpPr/>
          <p:nvPr/>
        </p:nvSpPr>
        <p:spPr>
          <a:xfrm>
            <a:off x="956188" y="2327971"/>
            <a:ext cx="11192805" cy="2997952"/>
          </a:xfrm>
          <a:prstGeom prst="rect">
            <a:avLst/>
          </a:prstGeom>
          <a:noFill/>
          <a:ln/>
        </p:spPr>
        <p:txBody>
          <a:bodyPr wrap="square" lIns="0" tIns="0" rIns="0" bIns="0" rtlCol="0" anchor="t"/>
          <a:lstStyle/>
          <a:p>
            <a:pPr algn="l" marL="173990" indent="-173990">
              <a:lnSpc>
                <a:spcPct val="113000"/>
              </a:lnSpc>
              <a:buSzPct val="100000"/>
              <a:buChar char="•"/>
            </a:pPr>
            <a:r>
              <a:rPr lang="ru" altLang="en-US" sz="1820" dirty="0">
                <a:solidFill>
                  <a:srgbClr val="25252B"/>
                </a:solidFill>
                <a:latin typeface="IBM Plex Sans" pitchFamily="34" charset="0"/>
                <a:ea typeface="IBM Plex Sans" pitchFamily="34" charset="-122"/>
                <a:cs typeface="IBM Plex Sans" pitchFamily="34" charset="-120"/>
              </a:rPr>
              <a:t>Изменяемое предложение → общедоступные правила эмиссии; пользователи обеспечивают их соблюдение</a:t>
            </a:r>
            <a:endParaRPr lang="ru" sz="1820" dirty="0"/>
          </a:p>
          <a:p>
            <a:pPr algn="l" marL="173990" indent="-173990">
              <a:lnSpc>
                <a:spcPct val="113000"/>
              </a:lnSpc>
              <a:spcBef>
                <a:spcPts val="360"/>
              </a:spcBef>
              <a:buSzPct val="100000"/>
              <a:buChar char="•"/>
            </a:pPr>
            <a:r>
              <a:rPr lang="ru" altLang="en-US" sz="1820" dirty="0">
                <a:solidFill>
                  <a:srgbClr val="25252B"/>
                </a:solidFill>
                <a:latin typeface="IBM Plex Sans" pitchFamily="34" charset="0"/>
                <a:ea typeface="IBM Plex Sans" pitchFamily="34" charset="-122"/>
                <a:cs typeface="IBM Plex Sans" pitchFamily="34" charset="-120"/>
              </a:rPr>
              <a:t>Разрешение на платёж от центрального органа → переводы напрямую между участниками; ошибки трудно исправить</a:t>
            </a:r>
            <a:endParaRPr lang="ru" sz="1820" dirty="0"/>
          </a:p>
          <a:p>
            <a:pPr algn="l" marL="173990" indent="-173990">
              <a:lnSpc>
                <a:spcPct val="113000"/>
              </a:lnSpc>
              <a:spcBef>
                <a:spcPts val="360"/>
              </a:spcBef>
              <a:buSzPct val="100000"/>
              <a:buChar char="•"/>
            </a:pPr>
            <a:r>
              <a:rPr lang="ru" altLang="en-US" sz="1820" dirty="0">
                <a:solidFill>
                  <a:srgbClr val="25252B"/>
                </a:solidFill>
                <a:latin typeface="IBM Plex Sans" pitchFamily="34" charset="0"/>
                <a:ea typeface="IBM Plex Sans" pitchFamily="34" charset="-122"/>
                <a:cs typeface="IBM Plex Sans" pitchFamily="34" charset="-120"/>
              </a:rPr>
              <a:t>Централизованный реестр → совместная проверка; риски для конфиденциальности из-за общедоступных записей</a:t>
            </a:r>
            <a:endParaRPr lang="ru" sz="1820" dirty="0"/>
          </a:p>
          <a:p>
            <a:pPr algn="l" marL="173990" indent="-173990">
              <a:lnSpc>
                <a:spcPct val="113000"/>
              </a:lnSpc>
              <a:spcBef>
                <a:spcPts val="360"/>
              </a:spcBef>
              <a:buSzPct val="100000"/>
              <a:buChar char="•"/>
            </a:pPr>
            <a:r>
              <a:rPr lang="ru" altLang="en-US" sz="1820" dirty="0">
                <a:solidFill>
                  <a:srgbClr val="25252B"/>
                </a:solidFill>
                <a:latin typeface="IBM Plex Sans" pitchFamily="34" charset="0"/>
                <a:ea typeface="IBM Plex Sans" pitchFamily="34" charset="-122"/>
                <a:cs typeface="IBM Plex Sans" pitchFamily="34" charset="-120"/>
              </a:rPr>
              <a:t>Доступ через организации → контроль над ключами; ответственность за резервное копирование</a:t>
            </a:r>
            <a:endParaRPr lang="ru" sz="1820" dirty="0"/>
          </a:p>
          <a:p>
            <a:pPr algn="l" marL="173990" indent="-173990">
              <a:lnSpc>
                <a:spcPct val="113000"/>
              </a:lnSpc>
              <a:spcBef>
                <a:spcPts val="360"/>
              </a:spcBef>
              <a:buSzPct val="100000"/>
              <a:buChar char="•"/>
            </a:pPr>
            <a:r>
              <a:rPr lang="ru" altLang="en-US" sz="1820" dirty="0">
                <a:solidFill>
                  <a:srgbClr val="25252B"/>
                </a:solidFill>
                <a:latin typeface="IBM Plex Sans" pitchFamily="34" charset="0"/>
                <a:ea typeface="IBM Plex Sans" pitchFamily="34" charset="-122"/>
                <a:cs typeface="IBM Plex Sans" pitchFamily="34" charset="-120"/>
              </a:rPr>
              <a:t>Упорядочивание транзакций → доказательство работы; затраты на оборудование и энергию</a:t>
            </a:r>
            <a:endParaRPr lang="ru" sz="1820" dirty="0"/>
          </a:p>
        </p:txBody>
      </p:sp>
      <p:sp>
        <p:nvSpPr>
          <p:cNvPr id="6" name="Shape 4"/>
          <p:cNvSpPr/>
          <p:nvPr/>
        </p:nvSpPr>
        <p:spPr>
          <a:xfrm>
            <a:off x="666780" y="5580583"/>
            <a:ext cx="10858500" cy="937443"/>
          </a:xfrm>
          <a:prstGeom prst="rect">
            <a:avLst/>
          </a:prstGeom>
          <a:solidFill>
            <a:srgbClr val="F3F3FA"/>
          </a:solidFill>
          <a:ln/>
        </p:spPr>
      </p:sp>
      <p:sp>
        <p:nvSpPr>
          <p:cNvPr id="7" name="Shape 5"/>
          <p:cNvSpPr/>
          <p:nvPr/>
        </p:nvSpPr>
        <p:spPr>
          <a:xfrm>
            <a:off x="666780" y="5580583"/>
            <a:ext cx="57150" cy="937443"/>
          </a:xfrm>
          <a:prstGeom prst="rect">
            <a:avLst/>
          </a:prstGeom>
          <a:solidFill>
            <a:srgbClr val="422C70"/>
          </a:solidFill>
          <a:ln/>
        </p:spPr>
      </p:sp>
      <p:sp>
        <p:nvSpPr>
          <p:cNvPr id="8" name="Text 6"/>
          <p:cNvSpPr/>
          <p:nvPr/>
        </p:nvSpPr>
        <p:spPr>
          <a:xfrm>
            <a:off x="1094537" y="5789066"/>
            <a:ext cx="10663641" cy="520476"/>
          </a:xfrm>
          <a:prstGeom prst="rect">
            <a:avLst/>
          </a:prstGeom>
          <a:noFill/>
          <a:ln/>
        </p:spPr>
        <p:txBody>
          <a:bodyPr wrap="square" lIns="0" tIns="0" rIns="0" bIns="0" rtlCol="0" anchor="t"/>
          <a:lstStyle/>
          <a:p>
            <a:pPr algn="l" indent="0" marL="0">
              <a:lnSpc>
                <a:spcPct val="113000"/>
              </a:lnSpc>
              <a:buNone/>
            </a:pPr>
            <a:r>
              <a:rPr lang="ru" altLang="en-US" sz="1820" b="1" dirty="0">
                <a:solidFill>
                  <a:srgbClr val="422C70"/>
                </a:solidFill>
                <a:latin typeface="IBM Plex Sans" pitchFamily="34" charset="0"/>
                <a:ea typeface="IBM Plex Sans" pitchFamily="34" charset="-122"/>
                <a:cs typeface="IBM Plex Sans" pitchFamily="34" charset="-120"/>
              </a:rPr>
              <a:t>Время поразмышлять</a:t>
            </a:r>
            <a:endParaRPr lang="ru" sz="1820" dirty="0"/>
          </a:p>
          <a:p>
            <a:pPr algn="l" indent="0" marL="0">
              <a:lnSpc>
                <a:spcPct val="113000"/>
              </a:lnSpc>
              <a:spcBef>
                <a:spcPts val="270"/>
              </a:spcBef>
              <a:buNone/>
            </a:pPr>
            <a:r>
              <a:rPr lang="ru" altLang="en-US" sz="1820" dirty="0">
                <a:solidFill>
                  <a:srgbClr val="25252B"/>
                </a:solidFill>
                <a:latin typeface="IBM Plex Sans" pitchFamily="34" charset="0"/>
                <a:ea typeface="IBM Plex Sans" pitchFamily="34" charset="-122"/>
                <a:cs typeface="IBM Plex Sans" pitchFamily="34" charset="-120"/>
              </a:rPr>
              <a:t>Какую особенность устройства биткоина вы бы теперь объяснили иначе и почему?</a:t>
            </a:r>
            <a:endParaRPr lang="ru" sz="182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2</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135215"/>
            <a:ext cx="11430000" cy="411389"/>
          </a:xfrm>
          <a:prstGeom prst="rect">
            <a:avLst/>
          </a:prstGeom>
          <a:noFill/>
          <a:ln/>
        </p:spPr>
        <p:txBody>
          <a:bodyPr wrap="square" lIns="0" tIns="0" rIns="0" bIns="0" rtlCol="0" anchor="t"/>
          <a:lstStyle/>
          <a:p>
            <a:pPr algn="ctr" indent="0" marL="0">
              <a:lnSpc>
                <a:spcPct val="113000"/>
              </a:lnSpc>
              <a:buNone/>
            </a:pPr>
            <a:r>
              <a:rPr lang="ru" altLang="en-US" sz="2400" dirty="0">
                <a:solidFill>
                  <a:srgbClr val="F7941F"/>
                </a:solidFill>
                <a:latin typeface="IBM Plex Sans Medium" pitchFamily="34" charset="0"/>
                <a:ea typeface="IBM Plex Sans Medium" pitchFamily="34" charset="-122"/>
                <a:cs typeface="IBM Plex Sans Medium" pitchFamily="34" charset="-120"/>
              </a:rPr>
              <a:t>Модуль 3</a:t>
            </a:r>
            <a:endParaRPr lang="ru" sz="2400" dirty="0"/>
          </a:p>
        </p:txBody>
      </p:sp>
      <p:sp>
        <p:nvSpPr>
          <p:cNvPr id="3" name="Text 1"/>
          <p:cNvSpPr/>
          <p:nvPr/>
        </p:nvSpPr>
        <p:spPr>
          <a:xfrm>
            <a:off x="381030" y="2866553"/>
            <a:ext cx="11430000" cy="590520"/>
          </a:xfrm>
          <a:prstGeom prst="rect">
            <a:avLst/>
          </a:prstGeom>
          <a:noFill/>
          <a:ln/>
        </p:spPr>
        <p:txBody>
          <a:bodyPr wrap="square" lIns="0" tIns="0" rIns="0" bIns="0" rtlCol="0" anchor="t"/>
          <a:lstStyle/>
          <a:p>
            <a:pPr algn="ctr" indent="0" marL="0">
              <a:lnSpc>
                <a:spcPct val="83000"/>
              </a:lnSpc>
              <a:buNone/>
            </a:pPr>
            <a:r>
              <a:rPr lang="ru" altLang="en-US" sz="4350" dirty="0">
                <a:solidFill>
                  <a:srgbClr val="FFFFFF"/>
                </a:solidFill>
                <a:latin typeface="IBM Plex Sans Medium" pitchFamily="34" charset="0"/>
                <a:ea typeface="IBM Plex Sans Medium" pitchFamily="34" charset="-122"/>
                <a:cs typeface="IBM Plex Sans Medium" pitchFamily="34" charset="-120"/>
              </a:rPr>
              <a:t>Безопасное использование биткоина</a:t>
            </a:r>
            <a:endParaRPr lang="ru" sz="4350" dirty="0"/>
          </a:p>
        </p:txBody>
      </p:sp>
      <p:sp>
        <p:nvSpPr>
          <p:cNvPr id="4" name="Text 2"/>
          <p:cNvSpPr/>
          <p:nvPr/>
        </p:nvSpPr>
        <p:spPr>
          <a:xfrm>
            <a:off x="340980" y="3900007"/>
            <a:ext cx="11510010" cy="822686"/>
          </a:xfrm>
          <a:prstGeom prst="rect">
            <a:avLst/>
          </a:prstGeom>
          <a:noFill/>
          <a:ln/>
        </p:spPr>
        <p:txBody>
          <a:bodyPr wrap="square" lIns="0" tIns="0" rIns="0" bIns="0" rtlCol="0" anchor="t"/>
          <a:lstStyle/>
          <a:p>
            <a:pPr algn="ctr" indent="0" marL="0">
              <a:lnSpc>
                <a:spcPct val="113000"/>
              </a:lnSpc>
              <a:buNone/>
            </a:pPr>
            <a:r>
              <a:rPr lang="ru" altLang="en-US" sz="2400" b="1" dirty="0">
                <a:solidFill>
                  <a:srgbClr val="FFFFFF"/>
                </a:solidFill>
                <a:latin typeface="IBM Plex Sans" pitchFamily="34" charset="0"/>
                <a:ea typeface="IBM Plex Sans" pitchFamily="34" charset="-122"/>
                <a:cs typeface="IBM Plex Sans" pitchFamily="34" charset="-120"/>
              </a:rPr>
              <a:t>Действие:</a:t>
            </a:r>
            <a:r>
              <a:rPr lang="ru" altLang="en-US" sz="2400" dirty="0">
                <a:solidFill>
                  <a:srgbClr val="FFFFFF"/>
                </a:solidFill>
                <a:latin typeface="IBM Plex Sans" pitchFamily="34" charset="0"/>
                <a:ea typeface="IBM Plex Sans" pitchFamily="34" charset="-122"/>
                <a:cs typeface="IBM Plex Sans" pitchFamily="34" charset="-120"/>
              </a:rPr>
              <a:t> Как мне взять на себя ответственность за использование и безопасное хранение биткоина?</a:t>
            </a:r>
            <a:endParaRPr lang="ru"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Безопасные первые шаги</a:t>
            </a:r>
            <a:endParaRPr lang="ru"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ru" altLang="en-US" sz="2400" dirty="0">
                <a:solidFill>
                  <a:srgbClr val="25252B"/>
                </a:solidFill>
                <a:latin typeface="IBM Plex Sans" pitchFamily="34" charset="0"/>
                <a:ea typeface="IBM Plex Sans" pitchFamily="34" charset="-122"/>
                <a:cs typeface="IBM Plex Sans" pitchFamily="34" charset="-120"/>
              </a:rPr>
              <a:t>Делитесь данными для получения средств, но никогда — секретами</a:t>
            </a:r>
            <a:endParaRPr lang="ru" sz="2400" dirty="0"/>
          </a:p>
          <a:p>
            <a:pPr algn="l" marL="228600" indent="-228600">
              <a:lnSpc>
                <a:spcPct val="113000"/>
              </a:lnSpc>
              <a:spcBef>
                <a:spcPts val="480"/>
              </a:spcBef>
              <a:buSzPct val="100000"/>
              <a:buChar char="•"/>
            </a:pPr>
            <a:r>
              <a:rPr lang="ru" altLang="en-US" sz="2400" dirty="0">
                <a:solidFill>
                  <a:srgbClr val="25252B"/>
                </a:solidFill>
                <a:latin typeface="IBM Plex Sans" pitchFamily="34" charset="0"/>
                <a:ea typeface="IBM Plex Sans" pitchFamily="34" charset="-122"/>
                <a:cs typeface="IBM Plex Sans" pitchFamily="34" charset="-120"/>
              </a:rPr>
              <a:t>Сделайте паузу, прежде чем подтверждать отправку</a:t>
            </a:r>
            <a:endParaRPr lang="ru" sz="2400" dirty="0"/>
          </a:p>
          <a:p>
            <a:pPr algn="l" marL="228600" indent="-228600">
              <a:lnSpc>
                <a:spcPct val="113000"/>
              </a:lnSpc>
              <a:spcBef>
                <a:spcPts val="480"/>
              </a:spcBef>
              <a:buSzPct val="100000"/>
              <a:buChar char="•"/>
            </a:pPr>
            <a:r>
              <a:rPr lang="ru" altLang="en-US" sz="2400" dirty="0">
                <a:solidFill>
                  <a:srgbClr val="25252B"/>
                </a:solidFill>
                <a:latin typeface="IBM Plex Sans" pitchFamily="34" charset="0"/>
                <a:ea typeface="IBM Plex Sans" pitchFamily="34" charset="-122"/>
                <a:cs typeface="IBM Plex Sans" pitchFamily="34" charset="-120"/>
              </a:rPr>
              <a:t>Сводите последствия ошибок к минимуму; обращайтесь за помощью</a:t>
            </a:r>
            <a:endParaRPr lang="ru" sz="2400" dirty="0"/>
          </a:p>
          <a:p>
            <a:pPr algn="l" marL="228600" indent="-228600">
              <a:lnSpc>
                <a:spcPct val="113000"/>
              </a:lnSpc>
              <a:spcBef>
                <a:spcPts val="480"/>
              </a:spcBef>
              <a:buSzPct val="100000"/>
              <a:buChar char="•"/>
            </a:pPr>
            <a:r>
              <a:rPr lang="ru" altLang="en-US" sz="2400" dirty="0">
                <a:solidFill>
                  <a:srgbClr val="25252B"/>
                </a:solidFill>
                <a:latin typeface="IBM Plex Sans" pitchFamily="34" charset="0"/>
                <a:ea typeface="IBM Plex Sans" pitchFamily="34" charset="-122"/>
                <a:cs typeface="IBM Plex Sans" pitchFamily="34" charset="-120"/>
              </a:rPr>
              <a:t>Используйте заранее подготовленные, пустые, имитационные или одобренные учебные материалы с минимальным риском</a:t>
            </a:r>
            <a:endParaRPr lang="ru" sz="2400" dirty="0"/>
          </a:p>
        </p:txBody>
      </p:sp>
      <p:sp>
        <p:nvSpPr>
          <p:cNvPr id="5" name="Text 3"/>
          <p:cNvSpPr/>
          <p:nvPr/>
        </p:nvSpPr>
        <p:spPr>
          <a:xfrm>
            <a:off x="666780" y="3961364"/>
            <a:ext cx="11510010" cy="1645463"/>
          </a:xfrm>
          <a:prstGeom prst="rect">
            <a:avLst/>
          </a:prstGeom>
          <a:noFill/>
          <a:ln/>
        </p:spPr>
        <p:txBody>
          <a:bodyPr wrap="square" lIns="0" tIns="0" rIns="0" bIns="0" rtlCol="0" anchor="t"/>
          <a:lstStyle/>
          <a:p>
            <a:pPr algn="l" indent="0" marL="0">
              <a:lnSpc>
                <a:spcPct val="113000"/>
              </a:lnSpc>
              <a:buNone/>
            </a:pPr>
            <a:r>
              <a:rPr lang="ru" altLang="en-US" sz="2400" dirty="0">
                <a:solidFill>
                  <a:srgbClr val="25252B"/>
                </a:solidFill>
                <a:latin typeface="IBM Plex Sans" pitchFamily="34" charset="0"/>
                <a:ea typeface="IBM Plex Sans" pitchFamily="34" charset="-122"/>
                <a:cs typeface="IBM Plex Sans" pitchFamily="34" charset="-120"/>
              </a:rPr>
              <a:t>Покупки, личные средства или личный кошелёк не требуются. Практика с реальными средствами создаёт дополнительные риски для конфиденциальности и безопасности, а также риск потери средств; доступен вариант без использования средств.</a:t>
            </a:r>
            <a:endParaRPr lang="ru"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3</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Кошельки</a:t>
            </a:r>
            <a:endParaRPr lang="ru" sz="3000" dirty="0"/>
          </a:p>
        </p:txBody>
      </p:sp>
      <p:sp>
        <p:nvSpPr>
          <p:cNvPr id="4" name="Text 2"/>
          <p:cNvSpPr/>
          <p:nvPr/>
        </p:nvSpPr>
        <p:spPr>
          <a:xfrm>
            <a:off x="666780" y="1417320"/>
            <a:ext cx="11510010" cy="658094"/>
          </a:xfrm>
          <a:prstGeom prst="rect">
            <a:avLst/>
          </a:prstGeom>
          <a:noFill/>
          <a:ln/>
        </p:spPr>
        <p:txBody>
          <a:bodyPr wrap="square" lIns="0" tIns="0" rIns="0" bIns="0" rtlCol="0" anchor="t"/>
          <a:lstStyle/>
          <a:p>
            <a:pPr algn="l" indent="0" marL="0">
              <a:lnSpc>
                <a:spcPct val="113000"/>
              </a:lnSpc>
              <a:buNone/>
            </a:pPr>
            <a:r>
              <a:rPr lang="ru" altLang="en-US" sz="1920" dirty="0">
                <a:solidFill>
                  <a:srgbClr val="25252B"/>
                </a:solidFill>
                <a:latin typeface="IBM Plex Sans" pitchFamily="34" charset="0"/>
                <a:ea typeface="IBM Plex Sans" pitchFamily="34" charset="-122"/>
                <a:cs typeface="IBM Plex Sans" pitchFamily="34" charset="-120"/>
              </a:rPr>
              <a:t>Биткоин-кошелёк управляет ключами и информацией, необходимыми для получения и авторизации транзакций; биткоин остаётся записанным в общем реестре.</a:t>
            </a:r>
            <a:endParaRPr lang="ru" sz="1920" dirty="0"/>
          </a:p>
        </p:txBody>
      </p:sp>
      <p:sp>
        <p:nvSpPr>
          <p:cNvPr id="5" name="Text 3"/>
          <p:cNvSpPr/>
          <p:nvPr/>
        </p:nvSpPr>
        <p:spPr>
          <a:xfrm>
            <a:off x="971459" y="2270364"/>
            <a:ext cx="11176071" cy="1791310"/>
          </a:xfrm>
          <a:prstGeom prst="rect">
            <a:avLst/>
          </a:prstGeom>
          <a:noFill/>
          <a:ln/>
        </p:spPr>
        <p:txBody>
          <a:bodyPr wrap="square" lIns="0" tIns="0" rIns="0" bIns="0" rtlCol="0" anchor="t"/>
          <a:lstStyle/>
          <a:p>
            <a:pPr algn="l" marL="182880" indent="-182880">
              <a:lnSpc>
                <a:spcPct val="113000"/>
              </a:lnSpc>
              <a:buSzPct val="100000"/>
              <a:buChar char="•"/>
            </a:pPr>
            <a:r>
              <a:rPr lang="ru" altLang="en-US" sz="1920" dirty="0">
                <a:solidFill>
                  <a:srgbClr val="25252B"/>
                </a:solidFill>
                <a:latin typeface="IBM Plex Sans" pitchFamily="34" charset="0"/>
                <a:ea typeface="IBM Plex Sans" pitchFamily="34" charset="-122"/>
                <a:cs typeface="IBM Plex Sans" pitchFamily="34" charset="-120"/>
              </a:rPr>
              <a:t>Кто контролирует ключи?</a:t>
            </a:r>
            <a:endParaRPr lang="ru" sz="1920" dirty="0"/>
          </a:p>
          <a:p>
            <a:pPr algn="l" marL="182880" indent="-182880">
              <a:lnSpc>
                <a:spcPct val="113000"/>
              </a:lnSpc>
              <a:spcBef>
                <a:spcPts val="380"/>
              </a:spcBef>
              <a:buSzPct val="100000"/>
              <a:buChar char="•"/>
            </a:pPr>
            <a:r>
              <a:rPr lang="ru" altLang="en-US" sz="1920" dirty="0">
                <a:solidFill>
                  <a:srgbClr val="25252B"/>
                </a:solidFill>
                <a:latin typeface="IBM Plex Sans" pitchFamily="34" charset="0"/>
                <a:ea typeface="IBM Plex Sans" pitchFamily="34" charset="-122"/>
                <a:cs typeface="IBM Plex Sans" pitchFamily="34" charset="-120"/>
              </a:rPr>
              <a:t>Как восстанавливается доступ?</a:t>
            </a:r>
            <a:endParaRPr lang="ru" sz="1920" dirty="0"/>
          </a:p>
          <a:p>
            <a:pPr algn="l" marL="182880" indent="-182880">
              <a:lnSpc>
                <a:spcPct val="113000"/>
              </a:lnSpc>
              <a:spcBef>
                <a:spcPts val="380"/>
              </a:spcBef>
              <a:buSzPct val="100000"/>
              <a:buChar char="•"/>
            </a:pPr>
            <a:r>
              <a:rPr lang="ru" altLang="en-US" sz="1920" dirty="0">
                <a:solidFill>
                  <a:srgbClr val="25252B"/>
                </a:solidFill>
                <a:latin typeface="IBM Plex Sans" pitchFamily="34" charset="0"/>
                <a:ea typeface="IBM Plex Sans" pitchFamily="34" charset="-122"/>
                <a:cs typeface="IBM Plex Sans" pitchFamily="34" charset="-120"/>
              </a:rPr>
              <a:t>Какие способы оплаты поддерживаются?</a:t>
            </a:r>
            <a:endParaRPr lang="ru" sz="1920" dirty="0"/>
          </a:p>
          <a:p>
            <a:pPr algn="l" marL="182880" indent="-182880">
              <a:lnSpc>
                <a:spcPct val="113000"/>
              </a:lnSpc>
              <a:spcBef>
                <a:spcPts val="380"/>
              </a:spcBef>
              <a:buSzPct val="100000"/>
              <a:buChar char="•"/>
            </a:pPr>
            <a:r>
              <a:rPr lang="ru" altLang="en-US" sz="1920" dirty="0">
                <a:solidFill>
                  <a:srgbClr val="25252B"/>
                </a:solidFill>
                <a:latin typeface="IBM Plex Sans" pitchFamily="34" charset="0"/>
                <a:ea typeface="IBM Plex Sans" pitchFamily="34" charset="-122"/>
                <a:cs typeface="IBM Plex Sans" pitchFamily="34" charset="-120"/>
              </a:rPr>
              <a:t>Исходный код, сопровождение, совместимость, конфиденциальность, стоимость и поддержка</a:t>
            </a:r>
            <a:endParaRPr lang="ru" sz="1920" dirty="0"/>
          </a:p>
        </p:txBody>
      </p:sp>
      <p:sp>
        <p:nvSpPr>
          <p:cNvPr id="6" name="Text 4"/>
          <p:cNvSpPr/>
          <p:nvPr/>
        </p:nvSpPr>
        <p:spPr>
          <a:xfrm>
            <a:off x="666780" y="4329867"/>
            <a:ext cx="11510010" cy="658094"/>
          </a:xfrm>
          <a:prstGeom prst="rect">
            <a:avLst/>
          </a:prstGeom>
          <a:noFill/>
          <a:ln/>
        </p:spPr>
        <p:txBody>
          <a:bodyPr wrap="square" lIns="0" tIns="0" rIns="0" bIns="0" rtlCol="0" anchor="t"/>
          <a:lstStyle/>
          <a:p>
            <a:pPr algn="l" indent="0" marL="0">
              <a:lnSpc>
                <a:spcPct val="113000"/>
              </a:lnSpc>
              <a:buNone/>
            </a:pPr>
            <a:r>
              <a:rPr lang="ru" altLang="en-US" sz="1920" dirty="0">
                <a:solidFill>
                  <a:srgbClr val="25252B"/>
                </a:solidFill>
                <a:latin typeface="IBM Plex Sans" pitchFamily="34" charset="0"/>
                <a:ea typeface="IBM Plex Sans" pitchFamily="34" charset="-122"/>
                <a:cs typeface="IBM Plex Sans" pitchFamily="34" charset="-120"/>
              </a:rPr>
              <a:t>Открытый исходный код позволяет проводить проверку; он не доказывает, что кошелёк безопасен или подходит для ваших задач.</a:t>
            </a:r>
            <a:endParaRPr lang="ru" sz="1920" dirty="0"/>
          </a:p>
        </p:txBody>
      </p:sp>
      <p:sp>
        <p:nvSpPr>
          <p:cNvPr id="7" name="Text 5"/>
          <p:cNvSpPr/>
          <p:nvPr/>
        </p:nvSpPr>
        <p:spPr>
          <a:xfrm>
            <a:off x="666780" y="5231740"/>
            <a:ext cx="11510010" cy="987186"/>
          </a:xfrm>
          <a:prstGeom prst="rect">
            <a:avLst/>
          </a:prstGeom>
          <a:noFill/>
          <a:ln/>
        </p:spPr>
        <p:txBody>
          <a:bodyPr wrap="square" lIns="0" tIns="0" rIns="0" bIns="0" rtlCol="0" anchor="t"/>
          <a:lstStyle/>
          <a:p>
            <a:pPr algn="l" indent="0" marL="0">
              <a:lnSpc>
                <a:spcPct val="113000"/>
              </a:lnSpc>
              <a:buNone/>
            </a:pPr>
            <a:r>
              <a:rPr lang="ru" altLang="en-US" sz="1920" dirty="0">
                <a:solidFill>
                  <a:srgbClr val="25252B"/>
                </a:solidFill>
                <a:latin typeface="IBM Plex Sans" pitchFamily="34" charset="0"/>
                <a:ea typeface="IBM Plex Sans" pitchFamily="34" charset="-122"/>
                <a:cs typeface="IBM Plex Sans" pitchFamily="34" charset="-120"/>
              </a:rPr>
              <a:t>Учебные кошельки нельзя использовать для хранения значимых сумм. Для последующего личного использования нужно создать новый кошелёк в конфиденциальных условиях и получить новые данные для восстановления.</a:t>
            </a:r>
            <a:endParaRPr lang="ru" sz="19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3</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pic>
        <p:nvPicPr>
          <p:cNvPr id="2" name="Image 0" descr="Ваш кошелёк хранит ключи Получение Поделитесь адресом для полученияОтправка Подпишите своим ключом Биткоины остаются в общем реестре">    </p:cNvPr>
          <p:cNvPicPr>
            <a:picLocks noChangeAspect="1"/>
          </p:cNvPicPr>
          <p:nvPr/>
        </p:nvPicPr>
        <p:blipFill>
          <a:blip r:embed="rId1"/>
          <a:stretch>
            <a:fillRect/>
          </a:stretch>
        </p:blipFill>
        <p:spPr>
          <a:xfrm>
            <a:off x="342900" y="693481"/>
            <a:ext cx="11506170" cy="531869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Адреса</a:t>
            </a:r>
            <a:endParaRPr lang="ru" sz="3000" dirty="0"/>
          </a:p>
        </p:txBody>
      </p:sp>
      <p:sp>
        <p:nvSpPr>
          <p:cNvPr id="4" name="Text 2"/>
          <p:cNvSpPr/>
          <p:nvPr/>
        </p:nvSpPr>
        <p:spPr>
          <a:xfrm>
            <a:off x="1047720" y="138677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ru" altLang="en-US" sz="2400" dirty="0">
                <a:solidFill>
                  <a:srgbClr val="25252B"/>
                </a:solidFill>
                <a:latin typeface="IBM Plex Sans" pitchFamily="34" charset="0"/>
                <a:ea typeface="IBM Plex Sans" pitchFamily="34" charset="-122"/>
                <a:cs typeface="IBM Plex Sans" pitchFamily="34" charset="-120"/>
              </a:rPr>
              <a:t>Публичные реквизиты для получения платежа в блокчейне</a:t>
            </a:r>
            <a:endParaRPr lang="ru" sz="2400" dirty="0"/>
          </a:p>
          <a:p>
            <a:pPr algn="l" marL="228600" indent="-228600">
              <a:lnSpc>
                <a:spcPct val="113000"/>
              </a:lnSpc>
              <a:spcBef>
                <a:spcPts val="480"/>
              </a:spcBef>
              <a:buSzPct val="100000"/>
              <a:buChar char="•"/>
            </a:pPr>
            <a:r>
              <a:rPr lang="ru" altLang="en-US" sz="2400" dirty="0">
                <a:solidFill>
                  <a:srgbClr val="25252B"/>
                </a:solidFill>
                <a:latin typeface="IBM Plex Sans" pitchFamily="34" charset="0"/>
                <a:ea typeface="IBM Plex Sans" pitchFamily="34" charset="-122"/>
                <a:cs typeface="IBM Plex Sans" pitchFamily="34" charset="-120"/>
              </a:rPr>
              <a:t>Получите их на экране получения средств нужного кошелька</a:t>
            </a:r>
            <a:endParaRPr lang="ru" sz="2400" dirty="0"/>
          </a:p>
          <a:p>
            <a:pPr algn="l" marL="228600" indent="-228600">
              <a:lnSpc>
                <a:spcPct val="113000"/>
              </a:lnSpc>
              <a:spcBef>
                <a:spcPts val="480"/>
              </a:spcBef>
              <a:buSzPct val="100000"/>
              <a:buChar char="•"/>
            </a:pPr>
            <a:r>
              <a:rPr lang="ru" altLang="en-US" sz="2400" dirty="0">
                <a:solidFill>
                  <a:srgbClr val="25252B"/>
                </a:solidFill>
                <a:latin typeface="IBM Plex Sans" pitchFamily="34" charset="0"/>
                <a:ea typeface="IBM Plex Sans" pitchFamily="34" charset="-122"/>
                <a:cs typeface="IBM Plex Sans" pitchFamily="34" charset="-120"/>
              </a:rPr>
              <a:t>Отсканируйте или скопируйте; затем сверьте с данными на доверенном экране</a:t>
            </a:r>
            <a:endParaRPr lang="ru" sz="2400" dirty="0"/>
          </a:p>
          <a:p>
            <a:pPr algn="l" marL="228600" indent="-228600">
              <a:lnSpc>
                <a:spcPct val="113000"/>
              </a:lnSpc>
              <a:spcBef>
                <a:spcPts val="480"/>
              </a:spcBef>
              <a:buSzPct val="100000"/>
              <a:buChar char="•"/>
            </a:pPr>
            <a:r>
              <a:rPr lang="ru" altLang="en-US" sz="2400" dirty="0">
                <a:solidFill>
                  <a:srgbClr val="25252B"/>
                </a:solidFill>
                <a:latin typeface="IBM Plex Sans" pitchFamily="34" charset="0"/>
                <a:ea typeface="IBM Plex Sans" pitchFamily="34" charset="-122"/>
                <a:cs typeface="IBM Plex Sans" pitchFamily="34" charset="-120"/>
              </a:rPr>
              <a:t>Проверьте получателя, сеть и способ оплаты</a:t>
            </a:r>
            <a:endParaRPr lang="ru" sz="2400" dirty="0"/>
          </a:p>
          <a:p>
            <a:pPr algn="l" marL="228600" indent="-228600">
              <a:lnSpc>
                <a:spcPct val="113000"/>
              </a:lnSpc>
              <a:spcBef>
                <a:spcPts val="480"/>
              </a:spcBef>
              <a:buSzPct val="100000"/>
              <a:buChar char="•"/>
            </a:pPr>
            <a:r>
              <a:rPr lang="ru" altLang="en-US" sz="2400" dirty="0">
                <a:solidFill>
                  <a:srgbClr val="25252B"/>
                </a:solidFill>
                <a:latin typeface="IBM Plex Sans" pitchFamily="34" charset="0"/>
                <a:ea typeface="IBM Plex Sans" pitchFamily="34" charset="-122"/>
                <a:cs typeface="IBM Plex Sans" pitchFamily="34" charset="-120"/>
              </a:rPr>
              <a:t>Адрес в блокчейне и счёт Lightning — разные запросы на оплату</a:t>
            </a:r>
            <a:endParaRPr lang="ru" sz="2400" dirty="0"/>
          </a:p>
        </p:txBody>
      </p:sp>
      <p:sp>
        <p:nvSpPr>
          <p:cNvPr id="5" name="Text 3"/>
          <p:cNvSpPr/>
          <p:nvPr/>
        </p:nvSpPr>
        <p:spPr>
          <a:xfrm>
            <a:off x="666780" y="4433560"/>
            <a:ext cx="11510010" cy="1234074"/>
          </a:xfrm>
          <a:prstGeom prst="rect">
            <a:avLst/>
          </a:prstGeom>
          <a:noFill/>
          <a:ln/>
        </p:spPr>
        <p:txBody>
          <a:bodyPr wrap="square" lIns="0" tIns="0" rIns="0" bIns="0" rtlCol="0" anchor="t"/>
          <a:lstStyle/>
          <a:p>
            <a:pPr algn="l" indent="0" marL="0">
              <a:lnSpc>
                <a:spcPct val="113000"/>
              </a:lnSpc>
              <a:buNone/>
            </a:pPr>
            <a:r>
              <a:rPr lang="ru" altLang="en-US" sz="2400" dirty="0">
                <a:solidFill>
                  <a:srgbClr val="25252B"/>
                </a:solidFill>
                <a:latin typeface="IBM Plex Sans" pitchFamily="34" charset="0"/>
                <a:ea typeface="IBM Plex Sans" pitchFamily="34" charset="-122"/>
                <a:cs typeface="IBM Plex Sans" pitchFamily="34" charset="-120"/>
              </a:rPr>
              <a:t>Вредоносное ПО может подменять скопированные реквизиты получателя. Привычного вида недостаточно. Новые адреса затрудняют установление очевидных связей между платежами, но не делают платежи анонимными.</a:t>
            </a:r>
            <a:endParaRPr lang="ru"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3</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Ключи</a:t>
            </a:r>
            <a:endParaRPr lang="ru" sz="3000" dirty="0"/>
          </a:p>
        </p:txBody>
      </p:sp>
      <p:sp>
        <p:nvSpPr>
          <p:cNvPr id="4" name="Text 2"/>
          <p:cNvSpPr/>
          <p:nvPr/>
        </p:nvSpPr>
        <p:spPr>
          <a:xfrm>
            <a:off x="956188" y="1364742"/>
            <a:ext cx="11192805" cy="2014057"/>
          </a:xfrm>
          <a:prstGeom prst="rect">
            <a:avLst/>
          </a:prstGeom>
          <a:noFill/>
          <a:ln/>
        </p:spPr>
        <p:txBody>
          <a:bodyPr wrap="square" lIns="0" tIns="0" rIns="0" bIns="0" rtlCol="0" anchor="t"/>
          <a:lstStyle/>
          <a:p>
            <a:pPr algn="l" marL="173990" indent="-173990">
              <a:lnSpc>
                <a:spcPct val="113000"/>
              </a:lnSpc>
              <a:buSzPct val="100000"/>
              <a:buChar char="•"/>
            </a:pPr>
            <a:r>
              <a:rPr lang="ru" altLang="en-US" sz="1820" b="1" dirty="0">
                <a:solidFill>
                  <a:srgbClr val="422C70"/>
                </a:solidFill>
                <a:latin typeface="IBM Plex Sans" pitchFamily="34" charset="0"/>
                <a:ea typeface="IBM Plex Sans" pitchFamily="34" charset="-122"/>
                <a:cs typeface="IBM Plex Sans" pitchFamily="34" charset="-120"/>
              </a:rPr>
              <a:t>Закрытый ключ:</a:t>
            </a:r>
            <a:r>
              <a:rPr lang="ru" altLang="en-US" sz="1820" dirty="0">
                <a:solidFill>
                  <a:srgbClr val="25252B"/>
                </a:solidFill>
                <a:latin typeface="IBM Plex Sans" pitchFamily="34" charset="0"/>
                <a:ea typeface="IBM Plex Sans" pitchFamily="34" charset="-122"/>
                <a:cs typeface="IBM Plex Sans" pitchFamily="34" charset="-120"/>
              </a:rPr>
              <a:t> секретная информация, используемая для разрешения расходования средств</a:t>
            </a:r>
            <a:endParaRPr lang="ru" sz="1820" dirty="0"/>
          </a:p>
          <a:p>
            <a:pPr algn="l" marL="173990" indent="-173990">
              <a:lnSpc>
                <a:spcPct val="113000"/>
              </a:lnSpc>
              <a:spcBef>
                <a:spcPts val="360"/>
              </a:spcBef>
              <a:buSzPct val="100000"/>
              <a:buChar char="•"/>
            </a:pPr>
            <a:r>
              <a:rPr lang="ru" altLang="en-US" sz="1820" b="1" dirty="0">
                <a:solidFill>
                  <a:srgbClr val="422C70"/>
                </a:solidFill>
                <a:latin typeface="IBM Plex Sans" pitchFamily="34" charset="0"/>
                <a:ea typeface="IBM Plex Sans" pitchFamily="34" charset="-122"/>
                <a:cs typeface="IBM Plex Sans" pitchFamily="34" charset="-120"/>
              </a:rPr>
              <a:t>Открытый ключ:</a:t>
            </a:r>
            <a:r>
              <a:rPr lang="ru" altLang="en-US" sz="1820" dirty="0">
                <a:solidFill>
                  <a:srgbClr val="25252B"/>
                </a:solidFill>
                <a:latin typeface="IBM Plex Sans" pitchFamily="34" charset="0"/>
                <a:ea typeface="IBM Plex Sans" pitchFamily="34" charset="-122"/>
                <a:cs typeface="IBM Plex Sans" pitchFamily="34" charset="-120"/>
              </a:rPr>
              <a:t> позволяет проверять подписи, не раскрывая закрытый ключ</a:t>
            </a:r>
            <a:endParaRPr lang="ru" sz="1820" dirty="0"/>
          </a:p>
          <a:p>
            <a:pPr algn="l" marL="173990" indent="-173990">
              <a:lnSpc>
                <a:spcPct val="113000"/>
              </a:lnSpc>
              <a:spcBef>
                <a:spcPts val="360"/>
              </a:spcBef>
              <a:buSzPct val="100000"/>
              <a:buChar char="•"/>
            </a:pPr>
            <a:r>
              <a:rPr lang="ru" altLang="en-US" sz="1820" b="1" dirty="0">
                <a:solidFill>
                  <a:srgbClr val="422C70"/>
                </a:solidFill>
                <a:latin typeface="IBM Plex Sans" pitchFamily="34" charset="0"/>
                <a:ea typeface="IBM Plex Sans" pitchFamily="34" charset="-122"/>
                <a:cs typeface="IBM Plex Sans" pitchFamily="34" charset="-120"/>
              </a:rPr>
              <a:t>Адрес:</a:t>
            </a:r>
            <a:r>
              <a:rPr lang="ru" altLang="en-US" sz="1820" dirty="0">
                <a:solidFill>
                  <a:srgbClr val="25252B"/>
                </a:solidFill>
                <a:latin typeface="IBM Plex Sans" pitchFamily="34" charset="0"/>
                <a:ea typeface="IBM Plex Sans" pitchFamily="34" charset="-122"/>
                <a:cs typeface="IBM Plex Sans" pitchFamily="34" charset="-120"/>
              </a:rPr>
              <a:t> информация для получения средств, сформированная на основе данных открытого ключа</a:t>
            </a:r>
            <a:endParaRPr lang="ru" sz="1820" dirty="0"/>
          </a:p>
          <a:p>
            <a:pPr algn="l" marL="173990" indent="-173990">
              <a:lnSpc>
                <a:spcPct val="113000"/>
              </a:lnSpc>
              <a:spcBef>
                <a:spcPts val="360"/>
              </a:spcBef>
              <a:buSzPct val="100000"/>
              <a:buChar char="•"/>
            </a:pPr>
            <a:r>
              <a:rPr lang="ru" altLang="en-US" sz="1820" dirty="0">
                <a:solidFill>
                  <a:srgbClr val="25252B"/>
                </a:solidFill>
                <a:latin typeface="IBM Plex Sans" pitchFamily="34" charset="0"/>
                <a:ea typeface="IBM Plex Sans" pitchFamily="34" charset="-122"/>
                <a:cs typeface="IBM Plex Sans" pitchFamily="34" charset="-120"/>
              </a:rPr>
              <a:t>Кошельки обычно автоматически управляют множеством ключей</a:t>
            </a:r>
            <a:endParaRPr lang="ru" sz="1820" dirty="0"/>
          </a:p>
        </p:txBody>
      </p:sp>
      <p:sp>
        <p:nvSpPr>
          <p:cNvPr id="5" name="Text 3"/>
          <p:cNvSpPr/>
          <p:nvPr/>
        </p:nvSpPr>
        <p:spPr>
          <a:xfrm>
            <a:off x="666780" y="3633460"/>
            <a:ext cx="11510010" cy="937626"/>
          </a:xfrm>
          <a:prstGeom prst="rect">
            <a:avLst/>
          </a:prstGeom>
          <a:noFill/>
          <a:ln/>
        </p:spPr>
        <p:txBody>
          <a:bodyPr wrap="square" lIns="0" tIns="0" rIns="0" bIns="0" rtlCol="0" anchor="t"/>
          <a:lstStyle/>
          <a:p>
            <a:pPr algn="l" indent="0" marL="0">
              <a:lnSpc>
                <a:spcPct val="113000"/>
              </a:lnSpc>
              <a:buNone/>
            </a:pPr>
            <a:r>
              <a:rPr lang="ru" altLang="en-US" sz="1820" dirty="0">
                <a:solidFill>
                  <a:srgbClr val="25252B"/>
                </a:solidFill>
                <a:latin typeface="IBM Plex Sans" pitchFamily="34" charset="0"/>
                <a:ea typeface="IBM Plex Sans" pitchFamily="34" charset="-122"/>
                <a:cs typeface="IBM Plex Sans" pitchFamily="34" charset="-120"/>
              </a:rPr>
              <a:t>Никогда не передавайте никому закрытые ключи, сид-фразы, пароли или коды восстановления. Ни добросовестному преподавателю, ни сотруднику поддержки, ни компании — разработчику кошелька, ни сотруднику биржи, ни разработчику они не нужны.</a:t>
            </a:r>
            <a:endParaRPr lang="ru" sz="1820" dirty="0"/>
          </a:p>
        </p:txBody>
      </p:sp>
      <p:sp>
        <p:nvSpPr>
          <p:cNvPr id="6" name="Shape 4"/>
          <p:cNvSpPr/>
          <p:nvPr/>
        </p:nvSpPr>
        <p:spPr>
          <a:xfrm>
            <a:off x="666780" y="4802703"/>
            <a:ext cx="10858500" cy="1562527"/>
          </a:xfrm>
          <a:prstGeom prst="rect">
            <a:avLst/>
          </a:prstGeom>
          <a:solidFill>
            <a:srgbClr val="F3F3FA"/>
          </a:solidFill>
          <a:ln/>
        </p:spPr>
      </p:sp>
      <p:sp>
        <p:nvSpPr>
          <p:cNvPr id="7" name="Shape 5"/>
          <p:cNvSpPr/>
          <p:nvPr/>
        </p:nvSpPr>
        <p:spPr>
          <a:xfrm>
            <a:off x="666780" y="4802703"/>
            <a:ext cx="57150" cy="1562527"/>
          </a:xfrm>
          <a:prstGeom prst="rect">
            <a:avLst/>
          </a:prstGeom>
          <a:solidFill>
            <a:srgbClr val="422C70"/>
          </a:solidFill>
          <a:ln/>
        </p:spPr>
      </p:sp>
      <p:sp>
        <p:nvSpPr>
          <p:cNvPr id="8" name="Text 6"/>
          <p:cNvSpPr/>
          <p:nvPr/>
        </p:nvSpPr>
        <p:spPr>
          <a:xfrm>
            <a:off x="1094537" y="5011186"/>
            <a:ext cx="10663641" cy="1145560"/>
          </a:xfrm>
          <a:prstGeom prst="rect">
            <a:avLst/>
          </a:prstGeom>
          <a:noFill/>
          <a:ln/>
        </p:spPr>
        <p:txBody>
          <a:bodyPr wrap="square" lIns="0" tIns="0" rIns="0" bIns="0" rtlCol="0" anchor="t"/>
          <a:lstStyle/>
          <a:p>
            <a:pPr algn="l" indent="0" marL="0">
              <a:lnSpc>
                <a:spcPct val="113000"/>
              </a:lnSpc>
              <a:buNone/>
            </a:pPr>
            <a:r>
              <a:rPr lang="ru" altLang="en-US" sz="1820" b="1" dirty="0">
                <a:solidFill>
                  <a:srgbClr val="422C70"/>
                </a:solidFill>
                <a:latin typeface="IBM Plex Sans" pitchFamily="34" charset="0"/>
                <a:ea typeface="IBM Plex Sans" pitchFamily="34" charset="-122"/>
                <a:cs typeface="IBM Plex Sans" pitchFamily="34" charset="-120"/>
              </a:rPr>
              <a:t>Попробуйте</a:t>
            </a:r>
            <a:endParaRPr lang="ru" sz="1820" dirty="0"/>
          </a:p>
          <a:p>
            <a:pPr algn="l" indent="0" marL="0">
              <a:lnSpc>
                <a:spcPct val="113000"/>
              </a:lnSpc>
              <a:spcBef>
                <a:spcPts val="270"/>
              </a:spcBef>
              <a:buNone/>
            </a:pPr>
            <a:r>
              <a:rPr lang="ru" altLang="en-US" sz="1820" dirty="0">
                <a:solidFill>
                  <a:srgbClr val="25252B"/>
                </a:solidFill>
                <a:latin typeface="IBM Plex Sans" pitchFamily="34" charset="0"/>
                <a:ea typeface="IBM Plex Sans" pitchFamily="34" charset="-122"/>
                <a:cs typeface="IBM Plex Sans" pitchFamily="34" charset="-120"/>
              </a:rPr>
              <a:t>Распределите подготовленные примеры по категориям: информация для получения средств, секретная информация и общедоступная информация, которая становится конфиденциальной, если её связать с конкретным человеком.</a:t>
            </a:r>
            <a:endParaRPr lang="ru" sz="182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3</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pic>
        <p:nvPicPr>
          <p:cNvPr id="2" name="Image 0" descr="Закрытый ключ: никогда никому его не сообщайте. Любой, у кого он есть, может потратить ваши биткоины. Получение: можно безопасно делиться Открытый ключ, полученный из закрытого ключа Адрес для получен">    </p:cNvPr>
          <p:cNvPicPr>
            <a:picLocks noChangeAspect="1"/>
          </p:cNvPicPr>
          <p:nvPr/>
        </p:nvPicPr>
        <p:blipFill>
          <a:blip r:embed="rId1"/>
          <a:stretch>
            <a:fillRect/>
          </a:stretch>
        </p:blipFill>
        <p:spPr>
          <a:xfrm>
            <a:off x="342900" y="829727"/>
            <a:ext cx="11506170" cy="504611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Сид-фразы</a:t>
            </a:r>
            <a:endParaRPr lang="ru" sz="3000" dirty="0"/>
          </a:p>
        </p:txBody>
      </p:sp>
      <p:sp>
        <p:nvSpPr>
          <p:cNvPr id="5" name="Text 2"/>
          <p:cNvSpPr/>
          <p:nvPr/>
        </p:nvSpPr>
        <p:spPr>
          <a:xfrm>
            <a:off x="666780" y="1423355"/>
            <a:ext cx="5694426" cy="1382298"/>
          </a:xfrm>
          <a:prstGeom prst="rect">
            <a:avLst/>
          </a:prstGeom>
          <a:noFill/>
          <a:ln/>
        </p:spPr>
        <p:txBody>
          <a:bodyPr wrap="square" lIns="0" tIns="0" rIns="0" bIns="0" rtlCol="0" anchor="t"/>
          <a:lstStyle/>
          <a:p>
            <a:pPr algn="l" indent="0" marL="0">
              <a:lnSpc>
                <a:spcPct val="113000"/>
              </a:lnSpc>
              <a:buNone/>
            </a:pPr>
            <a:r>
              <a:rPr lang="ru" altLang="en-US" sz="2020" dirty="0">
                <a:solidFill>
                  <a:srgbClr val="25252B"/>
                </a:solidFill>
                <a:latin typeface="IBM Plex Sans" pitchFamily="34" charset="0"/>
                <a:ea typeface="IBM Plex Sans" pitchFamily="34" charset="-122"/>
                <a:cs typeface="IBM Plex Sans" pitchFamily="34" charset="-120"/>
              </a:rPr>
              <a:t>Сид-фраза — это упорядоченный список слов, который многие кошельки используют для восстановления своих закрытых ключей.</a:t>
            </a:r>
            <a:endParaRPr lang="ru" sz="2020" dirty="0"/>
          </a:p>
        </p:txBody>
      </p:sp>
      <p:sp>
        <p:nvSpPr>
          <p:cNvPr id="6" name="Text 3"/>
          <p:cNvSpPr/>
          <p:nvPr/>
        </p:nvSpPr>
        <p:spPr>
          <a:xfrm>
            <a:off x="986729" y="3010479"/>
            <a:ext cx="5343754" cy="2918216"/>
          </a:xfrm>
          <a:prstGeom prst="rect">
            <a:avLst/>
          </a:prstGeom>
          <a:noFill/>
          <a:ln/>
        </p:spPr>
        <p:txBody>
          <a:bodyPr wrap="square" lIns="0" tIns="0" rIns="0" bIns="0" rtlCol="0" anchor="t"/>
          <a:lstStyle/>
          <a:p>
            <a:pPr algn="l" marL="191770" indent="-191770">
              <a:lnSpc>
                <a:spcPct val="113000"/>
              </a:lnSpc>
              <a:buSzPct val="100000"/>
              <a:buChar char="•"/>
            </a:pPr>
            <a:r>
              <a:rPr lang="ru" altLang="en-US" sz="2020" dirty="0">
                <a:solidFill>
                  <a:srgbClr val="25252B"/>
                </a:solidFill>
                <a:latin typeface="IBM Plex Sans" pitchFamily="34" charset="0"/>
                <a:ea typeface="IBM Plex Sans" pitchFamily="34" charset="-122"/>
                <a:cs typeface="IBM Plex Sans" pitchFamily="34" charset="-120"/>
              </a:rPr>
              <a:t>Часто 12 или 24 слова; варианты реализации различаются</a:t>
            </a:r>
            <a:endParaRPr lang="ru" sz="2020" dirty="0"/>
          </a:p>
          <a:p>
            <a:pPr algn="l" marL="191770" indent="-191770">
              <a:lnSpc>
                <a:spcPct val="113000"/>
              </a:lnSpc>
              <a:spcBef>
                <a:spcPts val="400"/>
              </a:spcBef>
              <a:buSzPct val="100000"/>
              <a:buChar char="•"/>
            </a:pPr>
            <a:r>
              <a:rPr lang="ru" altLang="en-US" sz="2020" dirty="0">
                <a:solidFill>
                  <a:srgbClr val="25252B"/>
                </a:solidFill>
                <a:latin typeface="IBM Plex Sans" pitchFamily="34" charset="0"/>
                <a:ea typeface="IBM Plex Sans" pitchFamily="34" charset="-122"/>
                <a:cs typeface="IBM Plex Sans" pitchFamily="34" charset="-120"/>
              </a:rPr>
              <a:t>Точное написание и порядок слов</a:t>
            </a:r>
            <a:endParaRPr lang="ru" sz="2020" dirty="0"/>
          </a:p>
          <a:p>
            <a:pPr algn="l" marL="191770" indent="-191770">
              <a:lnSpc>
                <a:spcPct val="113000"/>
              </a:lnSpc>
              <a:spcBef>
                <a:spcPts val="400"/>
              </a:spcBef>
              <a:buSzPct val="100000"/>
              <a:buChar char="•"/>
            </a:pPr>
            <a:r>
              <a:rPr lang="ru" altLang="en-US" sz="2020" dirty="0">
                <a:solidFill>
                  <a:srgbClr val="25252B"/>
                </a:solidFill>
                <a:latin typeface="IBM Plex Sans" pitchFamily="34" charset="0"/>
                <a:ea typeface="IBM Plex Sans" pitchFamily="34" charset="-122"/>
                <a:cs typeface="IBM Plex Sans" pitchFamily="34" charset="-120"/>
              </a:rPr>
              <a:t>Официальные инструкции по резервному копированию; хранение без доступа к интернету и посторонним</a:t>
            </a:r>
            <a:endParaRPr lang="ru" sz="2020" dirty="0"/>
          </a:p>
          <a:p>
            <a:pPr algn="l" marL="191770" indent="-191770">
              <a:lnSpc>
                <a:spcPct val="113000"/>
              </a:lnSpc>
              <a:spcBef>
                <a:spcPts val="400"/>
              </a:spcBef>
              <a:buSzPct val="100000"/>
              <a:buChar char="•"/>
            </a:pPr>
            <a:r>
              <a:rPr lang="ru" altLang="en-US" sz="2020" dirty="0">
                <a:solidFill>
                  <a:srgbClr val="25252B"/>
                </a:solidFill>
                <a:latin typeface="IBM Plex Sans" pitchFamily="34" charset="0"/>
                <a:ea typeface="IBM Plex Sans" pitchFamily="34" charset="-122"/>
                <a:cs typeface="IBM Plex Sans" pitchFamily="34" charset="-120"/>
              </a:rPr>
              <a:t>Защищайте от потери, повреждения, камер и посторонних глаз</a:t>
            </a:r>
            <a:endParaRPr lang="ru" sz="20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3</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Кастодиальное и некастодиальное использование</a:t>
            </a:r>
            <a:endParaRPr lang="ru" sz="3000" dirty="0"/>
          </a:p>
        </p:txBody>
      </p:sp>
      <p:sp>
        <p:nvSpPr>
          <p:cNvPr id="4" name="Text 2"/>
          <p:cNvSpPr/>
          <p:nvPr/>
        </p:nvSpPr>
        <p:spPr>
          <a:xfrm>
            <a:off x="956188" y="1364742"/>
            <a:ext cx="11192805" cy="1388974"/>
          </a:xfrm>
          <a:prstGeom prst="rect">
            <a:avLst/>
          </a:prstGeom>
          <a:noFill/>
          <a:ln/>
        </p:spPr>
        <p:txBody>
          <a:bodyPr wrap="square" lIns="0" tIns="0" rIns="0" bIns="0" rtlCol="0" anchor="t"/>
          <a:lstStyle/>
          <a:p>
            <a:pPr algn="l" marL="173990" indent="-173990">
              <a:lnSpc>
                <a:spcPct val="113000"/>
              </a:lnSpc>
              <a:buSzPct val="100000"/>
              <a:buChar char="•"/>
            </a:pPr>
            <a:r>
              <a:rPr lang="ru" altLang="en-US" sz="1820" b="1" dirty="0">
                <a:solidFill>
                  <a:srgbClr val="422C70"/>
                </a:solidFill>
                <a:latin typeface="IBM Plex Sans" pitchFamily="34" charset="0"/>
                <a:ea typeface="IBM Plex Sans" pitchFamily="34" charset="-122"/>
                <a:cs typeface="IBM Plex Sans" pitchFamily="34" charset="-120"/>
              </a:rPr>
              <a:t>Кастодиальное хранение:</a:t>
            </a:r>
            <a:r>
              <a:rPr lang="ru" altLang="en-US" sz="1820" dirty="0">
                <a:solidFill>
                  <a:srgbClr val="25252B"/>
                </a:solidFill>
                <a:latin typeface="IBM Plex Sans" pitchFamily="34" charset="0"/>
                <a:ea typeface="IBM Plex Sans" pitchFamily="34" charset="-122"/>
                <a:cs typeface="IBM Plex Sans" pitchFamily="34" charset="-120"/>
              </a:rPr>
              <a:t> сервис контролирует ключи и восстановление доступа к аккаунту</a:t>
            </a:r>
            <a:endParaRPr lang="ru" sz="1820" dirty="0"/>
          </a:p>
          <a:p>
            <a:pPr algn="l" marL="173990" indent="-173990">
              <a:lnSpc>
                <a:spcPct val="113000"/>
              </a:lnSpc>
              <a:spcBef>
                <a:spcPts val="360"/>
              </a:spcBef>
              <a:buSzPct val="100000"/>
              <a:buChar char="•"/>
            </a:pPr>
            <a:r>
              <a:rPr lang="ru" altLang="en-US" sz="1820" dirty="0">
                <a:solidFill>
                  <a:srgbClr val="25252B"/>
                </a:solidFill>
                <a:latin typeface="IBM Plex Sans" pitchFamily="34" charset="0"/>
                <a:ea typeface="IBM Plex Sans" pitchFamily="34" charset="-122"/>
                <a:cs typeface="IBM Plex Sans" pitchFamily="34" charset="-120"/>
              </a:rPr>
              <a:t>Отображаемый баланс: обещание сервиса предоставить биткоины</a:t>
            </a:r>
            <a:endParaRPr lang="ru" sz="1820" dirty="0"/>
          </a:p>
          <a:p>
            <a:pPr algn="l" marL="173990" indent="-173990">
              <a:lnSpc>
                <a:spcPct val="113000"/>
              </a:lnSpc>
              <a:spcBef>
                <a:spcPts val="360"/>
              </a:spcBef>
              <a:buSzPct val="100000"/>
              <a:buChar char="•"/>
            </a:pPr>
            <a:r>
              <a:rPr lang="ru" altLang="en-US" sz="1820" b="1" dirty="0">
                <a:solidFill>
                  <a:srgbClr val="422C70"/>
                </a:solidFill>
                <a:latin typeface="IBM Plex Sans" pitchFamily="34" charset="0"/>
                <a:ea typeface="IBM Plex Sans" pitchFamily="34" charset="-122"/>
                <a:cs typeface="IBM Plex Sans" pitchFamily="34" charset="-120"/>
              </a:rPr>
              <a:t>Самостоятельное хранение:</a:t>
            </a:r>
            <a:r>
              <a:rPr lang="ru" altLang="en-US" sz="1820" dirty="0">
                <a:solidFill>
                  <a:srgbClr val="25252B"/>
                </a:solidFill>
                <a:latin typeface="IBM Plex Sans" pitchFamily="34" charset="0"/>
                <a:ea typeface="IBM Plex Sans" pitchFamily="34" charset="-122"/>
                <a:cs typeface="IBM Plex Sans" pitchFamily="34" charset="-120"/>
              </a:rPr>
              <a:t> пользователь контролирует ключи и резервное копирование</a:t>
            </a:r>
            <a:endParaRPr lang="ru" sz="1820" dirty="0"/>
          </a:p>
          <a:p>
            <a:pPr algn="l" marL="173990" indent="-173990">
              <a:lnSpc>
                <a:spcPct val="113000"/>
              </a:lnSpc>
              <a:spcBef>
                <a:spcPts val="360"/>
              </a:spcBef>
              <a:buSzPct val="100000"/>
              <a:buChar char="•"/>
            </a:pPr>
            <a:r>
              <a:rPr lang="ru" altLang="en-US" sz="1820" dirty="0">
                <a:solidFill>
                  <a:srgbClr val="25252B"/>
                </a:solidFill>
                <a:latin typeface="IBM Plex Sans" pitchFamily="34" charset="0"/>
                <a:ea typeface="IBM Plex Sans" pitchFamily="34" charset="-122"/>
                <a:cs typeface="IBM Plex Sans" pitchFamily="34" charset="-120"/>
              </a:rPr>
              <a:t>Прямой контроль влечёт за собой ответственность за ошибки и восстановление доступа</a:t>
            </a:r>
            <a:endParaRPr lang="ru" sz="1820" dirty="0"/>
          </a:p>
        </p:txBody>
      </p:sp>
      <p:sp>
        <p:nvSpPr>
          <p:cNvPr id="5" name="Text 3"/>
          <p:cNvSpPr/>
          <p:nvPr/>
        </p:nvSpPr>
        <p:spPr>
          <a:xfrm>
            <a:off x="666780" y="3008376"/>
            <a:ext cx="11510010" cy="937626"/>
          </a:xfrm>
          <a:prstGeom prst="rect">
            <a:avLst/>
          </a:prstGeom>
          <a:noFill/>
          <a:ln/>
        </p:spPr>
        <p:txBody>
          <a:bodyPr wrap="square" lIns="0" tIns="0" rIns="0" bIns="0" rtlCol="0" anchor="t"/>
          <a:lstStyle/>
          <a:p>
            <a:pPr algn="l" indent="0" marL="0">
              <a:lnSpc>
                <a:spcPct val="113000"/>
              </a:lnSpc>
              <a:buNone/>
            </a:pPr>
            <a:r>
              <a:rPr lang="ru" altLang="en-US" sz="1820" dirty="0">
                <a:solidFill>
                  <a:srgbClr val="25252B"/>
                </a:solidFill>
                <a:latin typeface="IBM Plex Sans" pitchFamily="34" charset="0"/>
                <a:ea typeface="IBM Plex Sans" pitchFamily="34" charset="-122"/>
                <a:cs typeface="IBM Plex Sans" pitchFamily="34" charset="-120"/>
              </a:rPr>
              <a:t>Публичный блокчейн не может доказать, сколько сервис должен конкретному клиенту. При самостоятельном хранении всё равно может сохраняться зависимость от программного обеспечения, оборудования, серверов и сети.</a:t>
            </a:r>
            <a:endParaRPr lang="ru" sz="1820" dirty="0"/>
          </a:p>
        </p:txBody>
      </p:sp>
      <p:sp>
        <p:nvSpPr>
          <p:cNvPr id="6" name="Shape 4"/>
          <p:cNvSpPr/>
          <p:nvPr/>
        </p:nvSpPr>
        <p:spPr>
          <a:xfrm>
            <a:off x="666780" y="4177619"/>
            <a:ext cx="10858500" cy="1249985"/>
          </a:xfrm>
          <a:prstGeom prst="rect">
            <a:avLst/>
          </a:prstGeom>
          <a:solidFill>
            <a:srgbClr val="F3F3FA"/>
          </a:solidFill>
          <a:ln/>
        </p:spPr>
      </p:sp>
      <p:sp>
        <p:nvSpPr>
          <p:cNvPr id="7" name="Shape 5"/>
          <p:cNvSpPr/>
          <p:nvPr/>
        </p:nvSpPr>
        <p:spPr>
          <a:xfrm>
            <a:off x="666780" y="4177619"/>
            <a:ext cx="57150" cy="1249985"/>
          </a:xfrm>
          <a:prstGeom prst="rect">
            <a:avLst/>
          </a:prstGeom>
          <a:solidFill>
            <a:srgbClr val="422C70"/>
          </a:solidFill>
          <a:ln/>
        </p:spPr>
      </p:sp>
      <p:sp>
        <p:nvSpPr>
          <p:cNvPr id="8" name="Text 6"/>
          <p:cNvSpPr/>
          <p:nvPr/>
        </p:nvSpPr>
        <p:spPr>
          <a:xfrm>
            <a:off x="1094537" y="4386102"/>
            <a:ext cx="10663641" cy="833018"/>
          </a:xfrm>
          <a:prstGeom prst="rect">
            <a:avLst/>
          </a:prstGeom>
          <a:noFill/>
          <a:ln/>
        </p:spPr>
        <p:txBody>
          <a:bodyPr wrap="square" lIns="0" tIns="0" rIns="0" bIns="0" rtlCol="0" anchor="t"/>
          <a:lstStyle/>
          <a:p>
            <a:pPr algn="l" indent="0" marL="0">
              <a:lnSpc>
                <a:spcPct val="113000"/>
              </a:lnSpc>
              <a:buNone/>
            </a:pPr>
            <a:r>
              <a:rPr lang="ru" altLang="en-US" sz="1820" b="1" dirty="0">
                <a:solidFill>
                  <a:srgbClr val="422C70"/>
                </a:solidFill>
                <a:latin typeface="IBM Plex Sans" pitchFamily="34" charset="0"/>
                <a:ea typeface="IBM Plex Sans" pitchFamily="34" charset="-122"/>
                <a:cs typeface="IBM Plex Sans" pitchFamily="34" charset="-120"/>
              </a:rPr>
              <a:t>Попробуйте</a:t>
            </a:r>
            <a:endParaRPr lang="ru" sz="1820" dirty="0"/>
          </a:p>
          <a:p>
            <a:pPr algn="l" indent="0" marL="0">
              <a:lnSpc>
                <a:spcPct val="113000"/>
              </a:lnSpc>
              <a:spcBef>
                <a:spcPts val="270"/>
              </a:spcBef>
              <a:buNone/>
            </a:pPr>
            <a:r>
              <a:rPr lang="ru" altLang="en-US" sz="1820" dirty="0">
                <a:solidFill>
                  <a:srgbClr val="25252B"/>
                </a:solidFill>
                <a:latin typeface="IBM Plex Sans" pitchFamily="34" charset="0"/>
                <a:ea typeface="IBM Plex Sans" pitchFamily="34" charset="-122"/>
                <a:cs typeface="IBM Plex Sans" pitchFamily="34" charset="-120"/>
              </a:rPr>
              <a:t>Сравните два подготовленных описания: кто контролирует ключи, кто восстанавливает доступ и какой риск нужно проверить?</a:t>
            </a:r>
            <a:endParaRPr lang="ru" sz="182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3</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3</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pic>
        <p:nvPicPr>
          <p:cNvPr id="2" name="Image 0" descr="Кастодиальное хранение Вы входите в аккаунт на телефонеСервис хранит ключи на своих серверах Сервис одобряет и подписывает ваш платёжБалансОбещание сервисаВосстановлениеЧерез процедуру восстановления ">    </p:cNvPr>
          <p:cNvPicPr>
            <a:picLocks noChangeAspect="1"/>
          </p:cNvPicPr>
          <p:nvPr/>
        </p:nvPicPr>
        <p:blipFill>
          <a:blip r:embed="rId1"/>
          <a:stretch>
            <a:fillRect/>
          </a:stretch>
        </p:blipFill>
        <p:spPr>
          <a:xfrm>
            <a:off x="342900" y="304678"/>
            <a:ext cx="11506170" cy="609630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Горячие и холодные кошельки</a:t>
            </a:r>
            <a:endParaRPr lang="ru" sz="3000" dirty="0"/>
          </a:p>
        </p:txBody>
      </p:sp>
      <p:sp>
        <p:nvSpPr>
          <p:cNvPr id="5" name="Text 2"/>
          <p:cNvSpPr/>
          <p:nvPr/>
        </p:nvSpPr>
        <p:spPr>
          <a:xfrm>
            <a:off x="956188" y="1364742"/>
            <a:ext cx="6023427" cy="3264225"/>
          </a:xfrm>
          <a:prstGeom prst="rect">
            <a:avLst/>
          </a:prstGeom>
          <a:noFill/>
          <a:ln/>
        </p:spPr>
        <p:txBody>
          <a:bodyPr wrap="square" lIns="0" tIns="0" rIns="0" bIns="0" rtlCol="0" anchor="t"/>
          <a:lstStyle/>
          <a:p>
            <a:pPr algn="l" marL="173990" indent="-173990">
              <a:lnSpc>
                <a:spcPct val="113000"/>
              </a:lnSpc>
              <a:buSzPct val="100000"/>
              <a:buChar char="•"/>
            </a:pPr>
            <a:r>
              <a:rPr lang="ru" altLang="en-US" sz="1820" b="1" dirty="0">
                <a:solidFill>
                  <a:srgbClr val="422C70"/>
                </a:solidFill>
                <a:latin typeface="IBM Plex Sans" pitchFamily="34" charset="0"/>
                <a:ea typeface="IBM Plex Sans" pitchFamily="34" charset="-122"/>
                <a:cs typeface="IBM Plex Sans" pitchFamily="34" charset="-120"/>
              </a:rPr>
              <a:t>Горячее хранение:</a:t>
            </a:r>
            <a:r>
              <a:rPr lang="ru" altLang="en-US" sz="1820" dirty="0">
                <a:solidFill>
                  <a:srgbClr val="25252B"/>
                </a:solidFill>
                <a:latin typeface="IBM Plex Sans" pitchFamily="34" charset="0"/>
                <a:ea typeface="IBM Plex Sans" pitchFamily="34" charset="-122"/>
                <a:cs typeface="IBM Plex Sans" pitchFamily="34" charset="-120"/>
              </a:rPr>
              <a:t> ключи на устройстве, подключённом к интернету; удобно, но выше риск</a:t>
            </a:r>
            <a:endParaRPr lang="ru" sz="1820" dirty="0"/>
          </a:p>
          <a:p>
            <a:pPr algn="l" marL="173990" indent="-173990">
              <a:lnSpc>
                <a:spcPct val="113000"/>
              </a:lnSpc>
              <a:spcBef>
                <a:spcPts val="360"/>
              </a:spcBef>
              <a:buSzPct val="100000"/>
              <a:buChar char="•"/>
            </a:pPr>
            <a:r>
              <a:rPr lang="ru" altLang="en-US" sz="1820" b="1" dirty="0">
                <a:solidFill>
                  <a:srgbClr val="422C70"/>
                </a:solidFill>
                <a:latin typeface="IBM Plex Sans" pitchFamily="34" charset="0"/>
                <a:ea typeface="IBM Plex Sans" pitchFamily="34" charset="-122"/>
                <a:cs typeface="IBM Plex Sans" pitchFamily="34" charset="-120"/>
              </a:rPr>
              <a:t>Холодное хранение:</a:t>
            </a:r>
            <a:r>
              <a:rPr lang="ru" altLang="en-US" sz="1820" dirty="0">
                <a:solidFill>
                  <a:srgbClr val="25252B"/>
                </a:solidFill>
                <a:latin typeface="IBM Plex Sans" pitchFamily="34" charset="0"/>
                <a:ea typeface="IBM Plex Sans" pitchFamily="34" charset="-122"/>
                <a:cs typeface="IBM Plex Sans" pitchFamily="34" charset="-120"/>
              </a:rPr>
              <a:t> ключи для подписи изолированы от подключённого к интернету устройства общего назначения</a:t>
            </a:r>
            <a:endParaRPr lang="ru" sz="1820" dirty="0"/>
          </a:p>
          <a:p>
            <a:pPr algn="l" marL="173990" indent="-173990">
              <a:lnSpc>
                <a:spcPct val="113000"/>
              </a:lnSpc>
              <a:spcBef>
                <a:spcPts val="360"/>
              </a:spcBef>
              <a:buSzPct val="100000"/>
              <a:buChar char="•"/>
            </a:pPr>
            <a:r>
              <a:rPr lang="ru" altLang="en-US" sz="1820" b="1" dirty="0">
                <a:solidFill>
                  <a:srgbClr val="422C70"/>
                </a:solidFill>
                <a:latin typeface="IBM Plex Sans" pitchFamily="34" charset="0"/>
                <a:ea typeface="IBM Plex Sans" pitchFamily="34" charset="-122"/>
                <a:cs typeface="IBM Plex Sans" pitchFamily="34" charset="-120"/>
              </a:rPr>
              <a:t>Аппаратный кошелёк:</a:t>
            </a:r>
            <a:r>
              <a:rPr lang="ru" altLang="en-US" sz="1820" dirty="0">
                <a:solidFill>
                  <a:srgbClr val="25252B"/>
                </a:solidFill>
                <a:latin typeface="IBM Plex Sans" pitchFamily="34" charset="0"/>
                <a:ea typeface="IBM Plex Sans" pitchFamily="34" charset="-122"/>
                <a:cs typeface="IBM Plex Sans" pitchFamily="34" charset="-120"/>
              </a:rPr>
              <a:t> специализированное устройство для защиты ключей и создания подписей</a:t>
            </a:r>
            <a:endParaRPr lang="ru" sz="1820" dirty="0"/>
          </a:p>
          <a:p>
            <a:pPr algn="l" marL="173990" indent="-173990">
              <a:lnSpc>
                <a:spcPct val="113000"/>
              </a:lnSpc>
              <a:spcBef>
                <a:spcPts val="360"/>
              </a:spcBef>
              <a:buSzPct val="100000"/>
              <a:buChar char="•"/>
            </a:pPr>
            <a:r>
              <a:rPr lang="ru" altLang="en-US" sz="1820" dirty="0">
                <a:solidFill>
                  <a:srgbClr val="25252B"/>
                </a:solidFill>
                <a:latin typeface="IBM Plex Sans" pitchFamily="34" charset="0"/>
                <a:ea typeface="IBM Plex Sans" pitchFamily="34" charset="-122"/>
                <a:cs typeface="IBM Plex Sans" pitchFamily="34" charset="-120"/>
              </a:rPr>
              <a:t>Хранение и восстановление: отдельные вопросы</a:t>
            </a:r>
            <a:endParaRPr lang="ru" sz="1820" dirty="0"/>
          </a:p>
        </p:txBody>
      </p:sp>
      <p:sp>
        <p:nvSpPr>
          <p:cNvPr id="6" name="Text 3"/>
          <p:cNvSpPr/>
          <p:nvPr/>
        </p:nvSpPr>
        <p:spPr>
          <a:xfrm>
            <a:off x="666780" y="4883628"/>
            <a:ext cx="6340632" cy="1250168"/>
          </a:xfrm>
          <a:prstGeom prst="rect">
            <a:avLst/>
          </a:prstGeom>
          <a:noFill/>
          <a:ln/>
        </p:spPr>
        <p:txBody>
          <a:bodyPr wrap="square" lIns="0" tIns="0" rIns="0" bIns="0" rtlCol="0" anchor="t"/>
          <a:lstStyle/>
          <a:p>
            <a:pPr algn="l" indent="0" marL="0">
              <a:lnSpc>
                <a:spcPct val="113000"/>
              </a:lnSpc>
              <a:buNone/>
            </a:pPr>
            <a:r>
              <a:rPr lang="ru" altLang="en-US" sz="1820" dirty="0">
                <a:solidFill>
                  <a:srgbClr val="25252B"/>
                </a:solidFill>
                <a:latin typeface="IBM Plex Sans" pitchFamily="34" charset="0"/>
                <a:ea typeface="IBM Plex Sans" pitchFamily="34" charset="-122"/>
                <a:cs typeface="IBM Plex Sans" pitchFamily="34" charset="-120"/>
              </a:rPr>
              <a:t>Аппаратный кошелёк может обеспечивать холодное хранение; эти термины не взаимозаменяемы. Устройства и резервные копии по-прежнему нуждаются в защите.</a:t>
            </a:r>
            <a:endParaRPr lang="ru" sz="18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3</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Восстановление кошелька и проверка сид-фразы</a:t>
            </a:r>
            <a:endParaRPr lang="ru" sz="3000" dirty="0"/>
          </a:p>
        </p:txBody>
      </p:sp>
      <p:sp>
        <p:nvSpPr>
          <p:cNvPr id="4" name="Text 2"/>
          <p:cNvSpPr/>
          <p:nvPr/>
        </p:nvSpPr>
        <p:spPr>
          <a:xfrm>
            <a:off x="666780" y="1447770"/>
            <a:ext cx="11510010" cy="1645463"/>
          </a:xfrm>
          <a:prstGeom prst="rect">
            <a:avLst/>
          </a:prstGeom>
          <a:noFill/>
          <a:ln/>
        </p:spPr>
        <p:txBody>
          <a:bodyPr wrap="square" lIns="0" tIns="0" rIns="0" bIns="0" rtlCol="0" anchor="t"/>
          <a:lstStyle/>
          <a:p>
            <a:pPr algn="l" indent="0" marL="0">
              <a:lnSpc>
                <a:spcPct val="113000"/>
              </a:lnSpc>
              <a:buNone/>
            </a:pPr>
            <a:r>
              <a:rPr lang="ru" altLang="en-US" sz="2400" dirty="0">
                <a:solidFill>
                  <a:srgbClr val="25252B"/>
                </a:solidFill>
                <a:latin typeface="IBM Plex Sans" pitchFamily="34" charset="0"/>
                <a:ea typeface="IBM Plex Sans" pitchFamily="34" charset="-122"/>
                <a:cs typeface="IBM Plex Sans" pitchFamily="34" charset="-120"/>
              </a:rPr>
              <a:t>Используйте только заранее подготовленные, пустые или имитационные материалы. Никогда не раскрывайте настоящие слова для восстановления; никогда не используйте учебный кошелёк в дальнейшем для хранения значимых сумм.</a:t>
            </a:r>
            <a:endParaRPr lang="ru"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3</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pic>
        <p:nvPicPr>
          <p:cNvPr id="2" name="Image 0" descr="Используйте только подготовленные, пустые или имитационные материалы. Преподаватель ни при каких обстоятельствах не должен видеть слова восстановления. 1 Следуйте инструкциямИспользуйте официальное ру">    </p:cNvPr>
          <p:cNvPicPr>
            <a:picLocks noChangeAspect="1"/>
          </p:cNvPicPr>
          <p:nvPr/>
        </p:nvPicPr>
        <p:blipFill>
          <a:blip r:embed="rId1"/>
          <a:stretch>
            <a:fillRect/>
          </a:stretch>
        </p:blipFill>
        <p:spPr>
          <a:xfrm>
            <a:off x="1210940" y="266730"/>
            <a:ext cx="9770090"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Получение биткоинов</a:t>
            </a:r>
            <a:endParaRPr lang="ru" sz="3000" dirty="0"/>
          </a:p>
        </p:txBody>
      </p:sp>
      <p:sp>
        <p:nvSpPr>
          <p:cNvPr id="4" name="Text 2"/>
          <p:cNvSpPr/>
          <p:nvPr/>
        </p:nvSpPr>
        <p:spPr>
          <a:xfrm>
            <a:off x="666780" y="1441734"/>
            <a:ext cx="11510010" cy="395021"/>
          </a:xfrm>
          <a:prstGeom prst="rect">
            <a:avLst/>
          </a:prstGeom>
          <a:noFill/>
          <a:ln/>
        </p:spPr>
        <p:txBody>
          <a:bodyPr wrap="square" lIns="0" tIns="0" rIns="0" bIns="0" rtlCol="0" anchor="t"/>
          <a:lstStyle/>
          <a:p>
            <a:pPr algn="l" indent="0" marL="0">
              <a:lnSpc>
                <a:spcPct val="113000"/>
              </a:lnSpc>
              <a:buNone/>
            </a:pPr>
            <a:r>
              <a:rPr lang="ru" altLang="en-US" sz="2300" b="1" dirty="0">
                <a:solidFill>
                  <a:srgbClr val="25252B"/>
                </a:solidFill>
                <a:latin typeface="IBM Plex Sans" pitchFamily="34" charset="0"/>
                <a:ea typeface="IBM Plex Sans" pitchFamily="34" charset="-122"/>
                <a:cs typeface="IBM Plex Sans" pitchFamily="34" charset="-120"/>
              </a:rPr>
              <a:t>Практика 1: безопасное получение средств</a:t>
            </a:r>
            <a:endParaRPr lang="ru" sz="2300" dirty="0"/>
          </a:p>
        </p:txBody>
      </p:sp>
      <p:sp>
        <p:nvSpPr>
          <p:cNvPr id="5" name="Text 3"/>
          <p:cNvSpPr/>
          <p:nvPr/>
        </p:nvSpPr>
        <p:spPr>
          <a:xfrm>
            <a:off x="1032449" y="2070659"/>
            <a:ext cx="11109137" cy="2208916"/>
          </a:xfrm>
          <a:prstGeom prst="rect">
            <a:avLst/>
          </a:prstGeom>
          <a:noFill/>
          <a:ln/>
        </p:spPr>
        <p:txBody>
          <a:bodyPr wrap="square" lIns="0" tIns="0" rIns="0" bIns="0" rtlCol="0" anchor="t"/>
          <a:lstStyle/>
          <a:p>
            <a:pPr algn="l" marL="219710" indent="-219710">
              <a:lnSpc>
                <a:spcPct val="113000"/>
              </a:lnSpc>
              <a:buSzPct val="100000"/>
              <a:buFont typeface="+mj-lt"/>
              <a:buAutoNum type="arabicPeriod" startAt="1"/>
            </a:pPr>
            <a:r>
              <a:rPr lang="ru" altLang="en-US" sz="2300" dirty="0">
                <a:solidFill>
                  <a:srgbClr val="25252B"/>
                </a:solidFill>
                <a:latin typeface="IBM Plex Sans" pitchFamily="34" charset="0"/>
                <a:ea typeface="IBM Plex Sans" pitchFamily="34" charset="-122"/>
                <a:cs typeface="IBM Plex Sans" pitchFamily="34" charset="-120"/>
              </a:rPr>
              <a:t>Откройте подготовленный кошелёк; выберите «Получить».</a:t>
            </a:r>
            <a:endParaRPr lang="ru" sz="2300" dirty="0"/>
          </a:p>
          <a:p>
            <a:pPr algn="l" marL="219710" indent="-219710">
              <a:lnSpc>
                <a:spcPct val="113000"/>
              </a:lnSpc>
              <a:spcBef>
                <a:spcPts val="460"/>
              </a:spcBef>
              <a:buSzPct val="100000"/>
              <a:buFont typeface="+mj-lt"/>
              <a:buAutoNum type="arabicPeriod" startAt="1"/>
            </a:pPr>
            <a:r>
              <a:rPr lang="ru" altLang="en-US" sz="2300" dirty="0">
                <a:solidFill>
                  <a:srgbClr val="25252B"/>
                </a:solidFill>
                <a:latin typeface="IBM Plex Sans" pitchFamily="34" charset="0"/>
                <a:ea typeface="IBM Plex Sans" pitchFamily="34" charset="-122"/>
                <a:cs typeface="IBM Plex Sans" pitchFamily="34" charset="-120"/>
              </a:rPr>
              <a:t>Определите, используется ли основная сеть или Lightning.</a:t>
            </a:r>
            <a:endParaRPr lang="ru" sz="2300" dirty="0"/>
          </a:p>
          <a:p>
            <a:pPr algn="l" marL="219710" indent="-219710">
              <a:lnSpc>
                <a:spcPct val="113000"/>
              </a:lnSpc>
              <a:spcBef>
                <a:spcPts val="460"/>
              </a:spcBef>
              <a:buSzPct val="100000"/>
              <a:buFont typeface="+mj-lt"/>
              <a:buAutoNum type="arabicPeriod" startAt="1"/>
            </a:pPr>
            <a:r>
              <a:rPr lang="ru" altLang="en-US" sz="2300" dirty="0">
                <a:solidFill>
                  <a:srgbClr val="25252B"/>
                </a:solidFill>
                <a:latin typeface="IBM Plex Sans" pitchFamily="34" charset="0"/>
                <a:ea typeface="IBM Plex Sans" pitchFamily="34" charset="-122"/>
                <a:cs typeface="IBM Plex Sans" pitchFamily="34" charset="-120"/>
              </a:rPr>
              <a:t>Делитесь только публичными данными для получения средств.</a:t>
            </a:r>
            <a:endParaRPr lang="ru" sz="2300" dirty="0"/>
          </a:p>
          <a:p>
            <a:pPr algn="l" marL="219710" indent="-219710">
              <a:lnSpc>
                <a:spcPct val="113000"/>
              </a:lnSpc>
              <a:spcBef>
                <a:spcPts val="460"/>
              </a:spcBef>
              <a:buSzPct val="100000"/>
              <a:buFont typeface="+mj-lt"/>
              <a:buAutoNum type="arabicPeriod" startAt="1"/>
            </a:pPr>
            <a:r>
              <a:rPr lang="ru" altLang="en-US" sz="2300" dirty="0">
                <a:solidFill>
                  <a:srgbClr val="25252B"/>
                </a:solidFill>
                <a:latin typeface="IBM Plex Sans" pitchFamily="34" charset="0"/>
                <a:ea typeface="IBM Plex Sans" pitchFamily="34" charset="-122"/>
                <a:cs typeface="IBM Plex Sans" pitchFamily="34" charset="-120"/>
              </a:rPr>
              <a:t>Сверьте с отправителем запрашиваемую сумму.</a:t>
            </a:r>
            <a:endParaRPr lang="ru" sz="2300" dirty="0"/>
          </a:p>
          <a:p>
            <a:pPr algn="l" marL="219710" indent="-219710">
              <a:lnSpc>
                <a:spcPct val="113000"/>
              </a:lnSpc>
              <a:spcBef>
                <a:spcPts val="460"/>
              </a:spcBef>
              <a:buSzPct val="100000"/>
              <a:buFont typeface="+mj-lt"/>
              <a:buAutoNum type="arabicPeriod" startAt="1"/>
            </a:pPr>
            <a:r>
              <a:rPr lang="ru" altLang="en-US" sz="2300" dirty="0">
                <a:solidFill>
                  <a:srgbClr val="25252B"/>
                </a:solidFill>
                <a:latin typeface="IBM Plex Sans" pitchFamily="34" charset="0"/>
                <a:ea typeface="IBM Plex Sans" pitchFamily="34" charset="-122"/>
                <a:cs typeface="IBM Plex Sans" pitchFamily="34" charset="-120"/>
              </a:rPr>
              <a:t>Проверьте сумму и статус в своём кошельке.</a:t>
            </a:r>
            <a:endParaRPr lang="ru" sz="2300" dirty="0"/>
          </a:p>
        </p:txBody>
      </p:sp>
      <p:sp>
        <p:nvSpPr>
          <p:cNvPr id="6" name="Text 4"/>
          <p:cNvSpPr/>
          <p:nvPr/>
        </p:nvSpPr>
        <p:spPr>
          <a:xfrm>
            <a:off x="666780" y="4601352"/>
            <a:ext cx="11510010" cy="1579992"/>
          </a:xfrm>
          <a:prstGeom prst="rect">
            <a:avLst/>
          </a:prstGeom>
          <a:noFill/>
          <a:ln/>
        </p:spPr>
        <p:txBody>
          <a:bodyPr wrap="square" lIns="0" tIns="0" rIns="0" bIns="0" rtlCol="0" anchor="t"/>
          <a:lstStyle/>
          <a:p>
            <a:pPr algn="l" indent="0" marL="0">
              <a:lnSpc>
                <a:spcPct val="113000"/>
              </a:lnSpc>
              <a:buNone/>
            </a:pPr>
            <a:r>
              <a:rPr lang="ru" altLang="en-US" sz="2300" dirty="0">
                <a:solidFill>
                  <a:srgbClr val="25252B"/>
                </a:solidFill>
                <a:latin typeface="IBM Plex Sans" pitchFamily="34" charset="0"/>
                <a:ea typeface="IBM Plex Sans" pitchFamily="34" charset="-122"/>
                <a:cs typeface="IBM Plex Sans" pitchFamily="34" charset="-120"/>
              </a:rPr>
              <a:t>Сообщение или снимок экрана от отправителя не служит доказательством. Ожидание подтверждения — не то же самое, что подтверждённая транзакция; подтверждения не исправят ошибочный адрес и не защитят от мошенничества.</a:t>
            </a:r>
            <a:endParaRPr lang="ru"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3</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Отправка биткоина</a:t>
            </a:r>
            <a:endParaRPr lang="ru" sz="3000" dirty="0"/>
          </a:p>
        </p:txBody>
      </p:sp>
      <p:sp>
        <p:nvSpPr>
          <p:cNvPr id="5" name="Text 2"/>
          <p:cNvSpPr/>
          <p:nvPr/>
        </p:nvSpPr>
        <p:spPr>
          <a:xfrm>
            <a:off x="666780" y="1447770"/>
            <a:ext cx="6340632" cy="822686"/>
          </a:xfrm>
          <a:prstGeom prst="rect">
            <a:avLst/>
          </a:prstGeom>
          <a:noFill/>
          <a:ln/>
        </p:spPr>
        <p:txBody>
          <a:bodyPr wrap="square" lIns="0" tIns="0" rIns="0" bIns="0" rtlCol="0" anchor="t"/>
          <a:lstStyle/>
          <a:p>
            <a:pPr algn="l" indent="0" marL="0">
              <a:lnSpc>
                <a:spcPct val="113000"/>
              </a:lnSpc>
              <a:buNone/>
            </a:pPr>
            <a:r>
              <a:rPr lang="ru" altLang="en-US" sz="2400" b="1" dirty="0">
                <a:solidFill>
                  <a:srgbClr val="25252B"/>
                </a:solidFill>
                <a:latin typeface="IBM Plex Sans" pitchFamily="34" charset="0"/>
                <a:ea typeface="IBM Plex Sans" pitchFamily="34" charset="-122"/>
                <a:cs typeface="IBM Plex Sans" pitchFamily="34" charset="-120"/>
              </a:rPr>
              <a:t>Практика 2: остановитесь и всё проверьте перед отправкой</a:t>
            </a:r>
            <a:endParaRPr lang="ru" sz="2400" dirty="0"/>
          </a:p>
        </p:txBody>
      </p:sp>
      <p:sp>
        <p:nvSpPr>
          <p:cNvPr id="6" name="Text 3"/>
          <p:cNvSpPr/>
          <p:nvPr/>
        </p:nvSpPr>
        <p:spPr>
          <a:xfrm>
            <a:off x="666780" y="2575316"/>
            <a:ext cx="6340632" cy="3290926"/>
          </a:xfrm>
          <a:prstGeom prst="rect">
            <a:avLst/>
          </a:prstGeom>
          <a:noFill/>
          <a:ln/>
        </p:spPr>
        <p:txBody>
          <a:bodyPr wrap="square" lIns="0" tIns="0" rIns="0" bIns="0" rtlCol="0" anchor="t"/>
          <a:lstStyle/>
          <a:p>
            <a:pPr algn="l" indent="0" marL="0">
              <a:lnSpc>
                <a:spcPct val="113000"/>
              </a:lnSpc>
              <a:buNone/>
            </a:pPr>
            <a:r>
              <a:rPr lang="ru" altLang="en-US" sz="2400" dirty="0">
                <a:solidFill>
                  <a:srgbClr val="25252B"/>
                </a:solidFill>
                <a:latin typeface="IBM Plex Sans" pitchFamily="34" charset="0"/>
                <a:ea typeface="IBM Plex Sans" pitchFamily="34" charset="-122"/>
                <a:cs typeface="IBM Plex Sans" pitchFamily="34" charset="-120"/>
              </a:rPr>
              <a:t>Подтверждайте отправку, только если все данные совпадают при проверке. Если данные меняются, вас торопят или кто-либо запрашивает секретную информацию, остановитесь и проверьте всё независимо. Корректно выполненную отправку трудно или невозможно отменить.</a:t>
            </a:r>
            <a:endParaRPr lang="ru"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3</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pic>
        <p:nvPicPr>
          <p:cNvPr id="2" name="Image 0" descr="Перед отправкой✓ ПолучательУточните, кому и за что вы платите, через доверенный канал связи.✓ Способ оплатыУточните способ оплаты: в блокчейне или через Lightning.✓ Адрес назначенияСравните его с адре">    </p:cNvPr>
          <p:cNvPicPr>
            <a:picLocks noChangeAspect="1"/>
          </p:cNvPicPr>
          <p:nvPr/>
        </p:nvPicPr>
        <p:blipFill>
          <a:blip r:embed="rId1"/>
          <a:stretch>
            <a:fillRect/>
          </a:stretch>
        </p:blipFill>
        <p:spPr>
          <a:xfrm>
            <a:off x="1408450" y="266730"/>
            <a:ext cx="9375069"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Проверка и необратимые транзакции</a:t>
            </a:r>
            <a:endParaRPr lang="ru" sz="3000" dirty="0"/>
          </a:p>
        </p:txBody>
      </p:sp>
      <p:sp>
        <p:nvSpPr>
          <p:cNvPr id="4" name="Text 2"/>
          <p:cNvSpPr/>
          <p:nvPr/>
        </p:nvSpPr>
        <p:spPr>
          <a:xfrm>
            <a:off x="1002000" y="1375806"/>
            <a:ext cx="11142604" cy="1970441"/>
          </a:xfrm>
          <a:prstGeom prst="rect">
            <a:avLst/>
          </a:prstGeom>
          <a:noFill/>
          <a:ln/>
        </p:spPr>
        <p:txBody>
          <a:bodyPr wrap="square" lIns="0" tIns="0" rIns="0" bIns="0" rtlCol="0" anchor="t"/>
          <a:lstStyle/>
          <a:p>
            <a:pPr algn="l" marL="200660" indent="-200660">
              <a:lnSpc>
                <a:spcPct val="113000"/>
              </a:lnSpc>
              <a:buSzPct val="100000"/>
              <a:buChar char="•"/>
            </a:pPr>
            <a:r>
              <a:rPr lang="ru" altLang="en-US" sz="2110" b="1" dirty="0">
                <a:solidFill>
                  <a:srgbClr val="422C70"/>
                </a:solidFill>
                <a:latin typeface="IBM Plex Sans" pitchFamily="34" charset="0"/>
                <a:ea typeface="IBM Plex Sans" pitchFamily="34" charset="-122"/>
                <a:cs typeface="IBM Plex Sans" pitchFamily="34" charset="-120"/>
              </a:rPr>
              <a:t>Txid:</a:t>
            </a:r>
            <a:r>
              <a:rPr lang="ru" altLang="en-US" sz="2110" dirty="0">
                <a:solidFill>
                  <a:srgbClr val="25252B"/>
                </a:solidFill>
                <a:latin typeface="IBM Plex Sans" pitchFamily="34" charset="0"/>
                <a:ea typeface="IBM Plex Sans" pitchFamily="34" charset="-122"/>
                <a:cs typeface="IBM Plex Sans" pitchFamily="34" charset="-120"/>
              </a:rPr>
              <a:t> идентификатор транзакции в блокчейне</a:t>
            </a:r>
            <a:endParaRPr lang="ru" sz="2110" dirty="0"/>
          </a:p>
          <a:p>
            <a:pPr algn="l" marL="200660" indent="-200660">
              <a:lnSpc>
                <a:spcPct val="113000"/>
              </a:lnSpc>
              <a:spcBef>
                <a:spcPts val="420"/>
              </a:spcBef>
              <a:buSzPct val="100000"/>
              <a:buChar char="•"/>
            </a:pPr>
            <a:r>
              <a:rPr lang="ru" altLang="en-US" sz="2110" b="1" dirty="0">
                <a:solidFill>
                  <a:srgbClr val="422C70"/>
                </a:solidFill>
                <a:latin typeface="IBM Plex Sans" pitchFamily="34" charset="0"/>
                <a:ea typeface="IBM Plex Sans" pitchFamily="34" charset="-122"/>
                <a:cs typeface="IBM Plex Sans" pitchFamily="34" charset="-120"/>
              </a:rPr>
              <a:t>Обозреватель:</a:t>
            </a:r>
            <a:r>
              <a:rPr lang="ru" altLang="en-US" sz="2110" dirty="0">
                <a:solidFill>
                  <a:srgbClr val="25252B"/>
                </a:solidFill>
                <a:latin typeface="IBM Plex Sans" pitchFamily="34" charset="0"/>
                <a:ea typeface="IBM Plex Sans" pitchFamily="34" charset="-122"/>
                <a:cs typeface="IBM Plex Sans" pitchFamily="34" charset="-120"/>
              </a:rPr>
              <a:t> интерфейс для доступа к общедоступным данным о транзакциях</a:t>
            </a:r>
            <a:endParaRPr lang="ru" sz="2110" dirty="0"/>
          </a:p>
          <a:p>
            <a:pPr algn="l" marL="200660" indent="-200660">
              <a:lnSpc>
                <a:spcPct val="113000"/>
              </a:lnSpc>
              <a:spcBef>
                <a:spcPts val="420"/>
              </a:spcBef>
              <a:buSzPct val="100000"/>
              <a:buChar char="•"/>
            </a:pPr>
            <a:r>
              <a:rPr lang="ru" altLang="en-US" sz="2110" dirty="0">
                <a:solidFill>
                  <a:srgbClr val="25252B"/>
                </a:solidFill>
                <a:latin typeface="IBM Plex Sans" pitchFamily="34" charset="0"/>
                <a:ea typeface="IBM Plex Sans" pitchFamily="34" charset="-122"/>
                <a:cs typeface="IBM Plex Sans" pitchFamily="34" charset="-120"/>
              </a:rPr>
              <a:t>Проверьте сеть, адрес назначения, сумму, комиссию, статус и подтверждения</a:t>
            </a:r>
            <a:endParaRPr lang="ru" sz="2110" dirty="0"/>
          </a:p>
          <a:p>
            <a:pPr algn="l" marL="200660" indent="-200660">
              <a:lnSpc>
                <a:spcPct val="113000"/>
              </a:lnSpc>
              <a:spcBef>
                <a:spcPts val="420"/>
              </a:spcBef>
              <a:buSzPct val="100000"/>
              <a:buChar char="•"/>
            </a:pPr>
            <a:r>
              <a:rPr lang="ru" altLang="en-US" sz="2110" dirty="0">
                <a:solidFill>
                  <a:srgbClr val="25252B"/>
                </a:solidFill>
                <a:latin typeface="IBM Plex Sans" pitchFamily="34" charset="0"/>
                <a:ea typeface="IBM Plex Sans" pitchFamily="34" charset="-122"/>
                <a:cs typeface="IBM Plex Sans" pitchFamily="34" charset="-120"/>
              </a:rPr>
              <a:t>Отправка в сеть → ожидание → включение в блок → последующие подтверждения</a:t>
            </a:r>
            <a:endParaRPr lang="ru" sz="2110" dirty="0"/>
          </a:p>
        </p:txBody>
      </p:sp>
      <p:sp>
        <p:nvSpPr>
          <p:cNvPr id="5" name="Text 3"/>
          <p:cNvSpPr/>
          <p:nvPr/>
        </p:nvSpPr>
        <p:spPr>
          <a:xfrm>
            <a:off x="666780" y="3641232"/>
            <a:ext cx="11510010" cy="1085850"/>
          </a:xfrm>
          <a:prstGeom prst="rect">
            <a:avLst/>
          </a:prstGeom>
          <a:noFill/>
          <a:ln/>
        </p:spPr>
        <p:txBody>
          <a:bodyPr wrap="square" lIns="0" tIns="0" rIns="0" bIns="0" rtlCol="0" anchor="t"/>
          <a:lstStyle/>
          <a:p>
            <a:pPr algn="l" indent="0" marL="0">
              <a:lnSpc>
                <a:spcPct val="113000"/>
              </a:lnSpc>
              <a:buNone/>
            </a:pPr>
            <a:r>
              <a:rPr lang="ru" altLang="en-US" sz="2110" dirty="0">
                <a:solidFill>
                  <a:srgbClr val="25252B"/>
                </a:solidFill>
                <a:latin typeface="IBM Plex Sans" pitchFamily="34" charset="0"/>
                <a:ea typeface="IBM Plex Sans" pitchFamily="34" charset="-122"/>
                <a:cs typeface="IBM Plex Sans" pitchFamily="34" charset="-120"/>
              </a:rPr>
              <a:t>Обозреватель не может подтвердить личность, честность или назначение платежа. Не существует универсального числа подтверждений, подходящего для каждого платежа.</a:t>
            </a:r>
            <a:endParaRPr lang="ru" sz="2110" dirty="0"/>
          </a:p>
        </p:txBody>
      </p:sp>
      <p:sp>
        <p:nvSpPr>
          <p:cNvPr id="6" name="Text 4"/>
          <p:cNvSpPr/>
          <p:nvPr/>
        </p:nvSpPr>
        <p:spPr>
          <a:xfrm>
            <a:off x="666780" y="4995276"/>
            <a:ext cx="11510010" cy="1085850"/>
          </a:xfrm>
          <a:prstGeom prst="rect">
            <a:avLst/>
          </a:prstGeom>
          <a:noFill/>
          <a:ln/>
        </p:spPr>
        <p:txBody>
          <a:bodyPr wrap="square" lIns="0" tIns="0" rIns="0" bIns="0" rtlCol="0" anchor="t"/>
          <a:lstStyle/>
          <a:p>
            <a:pPr algn="l" indent="0" marL="0">
              <a:lnSpc>
                <a:spcPct val="113000"/>
              </a:lnSpc>
              <a:buNone/>
            </a:pPr>
            <a:r>
              <a:rPr lang="ru" altLang="en-US" sz="2110" dirty="0">
                <a:solidFill>
                  <a:srgbClr val="25252B"/>
                </a:solidFill>
                <a:latin typeface="IBM Plex Sans" pitchFamily="34" charset="0"/>
                <a:ea typeface="IBM Plex Sans" pitchFamily="34" charset="-122"/>
                <a:cs typeface="IBM Plex Sans" pitchFamily="34" charset="-120"/>
              </a:rPr>
              <a:t>Используйте заранее подготовленные примеры; не ищите личный адрес или транзакцию учащегося. Поисковые запросы могут раскрыть оператору обозревателя, чем вы интересуетесь.</a:t>
            </a:r>
            <a:endParaRPr lang="ru"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3</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pic>
        <p:nvPicPr>
          <p:cNvPr id="2" name="Image 0" descr="Пул неподтверждённых транзакцийОжидание включения в блокБлок N1 подтверждениеБлок N+12 подтвержденияБлок N+23 подтвержденияБлок N+34 подтверждения">    </p:cNvPr>
          <p:cNvPicPr>
            <a:picLocks noChangeAspect="1"/>
          </p:cNvPicPr>
          <p:nvPr/>
        </p:nvPicPr>
        <p:blipFill>
          <a:blip r:embed="rId1"/>
          <a:stretch>
            <a:fillRect/>
          </a:stretch>
        </p:blipFill>
        <p:spPr>
          <a:xfrm>
            <a:off x="342900" y="2023110"/>
            <a:ext cx="11506170" cy="265935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Контрольный список</a:t>
            </a:r>
            <a:br/>
            <a:r>
              <a:rPr lang="ru" altLang="en-US" sz="3000" dirty="0">
                <a:solidFill>
                  <a:srgbClr val="422C70"/>
                </a:solidFill>
                <a:latin typeface="IBM Plex Sans Medium" pitchFamily="34" charset="0"/>
                <a:ea typeface="IBM Plex Sans Medium" pitchFamily="34" charset="-122"/>
                <a:cs typeface="IBM Plex Sans Medium" pitchFamily="34" charset="-120"/>
              </a:rPr>
              <a:t>безопасности</a:t>
            </a:r>
            <a:endParaRPr lang="ru" sz="3000" dirty="0"/>
          </a:p>
        </p:txBody>
      </p:sp>
      <p:sp>
        <p:nvSpPr>
          <p:cNvPr id="5" name="Text 2"/>
          <p:cNvSpPr/>
          <p:nvPr/>
        </p:nvSpPr>
        <p:spPr>
          <a:xfrm>
            <a:off x="666780" y="1836390"/>
            <a:ext cx="5694426" cy="658094"/>
          </a:xfrm>
          <a:prstGeom prst="rect">
            <a:avLst/>
          </a:prstGeom>
          <a:noFill/>
          <a:ln/>
        </p:spPr>
        <p:txBody>
          <a:bodyPr wrap="square" lIns="0" tIns="0" rIns="0" bIns="0" rtlCol="0" anchor="t"/>
          <a:lstStyle/>
          <a:p>
            <a:pPr algn="l" indent="0" marL="0">
              <a:lnSpc>
                <a:spcPct val="113000"/>
              </a:lnSpc>
              <a:buNone/>
            </a:pPr>
            <a:r>
              <a:rPr lang="ru" altLang="en-US" sz="1920" b="1" dirty="0">
                <a:solidFill>
                  <a:srgbClr val="25252B"/>
                </a:solidFill>
                <a:latin typeface="IBM Plex Sans" pitchFamily="34" charset="0"/>
                <a:ea typeface="IBM Plex Sans" pitchFamily="34" charset="-122"/>
                <a:cs typeface="IBM Plex Sans" pitchFamily="34" charset="-120"/>
              </a:rPr>
              <a:t>Практика 3: распознайте риск и безопасно прекратите взаимодействие</a:t>
            </a:r>
            <a:endParaRPr lang="ru" sz="1920" dirty="0"/>
          </a:p>
        </p:txBody>
      </p:sp>
      <p:sp>
        <p:nvSpPr>
          <p:cNvPr id="6" name="Text 3"/>
          <p:cNvSpPr/>
          <p:nvPr/>
        </p:nvSpPr>
        <p:spPr>
          <a:xfrm>
            <a:off x="666780" y="2738262"/>
            <a:ext cx="5694426" cy="1645280"/>
          </a:xfrm>
          <a:prstGeom prst="rect">
            <a:avLst/>
          </a:prstGeom>
          <a:noFill/>
          <a:ln/>
        </p:spPr>
        <p:txBody>
          <a:bodyPr wrap="square" lIns="0" tIns="0" rIns="0" bIns="0" rtlCol="0" anchor="t"/>
          <a:lstStyle/>
          <a:p>
            <a:pPr algn="l" indent="0" marL="0">
              <a:lnSpc>
                <a:spcPct val="113000"/>
              </a:lnSpc>
              <a:buNone/>
            </a:pPr>
            <a:r>
              <a:rPr lang="ru" altLang="en-US" sz="1920" b="1" dirty="0">
                <a:solidFill>
                  <a:srgbClr val="25252B"/>
                </a:solidFill>
                <a:latin typeface="IBM Plex Sans" pitchFamily="34" charset="0"/>
                <a:ea typeface="IBM Plex Sans" pitchFamily="34" charset="-122"/>
                <a:cs typeface="IBM Plex Sans" pitchFamily="34" charset="-120"/>
              </a:rPr>
              <a:t>Остановитесь. Ничем не делитесь. Ничего не отправляйте. Закройте канал связи. Проверьте информацию независимо. Обратитесь за помощью, не раскрывая секретов.</a:t>
            </a:r>
            <a:endParaRPr lang="ru" sz="1920" dirty="0"/>
          </a:p>
        </p:txBody>
      </p:sp>
      <p:sp>
        <p:nvSpPr>
          <p:cNvPr id="7" name="Shape 4"/>
          <p:cNvSpPr/>
          <p:nvPr/>
        </p:nvSpPr>
        <p:spPr>
          <a:xfrm>
            <a:off x="666780" y="4627321"/>
            <a:ext cx="5372100" cy="1645006"/>
          </a:xfrm>
          <a:prstGeom prst="rect">
            <a:avLst/>
          </a:prstGeom>
          <a:solidFill>
            <a:srgbClr val="F3F3FA"/>
          </a:solidFill>
          <a:ln/>
        </p:spPr>
      </p:sp>
      <p:sp>
        <p:nvSpPr>
          <p:cNvPr id="8" name="Shape 5"/>
          <p:cNvSpPr/>
          <p:nvPr/>
        </p:nvSpPr>
        <p:spPr>
          <a:xfrm>
            <a:off x="666780" y="4627321"/>
            <a:ext cx="57150" cy="1645006"/>
          </a:xfrm>
          <a:prstGeom prst="rect">
            <a:avLst/>
          </a:prstGeom>
          <a:solidFill>
            <a:srgbClr val="422C70"/>
          </a:solidFill>
          <a:ln/>
        </p:spPr>
      </p:sp>
      <p:sp>
        <p:nvSpPr>
          <p:cNvPr id="9" name="Text 6"/>
          <p:cNvSpPr/>
          <p:nvPr/>
        </p:nvSpPr>
        <p:spPr>
          <a:xfrm>
            <a:off x="1114014" y="4846777"/>
            <a:ext cx="4806726" cy="1206094"/>
          </a:xfrm>
          <a:prstGeom prst="rect">
            <a:avLst/>
          </a:prstGeom>
          <a:noFill/>
          <a:ln/>
        </p:spPr>
        <p:txBody>
          <a:bodyPr wrap="square" lIns="0" tIns="0" rIns="0" bIns="0" rtlCol="0" anchor="t"/>
          <a:lstStyle/>
          <a:p>
            <a:pPr algn="l" indent="0" marL="0">
              <a:lnSpc>
                <a:spcPct val="113000"/>
              </a:lnSpc>
              <a:buNone/>
            </a:pPr>
            <a:r>
              <a:rPr lang="ru" altLang="en-US" sz="1920" b="1" dirty="0">
                <a:solidFill>
                  <a:srgbClr val="422C70"/>
                </a:solidFill>
                <a:latin typeface="IBM Plex Sans" pitchFamily="34" charset="0"/>
                <a:ea typeface="IBM Plex Sans" pitchFamily="34" charset="-122"/>
                <a:cs typeface="IBM Plex Sans" pitchFamily="34" charset="-120"/>
              </a:rPr>
              <a:t>Попробуйте</a:t>
            </a:r>
            <a:endParaRPr lang="ru" sz="1920" dirty="0"/>
          </a:p>
          <a:p>
            <a:pPr algn="l" indent="0" marL="0">
              <a:lnSpc>
                <a:spcPct val="113000"/>
              </a:lnSpc>
              <a:spcBef>
                <a:spcPts val="290"/>
              </a:spcBef>
              <a:buNone/>
            </a:pPr>
            <a:r>
              <a:rPr lang="ru" altLang="en-US" sz="1920" dirty="0">
                <a:solidFill>
                  <a:srgbClr val="25252B"/>
                </a:solidFill>
                <a:latin typeface="IBM Plex Sans" pitchFamily="34" charset="0"/>
                <a:ea typeface="IBM Plex Sans" pitchFamily="34" charset="-122"/>
                <a:cs typeface="IBM Plex Sans" pitchFamily="34" charset="-120"/>
              </a:rPr>
              <a:t>Определите тревожный признак в подготовленном сообщении, возможные потери и первое безопасное действие.</a:t>
            </a:r>
            <a:endParaRPr lang="ru" sz="19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3</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pic>
        <p:nvPicPr>
          <p:cNvPr id="2" name="Image 0" descr="Срочность Выдача себя за другое лицо Изменение адреса получателя Гарантированная доходность Запросы конфиденциальных данных">    </p:cNvPr>
          <p:cNvPicPr>
            <a:picLocks noChangeAspect="1"/>
          </p:cNvPicPr>
          <p:nvPr/>
        </p:nvPicPr>
        <p:blipFill>
          <a:blip r:embed="rId1"/>
          <a:stretch>
            <a:fillRect/>
          </a:stretch>
        </p:blipFill>
        <p:spPr>
          <a:xfrm>
            <a:off x="342900" y="612557"/>
            <a:ext cx="11506170" cy="548054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171700"/>
            <a:ext cx="5029200" cy="25146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Приобретение и обмен</a:t>
            </a:r>
            <a:br/>
            <a:r>
              <a:rPr lang="ru" altLang="en-US" sz="3000" dirty="0">
                <a:solidFill>
                  <a:srgbClr val="422C70"/>
                </a:solidFill>
                <a:latin typeface="IBM Plex Sans Medium" pitchFamily="34" charset="0"/>
                <a:ea typeface="IBM Plex Sans Medium" pitchFamily="34" charset="-122"/>
                <a:cs typeface="IBM Plex Sans Medium" pitchFamily="34" charset="-120"/>
              </a:rPr>
              <a:t>биткоина</a:t>
            </a:r>
            <a:endParaRPr lang="ru" sz="3000" dirty="0"/>
          </a:p>
        </p:txBody>
      </p:sp>
      <p:sp>
        <p:nvSpPr>
          <p:cNvPr id="5" name="Text 2"/>
          <p:cNvSpPr/>
          <p:nvPr/>
        </p:nvSpPr>
        <p:spPr>
          <a:xfrm>
            <a:off x="666780" y="1830263"/>
            <a:ext cx="5694426" cy="625084"/>
          </a:xfrm>
          <a:prstGeom prst="rect">
            <a:avLst/>
          </a:prstGeom>
          <a:noFill/>
          <a:ln/>
        </p:spPr>
        <p:txBody>
          <a:bodyPr wrap="square" lIns="0" tIns="0" rIns="0" bIns="0" rtlCol="0" anchor="t"/>
          <a:lstStyle/>
          <a:p>
            <a:pPr algn="l" indent="0" marL="0">
              <a:lnSpc>
                <a:spcPct val="113000"/>
              </a:lnSpc>
              <a:buNone/>
            </a:pPr>
            <a:r>
              <a:rPr lang="ru" altLang="en-US" sz="1820" b="1" dirty="0">
                <a:solidFill>
                  <a:srgbClr val="25252B"/>
                </a:solidFill>
                <a:latin typeface="IBM Plex Sans" pitchFamily="34" charset="0"/>
                <a:ea typeface="IBM Plex Sans" pitchFamily="34" charset="-122"/>
                <a:cs typeface="IBM Plex Sans" pitchFamily="34" charset="-120"/>
              </a:rPr>
              <a:t>Информирование, а не финансовые рекомендации</a:t>
            </a:r>
            <a:endParaRPr lang="ru" sz="1820" dirty="0"/>
          </a:p>
        </p:txBody>
      </p:sp>
      <p:sp>
        <p:nvSpPr>
          <p:cNvPr id="6" name="Text 3"/>
          <p:cNvSpPr/>
          <p:nvPr/>
        </p:nvSpPr>
        <p:spPr>
          <a:xfrm>
            <a:off x="666780" y="2686964"/>
            <a:ext cx="5694426" cy="1562710"/>
          </a:xfrm>
          <a:prstGeom prst="rect">
            <a:avLst/>
          </a:prstGeom>
          <a:noFill/>
          <a:ln/>
        </p:spPr>
        <p:txBody>
          <a:bodyPr wrap="square" lIns="0" tIns="0" rIns="0" bIns="0" rtlCol="0" anchor="t"/>
          <a:lstStyle/>
          <a:p>
            <a:pPr algn="l" indent="0" marL="0">
              <a:lnSpc>
                <a:spcPct val="113000"/>
              </a:lnSpc>
              <a:buNone/>
            </a:pPr>
            <a:r>
              <a:rPr lang="ru" altLang="en-US" sz="1820" dirty="0">
                <a:solidFill>
                  <a:srgbClr val="25252B"/>
                </a:solidFill>
                <a:latin typeface="IBM Plex Sans" pitchFamily="34" charset="0"/>
                <a:ea typeface="IBM Plex Sans" pitchFamily="34" charset="-122"/>
                <a:cs typeface="IBM Plex Sans" pitchFamily="34" charset="-120"/>
              </a:rPr>
              <a:t>Сравнивайте итоговую цену и спред, комиссии за обслуживание и вывод средств, контроль над ключами, требования к персональным данным, порядок расчётов и действующие местные правила.</a:t>
            </a:r>
            <a:endParaRPr lang="ru" sz="1820" dirty="0"/>
          </a:p>
        </p:txBody>
      </p:sp>
      <p:sp>
        <p:nvSpPr>
          <p:cNvPr id="7" name="Text 4"/>
          <p:cNvSpPr/>
          <p:nvPr/>
        </p:nvSpPr>
        <p:spPr>
          <a:xfrm>
            <a:off x="666780" y="4481200"/>
            <a:ext cx="5694426" cy="1875252"/>
          </a:xfrm>
          <a:prstGeom prst="rect">
            <a:avLst/>
          </a:prstGeom>
          <a:noFill/>
          <a:ln/>
        </p:spPr>
        <p:txBody>
          <a:bodyPr wrap="square" lIns="0" tIns="0" rIns="0" bIns="0" rtlCol="0" anchor="t"/>
          <a:lstStyle/>
          <a:p>
            <a:pPr algn="l" indent="0" marL="0">
              <a:lnSpc>
                <a:spcPct val="113000"/>
              </a:lnSpc>
              <a:buNone/>
            </a:pPr>
            <a:r>
              <a:rPr lang="ru" altLang="en-US" sz="1820" dirty="0">
                <a:solidFill>
                  <a:srgbClr val="25252B"/>
                </a:solidFill>
                <a:latin typeface="IBM Plex Sans" pitchFamily="34" charset="0"/>
                <a:ea typeface="IBM Plex Sans" pitchFamily="34" charset="-122"/>
                <a:cs typeface="IBM Plex Sans" pitchFamily="34" charset="-120"/>
              </a:rPr>
              <a:t>Ни один способ или поставщик услуг не является лучшим по умолчанию. </a:t>
            </a:r>
            <a:r>
              <a:rPr lang="ru" altLang="en-US" sz="1820" b="1" dirty="0">
                <a:solidFill>
                  <a:srgbClr val="25252B"/>
                </a:solidFill>
                <a:latin typeface="IBM Plex Sans" pitchFamily="34" charset="0"/>
                <a:ea typeface="IBM Plex Sans" pitchFamily="34" charset="-122"/>
                <a:cs typeface="IBM Plex Sans" pitchFamily="34" charset="-120"/>
              </a:rPr>
              <a:t>KYC</a:t>
            </a:r>
            <a:r>
              <a:rPr lang="ru" altLang="en-US" sz="1820" dirty="0">
                <a:solidFill>
                  <a:srgbClr val="25252B"/>
                </a:solidFill>
                <a:latin typeface="IBM Plex Sans" pitchFamily="34" charset="0"/>
                <a:ea typeface="IBM Plex Sans" pitchFamily="34" charset="-122"/>
                <a:cs typeface="IBM Plex Sans" pitchFamily="34" charset="-120"/>
              </a:rPr>
              <a:t> означает проверку личности: она может помочь в соблюдении нормативных требований или восстановлении доступа, но создаёт риски из-за связи персональных данных с платёжными.</a:t>
            </a:r>
            <a:endParaRPr lang="ru" sz="18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3</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pic>
        <p:nvPicPr>
          <p:cNvPr id="2" name="Image 0" descr="Человек, который хочет получить биткоины Заработок Получайте оплату за работу.Напрямую между людьмиОбменивайте наличные при личной встрече.БиржаПокупайте через сервис.Банкомат Покупайте в банкомате. С">    </p:cNvPr>
          <p:cNvPicPr>
            <a:picLocks noChangeAspect="1"/>
          </p:cNvPicPr>
          <p:nvPr/>
        </p:nvPicPr>
        <p:blipFill>
          <a:blip r:embed="rId1"/>
          <a:stretch>
            <a:fillRect/>
          </a:stretch>
        </p:blipFill>
        <p:spPr>
          <a:xfrm>
            <a:off x="342900" y="585125"/>
            <a:ext cx="11506170" cy="553541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pic>
        <p:nvPicPr>
          <p:cNvPr id="2" name="Image 0" descr="РасходыКаковы цена, спред и комиссии за обслуживание или вывод средств?ХранениеКто контролирует биткоины до и после обмена? Личные данные и конфиденциальностьКакие персональные данные собираются, хран">    </p:cNvPr>
          <p:cNvPicPr>
            <a:picLocks noChangeAspect="1"/>
          </p:cNvPicPr>
          <p:nvPr/>
        </p:nvPicPr>
        <p:blipFill>
          <a:blip r:embed="rId1"/>
          <a:stretch>
            <a:fillRect/>
          </a:stretch>
        </p:blipFill>
        <p:spPr>
          <a:xfrm>
            <a:off x="342900" y="566837"/>
            <a:ext cx="11506170" cy="557198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Ончейн-платежи и платежи в сети Lightning</a:t>
            </a:r>
            <a:endParaRPr lang="ru" sz="3000" dirty="0"/>
          </a:p>
        </p:txBody>
      </p:sp>
      <p:sp>
        <p:nvSpPr>
          <p:cNvPr id="4" name="Text 2"/>
          <p:cNvSpPr/>
          <p:nvPr/>
        </p:nvSpPr>
        <p:spPr>
          <a:xfrm>
            <a:off x="971459" y="1368491"/>
            <a:ext cx="11176071" cy="1839956"/>
          </a:xfrm>
          <a:prstGeom prst="rect">
            <a:avLst/>
          </a:prstGeom>
          <a:noFill/>
          <a:ln/>
        </p:spPr>
        <p:txBody>
          <a:bodyPr wrap="square" lIns="0" tIns="0" rIns="0" bIns="0" rtlCol="0" anchor="t"/>
          <a:lstStyle/>
          <a:p>
            <a:pPr algn="l" marL="182880" indent="-182880">
              <a:lnSpc>
                <a:spcPct val="113000"/>
              </a:lnSpc>
              <a:buSzPct val="100000"/>
              <a:buChar char="•"/>
            </a:pPr>
            <a:r>
              <a:rPr lang="ru" altLang="en-US" sz="1920" b="1" dirty="0">
                <a:solidFill>
                  <a:srgbClr val="422C70"/>
                </a:solidFill>
                <a:latin typeface="IBM Plex Sans" pitchFamily="34" charset="0"/>
                <a:ea typeface="IBM Plex Sans" pitchFamily="34" charset="-122"/>
                <a:cs typeface="IBM Plex Sans" pitchFamily="34" charset="-120"/>
              </a:rPr>
              <a:t>Ончейн:</a:t>
            </a:r>
            <a:r>
              <a:rPr lang="ru" altLang="en-US" sz="1920" dirty="0">
                <a:solidFill>
                  <a:srgbClr val="25252B"/>
                </a:solidFill>
                <a:latin typeface="IBM Plex Sans" pitchFamily="34" charset="0"/>
                <a:ea typeface="IBM Plex Sans" pitchFamily="34" charset="-122"/>
                <a:cs typeface="IBM Plex Sans" pitchFamily="34" charset="-120"/>
              </a:rPr>
              <a:t> запись в блокчейне; подтверждения</a:t>
            </a:r>
            <a:endParaRPr lang="ru" sz="1920" dirty="0"/>
          </a:p>
          <a:p>
            <a:pPr algn="l" marL="182880" indent="-182880">
              <a:lnSpc>
                <a:spcPct val="113000"/>
              </a:lnSpc>
              <a:spcBef>
                <a:spcPts val="380"/>
              </a:spcBef>
              <a:buSzPct val="100000"/>
              <a:buChar char="•"/>
            </a:pPr>
            <a:r>
              <a:rPr lang="ru" altLang="en-US" sz="1920" b="1" dirty="0">
                <a:solidFill>
                  <a:srgbClr val="422C70"/>
                </a:solidFill>
                <a:latin typeface="IBM Plex Sans" pitchFamily="34" charset="0"/>
                <a:ea typeface="IBM Plex Sans" pitchFamily="34" charset="-122"/>
                <a:cs typeface="IBM Plex Sans" pitchFamily="34" charset="-120"/>
              </a:rPr>
              <a:t>Lightning:</a:t>
            </a:r>
            <a:r>
              <a:rPr lang="ru" altLang="en-US" sz="1920" dirty="0">
                <a:solidFill>
                  <a:srgbClr val="25252B"/>
                </a:solidFill>
                <a:latin typeface="IBM Plex Sans" pitchFamily="34" charset="0"/>
                <a:ea typeface="IBM Plex Sans" pitchFamily="34" charset="-122"/>
                <a:cs typeface="IBM Plex Sans" pitchFamily="34" charset="-120"/>
              </a:rPr>
              <a:t> платёжная сеть биткоина; обычно быстрый успех или отказ</a:t>
            </a:r>
            <a:endParaRPr lang="ru" sz="1920" dirty="0"/>
          </a:p>
          <a:p>
            <a:pPr algn="l" marL="182880" indent="-182880">
              <a:lnSpc>
                <a:spcPct val="113000"/>
              </a:lnSpc>
              <a:spcBef>
                <a:spcPts val="380"/>
              </a:spcBef>
              <a:buSzPct val="100000"/>
              <a:buChar char="•"/>
            </a:pPr>
            <a:r>
              <a:rPr lang="ru" altLang="en-US" sz="1920" dirty="0">
                <a:solidFill>
                  <a:srgbClr val="25252B"/>
                </a:solidFill>
                <a:latin typeface="IBM Plex Sans" pitchFamily="34" charset="0"/>
                <a:ea typeface="IBM Plex Sans" pitchFamily="34" charset="-122"/>
                <a:cs typeface="IBM Plex Sans" pitchFamily="34" charset="-120"/>
              </a:rPr>
              <a:t>Разные запросы на получение платежа, комиссии, лимиты и возможные причины сбоев</a:t>
            </a:r>
            <a:endParaRPr lang="ru" sz="1920" dirty="0"/>
          </a:p>
          <a:p>
            <a:pPr algn="l" marL="182880" indent="-182880">
              <a:lnSpc>
                <a:spcPct val="113000"/>
              </a:lnSpc>
              <a:spcBef>
                <a:spcPts val="380"/>
              </a:spcBef>
              <a:buSzPct val="100000"/>
              <a:buChar char="•"/>
            </a:pPr>
            <a:r>
              <a:rPr lang="ru" altLang="en-US" sz="1920" dirty="0">
                <a:solidFill>
                  <a:srgbClr val="25252B"/>
                </a:solidFill>
                <a:latin typeface="IBM Plex Sans" pitchFamily="34" charset="0"/>
                <a:ea typeface="IBM Plex Sans" pitchFamily="34" charset="-122"/>
                <a:cs typeface="IBM Plex Sans" pitchFamily="34" charset="-120"/>
              </a:rPr>
              <a:t>Убедитесь, что запрос соответствует способу оплаты, который поддерживает кошелёк</a:t>
            </a:r>
            <a:endParaRPr lang="ru" sz="1920" dirty="0"/>
          </a:p>
          <a:p>
            <a:pPr algn="l" marL="182880" indent="-182880">
              <a:lnSpc>
                <a:spcPct val="113000"/>
              </a:lnSpc>
              <a:spcBef>
                <a:spcPts val="380"/>
              </a:spcBef>
              <a:buSzPct val="100000"/>
              <a:buChar char="•"/>
            </a:pPr>
            <a:r>
              <a:rPr lang="ru" altLang="en-US" sz="1920" dirty="0">
                <a:solidFill>
                  <a:srgbClr val="25252B"/>
                </a:solidFill>
                <a:latin typeface="IBM Plex Sans" pitchFamily="34" charset="0"/>
                <a:ea typeface="IBM Plex Sans" pitchFamily="34" charset="-122"/>
                <a:cs typeface="IBM Plex Sans" pitchFamily="34" charset="-120"/>
              </a:rPr>
              <a:t>Оба способа могут предполагать кастодиальное хранение или зависимость от сервиса</a:t>
            </a:r>
            <a:endParaRPr lang="ru" sz="1920" dirty="0"/>
          </a:p>
        </p:txBody>
      </p:sp>
      <p:sp>
        <p:nvSpPr>
          <p:cNvPr id="5" name="Text 3"/>
          <p:cNvSpPr/>
          <p:nvPr/>
        </p:nvSpPr>
        <p:spPr>
          <a:xfrm>
            <a:off x="666780" y="3476640"/>
            <a:ext cx="11510010" cy="987186"/>
          </a:xfrm>
          <a:prstGeom prst="rect">
            <a:avLst/>
          </a:prstGeom>
          <a:noFill/>
          <a:ln/>
        </p:spPr>
        <p:txBody>
          <a:bodyPr wrap="square" lIns="0" tIns="0" rIns="0" bIns="0" rtlCol="0" anchor="t"/>
          <a:lstStyle/>
          <a:p>
            <a:pPr algn="l" indent="0" marL="0">
              <a:lnSpc>
                <a:spcPct val="113000"/>
              </a:lnSpc>
              <a:buNone/>
            </a:pPr>
            <a:r>
              <a:rPr lang="ru" altLang="en-US" sz="1920" dirty="0">
                <a:solidFill>
                  <a:srgbClr val="25252B"/>
                </a:solidFill>
                <a:latin typeface="IBM Plex Sans" pitchFamily="34" charset="0"/>
                <a:ea typeface="IBM Plex Sans" pitchFamily="34" charset="-122"/>
                <a:cs typeface="IBM Plex Sans" pitchFamily="34" charset="-120"/>
              </a:rPr>
              <a:t>Lightning — не отдельная монета. Кошелёк Lightning может быть кастодиальным или некастодиальным; быстрые платежи не доказывают его пригодности для хранения крупных сумм.</a:t>
            </a:r>
            <a:endParaRPr lang="ru" sz="1920" dirty="0"/>
          </a:p>
        </p:txBody>
      </p:sp>
      <p:sp>
        <p:nvSpPr>
          <p:cNvPr id="6" name="Text 4"/>
          <p:cNvSpPr/>
          <p:nvPr/>
        </p:nvSpPr>
        <p:spPr>
          <a:xfrm>
            <a:off x="666780" y="4707606"/>
            <a:ext cx="11510010" cy="987186"/>
          </a:xfrm>
          <a:prstGeom prst="rect">
            <a:avLst/>
          </a:prstGeom>
          <a:noFill/>
          <a:ln/>
        </p:spPr>
        <p:txBody>
          <a:bodyPr wrap="square" lIns="0" tIns="0" rIns="0" bIns="0" rtlCol="0" anchor="t"/>
          <a:lstStyle/>
          <a:p>
            <a:pPr algn="l" indent="0" marL="0">
              <a:lnSpc>
                <a:spcPct val="113000"/>
              </a:lnSpc>
              <a:buNone/>
            </a:pPr>
            <a:r>
              <a:rPr lang="ru" altLang="en-US" sz="1920" dirty="0">
                <a:solidFill>
                  <a:srgbClr val="25252B"/>
                </a:solidFill>
                <a:latin typeface="IBM Plex Sans" pitchFamily="34" charset="0"/>
                <a:ea typeface="IBM Plex Sans" pitchFamily="34" charset="-122"/>
                <a:cs typeface="IBM Plex Sans" pitchFamily="34" charset="-120"/>
              </a:rPr>
              <a:t>Некоторые приложения поддерживают оба способа, но с дополнительными комиссиями или зависимостями. Подробное рассмотрение каналов, маршрутизации и ликвидности относится к разделу «Углублённое изучение».</a:t>
            </a:r>
            <a:endParaRPr lang="ru" sz="19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3</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Практика с поддержкой</a:t>
            </a:r>
            <a:endParaRPr lang="ru" sz="3000" dirty="0"/>
          </a:p>
        </p:txBody>
      </p:sp>
      <p:sp>
        <p:nvSpPr>
          <p:cNvPr id="4" name="Text 2"/>
          <p:cNvSpPr/>
          <p:nvPr/>
        </p:nvSpPr>
        <p:spPr>
          <a:xfrm>
            <a:off x="1017179" y="1379464"/>
            <a:ext cx="11125871" cy="3307568"/>
          </a:xfrm>
          <a:prstGeom prst="rect">
            <a:avLst/>
          </a:prstGeom>
          <a:noFill/>
          <a:ln/>
        </p:spPr>
        <p:txBody>
          <a:bodyPr wrap="square" lIns="0" tIns="0" rIns="0" bIns="0" rtlCol="0" anchor="t"/>
          <a:lstStyle/>
          <a:p>
            <a:pPr algn="l" marL="210820" indent="-210820">
              <a:lnSpc>
                <a:spcPct val="113000"/>
              </a:lnSpc>
              <a:buSzPct val="100000"/>
              <a:buChar char="•"/>
            </a:pPr>
            <a:r>
              <a:rPr lang="ru" altLang="en-US" sz="2210" dirty="0">
                <a:solidFill>
                  <a:srgbClr val="25252B"/>
                </a:solidFill>
                <a:latin typeface="IBM Plex Sans" pitchFamily="34" charset="0"/>
                <a:ea typeface="IBM Plex Sans" pitchFamily="34" charset="-122"/>
                <a:cs typeface="IBM Plex Sans" pitchFamily="34" charset="-120"/>
              </a:rPr>
              <a:t>Откройте подготовленный кошелёк и ознакомьтесь с его интерфейсом</a:t>
            </a:r>
            <a:endParaRPr lang="ru" sz="2210" dirty="0"/>
          </a:p>
          <a:p>
            <a:pPr algn="l" marL="210820" indent="-210820">
              <a:lnSpc>
                <a:spcPct val="113000"/>
              </a:lnSpc>
              <a:spcBef>
                <a:spcPts val="440"/>
              </a:spcBef>
              <a:buSzPct val="100000"/>
              <a:buChar char="•"/>
            </a:pPr>
            <a:r>
              <a:rPr lang="ru" altLang="en-US" sz="2210" dirty="0">
                <a:solidFill>
                  <a:srgbClr val="25252B"/>
                </a:solidFill>
                <a:latin typeface="IBM Plex Sans" pitchFamily="34" charset="0"/>
                <a:ea typeface="IBM Plex Sans" pitchFamily="34" charset="-122"/>
                <a:cs typeface="IBM Plex Sans" pitchFamily="34" charset="-120"/>
              </a:rPr>
              <a:t>Пройдите утверждённую процедуру первого доступа</a:t>
            </a:r>
            <a:endParaRPr lang="ru" sz="2210" dirty="0"/>
          </a:p>
          <a:p>
            <a:pPr algn="l" marL="210820" indent="-210820">
              <a:lnSpc>
                <a:spcPct val="113000"/>
              </a:lnSpc>
              <a:spcBef>
                <a:spcPts val="440"/>
              </a:spcBef>
              <a:buSzPct val="100000"/>
              <a:buChar char="•"/>
            </a:pPr>
            <a:r>
              <a:rPr lang="ru" altLang="en-US" sz="2210" dirty="0">
                <a:solidFill>
                  <a:srgbClr val="25252B"/>
                </a:solidFill>
                <a:latin typeface="IBM Plex Sans" pitchFamily="34" charset="0"/>
                <a:ea typeface="IBM Plex Sans" pitchFamily="34" charset="-122"/>
                <a:cs typeface="IBM Plex Sans" pitchFamily="34" charset="-120"/>
              </a:rPr>
              <a:t>Найдите и проверьте публичные данные для получения средств</a:t>
            </a:r>
            <a:endParaRPr lang="ru" sz="2210" dirty="0"/>
          </a:p>
          <a:p>
            <a:pPr algn="l" marL="210820" indent="-210820">
              <a:lnSpc>
                <a:spcPct val="113000"/>
              </a:lnSpc>
              <a:spcBef>
                <a:spcPts val="440"/>
              </a:spcBef>
              <a:buSzPct val="100000"/>
              <a:buChar char="•"/>
            </a:pPr>
            <a:r>
              <a:rPr lang="ru" altLang="en-US" sz="2210" dirty="0">
                <a:solidFill>
                  <a:srgbClr val="25252B"/>
                </a:solidFill>
                <a:latin typeface="IBM Plex Sans" pitchFamily="34" charset="0"/>
                <a:ea typeface="IBM Plex Sans" pitchFamily="34" charset="-122"/>
                <a:cs typeface="IBM Plex Sans" pitchFamily="34" charset="-120"/>
              </a:rPr>
              <a:t>Получите средства или безопасно смоделируйте их получение; проверьте статус</a:t>
            </a:r>
            <a:endParaRPr lang="ru" sz="2210" dirty="0"/>
          </a:p>
          <a:p>
            <a:pPr algn="l" marL="210820" indent="-210820">
              <a:lnSpc>
                <a:spcPct val="113000"/>
              </a:lnSpc>
              <a:spcBef>
                <a:spcPts val="440"/>
              </a:spcBef>
              <a:buSzPct val="100000"/>
              <a:buChar char="•"/>
            </a:pPr>
            <a:r>
              <a:rPr lang="ru" altLang="en-US" sz="2210" dirty="0">
                <a:solidFill>
                  <a:srgbClr val="25252B"/>
                </a:solidFill>
                <a:latin typeface="IBM Plex Sans" pitchFamily="34" charset="0"/>
                <a:ea typeface="IBM Plex Sans" pitchFamily="34" charset="-122"/>
                <a:cs typeface="IBM Plex Sans" pitchFamily="34" charset="-120"/>
              </a:rPr>
              <a:t>Выполните или смоделируйте процесс получения и отправки средств</a:t>
            </a:r>
            <a:endParaRPr lang="ru" sz="2210" dirty="0"/>
          </a:p>
          <a:p>
            <a:pPr algn="l" marL="210820" indent="-210820">
              <a:lnSpc>
                <a:spcPct val="113000"/>
              </a:lnSpc>
              <a:spcBef>
                <a:spcPts val="440"/>
              </a:spcBef>
              <a:buSzPct val="100000"/>
              <a:buChar char="•"/>
            </a:pPr>
            <a:r>
              <a:rPr lang="ru" altLang="en-US" sz="2210" dirty="0">
                <a:solidFill>
                  <a:srgbClr val="25252B"/>
                </a:solidFill>
                <a:latin typeface="IBM Plex Sans" pitchFamily="34" charset="0"/>
                <a:ea typeface="IBM Plex Sans" pitchFamily="34" charset="-122"/>
                <a:cs typeface="IBM Plex Sans" pitchFamily="34" charset="-120"/>
              </a:rPr>
              <a:t>Продемонстрируйте готовность к восстановлению доступа, не раскрывая секретных данных</a:t>
            </a:r>
            <a:endParaRPr lang="ru" sz="2210" dirty="0"/>
          </a:p>
        </p:txBody>
      </p:sp>
      <p:sp>
        <p:nvSpPr>
          <p:cNvPr id="5" name="Text 3"/>
          <p:cNvSpPr/>
          <p:nvPr/>
        </p:nvSpPr>
        <p:spPr>
          <a:xfrm>
            <a:off x="666780" y="4995459"/>
            <a:ext cx="11510010" cy="1135410"/>
          </a:xfrm>
          <a:prstGeom prst="rect">
            <a:avLst/>
          </a:prstGeom>
          <a:noFill/>
          <a:ln/>
        </p:spPr>
        <p:txBody>
          <a:bodyPr wrap="square" lIns="0" tIns="0" rIns="0" bIns="0" rtlCol="0" anchor="t"/>
          <a:lstStyle/>
          <a:p>
            <a:pPr algn="l" indent="0" marL="0">
              <a:lnSpc>
                <a:spcPct val="113000"/>
              </a:lnSpc>
              <a:buNone/>
            </a:pPr>
            <a:r>
              <a:rPr lang="ru" altLang="en-US" sz="2210" dirty="0">
                <a:solidFill>
                  <a:srgbClr val="25252B"/>
                </a:solidFill>
                <a:latin typeface="IBM Plex Sans" pitchFamily="34" charset="0"/>
                <a:ea typeface="IBM Plex Sans" pitchFamily="34" charset="-122"/>
                <a:cs typeface="IBM Plex Sans" pitchFamily="34" charset="-120"/>
              </a:rPr>
              <a:t>Используйте согласованную учебную среду. При обнаружении несоответствия приостановите работу; при необходимости обратитесь за поддержкой и попросите о дополнительной практике.</a:t>
            </a:r>
            <a:endParaRPr lang="ru" sz="22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3</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Повторение: что означает ответственность за</a:t>
            </a:r>
            <a:br/>
            <a:r>
              <a:rPr lang="ru" altLang="en-US" sz="3000" dirty="0">
                <a:solidFill>
                  <a:srgbClr val="422C70"/>
                </a:solidFill>
                <a:latin typeface="IBM Plex Sans Medium" pitchFamily="34" charset="0"/>
                <a:ea typeface="IBM Plex Sans Medium" pitchFamily="34" charset="-122"/>
                <a:cs typeface="IBM Plex Sans Medium" pitchFamily="34" charset="-120"/>
              </a:rPr>
              <a:t>самостоятельное хранение?</a:t>
            </a:r>
            <a:endParaRPr lang="ru" sz="3000" dirty="0"/>
          </a:p>
        </p:txBody>
      </p:sp>
      <p:sp>
        <p:nvSpPr>
          <p:cNvPr id="4" name="Text 2"/>
          <p:cNvSpPr/>
          <p:nvPr/>
        </p:nvSpPr>
        <p:spPr>
          <a:xfrm>
            <a:off x="666780" y="1830263"/>
            <a:ext cx="11510010" cy="312542"/>
          </a:xfrm>
          <a:prstGeom prst="rect">
            <a:avLst/>
          </a:prstGeom>
          <a:noFill/>
          <a:ln/>
        </p:spPr>
        <p:txBody>
          <a:bodyPr wrap="square" lIns="0" tIns="0" rIns="0" bIns="0" rtlCol="0" anchor="t"/>
          <a:lstStyle/>
          <a:p>
            <a:pPr algn="l" indent="0" marL="0">
              <a:lnSpc>
                <a:spcPct val="113000"/>
              </a:lnSpc>
              <a:buNone/>
            </a:pPr>
            <a:r>
              <a:rPr lang="ru" altLang="en-US" sz="1820" b="1" dirty="0">
                <a:solidFill>
                  <a:srgbClr val="25252B"/>
                </a:solidFill>
                <a:latin typeface="IBM Plex Sans" pitchFamily="34" charset="0"/>
                <a:ea typeface="IBM Plex Sans" pitchFamily="34" charset="-122"/>
                <a:cs typeface="IBM Plex Sans" pitchFamily="34" charset="-120"/>
              </a:rPr>
              <a:t>Основные выводы</a:t>
            </a:r>
            <a:endParaRPr lang="ru" sz="1820" dirty="0"/>
          </a:p>
        </p:txBody>
      </p:sp>
      <p:sp>
        <p:nvSpPr>
          <p:cNvPr id="5" name="Text 3"/>
          <p:cNvSpPr/>
          <p:nvPr/>
        </p:nvSpPr>
        <p:spPr>
          <a:xfrm>
            <a:off x="956188" y="2327971"/>
            <a:ext cx="11192805" cy="2372959"/>
          </a:xfrm>
          <a:prstGeom prst="rect">
            <a:avLst/>
          </a:prstGeom>
          <a:noFill/>
          <a:ln/>
        </p:spPr>
        <p:txBody>
          <a:bodyPr wrap="square" lIns="0" tIns="0" rIns="0" bIns="0" rtlCol="0" anchor="t"/>
          <a:lstStyle/>
          <a:p>
            <a:pPr algn="l" marL="173990" indent="-173990">
              <a:lnSpc>
                <a:spcPct val="113000"/>
              </a:lnSpc>
              <a:buSzPct val="100000"/>
              <a:buChar char="•"/>
            </a:pPr>
            <a:r>
              <a:rPr lang="ru" altLang="en-US" sz="1820" dirty="0">
                <a:solidFill>
                  <a:srgbClr val="25252B"/>
                </a:solidFill>
                <a:latin typeface="IBM Plex Sans" pitchFamily="34" charset="0"/>
                <a:ea typeface="IBM Plex Sans" pitchFamily="34" charset="-122"/>
                <a:cs typeface="IBM Plex Sans" pitchFamily="34" charset="-120"/>
              </a:rPr>
              <a:t>Кошелёк управляет доступом; ключи позволяют распоряжаться средствами</a:t>
            </a:r>
            <a:endParaRPr lang="ru" sz="1820" dirty="0"/>
          </a:p>
          <a:p>
            <a:pPr algn="l" marL="173990" indent="-173990">
              <a:lnSpc>
                <a:spcPct val="113000"/>
              </a:lnSpc>
              <a:spcBef>
                <a:spcPts val="360"/>
              </a:spcBef>
              <a:buSzPct val="100000"/>
              <a:buChar char="•"/>
            </a:pPr>
            <a:r>
              <a:rPr lang="ru" altLang="en-US" sz="1820" dirty="0">
                <a:solidFill>
                  <a:srgbClr val="25252B"/>
                </a:solidFill>
                <a:latin typeface="IBM Plex Sans" pitchFamily="34" charset="0"/>
                <a:ea typeface="IBM Plex Sans" pitchFamily="34" charset="-122"/>
                <a:cs typeface="IBM Plex Sans" pitchFamily="34" charset="-120"/>
              </a:rPr>
              <a:t>Делитесь данными для получения средств; храните секретные данные офлайн и никому их не раскрывайте</a:t>
            </a:r>
            <a:endParaRPr lang="ru" sz="1820" dirty="0"/>
          </a:p>
          <a:p>
            <a:pPr algn="l" marL="173990" indent="-173990">
              <a:lnSpc>
                <a:spcPct val="113000"/>
              </a:lnSpc>
              <a:spcBef>
                <a:spcPts val="360"/>
              </a:spcBef>
              <a:buSzPct val="100000"/>
              <a:buChar char="•"/>
            </a:pPr>
            <a:r>
              <a:rPr lang="ru" altLang="en-US" sz="1820" dirty="0">
                <a:solidFill>
                  <a:srgbClr val="25252B"/>
                </a:solidFill>
                <a:latin typeface="IBM Plex Sans" pitchFamily="34" charset="0"/>
                <a:ea typeface="IBM Plex Sans" pitchFamily="34" charset="-122"/>
                <a:cs typeface="IBM Plex Sans" pitchFamily="34" charset="-120"/>
              </a:rPr>
              <a:t>Определяйте риски, связанные с хранением средств, восстановлением доступа и устройствами</a:t>
            </a:r>
            <a:endParaRPr lang="ru" sz="1820" dirty="0"/>
          </a:p>
          <a:p>
            <a:pPr algn="l" marL="173990" indent="-173990">
              <a:lnSpc>
                <a:spcPct val="113000"/>
              </a:lnSpc>
              <a:spcBef>
                <a:spcPts val="360"/>
              </a:spcBef>
              <a:buSzPct val="100000"/>
              <a:buChar char="•"/>
            </a:pPr>
            <a:r>
              <a:rPr lang="ru" altLang="en-US" sz="1820" dirty="0">
                <a:solidFill>
                  <a:srgbClr val="25252B"/>
                </a:solidFill>
                <a:latin typeface="IBM Plex Sans" pitchFamily="34" charset="0"/>
                <a:ea typeface="IBM Plex Sans" pitchFamily="34" charset="-122"/>
                <a:cs typeface="IBM Plex Sans" pitchFamily="34" charset="-120"/>
              </a:rPr>
              <a:t>Проверяйте перед подтверждением; проверяйте результат самостоятельно</a:t>
            </a:r>
            <a:endParaRPr lang="ru" sz="1820" dirty="0"/>
          </a:p>
          <a:p>
            <a:pPr algn="l" marL="173990" indent="-173990">
              <a:lnSpc>
                <a:spcPct val="113000"/>
              </a:lnSpc>
              <a:spcBef>
                <a:spcPts val="360"/>
              </a:spcBef>
              <a:buSzPct val="100000"/>
              <a:buChar char="•"/>
            </a:pPr>
            <a:r>
              <a:rPr lang="ru" altLang="en-US" sz="1820" dirty="0">
                <a:solidFill>
                  <a:srgbClr val="25252B"/>
                </a:solidFill>
                <a:latin typeface="IBM Plex Sans" pitchFamily="34" charset="0"/>
                <a:ea typeface="IBM Plex Sans" pitchFamily="34" charset="-122"/>
                <a:cs typeface="IBM Plex Sans" pitchFamily="34" charset="-120"/>
              </a:rPr>
              <a:t>Остановитесь, если на вас давят; учитесь так, чтобы ошибки обходились недорого</a:t>
            </a:r>
            <a:endParaRPr lang="ru" sz="1820" dirty="0"/>
          </a:p>
        </p:txBody>
      </p:sp>
      <p:sp>
        <p:nvSpPr>
          <p:cNvPr id="6" name="Text 4"/>
          <p:cNvSpPr/>
          <p:nvPr/>
        </p:nvSpPr>
        <p:spPr>
          <a:xfrm>
            <a:off x="666780" y="4955499"/>
            <a:ext cx="11510010" cy="625084"/>
          </a:xfrm>
          <a:prstGeom prst="rect">
            <a:avLst/>
          </a:prstGeom>
          <a:noFill/>
          <a:ln/>
        </p:spPr>
        <p:txBody>
          <a:bodyPr wrap="square" lIns="0" tIns="0" rIns="0" bIns="0" rtlCol="0" anchor="t"/>
          <a:lstStyle/>
          <a:p>
            <a:pPr algn="l" indent="0" marL="0">
              <a:lnSpc>
                <a:spcPct val="113000"/>
              </a:lnSpc>
              <a:buNone/>
            </a:pPr>
            <a:r>
              <a:rPr lang="ru" altLang="en-US" sz="1820" dirty="0">
                <a:solidFill>
                  <a:srgbClr val="25252B"/>
                </a:solidFill>
                <a:latin typeface="IBM Plex Sans" pitchFamily="34" charset="0"/>
                <a:ea typeface="IBM Plex Sans" pitchFamily="34" charset="-122"/>
                <a:cs typeface="IBM Plex Sans" pitchFamily="34" charset="-120"/>
              </a:rPr>
              <a:t>Друг присылает запрос, а незнакомая служба поддержки требует немедленных действий. Что вы могли бы проверить, прежде чем что-либо делать?</a:t>
            </a:r>
            <a:endParaRPr lang="ru" sz="1820" dirty="0"/>
          </a:p>
        </p:txBody>
      </p:sp>
      <p:sp>
        <p:nvSpPr>
          <p:cNvPr id="7" name="Shape 5"/>
          <p:cNvSpPr/>
          <p:nvPr/>
        </p:nvSpPr>
        <p:spPr>
          <a:xfrm>
            <a:off x="666780" y="5812201"/>
            <a:ext cx="10858500" cy="937443"/>
          </a:xfrm>
          <a:prstGeom prst="rect">
            <a:avLst/>
          </a:prstGeom>
          <a:solidFill>
            <a:srgbClr val="F3F3FA"/>
          </a:solidFill>
          <a:ln/>
        </p:spPr>
      </p:sp>
      <p:sp>
        <p:nvSpPr>
          <p:cNvPr id="8" name="Shape 6"/>
          <p:cNvSpPr/>
          <p:nvPr/>
        </p:nvSpPr>
        <p:spPr>
          <a:xfrm>
            <a:off x="666780" y="5812201"/>
            <a:ext cx="57150" cy="937443"/>
          </a:xfrm>
          <a:prstGeom prst="rect">
            <a:avLst/>
          </a:prstGeom>
          <a:solidFill>
            <a:srgbClr val="422C70"/>
          </a:solidFill>
          <a:ln/>
        </p:spPr>
      </p:sp>
      <p:sp>
        <p:nvSpPr>
          <p:cNvPr id="9" name="Text 7"/>
          <p:cNvSpPr/>
          <p:nvPr/>
        </p:nvSpPr>
        <p:spPr>
          <a:xfrm>
            <a:off x="1094537" y="6020684"/>
            <a:ext cx="10663641" cy="520476"/>
          </a:xfrm>
          <a:prstGeom prst="rect">
            <a:avLst/>
          </a:prstGeom>
          <a:noFill/>
          <a:ln/>
        </p:spPr>
        <p:txBody>
          <a:bodyPr wrap="square" lIns="0" tIns="0" rIns="0" bIns="0" rtlCol="0" anchor="t"/>
          <a:lstStyle/>
          <a:p>
            <a:pPr algn="l" indent="0" marL="0">
              <a:lnSpc>
                <a:spcPct val="113000"/>
              </a:lnSpc>
              <a:buNone/>
            </a:pPr>
            <a:r>
              <a:rPr lang="ru" altLang="en-US" sz="1820" b="1" dirty="0">
                <a:solidFill>
                  <a:srgbClr val="422C70"/>
                </a:solidFill>
                <a:latin typeface="IBM Plex Sans" pitchFamily="34" charset="0"/>
                <a:ea typeface="IBM Plex Sans" pitchFamily="34" charset="-122"/>
                <a:cs typeface="IBM Plex Sans" pitchFamily="34" charset="-120"/>
              </a:rPr>
              <a:t>Время поразмышлять</a:t>
            </a:r>
            <a:endParaRPr lang="ru" sz="1820" dirty="0"/>
          </a:p>
          <a:p>
            <a:pPr algn="l" indent="0" marL="0">
              <a:lnSpc>
                <a:spcPct val="113000"/>
              </a:lnSpc>
              <a:spcBef>
                <a:spcPts val="270"/>
              </a:spcBef>
              <a:buNone/>
            </a:pPr>
            <a:r>
              <a:rPr lang="ru" altLang="en-US" sz="1820" dirty="0">
                <a:solidFill>
                  <a:srgbClr val="25252B"/>
                </a:solidFill>
                <a:latin typeface="IBM Plex Sans" pitchFamily="34" charset="0"/>
                <a:ea typeface="IBM Plex Sans" pitchFamily="34" charset="-122"/>
                <a:cs typeface="IBM Plex Sans" pitchFamily="34" charset="-120"/>
              </a:rPr>
              <a:t>Какую проверку безопасности вы сделаете, взяв паузу перед действием?</a:t>
            </a:r>
            <a:endParaRPr lang="ru" sz="18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3</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135215"/>
            <a:ext cx="11430000" cy="411389"/>
          </a:xfrm>
          <a:prstGeom prst="rect">
            <a:avLst/>
          </a:prstGeom>
          <a:noFill/>
          <a:ln/>
        </p:spPr>
        <p:txBody>
          <a:bodyPr wrap="square" lIns="0" tIns="0" rIns="0" bIns="0" rtlCol="0" anchor="t"/>
          <a:lstStyle/>
          <a:p>
            <a:pPr algn="ctr" indent="0" marL="0">
              <a:lnSpc>
                <a:spcPct val="113000"/>
              </a:lnSpc>
              <a:buNone/>
            </a:pPr>
            <a:r>
              <a:rPr lang="ru" altLang="en-US" sz="2400" dirty="0">
                <a:solidFill>
                  <a:srgbClr val="F7941F"/>
                </a:solidFill>
                <a:latin typeface="IBM Plex Sans Medium" pitchFamily="34" charset="0"/>
                <a:ea typeface="IBM Plex Sans Medium" pitchFamily="34" charset="-122"/>
                <a:cs typeface="IBM Plex Sans Medium" pitchFamily="34" charset="-120"/>
              </a:rPr>
              <a:t>Модуль 4</a:t>
            </a:r>
            <a:endParaRPr lang="ru" sz="2400" dirty="0"/>
          </a:p>
        </p:txBody>
      </p:sp>
      <p:sp>
        <p:nvSpPr>
          <p:cNvPr id="3" name="Text 1"/>
          <p:cNvSpPr/>
          <p:nvPr/>
        </p:nvSpPr>
        <p:spPr>
          <a:xfrm>
            <a:off x="381030" y="2866553"/>
            <a:ext cx="11430000" cy="590520"/>
          </a:xfrm>
          <a:prstGeom prst="rect">
            <a:avLst/>
          </a:prstGeom>
          <a:noFill/>
          <a:ln/>
        </p:spPr>
        <p:txBody>
          <a:bodyPr wrap="square" lIns="0" tIns="0" rIns="0" bIns="0" rtlCol="0" anchor="t"/>
          <a:lstStyle/>
          <a:p>
            <a:pPr algn="ctr" indent="0" marL="0">
              <a:lnSpc>
                <a:spcPct val="83000"/>
              </a:lnSpc>
              <a:buNone/>
            </a:pPr>
            <a:r>
              <a:rPr lang="ru" altLang="en-US" sz="4350" dirty="0">
                <a:solidFill>
                  <a:srgbClr val="FFFFFF"/>
                </a:solidFill>
                <a:latin typeface="IBM Plex Sans Medium" pitchFamily="34" charset="0"/>
                <a:ea typeface="IBM Plex Sans Medium" pitchFamily="34" charset="-122"/>
                <a:cs typeface="IBM Plex Sans Medium" pitchFamily="34" charset="-120"/>
              </a:rPr>
              <a:t>Биткоин в вашем сообществе</a:t>
            </a:r>
            <a:endParaRPr lang="ru" sz="4350" dirty="0"/>
          </a:p>
        </p:txBody>
      </p:sp>
      <p:sp>
        <p:nvSpPr>
          <p:cNvPr id="4" name="Text 2"/>
          <p:cNvSpPr/>
          <p:nvPr/>
        </p:nvSpPr>
        <p:spPr>
          <a:xfrm>
            <a:off x="340980" y="3900007"/>
            <a:ext cx="11510010" cy="822686"/>
          </a:xfrm>
          <a:prstGeom prst="rect">
            <a:avLst/>
          </a:prstGeom>
          <a:noFill/>
          <a:ln/>
        </p:spPr>
        <p:txBody>
          <a:bodyPr wrap="square" lIns="0" tIns="0" rIns="0" bIns="0" rtlCol="0" anchor="t"/>
          <a:lstStyle/>
          <a:p>
            <a:pPr algn="ctr" indent="0" marL="0">
              <a:lnSpc>
                <a:spcPct val="113000"/>
              </a:lnSpc>
              <a:buNone/>
            </a:pPr>
            <a:r>
              <a:rPr lang="ru" altLang="en-US" sz="2400" b="1" dirty="0">
                <a:solidFill>
                  <a:srgbClr val="FFFFFF"/>
                </a:solidFill>
                <a:latin typeface="IBM Plex Sans" pitchFamily="34" charset="0"/>
                <a:ea typeface="IBM Plex Sans" pitchFamily="34" charset="-122"/>
                <a:cs typeface="IBM Plex Sans" pitchFamily="34" charset="-120"/>
              </a:rPr>
              <a:t>Установите связь:</a:t>
            </a:r>
            <a:r>
              <a:rPr lang="ru" altLang="en-US" sz="2400" dirty="0">
                <a:solidFill>
                  <a:srgbClr val="FFFFFF"/>
                </a:solidFill>
                <a:latin typeface="IBM Plex Sans" pitchFamily="34" charset="0"/>
                <a:ea typeface="IBM Plex Sans" pitchFamily="34" charset="-122"/>
                <a:cs typeface="IBM Plex Sans" pitchFamily="34" charset="-120"/>
              </a:rPr>
              <a:t> Как проблема, решение и безопасное действие связаны с этим сообществом?</a:t>
            </a:r>
            <a:endParaRPr lang="ru"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Ваш локальный модуль 4</a:t>
            </a:r>
            <a:endParaRPr lang="ru" sz="3000" dirty="0"/>
          </a:p>
        </p:txBody>
      </p:sp>
      <p:pic>
        <p:nvPicPr>
          <p:cNvPr id="4" name="Image 0" descr="СвяжитеСвяжите ранее изученное с местной потребностью. СравнитеСопоставьте биткоин с реалистичным вариантом, доступным на местном уровне.Практикуйтесь безопасноПопробуйте выполнить конкретное задание ">    </p:cNvPr>
          <p:cNvPicPr>
            <a:picLocks noChangeAspect="1"/>
          </p:cNvPicPr>
          <p:nvPr/>
        </p:nvPicPr>
        <p:blipFill>
          <a:blip r:embed="rId1"/>
          <a:stretch>
            <a:fillRect/>
          </a:stretch>
        </p:blipFill>
        <p:spPr>
          <a:xfrm>
            <a:off x="1888327" y="1295430"/>
            <a:ext cx="8415315" cy="2019270"/>
          </a:xfrm>
          <a:prstGeom prst="rect">
            <a:avLst/>
          </a:prstGeom>
        </p:spPr>
      </p:pic>
      <p:sp>
        <p:nvSpPr>
          <p:cNvPr id="5" name="Text 2"/>
          <p:cNvSpPr/>
          <p:nvPr/>
        </p:nvSpPr>
        <p:spPr>
          <a:xfrm>
            <a:off x="666780" y="3467130"/>
            <a:ext cx="11510010" cy="1234074"/>
          </a:xfrm>
          <a:prstGeom prst="rect">
            <a:avLst/>
          </a:prstGeom>
          <a:noFill/>
          <a:ln/>
        </p:spPr>
        <p:txBody>
          <a:bodyPr wrap="square" lIns="0" tIns="0" rIns="0" bIns="0" rtlCol="0" anchor="t"/>
          <a:lstStyle/>
          <a:p>
            <a:pPr algn="l" indent="0" marL="0">
              <a:lnSpc>
                <a:spcPct val="113000"/>
              </a:lnSpc>
              <a:buNone/>
            </a:pPr>
            <a:r>
              <a:rPr lang="ru" altLang="en-US" sz="2400" dirty="0">
                <a:solidFill>
                  <a:srgbClr val="25252B"/>
                </a:solidFill>
                <a:latin typeface="IBM Plex Sans" pitchFamily="34" charset="0"/>
                <a:ea typeface="IBM Plex Sans" pitchFamily="34" charset="-122"/>
                <a:cs typeface="IBM Plex Sans" pitchFamily="34" charset="-120"/>
              </a:rPr>
              <a:t>Зафиксируйте, на чём вы сосредоточитесь в местном контексте: проблема или возможность, альтернатива, безопасный сценарий, основная польза и риск, а также безопасный следующий шаг.</a:t>
            </a:r>
            <a:endParaRPr lang="ru" sz="2400" dirty="0"/>
          </a:p>
        </p:txBody>
      </p:sp>
      <p:sp>
        <p:nvSpPr>
          <p:cNvPr id="6" name="Text 3"/>
          <p:cNvSpPr/>
          <p:nvPr/>
        </p:nvSpPr>
        <p:spPr>
          <a:xfrm>
            <a:off x="666780" y="5005974"/>
            <a:ext cx="11510010" cy="1234074"/>
          </a:xfrm>
          <a:prstGeom prst="rect">
            <a:avLst/>
          </a:prstGeom>
          <a:noFill/>
          <a:ln/>
        </p:spPr>
        <p:txBody>
          <a:bodyPr wrap="square" lIns="0" tIns="0" rIns="0" bIns="0" rtlCol="0" anchor="t"/>
          <a:lstStyle/>
          <a:p>
            <a:pPr algn="l" indent="0" marL="0">
              <a:lnSpc>
                <a:spcPct val="113000"/>
              </a:lnSpc>
              <a:buNone/>
            </a:pPr>
            <a:r>
              <a:rPr lang="ru" altLang="en-US" sz="2400" dirty="0">
                <a:solidFill>
                  <a:srgbClr val="25252B"/>
                </a:solidFill>
                <a:latin typeface="IBM Plex Sans" pitchFamily="34" charset="0"/>
                <a:ea typeface="IBM Plex Sans" pitchFamily="34" charset="-122"/>
                <a:cs typeface="IBM Plex Sans" pitchFamily="34" charset="-120"/>
              </a:rPr>
              <a:t>От вас не ожидают, что вы начнёте пользоваться биткоином или придёте к выводу, что это лучший вариант. Местные примеры не доказывают, что метод работает повсюду.</a:t>
            </a:r>
            <a:endParaRPr lang="ru"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4</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Практические занятия и демонстрации</a:t>
            </a:r>
            <a:endParaRPr lang="ru" sz="3000" dirty="0"/>
          </a:p>
        </p:txBody>
      </p:sp>
      <p:sp>
        <p:nvSpPr>
          <p:cNvPr id="4" name="Text 2"/>
          <p:cNvSpPr/>
          <p:nvPr/>
        </p:nvSpPr>
        <p:spPr>
          <a:xfrm>
            <a:off x="986729" y="1372240"/>
            <a:ext cx="11159338" cy="1484711"/>
          </a:xfrm>
          <a:prstGeom prst="rect">
            <a:avLst/>
          </a:prstGeom>
          <a:noFill/>
          <a:ln/>
        </p:spPr>
        <p:txBody>
          <a:bodyPr wrap="square" lIns="0" tIns="0" rIns="0" bIns="0" rtlCol="0" anchor="t"/>
          <a:lstStyle/>
          <a:p>
            <a:pPr algn="l" marL="191770" indent="-191770">
              <a:lnSpc>
                <a:spcPct val="113000"/>
              </a:lnSpc>
              <a:buSzPct val="100000"/>
              <a:buChar char="•"/>
            </a:pPr>
            <a:r>
              <a:rPr lang="ru" altLang="en-US" sz="2020" b="1" dirty="0">
                <a:solidFill>
                  <a:srgbClr val="422C70"/>
                </a:solidFill>
                <a:latin typeface="IBM Plex Sans" pitchFamily="34" charset="0"/>
                <a:ea typeface="IBM Plex Sans" pitchFamily="34" charset="-122"/>
                <a:cs typeface="IBM Plex Sans" pitchFamily="34" charset="-120"/>
              </a:rPr>
              <a:t>Демонстрация:</a:t>
            </a:r>
            <a:r>
              <a:rPr lang="ru" altLang="en-US" sz="2020" dirty="0">
                <a:solidFill>
                  <a:srgbClr val="25252B"/>
                </a:solidFill>
                <a:latin typeface="IBM Plex Sans" pitchFamily="34" charset="0"/>
                <a:ea typeface="IBM Plex Sans" pitchFamily="34" charset="-122"/>
                <a:cs typeface="IBM Plex Sans" pitchFamily="34" charset="-120"/>
              </a:rPr>
              <a:t> наблюдайте за процессом и обращайте внимание на риски</a:t>
            </a:r>
            <a:endParaRPr lang="ru" sz="2020" dirty="0"/>
          </a:p>
          <a:p>
            <a:pPr algn="l" marL="191770" indent="-191770">
              <a:lnSpc>
                <a:spcPct val="113000"/>
              </a:lnSpc>
              <a:spcBef>
                <a:spcPts val="400"/>
              </a:spcBef>
              <a:buSzPct val="100000"/>
              <a:buChar char="•"/>
            </a:pPr>
            <a:r>
              <a:rPr lang="ru" altLang="en-US" sz="2020" b="1" dirty="0">
                <a:solidFill>
                  <a:srgbClr val="422C70"/>
                </a:solidFill>
                <a:latin typeface="IBM Plex Sans" pitchFamily="34" charset="0"/>
                <a:ea typeface="IBM Plex Sans" pitchFamily="34" charset="-122"/>
                <a:cs typeface="IBM Plex Sans" pitchFamily="34" charset="-120"/>
              </a:rPr>
              <a:t>Практика:</a:t>
            </a:r>
            <a:r>
              <a:rPr lang="ru" altLang="en-US" sz="2020" dirty="0">
                <a:solidFill>
                  <a:srgbClr val="25252B"/>
                </a:solidFill>
                <a:latin typeface="IBM Plex Sans" pitchFamily="34" charset="0"/>
                <a:ea typeface="IBM Plex Sans" pitchFamily="34" charset="-122"/>
                <a:cs typeface="IBM Plex Sans" pitchFamily="34" charset="-120"/>
              </a:rPr>
              <a:t> повторяйте действия, используя безопасные учебные материалы</a:t>
            </a:r>
            <a:endParaRPr lang="ru" sz="2020" dirty="0"/>
          </a:p>
          <a:p>
            <a:pPr algn="l" marL="191770" indent="-191770">
              <a:lnSpc>
                <a:spcPct val="113000"/>
              </a:lnSpc>
              <a:spcBef>
                <a:spcPts val="400"/>
              </a:spcBef>
              <a:buSzPct val="100000"/>
              <a:buChar char="•"/>
            </a:pPr>
            <a:r>
              <a:rPr lang="ru" altLang="en-US" sz="2020" b="1" dirty="0">
                <a:solidFill>
                  <a:srgbClr val="422C70"/>
                </a:solidFill>
                <a:latin typeface="IBM Plex Sans" pitchFamily="34" charset="0"/>
                <a:ea typeface="IBM Plex Sans" pitchFamily="34" charset="-122"/>
                <a:cs typeface="IBM Plex Sans" pitchFamily="34" charset="-120"/>
              </a:rPr>
              <a:t>Самостоятельная работа:</a:t>
            </a:r>
            <a:r>
              <a:rPr lang="ru" altLang="en-US" sz="2020" dirty="0">
                <a:solidFill>
                  <a:srgbClr val="25252B"/>
                </a:solidFill>
                <a:latin typeface="IBM Plex Sans" pitchFamily="34" charset="0"/>
                <a:ea typeface="IBM Plex Sans" pitchFamily="34" charset="-122"/>
                <a:cs typeface="IBM Plex Sans" pitchFamily="34" charset="-120"/>
              </a:rPr>
              <a:t> выполните задание или объясните решение самостоятельно</a:t>
            </a:r>
            <a:endParaRPr lang="ru" sz="2020" dirty="0"/>
          </a:p>
        </p:txBody>
      </p:sp>
      <p:sp>
        <p:nvSpPr>
          <p:cNvPr id="5" name="Text 3"/>
          <p:cNvSpPr/>
          <p:nvPr/>
        </p:nvSpPr>
        <p:spPr>
          <a:xfrm>
            <a:off x="666780" y="3138495"/>
            <a:ext cx="11510010" cy="691195"/>
          </a:xfrm>
          <a:prstGeom prst="rect">
            <a:avLst/>
          </a:prstGeom>
          <a:noFill/>
          <a:ln/>
        </p:spPr>
        <p:txBody>
          <a:bodyPr wrap="square" lIns="0" tIns="0" rIns="0" bIns="0" rtlCol="0" anchor="t"/>
          <a:lstStyle/>
          <a:p>
            <a:pPr algn="l" indent="0" marL="0">
              <a:lnSpc>
                <a:spcPct val="113000"/>
              </a:lnSpc>
              <a:buNone/>
            </a:pPr>
            <a:r>
              <a:rPr lang="ru" altLang="en-US" sz="2020" dirty="0">
                <a:solidFill>
                  <a:srgbClr val="25252B"/>
                </a:solidFill>
                <a:latin typeface="IBM Plex Sans" pitchFamily="34" charset="0"/>
                <a:ea typeface="IBM Plex Sans" pitchFamily="34" charset="-122"/>
                <a:cs typeface="IBM Plex Sans" pitchFamily="34" charset="-120"/>
              </a:rPr>
              <a:t>Перед практикой: проверенные инструменты, чёткие планы восстановления и действий при сбоях, известные риски и чёткое понимание того, когда следует остановиться.</a:t>
            </a:r>
            <a:endParaRPr lang="ru" sz="2020" dirty="0"/>
          </a:p>
        </p:txBody>
      </p:sp>
      <p:sp>
        <p:nvSpPr>
          <p:cNvPr id="6" name="Text 4"/>
          <p:cNvSpPr/>
          <p:nvPr/>
        </p:nvSpPr>
        <p:spPr>
          <a:xfrm>
            <a:off x="666780" y="4085631"/>
            <a:ext cx="11510010" cy="1727850"/>
          </a:xfrm>
          <a:prstGeom prst="rect">
            <a:avLst/>
          </a:prstGeom>
          <a:noFill/>
          <a:ln/>
        </p:spPr>
        <p:txBody>
          <a:bodyPr wrap="square" lIns="0" tIns="0" rIns="0" bIns="0" rtlCol="0" anchor="t"/>
          <a:lstStyle/>
          <a:p>
            <a:pPr algn="l" indent="0" marL="0">
              <a:lnSpc>
                <a:spcPct val="113000"/>
              </a:lnSpc>
              <a:buNone/>
            </a:pPr>
            <a:r>
              <a:rPr lang="ru" altLang="en-US" sz="2020" dirty="0">
                <a:solidFill>
                  <a:srgbClr val="25252B"/>
                </a:solidFill>
                <a:latin typeface="IBM Plex Sans" pitchFamily="34" charset="0"/>
                <a:ea typeface="IBM Plex Sans" pitchFamily="34" charset="-122"/>
                <a:cs typeface="IBM Plex Sans" pitchFamily="34" charset="-120"/>
              </a:rPr>
              <a:t>Никто не должен принуждать вас устанавливать программное обеспечение или раскрывать финансовые данные. Доступен вариант работы без подключения к интернету или без использования денежных средств. Любая сумма реальных средств должна быть достаточно небольшой, чтобы её полная потеря оставалась уроком, а не кризисом.</a:t>
            </a:r>
            <a:endParaRPr lang="ru" sz="20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4</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Местные инструменты и ресурсы для работы с биткоином</a:t>
            </a:r>
            <a:endParaRPr lang="ru" sz="3000" dirty="0"/>
          </a:p>
        </p:txBody>
      </p:sp>
      <p:sp>
        <p:nvSpPr>
          <p:cNvPr id="4" name="Text 2"/>
          <p:cNvSpPr/>
          <p:nvPr/>
        </p:nvSpPr>
        <p:spPr>
          <a:xfrm>
            <a:off x="986729" y="1372240"/>
            <a:ext cx="11159338" cy="2329434"/>
          </a:xfrm>
          <a:prstGeom prst="rect">
            <a:avLst/>
          </a:prstGeom>
          <a:noFill/>
          <a:ln/>
        </p:spPr>
        <p:txBody>
          <a:bodyPr wrap="square" lIns="0" tIns="0" rIns="0" bIns="0" rtlCol="0" anchor="t"/>
          <a:lstStyle/>
          <a:p>
            <a:pPr algn="l" marL="191770" indent="-191770">
              <a:lnSpc>
                <a:spcPct val="113000"/>
              </a:lnSpc>
              <a:buSzPct val="100000"/>
              <a:buChar char="•"/>
            </a:pPr>
            <a:r>
              <a:rPr lang="ru" altLang="en-US" sz="2020" dirty="0">
                <a:solidFill>
                  <a:srgbClr val="25252B"/>
                </a:solidFill>
                <a:latin typeface="IBM Plex Sans" pitchFamily="34" charset="0"/>
                <a:ea typeface="IBM Plex Sans" pitchFamily="34" charset="-122"/>
                <a:cs typeface="IBM Plex Sans" pitchFamily="34" charset="-120"/>
              </a:rPr>
              <a:t>Назначение и реалистичная альтернатива</a:t>
            </a:r>
            <a:endParaRPr lang="ru" sz="2020" dirty="0"/>
          </a:p>
          <a:p>
            <a:pPr algn="l" marL="191770" indent="-191770">
              <a:lnSpc>
                <a:spcPct val="113000"/>
              </a:lnSpc>
              <a:spcBef>
                <a:spcPts val="400"/>
              </a:spcBef>
              <a:buSzPct val="100000"/>
              <a:buChar char="•"/>
            </a:pPr>
            <a:r>
              <a:rPr lang="ru" altLang="en-US" sz="2020" dirty="0">
                <a:solidFill>
                  <a:srgbClr val="25252B"/>
                </a:solidFill>
                <a:latin typeface="IBM Plex Sans" pitchFamily="34" charset="0"/>
                <a:ea typeface="IBM Plex Sans" pitchFamily="34" charset="-122"/>
                <a:cs typeface="IBM Plex Sans" pitchFamily="34" charset="-120"/>
              </a:rPr>
              <a:t>Контроль над ключами и восстановление доступа</a:t>
            </a:r>
            <a:endParaRPr lang="ru" sz="2020" dirty="0"/>
          </a:p>
          <a:p>
            <a:pPr algn="l" marL="191770" indent="-191770">
              <a:lnSpc>
                <a:spcPct val="113000"/>
              </a:lnSpc>
              <a:spcBef>
                <a:spcPts val="400"/>
              </a:spcBef>
              <a:buSzPct val="100000"/>
              <a:buChar char="•"/>
            </a:pPr>
            <a:r>
              <a:rPr lang="ru" altLang="en-US" sz="2020" dirty="0">
                <a:solidFill>
                  <a:srgbClr val="25252B"/>
                </a:solidFill>
                <a:latin typeface="IBM Plex Sans" pitchFamily="34" charset="0"/>
                <a:ea typeface="IBM Plex Sans" pitchFamily="34" charset="-122"/>
                <a:cs typeface="IBM Plex Sans" pitchFamily="34" charset="-120"/>
              </a:rPr>
              <a:t>Подлинность издателя, домена или страницы приложения в магазине</a:t>
            </a:r>
            <a:endParaRPr lang="ru" sz="2020" dirty="0"/>
          </a:p>
          <a:p>
            <a:pPr algn="l" marL="191770" indent="-191770">
              <a:lnSpc>
                <a:spcPct val="113000"/>
              </a:lnSpc>
              <a:spcBef>
                <a:spcPts val="400"/>
              </a:spcBef>
              <a:buSzPct val="100000"/>
              <a:buChar char="•"/>
            </a:pPr>
            <a:r>
              <a:rPr lang="ru" altLang="en-US" sz="2020" dirty="0">
                <a:solidFill>
                  <a:srgbClr val="25252B"/>
                </a:solidFill>
                <a:latin typeface="IBM Plex Sans" pitchFamily="34" charset="0"/>
                <a:ea typeface="IBM Plex Sans" pitchFamily="34" charset="-122"/>
                <a:cs typeface="IBM Plex Sans" pitchFamily="34" charset="-120"/>
              </a:rPr>
              <a:t>Открытость исходного кода, его проверка и сопровождение</a:t>
            </a:r>
            <a:endParaRPr lang="ru" sz="2020" dirty="0"/>
          </a:p>
          <a:p>
            <a:pPr algn="l" marL="191770" indent="-191770">
              <a:lnSpc>
                <a:spcPct val="113000"/>
              </a:lnSpc>
              <a:spcBef>
                <a:spcPts val="400"/>
              </a:spcBef>
              <a:buSzPct val="100000"/>
              <a:buChar char="•"/>
            </a:pPr>
            <a:r>
              <a:rPr lang="ru" altLang="en-US" sz="2020" dirty="0">
                <a:solidFill>
                  <a:srgbClr val="25252B"/>
                </a:solidFill>
                <a:latin typeface="IBM Plex Sans" pitchFamily="34" charset="0"/>
                <a:ea typeface="IBM Plex Sans" pitchFamily="34" charset="-122"/>
                <a:cs typeface="IBM Plex Sans" pitchFamily="34" charset="-120"/>
              </a:rPr>
              <a:t>Конфиденциальность, полная стоимость, совместимость и поддержка</a:t>
            </a:r>
            <a:endParaRPr lang="ru" sz="2020" dirty="0"/>
          </a:p>
          <a:p>
            <a:pPr algn="l" marL="191770" indent="-191770">
              <a:lnSpc>
                <a:spcPct val="113000"/>
              </a:lnSpc>
              <a:spcBef>
                <a:spcPts val="400"/>
              </a:spcBef>
              <a:buSzPct val="100000"/>
              <a:buChar char="•"/>
            </a:pPr>
            <a:r>
              <a:rPr lang="ru" altLang="en-US" sz="2020" dirty="0">
                <a:solidFill>
                  <a:srgbClr val="25252B"/>
                </a:solidFill>
                <a:latin typeface="IBM Plex Sans" pitchFamily="34" charset="0"/>
                <a:ea typeface="IBM Plex Sans" pitchFamily="34" charset="-122"/>
                <a:cs typeface="IBM Plex Sans" pitchFamily="34" charset="-120"/>
              </a:rPr>
              <a:t>Действующие местные правила и ограничения</a:t>
            </a:r>
            <a:endParaRPr lang="ru" sz="2020" dirty="0"/>
          </a:p>
        </p:txBody>
      </p:sp>
      <p:sp>
        <p:nvSpPr>
          <p:cNvPr id="5" name="Text 3"/>
          <p:cNvSpPr/>
          <p:nvPr/>
        </p:nvSpPr>
        <p:spPr>
          <a:xfrm>
            <a:off x="666780" y="3983218"/>
            <a:ext cx="11510010" cy="691195"/>
          </a:xfrm>
          <a:prstGeom prst="rect">
            <a:avLst/>
          </a:prstGeom>
          <a:noFill/>
          <a:ln/>
        </p:spPr>
        <p:txBody>
          <a:bodyPr wrap="square" lIns="0" tIns="0" rIns="0" bIns="0" rtlCol="0" anchor="t"/>
          <a:lstStyle/>
          <a:p>
            <a:pPr algn="l" indent="0" marL="0">
              <a:lnSpc>
                <a:spcPct val="113000"/>
              </a:lnSpc>
              <a:buNone/>
            </a:pPr>
            <a:r>
              <a:rPr lang="ru" altLang="en-US" sz="2020" dirty="0">
                <a:solidFill>
                  <a:srgbClr val="25252B"/>
                </a:solidFill>
                <a:latin typeface="IBM Plex Sans" pitchFamily="34" charset="0"/>
                <a:ea typeface="IBM Plex Sans" pitchFamily="34" charset="-122"/>
                <a:cs typeface="IBM Plex Sans" pitchFamily="34" charset="-120"/>
              </a:rPr>
              <a:t>Запишите инструмент и его версию, дату проверки, способ хранения средств, основное применение, преимущество, риск, способ восстановления доступа и альтернативу.</a:t>
            </a:r>
            <a:endParaRPr lang="ru" sz="2020" dirty="0"/>
          </a:p>
        </p:txBody>
      </p:sp>
      <p:sp>
        <p:nvSpPr>
          <p:cNvPr id="6" name="Text 4"/>
          <p:cNvSpPr/>
          <p:nvPr/>
        </p:nvSpPr>
        <p:spPr>
          <a:xfrm>
            <a:off x="666780" y="4930353"/>
            <a:ext cx="11510010" cy="1036747"/>
          </a:xfrm>
          <a:prstGeom prst="rect">
            <a:avLst/>
          </a:prstGeom>
          <a:noFill/>
          <a:ln/>
        </p:spPr>
        <p:txBody>
          <a:bodyPr wrap="square" lIns="0" tIns="0" rIns="0" bIns="0" rtlCol="0" anchor="t"/>
          <a:lstStyle/>
          <a:p>
            <a:pPr algn="l" indent="0" marL="0">
              <a:lnSpc>
                <a:spcPct val="113000"/>
              </a:lnSpc>
              <a:buNone/>
            </a:pPr>
            <a:r>
              <a:rPr lang="ru" altLang="en-US" sz="2020" dirty="0">
                <a:solidFill>
                  <a:srgbClr val="25252B"/>
                </a:solidFill>
                <a:latin typeface="IBM Plex Sans" pitchFamily="34" charset="0"/>
                <a:ea typeface="IBM Plex Sans" pitchFamily="34" charset="-122"/>
                <a:cs typeface="IBM Plex Sans" pitchFamily="34" charset="-120"/>
              </a:rPr>
              <a:t>Названные инструменты — это учебные примеры, актуальные на определённую дату, а не рекомендации или обещания безопасности, доступности, низкой стоимости или пригодности. Проверьте их повторно перед реальным использованием.</a:t>
            </a:r>
            <a:endParaRPr lang="ru" sz="20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4</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Платежи в сети Lightning</a:t>
            </a:r>
            <a:endParaRPr lang="ru" sz="3000" dirty="0"/>
          </a:p>
        </p:txBody>
      </p:sp>
      <p:sp>
        <p:nvSpPr>
          <p:cNvPr id="4" name="Text 2"/>
          <p:cNvSpPr/>
          <p:nvPr/>
        </p:nvSpPr>
        <p:spPr>
          <a:xfrm>
            <a:off x="986729" y="1372240"/>
            <a:ext cx="11159338" cy="2572664"/>
          </a:xfrm>
          <a:prstGeom prst="rect">
            <a:avLst/>
          </a:prstGeom>
          <a:noFill/>
          <a:ln/>
        </p:spPr>
        <p:txBody>
          <a:bodyPr wrap="square" lIns="0" tIns="0" rIns="0" bIns="0" rtlCol="0" anchor="t"/>
          <a:lstStyle/>
          <a:p>
            <a:pPr algn="l" marL="191770" indent="-191770">
              <a:lnSpc>
                <a:spcPct val="113000"/>
              </a:lnSpc>
              <a:buSzPct val="100000"/>
              <a:buChar char="•"/>
            </a:pPr>
            <a:r>
              <a:rPr lang="ru" altLang="en-US" sz="2020" b="1" dirty="0">
                <a:solidFill>
                  <a:srgbClr val="422C70"/>
                </a:solidFill>
                <a:latin typeface="IBM Plex Sans" pitchFamily="34" charset="0"/>
                <a:ea typeface="IBM Plex Sans" pitchFamily="34" charset="-122"/>
                <a:cs typeface="IBM Plex Sans" pitchFamily="34" charset="-120"/>
              </a:rPr>
              <a:t>Счёт на оплату:</a:t>
            </a:r>
            <a:r>
              <a:rPr lang="ru" altLang="en-US" sz="2020" dirty="0">
                <a:solidFill>
                  <a:srgbClr val="25252B"/>
                </a:solidFill>
                <a:latin typeface="IBM Plex Sans" pitchFamily="34" charset="0"/>
                <a:ea typeface="IBM Plex Sans" pitchFamily="34" charset="-122"/>
                <a:cs typeface="IBM Plex Sans" pitchFamily="34" charset="-120"/>
              </a:rPr>
              <a:t> запрос на конкретный платёж; может включать сумму и срок действия</a:t>
            </a:r>
            <a:endParaRPr lang="ru" sz="2020" dirty="0"/>
          </a:p>
          <a:p>
            <a:pPr algn="l" marL="191770" indent="-191770">
              <a:lnSpc>
                <a:spcPct val="113000"/>
              </a:lnSpc>
              <a:spcBef>
                <a:spcPts val="400"/>
              </a:spcBef>
              <a:buSzPct val="100000"/>
              <a:buChar char="•"/>
            </a:pPr>
            <a:r>
              <a:rPr lang="ru" altLang="en-US" sz="2020" b="1" dirty="0">
                <a:solidFill>
                  <a:srgbClr val="422C70"/>
                </a:solidFill>
                <a:latin typeface="IBM Plex Sans" pitchFamily="34" charset="0"/>
                <a:ea typeface="IBM Plex Sans" pitchFamily="34" charset="-122"/>
                <a:cs typeface="IBM Plex Sans" pitchFamily="34" charset="-120"/>
              </a:rPr>
              <a:t>Lightning-адрес:</a:t>
            </a:r>
            <a:r>
              <a:rPr lang="ru" altLang="en-US" sz="2020" dirty="0">
                <a:solidFill>
                  <a:srgbClr val="25252B"/>
                </a:solidFill>
                <a:latin typeface="IBM Plex Sans" pitchFamily="34" charset="0"/>
                <a:ea typeface="IBM Plex Sans" pitchFamily="34" charset="-122"/>
                <a:cs typeface="IBM Plex Sans" pitchFamily="34" charset="-120"/>
              </a:rPr>
              <a:t> поддерживаемый провайдером идентификатор маршрутизации, часто похожий на адрес электронной почты</a:t>
            </a:r>
            <a:endParaRPr lang="ru" sz="2020" dirty="0"/>
          </a:p>
          <a:p>
            <a:pPr algn="l" marL="191770" indent="-191770">
              <a:lnSpc>
                <a:spcPct val="113000"/>
              </a:lnSpc>
              <a:spcBef>
                <a:spcPts val="400"/>
              </a:spcBef>
              <a:buSzPct val="100000"/>
              <a:buChar char="•"/>
            </a:pPr>
            <a:r>
              <a:rPr lang="ru" altLang="en-US" sz="2020" dirty="0">
                <a:solidFill>
                  <a:srgbClr val="25252B"/>
                </a:solidFill>
                <a:latin typeface="IBM Plex Sans" pitchFamily="34" charset="0"/>
                <a:ea typeface="IBM Plex Sans" pitchFamily="34" charset="-122"/>
                <a:cs typeface="IBM Plex Sans" pitchFamily="34" charset="-120"/>
              </a:rPr>
              <a:t>Проверьте, кто хранит средства, способ пополнения, резервное копирование, комиссии и лимиты</a:t>
            </a:r>
            <a:endParaRPr lang="ru" sz="2020" dirty="0"/>
          </a:p>
          <a:p>
            <a:pPr algn="l" marL="191770" indent="-191770">
              <a:lnSpc>
                <a:spcPct val="113000"/>
              </a:lnSpc>
              <a:spcBef>
                <a:spcPts val="400"/>
              </a:spcBef>
              <a:buSzPct val="100000"/>
              <a:buChar char="•"/>
            </a:pPr>
            <a:r>
              <a:rPr lang="ru" altLang="en-US" sz="2020" dirty="0">
                <a:solidFill>
                  <a:srgbClr val="25252B"/>
                </a:solidFill>
                <a:latin typeface="IBM Plex Sans" pitchFamily="34" charset="0"/>
                <a:ea typeface="IBM Plex Sans" pitchFamily="34" charset="-122"/>
                <a:cs typeface="IBM Plex Sans" pitchFamily="34" charset="-120"/>
              </a:rPr>
              <a:t>Выясните, как обрабатываются сбои и как подтверждается получатель</a:t>
            </a:r>
            <a:endParaRPr lang="ru" sz="2020" dirty="0"/>
          </a:p>
        </p:txBody>
      </p:sp>
      <p:sp>
        <p:nvSpPr>
          <p:cNvPr id="5" name="Text 3"/>
          <p:cNvSpPr/>
          <p:nvPr/>
        </p:nvSpPr>
        <p:spPr>
          <a:xfrm>
            <a:off x="666780" y="4226448"/>
            <a:ext cx="11510010" cy="1036747"/>
          </a:xfrm>
          <a:prstGeom prst="rect">
            <a:avLst/>
          </a:prstGeom>
          <a:noFill/>
          <a:ln/>
        </p:spPr>
        <p:txBody>
          <a:bodyPr wrap="square" lIns="0" tIns="0" rIns="0" bIns="0" rtlCol="0" anchor="t"/>
          <a:lstStyle/>
          <a:p>
            <a:pPr algn="l" indent="0" marL="0">
              <a:lnSpc>
                <a:spcPct val="113000"/>
              </a:lnSpc>
              <a:buNone/>
            </a:pPr>
            <a:r>
              <a:rPr lang="ru" altLang="en-US" sz="2020" dirty="0">
                <a:solidFill>
                  <a:srgbClr val="25252B"/>
                </a:solidFill>
                <a:latin typeface="IBM Plex Sans" pitchFamily="34" charset="0"/>
                <a:ea typeface="IBM Plex Sans" pitchFamily="34" charset="-122"/>
                <a:cs typeface="IBM Plex Sans" pitchFamily="34" charset="-120"/>
              </a:rPr>
              <a:t>Lightning-адрес — это не учётная запись электронной почты; он зависит от поддерживающего его провайдера или домена. Проверьте окончательный запрос перед подтверждением.</a:t>
            </a:r>
            <a:endParaRPr lang="ru" sz="2020" dirty="0"/>
          </a:p>
        </p:txBody>
      </p:sp>
      <p:sp>
        <p:nvSpPr>
          <p:cNvPr id="6" name="Text 4"/>
          <p:cNvSpPr/>
          <p:nvPr/>
        </p:nvSpPr>
        <p:spPr>
          <a:xfrm>
            <a:off x="666780" y="5519136"/>
            <a:ext cx="11510010" cy="691195"/>
          </a:xfrm>
          <a:prstGeom prst="rect">
            <a:avLst/>
          </a:prstGeom>
          <a:noFill/>
          <a:ln/>
        </p:spPr>
        <p:txBody>
          <a:bodyPr wrap="square" lIns="0" tIns="0" rIns="0" bIns="0" rtlCol="0" anchor="t"/>
          <a:lstStyle/>
          <a:p>
            <a:pPr algn="l" indent="0" marL="0">
              <a:lnSpc>
                <a:spcPct val="113000"/>
              </a:lnSpc>
              <a:buNone/>
            </a:pPr>
            <a:r>
              <a:rPr lang="ru" altLang="en-US" sz="2020" dirty="0">
                <a:solidFill>
                  <a:srgbClr val="25252B"/>
                </a:solidFill>
                <a:latin typeface="IBM Plex Sans" pitchFamily="34" charset="0"/>
                <a:ea typeface="IBM Plex Sans" pitchFamily="34" charset="-122"/>
                <a:cs typeface="IBM Plex Sans" pitchFamily="34" charset="-120"/>
              </a:rPr>
              <a:t>Успешный небольшой платёж не доказывает, что хранить более крупные суммы безопасно.</a:t>
            </a:r>
            <a:endParaRPr lang="ru" sz="20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4</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pic>
        <p:nvPicPr>
          <p:cNvPr id="2" name="Image 0" descr="Получатель выставляет счётПолучатель создаёт запрос на оплату с указанием суммы.Отправитель платитОтправитель сканирует запрос, проверяет сумму и платит. Получатель получает оплатуЧерез мгновение плат">    </p:cNvPr>
          <p:cNvPicPr>
            <a:picLocks noChangeAspect="1"/>
          </p:cNvPicPr>
          <p:nvPr/>
        </p:nvPicPr>
        <p:blipFill>
          <a:blip r:embed="rId1"/>
          <a:stretch>
            <a:fillRect/>
          </a:stretch>
        </p:blipFill>
        <p:spPr>
          <a:xfrm>
            <a:off x="342900" y="1633941"/>
            <a:ext cx="11506170" cy="34376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pic>
        <p:nvPicPr>
          <p:cNvPr id="2" name="Image 0" descr="Уточните, является ли каждый кошелёк кастодиальным или некастодиальным. 1Создайте запросПолучатель создаёт запрос на оплату.2Отсканируйте запросОтправитель сканирует или копирует его.3Проверьте данные">    </p:cNvPr>
          <p:cNvPicPr>
            <a:picLocks noChangeAspect="1"/>
          </p:cNvPicPr>
          <p:nvPr/>
        </p:nvPicPr>
        <p:blipFill>
          <a:blip r:embed="rId1"/>
          <a:stretch>
            <a:fillRect/>
          </a:stretch>
        </p:blipFill>
        <p:spPr>
          <a:xfrm>
            <a:off x="342900" y="441107"/>
            <a:ext cx="11506170" cy="582326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Платёж через Lightning под руководством преподавателя</a:t>
            </a:r>
            <a:endParaRPr lang="ru" sz="3000" dirty="0"/>
          </a:p>
        </p:txBody>
      </p:sp>
      <p:sp>
        <p:nvSpPr>
          <p:cNvPr id="4" name="Text 2"/>
          <p:cNvSpPr/>
          <p:nvPr/>
        </p:nvSpPr>
        <p:spPr>
          <a:xfrm>
            <a:off x="1032449" y="1383030"/>
            <a:ext cx="11109137" cy="3057388"/>
          </a:xfrm>
          <a:prstGeom prst="rect">
            <a:avLst/>
          </a:prstGeom>
          <a:noFill/>
          <a:ln/>
        </p:spPr>
        <p:txBody>
          <a:bodyPr wrap="square" lIns="0" tIns="0" rIns="0" bIns="0" rtlCol="0" anchor="t"/>
          <a:lstStyle/>
          <a:p>
            <a:pPr algn="l" marL="219710" indent="-219710">
              <a:lnSpc>
                <a:spcPct val="113000"/>
              </a:lnSpc>
              <a:buSzPct val="100000"/>
              <a:buFont typeface="+mj-lt"/>
              <a:buAutoNum type="arabicPeriod" startAt="1"/>
            </a:pPr>
            <a:r>
              <a:rPr lang="ru" altLang="en-US" sz="2300" dirty="0">
                <a:solidFill>
                  <a:srgbClr val="25252B"/>
                </a:solidFill>
                <a:latin typeface="IBM Plex Sans" pitchFamily="34" charset="0"/>
                <a:ea typeface="IBM Plex Sans" pitchFamily="34" charset="-122"/>
                <a:cs typeface="IBM Plex Sans" pitchFamily="34" charset="-120"/>
              </a:rPr>
              <a:t>Получатель создаёт корректный запрос на оплату.</a:t>
            </a:r>
            <a:endParaRPr lang="ru" sz="2300" dirty="0"/>
          </a:p>
          <a:p>
            <a:pPr algn="l" marL="219710" indent="-219710">
              <a:lnSpc>
                <a:spcPct val="113000"/>
              </a:lnSpc>
              <a:spcBef>
                <a:spcPts val="460"/>
              </a:spcBef>
              <a:buSzPct val="100000"/>
              <a:buFont typeface="+mj-lt"/>
              <a:buAutoNum type="arabicPeriod" startAt="1"/>
            </a:pPr>
            <a:r>
              <a:rPr lang="ru" altLang="en-US" sz="2300" dirty="0">
                <a:solidFill>
                  <a:srgbClr val="25252B"/>
                </a:solidFill>
                <a:latin typeface="IBM Plex Sans" pitchFamily="34" charset="0"/>
                <a:ea typeface="IBM Plex Sans" pitchFamily="34" charset="-122"/>
                <a:cs typeface="IBM Plex Sans" pitchFamily="34" charset="-120"/>
              </a:rPr>
              <a:t>Отправитель сканирует или копирует его.</a:t>
            </a:r>
            <a:endParaRPr lang="ru" sz="2300" dirty="0"/>
          </a:p>
          <a:p>
            <a:pPr algn="l" marL="219710" indent="-219710">
              <a:lnSpc>
                <a:spcPct val="113000"/>
              </a:lnSpc>
              <a:spcBef>
                <a:spcPts val="460"/>
              </a:spcBef>
              <a:buSzPct val="100000"/>
              <a:buFont typeface="+mj-lt"/>
              <a:buAutoNum type="arabicPeriod" startAt="1"/>
            </a:pPr>
            <a:r>
              <a:rPr lang="ru" altLang="en-US" sz="2300" dirty="0">
                <a:solidFill>
                  <a:srgbClr val="25252B"/>
                </a:solidFill>
                <a:latin typeface="IBM Plex Sans" pitchFamily="34" charset="0"/>
                <a:ea typeface="IBM Plex Sans" pitchFamily="34" charset="-122"/>
                <a:cs typeface="IBM Plex Sans" pitchFamily="34" charset="-120"/>
              </a:rPr>
              <a:t>Проверьте получателя, сумму, единицу измерения, комиссию и срок действия, если он указан.</a:t>
            </a:r>
            <a:endParaRPr lang="ru" sz="2300" dirty="0"/>
          </a:p>
          <a:p>
            <a:pPr algn="l" marL="219710" indent="-219710">
              <a:lnSpc>
                <a:spcPct val="113000"/>
              </a:lnSpc>
              <a:spcBef>
                <a:spcPts val="460"/>
              </a:spcBef>
              <a:buSzPct val="100000"/>
              <a:buFont typeface="+mj-lt"/>
              <a:buAutoNum type="arabicPeriod" startAt="1"/>
            </a:pPr>
            <a:r>
              <a:rPr lang="ru" altLang="en-US" sz="2300" dirty="0">
                <a:solidFill>
                  <a:srgbClr val="25252B"/>
                </a:solidFill>
                <a:latin typeface="IBM Plex Sans" pitchFamily="34" charset="0"/>
                <a:ea typeface="IBM Plex Sans" pitchFamily="34" charset="-122"/>
                <a:cs typeface="IBM Plex Sans" pitchFamily="34" charset="-120"/>
              </a:rPr>
              <a:t>Подтверждайте только при совпадении всех данных.</a:t>
            </a:r>
            <a:endParaRPr lang="ru" sz="2300" dirty="0"/>
          </a:p>
          <a:p>
            <a:pPr algn="l" marL="219710" indent="-219710">
              <a:lnSpc>
                <a:spcPct val="113000"/>
              </a:lnSpc>
              <a:spcBef>
                <a:spcPts val="460"/>
              </a:spcBef>
              <a:buSzPct val="100000"/>
              <a:buFont typeface="+mj-lt"/>
              <a:buAutoNum type="arabicPeriod" startAt="1"/>
            </a:pPr>
            <a:r>
              <a:rPr lang="ru" altLang="en-US" sz="2300" dirty="0">
                <a:solidFill>
                  <a:srgbClr val="25252B"/>
                </a:solidFill>
                <a:latin typeface="IBM Plex Sans" pitchFamily="34" charset="0"/>
                <a:ea typeface="IBM Plex Sans" pitchFamily="34" charset="-122"/>
                <a:cs typeface="IBM Plex Sans" pitchFamily="34" charset="-120"/>
              </a:rPr>
              <a:t>Обе стороны проверяют результат в своих кошельках.</a:t>
            </a:r>
            <a:endParaRPr lang="ru" sz="2300" dirty="0"/>
          </a:p>
          <a:p>
            <a:pPr algn="l" marL="219710" indent="-219710">
              <a:lnSpc>
                <a:spcPct val="113000"/>
              </a:lnSpc>
              <a:spcBef>
                <a:spcPts val="460"/>
              </a:spcBef>
              <a:buSzPct val="100000"/>
              <a:buFont typeface="+mj-lt"/>
              <a:buAutoNum type="arabicPeriod" startAt="1"/>
            </a:pPr>
            <a:r>
              <a:rPr lang="ru" altLang="en-US" sz="2300" dirty="0">
                <a:solidFill>
                  <a:srgbClr val="25252B"/>
                </a:solidFill>
                <a:latin typeface="IBM Plex Sans" pitchFamily="34" charset="0"/>
                <a:ea typeface="IBM Plex Sans" pitchFamily="34" charset="-122"/>
                <a:cs typeface="IBM Plex Sans" pitchFamily="34" charset="-120"/>
              </a:rPr>
              <a:t>Объясните риски, связанные с хранением средств и возможными сбоями.</a:t>
            </a:r>
            <a:endParaRPr lang="ru" sz="2300" dirty="0"/>
          </a:p>
        </p:txBody>
      </p:sp>
      <p:sp>
        <p:nvSpPr>
          <p:cNvPr id="5" name="Text 3"/>
          <p:cNvSpPr/>
          <p:nvPr/>
        </p:nvSpPr>
        <p:spPr>
          <a:xfrm>
            <a:off x="666780" y="4762195"/>
            <a:ext cx="11510010" cy="1184971"/>
          </a:xfrm>
          <a:prstGeom prst="rect">
            <a:avLst/>
          </a:prstGeom>
          <a:noFill/>
          <a:ln/>
        </p:spPr>
        <p:txBody>
          <a:bodyPr wrap="square" lIns="0" tIns="0" rIns="0" bIns="0" rtlCol="0" anchor="t"/>
          <a:lstStyle/>
          <a:p>
            <a:pPr algn="l" indent="0" marL="0">
              <a:lnSpc>
                <a:spcPct val="113000"/>
              </a:lnSpc>
              <a:buNone/>
            </a:pPr>
            <a:r>
              <a:rPr lang="ru" altLang="en-US" sz="2300" dirty="0">
                <a:solidFill>
                  <a:srgbClr val="25252B"/>
                </a:solidFill>
                <a:latin typeface="IBM Plex Sans" pitchFamily="34" charset="0"/>
                <a:ea typeface="IBM Plex Sans" pitchFamily="34" charset="-122"/>
                <a:cs typeface="IBM Plex Sans" pitchFamily="34" charset="-120"/>
              </a:rPr>
              <a:t>Используйте подготовленные или одобренные практические задания с минимальным риском. Остановитесь, если результат отличается от плана; проверьте всё, прежде чем продолжать.</a:t>
            </a:r>
            <a:endParaRPr lang="ru"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4</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Использование биткоина в повседневной жизни</a:t>
            </a:r>
            <a:endParaRPr lang="ru" sz="3000" dirty="0"/>
          </a:p>
        </p:txBody>
      </p:sp>
      <p:sp>
        <p:nvSpPr>
          <p:cNvPr id="4" name="Text 2"/>
          <p:cNvSpPr/>
          <p:nvPr/>
        </p:nvSpPr>
        <p:spPr>
          <a:xfrm>
            <a:off x="1017179" y="1379464"/>
            <a:ext cx="11125871" cy="3686038"/>
          </a:xfrm>
          <a:prstGeom prst="rect">
            <a:avLst/>
          </a:prstGeom>
          <a:noFill/>
          <a:ln/>
        </p:spPr>
        <p:txBody>
          <a:bodyPr wrap="square" lIns="0" tIns="0" rIns="0" bIns="0" rtlCol="0" anchor="t"/>
          <a:lstStyle/>
          <a:p>
            <a:pPr algn="l" marL="210820" indent="-210820">
              <a:lnSpc>
                <a:spcPct val="113000"/>
              </a:lnSpc>
              <a:buSzPct val="100000"/>
              <a:buChar char="•"/>
            </a:pPr>
            <a:r>
              <a:rPr lang="ru" altLang="en-US" sz="2210" b="1" dirty="0">
                <a:solidFill>
                  <a:srgbClr val="422C70"/>
                </a:solidFill>
                <a:latin typeface="IBM Plex Sans" pitchFamily="34" charset="0"/>
                <a:ea typeface="IBM Plex Sans" pitchFamily="34" charset="-122"/>
                <a:cs typeface="IBM Plex Sans" pitchFamily="34" charset="-120"/>
              </a:rPr>
              <a:t>Заработок:</a:t>
            </a:r>
            <a:r>
              <a:rPr lang="ru" altLang="en-US" sz="2210" dirty="0">
                <a:solidFill>
                  <a:srgbClr val="25252B"/>
                </a:solidFill>
                <a:latin typeface="IBM Plex Sans" pitchFamily="34" charset="0"/>
                <a:ea typeface="IBM Plex Sans" pitchFamily="34" charset="-122"/>
                <a:cs typeface="IBM Plex Sans" pitchFamily="34" charset="-120"/>
              </a:rPr>
              <a:t> ценообразование, выбор времени, волатильность, учёт и хранение средств</a:t>
            </a:r>
            <a:endParaRPr lang="ru" sz="2210" dirty="0"/>
          </a:p>
          <a:p>
            <a:pPr algn="l" marL="210820" indent="-210820">
              <a:lnSpc>
                <a:spcPct val="113000"/>
              </a:lnSpc>
              <a:spcBef>
                <a:spcPts val="440"/>
              </a:spcBef>
              <a:buSzPct val="100000"/>
              <a:buChar char="•"/>
            </a:pPr>
            <a:r>
              <a:rPr lang="ru" altLang="en-US" sz="2210" b="1" dirty="0">
                <a:solidFill>
                  <a:srgbClr val="422C70"/>
                </a:solidFill>
                <a:latin typeface="IBM Plex Sans" pitchFamily="34" charset="0"/>
                <a:ea typeface="IBM Plex Sans" pitchFamily="34" charset="-122"/>
                <a:cs typeface="IBM Plex Sans" pitchFamily="34" charset="-120"/>
              </a:rPr>
              <a:t>Сбережения:</a:t>
            </a:r>
            <a:r>
              <a:rPr lang="ru" altLang="en-US" sz="2210" dirty="0">
                <a:solidFill>
                  <a:srgbClr val="25252B"/>
                </a:solidFill>
                <a:latin typeface="IBM Plex Sans" pitchFamily="34" charset="0"/>
                <a:ea typeface="IBM Plex Sans" pitchFamily="34" charset="-122"/>
                <a:cs typeface="IBM Plex Sans" pitchFamily="34" charset="-120"/>
              </a:rPr>
              <a:t> использование в будущем; цена может резко упасть</a:t>
            </a:r>
            <a:endParaRPr lang="ru" sz="2210" dirty="0"/>
          </a:p>
          <a:p>
            <a:pPr algn="l" marL="210820" indent="-210820">
              <a:lnSpc>
                <a:spcPct val="113000"/>
              </a:lnSpc>
              <a:spcBef>
                <a:spcPts val="440"/>
              </a:spcBef>
              <a:buSzPct val="100000"/>
              <a:buChar char="•"/>
            </a:pPr>
            <a:r>
              <a:rPr lang="ru" altLang="en-US" sz="2210" b="1" dirty="0">
                <a:solidFill>
                  <a:srgbClr val="422C70"/>
                </a:solidFill>
                <a:latin typeface="IBM Plex Sans" pitchFamily="34" charset="0"/>
                <a:ea typeface="IBM Plex Sans" pitchFamily="34" charset="-122"/>
                <a:cs typeface="IBM Plex Sans" pitchFamily="34" charset="-120"/>
              </a:rPr>
              <a:t>Получение и отправка:</a:t>
            </a:r>
            <a:r>
              <a:rPr lang="ru" altLang="en-US" sz="2210" dirty="0">
                <a:solidFill>
                  <a:srgbClr val="25252B"/>
                </a:solidFill>
                <a:latin typeface="IBM Plex Sans" pitchFamily="34" charset="0"/>
                <a:ea typeface="IBM Plex Sans" pitchFamily="34" charset="-122"/>
                <a:cs typeface="IBM Plex Sans" pitchFamily="34" charset="-120"/>
              </a:rPr>
              <a:t> корректный запрос на оплату, окончательный расчёт, маршрут и комиссии</a:t>
            </a:r>
            <a:endParaRPr lang="ru" sz="2210" dirty="0"/>
          </a:p>
          <a:p>
            <a:pPr algn="l" marL="210820" indent="-210820">
              <a:lnSpc>
                <a:spcPct val="113000"/>
              </a:lnSpc>
              <a:spcBef>
                <a:spcPts val="440"/>
              </a:spcBef>
              <a:buSzPct val="100000"/>
              <a:buChar char="•"/>
            </a:pPr>
            <a:r>
              <a:rPr lang="ru" altLang="en-US" sz="2210" b="1" dirty="0">
                <a:solidFill>
                  <a:srgbClr val="422C70"/>
                </a:solidFill>
                <a:latin typeface="IBM Plex Sans" pitchFamily="34" charset="0"/>
                <a:ea typeface="IBM Plex Sans" pitchFamily="34" charset="-122"/>
                <a:cs typeface="IBM Plex Sans" pitchFamily="34" charset="-120"/>
              </a:rPr>
              <a:t>Расходование:</a:t>
            </a:r>
            <a:r>
              <a:rPr lang="ru" altLang="en-US" sz="2210" dirty="0">
                <a:solidFill>
                  <a:srgbClr val="25252B"/>
                </a:solidFill>
                <a:latin typeface="IBM Plex Sans" pitchFamily="34" charset="0"/>
                <a:ea typeface="IBM Plex Sans" pitchFamily="34" charset="-122"/>
                <a:cs typeface="IBM Plex Sans" pitchFamily="34" charset="-120"/>
              </a:rPr>
              <a:t> обменный курс, правила продавца и налоговые последствия</a:t>
            </a:r>
            <a:endParaRPr lang="ru" sz="2210" dirty="0"/>
          </a:p>
          <a:p>
            <a:pPr algn="l" marL="210820" indent="-210820">
              <a:lnSpc>
                <a:spcPct val="113000"/>
              </a:lnSpc>
              <a:spcBef>
                <a:spcPts val="440"/>
              </a:spcBef>
              <a:buSzPct val="100000"/>
              <a:buChar char="•"/>
            </a:pPr>
            <a:r>
              <a:rPr lang="ru" altLang="en-US" sz="2210" b="1" dirty="0">
                <a:solidFill>
                  <a:srgbClr val="422C70"/>
                </a:solidFill>
                <a:latin typeface="IBM Plex Sans" pitchFamily="34" charset="0"/>
                <a:ea typeface="IBM Plex Sans" pitchFamily="34" charset="-122"/>
                <a:cs typeface="IBM Plex Sans" pitchFamily="34" charset="-120"/>
              </a:rPr>
              <a:t>Ценообразование и бухгалтерский учёт:</a:t>
            </a:r>
            <a:r>
              <a:rPr lang="ru" altLang="en-US" sz="2210" dirty="0">
                <a:solidFill>
                  <a:srgbClr val="25252B"/>
                </a:solidFill>
                <a:latin typeface="IBM Plex Sans" pitchFamily="34" charset="0"/>
                <a:ea typeface="IBM Plex Sans" pitchFamily="34" charset="-122"/>
                <a:cs typeface="IBM Plex Sans" pitchFamily="34" charset="-120"/>
              </a:rPr>
              <a:t> BTC/сатоши; учёт в фиатной валюте по-прежнему может быть необходим</a:t>
            </a:r>
            <a:endParaRPr lang="ru" sz="2210" dirty="0"/>
          </a:p>
          <a:p>
            <a:pPr algn="l" marL="210820" indent="-210820">
              <a:lnSpc>
                <a:spcPct val="113000"/>
              </a:lnSpc>
              <a:spcBef>
                <a:spcPts val="440"/>
              </a:spcBef>
              <a:buSzPct val="100000"/>
              <a:buChar char="•"/>
            </a:pPr>
            <a:r>
              <a:rPr lang="ru" altLang="en-US" sz="2210" b="1" dirty="0">
                <a:solidFill>
                  <a:srgbClr val="422C70"/>
                </a:solidFill>
                <a:latin typeface="IBM Plex Sans" pitchFamily="34" charset="0"/>
                <a:ea typeface="IBM Plex Sans" pitchFamily="34" charset="-122"/>
                <a:cs typeface="IBM Plex Sans" pitchFamily="34" charset="-120"/>
              </a:rPr>
              <a:t>Пожертвования:</a:t>
            </a:r>
            <a:r>
              <a:rPr lang="ru" altLang="en-US" sz="2210" dirty="0">
                <a:solidFill>
                  <a:srgbClr val="25252B"/>
                </a:solidFill>
                <a:latin typeface="IBM Plex Sans" pitchFamily="34" charset="0"/>
                <a:ea typeface="IBM Plex Sans" pitchFamily="34" charset="-122"/>
                <a:cs typeface="IBM Plex Sans" pitchFamily="34" charset="-120"/>
              </a:rPr>
              <a:t> проверьте подлинность запроса получателя</a:t>
            </a:r>
            <a:endParaRPr lang="ru" sz="2210" dirty="0"/>
          </a:p>
        </p:txBody>
      </p:sp>
      <p:sp>
        <p:nvSpPr>
          <p:cNvPr id="5" name="Text 3"/>
          <p:cNvSpPr/>
          <p:nvPr/>
        </p:nvSpPr>
        <p:spPr>
          <a:xfrm>
            <a:off x="666780" y="5373929"/>
            <a:ext cx="11510010" cy="756940"/>
          </a:xfrm>
          <a:prstGeom prst="rect">
            <a:avLst/>
          </a:prstGeom>
          <a:noFill/>
          <a:ln/>
        </p:spPr>
        <p:txBody>
          <a:bodyPr wrap="square" lIns="0" tIns="0" rIns="0" bIns="0" rtlCol="0" anchor="t"/>
          <a:lstStyle/>
          <a:p>
            <a:pPr algn="l" indent="0" marL="0">
              <a:lnSpc>
                <a:spcPct val="113000"/>
              </a:lnSpc>
              <a:buNone/>
            </a:pPr>
            <a:r>
              <a:rPr lang="ru" altLang="en-US" sz="2210" dirty="0">
                <a:solidFill>
                  <a:srgbClr val="25252B"/>
                </a:solidFill>
                <a:latin typeface="IBM Plex Sans" pitchFamily="34" charset="0"/>
                <a:ea typeface="IBM Plex Sans" pitchFamily="34" charset="-122"/>
                <a:cs typeface="IBM Plex Sans" pitchFamily="34" charset="-120"/>
              </a:rPr>
              <a:t>Какая проблема решается? Лучше ли здесь биткоин, чем доступная альтернатива? Какой новый риск или какая новая ответственность возникает?</a:t>
            </a:r>
            <a:endParaRPr lang="ru" sz="22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4</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Расходование и получение</a:t>
            </a:r>
            <a:br/>
            <a:r>
              <a:rPr lang="ru" altLang="en-US" sz="3000" dirty="0">
                <a:solidFill>
                  <a:srgbClr val="422C70"/>
                </a:solidFill>
                <a:latin typeface="IBM Plex Sans Medium" pitchFamily="34" charset="0"/>
                <a:ea typeface="IBM Plex Sans Medium" pitchFamily="34" charset="-122"/>
                <a:cs typeface="IBM Plex Sans Medium" pitchFamily="34" charset="-120"/>
              </a:rPr>
              <a:t>средств на местном уровне</a:t>
            </a:r>
            <a:endParaRPr lang="ru" sz="3000" dirty="0"/>
          </a:p>
        </p:txBody>
      </p:sp>
      <p:sp>
        <p:nvSpPr>
          <p:cNvPr id="5" name="Text 2"/>
          <p:cNvSpPr/>
          <p:nvPr/>
        </p:nvSpPr>
        <p:spPr>
          <a:xfrm>
            <a:off x="666780" y="1830263"/>
            <a:ext cx="11144250" cy="312542"/>
          </a:xfrm>
          <a:prstGeom prst="rect">
            <a:avLst/>
          </a:prstGeom>
          <a:noFill/>
          <a:ln/>
        </p:spPr>
        <p:txBody>
          <a:bodyPr wrap="square" lIns="0" tIns="0" rIns="0" bIns="0" rtlCol="0" anchor="t"/>
          <a:lstStyle/>
          <a:p>
            <a:pPr algn="l" indent="0" marL="0">
              <a:lnSpc>
                <a:spcPct val="113000"/>
              </a:lnSpc>
              <a:buNone/>
            </a:pPr>
            <a:r>
              <a:rPr lang="ru" altLang="en-US" sz="1820" b="1" dirty="0">
                <a:solidFill>
                  <a:srgbClr val="25252B"/>
                </a:solidFill>
                <a:latin typeface="IBM Plex Sans" pitchFamily="34" charset="0"/>
                <a:ea typeface="IBM Plex Sans" pitchFamily="34" charset="-122"/>
                <a:cs typeface="IBM Plex Sans" pitchFamily="34" charset="-120"/>
              </a:rPr>
              <a:t>Небольшая покупка</a:t>
            </a:r>
            <a:endParaRPr lang="ru" sz="1820" dirty="0"/>
          </a:p>
        </p:txBody>
      </p:sp>
      <p:sp>
        <p:nvSpPr>
          <p:cNvPr id="6" name="Text 3"/>
          <p:cNvSpPr/>
          <p:nvPr/>
        </p:nvSpPr>
        <p:spPr>
          <a:xfrm>
            <a:off x="956188" y="2327971"/>
            <a:ext cx="6023427" cy="1967789"/>
          </a:xfrm>
          <a:prstGeom prst="rect">
            <a:avLst/>
          </a:prstGeom>
          <a:noFill/>
          <a:ln/>
        </p:spPr>
        <p:txBody>
          <a:bodyPr wrap="square" lIns="0" tIns="0" rIns="0" bIns="0" rtlCol="0" anchor="t"/>
          <a:lstStyle/>
          <a:p>
            <a:pPr algn="l" marL="173990" indent="-173990">
              <a:lnSpc>
                <a:spcPct val="113000"/>
              </a:lnSpc>
              <a:buSzPct val="100000"/>
              <a:buChar char="•"/>
            </a:pPr>
            <a:r>
              <a:rPr lang="ru" altLang="en-US" sz="1820" dirty="0">
                <a:solidFill>
                  <a:srgbClr val="25252B"/>
                </a:solidFill>
                <a:latin typeface="IBM Plex Sans" pitchFamily="34" charset="0"/>
                <a:ea typeface="IBM Plex Sans" pitchFamily="34" charset="-122"/>
                <a:cs typeface="IBM Plex Sans" pitchFamily="34" charset="-120"/>
              </a:rPr>
              <a:t>Какой способ подходит для небольшого быстрого платежа?</a:t>
            </a:r>
            <a:endParaRPr lang="ru" sz="1820" dirty="0"/>
          </a:p>
          <a:p>
            <a:pPr algn="l" marL="173990" indent="-173990">
              <a:lnSpc>
                <a:spcPct val="113000"/>
              </a:lnSpc>
              <a:spcBef>
                <a:spcPts val="360"/>
              </a:spcBef>
              <a:buSzPct val="100000"/>
              <a:buChar char="•"/>
            </a:pPr>
            <a:r>
              <a:rPr lang="ru" altLang="en-US" sz="1820" dirty="0">
                <a:solidFill>
                  <a:srgbClr val="25252B"/>
                </a:solidFill>
                <a:latin typeface="IBM Plex Sans" pitchFamily="34" charset="0"/>
                <a:ea typeface="IBM Plex Sans" pitchFamily="34" charset="-122"/>
                <a:cs typeface="IBM Plex Sans" pitchFamily="34" charset="-120"/>
              </a:rPr>
              <a:t>Кто запрашивает платёж; кто проверяет сумму и единицу расчёта?</a:t>
            </a:r>
            <a:endParaRPr lang="ru" sz="1820" dirty="0"/>
          </a:p>
          <a:p>
            <a:pPr algn="l" marL="173990" indent="-173990">
              <a:lnSpc>
                <a:spcPct val="113000"/>
              </a:lnSpc>
              <a:spcBef>
                <a:spcPts val="360"/>
              </a:spcBef>
              <a:buSzPct val="100000"/>
              <a:buChar char="•"/>
            </a:pPr>
            <a:r>
              <a:rPr lang="ru" altLang="en-US" sz="1820" dirty="0">
                <a:solidFill>
                  <a:srgbClr val="25252B"/>
                </a:solidFill>
                <a:latin typeface="IBM Plex Sans" pitchFamily="34" charset="0"/>
                <a:ea typeface="IBM Plex Sans" pitchFamily="34" charset="-122"/>
                <a:cs typeface="IBM Plex Sans" pitchFamily="34" charset="-120"/>
              </a:rPr>
              <a:t>Что делать, если «отправлено» и «получено» не совпадают?</a:t>
            </a:r>
            <a:endParaRPr lang="ru" sz="1820" dirty="0"/>
          </a:p>
        </p:txBody>
      </p:sp>
      <p:sp>
        <p:nvSpPr>
          <p:cNvPr id="7" name="Text 4"/>
          <p:cNvSpPr/>
          <p:nvPr/>
        </p:nvSpPr>
        <p:spPr>
          <a:xfrm>
            <a:off x="666780" y="4550420"/>
            <a:ext cx="11144250" cy="312542"/>
          </a:xfrm>
          <a:prstGeom prst="rect">
            <a:avLst/>
          </a:prstGeom>
          <a:noFill/>
          <a:ln/>
        </p:spPr>
        <p:txBody>
          <a:bodyPr wrap="square" lIns="0" tIns="0" rIns="0" bIns="0" rtlCol="0" anchor="t"/>
          <a:lstStyle/>
          <a:p>
            <a:pPr algn="l" indent="0" marL="0">
              <a:lnSpc>
                <a:spcPct val="113000"/>
              </a:lnSpc>
              <a:buNone/>
            </a:pPr>
            <a:r>
              <a:rPr lang="ru" altLang="en-US" sz="1820" b="1" dirty="0">
                <a:solidFill>
                  <a:srgbClr val="25252B"/>
                </a:solidFill>
                <a:latin typeface="IBM Plex Sans" pitchFamily="34" charset="0"/>
                <a:ea typeface="IBM Plex Sans" pitchFamily="34" charset="-122"/>
                <a:cs typeface="IBM Plex Sans" pitchFamily="34" charset="-120"/>
              </a:rPr>
              <a:t>Оплата за работу</a:t>
            </a:r>
            <a:endParaRPr lang="ru" sz="1820" dirty="0"/>
          </a:p>
        </p:txBody>
      </p:sp>
      <p:sp>
        <p:nvSpPr>
          <p:cNvPr id="8" name="Text 5"/>
          <p:cNvSpPr/>
          <p:nvPr/>
        </p:nvSpPr>
        <p:spPr>
          <a:xfrm>
            <a:off x="956188" y="5048128"/>
            <a:ext cx="6023427" cy="1296436"/>
          </a:xfrm>
          <a:prstGeom prst="rect">
            <a:avLst/>
          </a:prstGeom>
          <a:noFill/>
          <a:ln/>
        </p:spPr>
        <p:txBody>
          <a:bodyPr wrap="square" lIns="0" tIns="0" rIns="0" bIns="0" rtlCol="0" anchor="t"/>
          <a:lstStyle/>
          <a:p>
            <a:pPr algn="l" marL="173990" indent="-173990">
              <a:lnSpc>
                <a:spcPct val="113000"/>
              </a:lnSpc>
              <a:buSzPct val="100000"/>
              <a:buChar char="•"/>
            </a:pPr>
            <a:r>
              <a:rPr lang="ru" altLang="en-US" sz="1820" dirty="0">
                <a:solidFill>
                  <a:srgbClr val="25252B"/>
                </a:solidFill>
                <a:latin typeface="IBM Plex Sans" pitchFamily="34" charset="0"/>
                <a:ea typeface="IBM Plex Sans" pitchFamily="34" charset="-122"/>
                <a:cs typeface="IBM Plex Sans" pitchFamily="34" charset="-120"/>
              </a:rPr>
              <a:t>В чём указана цена, когда фиксируется курс, кто платит комиссии?</a:t>
            </a:r>
            <a:endParaRPr lang="ru" sz="1820" dirty="0"/>
          </a:p>
          <a:p>
            <a:pPr algn="l" marL="173990" indent="-173990">
              <a:lnSpc>
                <a:spcPct val="113000"/>
              </a:lnSpc>
              <a:spcBef>
                <a:spcPts val="360"/>
              </a:spcBef>
              <a:buSzPct val="100000"/>
              <a:buChar char="•"/>
            </a:pPr>
            <a:r>
              <a:rPr lang="ru" altLang="en-US" sz="1820" dirty="0">
                <a:solidFill>
                  <a:srgbClr val="25252B"/>
                </a:solidFill>
                <a:latin typeface="IBM Plex Sans" pitchFamily="34" charset="0"/>
                <a:ea typeface="IBM Plex Sans" pitchFamily="34" charset="-122"/>
                <a:cs typeface="IBM Plex Sans" pitchFamily="34" charset="-120"/>
              </a:rPr>
              <a:t>Хранение средств, ведение записей, безопасное управление?</a:t>
            </a:r>
            <a:endParaRPr lang="ru" sz="18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4</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FFFFF"/>
        </a:solidFill>
      </p:bgPr>
    </p:bg>
    <p:spTree>
      <p:nvGrpSpPr>
        <p:cNvPr id="1" name=""/>
        <p:cNvGrpSpPr/>
        <p:nvPr/>
      </p:nvGrpSpPr>
      <p:grpSpPr>
        <a:xfrm>
          <a:off x="0" y="0"/>
          <a:ext cx="0" cy="0"/>
          <a:chOff x="0" y="0"/>
          <a:chExt cx="0" cy="0"/>
        </a:xfrm>
      </p:grpSpPr>
      <p:pic>
        <p:nvPicPr>
          <p:cNvPr id="2" name="Image 0" descr="Клиент делает заказКлиент заказывает кофе. Официант выставляет счётОфициант создаёт запрос на оплату. Клиент платитКлиент платит в биткоинах. Официант подаёт кофеКлиент получает кофе.">    </p:cNvPr>
          <p:cNvPicPr>
            <a:picLocks noChangeAspect="1"/>
          </p:cNvPicPr>
          <p:nvPr/>
        </p:nvPicPr>
        <p:blipFill>
          <a:blip r:embed="rId1"/>
          <a:stretch>
            <a:fillRect/>
          </a:stretch>
        </p:blipFill>
        <p:spPr>
          <a:xfrm>
            <a:off x="342900" y="1431676"/>
            <a:ext cx="11506170" cy="384221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Местные переводы, возвраты средств и пожертвования</a:t>
            </a:r>
            <a:endParaRPr lang="ru" sz="3000" dirty="0"/>
          </a:p>
        </p:txBody>
      </p:sp>
      <p:sp>
        <p:nvSpPr>
          <p:cNvPr id="4" name="Text 2"/>
          <p:cNvSpPr/>
          <p:nvPr/>
        </p:nvSpPr>
        <p:spPr>
          <a:xfrm>
            <a:off x="1047720" y="1386779"/>
            <a:ext cx="11092404" cy="4296217"/>
          </a:xfrm>
          <a:prstGeom prst="rect">
            <a:avLst/>
          </a:prstGeom>
          <a:noFill/>
          <a:ln/>
        </p:spPr>
        <p:txBody>
          <a:bodyPr wrap="square" lIns="0" tIns="0" rIns="0" bIns="0" rtlCol="0" anchor="t"/>
          <a:lstStyle/>
          <a:p>
            <a:pPr algn="l" marL="228600" indent="-228600">
              <a:lnSpc>
                <a:spcPct val="113000"/>
              </a:lnSpc>
              <a:buSzPct val="100000"/>
              <a:buChar char="•"/>
            </a:pPr>
            <a:r>
              <a:rPr lang="ru" altLang="en-US" sz="2400" b="1" dirty="0">
                <a:solidFill>
                  <a:srgbClr val="422C70"/>
                </a:solidFill>
                <a:latin typeface="IBM Plex Sans" pitchFamily="34" charset="0"/>
                <a:ea typeface="IBM Plex Sans" pitchFamily="34" charset="-122"/>
                <a:cs typeface="IBM Plex Sans" pitchFamily="34" charset="-120"/>
              </a:rPr>
              <a:t>Перевод родственникам:</a:t>
            </a:r>
            <a:r>
              <a:rPr lang="ru" altLang="en-US" sz="2400" dirty="0">
                <a:solidFill>
                  <a:srgbClr val="25252B"/>
                </a:solidFill>
                <a:latin typeface="IBM Plex Sans" pitchFamily="34" charset="0"/>
                <a:ea typeface="IBM Plex Sans" pitchFamily="34" charset="-122"/>
                <a:cs typeface="IBM Plex Sans" pitchFamily="34" charset="-120"/>
              </a:rPr>
              <a:t> сравните весь маршрут перевода, общую стоимость, задержки, условия хранения средств и пожелания получателя</a:t>
            </a:r>
            <a:endParaRPr lang="ru" sz="2400" dirty="0"/>
          </a:p>
          <a:p>
            <a:pPr algn="l" marL="228600" indent="-228600">
              <a:lnSpc>
                <a:spcPct val="113000"/>
              </a:lnSpc>
              <a:spcBef>
                <a:spcPts val="480"/>
              </a:spcBef>
              <a:buSzPct val="100000"/>
              <a:buChar char="•"/>
            </a:pPr>
            <a:r>
              <a:rPr lang="ru" altLang="en-US" sz="2400" b="1" dirty="0">
                <a:solidFill>
                  <a:srgbClr val="422C70"/>
                </a:solidFill>
                <a:latin typeface="IBM Plex Sans" pitchFamily="34" charset="0"/>
                <a:ea typeface="IBM Plex Sans" pitchFamily="34" charset="-122"/>
                <a:cs typeface="IBM Plex Sans" pitchFamily="34" charset="-120"/>
              </a:rPr>
              <a:t>Возврат средств:</a:t>
            </a:r>
            <a:r>
              <a:rPr lang="ru" altLang="en-US" sz="2400" dirty="0">
                <a:solidFill>
                  <a:srgbClr val="25252B"/>
                </a:solidFill>
                <a:latin typeface="IBM Plex Sans" pitchFamily="34" charset="0"/>
                <a:ea typeface="IBM Plex Sans" pitchFamily="34" charset="-122"/>
                <a:cs typeface="IBM Plex Sans" pitchFamily="34" charset="-120"/>
              </a:rPr>
              <a:t> проверьте запрос клиента; используйте новый адрес для возврата; согласуйте комиссии и ведение записей</a:t>
            </a:r>
            <a:endParaRPr lang="ru" sz="2400" dirty="0"/>
          </a:p>
          <a:p>
            <a:pPr algn="l" marL="228600" indent="-228600">
              <a:lnSpc>
                <a:spcPct val="113000"/>
              </a:lnSpc>
              <a:spcBef>
                <a:spcPts val="480"/>
              </a:spcBef>
              <a:buSzPct val="100000"/>
              <a:buChar char="•"/>
            </a:pPr>
            <a:r>
              <a:rPr lang="ru" altLang="en-US" sz="2400" b="1" dirty="0">
                <a:solidFill>
                  <a:srgbClr val="422C70"/>
                </a:solidFill>
                <a:latin typeface="IBM Plex Sans" pitchFamily="34" charset="0"/>
                <a:ea typeface="IBM Plex Sans" pitchFamily="34" charset="-122"/>
                <a:cs typeface="IBM Plex Sans" pitchFamily="34" charset="-120"/>
              </a:rPr>
              <a:t>Пожертвование сообществу:</a:t>
            </a:r>
            <a:r>
              <a:rPr lang="ru" altLang="en-US" sz="2400" dirty="0">
                <a:solidFill>
                  <a:srgbClr val="25252B"/>
                </a:solidFill>
                <a:latin typeface="IBM Plex Sans" pitchFamily="34" charset="0"/>
                <a:ea typeface="IBM Plex Sans" pitchFamily="34" charset="-122"/>
                <a:cs typeface="IBM Plex Sans" pitchFamily="34" charset="-120"/>
              </a:rPr>
              <a:t> проверьте запрос; определите, кто контролирует ключи и резервные копии и каким путём пройдёт платёж</a:t>
            </a:r>
            <a:endParaRPr lang="ru" sz="2400" dirty="0"/>
          </a:p>
          <a:p>
            <a:pPr algn="l" marL="228600" indent="-228600">
              <a:lnSpc>
                <a:spcPct val="113000"/>
              </a:lnSpc>
              <a:spcBef>
                <a:spcPts val="480"/>
              </a:spcBef>
              <a:buSzPct val="100000"/>
              <a:buChar char="•"/>
            </a:pPr>
            <a:r>
              <a:rPr lang="ru" altLang="en-US" sz="2400" dirty="0">
                <a:solidFill>
                  <a:srgbClr val="25252B"/>
                </a:solidFill>
                <a:latin typeface="IBM Plex Sans" pitchFamily="34" charset="0"/>
                <a:ea typeface="IBM Plex Sans" pitchFamily="34" charset="-122"/>
                <a:cs typeface="IBM Plex Sans" pitchFamily="34" charset="-120"/>
              </a:rPr>
              <a:t>Соблюдайте баланс между прозрачностью и конфиденциальностью жертвователя; проверьте требования к ведению записей</a:t>
            </a:r>
            <a:endParaRPr lang="ru"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4</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Местные способы ввода и вывода средств</a:t>
            </a:r>
            <a:endParaRPr lang="ru" sz="3000" dirty="0"/>
          </a:p>
        </p:txBody>
      </p:sp>
      <p:sp>
        <p:nvSpPr>
          <p:cNvPr id="4" name="Text 2"/>
          <p:cNvSpPr/>
          <p:nvPr/>
        </p:nvSpPr>
        <p:spPr>
          <a:xfrm>
            <a:off x="986729" y="1372240"/>
            <a:ext cx="11159338" cy="2969423"/>
          </a:xfrm>
          <a:prstGeom prst="rect">
            <a:avLst/>
          </a:prstGeom>
          <a:noFill/>
          <a:ln/>
        </p:spPr>
        <p:txBody>
          <a:bodyPr wrap="square" lIns="0" tIns="0" rIns="0" bIns="0" rtlCol="0" anchor="t"/>
          <a:lstStyle/>
          <a:p>
            <a:pPr algn="l" marL="191770" indent="-191770">
              <a:lnSpc>
                <a:spcPct val="113000"/>
              </a:lnSpc>
              <a:buSzPct val="100000"/>
              <a:buChar char="•"/>
            </a:pPr>
            <a:r>
              <a:rPr lang="ru" altLang="en-US" sz="2020" b="1" dirty="0">
                <a:solidFill>
                  <a:srgbClr val="422C70"/>
                </a:solidFill>
                <a:latin typeface="IBM Plex Sans" pitchFamily="34" charset="0"/>
                <a:ea typeface="IBM Plex Sans" pitchFamily="34" charset="-122"/>
                <a:cs typeface="IBM Plex Sans" pitchFamily="34" charset="-120"/>
              </a:rPr>
              <a:t>Вход:</a:t>
            </a:r>
            <a:r>
              <a:rPr lang="ru" altLang="en-US" sz="2020" dirty="0">
                <a:solidFill>
                  <a:srgbClr val="25252B"/>
                </a:solidFill>
                <a:latin typeface="IBM Plex Sans" pitchFamily="34" charset="0"/>
                <a:ea typeface="IBM Plex Sans" pitchFamily="34" charset="-122"/>
                <a:cs typeface="IBM Plex Sans" pitchFamily="34" charset="-120"/>
              </a:rPr>
              <a:t> местные деньги, работа или активы → биткоин</a:t>
            </a:r>
            <a:endParaRPr lang="ru" sz="2020" dirty="0"/>
          </a:p>
          <a:p>
            <a:pPr algn="l" marL="191770" indent="-191770">
              <a:lnSpc>
                <a:spcPct val="113000"/>
              </a:lnSpc>
              <a:spcBef>
                <a:spcPts val="400"/>
              </a:spcBef>
              <a:buSzPct val="100000"/>
              <a:buChar char="•"/>
            </a:pPr>
            <a:r>
              <a:rPr lang="ru" altLang="en-US" sz="2020" b="1" dirty="0">
                <a:solidFill>
                  <a:srgbClr val="422C70"/>
                </a:solidFill>
                <a:latin typeface="IBM Plex Sans" pitchFamily="34" charset="0"/>
                <a:ea typeface="IBM Plex Sans" pitchFamily="34" charset="-122"/>
                <a:cs typeface="IBM Plex Sans" pitchFamily="34" charset="-120"/>
              </a:rPr>
              <a:t>Выход:</a:t>
            </a:r>
            <a:r>
              <a:rPr lang="ru" altLang="en-US" sz="2020" dirty="0">
                <a:solidFill>
                  <a:srgbClr val="25252B"/>
                </a:solidFill>
                <a:latin typeface="IBM Plex Sans" pitchFamily="34" charset="0"/>
                <a:ea typeface="IBM Plex Sans" pitchFamily="34" charset="-122"/>
                <a:cs typeface="IBM Plex Sans" pitchFamily="34" charset="-120"/>
              </a:rPr>
              <a:t> биткоин → местные деньги, товары или услуги</a:t>
            </a:r>
            <a:endParaRPr lang="ru" sz="2020" dirty="0"/>
          </a:p>
          <a:p>
            <a:pPr algn="l" marL="191770" indent="-191770">
              <a:lnSpc>
                <a:spcPct val="113000"/>
              </a:lnSpc>
              <a:spcBef>
                <a:spcPts val="400"/>
              </a:spcBef>
              <a:buSzPct val="100000"/>
              <a:buChar char="•"/>
            </a:pPr>
            <a:r>
              <a:rPr lang="ru" altLang="en-US" sz="2020" dirty="0">
                <a:solidFill>
                  <a:srgbClr val="25252B"/>
                </a:solidFill>
                <a:latin typeface="IBM Plex Sans" pitchFamily="34" charset="0"/>
                <a:ea typeface="IBM Plex Sans" pitchFamily="34" charset="-122"/>
                <a:cs typeface="IBM Plex Sans" pitchFamily="34" charset="-120"/>
              </a:rPr>
              <a:t>Сравните два доступных в вашей местности способа с существующим вариантом без использования биткоина</a:t>
            </a:r>
            <a:endParaRPr lang="ru" sz="2020" dirty="0"/>
          </a:p>
          <a:p>
            <a:pPr algn="l" marL="191770" indent="-191770">
              <a:lnSpc>
                <a:spcPct val="113000"/>
              </a:lnSpc>
              <a:spcBef>
                <a:spcPts val="400"/>
              </a:spcBef>
              <a:buSzPct val="100000"/>
              <a:buChar char="•"/>
            </a:pPr>
            <a:r>
              <a:rPr lang="ru" altLang="en-US" sz="2020" dirty="0">
                <a:solidFill>
                  <a:srgbClr val="25252B"/>
                </a:solidFill>
                <a:latin typeface="IBM Plex Sans" pitchFamily="34" charset="0"/>
                <a:ea typeface="IBM Plex Sans" pitchFamily="34" charset="-122"/>
                <a:cs typeface="IBM Plex Sans" pitchFamily="34" charset="-120"/>
              </a:rPr>
              <a:t>Итоговая полученная сумма, время, хранение средств, конфиденциальность, риск отмены платежа и возможные точки отказа</a:t>
            </a:r>
            <a:endParaRPr lang="ru" sz="2020" dirty="0"/>
          </a:p>
          <a:p>
            <a:pPr algn="l" marL="191770" indent="-191770">
              <a:lnSpc>
                <a:spcPct val="113000"/>
              </a:lnSpc>
              <a:spcBef>
                <a:spcPts val="400"/>
              </a:spcBef>
              <a:buSzPct val="100000"/>
              <a:buChar char="•"/>
            </a:pPr>
            <a:r>
              <a:rPr lang="ru" altLang="en-US" sz="2020" dirty="0">
                <a:solidFill>
                  <a:srgbClr val="25252B"/>
                </a:solidFill>
                <a:latin typeface="IBM Plex Sans" pitchFamily="34" charset="0"/>
                <a:ea typeface="IBM Plex Sans" pitchFamily="34" charset="-122"/>
                <a:cs typeface="IBM Plex Sans" pitchFamily="34" charset="-120"/>
              </a:rPr>
              <a:t>Проверьте возможность вывода на адрес, ключи от которого контролируете вы; внутренний баланс может оставаться лишь правом требования</a:t>
            </a:r>
            <a:endParaRPr lang="ru" sz="2020" dirty="0"/>
          </a:p>
        </p:txBody>
      </p:sp>
      <p:sp>
        <p:nvSpPr>
          <p:cNvPr id="5" name="Text 3"/>
          <p:cNvSpPr/>
          <p:nvPr/>
        </p:nvSpPr>
        <p:spPr>
          <a:xfrm>
            <a:off x="666780" y="4623206"/>
            <a:ext cx="11510010" cy="1382298"/>
          </a:xfrm>
          <a:prstGeom prst="rect">
            <a:avLst/>
          </a:prstGeom>
          <a:noFill/>
          <a:ln/>
        </p:spPr>
        <p:txBody>
          <a:bodyPr wrap="square" lIns="0" tIns="0" rIns="0" bIns="0" rtlCol="0" anchor="t"/>
          <a:lstStyle/>
          <a:p>
            <a:pPr algn="l" indent="0" marL="0">
              <a:lnSpc>
                <a:spcPct val="113000"/>
              </a:lnSpc>
              <a:buNone/>
            </a:pPr>
            <a:r>
              <a:rPr lang="ru" altLang="en-US" sz="2020" dirty="0">
                <a:solidFill>
                  <a:srgbClr val="25252B"/>
                </a:solidFill>
                <a:latin typeface="IBM Plex Sans" pitchFamily="34" charset="0"/>
                <a:ea typeface="IBM Plex Sans" pitchFamily="34" charset="-122"/>
                <a:cs typeface="IBM Plex Sans" pitchFamily="34" charset="-120"/>
              </a:rPr>
              <a:t>Для обмена при личной встрече выбирайте подходящее общественное место, не берите лишние наличные, при необходимости возьмите с собой человека, которому доверяете, проверьте получение платежа перед уходом и соблюдайте местное законодательство. Не раскрывайте размер своих сбережений или подробности их хранения.</a:t>
            </a:r>
            <a:endParaRPr lang="ru" sz="202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4</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Компромиссы при выборе между KYC и отсутствием KYC</a:t>
            </a:r>
            <a:endParaRPr lang="ru" sz="3000" dirty="0"/>
          </a:p>
        </p:txBody>
      </p:sp>
      <p:sp>
        <p:nvSpPr>
          <p:cNvPr id="4" name="Text 2"/>
          <p:cNvSpPr/>
          <p:nvPr/>
        </p:nvSpPr>
        <p:spPr>
          <a:xfrm>
            <a:off x="1002000" y="1375806"/>
            <a:ext cx="11142604" cy="3056291"/>
          </a:xfrm>
          <a:prstGeom prst="rect">
            <a:avLst/>
          </a:prstGeom>
          <a:noFill/>
          <a:ln/>
        </p:spPr>
        <p:txBody>
          <a:bodyPr wrap="square" lIns="0" tIns="0" rIns="0" bIns="0" rtlCol="0" anchor="t"/>
          <a:lstStyle/>
          <a:p>
            <a:pPr algn="l" marL="200660" indent="-200660">
              <a:lnSpc>
                <a:spcPct val="113000"/>
              </a:lnSpc>
              <a:buSzPct val="100000"/>
              <a:buChar char="•"/>
            </a:pPr>
            <a:r>
              <a:rPr lang="ru" altLang="en-US" sz="2110" b="1" dirty="0">
                <a:solidFill>
                  <a:srgbClr val="422C70"/>
                </a:solidFill>
                <a:latin typeface="IBM Plex Sans" pitchFamily="34" charset="0"/>
                <a:ea typeface="IBM Plex Sans" pitchFamily="34" charset="-122"/>
                <a:cs typeface="IBM Plex Sans" pitchFamily="34" charset="-120"/>
              </a:rPr>
              <a:t>KYC:</a:t>
            </a:r>
            <a:r>
              <a:rPr lang="ru" altLang="en-US" sz="2110" dirty="0">
                <a:solidFill>
                  <a:srgbClr val="25252B"/>
                </a:solidFill>
                <a:latin typeface="IBM Plex Sans" pitchFamily="34" charset="0"/>
                <a:ea typeface="IBM Plex Sans" pitchFamily="34" charset="-122"/>
                <a:cs typeface="IBM Plex Sans" pitchFamily="34" charset="-120"/>
              </a:rPr>
              <a:t> проверка личности; возможные преимущества в доступе к банковским услугам, лимитах, соблюдении нормативных требований или восстановлении доступа</a:t>
            </a:r>
            <a:endParaRPr lang="ru" sz="2110" dirty="0"/>
          </a:p>
          <a:p>
            <a:pPr algn="l" marL="200660" indent="-200660">
              <a:lnSpc>
                <a:spcPct val="113000"/>
              </a:lnSpc>
              <a:spcBef>
                <a:spcPts val="420"/>
              </a:spcBef>
              <a:buSzPct val="100000"/>
              <a:buChar char="•"/>
            </a:pPr>
            <a:r>
              <a:rPr lang="ru" altLang="en-US" sz="2110" b="1" dirty="0">
                <a:solidFill>
                  <a:srgbClr val="422C70"/>
                </a:solidFill>
                <a:latin typeface="IBM Plex Sans" pitchFamily="34" charset="0"/>
                <a:ea typeface="IBM Plex Sans" pitchFamily="34" charset="-122"/>
                <a:cs typeface="IBM Plex Sans" pitchFamily="34" charset="-120"/>
              </a:rPr>
              <a:t>Риски для данных:</a:t>
            </a:r>
            <a:r>
              <a:rPr lang="ru" altLang="en-US" sz="2110" dirty="0">
                <a:solidFill>
                  <a:srgbClr val="25252B"/>
                </a:solidFill>
                <a:latin typeface="IBM Plex Sans" pitchFamily="34" charset="0"/>
                <a:ea typeface="IBM Plex Sans" pitchFamily="34" charset="-122"/>
                <a:cs typeface="IBM Plex Sans" pitchFamily="34" charset="-120"/>
              </a:rPr>
              <a:t> устойчивые связи между личностью и платежами, утечки, неправомерное использование или ограничения</a:t>
            </a:r>
            <a:endParaRPr lang="ru" sz="2110" dirty="0"/>
          </a:p>
          <a:p>
            <a:pPr algn="l" marL="200660" indent="-200660">
              <a:lnSpc>
                <a:spcPct val="113000"/>
              </a:lnSpc>
              <a:spcBef>
                <a:spcPts val="420"/>
              </a:spcBef>
              <a:buSzPct val="100000"/>
              <a:buChar char="•"/>
            </a:pPr>
            <a:r>
              <a:rPr lang="ru" altLang="en-US" sz="2110" b="1" dirty="0">
                <a:solidFill>
                  <a:srgbClr val="422C70"/>
                </a:solidFill>
                <a:latin typeface="IBM Plex Sans" pitchFamily="34" charset="0"/>
                <a:ea typeface="IBM Plex Sans" pitchFamily="34" charset="-122"/>
                <a:cs typeface="IBM Plex Sans" pitchFamily="34" charset="-120"/>
              </a:rPr>
              <a:t>Без KYC:</a:t>
            </a:r>
            <a:r>
              <a:rPr lang="ru" altLang="en-US" sz="2110" dirty="0">
                <a:solidFill>
                  <a:srgbClr val="25252B"/>
                </a:solidFill>
                <a:latin typeface="IBM Plex Sans" pitchFamily="34" charset="0"/>
                <a:ea typeface="IBM Plex Sans" pitchFamily="34" charset="-122"/>
                <a:cs typeface="IBM Plex Sans" pitchFamily="34" charset="-120"/>
              </a:rPr>
              <a:t> потенциально меньший объём сбора персональных данных</a:t>
            </a:r>
            <a:endParaRPr lang="ru" sz="2110" dirty="0"/>
          </a:p>
          <a:p>
            <a:pPr algn="l" marL="200660" indent="-200660">
              <a:lnSpc>
                <a:spcPct val="113000"/>
              </a:lnSpc>
              <a:spcBef>
                <a:spcPts val="420"/>
              </a:spcBef>
              <a:buSzPct val="100000"/>
              <a:buChar char="•"/>
            </a:pPr>
            <a:r>
              <a:rPr lang="ru" altLang="en-US" sz="2110" dirty="0">
                <a:solidFill>
                  <a:srgbClr val="25252B"/>
                </a:solidFill>
                <a:latin typeface="IBM Plex Sans" pitchFamily="34" charset="0"/>
                <a:ea typeface="IBM Plex Sans" pitchFamily="34" charset="-122"/>
                <a:cs typeface="IBM Plex Sans" pitchFamily="34" charset="-120"/>
              </a:rPr>
              <a:t>Возможны более высокие цены, более низкая ликвидность, меньший объём поддержки, мошенничество или правовые ограничения</a:t>
            </a:r>
            <a:endParaRPr lang="ru" sz="2110" dirty="0"/>
          </a:p>
        </p:txBody>
      </p:sp>
      <p:sp>
        <p:nvSpPr>
          <p:cNvPr id="5" name="Text 3"/>
          <p:cNvSpPr/>
          <p:nvPr/>
        </p:nvSpPr>
        <p:spPr>
          <a:xfrm>
            <a:off x="666780" y="4727082"/>
            <a:ext cx="11510010" cy="1447770"/>
          </a:xfrm>
          <a:prstGeom prst="rect">
            <a:avLst/>
          </a:prstGeom>
          <a:noFill/>
          <a:ln/>
        </p:spPr>
        <p:txBody>
          <a:bodyPr wrap="square" lIns="0" tIns="0" rIns="0" bIns="0" rtlCol="0" anchor="t"/>
          <a:lstStyle/>
          <a:p>
            <a:pPr algn="l" indent="0" marL="0">
              <a:lnSpc>
                <a:spcPct val="113000"/>
              </a:lnSpc>
              <a:buNone/>
            </a:pPr>
            <a:r>
              <a:rPr lang="ru" altLang="en-US" sz="2110" dirty="0">
                <a:solidFill>
                  <a:srgbClr val="25252B"/>
                </a:solidFill>
                <a:latin typeface="IBM Plex Sans" pitchFamily="34" charset="0"/>
                <a:ea typeface="IBM Plex Sans" pitchFamily="34" charset="-122"/>
                <a:cs typeface="IBM Plex Sans" pitchFamily="34" charset="-120"/>
              </a:rPr>
              <a:t>Ни один из вариантов не является автоматически лучшим. Не нарушайте местные законы и не подвергайте себя физической опасности ради конфиденциальности; если что-то неясно, обращайтесь к квалифицированным местным специалистам за актуальной консультацией.</a:t>
            </a:r>
            <a:endParaRPr lang="ru" sz="21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4</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Циркулярные экономики</a:t>
            </a:r>
            <a:endParaRPr lang="ru" sz="3000" dirty="0"/>
          </a:p>
        </p:txBody>
      </p:sp>
      <p:sp>
        <p:nvSpPr>
          <p:cNvPr id="4" name="Text 2"/>
          <p:cNvSpPr/>
          <p:nvPr/>
        </p:nvSpPr>
        <p:spPr>
          <a:xfrm>
            <a:off x="666780" y="1429482"/>
            <a:ext cx="11510010" cy="723930"/>
          </a:xfrm>
          <a:prstGeom prst="rect">
            <a:avLst/>
          </a:prstGeom>
          <a:noFill/>
          <a:ln/>
        </p:spPr>
        <p:txBody>
          <a:bodyPr wrap="square" lIns="0" tIns="0" rIns="0" bIns="0" rtlCol="0" anchor="t"/>
          <a:lstStyle/>
          <a:p>
            <a:pPr algn="l" indent="0" marL="0">
              <a:lnSpc>
                <a:spcPct val="113000"/>
              </a:lnSpc>
              <a:buNone/>
            </a:pPr>
            <a:r>
              <a:rPr lang="ru" altLang="en-US" sz="2110" dirty="0">
                <a:solidFill>
                  <a:srgbClr val="25252B"/>
                </a:solidFill>
                <a:latin typeface="IBM Plex Sans" pitchFamily="34" charset="0"/>
                <a:ea typeface="IBM Plex Sans" pitchFamily="34" charset="-122"/>
                <a:cs typeface="IBM Plex Sans" pitchFamily="34" charset="-120"/>
              </a:rPr>
              <a:t>Циркулярная экономика биткоина объединяет людей, которые добровольно зарабатывают, тратят, сберегают и обменивают биткоины внутри сообщества.</a:t>
            </a:r>
            <a:endParaRPr lang="ru" sz="2110" dirty="0"/>
          </a:p>
        </p:txBody>
      </p:sp>
      <p:sp>
        <p:nvSpPr>
          <p:cNvPr id="5" name="Text 3"/>
          <p:cNvSpPr/>
          <p:nvPr/>
        </p:nvSpPr>
        <p:spPr>
          <a:xfrm>
            <a:off x="1002000" y="2367839"/>
            <a:ext cx="11142604" cy="2024024"/>
          </a:xfrm>
          <a:prstGeom prst="rect">
            <a:avLst/>
          </a:prstGeom>
          <a:noFill/>
          <a:ln/>
        </p:spPr>
        <p:txBody>
          <a:bodyPr wrap="square" lIns="0" tIns="0" rIns="0" bIns="0" rtlCol="0" anchor="t"/>
          <a:lstStyle/>
          <a:p>
            <a:pPr algn="l" marL="200660" indent="-200660">
              <a:lnSpc>
                <a:spcPct val="113000"/>
              </a:lnSpc>
              <a:buSzPct val="100000"/>
              <a:buChar char="•"/>
            </a:pPr>
            <a:r>
              <a:rPr lang="ru" altLang="en-US" sz="2110" dirty="0">
                <a:solidFill>
                  <a:srgbClr val="25252B"/>
                </a:solidFill>
                <a:latin typeface="IBM Plex Sans" pitchFamily="34" charset="0"/>
                <a:ea typeface="IBM Plex Sans" pitchFamily="34" charset="-122"/>
                <a:cs typeface="IBM Plex Sans" pitchFamily="34" charset="-120"/>
              </a:rPr>
              <a:t>Работники → покупатели → продавцы → поставщики</a:t>
            </a:r>
            <a:endParaRPr lang="ru" sz="2110" dirty="0"/>
          </a:p>
          <a:p>
            <a:pPr algn="l" marL="200660" indent="-200660">
              <a:lnSpc>
                <a:spcPct val="113000"/>
              </a:lnSpc>
              <a:spcBef>
                <a:spcPts val="420"/>
              </a:spcBef>
              <a:buSzPct val="100000"/>
              <a:buChar char="•"/>
            </a:pPr>
            <a:r>
              <a:rPr lang="ru" altLang="en-US" sz="2110" dirty="0">
                <a:solidFill>
                  <a:srgbClr val="25252B"/>
                </a:solidFill>
                <a:latin typeface="IBM Plex Sans" pitchFamily="34" charset="0"/>
                <a:ea typeface="IBM Plex Sans" pitchFamily="34" charset="-122"/>
                <a:cs typeface="IBM Plex Sans" pitchFamily="34" charset="-120"/>
              </a:rPr>
              <a:t>Где стоимость циркулирует или конвертируется в фиатные деньги?</a:t>
            </a:r>
            <a:endParaRPr lang="ru" sz="2110" dirty="0"/>
          </a:p>
          <a:p>
            <a:pPr algn="l" marL="200660" indent="-200660">
              <a:lnSpc>
                <a:spcPct val="113000"/>
              </a:lnSpc>
              <a:spcBef>
                <a:spcPts val="420"/>
              </a:spcBef>
              <a:buSzPct val="100000"/>
              <a:buChar char="•"/>
            </a:pPr>
            <a:r>
              <a:rPr lang="ru" altLang="en-US" sz="2110" dirty="0">
                <a:solidFill>
                  <a:srgbClr val="25252B"/>
                </a:solidFill>
                <a:latin typeface="IBM Plex Sans" pitchFamily="34" charset="0"/>
                <a:ea typeface="IBM Plex Sans" pitchFamily="34" charset="-122"/>
                <a:cs typeface="IBM Plex Sans" pitchFamily="34" charset="-120"/>
              </a:rPr>
              <a:t>Кто обеспечивает обучение и техническую поддержку?</a:t>
            </a:r>
            <a:endParaRPr lang="ru" sz="2110" dirty="0"/>
          </a:p>
          <a:p>
            <a:pPr algn="l" marL="200660" indent="-200660">
              <a:lnSpc>
                <a:spcPct val="113000"/>
              </a:lnSpc>
              <a:spcBef>
                <a:spcPts val="420"/>
              </a:spcBef>
              <a:buSzPct val="100000"/>
              <a:buChar char="•"/>
            </a:pPr>
            <a:r>
              <a:rPr lang="ru" altLang="en-US" sz="2110" dirty="0">
                <a:solidFill>
                  <a:srgbClr val="25252B"/>
                </a:solidFill>
                <a:latin typeface="IBM Plex Sans" pitchFamily="34" charset="0"/>
                <a:ea typeface="IBM Plex Sans" pitchFamily="34" charset="-122"/>
                <a:cs typeface="IBM Plex Sans" pitchFamily="34" charset="-120"/>
              </a:rPr>
              <a:t>Что происходит при потере связи?</a:t>
            </a:r>
            <a:endParaRPr lang="ru" sz="2110" dirty="0"/>
          </a:p>
          <a:p>
            <a:pPr algn="l" marL="200660" indent="-200660">
              <a:lnSpc>
                <a:spcPct val="113000"/>
              </a:lnSpc>
              <a:spcBef>
                <a:spcPts val="420"/>
              </a:spcBef>
              <a:buSzPct val="100000"/>
              <a:buChar char="•"/>
            </a:pPr>
            <a:r>
              <a:rPr lang="ru" altLang="en-US" sz="2110" dirty="0">
                <a:solidFill>
                  <a:srgbClr val="25252B"/>
                </a:solidFill>
                <a:latin typeface="IBM Plex Sans" pitchFamily="34" charset="0"/>
                <a:ea typeface="IBM Plex Sans" pitchFamily="34" charset="-122"/>
                <a:cs typeface="IBM Plex Sans" pitchFamily="34" charset="-120"/>
              </a:rPr>
              <a:t>Кто несёт риски хранения средств и колебаний цены?</a:t>
            </a:r>
            <a:endParaRPr lang="ru" sz="2110" dirty="0"/>
          </a:p>
        </p:txBody>
      </p:sp>
      <p:sp>
        <p:nvSpPr>
          <p:cNvPr id="6" name="Text 4"/>
          <p:cNvSpPr/>
          <p:nvPr/>
        </p:nvSpPr>
        <p:spPr>
          <a:xfrm>
            <a:off x="666780" y="4686940"/>
            <a:ext cx="11510010" cy="1447770"/>
          </a:xfrm>
          <a:prstGeom prst="rect">
            <a:avLst/>
          </a:prstGeom>
          <a:noFill/>
          <a:ln/>
        </p:spPr>
        <p:txBody>
          <a:bodyPr wrap="square" lIns="0" tIns="0" rIns="0" bIns="0" rtlCol="0" anchor="t"/>
          <a:lstStyle/>
          <a:p>
            <a:pPr algn="l" indent="0" marL="0">
              <a:lnSpc>
                <a:spcPct val="113000"/>
              </a:lnSpc>
              <a:buNone/>
            </a:pPr>
            <a:r>
              <a:rPr lang="ru" altLang="en-US" sz="2110" dirty="0">
                <a:solidFill>
                  <a:srgbClr val="25252B"/>
                </a:solidFill>
                <a:latin typeface="IBM Plex Sans" pitchFamily="34" charset="0"/>
                <a:ea typeface="IBM Plex Sans" pitchFamily="34" charset="-122"/>
                <a:cs typeface="IBM Plex Sans" pitchFamily="34" charset="-120"/>
              </a:rPr>
              <a:t>Одни лишь показатели распространения не доказывают полезность. Слабый спрос, несовершенные инструменты, недостаток знаний или низкий уровень безопасности могут разорвать этот круговорот; избегайте зависимости от бесплатных раздач или от одного организатора, обрабатывающего каждый платёж.</a:t>
            </a:r>
            <a:endParaRPr lang="ru"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4</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4</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FFFFF"/>
        </a:solidFill>
      </p:bgPr>
    </p:bg>
    <p:spTree>
      <p:nvGrpSpPr>
        <p:cNvPr id="1" name=""/>
        <p:cNvGrpSpPr/>
        <p:nvPr/>
      </p:nvGrpSpPr>
      <p:grpSpPr>
        <a:xfrm>
          <a:off x="0" y="0"/>
          <a:ext cx="0" cy="0"/>
          <a:chOff x="0" y="0"/>
          <a:chExt cx="0" cy="0"/>
        </a:xfrm>
      </p:grpSpPr>
      <p:pic>
        <p:nvPicPr>
          <p:cNvPr id="2" name="Image 0" descr="ПокупательПокупатель платит продавцу биткоинами за товары. ПродавецПродавец платит поставщику услуг биткоинами за услугу.Поставщик услугПоставщик услуг платит работнику биткоинами за его время.Работни">    </p:cNvPr>
          <p:cNvPicPr>
            <a:picLocks noChangeAspect="1"/>
          </p:cNvPicPr>
          <p:nvPr/>
        </p:nvPicPr>
        <p:blipFill>
          <a:blip r:embed="rId1"/>
          <a:stretch>
            <a:fillRect/>
          </a:stretch>
        </p:blipFill>
        <p:spPr>
          <a:xfrm>
            <a:off x="2049353" y="266730"/>
            <a:ext cx="8093354"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Сценарии использования для продавцов или сообществ</a:t>
            </a:r>
            <a:endParaRPr lang="ru" sz="3000" dirty="0"/>
          </a:p>
        </p:txBody>
      </p:sp>
      <p:sp>
        <p:nvSpPr>
          <p:cNvPr id="4" name="Text 2"/>
          <p:cNvSpPr/>
          <p:nvPr/>
        </p:nvSpPr>
        <p:spPr>
          <a:xfrm>
            <a:off x="1047720" y="138677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ru" altLang="en-US" sz="2400" dirty="0">
                <a:solidFill>
                  <a:srgbClr val="25252B"/>
                </a:solidFill>
                <a:latin typeface="IBM Plex Sans" pitchFamily="34" charset="0"/>
                <a:ea typeface="IBM Plex Sans" pitchFamily="34" charset="-122"/>
                <a:cs typeface="IBM Plex Sans" pitchFamily="34" charset="-120"/>
              </a:rPr>
              <a:t>Единица расчёта цен и способ оплаты</a:t>
            </a:r>
            <a:endParaRPr lang="ru" sz="2400" dirty="0"/>
          </a:p>
          <a:p>
            <a:pPr algn="l" marL="228600" indent="-228600">
              <a:lnSpc>
                <a:spcPct val="113000"/>
              </a:lnSpc>
              <a:spcBef>
                <a:spcPts val="480"/>
              </a:spcBef>
              <a:buSzPct val="100000"/>
              <a:buChar char="•"/>
            </a:pPr>
            <a:r>
              <a:rPr lang="ru" altLang="en-US" sz="2400" dirty="0">
                <a:solidFill>
                  <a:srgbClr val="25252B"/>
                </a:solidFill>
                <a:latin typeface="IBM Plex Sans" pitchFamily="34" charset="0"/>
                <a:ea typeface="IBM Plex Sans" pitchFamily="34" charset="-122"/>
                <a:cs typeface="IBM Plex Sans" pitchFamily="34" charset="-120"/>
              </a:rPr>
              <a:t>Контроль ключей, доступ сотрудников, безопасность устройств и резервные копии</a:t>
            </a:r>
            <a:endParaRPr lang="ru" sz="2400" dirty="0"/>
          </a:p>
          <a:p>
            <a:pPr algn="l" marL="228600" indent="-228600">
              <a:lnSpc>
                <a:spcPct val="113000"/>
              </a:lnSpc>
              <a:spcBef>
                <a:spcPts val="480"/>
              </a:spcBef>
              <a:buSzPct val="100000"/>
              <a:buChar char="•"/>
            </a:pPr>
            <a:r>
              <a:rPr lang="ru" altLang="en-US" sz="2400" dirty="0">
                <a:solidFill>
                  <a:srgbClr val="25252B"/>
                </a:solidFill>
                <a:latin typeface="IBM Plex Sans" pitchFamily="34" charset="0"/>
                <a:ea typeface="IBM Plex Sans" pitchFamily="34" charset="-122"/>
                <a:cs typeface="IBM Plex Sans" pitchFamily="34" charset="-120"/>
              </a:rPr>
              <a:t>Подтверждение, квитанции, возвраты и ошибки</a:t>
            </a:r>
            <a:endParaRPr lang="ru" sz="2400" dirty="0"/>
          </a:p>
          <a:p>
            <a:pPr algn="l" marL="228600" indent="-228600">
              <a:lnSpc>
                <a:spcPct val="113000"/>
              </a:lnSpc>
              <a:spcBef>
                <a:spcPts val="480"/>
              </a:spcBef>
              <a:buSzPct val="100000"/>
              <a:buChar char="•"/>
            </a:pPr>
            <a:r>
              <a:rPr lang="ru" altLang="en-US" sz="2400" dirty="0">
                <a:solidFill>
                  <a:srgbClr val="25252B"/>
                </a:solidFill>
                <a:latin typeface="IBM Plex Sans" pitchFamily="34" charset="0"/>
                <a:ea typeface="IBM Plex Sans" pitchFamily="34" charset="-122"/>
                <a:cs typeface="IBM Plex Sans" pitchFamily="34" charset="-120"/>
              </a:rPr>
              <a:t>Конвертация, учёт, налоги и поддержка</a:t>
            </a:r>
            <a:endParaRPr lang="ru" sz="2400" dirty="0"/>
          </a:p>
          <a:p>
            <a:pPr algn="l" marL="228600" indent="-228600">
              <a:lnSpc>
                <a:spcPct val="113000"/>
              </a:lnSpc>
              <a:spcBef>
                <a:spcPts val="480"/>
              </a:spcBef>
              <a:buSzPct val="100000"/>
              <a:buChar char="•"/>
            </a:pPr>
            <a:r>
              <a:rPr lang="ru" altLang="en-US" sz="2400" dirty="0">
                <a:solidFill>
                  <a:srgbClr val="25252B"/>
                </a:solidFill>
                <a:latin typeface="IBM Plex Sans" pitchFamily="34" charset="0"/>
                <a:ea typeface="IBM Plex Sans" pitchFamily="34" charset="-122"/>
                <a:cs typeface="IBM Plex Sans" pitchFamily="34" charset="-120"/>
              </a:rPr>
              <a:t>План действий на случай сбоя кошелька или сети</a:t>
            </a:r>
            <a:endParaRPr lang="ru" sz="2400" dirty="0"/>
          </a:p>
        </p:txBody>
      </p:sp>
      <p:sp>
        <p:nvSpPr>
          <p:cNvPr id="5" name="Text 3"/>
          <p:cNvSpPr/>
          <p:nvPr/>
        </p:nvSpPr>
        <p:spPr>
          <a:xfrm>
            <a:off x="666780" y="4433560"/>
            <a:ext cx="11510010" cy="1645463"/>
          </a:xfrm>
          <a:prstGeom prst="rect">
            <a:avLst/>
          </a:prstGeom>
          <a:noFill/>
          <a:ln/>
        </p:spPr>
        <p:txBody>
          <a:bodyPr wrap="square" lIns="0" tIns="0" rIns="0" bIns="0" rtlCol="0" anchor="t"/>
          <a:lstStyle/>
          <a:p>
            <a:pPr algn="l" indent="0" marL="0">
              <a:lnSpc>
                <a:spcPct val="113000"/>
              </a:lnSpc>
              <a:buNone/>
            </a:pPr>
            <a:r>
              <a:rPr lang="ru" altLang="en-US" sz="2400" dirty="0">
                <a:solidFill>
                  <a:srgbClr val="25252B"/>
                </a:solidFill>
                <a:latin typeface="IBM Plex Sans" pitchFamily="34" charset="0"/>
                <a:ea typeface="IBM Plex Sans" pitchFamily="34" charset="-122"/>
                <a:cs typeface="IBM Plex Sans" pitchFamily="34" charset="-120"/>
              </a:rPr>
              <a:t>Если общие средства находятся у одного организатора, он выступает их хранителем и лицом, которому необходимо доверять. Для общих средств нужны прозрачные правила, учёт, контроль доступа и, при необходимости, юридическая проверка.</a:t>
            </a:r>
            <a:endParaRPr lang="ru"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4</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Карты местных ресурсов и поиск сообществ</a:t>
            </a:r>
            <a:endParaRPr lang="ru" sz="3000" dirty="0"/>
          </a:p>
        </p:txBody>
      </p:sp>
      <p:pic>
        <p:nvPicPr>
          <p:cNvPr id="4" name="Image 0" descr="QR code">    </p:cNvPr>
          <p:cNvPicPr>
            <a:picLocks noChangeAspect="1"/>
          </p:cNvPicPr>
          <p:nvPr/>
        </p:nvPicPr>
        <p:blipFill>
          <a:blip r:embed="rId1"/>
          <a:stretch>
            <a:fillRect/>
          </a:stretch>
        </p:blipFill>
        <p:spPr>
          <a:xfrm>
            <a:off x="9429750" y="1295430"/>
            <a:ext cx="2095530" cy="4517502"/>
          </a:xfrm>
          <a:prstGeom prst="rect">
            <a:avLst/>
          </a:prstGeom>
        </p:spPr>
      </p:pic>
      <p:sp>
        <p:nvSpPr>
          <p:cNvPr id="5" name="Text 2"/>
          <p:cNvSpPr/>
          <p:nvPr/>
        </p:nvSpPr>
        <p:spPr>
          <a:xfrm>
            <a:off x="1002000" y="1375806"/>
            <a:ext cx="8580272" cy="2332452"/>
          </a:xfrm>
          <a:prstGeom prst="rect">
            <a:avLst/>
          </a:prstGeom>
          <a:noFill/>
          <a:ln/>
        </p:spPr>
        <p:txBody>
          <a:bodyPr wrap="square" lIns="0" tIns="0" rIns="0" bIns="0" rtlCol="0" anchor="t"/>
          <a:lstStyle/>
          <a:p>
            <a:pPr algn="l" marL="200660" indent="-200660">
              <a:lnSpc>
                <a:spcPct val="113000"/>
              </a:lnSpc>
              <a:buSzPct val="100000"/>
              <a:buChar char="•"/>
            </a:pPr>
            <a:r>
              <a:rPr lang="ru" altLang="en-US" sz="2110" dirty="0">
                <a:solidFill>
                  <a:srgbClr val="25252B"/>
                </a:solidFill>
                <a:latin typeface="IBM Plex Sans" pitchFamily="34" charset="0"/>
                <a:ea typeface="IBM Plex Sans" pitchFamily="34" charset="-122"/>
                <a:cs typeface="IBM Plex Sans" pitchFamily="34" charset="-120"/>
              </a:rPr>
              <a:t>Найдите продавцов, преподавателей, встречи и ресурсы сообщества</a:t>
            </a:r>
            <a:endParaRPr lang="ru" sz="2110" dirty="0"/>
          </a:p>
          <a:p>
            <a:pPr algn="l" marL="200660" indent="-200660">
              <a:lnSpc>
                <a:spcPct val="113000"/>
              </a:lnSpc>
              <a:spcBef>
                <a:spcPts val="420"/>
              </a:spcBef>
              <a:buSzPct val="100000"/>
              <a:buChar char="•"/>
            </a:pPr>
            <a:r>
              <a:rPr lang="ru" altLang="en-US" sz="2110" dirty="0">
                <a:solidFill>
                  <a:srgbClr val="25252B"/>
                </a:solidFill>
                <a:latin typeface="IBM Plex Sans" pitchFamily="34" charset="0"/>
                <a:ea typeface="IBM Plex Sans" pitchFamily="34" charset="-122"/>
                <a:cs typeface="IBM Plex Sans" pitchFamily="34" charset="-120"/>
              </a:rPr>
              <a:t>Проверьте дату; подтвердите информацию самостоятельно</a:t>
            </a:r>
            <a:endParaRPr lang="ru" sz="2110" dirty="0"/>
          </a:p>
          <a:p>
            <a:pPr algn="l" marL="200660" indent="-200660">
              <a:lnSpc>
                <a:spcPct val="113000"/>
              </a:lnSpc>
              <a:spcBef>
                <a:spcPts val="420"/>
              </a:spcBef>
              <a:buSzPct val="100000"/>
              <a:buChar char="•"/>
            </a:pPr>
            <a:r>
              <a:rPr lang="ru" altLang="en-US" sz="2110" dirty="0">
                <a:solidFill>
                  <a:srgbClr val="25252B"/>
                </a:solidFill>
                <a:latin typeface="IBM Plex Sans" pitchFamily="34" charset="0"/>
                <a:ea typeface="IBM Plex Sans" pitchFamily="34" charset="-122"/>
                <a:cs typeface="IBM Plex Sans" pitchFamily="34" charset="-120"/>
              </a:rPr>
              <a:t>Предусмотрите альтернативный способ оплаты или участия</a:t>
            </a:r>
            <a:endParaRPr lang="ru" sz="2110" dirty="0"/>
          </a:p>
          <a:p>
            <a:pPr algn="l" marL="200660" indent="-200660">
              <a:lnSpc>
                <a:spcPct val="113000"/>
              </a:lnSpc>
              <a:spcBef>
                <a:spcPts val="420"/>
              </a:spcBef>
              <a:buSzPct val="100000"/>
              <a:buChar char="•"/>
            </a:pPr>
            <a:r>
              <a:rPr lang="ru" altLang="en-US" sz="2110" dirty="0">
                <a:solidFill>
                  <a:srgbClr val="25252B"/>
                </a:solidFill>
                <a:latin typeface="IBM Plex Sans" pitchFamily="34" charset="0"/>
                <a:ea typeface="IBM Plex Sans" pitchFamily="34" charset="-122"/>
                <a:cs typeface="IBM Plex Sans" pitchFamily="34" charset="-120"/>
              </a:rPr>
              <a:t>Принадлежность к сообществу не доказывает благонадёжность</a:t>
            </a:r>
            <a:endParaRPr lang="ru" sz="2110" dirty="0"/>
          </a:p>
        </p:txBody>
      </p:sp>
      <p:sp>
        <p:nvSpPr>
          <p:cNvPr id="6" name="Text 3"/>
          <p:cNvSpPr/>
          <p:nvPr/>
        </p:nvSpPr>
        <p:spPr>
          <a:xfrm>
            <a:off x="666780" y="4003152"/>
            <a:ext cx="8947678" cy="1809780"/>
          </a:xfrm>
          <a:prstGeom prst="rect">
            <a:avLst/>
          </a:prstGeom>
          <a:noFill/>
          <a:ln/>
        </p:spPr>
        <p:txBody>
          <a:bodyPr wrap="square" lIns="0" tIns="0" rIns="0" bIns="0" rtlCol="0" anchor="t"/>
          <a:lstStyle/>
          <a:p>
            <a:pPr algn="l" indent="0" marL="0">
              <a:lnSpc>
                <a:spcPct val="113000"/>
              </a:lnSpc>
              <a:buNone/>
            </a:pPr>
            <a:r>
              <a:rPr lang="ru" altLang="en-US" sz="2110" dirty="0">
                <a:solidFill>
                  <a:srgbClr val="25252B"/>
                </a:solidFill>
                <a:latin typeface="IBM Plex Sans" pitchFamily="34" charset="0"/>
                <a:ea typeface="IBM Plex Sans" pitchFamily="34" charset="-122"/>
                <a:cs typeface="IBM Plex Sans" pitchFamily="34" charset="-120"/>
              </a:rPr>
              <a:t>Никогда не раскрывайте на встречах слова для восстановления кошелька, остатки на счетах, домашние адреса или принятые меры безопасности. Будьте осторожны с предложениями управления инвестициями, частного обмена, срочной помощи и гарантированной доходности.</a:t>
            </a:r>
            <a:endParaRPr lang="ru"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4</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Повторение: свяжите это с вашим сообществом</a:t>
            </a:r>
            <a:endParaRPr lang="ru" sz="3000" dirty="0"/>
          </a:p>
        </p:txBody>
      </p:sp>
      <p:sp>
        <p:nvSpPr>
          <p:cNvPr id="4" name="Text 2"/>
          <p:cNvSpPr/>
          <p:nvPr/>
        </p:nvSpPr>
        <p:spPr>
          <a:xfrm>
            <a:off x="666780" y="1435608"/>
            <a:ext cx="11510010" cy="756940"/>
          </a:xfrm>
          <a:prstGeom prst="rect">
            <a:avLst/>
          </a:prstGeom>
          <a:noFill/>
          <a:ln/>
        </p:spPr>
        <p:txBody>
          <a:bodyPr wrap="square" lIns="0" tIns="0" rIns="0" bIns="0" rtlCol="0" anchor="t"/>
          <a:lstStyle/>
          <a:p>
            <a:pPr algn="l" indent="0" marL="0">
              <a:lnSpc>
                <a:spcPct val="113000"/>
              </a:lnSpc>
              <a:buNone/>
            </a:pPr>
            <a:r>
              <a:rPr lang="ru" altLang="en-US" sz="2210" dirty="0">
                <a:solidFill>
                  <a:srgbClr val="25252B"/>
                </a:solidFill>
                <a:latin typeface="IBM Plex Sans" pitchFamily="34" charset="0"/>
                <a:ea typeface="IBM Plex Sans" pitchFamily="34" charset="-122"/>
                <a:cs typeface="IBM Plex Sans" pitchFamily="34" charset="-120"/>
              </a:rPr>
              <a:t>Выполните задание самостоятельно, затем сравните свои рассуждения с рассуждениями участников вашей группы.</a:t>
            </a:r>
            <a:endParaRPr lang="ru" sz="2210" dirty="0"/>
          </a:p>
        </p:txBody>
      </p:sp>
      <p:sp>
        <p:nvSpPr>
          <p:cNvPr id="5" name="Text 3"/>
          <p:cNvSpPr/>
          <p:nvPr/>
        </p:nvSpPr>
        <p:spPr>
          <a:xfrm>
            <a:off x="1017179" y="2416851"/>
            <a:ext cx="11125871" cy="3307568"/>
          </a:xfrm>
          <a:prstGeom prst="rect">
            <a:avLst/>
          </a:prstGeom>
          <a:noFill/>
          <a:ln/>
        </p:spPr>
        <p:txBody>
          <a:bodyPr wrap="square" lIns="0" tIns="0" rIns="0" bIns="0" rtlCol="0" anchor="t"/>
          <a:lstStyle/>
          <a:p>
            <a:pPr algn="l" marL="210820" indent="-210820">
              <a:lnSpc>
                <a:spcPct val="113000"/>
              </a:lnSpc>
              <a:buSzPct val="100000"/>
              <a:buChar char="•"/>
            </a:pPr>
            <a:r>
              <a:rPr lang="ru" altLang="en-US" sz="2210" dirty="0">
                <a:solidFill>
                  <a:srgbClr val="25252B"/>
                </a:solidFill>
                <a:latin typeface="IBM Plex Sans" pitchFamily="34" charset="0"/>
                <a:ea typeface="IBM Plex Sans" pitchFamily="34" charset="-122"/>
                <a:cs typeface="IBM Plex Sans" pitchFamily="34" charset="-120"/>
              </a:rPr>
              <a:t>Какая местная потребность и какая функция денег были задействованы?</a:t>
            </a:r>
            <a:endParaRPr lang="ru" sz="2210" dirty="0"/>
          </a:p>
          <a:p>
            <a:pPr algn="l" marL="210820" indent="-210820">
              <a:lnSpc>
                <a:spcPct val="113000"/>
              </a:lnSpc>
              <a:spcBef>
                <a:spcPts val="440"/>
              </a:spcBef>
              <a:buSzPct val="100000"/>
              <a:buChar char="•"/>
            </a:pPr>
            <a:r>
              <a:rPr lang="ru" altLang="en-US" sz="2210" dirty="0">
                <a:solidFill>
                  <a:srgbClr val="25252B"/>
                </a:solidFill>
                <a:latin typeface="IBM Plex Sans" pitchFamily="34" charset="0"/>
                <a:ea typeface="IBM Plex Sans" pitchFamily="34" charset="-122"/>
                <a:cs typeface="IBM Plex Sans" pitchFamily="34" charset="-120"/>
              </a:rPr>
              <a:t>Какую реалистичную альтернативу вы рассматривали для сравнения?</a:t>
            </a:r>
            <a:endParaRPr lang="ru" sz="2210" dirty="0"/>
          </a:p>
          <a:p>
            <a:pPr algn="l" marL="210820" indent="-210820">
              <a:lnSpc>
                <a:spcPct val="113000"/>
              </a:lnSpc>
              <a:spcBef>
                <a:spcPts val="440"/>
              </a:spcBef>
              <a:buSzPct val="100000"/>
              <a:buChar char="•"/>
            </a:pPr>
            <a:r>
              <a:rPr lang="ru" altLang="en-US" sz="2210" dirty="0">
                <a:solidFill>
                  <a:srgbClr val="25252B"/>
                </a:solidFill>
                <a:latin typeface="IBM Plex Sans" pitchFamily="34" charset="0"/>
                <a:ea typeface="IBM Plex Sans" pitchFamily="34" charset="-122"/>
                <a:cs typeface="IBM Plex Sans" pitchFamily="34" charset="-120"/>
              </a:rPr>
              <a:t>В блокчейне, в сети Lightning или и там и там? Кто контролировал ключи?</a:t>
            </a:r>
            <a:endParaRPr lang="ru" sz="2210" dirty="0"/>
          </a:p>
          <a:p>
            <a:pPr algn="l" marL="210820" indent="-210820">
              <a:lnSpc>
                <a:spcPct val="113000"/>
              </a:lnSpc>
              <a:spcBef>
                <a:spcPts val="440"/>
              </a:spcBef>
              <a:buSzPct val="100000"/>
              <a:buChar char="•"/>
            </a:pPr>
            <a:r>
              <a:rPr lang="ru" altLang="en-US" sz="2210" dirty="0">
                <a:solidFill>
                  <a:srgbClr val="25252B"/>
                </a:solidFill>
                <a:latin typeface="IBM Plex Sans" pitchFamily="34" charset="0"/>
                <a:ea typeface="IBM Plex Sans" pitchFamily="34" charset="-122"/>
                <a:cs typeface="IBM Plex Sans" pitchFamily="34" charset="-120"/>
              </a:rPr>
              <a:t>Каковы главное преимущество, самый серьёзный риск и возможный сбой?</a:t>
            </a:r>
            <a:endParaRPr lang="ru" sz="2210" dirty="0"/>
          </a:p>
          <a:p>
            <a:pPr algn="l" marL="210820" indent="-210820">
              <a:lnSpc>
                <a:spcPct val="113000"/>
              </a:lnSpc>
              <a:spcBef>
                <a:spcPts val="440"/>
              </a:spcBef>
              <a:buSzPct val="100000"/>
              <a:buChar char="•"/>
            </a:pPr>
            <a:r>
              <a:rPr lang="ru" altLang="en-US" sz="2210" dirty="0">
                <a:solidFill>
                  <a:srgbClr val="25252B"/>
                </a:solidFill>
                <a:latin typeface="IBM Plex Sans" pitchFamily="34" charset="0"/>
                <a:ea typeface="IBM Plex Sans" pitchFamily="34" charset="-122"/>
                <a:cs typeface="IBM Plex Sans" pitchFamily="34" charset="-120"/>
              </a:rPr>
              <a:t>Как законодательство, инфраструктура, язык или культура повлияли на результат?</a:t>
            </a:r>
            <a:endParaRPr lang="ru" sz="2210" dirty="0"/>
          </a:p>
          <a:p>
            <a:pPr algn="l" marL="210820" indent="-210820">
              <a:lnSpc>
                <a:spcPct val="113000"/>
              </a:lnSpc>
              <a:spcBef>
                <a:spcPts val="440"/>
              </a:spcBef>
              <a:buSzPct val="100000"/>
              <a:buChar char="•"/>
            </a:pPr>
            <a:r>
              <a:rPr lang="ru" altLang="en-US" sz="2210" dirty="0">
                <a:solidFill>
                  <a:srgbClr val="25252B"/>
                </a:solidFill>
                <a:latin typeface="IBM Plex Sans" pitchFamily="34" charset="0"/>
                <a:ea typeface="IBM Plex Sans" pitchFamily="34" charset="-122"/>
                <a:cs typeface="IBM Plex Sans" pitchFamily="34" charset="-120"/>
              </a:rPr>
              <a:t>Какие данные обосновывают ответственный следующий шаг, если он вообще возможен?</a:t>
            </a:r>
            <a:endParaRPr lang="ru" sz="22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4</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ru" altLang="en-US" sz="3000" dirty="0">
                <a:solidFill>
                  <a:srgbClr val="422C70"/>
                </a:solidFill>
                <a:latin typeface="IBM Plex Sans Medium" pitchFamily="34" charset="0"/>
                <a:ea typeface="IBM Plex Sans Medium" pitchFamily="34" charset="-122"/>
                <a:cs typeface="IBM Plex Sans Medium" pitchFamily="34" charset="-120"/>
              </a:rPr>
              <a:t>Ключевые выводы и время для размышлений</a:t>
            </a:r>
            <a:endParaRPr lang="ru" sz="3000" dirty="0"/>
          </a:p>
        </p:txBody>
      </p:sp>
      <p:sp>
        <p:nvSpPr>
          <p:cNvPr id="4" name="Text 2"/>
          <p:cNvSpPr/>
          <p:nvPr/>
        </p:nvSpPr>
        <p:spPr>
          <a:xfrm>
            <a:off x="1002000" y="1375806"/>
            <a:ext cx="11142604" cy="2747955"/>
          </a:xfrm>
          <a:prstGeom prst="rect">
            <a:avLst/>
          </a:prstGeom>
          <a:noFill/>
          <a:ln/>
        </p:spPr>
        <p:txBody>
          <a:bodyPr wrap="square" lIns="0" tIns="0" rIns="0" bIns="0" rtlCol="0" anchor="t"/>
          <a:lstStyle/>
          <a:p>
            <a:pPr algn="l" marL="200660" indent="-200660">
              <a:lnSpc>
                <a:spcPct val="113000"/>
              </a:lnSpc>
              <a:buSzPct val="100000"/>
              <a:buChar char="•"/>
            </a:pPr>
            <a:r>
              <a:rPr lang="ru" altLang="en-US" sz="2110" dirty="0">
                <a:solidFill>
                  <a:srgbClr val="25252B"/>
                </a:solidFill>
                <a:latin typeface="IBM Plex Sans" pitchFamily="34" charset="0"/>
                <a:ea typeface="IBM Plex Sans" pitchFamily="34" charset="-122"/>
                <a:cs typeface="IBM Plex Sans" pitchFamily="34" charset="-120"/>
              </a:rPr>
              <a:t>Начните с местной потребности и реалистичной альтернативы</a:t>
            </a:r>
            <a:endParaRPr lang="ru" sz="2110" dirty="0"/>
          </a:p>
          <a:p>
            <a:pPr algn="l" marL="200660" indent="-200660">
              <a:lnSpc>
                <a:spcPct val="113000"/>
              </a:lnSpc>
              <a:spcBef>
                <a:spcPts val="420"/>
              </a:spcBef>
              <a:buSzPct val="100000"/>
              <a:buChar char="•"/>
            </a:pPr>
            <a:r>
              <a:rPr lang="ru" altLang="en-US" sz="2110" dirty="0">
                <a:solidFill>
                  <a:srgbClr val="25252B"/>
                </a:solidFill>
                <a:latin typeface="IBM Plex Sans" pitchFamily="34" charset="0"/>
                <a:ea typeface="IBM Plex Sans" pitchFamily="34" charset="-122"/>
                <a:cs typeface="IBM Plex Sans" pitchFamily="34" charset="-120"/>
              </a:rPr>
              <a:t>Наблюдайте, практикуйтесь безопасно, затем объясняйте или демонстрируйте</a:t>
            </a:r>
            <a:endParaRPr lang="ru" sz="2110" dirty="0"/>
          </a:p>
          <a:p>
            <a:pPr algn="l" marL="200660" indent="-200660">
              <a:lnSpc>
                <a:spcPct val="113000"/>
              </a:lnSpc>
              <a:spcBef>
                <a:spcPts val="420"/>
              </a:spcBef>
              <a:buSzPct val="100000"/>
              <a:buChar char="•"/>
            </a:pPr>
            <a:r>
              <a:rPr lang="ru" altLang="en-US" sz="2110" dirty="0">
                <a:solidFill>
                  <a:srgbClr val="25252B"/>
                </a:solidFill>
                <a:latin typeface="IBM Plex Sans" pitchFamily="34" charset="0"/>
                <a:ea typeface="IBM Plex Sans" pitchFamily="34" charset="-122"/>
                <a:cs typeface="IBM Plex Sans" pitchFamily="34" charset="-120"/>
              </a:rPr>
              <a:t>Проверьте инструменты, условия хранения средств, расходы, конфиденциальность и действующие местные правила</a:t>
            </a:r>
            <a:endParaRPr lang="ru" sz="2110" dirty="0"/>
          </a:p>
          <a:p>
            <a:pPr algn="l" marL="200660" indent="-200660">
              <a:lnSpc>
                <a:spcPct val="113000"/>
              </a:lnSpc>
              <a:spcBef>
                <a:spcPts val="420"/>
              </a:spcBef>
              <a:buSzPct val="100000"/>
              <a:buChar char="•"/>
            </a:pPr>
            <a:r>
              <a:rPr lang="ru" altLang="en-US" sz="2110" dirty="0">
                <a:solidFill>
                  <a:srgbClr val="25252B"/>
                </a:solidFill>
                <a:latin typeface="IBM Plex Sans" pitchFamily="34" charset="0"/>
                <a:ea typeface="IBM Plex Sans" pitchFamily="34" charset="-122"/>
                <a:cs typeface="IBM Plex Sans" pitchFamily="34" charset="-120"/>
              </a:rPr>
              <a:t>Подтвердите способ оплаты и результат; продумайте план на случай сбоя</a:t>
            </a:r>
            <a:endParaRPr lang="ru" sz="2110" dirty="0"/>
          </a:p>
          <a:p>
            <a:pPr algn="l" marL="200660" indent="-200660">
              <a:lnSpc>
                <a:spcPct val="113000"/>
              </a:lnSpc>
              <a:spcBef>
                <a:spcPts val="420"/>
              </a:spcBef>
              <a:buSzPct val="100000"/>
              <a:buChar char="•"/>
            </a:pPr>
            <a:r>
              <a:rPr lang="ru" altLang="en-US" sz="2110" dirty="0">
                <a:solidFill>
                  <a:srgbClr val="25252B"/>
                </a:solidFill>
                <a:latin typeface="IBM Plex Sans" pitchFamily="34" charset="0"/>
                <a:ea typeface="IBM Plex Sans" pitchFamily="34" charset="-122"/>
                <a:cs typeface="IBM Plex Sans" pitchFamily="34" charset="-120"/>
              </a:rPr>
              <a:t>Полезное участие в жизни сообщества добровольно и обеспечивает защиту людей</a:t>
            </a:r>
            <a:endParaRPr lang="ru" sz="2110" dirty="0"/>
          </a:p>
        </p:txBody>
      </p:sp>
      <p:sp>
        <p:nvSpPr>
          <p:cNvPr id="5" name="Shape 3"/>
          <p:cNvSpPr/>
          <p:nvPr/>
        </p:nvSpPr>
        <p:spPr>
          <a:xfrm>
            <a:off x="666780" y="4418747"/>
            <a:ext cx="10858500" cy="1447770"/>
          </a:xfrm>
          <a:prstGeom prst="rect">
            <a:avLst/>
          </a:prstGeom>
          <a:solidFill>
            <a:srgbClr val="F3F3FA"/>
          </a:solidFill>
          <a:ln/>
        </p:spPr>
      </p:sp>
      <p:sp>
        <p:nvSpPr>
          <p:cNvPr id="6" name="Shape 4"/>
          <p:cNvSpPr/>
          <p:nvPr/>
        </p:nvSpPr>
        <p:spPr>
          <a:xfrm>
            <a:off x="666780" y="4418747"/>
            <a:ext cx="57150" cy="1447770"/>
          </a:xfrm>
          <a:prstGeom prst="rect">
            <a:avLst/>
          </a:prstGeom>
          <a:solidFill>
            <a:srgbClr val="422C70"/>
          </a:solidFill>
          <a:ln/>
        </p:spPr>
      </p:sp>
      <p:sp>
        <p:nvSpPr>
          <p:cNvPr id="7" name="Text 5"/>
          <p:cNvSpPr/>
          <p:nvPr/>
        </p:nvSpPr>
        <p:spPr>
          <a:xfrm>
            <a:off x="1153058" y="4660148"/>
            <a:ext cx="10539649" cy="964966"/>
          </a:xfrm>
          <a:prstGeom prst="rect">
            <a:avLst/>
          </a:prstGeom>
          <a:noFill/>
          <a:ln/>
        </p:spPr>
        <p:txBody>
          <a:bodyPr wrap="square" lIns="0" tIns="0" rIns="0" bIns="0" rtlCol="0" anchor="t"/>
          <a:lstStyle/>
          <a:p>
            <a:pPr algn="l" indent="0" marL="0">
              <a:lnSpc>
                <a:spcPct val="113000"/>
              </a:lnSpc>
              <a:buNone/>
            </a:pPr>
            <a:r>
              <a:rPr lang="ru" altLang="en-US" sz="2110" b="1" dirty="0">
                <a:solidFill>
                  <a:srgbClr val="422C70"/>
                </a:solidFill>
                <a:latin typeface="IBM Plex Sans" pitchFamily="34" charset="0"/>
                <a:ea typeface="IBM Plex Sans" pitchFamily="34" charset="-122"/>
                <a:cs typeface="IBM Plex Sans" pitchFamily="34" charset="-120"/>
              </a:rPr>
              <a:t>Время для размышлений</a:t>
            </a:r>
            <a:endParaRPr lang="ru" sz="2110" dirty="0"/>
          </a:p>
          <a:p>
            <a:pPr algn="l" indent="0" marL="0">
              <a:lnSpc>
                <a:spcPct val="113000"/>
              </a:lnSpc>
              <a:spcBef>
                <a:spcPts val="320"/>
              </a:spcBef>
              <a:buNone/>
            </a:pPr>
            <a:r>
              <a:rPr lang="ru" altLang="en-US" sz="2110" dirty="0">
                <a:solidFill>
                  <a:srgbClr val="25252B"/>
                </a:solidFill>
                <a:latin typeface="IBM Plex Sans" pitchFamily="34" charset="0"/>
                <a:ea typeface="IBM Plex Sans" pitchFamily="34" charset="-122"/>
                <a:cs typeface="IBM Plex Sans" pitchFamily="34" charset="-120"/>
              </a:rPr>
              <a:t>Какой вопрос вы бы задали, прежде чем решить, подходит ли использование биткоина для удовлетворения местной потребности?</a:t>
            </a:r>
            <a:endParaRPr lang="ru" sz="21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ru" altLang="en-US" sz="1200" dirty="0">
                <a:solidFill>
                  <a:srgbClr val="6C6C7D"/>
                </a:solidFill>
                <a:latin typeface="IBM Plex Sans" pitchFamily="34" charset="0"/>
                <a:ea typeface="IBM Plex Sans" pitchFamily="34" charset="-122"/>
                <a:cs typeface="IBM Plex Sans" pitchFamily="34" charset="-120"/>
              </a:rPr>
              <a:t>Диплом по биткоину · Модуль 4</a:t>
            </a:r>
            <a:endParaRPr lang="ru"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108</Slides>
  <Notes>108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108</vt:i4>
      </vt:variant>
    </vt:vector>
  </HeadingPairs>
  <TitlesOfParts>
    <vt:vector size="11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Диплом по биткоину</dc:title>
  <dc:subject>Open educational slides (Creative Commons). Adapt them freely.</dc:subject>
  <dc:creator>My First Bitcoin</dc:creator>
  <cp:lastModifiedBy>My First Bitcoin</cp:lastModifiedBy>
  <cp:revision>1</cp:revision>
  <dcterms:created xsi:type="dcterms:W3CDTF">2026-10-22T20:39:34Z</dcterms:created>
  <dcterms:modified xsi:type="dcterms:W3CDTF">2026-10-22T20:39:34Z</dcterms:modified>
</cp:coreProperties>
</file>