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ምንጪ፦ My First Bitcoin፣ መእተዊ ናብ ቢትኮይን፣ መምርሒ ንጀመርቲ፣ ሕታም 26.10። ኣብ ትሕቲ ፍቓድ Creative Commons Attribution-ShareAlike 4.0 International ተመጣጢኑ ዝተዳለወ፤ እዚ ስብስብ ስላይዳት እውን ተመሳሳሊ ፍቓድ ይጥቀም። እዚ ስብስብ ስላይዳት፣ ኣብተን ሽዱሽተ ሕቶታት ናይቲ መምርሒ ዝተመስረተ፣ ብመምህር ንዝምራሕ ኣቀራርባ ዝሕግዝ እዩ። ትርጉምን ናይ ድሕነት መልእኽትታትን እናዓቀቡ፣ ኣብነታት፣ ፍጥነት ኣቀራርባን ኣገባብ ኣቀራርባን ንማሕበረሰብኩም ከም ዝሰማምዑ ጌርኩም ኣመጣጥኑ። ንክፍለ ትምህርቲ ዝተወሰነ ናይ ግዜ ንውሓት ኣይተቐመጠን።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በቲ ስእሊ ጀምሩ፦ ኣብ ከባቢና ዘሎ ኩሉ ሰብ ብዛዕባኡ ሕቶ ከየልዓለ ገንዘብ ይጥቀም። ኣባላት እታ ጉጅለ፡ ገንዘብ ካበይ ከም ዝመጽእ ንመወዳእታ ግዜ መዓስ ከም ዝሓሰቡ ሕተቱዎም።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ተምሃሮ ንኽጽሕፉ ሒደት ደቓይቕ ሃቡዎም። ዝኾነ ሰብ ውልቃዊ ፋይናንሳዊ ዝርዝራቱ ከካፍል ኣይትሕተቱ። እዞም መልስታት ኣብቲ «ቀጺሉ እንታይ?» ዝብል ቀንዲ መልእኽትታት ዝሓዘ ስላይድ እንደገና ክለዓሉ እዮም።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ነዚ ፍልልይ ኣብ ምሉእ እቲ ክፍለ ግዜ ኣብ ግምት የእትዉዎ። ሓደ ኣበሃህላ ክቐርብ ከሎ፡ ከነረጋግጾ ንኽእል ዲና፡ ወይስ መዐቀኒታትን መርትዖን የድልዮ፧ ኢልኩም ሕተቱ።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ኣብቲ መምርሒ ዘሎ ኣብነት ተጠቐሙ፦ ሩዝ ተፍርዩ ኢኹም፣ ጫማ ድማ የድልየኩም፤ እቲ ሰራሕ ጫማ ግን ዘድልዮ ናይ ምግቢ ዘይቲ እዩ፣ ሩዝ ኣይኮነን። ክኢላታት ቁጠባ ነዚ ድርብ ምግጥጣም ድሌታት ይብልዎ።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ኣብቲ መምርሒ ዘሎ ኣብነት ተጠቐሙ፦ ሩዝ ተፍርዩ ኢኹም፣ ጫማ ድማ የድልየኩም፤ እቲ ሰራሕ ጫማ ግን ዘድልዮ ናይ ምግቢ ዘይቲ እዩ፣ ሩዝ ኣይኮነን። ክኢላታት ቁጠባ ነዚ ድርብ ምግጥጣም ድሌታት ይብልዎ።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ናይ ገንዘብ ኖት ሓንቲ ወረቐት ጥራይ እያ። ገንዘብ፡ ምሻጥ ካብ ምዕዳግ ብምፍላይ፡ ንጸገም ቀጥታዊ ልውውጥ ኣቑሑ ይፈትሖ፦ ሩዝኩም ንሓደ ሰብ ትሸጡ፡ ካብ ካልእ ድማ ጫማ ትዕድጉ። ንገንዘብ ካብ ቀጥታዊ ልውውጥ ኣቑሑ ዝፈልዮ እዚ እዩ።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ዝቕባበ ዋጋ ማለት ኣብ ሓፈሻዊ ደረጃ ዋጋታት ዘጋጥም ቀጻሊ ወሰኽ እዩ። እቲ ካልእ ገጹ ድማ ዓቕሚ ምዕዳግ እዩ፦ ሓደ ኣሃዱ ገንዘብ ክንደይ ክገዝእ ከም ዝኽእል። ዋጋ ሓደ ዘንቢል መሰረታዊ ኣቑሑት ካብ 100 ኣሃዱታት ገንዘብ ናብ 110 እንተ ወሲኹ፣ እቶም ተመሳሰልቲ 100 ኣሃዱታት ደጊም ነቲ ምሉእ ዘንቢል ክገዝኡ ኣይክእሉን።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ዝቕባበ ዋጋ ማለት ኣብ ሓፈሻዊ ደረጃ ዋጋታት ዘጋጥም ቀጻሊ ወሰኽ እዩ። እቲ ካልእ ገጹ ድማ ዓቕሚ ምዕዳግ እዩ፦ ሓደ ኣሃዱ ገንዘብ ክንደይ ክገዝእ ከም ዝኽእል። ዋጋ ሓደ ዘንቢል መሰረታዊ ኣቑሑት ካብ 100 ኣሃዱታት ገንዘብ ናብ 110 እንተ ወሲኹ፣ እቶም ተመሳሰልቲ 100 ኣሃዱታት ደጊም ነቲ ምሉእ ዘንቢል ክገዝኡ ኣይክእሉን።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ክኢላታት ቁጠባ፡ ነፍሲ ወከፍ ምኽንያት ክሳብ ክንደይ ጽልዋ ከም ዘለዎ ይከራኸሩ። ብኣጋጣሚ ዘይኮነስ ብውሳነ ኣብ ዝመጽእ ሓደ ምኽንያት ኣተኩሩ።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እዚ ብዘይ ዝኾነ መሳርሒ ወይ ኢንተርነት ይሰርሕ። መልስታት ኣባላት እቲ ጉጅለ ኣነጻጽሩ፣ ንተምሃሮ ድማ ዋጋ ሓደ ኣቕሓ ጥራይ ምሉእ መለክዒ ዝቕባበ ከም ዘይኮነ ኣዘኻኽሩዎም።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ቅድሚ ቢትኮይን፡ ብኢንተርነት ገንዘብ ምልኣኽ ኩሉ ግዜ ኣብ ሓደ እምነት ዝተዋህቦ ትካል ይምርኮስ ነይሩ፦ መዝገብ ሕሳብ ዝሕዝ፡ ሕሳባት ዘጽድቕ፡ ከምኡውን ክፍሊት ከደናጉይ፡ ክዓግት ወይ ክምልስ ዝኽእል ባንክ ወይ ኩባንያ ክፍሊት። ዲጂታላዊ ሓበሬታ ብቐሊሉ ክቕዳሕ ይኽእል እዩ፦ ሓደ ዲጂታላዊ ሳንቲም ክልተ ግዜ ክወጽእ ዝኽእል እንተ ዝኸውን፡ ከም ገንዘብ ክሰርሕ ኣይምኸኣለን። እዚ ንሓደ ገንዘብ ክልተ ግዜ ናይ ምውጻእ ጸገም እዩ። Satoshi Nakamoto ነዚ ስም ዝጥቀመሉ ሰብ ወይ ጉጅለ እዩ።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ዘይማእከላዊ ማለት ኩሉ ሰብ ማዕረ ጽልዋ ኣለዎ ማለት ኣይኮነን። ማለቱ፣ ዝኾነ ይኹን ሓደ ተሳታፊ ነቲ መዝገብ ሕሳብ ወይ ነቶም ገንዘባዊ ሕግታት ንኹሉ ብዝምልከት መንገዲ ክቕይሮም ኣይክእልን ማለት እዩ።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ሓደስቲ ቢትኮይን ብዕላዊ መደብ ግዜ መሰረት ይወጹ፣ ኖድ ተባሂሎም ዝጽውዑ ናጻ ኮምፕዩተራት ድማ ነቲ ሕጊ ዝጥሕስ ዝኾነ ብሎክ ይነጽጉዎ። እቲ ገደብ ዝእመን ዝኾነሉ ምኽንያት፣ ዝኾነ ሰብ ከረጋግጾ ስለ ዝኽእል እዩ። እዚ ሕጊ ተፈጥሮ ኣይኮነን፤ ተሳተፍቲ ብቐጻሊ ስለ ዘኽብርዎ እዩ ጸኒዑ ዝቕጽል። ውሱን ቀረብ ምህላዉ ዋጋ ክውስኽ ውሕስነት ኣይህብን፤ ዋጋ ኣብ ቀረብ ጥራይ ዘይኮነስ ኣብ ጠለብ እውን ይምርኮስ።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ሳትስ ምውናንን 0.001 ቢትኮይን ምውናንን ሓደ ዓይነት መጠን ይገልጹ። ሓደ ቢትኮይን ክቡር ስለ ዝኾነ፣ ቢትኮይን ካብ ዓቕሚ ወጻኢ እዩ ዝብል ግጉይ ኣረኣእያ ኣርሙ።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ተጠቀምቲ ቢትኮይን ይሰዱ፣ ይቕበሉን ይዕቅቡን፤ ኖድታት ነፍሲ ወከፍ ልውውጥን ብሎክን ምስ ሕግታት ዝሰማማዕ ምዃኑ የረጋግጹ፤ ኣውጻእቲ ቢትኮይን ድማ ኣብ ከባቢ ነፍሲ ወከፍ ዓሰርተ ደቓይቕ ሓድሽ ብሎክ ኣብቲ መዝገብ ንምውሳኽ ይወዳደሩ። እቲ ብሎክቸይን ዝበሃል መዝገብ ንህዝቢ ክፉት እዩ፣ ዳግማይ ምጽሓፉ ድማ ኣዝዩ ብዙሕ ወጻኢ ይሓትት። ብዛዕባ ኣጸሓሕፋ ሓደ መዘኻኸሪ፦ Bitcoin ብዓቢ B ክጽሓፍ ከሎ፣ መብዛሕትኡ ግዜ ነቲ መርበብ ወይ ስርዓት የመልክት፤ bitcoin ብንእሽቶ b ክጽሓፍ ከሎ ድማ፣ ነቲ ገንዘብ ባዕሉ የመልክት።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ተጠቀምቲ ቢትኮይን ይሰዱ፣ ይቕበሉን ይዕቅቡን፤ ኖድታት ነፍሲ ወከፍ ልውውጥን ብሎክን ምስ ሕግታት ዝሰማማዕ ምዃኑ የረጋግጹ፤ ኣውጻእቲ ቢትኮይን ድማ ኣብ ከባቢ ነፍሲ ወከፍ ዓሰርተ ደቓይቕ ሓድሽ ብሎክ ኣብቲ መዝገብ ንምውሳኽ ይወዳደሩ። እቲ ብሎክቸይን ዝበሃል መዝገብ ንህዝቢ ክፉት እዩ፣ ዳግማይ ምጽሓፉ ድማ ኣዝዩ ብዙሕ ወጻኢ ይሓትት። ብዛዕባ ኣጸሓሕፋ ሓደ መዘኻኸሪ፦ Bitcoin ብዓቢ B ክጽሓፍ ከሎ፣ መብዛሕትኡ ግዜ ነቲ መርበብ ወይ ስርዓት የመልክት፤ bitcoin ብንእሽቶ b ክጽሓፍ ከሎ ድማ፣ ነቲ ገንዘብ ባዕሉ የመልክት።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ናይ ቢትኮይን ቦርሳ፡ ቢትኮይን ክትቅበሉ፣ ክትፍትሹን ክትሰዱን ዘኽእለኩም መሳርሒ ኮይኑ፡ መብዛሕትኡ ግዜ ኣፕ እዩ። ቢትኮይንኩም ኣብ ውሽጢ ስልክኹም ኣይክዘንን እዩ፤ ኣብ ብሎክቸይን እዩ ዝምዝገብ። እቲ ቦርሳ፡ እቲ ቢትኮይን ናትኩም ምዃኑ ከተረጋግጹን ክፍሊት ክትፈቕዱን ዘኽእሉኹም መፋትሕ የመሓድር።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ናይ መመለሲ ቃላት ሓረግ መጠባበቒ ጥራይ ኣይኮነን፤ ምሉእ ናይ ምእታው መሰል እዩ። ቦርሳ ክትፈጥሩ ከለኹም፣ ኣብ ወረቐት ብልክዕ ጽሓፍዎ፤ ካብ ኢንተርነት ዝተፈልየ፣ ብምስጢር፣ ኣብ ዘይጠፍኣሉ ወይ ዘይበላሸወሉ ቦታ ኣቐምጥዎ። ፈጺምኩም ስእሊ ኣይተልዕሉሉ፣ ብኢመይል ኣይትልኣኽዎ፣ ኣብ ደበናዊ መዘኻኸሪታት ኣይተቐምጥዎ፣ ብመልእኽቲ ኣይትልኣኽዎ፣ ወይ ኣብ መርበብ ሓበሬታ ኣይትጽሓፍዎ። እቶም ዝተራእዩ ቃላት ንኣብነት ጥራይ እዮም፤ ናይ ሓቂ ናይ መመለሲ ቃላት ሓረግ ፈጺምኩም ኣይተርእዩ ወይ ኣይትኣክቡ።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ፍሉያት ዲጂታላዊ ቦርሳታት ኣይመክርን እዩ። መሳርሒታት፣ ክፍሊታትን ወነንትን ይቀያየሩ እዮም፣ ንሓደ ማሕበረሰብ ዝሰማማዕ ድማ ንኻልእ ማሕበረሰብ ከይሰማማዕ ይኽእል እዩ። ንተምሃሮ ናብ ዝእመን ናይ ከባቢ መምህር ኣቕንዕዎም።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80086" y="571500"/>
            <a:ext cx="1145195" cy="272400"/>
          </a:xfrm>
          <a:prstGeom prst="rect">
            <a:avLst/>
          </a:prstGeom>
          <a:noFill/>
          <a:ln/>
        </p:spPr>
        <p:txBody>
          <a:bodyPr wrap="square" lIns="0" tIns="0" rIns="0" bIns="0" rtlCol="0" anchor="t"/>
          <a:lstStyle/>
          <a:p>
            <a:pPr algn="r" indent="0" marL="0">
              <a:lnSpc>
                <a:spcPct val="108000"/>
              </a:lnSpc>
              <a:buNone/>
            </a:pPr>
            <a:r>
              <a:rPr lang="ti" altLang="en-US" sz="1650" dirty="0">
                <a:solidFill>
                  <a:srgbClr val="FFFFFF"/>
                </a:solidFill>
                <a:latin typeface="IBM Plex Sans" pitchFamily="34" charset="0"/>
                <a:ea typeface="IBM Plex Sans" pitchFamily="34" charset="-122"/>
                <a:cs typeface="IBM Plex Sans" pitchFamily="34" charset="-120"/>
              </a:rPr>
              <a:t>ሕታም 26.10</a:t>
            </a:r>
            <a:endParaRPr lang="ti"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i" altLang="en-US" sz="7200" dirty="0">
                <a:solidFill>
                  <a:srgbClr val="FFFFFF"/>
                </a:solidFill>
                <a:latin typeface="IBM Plex Sans Medium" pitchFamily="34" charset="0"/>
                <a:ea typeface="IBM Plex Sans Medium" pitchFamily="34" charset="-122"/>
                <a:cs typeface="IBM Plex Sans Medium" pitchFamily="34" charset="-120"/>
              </a:rPr>
              <a:t>መእተዊ</a:t>
            </a:r>
            <a:br/>
            <a:r>
              <a:rPr lang="ti" altLang="en-US" sz="7200" dirty="0">
                <a:solidFill>
                  <a:srgbClr val="FFFFFF"/>
                </a:solidFill>
                <a:latin typeface="IBM Plex Sans Medium" pitchFamily="34" charset="0"/>
                <a:ea typeface="IBM Plex Sans Medium" pitchFamily="34" charset="-122"/>
                <a:cs typeface="IBM Plex Sans Medium" pitchFamily="34" charset="-120"/>
              </a:rPr>
              <a:t>ናብ ቢትኮይን</a:t>
            </a:r>
            <a:endParaRPr lang="ti"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i" altLang="en-US" sz="2400" dirty="0">
                <a:solidFill>
                  <a:srgbClr val="FFFFFF"/>
                </a:solidFill>
                <a:latin typeface="IBM Plex Sans" pitchFamily="34" charset="0"/>
                <a:ea typeface="IBM Plex Sans" pitchFamily="34" charset="-122"/>
                <a:cs typeface="IBM Plex Sans" pitchFamily="34" charset="-120"/>
              </a:rPr>
              <a:t>መምርሒ ንጀመርቲ</a:t>
            </a:r>
            <a:endParaRPr lang="ti"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ti" altLang="en-US" sz="4350" dirty="0">
                <a:solidFill>
                  <a:srgbClr val="FFFFFF"/>
                </a:solidFill>
                <a:latin typeface="IBM Plex Sans Medium" pitchFamily="34" charset="0"/>
                <a:ea typeface="IBM Plex Sans Medium" pitchFamily="34" charset="-122"/>
                <a:cs typeface="IBM Plex Sans Medium" pitchFamily="34" charset="-120"/>
              </a:rPr>
              <a:t>ገንዘብ ስለምንታይ ኣገዳሲ እዩ?</a:t>
            </a:r>
            <a:endParaRPr lang="ti" sz="4350" dirty="0"/>
          </a:p>
        </p:txBody>
      </p:sp>
      <p:sp>
        <p:nvSpPr>
          <p:cNvPr id="3" name="Text 1"/>
          <p:cNvSpPr/>
          <p:nvPr/>
        </p:nvSpPr>
        <p:spPr>
          <a:xfrm>
            <a:off x="380299" y="3740079"/>
            <a:ext cx="11431280" cy="411389"/>
          </a:xfrm>
          <a:prstGeom prst="rect">
            <a:avLst/>
          </a:prstGeom>
          <a:noFill/>
          <a:ln/>
        </p:spPr>
        <p:txBody>
          <a:bodyPr wrap="square" lIns="0" tIns="0" rIns="0" bIns="0" rtlCol="0" anchor="t"/>
          <a:lstStyle/>
          <a:p>
            <a:pPr algn="ctr" indent="0" marL="0">
              <a:lnSpc>
                <a:spcPct val="113000"/>
              </a:lnSpc>
              <a:buNone/>
            </a:pPr>
            <a:r>
              <a:rPr lang="ti" altLang="en-US" sz="2400" dirty="0">
                <a:solidFill>
                  <a:srgbClr val="FFFFFF"/>
                </a:solidFill>
                <a:latin typeface="IBM Plex Sans" pitchFamily="34" charset="0"/>
                <a:ea typeface="IBM Plex Sans" pitchFamily="34" charset="-122"/>
                <a:cs typeface="IBM Plex Sans" pitchFamily="34" charset="-120"/>
              </a:rPr>
              <a:t>ነፍሲ ወከፍ መዓልቲ ገንዘብ ንጥቀም ኢና፣ እንተኾነ ግን ከመይ ከም ዝሰርሕ ሳሕቲ ጥራይ ኢና ንሓትት።</a:t>
            </a:r>
            <a:endParaRPr lang="t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መብዛሕትኦም ሰባት ብዛዕባ ገንዘብ</a:t>
            </a:r>
            <a:br/>
            <a:r>
              <a:rPr lang="ti" altLang="en-US" sz="3000" dirty="0">
                <a:solidFill>
                  <a:srgbClr val="422C70"/>
                </a:solidFill>
                <a:latin typeface="IBM Plex Sans Medium" pitchFamily="34" charset="0"/>
                <a:ea typeface="IBM Plex Sans Medium" pitchFamily="34" charset="-122"/>
                <a:cs typeface="IBM Plex Sans Medium" pitchFamily="34" charset="-120"/>
              </a:rPr>
              <a:t>ደው ኢሎም ፈጺሞም ኣይሓስቡን</a:t>
            </a:r>
            <a:endParaRPr lang="ti"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ንዕኡ ምኽሳብ ወይ ምውጻእ ዘይኮነስ፣ እንታይ ምዃኑን ብኸመይ ከም ዝሰርሕን ምሕሳብ።</a:t>
            </a:r>
            <a:endParaRPr lang="ti"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 ስለምንታይ ኣገዳሲ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ንመጀመሪ ሓሙሽተ ሕቶታት</a:t>
            </a:r>
            <a:endParaRPr lang="ti"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ti" altLang="en-US" sz="2300" dirty="0">
                <a:solidFill>
                  <a:srgbClr val="25252B"/>
                </a:solidFill>
                <a:latin typeface="IBM Plex Sans" pitchFamily="34" charset="0"/>
                <a:ea typeface="IBM Plex Sans" pitchFamily="34" charset="-122"/>
                <a:cs typeface="IBM Plex Sans" pitchFamily="34" charset="-120"/>
              </a:rPr>
              <a:t>ሰባት ስለምንታይ ገንዘብ የድልዮም?</a:t>
            </a:r>
            <a:endParaRPr lang="ti" sz="2300" dirty="0"/>
          </a:p>
          <a:p>
            <a:pPr algn="l" marL="219710" indent="-219710">
              <a:lnSpc>
                <a:spcPct val="113000"/>
              </a:lnSpc>
              <a:spcBef>
                <a:spcPts val="460"/>
              </a:spcBef>
              <a:buSzPct val="100000"/>
              <a:buChar char="•"/>
            </a:pPr>
            <a:r>
              <a:rPr lang="ti" altLang="en-US" sz="2300" dirty="0">
                <a:solidFill>
                  <a:srgbClr val="25252B"/>
                </a:solidFill>
                <a:latin typeface="IBM Plex Sans" pitchFamily="34" charset="0"/>
                <a:ea typeface="IBM Plex Sans" pitchFamily="34" charset="-122"/>
                <a:cs typeface="IBM Plex Sans" pitchFamily="34" charset="-120"/>
              </a:rPr>
              <a:t>ንሓደ ነገር ገንዘብ ዝገብሮ እንታይ እዩ?</a:t>
            </a:r>
            <a:endParaRPr lang="ti" sz="2300" dirty="0"/>
          </a:p>
          <a:p>
            <a:pPr algn="l" marL="219710" indent="-219710">
              <a:lnSpc>
                <a:spcPct val="113000"/>
              </a:lnSpc>
              <a:spcBef>
                <a:spcPts val="460"/>
              </a:spcBef>
              <a:buSzPct val="100000"/>
              <a:buChar char="•"/>
            </a:pPr>
            <a:r>
              <a:rPr lang="ti" altLang="en-US" sz="2300" dirty="0">
                <a:solidFill>
                  <a:srgbClr val="25252B"/>
                </a:solidFill>
                <a:latin typeface="IBM Plex Sans" pitchFamily="34" charset="0"/>
                <a:ea typeface="IBM Plex Sans" pitchFamily="34" charset="-122"/>
                <a:cs typeface="IBM Plex Sans" pitchFamily="34" charset="-120"/>
              </a:rPr>
              <a:t>ነቲ እትጥቀሙሉ ገንዘብ መን ክፈጥሮ ወይ ክቆጻጸሮ ይኽእል?</a:t>
            </a:r>
            <a:endParaRPr lang="ti" sz="2300" dirty="0"/>
          </a:p>
          <a:p>
            <a:pPr algn="l" marL="219710" indent="-219710">
              <a:lnSpc>
                <a:spcPct val="113000"/>
              </a:lnSpc>
              <a:spcBef>
                <a:spcPts val="460"/>
              </a:spcBef>
              <a:buSzPct val="100000"/>
              <a:buChar char="•"/>
            </a:pPr>
            <a:r>
              <a:rPr lang="ti" altLang="en-US" sz="2300" dirty="0">
                <a:solidFill>
                  <a:srgbClr val="25252B"/>
                </a:solidFill>
                <a:latin typeface="IBM Plex Sans" pitchFamily="34" charset="0"/>
                <a:ea typeface="IBM Plex Sans" pitchFamily="34" charset="-122"/>
                <a:cs typeface="IBM Plex Sans" pitchFamily="34" charset="-120"/>
              </a:rPr>
              <a:t>እቲ እትጥቀሙሉ ገንዘብ ስለምንታይ ዋጋ ኣለዎ?</a:t>
            </a:r>
            <a:endParaRPr lang="ti" sz="2300" dirty="0"/>
          </a:p>
          <a:p>
            <a:pPr algn="l" marL="219710" indent="-219710">
              <a:lnSpc>
                <a:spcPct val="113000"/>
              </a:lnSpc>
              <a:spcBef>
                <a:spcPts val="460"/>
              </a:spcBef>
              <a:buSzPct val="100000"/>
              <a:buChar char="•"/>
            </a:pPr>
            <a:r>
              <a:rPr lang="ti" altLang="en-US" sz="2300" dirty="0">
                <a:solidFill>
                  <a:srgbClr val="25252B"/>
                </a:solidFill>
                <a:latin typeface="IBM Plex Sans" pitchFamily="34" charset="0"/>
                <a:ea typeface="IBM Plex Sans" pitchFamily="34" charset="-122"/>
                <a:cs typeface="IBM Plex Sans" pitchFamily="34" charset="-120"/>
              </a:rPr>
              <a:t>ገንዘብኩም ከም ቀደም ተመሳሳሊ መጠን ኣቑሑ ይገዝእ ድዩ?</a:t>
            </a:r>
            <a:endParaRPr lang="ti"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ti" altLang="en-US" sz="2300" b="1" dirty="0">
                <a:solidFill>
                  <a:srgbClr val="422C70"/>
                </a:solidFill>
                <a:latin typeface="IBM Plex Sans" pitchFamily="34" charset="0"/>
                <a:ea typeface="IBM Plex Sans" pitchFamily="34" charset="-122"/>
                <a:cs typeface="IBM Plex Sans" pitchFamily="34" charset="-120"/>
              </a:rPr>
              <a:t>መልስታትኩም ኣቐምጡ</a:t>
            </a:r>
            <a:endParaRPr lang="ti" sz="2300" dirty="0"/>
          </a:p>
          <a:p>
            <a:pPr algn="l" indent="0" marL="0">
              <a:lnSpc>
                <a:spcPct val="113000"/>
              </a:lnSpc>
              <a:spcBef>
                <a:spcPts val="340"/>
              </a:spcBef>
              <a:buNone/>
            </a:pPr>
            <a:r>
              <a:rPr lang="ti" altLang="en-US" sz="2300" dirty="0">
                <a:solidFill>
                  <a:srgbClr val="25252B"/>
                </a:solidFill>
                <a:latin typeface="IBM Plex Sans" pitchFamily="34" charset="0"/>
                <a:ea typeface="IBM Plex Sans" pitchFamily="34" charset="-122"/>
                <a:cs typeface="IBM Plex Sans" pitchFamily="34" charset="-120"/>
              </a:rPr>
              <a:t>ንነፍሲ ወከፍ ሕቶ ሓጺር መልሲ ጽሓፉ። ኣብ መወዳእታ ናብዞም መልስታት ክትምለሱ ኢኹም።</a:t>
            </a:r>
            <a:endParaRPr lang="ti"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 ስለምንታይ ኣገዳሲ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ሓቂ ወይስ ርእይቶ?</a:t>
            </a:r>
            <a:endParaRPr lang="ti"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ሓቂ፦</a:t>
            </a:r>
            <a:r>
              <a:rPr lang="ti" altLang="en-US" sz="2400" dirty="0">
                <a:solidFill>
                  <a:srgbClr val="25252B"/>
                </a:solidFill>
                <a:latin typeface="IBM Plex Sans" pitchFamily="34" charset="0"/>
                <a:ea typeface="IBM Plex Sans" pitchFamily="34" charset="-122"/>
                <a:cs typeface="IBM Plex Sans" pitchFamily="34" charset="-120"/>
              </a:rPr>
              <a:t> "እዚ ናይ ወረቐት ገንዘብ ንኽፍሊት ግብሪ ቅቡል እዩ።" እዚ ክረጋገጽ ይኽእል እዩ።</a:t>
            </a:r>
            <a:endParaRPr lang="ti" sz="2400" dirty="0"/>
          </a:p>
          <a:p>
            <a:pPr algn="l" marL="228600" indent="-228600">
              <a:lnSpc>
                <a:spcPct val="113000"/>
              </a:lnSpc>
              <a:spcBef>
                <a:spcPts val="480"/>
              </a:spcBef>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ርእይቶ፦</a:t>
            </a:r>
            <a:r>
              <a:rPr lang="ti" altLang="en-US" sz="2400" dirty="0">
                <a:solidFill>
                  <a:srgbClr val="25252B"/>
                </a:solidFill>
                <a:latin typeface="IBM Plex Sans" pitchFamily="34" charset="0"/>
                <a:ea typeface="IBM Plex Sans" pitchFamily="34" charset="-122"/>
                <a:cs typeface="IBM Plex Sans" pitchFamily="34" charset="-120"/>
              </a:rPr>
              <a:t> "እዚ እቲ ዝበለጸ ዓይነት ገንዘብ እዩ።" እዚ መዐቀኒታትን መርትዖን የድልዮ።</a:t>
            </a:r>
            <a:endParaRPr lang="ti"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እዚ መምርሒ ንትምህርታዊ ዕላማ ጥራይ እዩ። ፋይናንሳዊ፣ ናይ ወፍሪ፣ ሕጋዊ ወይ ናይ ግብሪ ምኽሪ ኣይህብን እዩ፣ ከምኡውን ዝኾነ ነገር ክትዕድጉ፣ ክትሸጡ ወይ ኣብ ኢድኩም ክትሕዙ ኣይነግረኩምን እዩ።</a:t>
            </a:r>
            <a:endParaRPr lang="t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 ስለምንታይ ኣገዳሲ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ti" altLang="en-US" sz="4350" dirty="0">
                <a:solidFill>
                  <a:srgbClr val="FFFFFF"/>
                </a:solidFill>
                <a:latin typeface="IBM Plex Sans Medium" pitchFamily="34" charset="0"/>
                <a:ea typeface="IBM Plex Sans Medium" pitchFamily="34" charset="-122"/>
                <a:cs typeface="IBM Plex Sans Medium" pitchFamily="34" charset="-120"/>
              </a:rPr>
              <a:t>ገንዘብ እንታይ እዩ?</a:t>
            </a:r>
            <a:endParaRPr lang="ti"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i" altLang="en-US" sz="2400" dirty="0">
                <a:solidFill>
                  <a:srgbClr val="FFFFFF"/>
                </a:solidFill>
                <a:latin typeface="IBM Plex Sans" pitchFamily="34" charset="0"/>
                <a:ea typeface="IBM Plex Sans" pitchFamily="34" charset="-122"/>
                <a:cs typeface="IBM Plex Sans" pitchFamily="34" charset="-120"/>
              </a:rPr>
              <a:t>ገንዘብ ንልውውጥ ዘገልግል መሳርሒ እዩ።</a:t>
            </a:r>
            <a:endParaRPr lang="t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ሸቐጥ ብሸቐጥን ድርብ ምግጥጣም ድሌታትን</a:t>
            </a:r>
            <a:endParaRPr lang="t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ክልቲኦም ሰባት፡ ነፍሲ ወከፎም ነቲ እቲ ካልእ ዘለዎ፡ ኣብ ሓደ እዋንን ብዝሰማማዕ መጠንን ክደልይዎ ኣለዎም።</a:t>
            </a:r>
            <a:endParaRPr lang="ti"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ሸቐጥ ብሸቐጥን ድርብ ምግጥጣም ድሌታትን</a:t>
            </a:r>
            <a:endParaRPr lang="ti"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ክልቲኦም ሰባት፡ ኣብ ሓደ እዋንን ብዝሰማማዕ መጠንን፡ ነፍሲ ወከፎም እቲ ካልእ ዘለዎ ክደሊ ኣለዎ።</a:t>
            </a:r>
            <a:endParaRPr lang="ti" sz="2400" dirty="0"/>
          </a:p>
        </p:txBody>
      </p:sp>
      <p:pic>
        <p:nvPicPr>
          <p:cNvPr id="5" name="Image 0" descr="Amina ዘለዋ: ሩዝ እትደልዮ: ኣሳእንምስ LuisLuis ሩዝ ኣይደልን እዩ።Luis ዘለዎ: ኣሳእንዝደልዮ: ዘይቲምስ MeiMei ኣሳእን ኣይትደልን እያ።Meiዘለዋ: ዘይቲእትደልዮ: ጽገናምስ AminaAmina ጽገና ክትገብር ኣይትኽእልን እያ።">    </p:cNvPr>
          <p:cNvPicPr>
            <a:picLocks noChangeAspect="1"/>
          </p:cNvPicPr>
          <p:nvPr/>
        </p:nvPicPr>
        <p:blipFill>
          <a:blip r:embed="rId1"/>
          <a:stretch>
            <a:fillRect/>
          </a:stretch>
        </p:blipFill>
        <p:spPr>
          <a:xfrm>
            <a:off x="666780" y="2011589"/>
            <a:ext cx="10858500" cy="41945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ገንዘብ ናይ ልውውጥ መሳርሒ እዩ</a:t>
            </a:r>
            <a:endParaRPr lang="t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ገንዘብ ንገንዘብነቱ ጥራይ ዝደልዮ ሰብ የለን። ጠቓሚ ዝኸውን፡ ካልኦት ሰባት ኣብ መጻኢ ካልኦት እውን ከም ዝቕበልዎ ትጽቢት ብምግባር ስለ ዝቕበልዎ እዩ።</a:t>
            </a:r>
            <a:endParaRPr lang="ti"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ገንዘብ ዝገብሮም ሰለስተ ነገራት</a:t>
            </a:r>
            <a:endParaRPr lang="ti" sz="3000" dirty="0"/>
          </a:p>
        </p:txBody>
      </p:sp>
      <p:sp>
        <p:nvSpPr>
          <p:cNvPr id="5" name="Text 2"/>
          <p:cNvSpPr/>
          <p:nvPr/>
        </p:nvSpPr>
        <p:spPr>
          <a:xfrm>
            <a:off x="1047720" y="1386779"/>
            <a:ext cx="5923026" cy="1355781"/>
          </a:xfrm>
          <a:prstGeom prst="rect">
            <a:avLst/>
          </a:prstGeom>
          <a:noFill/>
          <a:ln/>
        </p:spPr>
        <p:txBody>
          <a:bodyPr wrap="square" lIns="0" tIns="0" rIns="0" bIns="0" rtlCol="0" anchor="t"/>
          <a:lstStyle/>
          <a:p>
            <a:pPr algn="l" marL="228600" indent="-228600">
              <a:lnSpc>
                <a:spcPct val="113000"/>
              </a:lnSpc>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መለዋወጢ፦</a:t>
            </a:r>
            <a:r>
              <a:rPr lang="ti" altLang="en-US" sz="2400" dirty="0">
                <a:solidFill>
                  <a:srgbClr val="25252B"/>
                </a:solidFill>
                <a:latin typeface="IBM Plex Sans" pitchFamily="34" charset="0"/>
                <a:ea typeface="IBM Plex Sans" pitchFamily="34" charset="-122"/>
                <a:cs typeface="IBM Plex Sans" pitchFamily="34" charset="-120"/>
              </a:rPr>
              <a:t> ሰባት ከም ክፍሊት ይቕበልዎ</a:t>
            </a:r>
            <a:endParaRPr lang="ti" sz="2400" dirty="0"/>
          </a:p>
          <a:p>
            <a:pPr algn="l" marL="228600" indent="-228600">
              <a:lnSpc>
                <a:spcPct val="113000"/>
              </a:lnSpc>
              <a:spcBef>
                <a:spcPts val="480"/>
              </a:spcBef>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ኣሃዱ ሕሳብ፦</a:t>
            </a:r>
            <a:r>
              <a:rPr lang="ti" altLang="en-US" sz="2400" dirty="0">
                <a:solidFill>
                  <a:srgbClr val="25252B"/>
                </a:solidFill>
                <a:latin typeface="IBM Plex Sans" pitchFamily="34" charset="0"/>
                <a:ea typeface="IBM Plex Sans" pitchFamily="34" charset="-122"/>
                <a:cs typeface="IBM Plex Sans" pitchFamily="34" charset="-120"/>
              </a:rPr>
              <a:t> ዋጋታት ብእኡ ይግለጹ</a:t>
            </a:r>
            <a:endParaRPr lang="ti" sz="2400" dirty="0"/>
          </a:p>
          <a:p>
            <a:pPr algn="l" marL="228600" indent="-228600">
              <a:lnSpc>
                <a:spcPct val="113000"/>
              </a:lnSpc>
              <a:spcBef>
                <a:spcPts val="480"/>
              </a:spcBef>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መዕቆሪ ዋጋ፦</a:t>
            </a:r>
            <a:r>
              <a:rPr lang="ti" altLang="en-US" sz="2400" dirty="0">
                <a:solidFill>
                  <a:srgbClr val="25252B"/>
                </a:solidFill>
                <a:latin typeface="IBM Plex Sans" pitchFamily="34" charset="0"/>
                <a:ea typeface="IBM Plex Sans" pitchFamily="34" charset="-122"/>
                <a:cs typeface="IBM Plex Sans" pitchFamily="34" charset="-120"/>
              </a:rPr>
              <a:t> ዋጋ ካብ ሎሚ ናብ መጻኢ የሰጋግር</a:t>
            </a:r>
            <a:endParaRPr lang="ti" sz="2400" dirty="0"/>
          </a:p>
        </p:txBody>
      </p:sp>
      <p:sp>
        <p:nvSpPr>
          <p:cNvPr id="6" name="Text 3"/>
          <p:cNvSpPr/>
          <p:nvPr/>
        </p:nvSpPr>
        <p:spPr>
          <a:xfrm>
            <a:off x="666780" y="3077779"/>
            <a:ext cx="6340632" cy="1234074"/>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ዝኾነ ይኹን ገንዘብ ዋጋ ብፍጹም ኣይዕቅብን እዩ፣ ገለ ዓይነታት ግን ካብ ካልኦት ብዝቐስተ መጠን ዓቕሚ ዕድጎም ይስእኑ።</a:t>
            </a:r>
            <a:endParaRPr lang="t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ካብ ዛዕጎላት ናብ ወረቐት</a:t>
            </a:r>
            <a:endParaRPr lang="ti"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ዛዕጎላት፣ ጨው፣ ዕንቊታት፣ እንስሳ ዘቤት፣ ነሓስ፣ ብሩር፣ ወርቂ</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ክቡራት ብረታት፦ ሳሕቲ ዝርከቡ፣ ነዊሕ ዝጸንሑ፣ ብሰፊሑ ተቐባልነት ዘለዎም</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ብዝተገልጸ መጠን ብረት ክብጀዉ ዝኽእሉ ናይ ወረቐት መረጋገጺታት</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ስርዓታት መሰረት ወርቂ፦ ብሕጊ ምስ ወርቂ ዝተኣሳሰረ ኣሃዱ ባጤራ</a:t>
            </a:r>
            <a:endParaRPr lang="ti"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እቶም ሕግታት ብቦታን ብዘመንን ይፈላለዩ ነይሮም።</a:t>
            </a:r>
            <a:endParaRPr lang="t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ፊያት ገንዘብ</a:t>
            </a:r>
            <a:endParaRPr lang="ti"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1971: ሕቡራት መንግስታት ኣመሪካ፡ ናይ ወጻኢ መንግስታትን ማእከላይ ባንክታትን ዶላር ብወርቂ ዝልውጡሉ ወግዓዊ ኣገባብ ኣቋሪጻ</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ሎሚ መብዛሕትኦም ሃገራዊ ባጤራታት ናይ ፊያት ገንዘብ እዮም፦ ብስልጣን መንግስቲ ዝወጹ፡ ብወርቂ ወይ ብዝኾነ ካልእ ኣቕሓ ክልወጡ ዘይክእሉ</a:t>
            </a:r>
            <a:endParaRPr lang="ti" sz="2400" dirty="0"/>
          </a:p>
          <a:p>
            <a:pPr algn="l" marL="228600" indent="-228600">
              <a:lnSpc>
                <a:spcPct val="113000"/>
              </a:lnSpc>
              <a:spcBef>
                <a:spcPts val="480"/>
              </a:spcBef>
              <a:buSzPct val="100000"/>
              <a:buChar char="•"/>
            </a:pPr>
            <a:r>
              <a:rPr lang="ti" altLang="en-US" sz="2400" i="1" dirty="0">
                <a:solidFill>
                  <a:srgbClr val="25252B"/>
                </a:solidFill>
                <a:latin typeface="IBM Plex Sans" pitchFamily="34" charset="0"/>
                <a:ea typeface="IBM Plex Sans" pitchFamily="34" charset="-122"/>
                <a:cs typeface="IBM Plex Sans" pitchFamily="34" charset="-120"/>
              </a:rPr>
              <a:t>ፊያት</a:t>
            </a:r>
            <a:r>
              <a:rPr lang="ti" altLang="en-US" sz="2400" dirty="0">
                <a:solidFill>
                  <a:srgbClr val="25252B"/>
                </a:solidFill>
                <a:latin typeface="IBM Plex Sans" pitchFamily="34" charset="0"/>
                <a:ea typeface="IBM Plex Sans" pitchFamily="34" charset="-122"/>
                <a:cs typeface="IBM Plex Sans" pitchFamily="34" charset="-120"/>
              </a:rPr>
              <a:t> ብላቲን "ይኹን" ማለት ኮይኑ፡ መብዛሕትኡ ግዜ "ብኣዋጅ" ተባሂሉ ይርዳእ</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ሰባት፡ ትካላት ንግዲ፡ ባንክታትን መንግስታትን ስለ ዝጥቀሙሉ ተቐባልነት ኣለዎ፤ ሕግታት ሕጋዊ መኽፈሊ ይገብርዎ፡ ግብሪ ንምኽፋል እውን ክጥቀሙሉ ይግድዱ</a:t>
            </a:r>
            <a:endParaRPr lang="t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ti" altLang="en-US" sz="4350" dirty="0">
                <a:solidFill>
                  <a:srgbClr val="FFFFFF"/>
                </a:solidFill>
                <a:latin typeface="IBM Plex Sans Medium" pitchFamily="34" charset="0"/>
                <a:ea typeface="IBM Plex Sans Medium" pitchFamily="34" charset="-122"/>
                <a:cs typeface="IBM Plex Sans Medium" pitchFamily="34" charset="-120"/>
              </a:rPr>
              <a:t>ካብ ብገለ ነገር ዝድገፍ ገንዘብ፡ ናብ ኣብ</a:t>
            </a:r>
            <a:br/>
            <a:r>
              <a:rPr lang="ti" altLang="en-US" sz="4350" dirty="0">
                <a:solidFill>
                  <a:srgbClr val="FFFFFF"/>
                </a:solidFill>
                <a:latin typeface="IBM Plex Sans Medium" pitchFamily="34" charset="0"/>
                <a:ea typeface="IBM Plex Sans Medium" pitchFamily="34" charset="-122"/>
                <a:cs typeface="IBM Plex Sans Medium" pitchFamily="34" charset="-120"/>
              </a:rPr>
              <a:t>ሓደ ሰብ ብዘሎ እምነት ዝድገፍ ገንዘብ</a:t>
            </a:r>
            <a:br/>
            <a:r>
              <a:rPr lang="ti" altLang="en-US" sz="4350" dirty="0">
                <a:solidFill>
                  <a:srgbClr val="FFFFFF"/>
                </a:solidFill>
                <a:latin typeface="IBM Plex Sans Medium" pitchFamily="34" charset="0"/>
                <a:ea typeface="IBM Plex Sans Medium" pitchFamily="34" charset="-122"/>
                <a:cs typeface="IBM Plex Sans Medium" pitchFamily="34" charset="-120"/>
              </a:rPr>
              <a:t>ተሰጋጊርና።</a:t>
            </a:r>
            <a:endParaRPr lang="t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C0C0D0"/>
                </a:solidFill>
                <a:latin typeface="IBM Plex Sans" pitchFamily="34" charset="0"/>
                <a:ea typeface="IBM Plex Sans" pitchFamily="34" charset="-122"/>
                <a:cs typeface="IBM Plex Sans" pitchFamily="34" charset="-120"/>
              </a:rPr>
              <a:t>መእተዊ ናብ ቢትኮይን · ገንዘብ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i" altLang="en-US" sz="4350" dirty="0">
                <a:solidFill>
                  <a:srgbClr val="FFFFFF"/>
                </a:solidFill>
                <a:latin typeface="IBM Plex Sans Medium" pitchFamily="34" charset="0"/>
                <a:ea typeface="IBM Plex Sans Medium" pitchFamily="34" charset="-122"/>
                <a:cs typeface="IBM Plex Sans Medium" pitchFamily="34" charset="-120"/>
              </a:rPr>
              <a:t>ገንዘብና እንታይ ጸገም ኣለዎ?</a:t>
            </a:r>
            <a:endParaRPr lang="ti"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i" altLang="en-US" sz="2400" dirty="0">
                <a:solidFill>
                  <a:srgbClr val="FFFFFF"/>
                </a:solidFill>
                <a:latin typeface="IBM Plex Sans" pitchFamily="34" charset="0"/>
                <a:ea typeface="IBM Plex Sans" pitchFamily="34" charset="-122"/>
                <a:cs typeface="IBM Plex Sans" pitchFamily="34" charset="-120"/>
              </a:rPr>
              <a:t>ሰባት «ዝቕባበ ገንዘብ» ዝብል ቃል ክሰምዑ ከለዉ፡ መብዛሕትኡ ግዜ ብዛዕባ ምውሳኽ ዋጋታት እዮም ዝሓስቡ።</a:t>
            </a:r>
            <a:endParaRPr lang="t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ዝቕባበን ዓቕሚ ምዕዳግን</a:t>
            </a:r>
            <a:endParaRPr lang="ti" sz="3000" dirty="0"/>
          </a:p>
        </p:txBody>
      </p:sp>
      <p:pic>
        <p:nvPicPr>
          <p:cNvPr id="4" name="Image 0" descr="ቅድሚኡ 100 ኣሃዱታት ኣለኩም። ዋጋ እቲ ዘንቢል 100 እዩ። ምሉእ ትሕዝቶ እቲ ዘንቢል ክትዕድጉ ትኽእሉ ኢኹም።ደረጃ ዋጋታትዝተሓተዓቕሚ ዕድጊዝለዓለዋጋታት ምስ ወሰኹ ገና 100 ኣሃዱታት ኣለኩም። ዋጋ እቲ ተመሳሳሊ ዘንቢል 110 እዩ። ደጊም ንምሉእ ትሕዝቶኡ ክትዕድጉ ኣይትኽእሉን ኢኹም።ደረጃ ዋጋታትዝለዓለዓቕሚ ">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ገንዘብና እንታይ ጸገም ኣለዎ?</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ዝቕባበን ዓቕሚ ምዕዳግን</a:t>
            </a:r>
            <a:endParaRPr lang="t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ገንዘብና እንታይ ጸገም ኣለዎ?</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ብዙሓት ምኽንያታት፣ ሓደ ምርጫ</a:t>
            </a:r>
            <a:endParaRPr lang="ti" sz="3000" dirty="0"/>
          </a:p>
        </p:txBody>
      </p:sp>
      <p:sp>
        <p:nvSpPr>
          <p:cNvPr id="5" name="Text 2"/>
          <p:cNvSpPr/>
          <p:nvPr/>
        </p:nvSpPr>
        <p:spPr>
          <a:xfrm>
            <a:off x="1047720" y="1386779"/>
            <a:ext cx="5276820" cy="1355781"/>
          </a:xfrm>
          <a:prstGeom prst="rect">
            <a:avLst/>
          </a:prstGeom>
          <a:noFill/>
          <a:ln/>
        </p:spPr>
        <p:txBody>
          <a:bodyPr wrap="square" lIns="0" tIns="0" rIns="0" bIns="0" rtlCol="0" anchor="t"/>
          <a:lstStyle/>
          <a:p>
            <a:pPr algn="l" marL="228600" indent="-228600">
              <a:lnSpc>
                <a:spcPct val="113000"/>
              </a:lnSpc>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ምስፋሕ ገንዘብን ልቓሕን</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ምትእጉጓል ቀረብን ለውጥታት ኣብ ጠለብን</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ዝዳኸም ባጤራ፣ ግብርታት፣ ወጻኢታት ምርቲ</a:t>
            </a:r>
            <a:endParaRPr lang="ti" sz="2400" dirty="0"/>
          </a:p>
        </p:txBody>
      </p:sp>
      <p:sp>
        <p:nvSpPr>
          <p:cNvPr id="6" name="Text 3"/>
          <p:cNvSpPr/>
          <p:nvPr/>
        </p:nvSpPr>
        <p:spPr>
          <a:xfrm>
            <a:off x="666780" y="3077779"/>
            <a:ext cx="5694426" cy="1234074"/>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ሓደ ምኽንያት ምርጫ እዩ፣ ኣጋጣሚ ኣይኮነን፦ ኣብ ስርዓት ፊያት፣ ውሑዳት ትካላት ቀረብ ገንዘብን ልቓሕን ክውስኻን ሕግታቱ ክቕይራን ይኽእላ።</a:t>
            </a:r>
            <a:endParaRPr lang="t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ገንዘብና እንታይ ጸገም ኣለዎ?</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ሕጽረትን ዋጋን</a:t>
            </a:r>
            <a:endParaRPr lang="ti"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እታ መበቆላዊት Mona Lisa ካብ ዝኾነ ቅዳሕ ዝያዳ ዋጋ ኣለዋ፦ ንሳ እታ እንኮ እያ</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ውሕደት በይኑ ዋጋ ኣይፈጥርን እዩ፣ ግን ሰባት ሓደ ነገር ምስ ዝደልዩ፣ ቀረቡ ኣገዳሲ ይኸውን</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ቀረብ ገንዘብ ካብቶም ብእኡ ክግዝኡ ዝኽእሉ ነገራት ብዝቐልጠፈ ክውስኽ ከሎ፣ ነፍሲ ወከፍ ኣሃዱ ገንዘብ ክገዝኦ ዝኽእል መጠን እናነከየ ይኸይድ</a:t>
            </a:r>
            <a:endParaRPr lang="t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ገንዘብና እንታይ ጸገም ኣለዎ?</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ዝቕባበ ንኹሉ ሰብ ብማዕረ ኣይጸልዎን</a:t>
            </a:r>
            <a:endParaRPr lang="ti"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ጥረ ገንዘብን ዕቋርን ናይ ምግዛእ ዓቕሞም ክቕንስ ይኽእል እዩ</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ዋጋኦም እናወሰኸ ዝኸይድ ንብረታት ዘለዎም ሰባት ብኸፊል ክሕለዉ ይኽእሉ እዮም</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ደሞዝን ዋጋታትን ብዝተፈላለየ ፍጥነት ይተዓራረዩ</a:t>
            </a:r>
            <a:endParaRPr lang="ti"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ኣብ ሕሳብ ባንኪ ዘሎ ገንዘብ ካብቲ ኣብ ኢድኩም ዘሎ ጥረ ገንዘብ ይፍለ እዩ፦ እቲ ባንኪ ክኸፍለኩም ዝኣተዎ መብጽዓ እዩ። እዚ መብጽዓ መብዛሕትኡ ግዜ ይኽበር እዩ፣ ግን ኣብቲ ባንክን ኣብቶም ዝቆጻጸርዎ ሕግታትን ይምርኮስ።</a:t>
            </a:r>
            <a:endParaRPr lang="t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ገንዘብና እንታይ ጸገም ኣለዎ?</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ፈትንዎ፦ ናይ ዓቕሚ ዕድጊ መርመራ</a:t>
            </a:r>
            <a:endParaRPr lang="ti"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i" altLang="en-US" sz="2400" dirty="0">
                <a:solidFill>
                  <a:srgbClr val="25252B"/>
                </a:solidFill>
                <a:latin typeface="IBM Plex Sans" pitchFamily="34" charset="0"/>
                <a:ea typeface="IBM Plex Sans" pitchFamily="34" charset="-122"/>
                <a:cs typeface="IBM Plex Sans" pitchFamily="34" charset="-120"/>
              </a:rPr>
              <a:t>ሓደ ልሙድ ነገር ምረጹ፦ ባኒ፣ መጓዓዝያ ወይ ናይ ቴሌፎን ክሬዲት</a:t>
            </a:r>
            <a:endParaRPr lang="ti" sz="2400" dirty="0"/>
          </a:p>
          <a:p>
            <a:pPr algn="l" marL="228600" indent="-228600">
              <a:lnSpc>
                <a:spcPct val="113000"/>
              </a:lnSpc>
              <a:spcBef>
                <a:spcPts val="480"/>
              </a:spcBef>
              <a:buSzPct val="100000"/>
              <a:buFont typeface="+mj-lt"/>
              <a:buAutoNum type="arabicPeriod" startAt="1"/>
            </a:pPr>
            <a:r>
              <a:rPr lang="ti" altLang="en-US" sz="2400" dirty="0">
                <a:solidFill>
                  <a:srgbClr val="25252B"/>
                </a:solidFill>
                <a:latin typeface="IBM Plex Sans" pitchFamily="34" charset="0"/>
                <a:ea typeface="IBM Plex Sans" pitchFamily="34" charset="-122"/>
                <a:cs typeface="IBM Plex Sans" pitchFamily="34" charset="-120"/>
              </a:rPr>
              <a:t>ናይ ሎሚ ዋጋኡ ጽሓፉ</a:t>
            </a:r>
            <a:endParaRPr lang="ti" sz="2400" dirty="0"/>
          </a:p>
          <a:p>
            <a:pPr algn="l" marL="228600" indent="-228600">
              <a:lnSpc>
                <a:spcPct val="113000"/>
              </a:lnSpc>
              <a:spcBef>
                <a:spcPts val="480"/>
              </a:spcBef>
              <a:buSzPct val="100000"/>
              <a:buFont typeface="+mj-lt"/>
              <a:buAutoNum type="arabicPeriod" startAt="1"/>
            </a:pPr>
            <a:r>
              <a:rPr lang="ti" altLang="en-US" sz="2400" dirty="0">
                <a:solidFill>
                  <a:srgbClr val="25252B"/>
                </a:solidFill>
                <a:latin typeface="IBM Plex Sans" pitchFamily="34" charset="0"/>
                <a:ea typeface="IBM Plex Sans" pitchFamily="34" charset="-122"/>
                <a:cs typeface="IBM Plex Sans" pitchFamily="34" charset="-120"/>
              </a:rPr>
              <a:t>ቅድሚ ሓያሎ ዓመታት ዋጋኡ ክንደይ ከም ዝነበረ ንሓደ ሰብ ሕተቱ፣ እንተኽኢልኩም ድማ ኣብ ዘተኣማምን መዝገብ ኣረጋግጹ</a:t>
            </a:r>
            <a:endParaRPr lang="ti" sz="2400" dirty="0"/>
          </a:p>
          <a:p>
            <a:pPr algn="l" marL="228600" indent="-228600">
              <a:lnSpc>
                <a:spcPct val="113000"/>
              </a:lnSpc>
              <a:spcBef>
                <a:spcPts val="480"/>
              </a:spcBef>
              <a:buSzPct val="100000"/>
              <a:buFont typeface="+mj-lt"/>
              <a:buAutoNum type="arabicPeriod" startAt="1"/>
            </a:pPr>
            <a:r>
              <a:rPr lang="ti" altLang="en-US" sz="2400" dirty="0">
                <a:solidFill>
                  <a:srgbClr val="25252B"/>
                </a:solidFill>
                <a:latin typeface="IBM Plex Sans" pitchFamily="34" charset="0"/>
                <a:ea typeface="IBM Plex Sans" pitchFamily="34" charset="-122"/>
                <a:cs typeface="IBM Plex Sans" pitchFamily="34" charset="-120"/>
              </a:rPr>
              <a:t>እቶት ብተመሳሳሊ መጠን ወሲኹዶ? ነቲ ለውጢ ክገልጽ ዝኽእል ካልእ እንታይ ኣሎ?</a:t>
            </a:r>
            <a:endParaRPr lang="t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ገንዘብና እንታይ ጸገም ኣለዎ?</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ገንዘብ ፊያት ይሰርሕ፣ ግን ሓደጋታት ኣለዉዎ</a:t>
            </a:r>
            <a:endParaRPr lang="ti"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ምቹእ ክፍሊታት፣ ተዓጻጻፊ ልቓሕ፣ ንቕልውላዋት ምላሽ ንምሃብ ዘገልግሉ መሳርሒታት</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ይኹን እምበር፣ ቀረቡን ሕግታቱን ክቕየሩ ይኽእሉ፣ እቶም ዝጥቀሙሉ ሰባት ድማ ኣብ ውሳነታቱ ዘለዎም ጽልዋ ውሑድ እዩ</a:t>
            </a:r>
            <a:endParaRPr lang="ti"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ሰባት ኣማራጺታት ዝደልዩሉን ቢትኮይን ዝተፈጥረሉን ምኽንያት እዚ እዩ።</a:t>
            </a:r>
            <a:endParaRPr lang="t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ገንዘብና እንታይ ጸገም ኣለዎ?</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ti" altLang="en-US" sz="4350" dirty="0">
                <a:solidFill>
                  <a:srgbClr val="FFFFFF"/>
                </a:solidFill>
                <a:latin typeface="IBM Plex Sans Medium" pitchFamily="34" charset="0"/>
                <a:ea typeface="IBM Plex Sans Medium" pitchFamily="34" charset="-122"/>
                <a:cs typeface="IBM Plex Sans Medium" pitchFamily="34" charset="-120"/>
              </a:rPr>
              <a:t>ቢትኮይን እንታይ እዩ?</a:t>
            </a:r>
            <a:endParaRPr lang="ti"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i" altLang="en-US" sz="2400" dirty="0">
                <a:solidFill>
                  <a:srgbClr val="FFFFFF"/>
                </a:solidFill>
                <a:latin typeface="IBM Plex Sans" pitchFamily="34" charset="0"/>
                <a:ea typeface="IBM Plex Sans" pitchFamily="34" charset="-122"/>
                <a:cs typeface="IBM Plex Sans" pitchFamily="34" charset="-120"/>
              </a:rPr>
              <a:t>ዘይተማእከለ፣ ውሱን ቀረብ ዘለዎ፣ ከምኡውን ብዘይ ፍቓድ ባንክ ካብ ሰብ ናብ ሰብ ክለኣኽ ዝኽእል ዲጂታላዊ ገንዘብ።</a:t>
            </a:r>
            <a:endParaRPr lang="t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ጸገም ድርብ ምውጻእ ገንዘብ</a:t>
            </a:r>
            <a:endParaRPr lang="t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i" altLang="en-US" sz="2400" b="1" dirty="0">
                <a:solidFill>
                  <a:srgbClr val="422C70"/>
                </a:solidFill>
                <a:latin typeface="IBM Plex Sans" pitchFamily="34" charset="0"/>
                <a:ea typeface="IBM Plex Sans" pitchFamily="34" charset="-122"/>
                <a:cs typeface="IBM Plex Sans" pitchFamily="34" charset="-120"/>
              </a:rPr>
              <a:t>31 ጥቅምቲ 2008:</a:t>
            </a:r>
            <a:r>
              <a:rPr lang="ti" altLang="en-US" sz="2400" dirty="0">
                <a:solidFill>
                  <a:srgbClr val="25252B"/>
                </a:solidFill>
                <a:latin typeface="IBM Plex Sans" pitchFamily="34" charset="0"/>
                <a:ea typeface="IBM Plex Sans" pitchFamily="34" charset="-122"/>
                <a:cs typeface="IBM Plex Sans" pitchFamily="34" charset="-120"/>
              </a:rPr>
              <a:t> Satoshi Nakamoto የሕትም </a:t>
            </a:r>
            <a:r>
              <a:rPr lang="ti" altLang="en-US" sz="2400" i="1" dirty="0">
                <a:solidFill>
                  <a:srgbClr val="25252B"/>
                </a:solidFill>
                <a:latin typeface="IBM Plex Sans" pitchFamily="34" charset="0"/>
                <a:ea typeface="IBM Plex Sans" pitchFamily="34" charset="-122"/>
                <a:cs typeface="IBM Plex Sans" pitchFamily="34" charset="-120"/>
              </a:rPr>
              <a:t>ቢትኮይን፦ ካብ መዘና ናብ መዘና ዝሰርሕ ኤሌክትሮኒካዊ ስርዓት ጥረ ገንዘብ</a:t>
            </a:r>
            <a:r>
              <a:rPr lang="ti" altLang="en-US" sz="2400" dirty="0">
                <a:solidFill>
                  <a:srgbClr val="25252B"/>
                </a:solidFill>
                <a:latin typeface="IBM Plex Sans" pitchFamily="34" charset="0"/>
                <a:ea typeface="IBM Plex Sans" pitchFamily="34" charset="-122"/>
                <a:cs typeface="IBM Plex Sans" pitchFamily="34" charset="-120"/>
              </a:rPr>
              <a:t>. </a:t>
            </a:r>
            <a:r>
              <a:rPr lang="ti" altLang="en-US" sz="2400" b="1" dirty="0">
                <a:solidFill>
                  <a:srgbClr val="25252B"/>
                </a:solidFill>
                <a:latin typeface="IBM Plex Sans" pitchFamily="34" charset="0"/>
                <a:ea typeface="IBM Plex Sans" pitchFamily="34" charset="-122"/>
                <a:cs typeface="IBM Plex Sans" pitchFamily="34" charset="-120"/>
              </a:rPr>
              <a:t>ጥሪ 2009:</a:t>
            </a:r>
            <a:r>
              <a:rPr lang="ti" altLang="en-US" sz="2400" dirty="0">
                <a:solidFill>
                  <a:srgbClr val="25252B"/>
                </a:solidFill>
                <a:latin typeface="IBM Plex Sans" pitchFamily="34" charset="0"/>
                <a:ea typeface="IBM Plex Sans" pitchFamily="34" charset="-122"/>
                <a:cs typeface="IBM Plex Sans" pitchFamily="34" charset="-120"/>
              </a:rPr>
              <a:t> እቲ መርበብ ስራሕ ይጅምር.</a:t>
            </a:r>
            <a:endParaRPr lang="ti" sz="2400" dirty="0"/>
          </a:p>
        </p:txBody>
      </p:sp>
      <p:pic>
        <p:nvPicPr>
          <p:cNvPr id="5" name="Image 0" descr="ኩባንያ ክፍሊት ለኣኺ ነቲ ኩባንያ ይሓትትእቲ ኩባንያ መዝገብ ሒሳብ ይሕዝን የጽድቕን እቲ ኩባንያ እንተፈቒዱ፡ ተቐባሊ ይኽፈልዝምርኮሰሉመዝገብ ሒሳብ ዝሕዝ ሓደ እሙን ትካልቢትኮይን ለኣኺ ንሓደ ዝውውር ይፍርምኖድታት የረጋግጽዎ፡ ዓደንቲ ድማ ኣብቲ ናይ ሓባር መዝገብ ሒሳብ ይውስኽዎ ተቐባሊ ኣብቲ ተመሳሳሊ መዝገብ ሒሳ">    </p:cNvPr>
          <p:cNvPicPr>
            <a:picLocks noChangeAspect="1"/>
          </p:cNvPicPr>
          <p:nvPr/>
        </p:nvPicPr>
        <p:blipFill>
          <a:blip r:embed="rId1"/>
          <a:stretch>
            <a:fillRect/>
          </a:stretch>
        </p:blipFill>
        <p:spPr>
          <a:xfrm>
            <a:off x="2946928" y="2422886"/>
            <a:ext cx="6297839" cy="356296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ዘይማእከላዊ · ውሱን ቀረብ · ካብ ኣቻ ናብ ኣቻ</a:t>
            </a:r>
            <a:endParaRPr lang="ti"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ti" altLang="en-US" sz="2400" b="1" dirty="0">
                <a:solidFill>
                  <a:srgbClr val="422C70"/>
                </a:solidFill>
                <a:latin typeface="IBM Plex Sans" pitchFamily="34" charset="0"/>
                <a:ea typeface="IBM Plex Sans" pitchFamily="34" charset="-122"/>
                <a:cs typeface="IBM Plex Sans" pitchFamily="34" charset="-120"/>
              </a:rPr>
              <a:t>ዘይተማእከለ:</a:t>
            </a:r>
            <a:r>
              <a:rPr lang="ti" altLang="en-US" sz="2400" dirty="0">
                <a:solidFill>
                  <a:srgbClr val="25252B"/>
                </a:solidFill>
                <a:latin typeface="IBM Plex Sans" pitchFamily="34" charset="0"/>
                <a:ea typeface="IBM Plex Sans" pitchFamily="34" charset="-122"/>
                <a:cs typeface="IBM Plex Sans" pitchFamily="34" charset="-120"/>
              </a:rPr>
              <a:t> ሕሳባት ዝኸፍት፣ ኣብ ሕሳባት ዘሎ መጠን ገንዘብ ዝቕይር፣ ወይ መን ክጽንበር ከም ዝኽእል ዘፍቅድ ማእከላዊ ቤት ጽሕፈት የለን</a:t>
            </a:r>
            <a:endParaRPr lang="ti" sz="2400" dirty="0"/>
          </a:p>
          <a:p>
            <a:pPr algn="l" marL="228600" indent="-228600">
              <a:lnSpc>
                <a:spcPct val="113000"/>
              </a:lnSpc>
              <a:spcBef>
                <a:spcPts val="480"/>
              </a:spcBef>
              <a:buSzPct val="100000"/>
              <a:buChar char="•"/>
            </a:pPr>
            <a:r>
              <a:rPr lang="ti" altLang="en-US" sz="2400" b="1" dirty="0">
                <a:solidFill>
                  <a:srgbClr val="422C70"/>
                </a:solidFill>
                <a:latin typeface="IBM Plex Sans" pitchFamily="34" charset="0"/>
                <a:ea typeface="IBM Plex Sans" pitchFamily="34" charset="-122"/>
                <a:cs typeface="IBM Plex Sans" pitchFamily="34" charset="-120"/>
              </a:rPr>
              <a:t>ውሱን ቀረብ:</a:t>
            </a:r>
            <a:r>
              <a:rPr lang="ti" altLang="en-US" sz="2400" dirty="0">
                <a:solidFill>
                  <a:srgbClr val="25252B"/>
                </a:solidFill>
                <a:latin typeface="IBM Plex Sans" pitchFamily="34" charset="0"/>
                <a:ea typeface="IBM Plex Sans" pitchFamily="34" charset="-122"/>
                <a:cs typeface="IBM Plex Sans" pitchFamily="34" charset="-120"/>
              </a:rPr>
              <a:t> ካብ 21 ሚልዮን ቢትኮይን ዝበዝሕ ፈጺሙ ኣይክህሉን እዩ</a:t>
            </a:r>
            <a:endParaRPr lang="ti" sz="2400" dirty="0"/>
          </a:p>
          <a:p>
            <a:pPr algn="l" marL="228600" indent="-228600">
              <a:lnSpc>
                <a:spcPct val="113000"/>
              </a:lnSpc>
              <a:spcBef>
                <a:spcPts val="480"/>
              </a:spcBef>
              <a:buSzPct val="100000"/>
              <a:buChar char="•"/>
            </a:pPr>
            <a:r>
              <a:rPr lang="ti" altLang="en-US" sz="2400" b="1" dirty="0">
                <a:solidFill>
                  <a:srgbClr val="422C70"/>
                </a:solidFill>
                <a:latin typeface="IBM Plex Sans" pitchFamily="34" charset="0"/>
                <a:ea typeface="IBM Plex Sans" pitchFamily="34" charset="-122"/>
                <a:cs typeface="IBM Plex Sans" pitchFamily="34" charset="-120"/>
              </a:rPr>
              <a:t>ካብ መዘና ናብ መዘና:</a:t>
            </a:r>
            <a:r>
              <a:rPr lang="ti" altLang="en-US" sz="2400" dirty="0">
                <a:solidFill>
                  <a:srgbClr val="25252B"/>
                </a:solidFill>
                <a:latin typeface="IBM Plex Sans" pitchFamily="34" charset="0"/>
                <a:ea typeface="IBM Plex Sans" pitchFamily="34" charset="-122"/>
                <a:cs typeface="IBM Plex Sans" pitchFamily="34" charset="-120"/>
              </a:rPr>
              <a:t> ካብ ማእከላዊ በዓል ስልጣን ፍቓድ ከይሓተትኩም፣ ናብ ዝኾነ ሰብ፣ ኣብ ዝኾነ ቦታ ስደዱ</a:t>
            </a:r>
            <a:endParaRPr lang="ti"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ባዕልኹም እትቆጻጸርዎ ቢትኮይን ዝኾነ ኩባንያ ከደስክሎ ኣይክእልን እዩ። እቲ ካልእ ገጽ ናይዚ ናጽነት ሓላፍነት እዩ፦ ቅቡል ዝኾነ ልውውጥ ንድሕሪት ምምላስ መብዛሕትኡ ግዜ ዘይከኣል እዩ፣ ነቲ መርበብ ድማ ናይ ሓገዝ ቤት ጽሕፈት የብሉን።</a:t>
            </a:r>
            <a:endParaRPr lang="t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ዝኾነ ሰብ ከረጋግጾ ዝኽእል ገደብ</a:t>
            </a:r>
            <a:endParaRPr lang="ti" sz="3000" dirty="0"/>
          </a:p>
        </p:txBody>
      </p:sp>
      <p:pic>
        <p:nvPicPr>
          <p:cNvPr id="4" name="Image 0" descr="ብዛዕባ ቀረብ ዝቐርብ መግለጺ ኣውጻኢ ኣብ መርበብ ሓበሬታኡ ናይ ቀረብ ገደብ ይገልጽ። እዚ ኣብ ናይቲ ኣውጻኢ መኽዘን ሓበሬታ ጥራይ ይምዝገብ። ካብቲ ኣውጻኢ ወጻኢ ዝኾነ ማንም ሰብ ከረጋግጾ ኣይክእልን። እቲ ኣውጻኢ ነቲ ቀረብ ብስቱር ክቕይሮ ይኽእል።ዘረጋግጾእቲ ኣውጻኢ ጥራይንህዝቢ ክፉት ዝኾነ ሕጊ ቀረብ ፊርማታት">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ሓደ ምሉእ ቢትኮይን ኣየድልየኩምን እዩ</a:t>
            </a:r>
            <a:endParaRPr lang="ti"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ሓደ ቢትኮይን ናብ ሳቶሺታት ወይ ሳትስ ዝበሃላ 100,000,000 ንኣሽቱ ኣሃዱታት ይምቀል።</a:t>
            </a:r>
            <a:endParaRPr lang="ti" sz="2400" dirty="0"/>
          </a:p>
        </p:txBody>
      </p:sp>
      <p:pic>
        <p:nvPicPr>
          <p:cNvPr id="5" name="Image 0" descr="ቢትኮይን (BTC)10.10.010.0010.00000001ሳቶሺታት (ሳትስ)⁠100,000,000⁠ 10,000,000⁠ 1,000,000⁠ 100,000⁠ 1">    </p:cNvPr>
          <p:cNvPicPr>
            <a:picLocks noChangeAspect="1"/>
          </p:cNvPicPr>
          <p:nvPr/>
        </p:nvPicPr>
        <p:blipFill>
          <a:blip r:embed="rId1"/>
          <a:stretch>
            <a:fillRect/>
          </a:stretch>
        </p:blipFill>
        <p:spPr>
          <a:xfrm>
            <a:off x="2307854"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ቢትኮይን ብቐጻሊ ክሰርሕ ዝገብር መን እዩ?</a:t>
            </a:r>
            <a:endParaRPr lang="ti" sz="3000" dirty="0"/>
          </a:p>
        </p:txBody>
      </p:sp>
      <p:pic>
        <p:nvPicPr>
          <p:cNvPr id="4" name="Image 0" descr="ተጠቃሚተጠቃሚ ቢትኮይን ይቕበል፣ ይሕዝን ይልእኽን። ኖድኖድ ባዕሉ ሕግታት የረጋግጽ፣ ቅቡል ሓበሬታ ድማ ናብ ካልኦት የመሓላልፍ። ማይነርማይነር ሕጹያት ብሎካት ይሃንጽን መርትዖ ስራሕ የካይድን።ኣማዕባሊኣማዕባሊ ሶፍትዌር ይግምግም፣ ይጽሕፍን የቕርብን።">    </p:cNvPr>
          <p:cNvPicPr>
            <a:picLocks noChangeAspect="1"/>
          </p:cNvPicPr>
          <p:nvPr/>
        </p:nvPicPr>
        <p:blipFill>
          <a:blip r:embed="rId1"/>
          <a:stretch>
            <a:fillRect/>
          </a:stretch>
        </p:blipFill>
        <p:spPr>
          <a:xfrm>
            <a:off x="1069757"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ቢትኮይን ብቐጻሊ ክሰርሕ ዝገብር መን እዩ?</a:t>
            </a:r>
            <a:endParaRPr lang="t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ቢትኮይን ጥቕምታትን ድኽመታትን ኣለዎ</a:t>
            </a:r>
            <a:endParaRPr lang="t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ዋግኡ ብቕልጡፍ ክቕየር ይኽእል</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ጌጋታት መብዛሕትኡ ግዜ ዘይእረሙ እዮም</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ተቐባልነቱ ኣብ ብዙሓት ቦታታት ገና ውሱን እዩ</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ብውሑስ መንገዲ ንምጥቃም እተወሰነ ትምህርቲ የድሊ</a:t>
            </a:r>
            <a:endParaRPr lang="ti"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ቢትኮይን ንገለ ካብቲ ኣብ ትካላት ዝግበር እምነት ብምርግጋጽን ብውልቃዊ ሓላፍነትን ይትክኦ። ሓደጋ ግን ኣየወግድን እዩ።</a:t>
            </a:r>
            <a:endParaRPr lang="t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እንታይ እዩ?</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i" altLang="en-US" sz="4350" dirty="0">
                <a:solidFill>
                  <a:srgbClr val="FFFFFF"/>
                </a:solidFill>
                <a:latin typeface="IBM Plex Sans Medium" pitchFamily="34" charset="0"/>
                <a:ea typeface="IBM Plex Sans Medium" pitchFamily="34" charset="-122"/>
                <a:cs typeface="IBM Plex Sans Medium" pitchFamily="34" charset="-120"/>
              </a:rPr>
              <a:t>ቢትኮይን ብኸመይ ትጥቀሙሉ?</a:t>
            </a:r>
            <a:endParaRPr lang="ti"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i" altLang="en-US" sz="2400" dirty="0">
                <a:solidFill>
                  <a:srgbClr val="FFFFFF"/>
                </a:solidFill>
                <a:latin typeface="IBM Plex Sans" pitchFamily="34" charset="0"/>
                <a:ea typeface="IBM Plex Sans" pitchFamily="34" charset="-122"/>
                <a:cs typeface="IBM Plex Sans" pitchFamily="34" charset="-120"/>
              </a:rPr>
              <a:t>ብዛዕባ ዝኾነ ቦርሳ ዝለዓል ቀዳማይ ሕቶ፦ መፍትሓት መን ይቆጻጸሮም?</a:t>
            </a:r>
            <a:endParaRPr lang="t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ቦርሳ መፋትሕ የመሓድር</a:t>
            </a:r>
            <a:endParaRPr lang="ti" sz="3000" dirty="0"/>
          </a:p>
        </p:txBody>
      </p:sp>
      <p:pic>
        <p:nvPicPr>
          <p:cNvPr id="4" name="Image 0" descr="ቦርሳኹም መፋትሕ ትሕዝ ተቐበሉ መቐበሊ ኣድራሻ ኣካፍሉስደዱ ብመፍትሕኩም ፈርሙ ቢትኮይን ኣብ ናይ ሓባር መዝገብ ይጸንሕ">    </p:cNvPr>
          <p:cNvPicPr>
            <a:picLocks noChangeAspect="1"/>
          </p:cNvPicPr>
          <p:nvPr/>
        </p:nvPicPr>
        <p:blipFill>
          <a:blip r:embed="rId1"/>
          <a:stretch>
            <a:fillRect/>
          </a:stretch>
        </p:blipFill>
        <p:spPr>
          <a:xfrm>
            <a:off x="881024"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ብኸመይ ትጥቀሙሉ?</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ቢትኮይንኩም ብሓቂ መን እዩ ዝሕዞ?</a:t>
            </a:r>
            <a:endParaRPr lang="ti"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ti" altLang="en-US" sz="2400" b="1" dirty="0">
                <a:solidFill>
                  <a:srgbClr val="422C70"/>
                </a:solidFill>
                <a:latin typeface="IBM Plex Sans" pitchFamily="34" charset="0"/>
                <a:ea typeface="IBM Plex Sans" pitchFamily="34" charset="-122"/>
                <a:cs typeface="IBM Plex Sans" pitchFamily="34" charset="-120"/>
              </a:rPr>
              <a:t>ብገዛእ ርእስኹም ምሕላው:</a:t>
            </a:r>
            <a:r>
              <a:rPr lang="ti" altLang="en-US" sz="2400" dirty="0">
                <a:solidFill>
                  <a:srgbClr val="25252B"/>
                </a:solidFill>
                <a:latin typeface="IBM Plex Sans" pitchFamily="34" charset="0"/>
                <a:ea typeface="IBM Plex Sans" pitchFamily="34" charset="-122"/>
                <a:cs typeface="IBM Plex Sans" pitchFamily="34" charset="-120"/>
              </a:rPr>
              <a:t> ነቶም መፋትሕ ንስኹም ትቈጻጸርዎም</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ነቶም ናይ መመለሲ ቃላትን ነቲ መሳርሕን እንተ ኣጥፊእኩሞም፣ ማንም ሰብ ነቲ ቢትኮይንኩም ክመልሰልኩም ኣይክእልን እዩ</a:t>
            </a:r>
            <a:endParaRPr lang="ti" sz="2400" dirty="0"/>
          </a:p>
          <a:p>
            <a:pPr algn="l" marL="228600" indent="-228600">
              <a:lnSpc>
                <a:spcPct val="113000"/>
              </a:lnSpc>
              <a:spcBef>
                <a:spcPts val="480"/>
              </a:spcBef>
              <a:buSzPct val="100000"/>
              <a:buChar char="•"/>
            </a:pPr>
            <a:r>
              <a:rPr lang="ti" altLang="en-US" sz="2400" b="1" dirty="0">
                <a:solidFill>
                  <a:srgbClr val="422C70"/>
                </a:solidFill>
                <a:latin typeface="IBM Plex Sans" pitchFamily="34" charset="0"/>
                <a:ea typeface="IBM Plex Sans" pitchFamily="34" charset="-122"/>
                <a:cs typeface="IBM Plex Sans" pitchFamily="34" charset="-120"/>
              </a:rPr>
              <a:t>ብካልእ ኣካል ምሕላው:</a:t>
            </a:r>
            <a:r>
              <a:rPr lang="ti" altLang="en-US" sz="2400" dirty="0">
                <a:solidFill>
                  <a:srgbClr val="25252B"/>
                </a:solidFill>
                <a:latin typeface="IBM Plex Sans" pitchFamily="34" charset="0"/>
                <a:ea typeface="IBM Plex Sans" pitchFamily="34" charset="-122"/>
                <a:cs typeface="IBM Plex Sans" pitchFamily="34" charset="-120"/>
              </a:rPr>
              <a:t> ሓደ ትካል ነቶም መፋትሕ ይሕዞም፣ ብመጠኑ ከም ባንክ</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ኣብ ሕሳብኩም ዘሎ መጠን፣ እቲ ትካል ክኸፍለኩም ዝኣተዎ መብጽዓ እዩ፤ ገንዘብ ምውጻእ ክድርት፣ ሕሳብ ክዓግት፣ ብሰርሰርቲ ክጥቃዕ ወይ ክዕጾ ይኽእል እዩ</a:t>
            </a:r>
            <a:endParaRPr lang="ti"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ኣገባብ ሓለዋ ምምራጽ መለክዒ ብቕዓትኩም ኣይኮነን። እቲ ዘገድስ፣ ኣየናይ ዓይነት ትጥቀሙ ከም ዘለኹምን ኣብ ምንታይ እምነት ተንብሩ ከም ዘለኹምን ምፍላጥ እዩ።</a:t>
            </a:r>
            <a:endParaRPr lang="t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ብኸመይ ትጥቀሙሉ?</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ናይ ዘርኢ ሓረግኩም ምሉእ መሰል</a:t>
            </a:r>
            <a:br/>
            <a:r>
              <a:rPr lang="ti" altLang="en-US" sz="3000" dirty="0">
                <a:solidFill>
                  <a:srgbClr val="422C70"/>
                </a:solidFill>
                <a:latin typeface="IBM Plex Sans Medium" pitchFamily="34" charset="0"/>
                <a:ea typeface="IBM Plex Sans Medium" pitchFamily="34" charset="-122"/>
                <a:cs typeface="IBM Plex Sans Medium" pitchFamily="34" charset="-120"/>
              </a:rPr>
              <a:t>ምእታው እዩ</a:t>
            </a:r>
            <a:endParaRPr lang="ti"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ti" altLang="en-US" sz="2400" dirty="0">
                <a:solidFill>
                  <a:srgbClr val="25252B"/>
                </a:solidFill>
                <a:latin typeface="IBM Plex Sans" pitchFamily="34" charset="0"/>
                <a:ea typeface="IBM Plex Sans" pitchFamily="34" charset="-122"/>
                <a:cs typeface="IBM Plex Sans" pitchFamily="34" charset="-120"/>
              </a:rPr>
              <a:t>መፍትሕታትኩም ዳግማይ ክፈጥር ዝኽእል፣ መብዛሕትኡ ግዜ 12 ወይ 24 ቃላት ዝሓዘ፣ ብቕደም ተኸተል ዝተሰርዐ ዝርዝር ቃላት። ነዚ ዝርዝር ዘለዎ ዝኾነ ሰብ ቢትኮይንኩም ክወስድ ይኽእል።</a:t>
            </a:r>
            <a:endParaRPr lang="ti" sz="2400" dirty="0"/>
          </a:p>
        </p:txBody>
      </p:sp>
      <p:pic>
        <p:nvPicPr>
          <p:cNvPr id="6" name="Image 1" descr="መርኣያ ጥራይ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ብኸመይ ትጥቀሙሉ?</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ti" altLang="en-US" sz="4350" dirty="0">
                <a:solidFill>
                  <a:srgbClr val="FFFFFF"/>
                </a:solidFill>
                <a:latin typeface="IBM Plex Sans Medium" pitchFamily="34" charset="0"/>
                <a:ea typeface="IBM Plex Sans Medium" pitchFamily="34" charset="-122"/>
                <a:cs typeface="IBM Plex Sans Medium" pitchFamily="34" charset="-120"/>
              </a:rPr>
              <a:t>መፋትሕ ናትኩም እንተዘይኮይኖም፣</a:t>
            </a:r>
            <a:br/>
            <a:r>
              <a:rPr lang="ti" altLang="en-US" sz="4350" dirty="0">
                <a:solidFill>
                  <a:srgbClr val="FFFFFF"/>
                </a:solidFill>
                <a:latin typeface="IBM Plex Sans Medium" pitchFamily="34" charset="0"/>
                <a:ea typeface="IBM Plex Sans Medium" pitchFamily="34" charset="-122"/>
                <a:cs typeface="IBM Plex Sans Medium" pitchFamily="34" charset="-120"/>
              </a:rPr>
              <a:t>ሳናቲም እውን ናትኩም ኣይኮኑን።</a:t>
            </a:r>
            <a:endParaRPr lang="t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C0C0D0"/>
                </a:solidFill>
                <a:latin typeface="IBM Plex Sans" pitchFamily="34" charset="0"/>
                <a:ea typeface="IBM Plex Sans" pitchFamily="34" charset="-122"/>
                <a:cs typeface="IBM Plex Sans" pitchFamily="34" charset="-120"/>
              </a:rPr>
              <a:t>መእተዊ ናብ ቢትኮይን · ቢትኮይን ብኸመይ ትጥቀሙሉ?</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ዝኾነ ይኹን ቦርሳ ቅድሚ ምጥቃምኩም</a:t>
            </a:r>
            <a:endParaRPr lang="ti" sz="3000" dirty="0"/>
          </a:p>
        </p:txBody>
      </p:sp>
      <p:sp>
        <p:nvSpPr>
          <p:cNvPr id="5" name="Text 2"/>
          <p:cNvSpPr/>
          <p:nvPr/>
        </p:nvSpPr>
        <p:spPr>
          <a:xfrm>
            <a:off x="1017179" y="1379464"/>
            <a:ext cx="5956493" cy="4821448"/>
          </a:xfrm>
          <a:prstGeom prst="rect">
            <a:avLst/>
          </a:prstGeom>
          <a:noFill/>
          <a:ln/>
        </p:spPr>
        <p:txBody>
          <a:bodyPr wrap="square" lIns="0" tIns="0" rIns="0" bIns="0" rtlCol="0" anchor="t"/>
          <a:lstStyle/>
          <a:p>
            <a:pPr algn="l" marL="210820" indent="-210820">
              <a:lnSpc>
                <a:spcPct val="113000"/>
              </a:lnSpc>
              <a:buSzPct val="100000"/>
              <a:buChar char="•"/>
            </a:pPr>
            <a:r>
              <a:rPr lang="ti" altLang="en-US" sz="2210" b="1" dirty="0">
                <a:solidFill>
                  <a:srgbClr val="422C70"/>
                </a:solidFill>
                <a:latin typeface="IBM Plex Sans" pitchFamily="34" charset="0"/>
                <a:ea typeface="IBM Plex Sans" pitchFamily="34" charset="-122"/>
                <a:cs typeface="IBM Plex Sans" pitchFamily="34" charset="-120"/>
              </a:rPr>
              <a:t>መፍትሕታት:</a:t>
            </a:r>
            <a:r>
              <a:rPr lang="ti" altLang="en-US" sz="2210" dirty="0">
                <a:solidFill>
                  <a:srgbClr val="25252B"/>
                </a:solidFill>
                <a:latin typeface="IBM Plex Sans" pitchFamily="34" charset="0"/>
                <a:ea typeface="IBM Plex Sans" pitchFamily="34" charset="-122"/>
                <a:cs typeface="IBM Plex Sans" pitchFamily="34" charset="-120"/>
              </a:rPr>
              <a:t> መን ይቆጻጸሮም፣ ንስኹም ወይስ ኩባንያ?</a:t>
            </a:r>
            <a:endParaRPr lang="ti" sz="2210" dirty="0"/>
          </a:p>
          <a:p>
            <a:pPr algn="l" marL="210820" indent="-210820">
              <a:lnSpc>
                <a:spcPct val="113000"/>
              </a:lnSpc>
              <a:spcBef>
                <a:spcPts val="440"/>
              </a:spcBef>
              <a:buSzPct val="100000"/>
              <a:buChar char="•"/>
            </a:pPr>
            <a:r>
              <a:rPr lang="ti" altLang="en-US" sz="2210" b="1" dirty="0">
                <a:solidFill>
                  <a:srgbClr val="422C70"/>
                </a:solidFill>
                <a:latin typeface="IBM Plex Sans" pitchFamily="34" charset="0"/>
                <a:ea typeface="IBM Plex Sans" pitchFamily="34" charset="-122"/>
                <a:cs typeface="IBM Plex Sans" pitchFamily="34" charset="-120"/>
              </a:rPr>
              <a:t>ዳግመ-ምርካብ:</a:t>
            </a:r>
            <a:r>
              <a:rPr lang="ti" altLang="en-US" sz="2210" dirty="0">
                <a:solidFill>
                  <a:srgbClr val="25252B"/>
                </a:solidFill>
                <a:latin typeface="IBM Plex Sans" pitchFamily="34" charset="0"/>
                <a:ea typeface="IBM Plex Sans" pitchFamily="34" charset="-122"/>
                <a:cs typeface="IBM Plex Sans" pitchFamily="34" charset="-120"/>
              </a:rPr>
              <a:t> ስልክኹም እንተ ጠፊኡ ወይ እቲ ኩባንያ እንተ ጠፊኡ እንታይ ይኸውን?</a:t>
            </a:r>
            <a:endParaRPr lang="ti" sz="2210" dirty="0"/>
          </a:p>
          <a:p>
            <a:pPr algn="l" marL="210820" indent="-210820">
              <a:lnSpc>
                <a:spcPct val="113000"/>
              </a:lnSpc>
              <a:spcBef>
                <a:spcPts val="440"/>
              </a:spcBef>
              <a:buSzPct val="100000"/>
              <a:buChar char="•"/>
            </a:pPr>
            <a:r>
              <a:rPr lang="ti" altLang="en-US" sz="2210" b="1" dirty="0">
                <a:solidFill>
                  <a:srgbClr val="422C70"/>
                </a:solidFill>
                <a:latin typeface="IBM Plex Sans" pitchFamily="34" charset="0"/>
                <a:ea typeface="IBM Plex Sans" pitchFamily="34" charset="-122"/>
                <a:cs typeface="IBM Plex Sans" pitchFamily="34" charset="-120"/>
              </a:rPr>
              <a:t>ምንጪ:</a:t>
            </a:r>
            <a:r>
              <a:rPr lang="ti" altLang="en-US" sz="2210" dirty="0">
                <a:solidFill>
                  <a:srgbClr val="25252B"/>
                </a:solidFill>
                <a:latin typeface="IBM Plex Sans" pitchFamily="34" charset="0"/>
                <a:ea typeface="IBM Plex Sans" pitchFamily="34" charset="-122"/>
                <a:cs typeface="IBM Plex Sans" pitchFamily="34" charset="-120"/>
              </a:rPr>
              <a:t> ወግዓዊ መርበብ ሓበሬታ ወይ ኣብ መደብር መተግበሪታት ዘሎ ገጽ ድዩ፣ ሓደ ሰብ ዝሰደደልኩም መላግቦ ዘይኮነ?</a:t>
            </a:r>
            <a:endParaRPr lang="ti" sz="2210" dirty="0"/>
          </a:p>
          <a:p>
            <a:pPr algn="l" marL="210820" indent="-210820">
              <a:lnSpc>
                <a:spcPct val="113000"/>
              </a:lnSpc>
              <a:spcBef>
                <a:spcPts val="440"/>
              </a:spcBef>
              <a:buSzPct val="100000"/>
              <a:buChar char="•"/>
            </a:pPr>
            <a:r>
              <a:rPr lang="ti" altLang="en-US" sz="2210" b="1" dirty="0">
                <a:solidFill>
                  <a:srgbClr val="422C70"/>
                </a:solidFill>
                <a:latin typeface="IBM Plex Sans" pitchFamily="34" charset="0"/>
                <a:ea typeface="IBM Plex Sans" pitchFamily="34" charset="-122"/>
                <a:cs typeface="IBM Plex Sans" pitchFamily="34" charset="-120"/>
              </a:rPr>
              <a:t>ኮድ:</a:t>
            </a:r>
            <a:r>
              <a:rPr lang="ti" altLang="en-US" sz="2210" dirty="0">
                <a:solidFill>
                  <a:srgbClr val="25252B"/>
                </a:solidFill>
                <a:latin typeface="IBM Plex Sans" pitchFamily="34" charset="0"/>
                <a:ea typeface="IBM Plex Sans" pitchFamily="34" charset="-122"/>
                <a:cs typeface="IBM Plex Sans" pitchFamily="34" charset="-120"/>
              </a:rPr>
              <a:t> ክፉት ምንጪ ዘለዎን ብቐጻሊ ዝእለን ድዩ? (እዚ በይኑ ውሕስነት ዘረጋግጽ ኣይኮነን።)</a:t>
            </a:r>
            <a:endParaRPr lang="ti" sz="2210" dirty="0"/>
          </a:p>
          <a:p>
            <a:pPr algn="l" marL="210820" indent="-210820">
              <a:lnSpc>
                <a:spcPct val="113000"/>
              </a:lnSpc>
              <a:spcBef>
                <a:spcPts val="440"/>
              </a:spcBef>
              <a:buSzPct val="100000"/>
              <a:buChar char="•"/>
            </a:pPr>
            <a:r>
              <a:rPr lang="ti" altLang="en-US" sz="2210" b="1" dirty="0">
                <a:solidFill>
                  <a:srgbClr val="422C70"/>
                </a:solidFill>
                <a:latin typeface="IBM Plex Sans" pitchFamily="34" charset="0"/>
                <a:ea typeface="IBM Plex Sans" pitchFamily="34" charset="-122"/>
                <a:cs typeface="IBM Plex Sans" pitchFamily="34" charset="-120"/>
              </a:rPr>
              <a:t>ወጻኢታት:</a:t>
            </a:r>
            <a:r>
              <a:rPr lang="ti" altLang="en-US" sz="2210" dirty="0">
                <a:solidFill>
                  <a:srgbClr val="25252B"/>
                </a:solidFill>
                <a:latin typeface="IBM Plex Sans" pitchFamily="34" charset="0"/>
                <a:ea typeface="IBM Plex Sans" pitchFamily="34" charset="-122"/>
                <a:cs typeface="IBM Plex Sans" pitchFamily="34" charset="-120"/>
              </a:rPr>
              <a:t> ንምልኣኽ፣ ንምቕባል ወይ ገንዘብ ንምውጻእ ዝኽፈል ክፍሊት ኣሎዶ?</a:t>
            </a:r>
            <a:endParaRPr lang="ti" sz="2210" dirty="0"/>
          </a:p>
          <a:p>
            <a:pPr algn="l" marL="210820" indent="-210820">
              <a:lnSpc>
                <a:spcPct val="113000"/>
              </a:lnSpc>
              <a:spcBef>
                <a:spcPts val="440"/>
              </a:spcBef>
              <a:buSzPct val="100000"/>
              <a:buChar char="•"/>
            </a:pPr>
            <a:r>
              <a:rPr lang="ti" altLang="en-US" sz="2210" b="1" dirty="0">
                <a:solidFill>
                  <a:srgbClr val="422C70"/>
                </a:solidFill>
                <a:latin typeface="IBM Plex Sans" pitchFamily="34" charset="0"/>
                <a:ea typeface="IBM Plex Sans" pitchFamily="34" charset="-122"/>
                <a:cs typeface="IBM Plex Sans" pitchFamily="34" charset="-120"/>
              </a:rPr>
              <a:t>ክፍሊታት:</a:t>
            </a:r>
            <a:r>
              <a:rPr lang="ti" altLang="en-US" sz="2210" dirty="0">
                <a:solidFill>
                  <a:srgbClr val="25252B"/>
                </a:solidFill>
                <a:latin typeface="IBM Plex Sans" pitchFamily="34" charset="0"/>
                <a:ea typeface="IBM Plex Sans" pitchFamily="34" charset="-122"/>
                <a:cs typeface="IBM Plex Sans" pitchFamily="34" charset="-120"/>
              </a:rPr>
              <a:t> ኣብ ብሎክቸይን፣ ብላይትኒንግ፣ ወይስ ብኽልቲኡ?</a:t>
            </a:r>
            <a:endParaRPr lang="ti"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ብኸመይ ትጥቀሙሉ?</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ኣብ ሰንሰለትን ላይትኒንግን</a:t>
            </a:r>
            <a:endParaRPr lang="ti"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ti" altLang="en-US" sz="2400" b="1" dirty="0">
                <a:solidFill>
                  <a:srgbClr val="422C70"/>
                </a:solidFill>
                <a:latin typeface="IBM Plex Sans" pitchFamily="34" charset="0"/>
                <a:ea typeface="IBM Plex Sans" pitchFamily="34" charset="-122"/>
                <a:cs typeface="IBM Plex Sans" pitchFamily="34" charset="-120"/>
              </a:rPr>
              <a:t>ኣብ ሰንሰለት:</a:t>
            </a:r>
            <a:r>
              <a:rPr lang="ti" altLang="en-US" sz="2400" dirty="0">
                <a:solidFill>
                  <a:srgbClr val="25252B"/>
                </a:solidFill>
                <a:latin typeface="IBM Plex Sans" pitchFamily="34" charset="0"/>
                <a:ea typeface="IBM Plex Sans" pitchFamily="34" charset="-122"/>
                <a:cs typeface="IBM Plex Sans" pitchFamily="34" charset="-120"/>
              </a:rPr>
              <a:t> ብቐጥታ ኣብ ብሎክቸይን ዝምዝገብ</a:t>
            </a:r>
            <a:endParaRPr lang="ti" sz="2400" dirty="0"/>
          </a:p>
          <a:p>
            <a:pPr algn="l" marL="228600" indent="-228600">
              <a:lnSpc>
                <a:spcPct val="113000"/>
              </a:lnSpc>
              <a:spcBef>
                <a:spcPts val="480"/>
              </a:spcBef>
              <a:buSzPct val="100000"/>
              <a:buChar char="•"/>
            </a:pPr>
            <a:r>
              <a:rPr lang="ti" altLang="en-US" sz="2400" b="1" dirty="0">
                <a:solidFill>
                  <a:srgbClr val="422C70"/>
                </a:solidFill>
                <a:latin typeface="IBM Plex Sans" pitchFamily="34" charset="0"/>
                <a:ea typeface="IBM Plex Sans" pitchFamily="34" charset="-122"/>
                <a:cs typeface="IBM Plex Sans" pitchFamily="34" charset="-120"/>
              </a:rPr>
              <a:t>ላይትኒንግ:</a:t>
            </a:r>
            <a:r>
              <a:rPr lang="ti" altLang="en-US" sz="2400" dirty="0">
                <a:solidFill>
                  <a:srgbClr val="25252B"/>
                </a:solidFill>
                <a:latin typeface="IBM Plex Sans" pitchFamily="34" charset="0"/>
                <a:ea typeface="IBM Plex Sans" pitchFamily="34" charset="-122"/>
                <a:cs typeface="IBM Plex Sans" pitchFamily="34" charset="-120"/>
              </a:rPr>
              <a:t> ከም ቡን ምዕዳግ ዝኣመሰሉ ቅልጡፋት፣ ንኣሽቱን ተደጋገምትን ክፍሊታት ንምፍጻም፣ ኣብ ልዕሊ ቢትኮይን ዝተሃንጸ መርበብ ክፍሊት</a:t>
            </a:r>
            <a:endParaRPr lang="ti" sz="2400" dirty="0"/>
          </a:p>
          <a:p>
            <a:pPr algn="l" marL="228600" indent="-228600">
              <a:lnSpc>
                <a:spcPct val="113000"/>
              </a:lnSpc>
              <a:spcBef>
                <a:spcPts val="480"/>
              </a:spcBef>
              <a:buSzPct val="100000"/>
              <a:buChar char="•"/>
            </a:pPr>
            <a:r>
              <a:rPr lang="ti" altLang="en-US" sz="2400" dirty="0">
                <a:solidFill>
                  <a:srgbClr val="25252B"/>
                </a:solidFill>
                <a:latin typeface="IBM Plex Sans" pitchFamily="34" charset="0"/>
                <a:ea typeface="IBM Plex Sans" pitchFamily="34" charset="-122"/>
                <a:cs typeface="IBM Plex Sans" pitchFamily="34" charset="-120"/>
              </a:rPr>
              <a:t>ቦርሳ ላይትኒንግ እውን ብሳልሳይ ወገን ወይ ብባዕልኹም ዝመሓደር ክኸውን ይኽእል እዩ</a:t>
            </a:r>
            <a:endParaRPr lang="ti" sz="2400" dirty="0"/>
          </a:p>
        </p:txBody>
      </p:sp>
      <p:pic>
        <p:nvPicPr>
          <p:cNvPr id="5" name="Image 0" descr="ኣብ ሰንሰለትብቐጥታ ኣብ ብሎክቸይን ቢትኮይን ዝምዝገብላይትኒንግኣብ ልዕሊ ቢትኮይን ዝተሃንጸ መርበብ ክፍሊት">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ብኸመይ ትጥቀሙሉ?</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ኣብ እትመሃሩሉ እዋን ሰለስተ ሕግታት</a:t>
            </a:r>
            <a:endParaRPr lang="ti"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ቅድም ተምሃሩ።</a:t>
            </a:r>
            <a:r>
              <a:rPr lang="ti" altLang="en-US" sz="2400" dirty="0">
                <a:solidFill>
                  <a:srgbClr val="25252B"/>
                </a:solidFill>
                <a:latin typeface="IBM Plex Sans" pitchFamily="34" charset="0"/>
                <a:ea typeface="IBM Plex Sans" pitchFamily="34" charset="-122"/>
                <a:cs typeface="IBM Plex Sans" pitchFamily="34" charset="-120"/>
              </a:rPr>
              <a:t> ብሰንኪ ምሕጓስ፣ ፍርሒ ወይ ጸቕጢ ስጉምቲ ኣይትውሰዱ።</a:t>
            </a:r>
            <a:endParaRPr lang="ti" sz="2400" dirty="0"/>
          </a:p>
          <a:p>
            <a:pPr algn="l" marL="228600" indent="-228600">
              <a:lnSpc>
                <a:spcPct val="113000"/>
              </a:lnSpc>
              <a:spcBef>
                <a:spcPts val="480"/>
              </a:spcBef>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ብውሑድ ጀምሩ።</a:t>
            </a:r>
            <a:r>
              <a:rPr lang="ti" altLang="en-US" sz="2400" dirty="0">
                <a:solidFill>
                  <a:srgbClr val="25252B"/>
                </a:solidFill>
                <a:latin typeface="IBM Plex Sans" pitchFamily="34" charset="0"/>
                <a:ea typeface="IBM Plex Sans" pitchFamily="34" charset="-122"/>
                <a:cs typeface="IBM Plex Sans" pitchFamily="34" charset="-120"/>
              </a:rPr>
              <a:t> ዘይትፈልጥዎም መሳርሒታት፣ እንተ ጠፍአ ክትጻወርዎ ትኽእሉ መጠን ገንዘብ ተጠቒምኩም ፈትኑ።</a:t>
            </a:r>
            <a:endParaRPr lang="ti" sz="2400" dirty="0"/>
          </a:p>
          <a:p>
            <a:pPr algn="l" marL="228600" indent="-228600">
              <a:lnSpc>
                <a:spcPct val="113000"/>
              </a:lnSpc>
              <a:spcBef>
                <a:spcPts val="480"/>
              </a:spcBef>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ኣይትእመኑ፣ ኣረጋግጹ።</a:t>
            </a:r>
            <a:r>
              <a:rPr lang="ti" altLang="en-US" sz="2400" dirty="0">
                <a:solidFill>
                  <a:srgbClr val="25252B"/>
                </a:solidFill>
                <a:latin typeface="IBM Plex Sans" pitchFamily="34" charset="0"/>
                <a:ea typeface="IBM Plex Sans" pitchFamily="34" charset="-122"/>
                <a:cs typeface="IBM Plex Sans" pitchFamily="34" charset="-120"/>
              </a:rPr>
              <a:t> ነቲ ሰብ፣ ኣገባብ ክፍሊት፣ ኣድራሻን መጠን ገንዘብን ኣረጋግጹ።</a:t>
            </a:r>
            <a:endParaRPr lang="ti"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algn="l" indent="0" marL="0">
              <a:lnSpc>
                <a:spcPct val="113000"/>
              </a:lnSpc>
              <a:buNone/>
            </a:pPr>
            <a:r>
              <a:rPr lang="ti" altLang="en-US" sz="2400" b="1" dirty="0">
                <a:solidFill>
                  <a:srgbClr val="422C70"/>
                </a:solidFill>
                <a:latin typeface="IBM Plex Sans" pitchFamily="34" charset="0"/>
                <a:ea typeface="IBM Plex Sans" pitchFamily="34" charset="-122"/>
                <a:cs typeface="IBM Plex Sans" pitchFamily="34" charset="-120"/>
              </a:rPr>
              <a:t>ንገንዘብ ምቕባል ዘድሊ ሓበሬታ ኣካፍሉ፣ ምስጢራት ግና ፈጺምኩም ኣይተካፍሉ</a:t>
            </a:r>
            <a:endParaRPr lang="ti" sz="2400" dirty="0"/>
          </a:p>
          <a:p>
            <a:pPr algn="l" indent="0" marL="0">
              <a:lnSpc>
                <a:spcPct val="113000"/>
              </a:lnSpc>
              <a:spcBef>
                <a:spcPts val="360"/>
              </a:spcBef>
              <a:buNone/>
            </a:pPr>
            <a:r>
              <a:rPr lang="ti" altLang="en-US" sz="2400" dirty="0">
                <a:solidFill>
                  <a:srgbClr val="25252B"/>
                </a:solidFill>
                <a:latin typeface="IBM Plex Sans" pitchFamily="34" charset="0"/>
                <a:ea typeface="IBM Plex Sans" pitchFamily="34" charset="-122"/>
                <a:cs typeface="IBM Plex Sans" pitchFamily="34" charset="-120"/>
              </a:rPr>
              <a:t>ኣድራሻ ወይ ሕቶ ክፍሊት ክካፈል ይኽእል እዩ። ናይ መመለሲ ሓረግ ወይ ውልቃዊ መፍትሕ ግና ፈጺሙ ክካፈል የብሉን። ዝኾነ ሕጋዊ መምህር፣ ኩባንያ ቦርሳ ወይ ሰራሕተኛ ደገፍ ነዚ ክትህብዎ ፈጺሙ ኣይክሓትተኩምን እዩ።</a:t>
            </a:r>
            <a:endParaRPr lang="t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ብኸመይ ትጥቀሙሉ?</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ደው በሉ፣ ዋላ ሓንቲ ኣይተካፍሉ፣ ዋላ</a:t>
            </a:r>
            <a:br/>
            <a:r>
              <a:rPr lang="ti" altLang="en-US" sz="3000" dirty="0">
                <a:solidFill>
                  <a:srgbClr val="422C70"/>
                </a:solidFill>
                <a:latin typeface="IBM Plex Sans Medium" pitchFamily="34" charset="0"/>
                <a:ea typeface="IBM Plex Sans Medium" pitchFamily="34" charset="-122"/>
                <a:cs typeface="IBM Plex Sans Medium" pitchFamily="34" charset="-120"/>
              </a:rPr>
              <a:t>ሓንቲ ኣይትልኣኹ</a:t>
            </a:r>
            <a:endParaRPr lang="ti" sz="3000" dirty="0"/>
          </a:p>
        </p:txBody>
      </p:sp>
      <p:sp>
        <p:nvSpPr>
          <p:cNvPr id="5" name="Text 2"/>
          <p:cNvSpPr/>
          <p:nvPr/>
        </p:nvSpPr>
        <p:spPr>
          <a:xfrm>
            <a:off x="666780" y="1860804"/>
            <a:ext cx="5694426" cy="2764963"/>
          </a:xfrm>
          <a:prstGeom prst="rect">
            <a:avLst/>
          </a:prstGeom>
          <a:noFill/>
          <a:ln/>
        </p:spPr>
        <p:txBody>
          <a:bodyPr wrap="square" lIns="0" tIns="0" rIns="0" bIns="0" rtlCol="0" anchor="t"/>
          <a:lstStyle/>
          <a:p>
            <a:pPr algn="l" indent="0" marL="0">
              <a:lnSpc>
                <a:spcPct val="113000"/>
              </a:lnSpc>
              <a:buNone/>
            </a:pPr>
            <a:r>
              <a:rPr lang="ti" altLang="en-US" sz="2300" dirty="0">
                <a:solidFill>
                  <a:srgbClr val="25252B"/>
                </a:solidFill>
                <a:latin typeface="IBM Plex Sans" pitchFamily="34" charset="0"/>
                <a:ea typeface="IBM Plex Sans" pitchFamily="34" charset="-122"/>
                <a:cs typeface="IBM Plex Sans" pitchFamily="34" charset="-120"/>
              </a:rPr>
              <a:t>ሓደ ሰብ ናይ ህጹጽነት ወይ ምስጢራውነት ስምዒት እንተፈጢሩ፣ ውሕስነት ዘለዎ ትርፊ እንተተመባጺዑ፣ መጀመርታ ቢትኮይን ክትልእኩ እንተሓቲቱኩም፣ ወይ ናይ መመለሲ ሓረግኩም እንተሓቲቱኩም፣ ደው በሉ። ጽንሑ። ዋላ ሓንቲ ኣይተካፍሉ። ዋላ ሓንቲ ኣይትልኣኹ። ድሕሪኡ፣ ኣቐዲምኩም ብእትፈልጥዎ ምንጪ ኣረጋግጹ።</a:t>
            </a:r>
            <a:endParaRPr lang="ti" sz="2300" dirty="0"/>
          </a:p>
        </p:txBody>
      </p:sp>
      <p:pic>
        <p:nvPicPr>
          <p:cNvPr id="6" name="Image 1" descr="ህጹጽነት ካልእ ሰብ ምምሳል ዝተቐየረ መብጽሒ ውሕስነት ዘለዎ መኽሰብ ምስጢራት ምሕታት">    </p:cNvPr>
          <p:cNvPicPr>
            <a:picLocks noChangeAspect="1"/>
          </p:cNvPicPr>
          <p:nvPr/>
        </p:nvPicPr>
        <p:blipFill>
          <a:blip r:embed="rId2"/>
          <a:stretch>
            <a:fillRect/>
          </a:stretch>
        </p:blipFill>
        <p:spPr>
          <a:xfrm>
            <a:off x="1338224" y="4772071"/>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ቢትኮይን ብኸመይ ትጥቀሙሉ?</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i" altLang="en-US" sz="4350" dirty="0">
                <a:solidFill>
                  <a:srgbClr val="FFFFFF"/>
                </a:solidFill>
                <a:latin typeface="IBM Plex Sans Medium" pitchFamily="34" charset="0"/>
                <a:ea typeface="IBM Plex Sans Medium" pitchFamily="34" charset="-122"/>
                <a:cs typeface="IBM Plex Sans Medium" pitchFamily="34" charset="-120"/>
              </a:rPr>
              <a:t>ቀጺሉ እንታይ?</a:t>
            </a:r>
            <a:endParaRPr lang="ti"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ti" altLang="en-US" sz="2400" dirty="0">
                <a:solidFill>
                  <a:srgbClr val="FFFFFF"/>
                </a:solidFill>
                <a:latin typeface="IBM Plex Sans" pitchFamily="34" charset="0"/>
                <a:ea typeface="IBM Plex Sans" pitchFamily="34" charset="-122"/>
                <a:cs typeface="IBM Plex Sans" pitchFamily="34" charset="-120"/>
              </a:rPr>
              <a:t>እዚ ገና መጀመርታ ጥራይ እዩ።</a:t>
            </a:r>
            <a:endParaRPr lang="t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ኣርባዕተ ቀንዲ ነጥብታት</a:t>
            </a:r>
            <a:endParaRPr lang="ti"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ገንዘብ ኣብ ሕግታትን እምነትን ይምርኮስ።</a:t>
            </a:r>
            <a:r>
              <a:rPr lang="ti" altLang="en-US" sz="2400" dirty="0">
                <a:solidFill>
                  <a:srgbClr val="25252B"/>
                </a:solidFill>
                <a:latin typeface="IBM Plex Sans" pitchFamily="34" charset="0"/>
                <a:ea typeface="IBM Plex Sans" pitchFamily="34" charset="-122"/>
                <a:cs typeface="IBM Plex Sans" pitchFamily="34" charset="-120"/>
              </a:rPr>
              <a:t> ቀረብን ሕግታትን ናይ ፊያት ገንዘብ ብውሑዳት ትካላት ይውሰኑ።</a:t>
            </a:r>
            <a:endParaRPr lang="ti" sz="2400" dirty="0"/>
          </a:p>
          <a:p>
            <a:pPr algn="l" marL="228600" indent="-228600">
              <a:lnSpc>
                <a:spcPct val="113000"/>
              </a:lnSpc>
              <a:spcBef>
                <a:spcPts val="480"/>
              </a:spcBef>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ቢትኮይን ዝተፈልዩ ሕግታት የቕርብ።</a:t>
            </a:r>
            <a:r>
              <a:rPr lang="ti" altLang="en-US" sz="2400" dirty="0">
                <a:solidFill>
                  <a:srgbClr val="25252B"/>
                </a:solidFill>
                <a:latin typeface="IBM Plex Sans" pitchFamily="34" charset="0"/>
                <a:ea typeface="IBM Plex Sans" pitchFamily="34" charset="-122"/>
                <a:cs typeface="IBM Plex Sans" pitchFamily="34" charset="-120"/>
              </a:rPr>
              <a:t> ንህዝቢ ግሉጽ ዝኾነ፣ ንዝኾነ ሰብ ክፉት ዝኾነ፣ ኣብ እምነት ኣብ ክንዲ ምምርኳስ ክረጋገጽ ዝኽእል ውሱን ቀረብ።</a:t>
            </a:r>
            <a:endParaRPr lang="ti" sz="2400" dirty="0"/>
          </a:p>
          <a:p>
            <a:pPr algn="l" marL="228600" indent="-228600">
              <a:lnSpc>
                <a:spcPct val="113000"/>
              </a:lnSpc>
              <a:spcBef>
                <a:spcPts val="480"/>
              </a:spcBef>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ድሕነት ቀዳምነት ይወሃቦ።</a:t>
            </a:r>
            <a:r>
              <a:rPr lang="ti" altLang="en-US" sz="2400" dirty="0">
                <a:solidFill>
                  <a:srgbClr val="25252B"/>
                </a:solidFill>
                <a:latin typeface="IBM Plex Sans" pitchFamily="34" charset="0"/>
                <a:ea typeface="IBM Plex Sans" pitchFamily="34" charset="-122"/>
                <a:cs typeface="IBM Plex Sans" pitchFamily="34" charset="-120"/>
              </a:rPr>
              <a:t> መጀመርታ ተምሃሩ፣ ብውሑድ ጀምሩ፣ ኩሉ ኣረጋግጹ፣ ናይ መመለሲ ሓረግኩም ፈጺምኩም ንኻልእ ኣይተካፍሉ።</a:t>
            </a:r>
            <a:endParaRPr lang="ti" sz="2400" dirty="0"/>
          </a:p>
          <a:p>
            <a:pPr algn="l" marL="228600" indent="-228600">
              <a:lnSpc>
                <a:spcPct val="113000"/>
              </a:lnSpc>
              <a:spcBef>
                <a:spcPts val="480"/>
              </a:spcBef>
              <a:buSzPct val="100000"/>
              <a:buChar char="•"/>
            </a:pPr>
            <a:r>
              <a:rPr lang="ti" altLang="en-US" sz="2400" b="1" dirty="0">
                <a:solidFill>
                  <a:srgbClr val="25252B"/>
                </a:solidFill>
                <a:latin typeface="IBM Plex Sans" pitchFamily="34" charset="0"/>
                <a:ea typeface="IBM Plex Sans" pitchFamily="34" charset="-122"/>
                <a:cs typeface="IBM Plex Sans" pitchFamily="34" charset="-120"/>
              </a:rPr>
              <a:t>እዚ መጀመርታ ጥራይ እዩ።</a:t>
            </a:r>
            <a:r>
              <a:rPr lang="ti" altLang="en-US" sz="2400" dirty="0">
                <a:solidFill>
                  <a:srgbClr val="25252B"/>
                </a:solidFill>
                <a:latin typeface="IBM Plex Sans" pitchFamily="34" charset="0"/>
                <a:ea typeface="IBM Plex Sans" pitchFamily="34" charset="-122"/>
                <a:cs typeface="IBM Plex Sans" pitchFamily="34" charset="-120"/>
              </a:rPr>
              <a:t> ሓደ ውሑስ ዝቕጽል ስጉምቲ እኹል እዩ።</a:t>
            </a:r>
            <a:endParaRPr lang="ti"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ti" altLang="en-US" sz="2400" b="1" dirty="0">
                <a:solidFill>
                  <a:srgbClr val="422C70"/>
                </a:solidFill>
                <a:latin typeface="IBM Plex Sans" pitchFamily="34" charset="0"/>
                <a:ea typeface="IBM Plex Sans" pitchFamily="34" charset="-122"/>
                <a:cs typeface="IBM Plex Sans" pitchFamily="34" charset="-120"/>
              </a:rPr>
              <a:t>ንምስትንታን ዝኸውን ህሞት</a:t>
            </a:r>
            <a:endParaRPr lang="ti" sz="2400" dirty="0"/>
          </a:p>
          <a:p>
            <a:pPr algn="l" indent="0" marL="0">
              <a:lnSpc>
                <a:spcPct val="113000"/>
              </a:lnSpc>
              <a:spcBef>
                <a:spcPts val="360"/>
              </a:spcBef>
              <a:buNone/>
            </a:pPr>
            <a:r>
              <a:rPr lang="ti" altLang="en-US" sz="2400" dirty="0">
                <a:solidFill>
                  <a:srgbClr val="25252B"/>
                </a:solidFill>
                <a:latin typeface="IBM Plex Sans" pitchFamily="34" charset="0"/>
                <a:ea typeface="IBM Plex Sans" pitchFamily="34" charset="-122"/>
                <a:cs typeface="IBM Plex Sans" pitchFamily="34" charset="-120"/>
              </a:rPr>
              <a:t>ናብቶም ኣብ መጀመርታ ዝነበሩ ሓሙሽተ ሕቶታት ተመለሱ። ሕጂ እንታይ ምመለስኩም?</a:t>
            </a:r>
            <a:endParaRPr lang="t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ቀጺሉ እንታይ?</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i" altLang="en-US" sz="3000" dirty="0">
                <a:solidFill>
                  <a:srgbClr val="422C70"/>
                </a:solidFill>
                <a:latin typeface="IBM Plex Sans Medium" pitchFamily="34" charset="0"/>
                <a:ea typeface="IBM Plex Sans Medium" pitchFamily="34" charset="-122"/>
                <a:cs typeface="IBM Plex Sans Medium" pitchFamily="34" charset="-120"/>
              </a:rPr>
              <a:t>ዲፕሎማ ቢትኮይን</a:t>
            </a:r>
            <a:endParaRPr lang="ti"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ti" altLang="en-US" sz="2210" dirty="0">
                <a:solidFill>
                  <a:srgbClr val="25252B"/>
                </a:solidFill>
                <a:latin typeface="IBM Plex Sans" pitchFamily="34" charset="0"/>
                <a:ea typeface="IBM Plex Sans" pitchFamily="34" charset="-122"/>
                <a:cs typeface="IBM Plex Sans" pitchFamily="34" charset="-120"/>
              </a:rPr>
              <a:t>ዝቕጽል ስጉምቲ። ኣርባዕተ ሞጁላቱ ዝያዳ ንቕድሚት የሰጉሙኹም፦</a:t>
            </a:r>
            <a:endParaRPr lang="ti"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ti" altLang="en-US" sz="2210" dirty="0">
                <a:solidFill>
                  <a:srgbClr val="25252B"/>
                </a:solidFill>
                <a:latin typeface="IBM Plex Sans" pitchFamily="34" charset="0"/>
                <a:ea typeface="IBM Plex Sans" pitchFamily="34" charset="-122"/>
                <a:cs typeface="IBM Plex Sans" pitchFamily="34" charset="-120"/>
              </a:rPr>
              <a:t>ገንዘብ ምርዳእ</a:t>
            </a:r>
            <a:endParaRPr lang="ti" sz="2210" dirty="0"/>
          </a:p>
          <a:p>
            <a:pPr algn="l" marL="210820" indent="-210820">
              <a:lnSpc>
                <a:spcPct val="113000"/>
              </a:lnSpc>
              <a:spcBef>
                <a:spcPts val="440"/>
              </a:spcBef>
              <a:buSzPct val="100000"/>
              <a:buChar char="•"/>
            </a:pPr>
            <a:r>
              <a:rPr lang="ti" altLang="en-US" sz="2210" dirty="0">
                <a:solidFill>
                  <a:srgbClr val="25252B"/>
                </a:solidFill>
                <a:latin typeface="IBM Plex Sans" pitchFamily="34" charset="0"/>
                <a:ea typeface="IBM Plex Sans" pitchFamily="34" charset="-122"/>
                <a:cs typeface="IBM Plex Sans" pitchFamily="34" charset="-120"/>
              </a:rPr>
              <a:t>ቢትኮይን ብኸመይ ከም ዝሰርሕ</a:t>
            </a:r>
            <a:endParaRPr lang="ti" sz="2210" dirty="0"/>
          </a:p>
          <a:p>
            <a:pPr algn="l" marL="210820" indent="-210820">
              <a:lnSpc>
                <a:spcPct val="113000"/>
              </a:lnSpc>
              <a:spcBef>
                <a:spcPts val="440"/>
              </a:spcBef>
              <a:buSzPct val="100000"/>
              <a:buChar char="•"/>
            </a:pPr>
            <a:r>
              <a:rPr lang="ti" altLang="en-US" sz="2210" dirty="0">
                <a:solidFill>
                  <a:srgbClr val="25252B"/>
                </a:solidFill>
                <a:latin typeface="IBM Plex Sans" pitchFamily="34" charset="0"/>
                <a:ea typeface="IBM Plex Sans" pitchFamily="34" charset="-122"/>
                <a:cs typeface="IBM Plex Sans" pitchFamily="34" charset="-120"/>
              </a:rPr>
              <a:t>ቢትኮይን ብውሑስ መንገዲ ምጥቃም</a:t>
            </a:r>
            <a:endParaRPr lang="ti" sz="2210" dirty="0"/>
          </a:p>
          <a:p>
            <a:pPr algn="l" marL="210820" indent="-210820">
              <a:lnSpc>
                <a:spcPct val="113000"/>
              </a:lnSpc>
              <a:spcBef>
                <a:spcPts val="440"/>
              </a:spcBef>
              <a:buSzPct val="100000"/>
              <a:buChar char="•"/>
            </a:pPr>
            <a:r>
              <a:rPr lang="ti" altLang="en-US" sz="2210" dirty="0">
                <a:solidFill>
                  <a:srgbClr val="25252B"/>
                </a:solidFill>
                <a:latin typeface="IBM Plex Sans" pitchFamily="34" charset="0"/>
                <a:ea typeface="IBM Plex Sans" pitchFamily="34" charset="-122"/>
                <a:cs typeface="IBM Plex Sans" pitchFamily="34" charset="-120"/>
              </a:rPr>
              <a:t>ቢትኮይን ኣብ ማሕበረሰብኩም</a:t>
            </a:r>
            <a:endParaRPr lang="ti"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ti" altLang="en-US" sz="2210" dirty="0">
                <a:solidFill>
                  <a:srgbClr val="25252B"/>
                </a:solidFill>
                <a:latin typeface="IBM Plex Sans" pitchFamily="34" charset="0"/>
                <a:ea typeface="IBM Plex Sans" pitchFamily="34" charset="-122"/>
                <a:cs typeface="IBM Plex Sans" pitchFamily="34" charset="-120"/>
              </a:rPr>
              <a:t>ንፍልጠት ህንጡያት ኩኑ፣ ሕቶታት ምሕታት ቀጽሉ፣ ዝያዳ ንምፍላጥ ድማ ነዚ ይብጽሑ፦ </a:t>
            </a:r>
            <a:r>
              <a:rPr lang="ti"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ti" altLang="en-US" sz="2210" dirty="0">
                <a:solidFill>
                  <a:srgbClr val="25252B"/>
                </a:solidFill>
                <a:latin typeface="IBM Plex Sans" pitchFamily="34" charset="0"/>
                <a:ea typeface="IBM Plex Sans" pitchFamily="34" charset="-122"/>
                <a:cs typeface="IBM Plex Sans" pitchFamily="34" charset="-120"/>
              </a:rPr>
              <a:t>.</a:t>
            </a:r>
            <a:endParaRPr lang="ti" sz="2210" dirty="0"/>
          </a:p>
        </p:txBody>
      </p:sp>
      <p:sp>
        <p:nvSpPr>
          <p:cNvPr id="8" name="Text 5"/>
          <p:cNvSpPr/>
          <p:nvPr/>
        </p:nvSpPr>
        <p:spPr>
          <a:xfrm>
            <a:off x="666780" y="5444246"/>
            <a:ext cx="11144250" cy="378470"/>
          </a:xfrm>
          <a:prstGeom prst="rect">
            <a:avLst/>
          </a:prstGeom>
          <a:noFill/>
          <a:ln/>
        </p:spPr>
        <p:txBody>
          <a:bodyPr wrap="square" lIns="0" tIns="0" rIns="0" bIns="0" rtlCol="0" anchor="t"/>
          <a:lstStyle/>
          <a:p>
            <a:pPr algn="l" indent="0" marL="0">
              <a:lnSpc>
                <a:spcPct val="113000"/>
              </a:lnSpc>
              <a:buNone/>
            </a:pPr>
            <a:r>
              <a:rPr lang="ti" altLang="en-US" sz="2210" dirty="0">
                <a:solidFill>
                  <a:srgbClr val="25252B"/>
                </a:solidFill>
                <a:latin typeface="IBM Plex Sans" pitchFamily="34" charset="0"/>
                <a:ea typeface="IBM Plex Sans" pitchFamily="34" charset="-122"/>
                <a:cs typeface="IBM Plex Sans" pitchFamily="34" charset="-120"/>
              </a:rPr>
              <a:t>ኣብ ዝቕጽል ጉጅለ ተማሃሮና ክንርእየኩም ብሃንቀውታ ንጽበ።</a:t>
            </a:r>
            <a:endParaRPr lang="ti"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i" altLang="en-US" sz="1200" dirty="0">
                <a:solidFill>
                  <a:srgbClr val="6C6C7D"/>
                </a:solidFill>
                <a:latin typeface="IBM Plex Sans" pitchFamily="34" charset="0"/>
                <a:ea typeface="IBM Plex Sans" pitchFamily="34" charset="-122"/>
                <a:cs typeface="IBM Plex Sans" pitchFamily="34" charset="-120"/>
              </a:rPr>
              <a:t>መእተዊ ናብ ቢትኮይን · ቀጺሉ እንታይ?</a:t>
            </a:r>
            <a:endParaRPr lang="t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መእተዊ ናብ ቢትኮይን</dc:title>
  <dc:subject>Open educational slides (Creative Commons). Adapt them freely.</dc:subject>
  <dc:creator>My First Bitcoin</dc:creator>
  <cp:lastModifiedBy>My First Bitcoin</cp:lastModifiedBy>
  <cp:revision>1</cp:revision>
  <dcterms:created xsi:type="dcterms:W3CDTF">2026-10-22T19:52:44Z</dcterms:created>
  <dcterms:modified xsi:type="dcterms:W3CDTF">2026-10-22T19:52:44Z</dcterms:modified>
</cp:coreProperties>
</file>