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Fonte: My First Bitcoin, Introdução ao Bitcoin, Um guia para iniciantes, edição 26.10. Adaptado sob a licença Creative Commons Atribuição-CompartilhaIgual 4.0 Internacional; esta apresentação usa a mesma licença. Esta apresentação é um material de apoio conduzido por educadores, baseado nas seis perguntas do guia. Adapte os exemplos, o ritmo e a condução à sua comunidade, preservando o sentido e as mensagens de segurança. Não há uma duração fixa prevista para a sessão.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Comece com a imagem: todos ao nosso redor usam dinheiro sem questioná-lo. Pergunte ao grupo quando foi a última vez que pensaram de onde vem o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Dê aos alunos alguns minutos para escrever. Não peça a ninguém que compartilhe detalhes financeiros pessoais. Essas respostas serão retomadas no slide de conclusões "E agora?".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Mantenha essa distinção ao longo de toda a sessão. Quando surgir uma afirmação, pergunte: podemos verificá-la ou ela exige critérios e evidências?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o exemplo do guia: você cultiva arroz e precisa de sapatos, mas o sapateiro quer óleo de cozinha, não arroz. Os economistas chamam isso de dupla coincidência de desejos.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o exemplo do guia: você cultiva arroz e precisa de sapatos, mas o sapateiro quer óleo de cozinha, não arroz. Os economistas chamam isso de dupla coincidência de desejos.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cédula é apenas um pedaço de papel. O dinheiro resolve o problema do escambo ao separar a venda da compra: você vende seu arroz para uma pessoa e compra sapatos de outra. É isso que diferencia o dinheiro do escambo.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inflação de preços é um aumento sustentado do nível geral de preços. O outro lado dela é o poder de compra: quanto uma unidade de dinheiro consegue comprar. Se uma cesta de bens básicos sobe de 100 unidades de moeda para 110, as mesmas 100 unidades já não compram a cesta inteira.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inflação de preços é um aumento sustentado do nível geral de preços. O outro lado dela é o poder de compra: quanto uma unidade de dinheiro consegue comprar. Se uma cesta de bens básicos sobe de 100 unidades de moeda para 110, as mesmas 100 unidades já não compram a cesta inteira.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economistas debatem o quanto cada causa importa. Mantenha o foco na única causa que é uma decisão, e não um acidente.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Isso funciona sem nenhum aparelho nem internet. Compare as respostas entre o grupo e lembre aos alunos que um único preço não representa toda a medida da inflação.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Antes do Bitcoin, enviar dinheiro pela internet sempre dependia de uma organização de confiança: um banco ou uma empresa de pagamentos que mantinha o livro-razão, aprovava contas e podia atrasar, bloquear ou reverter um pagamento. A informação digital é fácil de copiar: se uma moeda digital pudesse ser gasta duas vezes, ela não funcionaria como dinheiro. Esse é o problema do gasto duplo. Satoshi Nakamoto é uma pessoa ou um grupo que usa esse nome.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Descentralizado não significa que todos têm a mesma influência. Significa que nenhum participante, sozinho, pode alterar o livro-razão ou as regras monetárias para todos.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Novos bitcoins são liberados de acordo com um cronograma público, e computadores independentes chamados nós rejeitam qualquer bloco que viole essa regra. O limite é confiável porque qualquer pessoa pode verificá-lo. Não se trata de uma lei da natureza: ele se mantém porque os participantes continuam a fazê-lo valer. Uma oferta limitada não garante que o preço vai subir; o preço depende tanto da demanda quanto da oferta.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Possuir 100.000 sats e possuir 0,001 bitcoin descrevem a mesma quantia. Aborde o equívoco de que o Bitcoin está fora de alcance porque um bitcoin é caro.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usuários enviam, recebem e guardam bitcoin; os nós verificam cada transação e cada bloco segundo as regras; os mineradores competem para adicionar um novo bloco ao registro a cada dez minutos, aproximadamente. Esse registro, a blockchain, é público e muito caro de reescrever. Uma observação sobre a grafia: Bitcoin com B maiúsculo geralmente se refere à rede ou ao sistema; bitcoin com b minúsculo se refere ao próprio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Os usuários enviam, recebem e guardam bitcoin; os nós verificam cada transação e cada bloco segundo as regras; os mineradores competem para adicionar um novo bloco ao registro a cada dez minutos, aproximadamente. Esse registro, a blockchain, é público e muito caro de reescrever. Uma observação sobre a grafia: Bitcoin com B maiúsculo geralmente se refere à rede ou ao sistema; bitcoin com b minúsculo se refere ao próprio dinheiro.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Uma carteira de Bitcoin é uma ferramenta, geralmente um aplicativo, que permite que você receba, consulte e envie bitcoin. Seus bitcoins não ficam armazenados dentro do seu celular: eles ficam registrados na blockchain. A carteira gerencia as chaves que permitem que você comprove que eles são seus e autorize um pagamento.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frase-semente não é apenas um backup: ela dá acesso total. Anote-a com precisão no papel ao criar a carteira; guarde-a offline, em sigilo e em um lugar onde ela não seja perdida nem danificada. Nunca a fotografe, envie por e-mail, guarde em notas na nuvem, mande por mensagem ou digite em um site. As palavras mostradas são apenas um exemplo; nunca mostre nem colete uma frase-semente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My First Bitcoin não recomenda carteiras específicas. Ferramentas, taxas e proprietários mudam, e o que serve para uma comunidade pode não servir para outra. Indique aos estudantes um educador local de confiança.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212842" y="571500"/>
            <a:ext cx="1312347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pt-BR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Edição 26.10</a:t>
            </a:r>
            <a:endParaRPr lang="pt-BR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19201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pt-BR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Introdução</a:t>
            </a:r>
            <a:br/>
            <a:r>
              <a:rPr lang="pt-BR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ao Bitcoin</a:t>
            </a:r>
            <a:endParaRPr lang="pt-BR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pt-BR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Guia para Iniciantes</a:t>
            </a:r>
            <a:endParaRPr lang="pt-BR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Por que o dinheiro importa?</a:t>
            </a:r>
            <a:endParaRPr lang="pt-BR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Usamos dinheiro todos os dias, mas raramente nos perguntamos como ele funciona.</a:t>
            </a:r>
            <a:endParaRPr lang="pt-BR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maioria das pessoas nunca</a:t>
            </a:r>
            <a:br/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para para pensar no dinheiro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Não ganhá-lo, não gastá-lo, mas pensar no que ele é e em como funciona.</a:t>
            </a:r>
            <a:endParaRPr lang="pt-BR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Por que o dinheiro importa?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Cinco perguntas para começar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1017179" y="1379464"/>
            <a:ext cx="5956493" cy="28731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Por que as pessoas precisam de dinheiro?</a:t>
            </a:r>
            <a:endParaRPr lang="pt-BR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que faz algo ser dinheiro?</a:t>
            </a:r>
            <a:endParaRPr lang="pt-BR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Quem pode criar ou controlar o dinheiro que você usa?</a:t>
            </a:r>
            <a:endParaRPr lang="pt-BR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Por que o dinheiro que você usa tem valor?</a:t>
            </a:r>
            <a:endParaRPr lang="pt-BR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seu dinheiro compra a mesma quantidade que antes?</a:t>
            </a:r>
            <a:endParaRPr lang="pt-BR" sz="2210" dirty="0"/>
          </a:p>
        </p:txBody>
      </p:sp>
      <p:sp>
        <p:nvSpPr>
          <p:cNvPr id="6" name="Shape 3"/>
          <p:cNvSpPr/>
          <p:nvPr/>
        </p:nvSpPr>
        <p:spPr>
          <a:xfrm>
            <a:off x="666780" y="4561027"/>
            <a:ext cx="5981730" cy="151342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561027"/>
            <a:ext cx="57150" cy="151342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72535" y="4813402"/>
            <a:ext cx="5328849" cy="1008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2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Guarde suas respostas</a:t>
            </a:r>
            <a:endParaRPr lang="pt-BR" sz="2210" dirty="0"/>
          </a:p>
          <a:p>
            <a:pPr algn="l" indent="0" marL="0">
              <a:lnSpc>
                <a:spcPct val="113000"/>
              </a:lnSpc>
              <a:spcBef>
                <a:spcPts val="330"/>
              </a:spcBef>
              <a:buNone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Escreva uma resposta curta para cada pergunta. Você voltará a elas no final.</a:t>
            </a:r>
            <a:endParaRPr lang="pt-BR" sz="22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Por que o dinheiro importa?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Fato ou opinião?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428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pt-BR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Fato:</a:t>
            </a: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"Esta cédula é aceita para o pagamento de impostos." Isso pode ser verificado.</a:t>
            </a:r>
            <a:endParaRPr lang="pt-BR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BR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Opinião:</a:t>
            </a: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"Esta é a melhor forma de dinheiro." Isso exige critérios e evidências.</a:t>
            </a:r>
            <a:endParaRPr lang="pt-BR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4133271"/>
            <a:ext cx="6340632" cy="1974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Este guia tem fins exclusivamente educacionais. Ele não oferece aconselhamento financeiro, de investimento, jurídico ou tributário, e não orienta você a comprar, vender ou manter nenhum ativo.</a:t>
            </a:r>
            <a:endParaRPr lang="pt-BR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Por que o dinheiro importa?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que é dinheiro?</a:t>
            </a:r>
            <a:endParaRPr lang="pt-BR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dinheiro é uma ferramenta de troca.</a:t>
            </a:r>
            <a:endParaRPr lang="pt-BR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Escambo e a dupla coincidência de desejos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As duas pessoas precisam querer o que a outra tem, ao mesmo tempo e nas quantidades adequadas.</a:t>
            </a:r>
            <a:endParaRPr lang="pt-BR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3511" y="2575316"/>
            <a:ext cx="5564947" cy="371100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Escambo e a dupla coincidência de desejos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As duas pessoas precisam querer o que a outra tem, ao mesmo tempo e em quantidades adequadas.</a:t>
            </a:r>
            <a:endParaRPr lang="pt-BR" sz="2400" dirty="0"/>
          </a:p>
        </p:txBody>
      </p:sp>
      <p:pic>
        <p:nvPicPr>
          <p:cNvPr id="5" name="Image 0" descr="Amina Tem: arroz Quer: sapatosCom LuisLuis não quer arroz.Luis Tem: sapatosQuer: óleoCom MeiMei não quer sapatos.MeiTem: óleoQuer: consertosCom AminaAmina não sabe fazer consertos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4000" y="2422886"/>
            <a:ext cx="8903970" cy="377949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dinheiro é uma ferramenta de troca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Ninguém quer dinheiro por ele mesmo. Ele é útil porque outras pessoas o aceitam, esperando que outros o aceitem depois.</a:t>
            </a:r>
            <a:endParaRPr lang="pt-BR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4847" y="2575316"/>
            <a:ext cx="7422368" cy="371118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Três coisas que o dinheiro faz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25899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Meio de troca: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as pessoas o aceitam como pagamento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Unidade de Conta: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os preços são expressos nele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Reserva de valor: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ele transporta valor do presente para o futuro</a:t>
            </a:r>
            <a:endParaRPr lang="pt-BR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311853"/>
            <a:ext cx="6340632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Nenhum dinheiro preserva valor perfeitamente, mas algumas formas perdem Poder de Compra mais lentamente do que outras.</a:t>
            </a:r>
            <a:endParaRPr lang="pt-BR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Das conchas ao papel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293553" cy="3730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Conchas, sal, contas, gado, cobre, prata, ouro</a:t>
            </a:r>
            <a:endParaRPr lang="pt-BR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Metais preciosos: escassos, duráveis, amplamente aceitos</a:t>
            </a:r>
            <a:endParaRPr lang="pt-BR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Títulos em papel resgatáveis por uma quantidade determinada de metal</a:t>
            </a:r>
            <a:endParaRPr lang="pt-BR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Padrão-ouro: uma unidade monetária vinculada por lei ao ouro</a:t>
            </a:r>
            <a:endParaRPr lang="pt-BR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5435194"/>
            <a:ext cx="5694426" cy="789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As regras variavam conforme o lugar e a época.</a:t>
            </a:r>
            <a:endParaRPr lang="pt-BR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Dinheiro Fiduciário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884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os Estados Unidos encerraram a conversão oficial de dólares em ouro para governos estrangeiros e bancos centrais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Hoje, a maioria das moedas nacionais é moeda fiduciária (fiat): emitida sob autoridade do governo, sem conversibilidade em ouro ou em qualquer outra mercadoria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Fiat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significa "faça-se" em latim, frequentemente entendido como "por decreto"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É aceita porque pessoas, empresas, bancos e governos a utilizam; as leis lhe conferem curso legal e exigem seu uso no pagamento de impostos</a:t>
            </a:r>
            <a:endParaRPr lang="pt-BR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103211"/>
            <a:ext cx="10226010" cy="265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Passamos do dinheiro lastreado</a:t>
            </a:r>
            <a:br/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em algo para o dinheiro</a:t>
            </a:r>
            <a:br/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lastreado na confiança em</a:t>
            </a:r>
            <a:br/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alguém.</a:t>
            </a:r>
            <a:endParaRPr lang="pt-BR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que há de errado com o nosso dinheiro?</a:t>
            </a:r>
            <a:endParaRPr lang="pt-BR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Quando as pessoas ouvem a palavra inflação, geralmente pensam em preços subindo.</a:t>
            </a:r>
            <a:endParaRPr lang="pt-BR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Inflação e poder de compra</a:t>
            </a:r>
            <a:endParaRPr lang="pt-BR" sz="3000" dirty="0"/>
          </a:p>
        </p:txBody>
      </p:sp>
      <p:pic>
        <p:nvPicPr>
          <p:cNvPr id="4" name="Image 0" descr="Antes Você tem 100 unidades. A cesta custa 100. Você consegue comprar a cesta inteira.Nível de preçosMais baixoPoder de compraMais altoDepois que os preços sobem Você continua tendo 100 unidades. A m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344" y="1295430"/>
            <a:ext cx="9881189" cy="494736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há de errado com o nosso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Inflação e poder de compra</a:t>
            </a:r>
            <a:endParaRPr lang="pt-BR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há de errado com o nosso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Muitas causas, uma escolha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276820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Expansão da moeda e do crédito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Interrupções na oferta e mudanças na demanda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Desvalorização da moeda, impostos, custos de produção</a:t>
            </a:r>
            <a:endParaRPr lang="pt-BR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3900465"/>
            <a:ext cx="5694426" cy="2056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Uma das causas é uma escolha, não um acidente: em um sistema fiduciário, um pequeno número de instituições pode aumentar a oferta de moeda e de crédito e alterar suas regras.</a:t>
            </a:r>
            <a:endParaRPr lang="pt-BR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há de errado com o nosso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Escassez e valor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Mona Lisa original vale mais do que qualquer cópia: ela é a única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escassez, por si só, não cria valor, mas, quando as pessoas desejam algo, a quantidade disponível faz diferença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Quando a quantidade de dinheiro cresce mais rápido do que aquilo que ele pode comprar, cada unidade tende a comprar menos</a:t>
            </a:r>
            <a:endParaRPr lang="pt-BR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há de errado com o nosso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 inflação não afeta todos da mesma forma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3557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Dinheiro em espécie e poupança podem perder poder de compra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Quem possui ativos que se valorizam pode estar parcialmente protegido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Salários e preços se ajustam em ritmos diferentes</a:t>
            </a:r>
            <a:endParaRPr lang="pt-BR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077779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saldo bancário é diferente do dinheiro em sua mão: é a promessa do banco de pagar a você. Essa promessa geralmente é cumprida, mas depende do banco e das regras que o cercam.</a:t>
            </a:r>
            <a:endParaRPr lang="pt-BR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há de errado com o nosso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Experimente: uma verificação do poder de compra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65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Escolha um item comum: pão, transporte ou crédito de celular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Anote o preço dele hoje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Pergunte a alguém quanto ele custava há vários anos e, se puder, consulte um registro confiável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renda das pessoas aumentou no mesmo ritmo? O que mais poderia explicar essa mudança?</a:t>
            </a:r>
            <a:endParaRPr lang="pt-BR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há de errado com o nosso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Dinheiro fiduciário funciona, mas com riscos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Pagamentos convenientes, crédito flexível, ferramentas para responder a crises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Mas sua oferta e suas regras podem mudar, e as pessoas que o utilizam têm pouca voz</a:t>
            </a:r>
            <a:endParaRPr lang="pt-BR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28268"/>
            <a:ext cx="10858500" cy="118826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28268"/>
            <a:ext cx="57150" cy="118826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02588"/>
            <a:ext cx="10415565" cy="639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É por isso que as pessoas buscam alternativas, e foi por isso que o Bitcoin foi criado.</a:t>
            </a:r>
            <a:endParaRPr lang="pt-BR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há de errado com o nosso dinheiro?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que é Bitcoin?</a:t>
            </a:r>
            <a:endParaRPr lang="pt-BR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Dinheiro digital que é descentralizado, tem oferta limitada e pode ser enviado de forma Peer-to-Peer (P2P), sem a permissão de um banco.</a:t>
            </a:r>
            <a:endParaRPr lang="pt-BR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problema do gasto duplo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de outubro de 2008: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Satoshi Nakamoto publica </a:t>
            </a:r>
            <a:r>
              <a:rPr lang="pt-BR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Bitcoin: Um Sistema de Dinheiro Eletrônico Peer-to-Peer (P2P)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pt-BR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Janeiro de 2009: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rede entra em funcionamento.</a:t>
            </a:r>
            <a:endParaRPr lang="pt-BR" sz="2400" dirty="0"/>
          </a:p>
        </p:txBody>
      </p:sp>
      <p:pic>
        <p:nvPicPr>
          <p:cNvPr id="5" name="Image 0" descr="Empresa de pagamentos O remetente faz o pedido à empresaA empresa mantém o registro e aprova O destinatário recebe se a empresa permitirDepende deUma única organização de confiança que mantém o regist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8530" y="2834274"/>
            <a:ext cx="4994819" cy="340056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Descentralizado · Oferta Limitada · Ponto a Ponto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Descentralizado: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nenhum escritório central cria contas, altera saldos ou aprova quem entra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Oferta limitada: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nunca haverá mais de 21 milhões de bitcoin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Peer-to-Peer (P2P):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envie para qualquer pessoa, em qualquer lugar, sem pedir permissão a uma autoridade central</a:t>
            </a:r>
            <a:endParaRPr lang="pt-BR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00465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Nenhuma empresa pode congelar bitcoin que você mesmo controla. O outro lado dessa liberdade é a responsabilidade: uma transação válida geralmente é impossível de reverter, e não existe central de atendimento para a rede.</a:t>
            </a:r>
            <a:endParaRPr lang="pt-BR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Um limite que qualquer pessoa pode verificar</a:t>
            </a:r>
            <a:endParaRPr lang="pt-BR" sz="3000" dirty="0"/>
          </a:p>
        </p:txBody>
      </p:sp>
      <p:pic>
        <p:nvPicPr>
          <p:cNvPr id="4" name="Image 0" descr="Uma alegação sobre a oferta Um emissor declara um limite em seu site. Somente o próprio banco de dados do emissor o registra. Ninguém fora do emissor pode verificá-lo. O emissor pode alterar a oferta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3896" y="1295430"/>
            <a:ext cx="9283903" cy="4965924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Você não precisa de um bitcoin inteiro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bitcoin se divide em 100.000.000 de unidades menores chamadas satoshis, ou sats.</a:t>
            </a:r>
            <a:endParaRPr lang="pt-BR" sz="2400" dirty="0"/>
          </a:p>
        </p:txBody>
      </p:sp>
      <p:pic>
        <p:nvPicPr>
          <p:cNvPr id="5" name="Image 0" descr="Bitcoin (BTC)10,10,010,0010,00000001Satoshis (sats)⁠100.000.000⁠ 10.000.000⁠ 1.000.000⁠ 100.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Quem mantém o Bitcoin funcionando?</a:t>
            </a:r>
            <a:endParaRPr lang="pt-BR" sz="3000" dirty="0"/>
          </a:p>
        </p:txBody>
      </p:sp>
      <p:pic>
        <p:nvPicPr>
          <p:cNvPr id="4" name="Image 0" descr="UsuárioUm usuário recebe, guarda e envia bitcoin. NóUm nó verifica as regras por conta própria e retransmite dados válidos. MineradorUm minerador monta blocos candidatos e realiza a prova de trabalho.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7736" y="1295430"/>
            <a:ext cx="9276131" cy="497506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Quem mantém o Bitcoin funcionando?</a:t>
            </a:r>
            <a:endParaRPr lang="pt-BR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Bitcoin tem prós e contras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Seu preço pode mudar rapidamente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Erros geralmente são permanentes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aceitação ainda é limitada em muitos lugares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Usá-lo com segurança exige algum aprendizado</a:t>
            </a:r>
            <a:endParaRPr lang="pt-BR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Bitcoin substitui parte da confiança em instituições por verificação e responsabilidade pessoal. Ele não elimina o risco.</a:t>
            </a:r>
            <a:endParaRPr lang="pt-BR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O que é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Como você usa o Bitcoin?</a:t>
            </a:r>
            <a:endParaRPr lang="pt-BR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primeira pergunta sobre qualquer carteira: quem controla as chaves?</a:t>
            </a:r>
            <a:endParaRPr lang="pt-BR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Uma carteira gerencia chaves</a:t>
            </a:r>
            <a:endParaRPr lang="pt-BR" sz="3000" dirty="0"/>
          </a:p>
        </p:txBody>
      </p:sp>
      <p:pic>
        <p:nvPicPr>
          <p:cNvPr id="4" name="Image 0" descr="Sua carteira guarda as chaves Receber Compartilhe um endereço de recebimentoEnviar Assine com sua chave O bitcoin permanece no registro compartilhad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37254" y="1295430"/>
            <a:ext cx="9317279" cy="4973422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Como você usa o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Quem realmente detém o seu Bitcoin?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65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Autocustódia: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você controla as chaves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Ninguém pode recuperar seus bitcoins por você se você perder a frase-semente e o dispositivo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Custodial: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uma empresa guarda as chaves, um pouco como um banco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Seu saldo é uma promessa de pagamento da empresa; ela pode limitar saques, congelar uma conta, ser hackeada ou encerrar suas atividades</a:t>
            </a:r>
            <a:endParaRPr lang="pt-BR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372752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Optar pela custódia não é um teste de valor. O que importa é saber que tipo você está usando e em quem ou em que você está confiando.</a:t>
            </a:r>
            <a:endParaRPr lang="pt-BR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Como você usa o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Sua frase-semente dá acesso</a:t>
            </a:r>
            <a:br/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total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Uma lista ordenada de palavras, geralmente 12 ou 24, que pode recriar suas chaves. Qualquer pessoa que a tenha pode levar seus bitcoins.</a:t>
            </a:r>
            <a:endParaRPr lang="pt-BR" sz="2400" dirty="0"/>
          </a:p>
        </p:txBody>
      </p:sp>
      <p:pic>
        <p:nvPicPr>
          <p:cNvPr id="6" name="Image 1" descr="Apenas exemplo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360" y="3664732"/>
            <a:ext cx="4514850" cy="25712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Como você usa o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Não são suas chaves, não são</a:t>
            </a:r>
            <a:br/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suas moedas.</a:t>
            </a:r>
            <a:endParaRPr lang="pt-BR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Como você usa o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Antes de Usar Qualquer Carteira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372240"/>
            <a:ext cx="5989960" cy="4402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pt-BR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Chaves:</a:t>
            </a:r>
            <a:r>
              <a:rPr lang="pt-BR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quem as controla, você ou uma empresa?</a:t>
            </a:r>
            <a:endParaRPr lang="pt-BR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BR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Recuperação:</a:t>
            </a:r>
            <a:r>
              <a:rPr lang="pt-BR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 se você perder o celular ou a empresa desaparecer?</a:t>
            </a:r>
            <a:endParaRPr lang="pt-BR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BR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Origem:</a:t>
            </a:r>
            <a:r>
              <a:rPr lang="pt-BR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site oficial ou página na loja de aplicativos, e não um link que alguém lhe enviou?</a:t>
            </a:r>
            <a:endParaRPr lang="pt-BR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BR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Código:</a:t>
            </a:r>
            <a:r>
              <a:rPr lang="pt-BR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é de código aberto e recebe manutenção ativa? (Isso, por si só, não garante a segurança.)</a:t>
            </a:r>
            <a:endParaRPr lang="pt-BR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BR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Custos:</a:t>
            </a:r>
            <a:r>
              <a:rPr lang="pt-BR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há taxas para enviar, receber ou sacar?</a:t>
            </a:r>
            <a:endParaRPr lang="pt-BR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pt-BR" altLang="en-US" sz="20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Pagamentos:</a:t>
            </a:r>
            <a:r>
              <a:rPr lang="pt-BR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on-chain, Lightning ou ambos?</a:t>
            </a:r>
            <a:endParaRPr lang="pt-BR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Como você usa o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On-Chain e Lightning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On-chain: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registrado diretamente na blockchain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Lightning: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uma rede de pagamentos construída sobre o Bitcoin para pagamentos rápidos, pequenos e frequentes, como comprar um café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Uma carteira Lightning também pode ser custodial ou de autocustódia</a:t>
            </a:r>
            <a:endParaRPr lang="pt-BR" sz="2400" dirty="0"/>
          </a:p>
        </p:txBody>
      </p:sp>
      <p:pic>
        <p:nvPicPr>
          <p:cNvPr id="5" name="Image 0" descr="On-chainRegistrados diretamente na blockchain do BitcoinLightningUma rede de pagamentos construída sobre o Bitcoi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9144" y="3336737"/>
            <a:ext cx="9793498" cy="294098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Como você usa o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Três regras enquanto você aprende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32449" y="1383030"/>
            <a:ext cx="11109137" cy="20919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pt-BR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Aprenda primeiro.</a:t>
            </a: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Não aja por empolgação, medo ou pressão.</a:t>
            </a:r>
            <a:endParaRPr lang="pt-BR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BR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Comece pequeno.</a:t>
            </a: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Experimente ferramentas desconhecidas com uma quantia que você pode se dar ao luxo de perder.</a:t>
            </a:r>
            <a:endParaRPr lang="pt-BR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pt-BR" altLang="en-US" sz="23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Não confie, verifique.</a:t>
            </a: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Confira a pessoa, o método de pagamento, o endereço e o valor.</a:t>
            </a:r>
            <a:endParaRPr lang="pt-BR" sz="2300" dirty="0"/>
          </a:p>
        </p:txBody>
      </p:sp>
      <p:sp>
        <p:nvSpPr>
          <p:cNvPr id="5" name="Shape 3"/>
          <p:cNvSpPr/>
          <p:nvPr/>
        </p:nvSpPr>
        <p:spPr>
          <a:xfrm>
            <a:off x="666780" y="3796772"/>
            <a:ext cx="10858500" cy="2369302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796772"/>
            <a:ext cx="57150" cy="2369302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92103" y="4060119"/>
            <a:ext cx="10456896" cy="184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Compartilhe informações de recebimento, nunca segredos</a:t>
            </a:r>
            <a:endParaRPr lang="pt-BR" sz="2300" dirty="0"/>
          </a:p>
          <a:p>
            <a:pPr algn="l" indent="0" marL="0">
              <a:lnSpc>
                <a:spcPct val="113000"/>
              </a:lnSpc>
              <a:spcBef>
                <a:spcPts val="340"/>
              </a:spcBef>
              <a:buNone/>
            </a:pPr>
            <a:r>
              <a:rPr lang="pt-BR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endereço ou uma solicitação de pagamento pode ser compartilhado. Uma frase-semente ou Chave Privada nunca deve ser compartilhada. Nenhum educador, empresa de Carteira ou atendente de suporte legítimo jamais pedirá isso a você.</a:t>
            </a:r>
            <a:endParaRPr lang="pt-BR" sz="23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Como você usa o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Pare, não compartilhe nada,</a:t>
            </a:r>
            <a:br/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não envie nada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54678"/>
            <a:ext cx="5694426" cy="26492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Pare se alguém criar urgência ou pedir sigilo, prometer retornos garantidos, pedir que você envie bitcoin primeiro ou pedir sua frase-semente. Faça uma pausa. Não compartilhe nada. Não envie nada. Depois, verifique por meio de uma fonte que você já conhece.</a:t>
            </a:r>
            <a:endParaRPr lang="pt-BR" sz="2210" dirty="0"/>
          </a:p>
        </p:txBody>
      </p:sp>
      <p:pic>
        <p:nvPicPr>
          <p:cNvPr id="6" name="Image 1" descr="Urgência Falsificação de identidade Destino alterado Retornos garantidos Pedidos de segredos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644146"/>
            <a:ext cx="4029121" cy="158547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Como você usa o Bitcoin?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pt-BR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 agora?</a:t>
            </a:r>
            <a:endParaRPr lang="pt-BR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pt-BR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Este é apenas o começo.</a:t>
            </a:r>
            <a:endParaRPr lang="pt-BR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Quatro lições principais</a:t>
            </a:r>
            <a:endParaRPr lang="pt-BR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pt-BR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dinheiro depende de regras e de confiança.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 oferta e as regras da moeda fiduciária são definidas por um pequeno número de instituições.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Bitcoin oferece regras diferentes.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Uma oferta pública e limitada, aberta a qualquer pessoa, que pode ser verificada em vez de exigir confiança.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 segurança vem em primeiro lugar.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Aprenda primeiro, comece aos poucos, verifique tudo e nunca compartilhe sua frase-semente.</a:t>
            </a:r>
            <a:endParaRPr lang="pt-BR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pt-BR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Isto é apenas o começo.</a:t>
            </a: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Um próximo passo seguro já é suficiente.</a:t>
            </a:r>
            <a:endParaRPr lang="pt-BR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4784049"/>
            <a:ext cx="10858500" cy="1233891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4784049"/>
            <a:ext cx="57150" cy="1233891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5058369"/>
            <a:ext cx="10415565" cy="685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Um momento para refletir</a:t>
            </a:r>
            <a:endParaRPr lang="pt-BR" sz="2400" dirty="0"/>
          </a:p>
          <a:p>
            <a:pPr algn="l" indent="0" marL="0">
              <a:lnSpc>
                <a:spcPct val="113000"/>
              </a:lnSpc>
              <a:spcBef>
                <a:spcPts val="360"/>
              </a:spcBef>
              <a:buNone/>
            </a:pPr>
            <a:r>
              <a:rPr lang="pt-BR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Volte às cinco perguntas do início. O que você responderia agora?</a:t>
            </a:r>
            <a:endParaRPr lang="pt-BR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E agora?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pt-BR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O Diploma Bitcoin</a:t>
            </a:r>
            <a:endParaRPr lang="pt-BR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35608"/>
            <a:ext cx="6340632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próximo passo. Seus quatro módulos levam você mais longe:</a:t>
            </a:r>
            <a:endParaRPr lang="pt-BR" sz="2210" dirty="0"/>
          </a:p>
        </p:txBody>
      </p:sp>
      <p:sp>
        <p:nvSpPr>
          <p:cNvPr id="6" name="Text 3"/>
          <p:cNvSpPr/>
          <p:nvPr/>
        </p:nvSpPr>
        <p:spPr>
          <a:xfrm>
            <a:off x="1017179" y="2416851"/>
            <a:ext cx="5956493" cy="1681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Entendendo o dinheiro</a:t>
            </a:r>
            <a:endParaRPr lang="pt-BR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Como o Bitcoin funciona</a:t>
            </a:r>
            <a:endParaRPr lang="pt-BR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Usando o Bitcoin com segurança</a:t>
            </a:r>
            <a:endParaRPr lang="pt-BR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 Bitcoin na sua comunidade</a:t>
            </a:r>
            <a:endParaRPr lang="pt-BR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4406951"/>
            <a:ext cx="6340632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Mantenha a curiosidade, continue fazendo perguntas e saiba mais em </a:t>
            </a:r>
            <a:r>
              <a:rPr lang="pt-BR" altLang="en-US" sz="221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pt-BR" sz="2210" dirty="0"/>
          </a:p>
        </p:txBody>
      </p:sp>
      <p:sp>
        <p:nvSpPr>
          <p:cNvPr id="8" name="Text 5"/>
          <p:cNvSpPr/>
          <p:nvPr/>
        </p:nvSpPr>
        <p:spPr>
          <a:xfrm>
            <a:off x="666780" y="5444246"/>
            <a:ext cx="11144250" cy="3784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Esperamos ver você em nossa próxima turma.</a:t>
            </a:r>
            <a:endParaRPr lang="pt-BR" sz="22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pt-BR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Introdução ao Bitcoin · E agora?</a:t>
            </a:r>
            <a:endParaRPr lang="pt-BR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Introdução ao Bitcoin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2026-10-22T19:46:18Z</dcterms:created>
  <dcterms:modified xsi:type="dcterms:W3CDTF">2026-10-22T19:46:18Z</dcterms:modified>
</cp:coreProperties>
</file>