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Källa: My First Bitcoin, studiehandledningen för Bitcoindiplomet, utgåva 26.10, modul 1–4 samt inledande förväntningar på deltagarna. Bearbetad under licensen Creative Commons Erkännande-DelaLika 4.0 Internationell; detta bildspel använder samma licens. Bildspelet är ett presentationsstöd för lärarledd undervisning. Anpassa exempel, aktiviteter, tempo och genomförande, men bevara läroplanens innebörd, obligatoriska kompetenser och säkerhetsramar. Ingen fast lektionslängd förutsätts.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Upprätthåll dessa gränser genom alla fyra modulerna. Förklara riskerna för integriteten, säkerheten och förluster innan ni genomför någon frivillig praktisk övning med låga insatser i verklig miljö.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diskussionen i källmaterialet för att skilja ett kontrollerbart faktum från en åsikt som kräver kriterier och belägg. Begär inte uppgifter om privat ekonomi.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exemplet från källtexten: Amina har ris och vill ha skor; Luis har skor och vill ha matolja; Mei har matolja och vill få reparationsarbete utfört. Håll de misslyckade direkta bytena tydligt åtskilda från den senare lösningen där pengar används som bytesmedel.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guidens exempel om vattentillgång och vardagliga val. Akuta behov kan på goda grunder öka preferensen för nuet.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Förklara guldmyntfoten och dess varierande inlösenregler för representativa papperspengar. Ett kort eller en telefon skickar instruktioner; det innehåller inte pengar. Ett vanligt banktillgodohavande är bankens förpliktelse gentemot kunden.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Banker får ränteintäkter och avgifter samtidigt som de täcker kostnader och förluster. Antyd inte att alla banker är på väg att gå omkull eller att utlåningen är obegränsad. Skilj mellan en banks löfte och direkt innehav av avvecklingstillgången.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till att svarets fem delar hänger ihop. Tidigare förslag bidrog med byggstenar; undvik att antyda att vart och ett var en fullständig decentraliserad valuta.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Vissa bitcoin kan vara oåtkomliga eller inte tillgängliga för försäljning.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Låt deltagarna själva räkna ut omvandlingen; inget synligt facit.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 tanke: Har Bitcoin ett värde för er? Återspeglar dess nuvarande pris dess värde?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Förbered kontrollen av mottagningsskärmen, kontrollen av sändning och verifiering samt övningen i återställningsberedskap eller hantering av bedrägeriförsök. Förklara varje miljös begränsningar före användning.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Fotografera aldrig en riktig återställningsfras, lagra den aldrig i molnet, skicka den aldrig via e-post eller meddelanden och skriv aldrig in den på en webbplats eller i ett vanligt formulär. Den kan ge full tillgång till medlen.
Extra lösenfraser, flera nycklar och avancerade säkerhetskopieringsmetoder hör till fördjupningsstudier. Inför inte komplexitet som deltagarna inte kan förklara eller hantera om något går fel.
Om återställningsfrasen kan ha setts, kopierats, angetts på nätet eller lagrats på en enhet som inte är betrodd, ska Ni betrakta den som röjd. Sök hjälp utan att avslöja den; använd en ny, betrodd återställningsprocess.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källtextens fiktiva jämförelse mellan små betalningar och mer sällan förekommande betalningar. Håll valen hypotetiska; välj inte verktyg eller belopp för elevernas privata medel.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Observera processen utan att titta på återställningsorden. En senare personlig konfiguration kräver nya återställningsuppgifter som genereras privat.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Avgifter för transaktioner på kedjan beror främst på transaktionsdata och efterfrågan på blockutrymme, inte enbart på det belopp som skickas. Läs den slutliga uppskattningen; tidsåtgång och avgifter kan ändras.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Sök på egen hand upp officiella webbplatser, appsidor och kontaktuppgifter. Kontrollera utgivare och domän; iaktta försiktighet med annonser, meddelanden och webbplatser som efterliknar andra. Låna aldrig pengar för att experimentera.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Källankare: Praktisk kompetenskontroll som observeras av en lärare. C6 kräver direkt observation av både uppgifter som rör plånbok/mottagande och uppgifter som visar beredskap för återställning. Simuleringar, förberett material, fysiska modeller och alternativ utan medel är giltiga. Ge återkoppling och ytterligare ett tillfälle vid behov. Håll bedömningsmatriser och administration av bedömningen utanför skärmen.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 4 är obligatorisk och innehållet väljs ut av utbildare. Välj den uppgift om Bitcoin som pengar som är relevant för lokala förhållanden och använd följande förslag som anpassningsbara alternativ, inte som ett krav på att demonstrera varje verktyg eller scenario. Kontrollera aktuella verktyg, lokala regler, infrastruktur och tillgängligt stöd. Behåll de obligatoriska kompetenskraven och säkerhetsstandarderna från modul 3; hitta inte på lokala leverantörer eller detaljer.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Välj den relevanta källuppgiften: jämförelse av förvaringslösningar, kontroll av mottagningsskärmen, jämförelse av betalningsvägar, kontroll av en förberedd transaktion, jämförelse av ruttkostnader, hantering av bedrägeriförsök, betalningsflöde för handlare eller donationer, eller verifiering av resurser. Sök lokal expertis vid behov.</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en vara av lågt värde eller en simulering. Förklara hela förloppet innan ni godkänner betalningen.
Välj eller anpassa handledningens scenarier till den lokala uppgiften. Håll instruktionerna riktade till eleverna och undvik att framställa hypotetisk betalningsacceptans som en faktisk uppgift om en lokal handlare.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Använd det källscenario som stöder den valda lokala uppgiften. En återbetalning är en ny betalning, inte en återföring av den ursprungliga transaktionen i blockkedjan.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Anskaffningsvägar omfattar arbete, direkt utbyte, mäklare, uttagsautomater, handlare, växlingstjänster och cirkulära ekonomier. Använd aktuella, verifierade lokala fakta eller ett tydligt fiktivt scenario.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Jämför hur länge uppgifter lagras, kopplingar på blockkedjan, motparter, bedrägeriskydd, gränser, avgifter och tvisthantering.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Definiera framgång utifrån det problem som lösts, inte antalet transaktioner.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Observera den lokala uppgift om Bitcoin som pengar som läraren har valt och elevens förklaring av syfte, alternativ, avvägningar, vad som kan gå fel och nästa steg. Visa inte poängsättning, bedömningsmatriser eller bedömningsadministration på skärmen.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93640" y="571500"/>
            <a:ext cx="1331641" cy="272400"/>
          </a:xfrm>
          <a:prstGeom prst="rect">
            <a:avLst/>
          </a:prstGeom>
          <a:noFill/>
          <a:ln/>
        </p:spPr>
        <p:txBody>
          <a:bodyPr wrap="square" lIns="0" tIns="0" rIns="0" bIns="0" rtlCol="0" anchor="t"/>
          <a:lstStyle/>
          <a:p>
            <a:pPr algn="r" indent="0" marL="0">
              <a:lnSpc>
                <a:spcPct val="108000"/>
              </a:lnSpc>
              <a:buNone/>
            </a:pPr>
            <a:r>
              <a:rPr lang="sv" altLang="en-US" sz="1650" dirty="0">
                <a:solidFill>
                  <a:srgbClr val="FFFFFF"/>
                </a:solidFill>
                <a:latin typeface="IBM Plex Sans" pitchFamily="34" charset="0"/>
                <a:ea typeface="IBM Plex Sans" pitchFamily="34" charset="-122"/>
                <a:cs typeface="IBM Plex Sans" pitchFamily="34" charset="-120"/>
              </a:rPr>
              <a:t>Utgåva 26.10</a:t>
            </a:r>
            <a:endParaRPr lang="sv"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sv" altLang="en-US" sz="7200" dirty="0">
                <a:solidFill>
                  <a:srgbClr val="FFFFFF"/>
                </a:solidFill>
                <a:latin typeface="IBM Plex Sans Medium" pitchFamily="34" charset="0"/>
                <a:ea typeface="IBM Plex Sans Medium" pitchFamily="34" charset="-122"/>
                <a:cs typeface="IBM Plex Sans Medium" pitchFamily="34" charset="-120"/>
              </a:rPr>
              <a:t>Bitcoin-diplom</a:t>
            </a:r>
            <a:endParaRPr lang="sv"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v" altLang="en-US" sz="2400" dirty="0">
                <a:solidFill>
                  <a:srgbClr val="FFFFFF"/>
                </a:solidFill>
                <a:latin typeface="IBM Plex Sans" pitchFamily="34" charset="0"/>
                <a:ea typeface="IBM Plex Sans" pitchFamily="34" charset="-122"/>
                <a:cs typeface="IBM Plex Sans" pitchFamily="34" charset="-120"/>
              </a:rPr>
              <a:t>Finansiell utbildning för Bitcoin-eran</a:t>
            </a:r>
            <a:endParaRPr lang="sv"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7941F"/>
                </a:solidFill>
                <a:latin typeface="IBM Plex Sans Medium" pitchFamily="34" charset="0"/>
                <a:ea typeface="IBM Plex Sans Medium" pitchFamily="34" charset="-122"/>
                <a:cs typeface="IBM Plex Sans Medium" pitchFamily="34" charset="-120"/>
              </a:rPr>
              <a:t>Modul 1</a:t>
            </a:r>
            <a:endParaRPr lang="sv"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Att förstå pengar</a:t>
            </a:r>
            <a:endParaRPr lang="sv"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v" altLang="en-US" sz="2400" b="1" dirty="0">
                <a:solidFill>
                  <a:srgbClr val="FFFFFF"/>
                </a:solidFill>
                <a:latin typeface="IBM Plex Sans" pitchFamily="34" charset="0"/>
                <a:ea typeface="IBM Plex Sans" pitchFamily="34" charset="-122"/>
                <a:cs typeface="IBM Plex Sans" pitchFamily="34" charset="-120"/>
              </a:rPr>
              <a:t>Problem:</a:t>
            </a:r>
            <a:r>
              <a:rPr lang="sv" altLang="en-US" sz="2400" dirty="0">
                <a:solidFill>
                  <a:srgbClr val="FFFFFF"/>
                </a:solidFill>
                <a:latin typeface="IBM Plex Sans" pitchFamily="34" charset="0"/>
                <a:ea typeface="IBM Plex Sans" pitchFamily="34" charset="-122"/>
                <a:cs typeface="IBM Plex Sans" pitchFamily="34" charset="-120"/>
              </a:rPr>
              <a:t> Hur fungerar och förändras monetära system?</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Kunskap kommer före handling</a:t>
            </a:r>
            <a:endParaRPr lang="sv"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Lär er först · börja smått · gå långsamt fram</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Inga köp, egna pengar eller egen plånbok krävs</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Ingen egen enhet eller internetanslutning krävs för att slutföra kursen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Förberett material, simuleringar och övningar utan internet finns tillgängliga</a:t>
            </a:r>
            <a:endParaRPr lang="sv"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Den här kursen ger utbildning, inte finansiell rådgivning, investeringsrådgivning, juridisk rådgivning eller skatterådgivning. Den rekommenderar inte att köpa, sälja, belåna eller inneha bitcoin och utlovar inte någon prisuppgång.</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Lita inte, verifiera</a:t>
            </a:r>
            <a:endParaRPr lang="sv"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C0C0D0"/>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Diskussion och förväntningar på integritet</a:t>
            </a:r>
            <a:endParaRPr lang="sv"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Granska belägg; skilj mellan fakta, åsikter och garantier</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Ifrågasätt idéer respektfullt; ange vad som är osäkert</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Håll personliga berättelser och ekonomisk information privata</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Ingen press att köpa, sälja eller avslöja innehav</a:t>
            </a:r>
            <a:endParaRPr lang="sv"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Be om tillåtelse innan ni spelar in eller delar någons skärm, arbete eller identifierande uppgifter. Dela aldrig riktiga privata nycklar eller återställningsord.</a:t>
            </a:r>
            <a:endParaRPr lang="sv" sz="2300" dirty="0"/>
          </a:p>
        </p:txBody>
      </p:sp>
      <p:sp>
        <p:nvSpPr>
          <p:cNvPr id="6" name="Text 4"/>
          <p:cNvSpPr/>
          <p:nvPr/>
        </p:nvSpPr>
        <p:spPr>
          <a:xfrm>
            <a:off x="666780" y="4542831"/>
            <a:ext cx="11510010" cy="118497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Bitcoins pris kan förändras kraftigt. Misstag, bedrägerier, förlorade hemligheter eller att en förvaringstjänst fallerar kan orsaka permanenta förluster; giltiga betalningar är vanligtvis svåra eller omöjliga att återkalla.</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Inledande frågor om pengar</a:t>
            </a:r>
            <a:endParaRPr lang="sv" sz="3000" dirty="0"/>
          </a:p>
        </p:txBody>
      </p:sp>
      <p:sp>
        <p:nvSpPr>
          <p:cNvPr id="5" name="Text 2"/>
          <p:cNvSpPr/>
          <p:nvPr/>
        </p:nvSpPr>
        <p:spPr>
          <a:xfrm>
            <a:off x="1047720" y="1386779"/>
            <a:ext cx="5923026" cy="3123042"/>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Varför behöver människor pengar?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Vad gör något till pengar?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Vem kan skapa eller kontrollera de pengar ni använder?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Varför har era pengar ett värde?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Kan ni köpa lika mycket för dem som tidigare?</a:t>
            </a:r>
            <a:endParaRPr lang="sv"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Varför pengar finns</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Pengar är en tillgång som människor accepterar eftersom de förväntar sig att andra ska acceptera den senare.</a:t>
            </a:r>
            <a:endParaRPr lang="sv"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Specialisering och utbyte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Samarbete mellan främlingar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Priser, skulder, inkomster och sparande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Värde över tid och avstånd</a:t>
            </a:r>
            <a:endParaRPr lang="sv"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Snabbfråga</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Vilket problem med utbyte eller samordning hjälper pengar till att lösa?</a:t>
            </a:r>
            <a:endParaRPr lang="sv"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Pengars funktioner</a:t>
            </a:r>
            <a:endParaRPr lang="sv" sz="3000" dirty="0"/>
          </a:p>
        </p:txBody>
      </p:sp>
      <p:sp>
        <p:nvSpPr>
          <p:cNvPr id="5" name="Text 2"/>
          <p:cNvSpPr/>
          <p:nvPr/>
        </p:nvSpPr>
        <p:spPr>
          <a:xfrm>
            <a:off x="1047720" y="1386779"/>
            <a:ext cx="5923026" cy="217855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Bytesmedel:</a:t>
            </a:r>
            <a:r>
              <a:rPr lang="sv" altLang="en-US" sz="2400" dirty="0">
                <a:solidFill>
                  <a:srgbClr val="25252B"/>
                </a:solidFill>
                <a:latin typeface="IBM Plex Sans" pitchFamily="34" charset="0"/>
                <a:ea typeface="IBM Plex Sans" pitchFamily="34" charset="-122"/>
                <a:cs typeface="IBM Plex Sans" pitchFamily="34" charset="-120"/>
              </a:rPr>
              <a:t> betalning för varor och tjänster</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Räkneenhet:</a:t>
            </a:r>
            <a:r>
              <a:rPr lang="sv" altLang="en-US" sz="2400" dirty="0">
                <a:solidFill>
                  <a:srgbClr val="25252B"/>
                </a:solidFill>
                <a:latin typeface="IBM Plex Sans" pitchFamily="34" charset="0"/>
                <a:ea typeface="IBM Plex Sans" pitchFamily="34" charset="-122"/>
                <a:cs typeface="IBM Plex Sans" pitchFamily="34" charset="-120"/>
              </a:rPr>
              <a:t> gemensamma priser och räkenskaper</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Värdebevarare:</a:t>
            </a:r>
            <a:r>
              <a:rPr lang="sv" altLang="en-US" sz="2400" dirty="0">
                <a:solidFill>
                  <a:srgbClr val="25252B"/>
                </a:solidFill>
                <a:latin typeface="IBM Plex Sans" pitchFamily="34" charset="0"/>
                <a:ea typeface="IBM Plex Sans" pitchFamily="34" charset="-122"/>
                <a:cs typeface="IBM Plex Sans" pitchFamily="34" charset="-120"/>
              </a:rPr>
              <a:t> värde över tid</a:t>
            </a:r>
            <a:endParaRPr lang="sv" sz="2400" dirty="0"/>
          </a:p>
        </p:txBody>
      </p:sp>
      <p:sp>
        <p:nvSpPr>
          <p:cNvPr id="6" name="Text 3"/>
          <p:cNvSpPr/>
          <p:nvPr/>
        </p:nvSpPr>
        <p:spPr>
          <a:xfrm>
            <a:off x="666780" y="3900465"/>
            <a:ext cx="6340632"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En form kan fylla en funktion bättre än en annan. Alla former medför risker för köpkraften.</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Egenskaper hos användbara pengar</a:t>
            </a:r>
            <a:endParaRPr lang="sv" sz="3000" dirty="0"/>
          </a:p>
        </p:txBody>
      </p:sp>
      <p:sp>
        <p:nvSpPr>
          <p:cNvPr id="4" name="Text 2"/>
          <p:cNvSpPr/>
          <p:nvPr/>
        </p:nvSpPr>
        <p:spPr>
          <a:xfrm>
            <a:off x="666689" y="1375806"/>
            <a:ext cx="5726704" cy="1970441"/>
          </a:xfrm>
          <a:prstGeom prst="rect">
            <a:avLst/>
          </a:prstGeom>
          <a:noFill/>
          <a:ln/>
        </p:spPr>
        <p:txBody>
          <a:bodyPr wrap="square" lIns="0" tIns="0" rIns="0" bIns="0" rtlCol="0" anchor="t"/>
          <a:lstStyle/>
          <a:p>
            <a:pPr algn="l" marL="535940" indent="-53594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Hållbarhet:</a:t>
            </a:r>
            <a:r>
              <a:rPr lang="sv" altLang="en-US" sz="2110" dirty="0">
                <a:solidFill>
                  <a:srgbClr val="25252B"/>
                </a:solidFill>
                <a:latin typeface="IBM Plex Sans" pitchFamily="34" charset="0"/>
                <a:ea typeface="IBM Plex Sans" pitchFamily="34" charset="-122"/>
                <a:cs typeface="IBM Plex Sans" pitchFamily="34" charset="-120"/>
              </a:rPr>
              <a:t> användbar över tid</a:t>
            </a:r>
            <a:endParaRPr lang="sv" sz="2110" dirty="0"/>
          </a:p>
          <a:p>
            <a:pPr algn="l" marL="535940" indent="-53594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Portabilitet:</a:t>
            </a:r>
            <a:r>
              <a:rPr lang="sv" altLang="en-US" sz="2110" dirty="0">
                <a:solidFill>
                  <a:srgbClr val="25252B"/>
                </a:solidFill>
                <a:latin typeface="IBM Plex Sans" pitchFamily="34" charset="0"/>
                <a:ea typeface="IBM Plex Sans" pitchFamily="34" charset="-122"/>
                <a:cs typeface="IBM Plex Sans" pitchFamily="34" charset="-120"/>
              </a:rPr>
              <a:t> lätt att flytta eller överföra</a:t>
            </a:r>
            <a:endParaRPr lang="sv" sz="2110" dirty="0"/>
          </a:p>
          <a:p>
            <a:pPr algn="l" marL="535940" indent="-53594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Delbarhet:</a:t>
            </a:r>
            <a:r>
              <a:rPr lang="sv" altLang="en-US" sz="2110" dirty="0">
                <a:solidFill>
                  <a:srgbClr val="25252B"/>
                </a:solidFill>
                <a:latin typeface="IBM Plex Sans" pitchFamily="34" charset="0"/>
                <a:ea typeface="IBM Plex Sans" pitchFamily="34" charset="-122"/>
                <a:cs typeface="IBM Plex Sans" pitchFamily="34" charset="-120"/>
              </a:rPr>
              <a:t> små och stora belopp</a:t>
            </a:r>
            <a:endParaRPr lang="sv" sz="2110" dirty="0"/>
          </a:p>
          <a:p>
            <a:pPr algn="l" marL="535940" indent="-53594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Fungibilitet:</a:t>
            </a:r>
            <a:r>
              <a:rPr lang="sv" altLang="en-US" sz="2110" dirty="0">
                <a:solidFill>
                  <a:srgbClr val="25252B"/>
                </a:solidFill>
                <a:latin typeface="IBM Plex Sans" pitchFamily="34" charset="0"/>
                <a:ea typeface="IBM Plex Sans" pitchFamily="34" charset="-122"/>
                <a:cs typeface="IBM Plex Sans" pitchFamily="34" charset="-120"/>
              </a:rPr>
              <a:t> utbytbara likvärdiga enheter</a:t>
            </a:r>
            <a:endParaRPr lang="sv" sz="2110" dirty="0"/>
          </a:p>
        </p:txBody>
      </p:sp>
      <p:sp>
        <p:nvSpPr>
          <p:cNvPr id="5" name="Text 3"/>
          <p:cNvSpPr/>
          <p:nvPr/>
        </p:nvSpPr>
        <p:spPr>
          <a:xfrm>
            <a:off x="6122731" y="1375806"/>
            <a:ext cx="5726704" cy="1916948"/>
          </a:xfrm>
          <a:prstGeom prst="rect">
            <a:avLst/>
          </a:prstGeom>
          <a:noFill/>
          <a:ln/>
        </p:spPr>
        <p:txBody>
          <a:bodyPr wrap="square" lIns="0" tIns="0" rIns="0" bIns="0" rtlCol="0" anchor="t"/>
          <a:lstStyle/>
          <a:p>
            <a:pPr algn="l" marL="535940" indent="-53594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Knapphet:</a:t>
            </a:r>
            <a:r>
              <a:rPr lang="sv" altLang="en-US" sz="2110" dirty="0">
                <a:solidFill>
                  <a:srgbClr val="25252B"/>
                </a:solidFill>
                <a:latin typeface="IBM Plex Sans" pitchFamily="34" charset="0"/>
                <a:ea typeface="IBM Plex Sans" pitchFamily="34" charset="-122"/>
                <a:cs typeface="IBM Plex Sans" pitchFamily="34" charset="-120"/>
              </a:rPr>
              <a:t> begränsningar av utbudsökningen</a:t>
            </a:r>
            <a:endParaRPr lang="sv" sz="2110" dirty="0"/>
          </a:p>
          <a:p>
            <a:pPr algn="l" marL="535940" indent="-53594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Acceptans:</a:t>
            </a:r>
            <a:r>
              <a:rPr lang="sv" altLang="en-US" sz="2110" dirty="0">
                <a:solidFill>
                  <a:srgbClr val="25252B"/>
                </a:solidFill>
                <a:latin typeface="IBM Plex Sans" pitchFamily="34" charset="0"/>
                <a:ea typeface="IBM Plex Sans" pitchFamily="34" charset="-122"/>
                <a:cs typeface="IBM Plex Sans" pitchFamily="34" charset="-120"/>
              </a:rPr>
              <a:t> vilja att ta emot det</a:t>
            </a:r>
            <a:endParaRPr lang="sv" sz="2110" dirty="0"/>
          </a:p>
          <a:p>
            <a:pPr algn="l" marL="535940" indent="-53594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Verifierbarhet och igenkännbarhet:</a:t>
            </a:r>
            <a:r>
              <a:rPr lang="sv" altLang="en-US" sz="2110" dirty="0">
                <a:solidFill>
                  <a:srgbClr val="25252B"/>
                </a:solidFill>
                <a:latin typeface="IBM Plex Sans" pitchFamily="34" charset="0"/>
                <a:ea typeface="IBM Plex Sans" pitchFamily="34" charset="-122"/>
                <a:cs typeface="IBM Plex Sans" pitchFamily="34" charset="-120"/>
              </a:rPr>
              <a:t> äkta, identifierbara enheter</a:t>
            </a:r>
            <a:endParaRPr lang="sv" sz="2110" dirty="0"/>
          </a:p>
        </p:txBody>
      </p:sp>
      <p:sp>
        <p:nvSpPr>
          <p:cNvPr id="6" name="Text 4"/>
          <p:cNvSpPr/>
          <p:nvPr/>
        </p:nvSpPr>
        <p:spPr>
          <a:xfrm>
            <a:off x="666780" y="3641232"/>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Ingen penningform uppfyller alla kriterier perfekt. ”</a:t>
            </a:r>
            <a:r>
              <a:rPr lang="sv" altLang="en-US" sz="2110" b="1" dirty="0">
                <a:solidFill>
                  <a:srgbClr val="25252B"/>
                </a:solidFill>
                <a:latin typeface="IBM Plex Sans" pitchFamily="34" charset="0"/>
                <a:ea typeface="IBM Plex Sans" pitchFamily="34" charset="-122"/>
                <a:cs typeface="IBM Plex Sans" pitchFamily="34" charset="-120"/>
              </a:rPr>
              <a:t>Sunda pengar</a:t>
            </a:r>
            <a:r>
              <a:rPr lang="sv" altLang="en-US" sz="2110" dirty="0">
                <a:solidFill>
                  <a:srgbClr val="25252B"/>
                </a:solidFill>
                <a:latin typeface="IBM Plex Sans" pitchFamily="34" charset="0"/>
                <a:ea typeface="IBM Plex Sans" pitchFamily="34" charset="-122"/>
                <a:cs typeface="IBM Plex Sans" pitchFamily="34" charset="-120"/>
              </a:rPr>
              <a:t>” är en bedömning: ange kriterier och jämför konsekvent.</a:t>
            </a:r>
            <a:endParaRPr lang="sv" sz="2110" dirty="0"/>
          </a:p>
        </p:txBody>
      </p:sp>
      <p:sp>
        <p:nvSpPr>
          <p:cNvPr id="7" name="Shape 5"/>
          <p:cNvSpPr/>
          <p:nvPr/>
        </p:nvSpPr>
        <p:spPr>
          <a:xfrm>
            <a:off x="666780" y="4633356"/>
            <a:ext cx="10858500" cy="1447770"/>
          </a:xfrm>
          <a:prstGeom prst="rect">
            <a:avLst/>
          </a:prstGeom>
          <a:solidFill>
            <a:srgbClr val="F3F3FA"/>
          </a:solidFill>
          <a:ln/>
        </p:spPr>
      </p:sp>
      <p:sp>
        <p:nvSpPr>
          <p:cNvPr id="8" name="Shape 6"/>
          <p:cNvSpPr/>
          <p:nvPr/>
        </p:nvSpPr>
        <p:spPr>
          <a:xfrm>
            <a:off x="666780" y="4633356"/>
            <a:ext cx="57150" cy="1447770"/>
          </a:xfrm>
          <a:prstGeom prst="rect">
            <a:avLst/>
          </a:prstGeom>
          <a:solidFill>
            <a:srgbClr val="422C70"/>
          </a:solidFill>
          <a:ln/>
        </p:spPr>
      </p:sp>
      <p:sp>
        <p:nvSpPr>
          <p:cNvPr id="9" name="Text 7"/>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Tänk kritiskt</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Vilka egenskaper var viktiga när Ni valde en typ av pengar eller tillgång framför en annan?</a:t>
            </a:r>
            <a:endParaRPr lang="sv" sz="21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Byteshandel och dubbel behovsöverensstämmelse</a:t>
            </a:r>
            <a:endParaRPr lang="sv"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Direkt utbyte av varor eller tjänster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Båda parter måste vilja ha det den andra erbjuder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Samtidigt och i lämpliga mängder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Svårigheter med delbarhet, förskämning, prissättning och sparande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Pengar skiljer försäljning från köp</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Knapphet, värde och utbyte</a:t>
            </a:r>
            <a:endParaRPr lang="sv" sz="3000" dirty="0"/>
          </a:p>
        </p:txBody>
      </p:sp>
      <p:sp>
        <p:nvSpPr>
          <p:cNvPr id="5" name="Text 2"/>
          <p:cNvSpPr/>
          <p:nvPr/>
        </p:nvSpPr>
        <p:spPr>
          <a:xfrm>
            <a:off x="1002000" y="1375806"/>
            <a:ext cx="5327020" cy="3887389"/>
          </a:xfrm>
          <a:prstGeom prst="rect">
            <a:avLst/>
          </a:prstGeom>
          <a:noFill/>
          <a:ln/>
        </p:spPr>
        <p:txBody>
          <a:bodyPr wrap="square" lIns="0" tIns="0" rIns="0" bIns="0" rtlCol="0" anchor="t"/>
          <a:lstStyle/>
          <a:p>
            <a:pPr algn="l" marL="200660" indent="-20066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Knapphet:</a:t>
            </a:r>
            <a:r>
              <a:rPr lang="sv" altLang="en-US" sz="2110" dirty="0">
                <a:solidFill>
                  <a:srgbClr val="25252B"/>
                </a:solidFill>
                <a:latin typeface="IBM Plex Sans" pitchFamily="34" charset="0"/>
                <a:ea typeface="IBM Plex Sans" pitchFamily="34" charset="-122"/>
                <a:cs typeface="IBM Plex Sans" pitchFamily="34" charset="-120"/>
              </a:rPr>
              <a:t> en användning utesluter en annan</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Subjektivt värde:</a:t>
            </a:r>
            <a:r>
              <a:rPr lang="sv" altLang="en-US" sz="2110" dirty="0">
                <a:solidFill>
                  <a:srgbClr val="25252B"/>
                </a:solidFill>
                <a:latin typeface="IBM Plex Sans" pitchFamily="34" charset="0"/>
                <a:ea typeface="IBM Plex Sans" pitchFamily="34" charset="-122"/>
                <a:cs typeface="IBM Plex Sans" pitchFamily="34" charset="-120"/>
              </a:rPr>
              <a:t> behov, preferenser och omständigheter</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Utbyte:</a:t>
            </a:r>
            <a:r>
              <a:rPr lang="sv" altLang="en-US" sz="2110" dirty="0">
                <a:solidFill>
                  <a:srgbClr val="25252B"/>
                </a:solidFill>
                <a:latin typeface="IBM Plex Sans" pitchFamily="34" charset="0"/>
                <a:ea typeface="IBM Plex Sans" pitchFamily="34" charset="-122"/>
                <a:cs typeface="IBM Plex Sans" pitchFamily="34" charset="-120"/>
              </a:rPr>
              <a:t> båda parter föredrar det de får</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Alternativkostnad:</a:t>
            </a:r>
            <a:r>
              <a:rPr lang="sv" altLang="en-US" sz="2110" dirty="0">
                <a:solidFill>
                  <a:srgbClr val="25252B"/>
                </a:solidFill>
                <a:latin typeface="IBM Plex Sans" pitchFamily="34" charset="0"/>
                <a:ea typeface="IBM Plex Sans" pitchFamily="34" charset="-122"/>
                <a:cs typeface="IBM Plex Sans" pitchFamily="34" charset="-120"/>
              </a:rPr>
              <a:t> det bästa alternativet som väljs bort</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Tidspreferens:</a:t>
            </a:r>
            <a:r>
              <a:rPr lang="sv" altLang="en-US" sz="2110" dirty="0">
                <a:solidFill>
                  <a:srgbClr val="25252B"/>
                </a:solidFill>
                <a:latin typeface="IBM Plex Sans" pitchFamily="34" charset="0"/>
                <a:ea typeface="IBM Plex Sans" pitchFamily="34" charset="-122"/>
                <a:cs typeface="IBM Plex Sans" pitchFamily="34" charset="-120"/>
              </a:rPr>
              <a:t> nu jämfört med senare</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Avvägning:</a:t>
            </a:r>
            <a:r>
              <a:rPr lang="sv" altLang="en-US" sz="2110" dirty="0">
                <a:solidFill>
                  <a:srgbClr val="25252B"/>
                </a:solidFill>
                <a:latin typeface="IBM Plex Sans" pitchFamily="34" charset="0"/>
                <a:ea typeface="IBM Plex Sans" pitchFamily="34" charset="-122"/>
                <a:cs typeface="IBM Plex Sans" pitchFamily="34" charset="-120"/>
              </a:rPr>
              <a:t> en fördel som medför en kostnad</a:t>
            </a:r>
            <a:endParaRPr lang="sv" sz="2110" dirty="0"/>
          </a:p>
        </p:txBody>
      </p:sp>
      <p:sp>
        <p:nvSpPr>
          <p:cNvPr id="6" name="Text 3"/>
          <p:cNvSpPr/>
          <p:nvPr/>
        </p:nvSpPr>
        <p:spPr>
          <a:xfrm>
            <a:off x="666780" y="5558180"/>
            <a:ext cx="5694426"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Knapphet i sig garanterar inte värde; efterfrågan spelar också roll.</a:t>
            </a:r>
            <a:endParaRPr lang="sv"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Nära en säker vattenkälla En flaska vatten står i en butiks kylskåp. Rent vatten är lätt att hitta i närheten.BehovLitetPrisLägreVid vattenbrist Samma flaska står i en het öken. Vatten är svårt att hi">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Alternativkostnad</a:t>
            </a:r>
            <a:endParaRPr lang="sv"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En person med begränsat med pengar väger alternativen mot varandra Mat Äta gott i dag.Transport Ta sig till jobbet.SparaBehålla pengarna till senare. Varje val innebär att avstå från de andra: alterna">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Från byteshandel till digitala pengar</a:t>
            </a:r>
            <a:endParaRPr lang="sv" sz="3000" dirty="0"/>
          </a:p>
        </p:txBody>
      </p:sp>
      <p:sp>
        <p:nvSpPr>
          <p:cNvPr id="4" name="Text 2"/>
          <p:cNvSpPr/>
          <p:nvPr/>
        </p:nvSpPr>
        <p:spPr>
          <a:xfrm>
            <a:off x="1047720" y="1386779"/>
            <a:ext cx="11092404" cy="3183849"/>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Direkt byte, gåvor, förpliktelser och skuldförteckningar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Varupengar: varor med andra användningsområden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Standardiserade mynt: igenkänning; möjlig försämring av ädelmetallhalten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Representativa papperspengar: inlösbara fordringar; förtroende för utgivaren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Banker och statliga pengar: institutionella löften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Digitala betalningar: instruktioner som ändrar bokföringsposter</a:t>
            </a:r>
            <a:endParaRPr lang="sv" sz="2400" dirty="0"/>
          </a:p>
        </p:txBody>
      </p:sp>
      <p:sp>
        <p:nvSpPr>
          <p:cNvPr id="5" name="Text 3"/>
          <p:cNvSpPr/>
          <p:nvPr/>
        </p:nvSpPr>
        <p:spPr>
          <a:xfrm>
            <a:off x="666780" y="4905847"/>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Olika former existerade samtidigt; samhällen följde inte en och samma ordningsföljd. Bekvämlighet medförde ofta ett beroende av utgivare och mellanhänder.</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Fiatpengar</a:t>
            </a:r>
            <a:endParaRPr lang="sv"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Fiatpengar är en statligt godkänd valuta som inte kan lösas in mot en fast mängd av en råvara som guld.</a:t>
            </a:r>
            <a:endParaRPr lang="sv" sz="2300" dirty="0"/>
          </a:p>
        </p:txBody>
      </p:sp>
      <p:sp>
        <p:nvSpPr>
          <p:cNvPr id="5" name="Text 3"/>
          <p:cNvSpPr/>
          <p:nvPr/>
        </p:nvSpPr>
        <p:spPr>
          <a:xfrm>
            <a:off x="1032449" y="2465680"/>
            <a:ext cx="11109137" cy="2208916"/>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Centralbank:</a:t>
            </a:r>
            <a:r>
              <a:rPr lang="sv" altLang="en-US" sz="2300" dirty="0">
                <a:solidFill>
                  <a:srgbClr val="25252B"/>
                </a:solidFill>
                <a:latin typeface="IBM Plex Sans" pitchFamily="34" charset="0"/>
                <a:ea typeface="IBM Plex Sans" pitchFamily="34" charset="-122"/>
                <a:cs typeface="IBM Plex Sans" pitchFamily="34" charset="-120"/>
              </a:rPr>
              <a:t> monetär bas, penningpolitik, avveckling</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Affärsbanker:</a:t>
            </a:r>
            <a:r>
              <a:rPr lang="sv" altLang="en-US" sz="2300" dirty="0">
                <a:solidFill>
                  <a:srgbClr val="25252B"/>
                </a:solidFill>
                <a:latin typeface="IBM Plex Sans" pitchFamily="34" charset="0"/>
                <a:ea typeface="IBM Plex Sans" pitchFamily="34" charset="-122"/>
                <a:cs typeface="IBM Plex Sans" pitchFamily="34" charset="-120"/>
              </a:rPr>
              <a:t> insättningar, betalningar, lån</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Staten:</a:t>
            </a:r>
            <a:r>
              <a:rPr lang="sv" altLang="en-US" sz="2300" dirty="0">
                <a:solidFill>
                  <a:srgbClr val="25252B"/>
                </a:solidFill>
                <a:latin typeface="IBM Plex Sans" pitchFamily="34" charset="0"/>
                <a:ea typeface="IBM Plex Sans" pitchFamily="34" charset="-122"/>
                <a:cs typeface="IBM Plex Sans" pitchFamily="34" charset="-120"/>
              </a:rPr>
              <a:t> skatter, utgifter, lagar</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Människor och företag:</a:t>
            </a:r>
            <a:r>
              <a:rPr lang="sv" altLang="en-US" sz="2300" dirty="0">
                <a:solidFill>
                  <a:srgbClr val="25252B"/>
                </a:solidFill>
                <a:latin typeface="IBM Plex Sans" pitchFamily="34" charset="0"/>
                <a:ea typeface="IBM Plex Sans" pitchFamily="34" charset="-122"/>
                <a:cs typeface="IBM Plex Sans" pitchFamily="34" charset="-120"/>
              </a:rPr>
              <a:t> arbete, priser, utbyte</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Gemensam acceptans och nätverkseffekter</a:t>
            </a:r>
            <a:endParaRPr lang="sv"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Smidiga betalningar och flexibla krediter medför ett beroende av institutioner. Utbud, tillgång och regler kan förändras; reglerna för lagliga betalningsmedel varierar mellan jurisdiktioner.</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CentralbankAnsvarar för penningpolitiken och stöder avvecklingen av betalningar. AffärsbankÄr skyldig kunderna deras insättningar; en insättning är bankens skuld. BetaltjänsterFörmedlar betalningsinst">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Undersök en lokal betalning</a:t>
            </a:r>
            <a:endParaRPr lang="sv"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Välj en vanlig betalning, eller använd ett påhittat scenario.</a:t>
            </a:r>
            <a:endParaRPr lang="sv"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Vad betalas det för? Vilken valuta används som räkneenhet?</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Varför accepterar mottagaren den?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Vilka institutioner, register eller regler stöder den?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Vad blir svårare om acceptansen eller förtroendet brister?</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Bankverksamhet med fraktionella reserver</a:t>
            </a:r>
            <a:endParaRPr lang="sv" sz="3000" dirty="0"/>
          </a:p>
        </p:txBody>
      </p:sp>
      <p:sp>
        <p:nvSpPr>
          <p:cNvPr id="4" name="Text 2"/>
          <p:cNvSpPr/>
          <p:nvPr/>
        </p:nvSpPr>
        <p:spPr>
          <a:xfrm>
            <a:off x="986729" y="1372240"/>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Bankinsättningar: löften om betalning</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Endast en del hålls som omedelbart tillgängliga reserver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Ett lån skapar vanligtvis nya kontopengar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Amortering minskar mängden kontopengar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Kapital, likviditet, kreditrisk, finansiering, reglering och efterfrågan begränsar utlåningen</a:t>
            </a:r>
            <a:endParaRPr lang="sv" sz="2020" dirty="0"/>
          </a:p>
        </p:txBody>
      </p:sp>
      <p:sp>
        <p:nvSpPr>
          <p:cNvPr id="5" name="Text 3"/>
          <p:cNvSpPr/>
          <p:nvPr/>
        </p:nvSpPr>
        <p:spPr>
          <a:xfrm>
            <a:off x="666780" y="3586460"/>
            <a:ext cx="1151001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Likviditetsrisk:</a:t>
            </a:r>
            <a:r>
              <a:rPr lang="sv" altLang="en-US" sz="2020" dirty="0">
                <a:solidFill>
                  <a:srgbClr val="25252B"/>
                </a:solidFill>
                <a:latin typeface="IBM Plex Sans" pitchFamily="34" charset="0"/>
                <a:ea typeface="IBM Plex Sans" pitchFamily="34" charset="-122"/>
                <a:cs typeface="IBM Plex Sans" pitchFamily="34" charset="-120"/>
              </a:rPr>
              <a:t> för lite medel tillgängliga för uttag i dag.</a:t>
            </a:r>
            <a:endParaRPr lang="sv"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Solvensrisk:</a:t>
            </a:r>
            <a:r>
              <a:rPr lang="sv" altLang="en-US" sz="2020" dirty="0">
                <a:solidFill>
                  <a:srgbClr val="25252B"/>
                </a:solidFill>
                <a:latin typeface="IBM Plex Sans" pitchFamily="34" charset="0"/>
                <a:ea typeface="IBM Plex Sans" pitchFamily="34" charset="-122"/>
                <a:cs typeface="IBM Plex Sans" pitchFamily="34" charset="-120"/>
              </a:rPr>
              <a:t> tillgångarna är värda mindre än skulderna.</a:t>
            </a:r>
            <a:endParaRPr lang="sv" sz="2020" dirty="0"/>
          </a:p>
        </p:txBody>
      </p:sp>
      <p:sp>
        <p:nvSpPr>
          <p:cNvPr id="7" name="Text 5"/>
          <p:cNvSpPr/>
          <p:nvPr/>
        </p:nvSpPr>
        <p:spPr>
          <a:xfrm>
            <a:off x="666780" y="4789627"/>
            <a:ext cx="11510010" cy="1036747"/>
          </a:xfrm>
          <a:prstGeom prst="rect">
            <a:avLst/>
          </a:prstGeom>
          <a:noFill/>
          <a:ln/>
        </p:spPr>
        <p:txBody>
          <a:bodyPr wrap="square" lIns="0" tIns="0" rIns="0" bIns="0" rtlCol="0" anchor="t"/>
          <a:lstStyle/>
          <a:p>
            <a:pPr algn="l" indent="0" marL="0">
              <a:lnSpc>
                <a:spcPct val="113000"/>
              </a:lnSpc>
              <a:buNone/>
            </a:pPr>
            <a:r>
              <a:rPr lang="sv" altLang="en-US" sz="2020" dirty="0">
                <a:solidFill>
                  <a:srgbClr val="25252B"/>
                </a:solidFill>
                <a:latin typeface="IBM Plex Sans" pitchFamily="34" charset="0"/>
                <a:ea typeface="IBM Plex Sans" pitchFamily="34" charset="-122"/>
                <a:cs typeface="IBM Plex Sans" pitchFamily="34" charset="-120"/>
              </a:rPr>
              <a:t>Uttagsanstormningar kan begränsa tillgången till insatta pengar. Insättningsgaranti och centralbanksutlåning kan minska paniken, men omfattning och regler varierar; skyddet kan inte undanröja alla risker.</a:t>
            </a:r>
            <a:endParaRPr lang="sv"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Ansök om lånetLåntagaren ansöker om ett lån hos banken.2Bevilja lånetBanken går med på att låna ut pengar.3 Skapa insättningenBanken krediterar låntagarens konto med en ny insättning.4 Betala eller ">    </p:cNvPr>
          <p:cNvPicPr>
            <a:picLocks noChangeAspect="1"/>
          </p:cNvPicPr>
          <p:nvPr/>
        </p:nvPicPr>
        <p:blipFill>
          <a:blip r:embed="rId1"/>
          <a:stretch>
            <a:fillRect/>
          </a:stretch>
        </p:blipFill>
        <p:spPr>
          <a:xfrm>
            <a:off x="342900" y="536387"/>
            <a:ext cx="11506170" cy="56328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LikviditetsriskMånga insättare köar för att ta ut pengar i dag Bankens lån kan fortfarande återbetalas senare Inte tillräckligt med kontanter eller snabbt tillgängliga tillgångar just nuProblemetTidpu">    </p:cNvPr>
          <p:cNvPicPr>
            <a:picLocks noChangeAspect="1"/>
          </p:cNvPicPr>
          <p:nvPr/>
        </p:nvPicPr>
        <p:blipFill>
          <a:blip r:embed="rId1"/>
          <a:stretch>
            <a:fillRect/>
          </a:stretch>
        </p:blipFill>
        <p:spPr>
          <a:xfrm>
            <a:off x="342900" y="726674"/>
            <a:ext cx="11506170" cy="525231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Inflation och köpkraft</a:t>
            </a:r>
            <a:endParaRPr lang="sv"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Prisinflation:</a:t>
            </a:r>
            <a:r>
              <a:rPr lang="sv" altLang="en-US" sz="2020" dirty="0">
                <a:solidFill>
                  <a:srgbClr val="25252B"/>
                </a:solidFill>
                <a:latin typeface="IBM Plex Sans" pitchFamily="34" charset="0"/>
                <a:ea typeface="IBM Plex Sans" pitchFamily="34" charset="-122"/>
                <a:cs typeface="IBM Plex Sans" pitchFamily="34" charset="-120"/>
              </a:rPr>
              <a:t> varaktig ökning av den allmänna prisnivån</a:t>
            </a:r>
            <a:endParaRPr lang="sv" sz="2020" dirty="0"/>
          </a:p>
          <a:p>
            <a:pPr algn="l" marL="191770" indent="-191770">
              <a:lnSpc>
                <a:spcPct val="113000"/>
              </a:lnSpc>
              <a:spcBef>
                <a:spcPts val="400"/>
              </a:spcBef>
              <a:buSzPct val="100000"/>
              <a:buChar char="•"/>
            </a:pPr>
            <a:r>
              <a:rPr lang="sv" altLang="en-US" sz="2020" b="1" dirty="0">
                <a:solidFill>
                  <a:srgbClr val="422C70"/>
                </a:solidFill>
                <a:latin typeface="IBM Plex Sans" pitchFamily="34" charset="0"/>
                <a:ea typeface="IBM Plex Sans" pitchFamily="34" charset="-122"/>
                <a:cs typeface="IBM Plex Sans" pitchFamily="34" charset="-120"/>
              </a:rPr>
              <a:t>Köpkraft:</a:t>
            </a:r>
            <a:r>
              <a:rPr lang="sv" altLang="en-US" sz="2020" dirty="0">
                <a:solidFill>
                  <a:srgbClr val="25252B"/>
                </a:solidFill>
                <a:latin typeface="IBM Plex Sans" pitchFamily="34" charset="0"/>
                <a:ea typeface="IBM Plex Sans" pitchFamily="34" charset="-122"/>
                <a:cs typeface="IBM Plex Sans" pitchFamily="34" charset="-120"/>
              </a:rPr>
              <a:t> vad en penningenhet kan köpa</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Samma varukorg: 100 → 110 valutaenheter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Oförändrad inkomst eller oförändrat sparande: lägre köpkraft</a:t>
            </a:r>
            <a:endParaRPr lang="sv" sz="2020" dirty="0"/>
          </a:p>
        </p:txBody>
      </p:sp>
      <p:sp>
        <p:nvSpPr>
          <p:cNvPr id="6" name="Text 3"/>
          <p:cNvSpPr/>
          <p:nvPr/>
        </p:nvSpPr>
        <p:spPr>
          <a:xfrm>
            <a:off x="666780" y="4226448"/>
            <a:ext cx="5694426" cy="1727850"/>
          </a:xfrm>
          <a:prstGeom prst="rect">
            <a:avLst/>
          </a:prstGeom>
          <a:noFill/>
          <a:ln/>
        </p:spPr>
        <p:txBody>
          <a:bodyPr wrap="square" lIns="0" tIns="0" rIns="0" bIns="0" rtlCol="0" anchor="t"/>
          <a:lstStyle/>
          <a:p>
            <a:pPr algn="l" indent="0" marL="0">
              <a:lnSpc>
                <a:spcPct val="113000"/>
              </a:lnSpc>
              <a:buNone/>
            </a:pPr>
            <a:r>
              <a:rPr lang="sv" altLang="en-US" sz="2020" dirty="0">
                <a:solidFill>
                  <a:srgbClr val="25252B"/>
                </a:solidFill>
                <a:latin typeface="IBM Plex Sans" pitchFamily="34" charset="0"/>
                <a:ea typeface="IBM Plex Sans" pitchFamily="34" charset="-122"/>
                <a:cs typeface="IBM Plex Sans" pitchFamily="34" charset="-120"/>
              </a:rPr>
              <a:t>En ökning av penningmängden och kreditgivningen kan bidra, tillsammans med utbud, efterfrågan, valuta, skatter, regleringar och kostnader. En enskild prisökning är inte hela inflationsmåttet.</a:t>
            </a:r>
            <a:endParaRPr lang="sv"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Före Ni har 100 enheter. Varukorgen kostar 100. Ni kan köpa hela varukorgen.PrisnivåLägreKöpkraftHögreEfter prisökningen Ni har fortfarande 100 enheter. Samma varukorg kostar 110. Ni kan inte längre k">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Jämför köpkraften lokalt</a:t>
            </a:r>
            <a:endParaRPr lang="sv"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sv" altLang="en-US" sz="2300" dirty="0">
                <a:solidFill>
                  <a:srgbClr val="25252B"/>
                </a:solidFill>
                <a:latin typeface="IBM Plex Sans" pitchFamily="34" charset="0"/>
                <a:ea typeface="IBM Plex Sans" pitchFamily="34" charset="-122"/>
                <a:cs typeface="IBM Plex Sans" pitchFamily="34" charset="-120"/>
              </a:rPr>
              <a:t>Välj en vanlig vara; anteckna dagens pris.</a:t>
            </a:r>
            <a:endParaRPr lang="sv" sz="2300" dirty="0"/>
          </a:p>
          <a:p>
            <a:pPr algn="l" marL="219710" indent="-219710">
              <a:lnSpc>
                <a:spcPct val="113000"/>
              </a:lnSpc>
              <a:spcBef>
                <a:spcPts val="460"/>
              </a:spcBef>
              <a:buSzPct val="100000"/>
              <a:buFont typeface="+mj-lt"/>
              <a:buAutoNum type="arabicPeriod" startAt="1"/>
            </a:pPr>
            <a:r>
              <a:rPr lang="sv" altLang="en-US" sz="2300" dirty="0">
                <a:solidFill>
                  <a:srgbClr val="25252B"/>
                </a:solidFill>
                <a:latin typeface="IBM Plex Sans" pitchFamily="34" charset="0"/>
                <a:ea typeface="IBM Plex Sans" pitchFamily="34" charset="-122"/>
                <a:cs typeface="IBM Plex Sans" pitchFamily="34" charset="-120"/>
              </a:rPr>
              <a:t>Jämför med ett tidigare pris; kontrollera om möjligt en tillförlitlig prisuppgift.</a:t>
            </a:r>
            <a:endParaRPr lang="sv" sz="2300" dirty="0"/>
          </a:p>
          <a:p>
            <a:pPr algn="l" marL="219710" indent="-219710">
              <a:lnSpc>
                <a:spcPct val="113000"/>
              </a:lnSpc>
              <a:spcBef>
                <a:spcPts val="460"/>
              </a:spcBef>
              <a:buSzPct val="100000"/>
              <a:buFont typeface="+mj-lt"/>
              <a:buAutoNum type="arabicPeriod" startAt="1"/>
            </a:pPr>
            <a:r>
              <a:rPr lang="sv" altLang="en-US" sz="2300" dirty="0">
                <a:solidFill>
                  <a:srgbClr val="25252B"/>
                </a:solidFill>
                <a:latin typeface="IBM Plex Sans" pitchFamily="34" charset="0"/>
                <a:ea typeface="IBM Plex Sans" pitchFamily="34" charset="-122"/>
                <a:cs typeface="IBM Plex Sans" pitchFamily="34" charset="-120"/>
              </a:rPr>
              <a:t>Förändrades inkomsten i samma takt? Vad förändrades mer?</a:t>
            </a:r>
            <a:endParaRPr lang="sv" sz="2300" dirty="0"/>
          </a:p>
          <a:p>
            <a:pPr algn="l" marL="219710" indent="-219710">
              <a:lnSpc>
                <a:spcPct val="113000"/>
              </a:lnSpc>
              <a:spcBef>
                <a:spcPts val="460"/>
              </a:spcBef>
              <a:buSzPct val="100000"/>
              <a:buFont typeface="+mj-lt"/>
              <a:buAutoNum type="arabicPeriod" startAt="1"/>
            </a:pPr>
            <a:r>
              <a:rPr lang="sv" altLang="en-US" sz="2300" dirty="0">
                <a:solidFill>
                  <a:srgbClr val="25252B"/>
                </a:solidFill>
                <a:latin typeface="IBM Plex Sans" pitchFamily="34" charset="0"/>
                <a:ea typeface="IBM Plex Sans" pitchFamily="34" charset="-122"/>
                <a:cs typeface="IBM Plex Sans" pitchFamily="34" charset="-120"/>
              </a:rPr>
              <a:t>Jämför med ett officiellt inflationsmått och dess varukorg.</a:t>
            </a:r>
            <a:endParaRPr lang="sv" sz="2300" dirty="0"/>
          </a:p>
        </p:txBody>
      </p:sp>
      <p:sp>
        <p:nvSpPr>
          <p:cNvPr id="5" name="Text 3"/>
          <p:cNvSpPr/>
          <p:nvPr/>
        </p:nvSpPr>
        <p:spPr>
          <a:xfrm>
            <a:off x="666780" y="3460272"/>
            <a:ext cx="11510010" cy="118497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Effekterna skiljer sig åt för kontantinnehavare, tillgångsägare, låntagare och långivare; löner och priser anpassas i olika takt. Era utgifter kan skilja sig från den varukorg som används i mätningen.</a:t>
            </a:r>
            <a:endParaRPr lang="sv" sz="2300" dirty="0"/>
          </a:p>
        </p:txBody>
      </p:sp>
      <p:sp>
        <p:nvSpPr>
          <p:cNvPr id="6" name="Text 4"/>
          <p:cNvSpPr/>
          <p:nvPr/>
        </p:nvSpPr>
        <p:spPr>
          <a:xfrm>
            <a:off x="666780" y="4937851"/>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En ändrad varukorg eller metod innebär inte automatiskt manipulation; kontrollera förklaringen och dokumentera ändringen.</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Den amerikanska dollarn som reservvaluta</a:t>
            </a:r>
            <a:endParaRPr lang="sv"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Reservvaluta: innehas för internationella betalningar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Världskrigen: förskjutningar i ekonomisk och finansiell styrka</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1944:</a:t>
            </a:r>
            <a:r>
              <a:rPr lang="sv" altLang="en-US" sz="2400" dirty="0">
                <a:solidFill>
                  <a:srgbClr val="25252B"/>
                </a:solidFill>
                <a:latin typeface="IBM Plex Sans" pitchFamily="34" charset="0"/>
                <a:ea typeface="IBM Plex Sans" pitchFamily="34" charset="-122"/>
                <a:cs typeface="IBM Plex Sans" pitchFamily="34" charset="-120"/>
              </a:rPr>
              <a:t> Bretton Woods; valutor knutna till dollarn, dollarn till guld</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1971:</a:t>
            </a:r>
            <a:r>
              <a:rPr lang="sv" altLang="en-US" sz="2400" dirty="0">
                <a:solidFill>
                  <a:srgbClr val="25252B"/>
                </a:solidFill>
                <a:latin typeface="IBM Plex Sans" pitchFamily="34" charset="0"/>
                <a:ea typeface="IBM Plex Sans" pitchFamily="34" charset="-122"/>
                <a:cs typeface="IBM Plex Sans" pitchFamily="34" charset="-120"/>
              </a:rPr>
              <a:t> den officiella möjligheten att växla dollar mot guld upphörde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Etablerad handel, ekonomisk storlek och djupa finansmarknader</a:t>
            </a:r>
            <a:endParaRPr lang="sv"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Reservvalutornas andelar kan förändras; centralbanker innehar även andra valutor.</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Alternativ för att spara och bevara värde</a:t>
            </a:r>
            <a:endParaRPr lang="sv"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Ädelmetaller:</a:t>
            </a:r>
            <a:r>
              <a:rPr lang="sv" altLang="en-US" sz="2300" dirty="0">
                <a:solidFill>
                  <a:srgbClr val="25252B"/>
                </a:solidFill>
                <a:latin typeface="IBM Plex Sans" pitchFamily="34" charset="0"/>
                <a:ea typeface="IBM Plex Sans" pitchFamily="34" charset="-122"/>
                <a:cs typeface="IBM Plex Sans" pitchFamily="34" charset="-120"/>
              </a:rPr>
              <a:t> fysiskt innehav; kostnader för förvaring och verifiering</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Fastigheter:</a:t>
            </a:r>
            <a:r>
              <a:rPr lang="sv" altLang="en-US" sz="2300" dirty="0">
                <a:solidFill>
                  <a:srgbClr val="25252B"/>
                </a:solidFill>
                <a:latin typeface="IBM Plex Sans" pitchFamily="34" charset="0"/>
                <a:ea typeface="IBM Plex Sans" pitchFamily="34" charset="-122"/>
                <a:cs typeface="IBM Plex Sans" pitchFamily="34" charset="-120"/>
              </a:rPr>
              <a:t> användbar tillgång; hög ingångskostnad, underhåll, låg flyttbarhet</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Aktier:</a:t>
            </a:r>
            <a:r>
              <a:rPr lang="sv" altLang="en-US" sz="2300" dirty="0">
                <a:solidFill>
                  <a:srgbClr val="25252B"/>
                </a:solidFill>
                <a:latin typeface="IBM Plex Sans" pitchFamily="34" charset="0"/>
                <a:ea typeface="IBM Plex Sans" pitchFamily="34" charset="-122"/>
                <a:cs typeface="IBM Plex Sans" pitchFamily="34" charset="-120"/>
              </a:rPr>
              <a:t> ägande i produktiv verksamhet; affärs-, marknads- och förvaringsrisker</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Andra alternativ: utländsk valuta, obligationer, företag, verktyg, utbildning</a:t>
            </a:r>
            <a:endParaRPr lang="sv"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En tillgång fyller inte automatiskt alla pengars funktioner. Ingen tillgång garanterar köpkraft i varje situation.</a:t>
            </a:r>
            <a:endParaRPr lang="sv"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Skatter kan förändra kostnader och fördelar; regler varierar och förändras. Den här kursen ger ingen skatterådgivning.</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Digitala centralbanksvalutor (CBDC)</a:t>
            </a:r>
            <a:endParaRPr lang="sv"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sv" altLang="en-US" sz="1820" dirty="0">
                <a:solidFill>
                  <a:srgbClr val="25252B"/>
                </a:solidFill>
                <a:latin typeface="IBM Plex Sans" pitchFamily="34" charset="0"/>
                <a:ea typeface="IBM Plex Sans" pitchFamily="34" charset="-122"/>
                <a:cs typeface="IBM Plex Sans" pitchFamily="34" charset="-120"/>
              </a:rPr>
              <a:t>En CBDC är digitala fiatpengar som ges ut som en skuld för centralbanken: en fordran som innehavaren har på centralbanken.</a:t>
            </a:r>
            <a:endParaRPr lang="sv"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sv" altLang="en-US" sz="1820" dirty="0">
                <a:solidFill>
                  <a:srgbClr val="25252B"/>
                </a:solidFill>
                <a:latin typeface="IBM Plex Sans" pitchFamily="34" charset="0"/>
                <a:ea typeface="IBM Plex Sans" pitchFamily="34" charset="-122"/>
                <a:cs typeface="IBM Plex Sans" pitchFamily="34" charset="-120"/>
              </a:rPr>
              <a:t>Skiljer sig från kontanter och insättningar hos affärsbanker</a:t>
            </a:r>
            <a:endParaRPr lang="sv" sz="1820" dirty="0"/>
          </a:p>
          <a:p>
            <a:pPr algn="l" marL="173990" indent="-173990">
              <a:lnSpc>
                <a:spcPct val="113000"/>
              </a:lnSpc>
              <a:spcBef>
                <a:spcPts val="360"/>
              </a:spcBef>
              <a:buSzPct val="100000"/>
              <a:buChar char="•"/>
            </a:pPr>
            <a:r>
              <a:rPr lang="sv" altLang="en-US" sz="1820" dirty="0">
                <a:solidFill>
                  <a:srgbClr val="25252B"/>
                </a:solidFill>
                <a:latin typeface="IBM Plex Sans" pitchFamily="34" charset="0"/>
                <a:ea typeface="IBM Plex Sans" pitchFamily="34" charset="-122"/>
                <a:cs typeface="IBM Plex Sans" pitchFamily="34" charset="-120"/>
              </a:rPr>
              <a:t>Möjliga fördelar för avveckling eller tillgång</a:t>
            </a:r>
            <a:endParaRPr lang="sv" sz="1820" dirty="0"/>
          </a:p>
          <a:p>
            <a:pPr algn="l" marL="173990" indent="-173990">
              <a:lnSpc>
                <a:spcPct val="113000"/>
              </a:lnSpc>
              <a:spcBef>
                <a:spcPts val="360"/>
              </a:spcBef>
              <a:buSzPct val="100000"/>
              <a:buChar char="•"/>
            </a:pPr>
            <a:r>
              <a:rPr lang="sv" altLang="en-US" sz="1820" dirty="0">
                <a:solidFill>
                  <a:srgbClr val="25252B"/>
                </a:solidFill>
                <a:latin typeface="IBM Plex Sans" pitchFamily="34" charset="0"/>
                <a:ea typeface="IBM Plex Sans" pitchFamily="34" charset="-122"/>
                <a:cs typeface="IBM Plex Sans" pitchFamily="34" charset="-120"/>
              </a:rPr>
              <a:t>Möjlig övervakning, begränsningar och kopplingar till identitet</a:t>
            </a:r>
            <a:endParaRPr lang="sv" sz="1820" dirty="0"/>
          </a:p>
          <a:p>
            <a:pPr algn="l" marL="173990" indent="-173990">
              <a:lnSpc>
                <a:spcPct val="113000"/>
              </a:lnSpc>
              <a:spcBef>
                <a:spcPts val="360"/>
              </a:spcBef>
              <a:buSzPct val="100000"/>
              <a:buChar char="•"/>
            </a:pPr>
            <a:r>
              <a:rPr lang="sv" altLang="en-US" sz="1820" dirty="0">
                <a:solidFill>
                  <a:srgbClr val="25252B"/>
                </a:solidFill>
                <a:latin typeface="IBM Plex Sans" pitchFamily="34" charset="0"/>
                <a:ea typeface="IBM Plex Sans" pitchFamily="34" charset="-122"/>
                <a:cs typeface="IBM Plex Sans" pitchFamily="34" charset="-120"/>
              </a:rPr>
              <a:t>Central utgivning och penningpolitik kvarstår</a:t>
            </a:r>
            <a:endParaRPr lang="sv"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sv" altLang="en-US" sz="1820" dirty="0">
                <a:solidFill>
                  <a:srgbClr val="25252B"/>
                </a:solidFill>
                <a:latin typeface="IBM Plex Sans" pitchFamily="34" charset="0"/>
                <a:ea typeface="IBM Plex Sans" pitchFamily="34" charset="-122"/>
                <a:cs typeface="IBM Plex Sans" pitchFamily="34" charset="-120"/>
              </a:rPr>
              <a:t>Utformningen varierar. Att något är digitalt betyder inte automatiskt att det är decentraliserat, har ett begränsat utbud, skyddar privatlivet eller kan verifieras oberoende.</a:t>
            </a:r>
            <a:endParaRPr lang="sv" sz="1820" dirty="0"/>
          </a:p>
        </p:txBody>
      </p:sp>
      <p:sp>
        <p:nvSpPr>
          <p:cNvPr id="7" name="Shape 5"/>
          <p:cNvSpPr/>
          <p:nvPr/>
        </p:nvSpPr>
        <p:spPr>
          <a:xfrm>
            <a:off x="666780" y="4721687"/>
            <a:ext cx="10858500" cy="1249985"/>
          </a:xfrm>
          <a:prstGeom prst="rect">
            <a:avLst/>
          </a:prstGeom>
          <a:solidFill>
            <a:srgbClr val="F3F3FA"/>
          </a:solidFill>
          <a:ln/>
        </p:spPr>
      </p:sp>
      <p:sp>
        <p:nvSpPr>
          <p:cNvPr id="8" name="Shape 6"/>
          <p:cNvSpPr/>
          <p:nvPr/>
        </p:nvSpPr>
        <p:spPr>
          <a:xfrm>
            <a:off x="666780" y="4721687"/>
            <a:ext cx="57150" cy="1249985"/>
          </a:xfrm>
          <a:prstGeom prst="rect">
            <a:avLst/>
          </a:prstGeom>
          <a:solidFill>
            <a:srgbClr val="422C70"/>
          </a:solidFill>
          <a:ln/>
        </p:spPr>
      </p:sp>
      <p:sp>
        <p:nvSpPr>
          <p:cNvPr id="9" name="Text 7"/>
          <p:cNvSpPr/>
          <p:nvPr/>
        </p:nvSpPr>
        <p:spPr>
          <a:xfrm>
            <a:off x="1094537" y="4930170"/>
            <a:ext cx="10663641" cy="833018"/>
          </a:xfrm>
          <a:prstGeom prst="rect">
            <a:avLst/>
          </a:prstGeom>
          <a:noFill/>
          <a:ln/>
        </p:spPr>
        <p:txBody>
          <a:bodyPr wrap="square" lIns="0" tIns="0" rIns="0" bIns="0" rtlCol="0" anchor="t"/>
          <a:lstStyle/>
          <a:p>
            <a:pPr algn="l" indent="0" marL="0">
              <a:lnSpc>
                <a:spcPct val="113000"/>
              </a:lnSpc>
              <a:buNone/>
            </a:pPr>
            <a:r>
              <a:rPr lang="sv" altLang="en-US" sz="1820" b="1" dirty="0">
                <a:solidFill>
                  <a:srgbClr val="422C70"/>
                </a:solidFill>
                <a:latin typeface="IBM Plex Sans" pitchFamily="34" charset="0"/>
                <a:ea typeface="IBM Plex Sans" pitchFamily="34" charset="-122"/>
                <a:cs typeface="IBM Plex Sans" pitchFamily="34" charset="-120"/>
              </a:rPr>
              <a:t>Kontrollera</a:t>
            </a:r>
            <a:endParaRPr lang="sv" sz="1820" dirty="0"/>
          </a:p>
          <a:p>
            <a:pPr algn="l" indent="0" marL="0">
              <a:lnSpc>
                <a:spcPct val="113000"/>
              </a:lnSpc>
              <a:spcBef>
                <a:spcPts val="270"/>
              </a:spcBef>
              <a:buNone/>
            </a:pPr>
            <a:r>
              <a:rPr lang="sv" altLang="en-US" sz="1820" dirty="0">
                <a:solidFill>
                  <a:srgbClr val="25252B"/>
                </a:solidFill>
                <a:latin typeface="IBM Plex Sans" pitchFamily="34" charset="0"/>
                <a:ea typeface="IBM Plex Sans" pitchFamily="34" charset="-122"/>
                <a:cs typeface="IBM Plex Sans" pitchFamily="34" charset="-120"/>
              </a:rPr>
              <a:t>Vem ger ut det, vem kan använda det, vilka uppgifter samlas in och vem kan blockera betalningar eller ändra regler? Vad händer utan internetanslutning, och vilket rättsligt skydd finns?</a:t>
            </a:r>
            <a:endParaRPr lang="sv"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Repetition: Hur kan pengar gå sönder?</a:t>
            </a:r>
            <a:endParaRPr lang="sv"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25252B"/>
                </a:solidFill>
                <a:latin typeface="IBM Plex Sans" pitchFamily="34" charset="0"/>
                <a:ea typeface="IBM Plex Sans" pitchFamily="34" charset="-122"/>
                <a:cs typeface="IBM Plex Sans" pitchFamily="34" charset="-120"/>
              </a:rPr>
              <a:t>Viktiga slutsatser</a:t>
            </a:r>
            <a:endParaRPr lang="sv"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Pengar samordnar utbyte, priser och värde över tid</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Funktioner och egenskaper underlättar jämförelser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Bekvämlighet innebär avvägningar när det gäller tillit, kontroll och tillgång</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Penningmängd, bankrisker och inflation påverkar människor olika</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Alternativ och digitala centralbanksvalutor kräver också noggrann utvärdering</a:t>
            </a:r>
            <a:endParaRPr lang="sv" sz="2020" dirty="0"/>
          </a:p>
        </p:txBody>
      </p:sp>
      <p:sp>
        <p:nvSpPr>
          <p:cNvPr id="6" name="Text 4"/>
          <p:cNvSpPr/>
          <p:nvPr/>
        </p:nvSpPr>
        <p:spPr>
          <a:xfrm>
            <a:off x="666780" y="4188043"/>
            <a:ext cx="11510010" cy="345552"/>
          </a:xfrm>
          <a:prstGeom prst="rect">
            <a:avLst/>
          </a:prstGeom>
          <a:noFill/>
          <a:ln/>
        </p:spPr>
        <p:txBody>
          <a:bodyPr wrap="square" lIns="0" tIns="0" rIns="0" bIns="0" rtlCol="0" anchor="t"/>
          <a:lstStyle/>
          <a:p>
            <a:pPr algn="l" indent="0" marL="0">
              <a:lnSpc>
                <a:spcPct val="113000"/>
              </a:lnSpc>
              <a:buNone/>
            </a:pPr>
            <a:r>
              <a:rPr lang="sv" altLang="en-US" sz="2020" dirty="0">
                <a:solidFill>
                  <a:srgbClr val="25252B"/>
                </a:solidFill>
                <a:latin typeface="IBM Plex Sans" pitchFamily="34" charset="0"/>
                <a:ea typeface="IBM Plex Sans" pitchFamily="34" charset="-122"/>
                <a:cs typeface="IBM Plex Sans" pitchFamily="34" charset="-120"/>
              </a:rPr>
              <a:t>Vad gör era pengar användbara, och vilka regler är beroende av institutioner som ni litar på?</a:t>
            </a:r>
            <a:endParaRPr lang="sv" sz="2020" dirty="0"/>
          </a:p>
        </p:txBody>
      </p:sp>
      <p:sp>
        <p:nvSpPr>
          <p:cNvPr id="7" name="Shape 5"/>
          <p:cNvSpPr/>
          <p:nvPr/>
        </p:nvSpPr>
        <p:spPr>
          <a:xfrm>
            <a:off x="666780" y="4789627"/>
            <a:ext cx="10858500" cy="1036747"/>
          </a:xfrm>
          <a:prstGeom prst="rect">
            <a:avLst/>
          </a:prstGeom>
          <a:solidFill>
            <a:srgbClr val="F3F3FA"/>
          </a:solidFill>
          <a:ln/>
        </p:spPr>
      </p:sp>
      <p:sp>
        <p:nvSpPr>
          <p:cNvPr id="8" name="Shape 6"/>
          <p:cNvSpPr/>
          <p:nvPr/>
        </p:nvSpPr>
        <p:spPr>
          <a:xfrm>
            <a:off x="666780" y="4789627"/>
            <a:ext cx="57150" cy="1036747"/>
          </a:xfrm>
          <a:prstGeom prst="rect">
            <a:avLst/>
          </a:prstGeom>
          <a:solidFill>
            <a:srgbClr val="422C70"/>
          </a:solidFill>
          <a:ln/>
        </p:spPr>
      </p:sp>
      <p:sp>
        <p:nvSpPr>
          <p:cNvPr id="9" name="Text 7"/>
          <p:cNvSpPr/>
          <p:nvPr/>
        </p:nvSpPr>
        <p:spPr>
          <a:xfrm>
            <a:off x="1133582" y="5020056"/>
            <a:ext cx="10580980" cy="575889"/>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En stund för reflektion</a:t>
            </a:r>
            <a:endParaRPr lang="sv" sz="2020" dirty="0"/>
          </a:p>
          <a:p>
            <a:pPr algn="l" indent="0" marL="0">
              <a:lnSpc>
                <a:spcPct val="113000"/>
              </a:lnSpc>
              <a:spcBef>
                <a:spcPts val="300"/>
              </a:spcBef>
              <a:buNone/>
            </a:pPr>
            <a:r>
              <a:rPr lang="sv" altLang="en-US" sz="2020" dirty="0">
                <a:solidFill>
                  <a:srgbClr val="25252B"/>
                </a:solidFill>
                <a:latin typeface="IBM Plex Sans" pitchFamily="34" charset="0"/>
                <a:ea typeface="IBM Plex Sans" pitchFamily="34" charset="-122"/>
                <a:cs typeface="IBM Plex Sans" pitchFamily="34" charset="-120"/>
              </a:rPr>
              <a:t>Vilken fråga ställer ni nu om pengar som ni inte ställde tidigare?</a:t>
            </a:r>
            <a:endParaRPr lang="sv"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1</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7941F"/>
                </a:solidFill>
                <a:latin typeface="IBM Plex Sans Medium" pitchFamily="34" charset="0"/>
                <a:ea typeface="IBM Plex Sans Medium" pitchFamily="34" charset="-122"/>
                <a:cs typeface="IBM Plex Sans Medium" pitchFamily="34" charset="-120"/>
              </a:rPr>
              <a:t>Modul 2</a:t>
            </a:r>
            <a:endParaRPr lang="sv"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Så fungerar Bitcoin</a:t>
            </a:r>
            <a:endParaRPr lang="sv" sz="4350" dirty="0"/>
          </a:p>
        </p:txBody>
      </p:sp>
      <p:sp>
        <p:nvSpPr>
          <p:cNvPr id="4" name="Text 2"/>
          <p:cNvSpPr/>
          <p:nvPr/>
        </p:nvSpPr>
        <p:spPr>
          <a:xfrm>
            <a:off x="381030" y="4105747"/>
            <a:ext cx="11430000" cy="411389"/>
          </a:xfrm>
          <a:prstGeom prst="rect">
            <a:avLst/>
          </a:prstGeom>
          <a:noFill/>
          <a:ln/>
        </p:spPr>
        <p:txBody>
          <a:bodyPr wrap="square" lIns="0" tIns="0" rIns="0" bIns="0" rtlCol="0" anchor="t"/>
          <a:lstStyle/>
          <a:p>
            <a:pPr algn="ctr" indent="0" marL="0">
              <a:lnSpc>
                <a:spcPct val="113000"/>
              </a:lnSpc>
              <a:buNone/>
            </a:pPr>
            <a:r>
              <a:rPr lang="sv" altLang="en-US" sz="2400" b="1" dirty="0">
                <a:solidFill>
                  <a:srgbClr val="FFFFFF"/>
                </a:solidFill>
                <a:latin typeface="IBM Plex Sans" pitchFamily="34" charset="0"/>
                <a:ea typeface="IBM Plex Sans" pitchFamily="34" charset="-122"/>
                <a:cs typeface="IBM Plex Sans" pitchFamily="34" charset="-120"/>
              </a:rPr>
              <a:t>Lösning:</a:t>
            </a:r>
            <a:r>
              <a:rPr lang="sv" altLang="en-US" sz="2400" dirty="0">
                <a:solidFill>
                  <a:srgbClr val="FFFFFF"/>
                </a:solidFill>
                <a:latin typeface="IBM Plex Sans" pitchFamily="34" charset="0"/>
                <a:ea typeface="IBM Plex Sans" pitchFamily="34" charset="-122"/>
                <a:cs typeface="IBM Plex Sans" pitchFamily="34" charset="-120"/>
              </a:rPr>
              <a:t> Varför skapades Bitcoin, och hur bemöter det problemen?</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Varför Bitcoin skapades</a:t>
            </a:r>
            <a:endParaRPr lang="sv" sz="3000" dirty="0"/>
          </a:p>
        </p:txBody>
      </p:sp>
      <p:sp>
        <p:nvSpPr>
          <p:cNvPr id="5" name="Text 2"/>
          <p:cNvSpPr/>
          <p:nvPr/>
        </p:nvSpPr>
        <p:spPr>
          <a:xfrm>
            <a:off x="986729" y="1372240"/>
            <a:ext cx="5343754" cy="2572664"/>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Digitala betalningar fanns redan</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Centrala huvudboksförvaltare: tillstånd, data, avgifter och risker för driftstörningar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Kopierbara data: dubbelspenderingsproblemet</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Bitcoin: gemensam betalningshistorik utan en central huvudboksförvaltare</a:t>
            </a:r>
            <a:endParaRPr lang="sv" sz="2020" dirty="0"/>
          </a:p>
        </p:txBody>
      </p:sp>
      <p:sp>
        <p:nvSpPr>
          <p:cNvPr id="6" name="Text 3"/>
          <p:cNvSpPr/>
          <p:nvPr/>
        </p:nvSpPr>
        <p:spPr>
          <a:xfrm>
            <a:off x="666780" y="4226448"/>
            <a:ext cx="5694426" cy="1036747"/>
          </a:xfrm>
          <a:prstGeom prst="rect">
            <a:avLst/>
          </a:prstGeom>
          <a:noFill/>
          <a:ln/>
        </p:spPr>
        <p:txBody>
          <a:bodyPr wrap="square" lIns="0" tIns="0" rIns="0" bIns="0" rtlCol="0" anchor="t"/>
          <a:lstStyle/>
          <a:p>
            <a:pPr algn="l" indent="0" marL="0">
              <a:lnSpc>
                <a:spcPct val="113000"/>
              </a:lnSpc>
              <a:buNone/>
            </a:pPr>
            <a:r>
              <a:rPr lang="sv" altLang="en-US" sz="2020" dirty="0">
                <a:solidFill>
                  <a:srgbClr val="25252B"/>
                </a:solidFill>
                <a:latin typeface="IBM Plex Sans" pitchFamily="34" charset="0"/>
                <a:ea typeface="IBM Plex Sans" pitchFamily="34" charset="-122"/>
                <a:cs typeface="IBM Plex Sans" pitchFamily="34" charset="-120"/>
              </a:rPr>
              <a:t>Bitcoin minskar behovet av tillit till centrala aktörer vid utgivning och avveckling; det tar inte bort all tillit eller alla risker.</a:t>
            </a:r>
            <a:endParaRPr lang="sv" sz="2020" dirty="0"/>
          </a:p>
        </p:txBody>
      </p:sp>
      <p:sp>
        <p:nvSpPr>
          <p:cNvPr id="7" name="Text 4"/>
          <p:cNvSpPr/>
          <p:nvPr/>
        </p:nvSpPr>
        <p:spPr>
          <a:xfrm>
            <a:off x="666780" y="5519136"/>
            <a:ext cx="5694426" cy="691195"/>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Bitcoin:</a:t>
            </a:r>
            <a:r>
              <a:rPr lang="sv" altLang="en-US" sz="2020" dirty="0">
                <a:solidFill>
                  <a:srgbClr val="25252B"/>
                </a:solidFill>
                <a:latin typeface="IBM Plex Sans" pitchFamily="34" charset="0"/>
                <a:ea typeface="IBM Plex Sans" pitchFamily="34" charset="-122"/>
                <a:cs typeface="IBM Plex Sans" pitchFamily="34" charset="-120"/>
              </a:rPr>
              <a:t> nätverk och protokoll · </a:t>
            </a:r>
            <a:r>
              <a:rPr lang="sv" altLang="en-US" sz="2020" b="1" dirty="0">
                <a:solidFill>
                  <a:srgbClr val="25252B"/>
                </a:solidFill>
                <a:latin typeface="IBM Plex Sans" pitchFamily="34" charset="0"/>
                <a:ea typeface="IBM Plex Sans" pitchFamily="34" charset="-122"/>
                <a:cs typeface="IBM Plex Sans" pitchFamily="34" charset="-120"/>
              </a:rPr>
              <a:t>bitcoin:</a:t>
            </a:r>
            <a:r>
              <a:rPr lang="sv" altLang="en-US" sz="2020" dirty="0">
                <a:solidFill>
                  <a:srgbClr val="25252B"/>
                </a:solidFill>
                <a:latin typeface="IBM Plex Sans" pitchFamily="34" charset="0"/>
                <a:ea typeface="IBM Plex Sans" pitchFamily="34" charset="-122"/>
                <a:cs typeface="IBM Plex Sans" pitchFamily="34" charset="-120"/>
              </a:rPr>
              <a:t> tillgång · </a:t>
            </a:r>
            <a:r>
              <a:rPr lang="sv" altLang="en-US" sz="2020" b="1" dirty="0">
                <a:solidFill>
                  <a:srgbClr val="25252B"/>
                </a:solidFill>
                <a:latin typeface="IBM Plex Sans" pitchFamily="34" charset="0"/>
                <a:ea typeface="IBM Plex Sans" pitchFamily="34" charset="-122"/>
                <a:cs typeface="IBM Plex Sans" pitchFamily="34" charset="-120"/>
              </a:rPr>
              <a:t>BTC:</a:t>
            </a:r>
            <a:r>
              <a:rPr lang="sv" altLang="en-US" sz="2020" dirty="0">
                <a:solidFill>
                  <a:srgbClr val="25252B"/>
                </a:solidFill>
                <a:latin typeface="IBM Plex Sans" pitchFamily="34" charset="0"/>
                <a:ea typeface="IBM Plex Sans" pitchFamily="34" charset="-122"/>
                <a:cs typeface="IBM Plex Sans" pitchFamily="34" charset="-120"/>
              </a:rPr>
              <a:t> förkortning för belopp</a:t>
            </a:r>
            <a:endParaRPr lang="sv" sz="20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Betalningsföretag Avsändaren ber företagetFöretaget för huvudboken och godkänner Mottagaren får betalt om företaget tillåter detÄr beroende avEn betrodd organisation som för huvudbokenBitcoin Avsändar">    </p:cNvPr>
          <p:cNvPicPr>
            <a:picLocks noChangeAspect="1"/>
          </p:cNvPicPr>
          <p:nvPr/>
        </p:nvPicPr>
        <p:blipFill>
          <a:blip r:embed="rId1"/>
          <a:stretch>
            <a:fillRect/>
          </a:stretch>
        </p:blipFill>
        <p:spPr>
          <a:xfrm>
            <a:off x="342900" y="791139"/>
            <a:ext cx="11506170" cy="5123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Sökandet efter digitala och decentraliserade pengar</a:t>
            </a:r>
            <a:endParaRPr lang="sv"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Cypherpunks: integritet och frihet genom kryptografi</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Kryptering:</a:t>
            </a:r>
            <a:r>
              <a:rPr lang="sv" altLang="en-US" sz="2300" dirty="0">
                <a:solidFill>
                  <a:srgbClr val="25252B"/>
                </a:solidFill>
                <a:latin typeface="IBM Plex Sans" pitchFamily="34" charset="0"/>
                <a:ea typeface="IBM Plex Sans" pitchFamily="34" charset="-122"/>
                <a:cs typeface="IBM Plex Sans" pitchFamily="34" charset="-120"/>
              </a:rPr>
              <a:t> skyddar meddelandens konfidentialitet</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Digitala signaturer:</a:t>
            </a:r>
            <a:r>
              <a:rPr lang="sv" altLang="en-US" sz="2300" dirty="0">
                <a:solidFill>
                  <a:srgbClr val="25252B"/>
                </a:solidFill>
                <a:latin typeface="IBM Plex Sans" pitchFamily="34" charset="0"/>
                <a:ea typeface="IBM Plex Sans" pitchFamily="34" charset="-122"/>
                <a:cs typeface="IBM Plex Sans" pitchFamily="34" charset="-120"/>
              </a:rPr>
              <a:t> bevisar behörighet utan att avslöja en hemlig nyckel</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Mål: ingen enskild utgivare, server eller administratör</a:t>
            </a:r>
            <a:endParaRPr lang="sv" sz="2300" dirty="0"/>
          </a:p>
        </p:txBody>
      </p:sp>
      <p:sp>
        <p:nvSpPr>
          <p:cNvPr id="5" name="Text 3"/>
          <p:cNvSpPr/>
          <p:nvPr/>
        </p:nvSpPr>
        <p:spPr>
          <a:xfrm>
            <a:off x="666780" y="3460272"/>
            <a:ext cx="11510010" cy="395021"/>
          </a:xfrm>
          <a:prstGeom prst="rect">
            <a:avLst/>
          </a:prstGeom>
          <a:noFill/>
          <a:ln/>
        </p:spPr>
        <p:txBody>
          <a:bodyPr wrap="square" lIns="0" tIns="0" rIns="0" bIns="0" rtlCol="0" anchor="t"/>
          <a:lstStyle/>
          <a:p>
            <a:pPr algn="l" indent="0" marL="0">
              <a:lnSpc>
                <a:spcPct val="113000"/>
              </a:lnSpc>
              <a:buNone/>
            </a:pPr>
            <a:r>
              <a:rPr lang="sv" altLang="en-US" sz="2300" b="1" dirty="0">
                <a:solidFill>
                  <a:srgbClr val="25252B"/>
                </a:solidFill>
                <a:latin typeface="IBM Plex Sans" pitchFamily="34" charset="0"/>
                <a:ea typeface="IBM Plex Sans" pitchFamily="34" charset="-122"/>
                <a:cs typeface="IBM Plex Sans" pitchFamily="34" charset="-120"/>
              </a:rPr>
              <a:t>Tidigare pusselbitar</a:t>
            </a:r>
            <a:endParaRPr lang="sv" sz="2300" dirty="0"/>
          </a:p>
        </p:txBody>
      </p:sp>
      <p:sp>
        <p:nvSpPr>
          <p:cNvPr id="6" name="Text 4"/>
          <p:cNvSpPr/>
          <p:nvPr/>
        </p:nvSpPr>
        <p:spPr>
          <a:xfrm>
            <a:off x="1032449" y="4089197"/>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DigiCash: privata betalningar; beroende av ett centralt företag</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Hashcash: beräkningskostnad för att motverka missbruk</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Bit Gold, b-money, RPoW: förslag och experiment kring värde baserat på knapphet</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BitTorrent: informationsdelning mellan jämlikar, inte pengar</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Tidiga digitala pengar och</a:t>
            </a:r>
            <a:br/>
            <a:r>
              <a:rPr lang="sv" altLang="en-US" sz="3000" dirty="0">
                <a:solidFill>
                  <a:srgbClr val="422C70"/>
                </a:solidFill>
                <a:latin typeface="IBM Plex Sans Medium" pitchFamily="34" charset="0"/>
                <a:ea typeface="IBM Plex Sans Medium" pitchFamily="34" charset="-122"/>
                <a:cs typeface="IBM Plex Sans Medium" pitchFamily="34" charset="-120"/>
              </a:rPr>
              <a:t>dubbelspendering</a:t>
            </a:r>
            <a:endParaRPr lang="sv" sz="3000" dirty="0"/>
          </a:p>
        </p:txBody>
      </p:sp>
      <p:sp>
        <p:nvSpPr>
          <p:cNvPr id="5" name="Text 2"/>
          <p:cNvSpPr/>
          <p:nvPr/>
        </p:nvSpPr>
        <p:spPr>
          <a:xfrm>
            <a:off x="666780" y="1854678"/>
            <a:ext cx="5694426" cy="75694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Dubbelspendering är ett försök att skicka samma digitala enhet till två mottagare.</a:t>
            </a:r>
            <a:endParaRPr lang="sv" sz="2210" dirty="0"/>
          </a:p>
        </p:txBody>
      </p:sp>
      <p:sp>
        <p:nvSpPr>
          <p:cNvPr id="6" name="Text 3"/>
          <p:cNvSpPr/>
          <p:nvPr/>
        </p:nvSpPr>
        <p:spPr>
          <a:xfrm>
            <a:off x="1017179" y="2835920"/>
            <a:ext cx="5310287" cy="3251606"/>
          </a:xfrm>
          <a:prstGeom prst="rect">
            <a:avLst/>
          </a:prstGeom>
          <a:noFill/>
          <a:ln/>
        </p:spPr>
        <p:txBody>
          <a:bodyPr wrap="square" lIns="0" tIns="0" rIns="0" bIns="0" rtlCol="0" anchor="t"/>
          <a:lstStyle/>
          <a:p>
            <a:pPr algn="l" marL="210820" indent="-210820">
              <a:lnSpc>
                <a:spcPct val="113000"/>
              </a:lnSpc>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Central databas: en betrodd beslutsfattare</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Bitcoin: utsändning i ett peer-to-peer-nätverk och signaturer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Utvinare: block och arbetsbevis</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Noder: oberoende verifiering</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Gemensam liggare: giltig historik med störst ackumulerad arbetsinsats</a:t>
            </a:r>
            <a:endParaRPr lang="sv"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Icke-hierarkiskt nätverkTransaktioner meddelas direkt till deltagarna Digitala signaturerEndast innehavaren av den privata nyckeln kan godkänna en utbetalningBlock och utvinningUtvin n are använder ar">    </p:cNvPr>
          <p:cNvPicPr>
            <a:picLocks noChangeAspect="1"/>
          </p:cNvPicPr>
          <p:nvPr/>
        </p:nvPicPr>
        <p:blipFill>
          <a:blip r:embed="rId1"/>
          <a:stretch>
            <a:fillRect/>
          </a:stretch>
        </p:blipFill>
        <p:spPr>
          <a:xfrm>
            <a:off x="342900" y="494325"/>
            <a:ext cx="11506170" cy="571692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Digital knapphet och</a:t>
            </a:r>
            <a:br/>
            <a:r>
              <a:rPr lang="sv" altLang="en-US" sz="3000" dirty="0">
                <a:solidFill>
                  <a:srgbClr val="422C70"/>
                </a:solidFill>
                <a:latin typeface="IBM Plex Sans Medium" pitchFamily="34" charset="0"/>
                <a:ea typeface="IBM Plex Sans Medium" pitchFamily="34" charset="-122"/>
                <a:cs typeface="IBM Plex Sans Medium" pitchFamily="34" charset="-120"/>
              </a:rPr>
              <a:t>verifierbart utbud</a:t>
            </a:r>
            <a:endParaRPr lang="sv" sz="3000" dirty="0"/>
          </a:p>
        </p:txBody>
      </p:sp>
      <p:sp>
        <p:nvSpPr>
          <p:cNvPr id="5" name="Text 2"/>
          <p:cNvSpPr/>
          <p:nvPr/>
        </p:nvSpPr>
        <p:spPr>
          <a:xfrm>
            <a:off x="1002000" y="179487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Giltiga enheter skiljs från ogiltiga kopior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Dubbelspenderingar avvisas</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Offentlig transaktionshistorik och signaturer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Arbetsbevis och oberoende regelkontroller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Utbudsgräns kopplad till decentralisering och verifiering</a:t>
            </a:r>
            <a:endParaRPr lang="sv" sz="2110" dirty="0"/>
          </a:p>
        </p:txBody>
      </p:sp>
      <p:sp>
        <p:nvSpPr>
          <p:cNvPr id="6" name="Text 3"/>
          <p:cNvSpPr/>
          <p:nvPr/>
        </p:nvSpPr>
        <p:spPr>
          <a:xfrm>
            <a:off x="666780" y="5199736"/>
            <a:ext cx="5694426" cy="108585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Ett skriftligt påstående om utbudet räcker inte: vem kan verifiera det, och vem skulle kunna ändra det?</a:t>
            </a:r>
            <a:endParaRPr lang="sv"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Ett påstående om utbudet En utgivare anger en gräns på sin webbplats. Den registreras bara i utgivarens egen databas. Ingen utanför utgivarens organisation kan kontrollera den. Utgivaren kan ändra utb">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Blockkedjan: Bitcoins offentliga huvudbok</a:t>
            </a:r>
            <a:endParaRPr lang="sv"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Replikerat offentligt transaktionsregister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Sammanlänkade block; oberoende kontrollerade kopior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Giltig kedja med störst mängd ackumulerade arbetsbevis</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Ungefär ett nytt block var tionde minut i genomsnitt</a:t>
            </a:r>
            <a:endParaRPr lang="sv" sz="2400" dirty="0"/>
          </a:p>
        </p:txBody>
      </p:sp>
      <p:sp>
        <p:nvSpPr>
          <p:cNvPr id="5" name="Text 3"/>
          <p:cNvSpPr/>
          <p:nvPr/>
        </p:nvSpPr>
        <p:spPr>
          <a:xfrm>
            <a:off x="666780" y="3549975"/>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Att skriva om historiken kräver att arbetet görs om och att man kommer ikapp. Det är kostsamt, inte bokstavligen omöjligt; tillfälliga konkurrerande historiker och omorganisationer kan förekomma.</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Decentralisering</a:t>
            </a:r>
            <a:endParaRPr lang="sv" sz="3000" dirty="0"/>
          </a:p>
        </p:txBody>
      </p:sp>
      <p:sp>
        <p:nvSpPr>
          <p:cNvPr id="5" name="Text 2"/>
          <p:cNvSpPr/>
          <p:nvPr/>
        </p:nvSpPr>
        <p:spPr>
          <a:xfrm>
            <a:off x="1002000" y="1375806"/>
            <a:ext cx="5973227" cy="3056291"/>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Programvara med öppen källkod och öppet deltagande i protokollet</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Oberoende noder verifierar; utvinnare föreslår block</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Regeländringar är beroende av att de antas frivilligt</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Ingen enskild deltagare kan ändra reglerna för alla</a:t>
            </a:r>
            <a:endParaRPr lang="sv" sz="2110" dirty="0"/>
          </a:p>
        </p:txBody>
      </p:sp>
      <p:sp>
        <p:nvSpPr>
          <p:cNvPr id="6" name="Text 3"/>
          <p:cNvSpPr/>
          <p:nvPr/>
        </p:nvSpPr>
        <p:spPr>
          <a:xfrm>
            <a:off x="666780" y="4727082"/>
            <a:ext cx="6340632" cy="144777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Inflytande och resurser är ojämnt fördelade; stora tjänster kan skapa beroende. Samordningen kan gå långsammare, och nätverket har ingen central supportfunktion.</a:t>
            </a:r>
            <a:endParaRPr lang="sv"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Digitala signaturer och överföring mellan jämlikar</a:t>
            </a:r>
            <a:endParaRPr lang="sv"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Plånboken använder en privat nyckel för att signera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Nätverket verifierar utan att få kännedom om nyckeln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Den signerade transaktionen sprids via deltagarna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Ingen central Bitcoin-operatör godkänner medlemskap eller betalningar</a:t>
            </a:r>
            <a:endParaRPr lang="sv"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Den som får tag på en privat nyckel kan vanligtvis använda pengarna. Förlorad åtkomst kan innebära permanent förlust.</a:t>
            </a:r>
            <a:endParaRPr lang="sv"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Mellanhänders tjänster är fortfarande valfria; om Ni väljer en sådan tjänst tillkommer dess regler och risker för förvaring av tillgångar. En giltig betalning till fel adress kan vanligtvis inte återkallas.</a:t>
            </a:r>
            <a:endParaRPr lang="sv"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Avsändaren signerar och sänder ut en transaktion Andra noder En nod kontrollerar och vidarebefordrar den En annan nod vidarebefordrar denVägen den tar En nod kontrollerar och vidarebefordrar den En an">    </p:cNvPr>
          <p:cNvPicPr>
            <a:picLocks noChangeAspect="1"/>
          </p:cNvPicPr>
          <p:nvPr/>
        </p:nvPicPr>
        <p:blipFill>
          <a:blip r:embed="rId1"/>
          <a:stretch>
            <a:fillRect/>
          </a:stretch>
        </p:blipFill>
        <p:spPr>
          <a:xfrm>
            <a:off x="1240841" y="266730"/>
            <a:ext cx="971037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AnvändareEn användare tar emot, innehar och skickar bitcoin. NodEn nod kontrollerar själv att reglerna följs och vidarebefordrar giltiga data. MinerEn miner bygger kandidatblock och utför arbetsbevis.">    </p:cNvPr>
          <p:cNvPicPr>
            <a:picLocks noChangeAspect="1"/>
          </p:cNvPicPr>
          <p:nvPr/>
        </p:nvPicPr>
        <p:blipFill>
          <a:blip r:embed="rId2"/>
          <a:stretch>
            <a:fillRect/>
          </a:stretch>
        </p:blipFill>
        <p:spPr>
          <a:xfrm>
            <a:off x="1086764" y="571500"/>
            <a:ext cx="4531949" cy="569982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Användare, noder, utvinnare och utvecklare</a:t>
            </a:r>
            <a:endParaRPr lang="sv"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Miners kan inte få ärliga noder att acceptera ogiltiga block. Utvecklare kan inte tvinga fram användning av programvara. En person kan ha flera roller.</a:t>
            </a:r>
            <a:endParaRPr lang="sv"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Snabbfråga</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Varför verifierar en nod transaktioner? Ange en regel som den kontrollerar.</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Arbetsbevis</a:t>
            </a:r>
            <a:endParaRPr lang="sv" sz="3000" dirty="0"/>
          </a:p>
        </p:txBody>
      </p:sp>
      <p:sp>
        <p:nvSpPr>
          <p:cNvPr id="5" name="Text 2"/>
          <p:cNvSpPr/>
          <p:nvPr/>
        </p:nvSpPr>
        <p:spPr>
          <a:xfrm>
            <a:off x="971459" y="1368491"/>
            <a:ext cx="6006694" cy="3156234"/>
          </a:xfrm>
          <a:prstGeom prst="rect">
            <a:avLst/>
          </a:prstGeom>
          <a:noFill/>
          <a:ln/>
        </p:spPr>
        <p:txBody>
          <a:bodyPr wrap="square" lIns="0" tIns="0" rIns="0" bIns="0" rtlCol="0" anchor="t"/>
          <a:lstStyle/>
          <a:p>
            <a:pPr algn="l" marL="182880" indent="-182880">
              <a:lnSpc>
                <a:spcPct val="113000"/>
              </a:lnSpc>
              <a:buSzPct val="100000"/>
              <a:buChar char="•"/>
            </a:pPr>
            <a:r>
              <a:rPr lang="sv" altLang="en-US" sz="1920" dirty="0">
                <a:solidFill>
                  <a:srgbClr val="25252B"/>
                </a:solidFill>
                <a:latin typeface="IBM Plex Sans" pitchFamily="34" charset="0"/>
                <a:ea typeface="IBM Plex Sans" pitchFamily="34" charset="-122"/>
                <a:cs typeface="IBM Plex Sans" pitchFamily="34" charset="-120"/>
              </a:rPr>
              <a:t>Kandidatblock → upprepad hashning → giltigt resultat</a:t>
            </a:r>
            <a:endParaRPr lang="sv" sz="1920" dirty="0"/>
          </a:p>
          <a:p>
            <a:pPr algn="l" marL="182880" indent="-182880">
              <a:lnSpc>
                <a:spcPct val="113000"/>
              </a:lnSpc>
              <a:spcBef>
                <a:spcPts val="380"/>
              </a:spcBef>
              <a:buSzPct val="100000"/>
              <a:buChar char="•"/>
            </a:pPr>
            <a:r>
              <a:rPr lang="sv" altLang="en-US" sz="1920" dirty="0">
                <a:solidFill>
                  <a:srgbClr val="25252B"/>
                </a:solidFill>
                <a:latin typeface="IBM Plex Sans" pitchFamily="34" charset="0"/>
                <a:ea typeface="IBM Plex Sans" pitchFamily="34" charset="-122"/>
                <a:cs typeface="IBM Plex Sans" pitchFamily="34" charset="-120"/>
              </a:rPr>
              <a:t>Kostsam beräkning och energiförbrukning; snabb verifiering</a:t>
            </a:r>
            <a:endParaRPr lang="sv" sz="1920" dirty="0"/>
          </a:p>
          <a:p>
            <a:pPr algn="l" marL="182880" indent="-182880">
              <a:lnSpc>
                <a:spcPct val="113000"/>
              </a:lnSpc>
              <a:spcBef>
                <a:spcPts val="380"/>
              </a:spcBef>
              <a:buSzPct val="100000"/>
              <a:buChar char="•"/>
            </a:pPr>
            <a:r>
              <a:rPr lang="sv" altLang="en-US" sz="1920" dirty="0">
                <a:solidFill>
                  <a:srgbClr val="25252B"/>
                </a:solidFill>
                <a:latin typeface="IBM Plex Sans" pitchFamily="34" charset="0"/>
                <a:ea typeface="IBM Plex Sans" pitchFamily="34" charset="-122"/>
                <a:cs typeface="IBM Plex Sans" pitchFamily="34" charset="-120"/>
              </a:rPr>
              <a:t>Giltigt block sänds ut och kontrolleras av noder</a:t>
            </a:r>
            <a:endParaRPr lang="sv" sz="1920" dirty="0"/>
          </a:p>
          <a:p>
            <a:pPr algn="l" marL="182880" indent="-182880">
              <a:lnSpc>
                <a:spcPct val="113000"/>
              </a:lnSpc>
              <a:spcBef>
                <a:spcPts val="380"/>
              </a:spcBef>
              <a:buSzPct val="100000"/>
              <a:buChar char="•"/>
            </a:pPr>
            <a:r>
              <a:rPr lang="sv" altLang="en-US" sz="1920" dirty="0">
                <a:solidFill>
                  <a:srgbClr val="25252B"/>
                </a:solidFill>
                <a:latin typeface="IBM Plex Sans" pitchFamily="34" charset="0"/>
                <a:ea typeface="IBM Plex Sans" pitchFamily="34" charset="-122"/>
                <a:cs typeface="IBM Plex Sans" pitchFamily="34" charset="-120"/>
              </a:rPr>
              <a:t>Målvärdet justeras mot en genomsnittlig blocktid på tio minuter</a:t>
            </a:r>
            <a:endParaRPr lang="sv" sz="1920" dirty="0"/>
          </a:p>
          <a:p>
            <a:pPr algn="l" marL="182880" indent="-182880">
              <a:lnSpc>
                <a:spcPct val="113000"/>
              </a:lnSpc>
              <a:spcBef>
                <a:spcPts val="380"/>
              </a:spcBef>
              <a:buSzPct val="100000"/>
              <a:buChar char="•"/>
            </a:pPr>
            <a:r>
              <a:rPr lang="sv" altLang="en-US" sz="1920" dirty="0">
                <a:solidFill>
                  <a:srgbClr val="25252B"/>
                </a:solidFill>
                <a:latin typeface="IBM Plex Sans" pitchFamily="34" charset="0"/>
                <a:ea typeface="IBM Plex Sans" pitchFamily="34" charset="-122"/>
                <a:cs typeface="IBM Plex Sans" pitchFamily="34" charset="-120"/>
              </a:rPr>
              <a:t>Ackumulerat arbete gör det kostsamt att skriva om historiken</a:t>
            </a:r>
            <a:endParaRPr lang="sv" sz="1920" dirty="0"/>
          </a:p>
        </p:txBody>
      </p:sp>
      <p:sp>
        <p:nvSpPr>
          <p:cNvPr id="6" name="Text 3"/>
          <p:cNvSpPr/>
          <p:nvPr/>
        </p:nvSpPr>
        <p:spPr>
          <a:xfrm>
            <a:off x="666780" y="4792828"/>
            <a:ext cx="6340632" cy="987186"/>
          </a:xfrm>
          <a:prstGeom prst="rect">
            <a:avLst/>
          </a:prstGeom>
          <a:noFill/>
          <a:ln/>
        </p:spPr>
        <p:txBody>
          <a:bodyPr wrap="square" lIns="0" tIns="0" rIns="0" bIns="0" rtlCol="0" anchor="t"/>
          <a:lstStyle/>
          <a:p>
            <a:pPr algn="l" indent="0" marL="0">
              <a:lnSpc>
                <a:spcPct val="113000"/>
              </a:lnSpc>
              <a:buNone/>
            </a:pPr>
            <a:r>
              <a:rPr lang="sv" altLang="en-US" sz="1920" dirty="0">
                <a:solidFill>
                  <a:srgbClr val="25252B"/>
                </a:solidFill>
                <a:latin typeface="IBM Plex Sans" pitchFamily="34" charset="0"/>
                <a:ea typeface="IBM Plex Sans" pitchFamily="34" charset="-122"/>
                <a:cs typeface="IBM Plex Sans" pitchFamily="34" charset="-120"/>
              </a:rPr>
              <a:t>Utvinning säkrar transaktionernas ordningsföljd; den löser inte externa ekvationer. Utvärdera energikälla, energianvändning, säkerhetsnytta och alternativ.</a:t>
            </a:r>
            <a:endParaRPr lang="sv"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Minern hittar ett block En miningmaskin beräknar hashvärden om och om igen tills ett resultat uppfyller målvärdet2Minern sänder ut detBlocket skickas ut till nätverket3Noder kontrollerar det Varje no">    </p:cNvPr>
          <p:cNvPicPr>
            <a:picLocks noChangeAspect="1"/>
          </p:cNvPicPr>
          <p:nvPr/>
        </p:nvPicPr>
        <p:blipFill>
          <a:blip r:embed="rId2"/>
          <a:stretch>
            <a:fillRect/>
          </a:stretch>
        </p:blipFill>
        <p:spPr>
          <a:xfrm>
            <a:off x="1687525" y="571500"/>
            <a:ext cx="3330336" cy="5639562"/>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Begränsat utbud</a:t>
            </a:r>
            <a:endParaRPr lang="sv" sz="3000" dirty="0"/>
          </a:p>
        </p:txBody>
      </p:sp>
      <p:sp>
        <p:nvSpPr>
          <p:cNvPr id="5" name="Text 2"/>
          <p:cNvSpPr/>
          <p:nvPr/>
        </p:nvSpPr>
        <p:spPr>
          <a:xfrm>
            <a:off x="1002000" y="1375806"/>
            <a:ext cx="5327020" cy="3109874"/>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Maximalt: </a:t>
            </a:r>
            <a:r>
              <a:rPr lang="sv" altLang="en-US" sz="2110" b="1" dirty="0">
                <a:solidFill>
                  <a:srgbClr val="25252B"/>
                </a:solidFill>
                <a:latin typeface="IBM Plex Sans" pitchFamily="34" charset="0"/>
                <a:ea typeface="IBM Plex Sans" pitchFamily="34" charset="-122"/>
                <a:cs typeface="IBM Plex Sans" pitchFamily="34" charset="-120"/>
              </a:rPr>
              <a:t>21 miljoner BTC</a:t>
            </a:r>
            <a:r>
              <a:rPr lang="sv" altLang="en-US" sz="2110" dirty="0">
                <a:solidFill>
                  <a:srgbClr val="25252B"/>
                </a:solidFill>
                <a:latin typeface="IBM Plex Sans" pitchFamily="34" charset="0"/>
                <a:ea typeface="IBM Plex Sans" pitchFamily="34" charset="-122"/>
                <a:cs typeface="IBM Plex Sans" pitchFamily="34" charset="-120"/>
              </a:rPr>
              <a:t> enligt de offentliga reglerna</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Nyutgivning: blocksubvention</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Halvering: vart </a:t>
            </a:r>
            <a:r>
              <a:rPr lang="sv" altLang="en-US" sz="2110" b="1" dirty="0">
                <a:solidFill>
                  <a:srgbClr val="25252B"/>
                </a:solidFill>
                <a:latin typeface="IBM Plex Sans" pitchFamily="34" charset="0"/>
                <a:ea typeface="IBM Plex Sans" pitchFamily="34" charset="-122"/>
                <a:cs typeface="IBM Plex Sans" pitchFamily="34" charset="-120"/>
              </a:rPr>
              <a:t>210 000:e block</a:t>
            </a:r>
            <a:r>
              <a:rPr lang="sv" altLang="en-US" sz="2110" dirty="0">
                <a:solidFill>
                  <a:srgbClr val="25252B"/>
                </a:solidFill>
                <a:latin typeface="IBM Plex Sans" pitchFamily="34" charset="0"/>
                <a:ea typeface="IBM Plex Sans" pitchFamily="34" charset="-122"/>
                <a:cs typeface="IBM Plex Sans" pitchFamily="34" charset="-120"/>
              </a:rPr>
              <a:t>, ungefär vart fjärde år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Subvention: 50 → 25 → 12,5 → 6,25 → 3,125 BTC</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Avgifter är separata från nyutgivningen</a:t>
            </a:r>
            <a:endParaRPr lang="sv" sz="2110" dirty="0"/>
          </a:p>
        </p:txBody>
      </p:sp>
      <p:sp>
        <p:nvSpPr>
          <p:cNvPr id="6" name="Text 3"/>
          <p:cNvSpPr/>
          <p:nvPr/>
        </p:nvSpPr>
        <p:spPr>
          <a:xfrm>
            <a:off x="666780" y="4780666"/>
            <a:ext cx="5694426" cy="144777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Noder avvisar utgivning som överskrider gränsen; gränsen gäller så länge deltagarna upprätthåller den. Ett begränsat utbud garanterar inte ett stigande pris.</a:t>
            </a:r>
            <a:endParaRPr lang="sv"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Totalt antal utgivna bitcoinGräns på 21 miljoner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Nya bitcoin per block502512.56.253.1250k210k420k630k840k1,050k1,260k1,470kHalvering vart 210 000:e block (ungefär vart fjärde år)Transaktionsavgifter betalas utöver detta och är inte nya bitcoin.">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Satoshis och enhetsbias</a:t>
            </a:r>
            <a:endParaRPr lang="sv" sz="3000" dirty="0"/>
          </a:p>
        </p:txBody>
      </p:sp>
      <p:sp>
        <p:nvSpPr>
          <p:cNvPr id="5" name="Text 2"/>
          <p:cNvSpPr/>
          <p:nvPr/>
        </p:nvSpPr>
        <p:spPr>
          <a:xfrm>
            <a:off x="986729" y="1372240"/>
            <a:ext cx="5343754" cy="1535918"/>
          </a:xfrm>
          <a:prstGeom prst="rect">
            <a:avLst/>
          </a:prstGeom>
          <a:noFill/>
          <a:ln/>
        </p:spPr>
        <p:txBody>
          <a:bodyPr wrap="square" lIns="0" tIns="0" rIns="0" bIns="0" rtlCol="0" anchor="t"/>
          <a:lstStyle/>
          <a:p>
            <a:pPr algn="l" marL="191770" indent="-191770">
              <a:lnSpc>
                <a:spcPct val="113000"/>
              </a:lnSpc>
              <a:buSzPct val="100000"/>
              <a:buChar char="•"/>
            </a:pPr>
            <a:r>
              <a:rPr lang="sv" altLang="en-US" sz="2020" b="1" dirty="0">
                <a:solidFill>
                  <a:srgbClr val="25252B"/>
                </a:solidFill>
                <a:latin typeface="IBM Plex Sans" pitchFamily="34" charset="0"/>
                <a:ea typeface="IBM Plex Sans" pitchFamily="34" charset="-122"/>
                <a:cs typeface="IBM Plex Sans" pitchFamily="34" charset="-120"/>
              </a:rPr>
              <a:t>1 BTC = 100 000 000 sats</a:t>
            </a:r>
            <a:endParaRPr lang="sv" sz="2020" dirty="0"/>
          </a:p>
          <a:p>
            <a:pPr algn="l" marL="191770" indent="-191770">
              <a:lnSpc>
                <a:spcPct val="113000"/>
              </a:lnSpc>
              <a:spcBef>
                <a:spcPts val="400"/>
              </a:spcBef>
              <a:buSzPct val="100000"/>
              <a:buChar char="•"/>
            </a:pPr>
            <a:r>
              <a:rPr lang="sv" altLang="en-US" sz="2020" b="1" dirty="0">
                <a:solidFill>
                  <a:srgbClr val="25252B"/>
                </a:solidFill>
                <a:latin typeface="IBM Plex Sans" pitchFamily="34" charset="0"/>
                <a:ea typeface="IBM Plex Sans" pitchFamily="34" charset="-122"/>
                <a:cs typeface="IBM Plex Sans" pitchFamily="34" charset="-120"/>
              </a:rPr>
              <a:t>0,001 BTC = 100 000 sats</a:t>
            </a:r>
            <a:endParaRPr lang="sv" sz="2020" dirty="0"/>
          </a:p>
          <a:p>
            <a:pPr algn="l" marL="191770" indent="-191770">
              <a:lnSpc>
                <a:spcPct val="113000"/>
              </a:lnSpc>
              <a:spcBef>
                <a:spcPts val="400"/>
              </a:spcBef>
              <a:buSzPct val="100000"/>
              <a:buChar char="•"/>
            </a:pPr>
            <a:r>
              <a:rPr lang="sv" altLang="en-US" sz="2020" b="1" dirty="0">
                <a:solidFill>
                  <a:srgbClr val="25252B"/>
                </a:solidFill>
                <a:latin typeface="IBM Plex Sans" pitchFamily="34" charset="0"/>
                <a:ea typeface="IBM Plex Sans" pitchFamily="34" charset="-122"/>
                <a:cs typeface="IBM Plex Sans" pitchFamily="34" charset="-120"/>
              </a:rPr>
              <a:t>1 sat = 0,00000001 BTC</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En hel bitcoin krävs inte</a:t>
            </a:r>
            <a:endParaRPr lang="sv" sz="2020" dirty="0"/>
          </a:p>
        </p:txBody>
      </p:sp>
      <p:sp>
        <p:nvSpPr>
          <p:cNvPr id="6" name="Text 3"/>
          <p:cNvSpPr/>
          <p:nvPr/>
        </p:nvSpPr>
        <p:spPr>
          <a:xfrm>
            <a:off x="666780" y="3189702"/>
            <a:ext cx="5694426" cy="1036747"/>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Enhetsbias:</a:t>
            </a:r>
            <a:r>
              <a:rPr lang="sv" altLang="en-US" sz="2020" dirty="0">
                <a:solidFill>
                  <a:srgbClr val="25252B"/>
                </a:solidFill>
                <a:latin typeface="IBM Plex Sans" pitchFamily="34" charset="0"/>
                <a:ea typeface="IBM Plex Sans" pitchFamily="34" charset="-122"/>
                <a:cs typeface="IBM Plex Sans" pitchFamily="34" charset="-120"/>
              </a:rPr>
              <a:t> ett lågt pris per hel enhet innebär inte att värdet är bättre. Jämför andelen av utbudet, värdet det handlar om och riskerna.</a:t>
            </a:r>
            <a:endParaRPr lang="sv" sz="2020" dirty="0"/>
          </a:p>
        </p:txBody>
      </p:sp>
      <p:sp>
        <p:nvSpPr>
          <p:cNvPr id="7" name="Shape 4"/>
          <p:cNvSpPr/>
          <p:nvPr/>
        </p:nvSpPr>
        <p:spPr>
          <a:xfrm>
            <a:off x="666780" y="4482389"/>
            <a:ext cx="5372100" cy="1727850"/>
          </a:xfrm>
          <a:prstGeom prst="rect">
            <a:avLst/>
          </a:prstGeom>
          <a:solidFill>
            <a:srgbClr val="F3F3FA"/>
          </a:solidFill>
          <a:ln/>
        </p:spPr>
      </p:sp>
      <p:sp>
        <p:nvSpPr>
          <p:cNvPr id="8" name="Shape 5"/>
          <p:cNvSpPr/>
          <p:nvPr/>
        </p:nvSpPr>
        <p:spPr>
          <a:xfrm>
            <a:off x="666780" y="4482389"/>
            <a:ext cx="57150" cy="1727850"/>
          </a:xfrm>
          <a:prstGeom prst="rect">
            <a:avLst/>
          </a:prstGeom>
          <a:solidFill>
            <a:srgbClr val="422C70"/>
          </a:solidFill>
          <a:ln/>
        </p:spPr>
      </p:sp>
      <p:sp>
        <p:nvSpPr>
          <p:cNvPr id="9" name="Text 6"/>
          <p:cNvSpPr/>
          <p:nvPr/>
        </p:nvSpPr>
        <p:spPr>
          <a:xfrm>
            <a:off x="1133582" y="4712818"/>
            <a:ext cx="4765396" cy="1266993"/>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Visa Er förståelse</a:t>
            </a:r>
            <a:endParaRPr lang="sv" sz="2020" dirty="0"/>
          </a:p>
          <a:p>
            <a:pPr algn="l" indent="0" marL="0">
              <a:lnSpc>
                <a:spcPct val="113000"/>
              </a:lnSpc>
              <a:spcBef>
                <a:spcPts val="300"/>
              </a:spcBef>
              <a:buNone/>
            </a:pPr>
            <a:r>
              <a:rPr lang="sv" altLang="en-US" sz="2020" dirty="0">
                <a:solidFill>
                  <a:srgbClr val="25252B"/>
                </a:solidFill>
                <a:latin typeface="IBM Plex Sans" pitchFamily="34" charset="0"/>
                <a:ea typeface="IBM Plex Sans" pitchFamily="34" charset="-122"/>
                <a:cs typeface="IBM Plex Sans" pitchFamily="34" charset="-120"/>
              </a:rPr>
              <a:t>Hur många sats finns det i 0,01 BTC? Varför kan man använda mindre än en hel bitcoin?</a:t>
            </a:r>
            <a:endParaRPr lang="sv"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Bitcoin som sunda digitala pengar</a:t>
            </a:r>
            <a:endParaRPr lang="sv"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Beständig liggare; åtkomst beror på nycklar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Portabel och delbar; överföring kräver kommunikation</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Offentligt känd knapphet och verifierbara regler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Fungibiliteten kan påverkas av hur tjänster hanterar den offentliga historiken</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Acceptansen varierar mellan platser</a:t>
            </a:r>
            <a:endParaRPr lang="sv"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sv" altLang="en-US" sz="2210" b="1" dirty="0">
                <a:solidFill>
                  <a:srgbClr val="25252B"/>
                </a:solidFill>
                <a:latin typeface="IBM Plex Sans" pitchFamily="34" charset="0"/>
                <a:ea typeface="IBM Plex Sans" pitchFamily="34" charset="-122"/>
                <a:cs typeface="IBM Plex Sans" pitchFamily="34" charset="-120"/>
              </a:rPr>
              <a:t>Tre funktioner</a:t>
            </a:r>
            <a:endParaRPr lang="sv" sz="2210" dirty="0"/>
          </a:p>
        </p:txBody>
      </p:sp>
      <p:sp>
        <p:nvSpPr>
          <p:cNvPr id="6" name="Text 4"/>
          <p:cNvSpPr/>
          <p:nvPr/>
        </p:nvSpPr>
        <p:spPr>
          <a:xfrm>
            <a:off x="1017179" y="4406768"/>
            <a:ext cx="11125871" cy="1247333"/>
          </a:xfrm>
          <a:prstGeom prst="rect">
            <a:avLst/>
          </a:prstGeom>
          <a:noFill/>
          <a:ln/>
        </p:spPr>
        <p:txBody>
          <a:bodyPr wrap="square" lIns="0" tIns="0" rIns="0" bIns="0" rtlCol="0" anchor="t"/>
          <a:lstStyle/>
          <a:p>
            <a:pPr algn="l" marL="210820" indent="-210820">
              <a:lnSpc>
                <a:spcPct val="113000"/>
              </a:lnSpc>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Värdebevarare: förutsägbart utbud; volatilt pris</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Bytesmedel: direkt överföring; varierande avgifter och acceptans</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Räkneenhet: BTC eller sats; många varor prissätts i fiatvaluta</a:t>
            </a:r>
            <a:endParaRPr lang="sv"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algn="l" indent="0" marL="0">
              <a:lnSpc>
                <a:spcPct val="113000"/>
              </a:lnSpc>
              <a:buNone/>
            </a:pPr>
            <a:r>
              <a:rPr lang="sv" altLang="en-US" sz="1770" dirty="0">
                <a:solidFill>
                  <a:srgbClr val="25252B"/>
                </a:solidFill>
                <a:latin typeface="IBM Plex Sans" pitchFamily="34" charset="0"/>
                <a:ea typeface="IBM Plex Sans" pitchFamily="34" charset="-122"/>
                <a:cs typeface="IBM Plex Sans" pitchFamily="34" charset="-120"/>
              </a:rPr>
              <a:t>”Sunda pengar” beror på angivna kriterier. Jämför alternativen utifrån samma måttstock.</a:t>
            </a:r>
            <a:endParaRPr lang="sv"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Bitcoin, stablecoins och andra kryptotillgångar</a:t>
            </a:r>
            <a:endParaRPr lang="sv"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Bitcoin:</a:t>
            </a:r>
            <a:r>
              <a:rPr lang="sv" altLang="en-US" sz="2300" dirty="0">
                <a:solidFill>
                  <a:srgbClr val="25252B"/>
                </a:solidFill>
                <a:latin typeface="IBM Plex Sans" pitchFamily="34" charset="0"/>
                <a:ea typeface="IBM Plex Sans" pitchFamily="34" charset="-122"/>
                <a:cs typeface="IBM Plex Sans" pitchFamily="34" charset="-120"/>
              </a:rPr>
              <a:t> offentliga utgivningsregler; ingen central utgivare</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Stablecoins:</a:t>
            </a:r>
            <a:r>
              <a:rPr lang="sv" altLang="en-US" sz="2300" dirty="0">
                <a:solidFill>
                  <a:srgbClr val="25252B"/>
                </a:solidFill>
                <a:latin typeface="IBM Plex Sans" pitchFamily="34" charset="0"/>
                <a:ea typeface="IBM Plex Sans" pitchFamily="34" charset="-122"/>
                <a:cs typeface="IBM Plex Sans" pitchFamily="34" charset="-120"/>
              </a:rPr>
              <a:t> strävar efter att följa ett referensvärde; reserver, mekanismer eller inlösenanspråk</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Andra kryptotillgångar:</a:t>
            </a:r>
            <a:r>
              <a:rPr lang="sv" altLang="en-US" sz="2300" dirty="0">
                <a:solidFill>
                  <a:srgbClr val="25252B"/>
                </a:solidFill>
                <a:latin typeface="IBM Plex Sans" pitchFamily="34" charset="0"/>
                <a:ea typeface="IBM Plex Sans" pitchFamily="34" charset="-122"/>
                <a:cs typeface="IBM Plex Sans" pitchFamily="34" charset="-120"/>
              </a:rPr>
              <a:t> varierande nätverk, utgivning, kontroll och syften</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En förgrening får inte Bitcoins nätverk eller säkerhet genom sin gemensamma kodhistorik</a:t>
            </a:r>
            <a:endParaRPr lang="sv"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sv" altLang="en-US" sz="2300" b="1" dirty="0">
                <a:solidFill>
                  <a:srgbClr val="422C70"/>
                </a:solidFill>
                <a:latin typeface="IBM Plex Sans" pitchFamily="34" charset="0"/>
                <a:ea typeface="IBM Plex Sans" pitchFamily="34" charset="-122"/>
                <a:cs typeface="IBM Plex Sans" pitchFamily="34" charset="-120"/>
              </a:rPr>
              <a:t>Jämför:</a:t>
            </a:r>
            <a:r>
              <a:rPr lang="sv" altLang="en-US" sz="2300" dirty="0">
                <a:solidFill>
                  <a:srgbClr val="25252B"/>
                </a:solidFill>
                <a:latin typeface="IBM Plex Sans" pitchFamily="34" charset="0"/>
                <a:ea typeface="IBM Plex Sans" pitchFamily="34" charset="-122"/>
                <a:cs typeface="IBM Plex Sans" pitchFamily="34" charset="-120"/>
              </a:rPr>
              <a:t> kontroll över utgivningen, oberoende verifiering, kontroll över nycklar och motparter.</a:t>
            </a:r>
            <a:endParaRPr lang="sv"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Denna jämförelse förtydligar Bitcoin; den är inte en rekommendation att förvärva, handla med eller marknadsföra någon tillgång.</a:t>
            </a:r>
            <a:endParaRPr lang="sv"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Olika utformningar, olika risker</a:t>
            </a:r>
            <a:endParaRPr lang="sv"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Bitcoin:</a:t>
            </a:r>
            <a:r>
              <a:rPr lang="sv" altLang="en-US" sz="2300" dirty="0">
                <a:solidFill>
                  <a:srgbClr val="25252B"/>
                </a:solidFill>
                <a:latin typeface="IBM Plex Sans" pitchFamily="34" charset="0"/>
                <a:ea typeface="IBM Plex Sans" pitchFamily="34" charset="-122"/>
                <a:cs typeface="IBM Plex Sans" pitchFamily="34" charset="-120"/>
              </a:rPr>
              <a:t> volatilitet, förlust av nycklar, betalningars oåterkallelighet, avgifter, offentliga transaktionsuppgifter</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Stablecoins:</a:t>
            </a:r>
            <a:r>
              <a:rPr lang="sv" altLang="en-US" sz="2300" dirty="0">
                <a:solidFill>
                  <a:srgbClr val="25252B"/>
                </a:solidFill>
                <a:latin typeface="IBM Plex Sans" pitchFamily="34" charset="0"/>
                <a:ea typeface="IBM Plex Sans" pitchFamily="34" charset="-122"/>
                <a:cs typeface="IBM Plex Sans" pitchFamily="34" charset="-120"/>
              </a:rPr>
              <a:t> förlorad värdeanknytning, reserver, inlösen, frysningar och motparter</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Andra kryptotillgångar:</a:t>
            </a:r>
            <a:r>
              <a:rPr lang="sv" altLang="en-US" sz="2300" dirty="0">
                <a:solidFill>
                  <a:srgbClr val="25252B"/>
                </a:solidFill>
                <a:latin typeface="IBM Plex Sans" pitchFamily="34" charset="0"/>
                <a:ea typeface="IBM Plex Sans" pitchFamily="34" charset="-122"/>
                <a:cs typeface="IBM Plex Sans" pitchFamily="34" charset="-120"/>
              </a:rPr>
              <a:t> regeländringar, koncentrerat inflytande, buggar, hackerattacker och bryggor</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Tjänster:</a:t>
            </a:r>
            <a:r>
              <a:rPr lang="sv" altLang="en-US" sz="2300" dirty="0">
                <a:solidFill>
                  <a:srgbClr val="25252B"/>
                </a:solidFill>
                <a:latin typeface="IBM Plex Sans" pitchFamily="34" charset="0"/>
                <a:ea typeface="IBM Plex Sans" pitchFamily="34" charset="-122"/>
                <a:cs typeface="IBM Plex Sans" pitchFamily="34" charset="-120"/>
              </a:rPr>
              <a:t> förvaring, fallissemang, åtkomst och juridiska risker inom alla kategorier</a:t>
            </a:r>
            <a:endParaRPr lang="sv"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En välbekant handelssymbol, ett till synes stabilt pris eller en välgjord app är inget bevis på säkerhet. Token ger inte automatiskt ägande i ett företag, inkomster eller rätt till inlösen.</a:t>
            </a:r>
            <a:endParaRPr lang="sv"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Lärande är inte handel eller marknadsföring</a:t>
            </a:r>
            <a:endParaRPr lang="sv"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Förklara, ifrågasätt, jämför och verifiera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Spekulation: prisrisk, plattformsrisk och påtryckningar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Marknadsföring: möjliga intressekonflikter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Ingen uppmaning att köpa, sälja eller behålla</a:t>
            </a:r>
            <a:endParaRPr lang="sv"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Kontroll av lokalt värde</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Skilj mellan marknadspris, lokal acceptans och personliga preferenser eller förutfattade meningar.</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Tidslinje över Bitcoins ursprung</a:t>
            </a:r>
            <a:endParaRPr lang="sv"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Satoshi Nakamoto är en pseudonym; skaparen eller skaparna är fortfarande okända. Andra drev nätverket med öppen källkod vidare utan en permanent central ledare.</a:t>
            </a:r>
            <a:endParaRPr lang="sv"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Utvärdera utformningen och funktionen samt berättelsen om dess ursprung.</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oktober 2008Vitboken publiceras: onlinebetalningar utan mellanhand3 januari 2009Genesisblocket: Bitcoin-nätverket startar 12 januari 2009Första transaktionen mellan två personer, från Satoshi till ">    </p:cNvPr>
          <p:cNvPicPr>
            <a:picLocks noChangeAspect="1"/>
          </p:cNvPicPr>
          <p:nvPr/>
        </p:nvPicPr>
        <p:blipFill>
          <a:blip r:embed="rId1"/>
          <a:stretch>
            <a:fillRect/>
          </a:stretch>
        </p:blipFill>
        <p:spPr>
          <a:xfrm>
            <a:off x="342900" y="1050006"/>
            <a:ext cx="11506170" cy="46056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Egenmakt, risk och ansvar</a:t>
            </a:r>
            <a:endParaRPr lang="sv"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Direkt kontroll genom nycklar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Offentliga regler och oberoende verifiering</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Globala överföringar mellan jämlikar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Säkerhetskopior, betalningskontroller och planering för återställning</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Volatilitet, offentliga register, avgifter och begränsad acceptans</a:t>
            </a:r>
            <a:endParaRPr lang="sv"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Inget företag kan återställa en förlorad återställningsfras. Be om hjälp innan Ni flyttar betydande belopp, utan att avslöja hemligheter.</a:t>
            </a:r>
            <a:endParaRPr lang="sv"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Personligt ansvar kan innefatta utbildning, granskning av andra, rutiner och små tester.</a:t>
            </a:r>
            <a:endParaRPr lang="sv"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Repetition: Hur åtgärdar Bitcoin brister i det monetära</a:t>
            </a:r>
            <a:br/>
            <a:r>
              <a:rPr lang="sv" altLang="en-US" sz="3000" dirty="0">
                <a:solidFill>
                  <a:srgbClr val="422C70"/>
                </a:solidFill>
                <a:latin typeface="IBM Plex Sans Medium" pitchFamily="34" charset="0"/>
                <a:ea typeface="IBM Plex Sans Medium" pitchFamily="34" charset="-122"/>
                <a:cs typeface="IBM Plex Sans Medium" pitchFamily="34" charset="-120"/>
              </a:rPr>
              <a:t>systemet?</a:t>
            </a:r>
            <a:endParaRPr lang="sv" sz="3000" dirty="0"/>
          </a:p>
        </p:txBody>
      </p:sp>
      <p:sp>
        <p:nvSpPr>
          <p:cNvPr id="4" name="Text 2"/>
          <p:cNvSpPr/>
          <p:nvPr/>
        </p:nvSpPr>
        <p:spPr>
          <a:xfrm>
            <a:off x="666780" y="1848551"/>
            <a:ext cx="11510010" cy="361920"/>
          </a:xfrm>
          <a:prstGeom prst="rect">
            <a:avLst/>
          </a:prstGeom>
          <a:noFill/>
          <a:ln/>
        </p:spPr>
        <p:txBody>
          <a:bodyPr wrap="square" lIns="0" tIns="0" rIns="0" bIns="0" rtlCol="0" anchor="t"/>
          <a:lstStyle/>
          <a:p>
            <a:pPr algn="l" indent="0" marL="0">
              <a:lnSpc>
                <a:spcPct val="113000"/>
              </a:lnSpc>
              <a:buNone/>
            </a:pPr>
            <a:r>
              <a:rPr lang="sv" altLang="en-US" sz="2110" b="1" dirty="0">
                <a:solidFill>
                  <a:srgbClr val="25252B"/>
                </a:solidFill>
                <a:latin typeface="IBM Plex Sans" pitchFamily="34" charset="0"/>
                <a:ea typeface="IBM Plex Sans" pitchFamily="34" charset="-122"/>
                <a:cs typeface="IBM Plex Sans" pitchFamily="34" charset="-120"/>
              </a:rPr>
              <a:t>Viktiga lärdomar</a:t>
            </a:r>
            <a:endParaRPr lang="sv" sz="2110" dirty="0"/>
          </a:p>
        </p:txBody>
      </p:sp>
      <p:sp>
        <p:nvSpPr>
          <p:cNvPr id="5" name="Text 3"/>
          <p:cNvSpPr/>
          <p:nvPr/>
        </p:nvSpPr>
        <p:spPr>
          <a:xfrm>
            <a:off x="1002000" y="2424989"/>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Föränderligt utbud → offentliga utgivningsregler; användarna ser till att de följs</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Centralt godkännande av betalningar → överföring mellan jämlikar; fel är svåra att rätta till</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Central huvudbok → gemensam verifiering; integritetsrisker med offentliga uppgifter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Åtkomst via institutioner → kontroll över nycklar; ansvar för säkerhetskopiering</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Transaktionsordning → arbetsbevis; kostnader för utrustning och energi</a:t>
            </a:r>
            <a:endParaRPr lang="sv" sz="2110" dirty="0"/>
          </a:p>
        </p:txBody>
      </p:sp>
      <p:sp>
        <p:nvSpPr>
          <p:cNvPr id="6" name="Shape 4"/>
          <p:cNvSpPr/>
          <p:nvPr/>
        </p:nvSpPr>
        <p:spPr>
          <a:xfrm>
            <a:off x="666780" y="5106010"/>
            <a:ext cx="10858500" cy="1085850"/>
          </a:xfrm>
          <a:prstGeom prst="rect">
            <a:avLst/>
          </a:prstGeom>
          <a:solidFill>
            <a:srgbClr val="F3F3FA"/>
          </a:solidFill>
          <a:ln/>
        </p:spPr>
      </p:sp>
      <p:sp>
        <p:nvSpPr>
          <p:cNvPr id="7" name="Shape 5"/>
          <p:cNvSpPr/>
          <p:nvPr/>
        </p:nvSpPr>
        <p:spPr>
          <a:xfrm>
            <a:off x="666780" y="5106010"/>
            <a:ext cx="57150" cy="1085850"/>
          </a:xfrm>
          <a:prstGeom prst="rect">
            <a:avLst/>
          </a:prstGeom>
          <a:solidFill>
            <a:srgbClr val="422C70"/>
          </a:solidFill>
          <a:ln/>
        </p:spPr>
      </p:sp>
      <p:sp>
        <p:nvSpPr>
          <p:cNvPr id="8" name="Text 6"/>
          <p:cNvSpPr/>
          <p:nvPr/>
        </p:nvSpPr>
        <p:spPr>
          <a:xfrm>
            <a:off x="1153058" y="5347411"/>
            <a:ext cx="10539649" cy="603047"/>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En stund för eftertanke</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Vilken del av Bitcoins utformning skulle ni förklara annorlunda nu, och varför?</a:t>
            </a:r>
            <a:endParaRPr lang="sv"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2</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7941F"/>
                </a:solidFill>
                <a:latin typeface="IBM Plex Sans Medium" pitchFamily="34" charset="0"/>
                <a:ea typeface="IBM Plex Sans Medium" pitchFamily="34" charset="-122"/>
                <a:cs typeface="IBM Plex Sans Medium" pitchFamily="34" charset="-120"/>
              </a:rPr>
              <a:t>Modul 3</a:t>
            </a:r>
            <a:endParaRPr lang="sv"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Använd Bitcoin säkert</a:t>
            </a:r>
            <a:endParaRPr lang="sv"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sv" altLang="en-US" sz="2400" b="1" dirty="0">
                <a:solidFill>
                  <a:srgbClr val="FFFFFF"/>
                </a:solidFill>
                <a:latin typeface="IBM Plex Sans" pitchFamily="34" charset="0"/>
                <a:ea typeface="IBM Plex Sans" pitchFamily="34" charset="-122"/>
                <a:cs typeface="IBM Plex Sans" pitchFamily="34" charset="-120"/>
              </a:rPr>
              <a:t>Handling:</a:t>
            </a:r>
            <a:r>
              <a:rPr lang="sv" altLang="en-US" sz="2400" dirty="0">
                <a:solidFill>
                  <a:srgbClr val="FFFFFF"/>
                </a:solidFill>
                <a:latin typeface="IBM Plex Sans" pitchFamily="34" charset="0"/>
                <a:ea typeface="IBM Plex Sans" pitchFamily="34" charset="-122"/>
                <a:cs typeface="IBM Plex Sans" pitchFamily="34" charset="-120"/>
              </a:rPr>
              <a:t> Hur tar jag ansvar för att använda och säkra Bitcoin?</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Säkra första steg</a:t>
            </a:r>
            <a:endParaRPr lang="sv"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Dela mottagningsuppgifter; aldrig hemligheter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Stanna upp innan ni godkänner en överföring</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Begränsa misstagens omfattning; be om hjälp</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Använd förberett, tomt eller simulerat material, eller godkänt material med låg risk</a:t>
            </a:r>
            <a:endParaRPr lang="sv"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Inga köp, egna medel eller egen plånbok krävs. Övning i skarpt läge medför ytterligare integritets- och säkerhetsrisker samt risk för förlust; ett alternativ utan medel finns tillgängligt.</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Plånböcker</a:t>
            </a:r>
            <a:endParaRPr lang="sv" sz="3000" dirty="0"/>
          </a:p>
        </p:txBody>
      </p:sp>
      <p:sp>
        <p:nvSpPr>
          <p:cNvPr id="4" name="Text 2"/>
          <p:cNvSpPr/>
          <p:nvPr/>
        </p:nvSpPr>
        <p:spPr>
          <a:xfrm>
            <a:off x="666780" y="1429482"/>
            <a:ext cx="11510010" cy="108585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En Bitcoin-plånbok hanterar de nycklar och den information som behövs för att ta emot och godkänna transaktioner; bitcoin förblir registrerade i den gemensamma transaktionsliggaren.</a:t>
            </a:r>
            <a:endParaRPr lang="sv" sz="2110" dirty="0"/>
          </a:p>
        </p:txBody>
      </p:sp>
      <p:sp>
        <p:nvSpPr>
          <p:cNvPr id="5" name="Text 3"/>
          <p:cNvSpPr/>
          <p:nvPr/>
        </p:nvSpPr>
        <p:spPr>
          <a:xfrm>
            <a:off x="1002000" y="2729850"/>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Vem kontrollerar nycklarna?</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Hur återställs åtkomsten?</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Vilka betalningsmetoder stöds?</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Källkod, underhåll, kompatibilitet, integritet, kostnad och support</a:t>
            </a:r>
            <a:endParaRPr lang="sv" sz="2110" dirty="0"/>
          </a:p>
        </p:txBody>
      </p:sp>
      <p:sp>
        <p:nvSpPr>
          <p:cNvPr id="6" name="Text 4"/>
          <p:cNvSpPr/>
          <p:nvPr/>
        </p:nvSpPr>
        <p:spPr>
          <a:xfrm>
            <a:off x="666780" y="4633356"/>
            <a:ext cx="11510010" cy="36192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Öppen källkod möjliggör granskning; det bevisar inte att en plånbok är säker eller lämplig.</a:t>
            </a:r>
            <a:endParaRPr lang="sv" sz="2110" dirty="0"/>
          </a:p>
        </p:txBody>
      </p:sp>
      <p:sp>
        <p:nvSpPr>
          <p:cNvPr id="7" name="Text 5"/>
          <p:cNvSpPr/>
          <p:nvPr/>
        </p:nvSpPr>
        <p:spPr>
          <a:xfrm>
            <a:off x="666780" y="5263469"/>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Övningsplånböcker får inte användas för att förvara betydande belopp. En senare personlig plånbok behöver en ny, privat konfiguration och ny återställningsinformation.</a:t>
            </a:r>
            <a:endParaRPr lang="sv"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Er plånbok innehåller nycklarna Ta emot Dela en mottagaradressSkicka Signera med er nyckel bitcoin finns kvar i den gemensamma liggaren">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Adresser</a:t>
            </a:r>
            <a:endParaRPr lang="sv"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Offentlig mottagningsinformation för betalning på kedjan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Hämta från mottagningsvyn i den avsedda plånboken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Skanna eller kopiera; jämför sedan med den betrodda skärmen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Bekräfta mottagare, nätverk och betalningsmetod</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Adress på kedjan och Lightning-faktura: olika betalningsbegäranden</a:t>
            </a:r>
            <a:endParaRPr lang="sv"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Skadlig programvara kan byta ut kopierade betalningsdestinationer. Ett välbekant utseende räcker inte. Nya adresser gör det svårare att enkelt koppla samman betalningar; de gör inte betalningarna anonyma.</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Nycklar</a:t>
            </a:r>
            <a:endParaRPr lang="sv"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Privat nyckel:</a:t>
            </a:r>
            <a:r>
              <a:rPr lang="sv" altLang="en-US" sz="2110" dirty="0">
                <a:solidFill>
                  <a:srgbClr val="25252B"/>
                </a:solidFill>
                <a:latin typeface="IBM Plex Sans" pitchFamily="34" charset="0"/>
                <a:ea typeface="IBM Plex Sans" pitchFamily="34" charset="-122"/>
                <a:cs typeface="IBM Plex Sans" pitchFamily="34" charset="-120"/>
              </a:rPr>
              <a:t> hemlig information som används för att godkänna betalningar</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Offentlig nyckel:</a:t>
            </a:r>
            <a:r>
              <a:rPr lang="sv" altLang="en-US" sz="2110" dirty="0">
                <a:solidFill>
                  <a:srgbClr val="25252B"/>
                </a:solidFill>
                <a:latin typeface="IBM Plex Sans" pitchFamily="34" charset="0"/>
                <a:ea typeface="IBM Plex Sans" pitchFamily="34" charset="-122"/>
                <a:cs typeface="IBM Plex Sans" pitchFamily="34" charset="-120"/>
              </a:rPr>
              <a:t> verifierar signaturer utan att avslöja den privata nyckeln</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Adress:</a:t>
            </a:r>
            <a:r>
              <a:rPr lang="sv" altLang="en-US" sz="2110" dirty="0">
                <a:solidFill>
                  <a:srgbClr val="25252B"/>
                </a:solidFill>
                <a:latin typeface="IBM Plex Sans" pitchFamily="34" charset="0"/>
                <a:ea typeface="IBM Plex Sans" pitchFamily="34" charset="-122"/>
                <a:cs typeface="IBM Plex Sans" pitchFamily="34" charset="-120"/>
              </a:rPr>
              <a:t> mottagningsuppgifter som härleds från information om den offentliga nyckeln</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Plånböcker hanterar normalt många nycklar automatiskt</a:t>
            </a:r>
            <a:endParaRPr lang="sv" sz="2110" dirty="0"/>
          </a:p>
        </p:txBody>
      </p:sp>
      <p:sp>
        <p:nvSpPr>
          <p:cNvPr id="5" name="Text 3"/>
          <p:cNvSpPr/>
          <p:nvPr/>
        </p:nvSpPr>
        <p:spPr>
          <a:xfrm>
            <a:off x="666780" y="3279313"/>
            <a:ext cx="11510010" cy="108585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Dela aldrig privata nycklar, återställningsfraser, lösenord eller återställningskoder. Ingen legitim utbildare, supportmedarbetare, plånboksleverantör, anställd på en kryptobörs eller utvecklare behöver dem.</a:t>
            </a:r>
            <a:endParaRPr lang="sv" sz="2110" dirty="0"/>
          </a:p>
        </p:txBody>
      </p:sp>
      <p:sp>
        <p:nvSpPr>
          <p:cNvPr id="6" name="Shape 4"/>
          <p:cNvSpPr/>
          <p:nvPr/>
        </p:nvSpPr>
        <p:spPr>
          <a:xfrm>
            <a:off x="666780" y="4633356"/>
            <a:ext cx="10858500" cy="1447770"/>
          </a:xfrm>
          <a:prstGeom prst="rect">
            <a:avLst/>
          </a:prstGeom>
          <a:solidFill>
            <a:srgbClr val="F3F3FA"/>
          </a:solidFill>
          <a:ln/>
        </p:spPr>
      </p:sp>
      <p:sp>
        <p:nvSpPr>
          <p:cNvPr id="7" name="Shape 5"/>
          <p:cNvSpPr/>
          <p:nvPr/>
        </p:nvSpPr>
        <p:spPr>
          <a:xfrm>
            <a:off x="666780" y="4633356"/>
            <a:ext cx="57150" cy="1447770"/>
          </a:xfrm>
          <a:prstGeom prst="rect">
            <a:avLst/>
          </a:prstGeom>
          <a:solidFill>
            <a:srgbClr val="422C70"/>
          </a:solidFill>
          <a:ln/>
        </p:spPr>
      </p:sp>
      <p:sp>
        <p:nvSpPr>
          <p:cNvPr id="8" name="Text 6"/>
          <p:cNvSpPr/>
          <p:nvPr/>
        </p:nvSpPr>
        <p:spPr>
          <a:xfrm>
            <a:off x="1153058" y="4874758"/>
            <a:ext cx="10539649" cy="964966"/>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Prova</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Sortera förberedda exempel i mottagningsuppgifter, hemligheter och offentlig information som blir känslig när den kopplas till en person.</a:t>
            </a:r>
            <a:endParaRPr lang="sv"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Privat nyckel: dela den aldrig med någon. Alla som har den kan spendera era bitcoin. Ta emot: säkert att dela Publik nyckel, härledd från den privata nyckeln Mottagaradress, skapad utifrån information">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Återställningsfraser</a:t>
            </a:r>
            <a:endParaRPr lang="sv" sz="3000" dirty="0"/>
          </a:p>
        </p:txBody>
      </p:sp>
      <p:sp>
        <p:nvSpPr>
          <p:cNvPr id="5" name="Text 2"/>
          <p:cNvSpPr/>
          <p:nvPr/>
        </p:nvSpPr>
        <p:spPr>
          <a:xfrm>
            <a:off x="666780" y="1435608"/>
            <a:ext cx="5694426" cy="113541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En återställningsfras är en ordnad lista med ord som många plånböcker använder för att återställa sina privata nycklar.</a:t>
            </a:r>
            <a:endParaRPr lang="sv" sz="2210" dirty="0"/>
          </a:p>
        </p:txBody>
      </p:sp>
      <p:sp>
        <p:nvSpPr>
          <p:cNvPr id="6" name="Text 3"/>
          <p:cNvSpPr/>
          <p:nvPr/>
        </p:nvSpPr>
        <p:spPr>
          <a:xfrm>
            <a:off x="1017179" y="2795321"/>
            <a:ext cx="5310287" cy="3195645"/>
          </a:xfrm>
          <a:prstGeom prst="rect">
            <a:avLst/>
          </a:prstGeom>
          <a:noFill/>
          <a:ln/>
        </p:spPr>
        <p:txBody>
          <a:bodyPr wrap="square" lIns="0" tIns="0" rIns="0" bIns="0" rtlCol="0" anchor="t"/>
          <a:lstStyle/>
          <a:p>
            <a:pPr algn="l" marL="210820" indent="-210820">
              <a:lnSpc>
                <a:spcPct val="113000"/>
              </a:lnSpc>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Ofta 12 eller 24 ord; utformningen varierar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Exakt stavning och ordningsföljd</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Officiella instruktioner för säkerhetskopiering; privat förvaring offline</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Skydda mot förlust, skador, kameror och andra observatörer</a:t>
            </a:r>
            <a:endParaRPr lang="sv"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Användning med och utan tredjepartsförvaring</a:t>
            </a:r>
            <a:endParaRPr lang="sv" sz="3000" dirty="0"/>
          </a:p>
        </p:txBody>
      </p:sp>
      <p:sp>
        <p:nvSpPr>
          <p:cNvPr id="4" name="Text 2"/>
          <p:cNvSpPr/>
          <p:nvPr/>
        </p:nvSpPr>
        <p:spPr>
          <a:xfrm>
            <a:off x="1002000" y="1375806"/>
            <a:ext cx="11142604" cy="1608521"/>
          </a:xfrm>
          <a:prstGeom prst="rect">
            <a:avLst/>
          </a:prstGeom>
          <a:noFill/>
          <a:ln/>
        </p:spPr>
        <p:txBody>
          <a:bodyPr wrap="square" lIns="0" tIns="0" rIns="0" bIns="0" rtlCol="0" anchor="t"/>
          <a:lstStyle/>
          <a:p>
            <a:pPr algn="l" marL="200660" indent="-20066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Med tredjepartsförvaring:</a:t>
            </a:r>
            <a:r>
              <a:rPr lang="sv" altLang="en-US" sz="2110" dirty="0">
                <a:solidFill>
                  <a:srgbClr val="25252B"/>
                </a:solidFill>
                <a:latin typeface="IBM Plex Sans" pitchFamily="34" charset="0"/>
                <a:ea typeface="IBM Plex Sans" pitchFamily="34" charset="-122"/>
                <a:cs typeface="IBM Plex Sans" pitchFamily="34" charset="-120"/>
              </a:rPr>
              <a:t> tjänsten kontrollerar nycklar och kontoåterställning</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Visat saldo: tjänstens löfte att tillhandahålla bitcoin</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Med egenförvaring:</a:t>
            </a:r>
            <a:r>
              <a:rPr lang="sv" altLang="en-US" sz="2110" dirty="0">
                <a:solidFill>
                  <a:srgbClr val="25252B"/>
                </a:solidFill>
                <a:latin typeface="IBM Plex Sans" pitchFamily="34" charset="0"/>
                <a:ea typeface="IBM Plex Sans" pitchFamily="34" charset="-122"/>
                <a:cs typeface="IBM Plex Sans" pitchFamily="34" charset="-120"/>
              </a:rPr>
              <a:t> användaren kontrollerar nycklar och säkerhetskopiering</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Direkt kontroll medför ansvar för fel och återställning</a:t>
            </a:r>
            <a:endParaRPr lang="sv" sz="2110" dirty="0"/>
          </a:p>
        </p:txBody>
      </p:sp>
      <p:sp>
        <p:nvSpPr>
          <p:cNvPr id="5" name="Text 3"/>
          <p:cNvSpPr/>
          <p:nvPr/>
        </p:nvSpPr>
        <p:spPr>
          <a:xfrm>
            <a:off x="666780" y="3279313"/>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En offentlig blockkedja kan inte bevisa vad en tjänst är skyldig en viss kund. Egenförvaring kan fortfarande innebära beroenden av programvara, hårdvara, servrar och nätverk.</a:t>
            </a:r>
            <a:endParaRPr lang="sv" sz="2110" dirty="0"/>
          </a:p>
        </p:txBody>
      </p:sp>
      <p:sp>
        <p:nvSpPr>
          <p:cNvPr id="6" name="Shape 4"/>
          <p:cNvSpPr/>
          <p:nvPr/>
        </p:nvSpPr>
        <p:spPr>
          <a:xfrm>
            <a:off x="666780" y="4271345"/>
            <a:ext cx="10858500" cy="1447770"/>
          </a:xfrm>
          <a:prstGeom prst="rect">
            <a:avLst/>
          </a:prstGeom>
          <a:solidFill>
            <a:srgbClr val="F3F3FA"/>
          </a:solidFill>
          <a:ln/>
        </p:spPr>
      </p:sp>
      <p:sp>
        <p:nvSpPr>
          <p:cNvPr id="7" name="Shape 5"/>
          <p:cNvSpPr/>
          <p:nvPr/>
        </p:nvSpPr>
        <p:spPr>
          <a:xfrm>
            <a:off x="666780" y="4271345"/>
            <a:ext cx="57150" cy="1447770"/>
          </a:xfrm>
          <a:prstGeom prst="rect">
            <a:avLst/>
          </a:prstGeom>
          <a:solidFill>
            <a:srgbClr val="422C70"/>
          </a:solidFill>
          <a:ln/>
        </p:spPr>
      </p:sp>
      <p:sp>
        <p:nvSpPr>
          <p:cNvPr id="8" name="Text 6"/>
          <p:cNvSpPr/>
          <p:nvPr/>
        </p:nvSpPr>
        <p:spPr>
          <a:xfrm>
            <a:off x="1153058" y="4512747"/>
            <a:ext cx="10539649" cy="964966"/>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Prova själv</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Jämför två förberedda beskrivningar: vem kontrollerar nycklarna, vem återställer åtkomsten och vilken risk behöver granskas?</a:t>
            </a:r>
            <a:endParaRPr lang="sv" sz="211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Tredjepartsförvaring Ni loggar in på ett konto på er telefonTjänsten förvarar nycklarna på sina servrar Tjänsten godkänner och signerar er betalningSaldoEtt löfte från tjänstenÅterställningGenom tjäns">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Varma och kalla plånböcker</a:t>
            </a:r>
            <a:endParaRPr lang="sv" sz="3000" dirty="0"/>
          </a:p>
        </p:txBody>
      </p:sp>
      <p:sp>
        <p:nvSpPr>
          <p:cNvPr id="5" name="Text 2"/>
          <p:cNvSpPr/>
          <p:nvPr/>
        </p:nvSpPr>
        <p:spPr>
          <a:xfrm>
            <a:off x="1017179" y="1379464"/>
            <a:ext cx="5956493" cy="2817175"/>
          </a:xfrm>
          <a:prstGeom prst="rect">
            <a:avLst/>
          </a:prstGeom>
          <a:noFill/>
          <a:ln/>
        </p:spPr>
        <p:txBody>
          <a:bodyPr wrap="square" lIns="0" tIns="0" rIns="0" bIns="0" rtlCol="0" anchor="t"/>
          <a:lstStyle/>
          <a:p>
            <a:pPr algn="l" marL="210820" indent="-210820">
              <a:lnSpc>
                <a:spcPct val="113000"/>
              </a:lnSpc>
              <a:buSzPct val="100000"/>
              <a:buChar char="•"/>
            </a:pPr>
            <a:r>
              <a:rPr lang="sv" altLang="en-US" sz="2210" b="1" dirty="0">
                <a:solidFill>
                  <a:srgbClr val="422C70"/>
                </a:solidFill>
                <a:latin typeface="IBM Plex Sans" pitchFamily="34" charset="0"/>
                <a:ea typeface="IBM Plex Sans" pitchFamily="34" charset="-122"/>
                <a:cs typeface="IBM Plex Sans" pitchFamily="34" charset="-120"/>
              </a:rPr>
              <a:t>Varm:</a:t>
            </a:r>
            <a:r>
              <a:rPr lang="sv" altLang="en-US" sz="2210" dirty="0">
                <a:solidFill>
                  <a:srgbClr val="25252B"/>
                </a:solidFill>
                <a:latin typeface="IBM Plex Sans" pitchFamily="34" charset="0"/>
                <a:ea typeface="IBM Plex Sans" pitchFamily="34" charset="-122"/>
                <a:cs typeface="IBM Plex Sans" pitchFamily="34" charset="-120"/>
              </a:rPr>
              <a:t> nycklar på en internetansluten enhet; bekvämt, större exponering</a:t>
            </a:r>
            <a:endParaRPr lang="sv" sz="2210" dirty="0"/>
          </a:p>
          <a:p>
            <a:pPr algn="l" marL="210820" indent="-210820">
              <a:lnSpc>
                <a:spcPct val="113000"/>
              </a:lnSpc>
              <a:spcBef>
                <a:spcPts val="440"/>
              </a:spcBef>
              <a:buSzPct val="100000"/>
              <a:buChar char="•"/>
            </a:pPr>
            <a:r>
              <a:rPr lang="sv" altLang="en-US" sz="2210" b="1" dirty="0">
                <a:solidFill>
                  <a:srgbClr val="422C70"/>
                </a:solidFill>
                <a:latin typeface="IBM Plex Sans" pitchFamily="34" charset="0"/>
                <a:ea typeface="IBM Plex Sans" pitchFamily="34" charset="-122"/>
                <a:cs typeface="IBM Plex Sans" pitchFamily="34" charset="-120"/>
              </a:rPr>
              <a:t>Kall:</a:t>
            </a:r>
            <a:r>
              <a:rPr lang="sv" altLang="en-US" sz="2210" dirty="0">
                <a:solidFill>
                  <a:srgbClr val="25252B"/>
                </a:solidFill>
                <a:latin typeface="IBM Plex Sans" pitchFamily="34" charset="0"/>
                <a:ea typeface="IBM Plex Sans" pitchFamily="34" charset="-122"/>
                <a:cs typeface="IBM Plex Sans" pitchFamily="34" charset="-120"/>
              </a:rPr>
              <a:t> signeringsnycklar isolerade från en internetansluten enhet för allmänt bruk</a:t>
            </a:r>
            <a:endParaRPr lang="sv" sz="2210" dirty="0"/>
          </a:p>
          <a:p>
            <a:pPr algn="l" marL="210820" indent="-210820">
              <a:lnSpc>
                <a:spcPct val="113000"/>
              </a:lnSpc>
              <a:spcBef>
                <a:spcPts val="440"/>
              </a:spcBef>
              <a:buSzPct val="100000"/>
              <a:buChar char="•"/>
            </a:pPr>
            <a:r>
              <a:rPr lang="sv" altLang="en-US" sz="2210" b="1" dirty="0">
                <a:solidFill>
                  <a:srgbClr val="422C70"/>
                </a:solidFill>
                <a:latin typeface="IBM Plex Sans" pitchFamily="34" charset="0"/>
                <a:ea typeface="IBM Plex Sans" pitchFamily="34" charset="-122"/>
                <a:cs typeface="IBM Plex Sans" pitchFamily="34" charset="-120"/>
              </a:rPr>
              <a:t>Hårdvaruplånbok:</a:t>
            </a:r>
            <a:r>
              <a:rPr lang="sv" altLang="en-US" sz="2210" dirty="0">
                <a:solidFill>
                  <a:srgbClr val="25252B"/>
                </a:solidFill>
                <a:latin typeface="IBM Plex Sans" pitchFamily="34" charset="0"/>
                <a:ea typeface="IBM Plex Sans" pitchFamily="34" charset="-122"/>
                <a:cs typeface="IBM Plex Sans" pitchFamily="34" charset="-120"/>
              </a:rPr>
              <a:t> särskild enhet för nyckelskydd och signering</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Förvaring och återställning: separata frågor</a:t>
            </a:r>
            <a:endParaRPr lang="sv" sz="2210" dirty="0"/>
          </a:p>
        </p:txBody>
      </p:sp>
      <p:sp>
        <p:nvSpPr>
          <p:cNvPr id="6" name="Text 3"/>
          <p:cNvSpPr/>
          <p:nvPr/>
        </p:nvSpPr>
        <p:spPr>
          <a:xfrm>
            <a:off x="666780" y="4505066"/>
            <a:ext cx="6340632" cy="113541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En hårdvaruplånbok kan stödja kallförvaring; termerna är inte utbytbara. Enheter och säkerhetskopior behöver fortfarande skyddas.</a:t>
            </a:r>
            <a:endParaRPr lang="sv"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Återställning av plånbok och testning av återställningsfras</a:t>
            </a:r>
            <a:endParaRPr lang="sv"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Använd endast förberett, tomt eller simulerat material. Visa aldrig riktiga återställningsord; använd aldrig en plånbok från undervisningen för större belopp vid ett senare tillfälle.</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Endast förberett, tomt eller simulerat material. Er utbildare får aldrig se återställningsorden. 1 Följ instruktionernaAnvänd den officiella guiden för just den övningsplånbok ni använder.2 Kontroller">    </p:cNvPr>
          <p:cNvPicPr>
            <a:picLocks noChangeAspect="1"/>
          </p:cNvPicPr>
          <p:nvPr/>
        </p:nvPicPr>
        <p:blipFill>
          <a:blip r:embed="rId1"/>
          <a:stretch>
            <a:fillRect/>
          </a:stretch>
        </p:blipFill>
        <p:spPr>
          <a:xfrm>
            <a:off x="493136" y="266730"/>
            <a:ext cx="11205698"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Ta emot Bitcoin</a:t>
            </a:r>
            <a:endParaRPr lang="sv"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v" altLang="en-US" sz="2400" b="1" dirty="0">
                <a:solidFill>
                  <a:srgbClr val="25252B"/>
                </a:solidFill>
                <a:latin typeface="IBM Plex Sans" pitchFamily="34" charset="0"/>
                <a:ea typeface="IBM Plex Sans" pitchFamily="34" charset="-122"/>
                <a:cs typeface="IBM Plex Sans" pitchFamily="34" charset="-120"/>
              </a:rPr>
              <a:t>Övning 1: ta emot säkert</a:t>
            </a:r>
            <a:endParaRPr lang="sv"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Öppna den förberedda plånboken; välj Ta emot.</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Avgör om transaktionen sker på blockkedjan eller via Lightning.</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Dela endast offentliga mottagningsuppgifter.</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Kontrollera eventuellt begärt belopp med avsändaren.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Kontrollera beloppet och statusen i er egen plånbok.</a:t>
            </a:r>
            <a:endParaRPr lang="sv" sz="2400" dirty="0"/>
          </a:p>
        </p:txBody>
      </p:sp>
      <p:sp>
        <p:nvSpPr>
          <p:cNvPr id="6" name="Text 4"/>
          <p:cNvSpPr/>
          <p:nvPr/>
        </p:nvSpPr>
        <p:spPr>
          <a:xfrm>
            <a:off x="666780" y="4738421"/>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Ett meddelande eller en skärmbild från avsändaren är inget bevis. En väntande transaktion är inte detsamma som en bekräftad transaktion; bekräftelser kan inte rätta till en felaktig adress eller ett bedrägeri.</a:t>
            </a:r>
            <a:endParaRPr lang="sv"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Skicka Bitcoin</a:t>
            </a:r>
            <a:endParaRPr lang="sv"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sv" altLang="en-US" sz="2400" b="1" dirty="0">
                <a:solidFill>
                  <a:srgbClr val="25252B"/>
                </a:solidFill>
                <a:latin typeface="IBM Plex Sans" pitchFamily="34" charset="0"/>
                <a:ea typeface="IBM Plex Sans" pitchFamily="34" charset="-122"/>
                <a:cs typeface="IBM Plex Sans" pitchFamily="34" charset="-120"/>
              </a:rPr>
              <a:t>Övning 2: pausa och kontrollera innan ni skickar</a:t>
            </a:r>
            <a:endParaRPr lang="sv" sz="2400" dirty="0"/>
          </a:p>
        </p:txBody>
      </p:sp>
      <p:sp>
        <p:nvSpPr>
          <p:cNvPr id="6" name="Text 3"/>
          <p:cNvSpPr/>
          <p:nvPr/>
        </p:nvSpPr>
        <p:spPr>
          <a:xfrm>
            <a:off x="666780" y="2575316"/>
            <a:ext cx="6340632" cy="2468148"/>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Godkänn endast när alla kontroller stämmer. Om uppgifter ändras, tidspress uppstår eller någon ber om hemliga uppgifter, avbryt och verifiera via en oberoende källa. En giltig överföring är svår eller omöjlig att återkalla.</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Innan ni skickar✓ MottagareBekräfta mottagaren och syftet via en betrodd kanal.✓ BetalningsmetodBekräfta om betalningen sker på kedjan eller via Lightning.✓ DestinationJämför den med den betrodda mott">    </p:cNvPr>
          <p:cNvPicPr>
            <a:picLocks noChangeAspect="1"/>
          </p:cNvPicPr>
          <p:nvPr/>
        </p:nvPicPr>
        <p:blipFill>
          <a:blip r:embed="rId1"/>
          <a:stretch>
            <a:fillRect/>
          </a:stretch>
        </p:blipFill>
        <p:spPr>
          <a:xfrm>
            <a:off x="532912" y="266730"/>
            <a:ext cx="111262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Verifiering och oåterkalleliga transaktioner</a:t>
            </a:r>
            <a:endParaRPr lang="sv"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Txid:</a:t>
            </a:r>
            <a:r>
              <a:rPr lang="sv" altLang="en-US" sz="2400" dirty="0">
                <a:solidFill>
                  <a:srgbClr val="25252B"/>
                </a:solidFill>
                <a:latin typeface="IBM Plex Sans" pitchFamily="34" charset="0"/>
                <a:ea typeface="IBM Plex Sans" pitchFamily="34" charset="-122"/>
                <a:cs typeface="IBM Plex Sans" pitchFamily="34" charset="-120"/>
              </a:rPr>
              <a:t> identifierare för en transaktion på blockkedjan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Blockutforskare:</a:t>
            </a:r>
            <a:r>
              <a:rPr lang="sv" altLang="en-US" sz="2400" dirty="0">
                <a:solidFill>
                  <a:srgbClr val="25252B"/>
                </a:solidFill>
                <a:latin typeface="IBM Plex Sans" pitchFamily="34" charset="0"/>
                <a:ea typeface="IBM Plex Sans" pitchFamily="34" charset="-122"/>
                <a:cs typeface="IBM Plex Sans" pitchFamily="34" charset="-120"/>
              </a:rPr>
              <a:t> gränssnitt för offentliga transaktionsdata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Kontrollera nätverk, destination, belopp, avgift, status och bekräftelser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Utsänd → väntande → inkluderad i ett block → efterföljande bekräftelser</a:t>
            </a:r>
            <a:endParaRPr lang="sv"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En blockutforskare kan inte bevisa identitet, ärlighet eller betalningens syfte. Det finns inget universellt antal bekräftelser som gäller för alla betalningar.</a:t>
            </a:r>
            <a:endParaRPr lang="sv" sz="2400" dirty="0"/>
          </a:p>
        </p:txBody>
      </p:sp>
      <p:sp>
        <p:nvSpPr>
          <p:cNvPr id="6" name="Text 4"/>
          <p:cNvSpPr/>
          <p:nvPr/>
        </p:nvSpPr>
        <p:spPr>
          <a:xfrm>
            <a:off x="666780" y="4677522"/>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Använd förberedda exempel; sök inte efter en elevs personliga adress eller transaktion. Sökningar kan avslöja ert intresse för den som driver blockutforskaren.</a:t>
            </a:r>
            <a:endParaRPr lang="sv"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Pool för väntande transaktionerVäntar på ett blockBlock N1 bekräftelseBlock N+12 bekräftelserBlock N+23 bekräftelserBlock N+34 bekräftelser">    </p:cNvPr>
          <p:cNvPicPr>
            <a:picLocks noChangeAspect="1"/>
          </p:cNvPicPr>
          <p:nvPr/>
        </p:nvPicPr>
        <p:blipFill>
          <a:blip r:embed="rId1"/>
          <a:stretch>
            <a:fillRect/>
          </a:stretch>
        </p:blipFill>
        <p:spPr>
          <a:xfrm>
            <a:off x="342900" y="1660093"/>
            <a:ext cx="11506170" cy="33853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Säkerhetschecklista</a:t>
            </a:r>
            <a:endParaRPr lang="sv" sz="3000" dirty="0"/>
          </a:p>
        </p:txBody>
      </p:sp>
      <p:sp>
        <p:nvSpPr>
          <p:cNvPr id="5" name="Text 2"/>
          <p:cNvSpPr/>
          <p:nvPr/>
        </p:nvSpPr>
        <p:spPr>
          <a:xfrm>
            <a:off x="666780" y="1429482"/>
            <a:ext cx="5694426" cy="723930"/>
          </a:xfrm>
          <a:prstGeom prst="rect">
            <a:avLst/>
          </a:prstGeom>
          <a:noFill/>
          <a:ln/>
        </p:spPr>
        <p:txBody>
          <a:bodyPr wrap="square" lIns="0" tIns="0" rIns="0" bIns="0" rtlCol="0" anchor="t"/>
          <a:lstStyle/>
          <a:p>
            <a:pPr algn="l" indent="0" marL="0">
              <a:lnSpc>
                <a:spcPct val="113000"/>
              </a:lnSpc>
              <a:buNone/>
            </a:pPr>
            <a:r>
              <a:rPr lang="sv" altLang="en-US" sz="2110" b="1" dirty="0">
                <a:solidFill>
                  <a:srgbClr val="25252B"/>
                </a:solidFill>
                <a:latin typeface="IBM Plex Sans" pitchFamily="34" charset="0"/>
                <a:ea typeface="IBM Plex Sans" pitchFamily="34" charset="-122"/>
                <a:cs typeface="IBM Plex Sans" pitchFamily="34" charset="-120"/>
              </a:rPr>
              <a:t>Övning 3: upptäck en risk och avbryt på ett säkert sätt</a:t>
            </a:r>
            <a:endParaRPr lang="sv" sz="2110" dirty="0"/>
          </a:p>
        </p:txBody>
      </p:sp>
      <p:sp>
        <p:nvSpPr>
          <p:cNvPr id="6" name="Text 3"/>
          <p:cNvSpPr/>
          <p:nvPr/>
        </p:nvSpPr>
        <p:spPr>
          <a:xfrm>
            <a:off x="666780" y="2421606"/>
            <a:ext cx="5694426" cy="1447770"/>
          </a:xfrm>
          <a:prstGeom prst="rect">
            <a:avLst/>
          </a:prstGeom>
          <a:noFill/>
          <a:ln/>
        </p:spPr>
        <p:txBody>
          <a:bodyPr wrap="square" lIns="0" tIns="0" rIns="0" bIns="0" rtlCol="0" anchor="t"/>
          <a:lstStyle/>
          <a:p>
            <a:pPr algn="l" indent="0" marL="0">
              <a:lnSpc>
                <a:spcPct val="113000"/>
              </a:lnSpc>
              <a:buNone/>
            </a:pPr>
            <a:r>
              <a:rPr lang="sv" altLang="en-US" sz="2110" b="1" dirty="0">
                <a:solidFill>
                  <a:srgbClr val="25252B"/>
                </a:solidFill>
                <a:latin typeface="IBM Plex Sans" pitchFamily="34" charset="0"/>
                <a:ea typeface="IBM Plex Sans" pitchFamily="34" charset="-122"/>
                <a:cs typeface="IBM Plex Sans" pitchFamily="34" charset="-120"/>
              </a:rPr>
              <a:t>Pausa. Dela ingenting. Skicka ingenting. Stäng kanalen. Kontrollera via en oberoende källa. Be om hjälp utan att avslöja hemligheter.</a:t>
            </a:r>
            <a:endParaRPr lang="sv" sz="2110" dirty="0"/>
          </a:p>
        </p:txBody>
      </p:sp>
      <p:sp>
        <p:nvSpPr>
          <p:cNvPr id="7" name="Shape 4"/>
          <p:cNvSpPr/>
          <p:nvPr/>
        </p:nvSpPr>
        <p:spPr>
          <a:xfrm>
            <a:off x="666780" y="4137569"/>
            <a:ext cx="5372100" cy="1809780"/>
          </a:xfrm>
          <a:prstGeom prst="rect">
            <a:avLst/>
          </a:prstGeom>
          <a:solidFill>
            <a:srgbClr val="F3F3FA"/>
          </a:solidFill>
          <a:ln/>
        </p:spPr>
      </p:sp>
      <p:sp>
        <p:nvSpPr>
          <p:cNvPr id="8" name="Shape 5"/>
          <p:cNvSpPr/>
          <p:nvPr/>
        </p:nvSpPr>
        <p:spPr>
          <a:xfrm>
            <a:off x="666780" y="4137569"/>
            <a:ext cx="57150" cy="1809780"/>
          </a:xfrm>
          <a:prstGeom prst="rect">
            <a:avLst/>
          </a:prstGeom>
          <a:solidFill>
            <a:srgbClr val="422C70"/>
          </a:solidFill>
          <a:ln/>
        </p:spPr>
      </p:sp>
      <p:sp>
        <p:nvSpPr>
          <p:cNvPr id="9" name="Text 6"/>
          <p:cNvSpPr/>
          <p:nvPr/>
        </p:nvSpPr>
        <p:spPr>
          <a:xfrm>
            <a:off x="1153058" y="4378970"/>
            <a:ext cx="4724065" cy="1326977"/>
          </a:xfrm>
          <a:prstGeom prst="rect">
            <a:avLst/>
          </a:prstGeom>
          <a:noFill/>
          <a:ln/>
        </p:spPr>
        <p:txBody>
          <a:bodyPr wrap="square" lIns="0" tIns="0" rIns="0" bIns="0" rtlCol="0" anchor="t"/>
          <a:lstStyle/>
          <a:p>
            <a:pPr algn="l" indent="0" marL="0">
              <a:lnSpc>
                <a:spcPct val="113000"/>
              </a:lnSpc>
              <a:buNone/>
            </a:pPr>
            <a:r>
              <a:rPr lang="sv" altLang="en-US" sz="2110" b="1" dirty="0">
                <a:solidFill>
                  <a:srgbClr val="422C70"/>
                </a:solidFill>
                <a:latin typeface="IBM Plex Sans" pitchFamily="34" charset="0"/>
                <a:ea typeface="IBM Plex Sans" pitchFamily="34" charset="-122"/>
                <a:cs typeface="IBM Plex Sans" pitchFamily="34" charset="-120"/>
              </a:rPr>
              <a:t>Prova själv</a:t>
            </a:r>
            <a:endParaRPr lang="sv" sz="2110" dirty="0"/>
          </a:p>
          <a:p>
            <a:pPr algn="l" indent="0" marL="0">
              <a:lnSpc>
                <a:spcPct val="113000"/>
              </a:lnSpc>
              <a:spcBef>
                <a:spcPts val="320"/>
              </a:spcBef>
              <a:buNone/>
            </a:pPr>
            <a:r>
              <a:rPr lang="sv" altLang="en-US" sz="2110" dirty="0">
                <a:solidFill>
                  <a:srgbClr val="25252B"/>
                </a:solidFill>
                <a:latin typeface="IBM Plex Sans" pitchFamily="34" charset="0"/>
                <a:ea typeface="IBM Plex Sans" pitchFamily="34" charset="-122"/>
                <a:cs typeface="IBM Plex Sans" pitchFamily="34" charset="-120"/>
              </a:rPr>
              <a:t>Identifiera varningssignalen i ett förberett meddelande, den möjliga förlusten och den första säkra åtgärden.</a:t>
            </a:r>
            <a:endParaRPr lang="sv"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Brådska Falsk identitet Ändrad destination Garanterad avkastning Begäran om hemliga uppgifter">    </p:cNvPr>
          <p:cNvPicPr>
            <a:picLocks noChangeAspect="1"/>
          </p:cNvPicPr>
          <p:nvPr/>
        </p:nvPicPr>
        <p:blipFill>
          <a:blip r:embed="rId1"/>
          <a:stretch>
            <a:fillRect/>
          </a:stretch>
        </p:blipFill>
        <p:spPr>
          <a:xfrm>
            <a:off x="342900" y="1014527"/>
            <a:ext cx="11506170" cy="467642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Att skaffa och växla Bitcoin</a:t>
            </a:r>
            <a:endParaRPr lang="sv" sz="3000" dirty="0"/>
          </a:p>
        </p:txBody>
      </p:sp>
      <p:sp>
        <p:nvSpPr>
          <p:cNvPr id="5" name="Text 2"/>
          <p:cNvSpPr/>
          <p:nvPr/>
        </p:nvSpPr>
        <p:spPr>
          <a:xfrm>
            <a:off x="666780" y="1435608"/>
            <a:ext cx="11144250" cy="378470"/>
          </a:xfrm>
          <a:prstGeom prst="rect">
            <a:avLst/>
          </a:prstGeom>
          <a:noFill/>
          <a:ln/>
        </p:spPr>
        <p:txBody>
          <a:bodyPr wrap="square" lIns="0" tIns="0" rIns="0" bIns="0" rtlCol="0" anchor="t"/>
          <a:lstStyle/>
          <a:p>
            <a:pPr algn="l" indent="0" marL="0">
              <a:lnSpc>
                <a:spcPct val="113000"/>
              </a:lnSpc>
              <a:buNone/>
            </a:pPr>
            <a:r>
              <a:rPr lang="sv" altLang="en-US" sz="2210" b="1" dirty="0">
                <a:solidFill>
                  <a:srgbClr val="25252B"/>
                </a:solidFill>
                <a:latin typeface="IBM Plex Sans" pitchFamily="34" charset="0"/>
                <a:ea typeface="IBM Plex Sans" pitchFamily="34" charset="-122"/>
                <a:cs typeface="IBM Plex Sans" pitchFamily="34" charset="-120"/>
              </a:rPr>
              <a:t>Medvetenhet, inte finansiell rådgivning</a:t>
            </a:r>
            <a:endParaRPr lang="sv" sz="2210" dirty="0"/>
          </a:p>
        </p:txBody>
      </p:sp>
      <p:sp>
        <p:nvSpPr>
          <p:cNvPr id="6" name="Text 3"/>
          <p:cNvSpPr/>
          <p:nvPr/>
        </p:nvSpPr>
        <p:spPr>
          <a:xfrm>
            <a:off x="666780" y="2094433"/>
            <a:ext cx="5694426" cy="1513881"/>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Jämför totalpris och spread, service- och uttagsavgifter, kontroll över nycklar, identitetsuppgifter, avveckling och gällande lokala regler.</a:t>
            </a:r>
            <a:endParaRPr lang="sv" sz="2210" dirty="0"/>
          </a:p>
        </p:txBody>
      </p:sp>
      <p:sp>
        <p:nvSpPr>
          <p:cNvPr id="7" name="Text 4"/>
          <p:cNvSpPr/>
          <p:nvPr/>
        </p:nvSpPr>
        <p:spPr>
          <a:xfrm>
            <a:off x="666780" y="3888760"/>
            <a:ext cx="5694426" cy="2270821"/>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Ingen metod eller leverantör är automatiskt bäst. </a:t>
            </a:r>
            <a:r>
              <a:rPr lang="sv" altLang="en-US" sz="2210" b="1" dirty="0">
                <a:solidFill>
                  <a:srgbClr val="25252B"/>
                </a:solidFill>
                <a:latin typeface="IBM Plex Sans" pitchFamily="34" charset="0"/>
                <a:ea typeface="IBM Plex Sans" pitchFamily="34" charset="-122"/>
                <a:cs typeface="IBM Plex Sans" pitchFamily="34" charset="-120"/>
              </a:rPr>
              <a:t>KYC</a:t>
            </a:r>
            <a:r>
              <a:rPr lang="sv" altLang="en-US" sz="2210" dirty="0">
                <a:solidFill>
                  <a:srgbClr val="25252B"/>
                </a:solidFill>
                <a:latin typeface="IBM Plex Sans" pitchFamily="34" charset="0"/>
                <a:ea typeface="IBM Plex Sans" pitchFamily="34" charset="-122"/>
                <a:cs typeface="IBM Plex Sans" pitchFamily="34" charset="-120"/>
              </a:rPr>
              <a:t> innebär identitetskontroller: möjliga fördelar för regelefterlevnad eller återställning, men med risker kopplade till identitets- och betalningsuppgifter.</a:t>
            </a:r>
            <a:endParaRPr lang="sv" sz="22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En person som vill ha bitcoin Tjäna bitcoin Få betalt för arbete.Person till personByt till er bitcoin mot kontanter vid ett personligt möte.VäxlingstjänstKöp via en tjänst.Bitcoinomat Köp i en automa">    </p:cNvPr>
          <p:cNvPicPr>
            <a:picLocks noChangeAspect="1"/>
          </p:cNvPicPr>
          <p:nvPr/>
        </p:nvPicPr>
        <p:blipFill>
          <a:blip r:embed="rId1"/>
          <a:stretch>
            <a:fillRect/>
          </a:stretch>
        </p:blipFill>
        <p:spPr>
          <a:xfrm>
            <a:off x="342900" y="296540"/>
            <a:ext cx="11506170" cy="611249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KostnaderVilket pris, vilken spread och vilka service- eller uttagsavgifter gäller?FörvaringVem kontrollerar bitcoin före och efter växlingen? Identitet och integritetVilka personuppgifter samlas in, ">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On-chain- och Lightning-betalningar</a:t>
            </a:r>
            <a:endParaRPr lang="sv"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På kedjan:</a:t>
            </a:r>
            <a:r>
              <a:rPr lang="sv" altLang="en-US" sz="2110" dirty="0">
                <a:solidFill>
                  <a:srgbClr val="25252B"/>
                </a:solidFill>
                <a:latin typeface="IBM Plex Sans" pitchFamily="34" charset="0"/>
                <a:ea typeface="IBM Plex Sans" pitchFamily="34" charset="-122"/>
                <a:cs typeface="IBM Plex Sans" pitchFamily="34" charset="-120"/>
              </a:rPr>
              <a:t> registrering i blockkedjan; bekräftelser</a:t>
            </a:r>
            <a:endParaRPr lang="sv" sz="2110" dirty="0"/>
          </a:p>
          <a:p>
            <a:pPr algn="l" marL="200660" indent="-200660">
              <a:lnSpc>
                <a:spcPct val="113000"/>
              </a:lnSpc>
              <a:spcBef>
                <a:spcPts val="420"/>
              </a:spcBef>
              <a:buSzPct val="100000"/>
              <a:buChar char="•"/>
            </a:pPr>
            <a:r>
              <a:rPr lang="sv" altLang="en-US" sz="2110" b="1" dirty="0">
                <a:solidFill>
                  <a:srgbClr val="422C70"/>
                </a:solidFill>
                <a:latin typeface="IBM Plex Sans" pitchFamily="34" charset="0"/>
                <a:ea typeface="IBM Plex Sans" pitchFamily="34" charset="-122"/>
                <a:cs typeface="IBM Plex Sans" pitchFamily="34" charset="-120"/>
              </a:rPr>
              <a:t>Lightning:</a:t>
            </a:r>
            <a:r>
              <a:rPr lang="sv" altLang="en-US" sz="2110" dirty="0">
                <a:solidFill>
                  <a:srgbClr val="25252B"/>
                </a:solidFill>
                <a:latin typeface="IBM Plex Sans" pitchFamily="34" charset="0"/>
                <a:ea typeface="IBM Plex Sans" pitchFamily="34" charset="-122"/>
                <a:cs typeface="IBM Plex Sans" pitchFamily="34" charset="-120"/>
              </a:rPr>
              <a:t> betalningsnätverk för Bitcoin; betalningen lyckas eller misslyckas vanligtvis snabbt</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Olika betalningsbegäranden, avgifter, gränser och möjliga felkällor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Matcha betalningsbegäran med den betalningsmetod som plånboken stöder</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Båda alternativen kan innebära förvaring hos tredje part eller beroende av tjänster</a:t>
            </a:r>
            <a:endParaRPr lang="sv" sz="2110" dirty="0"/>
          </a:p>
        </p:txBody>
      </p:sp>
      <p:sp>
        <p:nvSpPr>
          <p:cNvPr id="5" name="Text 3"/>
          <p:cNvSpPr/>
          <p:nvPr/>
        </p:nvSpPr>
        <p:spPr>
          <a:xfrm>
            <a:off x="666780" y="4056736"/>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Lightning är inte en separat valuta. En Lightning-plånbok kan vara förvaltad av tredje part eller självförvaltad; snabba betalningar visar inte att den är lämplig för större saldon.</a:t>
            </a:r>
            <a:endParaRPr lang="sv" sz="2110" dirty="0"/>
          </a:p>
        </p:txBody>
      </p:sp>
      <p:sp>
        <p:nvSpPr>
          <p:cNvPr id="6" name="Text 4"/>
          <p:cNvSpPr/>
          <p:nvPr/>
        </p:nvSpPr>
        <p:spPr>
          <a:xfrm>
            <a:off x="666780" y="5048860"/>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Vissa appar stöder båda alternativen med extra avgifter eller beroenden. Detaljer om kanaler, dirigering och likviditet behandlas i Fördjupning.</a:t>
            </a:r>
            <a:endParaRPr lang="sv"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Övning med stöd</a:t>
            </a:r>
            <a:endParaRPr lang="sv"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Öppna och navigera i den förberedda plånboken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Genomför den godkända proceduren för första åtkomst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Hitta och kontrollera offentliga mottagningsuppgifter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Ta emot eller simulera mottagning på ett säkert sätt; kontrollera status</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Genomför eller simulera ett flöde för att ta emot och skicka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Visa beredskap för återställning utan att röja hemliga uppgifter</a:t>
            </a:r>
            <a:endParaRPr lang="sv"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Använd den överenskomna övningsmiljön. Pausa om något inte stämmer; be om stöd och mer övning vid behov.</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Repetition: Vad innebär ansvaret för egenförvaring?</a:t>
            </a:r>
            <a:endParaRPr lang="sv"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25252B"/>
                </a:solidFill>
                <a:latin typeface="IBM Plex Sans" pitchFamily="34" charset="0"/>
                <a:ea typeface="IBM Plex Sans" pitchFamily="34" charset="-122"/>
                <a:cs typeface="IBM Plex Sans" pitchFamily="34" charset="-120"/>
              </a:rPr>
              <a:t>Viktiga lärdomar</a:t>
            </a:r>
            <a:endParaRPr lang="sv"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Plånboken hanterar åtkomsten; nycklarna godkänner betalningar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Dela mottagningsuppgifter; håll hemligheter offline och privata</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Identifiera risker med förvaring, återställning och enheter</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Verifiera före godkännande; kontrollera resultatet själva</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Stanna upp under press; håll misstagen små medan ni lär er</a:t>
            </a:r>
            <a:endParaRPr lang="sv"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sv" altLang="en-US" sz="2020" dirty="0">
                <a:solidFill>
                  <a:srgbClr val="25252B"/>
                </a:solidFill>
                <a:latin typeface="IBM Plex Sans" pitchFamily="34" charset="0"/>
                <a:ea typeface="IBM Plex Sans" pitchFamily="34" charset="-122"/>
                <a:cs typeface="IBM Plex Sans" pitchFamily="34" charset="-120"/>
              </a:rPr>
              <a:t>En vän skickar en förfrågan samtidigt som en okänd supportkontakt kräver omedelbar handling. Vad skulle ni kunna kontrollera innan ni gör något?</a:t>
            </a:r>
            <a:endParaRPr lang="sv"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sv" altLang="en-US" sz="2020" b="1" dirty="0">
                <a:solidFill>
                  <a:srgbClr val="422C70"/>
                </a:solidFill>
                <a:latin typeface="IBM Plex Sans" pitchFamily="34" charset="0"/>
                <a:ea typeface="IBM Plex Sans" pitchFamily="34" charset="-122"/>
                <a:cs typeface="IBM Plex Sans" pitchFamily="34" charset="-120"/>
              </a:rPr>
              <a:t>En stund för eftertanke</a:t>
            </a:r>
            <a:endParaRPr lang="sv" sz="2020" dirty="0"/>
          </a:p>
          <a:p>
            <a:pPr algn="l" indent="0" marL="0">
              <a:lnSpc>
                <a:spcPct val="113000"/>
              </a:lnSpc>
              <a:spcBef>
                <a:spcPts val="300"/>
              </a:spcBef>
              <a:buNone/>
            </a:pPr>
            <a:r>
              <a:rPr lang="sv" altLang="en-US" sz="2020" dirty="0">
                <a:solidFill>
                  <a:srgbClr val="25252B"/>
                </a:solidFill>
                <a:latin typeface="IBM Plex Sans" pitchFamily="34" charset="0"/>
                <a:ea typeface="IBM Plex Sans" pitchFamily="34" charset="-122"/>
                <a:cs typeface="IBM Plex Sans" pitchFamily="34" charset="-120"/>
              </a:rPr>
              <a:t>Vilken säkerhetskontroll kommer ni att stanna upp för att göra innan ni agerar?</a:t>
            </a:r>
            <a:endParaRPr lang="sv"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3</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29817" cy="411389"/>
          </a:xfrm>
          <a:prstGeom prst="rect">
            <a:avLst/>
          </a:prstGeom>
          <a:noFill/>
          <a:ln/>
        </p:spPr>
        <p:txBody>
          <a:bodyPr wrap="square" lIns="0" tIns="0" rIns="0" bIns="0" rtlCol="0" anchor="t"/>
          <a:lstStyle/>
          <a:p>
            <a:pPr algn="ctr" indent="0" marL="0">
              <a:lnSpc>
                <a:spcPct val="113000"/>
              </a:lnSpc>
              <a:buNone/>
            </a:pPr>
            <a:r>
              <a:rPr lang="sv" altLang="en-US" sz="2400" dirty="0">
                <a:solidFill>
                  <a:srgbClr val="F7941F"/>
                </a:solidFill>
                <a:latin typeface="IBM Plex Sans Medium" pitchFamily="34" charset="0"/>
                <a:ea typeface="IBM Plex Sans Medium" pitchFamily="34" charset="-122"/>
                <a:cs typeface="IBM Plex Sans Medium" pitchFamily="34" charset="-120"/>
              </a:rPr>
              <a:t>Modul 4</a:t>
            </a:r>
            <a:endParaRPr lang="sv"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sv" altLang="en-US" sz="4350" dirty="0">
                <a:solidFill>
                  <a:srgbClr val="FFFFFF"/>
                </a:solidFill>
                <a:latin typeface="IBM Plex Sans Medium" pitchFamily="34" charset="0"/>
                <a:ea typeface="IBM Plex Sans Medium" pitchFamily="34" charset="-122"/>
                <a:cs typeface="IBM Plex Sans Medium" pitchFamily="34" charset="-120"/>
              </a:rPr>
              <a:t>Bitcoin i ert lokalsamhälle</a:t>
            </a:r>
            <a:endParaRPr lang="sv"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sv" altLang="en-US" sz="2400" b="1" dirty="0">
                <a:solidFill>
                  <a:srgbClr val="FFFFFF"/>
                </a:solidFill>
                <a:latin typeface="IBM Plex Sans" pitchFamily="34" charset="0"/>
                <a:ea typeface="IBM Plex Sans" pitchFamily="34" charset="-122"/>
                <a:cs typeface="IBM Plex Sans" pitchFamily="34" charset="-120"/>
              </a:rPr>
              <a:t>Koppla samman:</a:t>
            </a:r>
            <a:r>
              <a:rPr lang="sv" altLang="en-US" sz="2400" dirty="0">
                <a:solidFill>
                  <a:srgbClr val="FFFFFF"/>
                </a:solidFill>
                <a:latin typeface="IBM Plex Sans" pitchFamily="34" charset="0"/>
                <a:ea typeface="IBM Plex Sans" pitchFamily="34" charset="-122"/>
                <a:cs typeface="IBM Plex Sans" pitchFamily="34" charset="-120"/>
              </a:rPr>
              <a:t> Hur hänger problemet, lösningen och den säkra åtgärden ihop med den här gemenskapen?</a:t>
            </a:r>
            <a:endParaRPr lang="sv"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Er lokala modul 4</a:t>
            </a:r>
            <a:endParaRPr lang="sv" sz="3000" dirty="0"/>
          </a:p>
        </p:txBody>
      </p:sp>
      <p:pic>
        <p:nvPicPr>
          <p:cNvPr id="4" name="Image 0" descr="Koppla sammanKoppla tidigare lärande till ett lokalt behov. JämförVäg Bitcoin mot ett realistiskt lokalt alternativ.Öva säkertProva en avgränsad uppgift med handledning. FörklaraBerätta vad ni har lär">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Anteckna ert lokala fokus: problem eller möjlighet, alternativ, säkert scenario, främsta fördel och risk samt ett säkert nästa steg.</a:t>
            </a:r>
            <a:endParaRPr lang="sv" sz="2400" dirty="0"/>
          </a:p>
        </p:txBody>
      </p:sp>
      <p:sp>
        <p:nvSpPr>
          <p:cNvPr id="6" name="Text 3"/>
          <p:cNvSpPr/>
          <p:nvPr/>
        </p:nvSpPr>
        <p:spPr>
          <a:xfrm>
            <a:off x="666780" y="4638385"/>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Ni förväntas inte börja använda Bitcoin eller dra slutsatsen att det är bäst. Lokala exempel bevisar inte att en metod fungerar överallt.</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Workshoppar och demonstrationer</a:t>
            </a:r>
            <a:endParaRPr lang="sv"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Presentation:</a:t>
            </a:r>
            <a:r>
              <a:rPr lang="sv" altLang="en-US" sz="2400" dirty="0">
                <a:solidFill>
                  <a:srgbClr val="25252B"/>
                </a:solidFill>
                <a:latin typeface="IBM Plex Sans" pitchFamily="34" charset="0"/>
                <a:ea typeface="IBM Plex Sans" pitchFamily="34" charset="-122"/>
                <a:cs typeface="IBM Plex Sans" pitchFamily="34" charset="-120"/>
              </a:rPr>
              <a:t> observera processen och riskerna</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Övning:</a:t>
            </a:r>
            <a:r>
              <a:rPr lang="sv" altLang="en-US" sz="2400" dirty="0">
                <a:solidFill>
                  <a:srgbClr val="25252B"/>
                </a:solidFill>
                <a:latin typeface="IBM Plex Sans" pitchFamily="34" charset="0"/>
                <a:ea typeface="IBM Plex Sans" pitchFamily="34" charset="-122"/>
                <a:cs typeface="IBM Plex Sans" pitchFamily="34" charset="-120"/>
              </a:rPr>
              <a:t> följ med med hjälp av säkert övningsmaterial</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Produktion:</a:t>
            </a:r>
            <a:r>
              <a:rPr lang="sv" altLang="en-US" sz="2400" dirty="0">
                <a:solidFill>
                  <a:srgbClr val="25252B"/>
                </a:solidFill>
                <a:latin typeface="IBM Plex Sans" pitchFamily="34" charset="0"/>
                <a:ea typeface="IBM Plex Sans" pitchFamily="34" charset="-122"/>
                <a:cs typeface="IBM Plex Sans" pitchFamily="34" charset="-120"/>
              </a:rPr>
              <a:t> genomför en uppgift eller förklara ett beslut självständigt</a:t>
            </a:r>
            <a:endParaRPr lang="sv"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Före övningen: kontrollerade verktyg, tydliga planer för återställning och hantering av fel, kända risker och en tydlig stoppunkt.</a:t>
            </a:r>
            <a:endParaRPr lang="sv" sz="2400" dirty="0"/>
          </a:p>
        </p:txBody>
      </p:sp>
      <p:sp>
        <p:nvSpPr>
          <p:cNvPr id="6" name="Text 4"/>
          <p:cNvSpPr/>
          <p:nvPr/>
        </p:nvSpPr>
        <p:spPr>
          <a:xfrm>
            <a:off x="666780" y="4205326"/>
            <a:ext cx="11510010" cy="1645463"/>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Inga krav på att installera programvara eller lämna ut ekonomiska uppgifter. Ett alternativ utan internetanslutning eller utan riktiga pengar finns tillgängligt. Alla belopp som används på riktigt måste vara så små att en total förlust förblir en lärdom, inte en kris.</a:t>
            </a:r>
            <a:endParaRPr lang="sv"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Lokala Bitcoin-verktyg och resurser</a:t>
            </a:r>
            <a:endParaRPr lang="sv" sz="3000" dirty="0"/>
          </a:p>
        </p:txBody>
      </p:sp>
      <p:sp>
        <p:nvSpPr>
          <p:cNvPr id="4" name="Text 2"/>
          <p:cNvSpPr/>
          <p:nvPr/>
        </p:nvSpPr>
        <p:spPr>
          <a:xfrm>
            <a:off x="1002000" y="1375806"/>
            <a:ext cx="11142604" cy="2439619"/>
          </a:xfrm>
          <a:prstGeom prst="rect">
            <a:avLst/>
          </a:prstGeom>
          <a:noFill/>
          <a:ln/>
        </p:spPr>
        <p:txBody>
          <a:bodyPr wrap="square" lIns="0" tIns="0" rIns="0" bIns="0" rtlCol="0" anchor="t"/>
          <a:lstStyle/>
          <a:p>
            <a:pPr algn="l" marL="200660" indent="-200660">
              <a:lnSpc>
                <a:spcPct val="113000"/>
              </a:lnSpc>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Syfte och realistiskt alternativ</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Kontroll över nycklar och återställning</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Äkta utgivare, domän eller appbutikssida</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Status för öppen källkod, granskning och underhåll</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Integritet, totalkostnad, kompatibilitet och support</a:t>
            </a:r>
            <a:endParaRPr lang="sv" sz="2110" dirty="0"/>
          </a:p>
          <a:p>
            <a:pPr algn="l" marL="200660" indent="-200660">
              <a:lnSpc>
                <a:spcPct val="113000"/>
              </a:lnSpc>
              <a:spcBef>
                <a:spcPts val="420"/>
              </a:spcBef>
              <a:buSzPct val="100000"/>
              <a:buChar char="•"/>
            </a:pPr>
            <a:r>
              <a:rPr lang="sv" altLang="en-US" sz="2110" dirty="0">
                <a:solidFill>
                  <a:srgbClr val="25252B"/>
                </a:solidFill>
                <a:latin typeface="IBM Plex Sans" pitchFamily="34" charset="0"/>
                <a:ea typeface="IBM Plex Sans" pitchFamily="34" charset="-122"/>
                <a:cs typeface="IBM Plex Sans" pitchFamily="34" charset="-120"/>
              </a:rPr>
              <a:t>Gällande lokala regler och begränsningar</a:t>
            </a:r>
            <a:endParaRPr lang="sv" sz="2110" dirty="0"/>
          </a:p>
        </p:txBody>
      </p:sp>
      <p:sp>
        <p:nvSpPr>
          <p:cNvPr id="5" name="Text 3"/>
          <p:cNvSpPr/>
          <p:nvPr/>
        </p:nvSpPr>
        <p:spPr>
          <a:xfrm>
            <a:off x="666780" y="4110319"/>
            <a:ext cx="11510010" cy="72393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Dokumentera verktyg/version, kontrolldatum, förvaring, huvudsakligt användningsområde, fördel, risk, återställningsmetod och alternativ.</a:t>
            </a:r>
            <a:endParaRPr lang="sv" sz="2110" dirty="0"/>
          </a:p>
        </p:txBody>
      </p:sp>
      <p:sp>
        <p:nvSpPr>
          <p:cNvPr id="6" name="Text 4"/>
          <p:cNvSpPr/>
          <p:nvPr/>
        </p:nvSpPr>
        <p:spPr>
          <a:xfrm>
            <a:off x="666780" y="5102443"/>
            <a:ext cx="11510010" cy="1085850"/>
          </a:xfrm>
          <a:prstGeom prst="rect">
            <a:avLst/>
          </a:prstGeom>
          <a:noFill/>
          <a:ln/>
        </p:spPr>
        <p:txBody>
          <a:bodyPr wrap="square" lIns="0" tIns="0" rIns="0" bIns="0" rtlCol="0" anchor="t"/>
          <a:lstStyle/>
          <a:p>
            <a:pPr algn="l" indent="0" marL="0">
              <a:lnSpc>
                <a:spcPct val="113000"/>
              </a:lnSpc>
              <a:buNone/>
            </a:pPr>
            <a:r>
              <a:rPr lang="sv" altLang="en-US" sz="2110" dirty="0">
                <a:solidFill>
                  <a:srgbClr val="25252B"/>
                </a:solidFill>
                <a:latin typeface="IBM Plex Sans" pitchFamily="34" charset="0"/>
                <a:ea typeface="IBM Plex Sans" pitchFamily="34" charset="-122"/>
                <a:cs typeface="IBM Plex Sans" pitchFamily="34" charset="-120"/>
              </a:rPr>
              <a:t>Namngivna verktyg är tidsbundna undervisningsexempel, inte rekommendationer eller löften om säkerhet, tillgänglighet, låg kostnad eller lämplighet. Kontrollera dem igen innan ni använder dem i praktiken.</a:t>
            </a:r>
            <a:endParaRPr lang="sv"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Lightning-betalningar</a:t>
            </a:r>
            <a:endParaRPr lang="sv"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sv" altLang="en-US" sz="2210" b="1" dirty="0">
                <a:solidFill>
                  <a:srgbClr val="422C70"/>
                </a:solidFill>
                <a:latin typeface="IBM Plex Sans" pitchFamily="34" charset="0"/>
                <a:ea typeface="IBM Plex Sans" pitchFamily="34" charset="-122"/>
                <a:cs typeface="IBM Plex Sans" pitchFamily="34" charset="-120"/>
              </a:rPr>
              <a:t>Faktura:</a:t>
            </a:r>
            <a:r>
              <a:rPr lang="sv" altLang="en-US" sz="2210" dirty="0">
                <a:solidFill>
                  <a:srgbClr val="25252B"/>
                </a:solidFill>
                <a:latin typeface="IBM Plex Sans" pitchFamily="34" charset="0"/>
                <a:ea typeface="IBM Plex Sans" pitchFamily="34" charset="-122"/>
                <a:cs typeface="IBM Plex Sans" pitchFamily="34" charset="-120"/>
              </a:rPr>
              <a:t> begäran om en specifik betalning; kan innehålla belopp och giltighetstid</a:t>
            </a:r>
            <a:endParaRPr lang="sv" sz="2210" dirty="0"/>
          </a:p>
          <a:p>
            <a:pPr algn="l" marL="210820" indent="-210820">
              <a:lnSpc>
                <a:spcPct val="113000"/>
              </a:lnSpc>
              <a:spcBef>
                <a:spcPts val="440"/>
              </a:spcBef>
              <a:buSzPct val="100000"/>
              <a:buChar char="•"/>
            </a:pPr>
            <a:r>
              <a:rPr lang="sv" altLang="en-US" sz="2210" b="1" dirty="0">
                <a:solidFill>
                  <a:srgbClr val="422C70"/>
                </a:solidFill>
                <a:latin typeface="IBM Plex Sans" pitchFamily="34" charset="0"/>
                <a:ea typeface="IBM Plex Sans" pitchFamily="34" charset="-122"/>
                <a:cs typeface="IBM Plex Sans" pitchFamily="34" charset="-120"/>
              </a:rPr>
              <a:t>Lightning-adress:</a:t>
            </a:r>
            <a:r>
              <a:rPr lang="sv" altLang="en-US" sz="2210" dirty="0">
                <a:solidFill>
                  <a:srgbClr val="25252B"/>
                </a:solidFill>
                <a:latin typeface="IBM Plex Sans" pitchFamily="34" charset="0"/>
                <a:ea typeface="IBM Plex Sans" pitchFamily="34" charset="-122"/>
                <a:cs typeface="IBM Plex Sans" pitchFamily="34" charset="-120"/>
              </a:rPr>
              <a:t> routningsidentifierare som stöds av en leverantör, ofta lik en e-postadress</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Kontrollera förvaring, finansieringsväg, säkerhetskopiering, avgifter och gränser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Ta reda på hur fel hanteras och hur mottagaren bekräftas</a:t>
            </a:r>
            <a:endParaRPr lang="sv" sz="2210" dirty="0"/>
          </a:p>
        </p:txBody>
      </p:sp>
      <p:sp>
        <p:nvSpPr>
          <p:cNvPr id="5" name="Text 3"/>
          <p:cNvSpPr/>
          <p:nvPr/>
        </p:nvSpPr>
        <p:spPr>
          <a:xfrm>
            <a:off x="666780" y="3748126"/>
            <a:ext cx="11510010" cy="113541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En Lightning-adress är inte ett e-postkonto; den är beroende av den leverantör eller domän som stöder den. Kontrollera den slutliga betalningsbegäran innan Ni godkänner den.</a:t>
            </a:r>
            <a:endParaRPr lang="sv" sz="2210" dirty="0"/>
          </a:p>
        </p:txBody>
      </p:sp>
      <p:sp>
        <p:nvSpPr>
          <p:cNvPr id="6" name="Text 4"/>
          <p:cNvSpPr/>
          <p:nvPr/>
        </p:nvSpPr>
        <p:spPr>
          <a:xfrm>
            <a:off x="666780" y="5163891"/>
            <a:ext cx="11510010" cy="37847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En lyckad liten betalning bevisar inte att det är säkert att ha större saldon.</a:t>
            </a:r>
            <a:endParaRPr lang="sv"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Mottagaren fakturerarMottagaren skapar en betalningsbegäran med beloppet angivet.Avsändaren betalarAvsändaren skannar begäran, kontrollerar beloppet och betalar. Mottagaren får betaltBetalningen komme">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Ta reda på om varje plånbok förvaltas av en tredje part eller av innehavaren själv. 1Skapa betalningsbegäranMottagaren skapar en betalningsbegäran.2Skanna betalningsbegäranAvsändaren skannar eller kop">    </p:cNvPr>
          <p:cNvPicPr>
            <a:picLocks noChangeAspect="1"/>
          </p:cNvPicPr>
          <p:nvPr/>
        </p:nvPicPr>
        <p:blipFill>
          <a:blip r:embed="rId1"/>
          <a:stretch>
            <a:fillRect/>
          </a:stretch>
        </p:blipFill>
        <p:spPr>
          <a:xfrm>
            <a:off x="342900" y="441107"/>
            <a:ext cx="11506170" cy="58232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Guidad Lightning-betalning</a:t>
            </a:r>
            <a:endParaRPr lang="sv"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Mottagaren skapar en korrekt betalningsbegäran.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Avsändaren skannar eller kopierar den.</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Kontrollera mottagare, belopp, enhet, avgift och eventuell giltighetstid.</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Godkänn endast när uppgifterna stämmer.</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Båda parter kontrollerar resultatet i sina egna plånböcker.</a:t>
            </a:r>
            <a:endParaRPr lang="sv" sz="2400" dirty="0"/>
          </a:p>
          <a:p>
            <a:pPr algn="l" marL="228600" indent="-228600">
              <a:lnSpc>
                <a:spcPct val="113000"/>
              </a:lnSpc>
              <a:spcBef>
                <a:spcPts val="480"/>
              </a:spcBef>
              <a:buSzPct val="100000"/>
              <a:buFont typeface="+mj-lt"/>
              <a:buAutoNum type="arabicPeriod" startAt="1"/>
            </a:pPr>
            <a:r>
              <a:rPr lang="sv" altLang="en-US" sz="2400" dirty="0">
                <a:solidFill>
                  <a:srgbClr val="25252B"/>
                </a:solidFill>
                <a:latin typeface="IBM Plex Sans" pitchFamily="34" charset="0"/>
                <a:ea typeface="IBM Plex Sans" pitchFamily="34" charset="-122"/>
                <a:cs typeface="IBM Plex Sans" pitchFamily="34" charset="-120"/>
              </a:rPr>
              <a:t>Förklara riskerna med förvaring och med att något går fel.</a:t>
            </a:r>
            <a:endParaRPr lang="sv"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Använd förberedda eller godkända övningar med små belopp. Avbryt om utfallet avviker från planen; kontrollera innan ytterligare åtgärder vidtas.</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Användning av Bitcoin i vardagen</a:t>
            </a:r>
            <a:endParaRPr lang="sv" sz="3000" dirty="0"/>
          </a:p>
        </p:txBody>
      </p:sp>
      <p:sp>
        <p:nvSpPr>
          <p:cNvPr id="4" name="Text 2"/>
          <p:cNvSpPr/>
          <p:nvPr/>
        </p:nvSpPr>
        <p:spPr>
          <a:xfrm>
            <a:off x="1047720" y="1386779"/>
            <a:ext cx="11092404" cy="359523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Intjäning:</a:t>
            </a:r>
            <a:r>
              <a:rPr lang="sv" altLang="en-US" sz="2400" dirty="0">
                <a:solidFill>
                  <a:srgbClr val="25252B"/>
                </a:solidFill>
                <a:latin typeface="IBM Plex Sans" pitchFamily="34" charset="0"/>
                <a:ea typeface="IBM Plex Sans" pitchFamily="34" charset="-122"/>
                <a:cs typeface="IBM Plex Sans" pitchFamily="34" charset="-120"/>
              </a:rPr>
              <a:t> prissättning, tidpunkt, volatilitet, dokumentation och förvaring</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Sparande:</a:t>
            </a:r>
            <a:r>
              <a:rPr lang="sv" altLang="en-US" sz="2400" dirty="0">
                <a:solidFill>
                  <a:srgbClr val="25252B"/>
                </a:solidFill>
                <a:latin typeface="IBM Plex Sans" pitchFamily="34" charset="0"/>
                <a:ea typeface="IBM Plex Sans" pitchFamily="34" charset="-122"/>
                <a:cs typeface="IBM Plex Sans" pitchFamily="34" charset="-120"/>
              </a:rPr>
              <a:t> framtida användning; priset kan falla kraftigt</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Mottagning och överföring:</a:t>
            </a:r>
            <a:r>
              <a:rPr lang="sv" altLang="en-US" sz="2400" dirty="0">
                <a:solidFill>
                  <a:srgbClr val="25252B"/>
                </a:solidFill>
                <a:latin typeface="IBM Plex Sans" pitchFamily="34" charset="0"/>
                <a:ea typeface="IBM Plex Sans" pitchFamily="34" charset="-122"/>
                <a:cs typeface="IBM Plex Sans" pitchFamily="34" charset="-120"/>
              </a:rPr>
              <a:t> korrekt betalningsbegäran, avveckling, överföringsväg och avgifter</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Betalning:</a:t>
            </a:r>
            <a:r>
              <a:rPr lang="sv" altLang="en-US" sz="2400" dirty="0">
                <a:solidFill>
                  <a:srgbClr val="25252B"/>
                </a:solidFill>
                <a:latin typeface="IBM Plex Sans" pitchFamily="34" charset="0"/>
                <a:ea typeface="IBM Plex Sans" pitchFamily="34" charset="-122"/>
                <a:cs typeface="IBM Plex Sans" pitchFamily="34" charset="-120"/>
              </a:rPr>
              <a:t> växelkurs, handlarens policy och skatteeffekter</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Prissättning och bokföring:</a:t>
            </a:r>
            <a:r>
              <a:rPr lang="sv" altLang="en-US" sz="2400" dirty="0">
                <a:solidFill>
                  <a:srgbClr val="25252B"/>
                </a:solidFill>
                <a:latin typeface="IBM Plex Sans" pitchFamily="34" charset="0"/>
                <a:ea typeface="IBM Plex Sans" pitchFamily="34" charset="-122"/>
                <a:cs typeface="IBM Plex Sans" pitchFamily="34" charset="-120"/>
              </a:rPr>
              <a:t> BTC/sats; dokumentation i fiatvaluta kan fortfarande behövas</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Donationer:</a:t>
            </a:r>
            <a:r>
              <a:rPr lang="sv" altLang="en-US" sz="2400" dirty="0">
                <a:solidFill>
                  <a:srgbClr val="25252B"/>
                </a:solidFill>
                <a:latin typeface="IBM Plex Sans" pitchFamily="34" charset="0"/>
                <a:ea typeface="IBM Plex Sans" pitchFamily="34" charset="-122"/>
                <a:cs typeface="IBM Plex Sans" pitchFamily="34" charset="-120"/>
              </a:rPr>
              <a:t> verifiera den verkliga mottagarens betalningsbegäran</a:t>
            </a:r>
            <a:endParaRPr lang="sv" sz="2400" dirty="0"/>
          </a:p>
        </p:txBody>
      </p:sp>
      <p:sp>
        <p:nvSpPr>
          <p:cNvPr id="5" name="Text 3"/>
          <p:cNvSpPr/>
          <p:nvPr/>
        </p:nvSpPr>
        <p:spPr>
          <a:xfrm>
            <a:off x="666780" y="5317145"/>
            <a:ext cx="11510010" cy="822686"/>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Vilket problem hanteras? Är Bitcoin bättre än det tillgängliga alternativet här? Vilken ny risk eller vilket nytt ansvar uppstår?</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Betala och ta emot betalningar</a:t>
            </a:r>
            <a:br/>
            <a:r>
              <a:rPr lang="sv" altLang="en-US" sz="3000" dirty="0">
                <a:solidFill>
                  <a:srgbClr val="422C70"/>
                </a:solidFill>
                <a:latin typeface="IBM Plex Sans Medium" pitchFamily="34" charset="0"/>
                <a:ea typeface="IBM Plex Sans Medium" pitchFamily="34" charset="-122"/>
                <a:cs typeface="IBM Plex Sans Medium" pitchFamily="34" charset="-120"/>
              </a:rPr>
              <a:t>lokalt</a:t>
            </a:r>
            <a:endParaRPr lang="sv" sz="3000" dirty="0"/>
          </a:p>
        </p:txBody>
      </p:sp>
      <p:sp>
        <p:nvSpPr>
          <p:cNvPr id="5" name="Text 2"/>
          <p:cNvSpPr/>
          <p:nvPr/>
        </p:nvSpPr>
        <p:spPr>
          <a:xfrm>
            <a:off x="666780" y="1842516"/>
            <a:ext cx="1114425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25252B"/>
                </a:solidFill>
                <a:latin typeface="IBM Plex Sans" pitchFamily="34" charset="0"/>
                <a:ea typeface="IBM Plex Sans" pitchFamily="34" charset="-122"/>
                <a:cs typeface="IBM Plex Sans" pitchFamily="34" charset="-120"/>
              </a:rPr>
              <a:t>Ett litet köp</a:t>
            </a:r>
            <a:endParaRPr lang="sv" sz="2020" dirty="0"/>
          </a:p>
        </p:txBody>
      </p:sp>
      <p:sp>
        <p:nvSpPr>
          <p:cNvPr id="6" name="Text 3"/>
          <p:cNvSpPr/>
          <p:nvPr/>
        </p:nvSpPr>
        <p:spPr>
          <a:xfrm>
            <a:off x="986729" y="2392893"/>
            <a:ext cx="5989960" cy="1830263"/>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Vilken väg passar för en liten, snabb betalning?</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Vem begär betalning; vem kontrollerar belopp och enhet?</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Vad händer om ”skickat” och ”mottaget” inte stämmer överens?</a:t>
            </a:r>
            <a:endParaRPr lang="sv" sz="2020" dirty="0"/>
          </a:p>
        </p:txBody>
      </p:sp>
      <p:sp>
        <p:nvSpPr>
          <p:cNvPr id="7" name="Text 4"/>
          <p:cNvSpPr/>
          <p:nvPr/>
        </p:nvSpPr>
        <p:spPr>
          <a:xfrm>
            <a:off x="666780" y="4504700"/>
            <a:ext cx="11144250" cy="345552"/>
          </a:xfrm>
          <a:prstGeom prst="rect">
            <a:avLst/>
          </a:prstGeom>
          <a:noFill/>
          <a:ln/>
        </p:spPr>
        <p:txBody>
          <a:bodyPr wrap="square" lIns="0" tIns="0" rIns="0" bIns="0" rtlCol="0" anchor="t"/>
          <a:lstStyle/>
          <a:p>
            <a:pPr algn="l" indent="0" marL="0">
              <a:lnSpc>
                <a:spcPct val="113000"/>
              </a:lnSpc>
              <a:buNone/>
            </a:pPr>
            <a:r>
              <a:rPr lang="sv" altLang="en-US" sz="2020" b="1" dirty="0">
                <a:solidFill>
                  <a:srgbClr val="25252B"/>
                </a:solidFill>
                <a:latin typeface="IBM Plex Sans" pitchFamily="34" charset="0"/>
                <a:ea typeface="IBM Plex Sans" pitchFamily="34" charset="-122"/>
                <a:cs typeface="IBM Plex Sans" pitchFamily="34" charset="-120"/>
              </a:rPr>
              <a:t>Betalning för arbete</a:t>
            </a:r>
            <a:endParaRPr lang="sv" sz="2020" dirty="0"/>
          </a:p>
        </p:txBody>
      </p:sp>
      <p:sp>
        <p:nvSpPr>
          <p:cNvPr id="8" name="Text 5"/>
          <p:cNvSpPr/>
          <p:nvPr/>
        </p:nvSpPr>
        <p:spPr>
          <a:xfrm>
            <a:off x="986729" y="5055078"/>
            <a:ext cx="5989960" cy="1087953"/>
          </a:xfrm>
          <a:prstGeom prst="rect">
            <a:avLst/>
          </a:prstGeom>
          <a:noFill/>
          <a:ln/>
        </p:spPr>
        <p:txBody>
          <a:bodyPr wrap="square" lIns="0" tIns="0" rIns="0" bIns="0" rtlCol="0" anchor="t"/>
          <a:lstStyle/>
          <a:p>
            <a:pPr algn="l" marL="191770" indent="-191770">
              <a:lnSpc>
                <a:spcPct val="113000"/>
              </a:lnSpc>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Prisenhet, tidpunkt för växelkursen, vem betalar avgifterna?</a:t>
            </a:r>
            <a:endParaRPr lang="sv" sz="2020" dirty="0"/>
          </a:p>
          <a:p>
            <a:pPr algn="l" marL="191770" indent="-191770">
              <a:lnSpc>
                <a:spcPct val="113000"/>
              </a:lnSpc>
              <a:spcBef>
                <a:spcPts val="400"/>
              </a:spcBef>
              <a:buSzPct val="100000"/>
              <a:buChar char="•"/>
            </a:pPr>
            <a:r>
              <a:rPr lang="sv" altLang="en-US" sz="2020" dirty="0">
                <a:solidFill>
                  <a:srgbClr val="25252B"/>
                </a:solidFill>
                <a:latin typeface="IBM Plex Sans" pitchFamily="34" charset="0"/>
                <a:ea typeface="IBM Plex Sans" pitchFamily="34" charset="-122"/>
                <a:cs typeface="IBM Plex Sans" pitchFamily="34" charset="-120"/>
              </a:rPr>
              <a:t>Förvaring, dokumentation, säker hantering?</a:t>
            </a:r>
            <a:endParaRPr lang="sv"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Kunden beställerKunden ber om en kaffe. Servitören fakturerarServitören skapar en betalningsbegäran. Kunden betalarKunden betalar i bitcoin. Servitören lämnar överKunden får kaffet.">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Lokala överföringar, återbetalningar och donationer</a:t>
            </a:r>
            <a:endParaRPr lang="sv"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Familjeöverföring:</a:t>
            </a:r>
            <a:r>
              <a:rPr lang="sv" altLang="en-US" sz="2400" dirty="0">
                <a:solidFill>
                  <a:srgbClr val="25252B"/>
                </a:solidFill>
                <a:latin typeface="IBM Plex Sans" pitchFamily="34" charset="0"/>
                <a:ea typeface="IBM Plex Sans" pitchFamily="34" charset="-122"/>
                <a:cs typeface="IBM Plex Sans" pitchFamily="34" charset="-120"/>
              </a:rPr>
              <a:t> jämför hela överföringsvägen, den totala kostnaden, fördröjningar, förvaring och vad mottagaren vill ha</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Återbetalning:</a:t>
            </a:r>
            <a:r>
              <a:rPr lang="sv" altLang="en-US" sz="2400" dirty="0">
                <a:solidFill>
                  <a:srgbClr val="25252B"/>
                </a:solidFill>
                <a:latin typeface="IBM Plex Sans" pitchFamily="34" charset="0"/>
                <a:ea typeface="IBM Plex Sans" pitchFamily="34" charset="-122"/>
                <a:cs typeface="IBM Plex Sans" pitchFamily="34" charset="-120"/>
              </a:rPr>
              <a:t> verifiera kundens begäran; använd en ny återbetalningsadress; kom överens om avgifter och dokumentation</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Donation till en gemenskap:</a:t>
            </a:r>
            <a:r>
              <a:rPr lang="sv" altLang="en-US" sz="2400" dirty="0">
                <a:solidFill>
                  <a:srgbClr val="25252B"/>
                </a:solidFill>
                <a:latin typeface="IBM Plex Sans" pitchFamily="34" charset="0"/>
                <a:ea typeface="IBM Plex Sans" pitchFamily="34" charset="-122"/>
                <a:cs typeface="IBM Plex Sans" pitchFamily="34" charset="-120"/>
              </a:rPr>
              <a:t> verifiera begäran; fastställ vem som kontrollerar nycklar/säkerhetskopior och vilken betalningsväg som används</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Balansera transparens mot givarnas integritet; kontrollera vilken dokumentation som krävs</a:t>
            </a:r>
            <a:endParaRPr lang="sv"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Lokala vägar för in- och utväxling</a:t>
            </a:r>
            <a:endParaRPr lang="sv"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Väg in:</a:t>
            </a:r>
            <a:r>
              <a:rPr lang="sv" altLang="en-US" sz="2300" dirty="0">
                <a:solidFill>
                  <a:srgbClr val="25252B"/>
                </a:solidFill>
                <a:latin typeface="IBM Plex Sans" pitchFamily="34" charset="0"/>
                <a:ea typeface="IBM Plex Sans" pitchFamily="34" charset="-122"/>
                <a:cs typeface="IBM Plex Sans" pitchFamily="34" charset="-120"/>
              </a:rPr>
              <a:t> lokal valuta, arbete eller tillgångar → bitcoin</a:t>
            </a:r>
            <a:endParaRPr lang="sv" sz="2300" dirty="0"/>
          </a:p>
          <a:p>
            <a:pPr algn="l" marL="219710" indent="-219710">
              <a:lnSpc>
                <a:spcPct val="113000"/>
              </a:lnSpc>
              <a:spcBef>
                <a:spcPts val="460"/>
              </a:spcBef>
              <a:buSzPct val="100000"/>
              <a:buChar char="•"/>
            </a:pPr>
            <a:r>
              <a:rPr lang="sv" altLang="en-US" sz="2300" b="1" dirty="0">
                <a:solidFill>
                  <a:srgbClr val="422C70"/>
                </a:solidFill>
                <a:latin typeface="IBM Plex Sans" pitchFamily="34" charset="0"/>
                <a:ea typeface="IBM Plex Sans" pitchFamily="34" charset="-122"/>
                <a:cs typeface="IBM Plex Sans" pitchFamily="34" charset="-120"/>
              </a:rPr>
              <a:t>Väg ut:</a:t>
            </a:r>
            <a:r>
              <a:rPr lang="sv" altLang="en-US" sz="2300" dirty="0">
                <a:solidFill>
                  <a:srgbClr val="25252B"/>
                </a:solidFill>
                <a:latin typeface="IBM Plex Sans" pitchFamily="34" charset="0"/>
                <a:ea typeface="IBM Plex Sans" pitchFamily="34" charset="-122"/>
                <a:cs typeface="IBM Plex Sans" pitchFamily="34" charset="-120"/>
              </a:rPr>
              <a:t> bitcoin → lokal valuta, varor eller tjänster</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Jämför två lokala vägar med ett befintligt alternativ utan Bitcoin</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Totalt mottaget belopp, tid, förvaring, integritet, risk för återföring och möjliga felkällor</a:t>
            </a:r>
            <a:endParaRPr lang="sv" sz="2300" dirty="0"/>
          </a:p>
          <a:p>
            <a:pPr algn="l" marL="219710" indent="-219710">
              <a:lnSpc>
                <a:spcPct val="113000"/>
              </a:lnSpc>
              <a:spcBef>
                <a:spcPts val="460"/>
              </a:spcBef>
              <a:buSzPct val="100000"/>
              <a:buChar char="•"/>
            </a:pPr>
            <a:r>
              <a:rPr lang="sv" altLang="en-US" sz="2300" dirty="0">
                <a:solidFill>
                  <a:srgbClr val="25252B"/>
                </a:solidFill>
                <a:latin typeface="IBM Plex Sans" pitchFamily="34" charset="0"/>
                <a:ea typeface="IBM Plex Sans" pitchFamily="34" charset="-122"/>
                <a:cs typeface="IBM Plex Sans" pitchFamily="34" charset="-120"/>
              </a:rPr>
              <a:t>Kontrollera att uttag kan göras till nycklar som ni kontrollerar; ett internt saldo kan förbli en fordran</a:t>
            </a:r>
            <a:endParaRPr lang="sv" sz="2300" dirty="0"/>
          </a:p>
        </p:txBody>
      </p:sp>
      <p:sp>
        <p:nvSpPr>
          <p:cNvPr id="5" name="Text 3"/>
          <p:cNvSpPr/>
          <p:nvPr/>
        </p:nvSpPr>
        <p:spPr>
          <a:xfrm>
            <a:off x="666780" y="4703674"/>
            <a:ext cx="11510010" cy="1579992"/>
          </a:xfrm>
          <a:prstGeom prst="rect">
            <a:avLst/>
          </a:prstGeom>
          <a:noFill/>
          <a:ln/>
        </p:spPr>
        <p:txBody>
          <a:bodyPr wrap="square" lIns="0" tIns="0" rIns="0" bIns="0" rtlCol="0" anchor="t"/>
          <a:lstStyle/>
          <a:p>
            <a:pPr algn="l" indent="0" marL="0">
              <a:lnSpc>
                <a:spcPct val="113000"/>
              </a:lnSpc>
              <a:buNone/>
            </a:pPr>
            <a:r>
              <a:rPr lang="sv" altLang="en-US" sz="2300" dirty="0">
                <a:solidFill>
                  <a:srgbClr val="25252B"/>
                </a:solidFill>
                <a:latin typeface="IBM Plex Sans" pitchFamily="34" charset="0"/>
                <a:ea typeface="IBM Plex Sans" pitchFamily="34" charset="-122"/>
                <a:cs typeface="IBM Plex Sans" pitchFamily="34" charset="-120"/>
              </a:rPr>
              <a:t>Vid växling på plats bör ni välja en lämplig offentlig plats, undvika att ta med onödigt mycket kontanter, ta med en person som ni litar på när det är lämpligt, kontrollera betalningen innan ni lämnar platsen och följa lokal lagstiftning. Avslöja inte era innehav eller detaljer om förvaringen.</a:t>
            </a:r>
            <a:endParaRPr lang="sv"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Avvägningar mellan KYC och icke-KYC</a:t>
            </a:r>
            <a:endParaRPr lang="sv"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KYC:</a:t>
            </a:r>
            <a:r>
              <a:rPr lang="sv" altLang="en-US" sz="2400" dirty="0">
                <a:solidFill>
                  <a:srgbClr val="25252B"/>
                </a:solidFill>
                <a:latin typeface="IBM Plex Sans" pitchFamily="34" charset="0"/>
                <a:ea typeface="IBM Plex Sans" pitchFamily="34" charset="-122"/>
                <a:cs typeface="IBM Plex Sans" pitchFamily="34" charset="-120"/>
              </a:rPr>
              <a:t> identitetskontroller; möjliga fördelar vad gäller tillgång till banktjänster, gränser, regelefterlevnad eller återställning</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Datarisk:</a:t>
            </a:r>
            <a:r>
              <a:rPr lang="sv" altLang="en-US" sz="2400" dirty="0">
                <a:solidFill>
                  <a:srgbClr val="25252B"/>
                </a:solidFill>
                <a:latin typeface="IBM Plex Sans" pitchFamily="34" charset="0"/>
                <a:ea typeface="IBM Plex Sans" pitchFamily="34" charset="-122"/>
                <a:cs typeface="IBM Plex Sans" pitchFamily="34" charset="-120"/>
              </a:rPr>
              <a:t> bestående kopplingar mellan identitet och betalningar, dataintrång, missbruk eller begränsningar</a:t>
            </a:r>
            <a:endParaRPr lang="sv" sz="2400" dirty="0"/>
          </a:p>
          <a:p>
            <a:pPr algn="l" marL="228600" indent="-228600">
              <a:lnSpc>
                <a:spcPct val="113000"/>
              </a:lnSpc>
              <a:spcBef>
                <a:spcPts val="480"/>
              </a:spcBef>
              <a:buSzPct val="100000"/>
              <a:buChar char="•"/>
            </a:pPr>
            <a:r>
              <a:rPr lang="sv" altLang="en-US" sz="2400" b="1" dirty="0">
                <a:solidFill>
                  <a:srgbClr val="422C70"/>
                </a:solidFill>
                <a:latin typeface="IBM Plex Sans" pitchFamily="34" charset="0"/>
                <a:ea typeface="IBM Plex Sans" pitchFamily="34" charset="-122"/>
                <a:cs typeface="IBM Plex Sans" pitchFamily="34" charset="-120"/>
              </a:rPr>
              <a:t>Utan KYC:</a:t>
            </a:r>
            <a:r>
              <a:rPr lang="sv" altLang="en-US" sz="2400" dirty="0">
                <a:solidFill>
                  <a:srgbClr val="25252B"/>
                </a:solidFill>
                <a:latin typeface="IBM Plex Sans" pitchFamily="34" charset="0"/>
                <a:ea typeface="IBM Plex Sans" pitchFamily="34" charset="-122"/>
                <a:cs typeface="IBM Plex Sans" pitchFamily="34" charset="-120"/>
              </a:rPr>
              <a:t> potentiellt mindre insamling av identitetsuppgifter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Möjliga högre priser, lägre likviditet, mindre support, bedrägerier eller rättsliga begränsningar</a:t>
            </a:r>
            <a:endParaRPr lang="sv" sz="2400" dirty="0"/>
          </a:p>
        </p:txBody>
      </p:sp>
      <p:sp>
        <p:nvSpPr>
          <p:cNvPr id="5" name="Text 3"/>
          <p:cNvSpPr/>
          <p:nvPr/>
        </p:nvSpPr>
        <p:spPr>
          <a:xfrm>
            <a:off x="666780" y="4784049"/>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Ingen av beteckningarna är automatiskt bäst. Bryt inte mot lokal lag och utsätt Er inte för fysisk fara i strävan efter integritet; sök kvalificerad och aktuell lokal vägledning om något är oklart.</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Cirkulära ekonomier</a:t>
            </a:r>
            <a:endParaRPr lang="sv"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En cirkulär ekonomi baserad på Bitcoin knyter samman människor som frivilligt tjänar, spenderar, sparar och växlar bitcoin inom ett lokalsamhälle.</a:t>
            </a:r>
            <a:endParaRPr lang="sv"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Arbetstagare → kunder → handlare → leverantörer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Var cirkulerar värdet eller växlas till fiatpengar?</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Vem tillhandahåller utbildning och teknisk support?</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Vad händer om uppkopplingen slutar fungera?</a:t>
            </a:r>
            <a:endParaRPr lang="sv" sz="2210" dirty="0"/>
          </a:p>
          <a:p>
            <a:pPr algn="l" marL="210820" indent="-210820">
              <a:lnSpc>
                <a:spcPct val="113000"/>
              </a:lnSpc>
              <a:spcBef>
                <a:spcPts val="440"/>
              </a:spcBef>
              <a:buSzPct val="100000"/>
              <a:buChar char="•"/>
            </a:pPr>
            <a:r>
              <a:rPr lang="sv" altLang="en-US" sz="2210" dirty="0">
                <a:solidFill>
                  <a:srgbClr val="25252B"/>
                </a:solidFill>
                <a:latin typeface="IBM Plex Sans" pitchFamily="34" charset="0"/>
                <a:ea typeface="IBM Plex Sans" pitchFamily="34" charset="-122"/>
                <a:cs typeface="IBM Plex Sans" pitchFamily="34" charset="-120"/>
              </a:rPr>
              <a:t>Vem bär förvarings- och prisriskerna?</a:t>
            </a:r>
            <a:endParaRPr lang="sv"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sv" altLang="en-US" sz="2210" dirty="0">
                <a:solidFill>
                  <a:srgbClr val="25252B"/>
                </a:solidFill>
                <a:latin typeface="IBM Plex Sans" pitchFamily="34" charset="0"/>
                <a:ea typeface="IBM Plex Sans" pitchFamily="34" charset="-122"/>
                <a:cs typeface="IBM Plex Sans" pitchFamily="34" charset="-120"/>
              </a:rPr>
              <a:t>Siffror om användning bevisar inte i sig nyttan. Svag efterfrågan, bristfälliga verktyg, otillräcklig utbildning eller bristande säkerhet kan bryta kretsloppet; undvik att bli beroende av gratisutdelningar eller av att en enda organisatör hanterar varje betalning.</a:t>
            </a:r>
            <a:endParaRPr lang="sv"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KundKunden betalar en handlare i bitcoin för varor. HandlareHandlaren betalar en tjänsteleverantör i bitcoin för en tjänst.TjänsteleverantörTjänsteleverantören betalar en arbetare i bitcoin för dennes">    </p:cNvPr>
          <p:cNvPicPr>
            <a:picLocks noChangeAspect="1"/>
          </p:cNvPicPr>
          <p:nvPr/>
        </p:nvPicPr>
        <p:blipFill>
          <a:blip r:embed="rId1"/>
          <a:stretch>
            <a:fillRect/>
          </a:stretch>
        </p:blipFill>
        <p:spPr>
          <a:xfrm>
            <a:off x="1834926" y="266730"/>
            <a:ext cx="852211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Användningsfall för handlare eller lokalsamhällen</a:t>
            </a:r>
            <a:endParaRPr lang="sv"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Prissättningsenhet och betalningsmetod</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Nyckelkontroll, personalens åtkomst, enhetssäkerhet och säkerhetskopior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Bekräftelse, kvitton, återbetalningar och misstag</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Växling, bokföring, skatter och support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Plan för fel i plånboken eller nätverket</a:t>
            </a:r>
            <a:endParaRPr lang="sv"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En organisatör som förvarar gemensamma medel är en förvarare och en part som andra måste lita på. Gemensamma medel kräver transparenta regler, dokumentation, åtkomstkontroller och juridisk granskning där det är lämpligt.</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Lokala resurskartor och utforskning av</a:t>
            </a:r>
            <a:br/>
            <a:r>
              <a:rPr lang="sv" altLang="en-US" sz="3000" dirty="0">
                <a:solidFill>
                  <a:srgbClr val="422C70"/>
                </a:solidFill>
                <a:latin typeface="IBM Plex Sans Medium" pitchFamily="34" charset="0"/>
                <a:ea typeface="IBM Plex Sans Medium" pitchFamily="34" charset="-122"/>
                <a:cs typeface="IBM Plex Sans Medium" pitchFamily="34" charset="-120"/>
              </a:rPr>
              <a:t>lokalsamhället</a:t>
            </a:r>
            <a:endParaRPr lang="sv" sz="3000" dirty="0"/>
          </a:p>
        </p:txBody>
      </p:sp>
      <p:pic>
        <p:nvPicPr>
          <p:cNvPr id="4" name="Image 0" descr="QR code">    </p:cNvPr>
          <p:cNvPicPr>
            <a:picLocks noChangeAspect="1"/>
          </p:cNvPicPr>
          <p:nvPr/>
        </p:nvPicPr>
        <p:blipFill>
          <a:blip r:embed="rId1"/>
          <a:stretch>
            <a:fillRect/>
          </a:stretch>
        </p:blipFill>
        <p:spPr>
          <a:xfrm>
            <a:off x="9429750" y="1714500"/>
            <a:ext cx="2095530" cy="4311396"/>
          </a:xfrm>
          <a:prstGeom prst="rect">
            <a:avLst/>
          </a:prstGeom>
        </p:spPr>
      </p:pic>
      <p:sp>
        <p:nvSpPr>
          <p:cNvPr id="5" name="Text 2"/>
          <p:cNvSpPr/>
          <p:nvPr/>
        </p:nvSpPr>
        <p:spPr>
          <a:xfrm>
            <a:off x="1047720" y="1805849"/>
            <a:ext cx="8483620" cy="2239457"/>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Hitta handlare, utbildare, träffar och resurser från gemenskapen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Kontrollera datumet; bekräfta uppgifterna på egen hand</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Ta med ett alternativt sätt att betala eller delta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Medlemskap i gemenskapen är inget bevis på pålitlighet</a:t>
            </a:r>
            <a:endParaRPr lang="sv" sz="2400" dirty="0"/>
          </a:p>
        </p:txBody>
      </p:sp>
      <p:sp>
        <p:nvSpPr>
          <p:cNvPr id="6" name="Text 3"/>
          <p:cNvSpPr/>
          <p:nvPr/>
        </p:nvSpPr>
        <p:spPr>
          <a:xfrm>
            <a:off x="666780" y="4380433"/>
            <a:ext cx="8901135" cy="1645463"/>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Avslöja aldrig återställningsord, saldon, hemadresser eller säkerhetsarrangemang på en träff. Var försiktig med investeringsförvaltning, erbjudanden om privat växling, brådskande hjälp och garanterad avkastning.</a:t>
            </a:r>
            <a:endParaRPr lang="sv"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Repetition: Koppla detta till ert lokalsamhälle</a:t>
            </a:r>
            <a:endParaRPr lang="sv"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sv" altLang="en-US" sz="2400" dirty="0">
                <a:solidFill>
                  <a:srgbClr val="25252B"/>
                </a:solidFill>
                <a:latin typeface="IBM Plex Sans" pitchFamily="34" charset="0"/>
                <a:ea typeface="IBM Plex Sans" pitchFamily="34" charset="-122"/>
                <a:cs typeface="IBM Plex Sans" pitchFamily="34" charset="-120"/>
              </a:rPr>
              <a:t>Slutför uppgiften individuellt och jämför sedan ert resonemang med er grupp.</a:t>
            </a:r>
            <a:endParaRPr lang="sv"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Vilket lokalt behov och vilken funktion hos pengar var aktuella?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Vilket realistiskt alternativ jämförde ni med?</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På kedjan, via Lightning eller båda? Vem kontrollerade nycklarna?</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Största fördelen, allvarligaste risken och ett möjligt misslyckande?</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Hur påverkade lagstiftning, infrastruktur, språk eller kultur resultatet?</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Vilka belägg stöder ett ansvarsfullt nästa steg, om något?</a:t>
            </a:r>
            <a:endParaRPr lang="sv"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v" altLang="en-US" sz="3000" dirty="0">
                <a:solidFill>
                  <a:srgbClr val="422C70"/>
                </a:solidFill>
                <a:latin typeface="IBM Plex Sans Medium" pitchFamily="34" charset="0"/>
                <a:ea typeface="IBM Plex Sans Medium" pitchFamily="34" charset="-122"/>
                <a:cs typeface="IBM Plex Sans Medium" pitchFamily="34" charset="-120"/>
              </a:rPr>
              <a:t>Viktiga lärdomar och en stund för reflektion</a:t>
            </a:r>
            <a:endParaRPr lang="sv"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Börja med ett lokalt behov och ett realistiskt alternativ</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Observera, öva på ett säkert sätt och förklara eller demonstrera sedan</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Kontrollera verktyg, förvaring, kostnader, integritet och gällande lokala regler</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Bekräfta betalningsmetod och resultat; planera för att något kan gå fel</a:t>
            </a:r>
            <a:endParaRPr lang="sv" sz="2400" dirty="0"/>
          </a:p>
          <a:p>
            <a:pPr algn="l" marL="228600" indent="-228600">
              <a:lnSpc>
                <a:spcPct val="113000"/>
              </a:lnSpc>
              <a:spcBef>
                <a:spcPts val="480"/>
              </a:spcBef>
              <a:buSzPct val="100000"/>
              <a:buChar char="•"/>
            </a:pPr>
            <a:r>
              <a:rPr lang="sv" altLang="en-US" sz="2400" dirty="0">
                <a:solidFill>
                  <a:srgbClr val="25252B"/>
                </a:solidFill>
                <a:latin typeface="IBM Plex Sans" pitchFamily="34" charset="0"/>
                <a:ea typeface="IBM Plex Sans" pitchFamily="34" charset="-122"/>
                <a:cs typeface="IBM Plex Sans" pitchFamily="34" charset="-120"/>
              </a:rPr>
              <a:t>Meningsfullt deltagande i gemenskapen är frivilligt och skyddar människor</a:t>
            </a:r>
            <a:endParaRPr lang="sv" sz="2400" dirty="0"/>
          </a:p>
        </p:txBody>
      </p:sp>
      <p:sp>
        <p:nvSpPr>
          <p:cNvPr id="5" name="Shape 3"/>
          <p:cNvSpPr/>
          <p:nvPr/>
        </p:nvSpPr>
        <p:spPr>
          <a:xfrm>
            <a:off x="666780" y="4433560"/>
            <a:ext cx="10858500" cy="1645280"/>
          </a:xfrm>
          <a:prstGeom prst="rect">
            <a:avLst/>
          </a:prstGeom>
          <a:solidFill>
            <a:srgbClr val="F3F3FA"/>
          </a:solidFill>
          <a:ln/>
        </p:spPr>
      </p:sp>
      <p:sp>
        <p:nvSpPr>
          <p:cNvPr id="6" name="Shape 4"/>
          <p:cNvSpPr/>
          <p:nvPr/>
        </p:nvSpPr>
        <p:spPr>
          <a:xfrm>
            <a:off x="666780" y="4433560"/>
            <a:ext cx="57150" cy="1645280"/>
          </a:xfrm>
          <a:prstGeom prst="rect">
            <a:avLst/>
          </a:prstGeom>
          <a:solidFill>
            <a:srgbClr val="422C70"/>
          </a:solidFill>
          <a:ln/>
        </p:spPr>
      </p:sp>
      <p:sp>
        <p:nvSpPr>
          <p:cNvPr id="7" name="Text 5"/>
          <p:cNvSpPr/>
          <p:nvPr/>
        </p:nvSpPr>
        <p:spPr>
          <a:xfrm>
            <a:off x="1211580" y="4707880"/>
            <a:ext cx="10415565" cy="1096640"/>
          </a:xfrm>
          <a:prstGeom prst="rect">
            <a:avLst/>
          </a:prstGeom>
          <a:noFill/>
          <a:ln/>
        </p:spPr>
        <p:txBody>
          <a:bodyPr wrap="square" lIns="0" tIns="0" rIns="0" bIns="0" rtlCol="0" anchor="t"/>
          <a:lstStyle/>
          <a:p>
            <a:pPr algn="l" indent="0" marL="0">
              <a:lnSpc>
                <a:spcPct val="113000"/>
              </a:lnSpc>
              <a:buNone/>
            </a:pPr>
            <a:r>
              <a:rPr lang="sv" altLang="en-US" sz="2400" b="1" dirty="0">
                <a:solidFill>
                  <a:srgbClr val="422C70"/>
                </a:solidFill>
                <a:latin typeface="IBM Plex Sans" pitchFamily="34" charset="0"/>
                <a:ea typeface="IBM Plex Sans" pitchFamily="34" charset="-122"/>
                <a:cs typeface="IBM Plex Sans" pitchFamily="34" charset="-120"/>
              </a:rPr>
              <a:t>En stund för eftertanke</a:t>
            </a:r>
            <a:endParaRPr lang="sv" sz="2400" dirty="0"/>
          </a:p>
          <a:p>
            <a:pPr algn="l" indent="0" marL="0">
              <a:lnSpc>
                <a:spcPct val="113000"/>
              </a:lnSpc>
              <a:spcBef>
                <a:spcPts val="360"/>
              </a:spcBef>
              <a:buNone/>
            </a:pPr>
            <a:r>
              <a:rPr lang="sv" altLang="en-US" sz="2400" dirty="0">
                <a:solidFill>
                  <a:srgbClr val="25252B"/>
                </a:solidFill>
                <a:latin typeface="IBM Plex Sans" pitchFamily="34" charset="0"/>
                <a:ea typeface="IBM Plex Sans" pitchFamily="34" charset="-122"/>
                <a:cs typeface="IBM Plex Sans" pitchFamily="34" charset="-120"/>
              </a:rPr>
              <a:t>Vilken fråga skulle ni ställa innan ni avgör om en lösning med Bitcoin passar ett lokalt behov?</a:t>
            </a:r>
            <a:endParaRPr lang="sv"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v" altLang="en-US" sz="1200" dirty="0">
                <a:solidFill>
                  <a:srgbClr val="6C6C7D"/>
                </a:solidFill>
                <a:latin typeface="IBM Plex Sans" pitchFamily="34" charset="0"/>
                <a:ea typeface="IBM Plex Sans" pitchFamily="34" charset="-122"/>
                <a:cs typeface="IBM Plex Sans" pitchFamily="34" charset="-120"/>
              </a:rPr>
              <a:t>Bitcoin-diplom · Modul 4</a:t>
            </a:r>
            <a:endParaRPr lang="sv"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Bitcoin-diplom</dc:title>
  <dc:subject>Open educational slides (Creative Commons). Adapt them freely.</dc:subject>
  <dc:creator>My First Bitcoin</dc:creator>
  <cp:lastModifiedBy>My First Bitcoin</cp:lastModifiedBy>
  <cp:revision>1</cp:revision>
  <dcterms:created xsi:type="dcterms:W3CDTF">2026-10-22T20:25:47Z</dcterms:created>
  <dcterms:modified xsi:type="dcterms:W3CDTF">2026-10-22T20:25:47Z</dcterms:modified>
</cp:coreProperties>
</file>