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Sous: My First Bitcoin, Entwodiksyon nan Bitcoin, Yon Gid pou Debitan, edisyon 26.10. Adapte anba lisans Creative Commons Attribution-ShareAlike 4.0 International; prezantasyon sa a sèvi ak menm lisans lan. Prezantasyon sa a se yon zouti pou ede edikatè yo fè prezantasyon, ki bati sou sis kesyon gid la. Adapte egzanp yo, ritm nan ak fason ou prezante a pou kominote ou, pandan w ap kenbe sans lan ak mesaj sou sekirite yo. Prezantasyon sa a pa endike okenn dire fiks pou sesyon 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Kòmanse ak imaj sa a: tout moun ki bò kote nou itilize lajan san yo pa janm poze kesyon sou li. Mande gwoup la ki dènye fwa yo te reflechi sou kote lajan soti.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Bay elèv yo kèk minit pou yo ekri. Pa mande pèsonn pataje detay sou finans pèsonèl yo. Repons sa yo ap parèt ankò sou diapozitiv pwen esansyèl yo, « Kisa ki vini apre?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Kenbe distenksyon sa a pandan tout sesyon an. Lè yon afimasyon parèt, mande: èske nou ka verifye l, oswa èske li bezwen kritè ak prèv?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Sèvi ak egzanp gid la: ou plante diri epi ou bezwen soulye, men kòdonye a vle lwil pou kwit manje, li pa vle diri. Ekonomis yo rele sa doub koyensidans bezwen.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Sèvi ak egzanp gid la: ou plante diri epi ou bezwen soulye, men kòdonye a vle lwil pou kwit manje, li pa vle diri. Ekonomis yo rele sa doub koyensidans bezwen.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Yon biyè lajan se senpleman yon moso papye. Lajan rezoud pwoblèm troke a paske li separe vann ak achte: ou vann diri ou bay yon moun, epi ou achte soulye nan men yon lòt moun. Se sa ki fè diferans ant lajan ak troke.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Enflasyon pri se yon ogmantasyon ki dire nan nivo jeneral pri yo. Lòt bò meday la se pouvwa dachta: konbyen bagay yon inite lajan ka achte. Si yon panyen machandiz debaz monte soti 100 inite lajan pou rive 110, menm 100 inite yo pa ka achte tout panyen an ankò.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Enflasyon pri se yon ogmantasyon ki dire nan nivo jeneral pri yo. Lòt bò meday la se pouvwa dachta: konbyen bagay yon inite lajan ka achte. Si yon panyen machandiz debaz monte soti 100 inite lajan pou rive 110, menm 100 inite yo pa ka achte tout panyen an ankò.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 yo ap diskite sou ki enpòtans chak kòz genyen. Kenbe atansyon nou sou sèl kòz ki se yon desizyon, pa yon aksidan.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Aktivite sa a mache san okenn aparèy ni entènèt. Konpare repons yo nan tout gwoup la, epi raple elèv yo ke yon sèl pri pa reprezante tout mezi enflasyon 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Anvan Bitcoin, voye lajan sou entènèt te toujou depann de yon òganizasyon moun te fè konfyans: yon bank oswa yon konpayi peman ki te kenbe liv kont lan, ki te apwouve kont yo, e ki te ka retade, bloke oswa anile yon peman. Enfòmasyon dijital fasil pou kopye: si yon moun te ka depanse yon pyès monnen dijital de fwa, li pa t ap ka sèvi kòm lajan. Sa a se pwoblèm depans doub la. Satoshi Nakamoto se yon moun oswa yon gwoup ki itilize non sa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Desantralize pa vle di tout moun gen menm enfliyans. Sa vle di pa gen okenn patisipan pou kont li ki ka chanje liv kont la oswa règ monetè yo pou tout moun.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Nouvo bitcoin yo parèt dapre yon kalandriye piblik, epi kèk òdinatè endepandan yo rele nòd rejte nenpòt blòk ki vyole règ sa a. Limit la kredib paske nenpòt moun ka verifye l. Se pa yon lwa lanati: li kenbe paske patisipan yo kontinye fè respekte l. Yon kantite limite pa garanti pri a ap monte; pri a depann de demann nan osi byen ke de ofri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Posede 100 000 sats ak posede 0,001 bitcoin se menm kantite a. Korije move ide ki fè moun kwè Bitcoin pa aksesib paske yon bitcoin chè.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Itilizatè yo voye, resevwa epi kenbe bitcoin; nòd yo verifye chak tranzaksyon ak chak blòk pou wè si yo respekte règ yo; minè yo fè konpetisyon pou ajoute yon nouvo blòk nan rejis la apeprè chak dis minit. Rejis sa a, blockchain nan, piblik, epi li koute anpil chè pou reekri l. Yon remak sou fason pou ekri mo a: Bitcoin ak yon B majiskil anjeneral vle di rezo a oswa sistèm nan; bitcoin ak yon b miniskil vle di lajan an limenm.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Itilizatè yo voye, resevwa epi kenbe bitcoin; nòd yo verifye chak tranzaksyon ak chak blòk pou wè si yo respekte règ yo; minè yo fè konpetisyon pou ajoute yon nouvo blòk nan rejis la apeprè chak dis minit. Rejis sa a, blockchain nan, piblik, epi li koute anpil chè pou reekri l. Yon remak sou fason pou ekri mo a: Bitcoin ak yon B majiskil anjeneral vle di rezo a oswa sistèm nan; bitcoin ak yon b miniskil vle di lajan an limenm.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Yon pòtfèy Bitcoin se yon zouti, anjeneral yon aplikasyon, ki pèmèt ou resevwa, verifye epi voye bitcoin. Bitcoin ou pa estoke andedan telefòn ou: li anrejistre sou blockchain lan. Pòtfèy la jere kle ki pèmèt ou pwouve se pou ou li ye epi otorize yon peman.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Fraz sekrè a (seed phrase) pa sèlman yon sovgad: li bay aksè total. Ekri l sou papye avèk presizyon lè ou kreye bous la; kenbe l lwen entènèt, an prive, epi yon kote li p ap pèdi ni domaje. Pa janm pran l an foto, voye l pa imèl, sere l nan nòt sou nwaj (cloud), voye l nan yon mesaj, oswa tape l sou yon sit entènèt. Mo ki parèt yo se yon egzanp sèlman; pa janm montre ni ranmase yon vrè fraz sekrè.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pa rekòmande okenn pòtfèy espesifik. Zouti yo, frè yo ak pwopriyetè yo chanje, e sa ki bon pou yon kominote ka pa bon pou yon lòt. Dirije aprenan yo bò kote yon edikatè lokal ki merite konfyans.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03023" y="571500"/>
            <a:ext cx="1422166" cy="272400"/>
          </a:xfrm>
          <a:prstGeom prst="rect">
            <a:avLst/>
          </a:prstGeom>
          <a:noFill/>
          <a:ln/>
        </p:spPr>
        <p:txBody>
          <a:bodyPr wrap="square" lIns="0" tIns="0" rIns="0" bIns="0" rtlCol="0" anchor="t"/>
          <a:lstStyle/>
          <a:p>
            <a:pPr algn="r" indent="0" marL="0">
              <a:lnSpc>
                <a:spcPct val="108000"/>
              </a:lnSpc>
              <a:buNone/>
            </a:pPr>
            <a:r>
              <a:rPr lang="ht" altLang="en-US" sz="1650" dirty="0">
                <a:solidFill>
                  <a:srgbClr val="FFFFFF"/>
                </a:solidFill>
                <a:latin typeface="IBM Plex Sans" pitchFamily="34" charset="0"/>
                <a:ea typeface="IBM Plex Sans" pitchFamily="34" charset="-122"/>
                <a:cs typeface="IBM Plex Sans" pitchFamily="34" charset="-120"/>
              </a:rPr>
              <a:t>Edisyon 26.10</a:t>
            </a:r>
            <a:endParaRPr lang="ht"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t" altLang="en-US" sz="7200" dirty="0">
                <a:solidFill>
                  <a:srgbClr val="FFFFFF"/>
                </a:solidFill>
                <a:latin typeface="IBM Plex Sans Medium" pitchFamily="34" charset="0"/>
                <a:ea typeface="IBM Plex Sans Medium" pitchFamily="34" charset="-122"/>
                <a:cs typeface="IBM Plex Sans Medium" pitchFamily="34" charset="-120"/>
              </a:rPr>
              <a:t>Entwodiksyon</a:t>
            </a:r>
            <a:br/>
            <a:r>
              <a:rPr lang="ht" altLang="en-US" sz="7200" dirty="0">
                <a:solidFill>
                  <a:srgbClr val="FFFFFF"/>
                </a:solidFill>
                <a:latin typeface="IBM Plex Sans Medium" pitchFamily="34" charset="0"/>
                <a:ea typeface="IBM Plex Sans Medium" pitchFamily="34" charset="-122"/>
                <a:cs typeface="IBM Plex Sans Medium" pitchFamily="34" charset="-120"/>
              </a:rPr>
              <a:t>sou Bitcoin</a:t>
            </a:r>
            <a:endParaRPr lang="h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t" altLang="en-US" sz="2400" dirty="0">
                <a:solidFill>
                  <a:srgbClr val="FFFFFF"/>
                </a:solidFill>
                <a:latin typeface="IBM Plex Sans" pitchFamily="34" charset="0"/>
                <a:ea typeface="IBM Plex Sans" pitchFamily="34" charset="-122"/>
                <a:cs typeface="IBM Plex Sans" pitchFamily="34" charset="-120"/>
              </a:rPr>
              <a:t>Yon Gid pou Debitan</a:t>
            </a:r>
            <a:endParaRPr lang="h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Poukisa Lajan Enpòtan?</a:t>
            </a:r>
            <a:endParaRPr lang="ht"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Nou sèvi ak lajan chak jou, men nou raman mande kijan li fonksyone.</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Pifò Moun Pa Janm Pran Tan</a:t>
            </a:r>
            <a:br/>
            <a:r>
              <a:rPr lang="ht" altLang="en-US" sz="3000" dirty="0">
                <a:solidFill>
                  <a:srgbClr val="422C70"/>
                </a:solidFill>
                <a:latin typeface="IBM Plex Sans Medium" pitchFamily="34" charset="0"/>
                <a:ea typeface="IBM Plex Sans Medium" pitchFamily="34" charset="-122"/>
                <a:cs typeface="IBM Plex Sans Medium" pitchFamily="34" charset="-120"/>
              </a:rPr>
              <a:t>pou Reflechi sou Lajan</a:t>
            </a:r>
            <a:endParaRPr lang="ht"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Pa pou fè lajan ak li, pa pou depanse li, men pou reflechi sou sa li ye ak fason li fonksyone.</a:t>
            </a:r>
            <a:endParaRPr lang="h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Poukisa Lajan Enpòtan?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Senk kesyon pou kòmanse</a:t>
            </a:r>
            <a:endParaRPr lang="ht"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ht" altLang="en-US" sz="2300" dirty="0">
                <a:solidFill>
                  <a:srgbClr val="25252B"/>
                </a:solidFill>
                <a:latin typeface="IBM Plex Sans" pitchFamily="34" charset="0"/>
                <a:ea typeface="IBM Plex Sans" pitchFamily="34" charset="-122"/>
                <a:cs typeface="IBM Plex Sans" pitchFamily="34" charset="-120"/>
              </a:rPr>
              <a:t>Poukisa moun bezwen lajan?</a:t>
            </a:r>
            <a:endParaRPr lang="ht" sz="2300" dirty="0"/>
          </a:p>
          <a:p>
            <a:pPr algn="l" marL="219710" indent="-219710">
              <a:lnSpc>
                <a:spcPct val="113000"/>
              </a:lnSpc>
              <a:spcBef>
                <a:spcPts val="460"/>
              </a:spcBef>
              <a:buSzPct val="100000"/>
              <a:buChar char="•"/>
            </a:pPr>
            <a:r>
              <a:rPr lang="ht" altLang="en-US" sz="2300" dirty="0">
                <a:solidFill>
                  <a:srgbClr val="25252B"/>
                </a:solidFill>
                <a:latin typeface="IBM Plex Sans" pitchFamily="34" charset="0"/>
                <a:ea typeface="IBM Plex Sans" pitchFamily="34" charset="-122"/>
                <a:cs typeface="IBM Plex Sans" pitchFamily="34" charset="-120"/>
              </a:rPr>
              <a:t>Kisa ki fè yon bagay se lajan?</a:t>
            </a:r>
            <a:endParaRPr lang="ht" sz="2300" dirty="0"/>
          </a:p>
          <a:p>
            <a:pPr algn="l" marL="219710" indent="-219710">
              <a:lnSpc>
                <a:spcPct val="113000"/>
              </a:lnSpc>
              <a:spcBef>
                <a:spcPts val="460"/>
              </a:spcBef>
              <a:buSzPct val="100000"/>
              <a:buChar char="•"/>
            </a:pPr>
            <a:r>
              <a:rPr lang="ht" altLang="en-US" sz="2300" dirty="0">
                <a:solidFill>
                  <a:srgbClr val="25252B"/>
                </a:solidFill>
                <a:latin typeface="IBM Plex Sans" pitchFamily="34" charset="0"/>
                <a:ea typeface="IBM Plex Sans" pitchFamily="34" charset="-122"/>
                <a:cs typeface="IBM Plex Sans" pitchFamily="34" charset="-120"/>
              </a:rPr>
              <a:t>Kiyès ki ka kreye oswa kontwole lajan ou itilize a?</a:t>
            </a:r>
            <a:endParaRPr lang="ht" sz="2300" dirty="0"/>
          </a:p>
          <a:p>
            <a:pPr algn="l" marL="219710" indent="-219710">
              <a:lnSpc>
                <a:spcPct val="113000"/>
              </a:lnSpc>
              <a:spcBef>
                <a:spcPts val="460"/>
              </a:spcBef>
              <a:buSzPct val="100000"/>
              <a:buChar char="•"/>
            </a:pPr>
            <a:r>
              <a:rPr lang="ht" altLang="en-US" sz="2300" dirty="0">
                <a:solidFill>
                  <a:srgbClr val="25252B"/>
                </a:solidFill>
                <a:latin typeface="IBM Plex Sans" pitchFamily="34" charset="0"/>
                <a:ea typeface="IBM Plex Sans" pitchFamily="34" charset="-122"/>
                <a:cs typeface="IBM Plex Sans" pitchFamily="34" charset="-120"/>
              </a:rPr>
              <a:t>Poukisa lajan ou itilize a gen valè?</a:t>
            </a:r>
            <a:endParaRPr lang="ht" sz="2300" dirty="0"/>
          </a:p>
          <a:p>
            <a:pPr algn="l" marL="219710" indent="-219710">
              <a:lnSpc>
                <a:spcPct val="113000"/>
              </a:lnSpc>
              <a:spcBef>
                <a:spcPts val="460"/>
              </a:spcBef>
              <a:buSzPct val="100000"/>
              <a:buChar char="•"/>
            </a:pPr>
            <a:r>
              <a:rPr lang="ht" altLang="en-US" sz="2300" dirty="0">
                <a:solidFill>
                  <a:srgbClr val="25252B"/>
                </a:solidFill>
                <a:latin typeface="IBM Plex Sans" pitchFamily="34" charset="0"/>
                <a:ea typeface="IBM Plex Sans" pitchFamily="34" charset="-122"/>
                <a:cs typeface="IBM Plex Sans" pitchFamily="34" charset="-120"/>
              </a:rPr>
              <a:t>Èske lajan ou achte menm kantite bagay tankou anvan?</a:t>
            </a:r>
            <a:endParaRPr lang="ht"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ht" altLang="en-US" sz="2300" b="1" dirty="0">
                <a:solidFill>
                  <a:srgbClr val="422C70"/>
                </a:solidFill>
                <a:latin typeface="IBM Plex Sans" pitchFamily="34" charset="0"/>
                <a:ea typeface="IBM Plex Sans" pitchFamily="34" charset="-122"/>
                <a:cs typeface="IBM Plex Sans" pitchFamily="34" charset="-120"/>
              </a:rPr>
              <a:t>Kenbe repons ou yo</a:t>
            </a:r>
            <a:endParaRPr lang="ht" sz="2300" dirty="0"/>
          </a:p>
          <a:p>
            <a:pPr algn="l" indent="0" marL="0">
              <a:lnSpc>
                <a:spcPct val="113000"/>
              </a:lnSpc>
              <a:spcBef>
                <a:spcPts val="340"/>
              </a:spcBef>
              <a:buNone/>
            </a:pPr>
            <a:r>
              <a:rPr lang="ht" altLang="en-US" sz="2300" dirty="0">
                <a:solidFill>
                  <a:srgbClr val="25252B"/>
                </a:solidFill>
                <a:latin typeface="IBM Plex Sans" pitchFamily="34" charset="0"/>
                <a:ea typeface="IBM Plex Sans" pitchFamily="34" charset="-122"/>
                <a:cs typeface="IBM Plex Sans" pitchFamily="34" charset="-120"/>
              </a:rPr>
              <a:t>Ekri yon repons kout pou chak kesyon. W ap tounen sou yo nan fen an.</a:t>
            </a:r>
            <a:endParaRPr lang="ht"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Poukisa Lajan Enpòtan?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Reyalite oswa Opinyon?</a:t>
            </a:r>
            <a:endParaRPr lang="ht"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Fè:</a:t>
            </a:r>
            <a:r>
              <a:rPr lang="ht" altLang="en-US" sz="2400" dirty="0">
                <a:solidFill>
                  <a:srgbClr val="25252B"/>
                </a:solidFill>
                <a:latin typeface="IBM Plex Sans" pitchFamily="34" charset="0"/>
                <a:ea typeface="IBM Plex Sans" pitchFamily="34" charset="-122"/>
                <a:cs typeface="IBM Plex Sans" pitchFamily="34" charset="-120"/>
              </a:rPr>
              <a:t> "Yo aksepte biyè sa a pou peye taks." Nou ka verifye sa.</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Opinyon:</a:t>
            </a:r>
            <a:r>
              <a:rPr lang="ht" altLang="en-US" sz="2400" dirty="0">
                <a:solidFill>
                  <a:srgbClr val="25252B"/>
                </a:solidFill>
                <a:latin typeface="IBM Plex Sans" pitchFamily="34" charset="0"/>
                <a:ea typeface="IBM Plex Sans" pitchFamily="34" charset="-122"/>
                <a:cs typeface="IBM Plex Sans" pitchFamily="34" charset="-120"/>
              </a:rPr>
              <a:t> "Sa a se pi bon fòm lajan ki genyen." Sa mande kritè ak prèv.</a:t>
            </a:r>
            <a:endParaRPr lang="ht"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Gid sa a se pou edikasyon sèlman. Li pa bay konsèy finansye, konsèy envestisman, konsèy legal oswa konsèy sou taks, epi li pa di w achte, vann oswa kenbe anyen.</a:t>
            </a:r>
            <a:endParaRPr lang="h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Poukisa Lajan Enpòtan?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Kisa Lajan Ye?</a:t>
            </a:r>
            <a:endParaRPr lang="h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Lajan se yon zouti pou fè echanj.</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Twòk ak Doub Koyensidans Bezwen yo</a:t>
            </a:r>
            <a:endParaRPr lang="h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Toude moun yo dwe vle sa lòt la genyen, an menm tan epi nan kantite ki apwopriye.</a:t>
            </a:r>
            <a:endParaRPr lang="ht"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Twòk ak Doub Koyensidans Bezwen yo</a:t>
            </a:r>
            <a:endParaRPr lang="h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Toude moun yo dwe vle sa lòt la genyen, an menm tan epi nan kantite ki apwopriye.</a:t>
            </a:r>
            <a:endParaRPr lang="ht" sz="2400" dirty="0"/>
          </a:p>
        </p:txBody>
      </p:sp>
      <p:pic>
        <p:nvPicPr>
          <p:cNvPr id="5" name="Image 0" descr="Amina Genyen: diri Vle: soulyeAvèk LuisLuis pa vle diri.Luis Genyen: soulyeVle: lwilAvèk MeiMei pa vle soulye.MeiGenyen: lwilVle: reparasyonAvèk AminaAmina pa ka fè reparasyon.">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Lajan se yon zouti pou fè echanj</a:t>
            </a:r>
            <a:endParaRPr lang="h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Pèsonn pa vle lajan pou lajan an menm. Li itil paske lòt moun aksepte l, nan espwa lòt moun ap aksepte l pita.</a:t>
            </a:r>
            <a:endParaRPr lang="ht"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Twa Bagay Lajan Fè</a:t>
            </a:r>
            <a:endParaRPr lang="ht"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Mwayen echanj:</a:t>
            </a:r>
            <a:r>
              <a:rPr lang="ht" altLang="en-US" sz="2400" dirty="0">
                <a:solidFill>
                  <a:srgbClr val="25252B"/>
                </a:solidFill>
                <a:latin typeface="IBM Plex Sans" pitchFamily="34" charset="0"/>
                <a:ea typeface="IBM Plex Sans" pitchFamily="34" charset="-122"/>
                <a:cs typeface="IBM Plex Sans" pitchFamily="34" charset="-120"/>
              </a:rPr>
              <a:t> moun aksepte l kòm peman</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Inite kont:</a:t>
            </a:r>
            <a:r>
              <a:rPr lang="ht" altLang="en-US" sz="2400" dirty="0">
                <a:solidFill>
                  <a:srgbClr val="25252B"/>
                </a:solidFill>
                <a:latin typeface="IBM Plex Sans" pitchFamily="34" charset="0"/>
                <a:ea typeface="IBM Plex Sans" pitchFamily="34" charset="-122"/>
                <a:cs typeface="IBM Plex Sans" pitchFamily="34" charset="-120"/>
              </a:rPr>
              <a:t> yo eksprime pri yo ladan l</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Rezèv valè:</a:t>
            </a:r>
            <a:r>
              <a:rPr lang="ht" altLang="en-US" sz="2400" dirty="0">
                <a:solidFill>
                  <a:srgbClr val="25252B"/>
                </a:solidFill>
                <a:latin typeface="IBM Plex Sans" pitchFamily="34" charset="0"/>
                <a:ea typeface="IBM Plex Sans" pitchFamily="34" charset="-122"/>
                <a:cs typeface="IBM Plex Sans" pitchFamily="34" charset="-120"/>
              </a:rPr>
              <a:t> li transpòte valè depi jodi a rive nan lavni</a:t>
            </a:r>
            <a:endParaRPr lang="ht"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Pa gen okenn lajan ki konsève valè yon fason pafè, men gen kèk fòm ki pèdi pouvwa acha yo pi dousman pase lòt.</a:t>
            </a:r>
            <a:endParaRPr lang="h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Soti nan kokiy rive nan papye</a:t>
            </a:r>
            <a:endParaRPr lang="ht"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Kokiyaj, sèl, grenn pèl, bèt, kwiv, ajan, lò</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Metal presye: ra, dirab, anpil moun aksepte yo</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Papye ki bay dwa pou chanje yo kont yon kantite metal ki endike</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Estanda lò: yon inite lajan ki lye ak lò dapre lalwa</a:t>
            </a:r>
            <a:endParaRPr lang="ht"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Règ yo te varye selon kote ak epòk.</a:t>
            </a:r>
            <a:endParaRPr lang="h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Lajan Fiat</a:t>
            </a:r>
            <a:endParaRPr lang="h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1971: Etazini te mete fen ak echanj ofisyèl dola pou lò pa gouvènman etranje yo ak bank santral yo</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Jodi a, pifò lajan nasyonal yo se lajan fiat: yo emèt yo anba otorite gouvènman an, yo pa ka chanje yo pou lò oswa pou okenn lòt machandiz</a:t>
            </a:r>
            <a:endParaRPr lang="ht" sz="2400" dirty="0"/>
          </a:p>
          <a:p>
            <a:pPr algn="l" marL="228600" indent="-228600">
              <a:lnSpc>
                <a:spcPct val="113000"/>
              </a:lnSpc>
              <a:spcBef>
                <a:spcPts val="480"/>
              </a:spcBef>
              <a:buSzPct val="100000"/>
              <a:buChar char="•"/>
            </a:pPr>
            <a:r>
              <a:rPr lang="ht" altLang="en-US" sz="2400" i="1" dirty="0">
                <a:solidFill>
                  <a:srgbClr val="25252B"/>
                </a:solidFill>
                <a:latin typeface="IBM Plex Sans" pitchFamily="34" charset="0"/>
                <a:ea typeface="IBM Plex Sans" pitchFamily="34" charset="-122"/>
                <a:cs typeface="IBM Plex Sans" pitchFamily="34" charset="-120"/>
              </a:rPr>
              <a:t>Fiat</a:t>
            </a:r>
            <a:r>
              <a:rPr lang="ht" altLang="en-US" sz="2400" dirty="0">
                <a:solidFill>
                  <a:srgbClr val="25252B"/>
                </a:solidFill>
                <a:latin typeface="IBM Plex Sans" pitchFamily="34" charset="0"/>
                <a:ea typeface="IBM Plex Sans" pitchFamily="34" charset="-122"/>
                <a:cs typeface="IBM Plex Sans" pitchFamily="34" charset="-120"/>
              </a:rPr>
              <a:t> se laten pou "se pou sa fèt", yo souvan konprann li kòm "pa dekrè"</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Yo aksepte l paske moun, biznis, bank ak gouvènman sèvi avè l; lalwa fè l tounen lajan legal epi yo egzije l pou peye taks</a:t>
            </a:r>
            <a:endParaRPr lang="h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Nou soti nan yon lajan ki te</a:t>
            </a:r>
            <a:br/>
            <a:r>
              <a:rPr lang="ht" altLang="en-US" sz="4350" dirty="0">
                <a:solidFill>
                  <a:srgbClr val="FFFFFF"/>
                </a:solidFill>
                <a:latin typeface="IBM Plex Sans Medium" pitchFamily="34" charset="0"/>
                <a:ea typeface="IBM Plex Sans Medium" pitchFamily="34" charset="-122"/>
                <a:cs typeface="IBM Plex Sans Medium" pitchFamily="34" charset="-120"/>
              </a:rPr>
              <a:t>garanti pa yon bagay, pou n rive</a:t>
            </a:r>
            <a:br/>
            <a:r>
              <a:rPr lang="ht" altLang="en-US" sz="4350" dirty="0">
                <a:solidFill>
                  <a:srgbClr val="FFFFFF"/>
                </a:solidFill>
                <a:latin typeface="IBM Plex Sans Medium" pitchFamily="34" charset="0"/>
                <a:ea typeface="IBM Plex Sans Medium" pitchFamily="34" charset="-122"/>
                <a:cs typeface="IBM Plex Sans Medium" pitchFamily="34" charset="-120"/>
              </a:rPr>
              <a:t>nan yon lajan ki garanti pa</a:t>
            </a:r>
            <a:br/>
            <a:r>
              <a:rPr lang="ht" altLang="en-US" sz="4350" dirty="0">
                <a:solidFill>
                  <a:srgbClr val="FFFFFF"/>
                </a:solidFill>
                <a:latin typeface="IBM Plex Sans Medium" pitchFamily="34" charset="0"/>
                <a:ea typeface="IBM Plex Sans Medium" pitchFamily="34" charset="-122"/>
                <a:cs typeface="IBM Plex Sans Medium" pitchFamily="34" charset="-120"/>
              </a:rPr>
              <a:t>konfyans nan yon moun.</a:t>
            </a:r>
            <a:endParaRPr lang="h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C0C0D0"/>
                </a:solidFill>
                <a:latin typeface="IBM Plex Sans" pitchFamily="34" charset="0"/>
                <a:ea typeface="IBM Plex Sans" pitchFamily="34" charset="-122"/>
                <a:cs typeface="IBM Plex Sans" pitchFamily="34" charset="-120"/>
              </a:rPr>
              <a:t>Entwodiksyon sou Bitcoin · Kisa Lajan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Ki pwoblèm lajan nou an genyen?</a:t>
            </a:r>
            <a:endParaRPr lang="ht"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Lè moun tande mo enflasyon an, yo konn panse a pri k ap monte.</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Enflasyon ak pouvwa acha</a:t>
            </a:r>
            <a:endParaRPr lang="ht" sz="3000" dirty="0"/>
          </a:p>
        </p:txBody>
      </p:sp>
      <p:pic>
        <p:nvPicPr>
          <p:cNvPr id="4" name="Image 0" descr="Anvan Ou gen 100 inite. Panye a koute 100. Ou ka achte tout panye a.Nivo priPi baPouvwa achaPi woApre pri yo monte Ou toujou gen 100 inite. Menm panye a koute 110. Ou pa ka achte tout li ankò.Nivo pri">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Enflasyon ak pouvwa acha</a:t>
            </a:r>
            <a:endParaRPr lang="h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Anpil Kòz, Yon Sèl Chwa</a:t>
            </a:r>
            <a:endParaRPr lang="ht"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Ekspansyon lajan ak kredi</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Pwoblèm nan apwovizyonman ak chanjman nan demand</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Yon lajan k ap febli, taks, depans pwodiksyon</a:t>
            </a:r>
            <a:endParaRPr lang="ht"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Youn nan kòz yo se yon chwa, se pa yon aksidan: nan yon sistèm lajan fiat, yon ti kantite enstitisyon ka ogmante kantite lajan ak kredi k ap sikile epi chanje règ yo.</a:t>
            </a:r>
            <a:endParaRPr lang="h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Rarete ak Valè</a:t>
            </a:r>
            <a:endParaRPr lang="h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Mona Lisa orijinal la vo plis pase nenpòt kopi: se sèl li ki genyen</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Rate pou kont li pa kreye valè, men lè moun vle yon bagay, kantite ki disponib la gen enpòtans</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Lè kantite lajan an ogmante pi vit pase sa li ka achte, chak inite gen tandans achte mwens</a:t>
            </a:r>
            <a:endParaRPr lang="h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Enflasyon pa afekte tout moun menm jan</a:t>
            </a:r>
            <a:endParaRPr lang="h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Lajan kach ak ekonomi ka pèdi pouvwa acha yo</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Moun ki posede byen ki monte nan pri ka pwoteje an pati</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Salè ak pri yo ajiste nan vitès diferan</a:t>
            </a:r>
            <a:endParaRPr lang="ht"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Yon balans labank diferan de lajan kach ou genyen nan men ou: se pwomès labank lan fè pou l peye ou. Pwomès sa a anjeneral respekte, men li depann de labank lan ak de règ ki antoure l.</a:t>
            </a:r>
            <a:endParaRPr lang="h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Eseye l: Yon verifikasyon pouvwa acha</a:t>
            </a:r>
            <a:endParaRPr lang="ht"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t" altLang="en-US" sz="2400" dirty="0">
                <a:solidFill>
                  <a:srgbClr val="25252B"/>
                </a:solidFill>
                <a:latin typeface="IBM Plex Sans" pitchFamily="34" charset="0"/>
                <a:ea typeface="IBM Plex Sans" pitchFamily="34" charset="-122"/>
                <a:cs typeface="IBM Plex Sans" pitchFamily="34" charset="-120"/>
              </a:rPr>
              <a:t>Chwazi yon atik òdinè: pen, transpò, oswa kredi telefòn</a:t>
            </a:r>
            <a:endParaRPr lang="ht" sz="2400" dirty="0"/>
          </a:p>
          <a:p>
            <a:pPr algn="l" marL="228600" indent="-228600">
              <a:lnSpc>
                <a:spcPct val="113000"/>
              </a:lnSpc>
              <a:spcBef>
                <a:spcPts val="480"/>
              </a:spcBef>
              <a:buSzPct val="100000"/>
              <a:buFont typeface="+mj-lt"/>
              <a:buAutoNum type="arabicPeriod" startAt="1"/>
            </a:pPr>
            <a:r>
              <a:rPr lang="ht" altLang="en-US" sz="2400" dirty="0">
                <a:solidFill>
                  <a:srgbClr val="25252B"/>
                </a:solidFill>
                <a:latin typeface="IBM Plex Sans" pitchFamily="34" charset="0"/>
                <a:ea typeface="IBM Plex Sans" pitchFamily="34" charset="-122"/>
                <a:cs typeface="IBM Plex Sans" pitchFamily="34" charset="-120"/>
              </a:rPr>
              <a:t>Ekri pri li jodi a</a:t>
            </a:r>
            <a:endParaRPr lang="ht" sz="2400" dirty="0"/>
          </a:p>
          <a:p>
            <a:pPr algn="l" marL="228600" indent="-228600">
              <a:lnSpc>
                <a:spcPct val="113000"/>
              </a:lnSpc>
              <a:spcBef>
                <a:spcPts val="480"/>
              </a:spcBef>
              <a:buSzPct val="100000"/>
              <a:buFont typeface="+mj-lt"/>
              <a:buAutoNum type="arabicPeriod" startAt="1"/>
            </a:pPr>
            <a:r>
              <a:rPr lang="ht" altLang="en-US" sz="2400" dirty="0">
                <a:solidFill>
                  <a:srgbClr val="25252B"/>
                </a:solidFill>
                <a:latin typeface="IBM Plex Sans" pitchFamily="34" charset="0"/>
                <a:ea typeface="IBM Plex Sans" pitchFamily="34" charset="-122"/>
                <a:cs typeface="IBM Plex Sans" pitchFamily="34" charset="-120"/>
              </a:rPr>
              <a:t>Mande yon moun konbyen li te koute sa gen plizyè ane, epi verifye nan yon dokiman ki serye si sa posib</a:t>
            </a:r>
            <a:endParaRPr lang="ht" sz="2400" dirty="0"/>
          </a:p>
          <a:p>
            <a:pPr algn="l" marL="228600" indent="-228600">
              <a:lnSpc>
                <a:spcPct val="113000"/>
              </a:lnSpc>
              <a:spcBef>
                <a:spcPts val="480"/>
              </a:spcBef>
              <a:buSzPct val="100000"/>
              <a:buFont typeface="+mj-lt"/>
              <a:buAutoNum type="arabicPeriod" startAt="1"/>
            </a:pPr>
            <a:r>
              <a:rPr lang="ht" altLang="en-US" sz="2400" dirty="0">
                <a:solidFill>
                  <a:srgbClr val="25252B"/>
                </a:solidFill>
                <a:latin typeface="IBM Plex Sans" pitchFamily="34" charset="0"/>
                <a:ea typeface="IBM Plex Sans" pitchFamily="34" charset="-122"/>
                <a:cs typeface="IBM Plex Sans" pitchFamily="34" charset="-120"/>
              </a:rPr>
              <a:t>Èske revni yo te monte nan menm vitès la? Ki lòt bagay ki ta ka eksplike chanjman sa a?</a:t>
            </a:r>
            <a:endParaRPr lang="h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Lajan Fiat Fonksyone, Men Avèk Risk</a:t>
            </a:r>
            <a:endParaRPr lang="ht"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Peman ki pratik, kredi ki fleksib, zouti pou reponn ak kriz</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Men, kantite li ak règ li yo ka chanje, epi moun ki itilize l yo pa gen anpil mo pou yo di</a:t>
            </a:r>
            <a:endParaRPr lang="ht"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Se pou sa moun ap chèche lòt altènativ, e se pou sa yo te kreye Bitcoin.</a:t>
            </a:r>
            <a:endParaRPr lang="h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 pwoblèm lajan nou an genyen?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Kisa Bitcoin ye?</a:t>
            </a:r>
            <a:endParaRPr lang="ht"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Lajan dijital ki desantralize, ki gen yon kantite limite, epi ki ka voye dirèkteman de moun a moun san pèmisyon yon bank.</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Pwoblèm Doub Depans lan</a:t>
            </a:r>
            <a:endParaRPr lang="h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t" altLang="en-US" sz="2400" b="1" dirty="0">
                <a:solidFill>
                  <a:srgbClr val="422C70"/>
                </a:solidFill>
                <a:latin typeface="IBM Plex Sans" pitchFamily="34" charset="0"/>
                <a:ea typeface="IBM Plex Sans" pitchFamily="34" charset="-122"/>
                <a:cs typeface="IBM Plex Sans" pitchFamily="34" charset="-120"/>
              </a:rPr>
              <a:t>31 oktòb 2008:</a:t>
            </a:r>
            <a:r>
              <a:rPr lang="ht" altLang="en-US" sz="2400" dirty="0">
                <a:solidFill>
                  <a:srgbClr val="25252B"/>
                </a:solidFill>
                <a:latin typeface="IBM Plex Sans" pitchFamily="34" charset="0"/>
                <a:ea typeface="IBM Plex Sans" pitchFamily="34" charset="-122"/>
                <a:cs typeface="IBM Plex Sans" pitchFamily="34" charset="-120"/>
              </a:rPr>
              <a:t> Satoshi Nakamoto pibliye </a:t>
            </a:r>
            <a:r>
              <a:rPr lang="ht" altLang="en-US" sz="2400" i="1" dirty="0">
                <a:solidFill>
                  <a:srgbClr val="25252B"/>
                </a:solidFill>
                <a:latin typeface="IBM Plex Sans" pitchFamily="34" charset="0"/>
                <a:ea typeface="IBM Plex Sans" pitchFamily="34" charset="-122"/>
                <a:cs typeface="IBM Plex Sans" pitchFamily="34" charset="-120"/>
              </a:rPr>
              <a:t>Bitcoin: Yon Sistèm Lajan Elektwonik Pè-a-Pè</a:t>
            </a:r>
            <a:r>
              <a:rPr lang="ht" altLang="en-US" sz="2400" dirty="0">
                <a:solidFill>
                  <a:srgbClr val="25252B"/>
                </a:solidFill>
                <a:latin typeface="IBM Plex Sans" pitchFamily="34" charset="0"/>
                <a:ea typeface="IBM Plex Sans" pitchFamily="34" charset="-122"/>
                <a:cs typeface="IBM Plex Sans" pitchFamily="34" charset="-120"/>
              </a:rPr>
              <a:t>. </a:t>
            </a:r>
            <a:r>
              <a:rPr lang="ht" altLang="en-US" sz="2400" b="1" dirty="0">
                <a:solidFill>
                  <a:srgbClr val="25252B"/>
                </a:solidFill>
                <a:latin typeface="IBM Plex Sans" pitchFamily="34" charset="0"/>
                <a:ea typeface="IBM Plex Sans" pitchFamily="34" charset="-122"/>
                <a:cs typeface="IBM Plex Sans" pitchFamily="34" charset="-120"/>
              </a:rPr>
              <a:t>Janvye 2009:</a:t>
            </a:r>
            <a:r>
              <a:rPr lang="ht" altLang="en-US" sz="2400" dirty="0">
                <a:solidFill>
                  <a:srgbClr val="25252B"/>
                </a:solidFill>
                <a:latin typeface="IBM Plex Sans" pitchFamily="34" charset="0"/>
                <a:ea typeface="IBM Plex Sans" pitchFamily="34" charset="-122"/>
                <a:cs typeface="IBM Plex Sans" pitchFamily="34" charset="-120"/>
              </a:rPr>
              <a:t> rezo a kòmanse fonksyone.</a:t>
            </a:r>
            <a:endParaRPr lang="ht" sz="2400" dirty="0"/>
          </a:p>
        </p:txBody>
      </p:sp>
      <p:pic>
        <p:nvPicPr>
          <p:cNvPr id="5" name="Image 0" descr="Konpayi peman Moun k ap voye a mande konpayi anKonpayi an kenbe rejis la epi li apwouve Moun k ap resevwa a jwenn lajan an si konpayi an pèmèt saDepann deYon sèl òganizasyon moun fè konfyans ki kenbe ">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Desantralize · Kantite Limite · Pè a Pè</a:t>
            </a:r>
            <a:endParaRPr lang="h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Desantralize:</a:t>
            </a:r>
            <a:r>
              <a:rPr lang="ht" altLang="en-US" sz="2400" dirty="0">
                <a:solidFill>
                  <a:srgbClr val="25252B"/>
                </a:solidFill>
                <a:latin typeface="IBM Plex Sans" pitchFamily="34" charset="0"/>
                <a:ea typeface="IBM Plex Sans" pitchFamily="34" charset="-122"/>
                <a:cs typeface="IBM Plex Sans" pitchFamily="34" charset="-120"/>
              </a:rPr>
              <a:t> pa gen okenn biwo santral ki kreye kont, ki chanje balans, oswa ki apwouve kiyès ki ka antre</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Kantite limite:</a:t>
            </a:r>
            <a:r>
              <a:rPr lang="ht" altLang="en-US" sz="2400" dirty="0">
                <a:solidFill>
                  <a:srgbClr val="25252B"/>
                </a:solidFill>
                <a:latin typeface="IBM Plex Sans" pitchFamily="34" charset="0"/>
                <a:ea typeface="IBM Plex Sans" pitchFamily="34" charset="-122"/>
                <a:cs typeface="IBM Plex Sans" pitchFamily="34" charset="-120"/>
              </a:rPr>
              <a:t> p ap janm gen plis pase 21 milyon bitcoin</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Pè a pè:</a:t>
            </a:r>
            <a:r>
              <a:rPr lang="ht" altLang="en-US" sz="2400" dirty="0">
                <a:solidFill>
                  <a:srgbClr val="25252B"/>
                </a:solidFill>
                <a:latin typeface="IBM Plex Sans" pitchFamily="34" charset="0"/>
                <a:ea typeface="IBM Plex Sans" pitchFamily="34" charset="-122"/>
                <a:cs typeface="IBM Plex Sans" pitchFamily="34" charset="-120"/>
              </a:rPr>
              <a:t> voye bay nenpòt moun, nenpòt kote, san ou pa bezwen mande yon otorite santral pèmisyon</a:t>
            </a:r>
            <a:endParaRPr lang="ht"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Okenn konpayi pa ka bloke bitcoin ou kontwole tèt ou. Lòt bò libète sa a se responsablite: anjeneral, li enposib pou anile yon tranzaksyon ki valid, epi pa gen okenn sèvis asistans pou rezo a.</a:t>
            </a:r>
            <a:endParaRPr lang="h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Yon limit tout moun ka verifye</a:t>
            </a:r>
            <a:endParaRPr lang="ht" sz="3000" dirty="0"/>
          </a:p>
        </p:txBody>
      </p:sp>
      <p:pic>
        <p:nvPicPr>
          <p:cNvPr id="4" name="Image 0" descr="Yon deklarasyon sou kantite Yon emetè anonse yon limit sou sit entènèt li. Se sèlman pwòp baz done emetè a ki anrejistre l. Pèsonn andeyò emetè a pa ka verifye l. Emetè a ka chanje kantite a an kachè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Ou pa bezwen yon bitcoin antye</a:t>
            </a:r>
            <a:endParaRPr lang="h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Yon bitcoin divize an 100 000 000 inite ki pi piti, yo rele yo satoshi, oswa sats.</a:t>
            </a:r>
            <a:endParaRPr lang="ht" sz="2400" dirty="0"/>
          </a:p>
        </p:txBody>
      </p:sp>
      <p:pic>
        <p:nvPicPr>
          <p:cNvPr id="5" name="Image 0" descr="Bitcoin (BTC)10,10,010,0010,00000001Satoshi (sats)⁠100 000 000⁠ 10 000 000⁠ 1 000 000⁠ 100 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Kiyès ki kenbe Bitcoin ap mache?</a:t>
            </a:r>
            <a:endParaRPr lang="ht" sz="3000" dirty="0"/>
          </a:p>
        </p:txBody>
      </p:sp>
      <p:pic>
        <p:nvPicPr>
          <p:cNvPr id="4" name="Image 0" descr="ItilizatèYon itilizatè resevwa, kenbe epi voye bitcoin. NeYon ne verifye règ yo pou kont li epi li transmèt done ki valid yo. MinèYon minè konstwi blòk kandida epi li fè prèv travay.DevlopèYon devlopè">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Kiyès ki kenbe Bitcoin ap mache?</a:t>
            </a:r>
            <a:endParaRPr lang="h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Bitcoin Gen Avantaj ak Dezavantaj</a:t>
            </a:r>
            <a:endParaRPr lang="h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Pri li ka chanje rapidman</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Erè yo souvan pèmanan</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Nan anpil kote, moun yo poko aksepte l anpil</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Pou itilize l an sekirite, fòk ou aprann kèk bagay</a:t>
            </a:r>
            <a:endParaRPr lang="h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Bitcoin ranplase yon pati nan konfyans nan enstitisyon yo ak verifikasyon ak responsablite pèsonèl. Li pa elimine risk.</a:t>
            </a:r>
            <a:endParaRPr lang="h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Bitcoin ye?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Kijan Pou Itilize Bitcoin?</a:t>
            </a:r>
            <a:endParaRPr lang="h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Premye kesyon pou nenpòt pòtfèy: kiyès ki kontwole kle yo?</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Yon Pòtfèy Jere Kle Yo</a:t>
            </a:r>
            <a:endParaRPr lang="ht" sz="3000" dirty="0"/>
          </a:p>
        </p:txBody>
      </p:sp>
      <p:pic>
        <p:nvPicPr>
          <p:cNvPr id="4" name="Image 0" descr="Pòtfèy ou a kenbe kle yo Resevwa Pataje yon adrès pou resevwaVoye Siyen ak kle ou bitcoin nan rete sou rejis pataje 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Kiyès ki vrèman kenbe Bitcoin ou?</a:t>
            </a:r>
            <a:endParaRPr lang="h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Gad pèsonèl:</a:t>
            </a:r>
            <a:r>
              <a:rPr lang="ht" altLang="en-US" sz="2400" dirty="0">
                <a:solidFill>
                  <a:srgbClr val="25252B"/>
                </a:solidFill>
                <a:latin typeface="IBM Plex Sans" pitchFamily="34" charset="0"/>
                <a:ea typeface="IBM Plex Sans" pitchFamily="34" charset="-122"/>
                <a:cs typeface="IBM Plex Sans" pitchFamily="34" charset="-120"/>
              </a:rPr>
              <a:t> ou menm ki kontwole kle yo</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Pèsonn pa ka rekipere bitcoin ou yo pou ou si ou pèdi fraz rekiperasyon an (seed phrase) ak aparèy la</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Gad pa yon tyès pati:</a:t>
            </a:r>
            <a:r>
              <a:rPr lang="ht" altLang="en-US" sz="2400" dirty="0">
                <a:solidFill>
                  <a:srgbClr val="25252B"/>
                </a:solidFill>
                <a:latin typeface="IBM Plex Sans" pitchFamily="34" charset="0"/>
                <a:ea typeface="IBM Plex Sans" pitchFamily="34" charset="-122"/>
                <a:cs typeface="IBM Plex Sans" pitchFamily="34" charset="-120"/>
              </a:rPr>
              <a:t> se yon konpayi ki kenbe kle yo, yon ti jan tankou yon bank</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Balans ou se yon pwomès li fè pou l peye ou; li ka limite retrè yo, bloke yon kont, sibi yon atak pirat, oswa fèmen pòt li</a:t>
            </a:r>
            <a:endParaRPr lang="ht"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Chwazi ki kalite gad ou vle a pa yon egzamen ki mezire valè ou. Sa ki enpòtan, se konnen ki kalite ou ap itilize ak kisa ou ap fè konfyans.</a:t>
            </a:r>
            <a:endParaRPr lang="h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Fraz Semans Ou a Bay Aksè</a:t>
            </a:r>
            <a:br/>
            <a:r>
              <a:rPr lang="ht" altLang="en-US" sz="3000" dirty="0">
                <a:solidFill>
                  <a:srgbClr val="422C70"/>
                </a:solidFill>
                <a:latin typeface="IBM Plex Sans Medium" pitchFamily="34" charset="0"/>
                <a:ea typeface="IBM Plex Sans Medium" pitchFamily="34" charset="-122"/>
                <a:cs typeface="IBM Plex Sans Medium" pitchFamily="34" charset="-120"/>
              </a:rPr>
              <a:t>Total</a:t>
            </a:r>
            <a:endParaRPr lang="ht"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ht" altLang="en-US" sz="2400" dirty="0">
                <a:solidFill>
                  <a:srgbClr val="25252B"/>
                </a:solidFill>
                <a:latin typeface="IBM Plex Sans" pitchFamily="34" charset="0"/>
                <a:ea typeface="IBM Plex Sans" pitchFamily="34" charset="-122"/>
                <a:cs typeface="IBM Plex Sans" pitchFamily="34" charset="-120"/>
              </a:rPr>
              <a:t>Yon lis mo ki nan yon lòd presi, souvan 12 oswa 24 mo, ki ka rekreye kle ou yo. Nenpòt moun ki genyen l ka pran bitcoin ou yo.</a:t>
            </a:r>
            <a:endParaRPr lang="ht" sz="2400" dirty="0"/>
          </a:p>
        </p:txBody>
      </p:sp>
      <p:pic>
        <p:nvPicPr>
          <p:cNvPr id="6" name="Image 1" descr="Egzanp sèlman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Si se pa kle ou, se pa kòb ou.</a:t>
            </a:r>
            <a:endParaRPr lang="h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C0C0D0"/>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Anvan Ou Itilize Okenn Bous</a:t>
            </a:r>
            <a:endParaRPr lang="ht"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Kle yo:</a:t>
            </a:r>
            <a:r>
              <a:rPr lang="ht" altLang="en-US" sz="2020" dirty="0">
                <a:solidFill>
                  <a:srgbClr val="25252B"/>
                </a:solidFill>
                <a:latin typeface="IBM Plex Sans" pitchFamily="34" charset="0"/>
                <a:ea typeface="IBM Plex Sans" pitchFamily="34" charset="-122"/>
                <a:cs typeface="IBM Plex Sans" pitchFamily="34" charset="-120"/>
              </a:rPr>
              <a:t> kiyès ki kontwole yo, ou menm oswa yon konpayi?</a:t>
            </a:r>
            <a:endParaRPr lang="ht" sz="2020" dirty="0"/>
          </a:p>
          <a:p>
            <a:pPr algn="l" marL="191770" indent="-191770">
              <a:lnSpc>
                <a:spcPct val="113000"/>
              </a:lnSpc>
              <a:spcBef>
                <a:spcPts val="400"/>
              </a:spcBef>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Rekiperasyon:</a:t>
            </a:r>
            <a:r>
              <a:rPr lang="ht" altLang="en-US" sz="2020" dirty="0">
                <a:solidFill>
                  <a:srgbClr val="25252B"/>
                </a:solidFill>
                <a:latin typeface="IBM Plex Sans" pitchFamily="34" charset="0"/>
                <a:ea typeface="IBM Plex Sans" pitchFamily="34" charset="-122"/>
                <a:cs typeface="IBM Plex Sans" pitchFamily="34" charset="-120"/>
              </a:rPr>
              <a:t> kisa k ap rive si ou pèdi telefòn ou oswa si konpayi an disparèt?</a:t>
            </a:r>
            <a:endParaRPr lang="ht" sz="2020" dirty="0"/>
          </a:p>
          <a:p>
            <a:pPr algn="l" marL="191770" indent="-191770">
              <a:lnSpc>
                <a:spcPct val="113000"/>
              </a:lnSpc>
              <a:spcBef>
                <a:spcPts val="400"/>
              </a:spcBef>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Sous:</a:t>
            </a:r>
            <a:r>
              <a:rPr lang="ht" altLang="en-US" sz="2020" dirty="0">
                <a:solidFill>
                  <a:srgbClr val="25252B"/>
                </a:solidFill>
                <a:latin typeface="IBM Plex Sans" pitchFamily="34" charset="0"/>
                <a:ea typeface="IBM Plex Sans" pitchFamily="34" charset="-122"/>
                <a:cs typeface="IBM Plex Sans" pitchFamily="34" charset="-120"/>
              </a:rPr>
              <a:t> sit entènèt ofisyèl la oswa paj ofisyèl aplikasyon an nan magazen aplikasyon an, pa yon lyen yon moun voye ba ou?</a:t>
            </a:r>
            <a:endParaRPr lang="ht" sz="2020" dirty="0"/>
          </a:p>
          <a:p>
            <a:pPr algn="l" marL="191770" indent="-191770">
              <a:lnSpc>
                <a:spcPct val="113000"/>
              </a:lnSpc>
              <a:spcBef>
                <a:spcPts val="400"/>
              </a:spcBef>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Kòd:</a:t>
            </a:r>
            <a:r>
              <a:rPr lang="ht" altLang="en-US" sz="2020" dirty="0">
                <a:solidFill>
                  <a:srgbClr val="25252B"/>
                </a:solidFill>
                <a:latin typeface="IBM Plex Sans" pitchFamily="34" charset="0"/>
                <a:ea typeface="IBM Plex Sans" pitchFamily="34" charset="-122"/>
                <a:cs typeface="IBM Plex Sans" pitchFamily="34" charset="-120"/>
              </a:rPr>
              <a:t> èske se yon kòd sous ouvè ki toujou ap mete ajou regilyèman? (Sa pou kont li pa yon prèv sekirite.)</a:t>
            </a:r>
            <a:endParaRPr lang="ht" sz="2020" dirty="0"/>
          </a:p>
          <a:p>
            <a:pPr algn="l" marL="191770" indent="-191770">
              <a:lnSpc>
                <a:spcPct val="113000"/>
              </a:lnSpc>
              <a:spcBef>
                <a:spcPts val="400"/>
              </a:spcBef>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Depans:</a:t>
            </a:r>
            <a:r>
              <a:rPr lang="ht" altLang="en-US" sz="2020" dirty="0">
                <a:solidFill>
                  <a:srgbClr val="25252B"/>
                </a:solidFill>
                <a:latin typeface="IBM Plex Sans" pitchFamily="34" charset="0"/>
                <a:ea typeface="IBM Plex Sans" pitchFamily="34" charset="-122"/>
                <a:cs typeface="IBM Plex Sans" pitchFamily="34" charset="-120"/>
              </a:rPr>
              <a:t> èske gen frè pou voye, pou resevwa oswa pou retire lajan?</a:t>
            </a:r>
            <a:endParaRPr lang="ht" sz="2020" dirty="0"/>
          </a:p>
          <a:p>
            <a:pPr algn="l" marL="191770" indent="-191770">
              <a:lnSpc>
                <a:spcPct val="113000"/>
              </a:lnSpc>
              <a:spcBef>
                <a:spcPts val="400"/>
              </a:spcBef>
              <a:buSzPct val="100000"/>
              <a:buChar char="•"/>
            </a:pPr>
            <a:r>
              <a:rPr lang="ht" altLang="en-US" sz="2020" b="1" dirty="0">
                <a:solidFill>
                  <a:srgbClr val="422C70"/>
                </a:solidFill>
                <a:latin typeface="IBM Plex Sans" pitchFamily="34" charset="0"/>
                <a:ea typeface="IBM Plex Sans" pitchFamily="34" charset="-122"/>
                <a:cs typeface="IBM Plex Sans" pitchFamily="34" charset="-120"/>
              </a:rPr>
              <a:t>Peman:</a:t>
            </a:r>
            <a:r>
              <a:rPr lang="ht" altLang="en-US" sz="2020" dirty="0">
                <a:solidFill>
                  <a:srgbClr val="25252B"/>
                </a:solidFill>
                <a:latin typeface="IBM Plex Sans" pitchFamily="34" charset="0"/>
                <a:ea typeface="IBM Plex Sans" pitchFamily="34" charset="-122"/>
                <a:cs typeface="IBM Plex Sans" pitchFamily="34" charset="-120"/>
              </a:rPr>
              <a:t> on-chain, Lightning, oswa toude?</a:t>
            </a:r>
            <a:endParaRPr lang="ht"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On-Chain ak Lightning</a:t>
            </a:r>
            <a:endParaRPr lang="ht"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On-chain:</a:t>
            </a:r>
            <a:r>
              <a:rPr lang="ht" altLang="en-US" sz="2400" dirty="0">
                <a:solidFill>
                  <a:srgbClr val="25252B"/>
                </a:solidFill>
                <a:latin typeface="IBM Plex Sans" pitchFamily="34" charset="0"/>
                <a:ea typeface="IBM Plex Sans" pitchFamily="34" charset="-122"/>
                <a:cs typeface="IBM Plex Sans" pitchFamily="34" charset="-120"/>
              </a:rPr>
              <a:t> anrejistre dirèkteman nan blockchain nan</a:t>
            </a:r>
            <a:endParaRPr lang="ht" sz="2400" dirty="0"/>
          </a:p>
          <a:p>
            <a:pPr algn="l" marL="228600" indent="-228600">
              <a:lnSpc>
                <a:spcPct val="113000"/>
              </a:lnSpc>
              <a:spcBef>
                <a:spcPts val="480"/>
              </a:spcBef>
              <a:buSzPct val="100000"/>
              <a:buChar char="•"/>
            </a:pPr>
            <a:r>
              <a:rPr lang="ht" altLang="en-US" sz="2400" b="1" dirty="0">
                <a:solidFill>
                  <a:srgbClr val="422C70"/>
                </a:solidFill>
                <a:latin typeface="IBM Plex Sans" pitchFamily="34" charset="0"/>
                <a:ea typeface="IBM Plex Sans" pitchFamily="34" charset="-122"/>
                <a:cs typeface="IBM Plex Sans" pitchFamily="34" charset="-120"/>
              </a:rPr>
              <a:t>Lightning:</a:t>
            </a:r>
            <a:r>
              <a:rPr lang="ht" altLang="en-US" sz="2400" dirty="0">
                <a:solidFill>
                  <a:srgbClr val="25252B"/>
                </a:solidFill>
                <a:latin typeface="IBM Plex Sans" pitchFamily="34" charset="0"/>
                <a:ea typeface="IBM Plex Sans" pitchFamily="34" charset="-122"/>
                <a:cs typeface="IBM Plex Sans" pitchFamily="34" charset="-120"/>
              </a:rPr>
              <a:t> yon rezo peman ki bati sou Bitcoin pou peman rapid, piti epi souvan, tankou achte yon kafe</a:t>
            </a:r>
            <a:endParaRPr lang="ht" sz="2400" dirty="0"/>
          </a:p>
          <a:p>
            <a:pPr algn="l" marL="228600" indent="-228600">
              <a:lnSpc>
                <a:spcPct val="113000"/>
              </a:lnSpc>
              <a:spcBef>
                <a:spcPts val="480"/>
              </a:spcBef>
              <a:buSzPct val="100000"/>
              <a:buChar char="•"/>
            </a:pPr>
            <a:r>
              <a:rPr lang="ht" altLang="en-US" sz="2400" dirty="0">
                <a:solidFill>
                  <a:srgbClr val="25252B"/>
                </a:solidFill>
                <a:latin typeface="IBM Plex Sans" pitchFamily="34" charset="0"/>
                <a:ea typeface="IBM Plex Sans" pitchFamily="34" charset="-122"/>
                <a:cs typeface="IBM Plex Sans" pitchFamily="34" charset="-120"/>
              </a:rPr>
              <a:t>Yon pòtfèy Lightning ka gen yon gadyen tou, oswa se ou menm ki gadyen li</a:t>
            </a:r>
            <a:endParaRPr lang="ht" sz="2400" dirty="0"/>
          </a:p>
        </p:txBody>
      </p:sp>
      <p:pic>
        <p:nvPicPr>
          <p:cNvPr id="5" name="Image 0" descr="On-chainAnrejistre dirèkteman nan blockchain Bitcoin nanLightningYon rezo peman ki bati sou Bitcoin">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Twa Règ Pandan Nou Ap Aprann</a:t>
            </a:r>
            <a:endParaRPr lang="ht" sz="3000" dirty="0"/>
          </a:p>
        </p:txBody>
      </p:sp>
      <p:sp>
        <p:nvSpPr>
          <p:cNvPr id="4" name="Text 2"/>
          <p:cNvSpPr/>
          <p:nvPr/>
        </p:nvSpPr>
        <p:spPr>
          <a:xfrm>
            <a:off x="1032449" y="1383030"/>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Aprann anvan.</a:t>
            </a:r>
            <a:r>
              <a:rPr lang="ht" altLang="en-US" sz="2300" dirty="0">
                <a:solidFill>
                  <a:srgbClr val="25252B"/>
                </a:solidFill>
                <a:latin typeface="IBM Plex Sans" pitchFamily="34" charset="0"/>
                <a:ea typeface="IBM Plex Sans" pitchFamily="34" charset="-122"/>
                <a:cs typeface="IBM Plex Sans" pitchFamily="34" charset="-120"/>
              </a:rPr>
              <a:t> Pa aji paske ou eksite, paske ou pè, oswa paske yo fè ou presyon.</a:t>
            </a:r>
            <a:endParaRPr lang="ht" sz="2300" dirty="0"/>
          </a:p>
          <a:p>
            <a:pPr algn="l" marL="219710" indent="-219710">
              <a:lnSpc>
                <a:spcPct val="113000"/>
              </a:lnSpc>
              <a:spcBef>
                <a:spcPts val="460"/>
              </a:spcBef>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Kòmanse piti.</a:t>
            </a:r>
            <a:r>
              <a:rPr lang="ht" altLang="en-US" sz="2300" dirty="0">
                <a:solidFill>
                  <a:srgbClr val="25252B"/>
                </a:solidFill>
                <a:latin typeface="IBM Plex Sans" pitchFamily="34" charset="0"/>
                <a:ea typeface="IBM Plex Sans" pitchFamily="34" charset="-122"/>
                <a:cs typeface="IBM Plex Sans" pitchFamily="34" charset="-120"/>
              </a:rPr>
              <a:t> Eseye zouti ou pa konnen yo ak yon kantite lajan ou ka pèmèt tèt ou pèdi.</a:t>
            </a:r>
            <a:endParaRPr lang="ht" sz="2300" dirty="0"/>
          </a:p>
          <a:p>
            <a:pPr algn="l" marL="219710" indent="-219710">
              <a:lnSpc>
                <a:spcPct val="113000"/>
              </a:lnSpc>
              <a:spcBef>
                <a:spcPts val="460"/>
              </a:spcBef>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Pa fè konfyans, verifye.</a:t>
            </a:r>
            <a:r>
              <a:rPr lang="ht" altLang="en-US" sz="2300" dirty="0">
                <a:solidFill>
                  <a:srgbClr val="25252B"/>
                </a:solidFill>
                <a:latin typeface="IBM Plex Sans" pitchFamily="34" charset="0"/>
                <a:ea typeface="IBM Plex Sans" pitchFamily="34" charset="-122"/>
                <a:cs typeface="IBM Plex Sans" pitchFamily="34" charset="-120"/>
              </a:rPr>
              <a:t> Verifye moun nan, metòd peman an, adrès la, ak kantite lajan an.</a:t>
            </a:r>
            <a:endParaRPr lang="ht" sz="2300" dirty="0"/>
          </a:p>
        </p:txBody>
      </p:sp>
      <p:sp>
        <p:nvSpPr>
          <p:cNvPr id="5" name="Shape 3"/>
          <p:cNvSpPr/>
          <p:nvPr/>
        </p:nvSpPr>
        <p:spPr>
          <a:xfrm>
            <a:off x="666780" y="4191701"/>
            <a:ext cx="10858500" cy="1974372"/>
          </a:xfrm>
          <a:prstGeom prst="rect">
            <a:avLst/>
          </a:prstGeom>
          <a:solidFill>
            <a:srgbClr val="F3F3FA"/>
          </a:solidFill>
          <a:ln/>
        </p:spPr>
      </p:sp>
      <p:sp>
        <p:nvSpPr>
          <p:cNvPr id="6" name="Shape 4"/>
          <p:cNvSpPr/>
          <p:nvPr/>
        </p:nvSpPr>
        <p:spPr>
          <a:xfrm>
            <a:off x="666780" y="4191701"/>
            <a:ext cx="57150" cy="1974372"/>
          </a:xfrm>
          <a:prstGeom prst="rect">
            <a:avLst/>
          </a:prstGeom>
          <a:solidFill>
            <a:srgbClr val="422C70"/>
          </a:solidFill>
          <a:ln/>
        </p:spPr>
      </p:sp>
      <p:sp>
        <p:nvSpPr>
          <p:cNvPr id="7" name="Text 5"/>
          <p:cNvSpPr/>
          <p:nvPr/>
        </p:nvSpPr>
        <p:spPr>
          <a:xfrm>
            <a:off x="1192103" y="4455048"/>
            <a:ext cx="10456896" cy="1447678"/>
          </a:xfrm>
          <a:prstGeom prst="rect">
            <a:avLst/>
          </a:prstGeom>
          <a:noFill/>
          <a:ln/>
        </p:spPr>
        <p:txBody>
          <a:bodyPr wrap="square" lIns="0" tIns="0" rIns="0" bIns="0" rtlCol="0" anchor="t"/>
          <a:lstStyle/>
          <a:p>
            <a:pPr algn="l" indent="0" marL="0">
              <a:lnSpc>
                <a:spcPct val="113000"/>
              </a:lnSpc>
              <a:buNone/>
            </a:pPr>
            <a:r>
              <a:rPr lang="ht" altLang="en-US" sz="2300" b="1" dirty="0">
                <a:solidFill>
                  <a:srgbClr val="422C70"/>
                </a:solidFill>
                <a:latin typeface="IBM Plex Sans" pitchFamily="34" charset="0"/>
                <a:ea typeface="IBM Plex Sans" pitchFamily="34" charset="-122"/>
                <a:cs typeface="IBM Plex Sans" pitchFamily="34" charset="-120"/>
              </a:rPr>
              <a:t>Pataje enfòmasyon pou resevwa, pa janm pataje sekrè</a:t>
            </a:r>
            <a:endParaRPr lang="ht" sz="2300" dirty="0"/>
          </a:p>
          <a:p>
            <a:pPr algn="l" indent="0" marL="0">
              <a:lnSpc>
                <a:spcPct val="113000"/>
              </a:lnSpc>
              <a:spcBef>
                <a:spcPts val="340"/>
              </a:spcBef>
              <a:buNone/>
            </a:pPr>
            <a:r>
              <a:rPr lang="ht" altLang="en-US" sz="2300" dirty="0">
                <a:solidFill>
                  <a:srgbClr val="25252B"/>
                </a:solidFill>
                <a:latin typeface="IBM Plex Sans" pitchFamily="34" charset="0"/>
                <a:ea typeface="IBM Plex Sans" pitchFamily="34" charset="-122"/>
                <a:cs typeface="IBM Plex Sans" pitchFamily="34" charset="-120"/>
              </a:rPr>
              <a:t>Ou ka pataje yon adrès oswa yon demann peman. Ou pa dwe janm pataje yon fraz sekrè (seed phrase) oswa yon kle prive. Okenn edikatè serye, okenn konpayi pòtfèy, ni okenn anplwaye sèvis sipò p ap janm mande ou li.</a:t>
            </a:r>
            <a:endParaRPr lang="ht"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Rete, Pa Pataje Anyen, Pa</a:t>
            </a:r>
            <a:br/>
            <a:r>
              <a:rPr lang="ht" altLang="en-US" sz="3000" dirty="0">
                <a:solidFill>
                  <a:srgbClr val="422C70"/>
                </a:solidFill>
                <a:latin typeface="IBM Plex Sans Medium" pitchFamily="34" charset="0"/>
                <a:ea typeface="IBM Plex Sans Medium" pitchFamily="34" charset="-122"/>
                <a:cs typeface="IBM Plex Sans Medium" pitchFamily="34" charset="-120"/>
              </a:rPr>
              <a:t>Voye Anyen</a:t>
            </a:r>
            <a:endParaRPr lang="ht" sz="3000" dirty="0"/>
          </a:p>
        </p:txBody>
      </p:sp>
      <p:sp>
        <p:nvSpPr>
          <p:cNvPr id="5" name="Text 2"/>
          <p:cNvSpPr/>
          <p:nvPr/>
        </p:nvSpPr>
        <p:spPr>
          <a:xfrm>
            <a:off x="666780" y="1860804"/>
            <a:ext cx="5694426" cy="2764963"/>
          </a:xfrm>
          <a:prstGeom prst="rect">
            <a:avLst/>
          </a:prstGeom>
          <a:noFill/>
          <a:ln/>
        </p:spPr>
        <p:txBody>
          <a:bodyPr wrap="square" lIns="0" tIns="0" rIns="0" bIns="0" rtlCol="0" anchor="t"/>
          <a:lstStyle/>
          <a:p>
            <a:pPr algn="l" indent="0" marL="0">
              <a:lnSpc>
                <a:spcPct val="113000"/>
              </a:lnSpc>
              <a:buNone/>
            </a:pPr>
            <a:r>
              <a:rPr lang="ht" altLang="en-US" sz="2300" dirty="0">
                <a:solidFill>
                  <a:srgbClr val="25252B"/>
                </a:solidFill>
                <a:latin typeface="IBM Plex Sans" pitchFamily="34" charset="0"/>
                <a:ea typeface="IBM Plex Sans" pitchFamily="34" charset="-122"/>
                <a:cs typeface="IBM Plex Sans" pitchFamily="34" charset="-120"/>
              </a:rPr>
              <a:t>Kanpe si yon moun ap fè w prese oswa mande w kenbe sa an sekrè, si l pwomèt ou benefis garanti, si l mande w voye bitcoin anvan, oswa si l mande w fraz sekrè (seed phrase) ou. Pran yon poz. Pa pataje anyen. Pa voye anyen. Apre sa, verifye atravè yon sous ou deja konnen.</a:t>
            </a:r>
            <a:endParaRPr lang="ht" sz="2300" dirty="0"/>
          </a:p>
        </p:txBody>
      </p:sp>
      <p:pic>
        <p:nvPicPr>
          <p:cNvPr id="6" name="Image 1" descr="Ijans Imitasyon idantite Destinasyon ki chanje Pwofi garanti Demann pou sekrè">    </p:cNvPr>
          <p:cNvPicPr>
            <a:picLocks noChangeAspect="1"/>
          </p:cNvPicPr>
          <p:nvPr/>
        </p:nvPicPr>
        <p:blipFill>
          <a:blip r:embed="rId2"/>
          <a:stretch>
            <a:fillRect/>
          </a:stretch>
        </p:blipFill>
        <p:spPr>
          <a:xfrm>
            <a:off x="1338224" y="4772071"/>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Kijan Pou Itilize Bitcoin?</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t" altLang="en-US" sz="4350" dirty="0">
                <a:solidFill>
                  <a:srgbClr val="FFFFFF"/>
                </a:solidFill>
                <a:latin typeface="IBM Plex Sans Medium" pitchFamily="34" charset="0"/>
                <a:ea typeface="IBM Plex Sans Medium" pitchFamily="34" charset="-122"/>
                <a:cs typeface="IBM Plex Sans Medium" pitchFamily="34" charset="-120"/>
              </a:rPr>
              <a:t>Kisa k ap vini apre?</a:t>
            </a:r>
            <a:endParaRPr lang="h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t" altLang="en-US" sz="2400" dirty="0">
                <a:solidFill>
                  <a:srgbClr val="FFFFFF"/>
                </a:solidFill>
                <a:latin typeface="IBM Plex Sans" pitchFamily="34" charset="0"/>
                <a:ea typeface="IBM Plex Sans" pitchFamily="34" charset="-122"/>
                <a:cs typeface="IBM Plex Sans" pitchFamily="34" charset="-120"/>
              </a:rPr>
              <a:t>Se jis kòmansman an sa ye.</a:t>
            </a:r>
            <a:endParaRPr lang="h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Kat pwen pou retni</a:t>
            </a:r>
            <a:endParaRPr lang="ht"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Lajan depann de règ ak konfyans.</a:t>
            </a:r>
            <a:r>
              <a:rPr lang="ht" altLang="en-US" sz="2300" dirty="0">
                <a:solidFill>
                  <a:srgbClr val="25252B"/>
                </a:solidFill>
                <a:latin typeface="IBM Plex Sans" pitchFamily="34" charset="0"/>
                <a:ea typeface="IBM Plex Sans" pitchFamily="34" charset="-122"/>
                <a:cs typeface="IBM Plex Sans" pitchFamily="34" charset="-120"/>
              </a:rPr>
              <a:t> Se yon ti kantite enstitisyon ki fikse kantite lajan fiat ak règ li yo.</a:t>
            </a:r>
            <a:endParaRPr lang="ht" sz="2300" dirty="0"/>
          </a:p>
          <a:p>
            <a:pPr algn="l" marL="219710" indent="-219710">
              <a:lnSpc>
                <a:spcPct val="113000"/>
              </a:lnSpc>
              <a:spcBef>
                <a:spcPts val="460"/>
              </a:spcBef>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Bitcoin ofri lòt règ.</a:t>
            </a:r>
            <a:r>
              <a:rPr lang="ht" altLang="en-US" sz="2300" dirty="0">
                <a:solidFill>
                  <a:srgbClr val="25252B"/>
                </a:solidFill>
                <a:latin typeface="IBM Plex Sans" pitchFamily="34" charset="0"/>
                <a:ea typeface="IBM Plex Sans" pitchFamily="34" charset="-122"/>
                <a:cs typeface="IBM Plex Sans" pitchFamily="34" charset="-120"/>
              </a:rPr>
              <a:t> Yon kantite piblik e limite, ki louvri pou tout moun, ke nou ka verifye olye nou annik fè l konfyans.</a:t>
            </a:r>
            <a:endParaRPr lang="ht" sz="2300" dirty="0"/>
          </a:p>
          <a:p>
            <a:pPr algn="l" marL="219710" indent="-219710">
              <a:lnSpc>
                <a:spcPct val="113000"/>
              </a:lnSpc>
              <a:spcBef>
                <a:spcPts val="460"/>
              </a:spcBef>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Sekirite anvan tout bagay.</a:t>
            </a:r>
            <a:r>
              <a:rPr lang="ht" altLang="en-US" sz="2300" dirty="0">
                <a:solidFill>
                  <a:srgbClr val="25252B"/>
                </a:solidFill>
                <a:latin typeface="IBM Plex Sans" pitchFamily="34" charset="0"/>
                <a:ea typeface="IBM Plex Sans" pitchFamily="34" charset="-122"/>
                <a:cs typeface="IBM Plex Sans" pitchFamily="34" charset="-120"/>
              </a:rPr>
              <a:t> Aprann anvan, kòmanse piti, verifye tout bagay, pa janm pataje fraz sekrè (seed phrase) nou.</a:t>
            </a:r>
            <a:endParaRPr lang="ht" sz="2300" dirty="0"/>
          </a:p>
          <a:p>
            <a:pPr algn="l" marL="219710" indent="-219710">
              <a:lnSpc>
                <a:spcPct val="113000"/>
              </a:lnSpc>
              <a:spcBef>
                <a:spcPts val="460"/>
              </a:spcBef>
              <a:buSzPct val="100000"/>
              <a:buChar char="•"/>
            </a:pPr>
            <a:r>
              <a:rPr lang="ht" altLang="en-US" sz="2300" b="1" dirty="0">
                <a:solidFill>
                  <a:srgbClr val="25252B"/>
                </a:solidFill>
                <a:latin typeface="IBM Plex Sans" pitchFamily="34" charset="0"/>
                <a:ea typeface="IBM Plex Sans" pitchFamily="34" charset="-122"/>
                <a:cs typeface="IBM Plex Sans" pitchFamily="34" charset="-120"/>
              </a:rPr>
              <a:t>Se sèlman kòmansman an.</a:t>
            </a:r>
            <a:r>
              <a:rPr lang="ht" altLang="en-US" sz="2300" dirty="0">
                <a:solidFill>
                  <a:srgbClr val="25252B"/>
                </a:solidFill>
                <a:latin typeface="IBM Plex Sans" pitchFamily="34" charset="0"/>
                <a:ea typeface="IBM Plex Sans" pitchFamily="34" charset="-122"/>
                <a:cs typeface="IBM Plex Sans" pitchFamily="34" charset="-120"/>
              </a:rPr>
              <a:t> Yon sèl pwochen etap ki san danje ase.</a:t>
            </a:r>
            <a:endParaRPr lang="ht" sz="2300" dirty="0"/>
          </a:p>
        </p:txBody>
      </p:sp>
      <p:sp>
        <p:nvSpPr>
          <p:cNvPr id="5" name="Shape 3"/>
          <p:cNvSpPr/>
          <p:nvPr/>
        </p:nvSpPr>
        <p:spPr>
          <a:xfrm>
            <a:off x="666780" y="4645243"/>
            <a:ext cx="10858500" cy="1579352"/>
          </a:xfrm>
          <a:prstGeom prst="rect">
            <a:avLst/>
          </a:prstGeom>
          <a:solidFill>
            <a:srgbClr val="F3F3FA"/>
          </a:solidFill>
          <a:ln/>
        </p:spPr>
      </p:sp>
      <p:sp>
        <p:nvSpPr>
          <p:cNvPr id="6" name="Shape 4"/>
          <p:cNvSpPr/>
          <p:nvPr/>
        </p:nvSpPr>
        <p:spPr>
          <a:xfrm>
            <a:off x="666780" y="4645243"/>
            <a:ext cx="57150" cy="1579352"/>
          </a:xfrm>
          <a:prstGeom prst="rect">
            <a:avLst/>
          </a:prstGeom>
          <a:solidFill>
            <a:srgbClr val="422C70"/>
          </a:solidFill>
          <a:ln/>
        </p:spPr>
      </p:sp>
      <p:sp>
        <p:nvSpPr>
          <p:cNvPr id="7" name="Text 5"/>
          <p:cNvSpPr/>
          <p:nvPr/>
        </p:nvSpPr>
        <p:spPr>
          <a:xfrm>
            <a:off x="1192103" y="4908591"/>
            <a:ext cx="10456896" cy="1052657"/>
          </a:xfrm>
          <a:prstGeom prst="rect">
            <a:avLst/>
          </a:prstGeom>
          <a:noFill/>
          <a:ln/>
        </p:spPr>
        <p:txBody>
          <a:bodyPr wrap="square" lIns="0" tIns="0" rIns="0" bIns="0" rtlCol="0" anchor="t"/>
          <a:lstStyle/>
          <a:p>
            <a:pPr algn="l" indent="0" marL="0">
              <a:lnSpc>
                <a:spcPct val="113000"/>
              </a:lnSpc>
              <a:buNone/>
            </a:pPr>
            <a:r>
              <a:rPr lang="ht" altLang="en-US" sz="2300" b="1" dirty="0">
                <a:solidFill>
                  <a:srgbClr val="422C70"/>
                </a:solidFill>
                <a:latin typeface="IBM Plex Sans" pitchFamily="34" charset="0"/>
                <a:ea typeface="IBM Plex Sans" pitchFamily="34" charset="-122"/>
                <a:cs typeface="IBM Plex Sans" pitchFamily="34" charset="-120"/>
              </a:rPr>
              <a:t>Yon moman pou reflechi</a:t>
            </a:r>
            <a:endParaRPr lang="ht" sz="2300" dirty="0"/>
          </a:p>
          <a:p>
            <a:pPr algn="l" indent="0" marL="0">
              <a:lnSpc>
                <a:spcPct val="113000"/>
              </a:lnSpc>
              <a:spcBef>
                <a:spcPts val="340"/>
              </a:spcBef>
              <a:buNone/>
            </a:pPr>
            <a:r>
              <a:rPr lang="ht" altLang="en-US" sz="2300" dirty="0">
                <a:solidFill>
                  <a:srgbClr val="25252B"/>
                </a:solidFill>
                <a:latin typeface="IBM Plex Sans" pitchFamily="34" charset="0"/>
                <a:ea typeface="IBM Plex Sans" pitchFamily="34" charset="-122"/>
                <a:cs typeface="IBM Plex Sans" pitchFamily="34" charset="-120"/>
              </a:rPr>
              <a:t>Retounen sou senk kesyon ki te nan kòmansman an. Kisa nou ta reponn kounye a?</a:t>
            </a:r>
            <a:endParaRPr lang="ht"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k ap vini apre?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t" altLang="en-US" sz="3000" dirty="0">
                <a:solidFill>
                  <a:srgbClr val="422C70"/>
                </a:solidFill>
                <a:latin typeface="IBM Plex Sans Medium" pitchFamily="34" charset="0"/>
                <a:ea typeface="IBM Plex Sans Medium" pitchFamily="34" charset="-122"/>
                <a:cs typeface="IBM Plex Sans Medium" pitchFamily="34" charset="-120"/>
              </a:rPr>
              <a:t>Diplòm Bitcoin an</a:t>
            </a:r>
            <a:endParaRPr lang="ht"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ht" altLang="en-US" sz="2210" dirty="0">
                <a:solidFill>
                  <a:srgbClr val="25252B"/>
                </a:solidFill>
                <a:latin typeface="IBM Plex Sans" pitchFamily="34" charset="0"/>
                <a:ea typeface="IBM Plex Sans" pitchFamily="34" charset="-122"/>
                <a:cs typeface="IBM Plex Sans" pitchFamily="34" charset="-120"/>
              </a:rPr>
              <a:t>Pwochen etap la. Kat modil li yo ap mennen ou pi lwen:</a:t>
            </a:r>
            <a:endParaRPr lang="ht"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ht" altLang="en-US" sz="2210" dirty="0">
                <a:solidFill>
                  <a:srgbClr val="25252B"/>
                </a:solidFill>
                <a:latin typeface="IBM Plex Sans" pitchFamily="34" charset="0"/>
                <a:ea typeface="IBM Plex Sans" pitchFamily="34" charset="-122"/>
                <a:cs typeface="IBM Plex Sans" pitchFamily="34" charset="-120"/>
              </a:rPr>
              <a:t>Konprann lajan</a:t>
            </a:r>
            <a:endParaRPr lang="ht" sz="2210" dirty="0"/>
          </a:p>
          <a:p>
            <a:pPr algn="l" marL="210820" indent="-210820">
              <a:lnSpc>
                <a:spcPct val="113000"/>
              </a:lnSpc>
              <a:spcBef>
                <a:spcPts val="440"/>
              </a:spcBef>
              <a:buSzPct val="100000"/>
              <a:buChar char="•"/>
            </a:pPr>
            <a:r>
              <a:rPr lang="ht" altLang="en-US" sz="2210" dirty="0">
                <a:solidFill>
                  <a:srgbClr val="25252B"/>
                </a:solidFill>
                <a:latin typeface="IBM Plex Sans" pitchFamily="34" charset="0"/>
                <a:ea typeface="IBM Plex Sans" pitchFamily="34" charset="-122"/>
                <a:cs typeface="IBM Plex Sans" pitchFamily="34" charset="-120"/>
              </a:rPr>
              <a:t>Kijan Bitcoin fonksyone</a:t>
            </a:r>
            <a:endParaRPr lang="ht" sz="2210" dirty="0"/>
          </a:p>
          <a:p>
            <a:pPr algn="l" marL="210820" indent="-210820">
              <a:lnSpc>
                <a:spcPct val="113000"/>
              </a:lnSpc>
              <a:spcBef>
                <a:spcPts val="440"/>
              </a:spcBef>
              <a:buSzPct val="100000"/>
              <a:buChar char="•"/>
            </a:pPr>
            <a:r>
              <a:rPr lang="ht" altLang="en-US" sz="2210" dirty="0">
                <a:solidFill>
                  <a:srgbClr val="25252B"/>
                </a:solidFill>
                <a:latin typeface="IBM Plex Sans" pitchFamily="34" charset="0"/>
                <a:ea typeface="IBM Plex Sans" pitchFamily="34" charset="-122"/>
                <a:cs typeface="IBM Plex Sans" pitchFamily="34" charset="-120"/>
              </a:rPr>
              <a:t>Itilize Bitcoin an sekirite</a:t>
            </a:r>
            <a:endParaRPr lang="ht" sz="2210" dirty="0"/>
          </a:p>
          <a:p>
            <a:pPr algn="l" marL="210820" indent="-210820">
              <a:lnSpc>
                <a:spcPct val="113000"/>
              </a:lnSpc>
              <a:spcBef>
                <a:spcPts val="440"/>
              </a:spcBef>
              <a:buSzPct val="100000"/>
              <a:buChar char="•"/>
            </a:pPr>
            <a:r>
              <a:rPr lang="ht" altLang="en-US" sz="2210" dirty="0">
                <a:solidFill>
                  <a:srgbClr val="25252B"/>
                </a:solidFill>
                <a:latin typeface="IBM Plex Sans" pitchFamily="34" charset="0"/>
                <a:ea typeface="IBM Plex Sans" pitchFamily="34" charset="-122"/>
                <a:cs typeface="IBM Plex Sans" pitchFamily="34" charset="-120"/>
              </a:rPr>
              <a:t>Bitcoin nan kominote ou</a:t>
            </a:r>
            <a:endParaRPr lang="ht"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ht" altLang="en-US" sz="2210" dirty="0">
                <a:solidFill>
                  <a:srgbClr val="25252B"/>
                </a:solidFill>
                <a:latin typeface="IBM Plex Sans" pitchFamily="34" charset="0"/>
                <a:ea typeface="IBM Plex Sans" pitchFamily="34" charset="-122"/>
                <a:cs typeface="IBM Plex Sans" pitchFamily="34" charset="-120"/>
              </a:rPr>
              <a:t>Rete kirye, kontinye poze kesyon, epi aprann plis sou </a:t>
            </a:r>
            <a:r>
              <a:rPr lang="ht"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ht" altLang="en-US" sz="2210" dirty="0">
                <a:solidFill>
                  <a:srgbClr val="25252B"/>
                </a:solidFill>
                <a:latin typeface="IBM Plex Sans" pitchFamily="34" charset="0"/>
                <a:ea typeface="IBM Plex Sans" pitchFamily="34" charset="-122"/>
                <a:cs typeface="IBM Plex Sans" pitchFamily="34" charset="-120"/>
              </a:rPr>
              <a:t>.</a:t>
            </a:r>
            <a:endParaRPr lang="ht" sz="2210" dirty="0"/>
          </a:p>
        </p:txBody>
      </p:sp>
      <p:sp>
        <p:nvSpPr>
          <p:cNvPr id="8" name="Text 5"/>
          <p:cNvSpPr/>
          <p:nvPr/>
        </p:nvSpPr>
        <p:spPr>
          <a:xfrm>
            <a:off x="666780" y="5444246"/>
            <a:ext cx="11144250" cy="378470"/>
          </a:xfrm>
          <a:prstGeom prst="rect">
            <a:avLst/>
          </a:prstGeom>
          <a:noFill/>
          <a:ln/>
        </p:spPr>
        <p:txBody>
          <a:bodyPr wrap="square" lIns="0" tIns="0" rIns="0" bIns="0" rtlCol="0" anchor="t"/>
          <a:lstStyle/>
          <a:p>
            <a:pPr algn="l" indent="0" marL="0">
              <a:lnSpc>
                <a:spcPct val="113000"/>
              </a:lnSpc>
              <a:buNone/>
            </a:pPr>
            <a:r>
              <a:rPr lang="ht" altLang="en-US" sz="2210" dirty="0">
                <a:solidFill>
                  <a:srgbClr val="25252B"/>
                </a:solidFill>
                <a:latin typeface="IBM Plex Sans" pitchFamily="34" charset="0"/>
                <a:ea typeface="IBM Plex Sans" pitchFamily="34" charset="-122"/>
                <a:cs typeface="IBM Plex Sans" pitchFamily="34" charset="-120"/>
              </a:rPr>
              <a:t>Nou espere wè ou nan pwochen gwoup nou an.</a:t>
            </a:r>
            <a:endParaRPr lang="ht"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t" altLang="en-US" sz="1200" dirty="0">
                <a:solidFill>
                  <a:srgbClr val="6C6C7D"/>
                </a:solidFill>
                <a:latin typeface="IBM Plex Sans" pitchFamily="34" charset="0"/>
                <a:ea typeface="IBM Plex Sans" pitchFamily="34" charset="-122"/>
                <a:cs typeface="IBM Plex Sans" pitchFamily="34" charset="-120"/>
              </a:rPr>
              <a:t>Entwodiksyon sou Bitcoin · Kisa k ap vini apre?</a:t>
            </a:r>
            <a:endParaRPr lang="h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Entwodiksyon sou Bitcoin</dc:title>
  <dc:subject>Open educational slides (Creative Commons). Adapt them freely.</dc:subject>
  <dc:creator>My First Bitcoin</dc:creator>
  <cp:lastModifiedBy>My First Bitcoin</cp:lastModifiedBy>
  <cp:revision>1</cp:revision>
  <dcterms:created xsi:type="dcterms:W3CDTF">2026-10-22T19:36:04Z</dcterms:created>
  <dcterms:modified xsi:type="dcterms:W3CDTF">2026-10-22T19:36:04Z</dcterms:modified>
</cp:coreProperties>
</file>