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Sumber: My First Bitcoin, Pengantar Bitcoin, Panduan untuk Pemula, edisi 26.10. Diadaptasi berdasarkan lisensi Creative Commons Atribusi-BerbagiSerupa 4.0 Internasional; materi presentasi ini menggunakan lisensi yang sama. Materi presentasi ini merupakan alat bantu bagi pendidik, yang disusun berdasarkan enam pertanyaan dalam panduan tersebut. Sesuaikan contoh, tempo, dan cara penyampaian dengan komunitas Anda, sambil tetap mempertahankan makna dan pesan keselamatannya. Tidak ada durasi sesi yang ditetapkan.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Mulailah dengan gambar: semua orang di sekitar kita menggunakan uang tanpa mempertanyakannya. Tanyakan kepada kelompok kapan terakhir kali mereka memikirkan dari mana uang berasal.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Berikan beberapa menit kepada peserta didik untuk menulis. Jangan meminta siapa pun untuk membagikan rincian keuangan pribadi. Jawaban-jawaban ini akan dibahas kembali pada slide poin-poin utama “Apa Selanjutnya?”.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Pertahankan pembedaan ini sepanjang sesi. Ketika suatu klaim muncul, tanyakan: dapatkah kita memeriksanya, atau apakah klaim tersebut memerlukan kriteria dan bukti?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dari panduan ini: Anda menanam padi dan membutuhkan sepatu, tetapi pembuat sepatu menginginkan minyak goreng, bukan beras. Para ekonom menyebut kondisi ini sebagai kesesuaian ganda keinginan.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dari panduan ini: Anda menanam padi dan membutuhkan sepatu, tetapi pembuat sepatu menginginkan minyak goreng, bukan beras. Para ekonom menyebut kondisi ini sebagai kesesuaian ganda keinginan.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Uang kertas hanyalah selembar kertas. Uang mengatasi masalah barter dengan memisahkan penjualan dari pembelian: Anda menjual beras kepada seseorang dan membeli sepatu dari orang lain. Inilah yang membedakan uang dari barter.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Inflasi harga adalah kenaikan tingkat harga secara umum yang berlangsung terus-menerus. Sisi lainnya adalah daya beli: seberapa banyak barang dan jasa yang dapat dibeli dengan satu unit uang. Jika harga sekeranjang barang kebutuhan pokok naik dari 100 satuan mata uang menjadi 110, maka 100 satuan mata uang yang sama tidak lagi cukup untuk membeli seluruh isi keranjang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Inflasi harga adalah kenaikan tingkat harga secara umum yang berlangsung terus-menerus. Sisi lainnya adalah daya beli: seberapa banyak barang dan jasa yang dapat dibeli dengan satu unit uang. Jika harga sekeranjang barang kebutuhan pokok naik dari 100 satuan mata uang menjadi 110, maka 100 satuan mata uang yang sama tidak lagi cukup untuk membeli seluruh isi keranjang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ekonom memperdebatkan seberapa besar pengaruh masing-masing penyebab. Tetaplah berfokus pada satu penyebab yang merupakan keputusan, bukan kejadian yang tidak disengaja.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Kegiatan ini dapat dilakukan tanpa perangkat apa pun atau internet. Bandingkan jawaban antaranggota kelompok, dan ingatkan peserta didik bahwa satu harga saja tidak mencerminkan ukuran inflasi secara keseluruhan.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Sebelum Bitcoin, pengiriman uang secara daring selalu bergantung pada organisasi tepercaya: bank atau perusahaan pembayaran yang mengelola buku besar, menyetujui pembukaan rekening, dan dapat menunda, memblokir, atau membatalkan pembayaran. Informasi digital mudah disalin: jika koin digital dapat dibelanjakan dua kali, koin tersebut tidak dapat berfungsi sebagai uang. Inilah masalah pembelanjaan ganda. Satoshi Nakamoto adalah seseorang atau sekelompok orang yang menggunakan nama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Terdesentralisasi tidak berarti setiap orang memiliki pengaruh yang sama. Artinya, tidak ada satu peserta pun yang dapat mengubah buku besar atau aturan moneter bagi semua orang.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baru diterbitkan sesuai jadwal yang terbuka untuk umum, dan komputer-komputer independen yang disebut simpul menolak setiap blok yang melanggar aturan tersebut. Batas ini dapat dipercaya karena siapa pun dapat memeriksanya. Ini bukan hukum alam: batas ini tetap berlaku karena para peserta terus menegakkannya. Pasokan yang terbatas tidak menjamin bahwa harga akan naik; harga bergantung pada permintaan maupun pasokan.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Memiliki 100.000 sats dan memiliki 0,001 bitcoin menunjukkan jumlah yang sama. Luruskan kesalahpahaman bahwa Bitcoin tidak terjangkau karena harga satu bitcoin mahal.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Pengguna mengirim, menerima, dan menyimpan bitcoin; simpul memeriksa setiap transaksi dan blok berdasarkan aturan; penambang bersaing untuk menambahkan blok baru ke catatan kira-kira setiap sepuluh menit. Catatan tersebut, yang disebut blockchain, bersifat publik dan membutuhkan biaya sangat besar untuk ditulis ulang. Catatan tentang penulisan: Bitcoin dengan huruf B kapital biasanya merujuk pada jaringan atau sistemnya; bitcoin dengan huruf b kecil merujuk pada uang itu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Pengguna mengirim, menerima, dan menyimpan bitcoin; simpul memeriksa setiap transaksi dan blok berdasarkan aturan; penambang bersaing untuk menambahkan blok baru ke catatan kira-kira setiap sepuluh menit. Catatan tersebut, yang disebut blockchain, bersifat publik dan membutuhkan biaya sangat besar untuk ditulis ulang. Catatan tentang penulisan: Bitcoin dengan huruf B kapital biasanya merujuk pada jaringan atau sistemnya; bitcoin dengan huruf b kecil merujuk pada uang itu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Dompet Bitcoin adalah alat, biasanya berupa aplikasi, yang memungkinkan Anda menerima, memeriksa, dan mengirim bitcoin. Bitcoin milik Anda tidak disimpan di dalam ponsel Anda, melainkan dicatat di blockchain. Dompet ini mengelola kunci yang memungkinkan Anda membuktikan kepemilikan bitcoin tersebut dan mengotorisasi pembayaran.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Frasa pemulihan bukan sekadar cadangan: frasa ini memberikan akses penuh. Tuliskan frasa tersebut dengan tepat di atas kertas saat Anda membuat dompet; simpan secara luring, rahasiakan, dan letakkan di tempat yang aman agar tidak hilang atau rusak. Jangan pernah memotretnya, mengirimkannya melalui surel, menyimpannya dalam catatan di layanan awan, mengirimkannya melalui pesan, atau mengetikkannya di situs web. Kata-kata yang ditampilkan hanyalah contoh; jangan pernah menampilkan atau mengumpulkan frasa pemulihan yang sebenarnya.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tidak merekomendasikan dompet tertentu. Perangkat, biaya, dan pemilik dapat berubah, dan apa yang cocok untuk satu komunitas belum tentu cocok untuk komunitas lain. Arahkan peserta didik kepada pendidik setempat yang tepercaya.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3952" y="571500"/>
            <a:ext cx="1121329" cy="272400"/>
          </a:xfrm>
          <a:prstGeom prst="rect">
            <a:avLst/>
          </a:prstGeom>
          <a:noFill/>
          <a:ln/>
        </p:spPr>
        <p:txBody>
          <a:bodyPr wrap="square" lIns="0" tIns="0" rIns="0" bIns="0" rtlCol="0" anchor="t"/>
          <a:lstStyle/>
          <a:p>
            <a:pPr algn="r" indent="0" marL="0">
              <a:lnSpc>
                <a:spcPct val="108000"/>
              </a:lnSpc>
              <a:buNone/>
            </a:pPr>
            <a:r>
              <a:rPr lang="id" altLang="en-US" sz="1650" dirty="0">
                <a:solidFill>
                  <a:srgbClr val="FFFFFF"/>
                </a:solidFill>
                <a:latin typeface="IBM Plex Sans" pitchFamily="34" charset="0"/>
                <a:ea typeface="IBM Plex Sans" pitchFamily="34" charset="-122"/>
                <a:cs typeface="IBM Plex Sans" pitchFamily="34" charset="-120"/>
              </a:rPr>
              <a:t>Edisi 26.10</a:t>
            </a:r>
            <a:endParaRPr lang="id"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id" altLang="en-US" sz="7200" dirty="0">
                <a:solidFill>
                  <a:srgbClr val="FFFFFF"/>
                </a:solidFill>
                <a:latin typeface="IBM Plex Sans Medium" pitchFamily="34" charset="0"/>
                <a:ea typeface="IBM Plex Sans Medium" pitchFamily="34" charset="-122"/>
                <a:cs typeface="IBM Plex Sans Medium" pitchFamily="34" charset="-120"/>
              </a:rPr>
              <a:t>Pengantar</a:t>
            </a:r>
            <a:br/>
            <a:r>
              <a:rPr lang="id" altLang="en-US" sz="7200" dirty="0">
                <a:solidFill>
                  <a:srgbClr val="FFFFFF"/>
                </a:solidFill>
                <a:latin typeface="IBM Plex Sans Medium" pitchFamily="34" charset="0"/>
                <a:ea typeface="IBM Plex Sans Medium" pitchFamily="34" charset="-122"/>
                <a:cs typeface="IBM Plex Sans Medium" pitchFamily="34" charset="-120"/>
              </a:rPr>
              <a:t>Bitcoin</a:t>
            </a:r>
            <a:endParaRPr lang="id"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id" altLang="en-US" sz="2400" dirty="0">
                <a:solidFill>
                  <a:srgbClr val="FFFFFF"/>
                </a:solidFill>
                <a:latin typeface="IBM Plex Sans" pitchFamily="34" charset="0"/>
                <a:ea typeface="IBM Plex Sans" pitchFamily="34" charset="-122"/>
                <a:cs typeface="IBM Plex Sans" pitchFamily="34" charset="-120"/>
              </a:rPr>
              <a:t>Panduan untuk Pemula</a:t>
            </a:r>
            <a:endParaRPr lang="id"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Mengapa Uang Penting?</a:t>
            </a:r>
            <a:endParaRPr lang="id"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id" altLang="en-US" sz="2400" dirty="0">
                <a:solidFill>
                  <a:srgbClr val="FFFFFF"/>
                </a:solidFill>
                <a:latin typeface="IBM Plex Sans" pitchFamily="34" charset="0"/>
                <a:ea typeface="IBM Plex Sans" pitchFamily="34" charset="-122"/>
                <a:cs typeface="IBM Plex Sans" pitchFamily="34" charset="-120"/>
              </a:rPr>
              <a:t>Kita menggunakan uang setiap hari, tetapi jarang bertanya bagaimana uang bekerja.</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Kebanyakan Orang Tidak</a:t>
            </a:r>
            <a:br/>
            <a:r>
              <a:rPr lang="id" altLang="en-US" sz="3000" dirty="0">
                <a:solidFill>
                  <a:srgbClr val="422C70"/>
                </a:solidFill>
                <a:latin typeface="IBM Plex Sans Medium" pitchFamily="34" charset="0"/>
                <a:ea typeface="IBM Plex Sans Medium" pitchFamily="34" charset="-122"/>
                <a:cs typeface="IBM Plex Sans Medium" pitchFamily="34" charset="-120"/>
              </a:rPr>
              <a:t>Pernah Meluangkan Waktu</a:t>
            </a:r>
            <a:br/>
            <a:r>
              <a:rPr lang="id" altLang="en-US" sz="3000" dirty="0">
                <a:solidFill>
                  <a:srgbClr val="422C70"/>
                </a:solidFill>
                <a:latin typeface="IBM Plex Sans Medium" pitchFamily="34" charset="0"/>
                <a:ea typeface="IBM Plex Sans Medium" pitchFamily="34" charset="-122"/>
                <a:cs typeface="IBM Plex Sans Medium" pitchFamily="34" charset="-120"/>
              </a:rPr>
              <a:t>untuk Memikirkan Uang</a:t>
            </a:r>
            <a:endParaRPr lang="id"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Bukan memperolehnya, bukan membelanjakannya, melainkan memikirkan apa itu uang dan bagaimana cara kerjanya.</a:t>
            </a:r>
            <a:endParaRPr lang="id"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Mengapa Uang Penting?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Lima Pertanyaan untuk Memulai</a:t>
            </a:r>
            <a:endParaRPr lang="id" sz="3000" dirty="0"/>
          </a:p>
        </p:txBody>
      </p:sp>
      <p:sp>
        <p:nvSpPr>
          <p:cNvPr id="5" name="Text 2"/>
          <p:cNvSpPr/>
          <p:nvPr/>
        </p:nvSpPr>
        <p:spPr>
          <a:xfrm>
            <a:off x="971459" y="1368491"/>
            <a:ext cx="6006694" cy="2498049"/>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Mengapa orang membutuhkan uang?</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Apa yang membuat sesuatu menjadi uang?</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Siapa yang dapat menciptakan atau mengendalikan uang yang Anda gunakan?</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Mengapa uang yang Anda gunakan memiliki nilai?</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Apakah uang Anda dapat membeli barang dalam jumlah yang sama seperti sebelumnya?</a:t>
            </a:r>
            <a:endParaRPr lang="id" sz="1920" dirty="0"/>
          </a:p>
        </p:txBody>
      </p:sp>
      <p:sp>
        <p:nvSpPr>
          <p:cNvPr id="6" name="Shape 3"/>
          <p:cNvSpPr/>
          <p:nvPr/>
        </p:nvSpPr>
        <p:spPr>
          <a:xfrm>
            <a:off x="666780" y="4134734"/>
            <a:ext cx="5981730" cy="1645006"/>
          </a:xfrm>
          <a:prstGeom prst="rect">
            <a:avLst/>
          </a:prstGeom>
          <a:solidFill>
            <a:srgbClr val="F3F3FA"/>
          </a:solidFill>
          <a:ln/>
        </p:spPr>
      </p:sp>
      <p:sp>
        <p:nvSpPr>
          <p:cNvPr id="7" name="Shape 4"/>
          <p:cNvSpPr/>
          <p:nvPr/>
        </p:nvSpPr>
        <p:spPr>
          <a:xfrm>
            <a:off x="666780" y="4134734"/>
            <a:ext cx="57150" cy="1645006"/>
          </a:xfrm>
          <a:prstGeom prst="rect">
            <a:avLst/>
          </a:prstGeom>
          <a:solidFill>
            <a:srgbClr val="422C70"/>
          </a:solidFill>
          <a:ln/>
        </p:spPr>
      </p:sp>
      <p:sp>
        <p:nvSpPr>
          <p:cNvPr id="8" name="Text 5"/>
          <p:cNvSpPr/>
          <p:nvPr/>
        </p:nvSpPr>
        <p:spPr>
          <a:xfrm>
            <a:off x="1114014" y="4354190"/>
            <a:ext cx="5452933" cy="1206094"/>
          </a:xfrm>
          <a:prstGeom prst="rect">
            <a:avLst/>
          </a:prstGeom>
          <a:noFill/>
          <a:ln/>
        </p:spPr>
        <p:txBody>
          <a:bodyPr wrap="square" lIns="0" tIns="0" rIns="0" bIns="0" rtlCol="0" anchor="t"/>
          <a:lstStyle/>
          <a:p>
            <a:pPr algn="l" indent="0" marL="0">
              <a:lnSpc>
                <a:spcPct val="113000"/>
              </a:lnSpc>
              <a:buNone/>
            </a:pPr>
            <a:r>
              <a:rPr lang="id" altLang="en-US" sz="1920" b="1" dirty="0">
                <a:solidFill>
                  <a:srgbClr val="422C70"/>
                </a:solidFill>
                <a:latin typeface="IBM Plex Sans" pitchFamily="34" charset="0"/>
                <a:ea typeface="IBM Plex Sans" pitchFamily="34" charset="-122"/>
                <a:cs typeface="IBM Plex Sans" pitchFamily="34" charset="-120"/>
              </a:rPr>
              <a:t>Simpan jawaban Anda</a:t>
            </a:r>
            <a:endParaRPr lang="id" sz="1920" dirty="0"/>
          </a:p>
          <a:p>
            <a:pPr algn="l" indent="0" marL="0">
              <a:lnSpc>
                <a:spcPct val="113000"/>
              </a:lnSpc>
              <a:spcBef>
                <a:spcPts val="290"/>
              </a:spcBef>
              <a:buNone/>
            </a:pPr>
            <a:r>
              <a:rPr lang="id" altLang="en-US" sz="1920" dirty="0">
                <a:solidFill>
                  <a:srgbClr val="25252B"/>
                </a:solidFill>
                <a:latin typeface="IBM Plex Sans" pitchFamily="34" charset="0"/>
                <a:ea typeface="IBM Plex Sans" pitchFamily="34" charset="-122"/>
                <a:cs typeface="IBM Plex Sans" pitchFamily="34" charset="-120"/>
              </a:rPr>
              <a:t>Tuliskan jawaban singkat untuk setiap pertanyaan. Anda akan meninjau kembali jawaban tersebut di akhir.</a:t>
            </a:r>
            <a:endParaRPr lang="id"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Mengapa Uang Penting?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Fakta atau Opini?</a:t>
            </a:r>
            <a:endParaRPr lang="id"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Fakta:</a:t>
            </a:r>
            <a:r>
              <a:rPr lang="id" altLang="en-US" sz="2300" dirty="0">
                <a:solidFill>
                  <a:srgbClr val="25252B"/>
                </a:solidFill>
                <a:latin typeface="IBM Plex Sans" pitchFamily="34" charset="0"/>
                <a:ea typeface="IBM Plex Sans" pitchFamily="34" charset="-122"/>
                <a:cs typeface="IBM Plex Sans" pitchFamily="34" charset="-120"/>
              </a:rPr>
              <a:t> "Uang kertas ini diterima untuk pembayaran pajak." Hal ini dapat diperiksa.</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Opini:</a:t>
            </a:r>
            <a:r>
              <a:rPr lang="id" altLang="en-US" sz="2300" dirty="0">
                <a:solidFill>
                  <a:srgbClr val="25252B"/>
                </a:solidFill>
                <a:latin typeface="IBM Plex Sans" pitchFamily="34" charset="0"/>
                <a:ea typeface="IBM Plex Sans" pitchFamily="34" charset="-122"/>
                <a:cs typeface="IBM Plex Sans" pitchFamily="34" charset="-120"/>
              </a:rPr>
              <a:t> "Ini adalah bentuk uang terbaik." Pernyataan ini memerlukan kriteria dan bukti.</a:t>
            </a:r>
            <a:endParaRPr lang="id"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Panduan ini hanya untuk tujuan pendidikan. Panduan ini tidak memberikan nasihat keuangan, investasi, hukum, atau perpajakan, dan tidak menyarankan Anda untuk membeli, menjual, atau menyimpan apa pun.</a:t>
            </a:r>
            <a:endParaRPr lang="id"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Mengapa Uang Penting?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Apa Itu Uang?</a:t>
            </a:r>
            <a:endParaRPr lang="id"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id" altLang="en-US" sz="2400" dirty="0">
                <a:solidFill>
                  <a:srgbClr val="FFFFFF"/>
                </a:solidFill>
                <a:latin typeface="IBM Plex Sans" pitchFamily="34" charset="0"/>
                <a:ea typeface="IBM Plex Sans" pitchFamily="34" charset="-122"/>
                <a:cs typeface="IBM Plex Sans" pitchFamily="34" charset="-120"/>
              </a:rPr>
              <a:t>Uang adalah alat tukar.</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Barter dan Kesesuaian Ganda Keinginan</a:t>
            </a:r>
            <a:endParaRPr lang="id"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Kedua orang harus saling menginginkan apa yang dimiliki pihak lain, pada waktu yang sama dan dalam jumlah yang sesuai.</a:t>
            </a:r>
            <a:endParaRPr lang="id"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Barter dan Kesesuaian Ganda Keinginan</a:t>
            </a:r>
            <a:endParaRPr lang="id"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Kedua orang harus menginginkan apa yang dimiliki satu sama lain, pada waktu yang sama dan dalam jumlah yang sesuai.</a:t>
            </a:r>
            <a:endParaRPr lang="id" sz="2400" dirty="0"/>
          </a:p>
        </p:txBody>
      </p:sp>
      <p:pic>
        <p:nvPicPr>
          <p:cNvPr id="5" name="Image 0" descr="Amina Memiliki: beras Menginginkan: sepatuDengan LuisLuis tidak menginginkan beras.Luis Memiliki: sepatuMenginginkan: minyak gorengDengan MeiMei tidak menginginkan sepatu.MeiMemiliki: minyak gorengMen">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Uang Adalah Alat Tukar</a:t>
            </a:r>
            <a:endParaRPr lang="id"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Tidak ada orang yang menginginkan uang semata-mata demi uang itu sendiri. Uang berguna karena orang lain menerimanya, dengan harapan bahwa orang lain juga akan menerimanya di kemudian hari.</a:t>
            </a:r>
            <a:endParaRPr lang="id"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Tiga Fungsi Uang</a:t>
            </a:r>
            <a:endParaRPr lang="id"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Alat tukar:</a:t>
            </a:r>
            <a:r>
              <a:rPr lang="id" altLang="en-US" sz="2400" dirty="0">
                <a:solidFill>
                  <a:srgbClr val="25252B"/>
                </a:solidFill>
                <a:latin typeface="IBM Plex Sans" pitchFamily="34" charset="0"/>
                <a:ea typeface="IBM Plex Sans" pitchFamily="34" charset="-122"/>
                <a:cs typeface="IBM Plex Sans" pitchFamily="34" charset="-120"/>
              </a:rPr>
              <a:t> orang menerimanya sebagai pembayaran</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Satuan hitung:</a:t>
            </a:r>
            <a:r>
              <a:rPr lang="id" altLang="en-US" sz="2400" dirty="0">
                <a:solidFill>
                  <a:srgbClr val="25252B"/>
                </a:solidFill>
                <a:latin typeface="IBM Plex Sans" pitchFamily="34" charset="0"/>
                <a:ea typeface="IBM Plex Sans" pitchFamily="34" charset="-122"/>
                <a:cs typeface="IBM Plex Sans" pitchFamily="34" charset="-120"/>
              </a:rPr>
              <a:t> harga dinyatakan dalam satuan tersebut</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Penyimpan nilai:</a:t>
            </a:r>
            <a:r>
              <a:rPr lang="id" altLang="en-US" sz="2400" dirty="0">
                <a:solidFill>
                  <a:srgbClr val="25252B"/>
                </a:solidFill>
                <a:latin typeface="IBM Plex Sans" pitchFamily="34" charset="0"/>
                <a:ea typeface="IBM Plex Sans" pitchFamily="34" charset="-122"/>
                <a:cs typeface="IBM Plex Sans" pitchFamily="34" charset="-120"/>
              </a:rPr>
              <a:t> mempertahankan nilai dari masa kini hingga masa depan</a:t>
            </a:r>
            <a:endParaRPr lang="id"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Tidak ada uang yang menyimpan nilai secara sempurna, tetapi beberapa bentuk uang kehilangan daya beli lebih lambat daripada yang lain.</a:t>
            </a:r>
            <a:endParaRPr lang="id"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Dari Kerang ke Uang Kertas</a:t>
            </a:r>
            <a:endParaRPr lang="id" sz="3000" dirty="0"/>
          </a:p>
        </p:txBody>
      </p:sp>
      <p:sp>
        <p:nvSpPr>
          <p:cNvPr id="5" name="Text 2"/>
          <p:cNvSpPr/>
          <p:nvPr/>
        </p:nvSpPr>
        <p:spPr>
          <a:xfrm>
            <a:off x="1017179" y="1379464"/>
            <a:ext cx="5310287" cy="3574115"/>
          </a:xfrm>
          <a:prstGeom prst="rect">
            <a:avLst/>
          </a:prstGeom>
          <a:noFill/>
          <a:ln/>
        </p:spPr>
        <p:txBody>
          <a:bodyPr wrap="square" lIns="0" tIns="0" rIns="0" bIns="0" rtlCol="0" anchor="t"/>
          <a:lstStyle/>
          <a:p>
            <a:pPr algn="l" marL="210820" indent="-210820">
              <a:lnSpc>
                <a:spcPct val="113000"/>
              </a:lnSpc>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Kerang, garam, manik-manik, ternak, tembaga, perak, emas</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Logam mulia: langka, tahan lama, diterima secara luas</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Surat klaim yang dapat ditukarkan dengan logam dalam jumlah yang tertera</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Standar emas: satuan mata uang yang secara hukum dikaitkan dengan emas</a:t>
            </a:r>
            <a:endParaRPr lang="id" sz="2210" dirty="0"/>
          </a:p>
        </p:txBody>
      </p:sp>
      <p:sp>
        <p:nvSpPr>
          <p:cNvPr id="6" name="Text 3"/>
          <p:cNvSpPr/>
          <p:nvPr/>
        </p:nvSpPr>
        <p:spPr>
          <a:xfrm>
            <a:off x="666780" y="5262006"/>
            <a:ext cx="5694426" cy="756940"/>
          </a:xfrm>
          <a:prstGeom prst="rect">
            <a:avLst/>
          </a:prstGeom>
          <a:noFill/>
          <a:ln/>
        </p:spPr>
        <p:txBody>
          <a:bodyPr wrap="square" lIns="0" tIns="0" rIns="0" bIns="0" rtlCol="0" anchor="t"/>
          <a:lstStyle/>
          <a:p>
            <a:pPr algn="l" indent="0" marL="0">
              <a:lnSpc>
                <a:spcPct val="113000"/>
              </a:lnSpc>
              <a:buNone/>
            </a:pPr>
            <a:r>
              <a:rPr lang="id" altLang="en-US" sz="2210" dirty="0">
                <a:solidFill>
                  <a:srgbClr val="25252B"/>
                </a:solidFill>
                <a:latin typeface="IBM Plex Sans" pitchFamily="34" charset="0"/>
                <a:ea typeface="IBM Plex Sans" pitchFamily="34" charset="-122"/>
                <a:cs typeface="IBM Plex Sans" pitchFamily="34" charset="-120"/>
              </a:rPr>
              <a:t>Aturannya berbeda-beda menurut tempat dan masa.</a:t>
            </a:r>
            <a:endParaRPr lang="id"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Uang Fiat</a:t>
            </a:r>
            <a:endParaRPr lang="id"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1971: Amerika Serikat menghentikan penukaran resmi dolar dengan emas oleh pemerintah asing dan bank sentral</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Saat ini sebagian besar mata uang nasional merupakan uang fiat: diterbitkan berdasarkan kewenangan pemerintah, tidak dapat ditukarkan dengan emas atau komoditas lainnya</a:t>
            </a:r>
            <a:endParaRPr lang="id" sz="2400" dirty="0"/>
          </a:p>
          <a:p>
            <a:pPr algn="l" marL="228600" indent="-228600">
              <a:lnSpc>
                <a:spcPct val="113000"/>
              </a:lnSpc>
              <a:spcBef>
                <a:spcPts val="480"/>
              </a:spcBef>
              <a:buSzPct val="100000"/>
              <a:buChar char="•"/>
            </a:pPr>
            <a:r>
              <a:rPr lang="id" altLang="en-US" sz="2400" i="1" dirty="0">
                <a:solidFill>
                  <a:srgbClr val="25252B"/>
                </a:solidFill>
                <a:latin typeface="IBM Plex Sans" pitchFamily="34" charset="0"/>
                <a:ea typeface="IBM Plex Sans" pitchFamily="34" charset="-122"/>
                <a:cs typeface="IBM Plex Sans" pitchFamily="34" charset="-120"/>
              </a:rPr>
              <a:t>Fiat</a:t>
            </a:r>
            <a:r>
              <a:rPr lang="id" altLang="en-US" sz="2400" dirty="0">
                <a:solidFill>
                  <a:srgbClr val="25252B"/>
                </a:solidFill>
                <a:latin typeface="IBM Plex Sans" pitchFamily="34" charset="0"/>
                <a:ea typeface="IBM Plex Sans" pitchFamily="34" charset="-122"/>
                <a:cs typeface="IBM Plex Sans" pitchFamily="34" charset="-120"/>
              </a:rPr>
              <a:t> berasal dari bahasa Latin yang berarti "biarlah hal itu terlaksana", sering dipahami sebagai "berdasarkan ketetapan"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Diterima karena masyarakat, pelaku usaha, bank, dan pemerintah menggunakannya; undang-undang menetapkannya sebagai alat pembayaran yang sah dan mewajibkan penggunaannya untuk membayar pajak</a:t>
            </a:r>
            <a:endParaRPr lang="id"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Kita Beralih dari Uang yang</a:t>
            </a:r>
            <a:br/>
            <a:r>
              <a:rPr lang="id" altLang="en-US" sz="4350" dirty="0">
                <a:solidFill>
                  <a:srgbClr val="FFFFFF"/>
                </a:solidFill>
                <a:latin typeface="IBM Plex Sans Medium" pitchFamily="34" charset="0"/>
                <a:ea typeface="IBM Plex Sans Medium" pitchFamily="34" charset="-122"/>
                <a:cs typeface="IBM Plex Sans Medium" pitchFamily="34" charset="-120"/>
              </a:rPr>
              <a:t>Didukung oleh Sesuatu ke Uang</a:t>
            </a:r>
            <a:br/>
            <a:r>
              <a:rPr lang="id" altLang="en-US" sz="4350" dirty="0">
                <a:solidFill>
                  <a:srgbClr val="FFFFFF"/>
                </a:solidFill>
                <a:latin typeface="IBM Plex Sans Medium" pitchFamily="34" charset="0"/>
                <a:ea typeface="IBM Plex Sans Medium" pitchFamily="34" charset="-122"/>
                <a:cs typeface="IBM Plex Sans Medium" pitchFamily="34" charset="-120"/>
              </a:rPr>
              <a:t>yang Didukung oleh Kepercayaan</a:t>
            </a:r>
            <a:br/>
            <a:r>
              <a:rPr lang="id" altLang="en-US" sz="4350" dirty="0">
                <a:solidFill>
                  <a:srgbClr val="FFFFFF"/>
                </a:solidFill>
                <a:latin typeface="IBM Plex Sans Medium" pitchFamily="34" charset="0"/>
                <a:ea typeface="IBM Plex Sans Medium" pitchFamily="34" charset="-122"/>
                <a:cs typeface="IBM Plex Sans Medium" pitchFamily="34" charset="-120"/>
              </a:rPr>
              <a:t>kepada Seseorang</a:t>
            </a:r>
            <a:endParaRPr lang="id"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C0C0D0"/>
                </a:solidFill>
                <a:latin typeface="IBM Plex Sans" pitchFamily="34" charset="0"/>
                <a:ea typeface="IBM Plex Sans" pitchFamily="34" charset="-122"/>
                <a:cs typeface="IBM Plex Sans" pitchFamily="34" charset="-120"/>
              </a:rPr>
              <a:t>Pengantar Bitcoin · Apa Itu Uang?</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Apa yang Salah dengan Uang Kita?</a:t>
            </a:r>
            <a:endParaRPr lang="id"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id" altLang="en-US" sz="2400" dirty="0">
                <a:solidFill>
                  <a:srgbClr val="FFFFFF"/>
                </a:solidFill>
                <a:latin typeface="IBM Plex Sans" pitchFamily="34" charset="0"/>
                <a:ea typeface="IBM Plex Sans" pitchFamily="34" charset="-122"/>
                <a:cs typeface="IBM Plex Sans" pitchFamily="34" charset="-120"/>
              </a:rPr>
              <a:t>Ketika orang mendengar kata inflasi, mereka biasanya membayangkan harga-harga yang naik.</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Inflasi dan Daya Beli</a:t>
            </a:r>
            <a:endParaRPr lang="id" sz="3000" dirty="0"/>
          </a:p>
        </p:txBody>
      </p:sp>
      <p:pic>
        <p:nvPicPr>
          <p:cNvPr id="4" name="Image 0" descr="Sebelum Anda memiliki 100 unit uang. Harga sekeranjang barang adalah 100. Anda dapat membeli seluruh isi keranjang.Tingkat hargaLebih rendahDaya beliLebih tinggiSetelah harga naik Anda masih memiliki ">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Inflasi dan Daya Beli</a:t>
            </a:r>
            <a:endParaRPr lang="id"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Banyak Penyebab, Satu</a:t>
            </a:r>
            <a:br/>
            <a:r>
              <a:rPr lang="id" altLang="en-US" sz="3000" dirty="0">
                <a:solidFill>
                  <a:srgbClr val="422C70"/>
                </a:solidFill>
                <a:latin typeface="IBM Plex Sans Medium" pitchFamily="34" charset="0"/>
                <a:ea typeface="IBM Plex Sans Medium" pitchFamily="34" charset="-122"/>
                <a:cs typeface="IBM Plex Sans Medium" pitchFamily="34" charset="-120"/>
              </a:rPr>
              <a:t>Pilihan</a:t>
            </a:r>
            <a:endParaRPr lang="id" sz="3000" dirty="0"/>
          </a:p>
        </p:txBody>
      </p:sp>
      <p:sp>
        <p:nvSpPr>
          <p:cNvPr id="5" name="Text 2"/>
          <p:cNvSpPr/>
          <p:nvPr/>
        </p:nvSpPr>
        <p:spPr>
          <a:xfrm>
            <a:off x="1032449" y="1802191"/>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Peningkatan jumlah uang dan kredit</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Gangguan pasokan dan perubahan permintaan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Pelemahan mata uang, pajak, biaya produksi</a:t>
            </a:r>
            <a:endParaRPr lang="id" sz="2300" dirty="0"/>
          </a:p>
        </p:txBody>
      </p:sp>
      <p:sp>
        <p:nvSpPr>
          <p:cNvPr id="6" name="Text 3"/>
          <p:cNvSpPr/>
          <p:nvPr/>
        </p:nvSpPr>
        <p:spPr>
          <a:xfrm>
            <a:off x="666780" y="4215841"/>
            <a:ext cx="5694426" cy="197492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Salah satu penyebabnya adalah pilihan, bukan kebetulan: dalam sistem fiat, sejumlah kecil lembaga dapat meningkatkan jumlah uang dan kredit serta mengubah aturan sistem tersebut.</a:t>
            </a:r>
            <a:endParaRPr lang="id"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Kelangkaan dan Nilai</a:t>
            </a:r>
            <a:endParaRPr lang="id"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Mona Lisa yang asli lebih berharga daripada salinan mana pun: hanya ada satu yang asli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Kelangkaan saja tidak menciptakan nilai, tetapi ketika orang menginginkan sesuatu, jumlah yang tersedia menjadi penting</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Ketika jumlah uang beredar tumbuh lebih cepat daripada jumlah barang dan jasa yang dapat dibeli, setiap unit uang cenderung dapat membeli lebih sedikit</a:t>
            </a:r>
            <a:endParaRPr lang="id"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Inflasi Tidak Berdampak Sama pada Semua Orang</a:t>
            </a:r>
            <a:endParaRPr lang="id"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Uang tunai dan tabungan dapat kehilangan daya beli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Pemilik aset yang harganya naik mungkin terlindungi sebagian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Upah dan harga menyesuaikan dengan kecepatan yang berbeda</a:t>
            </a:r>
            <a:endParaRPr lang="id"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Saldo rekening bank berbeda dari uang tunai di tangan Anda: saldo tersebut merupakan janji bank untuk membayar Anda. Janji itu biasanya ditepati, tetapi hal ini bergantung pada bank dan aturan yang mengaturnya.</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Cobalah: Memeriksa Daya Beli</a:t>
            </a:r>
            <a:endParaRPr lang="id"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Pilih satu barang atau jasa sehari-hari: roti, transportasi, atau pulsa telepon</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Catat harganya saat ini</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Tanyakan kepada seseorang berapa harganya beberapa tahun lalu, dan periksa catatan yang dapat dipercaya jika Anda bisa</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Apakah pendapatan meningkat dengan laju yang sama? Apa lagi yang mungkin menjelaskan perubahan tersebut?</a:t>
            </a:r>
            <a:endParaRPr lang="id"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Uang Fiat Berfungsi, tetapi Memiliki Risiko</a:t>
            </a:r>
            <a:endParaRPr lang="id"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Pembayaran yang praktis, kredit yang fleksibel, sarana untuk merespons krisis</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Namun, jumlah uang yang beredar dan aturannya dapat berubah, dan para penggunanya hanya memiliki sedikit suara dalam pengambilan keputusan</a:t>
            </a:r>
            <a:endParaRPr lang="id"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Inilah alasan orang mencari alternatif, dan alasan Bitcoin diciptakan.</a:t>
            </a:r>
            <a:endParaRPr lang="id"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yang Salah dengan Uang Kita?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Apa Itu Bitcoin?</a:t>
            </a:r>
            <a:endParaRPr lang="id"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id" altLang="en-US" sz="2400" dirty="0">
                <a:solidFill>
                  <a:srgbClr val="FFFFFF"/>
                </a:solidFill>
                <a:latin typeface="IBM Plex Sans" pitchFamily="34" charset="0"/>
                <a:ea typeface="IBM Plex Sans" pitchFamily="34" charset="-122"/>
                <a:cs typeface="IBM Plex Sans" pitchFamily="34" charset="-120"/>
              </a:rPr>
              <a:t>Uang digital yang terdesentralisasi, memiliki pasokan terbatas, dan dapat dikirim secara langsung antarpengguna tanpa izin bank.</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Masalah Pembelanjaan Ganda</a:t>
            </a:r>
            <a:endParaRPr lang="id"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d" altLang="en-US" sz="2400" b="1" dirty="0">
                <a:solidFill>
                  <a:srgbClr val="422C70"/>
                </a:solidFill>
                <a:latin typeface="IBM Plex Sans" pitchFamily="34" charset="0"/>
                <a:ea typeface="IBM Plex Sans" pitchFamily="34" charset="-122"/>
                <a:cs typeface="IBM Plex Sans" pitchFamily="34" charset="-120"/>
              </a:rPr>
              <a:t>31 Oktober 2008:</a:t>
            </a:r>
            <a:r>
              <a:rPr lang="id" altLang="en-US" sz="2400" dirty="0">
                <a:solidFill>
                  <a:srgbClr val="25252B"/>
                </a:solidFill>
                <a:latin typeface="IBM Plex Sans" pitchFamily="34" charset="0"/>
                <a:ea typeface="IBM Plex Sans" pitchFamily="34" charset="-122"/>
                <a:cs typeface="IBM Plex Sans" pitchFamily="34" charset="-120"/>
              </a:rPr>
              <a:t> Satoshi Nakamoto menerbitkan </a:t>
            </a:r>
            <a:r>
              <a:rPr lang="id" altLang="en-US" sz="2400" i="1" dirty="0">
                <a:solidFill>
                  <a:srgbClr val="25252B"/>
                </a:solidFill>
                <a:latin typeface="IBM Plex Sans" pitchFamily="34" charset="0"/>
                <a:ea typeface="IBM Plex Sans" pitchFamily="34" charset="-122"/>
                <a:cs typeface="IBM Plex Sans" pitchFamily="34" charset="-120"/>
              </a:rPr>
              <a:t>Bitcoin: Sistem Uang Tunai Elektronik Peer-to-Peer</a:t>
            </a:r>
            <a:r>
              <a:rPr lang="id" altLang="en-US" sz="2400" dirty="0">
                <a:solidFill>
                  <a:srgbClr val="25252B"/>
                </a:solidFill>
                <a:latin typeface="IBM Plex Sans" pitchFamily="34" charset="0"/>
                <a:ea typeface="IBM Plex Sans" pitchFamily="34" charset="-122"/>
                <a:cs typeface="IBM Plex Sans" pitchFamily="34" charset="-120"/>
              </a:rPr>
              <a:t>. </a:t>
            </a:r>
            <a:r>
              <a:rPr lang="id" altLang="en-US" sz="2400" b="1" dirty="0">
                <a:solidFill>
                  <a:srgbClr val="25252B"/>
                </a:solidFill>
                <a:latin typeface="IBM Plex Sans" pitchFamily="34" charset="0"/>
                <a:ea typeface="IBM Plex Sans" pitchFamily="34" charset="-122"/>
                <a:cs typeface="IBM Plex Sans" pitchFamily="34" charset="-120"/>
              </a:rPr>
              <a:t>Januari 2009:</a:t>
            </a:r>
            <a:r>
              <a:rPr lang="id" altLang="en-US" sz="2400" dirty="0">
                <a:solidFill>
                  <a:srgbClr val="25252B"/>
                </a:solidFill>
                <a:latin typeface="IBM Plex Sans" pitchFamily="34" charset="0"/>
                <a:ea typeface="IBM Plex Sans" pitchFamily="34" charset="-122"/>
                <a:cs typeface="IBM Plex Sans" pitchFamily="34" charset="-120"/>
              </a:rPr>
              <a:t> jaringan mulai beroperasi.</a:t>
            </a:r>
            <a:endParaRPr lang="id" sz="2400" dirty="0"/>
          </a:p>
        </p:txBody>
      </p:sp>
      <p:pic>
        <p:nvPicPr>
          <p:cNvPr id="5" name="Image 0" descr="Perusahaan pembayaran Pengirim mengajukan permintaan kepada perusahaanPerusahaan mengelola buku besar dan memberikan persetujuan Penerima mendapat pembayaran jika perusahaan mengizinkanBergantung pada">    </p:cNvPr>
          <p:cNvPicPr>
            <a:picLocks noChangeAspect="1"/>
          </p:cNvPicPr>
          <p:nvPr/>
        </p:nvPicPr>
        <p:blipFill>
          <a:blip r:embed="rId1"/>
          <a:stretch>
            <a:fillRect/>
          </a:stretch>
        </p:blipFill>
        <p:spPr>
          <a:xfrm>
            <a:off x="3598530" y="2422886"/>
            <a:ext cx="4994819" cy="378013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Terdesentralisasi · Pasokan Terbatas · Antarrekan</a:t>
            </a:r>
            <a:endParaRPr lang="id"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Terdesentralisasi:</a:t>
            </a:r>
            <a:r>
              <a:rPr lang="id" altLang="en-US" sz="2400" dirty="0">
                <a:solidFill>
                  <a:srgbClr val="25252B"/>
                </a:solidFill>
                <a:latin typeface="IBM Plex Sans" pitchFamily="34" charset="0"/>
                <a:ea typeface="IBM Plex Sans" pitchFamily="34" charset="-122"/>
                <a:cs typeface="IBM Plex Sans" pitchFamily="34" charset="-120"/>
              </a:rPr>
              <a:t> tidak ada kantor pusat yang membuat akun, mengubah saldo, atau menyetujui siapa yang bergabung</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Pasokan terbatas:</a:t>
            </a:r>
            <a:r>
              <a:rPr lang="id" altLang="en-US" sz="2400" dirty="0">
                <a:solidFill>
                  <a:srgbClr val="25252B"/>
                </a:solidFill>
                <a:latin typeface="IBM Plex Sans" pitchFamily="34" charset="0"/>
                <a:ea typeface="IBM Plex Sans" pitchFamily="34" charset="-122"/>
                <a:cs typeface="IBM Plex Sans" pitchFamily="34" charset="-120"/>
              </a:rPr>
              <a:t> jumlah bitcoin tidak akan pernah melebihi 21 juta</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Antarpengguna:</a:t>
            </a:r>
            <a:r>
              <a:rPr lang="id" altLang="en-US" sz="2400" dirty="0">
                <a:solidFill>
                  <a:srgbClr val="25252B"/>
                </a:solidFill>
                <a:latin typeface="IBM Plex Sans" pitchFamily="34" charset="0"/>
                <a:ea typeface="IBM Plex Sans" pitchFamily="34" charset="-122"/>
                <a:cs typeface="IBM Plex Sans" pitchFamily="34" charset="-120"/>
              </a:rPr>
              <a:t> kirim kepada siapa pun, di mana pun, tanpa meminta izin otoritas pusat</a:t>
            </a:r>
            <a:endParaRPr lang="id"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Tidak ada perusahaan yang dapat membekukan bitcoin yang Anda kendalikan sendiri. Sisi lain dari kebebasan itu adalah tanggung jawab: transaksi yang sah biasanya tidak mungkin dibatalkan, dan tidak ada pusat bantuan untuk jaringan ini.</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Batas yang Dapat Diverifikasi oleh Siapa Pun</a:t>
            </a:r>
            <a:endParaRPr lang="id" sz="3000" dirty="0"/>
          </a:p>
        </p:txBody>
      </p:sp>
      <p:pic>
        <p:nvPicPr>
          <p:cNvPr id="4" name="Image 0" descr="Klaim tentang pasokan Penerbit menyatakan batas pasokan di situs webnya. Hanya basis data milik penerbit sendiri yang mencatatnya. Tidak seorang pun di luar penerbit dapat memeriksanya. Penerbit dapat">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Anda Tidak Memerlukan Satu Bitcoin Utuh</a:t>
            </a:r>
            <a:endParaRPr lang="id"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Satu bitcoin dapat dibagi menjadi 100.000.000 unit yang lebih kecil yang disebut satoshi, atau sats.</a:t>
            </a:r>
            <a:endParaRPr lang="id"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Siapa yang Menjaga Bitcoin Tetap Berjalan?</a:t>
            </a:r>
            <a:endParaRPr lang="id" sz="3000" dirty="0"/>
          </a:p>
        </p:txBody>
      </p:sp>
      <p:pic>
        <p:nvPicPr>
          <p:cNvPr id="4" name="Image 0" descr="PenggunaPengguna menerima, menyimpan, dan mengirim bitcoin. SimpulSimpul memeriksa aturan secara mandiri dan meneruskan data yang valid. PenambangPenambang menyusun calon blok dan melakukan bukti kerj">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Siapa yang Menjaga Bitcoin Tetap Berjalan?</a:t>
            </a:r>
            <a:endParaRPr lang="id"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Bitcoin Memiliki Kompromi</a:t>
            </a:r>
            <a:endParaRPr lang="id"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Harganya dapat berubah dengan cepat</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Kesalahan biasanya tidak dapat diperbaiki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Penerimaannya masih terbatas di banyak tempat</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Penggunaan yang aman memerlukan pembelajaran</a:t>
            </a:r>
            <a:endParaRPr lang="id"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Bitcoin menggantikan sebagian kepercayaan pada lembaga dengan verifikasi dan tanggung jawab pribadi. Bitcoin tidak menghilangkan risiko.</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Itu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Bagaimana Anda Menggunakan Bitcoin?</a:t>
            </a:r>
            <a:endParaRPr lang="id"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id" altLang="en-US" sz="2400" dirty="0">
                <a:solidFill>
                  <a:srgbClr val="FFFFFF"/>
                </a:solidFill>
                <a:latin typeface="IBM Plex Sans" pitchFamily="34" charset="0"/>
                <a:ea typeface="IBM Plex Sans" pitchFamily="34" charset="-122"/>
                <a:cs typeface="IBM Plex Sans" pitchFamily="34" charset="-120"/>
              </a:rPr>
              <a:t>Pertanyaan pertama tentang dompet apa pun: siapa yang mengendalikan kuncinya?</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Dompet Mengelola Kunci</a:t>
            </a:r>
            <a:endParaRPr lang="id" sz="3000" dirty="0"/>
          </a:p>
        </p:txBody>
      </p:sp>
      <p:pic>
        <p:nvPicPr>
          <p:cNvPr id="4" name="Image 0" descr="Dompet Anda menyimpan kunci Terima Bagikan alamat penerimaanKirim Tandatangani dengan kunci Anda bitcoin tetap berada di buku besar bersam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Siapa yang Sebenarnya Memegang Bitcoin Anda?</a:t>
            </a:r>
            <a:endParaRPr lang="id"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Kustodi mandiri:</a:t>
            </a:r>
            <a:r>
              <a:rPr lang="id" altLang="en-US" sz="2300" dirty="0">
                <a:solidFill>
                  <a:srgbClr val="25252B"/>
                </a:solidFill>
                <a:latin typeface="IBM Plex Sans" pitchFamily="34" charset="0"/>
                <a:ea typeface="IBM Plex Sans" pitchFamily="34" charset="-122"/>
                <a:cs typeface="IBM Plex Sans" pitchFamily="34" charset="-120"/>
              </a:rPr>
              <a:t> Anda mengendalikan kuncinya</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Tidak ada yang dapat memulihkan bitcoin Anda jika Anda kehilangan frasa pemulihan dan perangkat Anda</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Kustodi pihak ketiga:</a:t>
            </a:r>
            <a:r>
              <a:rPr lang="id" altLang="en-US" sz="2300" dirty="0">
                <a:solidFill>
                  <a:srgbClr val="25252B"/>
                </a:solidFill>
                <a:latin typeface="IBM Plex Sans" pitchFamily="34" charset="0"/>
                <a:ea typeface="IBM Plex Sans" pitchFamily="34" charset="-122"/>
                <a:cs typeface="IBM Plex Sans" pitchFamily="34" charset="-120"/>
              </a:rPr>
              <a:t> sebuah perusahaan memegang kuncinya, mirip seperti bank</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Saldo Anda adalah janji perusahaan tersebut untuk membayar; perusahaan itu dapat membatasi penarikan, membekukan akun, diretas, atau berhenti beroperasi</a:t>
            </a:r>
            <a:endParaRPr lang="id" sz="2300" dirty="0"/>
          </a:p>
        </p:txBody>
      </p:sp>
      <p:sp>
        <p:nvSpPr>
          <p:cNvPr id="5" name="Text 3"/>
          <p:cNvSpPr/>
          <p:nvPr/>
        </p:nvSpPr>
        <p:spPr>
          <a:xfrm>
            <a:off x="666780" y="5040173"/>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Memilih jenis kustodi bukanlah ukuran kelayakan diri Anda. Yang penting adalah mengetahui jenis kustodi yang Anda gunakan dan apa yang Anda percayai.</a:t>
            </a:r>
            <a:endParaRPr lang="id"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Frasa Pemulihan Anda</a:t>
            </a:r>
            <a:br/>
            <a:r>
              <a:rPr lang="id" altLang="en-US" sz="3000" dirty="0">
                <a:solidFill>
                  <a:srgbClr val="422C70"/>
                </a:solidFill>
                <a:latin typeface="IBM Plex Sans Medium" pitchFamily="34" charset="0"/>
                <a:ea typeface="IBM Plex Sans Medium" pitchFamily="34" charset="-122"/>
                <a:cs typeface="IBM Plex Sans Medium" pitchFamily="34" charset="-120"/>
              </a:rPr>
              <a:t>Memberikan Akses Penuh</a:t>
            </a:r>
            <a:endParaRPr lang="id"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Daftar kata yang berurutan, biasanya terdiri dari 12 atau 24 kata, yang dapat digunakan untuk membuat ulang kunci Anda. Siapa pun yang memilikinya dapat mengambil bitcoin Anda.</a:t>
            </a:r>
            <a:endParaRPr lang="id" sz="2400" dirty="0"/>
          </a:p>
        </p:txBody>
      </p:sp>
      <p:pic>
        <p:nvPicPr>
          <p:cNvPr id="6" name="Image 1" descr="Hanya contoh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Bukan Kunci Anda, Bukan Koin</a:t>
            </a:r>
            <a:br/>
            <a:r>
              <a:rPr lang="id" altLang="en-US" sz="4350" dirty="0">
                <a:solidFill>
                  <a:srgbClr val="FFFFFF"/>
                </a:solidFill>
                <a:latin typeface="IBM Plex Sans Medium" pitchFamily="34" charset="0"/>
                <a:ea typeface="IBM Plex Sans Medium" pitchFamily="34" charset="-122"/>
                <a:cs typeface="IBM Plex Sans Medium" pitchFamily="34" charset="-120"/>
              </a:rPr>
              <a:t>Anda.</a:t>
            </a:r>
            <a:endParaRPr lang="id"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C0C0D0"/>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Sebelum Anda Menggunakan</a:t>
            </a:r>
            <a:br/>
            <a:r>
              <a:rPr lang="id" altLang="en-US" sz="3000" dirty="0">
                <a:solidFill>
                  <a:srgbClr val="422C70"/>
                </a:solidFill>
                <a:latin typeface="IBM Plex Sans Medium" pitchFamily="34" charset="0"/>
                <a:ea typeface="IBM Plex Sans Medium" pitchFamily="34" charset="-122"/>
                <a:cs typeface="IBM Plex Sans Medium" pitchFamily="34" charset="-120"/>
              </a:rPr>
              <a:t>Dompet Apa Pun</a:t>
            </a:r>
            <a:endParaRPr lang="id"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Kunci:</a:t>
            </a:r>
            <a:r>
              <a:rPr lang="id" altLang="en-US" sz="1820" dirty="0">
                <a:solidFill>
                  <a:srgbClr val="25252B"/>
                </a:solidFill>
                <a:latin typeface="IBM Plex Sans" pitchFamily="34" charset="0"/>
                <a:ea typeface="IBM Plex Sans" pitchFamily="34" charset="-122"/>
                <a:cs typeface="IBM Plex Sans" pitchFamily="34" charset="-120"/>
              </a:rPr>
              <a:t> siapa yang mengendalikannya, Anda atau perusahaan?</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Pemulihan:</a:t>
            </a:r>
            <a:r>
              <a:rPr lang="id" altLang="en-US" sz="1820" dirty="0">
                <a:solidFill>
                  <a:srgbClr val="25252B"/>
                </a:solidFill>
                <a:latin typeface="IBM Plex Sans" pitchFamily="34" charset="0"/>
                <a:ea typeface="IBM Plex Sans" pitchFamily="34" charset="-122"/>
                <a:cs typeface="IBM Plex Sans" pitchFamily="34" charset="-120"/>
              </a:rPr>
              <a:t> bagaimana jika ponsel Anda hilang atau perusahaan tersebut tidak lagi beroperasi?</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Sumber:</a:t>
            </a:r>
            <a:r>
              <a:rPr lang="id" altLang="en-US" sz="1820" dirty="0">
                <a:solidFill>
                  <a:srgbClr val="25252B"/>
                </a:solidFill>
                <a:latin typeface="IBM Plex Sans" pitchFamily="34" charset="0"/>
                <a:ea typeface="IBM Plex Sans" pitchFamily="34" charset="-122"/>
                <a:cs typeface="IBM Plex Sans" pitchFamily="34" charset="-120"/>
              </a:rPr>
              <a:t> situs web resmi atau halaman aplikasi di toko aplikasi, bukan tautan yang dikirim seseorang kepada Anda?</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Kode:</a:t>
            </a:r>
            <a:r>
              <a:rPr lang="id" altLang="en-US" sz="1820" dirty="0">
                <a:solidFill>
                  <a:srgbClr val="25252B"/>
                </a:solidFill>
                <a:latin typeface="IBM Plex Sans" pitchFamily="34" charset="0"/>
                <a:ea typeface="IBM Plex Sans" pitchFamily="34" charset="-122"/>
                <a:cs typeface="IBM Plex Sans" pitchFamily="34" charset="-120"/>
              </a:rPr>
              <a:t> bersumber terbuka dan dipelihara secara aktif? (Hal ini saja bukan bukti keamanan.)</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Biaya:</a:t>
            </a:r>
            <a:r>
              <a:rPr lang="id" altLang="en-US" sz="1820" dirty="0">
                <a:solidFill>
                  <a:srgbClr val="25252B"/>
                </a:solidFill>
                <a:latin typeface="IBM Plex Sans" pitchFamily="34" charset="0"/>
                <a:ea typeface="IBM Plex Sans" pitchFamily="34" charset="-122"/>
                <a:cs typeface="IBM Plex Sans" pitchFamily="34" charset="-120"/>
              </a:rPr>
              <a:t> adakah biaya untuk mengirim, menerima, atau menarik dana?</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Pembayaran:</a:t>
            </a:r>
            <a:r>
              <a:rPr lang="id" altLang="en-US" sz="1820" dirty="0">
                <a:solidFill>
                  <a:srgbClr val="25252B"/>
                </a:solidFill>
                <a:latin typeface="IBM Plex Sans" pitchFamily="34" charset="0"/>
                <a:ea typeface="IBM Plex Sans" pitchFamily="34" charset="-122"/>
                <a:cs typeface="IBM Plex Sans" pitchFamily="34" charset="-120"/>
              </a:rPr>
              <a:t> melalui rantai utama, Lightning, atau keduanya?</a:t>
            </a:r>
            <a:endParaRPr lang="id"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On-Chain dan Lightning</a:t>
            </a:r>
            <a:endParaRPr lang="id"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On-chain:</a:t>
            </a:r>
            <a:r>
              <a:rPr lang="id" altLang="en-US" sz="2400" dirty="0">
                <a:solidFill>
                  <a:srgbClr val="25252B"/>
                </a:solidFill>
                <a:latin typeface="IBM Plex Sans" pitchFamily="34" charset="0"/>
                <a:ea typeface="IBM Plex Sans" pitchFamily="34" charset="-122"/>
                <a:cs typeface="IBM Plex Sans" pitchFamily="34" charset="-120"/>
              </a:rPr>
              <a:t> dicatat langsung di blockchain</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Lightning:</a:t>
            </a:r>
            <a:r>
              <a:rPr lang="id" altLang="en-US" sz="2400" dirty="0">
                <a:solidFill>
                  <a:srgbClr val="25252B"/>
                </a:solidFill>
                <a:latin typeface="IBM Plex Sans" pitchFamily="34" charset="0"/>
                <a:ea typeface="IBM Plex Sans" pitchFamily="34" charset="-122"/>
                <a:cs typeface="IBM Plex Sans" pitchFamily="34" charset="-120"/>
              </a:rPr>
              <a:t> jaringan pembayaran yang dibangun di atas Bitcoin untuk pembayaran yang cepat, bernilai kecil, dan sering dilakukan, seperti membeli kopi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Dompet Lightning juga dapat bersifat kustodial atau berkustodi mandiri</a:t>
            </a:r>
            <a:endParaRPr lang="id" sz="2400" dirty="0"/>
          </a:p>
        </p:txBody>
      </p:sp>
      <p:pic>
        <p:nvPicPr>
          <p:cNvPr id="5" name="Image 0" descr="Di blockchainDicatat langsung di blockchain BitcoinLightningJaringan pembayaran yang dibangun di atas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Tiga Aturan Selama Anda Belajar</a:t>
            </a:r>
            <a:endParaRPr lang="id" sz="3000" dirty="0"/>
          </a:p>
        </p:txBody>
      </p:sp>
      <p:sp>
        <p:nvSpPr>
          <p:cNvPr id="4" name="Text 2"/>
          <p:cNvSpPr/>
          <p:nvPr/>
        </p:nvSpPr>
        <p:spPr>
          <a:xfrm>
            <a:off x="1032449" y="1383030"/>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25252B"/>
                </a:solidFill>
                <a:latin typeface="IBM Plex Sans" pitchFamily="34" charset="0"/>
                <a:ea typeface="IBM Plex Sans" pitchFamily="34" charset="-122"/>
                <a:cs typeface="IBM Plex Sans" pitchFamily="34" charset="-120"/>
              </a:rPr>
              <a:t>Belajar terlebih dahulu.</a:t>
            </a:r>
            <a:r>
              <a:rPr lang="id" altLang="en-US" sz="2300" dirty="0">
                <a:solidFill>
                  <a:srgbClr val="25252B"/>
                </a:solidFill>
                <a:latin typeface="IBM Plex Sans" pitchFamily="34" charset="0"/>
                <a:ea typeface="IBM Plex Sans" pitchFamily="34" charset="-122"/>
                <a:cs typeface="IBM Plex Sans" pitchFamily="34" charset="-120"/>
              </a:rPr>
              <a:t> Jangan bertindak karena antusiasme, ketakutan, atau tekanan.</a:t>
            </a:r>
            <a:endParaRPr lang="id" sz="2300" dirty="0"/>
          </a:p>
          <a:p>
            <a:pPr algn="l" marL="219710" indent="-219710">
              <a:lnSpc>
                <a:spcPct val="113000"/>
              </a:lnSpc>
              <a:spcBef>
                <a:spcPts val="460"/>
              </a:spcBef>
              <a:buSzPct val="100000"/>
              <a:buChar char="•"/>
            </a:pPr>
            <a:r>
              <a:rPr lang="id" altLang="en-US" sz="2300" b="1" dirty="0">
                <a:solidFill>
                  <a:srgbClr val="25252B"/>
                </a:solidFill>
                <a:latin typeface="IBM Plex Sans" pitchFamily="34" charset="0"/>
                <a:ea typeface="IBM Plex Sans" pitchFamily="34" charset="-122"/>
                <a:cs typeface="IBM Plex Sans" pitchFamily="34" charset="-120"/>
              </a:rPr>
              <a:t>Mulailah dengan jumlah kecil.</a:t>
            </a:r>
            <a:r>
              <a:rPr lang="id" altLang="en-US" sz="2300" dirty="0">
                <a:solidFill>
                  <a:srgbClr val="25252B"/>
                </a:solidFill>
                <a:latin typeface="IBM Plex Sans" pitchFamily="34" charset="0"/>
                <a:ea typeface="IBM Plex Sans" pitchFamily="34" charset="-122"/>
                <a:cs typeface="IBM Plex Sans" pitchFamily="34" charset="-120"/>
              </a:rPr>
              <a:t> Cobalah alat yang belum Anda kenal dengan jumlah yang Anda sanggup tanggung jika hilang.</a:t>
            </a:r>
            <a:endParaRPr lang="id" sz="2300" dirty="0"/>
          </a:p>
          <a:p>
            <a:pPr algn="l" marL="219710" indent="-219710">
              <a:lnSpc>
                <a:spcPct val="113000"/>
              </a:lnSpc>
              <a:spcBef>
                <a:spcPts val="460"/>
              </a:spcBef>
              <a:buSzPct val="100000"/>
              <a:buChar char="•"/>
            </a:pPr>
            <a:r>
              <a:rPr lang="id" altLang="en-US" sz="2300" b="1" dirty="0">
                <a:solidFill>
                  <a:srgbClr val="25252B"/>
                </a:solidFill>
                <a:latin typeface="IBM Plex Sans" pitchFamily="34" charset="0"/>
                <a:ea typeface="IBM Plex Sans" pitchFamily="34" charset="-122"/>
                <a:cs typeface="IBM Plex Sans" pitchFamily="34" charset="-120"/>
              </a:rPr>
              <a:t>Jangan Percaya, Verifikasi.</a:t>
            </a:r>
            <a:r>
              <a:rPr lang="id" altLang="en-US" sz="2300" dirty="0">
                <a:solidFill>
                  <a:srgbClr val="25252B"/>
                </a:solidFill>
                <a:latin typeface="IBM Plex Sans" pitchFamily="34" charset="0"/>
                <a:ea typeface="IBM Plex Sans" pitchFamily="34" charset="-122"/>
                <a:cs typeface="IBM Plex Sans" pitchFamily="34" charset="-120"/>
              </a:rPr>
              <a:t> Periksa orangnya, metode pembayaran, alamat, dan jumlahnya.</a:t>
            </a:r>
            <a:endParaRPr lang="id" sz="2300" dirty="0"/>
          </a:p>
        </p:txBody>
      </p:sp>
      <p:sp>
        <p:nvSpPr>
          <p:cNvPr id="5" name="Shape 3"/>
          <p:cNvSpPr/>
          <p:nvPr/>
        </p:nvSpPr>
        <p:spPr>
          <a:xfrm>
            <a:off x="666780" y="4191701"/>
            <a:ext cx="10858500" cy="1974372"/>
          </a:xfrm>
          <a:prstGeom prst="rect">
            <a:avLst/>
          </a:prstGeom>
          <a:solidFill>
            <a:srgbClr val="F3F3FA"/>
          </a:solidFill>
          <a:ln/>
        </p:spPr>
      </p:sp>
      <p:sp>
        <p:nvSpPr>
          <p:cNvPr id="6" name="Shape 4"/>
          <p:cNvSpPr/>
          <p:nvPr/>
        </p:nvSpPr>
        <p:spPr>
          <a:xfrm>
            <a:off x="666780" y="4191701"/>
            <a:ext cx="57150" cy="1974372"/>
          </a:xfrm>
          <a:prstGeom prst="rect">
            <a:avLst/>
          </a:prstGeom>
          <a:solidFill>
            <a:srgbClr val="422C70"/>
          </a:solidFill>
          <a:ln/>
        </p:spPr>
      </p:sp>
      <p:sp>
        <p:nvSpPr>
          <p:cNvPr id="7" name="Text 5"/>
          <p:cNvSpPr/>
          <p:nvPr/>
        </p:nvSpPr>
        <p:spPr>
          <a:xfrm>
            <a:off x="1192103" y="4455048"/>
            <a:ext cx="10456896" cy="1447678"/>
          </a:xfrm>
          <a:prstGeom prst="rect">
            <a:avLst/>
          </a:prstGeom>
          <a:noFill/>
          <a:ln/>
        </p:spPr>
        <p:txBody>
          <a:bodyPr wrap="square" lIns="0" tIns="0" rIns="0" bIns="0" rtlCol="0" anchor="t"/>
          <a:lstStyle/>
          <a:p>
            <a:pPr algn="l" indent="0" marL="0">
              <a:lnSpc>
                <a:spcPct val="113000"/>
              </a:lnSpc>
              <a:buNone/>
            </a:pPr>
            <a:r>
              <a:rPr lang="id" altLang="en-US" sz="2300" b="1" dirty="0">
                <a:solidFill>
                  <a:srgbClr val="422C70"/>
                </a:solidFill>
                <a:latin typeface="IBM Plex Sans" pitchFamily="34" charset="0"/>
                <a:ea typeface="IBM Plex Sans" pitchFamily="34" charset="-122"/>
                <a:cs typeface="IBM Plex Sans" pitchFamily="34" charset="-120"/>
              </a:rPr>
              <a:t>Bagikan informasi penerimaan, jangan pernah bagikan rahasia</a:t>
            </a:r>
            <a:endParaRPr lang="id" sz="2300" dirty="0"/>
          </a:p>
          <a:p>
            <a:pPr algn="l" indent="0" marL="0">
              <a:lnSpc>
                <a:spcPct val="113000"/>
              </a:lnSpc>
              <a:spcBef>
                <a:spcPts val="340"/>
              </a:spcBef>
              <a:buNone/>
            </a:pPr>
            <a:r>
              <a:rPr lang="id" altLang="en-US" sz="2300" dirty="0">
                <a:solidFill>
                  <a:srgbClr val="25252B"/>
                </a:solidFill>
                <a:latin typeface="IBM Plex Sans" pitchFamily="34" charset="0"/>
                <a:ea typeface="IBM Plex Sans" pitchFamily="34" charset="-122"/>
                <a:cs typeface="IBM Plex Sans" pitchFamily="34" charset="-120"/>
              </a:rPr>
              <a:t>Alamat atau permintaan pembayaran boleh dibagikan. Frasa pemulihan atau kunci privat tidak boleh dibagikan kepada siapa pun. Tidak ada pendidik, perusahaan dompet, atau petugas dukungan yang sah yang akan memintanya.</a:t>
            </a:r>
            <a:endParaRPr lang="id"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Berhenti, Jangan Bagikan Apa</a:t>
            </a:r>
            <a:br/>
            <a:r>
              <a:rPr lang="id" altLang="en-US" sz="3000" dirty="0">
                <a:solidFill>
                  <a:srgbClr val="422C70"/>
                </a:solidFill>
                <a:latin typeface="IBM Plex Sans Medium" pitchFamily="34" charset="0"/>
                <a:ea typeface="IBM Plex Sans Medium" pitchFamily="34" charset="-122"/>
                <a:cs typeface="IBM Plex Sans Medium" pitchFamily="34" charset="-120"/>
              </a:rPr>
              <a:t>Pun, Jangan Kirim Apa Pun</a:t>
            </a:r>
            <a:endParaRPr lang="id" sz="3000" dirty="0"/>
          </a:p>
        </p:txBody>
      </p:sp>
      <p:sp>
        <p:nvSpPr>
          <p:cNvPr id="5" name="Text 2"/>
          <p:cNvSpPr/>
          <p:nvPr/>
        </p:nvSpPr>
        <p:spPr>
          <a:xfrm>
            <a:off x="666780" y="1830263"/>
            <a:ext cx="5694426" cy="2187793"/>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Hentikan interaksi jika seseorang mendesak Anda untuk bertindak segera atau merahasiakan sesuatu, menjanjikan keuntungan yang pasti, meminta Anda mengirim bitcoin terlebih dahulu, atau meminta frasa pemulihan Anda. Berhenti sejenak. Jangan bagikan apa pun. Jangan kirim apa pun. Lalu periksa melalui sumber yang sudah Anda kenal.</a:t>
            </a:r>
            <a:endParaRPr lang="id" sz="1820" dirty="0"/>
          </a:p>
        </p:txBody>
      </p:sp>
      <p:pic>
        <p:nvPicPr>
          <p:cNvPr id="6" name="Image 1" descr="Desakan untuk segera bertindak Penyamaran identitas Perubahan tujuan pengiriman Jaminan imbal hasil Permintaan informasi rahasia">    </p:cNvPr>
          <p:cNvPicPr>
            <a:picLocks noChangeAspect="1"/>
          </p:cNvPicPr>
          <p:nvPr/>
        </p:nvPicPr>
        <p:blipFill>
          <a:blip r:embed="rId2"/>
          <a:stretch>
            <a:fillRect/>
          </a:stretch>
        </p:blipFill>
        <p:spPr>
          <a:xfrm>
            <a:off x="1338224" y="4133820"/>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Bagaimana Anda Menggunakan Bitcoin?</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Apa Selanjutnya?</a:t>
            </a:r>
            <a:endParaRPr lang="id"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id" altLang="en-US" sz="2400" dirty="0">
                <a:solidFill>
                  <a:srgbClr val="FFFFFF"/>
                </a:solidFill>
                <a:latin typeface="IBM Plex Sans" pitchFamily="34" charset="0"/>
                <a:ea typeface="IBM Plex Sans" pitchFamily="34" charset="-122"/>
                <a:cs typeface="IBM Plex Sans" pitchFamily="34" charset="-120"/>
              </a:rPr>
              <a:t>Ini baru permulaan.</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Empat Poin Utama</a:t>
            </a:r>
            <a:endParaRPr lang="id"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id" altLang="en-US" sz="2210" b="1" dirty="0">
                <a:solidFill>
                  <a:srgbClr val="25252B"/>
                </a:solidFill>
                <a:latin typeface="IBM Plex Sans" pitchFamily="34" charset="0"/>
                <a:ea typeface="IBM Plex Sans" pitchFamily="34" charset="-122"/>
                <a:cs typeface="IBM Plex Sans" pitchFamily="34" charset="-120"/>
              </a:rPr>
              <a:t>Uang bergantung pada aturan dan kepercayaan.</a:t>
            </a:r>
            <a:r>
              <a:rPr lang="id" altLang="en-US" sz="2210" dirty="0">
                <a:solidFill>
                  <a:srgbClr val="25252B"/>
                </a:solidFill>
                <a:latin typeface="IBM Plex Sans" pitchFamily="34" charset="0"/>
                <a:ea typeface="IBM Plex Sans" pitchFamily="34" charset="-122"/>
                <a:cs typeface="IBM Plex Sans" pitchFamily="34" charset="-120"/>
              </a:rPr>
              <a:t> Pasokan dan aturan uang fiat ditetapkan oleh sejumlah kecil lembaga.</a:t>
            </a:r>
            <a:endParaRPr lang="id" sz="2210" dirty="0"/>
          </a:p>
          <a:p>
            <a:pPr algn="l" marL="210820" indent="-210820">
              <a:lnSpc>
                <a:spcPct val="113000"/>
              </a:lnSpc>
              <a:spcBef>
                <a:spcPts val="440"/>
              </a:spcBef>
              <a:buSzPct val="100000"/>
              <a:buChar char="•"/>
            </a:pPr>
            <a:r>
              <a:rPr lang="id" altLang="en-US" sz="2210" b="1" dirty="0">
                <a:solidFill>
                  <a:srgbClr val="25252B"/>
                </a:solidFill>
                <a:latin typeface="IBM Plex Sans" pitchFamily="34" charset="0"/>
                <a:ea typeface="IBM Plex Sans" pitchFamily="34" charset="-122"/>
                <a:cs typeface="IBM Plex Sans" pitchFamily="34" charset="-120"/>
              </a:rPr>
              <a:t>Bitcoin menawarkan aturan yang berbeda.</a:t>
            </a:r>
            <a:r>
              <a:rPr lang="id" altLang="en-US" sz="2210" dirty="0">
                <a:solidFill>
                  <a:srgbClr val="25252B"/>
                </a:solidFill>
                <a:latin typeface="IBM Plex Sans" pitchFamily="34" charset="0"/>
                <a:ea typeface="IBM Plex Sans" pitchFamily="34" charset="-122"/>
                <a:cs typeface="IBM Plex Sans" pitchFamily="34" charset="-120"/>
              </a:rPr>
              <a:t> Pasokan yang terbuka untuk publik, terbatas, dapat diakses oleh siapa saja, dan dapat diverifikasi alih-alih hanya dipercaya.</a:t>
            </a:r>
            <a:endParaRPr lang="id" sz="2210" dirty="0"/>
          </a:p>
          <a:p>
            <a:pPr algn="l" marL="210820" indent="-210820">
              <a:lnSpc>
                <a:spcPct val="113000"/>
              </a:lnSpc>
              <a:spcBef>
                <a:spcPts val="440"/>
              </a:spcBef>
              <a:buSzPct val="100000"/>
              <a:buChar char="•"/>
            </a:pPr>
            <a:r>
              <a:rPr lang="id" altLang="en-US" sz="2210" b="1" dirty="0">
                <a:solidFill>
                  <a:srgbClr val="25252B"/>
                </a:solidFill>
                <a:latin typeface="IBM Plex Sans" pitchFamily="34" charset="0"/>
                <a:ea typeface="IBM Plex Sans" pitchFamily="34" charset="-122"/>
                <a:cs typeface="IBM Plex Sans" pitchFamily="34" charset="-120"/>
              </a:rPr>
              <a:t>Keamanan adalah yang utama.</a:t>
            </a:r>
            <a:r>
              <a:rPr lang="id" altLang="en-US" sz="2210" dirty="0">
                <a:solidFill>
                  <a:srgbClr val="25252B"/>
                </a:solidFill>
                <a:latin typeface="IBM Plex Sans" pitchFamily="34" charset="0"/>
                <a:ea typeface="IBM Plex Sans" pitchFamily="34" charset="-122"/>
                <a:cs typeface="IBM Plex Sans" pitchFamily="34" charset="-120"/>
              </a:rPr>
              <a:t> Belajarlah terlebih dahulu, mulailah dari jumlah kecil, verifikasi semuanya, dan jangan pernah membagikan frasa pemulihan Anda.</a:t>
            </a:r>
            <a:endParaRPr lang="id" sz="2210" dirty="0"/>
          </a:p>
          <a:p>
            <a:pPr algn="l" marL="210820" indent="-210820">
              <a:lnSpc>
                <a:spcPct val="113000"/>
              </a:lnSpc>
              <a:spcBef>
                <a:spcPts val="440"/>
              </a:spcBef>
              <a:buSzPct val="100000"/>
              <a:buChar char="•"/>
            </a:pPr>
            <a:r>
              <a:rPr lang="id" altLang="en-US" sz="2210" b="1" dirty="0">
                <a:solidFill>
                  <a:srgbClr val="25252B"/>
                </a:solidFill>
                <a:latin typeface="IBM Plex Sans" pitchFamily="34" charset="0"/>
                <a:ea typeface="IBM Plex Sans" pitchFamily="34" charset="-122"/>
                <a:cs typeface="IBM Plex Sans" pitchFamily="34" charset="-120"/>
              </a:rPr>
              <a:t>Ini baru permulaan.</a:t>
            </a:r>
            <a:r>
              <a:rPr lang="id" altLang="en-US" sz="2210" dirty="0">
                <a:solidFill>
                  <a:srgbClr val="25252B"/>
                </a:solidFill>
                <a:latin typeface="IBM Plex Sans" pitchFamily="34" charset="0"/>
                <a:ea typeface="IBM Plex Sans" pitchFamily="34" charset="-122"/>
                <a:cs typeface="IBM Plex Sans" pitchFamily="34" charset="-120"/>
              </a:rPr>
              <a:t> Satu langkah lanjutan yang aman sudah cukup.</a:t>
            </a:r>
            <a:endParaRPr lang="id"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id" altLang="en-US" sz="2210" b="1" dirty="0">
                <a:solidFill>
                  <a:srgbClr val="422C70"/>
                </a:solidFill>
                <a:latin typeface="IBM Plex Sans" pitchFamily="34" charset="0"/>
                <a:ea typeface="IBM Plex Sans" pitchFamily="34" charset="-122"/>
                <a:cs typeface="IBM Plex Sans" pitchFamily="34" charset="-120"/>
              </a:rPr>
              <a:t>Saatnya merenung</a:t>
            </a:r>
            <a:endParaRPr lang="id" sz="2210" dirty="0"/>
          </a:p>
          <a:p>
            <a:pPr algn="l" indent="0" marL="0">
              <a:lnSpc>
                <a:spcPct val="113000"/>
              </a:lnSpc>
              <a:spcBef>
                <a:spcPts val="330"/>
              </a:spcBef>
              <a:buNone/>
            </a:pPr>
            <a:r>
              <a:rPr lang="id" altLang="en-US" sz="2210" dirty="0">
                <a:solidFill>
                  <a:srgbClr val="25252B"/>
                </a:solidFill>
                <a:latin typeface="IBM Plex Sans" pitchFamily="34" charset="0"/>
                <a:ea typeface="IBM Plex Sans" pitchFamily="34" charset="-122"/>
                <a:cs typeface="IBM Plex Sans" pitchFamily="34" charset="-120"/>
              </a:rPr>
              <a:t>Kembali ke lima pertanyaan di awal. Apa jawaban Anda sekarang?</a:t>
            </a:r>
            <a:endParaRPr lang="id"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Selanjutnya?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Diploma Bitcoin</a:t>
            </a:r>
            <a:endParaRPr lang="id"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id" altLang="en-US" sz="2210" dirty="0">
                <a:solidFill>
                  <a:srgbClr val="25252B"/>
                </a:solidFill>
                <a:latin typeface="IBM Plex Sans" pitchFamily="34" charset="0"/>
                <a:ea typeface="IBM Plex Sans" pitchFamily="34" charset="-122"/>
                <a:cs typeface="IBM Plex Sans" pitchFamily="34" charset="-120"/>
              </a:rPr>
              <a:t>Langkah selanjutnya. Keempat modulnya membawa Anda lebih jauh:</a:t>
            </a:r>
            <a:endParaRPr lang="id"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Memahami uang</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Cara kerja Bitcoin</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Menggunakan Bitcoin dengan aman</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Bitcoin dalam komunitas Anda</a:t>
            </a:r>
            <a:endParaRPr lang="id"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id" altLang="en-US" sz="2210" dirty="0">
                <a:solidFill>
                  <a:srgbClr val="25252B"/>
                </a:solidFill>
                <a:latin typeface="IBM Plex Sans" pitchFamily="34" charset="0"/>
                <a:ea typeface="IBM Plex Sans" pitchFamily="34" charset="-122"/>
                <a:cs typeface="IBM Plex Sans" pitchFamily="34" charset="-120"/>
              </a:rPr>
              <a:t>Teruslah ingin tahu, teruslah bertanya, dan pelajari lebih lanjut di </a:t>
            </a:r>
            <a:r>
              <a:rPr lang="id"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id" altLang="en-US" sz="2210" dirty="0">
                <a:solidFill>
                  <a:srgbClr val="25252B"/>
                </a:solidFill>
                <a:latin typeface="IBM Plex Sans" pitchFamily="34" charset="0"/>
                <a:ea typeface="IBM Plex Sans" pitchFamily="34" charset="-122"/>
                <a:cs typeface="IBM Plex Sans" pitchFamily="34" charset="-120"/>
              </a:rPr>
              <a:t>.</a:t>
            </a:r>
            <a:endParaRPr lang="id"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id" altLang="en-US" sz="2210" dirty="0">
                <a:solidFill>
                  <a:srgbClr val="25252B"/>
                </a:solidFill>
                <a:latin typeface="IBM Plex Sans" pitchFamily="34" charset="0"/>
                <a:ea typeface="IBM Plex Sans" pitchFamily="34" charset="-122"/>
                <a:cs typeface="IBM Plex Sans" pitchFamily="34" charset="-120"/>
              </a:rPr>
              <a:t>Kami menantikan kehadiran Anda dalam angkatan kami berikutnya.</a:t>
            </a:r>
            <a:endParaRPr lang="id"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Pengantar Bitcoin · Apa Selanjutnya?</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Pengantar Bitcoin</dc:title>
  <dc:subject>Open educational slides (Creative Commons). Adapt them freely.</dc:subject>
  <dc:creator>My First Bitcoin</dc:creator>
  <cp:lastModifiedBy>My First Bitcoin</cp:lastModifiedBy>
  <cp:revision>1</cp:revision>
  <dcterms:created xsi:type="dcterms:W3CDTF">2026-10-22T19:37:14Z</dcterms:created>
  <dcterms:modified xsi:type="dcterms:W3CDTF">2026-10-22T19:37:14Z</dcterms:modified>
</cp:coreProperties>
</file>