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Sumber: My First Bitcoin, Panduan Siswa Diploma Bitcoin, edisi 26.10, Modul 1–4 dan ekspektasi awal bagi peserta didik. Diadaptasi berdasarkan lisensi Creative Commons Atribusi-BerbagiSerupa 4.0 Internasional; kumpulan slide ini menggunakan lisensi yang sama. Kumpulan slide ini merupakan alat bantu presentasi yang dipandu oleh pendidik. Sesuaikan contoh, kegiatan, tempo pembelajaran, dan cara penyampaian dengan tetap mempertahankan makna kurikulum, kompetensi yang diwajibkan, serta batasan keselamatan. Tidak ada durasi sesi tertentu yang ditetapkan.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Terapkan batasan-batasan ini di keempat modul. Jelaskan risiko terkait privasi, keamanan, dan kehilangan sebelum melakukan praktik langsung opsional dengan nilai kecil.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Gunakan pembahasan sumber tersebut untuk membedakan fakta yang dapat diverifikasi dari opini yang memerlukan kriteria dan bukti. Jangan meminta pengungkapan informasi keuangan pribadi.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Gunakan contoh dari sumber: Amina memiliki beras dan menginginkan sepatu; Luis memiliki sepatu dan menginginkan minyak goreng; Mei memiliki minyak goreng dan menginginkan jasa perbaikan. Bedakan dengan jelas pertukaran langsung yang gagal dari solusi berikutnya yang menggunakan uang sebagai perantara.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Gunakan contoh ketersediaan air dalam panduan dan pilihan sehari-hari. Kebutuhan mendesak secara wajar dapat meningkatkan preferensi terhadap masa kini.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Jelaskan standar emas dan berbagai aturan penukarannya dalam sistem uang kertas representatif. Kartu atau ponsel mengirimkan instruksi; keduanya tidak menyimpan uang. Simpanan bank biasa merupakan kewajiban bank kepada nasabahnya.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Bank memperoleh pendapatan dari bunga dan biaya layanan sembari menanggung biaya operasional dan kerugian. Jangan menyiratkan bahwa semua bank berada di ambang kebangkrutan atau bahwa pemberian pinjaman tidak dibatasi. Bedakan janji bank dari kepemilikan langsung atas aset penyelesaian.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Jaga agar tanggapan yang terdiri atas lima bagian tetap saling terhubung. Usulan-usulan sebelumnya menyumbangkan bagian-bagian penyusunnya; hindari kesan bahwa masing-masing merupakan mata uang terdesentralisasi yang lengkap.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Sebagian bitcoin mungkin tidak dapat diakses atau tidak tersedia untuk dijual.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Biarkan peserta didik menghitung konversinya sendiri; jangan tampilkan kunci jawaban.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Pokok pemikiran: Apakah Bitcoin memiliki nilai bagi Anda? Apakah harganya saat ini mencerminkan nilainya?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Siapkan pemeriksaan layar penerimaan, pemeriksaan pengiriman dan verifikasi, serta latihan kesiapan pemulihan atau penanganan penipuan. Jelaskan keterbatasan setiap lingkungan sebelum digunakan.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Jangan pernah memotret, menyimpan di penyimpanan awan, mengirim melalui email atau pesan, maupun memasukkan frasa pemulihan asli ke situs web atau formulir biasa. Frasa tersebut dapat memberikan akses penuh ke dana.
Frasa sandi tambahan, banyak kunci, dan skema pencadangan tingkat lanjut termasuk dalam Pembelajaran Lanjutan. Jangan memperkenalkan kerumitan yang tidak dapat dijelaskan oleh peserta didik atau yang tidak dapat mereka atasi jika terjadi masalah.
Jika frasa pemulihan mungkin telah dilihat, disalin, dimasukkan secara daring, atau disimpan di perangkat yang tidak tepercaya, anggap frasa tersebut telah bocor. Mintalah bantuan tanpa mengungkapkannya; gunakan proses pemulihan baru yang tepercaya.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Gunakan perbandingan fiktif dalam sumber antara pembayaran bernilai kecil dan pembayaran yang lebih jarang dilakukan. Pastikan pilihan tetap bersifat hipotetis; jangan memilih alat atau jumlah untuk dana pribadi peserta didik.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Amati prosesnya tanpa melihat kata-kata pemulihan. Penyiapan pribadi di kemudian hari memerlukan informasi pemulihan baru yang dibuat secara privat.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Biaya on-chain terutama bergantung pada data transaksi dan permintaan ruang blok, bukan sekadar jumlah yang dikirim. Periksa estimasi akhir; waktu dan biaya dapat berubah.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Akses situs resmi, daftar aplikasi, dan kontak secara mandiri. Periksa penerbit dan domainnya; berhati-hatilah terhadap iklan, pesan, dan situs tiruan. Jangan pernah meminjam uang untuk bereksperimen.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Acuan sumber: Pemeriksaan kompetensi praktis yang diamati oleh pendidik. C6 mewajibkan pengamatan langsung terhadap tugas penggunaan dompet/penerimaan maupun kesiapan pemulihan. Simulasi, materi yang telah disiapkan, model fisik, dan alternatif tanpa dana dapat digunakan. Berikan umpan balik dan kesempatan lain jika diperlukan. Jangan tampilkan rubrik dan administrasi penilaian di layar.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 4 bersifat wajib dan disusun secara khusus oleh pendidik. Pilih tugas penggunaan Bitcoin sebagai uang yang relevan dengan konteks setempat dan gunakan panduan berikut sebagai pilihan yang dapat disesuaikan, bukan sebagai kewajiban untuk mendemonstrasikan setiap alat atau skenario. Verifikasi alat yang tersedia saat ini, peraturan setempat, infrastruktur, dan dukungan. Pertahankan kompetensi yang diwajibkan serta standar keamanan Modul 3; jangan mengada-adakan penyedia layanan atau detail setempat.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Pilih tugas sumber yang relevan: perbandingan kustodi, pemeriksaan layar penerimaan, perbandingan jalur pembayaran, pemeriksaan transaksi yang telah disiapkan, perbandingan biaya rute, respons terhadap penipuan, alur pembayaran pedagang/donasi, atau verifikasi sumber daya. Mintalah bantuan ahli setempat bila diperlukan.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Gunakan barang bernilai rendah atau simulasi. Jelaskan seluruh alur sebelum menyetujui pembayaran.
Pilih atau sesuaikan skenario dalam panduan dengan tugas setempat. Pastikan instruksi ditujukan kepada peserta didik dan hindari menyajikan penerimaan pembayaran yang bersifat hipotetis seolah-olah merupakan daftar pedagang setempat yang benar-benar menerimanya.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Gunakan skenario sumber mana pun yang mendukung tugas lokal yang dipilih. Pengembalian dana merupakan pembayaran baru, bukan pembatalan transaksi on-chain semula.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Jalur perolehan mencakup pekerjaan, pertukaran langsung, pialang, ATM, pedagang, layanan konversi, dan ekonomi sirkular. Gunakan fakta lokal terkini yang telah diverifikasi atau skenario yang jelas-jelas fiktif.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Bandingkan penyimpanan data, keterkaitan di blockchain, pihak lawan transaksi, perlindungan terhadap penipuan, batas transaksi, biaya, dan penanganan sengketa.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Tentukan keberhasilan berdasarkan masalah yang diselesaikan, bukan jumlah transaksi.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Amati tugas lokal yang dipilih pendidik mengenai penggunaan Bitcoin sebagai uang serta penjelasan peserta didik tentang tujuan, alternatif, kompromi, kemungkinan kegagalan, dan langkah selanjutnya. Jangan tampilkan penilaian, rubrik, dan administrasi asesmen di layar.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403952" y="571500"/>
            <a:ext cx="1121329" cy="272400"/>
          </a:xfrm>
          <a:prstGeom prst="rect">
            <a:avLst/>
          </a:prstGeom>
          <a:noFill/>
          <a:ln/>
        </p:spPr>
        <p:txBody>
          <a:bodyPr wrap="square" lIns="0" tIns="0" rIns="0" bIns="0" rtlCol="0" anchor="t"/>
          <a:lstStyle/>
          <a:p>
            <a:pPr algn="r" indent="0" marL="0">
              <a:lnSpc>
                <a:spcPct val="108000"/>
              </a:lnSpc>
              <a:buNone/>
            </a:pPr>
            <a:r>
              <a:rPr lang="id" altLang="en-US" sz="1650" dirty="0">
                <a:solidFill>
                  <a:srgbClr val="FFFFFF"/>
                </a:solidFill>
                <a:latin typeface="IBM Plex Sans" pitchFamily="34" charset="0"/>
                <a:ea typeface="IBM Plex Sans" pitchFamily="34" charset="-122"/>
                <a:cs typeface="IBM Plex Sans" pitchFamily="34" charset="-120"/>
              </a:rPr>
              <a:t>Edisi 26.10</a:t>
            </a:r>
            <a:endParaRPr lang="id"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id" altLang="en-US" sz="7200" dirty="0">
                <a:solidFill>
                  <a:srgbClr val="FFFFFF"/>
                </a:solidFill>
                <a:latin typeface="IBM Plex Sans Medium" pitchFamily="34" charset="0"/>
                <a:ea typeface="IBM Plex Sans Medium" pitchFamily="34" charset="-122"/>
                <a:cs typeface="IBM Plex Sans Medium" pitchFamily="34" charset="-120"/>
              </a:rPr>
              <a:t>Diploma</a:t>
            </a:r>
            <a:br/>
            <a:r>
              <a:rPr lang="id" altLang="en-US" sz="7200" dirty="0">
                <a:solidFill>
                  <a:srgbClr val="FFFFFF"/>
                </a:solidFill>
                <a:latin typeface="IBM Plex Sans Medium" pitchFamily="34" charset="0"/>
                <a:ea typeface="IBM Plex Sans Medium" pitchFamily="34" charset="-122"/>
                <a:cs typeface="IBM Plex Sans Medium" pitchFamily="34" charset="-120"/>
              </a:rPr>
              <a:t>Bitcoin</a:t>
            </a:r>
            <a:endParaRPr lang="id"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id" altLang="en-US" sz="2400" dirty="0">
                <a:solidFill>
                  <a:srgbClr val="FFFFFF"/>
                </a:solidFill>
                <a:latin typeface="IBM Plex Sans" pitchFamily="34" charset="0"/>
                <a:ea typeface="IBM Plex Sans" pitchFamily="34" charset="-122"/>
                <a:cs typeface="IBM Plex Sans" pitchFamily="34" charset="-120"/>
              </a:rPr>
              <a:t>Pendidikan Keuangan untuk Era Bitcoin</a:t>
            </a:r>
            <a:endParaRPr lang="id"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id" altLang="en-US" sz="2400" dirty="0">
                <a:solidFill>
                  <a:srgbClr val="F7941F"/>
                </a:solidFill>
                <a:latin typeface="IBM Plex Sans Medium" pitchFamily="34" charset="0"/>
                <a:ea typeface="IBM Plex Sans Medium" pitchFamily="34" charset="-122"/>
                <a:cs typeface="IBM Plex Sans Medium" pitchFamily="34" charset="-120"/>
              </a:rPr>
              <a:t>Modul 1</a:t>
            </a:r>
            <a:endParaRPr lang="id"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id" altLang="en-US" sz="4350" dirty="0">
                <a:solidFill>
                  <a:srgbClr val="FFFFFF"/>
                </a:solidFill>
                <a:latin typeface="IBM Plex Sans Medium" pitchFamily="34" charset="0"/>
                <a:ea typeface="IBM Plex Sans Medium" pitchFamily="34" charset="-122"/>
                <a:cs typeface="IBM Plex Sans Medium" pitchFamily="34" charset="-120"/>
              </a:rPr>
              <a:t>Memahami Uang</a:t>
            </a:r>
            <a:endParaRPr lang="id"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id" altLang="en-US" sz="2400" b="1" dirty="0">
                <a:solidFill>
                  <a:srgbClr val="FFFFFF"/>
                </a:solidFill>
                <a:latin typeface="IBM Plex Sans" pitchFamily="34" charset="0"/>
                <a:ea typeface="IBM Plex Sans" pitchFamily="34" charset="-122"/>
                <a:cs typeface="IBM Plex Sans" pitchFamily="34" charset="-120"/>
              </a:rPr>
              <a:t>Permasalahan:</a:t>
            </a:r>
            <a:r>
              <a:rPr lang="id" altLang="en-US" sz="2400" dirty="0">
                <a:solidFill>
                  <a:srgbClr val="FFFFFF"/>
                </a:solidFill>
                <a:latin typeface="IBM Plex Sans" pitchFamily="34" charset="0"/>
                <a:ea typeface="IBM Plex Sans" pitchFamily="34" charset="-122"/>
                <a:cs typeface="IBM Plex Sans" pitchFamily="34" charset="-120"/>
              </a:rPr>
              <a:t> Bagaimana sistem moneter bekerja dan berubah?</a:t>
            </a:r>
            <a:endParaRPr lang="id"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Pengetahuan Mendahului Tindakan</a:t>
            </a:r>
            <a:endParaRPr lang="id"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Belajar dahulu · mulai dari yang kecil · melangkah perlahan</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Tidak diperlukan pembelian, dana pribadi, atau dompet pribadi</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Tidak diperlukan perangkat pribadi atau internet untuk menyelesaikan kursus</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Tersedia materi yang telah disiapkan, simulasi, dan latihan luring</a:t>
            </a:r>
            <a:endParaRPr lang="id" sz="2400" dirty="0"/>
          </a:p>
        </p:txBody>
      </p:sp>
      <p:sp>
        <p:nvSpPr>
          <p:cNvPr id="5" name="Text 3"/>
          <p:cNvSpPr/>
          <p:nvPr/>
        </p:nvSpPr>
        <p:spPr>
          <a:xfrm>
            <a:off x="666780" y="3961364"/>
            <a:ext cx="11510010" cy="1645463"/>
          </a:xfrm>
          <a:prstGeom prst="rect">
            <a:avLst/>
          </a:prstGeom>
          <a:noFill/>
          <a:ln/>
        </p:spPr>
        <p:txBody>
          <a:bodyPr wrap="square" lIns="0" tIns="0" rIns="0" bIns="0" rtlCol="0" anchor="t"/>
          <a:lstStyle/>
          <a:p>
            <a:pPr algn="l" indent="0" marL="0">
              <a:lnSpc>
                <a:spcPct val="113000"/>
              </a:lnSpc>
              <a:buNone/>
            </a:pPr>
            <a:r>
              <a:rPr lang="id" altLang="en-US" sz="2400" dirty="0">
                <a:solidFill>
                  <a:srgbClr val="25252B"/>
                </a:solidFill>
                <a:latin typeface="IBM Plex Sans" pitchFamily="34" charset="0"/>
                <a:ea typeface="IBM Plex Sans" pitchFamily="34" charset="-122"/>
                <a:cs typeface="IBM Plex Sans" pitchFamily="34" charset="-120"/>
              </a:rPr>
              <a:t>Kursus ini memberikan edukasi, bukan nasihat keuangan, investasi, hukum, atau perpajakan. Kursus ini tidak menyarankan pembelian, penjualan, peminjaman dengan jaminan bitcoin, atau penyimpanan bitcoin, maupun menjanjikan kenaikan harga.</a:t>
            </a:r>
            <a:endParaRPr lang="id"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1</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8925184" cy="1325789"/>
          </a:xfrm>
          <a:prstGeom prst="rect">
            <a:avLst/>
          </a:prstGeom>
          <a:noFill/>
          <a:ln/>
        </p:spPr>
        <p:txBody>
          <a:bodyPr wrap="square" lIns="0" tIns="0" rIns="0" bIns="0" rtlCol="0" anchor="t"/>
          <a:lstStyle/>
          <a:p>
            <a:pPr algn="l" indent="0" marL="0">
              <a:lnSpc>
                <a:spcPct val="100000"/>
              </a:lnSpc>
              <a:buNone/>
            </a:pPr>
            <a:r>
              <a:rPr lang="id" altLang="en-US" sz="4350" dirty="0">
                <a:solidFill>
                  <a:srgbClr val="FFFFFF"/>
                </a:solidFill>
                <a:latin typeface="IBM Plex Sans Medium" pitchFamily="34" charset="0"/>
                <a:ea typeface="IBM Plex Sans Medium" pitchFamily="34" charset="-122"/>
                <a:cs typeface="IBM Plex Sans Medium" pitchFamily="34" charset="-120"/>
              </a:rPr>
              <a:t>Jangan Percaya Begitu Saja, Verifikasi</a:t>
            </a:r>
            <a:endParaRPr lang="id"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C0C0D0"/>
                </a:solidFill>
                <a:latin typeface="IBM Plex Sans" pitchFamily="34" charset="0"/>
                <a:ea typeface="IBM Plex Sans" pitchFamily="34" charset="-122"/>
                <a:cs typeface="IBM Plex Sans" pitchFamily="34" charset="-120"/>
              </a:rPr>
              <a:t>Diploma Bitcoin · Modul 1</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Diskusi dan Ekspektasi Privasi</a:t>
            </a:r>
            <a:endParaRPr lang="id" sz="3000" dirty="0"/>
          </a:p>
        </p:txBody>
      </p:sp>
      <p:sp>
        <p:nvSpPr>
          <p:cNvPr id="4" name="Text 2"/>
          <p:cNvSpPr/>
          <p:nvPr/>
        </p:nvSpPr>
        <p:spPr>
          <a:xfrm>
            <a:off x="1002000" y="1375806"/>
            <a:ext cx="11142604" cy="1970441"/>
          </a:xfrm>
          <a:prstGeom prst="rect">
            <a:avLst/>
          </a:prstGeom>
          <a:noFill/>
          <a:ln/>
        </p:spPr>
        <p:txBody>
          <a:bodyPr wrap="square" lIns="0" tIns="0" rIns="0" bIns="0" rtlCol="0" anchor="t"/>
          <a:lstStyle/>
          <a:p>
            <a:pPr algn="l" marL="200660" indent="-200660">
              <a:lnSpc>
                <a:spcPct val="113000"/>
              </a:lnSpc>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Periksa bukti; bedakan fakta, opini, dan jaminan</a:t>
            </a:r>
            <a:endParaRPr lang="id" sz="2110" dirty="0"/>
          </a:p>
          <a:p>
            <a:pPr algn="l" marL="200660" indent="-200660">
              <a:lnSpc>
                <a:spcPct val="113000"/>
              </a:lnSpc>
              <a:spcBef>
                <a:spcPts val="420"/>
              </a:spcBef>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Kritisi gagasan dengan hormat; nyatakan ketidakpastian</a:t>
            </a:r>
            <a:endParaRPr lang="id" sz="2110" dirty="0"/>
          </a:p>
          <a:p>
            <a:pPr algn="l" marL="200660" indent="-200660">
              <a:lnSpc>
                <a:spcPct val="113000"/>
              </a:lnSpc>
              <a:spcBef>
                <a:spcPts val="420"/>
              </a:spcBef>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Jaga kerahasiaan kisah pribadi dan informasi keuangan</a:t>
            </a:r>
            <a:endParaRPr lang="id" sz="2110" dirty="0"/>
          </a:p>
          <a:p>
            <a:pPr algn="l" marL="200660" indent="-200660">
              <a:lnSpc>
                <a:spcPct val="113000"/>
              </a:lnSpc>
              <a:spcBef>
                <a:spcPts val="420"/>
              </a:spcBef>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Tidak boleh ada tekanan untuk membeli, menjual, atau mengungkapkan kepemilikan aset</a:t>
            </a:r>
            <a:endParaRPr lang="id" sz="2110" dirty="0"/>
          </a:p>
        </p:txBody>
      </p:sp>
      <p:sp>
        <p:nvSpPr>
          <p:cNvPr id="5" name="Text 3"/>
          <p:cNvSpPr/>
          <p:nvPr/>
        </p:nvSpPr>
        <p:spPr>
          <a:xfrm>
            <a:off x="666780" y="3641232"/>
            <a:ext cx="11510010" cy="1085850"/>
          </a:xfrm>
          <a:prstGeom prst="rect">
            <a:avLst/>
          </a:prstGeom>
          <a:noFill/>
          <a:ln/>
        </p:spPr>
        <p:txBody>
          <a:bodyPr wrap="square" lIns="0" tIns="0" rIns="0" bIns="0" rtlCol="0" anchor="t"/>
          <a:lstStyle/>
          <a:p>
            <a:pPr algn="l" indent="0" marL="0">
              <a:lnSpc>
                <a:spcPct val="113000"/>
              </a:lnSpc>
              <a:buNone/>
            </a:pPr>
            <a:r>
              <a:rPr lang="id" altLang="en-US" sz="2110" dirty="0">
                <a:solidFill>
                  <a:srgbClr val="25252B"/>
                </a:solidFill>
                <a:latin typeface="IBM Plex Sans" pitchFamily="34" charset="0"/>
                <a:ea typeface="IBM Plex Sans" pitchFamily="34" charset="-122"/>
                <a:cs typeface="IBM Plex Sans" pitchFamily="34" charset="-120"/>
              </a:rPr>
              <a:t>Mintalah izin sebelum merekam atau membagikan tampilan layar, hasil karya, atau informasi pengenal siapa pun. Jangan pernah membagikan kunci privat atau kata-kata pemulihan yang benar-benar digunakan.</a:t>
            </a:r>
            <a:endParaRPr lang="id" sz="2110" dirty="0"/>
          </a:p>
        </p:txBody>
      </p:sp>
      <p:sp>
        <p:nvSpPr>
          <p:cNvPr id="6" name="Text 4"/>
          <p:cNvSpPr/>
          <p:nvPr/>
        </p:nvSpPr>
        <p:spPr>
          <a:xfrm>
            <a:off x="666780" y="4995276"/>
            <a:ext cx="11510010" cy="1085850"/>
          </a:xfrm>
          <a:prstGeom prst="rect">
            <a:avLst/>
          </a:prstGeom>
          <a:noFill/>
          <a:ln/>
        </p:spPr>
        <p:txBody>
          <a:bodyPr wrap="square" lIns="0" tIns="0" rIns="0" bIns="0" rtlCol="0" anchor="t"/>
          <a:lstStyle/>
          <a:p>
            <a:pPr algn="l" indent="0" marL="0">
              <a:lnSpc>
                <a:spcPct val="113000"/>
              </a:lnSpc>
              <a:buNone/>
            </a:pPr>
            <a:r>
              <a:rPr lang="id" altLang="en-US" sz="2110" dirty="0">
                <a:solidFill>
                  <a:srgbClr val="25252B"/>
                </a:solidFill>
                <a:latin typeface="IBM Plex Sans" pitchFamily="34" charset="0"/>
                <a:ea typeface="IBM Plex Sans" pitchFamily="34" charset="-122"/>
                <a:cs typeface="IBM Plex Sans" pitchFamily="34" charset="-120"/>
              </a:rPr>
              <a:t>Harga Bitcoin dapat berubah tajam. Kesalahan, penipuan, hilangnya informasi rahasia, atau kegagalan kustodian dapat menyebabkan kerugian permanen; pembayaran yang sah biasanya sulit atau tidak mungkin dibatalkan.</a:t>
            </a:r>
            <a:endParaRPr lang="id"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1</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Pertanyaan Pembuka tentang</a:t>
            </a:r>
            <a:br/>
            <a:r>
              <a:rPr lang="id" altLang="en-US" sz="3000" dirty="0">
                <a:solidFill>
                  <a:srgbClr val="422C70"/>
                </a:solidFill>
                <a:latin typeface="IBM Plex Sans Medium" pitchFamily="34" charset="0"/>
                <a:ea typeface="IBM Plex Sans Medium" pitchFamily="34" charset="-122"/>
                <a:cs typeface="IBM Plex Sans Medium" pitchFamily="34" charset="-120"/>
              </a:rPr>
              <a:t>Uang</a:t>
            </a:r>
            <a:endParaRPr lang="id" sz="3000" dirty="0"/>
          </a:p>
        </p:txBody>
      </p:sp>
      <p:sp>
        <p:nvSpPr>
          <p:cNvPr id="5" name="Text 2"/>
          <p:cNvSpPr/>
          <p:nvPr/>
        </p:nvSpPr>
        <p:spPr>
          <a:xfrm>
            <a:off x="1047720" y="1805849"/>
            <a:ext cx="5923026" cy="4357116"/>
          </a:xfrm>
          <a:prstGeom prst="rect">
            <a:avLst/>
          </a:prstGeom>
          <a:noFill/>
          <a:ln/>
        </p:spPr>
        <p:txBody>
          <a:bodyPr wrap="square" lIns="0" tIns="0" rIns="0" bIns="0" rtlCol="0" anchor="t"/>
          <a:lstStyle/>
          <a:p>
            <a:pPr algn="l" marL="228600" indent="-228600">
              <a:lnSpc>
                <a:spcPct val="113000"/>
              </a:lnSpc>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Mengapa orang membutuhkan uang?</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Apa yang menjadikan sesuatu sebagai uang?</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Siapa yang dapat menciptakan atau mengendalikan uang yang Anda gunakan?</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Mengapa uang Anda memiliki nilai?</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Apakah uang tersebut dapat membeli barang dalam jumlah yang sama seperti sebelumnya?</a:t>
            </a:r>
            <a:endParaRPr lang="id"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1</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Mengapa Uang Ada</a:t>
            </a:r>
            <a:endParaRPr lang="id"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id" altLang="en-US" sz="2300" dirty="0">
                <a:solidFill>
                  <a:srgbClr val="25252B"/>
                </a:solidFill>
                <a:latin typeface="IBM Plex Sans" pitchFamily="34" charset="0"/>
                <a:ea typeface="IBM Plex Sans" pitchFamily="34" charset="-122"/>
                <a:cs typeface="IBM Plex Sans" pitchFamily="34" charset="-120"/>
              </a:rPr>
              <a:t>Uang adalah aset yang diterima orang karena mereka berharap orang lain akan menerimanya di kemudian hari.</a:t>
            </a:r>
            <a:endParaRPr lang="id" sz="2300" dirty="0"/>
          </a:p>
        </p:txBody>
      </p:sp>
      <p:sp>
        <p:nvSpPr>
          <p:cNvPr id="5" name="Text 3"/>
          <p:cNvSpPr/>
          <p:nvPr/>
        </p:nvSpPr>
        <p:spPr>
          <a:xfrm>
            <a:off x="1032449" y="246568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Spesialisasi dan pertukaran</a:t>
            </a:r>
            <a:endParaRPr lang="id" sz="2300" dirty="0"/>
          </a:p>
          <a:p>
            <a:pPr algn="l" marL="219710" indent="-219710">
              <a:lnSpc>
                <a:spcPct val="113000"/>
              </a:lnSpc>
              <a:spcBef>
                <a:spcPts val="460"/>
              </a:spcBef>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Kerja sama antarorang yang tidak saling mengenal</a:t>
            </a:r>
            <a:endParaRPr lang="id" sz="2300" dirty="0"/>
          </a:p>
          <a:p>
            <a:pPr algn="l" marL="219710" indent="-219710">
              <a:lnSpc>
                <a:spcPct val="113000"/>
              </a:lnSpc>
              <a:spcBef>
                <a:spcPts val="460"/>
              </a:spcBef>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Harga, utang, pendapatan, dan tabungan</a:t>
            </a:r>
            <a:endParaRPr lang="id" sz="2300" dirty="0"/>
          </a:p>
          <a:p>
            <a:pPr algn="l" marL="219710" indent="-219710">
              <a:lnSpc>
                <a:spcPct val="113000"/>
              </a:lnSpc>
              <a:spcBef>
                <a:spcPts val="460"/>
              </a:spcBef>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Nilai lintas waktu dan jarak</a:t>
            </a:r>
            <a:endParaRPr lang="id" sz="2300" dirty="0"/>
          </a:p>
        </p:txBody>
      </p:sp>
      <p:sp>
        <p:nvSpPr>
          <p:cNvPr id="6" name="Shape 4"/>
          <p:cNvSpPr/>
          <p:nvPr/>
        </p:nvSpPr>
        <p:spPr>
          <a:xfrm>
            <a:off x="666780" y="4542831"/>
            <a:ext cx="10858500" cy="1579352"/>
          </a:xfrm>
          <a:prstGeom prst="rect">
            <a:avLst/>
          </a:prstGeom>
          <a:solidFill>
            <a:srgbClr val="F3F3FA"/>
          </a:solidFill>
          <a:ln/>
        </p:spPr>
      </p:sp>
      <p:sp>
        <p:nvSpPr>
          <p:cNvPr id="7" name="Shape 5"/>
          <p:cNvSpPr/>
          <p:nvPr/>
        </p:nvSpPr>
        <p:spPr>
          <a:xfrm>
            <a:off x="666780" y="4542831"/>
            <a:ext cx="57150" cy="1579352"/>
          </a:xfrm>
          <a:prstGeom prst="rect">
            <a:avLst/>
          </a:prstGeom>
          <a:solidFill>
            <a:srgbClr val="422C70"/>
          </a:solidFill>
          <a:ln/>
        </p:spPr>
      </p:sp>
      <p:sp>
        <p:nvSpPr>
          <p:cNvPr id="8" name="Text 6"/>
          <p:cNvSpPr/>
          <p:nvPr/>
        </p:nvSpPr>
        <p:spPr>
          <a:xfrm>
            <a:off x="1192103" y="4806178"/>
            <a:ext cx="10456896" cy="1052657"/>
          </a:xfrm>
          <a:prstGeom prst="rect">
            <a:avLst/>
          </a:prstGeom>
          <a:noFill/>
          <a:ln/>
        </p:spPr>
        <p:txBody>
          <a:bodyPr wrap="square" lIns="0" tIns="0" rIns="0" bIns="0" rtlCol="0" anchor="t"/>
          <a:lstStyle/>
          <a:p>
            <a:pPr algn="l" indent="0" marL="0">
              <a:lnSpc>
                <a:spcPct val="113000"/>
              </a:lnSpc>
              <a:buNone/>
            </a:pPr>
            <a:r>
              <a:rPr lang="id" altLang="en-US" sz="2300" b="1" dirty="0">
                <a:solidFill>
                  <a:srgbClr val="422C70"/>
                </a:solidFill>
                <a:latin typeface="IBM Plex Sans" pitchFamily="34" charset="0"/>
                <a:ea typeface="IBM Plex Sans" pitchFamily="34" charset="-122"/>
                <a:cs typeface="IBM Plex Sans" pitchFamily="34" charset="-120"/>
              </a:rPr>
              <a:t>Pertanyaan singkat</a:t>
            </a:r>
            <a:endParaRPr lang="id" sz="2300" dirty="0"/>
          </a:p>
          <a:p>
            <a:pPr algn="l" indent="0" marL="0">
              <a:lnSpc>
                <a:spcPct val="113000"/>
              </a:lnSpc>
              <a:spcBef>
                <a:spcPts val="340"/>
              </a:spcBef>
              <a:buNone/>
            </a:pPr>
            <a:r>
              <a:rPr lang="id" altLang="en-US" sz="2300" dirty="0">
                <a:solidFill>
                  <a:srgbClr val="25252B"/>
                </a:solidFill>
                <a:latin typeface="IBM Plex Sans" pitchFamily="34" charset="0"/>
                <a:ea typeface="IBM Plex Sans" pitchFamily="34" charset="-122"/>
                <a:cs typeface="IBM Plex Sans" pitchFamily="34" charset="-120"/>
              </a:rPr>
              <a:t>Masalah pertukaran atau koordinasi apa yang dapat dibantu penyelesaiannya oleh uang?</a:t>
            </a:r>
            <a:endParaRPr lang="id" sz="23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1</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Fungsi Uang</a:t>
            </a:r>
            <a:endParaRPr lang="id"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id" altLang="en-US" sz="2400" b="1" dirty="0">
                <a:solidFill>
                  <a:srgbClr val="422C70"/>
                </a:solidFill>
                <a:latin typeface="IBM Plex Sans" pitchFamily="34" charset="0"/>
                <a:ea typeface="IBM Plex Sans" pitchFamily="34" charset="-122"/>
                <a:cs typeface="IBM Plex Sans" pitchFamily="34" charset="-120"/>
              </a:rPr>
              <a:t>Alat tukar:</a:t>
            </a:r>
            <a:r>
              <a:rPr lang="id" altLang="en-US" sz="2400" dirty="0">
                <a:solidFill>
                  <a:srgbClr val="25252B"/>
                </a:solidFill>
                <a:latin typeface="IBM Plex Sans" pitchFamily="34" charset="0"/>
                <a:ea typeface="IBM Plex Sans" pitchFamily="34" charset="-122"/>
                <a:cs typeface="IBM Plex Sans" pitchFamily="34" charset="-120"/>
              </a:rPr>
              <a:t> pembayaran barang dan jasa</a:t>
            </a:r>
            <a:endParaRPr lang="id" sz="2400" dirty="0"/>
          </a:p>
          <a:p>
            <a:pPr algn="l" marL="228600" indent="-228600">
              <a:lnSpc>
                <a:spcPct val="113000"/>
              </a:lnSpc>
              <a:spcBef>
                <a:spcPts val="480"/>
              </a:spcBef>
              <a:buSzPct val="100000"/>
              <a:buChar char="•"/>
            </a:pPr>
            <a:r>
              <a:rPr lang="id" altLang="en-US" sz="2400" b="1" dirty="0">
                <a:solidFill>
                  <a:srgbClr val="422C70"/>
                </a:solidFill>
                <a:latin typeface="IBM Plex Sans" pitchFamily="34" charset="0"/>
                <a:ea typeface="IBM Plex Sans" pitchFamily="34" charset="-122"/>
                <a:cs typeface="IBM Plex Sans" pitchFamily="34" charset="-120"/>
              </a:rPr>
              <a:t>Satuan hitung:</a:t>
            </a:r>
            <a:r>
              <a:rPr lang="id" altLang="en-US" sz="2400" dirty="0">
                <a:solidFill>
                  <a:srgbClr val="25252B"/>
                </a:solidFill>
                <a:latin typeface="IBM Plex Sans" pitchFamily="34" charset="0"/>
                <a:ea typeface="IBM Plex Sans" pitchFamily="34" charset="-122"/>
                <a:cs typeface="IBM Plex Sans" pitchFamily="34" charset="-120"/>
              </a:rPr>
              <a:t> harga dan pencatatan yang digunakan bersama</a:t>
            </a:r>
            <a:endParaRPr lang="id" sz="2400" dirty="0"/>
          </a:p>
          <a:p>
            <a:pPr algn="l" marL="228600" indent="-228600">
              <a:lnSpc>
                <a:spcPct val="113000"/>
              </a:lnSpc>
              <a:spcBef>
                <a:spcPts val="480"/>
              </a:spcBef>
              <a:buSzPct val="100000"/>
              <a:buChar char="•"/>
            </a:pPr>
            <a:r>
              <a:rPr lang="id" altLang="en-US" sz="2400" b="1" dirty="0">
                <a:solidFill>
                  <a:srgbClr val="422C70"/>
                </a:solidFill>
                <a:latin typeface="IBM Plex Sans" pitchFamily="34" charset="0"/>
                <a:ea typeface="IBM Plex Sans" pitchFamily="34" charset="-122"/>
                <a:cs typeface="IBM Plex Sans" pitchFamily="34" charset="-120"/>
              </a:rPr>
              <a:t>Penyimpan nilai:</a:t>
            </a:r>
            <a:r>
              <a:rPr lang="id" altLang="en-US" sz="2400" dirty="0">
                <a:solidFill>
                  <a:srgbClr val="25252B"/>
                </a:solidFill>
                <a:latin typeface="IBM Plex Sans" pitchFamily="34" charset="0"/>
                <a:ea typeface="IBM Plex Sans" pitchFamily="34" charset="-122"/>
                <a:cs typeface="IBM Plex Sans" pitchFamily="34" charset="-120"/>
              </a:rPr>
              <a:t> nilai dari waktu ke waktu</a:t>
            </a:r>
            <a:endParaRPr lang="id" sz="2400" dirty="0"/>
          </a:p>
        </p:txBody>
      </p:sp>
      <p:sp>
        <p:nvSpPr>
          <p:cNvPr id="6" name="Text 3"/>
          <p:cNvSpPr/>
          <p:nvPr/>
        </p:nvSpPr>
        <p:spPr>
          <a:xfrm>
            <a:off x="666780" y="4311853"/>
            <a:ext cx="6340632" cy="1645463"/>
          </a:xfrm>
          <a:prstGeom prst="rect">
            <a:avLst/>
          </a:prstGeom>
          <a:noFill/>
          <a:ln/>
        </p:spPr>
        <p:txBody>
          <a:bodyPr wrap="square" lIns="0" tIns="0" rIns="0" bIns="0" rtlCol="0" anchor="t"/>
          <a:lstStyle/>
          <a:p>
            <a:pPr algn="l" indent="0" marL="0">
              <a:lnSpc>
                <a:spcPct val="113000"/>
              </a:lnSpc>
              <a:buNone/>
            </a:pPr>
            <a:r>
              <a:rPr lang="id" altLang="en-US" sz="2400" dirty="0">
                <a:solidFill>
                  <a:srgbClr val="25252B"/>
                </a:solidFill>
                <a:latin typeface="IBM Plex Sans" pitchFamily="34" charset="0"/>
                <a:ea typeface="IBM Plex Sans" pitchFamily="34" charset="-122"/>
                <a:cs typeface="IBM Plex Sans" pitchFamily="34" charset="-120"/>
              </a:rPr>
              <a:t>Satu bentuk uang mungkin menjalankan suatu fungsi lebih baik daripada bentuk lainnya. Setiap bentuk uang memiliki risiko terkait daya beli.</a:t>
            </a:r>
            <a:endParaRPr lang="id"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1</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Karakteristik Uang yang Berguna</a:t>
            </a:r>
            <a:endParaRPr lang="id" sz="3000" dirty="0"/>
          </a:p>
        </p:txBody>
      </p:sp>
      <p:sp>
        <p:nvSpPr>
          <p:cNvPr id="4" name="Text 2"/>
          <p:cNvSpPr/>
          <p:nvPr/>
        </p:nvSpPr>
        <p:spPr>
          <a:xfrm>
            <a:off x="666598" y="1368491"/>
            <a:ext cx="5729265" cy="2120311"/>
          </a:xfrm>
          <a:prstGeom prst="rect">
            <a:avLst/>
          </a:prstGeom>
          <a:noFill/>
          <a:ln/>
        </p:spPr>
        <p:txBody>
          <a:bodyPr wrap="square" lIns="0" tIns="0" rIns="0" bIns="0" rtlCol="0" anchor="t"/>
          <a:lstStyle/>
          <a:p>
            <a:pPr algn="l" marL="487680" indent="-487680">
              <a:lnSpc>
                <a:spcPct val="113000"/>
              </a:lnSpc>
              <a:buSzPct val="100000"/>
              <a:buChar char="•"/>
            </a:pPr>
            <a:r>
              <a:rPr lang="id" altLang="en-US" sz="1920" b="1" dirty="0">
                <a:solidFill>
                  <a:srgbClr val="422C70"/>
                </a:solidFill>
                <a:latin typeface="IBM Plex Sans" pitchFamily="34" charset="0"/>
                <a:ea typeface="IBM Plex Sans" pitchFamily="34" charset="-122"/>
                <a:cs typeface="IBM Plex Sans" pitchFamily="34" charset="-120"/>
              </a:rPr>
              <a:t>Daya tahan:</a:t>
            </a:r>
            <a:r>
              <a:rPr lang="id" altLang="en-US" sz="1920" dirty="0">
                <a:solidFill>
                  <a:srgbClr val="25252B"/>
                </a:solidFill>
                <a:latin typeface="IBM Plex Sans" pitchFamily="34" charset="0"/>
                <a:ea typeface="IBM Plex Sans" pitchFamily="34" charset="-122"/>
                <a:cs typeface="IBM Plex Sans" pitchFamily="34" charset="-120"/>
              </a:rPr>
              <a:t> dapat digunakan dalam jangka panjang</a:t>
            </a:r>
            <a:endParaRPr lang="id" sz="1920" dirty="0"/>
          </a:p>
          <a:p>
            <a:pPr algn="l" marL="487680" indent="-487680">
              <a:lnSpc>
                <a:spcPct val="113000"/>
              </a:lnSpc>
              <a:spcBef>
                <a:spcPts val="380"/>
              </a:spcBef>
              <a:buSzPct val="100000"/>
              <a:buChar char="•"/>
            </a:pPr>
            <a:r>
              <a:rPr lang="id" altLang="en-US" sz="1920" b="1" dirty="0">
                <a:solidFill>
                  <a:srgbClr val="422C70"/>
                </a:solidFill>
                <a:latin typeface="IBM Plex Sans" pitchFamily="34" charset="0"/>
                <a:ea typeface="IBM Plex Sans" pitchFamily="34" charset="-122"/>
                <a:cs typeface="IBM Plex Sans" pitchFamily="34" charset="-120"/>
              </a:rPr>
              <a:t>Portabilitas:</a:t>
            </a:r>
            <a:r>
              <a:rPr lang="id" altLang="en-US" sz="1920" dirty="0">
                <a:solidFill>
                  <a:srgbClr val="25252B"/>
                </a:solidFill>
                <a:latin typeface="IBM Plex Sans" pitchFamily="34" charset="0"/>
                <a:ea typeface="IBM Plex Sans" pitchFamily="34" charset="-122"/>
                <a:cs typeface="IBM Plex Sans" pitchFamily="34" charset="-120"/>
              </a:rPr>
              <a:t> mudah dibawa atau ditransfer</a:t>
            </a:r>
            <a:endParaRPr lang="id" sz="1920" dirty="0"/>
          </a:p>
          <a:p>
            <a:pPr algn="l" marL="487680" indent="-487680">
              <a:lnSpc>
                <a:spcPct val="113000"/>
              </a:lnSpc>
              <a:spcBef>
                <a:spcPts val="380"/>
              </a:spcBef>
              <a:buSzPct val="100000"/>
              <a:buChar char="•"/>
            </a:pPr>
            <a:r>
              <a:rPr lang="id" altLang="en-US" sz="1920" b="1" dirty="0">
                <a:solidFill>
                  <a:srgbClr val="422C70"/>
                </a:solidFill>
                <a:latin typeface="IBM Plex Sans" pitchFamily="34" charset="0"/>
                <a:ea typeface="IBM Plex Sans" pitchFamily="34" charset="-122"/>
                <a:cs typeface="IBM Plex Sans" pitchFamily="34" charset="-120"/>
              </a:rPr>
              <a:t>Keterbagian:</a:t>
            </a:r>
            <a:r>
              <a:rPr lang="id" altLang="en-US" sz="1920" dirty="0">
                <a:solidFill>
                  <a:srgbClr val="25252B"/>
                </a:solidFill>
                <a:latin typeface="IBM Plex Sans" pitchFamily="34" charset="0"/>
                <a:ea typeface="IBM Plex Sans" pitchFamily="34" charset="-122"/>
                <a:cs typeface="IBM Plex Sans" pitchFamily="34" charset="-120"/>
              </a:rPr>
              <a:t> jumlah kecil maupun besar</a:t>
            </a:r>
            <a:endParaRPr lang="id" sz="1920" dirty="0"/>
          </a:p>
          <a:p>
            <a:pPr algn="l" marL="487680" indent="-487680">
              <a:lnSpc>
                <a:spcPct val="113000"/>
              </a:lnSpc>
              <a:spcBef>
                <a:spcPts val="380"/>
              </a:spcBef>
              <a:buSzPct val="100000"/>
              <a:buChar char="•"/>
            </a:pPr>
            <a:r>
              <a:rPr lang="id" altLang="en-US" sz="1920" b="1" dirty="0">
                <a:solidFill>
                  <a:srgbClr val="422C70"/>
                </a:solidFill>
                <a:latin typeface="IBM Plex Sans" pitchFamily="34" charset="0"/>
                <a:ea typeface="IBM Plex Sans" pitchFamily="34" charset="-122"/>
                <a:cs typeface="IBM Plex Sans" pitchFamily="34" charset="-120"/>
              </a:rPr>
              <a:t>Kesepadanan:</a:t>
            </a:r>
            <a:r>
              <a:rPr lang="id" altLang="en-US" sz="1920" dirty="0">
                <a:solidFill>
                  <a:srgbClr val="25252B"/>
                </a:solidFill>
                <a:latin typeface="IBM Plex Sans" pitchFamily="34" charset="0"/>
                <a:ea typeface="IBM Plex Sans" pitchFamily="34" charset="-122"/>
                <a:cs typeface="IBM Plex Sans" pitchFamily="34" charset="-120"/>
              </a:rPr>
              <a:t> unit-unit bernilai sama yang dapat saling dipertukarkan</a:t>
            </a:r>
            <a:endParaRPr lang="id" sz="1920" dirty="0"/>
          </a:p>
        </p:txBody>
      </p:sp>
      <p:sp>
        <p:nvSpPr>
          <p:cNvPr id="5" name="Text 3"/>
          <p:cNvSpPr/>
          <p:nvPr/>
        </p:nvSpPr>
        <p:spPr>
          <a:xfrm>
            <a:off x="6120262" y="1368491"/>
            <a:ext cx="5729265" cy="2071665"/>
          </a:xfrm>
          <a:prstGeom prst="rect">
            <a:avLst/>
          </a:prstGeom>
          <a:noFill/>
          <a:ln/>
        </p:spPr>
        <p:txBody>
          <a:bodyPr wrap="square" lIns="0" tIns="0" rIns="0" bIns="0" rtlCol="0" anchor="t"/>
          <a:lstStyle/>
          <a:p>
            <a:pPr algn="l" marL="487680" indent="-487680">
              <a:lnSpc>
                <a:spcPct val="113000"/>
              </a:lnSpc>
              <a:buSzPct val="100000"/>
              <a:buChar char="•"/>
            </a:pPr>
            <a:r>
              <a:rPr lang="id" altLang="en-US" sz="1920" b="1" dirty="0">
                <a:solidFill>
                  <a:srgbClr val="422C70"/>
                </a:solidFill>
                <a:latin typeface="IBM Plex Sans" pitchFamily="34" charset="0"/>
                <a:ea typeface="IBM Plex Sans" pitchFamily="34" charset="-122"/>
                <a:cs typeface="IBM Plex Sans" pitchFamily="34" charset="-120"/>
              </a:rPr>
              <a:t>Kelangkaan:</a:t>
            </a:r>
            <a:r>
              <a:rPr lang="id" altLang="en-US" sz="1920" dirty="0">
                <a:solidFill>
                  <a:srgbClr val="25252B"/>
                </a:solidFill>
                <a:latin typeface="IBM Plex Sans" pitchFamily="34" charset="0"/>
                <a:ea typeface="IBM Plex Sans" pitchFamily="34" charset="-122"/>
                <a:cs typeface="IBM Plex Sans" pitchFamily="34" charset="-120"/>
              </a:rPr>
              <a:t> batasan pada pertambahan pasokan</a:t>
            </a:r>
            <a:endParaRPr lang="id" sz="1920" dirty="0"/>
          </a:p>
          <a:p>
            <a:pPr algn="l" marL="487680" indent="-487680">
              <a:lnSpc>
                <a:spcPct val="113000"/>
              </a:lnSpc>
              <a:spcBef>
                <a:spcPts val="380"/>
              </a:spcBef>
              <a:buSzPct val="100000"/>
              <a:buChar char="•"/>
            </a:pPr>
            <a:r>
              <a:rPr lang="id" altLang="en-US" sz="1920" b="1" dirty="0">
                <a:solidFill>
                  <a:srgbClr val="422C70"/>
                </a:solidFill>
                <a:latin typeface="IBM Plex Sans" pitchFamily="34" charset="0"/>
                <a:ea typeface="IBM Plex Sans" pitchFamily="34" charset="-122"/>
                <a:cs typeface="IBM Plex Sans" pitchFamily="34" charset="-120"/>
              </a:rPr>
              <a:t>Keberterimaan:</a:t>
            </a:r>
            <a:r>
              <a:rPr lang="id" altLang="en-US" sz="1920" dirty="0">
                <a:solidFill>
                  <a:srgbClr val="25252B"/>
                </a:solidFill>
                <a:latin typeface="IBM Plex Sans" pitchFamily="34" charset="0"/>
                <a:ea typeface="IBM Plex Sans" pitchFamily="34" charset="-122"/>
                <a:cs typeface="IBM Plex Sans" pitchFamily="34" charset="-120"/>
              </a:rPr>
              <a:t> kesediaan untuk menerimanya</a:t>
            </a:r>
            <a:endParaRPr lang="id" sz="1920" dirty="0"/>
          </a:p>
          <a:p>
            <a:pPr algn="l" marL="487680" indent="-487680">
              <a:lnSpc>
                <a:spcPct val="113000"/>
              </a:lnSpc>
              <a:spcBef>
                <a:spcPts val="380"/>
              </a:spcBef>
              <a:buSzPct val="100000"/>
              <a:buChar char="•"/>
            </a:pPr>
            <a:r>
              <a:rPr lang="id" altLang="en-US" sz="1920" b="1" dirty="0">
                <a:solidFill>
                  <a:srgbClr val="422C70"/>
                </a:solidFill>
                <a:latin typeface="IBM Plex Sans" pitchFamily="34" charset="0"/>
                <a:ea typeface="IBM Plex Sans" pitchFamily="34" charset="-122"/>
                <a:cs typeface="IBM Plex Sans" pitchFamily="34" charset="-120"/>
              </a:rPr>
              <a:t>Kemudahan verifikasi dan pengenalan:</a:t>
            </a:r>
            <a:r>
              <a:rPr lang="id" altLang="en-US" sz="1920" dirty="0">
                <a:solidFill>
                  <a:srgbClr val="25252B"/>
                </a:solidFill>
                <a:latin typeface="IBM Plex Sans" pitchFamily="34" charset="0"/>
                <a:ea typeface="IBM Plex Sans" pitchFamily="34" charset="-122"/>
                <a:cs typeface="IBM Plex Sans" pitchFamily="34" charset="-120"/>
              </a:rPr>
              <a:t> unit-unit yang asli dan dapat dikenali</a:t>
            </a:r>
            <a:endParaRPr lang="id" sz="1920" dirty="0"/>
          </a:p>
        </p:txBody>
      </p:sp>
      <p:sp>
        <p:nvSpPr>
          <p:cNvPr id="6" name="Text 4"/>
          <p:cNvSpPr/>
          <p:nvPr/>
        </p:nvSpPr>
        <p:spPr>
          <a:xfrm>
            <a:off x="666780" y="3756995"/>
            <a:ext cx="11510010" cy="658094"/>
          </a:xfrm>
          <a:prstGeom prst="rect">
            <a:avLst/>
          </a:prstGeom>
          <a:noFill/>
          <a:ln/>
        </p:spPr>
        <p:txBody>
          <a:bodyPr wrap="square" lIns="0" tIns="0" rIns="0" bIns="0" rtlCol="0" anchor="t"/>
          <a:lstStyle/>
          <a:p>
            <a:pPr algn="l" indent="0" marL="0">
              <a:lnSpc>
                <a:spcPct val="113000"/>
              </a:lnSpc>
              <a:buNone/>
            </a:pPr>
            <a:r>
              <a:rPr lang="id" altLang="en-US" sz="1920" dirty="0">
                <a:solidFill>
                  <a:srgbClr val="25252B"/>
                </a:solidFill>
                <a:latin typeface="IBM Plex Sans" pitchFamily="34" charset="0"/>
                <a:ea typeface="IBM Plex Sans" pitchFamily="34" charset="-122"/>
                <a:cs typeface="IBM Plex Sans" pitchFamily="34" charset="-120"/>
              </a:rPr>
              <a:t>Tidak ada bentuk uang yang mendapat nilai sempurna. “</a:t>
            </a:r>
            <a:r>
              <a:rPr lang="id" altLang="en-US" sz="1920" b="1" dirty="0">
                <a:solidFill>
                  <a:srgbClr val="25252B"/>
                </a:solidFill>
                <a:latin typeface="IBM Plex Sans" pitchFamily="34" charset="0"/>
                <a:ea typeface="IBM Plex Sans" pitchFamily="34" charset="-122"/>
                <a:cs typeface="IBM Plex Sans" pitchFamily="34" charset="-120"/>
              </a:rPr>
              <a:t>Uang yang sehat</a:t>
            </a:r>
            <a:r>
              <a:rPr lang="id" altLang="en-US" sz="1920" dirty="0">
                <a:solidFill>
                  <a:srgbClr val="25252B"/>
                </a:solidFill>
                <a:latin typeface="IBM Plex Sans" pitchFamily="34" charset="0"/>
                <a:ea typeface="IBM Plex Sans" pitchFamily="34" charset="-122"/>
                <a:cs typeface="IBM Plex Sans" pitchFamily="34" charset="-120"/>
              </a:rPr>
              <a:t>” merupakan suatu penilaian: nyatakan kriterianya dan bandingkan secara konsisten.</a:t>
            </a:r>
            <a:endParaRPr lang="id" sz="1920" dirty="0"/>
          </a:p>
        </p:txBody>
      </p:sp>
      <p:sp>
        <p:nvSpPr>
          <p:cNvPr id="7" name="Shape 5"/>
          <p:cNvSpPr/>
          <p:nvPr/>
        </p:nvSpPr>
        <p:spPr>
          <a:xfrm>
            <a:off x="666780" y="4658959"/>
            <a:ext cx="10858500" cy="1315913"/>
          </a:xfrm>
          <a:prstGeom prst="rect">
            <a:avLst/>
          </a:prstGeom>
          <a:solidFill>
            <a:srgbClr val="F3F3FA"/>
          </a:solidFill>
          <a:ln/>
        </p:spPr>
      </p:sp>
      <p:sp>
        <p:nvSpPr>
          <p:cNvPr id="8" name="Shape 6"/>
          <p:cNvSpPr/>
          <p:nvPr/>
        </p:nvSpPr>
        <p:spPr>
          <a:xfrm>
            <a:off x="666780" y="4658959"/>
            <a:ext cx="57150" cy="1315913"/>
          </a:xfrm>
          <a:prstGeom prst="rect">
            <a:avLst/>
          </a:prstGeom>
          <a:solidFill>
            <a:srgbClr val="422C70"/>
          </a:solidFill>
          <a:ln/>
        </p:spPr>
      </p:sp>
      <p:sp>
        <p:nvSpPr>
          <p:cNvPr id="9" name="Text 7"/>
          <p:cNvSpPr/>
          <p:nvPr/>
        </p:nvSpPr>
        <p:spPr>
          <a:xfrm>
            <a:off x="1114014" y="4878415"/>
            <a:ext cx="10622310" cy="877001"/>
          </a:xfrm>
          <a:prstGeom prst="rect">
            <a:avLst/>
          </a:prstGeom>
          <a:noFill/>
          <a:ln/>
        </p:spPr>
        <p:txBody>
          <a:bodyPr wrap="square" lIns="0" tIns="0" rIns="0" bIns="0" rtlCol="0" anchor="t"/>
          <a:lstStyle/>
          <a:p>
            <a:pPr algn="l" indent="0" marL="0">
              <a:lnSpc>
                <a:spcPct val="113000"/>
              </a:lnSpc>
              <a:buNone/>
            </a:pPr>
            <a:r>
              <a:rPr lang="id" altLang="en-US" sz="1920" b="1" dirty="0">
                <a:solidFill>
                  <a:srgbClr val="422C70"/>
                </a:solidFill>
                <a:latin typeface="IBM Plex Sans" pitchFamily="34" charset="0"/>
                <a:ea typeface="IBM Plex Sans" pitchFamily="34" charset="-122"/>
                <a:cs typeface="IBM Plex Sans" pitchFamily="34" charset="-120"/>
              </a:rPr>
              <a:t>Berpikirlah kritis</a:t>
            </a:r>
            <a:endParaRPr lang="id" sz="1920" dirty="0"/>
          </a:p>
          <a:p>
            <a:pPr algn="l" indent="0" marL="0">
              <a:lnSpc>
                <a:spcPct val="113000"/>
              </a:lnSpc>
              <a:spcBef>
                <a:spcPts val="290"/>
              </a:spcBef>
              <a:buNone/>
            </a:pPr>
            <a:r>
              <a:rPr lang="id" altLang="en-US" sz="1920" dirty="0">
                <a:solidFill>
                  <a:srgbClr val="25252B"/>
                </a:solidFill>
                <a:latin typeface="IBM Plex Sans" pitchFamily="34" charset="0"/>
                <a:ea typeface="IBM Plex Sans" pitchFamily="34" charset="-122"/>
                <a:cs typeface="IBM Plex Sans" pitchFamily="34" charset="-120"/>
              </a:rPr>
              <a:t>Karakteristik apa yang penting ketika Anda memilih satu jenis uang atau aset dibandingkan yang lain?</a:t>
            </a:r>
            <a:endParaRPr lang="id" sz="19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1</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Barter dan Kesesuaian Ganda Keinginan</a:t>
            </a:r>
            <a:endParaRPr lang="id"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Pertukaran langsung barang atau jasa</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Kedua pihak harus menginginkan apa yang ditawarkan pihak lainnya</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Pada saat yang sama, dalam jumlah yang sesuai</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Kesulitan dalam membagi barang, menjaga keawetan, menentukan harga, dan menyimpan nilai</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Uang memisahkan penjualan dari pembelian</a:t>
            </a:r>
            <a:endParaRPr lang="id"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1</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1</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1</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Kelangkaan, Nilai, dan</a:t>
            </a:r>
            <a:br/>
            <a:r>
              <a:rPr lang="id" altLang="en-US" sz="3000" dirty="0">
                <a:solidFill>
                  <a:srgbClr val="422C70"/>
                </a:solidFill>
                <a:latin typeface="IBM Plex Sans Medium" pitchFamily="34" charset="0"/>
                <a:ea typeface="IBM Plex Sans Medium" pitchFamily="34" charset="-122"/>
                <a:cs typeface="IBM Plex Sans Medium" pitchFamily="34" charset="-120"/>
              </a:rPr>
              <a:t>Pertukaran</a:t>
            </a:r>
            <a:endParaRPr lang="id" sz="3000" dirty="0"/>
          </a:p>
        </p:txBody>
      </p:sp>
      <p:sp>
        <p:nvSpPr>
          <p:cNvPr id="5" name="Text 2"/>
          <p:cNvSpPr/>
          <p:nvPr/>
        </p:nvSpPr>
        <p:spPr>
          <a:xfrm>
            <a:off x="956188" y="1783812"/>
            <a:ext cx="5377221" cy="3669396"/>
          </a:xfrm>
          <a:prstGeom prst="rect">
            <a:avLst/>
          </a:prstGeom>
          <a:noFill/>
          <a:ln/>
        </p:spPr>
        <p:txBody>
          <a:bodyPr wrap="square" lIns="0" tIns="0" rIns="0" bIns="0" rtlCol="0" anchor="t"/>
          <a:lstStyle/>
          <a:p>
            <a:pPr algn="l" marL="173990" indent="-173990">
              <a:lnSpc>
                <a:spcPct val="113000"/>
              </a:lnSpc>
              <a:buSzPct val="100000"/>
              <a:buChar char="•"/>
            </a:pPr>
            <a:r>
              <a:rPr lang="id" altLang="en-US" sz="1820" b="1" dirty="0">
                <a:solidFill>
                  <a:srgbClr val="422C70"/>
                </a:solidFill>
                <a:latin typeface="IBM Plex Sans" pitchFamily="34" charset="0"/>
                <a:ea typeface="IBM Plex Sans" pitchFamily="34" charset="-122"/>
                <a:cs typeface="IBM Plex Sans" pitchFamily="34" charset="-120"/>
              </a:rPr>
              <a:t>Kelangkaan:</a:t>
            </a:r>
            <a:r>
              <a:rPr lang="id" altLang="en-US" sz="1820" dirty="0">
                <a:solidFill>
                  <a:srgbClr val="25252B"/>
                </a:solidFill>
                <a:latin typeface="IBM Plex Sans" pitchFamily="34" charset="0"/>
                <a:ea typeface="IBM Plex Sans" pitchFamily="34" charset="-122"/>
                <a:cs typeface="IBM Plex Sans" pitchFamily="34" charset="-120"/>
              </a:rPr>
              <a:t> satu penggunaan menghalangi penggunaan lainnya</a:t>
            </a:r>
            <a:endParaRPr lang="id" sz="1820" dirty="0"/>
          </a:p>
          <a:p>
            <a:pPr algn="l" marL="173990" indent="-173990">
              <a:lnSpc>
                <a:spcPct val="113000"/>
              </a:lnSpc>
              <a:spcBef>
                <a:spcPts val="360"/>
              </a:spcBef>
              <a:buSzPct val="100000"/>
              <a:buChar char="•"/>
            </a:pPr>
            <a:r>
              <a:rPr lang="id" altLang="en-US" sz="1820" b="1" dirty="0">
                <a:solidFill>
                  <a:srgbClr val="422C70"/>
                </a:solidFill>
                <a:latin typeface="IBM Plex Sans" pitchFamily="34" charset="0"/>
                <a:ea typeface="IBM Plex Sans" pitchFamily="34" charset="-122"/>
                <a:cs typeface="IBM Plex Sans" pitchFamily="34" charset="-120"/>
              </a:rPr>
              <a:t>Nilai subjektif:</a:t>
            </a:r>
            <a:r>
              <a:rPr lang="id" altLang="en-US" sz="1820" dirty="0">
                <a:solidFill>
                  <a:srgbClr val="25252B"/>
                </a:solidFill>
                <a:latin typeface="IBM Plex Sans" pitchFamily="34" charset="0"/>
                <a:ea typeface="IBM Plex Sans" pitchFamily="34" charset="-122"/>
                <a:cs typeface="IBM Plex Sans" pitchFamily="34" charset="-120"/>
              </a:rPr>
              <a:t> kebutuhan, preferensi, dan keadaan</a:t>
            </a:r>
            <a:endParaRPr lang="id" sz="1820" dirty="0"/>
          </a:p>
          <a:p>
            <a:pPr algn="l" marL="173990" indent="-173990">
              <a:lnSpc>
                <a:spcPct val="113000"/>
              </a:lnSpc>
              <a:spcBef>
                <a:spcPts val="360"/>
              </a:spcBef>
              <a:buSzPct val="100000"/>
              <a:buChar char="•"/>
            </a:pPr>
            <a:r>
              <a:rPr lang="id" altLang="en-US" sz="1820" b="1" dirty="0">
                <a:solidFill>
                  <a:srgbClr val="422C70"/>
                </a:solidFill>
                <a:latin typeface="IBM Plex Sans" pitchFamily="34" charset="0"/>
                <a:ea typeface="IBM Plex Sans" pitchFamily="34" charset="-122"/>
                <a:cs typeface="IBM Plex Sans" pitchFamily="34" charset="-120"/>
              </a:rPr>
              <a:t>Pertukaran:</a:t>
            </a:r>
            <a:r>
              <a:rPr lang="id" altLang="en-US" sz="1820" dirty="0">
                <a:solidFill>
                  <a:srgbClr val="25252B"/>
                </a:solidFill>
                <a:latin typeface="IBM Plex Sans" pitchFamily="34" charset="0"/>
                <a:ea typeface="IBM Plex Sans" pitchFamily="34" charset="-122"/>
                <a:cs typeface="IBM Plex Sans" pitchFamily="34" charset="-120"/>
              </a:rPr>
              <a:t> kedua pihak lebih menyukai apa yang mereka terima</a:t>
            </a:r>
            <a:endParaRPr lang="id" sz="1820" dirty="0"/>
          </a:p>
          <a:p>
            <a:pPr algn="l" marL="173990" indent="-173990">
              <a:lnSpc>
                <a:spcPct val="113000"/>
              </a:lnSpc>
              <a:spcBef>
                <a:spcPts val="360"/>
              </a:spcBef>
              <a:buSzPct val="100000"/>
              <a:buChar char="•"/>
            </a:pPr>
            <a:r>
              <a:rPr lang="id" altLang="en-US" sz="1820" b="1" dirty="0">
                <a:solidFill>
                  <a:srgbClr val="422C70"/>
                </a:solidFill>
                <a:latin typeface="IBM Plex Sans" pitchFamily="34" charset="0"/>
                <a:ea typeface="IBM Plex Sans" pitchFamily="34" charset="-122"/>
                <a:cs typeface="IBM Plex Sans" pitchFamily="34" charset="-120"/>
              </a:rPr>
              <a:t>Biaya peluang:</a:t>
            </a:r>
            <a:r>
              <a:rPr lang="id" altLang="en-US" sz="1820" dirty="0">
                <a:solidFill>
                  <a:srgbClr val="25252B"/>
                </a:solidFill>
                <a:latin typeface="IBM Plex Sans" pitchFamily="34" charset="0"/>
                <a:ea typeface="IBM Plex Sans" pitchFamily="34" charset="-122"/>
                <a:cs typeface="IBM Plex Sans" pitchFamily="34" charset="-120"/>
              </a:rPr>
              <a:t> alternatif terbaik yang dikorbankan</a:t>
            </a:r>
            <a:endParaRPr lang="id" sz="1820" dirty="0"/>
          </a:p>
          <a:p>
            <a:pPr algn="l" marL="173990" indent="-173990">
              <a:lnSpc>
                <a:spcPct val="113000"/>
              </a:lnSpc>
              <a:spcBef>
                <a:spcPts val="360"/>
              </a:spcBef>
              <a:buSzPct val="100000"/>
              <a:buChar char="•"/>
            </a:pPr>
            <a:r>
              <a:rPr lang="id" altLang="en-US" sz="1820" b="1" dirty="0">
                <a:solidFill>
                  <a:srgbClr val="422C70"/>
                </a:solidFill>
                <a:latin typeface="IBM Plex Sans" pitchFamily="34" charset="0"/>
                <a:ea typeface="IBM Plex Sans" pitchFamily="34" charset="-122"/>
                <a:cs typeface="IBM Plex Sans" pitchFamily="34" charset="-120"/>
              </a:rPr>
              <a:t>Preferensi waktu:</a:t>
            </a:r>
            <a:r>
              <a:rPr lang="id" altLang="en-US" sz="1820" dirty="0">
                <a:solidFill>
                  <a:srgbClr val="25252B"/>
                </a:solidFill>
                <a:latin typeface="IBM Plex Sans" pitchFamily="34" charset="0"/>
                <a:ea typeface="IBM Plex Sans" pitchFamily="34" charset="-122"/>
                <a:cs typeface="IBM Plex Sans" pitchFamily="34" charset="-120"/>
              </a:rPr>
              <a:t> sekarang dibandingkan dengan nanti</a:t>
            </a:r>
            <a:endParaRPr lang="id" sz="1820" dirty="0"/>
          </a:p>
          <a:p>
            <a:pPr algn="l" marL="173990" indent="-173990">
              <a:lnSpc>
                <a:spcPct val="113000"/>
              </a:lnSpc>
              <a:spcBef>
                <a:spcPts val="360"/>
              </a:spcBef>
              <a:buSzPct val="100000"/>
              <a:buChar char="•"/>
            </a:pPr>
            <a:r>
              <a:rPr lang="id" altLang="en-US" sz="1820" b="1" dirty="0">
                <a:solidFill>
                  <a:srgbClr val="422C70"/>
                </a:solidFill>
                <a:latin typeface="IBM Plex Sans" pitchFamily="34" charset="0"/>
                <a:ea typeface="IBM Plex Sans" pitchFamily="34" charset="-122"/>
                <a:cs typeface="IBM Plex Sans" pitchFamily="34" charset="-120"/>
              </a:rPr>
              <a:t>Kompromi:</a:t>
            </a:r>
            <a:r>
              <a:rPr lang="id" altLang="en-US" sz="1820" dirty="0">
                <a:solidFill>
                  <a:srgbClr val="25252B"/>
                </a:solidFill>
                <a:latin typeface="IBM Plex Sans" pitchFamily="34" charset="0"/>
                <a:ea typeface="IBM Plex Sans" pitchFamily="34" charset="-122"/>
                <a:cs typeface="IBM Plex Sans" pitchFamily="34" charset="-120"/>
              </a:rPr>
              <a:t> manfaat yang disertai biaya</a:t>
            </a:r>
            <a:endParaRPr lang="id" sz="1820" dirty="0"/>
          </a:p>
        </p:txBody>
      </p:sp>
      <p:sp>
        <p:nvSpPr>
          <p:cNvPr id="6" name="Text 3"/>
          <p:cNvSpPr/>
          <p:nvPr/>
        </p:nvSpPr>
        <p:spPr>
          <a:xfrm>
            <a:off x="666780" y="5707868"/>
            <a:ext cx="5694426" cy="625084"/>
          </a:xfrm>
          <a:prstGeom prst="rect">
            <a:avLst/>
          </a:prstGeom>
          <a:noFill/>
          <a:ln/>
        </p:spPr>
        <p:txBody>
          <a:bodyPr wrap="square" lIns="0" tIns="0" rIns="0" bIns="0" rtlCol="0" anchor="t"/>
          <a:lstStyle/>
          <a:p>
            <a:pPr algn="l" indent="0" marL="0">
              <a:lnSpc>
                <a:spcPct val="113000"/>
              </a:lnSpc>
              <a:buNone/>
            </a:pPr>
            <a:r>
              <a:rPr lang="id" altLang="en-US" sz="1820" dirty="0">
                <a:solidFill>
                  <a:srgbClr val="25252B"/>
                </a:solidFill>
                <a:latin typeface="IBM Plex Sans" pitchFamily="34" charset="0"/>
                <a:ea typeface="IBM Plex Sans" pitchFamily="34" charset="-122"/>
                <a:cs typeface="IBM Plex Sans" pitchFamily="34" charset="-120"/>
              </a:rPr>
              <a:t>Kelangkaan saja tidak menjamin nilai; permintaan juga penting.</a:t>
            </a:r>
            <a:endParaRPr lang="id"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1</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Di dekat sumber air yang aman Sebotol air berada di lemari pendingin toko. Air bersih mudah ditemukan di sekitar.KebutuhanRendahHargaLebih rendahSaat terjadi kelangkaan Botol yang sama berada di gurun">    </p:cNvPr>
          <p:cNvPicPr>
            <a:picLocks noChangeAspect="1"/>
          </p:cNvPicPr>
          <p:nvPr/>
        </p:nvPicPr>
        <p:blipFill>
          <a:blip r:embed="rId1"/>
          <a:stretch>
            <a:fillRect/>
          </a:stretch>
        </p:blipFill>
        <p:spPr>
          <a:xfrm>
            <a:off x="342900" y="376916"/>
            <a:ext cx="11506170" cy="595183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Biaya Peluang</a:t>
            </a:r>
            <a:endParaRPr lang="id"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1</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Seorang pembeli dengan uang terbatas menimbang pilihan yang ada Makanan Makan dengan baik hari ini.Transportasi Pergi ke tempat kerja.MenabungSimpan uang untuk nanti. Setiap pilihan mengorbankan pilih">    </p:cNvPr>
          <p:cNvPicPr>
            <a:picLocks noChangeAspect="1"/>
          </p:cNvPicPr>
          <p:nvPr/>
        </p:nvPicPr>
        <p:blipFill>
          <a:blip r:embed="rId1"/>
          <a:stretch>
            <a:fillRect/>
          </a:stretch>
        </p:blipFill>
        <p:spPr>
          <a:xfrm>
            <a:off x="342900" y="376276"/>
            <a:ext cx="11506170" cy="595301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Dari Barter ke Uang Digital</a:t>
            </a:r>
            <a:endParaRPr lang="id"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Pertukaran langsung, pemberian, kewajiban, dan catatan utang</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Uang komoditas: barang yang memiliki kegunaan lain</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Koin standar: pengenalan; kemungkinan penurunan kadar logam mulia</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Uang kertas representatif: klaim yang dapat ditebus; kepercayaan kepada penerbit</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Bank dan uang pemerintah: janji lembaga</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Pembayaran digital: instruksi yang mengubah catatan</a:t>
            </a:r>
            <a:endParaRPr lang="id" sz="2400" dirty="0"/>
          </a:p>
        </p:txBody>
      </p:sp>
      <p:sp>
        <p:nvSpPr>
          <p:cNvPr id="5" name="Text 3"/>
          <p:cNvSpPr/>
          <p:nvPr/>
        </p:nvSpPr>
        <p:spPr>
          <a:xfrm>
            <a:off x="666780" y="4905847"/>
            <a:ext cx="11510010" cy="1234074"/>
          </a:xfrm>
          <a:prstGeom prst="rect">
            <a:avLst/>
          </a:prstGeom>
          <a:noFill/>
          <a:ln/>
        </p:spPr>
        <p:txBody>
          <a:bodyPr wrap="square" lIns="0" tIns="0" rIns="0" bIns="0" rtlCol="0" anchor="t"/>
          <a:lstStyle/>
          <a:p>
            <a:pPr algn="l" indent="0" marL="0">
              <a:lnSpc>
                <a:spcPct val="113000"/>
              </a:lnSpc>
              <a:buNone/>
            </a:pPr>
            <a:r>
              <a:rPr lang="id" altLang="en-US" sz="2400" dirty="0">
                <a:solidFill>
                  <a:srgbClr val="25252B"/>
                </a:solidFill>
                <a:latin typeface="IBM Plex Sans" pitchFamily="34" charset="0"/>
                <a:ea typeface="IBM Plex Sans" pitchFamily="34" charset="-122"/>
                <a:cs typeface="IBM Plex Sans" pitchFamily="34" charset="-120"/>
              </a:rPr>
              <a:t>Berbagai bentuk uang hadir secara bersamaan; masyarakat tidak mengikuti urutan yang sama persis. Kemudahan sering kali menimbulkan ketergantungan pada penerbit dan perantara.</a:t>
            </a:r>
            <a:endParaRPr lang="id"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1</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Uang Fiat</a:t>
            </a:r>
            <a:endParaRPr lang="id"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id" altLang="en-US" sz="2300" dirty="0">
                <a:solidFill>
                  <a:srgbClr val="25252B"/>
                </a:solidFill>
                <a:latin typeface="IBM Plex Sans" pitchFamily="34" charset="0"/>
                <a:ea typeface="IBM Plex Sans" pitchFamily="34" charset="-122"/>
                <a:cs typeface="IBM Plex Sans" pitchFamily="34" charset="-120"/>
              </a:rPr>
              <a:t>Uang fiat adalah mata uang yang disahkan oleh pemerintah dan tidak dapat ditukarkan dengan komoditas seperti emas dalam jumlah tetap.</a:t>
            </a:r>
            <a:endParaRPr lang="id"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id" altLang="en-US" sz="2300" b="1" dirty="0">
                <a:solidFill>
                  <a:srgbClr val="422C70"/>
                </a:solidFill>
                <a:latin typeface="IBM Plex Sans" pitchFamily="34" charset="0"/>
                <a:ea typeface="IBM Plex Sans" pitchFamily="34" charset="-122"/>
                <a:cs typeface="IBM Plex Sans" pitchFamily="34" charset="-120"/>
              </a:rPr>
              <a:t>Bank sentral:</a:t>
            </a:r>
            <a:r>
              <a:rPr lang="id" altLang="en-US" sz="2300" dirty="0">
                <a:solidFill>
                  <a:srgbClr val="25252B"/>
                </a:solidFill>
                <a:latin typeface="IBM Plex Sans" pitchFamily="34" charset="0"/>
                <a:ea typeface="IBM Plex Sans" pitchFamily="34" charset="-122"/>
                <a:cs typeface="IBM Plex Sans" pitchFamily="34" charset="-120"/>
              </a:rPr>
              <a:t> uang primer, kebijakan, penyelesaian transaksi</a:t>
            </a:r>
            <a:endParaRPr lang="id" sz="2300" dirty="0"/>
          </a:p>
          <a:p>
            <a:pPr algn="l" marL="219710" indent="-219710">
              <a:lnSpc>
                <a:spcPct val="113000"/>
              </a:lnSpc>
              <a:spcBef>
                <a:spcPts val="460"/>
              </a:spcBef>
              <a:buSzPct val="100000"/>
              <a:buChar char="•"/>
            </a:pPr>
            <a:r>
              <a:rPr lang="id" altLang="en-US" sz="2300" b="1" dirty="0">
                <a:solidFill>
                  <a:srgbClr val="422C70"/>
                </a:solidFill>
                <a:latin typeface="IBM Plex Sans" pitchFamily="34" charset="0"/>
                <a:ea typeface="IBM Plex Sans" pitchFamily="34" charset="-122"/>
                <a:cs typeface="IBM Plex Sans" pitchFamily="34" charset="-120"/>
              </a:rPr>
              <a:t>Bank komersial:</a:t>
            </a:r>
            <a:r>
              <a:rPr lang="id" altLang="en-US" sz="2300" dirty="0">
                <a:solidFill>
                  <a:srgbClr val="25252B"/>
                </a:solidFill>
                <a:latin typeface="IBM Plex Sans" pitchFamily="34" charset="0"/>
                <a:ea typeface="IBM Plex Sans" pitchFamily="34" charset="-122"/>
                <a:cs typeface="IBM Plex Sans" pitchFamily="34" charset="-120"/>
              </a:rPr>
              <a:t> simpanan, pembayaran, pinjaman</a:t>
            </a:r>
            <a:endParaRPr lang="id" sz="2300" dirty="0"/>
          </a:p>
          <a:p>
            <a:pPr algn="l" marL="219710" indent="-219710">
              <a:lnSpc>
                <a:spcPct val="113000"/>
              </a:lnSpc>
              <a:spcBef>
                <a:spcPts val="460"/>
              </a:spcBef>
              <a:buSzPct val="100000"/>
              <a:buChar char="•"/>
            </a:pPr>
            <a:r>
              <a:rPr lang="id" altLang="en-US" sz="2300" b="1" dirty="0">
                <a:solidFill>
                  <a:srgbClr val="422C70"/>
                </a:solidFill>
                <a:latin typeface="IBM Plex Sans" pitchFamily="34" charset="0"/>
                <a:ea typeface="IBM Plex Sans" pitchFamily="34" charset="-122"/>
                <a:cs typeface="IBM Plex Sans" pitchFamily="34" charset="-120"/>
              </a:rPr>
              <a:t>Pemerintah:</a:t>
            </a:r>
            <a:r>
              <a:rPr lang="id" altLang="en-US" sz="2300" dirty="0">
                <a:solidFill>
                  <a:srgbClr val="25252B"/>
                </a:solidFill>
                <a:latin typeface="IBM Plex Sans" pitchFamily="34" charset="0"/>
                <a:ea typeface="IBM Plex Sans" pitchFamily="34" charset="-122"/>
                <a:cs typeface="IBM Plex Sans" pitchFamily="34" charset="-120"/>
              </a:rPr>
              <a:t> pajak, belanja, hukum</a:t>
            </a:r>
            <a:endParaRPr lang="id" sz="2300" dirty="0"/>
          </a:p>
          <a:p>
            <a:pPr algn="l" marL="219710" indent="-219710">
              <a:lnSpc>
                <a:spcPct val="113000"/>
              </a:lnSpc>
              <a:spcBef>
                <a:spcPts val="460"/>
              </a:spcBef>
              <a:buSzPct val="100000"/>
              <a:buChar char="•"/>
            </a:pPr>
            <a:r>
              <a:rPr lang="id" altLang="en-US" sz="2300" b="1" dirty="0">
                <a:solidFill>
                  <a:srgbClr val="422C70"/>
                </a:solidFill>
                <a:latin typeface="IBM Plex Sans" pitchFamily="34" charset="0"/>
                <a:ea typeface="IBM Plex Sans" pitchFamily="34" charset="-122"/>
                <a:cs typeface="IBM Plex Sans" pitchFamily="34" charset="-120"/>
              </a:rPr>
              <a:t>Masyarakat dan dunia usaha:</a:t>
            </a:r>
            <a:r>
              <a:rPr lang="id" altLang="en-US" sz="2300" dirty="0">
                <a:solidFill>
                  <a:srgbClr val="25252B"/>
                </a:solidFill>
                <a:latin typeface="IBM Plex Sans" pitchFamily="34" charset="0"/>
                <a:ea typeface="IBM Plex Sans" pitchFamily="34" charset="-122"/>
                <a:cs typeface="IBM Plex Sans" pitchFamily="34" charset="-120"/>
              </a:rPr>
              <a:t> pekerjaan, harga, pertukaran</a:t>
            </a:r>
            <a:endParaRPr lang="id" sz="2300" dirty="0"/>
          </a:p>
          <a:p>
            <a:pPr algn="l" marL="219710" indent="-219710">
              <a:lnSpc>
                <a:spcPct val="113000"/>
              </a:lnSpc>
              <a:spcBef>
                <a:spcPts val="460"/>
              </a:spcBef>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Penerimaan bersama dan efek jaringan</a:t>
            </a:r>
            <a:endParaRPr lang="id"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id" altLang="en-US" sz="2300" dirty="0">
                <a:solidFill>
                  <a:srgbClr val="25252B"/>
                </a:solidFill>
                <a:latin typeface="IBM Plex Sans" pitchFamily="34" charset="0"/>
                <a:ea typeface="IBM Plex Sans" pitchFamily="34" charset="-122"/>
                <a:cs typeface="IBM Plex Sans" pitchFamily="34" charset="-120"/>
              </a:rPr>
              <a:t>Kemudahan pembayaran dan kredit yang fleksibel menimbulkan ketergantungan pada lembaga. Pasokan, akses, dan aturan dapat berubah; aturan tentang alat pembayaran yang sah berbeda-beda menurut yurisdiksi.</a:t>
            </a:r>
            <a:endParaRPr lang="id"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1</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Bank sentralMengelola kebijakan moneter dan mendukung penyelesaian pembayaran. Bank umumBerutang kepada nasabah atas simpanan mereka; simpanan merupakan kewajiban bank. Layanan pembayaranMeneruskan in">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Telaah Pembayaran Lokal</a:t>
            </a:r>
            <a:endParaRPr lang="id" sz="3000" dirty="0"/>
          </a:p>
        </p:txBody>
      </p:sp>
      <p:sp>
        <p:nvSpPr>
          <p:cNvPr id="5" name="Text 2"/>
          <p:cNvSpPr/>
          <p:nvPr/>
        </p:nvSpPr>
        <p:spPr>
          <a:xfrm>
            <a:off x="666780" y="1429482"/>
            <a:ext cx="5694426" cy="723930"/>
          </a:xfrm>
          <a:prstGeom prst="rect">
            <a:avLst/>
          </a:prstGeom>
          <a:noFill/>
          <a:ln/>
        </p:spPr>
        <p:txBody>
          <a:bodyPr wrap="square" lIns="0" tIns="0" rIns="0" bIns="0" rtlCol="0" anchor="t"/>
          <a:lstStyle/>
          <a:p>
            <a:pPr algn="l" indent="0" marL="0">
              <a:lnSpc>
                <a:spcPct val="113000"/>
              </a:lnSpc>
              <a:buNone/>
            </a:pPr>
            <a:r>
              <a:rPr lang="id" altLang="en-US" sz="2110" dirty="0">
                <a:solidFill>
                  <a:srgbClr val="25252B"/>
                </a:solidFill>
                <a:latin typeface="IBM Plex Sans" pitchFamily="34" charset="0"/>
                <a:ea typeface="IBM Plex Sans" pitchFamily="34" charset="-122"/>
                <a:cs typeface="IBM Plex Sans" pitchFamily="34" charset="-120"/>
              </a:rPr>
              <a:t>Pilihlah pembayaran sehari-hari, atau gunakan skenario rekaan.</a:t>
            </a:r>
            <a:endParaRPr lang="id" sz="2110" dirty="0"/>
          </a:p>
        </p:txBody>
      </p:sp>
      <p:sp>
        <p:nvSpPr>
          <p:cNvPr id="6" name="Text 3"/>
          <p:cNvSpPr/>
          <p:nvPr/>
        </p:nvSpPr>
        <p:spPr>
          <a:xfrm>
            <a:off x="1002000" y="2367839"/>
            <a:ext cx="5327020" cy="3418302"/>
          </a:xfrm>
          <a:prstGeom prst="rect">
            <a:avLst/>
          </a:prstGeom>
          <a:noFill/>
          <a:ln/>
        </p:spPr>
        <p:txBody>
          <a:bodyPr wrap="square" lIns="0" tIns="0" rIns="0" bIns="0" rtlCol="0" anchor="t"/>
          <a:lstStyle/>
          <a:p>
            <a:pPr algn="l" marL="200660" indent="-200660">
              <a:lnSpc>
                <a:spcPct val="113000"/>
              </a:lnSpc>
              <a:buSzPct val="100000"/>
              <a:buFont typeface="+mj-lt"/>
              <a:buAutoNum type="arabicPeriod" startAt="1"/>
            </a:pPr>
            <a:r>
              <a:rPr lang="id" altLang="en-US" sz="2110" dirty="0">
                <a:solidFill>
                  <a:srgbClr val="25252B"/>
                </a:solidFill>
                <a:latin typeface="IBM Plex Sans" pitchFamily="34" charset="0"/>
                <a:ea typeface="IBM Plex Sans" pitchFamily="34" charset="-122"/>
                <a:cs typeface="IBM Plex Sans" pitchFamily="34" charset="-120"/>
              </a:rPr>
              <a:t>Apa yang dibayar? Mata uang apa yang menjadi satuan hitung?</a:t>
            </a:r>
            <a:endParaRPr lang="id" sz="2110" dirty="0"/>
          </a:p>
          <a:p>
            <a:pPr algn="l" marL="200660" indent="-200660">
              <a:lnSpc>
                <a:spcPct val="113000"/>
              </a:lnSpc>
              <a:spcBef>
                <a:spcPts val="420"/>
              </a:spcBef>
              <a:buSzPct val="100000"/>
              <a:buFont typeface="+mj-lt"/>
              <a:buAutoNum type="arabicPeriod" startAt="1"/>
            </a:pPr>
            <a:r>
              <a:rPr lang="id" altLang="en-US" sz="2110" dirty="0">
                <a:solidFill>
                  <a:srgbClr val="25252B"/>
                </a:solidFill>
                <a:latin typeface="IBM Plex Sans" pitchFamily="34" charset="0"/>
                <a:ea typeface="IBM Plex Sans" pitchFamily="34" charset="-122"/>
                <a:cs typeface="IBM Plex Sans" pitchFamily="34" charset="-120"/>
              </a:rPr>
              <a:t>Mengapa penerima menerima pembayaran tersebut?</a:t>
            </a:r>
            <a:endParaRPr lang="id" sz="2110" dirty="0"/>
          </a:p>
          <a:p>
            <a:pPr algn="l" marL="200660" indent="-200660">
              <a:lnSpc>
                <a:spcPct val="113000"/>
              </a:lnSpc>
              <a:spcBef>
                <a:spcPts val="420"/>
              </a:spcBef>
              <a:buSzPct val="100000"/>
              <a:buFont typeface="+mj-lt"/>
              <a:buAutoNum type="arabicPeriod" startAt="1"/>
            </a:pPr>
            <a:r>
              <a:rPr lang="id" altLang="en-US" sz="2110" dirty="0">
                <a:solidFill>
                  <a:srgbClr val="25252B"/>
                </a:solidFill>
                <a:latin typeface="IBM Plex Sans" pitchFamily="34" charset="0"/>
                <a:ea typeface="IBM Plex Sans" pitchFamily="34" charset="-122"/>
                <a:cs typeface="IBM Plex Sans" pitchFamily="34" charset="-120"/>
              </a:rPr>
              <a:t>Lembaga, catatan, atau aturan apa yang mendukung pembayaran tersebut?</a:t>
            </a:r>
            <a:endParaRPr lang="id" sz="2110" dirty="0"/>
          </a:p>
          <a:p>
            <a:pPr algn="l" marL="200660" indent="-200660">
              <a:lnSpc>
                <a:spcPct val="113000"/>
              </a:lnSpc>
              <a:spcBef>
                <a:spcPts val="420"/>
              </a:spcBef>
              <a:buSzPct val="100000"/>
              <a:buFont typeface="+mj-lt"/>
              <a:buAutoNum type="arabicPeriod" startAt="1"/>
            </a:pPr>
            <a:r>
              <a:rPr lang="id" altLang="en-US" sz="2110" dirty="0">
                <a:solidFill>
                  <a:srgbClr val="25252B"/>
                </a:solidFill>
                <a:latin typeface="IBM Plex Sans" pitchFamily="34" charset="0"/>
                <a:ea typeface="IBM Plex Sans" pitchFamily="34" charset="-122"/>
                <a:cs typeface="IBM Plex Sans" pitchFamily="34" charset="-120"/>
              </a:rPr>
              <a:t>Apa yang menjadi lebih sulit jika penerimaan atau kepercayaan terhadapnya hilang?</a:t>
            </a:r>
            <a:endParaRPr lang="id"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1</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Perbankan Cadangan Fraksional</a:t>
            </a:r>
            <a:endParaRPr lang="id"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id" altLang="en-US" sz="2020" dirty="0">
                <a:solidFill>
                  <a:srgbClr val="25252B"/>
                </a:solidFill>
                <a:latin typeface="IBM Plex Sans" pitchFamily="34" charset="0"/>
                <a:ea typeface="IBM Plex Sans" pitchFamily="34" charset="-122"/>
                <a:cs typeface="IBM Plex Sans" pitchFamily="34" charset="-120"/>
              </a:rPr>
              <a:t>Simpanan bank: janji untuk membayar</a:t>
            </a:r>
            <a:endParaRPr lang="id" sz="2020" dirty="0"/>
          </a:p>
          <a:p>
            <a:pPr algn="l" marL="191770" indent="-191770">
              <a:lnSpc>
                <a:spcPct val="113000"/>
              </a:lnSpc>
              <a:spcBef>
                <a:spcPts val="400"/>
              </a:spcBef>
              <a:buSzPct val="100000"/>
              <a:buChar char="•"/>
            </a:pPr>
            <a:r>
              <a:rPr lang="id" altLang="en-US" sz="2020" dirty="0">
                <a:solidFill>
                  <a:srgbClr val="25252B"/>
                </a:solidFill>
                <a:latin typeface="IBM Plex Sans" pitchFamily="34" charset="0"/>
                <a:ea typeface="IBM Plex Sans" pitchFamily="34" charset="-122"/>
                <a:cs typeface="IBM Plex Sans" pitchFamily="34" charset="-120"/>
              </a:rPr>
              <a:t>Hanya sebagian yang disimpan sebagai cadangan yang dapat segera diakses</a:t>
            </a:r>
            <a:endParaRPr lang="id" sz="2020" dirty="0"/>
          </a:p>
          <a:p>
            <a:pPr algn="l" marL="191770" indent="-191770">
              <a:lnSpc>
                <a:spcPct val="113000"/>
              </a:lnSpc>
              <a:spcBef>
                <a:spcPts val="400"/>
              </a:spcBef>
              <a:buSzPct val="100000"/>
              <a:buChar char="•"/>
            </a:pPr>
            <a:r>
              <a:rPr lang="id" altLang="en-US" sz="2020" dirty="0">
                <a:solidFill>
                  <a:srgbClr val="25252B"/>
                </a:solidFill>
                <a:latin typeface="IBM Plex Sans" pitchFamily="34" charset="0"/>
                <a:ea typeface="IBM Plex Sans" pitchFamily="34" charset="-122"/>
                <a:cs typeface="IBM Plex Sans" pitchFamily="34" charset="-120"/>
              </a:rPr>
              <a:t>Pinjaman biasanya menciptakan uang simpanan baru</a:t>
            </a:r>
            <a:endParaRPr lang="id" sz="2020" dirty="0"/>
          </a:p>
          <a:p>
            <a:pPr algn="l" marL="191770" indent="-191770">
              <a:lnSpc>
                <a:spcPct val="113000"/>
              </a:lnSpc>
              <a:spcBef>
                <a:spcPts val="400"/>
              </a:spcBef>
              <a:buSzPct val="100000"/>
              <a:buChar char="•"/>
            </a:pPr>
            <a:r>
              <a:rPr lang="id" altLang="en-US" sz="2020" dirty="0">
                <a:solidFill>
                  <a:srgbClr val="25252B"/>
                </a:solidFill>
                <a:latin typeface="IBM Plex Sans" pitchFamily="34" charset="0"/>
                <a:ea typeface="IBM Plex Sans" pitchFamily="34" charset="-122"/>
                <a:cs typeface="IBM Plex Sans" pitchFamily="34" charset="-120"/>
              </a:rPr>
              <a:t>Pelunasan pokok pinjaman mengurangi uang simpanan</a:t>
            </a:r>
            <a:endParaRPr lang="id" sz="2020" dirty="0"/>
          </a:p>
          <a:p>
            <a:pPr algn="l" marL="191770" indent="-191770">
              <a:lnSpc>
                <a:spcPct val="113000"/>
              </a:lnSpc>
              <a:spcBef>
                <a:spcPts val="400"/>
              </a:spcBef>
              <a:buSzPct val="100000"/>
              <a:buChar char="•"/>
            </a:pPr>
            <a:r>
              <a:rPr lang="id" altLang="en-US" sz="2020" dirty="0">
                <a:solidFill>
                  <a:srgbClr val="25252B"/>
                </a:solidFill>
                <a:latin typeface="IBM Plex Sans" pitchFamily="34" charset="0"/>
                <a:ea typeface="IBM Plex Sans" pitchFamily="34" charset="-122"/>
                <a:cs typeface="IBM Plex Sans" pitchFamily="34" charset="-120"/>
              </a:rPr>
              <a:t>Modal, likuiditas, risiko kredit, pendanaan, regulasi, dan permintaan membatasi penyaluran pinjaman</a:t>
            </a:r>
            <a:endParaRPr lang="id"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algn="l" indent="0" marL="0">
              <a:lnSpc>
                <a:spcPct val="113000"/>
              </a:lnSpc>
              <a:buNone/>
            </a:pPr>
            <a:r>
              <a:rPr lang="id" altLang="en-US" sz="2020" b="1" dirty="0">
                <a:solidFill>
                  <a:srgbClr val="422C70"/>
                </a:solidFill>
                <a:latin typeface="IBM Plex Sans" pitchFamily="34" charset="0"/>
                <a:ea typeface="IBM Plex Sans" pitchFamily="34" charset="-122"/>
                <a:cs typeface="IBM Plex Sans" pitchFamily="34" charset="-120"/>
              </a:rPr>
              <a:t>Risiko likuiditas:</a:t>
            </a:r>
            <a:r>
              <a:rPr lang="id" altLang="en-US" sz="2020" dirty="0">
                <a:solidFill>
                  <a:srgbClr val="25252B"/>
                </a:solidFill>
                <a:latin typeface="IBM Plex Sans" pitchFamily="34" charset="0"/>
                <a:ea typeface="IBM Plex Sans" pitchFamily="34" charset="-122"/>
                <a:cs typeface="IBM Plex Sans" pitchFamily="34" charset="-120"/>
              </a:rPr>
              <a:t> dana yang tersedia terlalu sedikit untuk memenuhi penarikan hari ini.</a:t>
            </a:r>
            <a:endParaRPr lang="id" sz="2020" dirty="0"/>
          </a:p>
        </p:txBody>
      </p:sp>
      <p:sp>
        <p:nvSpPr>
          <p:cNvPr id="6" name="Text 4"/>
          <p:cNvSpPr/>
          <p:nvPr/>
        </p:nvSpPr>
        <p:spPr>
          <a:xfrm>
            <a:off x="666780" y="4533595"/>
            <a:ext cx="11510010" cy="345552"/>
          </a:xfrm>
          <a:prstGeom prst="rect">
            <a:avLst/>
          </a:prstGeom>
          <a:noFill/>
          <a:ln/>
        </p:spPr>
        <p:txBody>
          <a:bodyPr wrap="square" lIns="0" tIns="0" rIns="0" bIns="0" rtlCol="0" anchor="t"/>
          <a:lstStyle/>
          <a:p>
            <a:pPr algn="l" indent="0" marL="0">
              <a:lnSpc>
                <a:spcPct val="113000"/>
              </a:lnSpc>
              <a:buNone/>
            </a:pPr>
            <a:r>
              <a:rPr lang="id" altLang="en-US" sz="2020" b="1" dirty="0">
                <a:solidFill>
                  <a:srgbClr val="422C70"/>
                </a:solidFill>
                <a:latin typeface="IBM Plex Sans" pitchFamily="34" charset="0"/>
                <a:ea typeface="IBM Plex Sans" pitchFamily="34" charset="-122"/>
                <a:cs typeface="IBM Plex Sans" pitchFamily="34" charset="-120"/>
              </a:rPr>
              <a:t>Risiko solvabilitas:</a:t>
            </a:r>
            <a:r>
              <a:rPr lang="id" altLang="en-US" sz="2020" dirty="0">
                <a:solidFill>
                  <a:srgbClr val="25252B"/>
                </a:solidFill>
                <a:latin typeface="IBM Plex Sans" pitchFamily="34" charset="0"/>
                <a:ea typeface="IBM Plex Sans" pitchFamily="34" charset="-122"/>
                <a:cs typeface="IBM Plex Sans" pitchFamily="34" charset="-120"/>
              </a:rPr>
              <a:t> nilai aset lebih rendah daripada kewajiban.</a:t>
            </a:r>
            <a:endParaRPr lang="id" sz="2020" dirty="0"/>
          </a:p>
        </p:txBody>
      </p:sp>
      <p:sp>
        <p:nvSpPr>
          <p:cNvPr id="7" name="Text 5"/>
          <p:cNvSpPr/>
          <p:nvPr/>
        </p:nvSpPr>
        <p:spPr>
          <a:xfrm>
            <a:off x="666780" y="5135179"/>
            <a:ext cx="11510010" cy="1036747"/>
          </a:xfrm>
          <a:prstGeom prst="rect">
            <a:avLst/>
          </a:prstGeom>
          <a:noFill/>
          <a:ln/>
        </p:spPr>
        <p:txBody>
          <a:bodyPr wrap="square" lIns="0" tIns="0" rIns="0" bIns="0" rtlCol="0" anchor="t"/>
          <a:lstStyle/>
          <a:p>
            <a:pPr algn="l" indent="0" marL="0">
              <a:lnSpc>
                <a:spcPct val="113000"/>
              </a:lnSpc>
              <a:buNone/>
            </a:pPr>
            <a:r>
              <a:rPr lang="id" altLang="en-US" sz="2020" dirty="0">
                <a:solidFill>
                  <a:srgbClr val="25252B"/>
                </a:solidFill>
                <a:latin typeface="IBM Plex Sans" pitchFamily="34" charset="0"/>
                <a:ea typeface="IBM Plex Sans" pitchFamily="34" charset="-122"/>
                <a:cs typeface="IBM Plex Sans" pitchFamily="34" charset="-120"/>
              </a:rPr>
              <a:t>Penarikan dana besar-besaran secara serentak dapat menghambat akses ke dana. Penjaminan simpanan dan pinjaman dari bank sentral dapat mengurangi kepanikan, tetapi cakupan dan aturannya berbeda-beda; perlindungan tidak dapat menghilangkan semua risiko.</a:t>
            </a:r>
            <a:endParaRPr lang="id"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1</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Mengajukan pinjamanPeminjam mengajukan pinjaman kepada bank.2Menyetujui pinjamanBank setuju untuk memberikan pinjaman.3 Menciptakan simpananBank mengkreditkan simpanan baru ke rekening peminjam.4 Me">    </p:cNvPr>
          <p:cNvPicPr>
            <a:picLocks noChangeAspect="1"/>
          </p:cNvPicPr>
          <p:nvPr/>
        </p:nvPicPr>
        <p:blipFill>
          <a:blip r:embed="rId1"/>
          <a:stretch>
            <a:fillRect/>
          </a:stretch>
        </p:blipFill>
        <p:spPr>
          <a:xfrm>
            <a:off x="1286104" y="266730"/>
            <a:ext cx="9619762"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Risiko likuiditasBanyak nasabah mengantre untuk menarik simpanan hari ini Pinjaman yang diberikan bank mungkin masih akan dilunasi nanti Uang tunai atau aset yang segera dapat digunakan tidak cukup sa">    </p:cNvPr>
          <p:cNvPicPr>
            <a:picLocks noChangeAspect="1"/>
          </p:cNvPicPr>
          <p:nvPr/>
        </p:nvPicPr>
        <p:blipFill>
          <a:blip r:embed="rId1"/>
          <a:stretch>
            <a:fillRect/>
          </a:stretch>
        </p:blipFill>
        <p:spPr>
          <a:xfrm>
            <a:off x="342900" y="561076"/>
            <a:ext cx="11506170" cy="558350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1</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Inflasi dan Daya Beli</a:t>
            </a:r>
            <a:endParaRPr lang="id" sz="3000" dirty="0"/>
          </a:p>
        </p:txBody>
      </p:sp>
      <p:sp>
        <p:nvSpPr>
          <p:cNvPr id="5" name="Text 2"/>
          <p:cNvSpPr/>
          <p:nvPr/>
        </p:nvSpPr>
        <p:spPr>
          <a:xfrm>
            <a:off x="971459" y="1368491"/>
            <a:ext cx="5360487" cy="2778496"/>
          </a:xfrm>
          <a:prstGeom prst="rect">
            <a:avLst/>
          </a:prstGeom>
          <a:noFill/>
          <a:ln/>
        </p:spPr>
        <p:txBody>
          <a:bodyPr wrap="square" lIns="0" tIns="0" rIns="0" bIns="0" rtlCol="0" anchor="t"/>
          <a:lstStyle/>
          <a:p>
            <a:pPr algn="l" marL="182880" indent="-182880">
              <a:lnSpc>
                <a:spcPct val="113000"/>
              </a:lnSpc>
              <a:buSzPct val="100000"/>
              <a:buChar char="•"/>
            </a:pPr>
            <a:r>
              <a:rPr lang="id" altLang="en-US" sz="1920" b="1" dirty="0">
                <a:solidFill>
                  <a:srgbClr val="422C70"/>
                </a:solidFill>
                <a:latin typeface="IBM Plex Sans" pitchFamily="34" charset="0"/>
                <a:ea typeface="IBM Plex Sans" pitchFamily="34" charset="-122"/>
                <a:cs typeface="IBM Plex Sans" pitchFamily="34" charset="-120"/>
              </a:rPr>
              <a:t>Inflasi harga:</a:t>
            </a:r>
            <a:r>
              <a:rPr lang="id" altLang="en-US" sz="1920" dirty="0">
                <a:solidFill>
                  <a:srgbClr val="25252B"/>
                </a:solidFill>
                <a:latin typeface="IBM Plex Sans" pitchFamily="34" charset="0"/>
                <a:ea typeface="IBM Plex Sans" pitchFamily="34" charset="-122"/>
                <a:cs typeface="IBM Plex Sans" pitchFamily="34" charset="-120"/>
              </a:rPr>
              <a:t> kenaikan tingkat harga secara umum yang berkelanjutan</a:t>
            </a:r>
            <a:endParaRPr lang="id" sz="1920" dirty="0"/>
          </a:p>
          <a:p>
            <a:pPr algn="l" marL="182880" indent="-182880">
              <a:lnSpc>
                <a:spcPct val="113000"/>
              </a:lnSpc>
              <a:spcBef>
                <a:spcPts val="380"/>
              </a:spcBef>
              <a:buSzPct val="100000"/>
              <a:buChar char="•"/>
            </a:pPr>
            <a:r>
              <a:rPr lang="id" altLang="en-US" sz="1920" b="1" dirty="0">
                <a:solidFill>
                  <a:srgbClr val="422C70"/>
                </a:solidFill>
                <a:latin typeface="IBM Plex Sans" pitchFamily="34" charset="0"/>
                <a:ea typeface="IBM Plex Sans" pitchFamily="34" charset="-122"/>
                <a:cs typeface="IBM Plex Sans" pitchFamily="34" charset="-120"/>
              </a:rPr>
              <a:t>Daya beli:</a:t>
            </a:r>
            <a:r>
              <a:rPr lang="id" altLang="en-US" sz="1920" dirty="0">
                <a:solidFill>
                  <a:srgbClr val="25252B"/>
                </a:solidFill>
                <a:latin typeface="IBM Plex Sans" pitchFamily="34" charset="0"/>
                <a:ea typeface="IBM Plex Sans" pitchFamily="34" charset="-122"/>
                <a:cs typeface="IBM Plex Sans" pitchFamily="34" charset="-120"/>
              </a:rPr>
              <a:t> apa yang dapat dibeli dengan satu unit uang</a:t>
            </a:r>
            <a:endParaRPr lang="id" sz="1920" dirty="0"/>
          </a:p>
          <a:p>
            <a:pPr algn="l" marL="182880" indent="-182880">
              <a:lnSpc>
                <a:spcPct val="113000"/>
              </a:lnSpc>
              <a:spcBef>
                <a:spcPts val="380"/>
              </a:spcBef>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Keranjang barang yang sama: 100 → 110 satuan mata uang</a:t>
            </a:r>
            <a:endParaRPr lang="id" sz="1920" dirty="0"/>
          </a:p>
          <a:p>
            <a:pPr algn="l" marL="182880" indent="-182880">
              <a:lnSpc>
                <a:spcPct val="113000"/>
              </a:lnSpc>
              <a:spcBef>
                <a:spcPts val="380"/>
              </a:spcBef>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Pendapatan atau tabungan tidak berubah: daya beli berkurang</a:t>
            </a:r>
            <a:endParaRPr lang="id" sz="1920" dirty="0"/>
          </a:p>
        </p:txBody>
      </p:sp>
      <p:sp>
        <p:nvSpPr>
          <p:cNvPr id="6" name="Text 3"/>
          <p:cNvSpPr/>
          <p:nvPr/>
        </p:nvSpPr>
        <p:spPr>
          <a:xfrm>
            <a:off x="666780" y="4415180"/>
            <a:ext cx="5694426" cy="1645280"/>
          </a:xfrm>
          <a:prstGeom prst="rect">
            <a:avLst/>
          </a:prstGeom>
          <a:noFill/>
          <a:ln/>
        </p:spPr>
        <p:txBody>
          <a:bodyPr wrap="square" lIns="0" tIns="0" rIns="0" bIns="0" rtlCol="0" anchor="t"/>
          <a:lstStyle/>
          <a:p>
            <a:pPr algn="l" indent="0" marL="0">
              <a:lnSpc>
                <a:spcPct val="113000"/>
              </a:lnSpc>
              <a:buNone/>
            </a:pPr>
            <a:r>
              <a:rPr lang="id" altLang="en-US" sz="1920" dirty="0">
                <a:solidFill>
                  <a:srgbClr val="25252B"/>
                </a:solidFill>
                <a:latin typeface="IBM Plex Sans" pitchFamily="34" charset="0"/>
                <a:ea typeface="IBM Plex Sans" pitchFamily="34" charset="-122"/>
                <a:cs typeface="IBM Plex Sans" pitchFamily="34" charset="-120"/>
              </a:rPr>
              <a:t>Ekspansi uang dan kredit dapat berkontribusi, bersama dengan faktor penawaran, permintaan, mata uang, pajak, regulasi, dan biaya. Kenaikan satu harga saja tidak mencerminkan keseluruhan ukuran inflasi.</a:t>
            </a:r>
            <a:endParaRPr lang="id"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1</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Sebelum Anda memiliki 100 unit uang. Harga sekeranjang barang adalah 100. Anda dapat membeli seluruh isi keranjang.Tingkat hargaLebih rendahDaya beliLebih tinggiSetelah harga naik Anda masih memiliki ">    </p:cNvPr>
          <p:cNvPicPr>
            <a:picLocks noChangeAspect="1"/>
          </p:cNvPicPr>
          <p:nvPr/>
        </p:nvPicPr>
        <p:blipFill>
          <a:blip r:embed="rId1"/>
          <a:stretch>
            <a:fillRect/>
          </a:stretch>
        </p:blipFill>
        <p:spPr>
          <a:xfrm>
            <a:off x="342900" y="464881"/>
            <a:ext cx="11506170" cy="57758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Bandingkan Daya Beli Secara Lokal</a:t>
            </a:r>
            <a:endParaRPr lang="id" sz="3000" dirty="0"/>
          </a:p>
        </p:txBody>
      </p:sp>
      <p:sp>
        <p:nvSpPr>
          <p:cNvPr id="4" name="Text 2"/>
          <p:cNvSpPr/>
          <p:nvPr/>
        </p:nvSpPr>
        <p:spPr>
          <a:xfrm>
            <a:off x="1002000" y="1375806"/>
            <a:ext cx="11142604" cy="2332452"/>
          </a:xfrm>
          <a:prstGeom prst="rect">
            <a:avLst/>
          </a:prstGeom>
          <a:noFill/>
          <a:ln/>
        </p:spPr>
        <p:txBody>
          <a:bodyPr wrap="square" lIns="0" tIns="0" rIns="0" bIns="0" rtlCol="0" anchor="t"/>
          <a:lstStyle/>
          <a:p>
            <a:pPr algn="l" marL="200660" indent="-200660">
              <a:lnSpc>
                <a:spcPct val="113000"/>
              </a:lnSpc>
              <a:buSzPct val="100000"/>
              <a:buFont typeface="+mj-lt"/>
              <a:buAutoNum type="arabicPeriod" startAt="1"/>
            </a:pPr>
            <a:r>
              <a:rPr lang="id" altLang="en-US" sz="2110" dirty="0">
                <a:solidFill>
                  <a:srgbClr val="25252B"/>
                </a:solidFill>
                <a:latin typeface="IBM Plex Sans" pitchFamily="34" charset="0"/>
                <a:ea typeface="IBM Plex Sans" pitchFamily="34" charset="-122"/>
                <a:cs typeface="IBM Plex Sans" pitchFamily="34" charset="-120"/>
              </a:rPr>
              <a:t>Pilih barang sehari-hari; catat harganya hari ini.</a:t>
            </a:r>
            <a:endParaRPr lang="id" sz="2110" dirty="0"/>
          </a:p>
          <a:p>
            <a:pPr algn="l" marL="200660" indent="-200660">
              <a:lnSpc>
                <a:spcPct val="113000"/>
              </a:lnSpc>
              <a:spcBef>
                <a:spcPts val="420"/>
              </a:spcBef>
              <a:buSzPct val="100000"/>
              <a:buFont typeface="+mj-lt"/>
              <a:buAutoNum type="arabicPeriod" startAt="1"/>
            </a:pPr>
            <a:r>
              <a:rPr lang="id" altLang="en-US" sz="2110" dirty="0">
                <a:solidFill>
                  <a:srgbClr val="25252B"/>
                </a:solidFill>
                <a:latin typeface="IBM Plex Sans" pitchFamily="34" charset="0"/>
                <a:ea typeface="IBM Plex Sans" pitchFamily="34" charset="-122"/>
                <a:cs typeface="IBM Plex Sans" pitchFamily="34" charset="-120"/>
              </a:rPr>
              <a:t>Bandingkan dengan harga sebelumnya; periksa catatan yang tepercaya jika memungkinkan.</a:t>
            </a:r>
            <a:endParaRPr lang="id" sz="2110" dirty="0"/>
          </a:p>
          <a:p>
            <a:pPr algn="l" marL="200660" indent="-200660">
              <a:lnSpc>
                <a:spcPct val="113000"/>
              </a:lnSpc>
              <a:spcBef>
                <a:spcPts val="420"/>
              </a:spcBef>
              <a:buSzPct val="100000"/>
              <a:buFont typeface="+mj-lt"/>
              <a:buAutoNum type="arabicPeriod" startAt="1"/>
            </a:pPr>
            <a:r>
              <a:rPr lang="id" altLang="en-US" sz="2110" dirty="0">
                <a:solidFill>
                  <a:srgbClr val="25252B"/>
                </a:solidFill>
                <a:latin typeface="IBM Plex Sans" pitchFamily="34" charset="0"/>
                <a:ea typeface="IBM Plex Sans" pitchFamily="34" charset="-122"/>
                <a:cs typeface="IBM Plex Sans" pitchFamily="34" charset="-120"/>
              </a:rPr>
              <a:t>Apakah pendapatan berubah dengan laju yang sama? Apa lagi yang berubah?</a:t>
            </a:r>
            <a:endParaRPr lang="id" sz="2110" dirty="0"/>
          </a:p>
          <a:p>
            <a:pPr algn="l" marL="200660" indent="-200660">
              <a:lnSpc>
                <a:spcPct val="113000"/>
              </a:lnSpc>
              <a:spcBef>
                <a:spcPts val="420"/>
              </a:spcBef>
              <a:buSzPct val="100000"/>
              <a:buFont typeface="+mj-lt"/>
              <a:buAutoNum type="arabicPeriod" startAt="1"/>
            </a:pPr>
            <a:r>
              <a:rPr lang="id" altLang="en-US" sz="2110" dirty="0">
                <a:solidFill>
                  <a:srgbClr val="25252B"/>
                </a:solidFill>
                <a:latin typeface="IBM Plex Sans" pitchFamily="34" charset="0"/>
                <a:ea typeface="IBM Plex Sans" pitchFamily="34" charset="-122"/>
                <a:cs typeface="IBM Plex Sans" pitchFamily="34" charset="-120"/>
              </a:rPr>
              <a:t>Bandingkan dengan ukuran inflasi resmi dan keranjang barang dan jasa yang digunakan.</a:t>
            </a:r>
            <a:endParaRPr lang="id" sz="2110" dirty="0"/>
          </a:p>
        </p:txBody>
      </p:sp>
      <p:sp>
        <p:nvSpPr>
          <p:cNvPr id="5" name="Text 3"/>
          <p:cNvSpPr/>
          <p:nvPr/>
        </p:nvSpPr>
        <p:spPr>
          <a:xfrm>
            <a:off x="666780" y="4003152"/>
            <a:ext cx="11510010" cy="1085850"/>
          </a:xfrm>
          <a:prstGeom prst="rect">
            <a:avLst/>
          </a:prstGeom>
          <a:noFill/>
          <a:ln/>
        </p:spPr>
        <p:txBody>
          <a:bodyPr wrap="square" lIns="0" tIns="0" rIns="0" bIns="0" rtlCol="0" anchor="t"/>
          <a:lstStyle/>
          <a:p>
            <a:pPr algn="l" indent="0" marL="0">
              <a:lnSpc>
                <a:spcPct val="113000"/>
              </a:lnSpc>
              <a:buNone/>
            </a:pPr>
            <a:r>
              <a:rPr lang="id" altLang="en-US" sz="2110" dirty="0">
                <a:solidFill>
                  <a:srgbClr val="25252B"/>
                </a:solidFill>
                <a:latin typeface="IBM Plex Sans" pitchFamily="34" charset="0"/>
                <a:ea typeface="IBM Plex Sans" pitchFamily="34" charset="-122"/>
                <a:cs typeface="IBM Plex Sans" pitchFamily="34" charset="-120"/>
              </a:rPr>
              <a:t>Dampaknya berbeda bagi pemegang uang tunai, pemilik aset, peminjam, dan pemberi pinjaman; upah dan harga menyesuaikan dengan kecepatan yang berbeda. Pola belanja Anda mungkin berbeda dari keranjang barang dan jasa yang diukur.</a:t>
            </a:r>
            <a:endParaRPr lang="id" sz="2110" dirty="0"/>
          </a:p>
        </p:txBody>
      </p:sp>
      <p:sp>
        <p:nvSpPr>
          <p:cNvPr id="6" name="Text 4"/>
          <p:cNvSpPr/>
          <p:nvPr/>
        </p:nvSpPr>
        <p:spPr>
          <a:xfrm>
            <a:off x="666780" y="5357195"/>
            <a:ext cx="11510010" cy="723930"/>
          </a:xfrm>
          <a:prstGeom prst="rect">
            <a:avLst/>
          </a:prstGeom>
          <a:noFill/>
          <a:ln/>
        </p:spPr>
        <p:txBody>
          <a:bodyPr wrap="square" lIns="0" tIns="0" rIns="0" bIns="0" rtlCol="0" anchor="t"/>
          <a:lstStyle/>
          <a:p>
            <a:pPr algn="l" indent="0" marL="0">
              <a:lnSpc>
                <a:spcPct val="113000"/>
              </a:lnSpc>
              <a:buNone/>
            </a:pPr>
            <a:r>
              <a:rPr lang="id" altLang="en-US" sz="2110" dirty="0">
                <a:solidFill>
                  <a:srgbClr val="25252B"/>
                </a:solidFill>
                <a:latin typeface="IBM Plex Sans" pitchFamily="34" charset="0"/>
                <a:ea typeface="IBM Plex Sans" pitchFamily="34" charset="-122"/>
                <a:cs typeface="IBM Plex Sans" pitchFamily="34" charset="-120"/>
              </a:rPr>
              <a:t>Perubahan keranjang barang dan jasa atau metode tidak serta-merta merupakan manipulasi; periksa penjelasannya dan dokumentasikan perubahan tersebut.</a:t>
            </a:r>
            <a:endParaRPr lang="id"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1</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Dolar AS sebagai Mata Uang Cadangan</a:t>
            </a:r>
            <a:endParaRPr lang="id" sz="3000" dirty="0"/>
          </a:p>
        </p:txBody>
      </p:sp>
      <p:sp>
        <p:nvSpPr>
          <p:cNvPr id="4" name="Text 2"/>
          <p:cNvSpPr/>
          <p:nvPr/>
        </p:nvSpPr>
        <p:spPr>
          <a:xfrm>
            <a:off x="1047720" y="1386779"/>
            <a:ext cx="11092404" cy="3123042"/>
          </a:xfrm>
          <a:prstGeom prst="rect">
            <a:avLst/>
          </a:prstGeom>
          <a:noFill/>
          <a:ln/>
        </p:spPr>
        <p:txBody>
          <a:bodyPr wrap="square" lIns="0" tIns="0" rIns="0" bIns="0" rtlCol="0" anchor="t"/>
          <a:lstStyle/>
          <a:p>
            <a:pPr algn="l" marL="228600" indent="-228600">
              <a:lnSpc>
                <a:spcPct val="113000"/>
              </a:lnSpc>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Mata uang cadangan: disimpan untuk pembayaran internasional</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Perang dunia: pergeseran kekuatan ekonomi dan keuangan</a:t>
            </a:r>
            <a:endParaRPr lang="id" sz="2400" dirty="0"/>
          </a:p>
          <a:p>
            <a:pPr algn="l" marL="228600" indent="-228600">
              <a:lnSpc>
                <a:spcPct val="113000"/>
              </a:lnSpc>
              <a:spcBef>
                <a:spcPts val="480"/>
              </a:spcBef>
              <a:buSzPct val="100000"/>
              <a:buChar char="•"/>
            </a:pPr>
            <a:r>
              <a:rPr lang="id" altLang="en-US" sz="2400" b="1" dirty="0">
                <a:solidFill>
                  <a:srgbClr val="422C70"/>
                </a:solidFill>
                <a:latin typeface="IBM Plex Sans" pitchFamily="34" charset="0"/>
                <a:ea typeface="IBM Plex Sans" pitchFamily="34" charset="-122"/>
                <a:cs typeface="IBM Plex Sans" pitchFamily="34" charset="-120"/>
              </a:rPr>
              <a:t>1944:</a:t>
            </a:r>
            <a:r>
              <a:rPr lang="id" altLang="en-US" sz="2400" dirty="0">
                <a:solidFill>
                  <a:srgbClr val="25252B"/>
                </a:solidFill>
                <a:latin typeface="IBM Plex Sans" pitchFamily="34" charset="0"/>
                <a:ea typeface="IBM Plex Sans" pitchFamily="34" charset="-122"/>
                <a:cs typeface="IBM Plex Sans" pitchFamily="34" charset="-120"/>
              </a:rPr>
              <a:t> Bretton Woods; mata uang dipatok terhadap dolar, dolar terhadap emas</a:t>
            </a:r>
            <a:endParaRPr lang="id" sz="2400" dirty="0"/>
          </a:p>
          <a:p>
            <a:pPr algn="l" marL="228600" indent="-228600">
              <a:lnSpc>
                <a:spcPct val="113000"/>
              </a:lnSpc>
              <a:spcBef>
                <a:spcPts val="480"/>
              </a:spcBef>
              <a:buSzPct val="100000"/>
              <a:buChar char="•"/>
            </a:pPr>
            <a:r>
              <a:rPr lang="id" altLang="en-US" sz="2400" b="1" dirty="0">
                <a:solidFill>
                  <a:srgbClr val="422C70"/>
                </a:solidFill>
                <a:latin typeface="IBM Plex Sans" pitchFamily="34" charset="0"/>
                <a:ea typeface="IBM Plex Sans" pitchFamily="34" charset="-122"/>
                <a:cs typeface="IBM Plex Sans" pitchFamily="34" charset="-120"/>
              </a:rPr>
              <a:t>1971:</a:t>
            </a:r>
            <a:r>
              <a:rPr lang="id" altLang="en-US" sz="2400" dirty="0">
                <a:solidFill>
                  <a:srgbClr val="25252B"/>
                </a:solidFill>
                <a:latin typeface="IBM Plex Sans" pitchFamily="34" charset="0"/>
                <a:ea typeface="IBM Plex Sans" pitchFamily="34" charset="-122"/>
                <a:cs typeface="IBM Plex Sans" pitchFamily="34" charset="-120"/>
              </a:rPr>
              <a:t> konvertibilitas resmi dolar ke emas berakhir</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Perdagangan yang mapan, skala ekonomi, dan pasar keuangan yang mendalam</a:t>
            </a:r>
            <a:endParaRPr lang="id" sz="2400" dirty="0"/>
          </a:p>
        </p:txBody>
      </p:sp>
      <p:sp>
        <p:nvSpPr>
          <p:cNvPr id="5" name="Text 3"/>
          <p:cNvSpPr/>
          <p:nvPr/>
        </p:nvSpPr>
        <p:spPr>
          <a:xfrm>
            <a:off x="666780" y="4844948"/>
            <a:ext cx="11510010" cy="822686"/>
          </a:xfrm>
          <a:prstGeom prst="rect">
            <a:avLst/>
          </a:prstGeom>
          <a:noFill/>
          <a:ln/>
        </p:spPr>
        <p:txBody>
          <a:bodyPr wrap="square" lIns="0" tIns="0" rIns="0" bIns="0" rtlCol="0" anchor="t"/>
          <a:lstStyle/>
          <a:p>
            <a:pPr algn="l" indent="0" marL="0">
              <a:lnSpc>
                <a:spcPct val="113000"/>
              </a:lnSpc>
              <a:buNone/>
            </a:pPr>
            <a:r>
              <a:rPr lang="id" altLang="en-US" sz="2400" dirty="0">
                <a:solidFill>
                  <a:srgbClr val="25252B"/>
                </a:solidFill>
                <a:latin typeface="IBM Plex Sans" pitchFamily="34" charset="0"/>
                <a:ea typeface="IBM Plex Sans" pitchFamily="34" charset="-122"/>
                <a:cs typeface="IBM Plex Sans" pitchFamily="34" charset="-120"/>
              </a:rPr>
              <a:t>Porsi mata uang cadangan dapat berubah; bank sentral juga menyimpan mata uang lain.</a:t>
            </a:r>
            <a:endParaRPr lang="id"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1</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Alternatif untuk Menabung dan Menyimpan Nilai</a:t>
            </a:r>
            <a:endParaRPr lang="id"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id" altLang="en-US" sz="2400" b="1" dirty="0">
                <a:solidFill>
                  <a:srgbClr val="422C70"/>
                </a:solidFill>
                <a:latin typeface="IBM Plex Sans" pitchFamily="34" charset="0"/>
                <a:ea typeface="IBM Plex Sans" pitchFamily="34" charset="-122"/>
                <a:cs typeface="IBM Plex Sans" pitchFamily="34" charset="-120"/>
              </a:rPr>
              <a:t>Logam mulia:</a:t>
            </a:r>
            <a:r>
              <a:rPr lang="id" altLang="en-US" sz="2400" dirty="0">
                <a:solidFill>
                  <a:srgbClr val="25252B"/>
                </a:solidFill>
                <a:latin typeface="IBM Plex Sans" pitchFamily="34" charset="0"/>
                <a:ea typeface="IBM Plex Sans" pitchFamily="34" charset="-122"/>
                <a:cs typeface="IBM Plex Sans" pitchFamily="34" charset="-120"/>
              </a:rPr>
              <a:t> kepemilikan fisik; biaya penyimpanan dan verifikasi</a:t>
            </a:r>
            <a:endParaRPr lang="id" sz="2400" dirty="0"/>
          </a:p>
          <a:p>
            <a:pPr algn="l" marL="228600" indent="-228600">
              <a:lnSpc>
                <a:spcPct val="113000"/>
              </a:lnSpc>
              <a:spcBef>
                <a:spcPts val="480"/>
              </a:spcBef>
              <a:buSzPct val="100000"/>
              <a:buChar char="•"/>
            </a:pPr>
            <a:r>
              <a:rPr lang="id" altLang="en-US" sz="2400" b="1" dirty="0">
                <a:solidFill>
                  <a:srgbClr val="422C70"/>
                </a:solidFill>
                <a:latin typeface="IBM Plex Sans" pitchFamily="34" charset="0"/>
                <a:ea typeface="IBM Plex Sans" pitchFamily="34" charset="-122"/>
                <a:cs typeface="IBM Plex Sans" pitchFamily="34" charset="-120"/>
              </a:rPr>
              <a:t>Properti:</a:t>
            </a:r>
            <a:r>
              <a:rPr lang="id" altLang="en-US" sz="2400" dirty="0">
                <a:solidFill>
                  <a:srgbClr val="25252B"/>
                </a:solidFill>
                <a:latin typeface="IBM Plex Sans" pitchFamily="34" charset="0"/>
                <a:ea typeface="IBM Plex Sans" pitchFamily="34" charset="-122"/>
                <a:cs typeface="IBM Plex Sans" pitchFamily="34" charset="-120"/>
              </a:rPr>
              <a:t> aset yang bermanfaat; biaya awal tinggi, biaya pemeliharaan, sulit dipindahkan</a:t>
            </a:r>
            <a:endParaRPr lang="id" sz="2400" dirty="0"/>
          </a:p>
          <a:p>
            <a:pPr algn="l" marL="228600" indent="-228600">
              <a:lnSpc>
                <a:spcPct val="113000"/>
              </a:lnSpc>
              <a:spcBef>
                <a:spcPts val="480"/>
              </a:spcBef>
              <a:buSzPct val="100000"/>
              <a:buChar char="•"/>
            </a:pPr>
            <a:r>
              <a:rPr lang="id" altLang="en-US" sz="2400" b="1" dirty="0">
                <a:solidFill>
                  <a:srgbClr val="422C70"/>
                </a:solidFill>
                <a:latin typeface="IBM Plex Sans" pitchFamily="34" charset="0"/>
                <a:ea typeface="IBM Plex Sans" pitchFamily="34" charset="-122"/>
                <a:cs typeface="IBM Plex Sans" pitchFamily="34" charset="-120"/>
              </a:rPr>
              <a:t>Saham:</a:t>
            </a:r>
            <a:r>
              <a:rPr lang="id" altLang="en-US" sz="2400" dirty="0">
                <a:solidFill>
                  <a:srgbClr val="25252B"/>
                </a:solidFill>
                <a:latin typeface="IBM Plex Sans" pitchFamily="34" charset="0"/>
                <a:ea typeface="IBM Plex Sans" pitchFamily="34" charset="-122"/>
                <a:cs typeface="IBM Plex Sans" pitchFamily="34" charset="-120"/>
              </a:rPr>
              <a:t> kepemilikan produktif; risiko bisnis, pasar, dan kustodian</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Pilihan lain: mata uang asing, obligasi, usaha, peralatan, pendidikan</a:t>
            </a:r>
            <a:endParaRPr lang="id"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algn="l" indent="0" marL="0">
              <a:lnSpc>
                <a:spcPct val="113000"/>
              </a:lnSpc>
              <a:buNone/>
            </a:pPr>
            <a:r>
              <a:rPr lang="id" altLang="en-US" sz="2400" dirty="0">
                <a:solidFill>
                  <a:srgbClr val="25252B"/>
                </a:solidFill>
                <a:latin typeface="IBM Plex Sans" pitchFamily="34" charset="0"/>
                <a:ea typeface="IBM Plex Sans" pitchFamily="34" charset="-122"/>
                <a:cs typeface="IBM Plex Sans" pitchFamily="34" charset="-120"/>
              </a:rPr>
              <a:t>Suatu aset tidak secara otomatis menjalankan semua fungsi uang. Tidak ada aset yang menjamin daya beli dalam setiap situasi.</a:t>
            </a:r>
            <a:endParaRPr lang="id" sz="2400" dirty="0"/>
          </a:p>
        </p:txBody>
      </p:sp>
      <p:sp>
        <p:nvSpPr>
          <p:cNvPr id="6" name="Text 4"/>
          <p:cNvSpPr/>
          <p:nvPr/>
        </p:nvSpPr>
        <p:spPr>
          <a:xfrm>
            <a:off x="666780" y="5088910"/>
            <a:ext cx="11510010" cy="822686"/>
          </a:xfrm>
          <a:prstGeom prst="rect">
            <a:avLst/>
          </a:prstGeom>
          <a:noFill/>
          <a:ln/>
        </p:spPr>
        <p:txBody>
          <a:bodyPr wrap="square" lIns="0" tIns="0" rIns="0" bIns="0" rtlCol="0" anchor="t"/>
          <a:lstStyle/>
          <a:p>
            <a:pPr algn="l" indent="0" marL="0">
              <a:lnSpc>
                <a:spcPct val="113000"/>
              </a:lnSpc>
              <a:buNone/>
            </a:pPr>
            <a:r>
              <a:rPr lang="id" altLang="en-US" sz="2400" dirty="0">
                <a:solidFill>
                  <a:srgbClr val="25252B"/>
                </a:solidFill>
                <a:latin typeface="IBM Plex Sans" pitchFamily="34" charset="0"/>
                <a:ea typeface="IBM Plex Sans" pitchFamily="34" charset="-122"/>
                <a:cs typeface="IBM Plex Sans" pitchFamily="34" charset="-120"/>
              </a:rPr>
              <a:t>Pajak dapat mengubah biaya dan manfaat; peraturannya beragam dan dapat berubah. Kursus ini tidak memberikan nasihat perpajakan.</a:t>
            </a:r>
            <a:endParaRPr lang="id"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1</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Mata Uang Digital Bank Sentral (CBDCs)</a:t>
            </a:r>
            <a:endParaRPr lang="id" sz="3000" dirty="0"/>
          </a:p>
        </p:txBody>
      </p:sp>
      <p:sp>
        <p:nvSpPr>
          <p:cNvPr id="4" name="Text 2"/>
          <p:cNvSpPr/>
          <p:nvPr/>
        </p:nvSpPr>
        <p:spPr>
          <a:xfrm>
            <a:off x="666780" y="1411194"/>
            <a:ext cx="11510010" cy="625084"/>
          </a:xfrm>
          <a:prstGeom prst="rect">
            <a:avLst/>
          </a:prstGeom>
          <a:noFill/>
          <a:ln/>
        </p:spPr>
        <p:txBody>
          <a:bodyPr wrap="square" lIns="0" tIns="0" rIns="0" bIns="0" rtlCol="0" anchor="t"/>
          <a:lstStyle/>
          <a:p>
            <a:pPr algn="l" indent="0" marL="0">
              <a:lnSpc>
                <a:spcPct val="113000"/>
              </a:lnSpc>
              <a:buNone/>
            </a:pPr>
            <a:r>
              <a:rPr lang="id" altLang="en-US" sz="1820" dirty="0">
                <a:solidFill>
                  <a:srgbClr val="25252B"/>
                </a:solidFill>
                <a:latin typeface="IBM Plex Sans" pitchFamily="34" charset="0"/>
                <a:ea typeface="IBM Plex Sans" pitchFamily="34" charset="-122"/>
                <a:cs typeface="IBM Plex Sans" pitchFamily="34" charset="-120"/>
              </a:rPr>
              <a:t>CBDC adalah uang fiat digital yang diterbitkan sebagai kewajiban bank sentral: hak tagih yang dimiliki pemegangnya.</a:t>
            </a:r>
            <a:endParaRPr lang="id" sz="1820" dirty="0"/>
          </a:p>
        </p:txBody>
      </p:sp>
      <p:sp>
        <p:nvSpPr>
          <p:cNvPr id="5" name="Text 3"/>
          <p:cNvSpPr/>
          <p:nvPr/>
        </p:nvSpPr>
        <p:spPr>
          <a:xfrm>
            <a:off x="956188" y="2221443"/>
            <a:ext cx="11192805" cy="1388974"/>
          </a:xfrm>
          <a:prstGeom prst="rect">
            <a:avLst/>
          </a:prstGeom>
          <a:noFill/>
          <a:ln/>
        </p:spPr>
        <p:txBody>
          <a:bodyPr wrap="square" lIns="0" tIns="0" rIns="0" bIns="0" rtlCol="0" anchor="t"/>
          <a:lstStyle/>
          <a:p>
            <a:pPr algn="l" marL="173990" indent="-173990">
              <a:lnSpc>
                <a:spcPct val="113000"/>
              </a:lnSpc>
              <a:buSzPct val="100000"/>
              <a:buChar char="•"/>
            </a:pPr>
            <a:r>
              <a:rPr lang="id" altLang="en-US" sz="1820" dirty="0">
                <a:solidFill>
                  <a:srgbClr val="25252B"/>
                </a:solidFill>
                <a:latin typeface="IBM Plex Sans" pitchFamily="34" charset="0"/>
                <a:ea typeface="IBM Plex Sans" pitchFamily="34" charset="-122"/>
                <a:cs typeface="IBM Plex Sans" pitchFamily="34" charset="-120"/>
              </a:rPr>
              <a:t>Berbeda dari uang tunai dan simpanan bank komersial</a:t>
            </a:r>
            <a:endParaRPr lang="id" sz="1820" dirty="0"/>
          </a:p>
          <a:p>
            <a:pPr algn="l" marL="173990" indent="-173990">
              <a:lnSpc>
                <a:spcPct val="113000"/>
              </a:lnSpc>
              <a:spcBef>
                <a:spcPts val="360"/>
              </a:spcBef>
              <a:buSzPct val="100000"/>
              <a:buChar char="•"/>
            </a:pPr>
            <a:r>
              <a:rPr lang="id" altLang="en-US" sz="1820" dirty="0">
                <a:solidFill>
                  <a:srgbClr val="25252B"/>
                </a:solidFill>
                <a:latin typeface="IBM Plex Sans" pitchFamily="34" charset="0"/>
                <a:ea typeface="IBM Plex Sans" pitchFamily="34" charset="-122"/>
                <a:cs typeface="IBM Plex Sans" pitchFamily="34" charset="-120"/>
              </a:rPr>
              <a:t>Potensi manfaat dalam penyelesaian transaksi atau akses</a:t>
            </a:r>
            <a:endParaRPr lang="id" sz="1820" dirty="0"/>
          </a:p>
          <a:p>
            <a:pPr algn="l" marL="173990" indent="-173990">
              <a:lnSpc>
                <a:spcPct val="113000"/>
              </a:lnSpc>
              <a:spcBef>
                <a:spcPts val="360"/>
              </a:spcBef>
              <a:buSzPct val="100000"/>
              <a:buChar char="•"/>
            </a:pPr>
            <a:r>
              <a:rPr lang="id" altLang="en-US" sz="1820" dirty="0">
                <a:solidFill>
                  <a:srgbClr val="25252B"/>
                </a:solidFill>
                <a:latin typeface="IBM Plex Sans" pitchFamily="34" charset="0"/>
                <a:ea typeface="IBM Plex Sans" pitchFamily="34" charset="-122"/>
                <a:cs typeface="IBM Plex Sans" pitchFamily="34" charset="-120"/>
              </a:rPr>
              <a:t>Potensi pemantauan, pembatasan, dan pengaitan dengan identitas</a:t>
            </a:r>
            <a:endParaRPr lang="id" sz="1820" dirty="0"/>
          </a:p>
          <a:p>
            <a:pPr algn="l" marL="173990" indent="-173990">
              <a:lnSpc>
                <a:spcPct val="113000"/>
              </a:lnSpc>
              <a:spcBef>
                <a:spcPts val="360"/>
              </a:spcBef>
              <a:buSzPct val="100000"/>
              <a:buChar char="•"/>
            </a:pPr>
            <a:r>
              <a:rPr lang="id" altLang="en-US" sz="1820" dirty="0">
                <a:solidFill>
                  <a:srgbClr val="25252B"/>
                </a:solidFill>
                <a:latin typeface="IBM Plex Sans" pitchFamily="34" charset="0"/>
                <a:ea typeface="IBM Plex Sans" pitchFamily="34" charset="-122"/>
                <a:cs typeface="IBM Plex Sans" pitchFamily="34" charset="-120"/>
              </a:rPr>
              <a:t>Penerbitan terpusat dan kebijakan moneter tetap berlaku</a:t>
            </a:r>
            <a:endParaRPr lang="id" sz="1820" dirty="0"/>
          </a:p>
        </p:txBody>
      </p:sp>
      <p:sp>
        <p:nvSpPr>
          <p:cNvPr id="6" name="Text 4"/>
          <p:cNvSpPr/>
          <p:nvPr/>
        </p:nvSpPr>
        <p:spPr>
          <a:xfrm>
            <a:off x="666780" y="3865077"/>
            <a:ext cx="11510010" cy="625084"/>
          </a:xfrm>
          <a:prstGeom prst="rect">
            <a:avLst/>
          </a:prstGeom>
          <a:noFill/>
          <a:ln/>
        </p:spPr>
        <p:txBody>
          <a:bodyPr wrap="square" lIns="0" tIns="0" rIns="0" bIns="0" rtlCol="0" anchor="t"/>
          <a:lstStyle/>
          <a:p>
            <a:pPr algn="l" indent="0" marL="0">
              <a:lnSpc>
                <a:spcPct val="113000"/>
              </a:lnSpc>
              <a:buNone/>
            </a:pPr>
            <a:r>
              <a:rPr lang="id" altLang="en-US" sz="1820" dirty="0">
                <a:solidFill>
                  <a:srgbClr val="25252B"/>
                </a:solidFill>
                <a:latin typeface="IBM Plex Sans" pitchFamily="34" charset="0"/>
                <a:ea typeface="IBM Plex Sans" pitchFamily="34" charset="-122"/>
                <a:cs typeface="IBM Plex Sans" pitchFamily="34" charset="-120"/>
              </a:rPr>
              <a:t>Desainnya beragam. Digital tidak otomatis berarti terdesentralisasi, langka, privat, atau dapat diverifikasi secara independen.</a:t>
            </a:r>
            <a:endParaRPr lang="id" sz="1820" dirty="0"/>
          </a:p>
        </p:txBody>
      </p:sp>
      <p:sp>
        <p:nvSpPr>
          <p:cNvPr id="7" name="Shape 5"/>
          <p:cNvSpPr/>
          <p:nvPr/>
        </p:nvSpPr>
        <p:spPr>
          <a:xfrm>
            <a:off x="666780" y="4721687"/>
            <a:ext cx="10858500" cy="1562527"/>
          </a:xfrm>
          <a:prstGeom prst="rect">
            <a:avLst/>
          </a:prstGeom>
          <a:solidFill>
            <a:srgbClr val="F3F3FA"/>
          </a:solidFill>
          <a:ln/>
        </p:spPr>
      </p:sp>
      <p:sp>
        <p:nvSpPr>
          <p:cNvPr id="8" name="Shape 6"/>
          <p:cNvSpPr/>
          <p:nvPr/>
        </p:nvSpPr>
        <p:spPr>
          <a:xfrm>
            <a:off x="666780" y="4721687"/>
            <a:ext cx="57150" cy="1562527"/>
          </a:xfrm>
          <a:prstGeom prst="rect">
            <a:avLst/>
          </a:prstGeom>
          <a:solidFill>
            <a:srgbClr val="422C70"/>
          </a:solidFill>
          <a:ln/>
        </p:spPr>
      </p:sp>
      <p:sp>
        <p:nvSpPr>
          <p:cNvPr id="9" name="Text 7"/>
          <p:cNvSpPr/>
          <p:nvPr/>
        </p:nvSpPr>
        <p:spPr>
          <a:xfrm>
            <a:off x="1094537" y="4930170"/>
            <a:ext cx="10663641" cy="1145560"/>
          </a:xfrm>
          <a:prstGeom prst="rect">
            <a:avLst/>
          </a:prstGeom>
          <a:noFill/>
          <a:ln/>
        </p:spPr>
        <p:txBody>
          <a:bodyPr wrap="square" lIns="0" tIns="0" rIns="0" bIns="0" rtlCol="0" anchor="t"/>
          <a:lstStyle/>
          <a:p>
            <a:pPr algn="l" indent="0" marL="0">
              <a:lnSpc>
                <a:spcPct val="113000"/>
              </a:lnSpc>
              <a:buNone/>
            </a:pPr>
            <a:r>
              <a:rPr lang="id" altLang="en-US" sz="1820" b="1" dirty="0">
                <a:solidFill>
                  <a:srgbClr val="422C70"/>
                </a:solidFill>
                <a:latin typeface="IBM Plex Sans" pitchFamily="34" charset="0"/>
                <a:ea typeface="IBM Plex Sans" pitchFamily="34" charset="-122"/>
                <a:cs typeface="IBM Plex Sans" pitchFamily="34" charset="-120"/>
              </a:rPr>
              <a:t>Periksa</a:t>
            </a:r>
            <a:endParaRPr lang="id" sz="1820" dirty="0"/>
          </a:p>
          <a:p>
            <a:pPr algn="l" indent="0" marL="0">
              <a:lnSpc>
                <a:spcPct val="113000"/>
              </a:lnSpc>
              <a:spcBef>
                <a:spcPts val="270"/>
              </a:spcBef>
              <a:buNone/>
            </a:pPr>
            <a:r>
              <a:rPr lang="id" altLang="en-US" sz="1820" dirty="0">
                <a:solidFill>
                  <a:srgbClr val="25252B"/>
                </a:solidFill>
                <a:latin typeface="IBM Plex Sans" pitchFamily="34" charset="0"/>
                <a:ea typeface="IBM Plex Sans" pitchFamily="34" charset="-122"/>
                <a:cs typeface="IBM Plex Sans" pitchFamily="34" charset="-120"/>
              </a:rPr>
              <a:t>Siapa yang menerbitkannya, siapa yang dapat menggunakannya, data apa yang dikumpulkan, dan siapa yang dapat memblokir pembayaran atau mengubah aturan? Apa yang terjadi saat tidak terhubung ke internet, dan perlindungan hukum apa yang tersedia?</a:t>
            </a:r>
            <a:endParaRPr lang="id"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1</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Tinjauan: Bagaimana Uang Bisa Bermasalah?</a:t>
            </a:r>
            <a:endParaRPr lang="id" sz="3000" dirty="0"/>
          </a:p>
        </p:txBody>
      </p:sp>
      <p:sp>
        <p:nvSpPr>
          <p:cNvPr id="4" name="Text 2"/>
          <p:cNvSpPr/>
          <p:nvPr/>
        </p:nvSpPr>
        <p:spPr>
          <a:xfrm>
            <a:off x="666780" y="1417320"/>
            <a:ext cx="11510010" cy="329093"/>
          </a:xfrm>
          <a:prstGeom prst="rect">
            <a:avLst/>
          </a:prstGeom>
          <a:noFill/>
          <a:ln/>
        </p:spPr>
        <p:txBody>
          <a:bodyPr wrap="square" lIns="0" tIns="0" rIns="0" bIns="0" rtlCol="0" anchor="t"/>
          <a:lstStyle/>
          <a:p>
            <a:pPr algn="l" indent="0" marL="0">
              <a:lnSpc>
                <a:spcPct val="113000"/>
              </a:lnSpc>
              <a:buNone/>
            </a:pPr>
            <a:r>
              <a:rPr lang="id" altLang="en-US" sz="1920" b="1" dirty="0">
                <a:solidFill>
                  <a:srgbClr val="25252B"/>
                </a:solidFill>
                <a:latin typeface="IBM Plex Sans" pitchFamily="34" charset="0"/>
                <a:ea typeface="IBM Plex Sans" pitchFamily="34" charset="-122"/>
                <a:cs typeface="IBM Plex Sans" pitchFamily="34" charset="-120"/>
              </a:rPr>
              <a:t>Poin-poin utama</a:t>
            </a:r>
            <a:endParaRPr lang="id" sz="1920" dirty="0"/>
          </a:p>
        </p:txBody>
      </p:sp>
      <p:sp>
        <p:nvSpPr>
          <p:cNvPr id="5" name="Text 3"/>
          <p:cNvSpPr/>
          <p:nvPr/>
        </p:nvSpPr>
        <p:spPr>
          <a:xfrm>
            <a:off x="971459" y="1941271"/>
            <a:ext cx="11176071" cy="1839956"/>
          </a:xfrm>
          <a:prstGeom prst="rect">
            <a:avLst/>
          </a:prstGeom>
          <a:noFill/>
          <a:ln/>
        </p:spPr>
        <p:txBody>
          <a:bodyPr wrap="square" lIns="0" tIns="0" rIns="0" bIns="0" rtlCol="0" anchor="t"/>
          <a:lstStyle/>
          <a:p>
            <a:pPr algn="l" marL="182880" indent="-182880">
              <a:lnSpc>
                <a:spcPct val="113000"/>
              </a:lnSpc>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Uang mengoordinasikan pertukaran, harga, dan nilai dari waktu ke waktu</a:t>
            </a:r>
            <a:endParaRPr lang="id" sz="1920" dirty="0"/>
          </a:p>
          <a:p>
            <a:pPr algn="l" marL="182880" indent="-182880">
              <a:lnSpc>
                <a:spcPct val="113000"/>
              </a:lnSpc>
              <a:spcBef>
                <a:spcPts val="380"/>
              </a:spcBef>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Fungsi dan karakteristik membantu dalam perbandingan</a:t>
            </a:r>
            <a:endParaRPr lang="id" sz="1920" dirty="0"/>
          </a:p>
          <a:p>
            <a:pPr algn="l" marL="182880" indent="-182880">
              <a:lnSpc>
                <a:spcPct val="113000"/>
              </a:lnSpc>
              <a:spcBef>
                <a:spcPts val="380"/>
              </a:spcBef>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Kemudahan membawa konsekuensi dalam hal kepercayaan, kendali, dan akses</a:t>
            </a:r>
            <a:endParaRPr lang="id" sz="1920" dirty="0"/>
          </a:p>
          <a:p>
            <a:pPr algn="l" marL="182880" indent="-182880">
              <a:lnSpc>
                <a:spcPct val="113000"/>
              </a:lnSpc>
              <a:spcBef>
                <a:spcPts val="380"/>
              </a:spcBef>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Jumlah uang beredar, risiko perbankan, dan inflasi memengaruhi setiap orang secara berbeda</a:t>
            </a:r>
            <a:endParaRPr lang="id" sz="1920" dirty="0"/>
          </a:p>
          <a:p>
            <a:pPr algn="l" marL="182880" indent="-182880">
              <a:lnSpc>
                <a:spcPct val="113000"/>
              </a:lnSpc>
              <a:spcBef>
                <a:spcPts val="380"/>
              </a:spcBef>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Alternatif dan mata uang digital bank sentral (CBDC) juga memerlukan evaluasi yang cermat</a:t>
            </a:r>
            <a:endParaRPr lang="id" sz="1920" dirty="0"/>
          </a:p>
        </p:txBody>
      </p:sp>
      <p:sp>
        <p:nvSpPr>
          <p:cNvPr id="6" name="Text 4"/>
          <p:cNvSpPr/>
          <p:nvPr/>
        </p:nvSpPr>
        <p:spPr>
          <a:xfrm>
            <a:off x="666780" y="4049420"/>
            <a:ext cx="11510010" cy="658094"/>
          </a:xfrm>
          <a:prstGeom prst="rect">
            <a:avLst/>
          </a:prstGeom>
          <a:noFill/>
          <a:ln/>
        </p:spPr>
        <p:txBody>
          <a:bodyPr wrap="square" lIns="0" tIns="0" rIns="0" bIns="0" rtlCol="0" anchor="t"/>
          <a:lstStyle/>
          <a:p>
            <a:pPr algn="l" indent="0" marL="0">
              <a:lnSpc>
                <a:spcPct val="113000"/>
              </a:lnSpc>
              <a:buNone/>
            </a:pPr>
            <a:r>
              <a:rPr lang="id" altLang="en-US" sz="1920" dirty="0">
                <a:solidFill>
                  <a:srgbClr val="25252B"/>
                </a:solidFill>
                <a:latin typeface="IBM Plex Sans" pitchFamily="34" charset="0"/>
                <a:ea typeface="IBM Plex Sans" pitchFamily="34" charset="-122"/>
                <a:cs typeface="IBM Plex Sans" pitchFamily="34" charset="-120"/>
              </a:rPr>
              <a:t>Apa yang membuat uang Anda berguna, dan aturan mana yang bergantung pada lembaga yang Anda percayai?</a:t>
            </a:r>
            <a:endParaRPr lang="id" sz="1920" dirty="0"/>
          </a:p>
        </p:txBody>
      </p:sp>
      <p:sp>
        <p:nvSpPr>
          <p:cNvPr id="7" name="Shape 5"/>
          <p:cNvSpPr/>
          <p:nvPr/>
        </p:nvSpPr>
        <p:spPr>
          <a:xfrm>
            <a:off x="666780" y="4951385"/>
            <a:ext cx="10858500" cy="1315913"/>
          </a:xfrm>
          <a:prstGeom prst="rect">
            <a:avLst/>
          </a:prstGeom>
          <a:solidFill>
            <a:srgbClr val="F3F3FA"/>
          </a:solidFill>
          <a:ln/>
        </p:spPr>
      </p:sp>
      <p:sp>
        <p:nvSpPr>
          <p:cNvPr id="8" name="Shape 6"/>
          <p:cNvSpPr/>
          <p:nvPr/>
        </p:nvSpPr>
        <p:spPr>
          <a:xfrm>
            <a:off x="666780" y="4951385"/>
            <a:ext cx="57150" cy="1315913"/>
          </a:xfrm>
          <a:prstGeom prst="rect">
            <a:avLst/>
          </a:prstGeom>
          <a:solidFill>
            <a:srgbClr val="422C70"/>
          </a:solidFill>
          <a:ln/>
        </p:spPr>
      </p:sp>
      <p:sp>
        <p:nvSpPr>
          <p:cNvPr id="9" name="Text 7"/>
          <p:cNvSpPr/>
          <p:nvPr/>
        </p:nvSpPr>
        <p:spPr>
          <a:xfrm>
            <a:off x="1114014" y="5170841"/>
            <a:ext cx="10622310" cy="877001"/>
          </a:xfrm>
          <a:prstGeom prst="rect">
            <a:avLst/>
          </a:prstGeom>
          <a:noFill/>
          <a:ln/>
        </p:spPr>
        <p:txBody>
          <a:bodyPr wrap="square" lIns="0" tIns="0" rIns="0" bIns="0" rtlCol="0" anchor="t"/>
          <a:lstStyle/>
          <a:p>
            <a:pPr algn="l" indent="0" marL="0">
              <a:lnSpc>
                <a:spcPct val="113000"/>
              </a:lnSpc>
              <a:buNone/>
            </a:pPr>
            <a:r>
              <a:rPr lang="id" altLang="en-US" sz="1920" b="1" dirty="0">
                <a:solidFill>
                  <a:srgbClr val="422C70"/>
                </a:solidFill>
                <a:latin typeface="IBM Plex Sans" pitchFamily="34" charset="0"/>
                <a:ea typeface="IBM Plex Sans" pitchFamily="34" charset="-122"/>
                <a:cs typeface="IBM Plex Sans" pitchFamily="34" charset="-120"/>
              </a:rPr>
              <a:t>Saat untuk merenung</a:t>
            </a:r>
            <a:endParaRPr lang="id" sz="1920" dirty="0"/>
          </a:p>
          <a:p>
            <a:pPr algn="l" indent="0" marL="0">
              <a:lnSpc>
                <a:spcPct val="113000"/>
              </a:lnSpc>
              <a:spcBef>
                <a:spcPts val="290"/>
              </a:spcBef>
              <a:buNone/>
            </a:pPr>
            <a:r>
              <a:rPr lang="id" altLang="en-US" sz="1920" dirty="0">
                <a:solidFill>
                  <a:srgbClr val="25252B"/>
                </a:solidFill>
                <a:latin typeface="IBM Plex Sans" pitchFamily="34" charset="0"/>
                <a:ea typeface="IBM Plex Sans" pitchFamily="34" charset="-122"/>
                <a:cs typeface="IBM Plex Sans" pitchFamily="34" charset="-120"/>
              </a:rPr>
              <a:t>Apa satu pertanyaan tentang uang yang kini Anda ajukan, tetapi belum pernah Anda ajukan sebelumnya?</a:t>
            </a:r>
            <a:endParaRPr lang="id" sz="19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1</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29817" cy="411389"/>
          </a:xfrm>
          <a:prstGeom prst="rect">
            <a:avLst/>
          </a:prstGeom>
          <a:noFill/>
          <a:ln/>
        </p:spPr>
        <p:txBody>
          <a:bodyPr wrap="square" lIns="0" tIns="0" rIns="0" bIns="0" rtlCol="0" anchor="t"/>
          <a:lstStyle/>
          <a:p>
            <a:pPr algn="ctr" indent="0" marL="0">
              <a:lnSpc>
                <a:spcPct val="113000"/>
              </a:lnSpc>
              <a:buNone/>
            </a:pPr>
            <a:r>
              <a:rPr lang="id" altLang="en-US" sz="2400" dirty="0">
                <a:solidFill>
                  <a:srgbClr val="F7941F"/>
                </a:solidFill>
                <a:latin typeface="IBM Plex Sans Medium" pitchFamily="34" charset="0"/>
                <a:ea typeface="IBM Plex Sans Medium" pitchFamily="34" charset="-122"/>
                <a:cs typeface="IBM Plex Sans Medium" pitchFamily="34" charset="-120"/>
              </a:rPr>
              <a:t>Modul 2</a:t>
            </a:r>
            <a:endParaRPr lang="id" sz="2400" dirty="0"/>
          </a:p>
        </p:txBody>
      </p:sp>
      <p:sp>
        <p:nvSpPr>
          <p:cNvPr id="3" name="Text 1"/>
          <p:cNvSpPr/>
          <p:nvPr/>
        </p:nvSpPr>
        <p:spPr>
          <a:xfrm>
            <a:off x="381030" y="2866553"/>
            <a:ext cx="11429817" cy="590520"/>
          </a:xfrm>
          <a:prstGeom prst="rect">
            <a:avLst/>
          </a:prstGeom>
          <a:noFill/>
          <a:ln/>
        </p:spPr>
        <p:txBody>
          <a:bodyPr wrap="square" lIns="0" tIns="0" rIns="0" bIns="0" rtlCol="0" anchor="t"/>
          <a:lstStyle/>
          <a:p>
            <a:pPr algn="ctr" indent="0" marL="0">
              <a:lnSpc>
                <a:spcPct val="83000"/>
              </a:lnSpc>
              <a:buNone/>
            </a:pPr>
            <a:r>
              <a:rPr lang="id" altLang="en-US" sz="4350" dirty="0">
                <a:solidFill>
                  <a:srgbClr val="FFFFFF"/>
                </a:solidFill>
                <a:latin typeface="IBM Plex Sans Medium" pitchFamily="34" charset="0"/>
                <a:ea typeface="IBM Plex Sans Medium" pitchFamily="34" charset="-122"/>
                <a:cs typeface="IBM Plex Sans Medium" pitchFamily="34" charset="-120"/>
              </a:rPr>
              <a:t>Cara Kerja Bitcoin</a:t>
            </a:r>
            <a:endParaRPr lang="id"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id" altLang="en-US" sz="2400" b="1" dirty="0">
                <a:solidFill>
                  <a:srgbClr val="FFFFFF"/>
                </a:solidFill>
                <a:latin typeface="IBM Plex Sans" pitchFamily="34" charset="0"/>
                <a:ea typeface="IBM Plex Sans" pitchFamily="34" charset="-122"/>
                <a:cs typeface="IBM Plex Sans" pitchFamily="34" charset="-120"/>
              </a:rPr>
              <a:t>Solusi:</a:t>
            </a:r>
            <a:r>
              <a:rPr lang="id" altLang="en-US" sz="2400" dirty="0">
                <a:solidFill>
                  <a:srgbClr val="FFFFFF"/>
                </a:solidFill>
                <a:latin typeface="IBM Plex Sans" pitchFamily="34" charset="0"/>
                <a:ea typeface="IBM Plex Sans" pitchFamily="34" charset="-122"/>
                <a:cs typeface="IBM Plex Sans" pitchFamily="34" charset="-120"/>
              </a:rPr>
              <a:t> Mengapa Bitcoin diciptakan, dan bagaimana Bitcoin menjawab permasalahan yang ada?</a:t>
            </a:r>
            <a:endParaRPr lang="id"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Mengapa Bitcoin Diciptakan</a:t>
            </a:r>
            <a:endParaRPr lang="id" sz="3000" dirty="0"/>
          </a:p>
        </p:txBody>
      </p:sp>
      <p:sp>
        <p:nvSpPr>
          <p:cNvPr id="5" name="Text 2"/>
          <p:cNvSpPr/>
          <p:nvPr/>
        </p:nvSpPr>
        <p:spPr>
          <a:xfrm>
            <a:off x="956188" y="1364742"/>
            <a:ext cx="5377221" cy="2326599"/>
          </a:xfrm>
          <a:prstGeom prst="rect">
            <a:avLst/>
          </a:prstGeom>
          <a:noFill/>
          <a:ln/>
        </p:spPr>
        <p:txBody>
          <a:bodyPr wrap="square" lIns="0" tIns="0" rIns="0" bIns="0" rtlCol="0" anchor="t"/>
          <a:lstStyle/>
          <a:p>
            <a:pPr algn="l" marL="173990" indent="-173990">
              <a:lnSpc>
                <a:spcPct val="113000"/>
              </a:lnSpc>
              <a:buSzPct val="100000"/>
              <a:buChar char="•"/>
            </a:pPr>
            <a:r>
              <a:rPr lang="id" altLang="en-US" sz="1820" dirty="0">
                <a:solidFill>
                  <a:srgbClr val="25252B"/>
                </a:solidFill>
                <a:latin typeface="IBM Plex Sans" pitchFamily="34" charset="0"/>
                <a:ea typeface="IBM Plex Sans" pitchFamily="34" charset="-122"/>
                <a:cs typeface="IBM Plex Sans" pitchFamily="34" charset="-120"/>
              </a:rPr>
              <a:t>Pembayaran digital sudah ada sebelumnya</a:t>
            </a:r>
            <a:endParaRPr lang="id" sz="1820" dirty="0"/>
          </a:p>
          <a:p>
            <a:pPr algn="l" marL="173990" indent="-173990">
              <a:lnSpc>
                <a:spcPct val="113000"/>
              </a:lnSpc>
              <a:spcBef>
                <a:spcPts val="360"/>
              </a:spcBef>
              <a:buSzPct val="100000"/>
              <a:buChar char="•"/>
            </a:pPr>
            <a:r>
              <a:rPr lang="id" altLang="en-US" sz="1820" dirty="0">
                <a:solidFill>
                  <a:srgbClr val="25252B"/>
                </a:solidFill>
                <a:latin typeface="IBM Plex Sans" pitchFamily="34" charset="0"/>
                <a:ea typeface="IBM Plex Sans" pitchFamily="34" charset="-122"/>
                <a:cs typeface="IBM Plex Sans" pitchFamily="34" charset="-120"/>
              </a:rPr>
              <a:t>Pengelola buku besar terpusat: izin, data, biaya, dan risiko kegagalan</a:t>
            </a:r>
            <a:endParaRPr lang="id" sz="1820" dirty="0"/>
          </a:p>
          <a:p>
            <a:pPr algn="l" marL="173990" indent="-173990">
              <a:lnSpc>
                <a:spcPct val="113000"/>
              </a:lnSpc>
              <a:spcBef>
                <a:spcPts val="360"/>
              </a:spcBef>
              <a:buSzPct val="100000"/>
              <a:buChar char="•"/>
            </a:pPr>
            <a:r>
              <a:rPr lang="id" altLang="en-US" sz="1820" dirty="0">
                <a:solidFill>
                  <a:srgbClr val="25252B"/>
                </a:solidFill>
                <a:latin typeface="IBM Plex Sans" pitchFamily="34" charset="0"/>
                <a:ea typeface="IBM Plex Sans" pitchFamily="34" charset="-122"/>
                <a:cs typeface="IBM Plex Sans" pitchFamily="34" charset="-120"/>
              </a:rPr>
              <a:t>Data yang dapat disalin: masalah pembelanjaan ganda</a:t>
            </a:r>
            <a:endParaRPr lang="id" sz="1820" dirty="0"/>
          </a:p>
          <a:p>
            <a:pPr algn="l" marL="173990" indent="-173990">
              <a:lnSpc>
                <a:spcPct val="113000"/>
              </a:lnSpc>
              <a:spcBef>
                <a:spcPts val="360"/>
              </a:spcBef>
              <a:buSzPct val="100000"/>
              <a:buChar char="•"/>
            </a:pPr>
            <a:r>
              <a:rPr lang="id" altLang="en-US" sz="1820" dirty="0">
                <a:solidFill>
                  <a:srgbClr val="25252B"/>
                </a:solidFill>
                <a:latin typeface="IBM Plex Sans" pitchFamily="34" charset="0"/>
                <a:ea typeface="IBM Plex Sans" pitchFamily="34" charset="-122"/>
                <a:cs typeface="IBM Plex Sans" pitchFamily="34" charset="-120"/>
              </a:rPr>
              <a:t>Bitcoin: riwayat pembayaran bersama tanpa pengelola buku besar terpusat</a:t>
            </a:r>
            <a:endParaRPr lang="id" sz="1820" dirty="0"/>
          </a:p>
        </p:txBody>
      </p:sp>
      <p:sp>
        <p:nvSpPr>
          <p:cNvPr id="6" name="Text 3"/>
          <p:cNvSpPr/>
          <p:nvPr/>
        </p:nvSpPr>
        <p:spPr>
          <a:xfrm>
            <a:off x="666780" y="3946002"/>
            <a:ext cx="5694426" cy="1562710"/>
          </a:xfrm>
          <a:prstGeom prst="rect">
            <a:avLst/>
          </a:prstGeom>
          <a:noFill/>
          <a:ln/>
        </p:spPr>
        <p:txBody>
          <a:bodyPr wrap="square" lIns="0" tIns="0" rIns="0" bIns="0" rtlCol="0" anchor="t"/>
          <a:lstStyle/>
          <a:p>
            <a:pPr algn="l" indent="0" marL="0">
              <a:lnSpc>
                <a:spcPct val="113000"/>
              </a:lnSpc>
              <a:buNone/>
            </a:pPr>
            <a:r>
              <a:rPr lang="id" altLang="en-US" sz="1820" dirty="0">
                <a:solidFill>
                  <a:srgbClr val="25252B"/>
                </a:solidFill>
                <a:latin typeface="IBM Plex Sans" pitchFamily="34" charset="0"/>
                <a:ea typeface="IBM Plex Sans" pitchFamily="34" charset="-122"/>
                <a:cs typeface="IBM Plex Sans" pitchFamily="34" charset="-120"/>
              </a:rPr>
              <a:t>Bitcoin mengurangi ketergantungan pada kepercayaan terhadap pihak terpusat dalam penerbitan dan penyelesaian transaksi; Bitcoin tidak menghilangkan seluruh kebutuhan akan kepercayaan atau semua risiko.</a:t>
            </a:r>
            <a:endParaRPr lang="id" sz="1820" dirty="0"/>
          </a:p>
        </p:txBody>
      </p:sp>
      <p:sp>
        <p:nvSpPr>
          <p:cNvPr id="7" name="Text 4"/>
          <p:cNvSpPr/>
          <p:nvPr/>
        </p:nvSpPr>
        <p:spPr>
          <a:xfrm>
            <a:off x="666780" y="5740329"/>
            <a:ext cx="5694426" cy="625084"/>
          </a:xfrm>
          <a:prstGeom prst="rect">
            <a:avLst/>
          </a:prstGeom>
          <a:noFill/>
          <a:ln/>
        </p:spPr>
        <p:txBody>
          <a:bodyPr wrap="square" lIns="0" tIns="0" rIns="0" bIns="0" rtlCol="0" anchor="t"/>
          <a:lstStyle/>
          <a:p>
            <a:pPr algn="l" indent="0" marL="0">
              <a:lnSpc>
                <a:spcPct val="113000"/>
              </a:lnSpc>
              <a:buNone/>
            </a:pPr>
            <a:r>
              <a:rPr lang="id" altLang="en-US" sz="1820" b="1" dirty="0">
                <a:solidFill>
                  <a:srgbClr val="422C70"/>
                </a:solidFill>
                <a:latin typeface="IBM Plex Sans" pitchFamily="34" charset="0"/>
                <a:ea typeface="IBM Plex Sans" pitchFamily="34" charset="-122"/>
                <a:cs typeface="IBM Plex Sans" pitchFamily="34" charset="-120"/>
              </a:rPr>
              <a:t>Bitcoin:</a:t>
            </a:r>
            <a:r>
              <a:rPr lang="id" altLang="en-US" sz="1820" dirty="0">
                <a:solidFill>
                  <a:srgbClr val="25252B"/>
                </a:solidFill>
                <a:latin typeface="IBM Plex Sans" pitchFamily="34" charset="0"/>
                <a:ea typeface="IBM Plex Sans" pitchFamily="34" charset="-122"/>
                <a:cs typeface="IBM Plex Sans" pitchFamily="34" charset="-120"/>
              </a:rPr>
              <a:t> jaringan dan protokol · </a:t>
            </a:r>
            <a:r>
              <a:rPr lang="id" altLang="en-US" sz="1820" b="1" dirty="0">
                <a:solidFill>
                  <a:srgbClr val="25252B"/>
                </a:solidFill>
                <a:latin typeface="IBM Plex Sans" pitchFamily="34" charset="0"/>
                <a:ea typeface="IBM Plex Sans" pitchFamily="34" charset="-122"/>
                <a:cs typeface="IBM Plex Sans" pitchFamily="34" charset="-120"/>
              </a:rPr>
              <a:t>bitcoin:</a:t>
            </a:r>
            <a:r>
              <a:rPr lang="id" altLang="en-US" sz="1820" dirty="0">
                <a:solidFill>
                  <a:srgbClr val="25252B"/>
                </a:solidFill>
                <a:latin typeface="IBM Plex Sans" pitchFamily="34" charset="0"/>
                <a:ea typeface="IBM Plex Sans" pitchFamily="34" charset="-122"/>
                <a:cs typeface="IBM Plex Sans" pitchFamily="34" charset="-120"/>
              </a:rPr>
              <a:t> aset · </a:t>
            </a:r>
            <a:r>
              <a:rPr lang="id" altLang="en-US" sz="1820" b="1" dirty="0">
                <a:solidFill>
                  <a:srgbClr val="25252B"/>
                </a:solidFill>
                <a:latin typeface="IBM Plex Sans" pitchFamily="34" charset="0"/>
                <a:ea typeface="IBM Plex Sans" pitchFamily="34" charset="-122"/>
                <a:cs typeface="IBM Plex Sans" pitchFamily="34" charset="-120"/>
              </a:rPr>
              <a:t>BTC:</a:t>
            </a:r>
            <a:r>
              <a:rPr lang="id" altLang="en-US" sz="1820" dirty="0">
                <a:solidFill>
                  <a:srgbClr val="25252B"/>
                </a:solidFill>
                <a:latin typeface="IBM Plex Sans" pitchFamily="34" charset="0"/>
                <a:ea typeface="IBM Plex Sans" pitchFamily="34" charset="-122"/>
                <a:cs typeface="IBM Plex Sans" pitchFamily="34" charset="-120"/>
              </a:rPr>
              <a:t> singkatan untuk menyatakan jumlah</a:t>
            </a:r>
            <a:endParaRPr lang="id" sz="18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2</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Perusahaan pembayaran Pengirim mengajukan permintaan kepada perusahaanPerusahaan mengelola buku besar dan memberikan persetujuan Penerima mendapat pembayaran jika perusahaan mengizinkanBergantung pada">    </p:cNvPr>
          <p:cNvPicPr>
            <a:picLocks noChangeAspect="1"/>
          </p:cNvPicPr>
          <p:nvPr/>
        </p:nvPicPr>
        <p:blipFill>
          <a:blip r:embed="rId1"/>
          <a:stretch>
            <a:fillRect/>
          </a:stretch>
        </p:blipFill>
        <p:spPr>
          <a:xfrm>
            <a:off x="342900" y="445587"/>
            <a:ext cx="11506170" cy="58144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Pencarian Uang Digital dan Terdesentralisasi</a:t>
            </a:r>
            <a:endParaRPr lang="id"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Cypherpunks: privasi dan kebebasan melalui kriptografi</a:t>
            </a:r>
            <a:endParaRPr lang="id" sz="2300" dirty="0"/>
          </a:p>
          <a:p>
            <a:pPr algn="l" marL="219710" indent="-219710">
              <a:lnSpc>
                <a:spcPct val="113000"/>
              </a:lnSpc>
              <a:spcBef>
                <a:spcPts val="460"/>
              </a:spcBef>
              <a:buSzPct val="100000"/>
              <a:buChar char="•"/>
            </a:pPr>
            <a:r>
              <a:rPr lang="id" altLang="en-US" sz="2300" b="1" dirty="0">
                <a:solidFill>
                  <a:srgbClr val="422C70"/>
                </a:solidFill>
                <a:latin typeface="IBM Plex Sans" pitchFamily="34" charset="0"/>
                <a:ea typeface="IBM Plex Sans" pitchFamily="34" charset="-122"/>
                <a:cs typeface="IBM Plex Sans" pitchFamily="34" charset="-120"/>
              </a:rPr>
              <a:t>Enkripsi:</a:t>
            </a:r>
            <a:r>
              <a:rPr lang="id" altLang="en-US" sz="2300" dirty="0">
                <a:solidFill>
                  <a:srgbClr val="25252B"/>
                </a:solidFill>
                <a:latin typeface="IBM Plex Sans" pitchFamily="34" charset="0"/>
                <a:ea typeface="IBM Plex Sans" pitchFamily="34" charset="-122"/>
                <a:cs typeface="IBM Plex Sans" pitchFamily="34" charset="-120"/>
              </a:rPr>
              <a:t> melindungi privasi pesan</a:t>
            </a:r>
            <a:endParaRPr lang="id" sz="2300" dirty="0"/>
          </a:p>
          <a:p>
            <a:pPr algn="l" marL="219710" indent="-219710">
              <a:lnSpc>
                <a:spcPct val="113000"/>
              </a:lnSpc>
              <a:spcBef>
                <a:spcPts val="460"/>
              </a:spcBef>
              <a:buSzPct val="100000"/>
              <a:buChar char="•"/>
            </a:pPr>
            <a:r>
              <a:rPr lang="id" altLang="en-US" sz="2300" b="1" dirty="0">
                <a:solidFill>
                  <a:srgbClr val="422C70"/>
                </a:solidFill>
                <a:latin typeface="IBM Plex Sans" pitchFamily="34" charset="0"/>
                <a:ea typeface="IBM Plex Sans" pitchFamily="34" charset="-122"/>
                <a:cs typeface="IBM Plex Sans" pitchFamily="34" charset="-120"/>
              </a:rPr>
              <a:t>Tanda tangan digital:</a:t>
            </a:r>
            <a:r>
              <a:rPr lang="id" altLang="en-US" sz="2300" dirty="0">
                <a:solidFill>
                  <a:srgbClr val="25252B"/>
                </a:solidFill>
                <a:latin typeface="IBM Plex Sans" pitchFamily="34" charset="0"/>
                <a:ea typeface="IBM Plex Sans" pitchFamily="34" charset="-122"/>
                <a:cs typeface="IBM Plex Sans" pitchFamily="34" charset="-120"/>
              </a:rPr>
              <a:t> membuktikan otorisasi tanpa mengungkapkan kunci rahasia</a:t>
            </a:r>
            <a:endParaRPr lang="id" sz="2300" dirty="0"/>
          </a:p>
          <a:p>
            <a:pPr algn="l" marL="219710" indent="-219710">
              <a:lnSpc>
                <a:spcPct val="113000"/>
              </a:lnSpc>
              <a:spcBef>
                <a:spcPts val="460"/>
              </a:spcBef>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Tujuan: tidak ada penerbit, server, atau administrator tunggal</a:t>
            </a:r>
            <a:endParaRPr lang="id" sz="2300" dirty="0"/>
          </a:p>
        </p:txBody>
      </p:sp>
      <p:sp>
        <p:nvSpPr>
          <p:cNvPr id="5" name="Text 3"/>
          <p:cNvSpPr/>
          <p:nvPr/>
        </p:nvSpPr>
        <p:spPr>
          <a:xfrm>
            <a:off x="666780" y="3855202"/>
            <a:ext cx="11510010" cy="395021"/>
          </a:xfrm>
          <a:prstGeom prst="rect">
            <a:avLst/>
          </a:prstGeom>
          <a:noFill/>
          <a:ln/>
        </p:spPr>
        <p:txBody>
          <a:bodyPr wrap="square" lIns="0" tIns="0" rIns="0" bIns="0" rtlCol="0" anchor="t"/>
          <a:lstStyle/>
          <a:p>
            <a:pPr algn="l" indent="0" marL="0">
              <a:lnSpc>
                <a:spcPct val="113000"/>
              </a:lnSpc>
              <a:buNone/>
            </a:pPr>
            <a:r>
              <a:rPr lang="id" altLang="en-US" sz="2300" b="1" dirty="0">
                <a:solidFill>
                  <a:srgbClr val="25252B"/>
                </a:solidFill>
                <a:latin typeface="IBM Plex Sans" pitchFamily="34" charset="0"/>
                <a:ea typeface="IBM Plex Sans" pitchFamily="34" charset="-122"/>
                <a:cs typeface="IBM Plex Sans" pitchFamily="34" charset="-120"/>
              </a:rPr>
              <a:t>Kepingan teka-teki sebelumnya</a:t>
            </a:r>
            <a:endParaRPr lang="id" sz="2300" dirty="0"/>
          </a:p>
        </p:txBody>
      </p:sp>
      <p:sp>
        <p:nvSpPr>
          <p:cNvPr id="6" name="Text 4"/>
          <p:cNvSpPr/>
          <p:nvPr/>
        </p:nvSpPr>
        <p:spPr>
          <a:xfrm>
            <a:off x="1032449" y="4484218"/>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DigiCash: pembayaran privat; ketergantungan pada perusahaan pusat</a:t>
            </a:r>
            <a:endParaRPr lang="id" sz="2300" dirty="0"/>
          </a:p>
          <a:p>
            <a:pPr algn="l" marL="219710" indent="-219710">
              <a:lnSpc>
                <a:spcPct val="113000"/>
              </a:lnSpc>
              <a:spcBef>
                <a:spcPts val="460"/>
              </a:spcBef>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Hashcash: biaya komputasi untuk melawan penyalahgunaan</a:t>
            </a:r>
            <a:endParaRPr lang="id" sz="2300" dirty="0"/>
          </a:p>
          <a:p>
            <a:pPr algn="l" marL="219710" indent="-219710">
              <a:lnSpc>
                <a:spcPct val="113000"/>
              </a:lnSpc>
              <a:spcBef>
                <a:spcPts val="460"/>
              </a:spcBef>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Bit Gold, b-money, RPoW: usulan dan eksperimen nilai berbasis kelangkaan</a:t>
            </a:r>
            <a:endParaRPr lang="id" sz="2300" dirty="0"/>
          </a:p>
          <a:p>
            <a:pPr algn="l" marL="219710" indent="-219710">
              <a:lnSpc>
                <a:spcPct val="113000"/>
              </a:lnSpc>
              <a:spcBef>
                <a:spcPts val="460"/>
              </a:spcBef>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BitTorrent: berbagi informasi antarrekan, bukan uang</a:t>
            </a:r>
            <a:endParaRPr lang="id"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2</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Uang Digital Awal dan</a:t>
            </a:r>
            <a:br/>
            <a:r>
              <a:rPr lang="id" altLang="en-US" sz="3000" dirty="0">
                <a:solidFill>
                  <a:srgbClr val="422C70"/>
                </a:solidFill>
                <a:latin typeface="IBM Plex Sans Medium" pitchFamily="34" charset="0"/>
                <a:ea typeface="IBM Plex Sans Medium" pitchFamily="34" charset="-122"/>
                <a:cs typeface="IBM Plex Sans Medium" pitchFamily="34" charset="-120"/>
              </a:rPr>
              <a:t>Pembelanjaan Ganda</a:t>
            </a:r>
            <a:endParaRPr lang="id" sz="3000" dirty="0"/>
          </a:p>
        </p:txBody>
      </p:sp>
      <p:sp>
        <p:nvSpPr>
          <p:cNvPr id="5" name="Text 2"/>
          <p:cNvSpPr/>
          <p:nvPr/>
        </p:nvSpPr>
        <p:spPr>
          <a:xfrm>
            <a:off x="666780" y="1848551"/>
            <a:ext cx="5694426" cy="1085850"/>
          </a:xfrm>
          <a:prstGeom prst="rect">
            <a:avLst/>
          </a:prstGeom>
          <a:noFill/>
          <a:ln/>
        </p:spPr>
        <p:txBody>
          <a:bodyPr wrap="square" lIns="0" tIns="0" rIns="0" bIns="0" rtlCol="0" anchor="t"/>
          <a:lstStyle/>
          <a:p>
            <a:pPr algn="l" indent="0" marL="0">
              <a:lnSpc>
                <a:spcPct val="113000"/>
              </a:lnSpc>
              <a:buNone/>
            </a:pPr>
            <a:r>
              <a:rPr lang="id" altLang="en-US" sz="2110" dirty="0">
                <a:solidFill>
                  <a:srgbClr val="25252B"/>
                </a:solidFill>
                <a:latin typeface="IBM Plex Sans" pitchFamily="34" charset="0"/>
                <a:ea typeface="IBM Plex Sans" pitchFamily="34" charset="-122"/>
                <a:cs typeface="IBM Plex Sans" pitchFamily="34" charset="-120"/>
              </a:rPr>
              <a:t>Pembelanjaan ganda adalah upaya untuk mengirim unit digital yang sama kepada dua penerima.</a:t>
            </a:r>
            <a:endParaRPr lang="id" sz="2110" dirty="0"/>
          </a:p>
        </p:txBody>
      </p:sp>
      <p:sp>
        <p:nvSpPr>
          <p:cNvPr id="6" name="Text 3"/>
          <p:cNvSpPr/>
          <p:nvPr/>
        </p:nvSpPr>
        <p:spPr>
          <a:xfrm>
            <a:off x="1002000" y="3148919"/>
            <a:ext cx="5327020" cy="3109874"/>
          </a:xfrm>
          <a:prstGeom prst="rect">
            <a:avLst/>
          </a:prstGeom>
          <a:noFill/>
          <a:ln/>
        </p:spPr>
        <p:txBody>
          <a:bodyPr wrap="square" lIns="0" tIns="0" rIns="0" bIns="0" rtlCol="0" anchor="t"/>
          <a:lstStyle/>
          <a:p>
            <a:pPr algn="l" marL="200660" indent="-200660">
              <a:lnSpc>
                <a:spcPct val="113000"/>
              </a:lnSpc>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Basis data terpusat: satu pengambil keputusan tepercaya</a:t>
            </a:r>
            <a:endParaRPr lang="id" sz="2110" dirty="0"/>
          </a:p>
          <a:p>
            <a:pPr algn="l" marL="200660" indent="-200660">
              <a:lnSpc>
                <a:spcPct val="113000"/>
              </a:lnSpc>
              <a:spcBef>
                <a:spcPts val="420"/>
              </a:spcBef>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Bitcoin: penyiaran dan tanda tangan antarrekan</a:t>
            </a:r>
            <a:endParaRPr lang="id" sz="2110" dirty="0"/>
          </a:p>
          <a:p>
            <a:pPr algn="l" marL="200660" indent="-200660">
              <a:lnSpc>
                <a:spcPct val="113000"/>
              </a:lnSpc>
              <a:spcBef>
                <a:spcPts val="420"/>
              </a:spcBef>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Penambang: blok dan bukti kerja</a:t>
            </a:r>
            <a:endParaRPr lang="id" sz="2110" dirty="0"/>
          </a:p>
          <a:p>
            <a:pPr algn="l" marL="200660" indent="-200660">
              <a:lnSpc>
                <a:spcPct val="113000"/>
              </a:lnSpc>
              <a:spcBef>
                <a:spcPts val="420"/>
              </a:spcBef>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Simpul: verifikasi independen</a:t>
            </a:r>
            <a:endParaRPr lang="id" sz="2110" dirty="0"/>
          </a:p>
          <a:p>
            <a:pPr algn="l" marL="200660" indent="-200660">
              <a:lnSpc>
                <a:spcPct val="113000"/>
              </a:lnSpc>
              <a:spcBef>
                <a:spcPts val="420"/>
              </a:spcBef>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Catatan bersama: riwayat valid dengan akumulasi kerja terbanyak</a:t>
            </a:r>
            <a:endParaRPr lang="id"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2</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Jaringan antarrekanTransaksi diumumkan langsung kepada para peserta Tanda tangan digitalHanya pemegang kunci privat yang dapat mengotorisasi pembelanjaanBlok dan penambanganPenambang menggunakan bukti">    </p:cNvPr>
          <p:cNvPicPr>
            <a:picLocks noChangeAspect="1"/>
          </p:cNvPicPr>
          <p:nvPr/>
        </p:nvPicPr>
        <p:blipFill>
          <a:blip r:embed="rId1"/>
          <a:stretch>
            <a:fillRect/>
          </a:stretch>
        </p:blipFill>
        <p:spPr>
          <a:xfrm>
            <a:off x="569763" y="266730"/>
            <a:ext cx="1105253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Kelangkaan Digital dan</a:t>
            </a:r>
            <a:br/>
            <a:r>
              <a:rPr lang="id" altLang="en-US" sz="3000" dirty="0">
                <a:solidFill>
                  <a:srgbClr val="422C70"/>
                </a:solidFill>
                <a:latin typeface="IBM Plex Sans Medium" pitchFamily="34" charset="0"/>
                <a:ea typeface="IBM Plex Sans Medium" pitchFamily="34" charset="-122"/>
                <a:cs typeface="IBM Plex Sans Medium" pitchFamily="34" charset="-120"/>
              </a:rPr>
              <a:t>Pasokan yang Dapat</a:t>
            </a:r>
            <a:br/>
            <a:r>
              <a:rPr lang="id" altLang="en-US" sz="3000" dirty="0">
                <a:solidFill>
                  <a:srgbClr val="422C70"/>
                </a:solidFill>
                <a:latin typeface="IBM Plex Sans Medium" pitchFamily="34" charset="0"/>
                <a:ea typeface="IBM Plex Sans Medium" pitchFamily="34" charset="-122"/>
                <a:cs typeface="IBM Plex Sans Medium" pitchFamily="34" charset="-120"/>
              </a:rPr>
              <a:t>Diverifikasi</a:t>
            </a:r>
            <a:endParaRPr lang="id" sz="3000" dirty="0"/>
          </a:p>
        </p:txBody>
      </p:sp>
      <p:sp>
        <p:nvSpPr>
          <p:cNvPr id="5" name="Text 2"/>
          <p:cNvSpPr/>
          <p:nvPr/>
        </p:nvSpPr>
        <p:spPr>
          <a:xfrm>
            <a:off x="956188" y="2202972"/>
            <a:ext cx="5377221" cy="2997952"/>
          </a:xfrm>
          <a:prstGeom prst="rect">
            <a:avLst/>
          </a:prstGeom>
          <a:noFill/>
          <a:ln/>
        </p:spPr>
        <p:txBody>
          <a:bodyPr wrap="square" lIns="0" tIns="0" rIns="0" bIns="0" rtlCol="0" anchor="t"/>
          <a:lstStyle/>
          <a:p>
            <a:pPr algn="l" marL="173990" indent="-173990">
              <a:lnSpc>
                <a:spcPct val="113000"/>
              </a:lnSpc>
              <a:buSzPct val="100000"/>
              <a:buChar char="•"/>
            </a:pPr>
            <a:r>
              <a:rPr lang="id" altLang="en-US" sz="1820" dirty="0">
                <a:solidFill>
                  <a:srgbClr val="25252B"/>
                </a:solidFill>
                <a:latin typeface="IBM Plex Sans" pitchFamily="34" charset="0"/>
                <a:ea typeface="IBM Plex Sans" pitchFamily="34" charset="-122"/>
                <a:cs typeface="IBM Plex Sans" pitchFamily="34" charset="-120"/>
              </a:rPr>
              <a:t>Unit yang valid dibedakan dari salinan yang tidak valid</a:t>
            </a:r>
            <a:endParaRPr lang="id" sz="1820" dirty="0"/>
          </a:p>
          <a:p>
            <a:pPr algn="l" marL="173990" indent="-173990">
              <a:lnSpc>
                <a:spcPct val="113000"/>
              </a:lnSpc>
              <a:spcBef>
                <a:spcPts val="360"/>
              </a:spcBef>
              <a:buSzPct val="100000"/>
              <a:buChar char="•"/>
            </a:pPr>
            <a:r>
              <a:rPr lang="id" altLang="en-US" sz="1820" dirty="0">
                <a:solidFill>
                  <a:srgbClr val="25252B"/>
                </a:solidFill>
                <a:latin typeface="IBM Plex Sans" pitchFamily="34" charset="0"/>
                <a:ea typeface="IBM Plex Sans" pitchFamily="34" charset="-122"/>
                <a:cs typeface="IBM Plex Sans" pitchFamily="34" charset="-120"/>
              </a:rPr>
              <a:t>Pembelanjaan ganda ditolak</a:t>
            </a:r>
            <a:endParaRPr lang="id" sz="1820" dirty="0"/>
          </a:p>
          <a:p>
            <a:pPr algn="l" marL="173990" indent="-173990">
              <a:lnSpc>
                <a:spcPct val="113000"/>
              </a:lnSpc>
              <a:spcBef>
                <a:spcPts val="360"/>
              </a:spcBef>
              <a:buSzPct val="100000"/>
              <a:buChar char="•"/>
            </a:pPr>
            <a:r>
              <a:rPr lang="id" altLang="en-US" sz="1820" dirty="0">
                <a:solidFill>
                  <a:srgbClr val="25252B"/>
                </a:solidFill>
                <a:latin typeface="IBM Plex Sans" pitchFamily="34" charset="0"/>
                <a:ea typeface="IBM Plex Sans" pitchFamily="34" charset="-122"/>
                <a:cs typeface="IBM Plex Sans" pitchFamily="34" charset="-120"/>
              </a:rPr>
              <a:t>Riwayat transaksi dan tanda tangan yang terbuka untuk publik</a:t>
            </a:r>
            <a:endParaRPr lang="id" sz="1820" dirty="0"/>
          </a:p>
          <a:p>
            <a:pPr algn="l" marL="173990" indent="-173990">
              <a:lnSpc>
                <a:spcPct val="113000"/>
              </a:lnSpc>
              <a:spcBef>
                <a:spcPts val="360"/>
              </a:spcBef>
              <a:buSzPct val="100000"/>
              <a:buChar char="•"/>
            </a:pPr>
            <a:r>
              <a:rPr lang="id" altLang="en-US" sz="1820" dirty="0">
                <a:solidFill>
                  <a:srgbClr val="25252B"/>
                </a:solidFill>
                <a:latin typeface="IBM Plex Sans" pitchFamily="34" charset="0"/>
                <a:ea typeface="IBM Plex Sans" pitchFamily="34" charset="-122"/>
                <a:cs typeface="IBM Plex Sans" pitchFamily="34" charset="-120"/>
              </a:rPr>
              <a:t>Bukti kerja dan pemeriksaan aturan secara independen</a:t>
            </a:r>
            <a:endParaRPr lang="id" sz="1820" dirty="0"/>
          </a:p>
          <a:p>
            <a:pPr algn="l" marL="173990" indent="-173990">
              <a:lnSpc>
                <a:spcPct val="113000"/>
              </a:lnSpc>
              <a:spcBef>
                <a:spcPts val="360"/>
              </a:spcBef>
              <a:buSzPct val="100000"/>
              <a:buChar char="•"/>
            </a:pPr>
            <a:r>
              <a:rPr lang="id" altLang="en-US" sz="1820" dirty="0">
                <a:solidFill>
                  <a:srgbClr val="25252B"/>
                </a:solidFill>
                <a:latin typeface="IBM Plex Sans" pitchFamily="34" charset="0"/>
                <a:ea typeface="IBM Plex Sans" pitchFamily="34" charset="-122"/>
                <a:cs typeface="IBM Plex Sans" pitchFamily="34" charset="-120"/>
              </a:rPr>
              <a:t>Batas pasokan terkait dengan desentralisasi dan verifikasi</a:t>
            </a:r>
            <a:endParaRPr lang="id" sz="1820" dirty="0"/>
          </a:p>
        </p:txBody>
      </p:sp>
      <p:sp>
        <p:nvSpPr>
          <p:cNvPr id="6" name="Text 3"/>
          <p:cNvSpPr/>
          <p:nvPr/>
        </p:nvSpPr>
        <p:spPr>
          <a:xfrm>
            <a:off x="666780" y="5455585"/>
            <a:ext cx="5694426" cy="937626"/>
          </a:xfrm>
          <a:prstGeom prst="rect">
            <a:avLst/>
          </a:prstGeom>
          <a:noFill/>
          <a:ln/>
        </p:spPr>
        <p:txBody>
          <a:bodyPr wrap="square" lIns="0" tIns="0" rIns="0" bIns="0" rtlCol="0" anchor="t"/>
          <a:lstStyle/>
          <a:p>
            <a:pPr algn="l" indent="0" marL="0">
              <a:lnSpc>
                <a:spcPct val="113000"/>
              </a:lnSpc>
              <a:buNone/>
            </a:pPr>
            <a:r>
              <a:rPr lang="id" altLang="en-US" sz="1820" dirty="0">
                <a:solidFill>
                  <a:srgbClr val="25252B"/>
                </a:solidFill>
                <a:latin typeface="IBM Plex Sans" pitchFamily="34" charset="0"/>
                <a:ea typeface="IBM Plex Sans" pitchFamily="34" charset="-122"/>
                <a:cs typeface="IBM Plex Sans" pitchFamily="34" charset="-120"/>
              </a:rPr>
              <a:t>Klaim tertulis tentang pasokan saja tidak cukup: siapa yang dapat memverifikasinya, dan siapa yang dapat mengubahnya?</a:t>
            </a:r>
            <a:endParaRPr lang="id"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2</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Klaim tentang pasokan Penerbit menyatakan batas pasokan di situs webnya. Hanya basis data milik penerbit sendiri yang mencatatnya. Tidak seorang pun di luar penerbit dapat memeriksanya. Penerbit dapat">    </p:cNvPr>
          <p:cNvPicPr>
            <a:picLocks noChangeAspect="1"/>
          </p:cNvPicPr>
          <p:nvPr/>
        </p:nvPicPr>
        <p:blipFill>
          <a:blip r:embed="rId1"/>
          <a:stretch>
            <a:fillRect/>
          </a:stretch>
        </p:blipFill>
        <p:spPr>
          <a:xfrm>
            <a:off x="342900" y="446319"/>
            <a:ext cx="11506170" cy="58129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Blockchain: Buku Besar Publik Bitcoin</a:t>
            </a:r>
            <a:endParaRPr lang="id"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Catatan transaksi publik yang direplikasi</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Blok-blok yang saling terhubung; salinan yang diperiksa secara independen</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Rantai valid dengan akumulasi bukti kerja terbanyak</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Rata-rata sekitar satu blok baru setiap sepuluh menit</a:t>
            </a:r>
            <a:endParaRPr lang="id" sz="2400" dirty="0"/>
          </a:p>
        </p:txBody>
      </p:sp>
      <p:sp>
        <p:nvSpPr>
          <p:cNvPr id="5" name="Text 3"/>
          <p:cNvSpPr/>
          <p:nvPr/>
        </p:nvSpPr>
        <p:spPr>
          <a:xfrm>
            <a:off x="666780" y="3961364"/>
            <a:ext cx="11510010" cy="1645463"/>
          </a:xfrm>
          <a:prstGeom prst="rect">
            <a:avLst/>
          </a:prstGeom>
          <a:noFill/>
          <a:ln/>
        </p:spPr>
        <p:txBody>
          <a:bodyPr wrap="square" lIns="0" tIns="0" rIns="0" bIns="0" rtlCol="0" anchor="t"/>
          <a:lstStyle/>
          <a:p>
            <a:pPr algn="l" indent="0" marL="0">
              <a:lnSpc>
                <a:spcPct val="113000"/>
              </a:lnSpc>
              <a:buNone/>
            </a:pPr>
            <a:r>
              <a:rPr lang="id" altLang="en-US" sz="2400" dirty="0">
                <a:solidFill>
                  <a:srgbClr val="25252B"/>
                </a:solidFill>
                <a:latin typeface="IBM Plex Sans" pitchFamily="34" charset="0"/>
                <a:ea typeface="IBM Plex Sans" pitchFamily="34" charset="-122"/>
                <a:cs typeface="IBM Plex Sans" pitchFamily="34" charset="-120"/>
              </a:rPr>
              <a:t>Menulis ulang riwayat memerlukan pengulangan kerja dan pengejaran ketertinggalan. Hal ini membutuhkan biaya besar, bukan berarti benar-benar mustahil; riwayat-riwayat yang bersaing untuk sementara waktu dan reorganisasi dapat terjadi.</a:t>
            </a:r>
            <a:endParaRPr lang="id"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2</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Desentralisasi</a:t>
            </a:r>
            <a:endParaRPr lang="id" sz="3000" dirty="0"/>
          </a:p>
        </p:txBody>
      </p:sp>
      <p:sp>
        <p:nvSpPr>
          <p:cNvPr id="5" name="Text 2"/>
          <p:cNvSpPr/>
          <p:nvPr/>
        </p:nvSpPr>
        <p:spPr>
          <a:xfrm>
            <a:off x="1002000" y="1375806"/>
            <a:ext cx="5973227" cy="3056291"/>
          </a:xfrm>
          <a:prstGeom prst="rect">
            <a:avLst/>
          </a:prstGeom>
          <a:noFill/>
          <a:ln/>
        </p:spPr>
        <p:txBody>
          <a:bodyPr wrap="square" lIns="0" tIns="0" rIns="0" bIns="0" rtlCol="0" anchor="t"/>
          <a:lstStyle/>
          <a:p>
            <a:pPr algn="l" marL="200660" indent="-200660">
              <a:lnSpc>
                <a:spcPct val="113000"/>
              </a:lnSpc>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Perangkat lunak sumber terbuka dan partisipasi terbuka dalam protokol</a:t>
            </a:r>
            <a:endParaRPr lang="id" sz="2110" dirty="0"/>
          </a:p>
          <a:p>
            <a:pPr algn="l" marL="200660" indent="-200660">
              <a:lnSpc>
                <a:spcPct val="113000"/>
              </a:lnSpc>
              <a:spcBef>
                <a:spcPts val="420"/>
              </a:spcBef>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Simpul independen melakukan verifikasi; penambang mengusulkan blok</a:t>
            </a:r>
            <a:endParaRPr lang="id" sz="2110" dirty="0"/>
          </a:p>
          <a:p>
            <a:pPr algn="l" marL="200660" indent="-200660">
              <a:lnSpc>
                <a:spcPct val="113000"/>
              </a:lnSpc>
              <a:spcBef>
                <a:spcPts val="420"/>
              </a:spcBef>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Perubahan aturan bergantung pada adopsi sukarela</a:t>
            </a:r>
            <a:endParaRPr lang="id" sz="2110" dirty="0"/>
          </a:p>
          <a:p>
            <a:pPr algn="l" marL="200660" indent="-200660">
              <a:lnSpc>
                <a:spcPct val="113000"/>
              </a:lnSpc>
              <a:spcBef>
                <a:spcPts val="420"/>
              </a:spcBef>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Tidak ada satu peserta pun yang dapat mengubah aturan bagi semua orang</a:t>
            </a:r>
            <a:endParaRPr lang="id" sz="2110" dirty="0"/>
          </a:p>
        </p:txBody>
      </p:sp>
      <p:sp>
        <p:nvSpPr>
          <p:cNvPr id="6" name="Text 3"/>
          <p:cNvSpPr/>
          <p:nvPr/>
        </p:nvSpPr>
        <p:spPr>
          <a:xfrm>
            <a:off x="666780" y="4727082"/>
            <a:ext cx="6340632" cy="1447770"/>
          </a:xfrm>
          <a:prstGeom prst="rect">
            <a:avLst/>
          </a:prstGeom>
          <a:noFill/>
          <a:ln/>
        </p:spPr>
        <p:txBody>
          <a:bodyPr wrap="square" lIns="0" tIns="0" rIns="0" bIns="0" rtlCol="0" anchor="t"/>
          <a:lstStyle/>
          <a:p>
            <a:pPr algn="l" indent="0" marL="0">
              <a:lnSpc>
                <a:spcPct val="113000"/>
              </a:lnSpc>
              <a:buNone/>
            </a:pPr>
            <a:r>
              <a:rPr lang="id" altLang="en-US" sz="2110" dirty="0">
                <a:solidFill>
                  <a:srgbClr val="25252B"/>
                </a:solidFill>
                <a:latin typeface="IBM Plex Sans" pitchFamily="34" charset="0"/>
                <a:ea typeface="IBM Plex Sans" pitchFamily="34" charset="-122"/>
                <a:cs typeface="IBM Plex Sans" pitchFamily="34" charset="-120"/>
              </a:rPr>
              <a:t>Pengaruh dan sumber daya tidak merata; layanan besar dapat menciptakan ketergantungan. Koordinasi bisa lebih lambat, dan jaringan tidak memiliki pusat layanan bantuan.</a:t>
            </a:r>
            <a:endParaRPr lang="id"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2</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Tanda Tangan Digital dan Transfer Antarrekan</a:t>
            </a:r>
            <a:endParaRPr lang="id"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Dompet menggunakan kunci privat untuk menandatangani</a:t>
            </a:r>
            <a:endParaRPr lang="id" sz="2300" dirty="0"/>
          </a:p>
          <a:p>
            <a:pPr algn="l" marL="219710" indent="-219710">
              <a:lnSpc>
                <a:spcPct val="113000"/>
              </a:lnSpc>
              <a:spcBef>
                <a:spcPts val="460"/>
              </a:spcBef>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Jaringan memverifikasi tanpa mengetahui kunci tersebut</a:t>
            </a:r>
            <a:endParaRPr lang="id" sz="2300" dirty="0"/>
          </a:p>
          <a:p>
            <a:pPr algn="l" marL="219710" indent="-219710">
              <a:lnSpc>
                <a:spcPct val="113000"/>
              </a:lnSpc>
              <a:spcBef>
                <a:spcPts val="460"/>
              </a:spcBef>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Transaksi yang telah ditandatangani disiarkan melalui para peserta</a:t>
            </a:r>
            <a:endParaRPr lang="id" sz="2300" dirty="0"/>
          </a:p>
          <a:p>
            <a:pPr algn="l" marL="219710" indent="-219710">
              <a:lnSpc>
                <a:spcPct val="113000"/>
              </a:lnSpc>
              <a:spcBef>
                <a:spcPts val="460"/>
              </a:spcBef>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Tidak ada operator pusat Bitcoin yang menyetujui keanggotaan atau pembayaran</a:t>
            </a:r>
            <a:endParaRPr lang="id" sz="2300" dirty="0"/>
          </a:p>
        </p:txBody>
      </p:sp>
      <p:sp>
        <p:nvSpPr>
          <p:cNvPr id="5" name="Text 3"/>
          <p:cNvSpPr/>
          <p:nvPr/>
        </p:nvSpPr>
        <p:spPr>
          <a:xfrm>
            <a:off x="666780" y="3855202"/>
            <a:ext cx="11510010" cy="789950"/>
          </a:xfrm>
          <a:prstGeom prst="rect">
            <a:avLst/>
          </a:prstGeom>
          <a:noFill/>
          <a:ln/>
        </p:spPr>
        <p:txBody>
          <a:bodyPr wrap="square" lIns="0" tIns="0" rIns="0" bIns="0" rtlCol="0" anchor="t"/>
          <a:lstStyle/>
          <a:p>
            <a:pPr algn="l" indent="0" marL="0">
              <a:lnSpc>
                <a:spcPct val="113000"/>
              </a:lnSpc>
              <a:buNone/>
            </a:pPr>
            <a:r>
              <a:rPr lang="id" altLang="en-US" sz="2300" dirty="0">
                <a:solidFill>
                  <a:srgbClr val="25252B"/>
                </a:solidFill>
                <a:latin typeface="IBM Plex Sans" pitchFamily="34" charset="0"/>
                <a:ea typeface="IBM Plex Sans" pitchFamily="34" charset="-122"/>
                <a:cs typeface="IBM Plex Sans" pitchFamily="34" charset="-120"/>
              </a:rPr>
              <a:t>Siapa pun yang memperoleh kunci privat biasanya dapat membelanjakan dana tersebut. Kehilangan akses dapat berarti kehilangan dana secara permanen.</a:t>
            </a:r>
            <a:endParaRPr lang="id" sz="2300" dirty="0"/>
          </a:p>
        </p:txBody>
      </p:sp>
      <p:sp>
        <p:nvSpPr>
          <p:cNvPr id="6" name="Text 4"/>
          <p:cNvSpPr/>
          <p:nvPr/>
        </p:nvSpPr>
        <p:spPr>
          <a:xfrm>
            <a:off x="666780" y="4937851"/>
            <a:ext cx="11510010" cy="1184971"/>
          </a:xfrm>
          <a:prstGeom prst="rect">
            <a:avLst/>
          </a:prstGeom>
          <a:noFill/>
          <a:ln/>
        </p:spPr>
        <p:txBody>
          <a:bodyPr wrap="square" lIns="0" tIns="0" rIns="0" bIns="0" rtlCol="0" anchor="t"/>
          <a:lstStyle/>
          <a:p>
            <a:pPr algn="l" indent="0" marL="0">
              <a:lnSpc>
                <a:spcPct val="113000"/>
              </a:lnSpc>
              <a:buNone/>
            </a:pPr>
            <a:r>
              <a:rPr lang="id" altLang="en-US" sz="2300" dirty="0">
                <a:solidFill>
                  <a:srgbClr val="25252B"/>
                </a:solidFill>
                <a:latin typeface="IBM Plex Sans" pitchFamily="34" charset="0"/>
                <a:ea typeface="IBM Plex Sans" pitchFamily="34" charset="-122"/>
                <a:cs typeface="IBM Plex Sans" pitchFamily="34" charset="-120"/>
              </a:rPr>
              <a:t>Layanan perantara tetap bersifat opsional; memilih salah satunya berarti juga menerima aturan dan risiko penitipan dananya. Pembayaran yang sah ke alamat yang salah biasanya tidak dapat dibatalkan.</a:t>
            </a:r>
            <a:endParaRPr lang="id"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2</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Pengirim menandatangani dan menyiarkan transaksi Node lain Sebuah node memeriksa dan meneruskannya Node lain meneruskannyaJalur yang dilalui Sebuah node memeriksa dan meneruskannya Node lain meneruska">    </p:cNvPr>
          <p:cNvPicPr>
            <a:picLocks noChangeAspect="1"/>
          </p:cNvPicPr>
          <p:nvPr/>
        </p:nvPicPr>
        <p:blipFill>
          <a:blip r:embed="rId1"/>
          <a:stretch>
            <a:fillRect/>
          </a:stretch>
        </p:blipFill>
        <p:spPr>
          <a:xfrm>
            <a:off x="612282" y="266730"/>
            <a:ext cx="1096749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PenggunaPengguna menerima, menyimpan, dan mengirim bitcoin. SimpulSimpul memeriksa aturan secara mandiri dan meneruskan data yang valid. PenambangPenambang menyusun calon blok dan melakukan bukti kerj">    </p:cNvPr>
          <p:cNvPicPr>
            <a:picLocks noChangeAspect="1"/>
          </p:cNvPicPr>
          <p:nvPr/>
        </p:nvPicPr>
        <p:blipFill>
          <a:blip r:embed="rId2"/>
          <a:stretch>
            <a:fillRect/>
          </a:stretch>
        </p:blipFill>
        <p:spPr>
          <a:xfrm>
            <a:off x="697139" y="571500"/>
            <a:ext cx="5311110" cy="5348600"/>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2</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Pengguna, Simpul, Penambang, dan Pengembang</a:t>
            </a:r>
            <a:endParaRPr lang="id"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id" altLang="en-US" sz="2400" dirty="0">
                <a:solidFill>
                  <a:srgbClr val="25252B"/>
                </a:solidFill>
                <a:latin typeface="IBM Plex Sans" pitchFamily="34" charset="0"/>
                <a:ea typeface="IBM Plex Sans" pitchFamily="34" charset="-122"/>
                <a:cs typeface="IBM Plex Sans" pitchFamily="34" charset="-120"/>
              </a:rPr>
              <a:t>Penambang tidak dapat membuat blok yang tidak valid diterima oleh simpul yang jujur. Pengembang tidak dapat memaksakan adopsi perangkat lunak. Satu orang dapat menjalankan beberapa peran.</a:t>
            </a:r>
            <a:endParaRPr lang="id" sz="2400" dirty="0"/>
          </a:p>
        </p:txBody>
      </p:sp>
      <p:sp>
        <p:nvSpPr>
          <p:cNvPr id="5" name="Shape 3"/>
          <p:cNvSpPr/>
          <p:nvPr/>
        </p:nvSpPr>
        <p:spPr>
          <a:xfrm>
            <a:off x="666780" y="2986705"/>
            <a:ext cx="10858500" cy="1645280"/>
          </a:xfrm>
          <a:prstGeom prst="rect">
            <a:avLst/>
          </a:prstGeom>
          <a:solidFill>
            <a:srgbClr val="F3F3FA"/>
          </a:solidFill>
          <a:ln/>
        </p:spPr>
      </p:sp>
      <p:sp>
        <p:nvSpPr>
          <p:cNvPr id="6" name="Shape 4"/>
          <p:cNvSpPr/>
          <p:nvPr/>
        </p:nvSpPr>
        <p:spPr>
          <a:xfrm>
            <a:off x="666780" y="2986705"/>
            <a:ext cx="57150" cy="1645280"/>
          </a:xfrm>
          <a:prstGeom prst="rect">
            <a:avLst/>
          </a:prstGeom>
          <a:solidFill>
            <a:srgbClr val="422C70"/>
          </a:solidFill>
          <a:ln/>
        </p:spPr>
      </p:sp>
      <p:sp>
        <p:nvSpPr>
          <p:cNvPr id="7" name="Text 5"/>
          <p:cNvSpPr/>
          <p:nvPr/>
        </p:nvSpPr>
        <p:spPr>
          <a:xfrm>
            <a:off x="1211580" y="3261025"/>
            <a:ext cx="10415565" cy="1096640"/>
          </a:xfrm>
          <a:prstGeom prst="rect">
            <a:avLst/>
          </a:prstGeom>
          <a:noFill/>
          <a:ln/>
        </p:spPr>
        <p:txBody>
          <a:bodyPr wrap="square" lIns="0" tIns="0" rIns="0" bIns="0" rtlCol="0" anchor="t"/>
          <a:lstStyle/>
          <a:p>
            <a:pPr algn="l" indent="0" marL="0">
              <a:lnSpc>
                <a:spcPct val="113000"/>
              </a:lnSpc>
              <a:buNone/>
            </a:pPr>
            <a:r>
              <a:rPr lang="id" altLang="en-US" sz="2400" b="1" dirty="0">
                <a:solidFill>
                  <a:srgbClr val="422C70"/>
                </a:solidFill>
                <a:latin typeface="IBM Plex Sans" pitchFamily="34" charset="0"/>
                <a:ea typeface="IBM Plex Sans" pitchFamily="34" charset="-122"/>
                <a:cs typeface="IBM Plex Sans" pitchFamily="34" charset="-120"/>
              </a:rPr>
              <a:t>Pertanyaan singkat</a:t>
            </a:r>
            <a:endParaRPr lang="id" sz="2400" dirty="0"/>
          </a:p>
          <a:p>
            <a:pPr algn="l" indent="0" marL="0">
              <a:lnSpc>
                <a:spcPct val="113000"/>
              </a:lnSpc>
              <a:spcBef>
                <a:spcPts val="360"/>
              </a:spcBef>
              <a:buNone/>
            </a:pPr>
            <a:r>
              <a:rPr lang="id" altLang="en-US" sz="2400" dirty="0">
                <a:solidFill>
                  <a:srgbClr val="25252B"/>
                </a:solidFill>
                <a:latin typeface="IBM Plex Sans" pitchFamily="34" charset="0"/>
                <a:ea typeface="IBM Plex Sans" pitchFamily="34" charset="-122"/>
                <a:cs typeface="IBM Plex Sans" pitchFamily="34" charset="-120"/>
              </a:rPr>
              <a:t>Mengapa simpul memverifikasi transaksi? Sebutkan satu aturan yang diperiksanya.</a:t>
            </a:r>
            <a:endParaRPr lang="id"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2</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Bukti Kerja</a:t>
            </a:r>
            <a:endParaRPr lang="id" sz="3000" dirty="0"/>
          </a:p>
        </p:txBody>
      </p:sp>
      <p:sp>
        <p:nvSpPr>
          <p:cNvPr id="5" name="Text 2"/>
          <p:cNvSpPr/>
          <p:nvPr/>
        </p:nvSpPr>
        <p:spPr>
          <a:xfrm>
            <a:off x="971459" y="1368491"/>
            <a:ext cx="6006694" cy="3156234"/>
          </a:xfrm>
          <a:prstGeom prst="rect">
            <a:avLst/>
          </a:prstGeom>
          <a:noFill/>
          <a:ln/>
        </p:spPr>
        <p:txBody>
          <a:bodyPr wrap="square" lIns="0" tIns="0" rIns="0" bIns="0" rtlCol="0" anchor="t"/>
          <a:lstStyle/>
          <a:p>
            <a:pPr algn="l" marL="182880" indent="-182880">
              <a:lnSpc>
                <a:spcPct val="113000"/>
              </a:lnSpc>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Blok kandidat → hashing berulang → hasil yang valid</a:t>
            </a:r>
            <a:endParaRPr lang="id" sz="1920" dirty="0"/>
          </a:p>
          <a:p>
            <a:pPr algn="l" marL="182880" indent="-182880">
              <a:lnSpc>
                <a:spcPct val="113000"/>
              </a:lnSpc>
              <a:spcBef>
                <a:spcPts val="380"/>
              </a:spcBef>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Komputasi dan energi yang mahal; verifikasi yang cepat</a:t>
            </a:r>
            <a:endParaRPr lang="id" sz="1920" dirty="0"/>
          </a:p>
          <a:p>
            <a:pPr algn="l" marL="182880" indent="-182880">
              <a:lnSpc>
                <a:spcPct val="113000"/>
              </a:lnSpc>
              <a:spcBef>
                <a:spcPts val="380"/>
              </a:spcBef>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Blok yang valid disiarkan dan diperiksa oleh node</a:t>
            </a:r>
            <a:endParaRPr lang="id" sz="1920" dirty="0"/>
          </a:p>
          <a:p>
            <a:pPr algn="l" marL="182880" indent="-182880">
              <a:lnSpc>
                <a:spcPct val="113000"/>
              </a:lnSpc>
              <a:spcBef>
                <a:spcPts val="380"/>
              </a:spcBef>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Target disesuaikan agar interval antarblok rata-rata sepuluh menit</a:t>
            </a:r>
            <a:endParaRPr lang="id" sz="1920" dirty="0"/>
          </a:p>
          <a:p>
            <a:pPr algn="l" marL="182880" indent="-182880">
              <a:lnSpc>
                <a:spcPct val="113000"/>
              </a:lnSpc>
              <a:spcBef>
                <a:spcPts val="380"/>
              </a:spcBef>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Akumulasi kerja membuat penulisan ulang menjadi mahal</a:t>
            </a:r>
            <a:endParaRPr lang="id" sz="1920" dirty="0"/>
          </a:p>
        </p:txBody>
      </p:sp>
      <p:sp>
        <p:nvSpPr>
          <p:cNvPr id="6" name="Text 3"/>
          <p:cNvSpPr/>
          <p:nvPr/>
        </p:nvSpPr>
        <p:spPr>
          <a:xfrm>
            <a:off x="666780" y="4792828"/>
            <a:ext cx="6340632" cy="1316279"/>
          </a:xfrm>
          <a:prstGeom prst="rect">
            <a:avLst/>
          </a:prstGeom>
          <a:noFill/>
          <a:ln/>
        </p:spPr>
        <p:txBody>
          <a:bodyPr wrap="square" lIns="0" tIns="0" rIns="0" bIns="0" rtlCol="0" anchor="t"/>
          <a:lstStyle/>
          <a:p>
            <a:pPr algn="l" indent="0" marL="0">
              <a:lnSpc>
                <a:spcPct val="113000"/>
              </a:lnSpc>
              <a:buNone/>
            </a:pPr>
            <a:r>
              <a:rPr lang="id" altLang="en-US" sz="1920" dirty="0">
                <a:solidFill>
                  <a:srgbClr val="25252B"/>
                </a:solidFill>
                <a:latin typeface="IBM Plex Sans" pitchFamily="34" charset="0"/>
                <a:ea typeface="IBM Plex Sans" pitchFamily="34" charset="-122"/>
                <a:cs typeface="IBM Plex Sans" pitchFamily="34" charset="-120"/>
              </a:rPr>
              <a:t>Penambangan mengamankan urutan transaksi; bukan memecahkan persamaan di luar proses tersebut. Evaluasilah sumber energi, penggunaannya, manfaat keamanannya, serta alternatifnya.</a:t>
            </a:r>
            <a:endParaRPr lang="id"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2</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Penambang menemukan blok Mesin penambangan menghitung hash berulang kali hingga salah satu hasilnya memenuhi target2Penambang menyiarkan blok tersebutBlok disebarkan ke jaringan3Simpul memeriksanya S">    </p:cNvPr>
          <p:cNvPicPr>
            <a:picLocks noChangeAspect="1"/>
          </p:cNvPicPr>
          <p:nvPr/>
        </p:nvPicPr>
        <p:blipFill>
          <a:blip r:embed="rId2"/>
          <a:stretch>
            <a:fillRect/>
          </a:stretch>
        </p:blipFill>
        <p:spPr>
          <a:xfrm>
            <a:off x="1749156" y="571500"/>
            <a:ext cx="3206984" cy="5646877"/>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2</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Pasokan Terbatas</a:t>
            </a:r>
            <a:endParaRPr lang="id" sz="3000" dirty="0"/>
          </a:p>
        </p:txBody>
      </p:sp>
      <p:sp>
        <p:nvSpPr>
          <p:cNvPr id="5" name="Text 2"/>
          <p:cNvSpPr/>
          <p:nvPr/>
        </p:nvSpPr>
        <p:spPr>
          <a:xfrm>
            <a:off x="971459" y="1368491"/>
            <a:ext cx="5360487" cy="3156234"/>
          </a:xfrm>
          <a:prstGeom prst="rect">
            <a:avLst/>
          </a:prstGeom>
          <a:noFill/>
          <a:ln/>
        </p:spPr>
        <p:txBody>
          <a:bodyPr wrap="square" lIns="0" tIns="0" rIns="0" bIns="0" rtlCol="0" anchor="t"/>
          <a:lstStyle/>
          <a:p>
            <a:pPr algn="l" marL="182880" indent="-182880">
              <a:lnSpc>
                <a:spcPct val="113000"/>
              </a:lnSpc>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Maksimum: </a:t>
            </a:r>
            <a:r>
              <a:rPr lang="id" altLang="en-US" sz="1920" b="1" dirty="0">
                <a:solidFill>
                  <a:srgbClr val="25252B"/>
                </a:solidFill>
                <a:latin typeface="IBM Plex Sans" pitchFamily="34" charset="0"/>
                <a:ea typeface="IBM Plex Sans" pitchFamily="34" charset="-122"/>
                <a:cs typeface="IBM Plex Sans" pitchFamily="34" charset="-120"/>
              </a:rPr>
              <a:t>21 juta BTC</a:t>
            </a:r>
            <a:r>
              <a:rPr lang="id" altLang="en-US" sz="1920" dirty="0">
                <a:solidFill>
                  <a:srgbClr val="25252B"/>
                </a:solidFill>
                <a:latin typeface="IBM Plex Sans" pitchFamily="34" charset="0"/>
                <a:ea typeface="IBM Plex Sans" pitchFamily="34" charset="-122"/>
                <a:cs typeface="IBM Plex Sans" pitchFamily="34" charset="-120"/>
              </a:rPr>
              <a:t> berdasarkan aturan publik</a:t>
            </a:r>
            <a:endParaRPr lang="id" sz="1920" dirty="0"/>
          </a:p>
          <a:p>
            <a:pPr algn="l" marL="182880" indent="-182880">
              <a:lnSpc>
                <a:spcPct val="113000"/>
              </a:lnSpc>
              <a:spcBef>
                <a:spcPts val="380"/>
              </a:spcBef>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Penerbitan baru: subsidi blok</a:t>
            </a:r>
            <a:endParaRPr lang="id" sz="1920" dirty="0"/>
          </a:p>
          <a:p>
            <a:pPr algn="l" marL="182880" indent="-182880">
              <a:lnSpc>
                <a:spcPct val="113000"/>
              </a:lnSpc>
              <a:spcBef>
                <a:spcPts val="380"/>
              </a:spcBef>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Halving: setiap </a:t>
            </a:r>
            <a:r>
              <a:rPr lang="id" altLang="en-US" sz="1920" b="1" dirty="0">
                <a:solidFill>
                  <a:srgbClr val="25252B"/>
                </a:solidFill>
                <a:latin typeface="IBM Plex Sans" pitchFamily="34" charset="0"/>
                <a:ea typeface="IBM Plex Sans" pitchFamily="34" charset="-122"/>
                <a:cs typeface="IBM Plex Sans" pitchFamily="34" charset="-120"/>
              </a:rPr>
              <a:t>210.000 blok</a:t>
            </a:r>
            <a:r>
              <a:rPr lang="id" altLang="en-US" sz="1920" dirty="0">
                <a:solidFill>
                  <a:srgbClr val="25252B"/>
                </a:solidFill>
                <a:latin typeface="IBM Plex Sans" pitchFamily="34" charset="0"/>
                <a:ea typeface="IBM Plex Sans" pitchFamily="34" charset="-122"/>
                <a:cs typeface="IBM Plex Sans" pitchFamily="34" charset="-120"/>
              </a:rPr>
              <a:t>, kira-kira empat tahun</a:t>
            </a:r>
            <a:endParaRPr lang="id" sz="1920" dirty="0"/>
          </a:p>
          <a:p>
            <a:pPr algn="l" marL="182880" indent="-182880">
              <a:lnSpc>
                <a:spcPct val="113000"/>
              </a:lnSpc>
              <a:spcBef>
                <a:spcPts val="380"/>
              </a:spcBef>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Subsidi: 50 → 25 → 12,5 → 6,25 → 3,125 BTC</a:t>
            </a:r>
            <a:endParaRPr lang="id" sz="1920" dirty="0"/>
          </a:p>
          <a:p>
            <a:pPr algn="l" marL="182880" indent="-182880">
              <a:lnSpc>
                <a:spcPct val="113000"/>
              </a:lnSpc>
              <a:spcBef>
                <a:spcPts val="380"/>
              </a:spcBef>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Biaya transaksi terpisah dari penerbitan baru</a:t>
            </a:r>
            <a:endParaRPr lang="id" sz="1920" dirty="0"/>
          </a:p>
        </p:txBody>
      </p:sp>
      <p:sp>
        <p:nvSpPr>
          <p:cNvPr id="6" name="Text 3"/>
          <p:cNvSpPr/>
          <p:nvPr/>
        </p:nvSpPr>
        <p:spPr>
          <a:xfrm>
            <a:off x="666780" y="4792828"/>
            <a:ext cx="5694426" cy="1316279"/>
          </a:xfrm>
          <a:prstGeom prst="rect">
            <a:avLst/>
          </a:prstGeom>
          <a:noFill/>
          <a:ln/>
        </p:spPr>
        <p:txBody>
          <a:bodyPr wrap="square" lIns="0" tIns="0" rIns="0" bIns="0" rtlCol="0" anchor="t"/>
          <a:lstStyle/>
          <a:p>
            <a:pPr algn="l" indent="0" marL="0">
              <a:lnSpc>
                <a:spcPct val="113000"/>
              </a:lnSpc>
              <a:buNone/>
            </a:pPr>
            <a:r>
              <a:rPr lang="id" altLang="en-US" sz="1920" dirty="0">
                <a:solidFill>
                  <a:srgbClr val="25252B"/>
                </a:solidFill>
                <a:latin typeface="IBM Plex Sans" pitchFamily="34" charset="0"/>
                <a:ea typeface="IBM Plex Sans" pitchFamily="34" charset="-122"/>
                <a:cs typeface="IBM Plex Sans" pitchFamily="34" charset="-120"/>
              </a:rPr>
              <a:t>Simpul menolak penerbitan berlebih; batas tersebut tetap berlaku selama para peserta menegakkannya. Pasokan terbatas tidak menjamin kenaikan harga.</a:t>
            </a:r>
            <a:endParaRPr lang="id"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2</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Total bitcoin yang diterbitkanBatas 21 juta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Bitcoin baru per blok502512.56.253.1250k210k420k630k840k1,050k1,260k1,470kHalving setiap 210.000 blok (sekitar empat tahun)Biaya transaksi dibayarkan sebagai tambahan dan bukan merupakan bitcoin baru.">    </p:cNvPr>
          <p:cNvPicPr>
            <a:picLocks noChangeAspect="1"/>
          </p:cNvPicPr>
          <p:nvPr/>
        </p:nvPicPr>
        <p:blipFill>
          <a:blip r:embed="rId1"/>
          <a:stretch>
            <a:fillRect/>
          </a:stretch>
        </p:blipFill>
        <p:spPr>
          <a:xfrm>
            <a:off x="342900" y="557784"/>
            <a:ext cx="11506170" cy="559009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Satoshi dan Bias Unit</a:t>
            </a:r>
            <a:endParaRPr lang="id" sz="3000" dirty="0"/>
          </a:p>
        </p:txBody>
      </p:sp>
      <p:sp>
        <p:nvSpPr>
          <p:cNvPr id="5" name="Text 2"/>
          <p:cNvSpPr/>
          <p:nvPr/>
        </p:nvSpPr>
        <p:spPr>
          <a:xfrm>
            <a:off x="956188" y="1364742"/>
            <a:ext cx="5377221" cy="1388974"/>
          </a:xfrm>
          <a:prstGeom prst="rect">
            <a:avLst/>
          </a:prstGeom>
          <a:noFill/>
          <a:ln/>
        </p:spPr>
        <p:txBody>
          <a:bodyPr wrap="square" lIns="0" tIns="0" rIns="0" bIns="0" rtlCol="0" anchor="t"/>
          <a:lstStyle/>
          <a:p>
            <a:pPr algn="l" marL="173990" indent="-173990">
              <a:lnSpc>
                <a:spcPct val="113000"/>
              </a:lnSpc>
              <a:buSzPct val="100000"/>
              <a:buChar char="•"/>
            </a:pPr>
            <a:r>
              <a:rPr lang="id" altLang="en-US" sz="1820" b="1" dirty="0">
                <a:solidFill>
                  <a:srgbClr val="25252B"/>
                </a:solidFill>
                <a:latin typeface="IBM Plex Sans" pitchFamily="34" charset="0"/>
                <a:ea typeface="IBM Plex Sans" pitchFamily="34" charset="-122"/>
                <a:cs typeface="IBM Plex Sans" pitchFamily="34" charset="-120"/>
              </a:rPr>
              <a:t>1 BTC = 100.000.000 sats</a:t>
            </a:r>
            <a:endParaRPr lang="id" sz="1820" dirty="0"/>
          </a:p>
          <a:p>
            <a:pPr algn="l" marL="173990" indent="-173990">
              <a:lnSpc>
                <a:spcPct val="113000"/>
              </a:lnSpc>
              <a:spcBef>
                <a:spcPts val="360"/>
              </a:spcBef>
              <a:buSzPct val="100000"/>
              <a:buChar char="•"/>
            </a:pPr>
            <a:r>
              <a:rPr lang="id" altLang="en-US" sz="1820" b="1" dirty="0">
                <a:solidFill>
                  <a:srgbClr val="25252B"/>
                </a:solidFill>
                <a:latin typeface="IBM Plex Sans" pitchFamily="34" charset="0"/>
                <a:ea typeface="IBM Plex Sans" pitchFamily="34" charset="-122"/>
                <a:cs typeface="IBM Plex Sans" pitchFamily="34" charset="-120"/>
              </a:rPr>
              <a:t>0,001 BTC = 100.000 sats</a:t>
            </a:r>
            <a:endParaRPr lang="id" sz="1820" dirty="0"/>
          </a:p>
          <a:p>
            <a:pPr algn="l" marL="173990" indent="-173990">
              <a:lnSpc>
                <a:spcPct val="113000"/>
              </a:lnSpc>
              <a:spcBef>
                <a:spcPts val="360"/>
              </a:spcBef>
              <a:buSzPct val="100000"/>
              <a:buChar char="•"/>
            </a:pPr>
            <a:r>
              <a:rPr lang="id" altLang="en-US" sz="1820" b="1" dirty="0">
                <a:solidFill>
                  <a:srgbClr val="25252B"/>
                </a:solidFill>
                <a:latin typeface="IBM Plex Sans" pitchFamily="34" charset="0"/>
                <a:ea typeface="IBM Plex Sans" pitchFamily="34" charset="-122"/>
                <a:cs typeface="IBM Plex Sans" pitchFamily="34" charset="-120"/>
              </a:rPr>
              <a:t>1 sat = 0,00000001 BTC</a:t>
            </a:r>
            <a:endParaRPr lang="id" sz="1820" dirty="0"/>
          </a:p>
          <a:p>
            <a:pPr algn="l" marL="173990" indent="-173990">
              <a:lnSpc>
                <a:spcPct val="113000"/>
              </a:lnSpc>
              <a:spcBef>
                <a:spcPts val="360"/>
              </a:spcBef>
              <a:buSzPct val="100000"/>
              <a:buChar char="•"/>
            </a:pPr>
            <a:r>
              <a:rPr lang="id" altLang="en-US" sz="1820" dirty="0">
                <a:solidFill>
                  <a:srgbClr val="25252B"/>
                </a:solidFill>
                <a:latin typeface="IBM Plex Sans" pitchFamily="34" charset="0"/>
                <a:ea typeface="IBM Plex Sans" pitchFamily="34" charset="-122"/>
                <a:cs typeface="IBM Plex Sans" pitchFamily="34" charset="-120"/>
              </a:rPr>
              <a:t>Tidak harus memiliki satu bitcoin utuh</a:t>
            </a:r>
            <a:endParaRPr lang="id" sz="1820" dirty="0"/>
          </a:p>
        </p:txBody>
      </p:sp>
      <p:sp>
        <p:nvSpPr>
          <p:cNvPr id="6" name="Text 3"/>
          <p:cNvSpPr/>
          <p:nvPr/>
        </p:nvSpPr>
        <p:spPr>
          <a:xfrm>
            <a:off x="666780" y="3008376"/>
            <a:ext cx="5694426" cy="937626"/>
          </a:xfrm>
          <a:prstGeom prst="rect">
            <a:avLst/>
          </a:prstGeom>
          <a:noFill/>
          <a:ln/>
        </p:spPr>
        <p:txBody>
          <a:bodyPr wrap="square" lIns="0" tIns="0" rIns="0" bIns="0" rtlCol="0" anchor="t"/>
          <a:lstStyle/>
          <a:p>
            <a:pPr algn="l" indent="0" marL="0">
              <a:lnSpc>
                <a:spcPct val="113000"/>
              </a:lnSpc>
              <a:buNone/>
            </a:pPr>
            <a:r>
              <a:rPr lang="id" altLang="en-US" sz="1820" b="1" dirty="0">
                <a:solidFill>
                  <a:srgbClr val="422C70"/>
                </a:solidFill>
                <a:latin typeface="IBM Plex Sans" pitchFamily="34" charset="0"/>
                <a:ea typeface="IBM Plex Sans" pitchFamily="34" charset="-122"/>
                <a:cs typeface="IBM Plex Sans" pitchFamily="34" charset="-120"/>
              </a:rPr>
              <a:t>Bias unit:</a:t>
            </a:r>
            <a:r>
              <a:rPr lang="id" altLang="en-US" sz="1820" dirty="0">
                <a:solidFill>
                  <a:srgbClr val="25252B"/>
                </a:solidFill>
                <a:latin typeface="IBM Plex Sans" pitchFamily="34" charset="0"/>
                <a:ea typeface="IBM Plex Sans" pitchFamily="34" charset="-122"/>
                <a:cs typeface="IBM Plex Sans" pitchFamily="34" charset="-120"/>
              </a:rPr>
              <a:t> harga yang rendah per unit utuh tidak membuktikan nilai yang lebih baik. Bandingkan proporsi pasokan, nilai yang terlibat, dan risikonya.</a:t>
            </a:r>
            <a:endParaRPr lang="id" sz="1820" dirty="0"/>
          </a:p>
        </p:txBody>
      </p:sp>
      <p:sp>
        <p:nvSpPr>
          <p:cNvPr id="7" name="Shape 4"/>
          <p:cNvSpPr/>
          <p:nvPr/>
        </p:nvSpPr>
        <p:spPr>
          <a:xfrm>
            <a:off x="666780" y="4177619"/>
            <a:ext cx="5372100" cy="1562527"/>
          </a:xfrm>
          <a:prstGeom prst="rect">
            <a:avLst/>
          </a:prstGeom>
          <a:solidFill>
            <a:srgbClr val="F3F3FA"/>
          </a:solidFill>
          <a:ln/>
        </p:spPr>
      </p:sp>
      <p:sp>
        <p:nvSpPr>
          <p:cNvPr id="8" name="Shape 5"/>
          <p:cNvSpPr/>
          <p:nvPr/>
        </p:nvSpPr>
        <p:spPr>
          <a:xfrm>
            <a:off x="666780" y="4177619"/>
            <a:ext cx="57150" cy="1562527"/>
          </a:xfrm>
          <a:prstGeom prst="rect">
            <a:avLst/>
          </a:prstGeom>
          <a:solidFill>
            <a:srgbClr val="422C70"/>
          </a:solidFill>
          <a:ln/>
        </p:spPr>
      </p:sp>
      <p:sp>
        <p:nvSpPr>
          <p:cNvPr id="9" name="Text 6"/>
          <p:cNvSpPr/>
          <p:nvPr/>
        </p:nvSpPr>
        <p:spPr>
          <a:xfrm>
            <a:off x="1094537" y="4386102"/>
            <a:ext cx="4848057" cy="1145560"/>
          </a:xfrm>
          <a:prstGeom prst="rect">
            <a:avLst/>
          </a:prstGeom>
          <a:noFill/>
          <a:ln/>
        </p:spPr>
        <p:txBody>
          <a:bodyPr wrap="square" lIns="0" tIns="0" rIns="0" bIns="0" rtlCol="0" anchor="t"/>
          <a:lstStyle/>
          <a:p>
            <a:pPr algn="l" indent="0" marL="0">
              <a:lnSpc>
                <a:spcPct val="113000"/>
              </a:lnSpc>
              <a:buNone/>
            </a:pPr>
            <a:r>
              <a:rPr lang="id" altLang="en-US" sz="1820" b="1" dirty="0">
                <a:solidFill>
                  <a:srgbClr val="422C70"/>
                </a:solidFill>
                <a:latin typeface="IBM Plex Sans" pitchFamily="34" charset="0"/>
                <a:ea typeface="IBM Plex Sans" pitchFamily="34" charset="-122"/>
                <a:cs typeface="IBM Plex Sans" pitchFamily="34" charset="-120"/>
              </a:rPr>
              <a:t>Tunjukkan pemahaman Anda</a:t>
            </a:r>
            <a:endParaRPr lang="id" sz="1820" dirty="0"/>
          </a:p>
          <a:p>
            <a:pPr algn="l" indent="0" marL="0">
              <a:lnSpc>
                <a:spcPct val="113000"/>
              </a:lnSpc>
              <a:spcBef>
                <a:spcPts val="270"/>
              </a:spcBef>
              <a:buNone/>
            </a:pPr>
            <a:r>
              <a:rPr lang="id" altLang="en-US" sz="1820" dirty="0">
                <a:solidFill>
                  <a:srgbClr val="25252B"/>
                </a:solidFill>
                <a:latin typeface="IBM Plex Sans" pitchFamily="34" charset="0"/>
                <a:ea typeface="IBM Plex Sans" pitchFamily="34" charset="-122"/>
                <a:cs typeface="IBM Plex Sans" pitchFamily="34" charset="-120"/>
              </a:rPr>
              <a:t>Berapa sats dalam 0,01 BTC? Mengapa seseorang dapat menggunakan kurang dari satu bitcoin utuh?</a:t>
            </a:r>
            <a:endParaRPr lang="id" sz="18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2</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Bitcoin sebagai Uang Digital yang Sehat</a:t>
            </a:r>
            <a:endParaRPr lang="id" sz="3000" dirty="0"/>
          </a:p>
        </p:txBody>
      </p:sp>
      <p:sp>
        <p:nvSpPr>
          <p:cNvPr id="4" name="Text 2"/>
          <p:cNvSpPr/>
          <p:nvPr/>
        </p:nvSpPr>
        <p:spPr>
          <a:xfrm>
            <a:off x="971459" y="1368491"/>
            <a:ext cx="11176071" cy="2169048"/>
          </a:xfrm>
          <a:prstGeom prst="rect">
            <a:avLst/>
          </a:prstGeom>
          <a:noFill/>
          <a:ln/>
        </p:spPr>
        <p:txBody>
          <a:bodyPr wrap="square" lIns="0" tIns="0" rIns="0" bIns="0" rtlCol="0" anchor="t"/>
          <a:lstStyle/>
          <a:p>
            <a:pPr algn="l" marL="182880" indent="-182880">
              <a:lnSpc>
                <a:spcPct val="113000"/>
              </a:lnSpc>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Buku besar yang tahan lama; akses bergantung pada kunci</a:t>
            </a:r>
            <a:endParaRPr lang="id" sz="1920" dirty="0"/>
          </a:p>
          <a:p>
            <a:pPr algn="l" marL="182880" indent="-182880">
              <a:lnSpc>
                <a:spcPct val="113000"/>
              </a:lnSpc>
              <a:spcBef>
                <a:spcPts val="380"/>
              </a:spcBef>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Mudah dibawa dan dapat dibagi; transfer memerlukan komunikasi</a:t>
            </a:r>
            <a:endParaRPr lang="id" sz="1920" dirty="0"/>
          </a:p>
          <a:p>
            <a:pPr algn="l" marL="182880" indent="-182880">
              <a:lnSpc>
                <a:spcPct val="113000"/>
              </a:lnSpc>
              <a:spcBef>
                <a:spcPts val="380"/>
              </a:spcBef>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Kelangkaan yang diketahui publik dan aturan yang dapat diverifikasi</a:t>
            </a:r>
            <a:endParaRPr lang="id" sz="1920" dirty="0"/>
          </a:p>
          <a:p>
            <a:pPr algn="l" marL="182880" indent="-182880">
              <a:lnSpc>
                <a:spcPct val="113000"/>
              </a:lnSpc>
              <a:spcBef>
                <a:spcPts val="380"/>
              </a:spcBef>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Kesepadanan antarunit dapat dipengaruhi oleh cara penyedia layanan memperlakukan riwayat transaksi publik</a:t>
            </a:r>
            <a:endParaRPr lang="id" sz="1920" dirty="0"/>
          </a:p>
          <a:p>
            <a:pPr algn="l" marL="182880" indent="-182880">
              <a:lnSpc>
                <a:spcPct val="113000"/>
              </a:lnSpc>
              <a:spcBef>
                <a:spcPts val="380"/>
              </a:spcBef>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Penerimaan berbeda-beda menurut tempat</a:t>
            </a:r>
            <a:endParaRPr lang="id" sz="1920" dirty="0"/>
          </a:p>
        </p:txBody>
      </p:sp>
      <p:sp>
        <p:nvSpPr>
          <p:cNvPr id="5" name="Text 3"/>
          <p:cNvSpPr/>
          <p:nvPr/>
        </p:nvSpPr>
        <p:spPr>
          <a:xfrm>
            <a:off x="666780" y="3805641"/>
            <a:ext cx="11510010" cy="329093"/>
          </a:xfrm>
          <a:prstGeom prst="rect">
            <a:avLst/>
          </a:prstGeom>
          <a:noFill/>
          <a:ln/>
        </p:spPr>
        <p:txBody>
          <a:bodyPr wrap="square" lIns="0" tIns="0" rIns="0" bIns="0" rtlCol="0" anchor="t"/>
          <a:lstStyle/>
          <a:p>
            <a:pPr algn="l" indent="0" marL="0">
              <a:lnSpc>
                <a:spcPct val="113000"/>
              </a:lnSpc>
              <a:buNone/>
            </a:pPr>
            <a:r>
              <a:rPr lang="id" altLang="en-US" sz="1920" b="1" dirty="0">
                <a:solidFill>
                  <a:srgbClr val="25252B"/>
                </a:solidFill>
                <a:latin typeface="IBM Plex Sans" pitchFamily="34" charset="0"/>
                <a:ea typeface="IBM Plex Sans" pitchFamily="34" charset="-122"/>
                <a:cs typeface="IBM Plex Sans" pitchFamily="34" charset="-120"/>
              </a:rPr>
              <a:t>Tiga fungsi</a:t>
            </a:r>
            <a:endParaRPr lang="id" sz="1920" dirty="0"/>
          </a:p>
        </p:txBody>
      </p:sp>
      <p:sp>
        <p:nvSpPr>
          <p:cNvPr id="6" name="Text 4"/>
          <p:cNvSpPr/>
          <p:nvPr/>
        </p:nvSpPr>
        <p:spPr>
          <a:xfrm>
            <a:off x="971459" y="4329684"/>
            <a:ext cx="11176071" cy="1084478"/>
          </a:xfrm>
          <a:prstGeom prst="rect">
            <a:avLst/>
          </a:prstGeom>
          <a:noFill/>
          <a:ln/>
        </p:spPr>
        <p:txBody>
          <a:bodyPr wrap="square" lIns="0" tIns="0" rIns="0" bIns="0" rtlCol="0" anchor="t"/>
          <a:lstStyle/>
          <a:p>
            <a:pPr algn="l" marL="182880" indent="-182880">
              <a:lnSpc>
                <a:spcPct val="113000"/>
              </a:lnSpc>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Penyimpan nilai: pasokan yang dapat diprediksi; harga yang bergejolak</a:t>
            </a:r>
            <a:endParaRPr lang="id" sz="1920" dirty="0"/>
          </a:p>
          <a:p>
            <a:pPr algn="l" marL="182880" indent="-182880">
              <a:lnSpc>
                <a:spcPct val="113000"/>
              </a:lnSpc>
              <a:spcBef>
                <a:spcPts val="380"/>
              </a:spcBef>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Alat tukar: transfer langsung; biaya dan penerimaan yang beragam</a:t>
            </a:r>
            <a:endParaRPr lang="id" sz="1920" dirty="0"/>
          </a:p>
          <a:p>
            <a:pPr algn="l" marL="182880" indent="-182880">
              <a:lnSpc>
                <a:spcPct val="113000"/>
              </a:lnSpc>
              <a:spcBef>
                <a:spcPts val="380"/>
              </a:spcBef>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Satuan hitung: BTC atau sats; banyak barang dihargai dalam mata uang fiat</a:t>
            </a:r>
            <a:endParaRPr lang="id" sz="1920" dirty="0"/>
          </a:p>
        </p:txBody>
      </p:sp>
      <p:sp>
        <p:nvSpPr>
          <p:cNvPr id="7" name="Text 5"/>
          <p:cNvSpPr/>
          <p:nvPr/>
        </p:nvSpPr>
        <p:spPr>
          <a:xfrm>
            <a:off x="666780" y="5560558"/>
            <a:ext cx="11510010" cy="415686"/>
          </a:xfrm>
          <a:prstGeom prst="rect">
            <a:avLst/>
          </a:prstGeom>
          <a:noFill/>
          <a:ln/>
        </p:spPr>
        <p:txBody>
          <a:bodyPr wrap="square" lIns="0" tIns="0" rIns="0" bIns="0" rtlCol="0" anchor="t"/>
          <a:lstStyle/>
          <a:p>
            <a:pPr algn="l" indent="0" marL="0">
              <a:lnSpc>
                <a:spcPct val="113000"/>
              </a:lnSpc>
              <a:buNone/>
            </a:pPr>
            <a:r>
              <a:rPr lang="id" altLang="en-US" sz="1540" dirty="0">
                <a:solidFill>
                  <a:srgbClr val="25252B"/>
                </a:solidFill>
                <a:latin typeface="IBM Plex Sans" pitchFamily="34" charset="0"/>
                <a:ea typeface="IBM Plex Sans" pitchFamily="34" charset="-122"/>
                <a:cs typeface="IBM Plex Sans" pitchFamily="34" charset="-120"/>
              </a:rPr>
              <a:t>“Uang yang sehat” bergantung pada kriteria yang ditetapkan. Bandingkan berbagai alternatif dengan standar yang sama.</a:t>
            </a:r>
            <a:endParaRPr lang="id" sz="154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2</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Bitcoin, Stablecoin, dan Aset Kripto Lainnya</a:t>
            </a:r>
            <a:endParaRPr lang="id" sz="3000" dirty="0"/>
          </a:p>
        </p:txBody>
      </p:sp>
      <p:sp>
        <p:nvSpPr>
          <p:cNvPr id="4" name="Text 2"/>
          <p:cNvSpPr/>
          <p:nvPr/>
        </p:nvSpPr>
        <p:spPr>
          <a:xfrm>
            <a:off x="1017179" y="1379464"/>
            <a:ext cx="11125871" cy="2438705"/>
          </a:xfrm>
          <a:prstGeom prst="rect">
            <a:avLst/>
          </a:prstGeom>
          <a:noFill/>
          <a:ln/>
        </p:spPr>
        <p:txBody>
          <a:bodyPr wrap="square" lIns="0" tIns="0" rIns="0" bIns="0" rtlCol="0" anchor="t"/>
          <a:lstStyle/>
          <a:p>
            <a:pPr algn="l" marL="210820" indent="-210820">
              <a:lnSpc>
                <a:spcPct val="113000"/>
              </a:lnSpc>
              <a:buSzPct val="100000"/>
              <a:buChar char="•"/>
            </a:pPr>
            <a:r>
              <a:rPr lang="id" altLang="en-US" sz="2210" b="1" dirty="0">
                <a:solidFill>
                  <a:srgbClr val="422C70"/>
                </a:solidFill>
                <a:latin typeface="IBM Plex Sans" pitchFamily="34" charset="0"/>
                <a:ea typeface="IBM Plex Sans" pitchFamily="34" charset="-122"/>
                <a:cs typeface="IBM Plex Sans" pitchFamily="34" charset="-120"/>
              </a:rPr>
              <a:t>Bitcoin:</a:t>
            </a:r>
            <a:r>
              <a:rPr lang="id" altLang="en-US" sz="2210" dirty="0">
                <a:solidFill>
                  <a:srgbClr val="25252B"/>
                </a:solidFill>
                <a:latin typeface="IBM Plex Sans" pitchFamily="34" charset="0"/>
                <a:ea typeface="IBM Plex Sans" pitchFamily="34" charset="-122"/>
                <a:cs typeface="IBM Plex Sans" pitchFamily="34" charset="-120"/>
              </a:rPr>
              <a:t> aturan penerbitan yang terbuka untuk publik; tanpa penerbit pusat</a:t>
            </a:r>
            <a:endParaRPr lang="id" sz="2210" dirty="0"/>
          </a:p>
          <a:p>
            <a:pPr algn="l" marL="210820" indent="-210820">
              <a:lnSpc>
                <a:spcPct val="113000"/>
              </a:lnSpc>
              <a:spcBef>
                <a:spcPts val="440"/>
              </a:spcBef>
              <a:buSzPct val="100000"/>
              <a:buChar char="•"/>
            </a:pPr>
            <a:r>
              <a:rPr lang="id" altLang="en-US" sz="2210" b="1" dirty="0">
                <a:solidFill>
                  <a:srgbClr val="422C70"/>
                </a:solidFill>
                <a:latin typeface="IBM Plex Sans" pitchFamily="34" charset="0"/>
                <a:ea typeface="IBM Plex Sans" pitchFamily="34" charset="-122"/>
                <a:cs typeface="IBM Plex Sans" pitchFamily="34" charset="-120"/>
              </a:rPr>
              <a:t>Stablecoin:</a:t>
            </a:r>
            <a:r>
              <a:rPr lang="id" altLang="en-US" sz="2210" dirty="0">
                <a:solidFill>
                  <a:srgbClr val="25252B"/>
                </a:solidFill>
                <a:latin typeface="IBM Plex Sans" pitchFamily="34" charset="0"/>
                <a:ea typeface="IBM Plex Sans" pitchFamily="34" charset="-122"/>
                <a:cs typeface="IBM Plex Sans" pitchFamily="34" charset="-120"/>
              </a:rPr>
              <a:t> menargetkan nilai acuan; cadangan, mekanisme, atau klaim penebusan</a:t>
            </a:r>
            <a:endParaRPr lang="id" sz="2210" dirty="0"/>
          </a:p>
          <a:p>
            <a:pPr algn="l" marL="210820" indent="-210820">
              <a:lnSpc>
                <a:spcPct val="113000"/>
              </a:lnSpc>
              <a:spcBef>
                <a:spcPts val="440"/>
              </a:spcBef>
              <a:buSzPct val="100000"/>
              <a:buChar char="•"/>
            </a:pPr>
            <a:r>
              <a:rPr lang="id" altLang="en-US" sz="2210" b="1" dirty="0">
                <a:solidFill>
                  <a:srgbClr val="422C70"/>
                </a:solidFill>
                <a:latin typeface="IBM Plex Sans" pitchFamily="34" charset="0"/>
                <a:ea typeface="IBM Plex Sans" pitchFamily="34" charset="-122"/>
                <a:cs typeface="IBM Plex Sans" pitchFamily="34" charset="-120"/>
              </a:rPr>
              <a:t>Aset kripto lainnya:</a:t>
            </a:r>
            <a:r>
              <a:rPr lang="id" altLang="en-US" sz="2210" dirty="0">
                <a:solidFill>
                  <a:srgbClr val="25252B"/>
                </a:solidFill>
                <a:latin typeface="IBM Plex Sans" pitchFamily="34" charset="0"/>
                <a:ea typeface="IBM Plex Sans" pitchFamily="34" charset="-122"/>
                <a:cs typeface="IBM Plex Sans" pitchFamily="34" charset="-120"/>
              </a:rPr>
              <a:t> jaringan, penerbitan, kendali, dan tujuan yang berbeda-beda</a:t>
            </a:r>
            <a:endParaRPr lang="id" sz="2210" dirty="0"/>
          </a:p>
          <a:p>
            <a:pPr algn="l" marL="210820" indent="-210820">
              <a:lnSpc>
                <a:spcPct val="113000"/>
              </a:lnSpc>
              <a:spcBef>
                <a:spcPts val="440"/>
              </a:spcBef>
              <a:buSzPct val="100000"/>
              <a:buChar char="•"/>
            </a:pPr>
            <a:r>
              <a:rPr lang="id" altLang="en-US" sz="2210" dirty="0">
                <a:solidFill>
                  <a:srgbClr val="25252B"/>
                </a:solidFill>
                <a:latin typeface="IBM Plex Sans" pitchFamily="34" charset="0"/>
                <a:ea typeface="IBM Plex Sans" pitchFamily="34" charset="-122"/>
                <a:cs typeface="IBM Plex Sans" pitchFamily="34" charset="-120"/>
              </a:rPr>
              <a:t>Riwayat kode yang sama pada suatu fork tidak memberinya jaringan atau keamanan Bitcoin</a:t>
            </a:r>
            <a:endParaRPr lang="id" sz="2210" dirty="0"/>
          </a:p>
        </p:txBody>
      </p:sp>
      <p:sp>
        <p:nvSpPr>
          <p:cNvPr id="5" name="Text 3"/>
          <p:cNvSpPr/>
          <p:nvPr/>
        </p:nvSpPr>
        <p:spPr>
          <a:xfrm>
            <a:off x="666780" y="4126596"/>
            <a:ext cx="11510010" cy="756940"/>
          </a:xfrm>
          <a:prstGeom prst="rect">
            <a:avLst/>
          </a:prstGeom>
          <a:noFill/>
          <a:ln/>
        </p:spPr>
        <p:txBody>
          <a:bodyPr wrap="square" lIns="0" tIns="0" rIns="0" bIns="0" rtlCol="0" anchor="t"/>
          <a:lstStyle/>
          <a:p>
            <a:pPr algn="l" indent="0" marL="0">
              <a:lnSpc>
                <a:spcPct val="113000"/>
              </a:lnSpc>
              <a:buNone/>
            </a:pPr>
            <a:r>
              <a:rPr lang="id" altLang="en-US" sz="2210" b="1" dirty="0">
                <a:solidFill>
                  <a:srgbClr val="422C70"/>
                </a:solidFill>
                <a:latin typeface="IBM Plex Sans" pitchFamily="34" charset="0"/>
                <a:ea typeface="IBM Plex Sans" pitchFamily="34" charset="-122"/>
                <a:cs typeface="IBM Plex Sans" pitchFamily="34" charset="-120"/>
              </a:rPr>
              <a:t>Bandingkan:</a:t>
            </a:r>
            <a:r>
              <a:rPr lang="id" altLang="en-US" sz="2210" dirty="0">
                <a:solidFill>
                  <a:srgbClr val="25252B"/>
                </a:solidFill>
                <a:latin typeface="IBM Plex Sans" pitchFamily="34" charset="0"/>
                <a:ea typeface="IBM Plex Sans" pitchFamily="34" charset="-122"/>
                <a:cs typeface="IBM Plex Sans" pitchFamily="34" charset="-120"/>
              </a:rPr>
              <a:t> kendali atas penerbitan, verifikasi independen, kendali atas kunci, dan pihak lawan transaksi.</a:t>
            </a:r>
            <a:endParaRPr lang="id" sz="2210" dirty="0"/>
          </a:p>
        </p:txBody>
      </p:sp>
      <p:sp>
        <p:nvSpPr>
          <p:cNvPr id="6" name="Text 4"/>
          <p:cNvSpPr/>
          <p:nvPr/>
        </p:nvSpPr>
        <p:spPr>
          <a:xfrm>
            <a:off x="666780" y="5163891"/>
            <a:ext cx="11510010" cy="756940"/>
          </a:xfrm>
          <a:prstGeom prst="rect">
            <a:avLst/>
          </a:prstGeom>
          <a:noFill/>
          <a:ln/>
        </p:spPr>
        <p:txBody>
          <a:bodyPr wrap="square" lIns="0" tIns="0" rIns="0" bIns="0" rtlCol="0" anchor="t"/>
          <a:lstStyle/>
          <a:p>
            <a:pPr algn="l" indent="0" marL="0">
              <a:lnSpc>
                <a:spcPct val="113000"/>
              </a:lnSpc>
              <a:buNone/>
            </a:pPr>
            <a:r>
              <a:rPr lang="id" altLang="en-US" sz="2210" dirty="0">
                <a:solidFill>
                  <a:srgbClr val="25252B"/>
                </a:solidFill>
                <a:latin typeface="IBM Plex Sans" pitchFamily="34" charset="0"/>
                <a:ea typeface="IBM Plex Sans" pitchFamily="34" charset="-122"/>
                <a:cs typeface="IBM Plex Sans" pitchFamily="34" charset="-120"/>
              </a:rPr>
              <a:t>Perbandingan ini memperjelas pemahaman tentang Bitcoin; bukan rekomendasi untuk memperoleh, memperdagangkan, atau mempromosikan aset apa pun.</a:t>
            </a:r>
            <a:endParaRPr lang="id"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2</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Desain Berbeda, Risiko Berbeda</a:t>
            </a:r>
            <a:endParaRPr lang="id" sz="3000" dirty="0"/>
          </a:p>
        </p:txBody>
      </p:sp>
      <p:sp>
        <p:nvSpPr>
          <p:cNvPr id="4" name="Text 2"/>
          <p:cNvSpPr/>
          <p:nvPr/>
        </p:nvSpPr>
        <p:spPr>
          <a:xfrm>
            <a:off x="1032449" y="1383030"/>
            <a:ext cx="11109137" cy="2940436"/>
          </a:xfrm>
          <a:prstGeom prst="rect">
            <a:avLst/>
          </a:prstGeom>
          <a:noFill/>
          <a:ln/>
        </p:spPr>
        <p:txBody>
          <a:bodyPr wrap="square" lIns="0" tIns="0" rIns="0" bIns="0" rtlCol="0" anchor="t"/>
          <a:lstStyle/>
          <a:p>
            <a:pPr algn="l" marL="219710" indent="-219710">
              <a:lnSpc>
                <a:spcPct val="113000"/>
              </a:lnSpc>
              <a:buSzPct val="100000"/>
              <a:buChar char="•"/>
            </a:pPr>
            <a:r>
              <a:rPr lang="id" altLang="en-US" sz="2300" b="1" dirty="0">
                <a:solidFill>
                  <a:srgbClr val="422C70"/>
                </a:solidFill>
                <a:latin typeface="IBM Plex Sans" pitchFamily="34" charset="0"/>
                <a:ea typeface="IBM Plex Sans" pitchFamily="34" charset="-122"/>
                <a:cs typeface="IBM Plex Sans" pitchFamily="34" charset="-120"/>
              </a:rPr>
              <a:t>Bitcoin:</a:t>
            </a:r>
            <a:r>
              <a:rPr lang="id" altLang="en-US" sz="2300" dirty="0">
                <a:solidFill>
                  <a:srgbClr val="25252B"/>
                </a:solidFill>
                <a:latin typeface="IBM Plex Sans" pitchFamily="34" charset="0"/>
                <a:ea typeface="IBM Plex Sans" pitchFamily="34" charset="-122"/>
                <a:cs typeface="IBM Plex Sans" pitchFamily="34" charset="-120"/>
              </a:rPr>
              <a:t> volatilitas, kehilangan kunci, finalitas pembayaran, biaya, catatan publik</a:t>
            </a:r>
            <a:endParaRPr lang="id" sz="2300" dirty="0"/>
          </a:p>
          <a:p>
            <a:pPr algn="l" marL="219710" indent="-219710">
              <a:lnSpc>
                <a:spcPct val="113000"/>
              </a:lnSpc>
              <a:spcBef>
                <a:spcPts val="460"/>
              </a:spcBef>
              <a:buSzPct val="100000"/>
              <a:buChar char="•"/>
            </a:pPr>
            <a:r>
              <a:rPr lang="id" altLang="en-US" sz="2300" b="1" dirty="0">
                <a:solidFill>
                  <a:srgbClr val="422C70"/>
                </a:solidFill>
                <a:latin typeface="IBM Plex Sans" pitchFamily="34" charset="0"/>
                <a:ea typeface="IBM Plex Sans" pitchFamily="34" charset="-122"/>
                <a:cs typeface="IBM Plex Sans" pitchFamily="34" charset="-120"/>
              </a:rPr>
              <a:t>Stablecoin:</a:t>
            </a:r>
            <a:r>
              <a:rPr lang="id" altLang="en-US" sz="2300" dirty="0">
                <a:solidFill>
                  <a:srgbClr val="25252B"/>
                </a:solidFill>
                <a:latin typeface="IBM Plex Sans" pitchFamily="34" charset="0"/>
                <a:ea typeface="IBM Plex Sans" pitchFamily="34" charset="-122"/>
                <a:cs typeface="IBM Plex Sans" pitchFamily="34" charset="-120"/>
              </a:rPr>
              <a:t> hilangnya patokan nilai, cadangan, penebusan, pembekuan, dan pihak lawan transaksi</a:t>
            </a:r>
            <a:endParaRPr lang="id" sz="2300" dirty="0"/>
          </a:p>
          <a:p>
            <a:pPr algn="l" marL="219710" indent="-219710">
              <a:lnSpc>
                <a:spcPct val="113000"/>
              </a:lnSpc>
              <a:spcBef>
                <a:spcPts val="460"/>
              </a:spcBef>
              <a:buSzPct val="100000"/>
              <a:buChar char="•"/>
            </a:pPr>
            <a:r>
              <a:rPr lang="id" altLang="en-US" sz="2300" b="1" dirty="0">
                <a:solidFill>
                  <a:srgbClr val="422C70"/>
                </a:solidFill>
                <a:latin typeface="IBM Plex Sans" pitchFamily="34" charset="0"/>
                <a:ea typeface="IBM Plex Sans" pitchFamily="34" charset="-122"/>
                <a:cs typeface="IBM Plex Sans" pitchFamily="34" charset="-120"/>
              </a:rPr>
              <a:t>Aset kripto lainnya:</a:t>
            </a:r>
            <a:r>
              <a:rPr lang="id" altLang="en-US" sz="2300" dirty="0">
                <a:solidFill>
                  <a:srgbClr val="25252B"/>
                </a:solidFill>
                <a:latin typeface="IBM Plex Sans" pitchFamily="34" charset="0"/>
                <a:ea typeface="IBM Plex Sans" pitchFamily="34" charset="-122"/>
                <a:cs typeface="IBM Plex Sans" pitchFamily="34" charset="-120"/>
              </a:rPr>
              <a:t> perubahan aturan, pengaruh yang terkonsentrasi, kesalahan perangkat lunak, peretasan, dan jembatan antar-blockchain</a:t>
            </a:r>
            <a:endParaRPr lang="id" sz="2300" dirty="0"/>
          </a:p>
          <a:p>
            <a:pPr algn="l" marL="219710" indent="-219710">
              <a:lnSpc>
                <a:spcPct val="113000"/>
              </a:lnSpc>
              <a:spcBef>
                <a:spcPts val="460"/>
              </a:spcBef>
              <a:buSzPct val="100000"/>
              <a:buChar char="•"/>
            </a:pPr>
            <a:r>
              <a:rPr lang="id" altLang="en-US" sz="2300" b="1" dirty="0">
                <a:solidFill>
                  <a:srgbClr val="422C70"/>
                </a:solidFill>
                <a:latin typeface="IBM Plex Sans" pitchFamily="34" charset="0"/>
                <a:ea typeface="IBM Plex Sans" pitchFamily="34" charset="-122"/>
                <a:cs typeface="IBM Plex Sans" pitchFamily="34" charset="-120"/>
              </a:rPr>
              <a:t>Layanan:</a:t>
            </a:r>
            <a:r>
              <a:rPr lang="id" altLang="en-US" sz="2300" dirty="0">
                <a:solidFill>
                  <a:srgbClr val="25252B"/>
                </a:solidFill>
                <a:latin typeface="IBM Plex Sans" pitchFamily="34" charset="0"/>
                <a:ea typeface="IBM Plex Sans" pitchFamily="34" charset="-122"/>
                <a:cs typeface="IBM Plex Sans" pitchFamily="34" charset="-120"/>
              </a:rPr>
              <a:t> kustodi, kegagalan, akses, dan risiko hukum di berbagai kategori</a:t>
            </a:r>
            <a:endParaRPr lang="id" sz="2300" dirty="0"/>
          </a:p>
        </p:txBody>
      </p:sp>
      <p:sp>
        <p:nvSpPr>
          <p:cNvPr id="5" name="Text 3"/>
          <p:cNvSpPr/>
          <p:nvPr/>
        </p:nvSpPr>
        <p:spPr>
          <a:xfrm>
            <a:off x="666780" y="4645243"/>
            <a:ext cx="11510010" cy="1184971"/>
          </a:xfrm>
          <a:prstGeom prst="rect">
            <a:avLst/>
          </a:prstGeom>
          <a:noFill/>
          <a:ln/>
        </p:spPr>
        <p:txBody>
          <a:bodyPr wrap="square" lIns="0" tIns="0" rIns="0" bIns="0" rtlCol="0" anchor="t"/>
          <a:lstStyle/>
          <a:p>
            <a:pPr algn="l" indent="0" marL="0">
              <a:lnSpc>
                <a:spcPct val="113000"/>
              </a:lnSpc>
              <a:buNone/>
            </a:pPr>
            <a:r>
              <a:rPr lang="id" altLang="en-US" sz="2300" dirty="0">
                <a:solidFill>
                  <a:srgbClr val="25252B"/>
                </a:solidFill>
                <a:latin typeface="IBM Plex Sans" pitchFamily="34" charset="0"/>
                <a:ea typeface="IBM Plex Sans" pitchFamily="34" charset="-122"/>
                <a:cs typeface="IBM Plex Sans" pitchFamily="34" charset="-120"/>
              </a:rPr>
              <a:t>Simbol aset yang familier, harga yang tampak stabil, atau aplikasi yang dirancang dengan baik tidak membuktikan keamanan. Token tidak secara otomatis memberikan kepemilikan perusahaan, pendapatan, atau hak penebusan.</a:t>
            </a:r>
            <a:endParaRPr lang="id"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2</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Pembelajaran Bukanlah Perdagangan atau Promosi</a:t>
            </a:r>
            <a:endParaRPr lang="id"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Jelaskan, pertanyakan, bandingkan, dan verifikasi</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Spekulasi: risiko harga, risiko platform, dan tekanan</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Promosi: potensi konflik kepentingan</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Tidak ada instruksi untuk membeli, menjual, atau menyimpan</a:t>
            </a:r>
            <a:endParaRPr lang="id" sz="2400" dirty="0"/>
          </a:p>
        </p:txBody>
      </p:sp>
      <p:sp>
        <p:nvSpPr>
          <p:cNvPr id="5" name="Shape 3"/>
          <p:cNvSpPr/>
          <p:nvPr/>
        </p:nvSpPr>
        <p:spPr>
          <a:xfrm>
            <a:off x="666780" y="3549975"/>
            <a:ext cx="10858500" cy="1233891"/>
          </a:xfrm>
          <a:prstGeom prst="rect">
            <a:avLst/>
          </a:prstGeom>
          <a:solidFill>
            <a:srgbClr val="F3F3FA"/>
          </a:solidFill>
          <a:ln/>
        </p:spPr>
      </p:sp>
      <p:sp>
        <p:nvSpPr>
          <p:cNvPr id="6" name="Shape 4"/>
          <p:cNvSpPr/>
          <p:nvPr/>
        </p:nvSpPr>
        <p:spPr>
          <a:xfrm>
            <a:off x="666780" y="3549975"/>
            <a:ext cx="57150" cy="1233891"/>
          </a:xfrm>
          <a:prstGeom prst="rect">
            <a:avLst/>
          </a:prstGeom>
          <a:solidFill>
            <a:srgbClr val="422C70"/>
          </a:solidFill>
          <a:ln/>
        </p:spPr>
      </p:sp>
      <p:sp>
        <p:nvSpPr>
          <p:cNvPr id="7" name="Text 5"/>
          <p:cNvSpPr/>
          <p:nvPr/>
        </p:nvSpPr>
        <p:spPr>
          <a:xfrm>
            <a:off x="1211580" y="3824295"/>
            <a:ext cx="10415565" cy="685251"/>
          </a:xfrm>
          <a:prstGeom prst="rect">
            <a:avLst/>
          </a:prstGeom>
          <a:noFill/>
          <a:ln/>
        </p:spPr>
        <p:txBody>
          <a:bodyPr wrap="square" lIns="0" tIns="0" rIns="0" bIns="0" rtlCol="0" anchor="t"/>
          <a:lstStyle/>
          <a:p>
            <a:pPr algn="l" indent="0" marL="0">
              <a:lnSpc>
                <a:spcPct val="113000"/>
              </a:lnSpc>
              <a:buNone/>
            </a:pPr>
            <a:r>
              <a:rPr lang="id" altLang="en-US" sz="2400" b="1" dirty="0">
                <a:solidFill>
                  <a:srgbClr val="422C70"/>
                </a:solidFill>
                <a:latin typeface="IBM Plex Sans" pitchFamily="34" charset="0"/>
                <a:ea typeface="IBM Plex Sans" pitchFamily="34" charset="-122"/>
                <a:cs typeface="IBM Plex Sans" pitchFamily="34" charset="-120"/>
              </a:rPr>
              <a:t>Pemeriksaan nilai lokal</a:t>
            </a:r>
            <a:endParaRPr lang="id" sz="2400" dirty="0"/>
          </a:p>
          <a:p>
            <a:pPr algn="l" indent="0" marL="0">
              <a:lnSpc>
                <a:spcPct val="113000"/>
              </a:lnSpc>
              <a:spcBef>
                <a:spcPts val="360"/>
              </a:spcBef>
              <a:buNone/>
            </a:pPr>
            <a:r>
              <a:rPr lang="id" altLang="en-US" sz="2400" dirty="0">
                <a:solidFill>
                  <a:srgbClr val="25252B"/>
                </a:solidFill>
                <a:latin typeface="IBM Plex Sans" pitchFamily="34" charset="0"/>
                <a:ea typeface="IBM Plex Sans" pitchFamily="34" charset="-122"/>
                <a:cs typeface="IBM Plex Sans" pitchFamily="34" charset="-120"/>
              </a:rPr>
              <a:t>Bedakan harga pasar, penerimaan lokal, dan preferensi atau bias pribadi.</a:t>
            </a:r>
            <a:endParaRPr lang="id"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2</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Linimasa Asal-Usul Bitcoin</a:t>
            </a:r>
            <a:endParaRPr lang="id"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id" altLang="en-US" sz="2400" dirty="0">
                <a:solidFill>
                  <a:srgbClr val="25252B"/>
                </a:solidFill>
                <a:latin typeface="IBM Plex Sans" pitchFamily="34" charset="0"/>
                <a:ea typeface="IBM Plex Sans" pitchFamily="34" charset="-122"/>
                <a:cs typeface="IBM Plex Sans" pitchFamily="34" charset="-120"/>
              </a:rPr>
              <a:t>Satoshi Nakamoto adalah nama samaran; pencipta atau para penciptanya masih belum diketahui. Pihak lain melanjutkan jaringan sumber terbuka ini tanpa pemimpin pusat yang permanen.</a:t>
            </a:r>
            <a:endParaRPr lang="id" sz="2400" dirty="0"/>
          </a:p>
        </p:txBody>
      </p:sp>
      <p:sp>
        <p:nvSpPr>
          <p:cNvPr id="5" name="Text 3"/>
          <p:cNvSpPr/>
          <p:nvPr/>
        </p:nvSpPr>
        <p:spPr>
          <a:xfrm>
            <a:off x="666780" y="2986705"/>
            <a:ext cx="11510010" cy="411389"/>
          </a:xfrm>
          <a:prstGeom prst="rect">
            <a:avLst/>
          </a:prstGeom>
          <a:noFill/>
          <a:ln/>
        </p:spPr>
        <p:txBody>
          <a:bodyPr wrap="square" lIns="0" tIns="0" rIns="0" bIns="0" rtlCol="0" anchor="t"/>
          <a:lstStyle/>
          <a:p>
            <a:pPr algn="l" indent="0" marL="0">
              <a:lnSpc>
                <a:spcPct val="113000"/>
              </a:lnSpc>
              <a:buNone/>
            </a:pPr>
            <a:r>
              <a:rPr lang="id" altLang="en-US" sz="2400" dirty="0">
                <a:solidFill>
                  <a:srgbClr val="25252B"/>
                </a:solidFill>
                <a:latin typeface="IBM Plex Sans" pitchFamily="34" charset="0"/>
                <a:ea typeface="IBM Plex Sans" pitchFamily="34" charset="-122"/>
                <a:cs typeface="IBM Plex Sans" pitchFamily="34" charset="-120"/>
              </a:rPr>
              <a:t>Evaluasilah desain dan cara kerjanya serta kisah asal-usulnya.</a:t>
            </a:r>
            <a:endParaRPr lang="id"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2</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Oktober 2008Buku putih diterbitkan: pembayaran daring tanpa perantara3 Januari 2009Blok Genesis: jaringan Bitcoin dimulai 12 Januari 2009Transaksi pertama antarindividu, dari Satoshi ke Hal Finney ">    </p:cNvPr>
          <p:cNvPicPr>
            <a:picLocks noChangeAspect="1"/>
          </p:cNvPicPr>
          <p:nvPr/>
        </p:nvPicPr>
        <p:blipFill>
          <a:blip r:embed="rId1"/>
          <a:stretch>
            <a:fillRect/>
          </a:stretch>
        </p:blipFill>
        <p:spPr>
          <a:xfrm>
            <a:off x="342900" y="1247150"/>
            <a:ext cx="11506170" cy="421117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Pemberdayaan, Risiko, dan Tanggung Jawab</a:t>
            </a:r>
            <a:endParaRPr lang="id" sz="3000" dirty="0"/>
          </a:p>
        </p:txBody>
      </p:sp>
      <p:sp>
        <p:nvSpPr>
          <p:cNvPr id="4" name="Text 2"/>
          <p:cNvSpPr/>
          <p:nvPr/>
        </p:nvSpPr>
        <p:spPr>
          <a:xfrm>
            <a:off x="1032449" y="138303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Kendali langsung melalui kunci</a:t>
            </a:r>
            <a:endParaRPr lang="id" sz="2300" dirty="0"/>
          </a:p>
          <a:p>
            <a:pPr algn="l" marL="219710" indent="-219710">
              <a:lnSpc>
                <a:spcPct val="113000"/>
              </a:lnSpc>
              <a:spcBef>
                <a:spcPts val="460"/>
              </a:spcBef>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Aturan terbuka dan verifikasi independen</a:t>
            </a:r>
            <a:endParaRPr lang="id" sz="2300" dirty="0"/>
          </a:p>
          <a:p>
            <a:pPr algn="l" marL="219710" indent="-219710">
              <a:lnSpc>
                <a:spcPct val="113000"/>
              </a:lnSpc>
              <a:spcBef>
                <a:spcPts val="460"/>
              </a:spcBef>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Transfer antarpengguna secara global</a:t>
            </a:r>
            <a:endParaRPr lang="id" sz="2300" dirty="0"/>
          </a:p>
          <a:p>
            <a:pPr algn="l" marL="219710" indent="-219710">
              <a:lnSpc>
                <a:spcPct val="113000"/>
              </a:lnSpc>
              <a:spcBef>
                <a:spcPts val="460"/>
              </a:spcBef>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Pencadangan, pemeriksaan pembayaran, dan perencanaan pemulihan</a:t>
            </a:r>
            <a:endParaRPr lang="id" sz="2300" dirty="0"/>
          </a:p>
          <a:p>
            <a:pPr algn="l" marL="219710" indent="-219710">
              <a:lnSpc>
                <a:spcPct val="113000"/>
              </a:lnSpc>
              <a:spcBef>
                <a:spcPts val="460"/>
              </a:spcBef>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Volatilitas, catatan publik, biaya, dan penerimaan yang terbatas</a:t>
            </a:r>
            <a:endParaRPr lang="id" sz="2300" dirty="0"/>
          </a:p>
        </p:txBody>
      </p:sp>
      <p:sp>
        <p:nvSpPr>
          <p:cNvPr id="5" name="Text 3"/>
          <p:cNvSpPr/>
          <p:nvPr/>
        </p:nvSpPr>
        <p:spPr>
          <a:xfrm>
            <a:off x="666780" y="3913723"/>
            <a:ext cx="11510010" cy="1184971"/>
          </a:xfrm>
          <a:prstGeom prst="rect">
            <a:avLst/>
          </a:prstGeom>
          <a:noFill/>
          <a:ln/>
        </p:spPr>
        <p:txBody>
          <a:bodyPr wrap="square" lIns="0" tIns="0" rIns="0" bIns="0" rtlCol="0" anchor="t"/>
          <a:lstStyle/>
          <a:p>
            <a:pPr algn="l" indent="0" marL="0">
              <a:lnSpc>
                <a:spcPct val="113000"/>
              </a:lnSpc>
              <a:buNone/>
            </a:pPr>
            <a:r>
              <a:rPr lang="id" altLang="en-US" sz="2300" dirty="0">
                <a:solidFill>
                  <a:srgbClr val="25252B"/>
                </a:solidFill>
                <a:latin typeface="IBM Plex Sans" pitchFamily="34" charset="0"/>
                <a:ea typeface="IBM Plex Sans" pitchFamily="34" charset="-122"/>
                <a:cs typeface="IBM Plex Sans" pitchFamily="34" charset="-120"/>
              </a:rPr>
              <a:t>Tidak ada perusahaan yang dapat memulihkan frasa benih yang hilang. Mintalah bantuan sebelum memindahkan dana dalam jumlah yang berarti bagi Anda, tanpa mengungkapkan informasi rahasia.</a:t>
            </a:r>
            <a:endParaRPr lang="id" sz="2300" dirty="0"/>
          </a:p>
        </p:txBody>
      </p:sp>
      <p:sp>
        <p:nvSpPr>
          <p:cNvPr id="6" name="Text 4"/>
          <p:cNvSpPr/>
          <p:nvPr/>
        </p:nvSpPr>
        <p:spPr>
          <a:xfrm>
            <a:off x="666780" y="5391302"/>
            <a:ext cx="11510010" cy="789950"/>
          </a:xfrm>
          <a:prstGeom prst="rect">
            <a:avLst/>
          </a:prstGeom>
          <a:noFill/>
          <a:ln/>
        </p:spPr>
        <p:txBody>
          <a:bodyPr wrap="square" lIns="0" tIns="0" rIns="0" bIns="0" rtlCol="0" anchor="t"/>
          <a:lstStyle/>
          <a:p>
            <a:pPr algn="l" indent="0" marL="0">
              <a:lnSpc>
                <a:spcPct val="113000"/>
              </a:lnSpc>
              <a:buNone/>
            </a:pPr>
            <a:r>
              <a:rPr lang="id" altLang="en-US" sz="2300" dirty="0">
                <a:solidFill>
                  <a:srgbClr val="25252B"/>
                </a:solidFill>
                <a:latin typeface="IBM Plex Sans" pitchFamily="34" charset="0"/>
                <a:ea typeface="IBM Plex Sans" pitchFamily="34" charset="-122"/>
                <a:cs typeface="IBM Plex Sans" pitchFamily="34" charset="-120"/>
              </a:rPr>
              <a:t>Tanggung jawab pribadi dapat mencakup edukasi, peninjauan oleh rekan, prosedur, dan uji coba dalam skala kecil.</a:t>
            </a:r>
            <a:endParaRPr lang="id"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2</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Tinjauan: Bagaimana Bitcoin Mengatasi Kelemahan Moneter?</a:t>
            </a:r>
            <a:endParaRPr lang="id" sz="3000" dirty="0"/>
          </a:p>
        </p:txBody>
      </p:sp>
      <p:sp>
        <p:nvSpPr>
          <p:cNvPr id="4" name="Text 2"/>
          <p:cNvSpPr/>
          <p:nvPr/>
        </p:nvSpPr>
        <p:spPr>
          <a:xfrm>
            <a:off x="666780" y="1429482"/>
            <a:ext cx="11510010" cy="361920"/>
          </a:xfrm>
          <a:prstGeom prst="rect">
            <a:avLst/>
          </a:prstGeom>
          <a:noFill/>
          <a:ln/>
        </p:spPr>
        <p:txBody>
          <a:bodyPr wrap="square" lIns="0" tIns="0" rIns="0" bIns="0" rtlCol="0" anchor="t"/>
          <a:lstStyle/>
          <a:p>
            <a:pPr algn="l" indent="0" marL="0">
              <a:lnSpc>
                <a:spcPct val="113000"/>
              </a:lnSpc>
              <a:buNone/>
            </a:pPr>
            <a:r>
              <a:rPr lang="id" altLang="en-US" sz="2110" b="1" dirty="0">
                <a:solidFill>
                  <a:srgbClr val="25252B"/>
                </a:solidFill>
                <a:latin typeface="IBM Plex Sans" pitchFamily="34" charset="0"/>
                <a:ea typeface="IBM Plex Sans" pitchFamily="34" charset="-122"/>
                <a:cs typeface="IBM Plex Sans" pitchFamily="34" charset="-120"/>
              </a:rPr>
              <a:t>Poin-poin utama</a:t>
            </a:r>
            <a:endParaRPr lang="id" sz="2110" dirty="0"/>
          </a:p>
        </p:txBody>
      </p:sp>
      <p:sp>
        <p:nvSpPr>
          <p:cNvPr id="5" name="Text 3"/>
          <p:cNvSpPr/>
          <p:nvPr/>
        </p:nvSpPr>
        <p:spPr>
          <a:xfrm>
            <a:off x="1002000" y="2005919"/>
            <a:ext cx="11142604" cy="2386035"/>
          </a:xfrm>
          <a:prstGeom prst="rect">
            <a:avLst/>
          </a:prstGeom>
          <a:noFill/>
          <a:ln/>
        </p:spPr>
        <p:txBody>
          <a:bodyPr wrap="square" lIns="0" tIns="0" rIns="0" bIns="0" rtlCol="0" anchor="t"/>
          <a:lstStyle/>
          <a:p>
            <a:pPr algn="l" marL="200660" indent="-200660">
              <a:lnSpc>
                <a:spcPct val="113000"/>
              </a:lnSpc>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Pasokan yang berubah → aturan penerbitan yang terbuka untuk publik; pengguna menegakkannya</a:t>
            </a:r>
            <a:endParaRPr lang="id" sz="2110" dirty="0"/>
          </a:p>
          <a:p>
            <a:pPr algn="l" marL="200660" indent="-200660">
              <a:lnSpc>
                <a:spcPct val="113000"/>
              </a:lnSpc>
              <a:spcBef>
                <a:spcPts val="420"/>
              </a:spcBef>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Izin pembayaran terpusat → transfer antarpengguna; kesalahan sulit dibatalkan</a:t>
            </a:r>
            <a:endParaRPr lang="id" sz="2110" dirty="0"/>
          </a:p>
          <a:p>
            <a:pPr algn="l" marL="200660" indent="-200660">
              <a:lnSpc>
                <a:spcPct val="113000"/>
              </a:lnSpc>
              <a:spcBef>
                <a:spcPts val="420"/>
              </a:spcBef>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Buku besar terpusat → verifikasi bersama; risiko privasi dari catatan publik</a:t>
            </a:r>
            <a:endParaRPr lang="id" sz="2110" dirty="0"/>
          </a:p>
          <a:p>
            <a:pPr algn="l" marL="200660" indent="-200660">
              <a:lnSpc>
                <a:spcPct val="113000"/>
              </a:lnSpc>
              <a:spcBef>
                <a:spcPts val="420"/>
              </a:spcBef>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Akses melalui lembaga → kendali atas kunci; tanggung jawab pencadangan</a:t>
            </a:r>
            <a:endParaRPr lang="id" sz="2110" dirty="0"/>
          </a:p>
          <a:p>
            <a:pPr algn="l" marL="200660" indent="-200660">
              <a:lnSpc>
                <a:spcPct val="113000"/>
              </a:lnSpc>
              <a:spcBef>
                <a:spcPts val="420"/>
              </a:spcBef>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Pengurutan transaksi → bukti kerja; biaya peralatan dan energi</a:t>
            </a:r>
            <a:endParaRPr lang="id" sz="2110" dirty="0"/>
          </a:p>
        </p:txBody>
      </p:sp>
      <p:sp>
        <p:nvSpPr>
          <p:cNvPr id="6" name="Shape 4"/>
          <p:cNvSpPr/>
          <p:nvPr/>
        </p:nvSpPr>
        <p:spPr>
          <a:xfrm>
            <a:off x="666780" y="4686940"/>
            <a:ext cx="10858500" cy="1447770"/>
          </a:xfrm>
          <a:prstGeom prst="rect">
            <a:avLst/>
          </a:prstGeom>
          <a:solidFill>
            <a:srgbClr val="F3F3FA"/>
          </a:solidFill>
          <a:ln/>
        </p:spPr>
      </p:sp>
      <p:sp>
        <p:nvSpPr>
          <p:cNvPr id="7" name="Shape 5"/>
          <p:cNvSpPr/>
          <p:nvPr/>
        </p:nvSpPr>
        <p:spPr>
          <a:xfrm>
            <a:off x="666780" y="4686940"/>
            <a:ext cx="57150" cy="1447770"/>
          </a:xfrm>
          <a:prstGeom prst="rect">
            <a:avLst/>
          </a:prstGeom>
          <a:solidFill>
            <a:srgbClr val="422C70"/>
          </a:solidFill>
          <a:ln/>
        </p:spPr>
      </p:sp>
      <p:sp>
        <p:nvSpPr>
          <p:cNvPr id="8" name="Text 6"/>
          <p:cNvSpPr/>
          <p:nvPr/>
        </p:nvSpPr>
        <p:spPr>
          <a:xfrm>
            <a:off x="1153058" y="4928342"/>
            <a:ext cx="10539649" cy="964966"/>
          </a:xfrm>
          <a:prstGeom prst="rect">
            <a:avLst/>
          </a:prstGeom>
          <a:noFill/>
          <a:ln/>
        </p:spPr>
        <p:txBody>
          <a:bodyPr wrap="square" lIns="0" tIns="0" rIns="0" bIns="0" rtlCol="0" anchor="t"/>
          <a:lstStyle/>
          <a:p>
            <a:pPr algn="l" indent="0" marL="0">
              <a:lnSpc>
                <a:spcPct val="113000"/>
              </a:lnSpc>
              <a:buNone/>
            </a:pPr>
            <a:r>
              <a:rPr lang="id" altLang="en-US" sz="2110" b="1" dirty="0">
                <a:solidFill>
                  <a:srgbClr val="422C70"/>
                </a:solidFill>
                <a:latin typeface="IBM Plex Sans" pitchFamily="34" charset="0"/>
                <a:ea typeface="IBM Plex Sans" pitchFamily="34" charset="-122"/>
                <a:cs typeface="IBM Plex Sans" pitchFamily="34" charset="-120"/>
              </a:rPr>
              <a:t>Saatnya merenung</a:t>
            </a:r>
            <a:endParaRPr lang="id" sz="2110" dirty="0"/>
          </a:p>
          <a:p>
            <a:pPr algn="l" indent="0" marL="0">
              <a:lnSpc>
                <a:spcPct val="113000"/>
              </a:lnSpc>
              <a:spcBef>
                <a:spcPts val="320"/>
              </a:spcBef>
              <a:buNone/>
            </a:pPr>
            <a:r>
              <a:rPr lang="id" altLang="en-US" sz="2110" dirty="0">
                <a:solidFill>
                  <a:srgbClr val="25252B"/>
                </a:solidFill>
                <a:latin typeface="IBM Plex Sans" pitchFamily="34" charset="0"/>
                <a:ea typeface="IBM Plex Sans" pitchFamily="34" charset="-122"/>
                <a:cs typeface="IBM Plex Sans" pitchFamily="34" charset="-120"/>
              </a:rPr>
              <a:t>Bagian mana dari rancangan Bitcoin yang kini akan Anda jelaskan secara berbeda, dan mengapa?</a:t>
            </a:r>
            <a:endParaRPr lang="id"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2</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29817" cy="411389"/>
          </a:xfrm>
          <a:prstGeom prst="rect">
            <a:avLst/>
          </a:prstGeom>
          <a:noFill/>
          <a:ln/>
        </p:spPr>
        <p:txBody>
          <a:bodyPr wrap="square" lIns="0" tIns="0" rIns="0" bIns="0" rtlCol="0" anchor="t"/>
          <a:lstStyle/>
          <a:p>
            <a:pPr algn="ctr" indent="0" marL="0">
              <a:lnSpc>
                <a:spcPct val="113000"/>
              </a:lnSpc>
              <a:buNone/>
            </a:pPr>
            <a:r>
              <a:rPr lang="id" altLang="en-US" sz="2400" dirty="0">
                <a:solidFill>
                  <a:srgbClr val="F7941F"/>
                </a:solidFill>
                <a:latin typeface="IBM Plex Sans Medium" pitchFamily="34" charset="0"/>
                <a:ea typeface="IBM Plex Sans Medium" pitchFamily="34" charset="-122"/>
                <a:cs typeface="IBM Plex Sans Medium" pitchFamily="34" charset="-120"/>
              </a:rPr>
              <a:t>Modul 3</a:t>
            </a:r>
            <a:endParaRPr lang="id" sz="2400" dirty="0"/>
          </a:p>
        </p:txBody>
      </p:sp>
      <p:sp>
        <p:nvSpPr>
          <p:cNvPr id="3" name="Text 1"/>
          <p:cNvSpPr/>
          <p:nvPr/>
        </p:nvSpPr>
        <p:spPr>
          <a:xfrm>
            <a:off x="381030" y="2866553"/>
            <a:ext cx="11430000" cy="590520"/>
          </a:xfrm>
          <a:prstGeom prst="rect">
            <a:avLst/>
          </a:prstGeom>
          <a:noFill/>
          <a:ln/>
        </p:spPr>
        <p:txBody>
          <a:bodyPr wrap="square" lIns="0" tIns="0" rIns="0" bIns="0" rtlCol="0" anchor="t"/>
          <a:lstStyle/>
          <a:p>
            <a:pPr algn="ctr" indent="0" marL="0">
              <a:lnSpc>
                <a:spcPct val="83000"/>
              </a:lnSpc>
              <a:buNone/>
            </a:pPr>
            <a:r>
              <a:rPr lang="id" altLang="en-US" sz="4350" dirty="0">
                <a:solidFill>
                  <a:srgbClr val="FFFFFF"/>
                </a:solidFill>
                <a:latin typeface="IBM Plex Sans Medium" pitchFamily="34" charset="0"/>
                <a:ea typeface="IBM Plex Sans Medium" pitchFamily="34" charset="-122"/>
                <a:cs typeface="IBM Plex Sans Medium" pitchFamily="34" charset="-120"/>
              </a:rPr>
              <a:t>Menggunakan Bitcoin dengan Aman</a:t>
            </a:r>
            <a:endParaRPr lang="id"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id" altLang="en-US" sz="2400" b="1" dirty="0">
                <a:solidFill>
                  <a:srgbClr val="FFFFFF"/>
                </a:solidFill>
                <a:latin typeface="IBM Plex Sans" pitchFamily="34" charset="0"/>
                <a:ea typeface="IBM Plex Sans" pitchFamily="34" charset="-122"/>
                <a:cs typeface="IBM Plex Sans" pitchFamily="34" charset="-120"/>
              </a:rPr>
              <a:t>Tindakan:</a:t>
            </a:r>
            <a:r>
              <a:rPr lang="id" altLang="en-US" sz="2400" dirty="0">
                <a:solidFill>
                  <a:srgbClr val="FFFFFF"/>
                </a:solidFill>
                <a:latin typeface="IBM Plex Sans" pitchFamily="34" charset="0"/>
                <a:ea typeface="IBM Plex Sans" pitchFamily="34" charset="-122"/>
                <a:cs typeface="IBM Plex Sans" pitchFamily="34" charset="-120"/>
              </a:rPr>
              <a:t> Bagaimana saya bertanggung jawab dalam menggunakan dan mengamankan Bitcoin?</a:t>
            </a:r>
            <a:endParaRPr lang="id"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Langkah Awal yang Aman</a:t>
            </a:r>
            <a:endParaRPr lang="id"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Bagikan informasi untuk menerima; jangan pernah membagikan rahasia</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Berhentilah sejenak sebelum menyetujui pengiriman</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Batasi dampak kesalahan; mintalah bantuan</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Gunakan materi yang telah disiapkan, kosong, berupa simulasi, atau berisiko rendah yang telah disetujui</a:t>
            </a:r>
            <a:endParaRPr lang="id" sz="2400" dirty="0"/>
          </a:p>
        </p:txBody>
      </p:sp>
      <p:sp>
        <p:nvSpPr>
          <p:cNvPr id="5" name="Text 3"/>
          <p:cNvSpPr/>
          <p:nvPr/>
        </p:nvSpPr>
        <p:spPr>
          <a:xfrm>
            <a:off x="666780" y="3961364"/>
            <a:ext cx="11510010" cy="1234074"/>
          </a:xfrm>
          <a:prstGeom prst="rect">
            <a:avLst/>
          </a:prstGeom>
          <a:noFill/>
          <a:ln/>
        </p:spPr>
        <p:txBody>
          <a:bodyPr wrap="square" lIns="0" tIns="0" rIns="0" bIns="0" rtlCol="0" anchor="t"/>
          <a:lstStyle/>
          <a:p>
            <a:pPr algn="l" indent="0" marL="0">
              <a:lnSpc>
                <a:spcPct val="113000"/>
              </a:lnSpc>
              <a:buNone/>
            </a:pPr>
            <a:r>
              <a:rPr lang="id" altLang="en-US" sz="2400" dirty="0">
                <a:solidFill>
                  <a:srgbClr val="25252B"/>
                </a:solidFill>
                <a:latin typeface="IBM Plex Sans" pitchFamily="34" charset="0"/>
                <a:ea typeface="IBM Plex Sans" pitchFamily="34" charset="-122"/>
                <a:cs typeface="IBM Plex Sans" pitchFamily="34" charset="-120"/>
              </a:rPr>
              <a:t>Tidak diperlukan pembelian, dana pribadi, atau dompet pribadi. Praktik langsung menambah risiko terhadap privasi, keamanan, dan kehilangan dana; tersedia alternatif tanpa dana.</a:t>
            </a:r>
            <a:endParaRPr lang="id"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3</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Dompet</a:t>
            </a:r>
            <a:endParaRPr lang="id" sz="3000" dirty="0"/>
          </a:p>
        </p:txBody>
      </p:sp>
      <p:sp>
        <p:nvSpPr>
          <p:cNvPr id="4" name="Text 2"/>
          <p:cNvSpPr/>
          <p:nvPr/>
        </p:nvSpPr>
        <p:spPr>
          <a:xfrm>
            <a:off x="666780" y="1423355"/>
            <a:ext cx="11510010" cy="691195"/>
          </a:xfrm>
          <a:prstGeom prst="rect">
            <a:avLst/>
          </a:prstGeom>
          <a:noFill/>
          <a:ln/>
        </p:spPr>
        <p:txBody>
          <a:bodyPr wrap="square" lIns="0" tIns="0" rIns="0" bIns="0" rtlCol="0" anchor="t"/>
          <a:lstStyle/>
          <a:p>
            <a:pPr algn="l" indent="0" marL="0">
              <a:lnSpc>
                <a:spcPct val="113000"/>
              </a:lnSpc>
              <a:buNone/>
            </a:pPr>
            <a:r>
              <a:rPr lang="id" altLang="en-US" sz="2020" dirty="0">
                <a:solidFill>
                  <a:srgbClr val="25252B"/>
                </a:solidFill>
                <a:latin typeface="IBM Plex Sans" pitchFamily="34" charset="0"/>
                <a:ea typeface="IBM Plex Sans" pitchFamily="34" charset="-122"/>
                <a:cs typeface="IBM Plex Sans" pitchFamily="34" charset="-120"/>
              </a:rPr>
              <a:t>Dompet Bitcoin mengelola kunci dan informasi yang diperlukan untuk menerima dan mengotorisasi transaksi; bitcoin tetap tercatat pada buku besar bersama.</a:t>
            </a:r>
            <a:endParaRPr lang="id" sz="2020" dirty="0"/>
          </a:p>
        </p:txBody>
      </p:sp>
      <p:sp>
        <p:nvSpPr>
          <p:cNvPr id="5" name="Text 3"/>
          <p:cNvSpPr/>
          <p:nvPr/>
        </p:nvSpPr>
        <p:spPr>
          <a:xfrm>
            <a:off x="986729" y="2319376"/>
            <a:ext cx="11159338" cy="1535918"/>
          </a:xfrm>
          <a:prstGeom prst="rect">
            <a:avLst/>
          </a:prstGeom>
          <a:noFill/>
          <a:ln/>
        </p:spPr>
        <p:txBody>
          <a:bodyPr wrap="square" lIns="0" tIns="0" rIns="0" bIns="0" rtlCol="0" anchor="t"/>
          <a:lstStyle/>
          <a:p>
            <a:pPr algn="l" marL="191770" indent="-191770">
              <a:lnSpc>
                <a:spcPct val="113000"/>
              </a:lnSpc>
              <a:buSzPct val="100000"/>
              <a:buChar char="•"/>
            </a:pPr>
            <a:r>
              <a:rPr lang="id" altLang="en-US" sz="2020" dirty="0">
                <a:solidFill>
                  <a:srgbClr val="25252B"/>
                </a:solidFill>
                <a:latin typeface="IBM Plex Sans" pitchFamily="34" charset="0"/>
                <a:ea typeface="IBM Plex Sans" pitchFamily="34" charset="-122"/>
                <a:cs typeface="IBM Plex Sans" pitchFamily="34" charset="-120"/>
              </a:rPr>
              <a:t>Siapa yang mengendalikan kunci?</a:t>
            </a:r>
            <a:endParaRPr lang="id" sz="2020" dirty="0"/>
          </a:p>
          <a:p>
            <a:pPr algn="l" marL="191770" indent="-191770">
              <a:lnSpc>
                <a:spcPct val="113000"/>
              </a:lnSpc>
              <a:spcBef>
                <a:spcPts val="400"/>
              </a:spcBef>
              <a:buSzPct val="100000"/>
              <a:buChar char="•"/>
            </a:pPr>
            <a:r>
              <a:rPr lang="id" altLang="en-US" sz="2020" dirty="0">
                <a:solidFill>
                  <a:srgbClr val="25252B"/>
                </a:solidFill>
                <a:latin typeface="IBM Plex Sans" pitchFamily="34" charset="0"/>
                <a:ea typeface="IBM Plex Sans" pitchFamily="34" charset="-122"/>
                <a:cs typeface="IBM Plex Sans" pitchFamily="34" charset="-120"/>
              </a:rPr>
              <a:t>Bagaimana akses dipulihkan?</a:t>
            </a:r>
            <a:endParaRPr lang="id" sz="2020" dirty="0"/>
          </a:p>
          <a:p>
            <a:pPr algn="l" marL="191770" indent="-191770">
              <a:lnSpc>
                <a:spcPct val="113000"/>
              </a:lnSpc>
              <a:spcBef>
                <a:spcPts val="400"/>
              </a:spcBef>
              <a:buSzPct val="100000"/>
              <a:buChar char="•"/>
            </a:pPr>
            <a:r>
              <a:rPr lang="id" altLang="en-US" sz="2020" dirty="0">
                <a:solidFill>
                  <a:srgbClr val="25252B"/>
                </a:solidFill>
                <a:latin typeface="IBM Plex Sans" pitchFamily="34" charset="0"/>
                <a:ea typeface="IBM Plex Sans" pitchFamily="34" charset="-122"/>
                <a:cs typeface="IBM Plex Sans" pitchFamily="34" charset="-120"/>
              </a:rPr>
              <a:t>Metode pembayaran apa saja yang didukung?</a:t>
            </a:r>
            <a:endParaRPr lang="id" sz="2020" dirty="0"/>
          </a:p>
          <a:p>
            <a:pPr algn="l" marL="191770" indent="-191770">
              <a:lnSpc>
                <a:spcPct val="113000"/>
              </a:lnSpc>
              <a:spcBef>
                <a:spcPts val="400"/>
              </a:spcBef>
              <a:buSzPct val="100000"/>
              <a:buChar char="•"/>
            </a:pPr>
            <a:r>
              <a:rPr lang="id" altLang="en-US" sz="2020" dirty="0">
                <a:solidFill>
                  <a:srgbClr val="25252B"/>
                </a:solidFill>
                <a:latin typeface="IBM Plex Sans" pitchFamily="34" charset="0"/>
                <a:ea typeface="IBM Plex Sans" pitchFamily="34" charset="-122"/>
                <a:cs typeface="IBM Plex Sans" pitchFamily="34" charset="-120"/>
              </a:rPr>
              <a:t>Sumber, pemeliharaan, kompatibilitas, privasi, biaya, dan dukungan</a:t>
            </a:r>
            <a:endParaRPr lang="id" sz="2020" dirty="0"/>
          </a:p>
        </p:txBody>
      </p:sp>
      <p:sp>
        <p:nvSpPr>
          <p:cNvPr id="6" name="Text 4"/>
          <p:cNvSpPr/>
          <p:nvPr/>
        </p:nvSpPr>
        <p:spPr>
          <a:xfrm>
            <a:off x="666780" y="4136837"/>
            <a:ext cx="11510010" cy="691195"/>
          </a:xfrm>
          <a:prstGeom prst="rect">
            <a:avLst/>
          </a:prstGeom>
          <a:noFill/>
          <a:ln/>
        </p:spPr>
        <p:txBody>
          <a:bodyPr wrap="square" lIns="0" tIns="0" rIns="0" bIns="0" rtlCol="0" anchor="t"/>
          <a:lstStyle/>
          <a:p>
            <a:pPr algn="l" indent="0" marL="0">
              <a:lnSpc>
                <a:spcPct val="113000"/>
              </a:lnSpc>
              <a:buNone/>
            </a:pPr>
            <a:r>
              <a:rPr lang="id" altLang="en-US" sz="2020" dirty="0">
                <a:solidFill>
                  <a:srgbClr val="25252B"/>
                </a:solidFill>
                <a:latin typeface="IBM Plex Sans" pitchFamily="34" charset="0"/>
                <a:ea typeface="IBM Plex Sans" pitchFamily="34" charset="-122"/>
                <a:cs typeface="IBM Plex Sans" pitchFamily="34" charset="-120"/>
              </a:rPr>
              <a:t>Kode sumber terbuka memungkinkan pemeriksaan; hal ini tidak membuktikan bahwa suatu dompet aman atau sesuai untuk digunakan.</a:t>
            </a:r>
            <a:endParaRPr lang="id" sz="2020" dirty="0"/>
          </a:p>
        </p:txBody>
      </p:sp>
      <p:sp>
        <p:nvSpPr>
          <p:cNvPr id="7" name="Text 5"/>
          <p:cNvSpPr/>
          <p:nvPr/>
        </p:nvSpPr>
        <p:spPr>
          <a:xfrm>
            <a:off x="666780" y="5083973"/>
            <a:ext cx="11510010" cy="1036747"/>
          </a:xfrm>
          <a:prstGeom prst="rect">
            <a:avLst/>
          </a:prstGeom>
          <a:noFill/>
          <a:ln/>
        </p:spPr>
        <p:txBody>
          <a:bodyPr wrap="square" lIns="0" tIns="0" rIns="0" bIns="0" rtlCol="0" anchor="t"/>
          <a:lstStyle/>
          <a:p>
            <a:pPr algn="l" indent="0" marL="0">
              <a:lnSpc>
                <a:spcPct val="113000"/>
              </a:lnSpc>
              <a:buNone/>
            </a:pPr>
            <a:r>
              <a:rPr lang="id" altLang="en-US" sz="2020" dirty="0">
                <a:solidFill>
                  <a:srgbClr val="25252B"/>
                </a:solidFill>
                <a:latin typeface="IBM Plex Sans" pitchFamily="34" charset="0"/>
                <a:ea typeface="IBM Plex Sans" pitchFamily="34" charset="-122"/>
                <a:cs typeface="IBM Plex Sans" pitchFamily="34" charset="-120"/>
              </a:rPr>
              <a:t>Dompet latihan tidak boleh digunakan untuk menyimpan dana dalam jumlah yang berarti. Dompet pribadi yang digunakan kelak memerlukan penyiapan baru secara privat dan informasi pemulihan baru.</a:t>
            </a:r>
            <a:endParaRPr lang="id"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3</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Dompet Anda menyimpan kunci Terima Bagikan alamat penerimaanKirim Tandatangani dengan kunci Anda bitcoin tetap berada di buku besar bersama">    </p:cNvPr>
          <p:cNvPicPr>
            <a:picLocks noChangeAspect="1"/>
          </p:cNvPicPr>
          <p:nvPr/>
        </p:nvPicPr>
        <p:blipFill>
          <a:blip r:embed="rId1"/>
          <a:stretch>
            <a:fillRect/>
          </a:stretch>
        </p:blipFill>
        <p:spPr>
          <a:xfrm>
            <a:off x="342900" y="693481"/>
            <a:ext cx="11506170" cy="53186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Alamat</a:t>
            </a:r>
            <a:endParaRPr lang="id"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Informasi penerimaan publik untuk pembayaran on-chain</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Dapatkan dari layar penerimaan dompet yang dituju</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Pindai atau salin; lalu bandingkan dengan layar tepercaya</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Konfirmasikan penerima, jaringan, dan metode pembayaran</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Alamat on-chain dan tagihan Lightning: permintaan yang berbeda</a:t>
            </a:r>
            <a:endParaRPr lang="id" sz="2400" dirty="0"/>
          </a:p>
        </p:txBody>
      </p:sp>
      <p:sp>
        <p:nvSpPr>
          <p:cNvPr id="5" name="Text 3"/>
          <p:cNvSpPr/>
          <p:nvPr/>
        </p:nvSpPr>
        <p:spPr>
          <a:xfrm>
            <a:off x="666780" y="4022263"/>
            <a:ext cx="11510010" cy="1645463"/>
          </a:xfrm>
          <a:prstGeom prst="rect">
            <a:avLst/>
          </a:prstGeom>
          <a:noFill/>
          <a:ln/>
        </p:spPr>
        <p:txBody>
          <a:bodyPr wrap="square" lIns="0" tIns="0" rIns="0" bIns="0" rtlCol="0" anchor="t"/>
          <a:lstStyle/>
          <a:p>
            <a:pPr algn="l" indent="0" marL="0">
              <a:lnSpc>
                <a:spcPct val="113000"/>
              </a:lnSpc>
              <a:buNone/>
            </a:pPr>
            <a:r>
              <a:rPr lang="id" altLang="en-US" sz="2400" dirty="0">
                <a:solidFill>
                  <a:srgbClr val="25252B"/>
                </a:solidFill>
                <a:latin typeface="IBM Plex Sans" pitchFamily="34" charset="0"/>
                <a:ea typeface="IBM Plex Sans" pitchFamily="34" charset="-122"/>
                <a:cs typeface="IBM Plex Sans" pitchFamily="34" charset="-120"/>
              </a:rPr>
              <a:t>Perangkat lunak berbahaya dapat mengganti tujuan pembayaran yang disalin. Tampilan yang familier saja tidak cukup. Alamat baru mengurangi kemudahan mengaitkan pembayaran satu sama lain; alamat tersebut tidak menjadikan pembayaran anonim.</a:t>
            </a:r>
            <a:endParaRPr lang="id"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3</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Kunci</a:t>
            </a:r>
            <a:endParaRPr lang="id" sz="3000" dirty="0"/>
          </a:p>
        </p:txBody>
      </p:sp>
      <p:sp>
        <p:nvSpPr>
          <p:cNvPr id="4" name="Text 2"/>
          <p:cNvSpPr/>
          <p:nvPr/>
        </p:nvSpPr>
        <p:spPr>
          <a:xfrm>
            <a:off x="971459" y="1368491"/>
            <a:ext cx="11176071" cy="1462217"/>
          </a:xfrm>
          <a:prstGeom prst="rect">
            <a:avLst/>
          </a:prstGeom>
          <a:noFill/>
          <a:ln/>
        </p:spPr>
        <p:txBody>
          <a:bodyPr wrap="square" lIns="0" tIns="0" rIns="0" bIns="0" rtlCol="0" anchor="t"/>
          <a:lstStyle/>
          <a:p>
            <a:pPr algn="l" marL="182880" indent="-182880">
              <a:lnSpc>
                <a:spcPct val="113000"/>
              </a:lnSpc>
              <a:buSzPct val="100000"/>
              <a:buChar char="•"/>
            </a:pPr>
            <a:r>
              <a:rPr lang="id" altLang="en-US" sz="1920" b="1" dirty="0">
                <a:solidFill>
                  <a:srgbClr val="422C70"/>
                </a:solidFill>
                <a:latin typeface="IBM Plex Sans" pitchFamily="34" charset="0"/>
                <a:ea typeface="IBM Plex Sans" pitchFamily="34" charset="-122"/>
                <a:cs typeface="IBM Plex Sans" pitchFamily="34" charset="-120"/>
              </a:rPr>
              <a:t>Kunci privat:</a:t>
            </a:r>
            <a:r>
              <a:rPr lang="id" altLang="en-US" sz="1920" dirty="0">
                <a:solidFill>
                  <a:srgbClr val="25252B"/>
                </a:solidFill>
                <a:latin typeface="IBM Plex Sans" pitchFamily="34" charset="0"/>
                <a:ea typeface="IBM Plex Sans" pitchFamily="34" charset="-122"/>
                <a:cs typeface="IBM Plex Sans" pitchFamily="34" charset="-120"/>
              </a:rPr>
              <a:t> informasi rahasia yang digunakan untuk mengotorisasi pengeluaran</a:t>
            </a:r>
            <a:endParaRPr lang="id" sz="1920" dirty="0"/>
          </a:p>
          <a:p>
            <a:pPr algn="l" marL="182880" indent="-182880">
              <a:lnSpc>
                <a:spcPct val="113000"/>
              </a:lnSpc>
              <a:spcBef>
                <a:spcPts val="380"/>
              </a:spcBef>
              <a:buSzPct val="100000"/>
              <a:buChar char="•"/>
            </a:pPr>
            <a:r>
              <a:rPr lang="id" altLang="en-US" sz="1920" b="1" dirty="0">
                <a:solidFill>
                  <a:srgbClr val="422C70"/>
                </a:solidFill>
                <a:latin typeface="IBM Plex Sans" pitchFamily="34" charset="0"/>
                <a:ea typeface="IBM Plex Sans" pitchFamily="34" charset="-122"/>
                <a:cs typeface="IBM Plex Sans" pitchFamily="34" charset="-120"/>
              </a:rPr>
              <a:t>Kunci publik:</a:t>
            </a:r>
            <a:r>
              <a:rPr lang="id" altLang="en-US" sz="1920" dirty="0">
                <a:solidFill>
                  <a:srgbClr val="25252B"/>
                </a:solidFill>
                <a:latin typeface="IBM Plex Sans" pitchFamily="34" charset="0"/>
                <a:ea typeface="IBM Plex Sans" pitchFamily="34" charset="-122"/>
                <a:cs typeface="IBM Plex Sans" pitchFamily="34" charset="-120"/>
              </a:rPr>
              <a:t> memverifikasi tanda tangan tanpa mengungkapkan kunci privat</a:t>
            </a:r>
            <a:endParaRPr lang="id" sz="1920" dirty="0"/>
          </a:p>
          <a:p>
            <a:pPr algn="l" marL="182880" indent="-182880">
              <a:lnSpc>
                <a:spcPct val="113000"/>
              </a:lnSpc>
              <a:spcBef>
                <a:spcPts val="380"/>
              </a:spcBef>
              <a:buSzPct val="100000"/>
              <a:buChar char="•"/>
            </a:pPr>
            <a:r>
              <a:rPr lang="id" altLang="en-US" sz="1920" b="1" dirty="0">
                <a:solidFill>
                  <a:srgbClr val="422C70"/>
                </a:solidFill>
                <a:latin typeface="IBM Plex Sans" pitchFamily="34" charset="0"/>
                <a:ea typeface="IBM Plex Sans" pitchFamily="34" charset="-122"/>
                <a:cs typeface="IBM Plex Sans" pitchFamily="34" charset="-120"/>
              </a:rPr>
              <a:t>Alamat:</a:t>
            </a:r>
            <a:r>
              <a:rPr lang="id" altLang="en-US" sz="1920" dirty="0">
                <a:solidFill>
                  <a:srgbClr val="25252B"/>
                </a:solidFill>
                <a:latin typeface="IBM Plex Sans" pitchFamily="34" charset="0"/>
                <a:ea typeface="IBM Plex Sans" pitchFamily="34" charset="-122"/>
                <a:cs typeface="IBM Plex Sans" pitchFamily="34" charset="-120"/>
              </a:rPr>
              <a:t> informasi untuk menerima pembayaran yang diturunkan dari informasi kunci publik</a:t>
            </a:r>
            <a:endParaRPr lang="id" sz="1920" dirty="0"/>
          </a:p>
          <a:p>
            <a:pPr algn="l" marL="182880" indent="-182880">
              <a:lnSpc>
                <a:spcPct val="113000"/>
              </a:lnSpc>
              <a:spcBef>
                <a:spcPts val="380"/>
              </a:spcBef>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Dompet biasanya mengelola banyak kunci secara otomatis</a:t>
            </a:r>
            <a:endParaRPr lang="id" sz="1920" dirty="0"/>
          </a:p>
        </p:txBody>
      </p:sp>
      <p:sp>
        <p:nvSpPr>
          <p:cNvPr id="5" name="Text 3"/>
          <p:cNvSpPr/>
          <p:nvPr/>
        </p:nvSpPr>
        <p:spPr>
          <a:xfrm>
            <a:off x="666780" y="3098902"/>
            <a:ext cx="11510010" cy="987186"/>
          </a:xfrm>
          <a:prstGeom prst="rect">
            <a:avLst/>
          </a:prstGeom>
          <a:noFill/>
          <a:ln/>
        </p:spPr>
        <p:txBody>
          <a:bodyPr wrap="square" lIns="0" tIns="0" rIns="0" bIns="0" rtlCol="0" anchor="t"/>
          <a:lstStyle/>
          <a:p>
            <a:pPr algn="l" indent="0" marL="0">
              <a:lnSpc>
                <a:spcPct val="113000"/>
              </a:lnSpc>
              <a:buNone/>
            </a:pPr>
            <a:r>
              <a:rPr lang="id" altLang="en-US" sz="1920" dirty="0">
                <a:solidFill>
                  <a:srgbClr val="25252B"/>
                </a:solidFill>
                <a:latin typeface="IBM Plex Sans" pitchFamily="34" charset="0"/>
                <a:ea typeface="IBM Plex Sans" pitchFamily="34" charset="-122"/>
                <a:cs typeface="IBM Plex Sans" pitchFamily="34" charset="-120"/>
              </a:rPr>
              <a:t>Jangan pernah membagikan kunci privat, frasa pemulihan, kata sandi, atau kode pemulihan. Tidak ada pendidik, petugas dukungan, perusahaan dompet, pegawai bursa, atau pengembang yang sah yang memerlukan informasi tersebut.</a:t>
            </a:r>
            <a:endParaRPr lang="id" sz="1920" dirty="0"/>
          </a:p>
        </p:txBody>
      </p:sp>
      <p:sp>
        <p:nvSpPr>
          <p:cNvPr id="6" name="Shape 4"/>
          <p:cNvSpPr/>
          <p:nvPr/>
        </p:nvSpPr>
        <p:spPr>
          <a:xfrm>
            <a:off x="666780" y="4329867"/>
            <a:ext cx="10858500" cy="1645006"/>
          </a:xfrm>
          <a:prstGeom prst="rect">
            <a:avLst/>
          </a:prstGeom>
          <a:solidFill>
            <a:srgbClr val="F3F3FA"/>
          </a:solidFill>
          <a:ln/>
        </p:spPr>
      </p:sp>
      <p:sp>
        <p:nvSpPr>
          <p:cNvPr id="7" name="Shape 5"/>
          <p:cNvSpPr/>
          <p:nvPr/>
        </p:nvSpPr>
        <p:spPr>
          <a:xfrm>
            <a:off x="666780" y="4329867"/>
            <a:ext cx="57150" cy="1645006"/>
          </a:xfrm>
          <a:prstGeom prst="rect">
            <a:avLst/>
          </a:prstGeom>
          <a:solidFill>
            <a:srgbClr val="422C70"/>
          </a:solidFill>
          <a:ln/>
        </p:spPr>
      </p:sp>
      <p:sp>
        <p:nvSpPr>
          <p:cNvPr id="8" name="Text 6"/>
          <p:cNvSpPr/>
          <p:nvPr/>
        </p:nvSpPr>
        <p:spPr>
          <a:xfrm>
            <a:off x="1114014" y="4549323"/>
            <a:ext cx="10622310" cy="1206094"/>
          </a:xfrm>
          <a:prstGeom prst="rect">
            <a:avLst/>
          </a:prstGeom>
          <a:noFill/>
          <a:ln/>
        </p:spPr>
        <p:txBody>
          <a:bodyPr wrap="square" lIns="0" tIns="0" rIns="0" bIns="0" rtlCol="0" anchor="t"/>
          <a:lstStyle/>
          <a:p>
            <a:pPr algn="l" indent="0" marL="0">
              <a:lnSpc>
                <a:spcPct val="113000"/>
              </a:lnSpc>
              <a:buNone/>
            </a:pPr>
            <a:r>
              <a:rPr lang="id" altLang="en-US" sz="1920" b="1" dirty="0">
                <a:solidFill>
                  <a:srgbClr val="422C70"/>
                </a:solidFill>
                <a:latin typeface="IBM Plex Sans" pitchFamily="34" charset="0"/>
                <a:ea typeface="IBM Plex Sans" pitchFamily="34" charset="-122"/>
                <a:cs typeface="IBM Plex Sans" pitchFamily="34" charset="-120"/>
              </a:rPr>
              <a:t>Cobalah</a:t>
            </a:r>
            <a:endParaRPr lang="id" sz="1920" dirty="0"/>
          </a:p>
          <a:p>
            <a:pPr algn="l" indent="0" marL="0">
              <a:lnSpc>
                <a:spcPct val="113000"/>
              </a:lnSpc>
              <a:spcBef>
                <a:spcPts val="290"/>
              </a:spcBef>
              <a:buNone/>
            </a:pPr>
            <a:r>
              <a:rPr lang="id" altLang="en-US" sz="1920" dirty="0">
                <a:solidFill>
                  <a:srgbClr val="25252B"/>
                </a:solidFill>
                <a:latin typeface="IBM Plex Sans" pitchFamily="34" charset="0"/>
                <a:ea typeface="IBM Plex Sans" pitchFamily="34" charset="-122"/>
                <a:cs typeface="IBM Plex Sans" pitchFamily="34" charset="-120"/>
              </a:rPr>
              <a:t>Kelompokkan contoh-contoh yang telah disiapkan ke dalam kategori informasi untuk menerima pembayaran, rahasia, dan informasi publik yang menjadi sensitif ketika dikaitkan dengan seseorang.</a:t>
            </a:r>
            <a:endParaRPr lang="id" sz="19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3</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Kunci privat: jangan pernah membagikannya. Siapa pun yang memilikinya dapat membelanjakan bitcoin Anda. Menerima: aman untuk dibagikan Kunci publik, diturunkan dari kunci privat Alamat penerimaan, dib">    </p:cNvPr>
          <p:cNvPicPr>
            <a:picLocks noChangeAspect="1"/>
          </p:cNvPicPr>
          <p:nvPr/>
        </p:nvPicPr>
        <p:blipFill>
          <a:blip r:embed="rId1"/>
          <a:stretch>
            <a:fillRect/>
          </a:stretch>
        </p:blipFill>
        <p:spPr>
          <a:xfrm>
            <a:off x="342900" y="1013978"/>
            <a:ext cx="11506170" cy="467770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Frasa Pemulihan</a:t>
            </a:r>
            <a:endParaRPr lang="id" sz="3000" dirty="0"/>
          </a:p>
        </p:txBody>
      </p:sp>
      <p:sp>
        <p:nvSpPr>
          <p:cNvPr id="5" name="Text 2"/>
          <p:cNvSpPr/>
          <p:nvPr/>
        </p:nvSpPr>
        <p:spPr>
          <a:xfrm>
            <a:off x="666780" y="1441734"/>
            <a:ext cx="5694426" cy="1579992"/>
          </a:xfrm>
          <a:prstGeom prst="rect">
            <a:avLst/>
          </a:prstGeom>
          <a:noFill/>
          <a:ln/>
        </p:spPr>
        <p:txBody>
          <a:bodyPr wrap="square" lIns="0" tIns="0" rIns="0" bIns="0" rtlCol="0" anchor="t"/>
          <a:lstStyle/>
          <a:p>
            <a:pPr algn="l" indent="0" marL="0">
              <a:lnSpc>
                <a:spcPct val="113000"/>
              </a:lnSpc>
              <a:buNone/>
            </a:pPr>
            <a:r>
              <a:rPr lang="id" altLang="en-US" sz="2300" dirty="0">
                <a:solidFill>
                  <a:srgbClr val="25252B"/>
                </a:solidFill>
                <a:latin typeface="IBM Plex Sans" pitchFamily="34" charset="0"/>
                <a:ea typeface="IBM Plex Sans" pitchFamily="34" charset="-122"/>
                <a:cs typeface="IBM Plex Sans" pitchFamily="34" charset="-120"/>
              </a:rPr>
              <a:t>Frasa pemulihan adalah daftar kata berurutan yang digunakan oleh banyak dompet untuk memulihkan kunci privatnya.</a:t>
            </a:r>
            <a:endParaRPr lang="id" sz="2300" dirty="0"/>
          </a:p>
        </p:txBody>
      </p:sp>
      <p:sp>
        <p:nvSpPr>
          <p:cNvPr id="6" name="Text 3"/>
          <p:cNvSpPr/>
          <p:nvPr/>
        </p:nvSpPr>
        <p:spPr>
          <a:xfrm>
            <a:off x="1032449" y="3255630"/>
            <a:ext cx="5293553" cy="2940436"/>
          </a:xfrm>
          <a:prstGeom prst="rect">
            <a:avLst/>
          </a:prstGeom>
          <a:noFill/>
          <a:ln/>
        </p:spPr>
        <p:txBody>
          <a:bodyPr wrap="square" lIns="0" tIns="0" rIns="0" bIns="0" rtlCol="0" anchor="t"/>
          <a:lstStyle/>
          <a:p>
            <a:pPr algn="l" marL="219710" indent="-219710">
              <a:lnSpc>
                <a:spcPct val="113000"/>
              </a:lnSpc>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Biasanya 12 atau 24 kata; rancangannya bervariasi</a:t>
            </a:r>
            <a:endParaRPr lang="id" sz="2300" dirty="0"/>
          </a:p>
          <a:p>
            <a:pPr algn="l" marL="219710" indent="-219710">
              <a:lnSpc>
                <a:spcPct val="113000"/>
              </a:lnSpc>
              <a:spcBef>
                <a:spcPts val="460"/>
              </a:spcBef>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Ejaan dan urutan harus persis</a:t>
            </a:r>
            <a:endParaRPr lang="id" sz="2300" dirty="0"/>
          </a:p>
          <a:p>
            <a:pPr algn="l" marL="219710" indent="-219710">
              <a:lnSpc>
                <a:spcPct val="113000"/>
              </a:lnSpc>
              <a:spcBef>
                <a:spcPts val="460"/>
              </a:spcBef>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Petunjuk pencadangan resmi; penyimpanan privat dan luring</a:t>
            </a:r>
            <a:endParaRPr lang="id" sz="2300" dirty="0"/>
          </a:p>
          <a:p>
            <a:pPr algn="l" marL="219710" indent="-219710">
              <a:lnSpc>
                <a:spcPct val="113000"/>
              </a:lnSpc>
              <a:spcBef>
                <a:spcPts val="460"/>
              </a:spcBef>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Lindungi dari kehilangan, kerusakan, kamera, dan pengamat lain</a:t>
            </a:r>
            <a:endParaRPr lang="id"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3</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Penggunaan Kustodial dan Nonkustodial</a:t>
            </a:r>
            <a:endParaRPr lang="id"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id" altLang="en-US" sz="2110" b="1" dirty="0">
                <a:solidFill>
                  <a:srgbClr val="422C70"/>
                </a:solidFill>
                <a:latin typeface="IBM Plex Sans" pitchFamily="34" charset="0"/>
                <a:ea typeface="IBM Plex Sans" pitchFamily="34" charset="-122"/>
                <a:cs typeface="IBM Plex Sans" pitchFamily="34" charset="-120"/>
              </a:rPr>
              <a:t>Kustodial:</a:t>
            </a:r>
            <a:r>
              <a:rPr lang="id" altLang="en-US" sz="2110" dirty="0">
                <a:solidFill>
                  <a:srgbClr val="25252B"/>
                </a:solidFill>
                <a:latin typeface="IBM Plex Sans" pitchFamily="34" charset="0"/>
                <a:ea typeface="IBM Plex Sans" pitchFamily="34" charset="-122"/>
                <a:cs typeface="IBM Plex Sans" pitchFamily="34" charset="-120"/>
              </a:rPr>
              <a:t> penyedia layanan mengendalikan kunci dan pemulihan akun</a:t>
            </a:r>
            <a:endParaRPr lang="id" sz="2110" dirty="0"/>
          </a:p>
          <a:p>
            <a:pPr algn="l" marL="200660" indent="-200660">
              <a:lnSpc>
                <a:spcPct val="113000"/>
              </a:lnSpc>
              <a:spcBef>
                <a:spcPts val="420"/>
              </a:spcBef>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Saldo yang ditampilkan: janji penyedia layanan untuk menyediakan bitcoin</a:t>
            </a:r>
            <a:endParaRPr lang="id" sz="2110" dirty="0"/>
          </a:p>
          <a:p>
            <a:pPr algn="l" marL="200660" indent="-200660">
              <a:lnSpc>
                <a:spcPct val="113000"/>
              </a:lnSpc>
              <a:spcBef>
                <a:spcPts val="420"/>
              </a:spcBef>
              <a:buSzPct val="100000"/>
              <a:buChar char="•"/>
            </a:pPr>
            <a:r>
              <a:rPr lang="id" altLang="en-US" sz="2110" b="1" dirty="0">
                <a:solidFill>
                  <a:srgbClr val="422C70"/>
                </a:solidFill>
                <a:latin typeface="IBM Plex Sans" pitchFamily="34" charset="0"/>
                <a:ea typeface="IBM Plex Sans" pitchFamily="34" charset="-122"/>
                <a:cs typeface="IBM Plex Sans" pitchFamily="34" charset="-120"/>
              </a:rPr>
              <a:t>Kustodi mandiri:</a:t>
            </a:r>
            <a:r>
              <a:rPr lang="id" altLang="en-US" sz="2110" dirty="0">
                <a:solidFill>
                  <a:srgbClr val="25252B"/>
                </a:solidFill>
                <a:latin typeface="IBM Plex Sans" pitchFamily="34" charset="0"/>
                <a:ea typeface="IBM Plex Sans" pitchFamily="34" charset="-122"/>
                <a:cs typeface="IBM Plex Sans" pitchFamily="34" charset="-120"/>
              </a:rPr>
              <a:t> pengguna mengendalikan kunci dan cadangan</a:t>
            </a:r>
            <a:endParaRPr lang="id" sz="2110" dirty="0"/>
          </a:p>
          <a:p>
            <a:pPr algn="l" marL="200660" indent="-200660">
              <a:lnSpc>
                <a:spcPct val="113000"/>
              </a:lnSpc>
              <a:spcBef>
                <a:spcPts val="420"/>
              </a:spcBef>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Kendali langsung membawa tanggung jawab atas kesalahan dan pemulihan</a:t>
            </a:r>
            <a:endParaRPr lang="id"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id" altLang="en-US" sz="2110" dirty="0">
                <a:solidFill>
                  <a:srgbClr val="25252B"/>
                </a:solidFill>
                <a:latin typeface="IBM Plex Sans" pitchFamily="34" charset="0"/>
                <a:ea typeface="IBM Plex Sans" pitchFamily="34" charset="-122"/>
                <a:cs typeface="IBM Plex Sans" pitchFamily="34" charset="-120"/>
              </a:rPr>
              <a:t>Blockchain publik tidak dapat membuktikan jumlah yang terutang oleh penyedia layanan kepada pelanggan tertentu. Kustodi mandiri tetap dapat melibatkan ketergantungan pada perangkat lunak, perangkat keras, server, dan jaringan.</a:t>
            </a:r>
            <a:endParaRPr lang="id"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id" altLang="en-US" sz="2110" b="1" dirty="0">
                <a:solidFill>
                  <a:srgbClr val="422C70"/>
                </a:solidFill>
                <a:latin typeface="IBM Plex Sans" pitchFamily="34" charset="0"/>
                <a:ea typeface="IBM Plex Sans" pitchFamily="34" charset="-122"/>
                <a:cs typeface="IBM Plex Sans" pitchFamily="34" charset="-120"/>
              </a:rPr>
              <a:t>Cobalah</a:t>
            </a:r>
            <a:endParaRPr lang="id" sz="2110" dirty="0"/>
          </a:p>
          <a:p>
            <a:pPr algn="l" indent="0" marL="0">
              <a:lnSpc>
                <a:spcPct val="113000"/>
              </a:lnSpc>
              <a:spcBef>
                <a:spcPts val="320"/>
              </a:spcBef>
              <a:buNone/>
            </a:pPr>
            <a:r>
              <a:rPr lang="id" altLang="en-US" sz="2110" dirty="0">
                <a:solidFill>
                  <a:srgbClr val="25252B"/>
                </a:solidFill>
                <a:latin typeface="IBM Plex Sans" pitchFamily="34" charset="0"/>
                <a:ea typeface="IBM Plex Sans" pitchFamily="34" charset="-122"/>
                <a:cs typeface="IBM Plex Sans" pitchFamily="34" charset="-120"/>
              </a:rPr>
              <a:t>Bandingkan dua deskripsi yang telah disiapkan: siapa yang mengendalikan kunci, siapa yang memulihkan akses, dan risiko apa yang perlu diperiksa?</a:t>
            </a:r>
            <a:endParaRPr lang="id"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3</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3</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Kustodial Anda masuk ke akun di ponsel AndaPenyedia layanan menyimpan kunci di servernya Penyedia layanan menyetujui dan menandatangani pembayaran AndaSaldoJanji dari penyedia layananPemulihanMelalui ">    </p:cNvPr>
          <p:cNvPicPr>
            <a:picLocks noChangeAspect="1"/>
          </p:cNvPicPr>
          <p:nvPr/>
        </p:nvPicPr>
        <p:blipFill>
          <a:blip r:embed="rId1"/>
          <a:stretch>
            <a:fillRect/>
          </a:stretch>
        </p:blipFill>
        <p:spPr>
          <a:xfrm>
            <a:off x="342900" y="304678"/>
            <a:ext cx="11506170" cy="609630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Dompet Panas dan Dompet Dingin</a:t>
            </a:r>
            <a:endParaRPr lang="id" sz="3000" dirty="0"/>
          </a:p>
        </p:txBody>
      </p:sp>
      <p:sp>
        <p:nvSpPr>
          <p:cNvPr id="5" name="Text 2"/>
          <p:cNvSpPr/>
          <p:nvPr/>
        </p:nvSpPr>
        <p:spPr>
          <a:xfrm>
            <a:off x="971459" y="1368491"/>
            <a:ext cx="6006694" cy="3107497"/>
          </a:xfrm>
          <a:prstGeom prst="rect">
            <a:avLst/>
          </a:prstGeom>
          <a:noFill/>
          <a:ln/>
        </p:spPr>
        <p:txBody>
          <a:bodyPr wrap="square" lIns="0" tIns="0" rIns="0" bIns="0" rtlCol="0" anchor="t"/>
          <a:lstStyle/>
          <a:p>
            <a:pPr algn="l" marL="182880" indent="-182880">
              <a:lnSpc>
                <a:spcPct val="113000"/>
              </a:lnSpc>
              <a:buSzPct val="100000"/>
              <a:buChar char="•"/>
            </a:pPr>
            <a:r>
              <a:rPr lang="id" altLang="en-US" sz="1920" b="1" dirty="0">
                <a:solidFill>
                  <a:srgbClr val="422C70"/>
                </a:solidFill>
                <a:latin typeface="IBM Plex Sans" pitchFamily="34" charset="0"/>
                <a:ea typeface="IBM Plex Sans" pitchFamily="34" charset="-122"/>
                <a:cs typeface="IBM Plex Sans" pitchFamily="34" charset="-120"/>
              </a:rPr>
              <a:t>Panas:</a:t>
            </a:r>
            <a:r>
              <a:rPr lang="id" altLang="en-US" sz="1920" dirty="0">
                <a:solidFill>
                  <a:srgbClr val="25252B"/>
                </a:solidFill>
                <a:latin typeface="IBM Plex Sans" pitchFamily="34" charset="0"/>
                <a:ea typeface="IBM Plex Sans" pitchFamily="34" charset="-122"/>
                <a:cs typeface="IBM Plex Sans" pitchFamily="34" charset="-120"/>
              </a:rPr>
              <a:t> kunci berada di perangkat yang terhubung ke internet; praktis, tetapi lebih rentan terhadap ancaman</a:t>
            </a:r>
            <a:endParaRPr lang="id" sz="1920" dirty="0"/>
          </a:p>
          <a:p>
            <a:pPr algn="l" marL="182880" indent="-182880">
              <a:lnSpc>
                <a:spcPct val="113000"/>
              </a:lnSpc>
              <a:spcBef>
                <a:spcPts val="380"/>
              </a:spcBef>
              <a:buSzPct val="100000"/>
              <a:buChar char="•"/>
            </a:pPr>
            <a:r>
              <a:rPr lang="id" altLang="en-US" sz="1920" b="1" dirty="0">
                <a:solidFill>
                  <a:srgbClr val="422C70"/>
                </a:solidFill>
                <a:latin typeface="IBM Plex Sans" pitchFamily="34" charset="0"/>
                <a:ea typeface="IBM Plex Sans" pitchFamily="34" charset="-122"/>
                <a:cs typeface="IBM Plex Sans" pitchFamily="34" charset="-120"/>
              </a:rPr>
              <a:t>Dingin:</a:t>
            </a:r>
            <a:r>
              <a:rPr lang="id" altLang="en-US" sz="1920" dirty="0">
                <a:solidFill>
                  <a:srgbClr val="25252B"/>
                </a:solidFill>
                <a:latin typeface="IBM Plex Sans" pitchFamily="34" charset="0"/>
                <a:ea typeface="IBM Plex Sans" pitchFamily="34" charset="-122"/>
                <a:cs typeface="IBM Plex Sans" pitchFamily="34" charset="-120"/>
              </a:rPr>
              <a:t> kunci penandatanganan diisolasi dari perangkat serbaguna yang terhubung ke internet</a:t>
            </a:r>
            <a:endParaRPr lang="id" sz="1920" dirty="0"/>
          </a:p>
          <a:p>
            <a:pPr algn="l" marL="182880" indent="-182880">
              <a:lnSpc>
                <a:spcPct val="113000"/>
              </a:lnSpc>
              <a:spcBef>
                <a:spcPts val="380"/>
              </a:spcBef>
              <a:buSzPct val="100000"/>
              <a:buChar char="•"/>
            </a:pPr>
            <a:r>
              <a:rPr lang="id" altLang="en-US" sz="1920" b="1" dirty="0">
                <a:solidFill>
                  <a:srgbClr val="422C70"/>
                </a:solidFill>
                <a:latin typeface="IBM Plex Sans" pitchFamily="34" charset="0"/>
                <a:ea typeface="IBM Plex Sans" pitchFamily="34" charset="-122"/>
                <a:cs typeface="IBM Plex Sans" pitchFamily="34" charset="-120"/>
              </a:rPr>
              <a:t>Dompet perangkat keras:</a:t>
            </a:r>
            <a:r>
              <a:rPr lang="id" altLang="en-US" sz="1920" dirty="0">
                <a:solidFill>
                  <a:srgbClr val="25252B"/>
                </a:solidFill>
                <a:latin typeface="IBM Plex Sans" pitchFamily="34" charset="0"/>
                <a:ea typeface="IBM Plex Sans" pitchFamily="34" charset="-122"/>
                <a:cs typeface="IBM Plex Sans" pitchFamily="34" charset="-120"/>
              </a:rPr>
              <a:t> perangkat khusus untuk melindungi kunci dan menandatangani transaksi</a:t>
            </a:r>
            <a:endParaRPr lang="id" sz="1920" dirty="0"/>
          </a:p>
          <a:p>
            <a:pPr algn="l" marL="182880" indent="-182880">
              <a:lnSpc>
                <a:spcPct val="113000"/>
              </a:lnSpc>
              <a:spcBef>
                <a:spcPts val="380"/>
              </a:spcBef>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Kustodi dan pemulihan: dua persoalan terpisah</a:t>
            </a:r>
            <a:endParaRPr lang="id" sz="1920" dirty="0"/>
          </a:p>
        </p:txBody>
      </p:sp>
      <p:sp>
        <p:nvSpPr>
          <p:cNvPr id="6" name="Text 3"/>
          <p:cNvSpPr/>
          <p:nvPr/>
        </p:nvSpPr>
        <p:spPr>
          <a:xfrm>
            <a:off x="666780" y="4744182"/>
            <a:ext cx="6340632" cy="1316279"/>
          </a:xfrm>
          <a:prstGeom prst="rect">
            <a:avLst/>
          </a:prstGeom>
          <a:noFill/>
          <a:ln/>
        </p:spPr>
        <p:txBody>
          <a:bodyPr wrap="square" lIns="0" tIns="0" rIns="0" bIns="0" rtlCol="0" anchor="t"/>
          <a:lstStyle/>
          <a:p>
            <a:pPr algn="l" indent="0" marL="0">
              <a:lnSpc>
                <a:spcPct val="113000"/>
              </a:lnSpc>
              <a:buNone/>
            </a:pPr>
            <a:r>
              <a:rPr lang="id" altLang="en-US" sz="1920" dirty="0">
                <a:solidFill>
                  <a:srgbClr val="25252B"/>
                </a:solidFill>
                <a:latin typeface="IBM Plex Sans" pitchFamily="34" charset="0"/>
                <a:ea typeface="IBM Plex Sans" pitchFamily="34" charset="-122"/>
                <a:cs typeface="IBM Plex Sans" pitchFamily="34" charset="-120"/>
              </a:rPr>
              <a:t>Dompet perangkat keras dapat mendukung penyimpanan dingin; kedua istilah ini tidak dapat dipertukarkan. Perangkat dan cadangan tetap perlu dilindungi.</a:t>
            </a:r>
            <a:endParaRPr lang="id"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3</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Pemulihan Dompet dan Pengujian Frasa Benih</a:t>
            </a:r>
            <a:endParaRPr lang="id" sz="3000" dirty="0"/>
          </a:p>
        </p:txBody>
      </p:sp>
      <p:sp>
        <p:nvSpPr>
          <p:cNvPr id="4" name="Text 2"/>
          <p:cNvSpPr/>
          <p:nvPr/>
        </p:nvSpPr>
        <p:spPr>
          <a:xfrm>
            <a:off x="666780" y="1447770"/>
            <a:ext cx="11510010" cy="1645463"/>
          </a:xfrm>
          <a:prstGeom prst="rect">
            <a:avLst/>
          </a:prstGeom>
          <a:noFill/>
          <a:ln/>
        </p:spPr>
        <p:txBody>
          <a:bodyPr wrap="square" lIns="0" tIns="0" rIns="0" bIns="0" rtlCol="0" anchor="t"/>
          <a:lstStyle/>
          <a:p>
            <a:pPr algn="l" indent="0" marL="0">
              <a:lnSpc>
                <a:spcPct val="113000"/>
              </a:lnSpc>
              <a:buNone/>
            </a:pPr>
            <a:r>
              <a:rPr lang="id" altLang="en-US" sz="2400" dirty="0">
                <a:solidFill>
                  <a:srgbClr val="25252B"/>
                </a:solidFill>
                <a:latin typeface="IBM Plex Sans" pitchFamily="34" charset="0"/>
                <a:ea typeface="IBM Plex Sans" pitchFamily="34" charset="-122"/>
                <a:cs typeface="IBM Plex Sans" pitchFamily="34" charset="-120"/>
              </a:rPr>
              <a:t>Gunakan hanya materi yang telah disiapkan, kosong, atau berupa simulasi. Jangan pernah mengungkapkan kata-kata pemulihan yang sebenarnya; jangan pernah menggunakan dompet yang dipakai di kelas untuk menyimpan dana dalam jumlah berarti di kemudian hari.</a:t>
            </a:r>
            <a:endParaRPr lang="id"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3</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Hanya gunakan materi yang telah disiapkan, kosong, atau berupa simulasi. Pengajar Anda tidak boleh melihat kata-kata pemulihan. 1 Ikuti petunjukGunakan panduan resmi untuk dompet latihan yang digunaka">    </p:cNvPr>
          <p:cNvPicPr>
            <a:picLocks noChangeAspect="1"/>
          </p:cNvPicPr>
          <p:nvPr/>
        </p:nvPicPr>
        <p:blipFill>
          <a:blip r:embed="rId1"/>
          <a:stretch>
            <a:fillRect/>
          </a:stretch>
        </p:blipFill>
        <p:spPr>
          <a:xfrm>
            <a:off x="342900" y="498805"/>
            <a:ext cx="11506170" cy="570795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Menerima Bitcoin</a:t>
            </a:r>
            <a:endParaRPr lang="id" sz="3000" dirty="0"/>
          </a:p>
        </p:txBody>
      </p:sp>
      <p:sp>
        <p:nvSpPr>
          <p:cNvPr id="4" name="Text 2"/>
          <p:cNvSpPr/>
          <p:nvPr/>
        </p:nvSpPr>
        <p:spPr>
          <a:xfrm>
            <a:off x="666780" y="1441734"/>
            <a:ext cx="11510010" cy="395021"/>
          </a:xfrm>
          <a:prstGeom prst="rect">
            <a:avLst/>
          </a:prstGeom>
          <a:noFill/>
          <a:ln/>
        </p:spPr>
        <p:txBody>
          <a:bodyPr wrap="square" lIns="0" tIns="0" rIns="0" bIns="0" rtlCol="0" anchor="t"/>
          <a:lstStyle/>
          <a:p>
            <a:pPr algn="l" indent="0" marL="0">
              <a:lnSpc>
                <a:spcPct val="113000"/>
              </a:lnSpc>
              <a:buNone/>
            </a:pPr>
            <a:r>
              <a:rPr lang="id" altLang="en-US" sz="2300" b="1" dirty="0">
                <a:solidFill>
                  <a:srgbClr val="25252B"/>
                </a:solidFill>
                <a:latin typeface="IBM Plex Sans" pitchFamily="34" charset="0"/>
                <a:ea typeface="IBM Plex Sans" pitchFamily="34" charset="-122"/>
                <a:cs typeface="IBM Plex Sans" pitchFamily="34" charset="-120"/>
              </a:rPr>
              <a:t>Latihan 1: menerima dengan aman</a:t>
            </a:r>
            <a:endParaRPr lang="id" sz="2300" dirty="0"/>
          </a:p>
        </p:txBody>
      </p:sp>
      <p:sp>
        <p:nvSpPr>
          <p:cNvPr id="5" name="Text 3"/>
          <p:cNvSpPr/>
          <p:nvPr/>
        </p:nvSpPr>
        <p:spPr>
          <a:xfrm>
            <a:off x="1032449" y="2070659"/>
            <a:ext cx="11109137" cy="2603937"/>
          </a:xfrm>
          <a:prstGeom prst="rect">
            <a:avLst/>
          </a:prstGeom>
          <a:noFill/>
          <a:ln/>
        </p:spPr>
        <p:txBody>
          <a:bodyPr wrap="square" lIns="0" tIns="0" rIns="0" bIns="0" rtlCol="0" anchor="t"/>
          <a:lstStyle/>
          <a:p>
            <a:pPr algn="l" marL="219710" indent="-219710">
              <a:lnSpc>
                <a:spcPct val="113000"/>
              </a:lnSpc>
              <a:buSzPct val="100000"/>
              <a:buFont typeface="+mj-lt"/>
              <a:buAutoNum type="arabicPeriod" startAt="1"/>
            </a:pPr>
            <a:r>
              <a:rPr lang="id" altLang="en-US" sz="2300" dirty="0">
                <a:solidFill>
                  <a:srgbClr val="25252B"/>
                </a:solidFill>
                <a:latin typeface="IBM Plex Sans" pitchFamily="34" charset="0"/>
                <a:ea typeface="IBM Plex Sans" pitchFamily="34" charset="-122"/>
                <a:cs typeface="IBM Plex Sans" pitchFamily="34" charset="-120"/>
              </a:rPr>
              <a:t>Buka dompet yang telah disiapkan; pilih Terima.</a:t>
            </a:r>
            <a:endParaRPr lang="id" sz="2300" dirty="0"/>
          </a:p>
          <a:p>
            <a:pPr algn="l" marL="219710" indent="-219710">
              <a:lnSpc>
                <a:spcPct val="113000"/>
              </a:lnSpc>
              <a:spcBef>
                <a:spcPts val="460"/>
              </a:spcBef>
              <a:buSzPct val="100000"/>
              <a:buFont typeface="+mj-lt"/>
              <a:buAutoNum type="arabicPeriod" startAt="1"/>
            </a:pPr>
            <a:r>
              <a:rPr lang="id" altLang="en-US" sz="2300" dirty="0">
                <a:solidFill>
                  <a:srgbClr val="25252B"/>
                </a:solidFill>
                <a:latin typeface="IBM Plex Sans" pitchFamily="34" charset="0"/>
                <a:ea typeface="IBM Plex Sans" pitchFamily="34" charset="-122"/>
                <a:cs typeface="IBM Plex Sans" pitchFamily="34" charset="-120"/>
              </a:rPr>
              <a:t>Identifikasi apakah transaksi dilakukan secara on-chain atau melalui Lightning.</a:t>
            </a:r>
            <a:endParaRPr lang="id" sz="2300" dirty="0"/>
          </a:p>
          <a:p>
            <a:pPr algn="l" marL="219710" indent="-219710">
              <a:lnSpc>
                <a:spcPct val="113000"/>
              </a:lnSpc>
              <a:spcBef>
                <a:spcPts val="460"/>
              </a:spcBef>
              <a:buSzPct val="100000"/>
              <a:buFont typeface="+mj-lt"/>
              <a:buAutoNum type="arabicPeriod" startAt="1"/>
            </a:pPr>
            <a:r>
              <a:rPr lang="id" altLang="en-US" sz="2300" dirty="0">
                <a:solidFill>
                  <a:srgbClr val="25252B"/>
                </a:solidFill>
                <a:latin typeface="IBM Plex Sans" pitchFamily="34" charset="0"/>
                <a:ea typeface="IBM Plex Sans" pitchFamily="34" charset="-122"/>
                <a:cs typeface="IBM Plex Sans" pitchFamily="34" charset="-120"/>
              </a:rPr>
              <a:t>Bagikan hanya informasi penerimaan yang bersifat publik.</a:t>
            </a:r>
            <a:endParaRPr lang="id" sz="2300" dirty="0"/>
          </a:p>
          <a:p>
            <a:pPr algn="l" marL="219710" indent="-219710">
              <a:lnSpc>
                <a:spcPct val="113000"/>
              </a:lnSpc>
              <a:spcBef>
                <a:spcPts val="460"/>
              </a:spcBef>
              <a:buSzPct val="100000"/>
              <a:buFont typeface="+mj-lt"/>
              <a:buAutoNum type="arabicPeriod" startAt="1"/>
            </a:pPr>
            <a:r>
              <a:rPr lang="id" altLang="en-US" sz="2300" dirty="0">
                <a:solidFill>
                  <a:srgbClr val="25252B"/>
                </a:solidFill>
                <a:latin typeface="IBM Plex Sans" pitchFamily="34" charset="0"/>
                <a:ea typeface="IBM Plex Sans" pitchFamily="34" charset="-122"/>
                <a:cs typeface="IBM Plex Sans" pitchFamily="34" charset="-120"/>
              </a:rPr>
              <a:t>Periksa jumlah yang diminta bersama pengirim.</a:t>
            </a:r>
            <a:endParaRPr lang="id" sz="2300" dirty="0"/>
          </a:p>
          <a:p>
            <a:pPr algn="l" marL="219710" indent="-219710">
              <a:lnSpc>
                <a:spcPct val="113000"/>
              </a:lnSpc>
              <a:spcBef>
                <a:spcPts val="460"/>
              </a:spcBef>
              <a:buSzPct val="100000"/>
              <a:buFont typeface="+mj-lt"/>
              <a:buAutoNum type="arabicPeriod" startAt="1"/>
            </a:pPr>
            <a:r>
              <a:rPr lang="id" altLang="en-US" sz="2300" dirty="0">
                <a:solidFill>
                  <a:srgbClr val="25252B"/>
                </a:solidFill>
                <a:latin typeface="IBM Plex Sans" pitchFamily="34" charset="0"/>
                <a:ea typeface="IBM Plex Sans" pitchFamily="34" charset="-122"/>
                <a:cs typeface="IBM Plex Sans" pitchFamily="34" charset="-120"/>
              </a:rPr>
              <a:t>Periksa jumlah dan status transaksi di dompet Anda sendiri.</a:t>
            </a:r>
            <a:endParaRPr lang="id"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id" altLang="en-US" sz="2300" dirty="0">
                <a:solidFill>
                  <a:srgbClr val="25252B"/>
                </a:solidFill>
                <a:latin typeface="IBM Plex Sans" pitchFamily="34" charset="0"/>
                <a:ea typeface="IBM Plex Sans" pitchFamily="34" charset="-122"/>
                <a:cs typeface="IBM Plex Sans" pitchFamily="34" charset="-120"/>
              </a:rPr>
              <a:t>Pesan atau tangkapan layar dari pengirim bukanlah bukti. Status tertunda berbeda dari terkonfirmasi; konfirmasi tidak dapat memperbaiki kesalahan alamat atau penipuan.</a:t>
            </a:r>
            <a:endParaRPr lang="id"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3</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Mengirim Bitcoin</a:t>
            </a:r>
            <a:endParaRPr lang="id"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id" altLang="en-US" sz="2400" b="1" dirty="0">
                <a:solidFill>
                  <a:srgbClr val="25252B"/>
                </a:solidFill>
                <a:latin typeface="IBM Plex Sans" pitchFamily="34" charset="0"/>
                <a:ea typeface="IBM Plex Sans" pitchFamily="34" charset="-122"/>
                <a:cs typeface="IBM Plex Sans" pitchFamily="34" charset="-120"/>
              </a:rPr>
              <a:t>Latihan 2: berhenti sejenak dan periksa sebelum mengirim</a:t>
            </a:r>
            <a:endParaRPr lang="id" sz="2400" dirty="0"/>
          </a:p>
        </p:txBody>
      </p:sp>
      <p:sp>
        <p:nvSpPr>
          <p:cNvPr id="6" name="Text 3"/>
          <p:cNvSpPr/>
          <p:nvPr/>
        </p:nvSpPr>
        <p:spPr>
          <a:xfrm>
            <a:off x="666780" y="2575316"/>
            <a:ext cx="6340632" cy="2879537"/>
          </a:xfrm>
          <a:prstGeom prst="rect">
            <a:avLst/>
          </a:prstGeom>
          <a:noFill/>
          <a:ln/>
        </p:spPr>
        <p:txBody>
          <a:bodyPr wrap="square" lIns="0" tIns="0" rIns="0" bIns="0" rtlCol="0" anchor="t"/>
          <a:lstStyle/>
          <a:p>
            <a:pPr algn="l" indent="0" marL="0">
              <a:lnSpc>
                <a:spcPct val="113000"/>
              </a:lnSpc>
              <a:buNone/>
            </a:pPr>
            <a:r>
              <a:rPr lang="id" altLang="en-US" sz="2400" dirty="0">
                <a:solidFill>
                  <a:srgbClr val="25252B"/>
                </a:solidFill>
                <a:latin typeface="IBM Plex Sans" pitchFamily="34" charset="0"/>
                <a:ea typeface="IBM Plex Sans" pitchFamily="34" charset="-122"/>
                <a:cs typeface="IBM Plex Sans" pitchFamily="34" charset="-120"/>
              </a:rPr>
              <a:t>Setujui hanya jika semua hasil pemeriksaan sesuai. Jika detail berubah, muncul desakan untuk segera bertindak, atau ada yang meminta informasi rahasia, hentikan proses dan lakukan verifikasi secara mandiri. Pengiriman yang sah sulit atau mustahil dibatalkan.</a:t>
            </a:r>
            <a:endParaRPr lang="id"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3</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Sebelum Anda mengirim✓ PenerimaKonfirmasikan penerima dan tujuan pembayaran melalui saluran tepercaya.✓ Metode pembayaranKonfirmasikan apakah melalui on-chain atau Lightning.✓ TujuanBandingkan dengan ">    </p:cNvPr>
          <p:cNvPicPr>
            <a:picLocks noChangeAspect="1"/>
          </p:cNvPicPr>
          <p:nvPr/>
        </p:nvPicPr>
        <p:blipFill>
          <a:blip r:embed="rId1"/>
          <a:stretch>
            <a:fillRect/>
          </a:stretch>
        </p:blipFill>
        <p:spPr>
          <a:xfrm>
            <a:off x="1220815" y="266730"/>
            <a:ext cx="9750339"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Verifikasi dan Transaksi yang Tidak Dapat Dibatalkan</a:t>
            </a:r>
            <a:endParaRPr lang="id"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id" altLang="en-US" sz="2300" b="1" dirty="0">
                <a:solidFill>
                  <a:srgbClr val="422C70"/>
                </a:solidFill>
                <a:latin typeface="IBM Plex Sans" pitchFamily="34" charset="0"/>
                <a:ea typeface="IBM Plex Sans" pitchFamily="34" charset="-122"/>
                <a:cs typeface="IBM Plex Sans" pitchFamily="34" charset="-120"/>
              </a:rPr>
              <a:t>Txid:</a:t>
            </a:r>
            <a:r>
              <a:rPr lang="id" altLang="en-US" sz="2300" dirty="0">
                <a:solidFill>
                  <a:srgbClr val="25252B"/>
                </a:solidFill>
                <a:latin typeface="IBM Plex Sans" pitchFamily="34" charset="0"/>
                <a:ea typeface="IBM Plex Sans" pitchFamily="34" charset="-122"/>
                <a:cs typeface="IBM Plex Sans" pitchFamily="34" charset="-120"/>
              </a:rPr>
              <a:t> pengenal untuk transaksi di blockchain</a:t>
            </a:r>
            <a:endParaRPr lang="id" sz="2300" dirty="0"/>
          </a:p>
          <a:p>
            <a:pPr algn="l" marL="219710" indent="-219710">
              <a:lnSpc>
                <a:spcPct val="113000"/>
              </a:lnSpc>
              <a:spcBef>
                <a:spcPts val="460"/>
              </a:spcBef>
              <a:buSzPct val="100000"/>
              <a:buChar char="•"/>
            </a:pPr>
            <a:r>
              <a:rPr lang="id" altLang="en-US" sz="2300" b="1" dirty="0">
                <a:solidFill>
                  <a:srgbClr val="422C70"/>
                </a:solidFill>
                <a:latin typeface="IBM Plex Sans" pitchFamily="34" charset="0"/>
                <a:ea typeface="IBM Plex Sans" pitchFamily="34" charset="-122"/>
                <a:cs typeface="IBM Plex Sans" pitchFamily="34" charset="-120"/>
              </a:rPr>
              <a:t>Penjelajah:</a:t>
            </a:r>
            <a:r>
              <a:rPr lang="id" altLang="en-US" sz="2300" dirty="0">
                <a:solidFill>
                  <a:srgbClr val="25252B"/>
                </a:solidFill>
                <a:latin typeface="IBM Plex Sans" pitchFamily="34" charset="0"/>
                <a:ea typeface="IBM Plex Sans" pitchFamily="34" charset="-122"/>
                <a:cs typeface="IBM Plex Sans" pitchFamily="34" charset="-120"/>
              </a:rPr>
              <a:t> antarmuka untuk data transaksi publik</a:t>
            </a:r>
            <a:endParaRPr lang="id" sz="2300" dirty="0"/>
          </a:p>
          <a:p>
            <a:pPr algn="l" marL="219710" indent="-219710">
              <a:lnSpc>
                <a:spcPct val="113000"/>
              </a:lnSpc>
              <a:spcBef>
                <a:spcPts val="460"/>
              </a:spcBef>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Periksa jaringan, tujuan, jumlah, biaya, status, dan konfirmasi</a:t>
            </a:r>
            <a:endParaRPr lang="id" sz="2300" dirty="0"/>
          </a:p>
          <a:p>
            <a:pPr algn="l" marL="219710" indent="-219710">
              <a:lnSpc>
                <a:spcPct val="113000"/>
              </a:lnSpc>
              <a:spcBef>
                <a:spcPts val="460"/>
              </a:spcBef>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Disiarkan → menunggu → dimasukkan ke dalam blok → konfirmasi berikutnya</a:t>
            </a:r>
            <a:endParaRPr lang="id" sz="2300" dirty="0"/>
          </a:p>
        </p:txBody>
      </p:sp>
      <p:sp>
        <p:nvSpPr>
          <p:cNvPr id="5" name="Text 3"/>
          <p:cNvSpPr/>
          <p:nvPr/>
        </p:nvSpPr>
        <p:spPr>
          <a:xfrm>
            <a:off x="666780" y="3460272"/>
            <a:ext cx="11510010" cy="789950"/>
          </a:xfrm>
          <a:prstGeom prst="rect">
            <a:avLst/>
          </a:prstGeom>
          <a:noFill/>
          <a:ln/>
        </p:spPr>
        <p:txBody>
          <a:bodyPr wrap="square" lIns="0" tIns="0" rIns="0" bIns="0" rtlCol="0" anchor="t"/>
          <a:lstStyle/>
          <a:p>
            <a:pPr algn="l" indent="0" marL="0">
              <a:lnSpc>
                <a:spcPct val="113000"/>
              </a:lnSpc>
              <a:buNone/>
            </a:pPr>
            <a:r>
              <a:rPr lang="id" altLang="en-US" sz="2300" dirty="0">
                <a:solidFill>
                  <a:srgbClr val="25252B"/>
                </a:solidFill>
                <a:latin typeface="IBM Plex Sans" pitchFamily="34" charset="0"/>
                <a:ea typeface="IBM Plex Sans" pitchFamily="34" charset="-122"/>
                <a:cs typeface="IBM Plex Sans" pitchFamily="34" charset="-120"/>
              </a:rPr>
              <a:t>Penjelajah tidak dapat membuktikan identitas, kejujuran, atau tujuan pembayaran. Tidak ada jumlah konfirmasi yang berlaku untuk semua pembayaran.</a:t>
            </a:r>
            <a:endParaRPr lang="id" sz="2300" dirty="0"/>
          </a:p>
        </p:txBody>
      </p:sp>
      <p:sp>
        <p:nvSpPr>
          <p:cNvPr id="6" name="Text 4"/>
          <p:cNvSpPr/>
          <p:nvPr/>
        </p:nvSpPr>
        <p:spPr>
          <a:xfrm>
            <a:off x="666780" y="4542831"/>
            <a:ext cx="11510010" cy="1184971"/>
          </a:xfrm>
          <a:prstGeom prst="rect">
            <a:avLst/>
          </a:prstGeom>
          <a:noFill/>
          <a:ln/>
        </p:spPr>
        <p:txBody>
          <a:bodyPr wrap="square" lIns="0" tIns="0" rIns="0" bIns="0" rtlCol="0" anchor="t"/>
          <a:lstStyle/>
          <a:p>
            <a:pPr algn="l" indent="0" marL="0">
              <a:lnSpc>
                <a:spcPct val="113000"/>
              </a:lnSpc>
              <a:buNone/>
            </a:pPr>
            <a:r>
              <a:rPr lang="id" altLang="en-US" sz="2300" dirty="0">
                <a:solidFill>
                  <a:srgbClr val="25252B"/>
                </a:solidFill>
                <a:latin typeface="IBM Plex Sans" pitchFamily="34" charset="0"/>
                <a:ea typeface="IBM Plex Sans" pitchFamily="34" charset="-122"/>
                <a:cs typeface="IBM Plex Sans" pitchFamily="34" charset="-120"/>
              </a:rPr>
              <a:t>Gunakan contoh yang telah disiapkan; jangan mencari alamat atau transaksi pribadi peserta didik. Pencarian dapat mengungkapkan minat Anda kepada operator penjelajah.</a:t>
            </a:r>
            <a:endParaRPr lang="id"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3</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Kumpulan transaksi tertundaMenunggu blokBlok N1 konfirmasiBlok N+12 konfirmasiBlok N+23 konfirmasiBlok N+34 konfirmasi">    </p:cNvPr>
          <p:cNvPicPr>
            <a:picLocks noChangeAspect="1"/>
          </p:cNvPicPr>
          <p:nvPr/>
        </p:nvPicPr>
        <p:blipFill>
          <a:blip r:embed="rId1"/>
          <a:stretch>
            <a:fillRect/>
          </a:stretch>
        </p:blipFill>
        <p:spPr>
          <a:xfrm>
            <a:off x="342900" y="1660093"/>
            <a:ext cx="11506170" cy="338538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Daftar Periksa Keamanan</a:t>
            </a:r>
            <a:endParaRPr lang="id" sz="3000" dirty="0"/>
          </a:p>
        </p:txBody>
      </p:sp>
      <p:sp>
        <p:nvSpPr>
          <p:cNvPr id="5" name="Text 2"/>
          <p:cNvSpPr/>
          <p:nvPr/>
        </p:nvSpPr>
        <p:spPr>
          <a:xfrm>
            <a:off x="666780" y="1423355"/>
            <a:ext cx="5694426" cy="691195"/>
          </a:xfrm>
          <a:prstGeom prst="rect">
            <a:avLst/>
          </a:prstGeom>
          <a:noFill/>
          <a:ln/>
        </p:spPr>
        <p:txBody>
          <a:bodyPr wrap="square" lIns="0" tIns="0" rIns="0" bIns="0" rtlCol="0" anchor="t"/>
          <a:lstStyle/>
          <a:p>
            <a:pPr algn="l" indent="0" marL="0">
              <a:lnSpc>
                <a:spcPct val="113000"/>
              </a:lnSpc>
              <a:buNone/>
            </a:pPr>
            <a:r>
              <a:rPr lang="id" altLang="en-US" sz="2020" b="1" dirty="0">
                <a:solidFill>
                  <a:srgbClr val="25252B"/>
                </a:solidFill>
                <a:latin typeface="IBM Plex Sans" pitchFamily="34" charset="0"/>
                <a:ea typeface="IBM Plex Sans" pitchFamily="34" charset="-122"/>
                <a:cs typeface="IBM Plex Sans" pitchFamily="34" charset="-120"/>
              </a:rPr>
              <a:t>Latihan 3: kenali risiko dan berhenti dengan aman</a:t>
            </a:r>
            <a:endParaRPr lang="id" sz="2020" dirty="0"/>
          </a:p>
        </p:txBody>
      </p:sp>
      <p:sp>
        <p:nvSpPr>
          <p:cNvPr id="6" name="Text 3"/>
          <p:cNvSpPr/>
          <p:nvPr/>
        </p:nvSpPr>
        <p:spPr>
          <a:xfrm>
            <a:off x="666780" y="2370491"/>
            <a:ext cx="5694426" cy="1727850"/>
          </a:xfrm>
          <a:prstGeom prst="rect">
            <a:avLst/>
          </a:prstGeom>
          <a:noFill/>
          <a:ln/>
        </p:spPr>
        <p:txBody>
          <a:bodyPr wrap="square" lIns="0" tIns="0" rIns="0" bIns="0" rtlCol="0" anchor="t"/>
          <a:lstStyle/>
          <a:p>
            <a:pPr algn="l" indent="0" marL="0">
              <a:lnSpc>
                <a:spcPct val="113000"/>
              </a:lnSpc>
              <a:buNone/>
            </a:pPr>
            <a:r>
              <a:rPr lang="id" altLang="en-US" sz="2020" b="1" dirty="0">
                <a:solidFill>
                  <a:srgbClr val="25252B"/>
                </a:solidFill>
                <a:latin typeface="IBM Plex Sans" pitchFamily="34" charset="0"/>
                <a:ea typeface="IBM Plex Sans" pitchFamily="34" charset="-122"/>
                <a:cs typeface="IBM Plex Sans" pitchFamily="34" charset="-120"/>
              </a:rPr>
              <a:t>Berhenti sejenak. Jangan bagikan apa pun. Jangan kirim apa pun. Tutup saluran komunikasi. Lakukan verifikasi secara mandiri. Mintalah bantuan tanpa mengungkapkan rahasia.</a:t>
            </a:r>
            <a:endParaRPr lang="id" sz="2020" dirty="0"/>
          </a:p>
        </p:txBody>
      </p:sp>
      <p:sp>
        <p:nvSpPr>
          <p:cNvPr id="7" name="Shape 4"/>
          <p:cNvSpPr/>
          <p:nvPr/>
        </p:nvSpPr>
        <p:spPr>
          <a:xfrm>
            <a:off x="666780" y="4354373"/>
            <a:ext cx="5372100" cy="1727850"/>
          </a:xfrm>
          <a:prstGeom prst="rect">
            <a:avLst/>
          </a:prstGeom>
          <a:solidFill>
            <a:srgbClr val="F3F3FA"/>
          </a:solidFill>
          <a:ln/>
        </p:spPr>
      </p:sp>
      <p:sp>
        <p:nvSpPr>
          <p:cNvPr id="8" name="Shape 5"/>
          <p:cNvSpPr/>
          <p:nvPr/>
        </p:nvSpPr>
        <p:spPr>
          <a:xfrm>
            <a:off x="666780" y="4354373"/>
            <a:ext cx="57150" cy="1727850"/>
          </a:xfrm>
          <a:prstGeom prst="rect">
            <a:avLst/>
          </a:prstGeom>
          <a:solidFill>
            <a:srgbClr val="422C70"/>
          </a:solidFill>
          <a:ln/>
        </p:spPr>
      </p:sp>
      <p:sp>
        <p:nvSpPr>
          <p:cNvPr id="9" name="Text 6"/>
          <p:cNvSpPr/>
          <p:nvPr/>
        </p:nvSpPr>
        <p:spPr>
          <a:xfrm>
            <a:off x="1133582" y="4584802"/>
            <a:ext cx="4765396" cy="1266993"/>
          </a:xfrm>
          <a:prstGeom prst="rect">
            <a:avLst/>
          </a:prstGeom>
          <a:noFill/>
          <a:ln/>
        </p:spPr>
        <p:txBody>
          <a:bodyPr wrap="square" lIns="0" tIns="0" rIns="0" bIns="0" rtlCol="0" anchor="t"/>
          <a:lstStyle/>
          <a:p>
            <a:pPr algn="l" indent="0" marL="0">
              <a:lnSpc>
                <a:spcPct val="113000"/>
              </a:lnSpc>
              <a:buNone/>
            </a:pPr>
            <a:r>
              <a:rPr lang="id" altLang="en-US" sz="2020" b="1" dirty="0">
                <a:solidFill>
                  <a:srgbClr val="422C70"/>
                </a:solidFill>
                <a:latin typeface="IBM Plex Sans" pitchFamily="34" charset="0"/>
                <a:ea typeface="IBM Plex Sans" pitchFamily="34" charset="-122"/>
                <a:cs typeface="IBM Plex Sans" pitchFamily="34" charset="-120"/>
              </a:rPr>
              <a:t>Cobalah</a:t>
            </a:r>
            <a:endParaRPr lang="id" sz="2020" dirty="0"/>
          </a:p>
          <a:p>
            <a:pPr algn="l" indent="0" marL="0">
              <a:lnSpc>
                <a:spcPct val="113000"/>
              </a:lnSpc>
              <a:spcBef>
                <a:spcPts val="300"/>
              </a:spcBef>
              <a:buNone/>
            </a:pPr>
            <a:r>
              <a:rPr lang="id" altLang="en-US" sz="2020" dirty="0">
                <a:solidFill>
                  <a:srgbClr val="25252B"/>
                </a:solidFill>
                <a:latin typeface="IBM Plex Sans" pitchFamily="34" charset="0"/>
                <a:ea typeface="IBM Plex Sans" pitchFamily="34" charset="-122"/>
                <a:cs typeface="IBM Plex Sans" pitchFamily="34" charset="-120"/>
              </a:rPr>
              <a:t>Identifikasi tanda peringatan, potensi kerugian, dan tindakan aman pertama dari pesan yang telah disiapkan.</a:t>
            </a:r>
            <a:endParaRPr lang="id" sz="20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3</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Desakan untuk segera bertindak Penyamaran identitas Perubahan tujuan pengiriman Jaminan imbal hasil Permintaan informasi rahasia">    </p:cNvPr>
          <p:cNvPicPr>
            <a:picLocks noChangeAspect="1"/>
          </p:cNvPicPr>
          <p:nvPr/>
        </p:nvPicPr>
        <p:blipFill>
          <a:blip r:embed="rId1"/>
          <a:stretch>
            <a:fillRect/>
          </a:stretch>
        </p:blipFill>
        <p:spPr>
          <a:xfrm>
            <a:off x="342900" y="818754"/>
            <a:ext cx="11506170" cy="50680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Memperoleh dan Menukar</a:t>
            </a:r>
            <a:br/>
            <a:r>
              <a:rPr lang="id" altLang="en-US" sz="3000" dirty="0">
                <a:solidFill>
                  <a:srgbClr val="422C70"/>
                </a:solidFill>
                <a:latin typeface="IBM Plex Sans Medium" pitchFamily="34" charset="0"/>
                <a:ea typeface="IBM Plex Sans Medium" pitchFamily="34" charset="-122"/>
                <a:cs typeface="IBM Plex Sans Medium" pitchFamily="34" charset="-120"/>
              </a:rPr>
              <a:t>Bitcoin</a:t>
            </a:r>
            <a:endParaRPr lang="id" sz="3000" dirty="0"/>
          </a:p>
        </p:txBody>
      </p:sp>
      <p:sp>
        <p:nvSpPr>
          <p:cNvPr id="5" name="Text 2"/>
          <p:cNvSpPr/>
          <p:nvPr/>
        </p:nvSpPr>
        <p:spPr>
          <a:xfrm>
            <a:off x="666780" y="1842516"/>
            <a:ext cx="11144250" cy="345552"/>
          </a:xfrm>
          <a:prstGeom prst="rect">
            <a:avLst/>
          </a:prstGeom>
          <a:noFill/>
          <a:ln/>
        </p:spPr>
        <p:txBody>
          <a:bodyPr wrap="square" lIns="0" tIns="0" rIns="0" bIns="0" rtlCol="0" anchor="t"/>
          <a:lstStyle/>
          <a:p>
            <a:pPr algn="l" indent="0" marL="0">
              <a:lnSpc>
                <a:spcPct val="113000"/>
              </a:lnSpc>
              <a:buNone/>
            </a:pPr>
            <a:r>
              <a:rPr lang="id" altLang="en-US" sz="2020" b="1" dirty="0">
                <a:solidFill>
                  <a:srgbClr val="25252B"/>
                </a:solidFill>
                <a:latin typeface="IBM Plex Sans" pitchFamily="34" charset="0"/>
                <a:ea typeface="IBM Plex Sans" pitchFamily="34" charset="-122"/>
                <a:cs typeface="IBM Plex Sans" pitchFamily="34" charset="-120"/>
              </a:rPr>
              <a:t>Pemahaman, bukan nasihat keuangan</a:t>
            </a:r>
            <a:endParaRPr lang="id" sz="2020" dirty="0"/>
          </a:p>
        </p:txBody>
      </p:sp>
      <p:sp>
        <p:nvSpPr>
          <p:cNvPr id="6" name="Text 3"/>
          <p:cNvSpPr/>
          <p:nvPr/>
        </p:nvSpPr>
        <p:spPr>
          <a:xfrm>
            <a:off x="666780" y="2444100"/>
            <a:ext cx="5694426" cy="1382298"/>
          </a:xfrm>
          <a:prstGeom prst="rect">
            <a:avLst/>
          </a:prstGeom>
          <a:noFill/>
          <a:ln/>
        </p:spPr>
        <p:txBody>
          <a:bodyPr wrap="square" lIns="0" tIns="0" rIns="0" bIns="0" rtlCol="0" anchor="t"/>
          <a:lstStyle/>
          <a:p>
            <a:pPr algn="l" indent="0" marL="0">
              <a:lnSpc>
                <a:spcPct val="113000"/>
              </a:lnSpc>
              <a:buNone/>
            </a:pPr>
            <a:r>
              <a:rPr lang="id" altLang="en-US" sz="2020" dirty="0">
                <a:solidFill>
                  <a:srgbClr val="25252B"/>
                </a:solidFill>
                <a:latin typeface="IBM Plex Sans" pitchFamily="34" charset="0"/>
                <a:ea typeface="IBM Plex Sans" pitchFamily="34" charset="-122"/>
                <a:cs typeface="IBM Plex Sans" pitchFamily="34" charset="-120"/>
              </a:rPr>
              <a:t>Bandingkan harga total dan selisih harga beli-jual, biaya layanan dan penarikan, kendali atas kunci, data identitas, penyelesaian transaksi, serta aturan setempat yang berlaku.</a:t>
            </a:r>
            <a:endParaRPr lang="id" sz="2020" dirty="0"/>
          </a:p>
        </p:txBody>
      </p:sp>
      <p:sp>
        <p:nvSpPr>
          <p:cNvPr id="7" name="Text 4"/>
          <p:cNvSpPr/>
          <p:nvPr/>
        </p:nvSpPr>
        <p:spPr>
          <a:xfrm>
            <a:off x="666780" y="4082339"/>
            <a:ext cx="5694426" cy="2073493"/>
          </a:xfrm>
          <a:prstGeom prst="rect">
            <a:avLst/>
          </a:prstGeom>
          <a:noFill/>
          <a:ln/>
        </p:spPr>
        <p:txBody>
          <a:bodyPr wrap="square" lIns="0" tIns="0" rIns="0" bIns="0" rtlCol="0" anchor="t"/>
          <a:lstStyle/>
          <a:p>
            <a:pPr algn="l" indent="0" marL="0">
              <a:lnSpc>
                <a:spcPct val="113000"/>
              </a:lnSpc>
              <a:buNone/>
            </a:pPr>
            <a:r>
              <a:rPr lang="id" altLang="en-US" sz="2020" dirty="0">
                <a:solidFill>
                  <a:srgbClr val="25252B"/>
                </a:solidFill>
                <a:latin typeface="IBM Plex Sans" pitchFamily="34" charset="0"/>
                <a:ea typeface="IBM Plex Sans" pitchFamily="34" charset="-122"/>
                <a:cs typeface="IBM Plex Sans" pitchFamily="34" charset="-120"/>
              </a:rPr>
              <a:t>Tidak ada jalur atau penyedia yang otomatis menjadi pilihan terbaik. </a:t>
            </a:r>
            <a:r>
              <a:rPr lang="id" altLang="en-US" sz="2020" b="1" dirty="0">
                <a:solidFill>
                  <a:srgbClr val="25252B"/>
                </a:solidFill>
                <a:latin typeface="IBM Plex Sans" pitchFamily="34" charset="0"/>
                <a:ea typeface="IBM Plex Sans" pitchFamily="34" charset="-122"/>
                <a:cs typeface="IBM Plex Sans" pitchFamily="34" charset="-120"/>
              </a:rPr>
              <a:t>KYC</a:t>
            </a:r>
            <a:r>
              <a:rPr lang="id" altLang="en-US" sz="2020" dirty="0">
                <a:solidFill>
                  <a:srgbClr val="25252B"/>
                </a:solidFill>
                <a:latin typeface="IBM Plex Sans" pitchFamily="34" charset="0"/>
                <a:ea typeface="IBM Plex Sans" pitchFamily="34" charset="-122"/>
                <a:cs typeface="IBM Plex Sans" pitchFamily="34" charset="-120"/>
              </a:rPr>
              <a:t> berarti pemeriksaan identitas: berpotensi memberikan manfaat untuk kepatuhan atau pemulihan, tetapi disertai risiko terkait data identitas–pembayaran.</a:t>
            </a:r>
            <a:endParaRPr lang="id" sz="20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3</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Seseorang yang ingin memiliki bitcoin Memperoleh penghasilan Menerima bayaran atas pekerjaan.AntarindividuMenukarkan uang tunai secara langsung.BursaMembeli melalui penyedia layanan.ATM Membeli melalu">    </p:cNvPr>
          <p:cNvPicPr>
            <a:picLocks noChangeAspect="1"/>
          </p:cNvPicPr>
          <p:nvPr/>
        </p:nvPicPr>
        <p:blipFill>
          <a:blip r:embed="rId1"/>
          <a:stretch>
            <a:fillRect/>
          </a:stretch>
        </p:blipFill>
        <p:spPr>
          <a:xfrm>
            <a:off x="342900" y="506669"/>
            <a:ext cx="11506170" cy="569223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BiayaBerapa harga, selisih harga beli dan jual, serta biaya layanan atau penarikan yang berlaku?KustodiSiapa yang mengendalikan bitcoin sebelum dan sesudah pertukaran? Identitas dan privasiInformasi p">    </p:cNvPr>
          <p:cNvPicPr>
            <a:picLocks noChangeAspect="1"/>
          </p:cNvPicPr>
          <p:nvPr/>
        </p:nvPicPr>
        <p:blipFill>
          <a:blip r:embed="rId1"/>
          <a:stretch>
            <a:fillRect/>
          </a:stretch>
        </p:blipFill>
        <p:spPr>
          <a:xfrm>
            <a:off x="342900" y="693755"/>
            <a:ext cx="11506170" cy="531805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Pembayaran On-Chain dan Lightning</a:t>
            </a:r>
            <a:endParaRPr lang="id" sz="3000" dirty="0"/>
          </a:p>
        </p:txBody>
      </p:sp>
      <p:sp>
        <p:nvSpPr>
          <p:cNvPr id="4" name="Text 2"/>
          <p:cNvSpPr/>
          <p:nvPr/>
        </p:nvSpPr>
        <p:spPr>
          <a:xfrm>
            <a:off x="1002000" y="1375806"/>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id" altLang="en-US" sz="2110" b="1" dirty="0">
                <a:solidFill>
                  <a:srgbClr val="422C70"/>
                </a:solidFill>
                <a:latin typeface="IBM Plex Sans" pitchFamily="34" charset="0"/>
                <a:ea typeface="IBM Plex Sans" pitchFamily="34" charset="-122"/>
                <a:cs typeface="IBM Plex Sans" pitchFamily="34" charset="-120"/>
              </a:rPr>
              <a:t>On-chain:</a:t>
            </a:r>
            <a:r>
              <a:rPr lang="id" altLang="en-US" sz="2110" dirty="0">
                <a:solidFill>
                  <a:srgbClr val="25252B"/>
                </a:solidFill>
                <a:latin typeface="IBM Plex Sans" pitchFamily="34" charset="0"/>
                <a:ea typeface="IBM Plex Sans" pitchFamily="34" charset="-122"/>
                <a:cs typeface="IBM Plex Sans" pitchFamily="34" charset="-120"/>
              </a:rPr>
              <a:t> catatan blockchain; konfirmasi</a:t>
            </a:r>
            <a:endParaRPr lang="id" sz="2110" dirty="0"/>
          </a:p>
          <a:p>
            <a:pPr algn="l" marL="200660" indent="-200660">
              <a:lnSpc>
                <a:spcPct val="113000"/>
              </a:lnSpc>
              <a:spcBef>
                <a:spcPts val="420"/>
              </a:spcBef>
              <a:buSzPct val="100000"/>
              <a:buChar char="•"/>
            </a:pPr>
            <a:r>
              <a:rPr lang="id" altLang="en-US" sz="2110" b="1" dirty="0">
                <a:solidFill>
                  <a:srgbClr val="422C70"/>
                </a:solidFill>
                <a:latin typeface="IBM Plex Sans" pitchFamily="34" charset="0"/>
                <a:ea typeface="IBM Plex Sans" pitchFamily="34" charset="-122"/>
                <a:cs typeface="IBM Plex Sans" pitchFamily="34" charset="-120"/>
              </a:rPr>
              <a:t>Lightning:</a:t>
            </a:r>
            <a:r>
              <a:rPr lang="id" altLang="en-US" sz="2110" dirty="0">
                <a:solidFill>
                  <a:srgbClr val="25252B"/>
                </a:solidFill>
                <a:latin typeface="IBM Plex Sans" pitchFamily="34" charset="0"/>
                <a:ea typeface="IBM Plex Sans" pitchFamily="34" charset="-122"/>
                <a:cs typeface="IBM Plex Sans" pitchFamily="34" charset="-120"/>
              </a:rPr>
              <a:t> jaringan pembayaran Bitcoin; biasanya cepat berhasil atau gagal</a:t>
            </a:r>
            <a:endParaRPr lang="id" sz="2110" dirty="0"/>
          </a:p>
          <a:p>
            <a:pPr algn="l" marL="200660" indent="-200660">
              <a:lnSpc>
                <a:spcPct val="113000"/>
              </a:lnSpc>
              <a:spcBef>
                <a:spcPts val="420"/>
              </a:spcBef>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Permintaan penerimaan, biaya, batas, dan titik kegagalan yang berbeda</a:t>
            </a:r>
            <a:endParaRPr lang="id" sz="2110" dirty="0"/>
          </a:p>
          <a:p>
            <a:pPr algn="l" marL="200660" indent="-200660">
              <a:lnSpc>
                <a:spcPct val="113000"/>
              </a:lnSpc>
              <a:spcBef>
                <a:spcPts val="420"/>
              </a:spcBef>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Sesuaikan permintaan dengan metode pembayaran yang didukung dompet</a:t>
            </a:r>
            <a:endParaRPr lang="id" sz="2110" dirty="0"/>
          </a:p>
          <a:p>
            <a:pPr algn="l" marL="200660" indent="-200660">
              <a:lnSpc>
                <a:spcPct val="113000"/>
              </a:lnSpc>
              <a:spcBef>
                <a:spcPts val="420"/>
              </a:spcBef>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Kedua jalur dapat melibatkan penitipan aset atau ketergantungan pada layanan</a:t>
            </a:r>
            <a:endParaRPr lang="id" sz="2110" dirty="0"/>
          </a:p>
        </p:txBody>
      </p:sp>
      <p:sp>
        <p:nvSpPr>
          <p:cNvPr id="5" name="Text 3"/>
          <p:cNvSpPr/>
          <p:nvPr/>
        </p:nvSpPr>
        <p:spPr>
          <a:xfrm>
            <a:off x="666780" y="3694816"/>
            <a:ext cx="11510010" cy="1085850"/>
          </a:xfrm>
          <a:prstGeom prst="rect">
            <a:avLst/>
          </a:prstGeom>
          <a:noFill/>
          <a:ln/>
        </p:spPr>
        <p:txBody>
          <a:bodyPr wrap="square" lIns="0" tIns="0" rIns="0" bIns="0" rtlCol="0" anchor="t"/>
          <a:lstStyle/>
          <a:p>
            <a:pPr algn="l" indent="0" marL="0">
              <a:lnSpc>
                <a:spcPct val="113000"/>
              </a:lnSpc>
              <a:buNone/>
            </a:pPr>
            <a:r>
              <a:rPr lang="id" altLang="en-US" sz="2110" dirty="0">
                <a:solidFill>
                  <a:srgbClr val="25252B"/>
                </a:solidFill>
                <a:latin typeface="IBM Plex Sans" pitchFamily="34" charset="0"/>
                <a:ea typeface="IBM Plex Sans" pitchFamily="34" charset="-122"/>
                <a:cs typeface="IBM Plex Sans" pitchFamily="34" charset="-120"/>
              </a:rPr>
              <a:t>Lightning bukan koin tersendiri. Dompet Lightning dapat bersifat kustodial atau nonkustodial; pembayaran yang cepat tidak membuktikan kesesuaian untuk menyimpan saldo yang lebih besar.</a:t>
            </a:r>
            <a:endParaRPr lang="id" sz="2110" dirty="0"/>
          </a:p>
        </p:txBody>
      </p:sp>
      <p:sp>
        <p:nvSpPr>
          <p:cNvPr id="6" name="Text 4"/>
          <p:cNvSpPr/>
          <p:nvPr/>
        </p:nvSpPr>
        <p:spPr>
          <a:xfrm>
            <a:off x="666780" y="5048860"/>
            <a:ext cx="11510010" cy="1085850"/>
          </a:xfrm>
          <a:prstGeom prst="rect">
            <a:avLst/>
          </a:prstGeom>
          <a:noFill/>
          <a:ln/>
        </p:spPr>
        <p:txBody>
          <a:bodyPr wrap="square" lIns="0" tIns="0" rIns="0" bIns="0" rtlCol="0" anchor="t"/>
          <a:lstStyle/>
          <a:p>
            <a:pPr algn="l" indent="0" marL="0">
              <a:lnSpc>
                <a:spcPct val="113000"/>
              </a:lnSpc>
              <a:buNone/>
            </a:pPr>
            <a:r>
              <a:rPr lang="id" altLang="en-US" sz="2110" dirty="0">
                <a:solidFill>
                  <a:srgbClr val="25252B"/>
                </a:solidFill>
                <a:latin typeface="IBM Plex Sans" pitchFamily="34" charset="0"/>
                <a:ea typeface="IBM Plex Sans" pitchFamily="34" charset="-122"/>
                <a:cs typeface="IBM Plex Sans" pitchFamily="34" charset="-120"/>
              </a:rPr>
              <a:t>Beberapa aplikasi mendukung kedua jalur dengan biaya tambahan atau ketergantungan tambahan. Pembahasan terperinci tentang kanal, perutean, dan likuiditas termasuk dalam Pembelajaran Lanjutan.</a:t>
            </a:r>
            <a:endParaRPr lang="id"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3</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Latihan Terbimbing</a:t>
            </a:r>
            <a:endParaRPr lang="id"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Buka dan jelajahi dompet yang telah disiapkan</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Selesaikan prosedur akses pertama yang telah disetujui</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Temukan dan periksa informasi penerimaan yang bersifat publik</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Terima atau simulasikan penerimaan dengan aman; periksa statusnya</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Selesaikan atau simulasikan alur penerimaan/pengiriman</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Tunjukkan kesiapan pemulihan tanpa mengungkapkan informasi rahasia</a:t>
            </a:r>
            <a:endParaRPr lang="id"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id" altLang="en-US" sz="2400" dirty="0">
                <a:solidFill>
                  <a:srgbClr val="25252B"/>
                </a:solidFill>
                <a:latin typeface="IBM Plex Sans" pitchFamily="34" charset="0"/>
                <a:ea typeface="IBM Plex Sans" pitchFamily="34" charset="-122"/>
                <a:cs typeface="IBM Plex Sans" pitchFamily="34" charset="-120"/>
              </a:rPr>
              <a:t>Gunakan lingkungan pelatihan yang telah disepakati. Hentikan sementara jika ada ketidaksesuaian; mintalah bantuan dan latihan tambahan bila diperlukan.</a:t>
            </a:r>
            <a:endParaRPr lang="id"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3</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Tinjauan: Apa Makna Tanggung Jawab atas Penyimpanan</a:t>
            </a:r>
            <a:br/>
            <a:r>
              <a:rPr lang="id" altLang="en-US" sz="3000" dirty="0">
                <a:solidFill>
                  <a:srgbClr val="422C70"/>
                </a:solidFill>
                <a:latin typeface="IBM Plex Sans Medium" pitchFamily="34" charset="0"/>
                <a:ea typeface="IBM Plex Sans Medium" pitchFamily="34" charset="-122"/>
                <a:cs typeface="IBM Plex Sans Medium" pitchFamily="34" charset="-120"/>
              </a:rPr>
              <a:t>Mandiri?</a:t>
            </a:r>
            <a:endParaRPr lang="id" sz="3000" dirty="0"/>
          </a:p>
        </p:txBody>
      </p:sp>
      <p:sp>
        <p:nvSpPr>
          <p:cNvPr id="4" name="Text 2"/>
          <p:cNvSpPr/>
          <p:nvPr/>
        </p:nvSpPr>
        <p:spPr>
          <a:xfrm>
            <a:off x="666780" y="1830263"/>
            <a:ext cx="11510010" cy="312542"/>
          </a:xfrm>
          <a:prstGeom prst="rect">
            <a:avLst/>
          </a:prstGeom>
          <a:noFill/>
          <a:ln/>
        </p:spPr>
        <p:txBody>
          <a:bodyPr wrap="square" lIns="0" tIns="0" rIns="0" bIns="0" rtlCol="0" anchor="t"/>
          <a:lstStyle/>
          <a:p>
            <a:pPr algn="l" indent="0" marL="0">
              <a:lnSpc>
                <a:spcPct val="113000"/>
              </a:lnSpc>
              <a:buNone/>
            </a:pPr>
            <a:r>
              <a:rPr lang="id" altLang="en-US" sz="1820" b="1" dirty="0">
                <a:solidFill>
                  <a:srgbClr val="25252B"/>
                </a:solidFill>
                <a:latin typeface="IBM Plex Sans" pitchFamily="34" charset="0"/>
                <a:ea typeface="IBM Plex Sans" pitchFamily="34" charset="-122"/>
                <a:cs typeface="IBM Plex Sans" pitchFamily="34" charset="-120"/>
              </a:rPr>
              <a:t>Poin-poin utama</a:t>
            </a:r>
            <a:endParaRPr lang="id" sz="1820" dirty="0"/>
          </a:p>
        </p:txBody>
      </p:sp>
      <p:sp>
        <p:nvSpPr>
          <p:cNvPr id="5" name="Text 3"/>
          <p:cNvSpPr/>
          <p:nvPr/>
        </p:nvSpPr>
        <p:spPr>
          <a:xfrm>
            <a:off x="956188" y="2327971"/>
            <a:ext cx="11192805" cy="1747876"/>
          </a:xfrm>
          <a:prstGeom prst="rect">
            <a:avLst/>
          </a:prstGeom>
          <a:noFill/>
          <a:ln/>
        </p:spPr>
        <p:txBody>
          <a:bodyPr wrap="square" lIns="0" tIns="0" rIns="0" bIns="0" rtlCol="0" anchor="t"/>
          <a:lstStyle/>
          <a:p>
            <a:pPr algn="l" marL="173990" indent="-173990">
              <a:lnSpc>
                <a:spcPct val="113000"/>
              </a:lnSpc>
              <a:buSzPct val="100000"/>
              <a:buChar char="•"/>
            </a:pPr>
            <a:r>
              <a:rPr lang="id" altLang="en-US" sz="1820" dirty="0">
                <a:solidFill>
                  <a:srgbClr val="25252B"/>
                </a:solidFill>
                <a:latin typeface="IBM Plex Sans" pitchFamily="34" charset="0"/>
                <a:ea typeface="IBM Plex Sans" pitchFamily="34" charset="-122"/>
                <a:cs typeface="IBM Plex Sans" pitchFamily="34" charset="-120"/>
              </a:rPr>
              <a:t>Dompet mengelola akses; kunci mengizinkan pembelanjaan</a:t>
            </a:r>
            <a:endParaRPr lang="id" sz="1820" dirty="0"/>
          </a:p>
          <a:p>
            <a:pPr algn="l" marL="173990" indent="-173990">
              <a:lnSpc>
                <a:spcPct val="113000"/>
              </a:lnSpc>
              <a:spcBef>
                <a:spcPts val="360"/>
              </a:spcBef>
              <a:buSzPct val="100000"/>
              <a:buChar char="•"/>
            </a:pPr>
            <a:r>
              <a:rPr lang="id" altLang="en-US" sz="1820" dirty="0">
                <a:solidFill>
                  <a:srgbClr val="25252B"/>
                </a:solidFill>
                <a:latin typeface="IBM Plex Sans" pitchFamily="34" charset="0"/>
                <a:ea typeface="IBM Plex Sans" pitchFamily="34" charset="-122"/>
                <a:cs typeface="IBM Plex Sans" pitchFamily="34" charset="-120"/>
              </a:rPr>
              <a:t>Bagikan informasi penerimaan; simpan informasi rahasia secara luring dan jaga kerahasiaannya</a:t>
            </a:r>
            <a:endParaRPr lang="id" sz="1820" dirty="0"/>
          </a:p>
          <a:p>
            <a:pPr algn="l" marL="173990" indent="-173990">
              <a:lnSpc>
                <a:spcPct val="113000"/>
              </a:lnSpc>
              <a:spcBef>
                <a:spcPts val="360"/>
              </a:spcBef>
              <a:buSzPct val="100000"/>
              <a:buChar char="•"/>
            </a:pPr>
            <a:r>
              <a:rPr lang="id" altLang="en-US" sz="1820" dirty="0">
                <a:solidFill>
                  <a:srgbClr val="25252B"/>
                </a:solidFill>
                <a:latin typeface="IBM Plex Sans" pitchFamily="34" charset="0"/>
                <a:ea typeface="IBM Plex Sans" pitchFamily="34" charset="-122"/>
                <a:cs typeface="IBM Plex Sans" pitchFamily="34" charset="-120"/>
              </a:rPr>
              <a:t>Kenali risiko penyimpanan aset, pemulihan, dan perangkat</a:t>
            </a:r>
            <a:endParaRPr lang="id" sz="1820" dirty="0"/>
          </a:p>
          <a:p>
            <a:pPr algn="l" marL="173990" indent="-173990">
              <a:lnSpc>
                <a:spcPct val="113000"/>
              </a:lnSpc>
              <a:spcBef>
                <a:spcPts val="360"/>
              </a:spcBef>
              <a:buSzPct val="100000"/>
              <a:buChar char="•"/>
            </a:pPr>
            <a:r>
              <a:rPr lang="id" altLang="en-US" sz="1820" dirty="0">
                <a:solidFill>
                  <a:srgbClr val="25252B"/>
                </a:solidFill>
                <a:latin typeface="IBM Plex Sans" pitchFamily="34" charset="0"/>
                <a:ea typeface="IBM Plex Sans" pitchFamily="34" charset="-122"/>
                <a:cs typeface="IBM Plex Sans" pitchFamily="34" charset="-120"/>
              </a:rPr>
              <a:t>Verifikasi sebelum menyetujui; periksa sendiri hasilnya</a:t>
            </a:r>
            <a:endParaRPr lang="id" sz="1820" dirty="0"/>
          </a:p>
          <a:p>
            <a:pPr algn="l" marL="173990" indent="-173990">
              <a:lnSpc>
                <a:spcPct val="113000"/>
              </a:lnSpc>
              <a:spcBef>
                <a:spcPts val="360"/>
              </a:spcBef>
              <a:buSzPct val="100000"/>
              <a:buChar char="•"/>
            </a:pPr>
            <a:r>
              <a:rPr lang="id" altLang="en-US" sz="1820" dirty="0">
                <a:solidFill>
                  <a:srgbClr val="25252B"/>
                </a:solidFill>
                <a:latin typeface="IBM Plex Sans" pitchFamily="34" charset="0"/>
                <a:ea typeface="IBM Plex Sans" pitchFamily="34" charset="-122"/>
                <a:cs typeface="IBM Plex Sans" pitchFamily="34" charset="-120"/>
              </a:rPr>
              <a:t>Berhentilah saat berada di bawah tekanan; batasi dampak kesalahan selama belajar</a:t>
            </a:r>
            <a:endParaRPr lang="id" sz="1820" dirty="0"/>
          </a:p>
        </p:txBody>
      </p:sp>
      <p:sp>
        <p:nvSpPr>
          <p:cNvPr id="6" name="Text 4"/>
          <p:cNvSpPr/>
          <p:nvPr/>
        </p:nvSpPr>
        <p:spPr>
          <a:xfrm>
            <a:off x="666780" y="4330416"/>
            <a:ext cx="11510010" cy="625084"/>
          </a:xfrm>
          <a:prstGeom prst="rect">
            <a:avLst/>
          </a:prstGeom>
          <a:noFill/>
          <a:ln/>
        </p:spPr>
        <p:txBody>
          <a:bodyPr wrap="square" lIns="0" tIns="0" rIns="0" bIns="0" rtlCol="0" anchor="t"/>
          <a:lstStyle/>
          <a:p>
            <a:pPr algn="l" indent="0" marL="0">
              <a:lnSpc>
                <a:spcPct val="113000"/>
              </a:lnSpc>
              <a:buNone/>
            </a:pPr>
            <a:r>
              <a:rPr lang="id" altLang="en-US" sz="1820" dirty="0">
                <a:solidFill>
                  <a:srgbClr val="25252B"/>
                </a:solidFill>
                <a:latin typeface="IBM Plex Sans" pitchFamily="34" charset="0"/>
                <a:ea typeface="IBM Plex Sans" pitchFamily="34" charset="-122"/>
                <a:cs typeface="IBM Plex Sans" pitchFamily="34" charset="-120"/>
              </a:rPr>
              <a:t>Seorang teman mengirimkan permintaan sementara pihak dukungan yang tidak Anda kenal menuntut tindakan segera. Apa yang dapat Anda periksa sebelum melakukan apa pun?</a:t>
            </a:r>
            <a:endParaRPr lang="id" sz="1820" dirty="0"/>
          </a:p>
        </p:txBody>
      </p:sp>
      <p:sp>
        <p:nvSpPr>
          <p:cNvPr id="7" name="Shape 5"/>
          <p:cNvSpPr/>
          <p:nvPr/>
        </p:nvSpPr>
        <p:spPr>
          <a:xfrm>
            <a:off x="666780" y="5187117"/>
            <a:ext cx="10858500" cy="937443"/>
          </a:xfrm>
          <a:prstGeom prst="rect">
            <a:avLst/>
          </a:prstGeom>
          <a:solidFill>
            <a:srgbClr val="F3F3FA"/>
          </a:solidFill>
          <a:ln/>
        </p:spPr>
      </p:sp>
      <p:sp>
        <p:nvSpPr>
          <p:cNvPr id="8" name="Shape 6"/>
          <p:cNvSpPr/>
          <p:nvPr/>
        </p:nvSpPr>
        <p:spPr>
          <a:xfrm>
            <a:off x="666780" y="5187117"/>
            <a:ext cx="57150" cy="937443"/>
          </a:xfrm>
          <a:prstGeom prst="rect">
            <a:avLst/>
          </a:prstGeom>
          <a:solidFill>
            <a:srgbClr val="422C70"/>
          </a:solidFill>
          <a:ln/>
        </p:spPr>
      </p:sp>
      <p:sp>
        <p:nvSpPr>
          <p:cNvPr id="9" name="Text 7"/>
          <p:cNvSpPr/>
          <p:nvPr/>
        </p:nvSpPr>
        <p:spPr>
          <a:xfrm>
            <a:off x="1094537" y="5395600"/>
            <a:ext cx="10663641" cy="520476"/>
          </a:xfrm>
          <a:prstGeom prst="rect">
            <a:avLst/>
          </a:prstGeom>
          <a:noFill/>
          <a:ln/>
        </p:spPr>
        <p:txBody>
          <a:bodyPr wrap="square" lIns="0" tIns="0" rIns="0" bIns="0" rtlCol="0" anchor="t"/>
          <a:lstStyle/>
          <a:p>
            <a:pPr algn="l" indent="0" marL="0">
              <a:lnSpc>
                <a:spcPct val="113000"/>
              </a:lnSpc>
              <a:buNone/>
            </a:pPr>
            <a:r>
              <a:rPr lang="id" altLang="en-US" sz="1820" b="1" dirty="0">
                <a:solidFill>
                  <a:srgbClr val="422C70"/>
                </a:solidFill>
                <a:latin typeface="IBM Plex Sans" pitchFamily="34" charset="0"/>
                <a:ea typeface="IBM Plex Sans" pitchFamily="34" charset="-122"/>
                <a:cs typeface="IBM Plex Sans" pitchFamily="34" charset="-120"/>
              </a:rPr>
              <a:t>Saatnya merenung</a:t>
            </a:r>
            <a:endParaRPr lang="id" sz="1820" dirty="0"/>
          </a:p>
          <a:p>
            <a:pPr algn="l" indent="0" marL="0">
              <a:lnSpc>
                <a:spcPct val="113000"/>
              </a:lnSpc>
              <a:spcBef>
                <a:spcPts val="270"/>
              </a:spcBef>
              <a:buNone/>
            </a:pPr>
            <a:r>
              <a:rPr lang="id" altLang="en-US" sz="1820" dirty="0">
                <a:solidFill>
                  <a:srgbClr val="25252B"/>
                </a:solidFill>
                <a:latin typeface="IBM Plex Sans" pitchFamily="34" charset="0"/>
                <a:ea typeface="IBM Plex Sans" pitchFamily="34" charset="-122"/>
                <a:cs typeface="IBM Plex Sans" pitchFamily="34" charset="-120"/>
              </a:rPr>
              <a:t>Pemeriksaan keamanan apa yang akan Anda lakukan dengan berhenti sejenak sebelum bertindak?</a:t>
            </a:r>
            <a:endParaRPr lang="id"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3</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29817" cy="411389"/>
          </a:xfrm>
          <a:prstGeom prst="rect">
            <a:avLst/>
          </a:prstGeom>
          <a:noFill/>
          <a:ln/>
        </p:spPr>
        <p:txBody>
          <a:bodyPr wrap="square" lIns="0" tIns="0" rIns="0" bIns="0" rtlCol="0" anchor="t"/>
          <a:lstStyle/>
          <a:p>
            <a:pPr algn="ctr" indent="0" marL="0">
              <a:lnSpc>
                <a:spcPct val="113000"/>
              </a:lnSpc>
              <a:buNone/>
            </a:pPr>
            <a:r>
              <a:rPr lang="id" altLang="en-US" sz="2400" dirty="0">
                <a:solidFill>
                  <a:srgbClr val="F7941F"/>
                </a:solidFill>
                <a:latin typeface="IBM Plex Sans Medium" pitchFamily="34" charset="0"/>
                <a:ea typeface="IBM Plex Sans Medium" pitchFamily="34" charset="-122"/>
                <a:cs typeface="IBM Plex Sans Medium" pitchFamily="34" charset="-120"/>
              </a:rPr>
              <a:t>Modul 4</a:t>
            </a:r>
            <a:endParaRPr lang="id" sz="2400" dirty="0"/>
          </a:p>
        </p:txBody>
      </p:sp>
      <p:sp>
        <p:nvSpPr>
          <p:cNvPr id="3" name="Text 1"/>
          <p:cNvSpPr/>
          <p:nvPr/>
        </p:nvSpPr>
        <p:spPr>
          <a:xfrm>
            <a:off x="381030" y="2866553"/>
            <a:ext cx="11429817" cy="590520"/>
          </a:xfrm>
          <a:prstGeom prst="rect">
            <a:avLst/>
          </a:prstGeom>
          <a:noFill/>
          <a:ln/>
        </p:spPr>
        <p:txBody>
          <a:bodyPr wrap="square" lIns="0" tIns="0" rIns="0" bIns="0" rtlCol="0" anchor="t"/>
          <a:lstStyle/>
          <a:p>
            <a:pPr algn="ctr" indent="0" marL="0">
              <a:lnSpc>
                <a:spcPct val="83000"/>
              </a:lnSpc>
              <a:buNone/>
            </a:pPr>
            <a:r>
              <a:rPr lang="id" altLang="en-US" sz="4350" dirty="0">
                <a:solidFill>
                  <a:srgbClr val="FFFFFF"/>
                </a:solidFill>
                <a:latin typeface="IBM Plex Sans Medium" pitchFamily="34" charset="0"/>
                <a:ea typeface="IBM Plex Sans Medium" pitchFamily="34" charset="-122"/>
                <a:cs typeface="IBM Plex Sans Medium" pitchFamily="34" charset="-120"/>
              </a:rPr>
              <a:t>Bitcoin di Komunitas Anda</a:t>
            </a:r>
            <a:endParaRPr lang="id"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id" altLang="en-US" sz="2400" b="1" dirty="0">
                <a:solidFill>
                  <a:srgbClr val="FFFFFF"/>
                </a:solidFill>
                <a:latin typeface="IBM Plex Sans" pitchFamily="34" charset="0"/>
                <a:ea typeface="IBM Plex Sans" pitchFamily="34" charset="-122"/>
                <a:cs typeface="IBM Plex Sans" pitchFamily="34" charset="-120"/>
              </a:rPr>
              <a:t>Hubungkan:</a:t>
            </a:r>
            <a:r>
              <a:rPr lang="id" altLang="en-US" sz="2400" dirty="0">
                <a:solidFill>
                  <a:srgbClr val="FFFFFF"/>
                </a:solidFill>
                <a:latin typeface="IBM Plex Sans" pitchFamily="34" charset="0"/>
                <a:ea typeface="IBM Plex Sans" pitchFamily="34" charset="-122"/>
                <a:cs typeface="IBM Plex Sans" pitchFamily="34" charset="-120"/>
              </a:rPr>
              <a:t> Bagaimana masalah, solusi, dan tindakan yang aman berkaitan dengan komunitas ini?</a:t>
            </a:r>
            <a:endParaRPr lang="id"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Modul Lokal 4 Anda</a:t>
            </a:r>
            <a:endParaRPr lang="id" sz="3000" dirty="0"/>
          </a:p>
        </p:txBody>
      </p:sp>
      <p:pic>
        <p:nvPicPr>
          <p:cNvPr id="4" name="Image 0" descr="HubungkanHubungkan pembelajaran sebelumnya dengan kebutuhan setempat. BandingkanBandingkan Bitcoin dengan pilihan yang realistis di lingkungan setempat.Berlatih dengan amanCobalah tugas yang telah dit">    </p:cNvPr>
          <p:cNvPicPr>
            <a:picLocks noChangeAspect="1"/>
          </p:cNvPicPr>
          <p:nvPr/>
        </p:nvPicPr>
        <p:blipFill>
          <a:blip r:embed="rId1"/>
          <a:stretch>
            <a:fillRect/>
          </a:stretch>
        </p:blipFill>
        <p:spPr>
          <a:xfrm>
            <a:off x="1345448" y="1295430"/>
            <a:ext cx="9501165" cy="2033991"/>
          </a:xfrm>
          <a:prstGeom prst="rect">
            <a:avLst/>
          </a:prstGeom>
        </p:spPr>
      </p:pic>
      <p:sp>
        <p:nvSpPr>
          <p:cNvPr id="5" name="Text 2"/>
          <p:cNvSpPr/>
          <p:nvPr/>
        </p:nvSpPr>
        <p:spPr>
          <a:xfrm>
            <a:off x="666780" y="3481852"/>
            <a:ext cx="11510010" cy="1234074"/>
          </a:xfrm>
          <a:prstGeom prst="rect">
            <a:avLst/>
          </a:prstGeom>
          <a:noFill/>
          <a:ln/>
        </p:spPr>
        <p:txBody>
          <a:bodyPr wrap="square" lIns="0" tIns="0" rIns="0" bIns="0" rtlCol="0" anchor="t"/>
          <a:lstStyle/>
          <a:p>
            <a:pPr algn="l" indent="0" marL="0">
              <a:lnSpc>
                <a:spcPct val="113000"/>
              </a:lnSpc>
              <a:buNone/>
            </a:pPr>
            <a:r>
              <a:rPr lang="id" altLang="en-US" sz="2400" dirty="0">
                <a:solidFill>
                  <a:srgbClr val="25252B"/>
                </a:solidFill>
                <a:latin typeface="IBM Plex Sans" pitchFamily="34" charset="0"/>
                <a:ea typeface="IBM Plex Sans" pitchFamily="34" charset="-122"/>
                <a:cs typeface="IBM Plex Sans" pitchFamily="34" charset="-120"/>
              </a:rPr>
              <a:t>Catat fokus Anda dalam konteks lokal: masalah atau peluang, alternatif, skenario yang aman, manfaat dan risiko utama, serta langkah selanjutnya yang aman.</a:t>
            </a:r>
            <a:endParaRPr lang="id" sz="2400" dirty="0"/>
          </a:p>
        </p:txBody>
      </p:sp>
      <p:sp>
        <p:nvSpPr>
          <p:cNvPr id="6" name="Text 3"/>
          <p:cNvSpPr/>
          <p:nvPr/>
        </p:nvSpPr>
        <p:spPr>
          <a:xfrm>
            <a:off x="666780" y="5020696"/>
            <a:ext cx="11510010" cy="1234074"/>
          </a:xfrm>
          <a:prstGeom prst="rect">
            <a:avLst/>
          </a:prstGeom>
          <a:noFill/>
          <a:ln/>
        </p:spPr>
        <p:txBody>
          <a:bodyPr wrap="square" lIns="0" tIns="0" rIns="0" bIns="0" rtlCol="0" anchor="t"/>
          <a:lstStyle/>
          <a:p>
            <a:pPr algn="l" indent="0" marL="0">
              <a:lnSpc>
                <a:spcPct val="113000"/>
              </a:lnSpc>
              <a:buNone/>
            </a:pPr>
            <a:r>
              <a:rPr lang="id" altLang="en-US" sz="2400" dirty="0">
                <a:solidFill>
                  <a:srgbClr val="25252B"/>
                </a:solidFill>
                <a:latin typeface="IBM Plex Sans" pitchFamily="34" charset="0"/>
                <a:ea typeface="IBM Plex Sans" pitchFamily="34" charset="-122"/>
                <a:cs typeface="IBM Plex Sans" pitchFamily="34" charset="-120"/>
              </a:rPr>
              <a:t>Anda tidak diharapkan untuk mengadopsi Bitcoin atau menyimpulkan bahwa Bitcoin adalah yang terbaik. Contoh lokal tidak membuktikan bahwa suatu metode berhasil di semua tempat.</a:t>
            </a:r>
            <a:endParaRPr lang="id"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4</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Lokakarya dan Demonstrasi</a:t>
            </a:r>
            <a:endParaRPr lang="id"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id" altLang="en-US" sz="2400" b="1" dirty="0">
                <a:solidFill>
                  <a:srgbClr val="422C70"/>
                </a:solidFill>
                <a:latin typeface="IBM Plex Sans" pitchFamily="34" charset="0"/>
                <a:ea typeface="IBM Plex Sans" pitchFamily="34" charset="-122"/>
                <a:cs typeface="IBM Plex Sans" pitchFamily="34" charset="-120"/>
              </a:rPr>
              <a:t>Presentasi:</a:t>
            </a:r>
            <a:r>
              <a:rPr lang="id" altLang="en-US" sz="2400" dirty="0">
                <a:solidFill>
                  <a:srgbClr val="25252B"/>
                </a:solidFill>
                <a:latin typeface="IBM Plex Sans" pitchFamily="34" charset="0"/>
                <a:ea typeface="IBM Plex Sans" pitchFamily="34" charset="-122"/>
                <a:cs typeface="IBM Plex Sans" pitchFamily="34" charset="-120"/>
              </a:rPr>
              <a:t> amati proses dan risikonya</a:t>
            </a:r>
            <a:endParaRPr lang="id" sz="2400" dirty="0"/>
          </a:p>
          <a:p>
            <a:pPr algn="l" marL="228600" indent="-228600">
              <a:lnSpc>
                <a:spcPct val="113000"/>
              </a:lnSpc>
              <a:spcBef>
                <a:spcPts val="480"/>
              </a:spcBef>
              <a:buSzPct val="100000"/>
              <a:buChar char="•"/>
            </a:pPr>
            <a:r>
              <a:rPr lang="id" altLang="en-US" sz="2400" b="1" dirty="0">
                <a:solidFill>
                  <a:srgbClr val="422C70"/>
                </a:solidFill>
                <a:latin typeface="IBM Plex Sans" pitchFamily="34" charset="0"/>
                <a:ea typeface="IBM Plex Sans" pitchFamily="34" charset="-122"/>
                <a:cs typeface="IBM Plex Sans" pitchFamily="34" charset="-120"/>
              </a:rPr>
              <a:t>Praktik:</a:t>
            </a:r>
            <a:r>
              <a:rPr lang="id" altLang="en-US" sz="2400" dirty="0">
                <a:solidFill>
                  <a:srgbClr val="25252B"/>
                </a:solidFill>
                <a:latin typeface="IBM Plex Sans" pitchFamily="34" charset="0"/>
                <a:ea typeface="IBM Plex Sans" pitchFamily="34" charset="-122"/>
                <a:cs typeface="IBM Plex Sans" pitchFamily="34" charset="-120"/>
              </a:rPr>
              <a:t> ikuti dengan menggunakan materi latihan yang aman</a:t>
            </a:r>
            <a:endParaRPr lang="id" sz="2400" dirty="0"/>
          </a:p>
          <a:p>
            <a:pPr algn="l" marL="228600" indent="-228600">
              <a:lnSpc>
                <a:spcPct val="113000"/>
              </a:lnSpc>
              <a:spcBef>
                <a:spcPts val="480"/>
              </a:spcBef>
              <a:buSzPct val="100000"/>
              <a:buChar char="•"/>
            </a:pPr>
            <a:r>
              <a:rPr lang="id" altLang="en-US" sz="2400" b="1" dirty="0">
                <a:solidFill>
                  <a:srgbClr val="422C70"/>
                </a:solidFill>
                <a:latin typeface="IBM Plex Sans" pitchFamily="34" charset="0"/>
                <a:ea typeface="IBM Plex Sans" pitchFamily="34" charset="-122"/>
                <a:cs typeface="IBM Plex Sans" pitchFamily="34" charset="-120"/>
              </a:rPr>
              <a:t>Penerapan:</a:t>
            </a:r>
            <a:r>
              <a:rPr lang="id" altLang="en-US" sz="2400" dirty="0">
                <a:solidFill>
                  <a:srgbClr val="25252B"/>
                </a:solidFill>
                <a:latin typeface="IBM Plex Sans" pitchFamily="34" charset="0"/>
                <a:ea typeface="IBM Plex Sans" pitchFamily="34" charset="-122"/>
                <a:cs typeface="IBM Plex Sans" pitchFamily="34" charset="-120"/>
              </a:rPr>
              <a:t> selesaikan tugas atau jelaskan keputusan secara mandiri</a:t>
            </a:r>
            <a:endParaRPr lang="id" sz="2400" dirty="0"/>
          </a:p>
        </p:txBody>
      </p:sp>
      <p:sp>
        <p:nvSpPr>
          <p:cNvPr id="5" name="Text 3"/>
          <p:cNvSpPr/>
          <p:nvPr/>
        </p:nvSpPr>
        <p:spPr>
          <a:xfrm>
            <a:off x="666780" y="3077779"/>
            <a:ext cx="11510010" cy="822686"/>
          </a:xfrm>
          <a:prstGeom prst="rect">
            <a:avLst/>
          </a:prstGeom>
          <a:noFill/>
          <a:ln/>
        </p:spPr>
        <p:txBody>
          <a:bodyPr wrap="square" lIns="0" tIns="0" rIns="0" bIns="0" rtlCol="0" anchor="t"/>
          <a:lstStyle/>
          <a:p>
            <a:pPr algn="l" indent="0" marL="0">
              <a:lnSpc>
                <a:spcPct val="113000"/>
              </a:lnSpc>
              <a:buNone/>
            </a:pPr>
            <a:r>
              <a:rPr lang="id" altLang="en-US" sz="2400" dirty="0">
                <a:solidFill>
                  <a:srgbClr val="25252B"/>
                </a:solidFill>
                <a:latin typeface="IBM Plex Sans" pitchFamily="34" charset="0"/>
                <a:ea typeface="IBM Plex Sans" pitchFamily="34" charset="-122"/>
                <a:cs typeface="IBM Plex Sans" pitchFamily="34" charset="-120"/>
              </a:rPr>
              <a:t>Sebelum praktik: alat telah diperiksa, rencana pemulihan dan penanganan kegagalan sudah jelas, risiko telah diketahui, dan titik berhenti sudah jelas.</a:t>
            </a:r>
            <a:endParaRPr lang="id" sz="2400" dirty="0"/>
          </a:p>
        </p:txBody>
      </p:sp>
      <p:sp>
        <p:nvSpPr>
          <p:cNvPr id="6" name="Text 4"/>
          <p:cNvSpPr/>
          <p:nvPr/>
        </p:nvSpPr>
        <p:spPr>
          <a:xfrm>
            <a:off x="666780" y="4205326"/>
            <a:ext cx="11510010" cy="1645463"/>
          </a:xfrm>
          <a:prstGeom prst="rect">
            <a:avLst/>
          </a:prstGeom>
          <a:noFill/>
          <a:ln/>
        </p:spPr>
        <p:txBody>
          <a:bodyPr wrap="square" lIns="0" tIns="0" rIns="0" bIns="0" rtlCol="0" anchor="t"/>
          <a:lstStyle/>
          <a:p>
            <a:pPr algn="l" indent="0" marL="0">
              <a:lnSpc>
                <a:spcPct val="113000"/>
              </a:lnSpc>
              <a:buNone/>
            </a:pPr>
            <a:r>
              <a:rPr lang="id" altLang="en-US" sz="2400" dirty="0">
                <a:solidFill>
                  <a:srgbClr val="25252B"/>
                </a:solidFill>
                <a:latin typeface="IBM Plex Sans" pitchFamily="34" charset="0"/>
                <a:ea typeface="IBM Plex Sans" pitchFamily="34" charset="-122"/>
                <a:cs typeface="IBM Plex Sans" pitchFamily="34" charset="-120"/>
              </a:rPr>
              <a:t>Tidak ada tekanan untuk memasang perangkat lunak atau mengungkapkan data keuangan. Tersedia alternatif luring atau tanpa dana. Jumlah dana nyata yang digunakan harus cukup kecil sehingga kehilangan seluruhnya tetap menjadi pelajaran, bukan krisis.</a:t>
            </a:r>
            <a:endParaRPr lang="id"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4</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Alat dan Sumber Daya Bitcoin Lokal</a:t>
            </a:r>
            <a:endParaRPr lang="id" sz="3000" dirty="0"/>
          </a:p>
        </p:txBody>
      </p:sp>
      <p:sp>
        <p:nvSpPr>
          <p:cNvPr id="4" name="Text 2"/>
          <p:cNvSpPr/>
          <p:nvPr/>
        </p:nvSpPr>
        <p:spPr>
          <a:xfrm>
            <a:off x="971459" y="1368491"/>
            <a:ext cx="11176071" cy="2217694"/>
          </a:xfrm>
          <a:prstGeom prst="rect">
            <a:avLst/>
          </a:prstGeom>
          <a:noFill/>
          <a:ln/>
        </p:spPr>
        <p:txBody>
          <a:bodyPr wrap="square" lIns="0" tIns="0" rIns="0" bIns="0" rtlCol="0" anchor="t"/>
          <a:lstStyle/>
          <a:p>
            <a:pPr algn="l" marL="182880" indent="-182880">
              <a:lnSpc>
                <a:spcPct val="113000"/>
              </a:lnSpc>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Tujuan dan alternatif yang realistis</a:t>
            </a:r>
            <a:endParaRPr lang="id" sz="1920" dirty="0"/>
          </a:p>
          <a:p>
            <a:pPr algn="l" marL="182880" indent="-182880">
              <a:lnSpc>
                <a:spcPct val="113000"/>
              </a:lnSpc>
              <a:spcBef>
                <a:spcPts val="380"/>
              </a:spcBef>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Kendali atas kunci dan pemulihan</a:t>
            </a:r>
            <a:endParaRPr lang="id" sz="1920" dirty="0"/>
          </a:p>
          <a:p>
            <a:pPr algn="l" marL="182880" indent="-182880">
              <a:lnSpc>
                <a:spcPct val="113000"/>
              </a:lnSpc>
              <a:spcBef>
                <a:spcPts val="380"/>
              </a:spcBef>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Keaslian penerbit, domain, atau halaman aplikasi</a:t>
            </a:r>
            <a:endParaRPr lang="id" sz="1920" dirty="0"/>
          </a:p>
          <a:p>
            <a:pPr algn="l" marL="182880" indent="-182880">
              <a:lnSpc>
                <a:spcPct val="113000"/>
              </a:lnSpc>
              <a:spcBef>
                <a:spcPts val="380"/>
              </a:spcBef>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Status sumber terbuka, peninjauan, dan pemeliharaan</a:t>
            </a:r>
            <a:endParaRPr lang="id" sz="1920" dirty="0"/>
          </a:p>
          <a:p>
            <a:pPr algn="l" marL="182880" indent="-182880">
              <a:lnSpc>
                <a:spcPct val="113000"/>
              </a:lnSpc>
              <a:spcBef>
                <a:spcPts val="380"/>
              </a:spcBef>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Privasi, biaya total, kompatibilitas, dan dukungan</a:t>
            </a:r>
            <a:endParaRPr lang="id" sz="1920" dirty="0"/>
          </a:p>
          <a:p>
            <a:pPr algn="l" marL="182880" indent="-182880">
              <a:lnSpc>
                <a:spcPct val="113000"/>
              </a:lnSpc>
              <a:spcBef>
                <a:spcPts val="380"/>
              </a:spcBef>
              <a:buSzPct val="100000"/>
              <a:buChar char="•"/>
            </a:pPr>
            <a:r>
              <a:rPr lang="id" altLang="en-US" sz="1920" dirty="0">
                <a:solidFill>
                  <a:srgbClr val="25252B"/>
                </a:solidFill>
                <a:latin typeface="IBM Plex Sans" pitchFamily="34" charset="0"/>
                <a:ea typeface="IBM Plex Sans" pitchFamily="34" charset="-122"/>
                <a:cs typeface="IBM Plex Sans" pitchFamily="34" charset="-120"/>
              </a:rPr>
              <a:t>Aturan dan pembatasan setempat yang berlaku saat ini</a:t>
            </a:r>
            <a:endParaRPr lang="id" sz="1920" dirty="0"/>
          </a:p>
        </p:txBody>
      </p:sp>
      <p:sp>
        <p:nvSpPr>
          <p:cNvPr id="5" name="Text 3"/>
          <p:cNvSpPr/>
          <p:nvPr/>
        </p:nvSpPr>
        <p:spPr>
          <a:xfrm>
            <a:off x="666780" y="3854379"/>
            <a:ext cx="11510010" cy="658094"/>
          </a:xfrm>
          <a:prstGeom prst="rect">
            <a:avLst/>
          </a:prstGeom>
          <a:noFill/>
          <a:ln/>
        </p:spPr>
        <p:txBody>
          <a:bodyPr wrap="square" lIns="0" tIns="0" rIns="0" bIns="0" rtlCol="0" anchor="t"/>
          <a:lstStyle/>
          <a:p>
            <a:pPr algn="l" indent="0" marL="0">
              <a:lnSpc>
                <a:spcPct val="113000"/>
              </a:lnSpc>
              <a:buNone/>
            </a:pPr>
            <a:r>
              <a:rPr lang="id" altLang="en-US" sz="1920" dirty="0">
                <a:solidFill>
                  <a:srgbClr val="25252B"/>
                </a:solidFill>
                <a:latin typeface="IBM Plex Sans" pitchFamily="34" charset="0"/>
                <a:ea typeface="IBM Plex Sans" pitchFamily="34" charset="-122"/>
                <a:cs typeface="IBM Plex Sans" pitchFamily="34" charset="-120"/>
              </a:rPr>
              <a:t>Catat alat/versi, tanggal pemeriksaan, pengaturan kustodi, penggunaan utama, manfaat, risiko, metode pemulihan, dan alternatifnya.</a:t>
            </a:r>
            <a:endParaRPr lang="id" sz="1920" dirty="0"/>
          </a:p>
        </p:txBody>
      </p:sp>
      <p:sp>
        <p:nvSpPr>
          <p:cNvPr id="6" name="Text 4"/>
          <p:cNvSpPr/>
          <p:nvPr/>
        </p:nvSpPr>
        <p:spPr>
          <a:xfrm>
            <a:off x="666780" y="4756252"/>
            <a:ext cx="11510010" cy="1316279"/>
          </a:xfrm>
          <a:prstGeom prst="rect">
            <a:avLst/>
          </a:prstGeom>
          <a:noFill/>
          <a:ln/>
        </p:spPr>
        <p:txBody>
          <a:bodyPr wrap="square" lIns="0" tIns="0" rIns="0" bIns="0" rtlCol="0" anchor="t"/>
          <a:lstStyle/>
          <a:p>
            <a:pPr algn="l" indent="0" marL="0">
              <a:lnSpc>
                <a:spcPct val="113000"/>
              </a:lnSpc>
              <a:buNone/>
            </a:pPr>
            <a:r>
              <a:rPr lang="id" altLang="en-US" sz="1920" dirty="0">
                <a:solidFill>
                  <a:srgbClr val="25252B"/>
                </a:solidFill>
                <a:latin typeface="IBM Plex Sans" pitchFamily="34" charset="0"/>
                <a:ea typeface="IBM Plex Sans" pitchFamily="34" charset="-122"/>
                <a:cs typeface="IBM Plex Sans" pitchFamily="34" charset="-120"/>
              </a:rPr>
              <a:t>Alat-alat yang disebutkan merupakan contoh pembelajaran yang mencerminkan kondisi pada waktu tertentu, bukan rekomendasi atau janji mengenai keamanan, ketersediaan, biaya rendah, atau kesesuaiannya. Periksa kembali alat-alat tersebut sebelum Anda benar-benar menggunakannya.</a:t>
            </a:r>
            <a:endParaRPr lang="id" sz="19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4</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Pembayaran Lightning</a:t>
            </a:r>
            <a:endParaRPr lang="id"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id" altLang="en-US" sz="2300" b="1" dirty="0">
                <a:solidFill>
                  <a:srgbClr val="422C70"/>
                </a:solidFill>
                <a:latin typeface="IBM Plex Sans" pitchFamily="34" charset="0"/>
                <a:ea typeface="IBM Plex Sans" pitchFamily="34" charset="-122"/>
                <a:cs typeface="IBM Plex Sans" pitchFamily="34" charset="-120"/>
              </a:rPr>
              <a:t>Faktur:</a:t>
            </a:r>
            <a:r>
              <a:rPr lang="id" altLang="en-US" sz="2300" dirty="0">
                <a:solidFill>
                  <a:srgbClr val="25252B"/>
                </a:solidFill>
                <a:latin typeface="IBM Plex Sans" pitchFamily="34" charset="0"/>
                <a:ea typeface="IBM Plex Sans" pitchFamily="34" charset="-122"/>
                <a:cs typeface="IBM Plex Sans" pitchFamily="34" charset="-120"/>
              </a:rPr>
              <a:t> permintaan pembayaran tertentu; dapat mencakup jumlah dan waktu kedaluwarsa</a:t>
            </a:r>
            <a:endParaRPr lang="id" sz="2300" dirty="0"/>
          </a:p>
          <a:p>
            <a:pPr algn="l" marL="219710" indent="-219710">
              <a:lnSpc>
                <a:spcPct val="113000"/>
              </a:lnSpc>
              <a:spcBef>
                <a:spcPts val="460"/>
              </a:spcBef>
              <a:buSzPct val="100000"/>
              <a:buChar char="•"/>
            </a:pPr>
            <a:r>
              <a:rPr lang="id" altLang="en-US" sz="2300" b="1" dirty="0">
                <a:solidFill>
                  <a:srgbClr val="422C70"/>
                </a:solidFill>
                <a:latin typeface="IBM Plex Sans" pitchFamily="34" charset="0"/>
                <a:ea typeface="IBM Plex Sans" pitchFamily="34" charset="-122"/>
                <a:cs typeface="IBM Plex Sans" pitchFamily="34" charset="-120"/>
              </a:rPr>
              <a:t>Alamat Lightning:</a:t>
            </a:r>
            <a:r>
              <a:rPr lang="id" altLang="en-US" sz="2300" dirty="0">
                <a:solidFill>
                  <a:srgbClr val="25252B"/>
                </a:solidFill>
                <a:latin typeface="IBM Plex Sans" pitchFamily="34" charset="0"/>
                <a:ea typeface="IBM Plex Sans" pitchFamily="34" charset="-122"/>
                <a:cs typeface="IBM Plex Sans" pitchFamily="34" charset="-120"/>
              </a:rPr>
              <a:t> pengenal perutean yang didukung penyedia, sering kali menyerupai alamat email</a:t>
            </a:r>
            <a:endParaRPr lang="id" sz="2300" dirty="0"/>
          </a:p>
          <a:p>
            <a:pPr algn="l" marL="219710" indent="-219710">
              <a:lnSpc>
                <a:spcPct val="113000"/>
              </a:lnSpc>
              <a:spcBef>
                <a:spcPts val="460"/>
              </a:spcBef>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Periksa kustodi, jalur pendanaan, cadangan, biaya, dan batasan</a:t>
            </a:r>
            <a:endParaRPr lang="id" sz="2300" dirty="0"/>
          </a:p>
          <a:p>
            <a:pPr algn="l" marL="219710" indent="-219710">
              <a:lnSpc>
                <a:spcPct val="113000"/>
              </a:lnSpc>
              <a:spcBef>
                <a:spcPts val="460"/>
              </a:spcBef>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Identifikasi penanganan kegagalan dan konfirmasi penerima</a:t>
            </a:r>
            <a:endParaRPr lang="id" sz="2300" dirty="0"/>
          </a:p>
        </p:txBody>
      </p:sp>
      <p:sp>
        <p:nvSpPr>
          <p:cNvPr id="5" name="Text 3"/>
          <p:cNvSpPr/>
          <p:nvPr/>
        </p:nvSpPr>
        <p:spPr>
          <a:xfrm>
            <a:off x="666780" y="4250223"/>
            <a:ext cx="11510010" cy="789950"/>
          </a:xfrm>
          <a:prstGeom prst="rect">
            <a:avLst/>
          </a:prstGeom>
          <a:noFill/>
          <a:ln/>
        </p:spPr>
        <p:txBody>
          <a:bodyPr wrap="square" lIns="0" tIns="0" rIns="0" bIns="0" rtlCol="0" anchor="t"/>
          <a:lstStyle/>
          <a:p>
            <a:pPr algn="l" indent="0" marL="0">
              <a:lnSpc>
                <a:spcPct val="113000"/>
              </a:lnSpc>
              <a:buNone/>
            </a:pPr>
            <a:r>
              <a:rPr lang="id" altLang="en-US" sz="2300" dirty="0">
                <a:solidFill>
                  <a:srgbClr val="25252B"/>
                </a:solidFill>
                <a:latin typeface="IBM Plex Sans" pitchFamily="34" charset="0"/>
                <a:ea typeface="IBM Plex Sans" pitchFamily="34" charset="-122"/>
                <a:cs typeface="IBM Plex Sans" pitchFamily="34" charset="-120"/>
              </a:rPr>
              <a:t>Alamat Lightning bukanlah akun email; alamat ini bergantung pada penyedia atau domain yang mendukungnya. Periksa permintaan akhir sebelum menyetujuinya.</a:t>
            </a:r>
            <a:endParaRPr lang="id"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id" altLang="en-US" sz="2300" dirty="0">
                <a:solidFill>
                  <a:srgbClr val="25252B"/>
                </a:solidFill>
                <a:latin typeface="IBM Plex Sans" pitchFamily="34" charset="0"/>
                <a:ea typeface="IBM Plex Sans" pitchFamily="34" charset="-122"/>
                <a:cs typeface="IBM Plex Sans" pitchFamily="34" charset="-120"/>
              </a:rPr>
              <a:t>Keberhasilan pembayaran dalam jumlah kecil tidak membuktikan keamanan saldo yang lebih besar.</a:t>
            </a:r>
            <a:endParaRPr lang="id"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4</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Penerima membuat tagihanPenerima membuat permintaan pembayaran yang mencantumkan jumlahnya.Pengirim membayarPengirim memindai permintaan tersebut, memeriksa jumlahnya, lalu membayar. Penerima menerima">    </p:cNvPr>
          <p:cNvPicPr>
            <a:picLocks noChangeAspect="1"/>
          </p:cNvPicPr>
          <p:nvPr/>
        </p:nvPicPr>
        <p:blipFill>
          <a:blip r:embed="rId1"/>
          <a:stretch>
            <a:fillRect/>
          </a:stretch>
        </p:blipFill>
        <p:spPr>
          <a:xfrm>
            <a:off x="342900" y="1439174"/>
            <a:ext cx="11506170" cy="382722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Ketahui apakah setiap dompet bersifat kustodial atau kustodi mandiri. 1Buat permintaanPenerima membuat permintaan pembayaran.2Pindai permintaanPengirim memindai atau menyalinnya.3Verifikasi perinciann">    </p:cNvPr>
          <p:cNvPicPr>
            <a:picLocks noChangeAspect="1"/>
          </p:cNvPicPr>
          <p:nvPr/>
        </p:nvPicPr>
        <p:blipFill>
          <a:blip r:embed="rId1"/>
          <a:stretch>
            <a:fillRect/>
          </a:stretch>
        </p:blipFill>
        <p:spPr>
          <a:xfrm>
            <a:off x="342900" y="771388"/>
            <a:ext cx="11506170" cy="516288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Pembayaran Lightning Terpandu</a:t>
            </a:r>
            <a:endParaRPr lang="id"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id" altLang="en-US" sz="2400" dirty="0">
                <a:solidFill>
                  <a:srgbClr val="25252B"/>
                </a:solidFill>
                <a:latin typeface="IBM Plex Sans" pitchFamily="34" charset="0"/>
                <a:ea typeface="IBM Plex Sans" pitchFamily="34" charset="-122"/>
                <a:cs typeface="IBM Plex Sans" pitchFamily="34" charset="-120"/>
              </a:rPr>
              <a:t>Penerima membuat permintaan yang benar.</a:t>
            </a:r>
            <a:endParaRPr lang="id" sz="2400" dirty="0"/>
          </a:p>
          <a:p>
            <a:pPr algn="l" marL="228600" indent="-228600">
              <a:lnSpc>
                <a:spcPct val="113000"/>
              </a:lnSpc>
              <a:spcBef>
                <a:spcPts val="480"/>
              </a:spcBef>
              <a:buSzPct val="100000"/>
              <a:buFont typeface="+mj-lt"/>
              <a:buAutoNum type="arabicPeriod" startAt="1"/>
            </a:pPr>
            <a:r>
              <a:rPr lang="id" altLang="en-US" sz="2400" dirty="0">
                <a:solidFill>
                  <a:srgbClr val="25252B"/>
                </a:solidFill>
                <a:latin typeface="IBM Plex Sans" pitchFamily="34" charset="0"/>
                <a:ea typeface="IBM Plex Sans" pitchFamily="34" charset="-122"/>
                <a:cs typeface="IBM Plex Sans" pitchFamily="34" charset="-120"/>
              </a:rPr>
              <a:t>Pengirim memindai atau menyalinnya.</a:t>
            </a:r>
            <a:endParaRPr lang="id" sz="2400" dirty="0"/>
          </a:p>
          <a:p>
            <a:pPr algn="l" marL="228600" indent="-228600">
              <a:lnSpc>
                <a:spcPct val="113000"/>
              </a:lnSpc>
              <a:spcBef>
                <a:spcPts val="480"/>
              </a:spcBef>
              <a:buSzPct val="100000"/>
              <a:buFont typeface="+mj-lt"/>
              <a:buAutoNum type="arabicPeriod" startAt="1"/>
            </a:pPr>
            <a:r>
              <a:rPr lang="id" altLang="en-US" sz="2400" dirty="0">
                <a:solidFill>
                  <a:srgbClr val="25252B"/>
                </a:solidFill>
                <a:latin typeface="IBM Plex Sans" pitchFamily="34" charset="0"/>
                <a:ea typeface="IBM Plex Sans" pitchFamily="34" charset="-122"/>
                <a:cs typeface="IBM Plex Sans" pitchFamily="34" charset="-120"/>
              </a:rPr>
              <a:t>Periksa penerima, jumlah, satuan, biaya, dan batas waktu berlakunya jika ada.</a:t>
            </a:r>
            <a:endParaRPr lang="id" sz="2400" dirty="0"/>
          </a:p>
          <a:p>
            <a:pPr algn="l" marL="228600" indent="-228600">
              <a:lnSpc>
                <a:spcPct val="113000"/>
              </a:lnSpc>
              <a:spcBef>
                <a:spcPts val="480"/>
              </a:spcBef>
              <a:buSzPct val="100000"/>
              <a:buFont typeface="+mj-lt"/>
              <a:buAutoNum type="arabicPeriod" startAt="1"/>
            </a:pPr>
            <a:r>
              <a:rPr lang="id" altLang="en-US" sz="2400" dirty="0">
                <a:solidFill>
                  <a:srgbClr val="25252B"/>
                </a:solidFill>
                <a:latin typeface="IBM Plex Sans" pitchFamily="34" charset="0"/>
                <a:ea typeface="IBM Plex Sans" pitchFamily="34" charset="-122"/>
                <a:cs typeface="IBM Plex Sans" pitchFamily="34" charset="-120"/>
              </a:rPr>
              <a:t>Setujui hanya jika rinciannya sesuai.</a:t>
            </a:r>
            <a:endParaRPr lang="id" sz="2400" dirty="0"/>
          </a:p>
          <a:p>
            <a:pPr algn="l" marL="228600" indent="-228600">
              <a:lnSpc>
                <a:spcPct val="113000"/>
              </a:lnSpc>
              <a:spcBef>
                <a:spcPts val="480"/>
              </a:spcBef>
              <a:buSzPct val="100000"/>
              <a:buFont typeface="+mj-lt"/>
              <a:buAutoNum type="arabicPeriod" startAt="1"/>
            </a:pPr>
            <a:r>
              <a:rPr lang="id" altLang="en-US" sz="2400" dirty="0">
                <a:solidFill>
                  <a:srgbClr val="25252B"/>
                </a:solidFill>
                <a:latin typeface="IBM Plex Sans" pitchFamily="34" charset="0"/>
                <a:ea typeface="IBM Plex Sans" pitchFamily="34" charset="-122"/>
                <a:cs typeface="IBM Plex Sans" pitchFamily="34" charset="-120"/>
              </a:rPr>
              <a:t>Kedua pihak memeriksa hasilnya di dompet masing-masing.</a:t>
            </a:r>
            <a:endParaRPr lang="id" sz="2400" dirty="0"/>
          </a:p>
          <a:p>
            <a:pPr algn="l" marL="228600" indent="-228600">
              <a:lnSpc>
                <a:spcPct val="113000"/>
              </a:lnSpc>
              <a:spcBef>
                <a:spcPts val="480"/>
              </a:spcBef>
              <a:buSzPct val="100000"/>
              <a:buFont typeface="+mj-lt"/>
              <a:buAutoNum type="arabicPeriod" startAt="1"/>
            </a:pPr>
            <a:r>
              <a:rPr lang="id" altLang="en-US" sz="2400" dirty="0">
                <a:solidFill>
                  <a:srgbClr val="25252B"/>
                </a:solidFill>
                <a:latin typeface="IBM Plex Sans" pitchFamily="34" charset="0"/>
                <a:ea typeface="IBM Plex Sans" pitchFamily="34" charset="-122"/>
                <a:cs typeface="IBM Plex Sans" pitchFamily="34" charset="-120"/>
              </a:rPr>
              <a:t>Jelaskan risiko kustodi dan kegagalan.</a:t>
            </a:r>
            <a:endParaRPr lang="id" sz="2400" dirty="0"/>
          </a:p>
        </p:txBody>
      </p:sp>
      <p:sp>
        <p:nvSpPr>
          <p:cNvPr id="5" name="Text 3"/>
          <p:cNvSpPr/>
          <p:nvPr/>
        </p:nvSpPr>
        <p:spPr>
          <a:xfrm>
            <a:off x="666780" y="4905847"/>
            <a:ext cx="11510010" cy="1234074"/>
          </a:xfrm>
          <a:prstGeom prst="rect">
            <a:avLst/>
          </a:prstGeom>
          <a:noFill/>
          <a:ln/>
        </p:spPr>
        <p:txBody>
          <a:bodyPr wrap="square" lIns="0" tIns="0" rIns="0" bIns="0" rtlCol="0" anchor="t"/>
          <a:lstStyle/>
          <a:p>
            <a:pPr algn="l" indent="0" marL="0">
              <a:lnSpc>
                <a:spcPct val="113000"/>
              </a:lnSpc>
              <a:buNone/>
            </a:pPr>
            <a:r>
              <a:rPr lang="id" altLang="en-US" sz="2400" dirty="0">
                <a:solidFill>
                  <a:srgbClr val="25252B"/>
                </a:solidFill>
                <a:latin typeface="IBM Plex Sans" pitchFamily="34" charset="0"/>
                <a:ea typeface="IBM Plex Sans" pitchFamily="34" charset="-122"/>
                <a:cs typeface="IBM Plex Sans" pitchFamily="34" charset="-120"/>
              </a:rPr>
              <a:t>Gunakan latihan berisiko rendah yang telah disiapkan atau disetujui. Hentikan jika hasilnya berbeda dari rencana; lakukan verifikasi sebelum mengambil tindakan lebih lanjut.</a:t>
            </a:r>
            <a:endParaRPr lang="id"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4</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Penggunaan Bitcoin dalam Kehidupan Sehari-hari</a:t>
            </a:r>
            <a:endParaRPr lang="id" sz="3000" dirty="0"/>
          </a:p>
        </p:txBody>
      </p:sp>
      <p:sp>
        <p:nvSpPr>
          <p:cNvPr id="4" name="Text 2"/>
          <p:cNvSpPr/>
          <p:nvPr/>
        </p:nvSpPr>
        <p:spPr>
          <a:xfrm>
            <a:off x="1017179" y="1379464"/>
            <a:ext cx="11125871" cy="3686038"/>
          </a:xfrm>
          <a:prstGeom prst="rect">
            <a:avLst/>
          </a:prstGeom>
          <a:noFill/>
          <a:ln/>
        </p:spPr>
        <p:txBody>
          <a:bodyPr wrap="square" lIns="0" tIns="0" rIns="0" bIns="0" rtlCol="0" anchor="t"/>
          <a:lstStyle/>
          <a:p>
            <a:pPr algn="l" marL="210820" indent="-210820">
              <a:lnSpc>
                <a:spcPct val="113000"/>
              </a:lnSpc>
              <a:buSzPct val="100000"/>
              <a:buChar char="•"/>
            </a:pPr>
            <a:r>
              <a:rPr lang="id" altLang="en-US" sz="2210" b="1" dirty="0">
                <a:solidFill>
                  <a:srgbClr val="422C70"/>
                </a:solidFill>
                <a:latin typeface="IBM Plex Sans" pitchFamily="34" charset="0"/>
                <a:ea typeface="IBM Plex Sans" pitchFamily="34" charset="-122"/>
                <a:cs typeface="IBM Plex Sans" pitchFamily="34" charset="-120"/>
              </a:rPr>
              <a:t>Memperoleh penghasilan:</a:t>
            </a:r>
            <a:r>
              <a:rPr lang="id" altLang="en-US" sz="2210" dirty="0">
                <a:solidFill>
                  <a:srgbClr val="25252B"/>
                </a:solidFill>
                <a:latin typeface="IBM Plex Sans" pitchFamily="34" charset="0"/>
                <a:ea typeface="IBM Plex Sans" pitchFamily="34" charset="-122"/>
                <a:cs typeface="IBM Plex Sans" pitchFamily="34" charset="-120"/>
              </a:rPr>
              <a:t> penetapan harga, waktu, volatilitas, pencatatan, dan penyimpanan aset</a:t>
            </a:r>
            <a:endParaRPr lang="id" sz="2210" dirty="0"/>
          </a:p>
          <a:p>
            <a:pPr algn="l" marL="210820" indent="-210820">
              <a:lnSpc>
                <a:spcPct val="113000"/>
              </a:lnSpc>
              <a:spcBef>
                <a:spcPts val="440"/>
              </a:spcBef>
              <a:buSzPct val="100000"/>
              <a:buChar char="•"/>
            </a:pPr>
            <a:r>
              <a:rPr lang="id" altLang="en-US" sz="2210" b="1" dirty="0">
                <a:solidFill>
                  <a:srgbClr val="422C70"/>
                </a:solidFill>
                <a:latin typeface="IBM Plex Sans" pitchFamily="34" charset="0"/>
                <a:ea typeface="IBM Plex Sans" pitchFamily="34" charset="-122"/>
                <a:cs typeface="IBM Plex Sans" pitchFamily="34" charset="-120"/>
              </a:rPr>
              <a:t>Menabung:</a:t>
            </a:r>
            <a:r>
              <a:rPr lang="id" altLang="en-US" sz="2210" dirty="0">
                <a:solidFill>
                  <a:srgbClr val="25252B"/>
                </a:solidFill>
                <a:latin typeface="IBM Plex Sans" pitchFamily="34" charset="0"/>
                <a:ea typeface="IBM Plex Sans" pitchFamily="34" charset="-122"/>
                <a:cs typeface="IBM Plex Sans" pitchFamily="34" charset="-120"/>
              </a:rPr>
              <a:t> penggunaan di masa depan; harga dapat turun tajam</a:t>
            </a:r>
            <a:endParaRPr lang="id" sz="2210" dirty="0"/>
          </a:p>
          <a:p>
            <a:pPr algn="l" marL="210820" indent="-210820">
              <a:lnSpc>
                <a:spcPct val="113000"/>
              </a:lnSpc>
              <a:spcBef>
                <a:spcPts val="440"/>
              </a:spcBef>
              <a:buSzPct val="100000"/>
              <a:buChar char="•"/>
            </a:pPr>
            <a:r>
              <a:rPr lang="id" altLang="en-US" sz="2210" b="1" dirty="0">
                <a:solidFill>
                  <a:srgbClr val="422C70"/>
                </a:solidFill>
                <a:latin typeface="IBM Plex Sans" pitchFamily="34" charset="0"/>
                <a:ea typeface="IBM Plex Sans" pitchFamily="34" charset="-122"/>
                <a:cs typeface="IBM Plex Sans" pitchFamily="34" charset="-120"/>
              </a:rPr>
              <a:t>Menerima dan mengirim:</a:t>
            </a:r>
            <a:r>
              <a:rPr lang="id" altLang="en-US" sz="2210" dirty="0">
                <a:solidFill>
                  <a:srgbClr val="25252B"/>
                </a:solidFill>
                <a:latin typeface="IBM Plex Sans" pitchFamily="34" charset="0"/>
                <a:ea typeface="IBM Plex Sans" pitchFamily="34" charset="-122"/>
                <a:cs typeface="IBM Plex Sans" pitchFamily="34" charset="-120"/>
              </a:rPr>
              <a:t> permintaan yang benar, penyelesaian transaksi, jalur, dan biaya</a:t>
            </a:r>
            <a:endParaRPr lang="id" sz="2210" dirty="0"/>
          </a:p>
          <a:p>
            <a:pPr algn="l" marL="210820" indent="-210820">
              <a:lnSpc>
                <a:spcPct val="113000"/>
              </a:lnSpc>
              <a:spcBef>
                <a:spcPts val="440"/>
              </a:spcBef>
              <a:buSzPct val="100000"/>
              <a:buChar char="•"/>
            </a:pPr>
            <a:r>
              <a:rPr lang="id" altLang="en-US" sz="2210" b="1" dirty="0">
                <a:solidFill>
                  <a:srgbClr val="422C70"/>
                </a:solidFill>
                <a:latin typeface="IBM Plex Sans" pitchFamily="34" charset="0"/>
                <a:ea typeface="IBM Plex Sans" pitchFamily="34" charset="-122"/>
                <a:cs typeface="IBM Plex Sans" pitchFamily="34" charset="-120"/>
              </a:rPr>
              <a:t>Berbelanja:</a:t>
            </a:r>
            <a:r>
              <a:rPr lang="id" altLang="en-US" sz="2210" dirty="0">
                <a:solidFill>
                  <a:srgbClr val="25252B"/>
                </a:solidFill>
                <a:latin typeface="IBM Plex Sans" pitchFamily="34" charset="0"/>
                <a:ea typeface="IBM Plex Sans" pitchFamily="34" charset="-122"/>
                <a:cs typeface="IBM Plex Sans" pitchFamily="34" charset="-120"/>
              </a:rPr>
              <a:t> nilai tukar, kebijakan pedagang, dan dampak perpajakan</a:t>
            </a:r>
            <a:endParaRPr lang="id" sz="2210" dirty="0"/>
          </a:p>
          <a:p>
            <a:pPr algn="l" marL="210820" indent="-210820">
              <a:lnSpc>
                <a:spcPct val="113000"/>
              </a:lnSpc>
              <a:spcBef>
                <a:spcPts val="440"/>
              </a:spcBef>
              <a:buSzPct val="100000"/>
              <a:buChar char="•"/>
            </a:pPr>
            <a:r>
              <a:rPr lang="id" altLang="en-US" sz="2210" b="1" dirty="0">
                <a:solidFill>
                  <a:srgbClr val="422C70"/>
                </a:solidFill>
                <a:latin typeface="IBM Plex Sans" pitchFamily="34" charset="0"/>
                <a:ea typeface="IBM Plex Sans" pitchFamily="34" charset="-122"/>
                <a:cs typeface="IBM Plex Sans" pitchFamily="34" charset="-120"/>
              </a:rPr>
              <a:t>Penetapan harga dan akuntansi:</a:t>
            </a:r>
            <a:r>
              <a:rPr lang="id" altLang="en-US" sz="2210" dirty="0">
                <a:solidFill>
                  <a:srgbClr val="25252B"/>
                </a:solidFill>
                <a:latin typeface="IBM Plex Sans" pitchFamily="34" charset="0"/>
                <a:ea typeface="IBM Plex Sans" pitchFamily="34" charset="-122"/>
                <a:cs typeface="IBM Plex Sans" pitchFamily="34" charset="-120"/>
              </a:rPr>
              <a:t> BTC/sat; pencatatan dalam mata uang fiat mungkin masih diperlukan</a:t>
            </a:r>
            <a:endParaRPr lang="id" sz="2210" dirty="0"/>
          </a:p>
          <a:p>
            <a:pPr algn="l" marL="210820" indent="-210820">
              <a:lnSpc>
                <a:spcPct val="113000"/>
              </a:lnSpc>
              <a:spcBef>
                <a:spcPts val="440"/>
              </a:spcBef>
              <a:buSzPct val="100000"/>
              <a:buChar char="•"/>
            </a:pPr>
            <a:r>
              <a:rPr lang="id" altLang="en-US" sz="2210" b="1" dirty="0">
                <a:solidFill>
                  <a:srgbClr val="422C70"/>
                </a:solidFill>
                <a:latin typeface="IBM Plex Sans" pitchFamily="34" charset="0"/>
                <a:ea typeface="IBM Plex Sans" pitchFamily="34" charset="-122"/>
                <a:cs typeface="IBM Plex Sans" pitchFamily="34" charset="-120"/>
              </a:rPr>
              <a:t>Berdonasi:</a:t>
            </a:r>
            <a:r>
              <a:rPr lang="id" altLang="en-US" sz="2210" dirty="0">
                <a:solidFill>
                  <a:srgbClr val="25252B"/>
                </a:solidFill>
                <a:latin typeface="IBM Plex Sans" pitchFamily="34" charset="0"/>
                <a:ea typeface="IBM Plex Sans" pitchFamily="34" charset="-122"/>
                <a:cs typeface="IBM Plex Sans" pitchFamily="34" charset="-120"/>
              </a:rPr>
              <a:t> verifikasi permintaan dari penerima yang sebenarnya</a:t>
            </a:r>
            <a:endParaRPr lang="id" sz="2210" dirty="0"/>
          </a:p>
        </p:txBody>
      </p:sp>
      <p:sp>
        <p:nvSpPr>
          <p:cNvPr id="5" name="Text 3"/>
          <p:cNvSpPr/>
          <p:nvPr/>
        </p:nvSpPr>
        <p:spPr>
          <a:xfrm>
            <a:off x="666780" y="5373929"/>
            <a:ext cx="11510010" cy="756940"/>
          </a:xfrm>
          <a:prstGeom prst="rect">
            <a:avLst/>
          </a:prstGeom>
          <a:noFill/>
          <a:ln/>
        </p:spPr>
        <p:txBody>
          <a:bodyPr wrap="square" lIns="0" tIns="0" rIns="0" bIns="0" rtlCol="0" anchor="t"/>
          <a:lstStyle/>
          <a:p>
            <a:pPr algn="l" indent="0" marL="0">
              <a:lnSpc>
                <a:spcPct val="113000"/>
              </a:lnSpc>
              <a:buNone/>
            </a:pPr>
            <a:r>
              <a:rPr lang="id" altLang="en-US" sz="2210" dirty="0">
                <a:solidFill>
                  <a:srgbClr val="25252B"/>
                </a:solidFill>
                <a:latin typeface="IBM Plex Sans" pitchFamily="34" charset="0"/>
                <a:ea typeface="IBM Plex Sans" pitchFamily="34" charset="-122"/>
                <a:cs typeface="IBM Plex Sans" pitchFamily="34" charset="-120"/>
              </a:rPr>
              <a:t>Masalah apa yang diatasi? Apakah Bitcoin lebih baik daripada alternatif yang tersedia dalam situasi ini? Risiko atau tanggung jawab baru apa yang muncul?</a:t>
            </a:r>
            <a:endParaRPr lang="id"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4</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Pembelanjaan dan Penerimaan</a:t>
            </a:r>
            <a:br/>
            <a:r>
              <a:rPr lang="id" altLang="en-US" sz="3000" dirty="0">
                <a:solidFill>
                  <a:srgbClr val="422C70"/>
                </a:solidFill>
                <a:latin typeface="IBM Plex Sans Medium" pitchFamily="34" charset="0"/>
                <a:ea typeface="IBM Plex Sans Medium" pitchFamily="34" charset="-122"/>
                <a:cs typeface="IBM Plex Sans Medium" pitchFamily="34" charset="-120"/>
              </a:rPr>
              <a:t>Lokal</a:t>
            </a:r>
            <a:endParaRPr lang="id" sz="3000" dirty="0"/>
          </a:p>
        </p:txBody>
      </p:sp>
      <p:sp>
        <p:nvSpPr>
          <p:cNvPr id="5" name="Text 2"/>
          <p:cNvSpPr/>
          <p:nvPr/>
        </p:nvSpPr>
        <p:spPr>
          <a:xfrm>
            <a:off x="666780" y="1830263"/>
            <a:ext cx="11144250" cy="312542"/>
          </a:xfrm>
          <a:prstGeom prst="rect">
            <a:avLst/>
          </a:prstGeom>
          <a:noFill/>
          <a:ln/>
        </p:spPr>
        <p:txBody>
          <a:bodyPr wrap="square" lIns="0" tIns="0" rIns="0" bIns="0" rtlCol="0" anchor="t"/>
          <a:lstStyle/>
          <a:p>
            <a:pPr algn="l" indent="0" marL="0">
              <a:lnSpc>
                <a:spcPct val="113000"/>
              </a:lnSpc>
              <a:buNone/>
            </a:pPr>
            <a:r>
              <a:rPr lang="id" altLang="en-US" sz="1820" b="1" dirty="0">
                <a:solidFill>
                  <a:srgbClr val="25252B"/>
                </a:solidFill>
                <a:latin typeface="IBM Plex Sans" pitchFamily="34" charset="0"/>
                <a:ea typeface="IBM Plex Sans" pitchFamily="34" charset="-122"/>
                <a:cs typeface="IBM Plex Sans" pitchFamily="34" charset="-120"/>
              </a:rPr>
              <a:t>Pembelian kecil</a:t>
            </a:r>
            <a:endParaRPr lang="id" sz="1820" dirty="0"/>
          </a:p>
        </p:txBody>
      </p:sp>
      <p:sp>
        <p:nvSpPr>
          <p:cNvPr id="6" name="Text 3"/>
          <p:cNvSpPr/>
          <p:nvPr/>
        </p:nvSpPr>
        <p:spPr>
          <a:xfrm>
            <a:off x="956188" y="2327971"/>
            <a:ext cx="6023427" cy="1967789"/>
          </a:xfrm>
          <a:prstGeom prst="rect">
            <a:avLst/>
          </a:prstGeom>
          <a:noFill/>
          <a:ln/>
        </p:spPr>
        <p:txBody>
          <a:bodyPr wrap="square" lIns="0" tIns="0" rIns="0" bIns="0" rtlCol="0" anchor="t"/>
          <a:lstStyle/>
          <a:p>
            <a:pPr algn="l" marL="173990" indent="-173990">
              <a:lnSpc>
                <a:spcPct val="113000"/>
              </a:lnSpc>
              <a:buSzPct val="100000"/>
              <a:buChar char="•"/>
            </a:pPr>
            <a:r>
              <a:rPr lang="id" altLang="en-US" sz="1820" dirty="0">
                <a:solidFill>
                  <a:srgbClr val="25252B"/>
                </a:solidFill>
                <a:latin typeface="IBM Plex Sans" pitchFamily="34" charset="0"/>
                <a:ea typeface="IBM Plex Sans" pitchFamily="34" charset="-122"/>
                <a:cs typeface="IBM Plex Sans" pitchFamily="34" charset="-120"/>
              </a:rPr>
              <a:t>Jalur mana yang cocok untuk pembayaran kecil dan cepat?</a:t>
            </a:r>
            <a:endParaRPr lang="id" sz="1820" dirty="0"/>
          </a:p>
          <a:p>
            <a:pPr algn="l" marL="173990" indent="-173990">
              <a:lnSpc>
                <a:spcPct val="113000"/>
              </a:lnSpc>
              <a:spcBef>
                <a:spcPts val="360"/>
              </a:spcBef>
              <a:buSzPct val="100000"/>
              <a:buChar char="•"/>
            </a:pPr>
            <a:r>
              <a:rPr lang="id" altLang="en-US" sz="1820" dirty="0">
                <a:solidFill>
                  <a:srgbClr val="25252B"/>
                </a:solidFill>
                <a:latin typeface="IBM Plex Sans" pitchFamily="34" charset="0"/>
                <a:ea typeface="IBM Plex Sans" pitchFamily="34" charset="-122"/>
                <a:cs typeface="IBM Plex Sans" pitchFamily="34" charset="-120"/>
              </a:rPr>
              <a:t>Siapa yang meminta; siapa yang memeriksa jumlah dan satuannya?</a:t>
            </a:r>
            <a:endParaRPr lang="id" sz="1820" dirty="0"/>
          </a:p>
          <a:p>
            <a:pPr algn="l" marL="173990" indent="-173990">
              <a:lnSpc>
                <a:spcPct val="113000"/>
              </a:lnSpc>
              <a:spcBef>
                <a:spcPts val="360"/>
              </a:spcBef>
              <a:buSzPct val="100000"/>
              <a:buChar char="•"/>
            </a:pPr>
            <a:r>
              <a:rPr lang="id" altLang="en-US" sz="1820" dirty="0">
                <a:solidFill>
                  <a:srgbClr val="25252B"/>
                </a:solidFill>
                <a:latin typeface="IBM Plex Sans" pitchFamily="34" charset="0"/>
                <a:ea typeface="IBM Plex Sans" pitchFamily="34" charset="-122"/>
                <a:cs typeface="IBM Plex Sans" pitchFamily="34" charset="-120"/>
              </a:rPr>
              <a:t>Bagaimana jika jumlah yang “dikirim” dan “diterima” tidak sesuai?</a:t>
            </a:r>
            <a:endParaRPr lang="id" sz="1820" dirty="0"/>
          </a:p>
        </p:txBody>
      </p:sp>
      <p:sp>
        <p:nvSpPr>
          <p:cNvPr id="7" name="Text 4"/>
          <p:cNvSpPr/>
          <p:nvPr/>
        </p:nvSpPr>
        <p:spPr>
          <a:xfrm>
            <a:off x="666780" y="4550420"/>
            <a:ext cx="11144250" cy="312542"/>
          </a:xfrm>
          <a:prstGeom prst="rect">
            <a:avLst/>
          </a:prstGeom>
          <a:noFill/>
          <a:ln/>
        </p:spPr>
        <p:txBody>
          <a:bodyPr wrap="square" lIns="0" tIns="0" rIns="0" bIns="0" rtlCol="0" anchor="t"/>
          <a:lstStyle/>
          <a:p>
            <a:pPr algn="l" indent="0" marL="0">
              <a:lnSpc>
                <a:spcPct val="113000"/>
              </a:lnSpc>
              <a:buNone/>
            </a:pPr>
            <a:r>
              <a:rPr lang="id" altLang="en-US" sz="1820" b="1" dirty="0">
                <a:solidFill>
                  <a:srgbClr val="25252B"/>
                </a:solidFill>
                <a:latin typeface="IBM Plex Sans" pitchFamily="34" charset="0"/>
                <a:ea typeface="IBM Plex Sans" pitchFamily="34" charset="-122"/>
                <a:cs typeface="IBM Plex Sans" pitchFamily="34" charset="-120"/>
              </a:rPr>
              <a:t>Pembayaran untuk pekerjaan</a:t>
            </a:r>
            <a:endParaRPr lang="id" sz="1820" dirty="0"/>
          </a:p>
        </p:txBody>
      </p:sp>
      <p:sp>
        <p:nvSpPr>
          <p:cNvPr id="8" name="Text 5"/>
          <p:cNvSpPr/>
          <p:nvPr/>
        </p:nvSpPr>
        <p:spPr>
          <a:xfrm>
            <a:off x="956188" y="5048128"/>
            <a:ext cx="6023427" cy="1296436"/>
          </a:xfrm>
          <a:prstGeom prst="rect">
            <a:avLst/>
          </a:prstGeom>
          <a:noFill/>
          <a:ln/>
        </p:spPr>
        <p:txBody>
          <a:bodyPr wrap="square" lIns="0" tIns="0" rIns="0" bIns="0" rtlCol="0" anchor="t"/>
          <a:lstStyle/>
          <a:p>
            <a:pPr algn="l" marL="173990" indent="-173990">
              <a:lnSpc>
                <a:spcPct val="113000"/>
              </a:lnSpc>
              <a:buSzPct val="100000"/>
              <a:buChar char="•"/>
            </a:pPr>
            <a:r>
              <a:rPr lang="id" altLang="en-US" sz="1820" dirty="0">
                <a:solidFill>
                  <a:srgbClr val="25252B"/>
                </a:solidFill>
                <a:latin typeface="IBM Plex Sans" pitchFamily="34" charset="0"/>
                <a:ea typeface="IBM Plex Sans" pitchFamily="34" charset="-122"/>
                <a:cs typeface="IBM Plex Sans" pitchFamily="34" charset="-120"/>
              </a:rPr>
              <a:t>Satuan harga, waktu penetapan kurs, siapa yang membayar biaya?</a:t>
            </a:r>
            <a:endParaRPr lang="id" sz="1820" dirty="0"/>
          </a:p>
          <a:p>
            <a:pPr algn="l" marL="173990" indent="-173990">
              <a:lnSpc>
                <a:spcPct val="113000"/>
              </a:lnSpc>
              <a:spcBef>
                <a:spcPts val="360"/>
              </a:spcBef>
              <a:buSzPct val="100000"/>
              <a:buChar char="•"/>
            </a:pPr>
            <a:r>
              <a:rPr lang="id" altLang="en-US" sz="1820" dirty="0">
                <a:solidFill>
                  <a:srgbClr val="25252B"/>
                </a:solidFill>
                <a:latin typeface="IBM Plex Sans" pitchFamily="34" charset="0"/>
                <a:ea typeface="IBM Plex Sans" pitchFamily="34" charset="-122"/>
                <a:cs typeface="IBM Plex Sans" pitchFamily="34" charset="-120"/>
              </a:rPr>
              <a:t>Penyimpanan aset, pencatatan, pengelolaan yang aman?</a:t>
            </a:r>
            <a:endParaRPr lang="id" sz="18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4</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Pelanggan memesanPelanggan memesan secangkir kopi. Pelayan membuat tagihanPelayan membuat permintaan pembayaran. Pelanggan membayarPelanggan membayar dengan bitcoin. Pelayan menyerahkan pesananPelangg">    </p:cNvPr>
          <p:cNvPicPr>
            <a:picLocks noChangeAspect="1"/>
          </p:cNvPicPr>
          <p:nvPr/>
        </p:nvPicPr>
        <p:blipFill>
          <a:blip r:embed="rId1"/>
          <a:stretch>
            <a:fillRect/>
          </a:stretch>
        </p:blipFill>
        <p:spPr>
          <a:xfrm>
            <a:off x="342900" y="1239195"/>
            <a:ext cx="11506170" cy="422718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Transfer Lokal, Pengembalian Dana, dan Donasi</a:t>
            </a:r>
            <a:endParaRPr lang="id"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id" altLang="en-US" sz="2400" b="1" dirty="0">
                <a:solidFill>
                  <a:srgbClr val="422C70"/>
                </a:solidFill>
                <a:latin typeface="IBM Plex Sans" pitchFamily="34" charset="0"/>
                <a:ea typeface="IBM Plex Sans" pitchFamily="34" charset="-122"/>
                <a:cs typeface="IBM Plex Sans" pitchFamily="34" charset="-120"/>
              </a:rPr>
              <a:t>Transfer keluarga:</a:t>
            </a:r>
            <a:r>
              <a:rPr lang="id" altLang="en-US" sz="2400" dirty="0">
                <a:solidFill>
                  <a:srgbClr val="25252B"/>
                </a:solidFill>
                <a:latin typeface="IBM Plex Sans" pitchFamily="34" charset="0"/>
                <a:ea typeface="IBM Plex Sans" pitchFamily="34" charset="-122"/>
                <a:cs typeface="IBM Plex Sans" pitchFamily="34" charset="-120"/>
              </a:rPr>
              <a:t> bandingkan keseluruhan jalur transfer, total biaya, penundaan, kustodi, dan keinginan penerima</a:t>
            </a:r>
            <a:endParaRPr lang="id" sz="2400" dirty="0"/>
          </a:p>
          <a:p>
            <a:pPr algn="l" marL="228600" indent="-228600">
              <a:lnSpc>
                <a:spcPct val="113000"/>
              </a:lnSpc>
              <a:spcBef>
                <a:spcPts val="480"/>
              </a:spcBef>
              <a:buSzPct val="100000"/>
              <a:buChar char="•"/>
            </a:pPr>
            <a:r>
              <a:rPr lang="id" altLang="en-US" sz="2400" b="1" dirty="0">
                <a:solidFill>
                  <a:srgbClr val="422C70"/>
                </a:solidFill>
                <a:latin typeface="IBM Plex Sans" pitchFamily="34" charset="0"/>
                <a:ea typeface="IBM Plex Sans" pitchFamily="34" charset="-122"/>
                <a:cs typeface="IBM Plex Sans" pitchFamily="34" charset="-120"/>
              </a:rPr>
              <a:t>Pengembalian dana:</a:t>
            </a:r>
            <a:r>
              <a:rPr lang="id" altLang="en-US" sz="2400" dirty="0">
                <a:solidFill>
                  <a:srgbClr val="25252B"/>
                </a:solidFill>
                <a:latin typeface="IBM Plex Sans" pitchFamily="34" charset="0"/>
                <a:ea typeface="IBM Plex Sans" pitchFamily="34" charset="-122"/>
                <a:cs typeface="IBM Plex Sans" pitchFamily="34" charset="-120"/>
              </a:rPr>
              <a:t> verifikasi permintaan pelanggan; gunakan alamat pengembalian dana yang baru; sepakati biaya dan pencatatan</a:t>
            </a:r>
            <a:endParaRPr lang="id" sz="2400" dirty="0"/>
          </a:p>
          <a:p>
            <a:pPr algn="l" marL="228600" indent="-228600">
              <a:lnSpc>
                <a:spcPct val="113000"/>
              </a:lnSpc>
              <a:spcBef>
                <a:spcPts val="480"/>
              </a:spcBef>
              <a:buSzPct val="100000"/>
              <a:buChar char="•"/>
            </a:pPr>
            <a:r>
              <a:rPr lang="id" altLang="en-US" sz="2400" b="1" dirty="0">
                <a:solidFill>
                  <a:srgbClr val="422C70"/>
                </a:solidFill>
                <a:latin typeface="IBM Plex Sans" pitchFamily="34" charset="0"/>
                <a:ea typeface="IBM Plex Sans" pitchFamily="34" charset="-122"/>
                <a:cs typeface="IBM Plex Sans" pitchFamily="34" charset="-120"/>
              </a:rPr>
              <a:t>Donasi komunitas:</a:t>
            </a:r>
            <a:r>
              <a:rPr lang="id" altLang="en-US" sz="2400" dirty="0">
                <a:solidFill>
                  <a:srgbClr val="25252B"/>
                </a:solidFill>
                <a:latin typeface="IBM Plex Sans" pitchFamily="34" charset="0"/>
                <a:ea typeface="IBM Plex Sans" pitchFamily="34" charset="-122"/>
                <a:cs typeface="IBM Plex Sans" pitchFamily="34" charset="-120"/>
              </a:rPr>
              <a:t> verifikasi permintaan; identifikasi pihak yang mengendalikan kunci/cadangan dan jalur pembayaran</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Seimbangkan transparansi dengan privasi donatur; periksa catatan yang diwajibkan</a:t>
            </a:r>
            <a:endParaRPr lang="id"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4</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Jalur On-Ramp dan Off-Ramp Lokal</a:t>
            </a:r>
            <a:endParaRPr lang="id" sz="3000" dirty="0"/>
          </a:p>
        </p:txBody>
      </p:sp>
      <p:sp>
        <p:nvSpPr>
          <p:cNvPr id="4" name="Text 2"/>
          <p:cNvSpPr/>
          <p:nvPr/>
        </p:nvSpPr>
        <p:spPr>
          <a:xfrm>
            <a:off x="1032449" y="1383030"/>
            <a:ext cx="11109137" cy="2998866"/>
          </a:xfrm>
          <a:prstGeom prst="rect">
            <a:avLst/>
          </a:prstGeom>
          <a:noFill/>
          <a:ln/>
        </p:spPr>
        <p:txBody>
          <a:bodyPr wrap="square" lIns="0" tIns="0" rIns="0" bIns="0" rtlCol="0" anchor="t"/>
          <a:lstStyle/>
          <a:p>
            <a:pPr algn="l" marL="219710" indent="-219710">
              <a:lnSpc>
                <a:spcPct val="113000"/>
              </a:lnSpc>
              <a:buSzPct val="100000"/>
              <a:buChar char="•"/>
            </a:pPr>
            <a:r>
              <a:rPr lang="id" altLang="en-US" sz="2300" b="1" dirty="0">
                <a:solidFill>
                  <a:srgbClr val="422C70"/>
                </a:solidFill>
                <a:latin typeface="IBM Plex Sans" pitchFamily="34" charset="0"/>
                <a:ea typeface="IBM Plex Sans" pitchFamily="34" charset="-122"/>
                <a:cs typeface="IBM Plex Sans" pitchFamily="34" charset="-120"/>
              </a:rPr>
              <a:t>Jalur masuk:</a:t>
            </a:r>
            <a:r>
              <a:rPr lang="id" altLang="en-US" sz="2300" dirty="0">
                <a:solidFill>
                  <a:srgbClr val="25252B"/>
                </a:solidFill>
                <a:latin typeface="IBM Plex Sans" pitchFamily="34" charset="0"/>
                <a:ea typeface="IBM Plex Sans" pitchFamily="34" charset="-122"/>
                <a:cs typeface="IBM Plex Sans" pitchFamily="34" charset="-120"/>
              </a:rPr>
              <a:t> uang lokal, pekerjaan, atau aset → bitcoin</a:t>
            </a:r>
            <a:endParaRPr lang="id" sz="2300" dirty="0"/>
          </a:p>
          <a:p>
            <a:pPr algn="l" marL="219710" indent="-219710">
              <a:lnSpc>
                <a:spcPct val="113000"/>
              </a:lnSpc>
              <a:spcBef>
                <a:spcPts val="460"/>
              </a:spcBef>
              <a:buSzPct val="100000"/>
              <a:buChar char="•"/>
            </a:pPr>
            <a:r>
              <a:rPr lang="id" altLang="en-US" sz="2300" b="1" dirty="0">
                <a:solidFill>
                  <a:srgbClr val="422C70"/>
                </a:solidFill>
                <a:latin typeface="IBM Plex Sans" pitchFamily="34" charset="0"/>
                <a:ea typeface="IBM Plex Sans" pitchFamily="34" charset="-122"/>
                <a:cs typeface="IBM Plex Sans" pitchFamily="34" charset="-120"/>
              </a:rPr>
              <a:t>Jalur keluar:</a:t>
            </a:r>
            <a:r>
              <a:rPr lang="id" altLang="en-US" sz="2300" dirty="0">
                <a:solidFill>
                  <a:srgbClr val="25252B"/>
                </a:solidFill>
                <a:latin typeface="IBM Plex Sans" pitchFamily="34" charset="0"/>
                <a:ea typeface="IBM Plex Sans" pitchFamily="34" charset="-122"/>
                <a:cs typeface="IBM Plex Sans" pitchFamily="34" charset="-120"/>
              </a:rPr>
              <a:t> bitcoin → uang lokal, barang, atau jasa</a:t>
            </a:r>
            <a:endParaRPr lang="id" sz="2300" dirty="0"/>
          </a:p>
          <a:p>
            <a:pPr algn="l" marL="219710" indent="-219710">
              <a:lnSpc>
                <a:spcPct val="113000"/>
              </a:lnSpc>
              <a:spcBef>
                <a:spcPts val="460"/>
              </a:spcBef>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Bandingkan dua jalur lokal dengan opsi non-Bitcoin yang sudah ada</a:t>
            </a:r>
            <a:endParaRPr lang="id" sz="2300" dirty="0"/>
          </a:p>
          <a:p>
            <a:pPr algn="l" marL="219710" indent="-219710">
              <a:lnSpc>
                <a:spcPct val="113000"/>
              </a:lnSpc>
              <a:spcBef>
                <a:spcPts val="460"/>
              </a:spcBef>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Total yang diterima, waktu, kustodi, privasi, risiko pembatalan transaksi, dan titik kegagalan</a:t>
            </a:r>
            <a:endParaRPr lang="id" sz="2300" dirty="0"/>
          </a:p>
          <a:p>
            <a:pPr algn="l" marL="219710" indent="-219710">
              <a:lnSpc>
                <a:spcPct val="113000"/>
              </a:lnSpc>
              <a:spcBef>
                <a:spcPts val="460"/>
              </a:spcBef>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Periksa apakah penarikan dapat dilakukan ke kunci yang Anda kendalikan; saldo internal mungkin tetap berupa klaim</a:t>
            </a:r>
            <a:endParaRPr lang="id" sz="2300" dirty="0"/>
          </a:p>
        </p:txBody>
      </p:sp>
      <p:sp>
        <p:nvSpPr>
          <p:cNvPr id="5" name="Text 3"/>
          <p:cNvSpPr/>
          <p:nvPr/>
        </p:nvSpPr>
        <p:spPr>
          <a:xfrm>
            <a:off x="666780" y="4703674"/>
            <a:ext cx="11510010" cy="1579992"/>
          </a:xfrm>
          <a:prstGeom prst="rect">
            <a:avLst/>
          </a:prstGeom>
          <a:noFill/>
          <a:ln/>
        </p:spPr>
        <p:txBody>
          <a:bodyPr wrap="square" lIns="0" tIns="0" rIns="0" bIns="0" rtlCol="0" anchor="t"/>
          <a:lstStyle/>
          <a:p>
            <a:pPr algn="l" indent="0" marL="0">
              <a:lnSpc>
                <a:spcPct val="113000"/>
              </a:lnSpc>
              <a:buNone/>
            </a:pPr>
            <a:r>
              <a:rPr lang="id" altLang="en-US" sz="2300" dirty="0">
                <a:solidFill>
                  <a:srgbClr val="25252B"/>
                </a:solidFill>
                <a:latin typeface="IBM Plex Sans" pitchFamily="34" charset="0"/>
                <a:ea typeface="IBM Plex Sans" pitchFamily="34" charset="-122"/>
                <a:cs typeface="IBM Plex Sans" pitchFamily="34" charset="-120"/>
              </a:rPr>
              <a:t>Untuk pertukaran tatap muka, gunakan lokasi umum yang sesuai, hindari membawa uang tunai yang tidak diperlukan, ajak orang tepercaya jika dirasa tepat, verifikasi pembayaran sebelum pergi, dan patuhi hukum setempat. Jangan ungkapkan jumlah kepemilikan atau detail penyimpanan Anda.</a:t>
            </a:r>
            <a:endParaRPr lang="id"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4</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Untung Rugi KYC dan Tanpa KYC</a:t>
            </a:r>
            <a:endParaRPr lang="id" sz="3000" dirty="0"/>
          </a:p>
        </p:txBody>
      </p:sp>
      <p:sp>
        <p:nvSpPr>
          <p:cNvPr id="4" name="Text 2"/>
          <p:cNvSpPr/>
          <p:nvPr/>
        </p:nvSpPr>
        <p:spPr>
          <a:xfrm>
            <a:off x="1032449" y="1383030"/>
            <a:ext cx="11109137" cy="2940436"/>
          </a:xfrm>
          <a:prstGeom prst="rect">
            <a:avLst/>
          </a:prstGeom>
          <a:noFill/>
          <a:ln/>
        </p:spPr>
        <p:txBody>
          <a:bodyPr wrap="square" lIns="0" tIns="0" rIns="0" bIns="0" rtlCol="0" anchor="t"/>
          <a:lstStyle/>
          <a:p>
            <a:pPr algn="l" marL="219710" indent="-219710">
              <a:lnSpc>
                <a:spcPct val="113000"/>
              </a:lnSpc>
              <a:buSzPct val="100000"/>
              <a:buChar char="•"/>
            </a:pPr>
            <a:r>
              <a:rPr lang="id" altLang="en-US" sz="2300" b="1" dirty="0">
                <a:solidFill>
                  <a:srgbClr val="422C70"/>
                </a:solidFill>
                <a:latin typeface="IBM Plex Sans" pitchFamily="34" charset="0"/>
                <a:ea typeface="IBM Plex Sans" pitchFamily="34" charset="-122"/>
                <a:cs typeface="IBM Plex Sans" pitchFamily="34" charset="-120"/>
              </a:rPr>
              <a:t>KYC:</a:t>
            </a:r>
            <a:r>
              <a:rPr lang="id" altLang="en-US" sz="2300" dirty="0">
                <a:solidFill>
                  <a:srgbClr val="25252B"/>
                </a:solidFill>
                <a:latin typeface="IBM Plex Sans" pitchFamily="34" charset="0"/>
                <a:ea typeface="IBM Plex Sans" pitchFamily="34" charset="-122"/>
                <a:cs typeface="IBM Plex Sans" pitchFamily="34" charset="-120"/>
              </a:rPr>
              <a:t> pemeriksaan identitas; kemungkinan manfaat terkait akses perbankan, batas transaksi, kepatuhan, atau pemulihan</a:t>
            </a:r>
            <a:endParaRPr lang="id" sz="2300" dirty="0"/>
          </a:p>
          <a:p>
            <a:pPr algn="l" marL="219710" indent="-219710">
              <a:lnSpc>
                <a:spcPct val="113000"/>
              </a:lnSpc>
              <a:spcBef>
                <a:spcPts val="460"/>
              </a:spcBef>
              <a:buSzPct val="100000"/>
              <a:buChar char="•"/>
            </a:pPr>
            <a:r>
              <a:rPr lang="id" altLang="en-US" sz="2300" b="1" dirty="0">
                <a:solidFill>
                  <a:srgbClr val="422C70"/>
                </a:solidFill>
                <a:latin typeface="IBM Plex Sans" pitchFamily="34" charset="0"/>
                <a:ea typeface="IBM Plex Sans" pitchFamily="34" charset="-122"/>
                <a:cs typeface="IBM Plex Sans" pitchFamily="34" charset="-120"/>
              </a:rPr>
              <a:t>Risiko data:</a:t>
            </a:r>
            <a:r>
              <a:rPr lang="id" altLang="en-US" sz="2300" dirty="0">
                <a:solidFill>
                  <a:srgbClr val="25252B"/>
                </a:solidFill>
                <a:latin typeface="IBM Plex Sans" pitchFamily="34" charset="0"/>
                <a:ea typeface="IBM Plex Sans" pitchFamily="34" charset="-122"/>
                <a:cs typeface="IBM Plex Sans" pitchFamily="34" charset="-120"/>
              </a:rPr>
              <a:t> keterkaitan permanen antara identitas dan pembayaran, kebocoran data, penyalahgunaan, atau pembatasan</a:t>
            </a:r>
            <a:endParaRPr lang="id" sz="2300" dirty="0"/>
          </a:p>
          <a:p>
            <a:pPr algn="l" marL="219710" indent="-219710">
              <a:lnSpc>
                <a:spcPct val="113000"/>
              </a:lnSpc>
              <a:spcBef>
                <a:spcPts val="460"/>
              </a:spcBef>
              <a:buSzPct val="100000"/>
              <a:buChar char="•"/>
            </a:pPr>
            <a:r>
              <a:rPr lang="id" altLang="en-US" sz="2300" b="1" dirty="0">
                <a:solidFill>
                  <a:srgbClr val="422C70"/>
                </a:solidFill>
                <a:latin typeface="IBM Plex Sans" pitchFamily="34" charset="0"/>
                <a:ea typeface="IBM Plex Sans" pitchFamily="34" charset="-122"/>
                <a:cs typeface="IBM Plex Sans" pitchFamily="34" charset="-120"/>
              </a:rPr>
              <a:t>Tanpa KYC:</a:t>
            </a:r>
            <a:r>
              <a:rPr lang="id" altLang="en-US" sz="2300" dirty="0">
                <a:solidFill>
                  <a:srgbClr val="25252B"/>
                </a:solidFill>
                <a:latin typeface="IBM Plex Sans" pitchFamily="34" charset="0"/>
                <a:ea typeface="IBM Plex Sans" pitchFamily="34" charset="-122"/>
                <a:cs typeface="IBM Plex Sans" pitchFamily="34" charset="-120"/>
              </a:rPr>
              <a:t> berpotensi mengurangi pengumpulan data identitas</a:t>
            </a:r>
            <a:endParaRPr lang="id" sz="2300" dirty="0"/>
          </a:p>
          <a:p>
            <a:pPr algn="l" marL="219710" indent="-219710">
              <a:lnSpc>
                <a:spcPct val="113000"/>
              </a:lnSpc>
              <a:spcBef>
                <a:spcPts val="460"/>
              </a:spcBef>
              <a:buSzPct val="100000"/>
              <a:buChar char="•"/>
            </a:pPr>
            <a:r>
              <a:rPr lang="id" altLang="en-US" sz="2300" dirty="0">
                <a:solidFill>
                  <a:srgbClr val="25252B"/>
                </a:solidFill>
                <a:latin typeface="IBM Plex Sans" pitchFamily="34" charset="0"/>
                <a:ea typeface="IBM Plex Sans" pitchFamily="34" charset="-122"/>
                <a:cs typeface="IBM Plex Sans" pitchFamily="34" charset="-120"/>
              </a:rPr>
              <a:t>Kemungkinan harga lebih tinggi, likuiditas lebih rendah, dukungan lebih sedikit, penipuan, atau pembatasan hukum</a:t>
            </a:r>
            <a:endParaRPr lang="id" sz="2300" dirty="0"/>
          </a:p>
        </p:txBody>
      </p:sp>
      <p:sp>
        <p:nvSpPr>
          <p:cNvPr id="5" name="Text 3"/>
          <p:cNvSpPr/>
          <p:nvPr/>
        </p:nvSpPr>
        <p:spPr>
          <a:xfrm>
            <a:off x="666780" y="4645243"/>
            <a:ext cx="11510010" cy="1579992"/>
          </a:xfrm>
          <a:prstGeom prst="rect">
            <a:avLst/>
          </a:prstGeom>
          <a:noFill/>
          <a:ln/>
        </p:spPr>
        <p:txBody>
          <a:bodyPr wrap="square" lIns="0" tIns="0" rIns="0" bIns="0" rtlCol="0" anchor="t"/>
          <a:lstStyle/>
          <a:p>
            <a:pPr algn="l" indent="0" marL="0">
              <a:lnSpc>
                <a:spcPct val="113000"/>
              </a:lnSpc>
              <a:buNone/>
            </a:pPr>
            <a:r>
              <a:rPr lang="id" altLang="en-US" sz="2300" dirty="0">
                <a:solidFill>
                  <a:srgbClr val="25252B"/>
                </a:solidFill>
                <a:latin typeface="IBM Plex Sans" pitchFamily="34" charset="0"/>
                <a:ea typeface="IBM Plex Sans" pitchFamily="34" charset="-122"/>
                <a:cs typeface="IBM Plex Sans" pitchFamily="34" charset="-120"/>
              </a:rPr>
              <a:t>Tidak satu pun dari kedua label tersebut otomatis menjadi pilihan terbaik. Jangan melanggar hukum setempat atau membahayakan keselamatan fisik Anda demi privasi; jika ada hal yang tidak jelas, mintalah panduan terkini dari pihak yang kompeten mengenai ketentuan setempat.</a:t>
            </a:r>
            <a:endParaRPr lang="id"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4</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Ekonomi Sirkular</a:t>
            </a:r>
            <a:endParaRPr lang="id" sz="3000" dirty="0"/>
          </a:p>
        </p:txBody>
      </p:sp>
      <p:sp>
        <p:nvSpPr>
          <p:cNvPr id="4" name="Text 2"/>
          <p:cNvSpPr/>
          <p:nvPr/>
        </p:nvSpPr>
        <p:spPr>
          <a:xfrm>
            <a:off x="666780" y="1429482"/>
            <a:ext cx="11510010" cy="723930"/>
          </a:xfrm>
          <a:prstGeom prst="rect">
            <a:avLst/>
          </a:prstGeom>
          <a:noFill/>
          <a:ln/>
        </p:spPr>
        <p:txBody>
          <a:bodyPr wrap="square" lIns="0" tIns="0" rIns="0" bIns="0" rtlCol="0" anchor="t"/>
          <a:lstStyle/>
          <a:p>
            <a:pPr algn="l" indent="0" marL="0">
              <a:lnSpc>
                <a:spcPct val="113000"/>
              </a:lnSpc>
              <a:buNone/>
            </a:pPr>
            <a:r>
              <a:rPr lang="id" altLang="en-US" sz="2110" dirty="0">
                <a:solidFill>
                  <a:srgbClr val="25252B"/>
                </a:solidFill>
                <a:latin typeface="IBM Plex Sans" pitchFamily="34" charset="0"/>
                <a:ea typeface="IBM Plex Sans" pitchFamily="34" charset="-122"/>
                <a:cs typeface="IBM Plex Sans" pitchFamily="34" charset="-120"/>
              </a:rPr>
              <a:t>Ekonomi sirkular Bitcoin menghubungkan orang-orang yang secara sukarela memperoleh, membelanjakan, menabung, dan menukarkan bitcoin dalam suatu komunitas.</a:t>
            </a:r>
            <a:endParaRPr lang="id" sz="2110" dirty="0"/>
          </a:p>
        </p:txBody>
      </p:sp>
      <p:sp>
        <p:nvSpPr>
          <p:cNvPr id="5" name="Text 3"/>
          <p:cNvSpPr/>
          <p:nvPr/>
        </p:nvSpPr>
        <p:spPr>
          <a:xfrm>
            <a:off x="1002000" y="2367839"/>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Pekerja → pelanggan → pedagang → pemasok</a:t>
            </a:r>
            <a:endParaRPr lang="id" sz="2110" dirty="0"/>
          </a:p>
          <a:p>
            <a:pPr algn="l" marL="200660" indent="-200660">
              <a:lnSpc>
                <a:spcPct val="113000"/>
              </a:lnSpc>
              <a:spcBef>
                <a:spcPts val="420"/>
              </a:spcBef>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Di mana nilai beredar atau dikonversi menjadi uang fiat?</a:t>
            </a:r>
            <a:endParaRPr lang="id" sz="2110" dirty="0"/>
          </a:p>
          <a:p>
            <a:pPr algn="l" marL="200660" indent="-200660">
              <a:lnSpc>
                <a:spcPct val="113000"/>
              </a:lnSpc>
              <a:spcBef>
                <a:spcPts val="420"/>
              </a:spcBef>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Siapa yang menyediakan edukasi dan dukungan teknis?</a:t>
            </a:r>
            <a:endParaRPr lang="id" sz="2110" dirty="0"/>
          </a:p>
          <a:p>
            <a:pPr algn="l" marL="200660" indent="-200660">
              <a:lnSpc>
                <a:spcPct val="113000"/>
              </a:lnSpc>
              <a:spcBef>
                <a:spcPts val="420"/>
              </a:spcBef>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Apa yang terjadi jika koneksi terputus?</a:t>
            </a:r>
            <a:endParaRPr lang="id" sz="2110" dirty="0"/>
          </a:p>
          <a:p>
            <a:pPr algn="l" marL="200660" indent="-200660">
              <a:lnSpc>
                <a:spcPct val="113000"/>
              </a:lnSpc>
              <a:spcBef>
                <a:spcPts val="420"/>
              </a:spcBef>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Siapa yang menanggung risiko penyimpanan aset dan risiko harga?</a:t>
            </a:r>
            <a:endParaRPr lang="id" sz="2110" dirty="0"/>
          </a:p>
        </p:txBody>
      </p:sp>
      <p:sp>
        <p:nvSpPr>
          <p:cNvPr id="6" name="Text 4"/>
          <p:cNvSpPr/>
          <p:nvPr/>
        </p:nvSpPr>
        <p:spPr>
          <a:xfrm>
            <a:off x="666780" y="4686940"/>
            <a:ext cx="11510010" cy="1085850"/>
          </a:xfrm>
          <a:prstGeom prst="rect">
            <a:avLst/>
          </a:prstGeom>
          <a:noFill/>
          <a:ln/>
        </p:spPr>
        <p:txBody>
          <a:bodyPr wrap="square" lIns="0" tIns="0" rIns="0" bIns="0" rtlCol="0" anchor="t"/>
          <a:lstStyle/>
          <a:p>
            <a:pPr algn="l" indent="0" marL="0">
              <a:lnSpc>
                <a:spcPct val="113000"/>
              </a:lnSpc>
              <a:buNone/>
            </a:pPr>
            <a:r>
              <a:rPr lang="id" altLang="en-US" sz="2110" dirty="0">
                <a:solidFill>
                  <a:srgbClr val="25252B"/>
                </a:solidFill>
                <a:latin typeface="IBM Plex Sans" pitchFamily="34" charset="0"/>
                <a:ea typeface="IBM Plex Sans" pitchFamily="34" charset="-122"/>
                <a:cs typeface="IBM Plex Sans" pitchFamily="34" charset="-120"/>
              </a:rPr>
              <a:t>Angka adopsi saja tidak membuktikan kegunaan. Lemahnya permintaan, perangkat, edukasi, atau keamanan dapat memutus siklus ini; hindari ketergantungan pada pembagian cuma-cuma atau satu penyelenggara yang memproses setiap pembayaran.</a:t>
            </a:r>
            <a:endParaRPr lang="id"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4</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4</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PelangganPelanggan membayar pedagang dengan bitcoin untuk membeli barang. PedagangPedagang membayar penyedia jasa dengan bitcoin atas jasa yang diberikan.Penyedia jasaPenyedia jasa membayar pekerja de">    </p:cNvPr>
          <p:cNvPicPr>
            <a:picLocks noChangeAspect="1"/>
          </p:cNvPicPr>
          <p:nvPr/>
        </p:nvPicPr>
        <p:blipFill>
          <a:blip r:embed="rId1"/>
          <a:stretch>
            <a:fillRect/>
          </a:stretch>
        </p:blipFill>
        <p:spPr>
          <a:xfrm>
            <a:off x="2416942" y="266730"/>
            <a:ext cx="7358085"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Kasus Penggunaan oleh Pedagang atau Komunitas</a:t>
            </a:r>
            <a:endParaRPr lang="id"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Satuan penetapan harga dan metode pembayaran</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Kendali atas kunci, akses staf, keamanan perangkat, dan pencadangan</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Konfirmasi, tanda terima, pengembalian dana, dan kesalahan</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Konversi, pencatatan, pajak, dan dukungan</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Rencana untuk menghadapi kegagalan dompet atau jaringan</a:t>
            </a:r>
            <a:endParaRPr lang="id" sz="2400" dirty="0"/>
          </a:p>
        </p:txBody>
      </p:sp>
      <p:sp>
        <p:nvSpPr>
          <p:cNvPr id="5" name="Text 3"/>
          <p:cNvSpPr/>
          <p:nvPr/>
        </p:nvSpPr>
        <p:spPr>
          <a:xfrm>
            <a:off x="666780" y="4022263"/>
            <a:ext cx="11510010" cy="1645463"/>
          </a:xfrm>
          <a:prstGeom prst="rect">
            <a:avLst/>
          </a:prstGeom>
          <a:noFill/>
          <a:ln/>
        </p:spPr>
        <p:txBody>
          <a:bodyPr wrap="square" lIns="0" tIns="0" rIns="0" bIns="0" rtlCol="0" anchor="t"/>
          <a:lstStyle/>
          <a:p>
            <a:pPr algn="l" indent="0" marL="0">
              <a:lnSpc>
                <a:spcPct val="113000"/>
              </a:lnSpc>
              <a:buNone/>
            </a:pPr>
            <a:r>
              <a:rPr lang="id" altLang="en-US" sz="2400" dirty="0">
                <a:solidFill>
                  <a:srgbClr val="25252B"/>
                </a:solidFill>
                <a:latin typeface="IBM Plex Sans" pitchFamily="34" charset="0"/>
                <a:ea typeface="IBM Plex Sans" pitchFamily="34" charset="-122"/>
                <a:cs typeface="IBM Plex Sans" pitchFamily="34" charset="-120"/>
              </a:rPr>
              <a:t>Satu orang penyelenggara yang memegang dana bersama merupakan kustodian dan pihak yang harus dipercaya. Dana bersama memerlukan aturan yang transparan, pencatatan, kontrol akses, dan tinjauan hukum jika diperlukan.</a:t>
            </a:r>
            <a:endParaRPr lang="id"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4</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Peta Sumber Daya Lokal dan Penelusuran</a:t>
            </a:r>
            <a:br/>
            <a:r>
              <a:rPr lang="id" altLang="en-US" sz="3000" dirty="0">
                <a:solidFill>
                  <a:srgbClr val="422C70"/>
                </a:solidFill>
                <a:latin typeface="IBM Plex Sans Medium" pitchFamily="34" charset="0"/>
                <a:ea typeface="IBM Plex Sans Medium" pitchFamily="34" charset="-122"/>
                <a:cs typeface="IBM Plex Sans Medium" pitchFamily="34" charset="-120"/>
              </a:rPr>
              <a:t>Komunitas</a:t>
            </a:r>
            <a:endParaRPr lang="id" sz="3000" dirty="0"/>
          </a:p>
        </p:txBody>
      </p:sp>
      <p:pic>
        <p:nvPicPr>
          <p:cNvPr id="4" name="Image 0" descr="QR code">    </p:cNvPr>
          <p:cNvPicPr>
            <a:picLocks noChangeAspect="1"/>
          </p:cNvPicPr>
          <p:nvPr/>
        </p:nvPicPr>
        <p:blipFill>
          <a:blip r:embed="rId1"/>
          <a:stretch>
            <a:fillRect/>
          </a:stretch>
        </p:blipFill>
        <p:spPr>
          <a:xfrm>
            <a:off x="9429750" y="1714500"/>
            <a:ext cx="2095530" cy="4155582"/>
          </a:xfrm>
          <a:prstGeom prst="rect">
            <a:avLst/>
          </a:prstGeom>
        </p:spPr>
      </p:pic>
      <p:sp>
        <p:nvSpPr>
          <p:cNvPr id="5" name="Text 2"/>
          <p:cNvSpPr/>
          <p:nvPr/>
        </p:nvSpPr>
        <p:spPr>
          <a:xfrm>
            <a:off x="1002000" y="1794876"/>
            <a:ext cx="8580272" cy="2332452"/>
          </a:xfrm>
          <a:prstGeom prst="rect">
            <a:avLst/>
          </a:prstGeom>
          <a:noFill/>
          <a:ln/>
        </p:spPr>
        <p:txBody>
          <a:bodyPr wrap="square" lIns="0" tIns="0" rIns="0" bIns="0" rtlCol="0" anchor="t"/>
          <a:lstStyle/>
          <a:p>
            <a:pPr algn="l" marL="200660" indent="-200660">
              <a:lnSpc>
                <a:spcPct val="113000"/>
              </a:lnSpc>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Temukan pedagang, pendidik, pertemuan komunitas, dan sumber daya komunitas</a:t>
            </a:r>
            <a:endParaRPr lang="id" sz="2110" dirty="0"/>
          </a:p>
          <a:p>
            <a:pPr algn="l" marL="200660" indent="-200660">
              <a:lnSpc>
                <a:spcPct val="113000"/>
              </a:lnSpc>
              <a:spcBef>
                <a:spcPts val="420"/>
              </a:spcBef>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Periksa tanggalnya; lakukan konfirmasi secara mandiri</a:t>
            </a:r>
            <a:endParaRPr lang="id" sz="2110" dirty="0"/>
          </a:p>
          <a:p>
            <a:pPr algn="l" marL="200660" indent="-200660">
              <a:lnSpc>
                <a:spcPct val="113000"/>
              </a:lnSpc>
              <a:spcBef>
                <a:spcPts val="420"/>
              </a:spcBef>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Siapkan cara alternatif untuk membayar atau berpartisipasi</a:t>
            </a:r>
            <a:endParaRPr lang="id" sz="2110" dirty="0"/>
          </a:p>
          <a:p>
            <a:pPr algn="l" marL="200660" indent="-200660">
              <a:lnSpc>
                <a:spcPct val="113000"/>
              </a:lnSpc>
              <a:spcBef>
                <a:spcPts val="420"/>
              </a:spcBef>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Keanggotaan dalam komunitas bukan bukti bahwa seseorang dapat dipercaya</a:t>
            </a:r>
            <a:endParaRPr lang="id" sz="2110" dirty="0"/>
          </a:p>
        </p:txBody>
      </p:sp>
      <p:sp>
        <p:nvSpPr>
          <p:cNvPr id="6" name="Text 3"/>
          <p:cNvSpPr/>
          <p:nvPr/>
        </p:nvSpPr>
        <p:spPr>
          <a:xfrm>
            <a:off x="666780" y="4422313"/>
            <a:ext cx="8947678" cy="1447770"/>
          </a:xfrm>
          <a:prstGeom prst="rect">
            <a:avLst/>
          </a:prstGeom>
          <a:noFill/>
          <a:ln/>
        </p:spPr>
        <p:txBody>
          <a:bodyPr wrap="square" lIns="0" tIns="0" rIns="0" bIns="0" rtlCol="0" anchor="t"/>
          <a:lstStyle/>
          <a:p>
            <a:pPr algn="l" indent="0" marL="0">
              <a:lnSpc>
                <a:spcPct val="113000"/>
              </a:lnSpc>
              <a:buNone/>
            </a:pPr>
            <a:r>
              <a:rPr lang="id" altLang="en-US" sz="2110" dirty="0">
                <a:solidFill>
                  <a:srgbClr val="25252B"/>
                </a:solidFill>
                <a:latin typeface="IBM Plex Sans" pitchFamily="34" charset="0"/>
                <a:ea typeface="IBM Plex Sans" pitchFamily="34" charset="-122"/>
                <a:cs typeface="IBM Plex Sans" pitchFamily="34" charset="-120"/>
              </a:rPr>
              <a:t>Jangan pernah mengungkapkan kata-kata pemulihan, saldo, alamat rumah, atau pengaturan keamanan dalam pertemuan komunitas. Berhati-hatilah terhadap tawaran pengelolaan investasi, penukaran secara pribadi, bantuan mendesak, dan imbal hasil yang dijamin.</a:t>
            </a:r>
            <a:endParaRPr lang="id"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4</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Tinjauan: Hubungkan Ini dengan Komunitas Anda</a:t>
            </a:r>
            <a:endParaRPr lang="id"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id" altLang="en-US" sz="2400" dirty="0">
                <a:solidFill>
                  <a:srgbClr val="25252B"/>
                </a:solidFill>
                <a:latin typeface="IBM Plex Sans" pitchFamily="34" charset="0"/>
                <a:ea typeface="IBM Plex Sans" pitchFamily="34" charset="-122"/>
                <a:cs typeface="IBM Plex Sans" pitchFamily="34" charset="-120"/>
              </a:rPr>
              <a:t>Kerjakan secara individu, lalu bandingkan penalaran Anda dengan kelompok Anda.</a:t>
            </a:r>
            <a:endParaRPr lang="id" sz="2400" dirty="0"/>
          </a:p>
        </p:txBody>
      </p:sp>
      <p:sp>
        <p:nvSpPr>
          <p:cNvPr id="5" name="Text 3"/>
          <p:cNvSpPr/>
          <p:nvPr/>
        </p:nvSpPr>
        <p:spPr>
          <a:xfrm>
            <a:off x="1047720" y="2514326"/>
            <a:ext cx="11092404" cy="3595238"/>
          </a:xfrm>
          <a:prstGeom prst="rect">
            <a:avLst/>
          </a:prstGeom>
          <a:noFill/>
          <a:ln/>
        </p:spPr>
        <p:txBody>
          <a:bodyPr wrap="square" lIns="0" tIns="0" rIns="0" bIns="0" rtlCol="0" anchor="t"/>
          <a:lstStyle/>
          <a:p>
            <a:pPr algn="l" marL="228600" indent="-228600">
              <a:lnSpc>
                <a:spcPct val="113000"/>
              </a:lnSpc>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Kebutuhan lokal dan fungsi uang apa yang terlibat?</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Alternatif realistis apa yang Anda bandingkan?</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On-chain, Lightning, atau keduanya? Siapa yang mengendalikan kunci?</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Manfaat terbesar, risiko paling serius, dan kemungkinan kegagalannya?</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Bagaimana hukum, infrastruktur, bahasa, atau budaya memengaruhi hasilnya?</a:t>
            </a:r>
            <a:endParaRPr lang="id" sz="2400" dirty="0"/>
          </a:p>
          <a:p>
            <a:pPr algn="l" marL="228600" indent="-228600">
              <a:lnSpc>
                <a:spcPct val="113000"/>
              </a:lnSpc>
              <a:spcBef>
                <a:spcPts val="480"/>
              </a:spcBef>
              <a:buSzPct val="100000"/>
              <a:buChar char="•"/>
            </a:pPr>
            <a:r>
              <a:rPr lang="id" altLang="en-US" sz="2400" dirty="0">
                <a:solidFill>
                  <a:srgbClr val="25252B"/>
                </a:solidFill>
                <a:latin typeface="IBM Plex Sans" pitchFamily="34" charset="0"/>
                <a:ea typeface="IBM Plex Sans" pitchFamily="34" charset="-122"/>
                <a:cs typeface="IBM Plex Sans" pitchFamily="34" charset="-120"/>
              </a:rPr>
              <a:t>Bukti apa yang mendukung langkah selanjutnya yang bertanggung jawab, jika ada?</a:t>
            </a:r>
            <a:endParaRPr lang="id"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4</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d" altLang="en-US" sz="3000" dirty="0">
                <a:solidFill>
                  <a:srgbClr val="422C70"/>
                </a:solidFill>
                <a:latin typeface="IBM Plex Sans Medium" pitchFamily="34" charset="0"/>
                <a:ea typeface="IBM Plex Sans Medium" pitchFamily="34" charset="-122"/>
                <a:cs typeface="IBM Plex Sans Medium" pitchFamily="34" charset="-120"/>
              </a:rPr>
              <a:t>Poin-Poin Utama dan Saat untuk Berefleksi</a:t>
            </a:r>
            <a:endParaRPr lang="id" sz="3000" dirty="0"/>
          </a:p>
        </p:txBody>
      </p:sp>
      <p:sp>
        <p:nvSpPr>
          <p:cNvPr id="4" name="Text 2"/>
          <p:cNvSpPr/>
          <p:nvPr/>
        </p:nvSpPr>
        <p:spPr>
          <a:xfrm>
            <a:off x="1002000" y="1375806"/>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Mulailah dengan kebutuhan lokal dan alternatif yang realistis</a:t>
            </a:r>
            <a:endParaRPr lang="id" sz="2110" dirty="0"/>
          </a:p>
          <a:p>
            <a:pPr algn="l" marL="200660" indent="-200660">
              <a:lnSpc>
                <a:spcPct val="113000"/>
              </a:lnSpc>
              <a:spcBef>
                <a:spcPts val="420"/>
              </a:spcBef>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Amati, berlatihlah dengan aman, lalu jelaskan atau demonstrasikan</a:t>
            </a:r>
            <a:endParaRPr lang="id" sz="2110" dirty="0"/>
          </a:p>
          <a:p>
            <a:pPr algn="l" marL="200660" indent="-200660">
              <a:lnSpc>
                <a:spcPct val="113000"/>
              </a:lnSpc>
              <a:spcBef>
                <a:spcPts val="420"/>
              </a:spcBef>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Verifikasi alat, penyimpanan aset, biaya, privasi, dan peraturan setempat yang berlaku</a:t>
            </a:r>
            <a:endParaRPr lang="id" sz="2110" dirty="0"/>
          </a:p>
          <a:p>
            <a:pPr algn="l" marL="200660" indent="-200660">
              <a:lnSpc>
                <a:spcPct val="113000"/>
              </a:lnSpc>
              <a:spcBef>
                <a:spcPts val="420"/>
              </a:spcBef>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Konfirmasikan metode dan hasil pembayaran; siapkan rencana jika terjadi kegagalan</a:t>
            </a:r>
            <a:endParaRPr lang="id" sz="2110" dirty="0"/>
          </a:p>
          <a:p>
            <a:pPr algn="l" marL="200660" indent="-200660">
              <a:lnSpc>
                <a:spcPct val="113000"/>
              </a:lnSpc>
              <a:spcBef>
                <a:spcPts val="420"/>
              </a:spcBef>
              <a:buSzPct val="100000"/>
              <a:buChar char="•"/>
            </a:pPr>
            <a:r>
              <a:rPr lang="id" altLang="en-US" sz="2110" dirty="0">
                <a:solidFill>
                  <a:srgbClr val="25252B"/>
                </a:solidFill>
                <a:latin typeface="IBM Plex Sans" pitchFamily="34" charset="0"/>
                <a:ea typeface="IBM Plex Sans" pitchFamily="34" charset="-122"/>
                <a:cs typeface="IBM Plex Sans" pitchFamily="34" charset="-120"/>
              </a:rPr>
              <a:t>Partisipasi komunitas yang bermanfaat bersifat sukarela dan melindungi semua orang</a:t>
            </a:r>
            <a:endParaRPr lang="id" sz="2110" dirty="0"/>
          </a:p>
        </p:txBody>
      </p:sp>
      <p:sp>
        <p:nvSpPr>
          <p:cNvPr id="5" name="Shape 3"/>
          <p:cNvSpPr/>
          <p:nvPr/>
        </p:nvSpPr>
        <p:spPr>
          <a:xfrm>
            <a:off x="666780" y="3694816"/>
            <a:ext cx="10858500" cy="1447770"/>
          </a:xfrm>
          <a:prstGeom prst="rect">
            <a:avLst/>
          </a:prstGeom>
          <a:solidFill>
            <a:srgbClr val="F3F3FA"/>
          </a:solidFill>
          <a:ln/>
        </p:spPr>
      </p:sp>
      <p:sp>
        <p:nvSpPr>
          <p:cNvPr id="6" name="Shape 4"/>
          <p:cNvSpPr/>
          <p:nvPr/>
        </p:nvSpPr>
        <p:spPr>
          <a:xfrm>
            <a:off x="666780" y="3694816"/>
            <a:ext cx="57150" cy="1447770"/>
          </a:xfrm>
          <a:prstGeom prst="rect">
            <a:avLst/>
          </a:prstGeom>
          <a:solidFill>
            <a:srgbClr val="422C70"/>
          </a:solidFill>
          <a:ln/>
        </p:spPr>
      </p:sp>
      <p:sp>
        <p:nvSpPr>
          <p:cNvPr id="7" name="Text 5"/>
          <p:cNvSpPr/>
          <p:nvPr/>
        </p:nvSpPr>
        <p:spPr>
          <a:xfrm>
            <a:off x="1153058" y="3936218"/>
            <a:ext cx="10539649" cy="964966"/>
          </a:xfrm>
          <a:prstGeom prst="rect">
            <a:avLst/>
          </a:prstGeom>
          <a:noFill/>
          <a:ln/>
        </p:spPr>
        <p:txBody>
          <a:bodyPr wrap="square" lIns="0" tIns="0" rIns="0" bIns="0" rtlCol="0" anchor="t"/>
          <a:lstStyle/>
          <a:p>
            <a:pPr algn="l" indent="0" marL="0">
              <a:lnSpc>
                <a:spcPct val="113000"/>
              </a:lnSpc>
              <a:buNone/>
            </a:pPr>
            <a:r>
              <a:rPr lang="id" altLang="en-US" sz="2110" b="1" dirty="0">
                <a:solidFill>
                  <a:srgbClr val="422C70"/>
                </a:solidFill>
                <a:latin typeface="IBM Plex Sans" pitchFamily="34" charset="0"/>
                <a:ea typeface="IBM Plex Sans" pitchFamily="34" charset="-122"/>
                <a:cs typeface="IBM Plex Sans" pitchFamily="34" charset="-120"/>
              </a:rPr>
              <a:t>Saatnya berefleksi</a:t>
            </a:r>
            <a:endParaRPr lang="id" sz="2110" dirty="0"/>
          </a:p>
          <a:p>
            <a:pPr algn="l" indent="0" marL="0">
              <a:lnSpc>
                <a:spcPct val="113000"/>
              </a:lnSpc>
              <a:spcBef>
                <a:spcPts val="320"/>
              </a:spcBef>
              <a:buNone/>
            </a:pPr>
            <a:r>
              <a:rPr lang="id" altLang="en-US" sz="2110" dirty="0">
                <a:solidFill>
                  <a:srgbClr val="25252B"/>
                </a:solidFill>
                <a:latin typeface="IBM Plex Sans" pitchFamily="34" charset="0"/>
                <a:ea typeface="IBM Plex Sans" pitchFamily="34" charset="-122"/>
                <a:cs typeface="IBM Plex Sans" pitchFamily="34" charset="-120"/>
              </a:rPr>
              <a:t>Pertanyaan apa yang akan Anda ajukan sebelum memutuskan apakah solusi berbasis Bitcoin sesuai dengan kebutuhan lokal?</a:t>
            </a:r>
            <a:endParaRPr lang="id"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d" altLang="en-US" sz="1200" dirty="0">
                <a:solidFill>
                  <a:srgbClr val="6C6C7D"/>
                </a:solidFill>
                <a:latin typeface="IBM Plex Sans" pitchFamily="34" charset="0"/>
                <a:ea typeface="IBM Plex Sans" pitchFamily="34" charset="-122"/>
                <a:cs typeface="IBM Plex Sans" pitchFamily="34" charset="-120"/>
              </a:rPr>
              <a:t>Diploma Bitcoin · Modul 4</a:t>
            </a:r>
            <a:endParaRPr lang="id"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Diploma Bitcoin</dc:title>
  <dc:subject>Open educational slides (Creative Commons). Adapt them freely.</dc:subject>
  <dc:creator>My First Bitcoin</dc:creator>
  <cp:lastModifiedBy>My First Bitcoin</cp:lastModifiedBy>
  <cp:revision>1</cp:revision>
  <dcterms:created xsi:type="dcterms:W3CDTF">2026-10-22T20:33:56Z</dcterms:created>
  <dcterms:modified xsi:type="dcterms:W3CDTF">2026-10-22T20:33:56Z</dcterms:modified>
</cp:coreProperties>
</file>