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المصدر: My First Bitcoin، دليل الطالب لدبلوم بيتكوين، الإصدار 26.10، الوحدات 1–4 والتوقعات التمهيدية للمتعلّمين. جرى تكييف المحتوى بموجب رخصة المشاع الإبداعي نَسب المُصنَّف-المشاركة بالمثل 4.0 دولي؛ ويستخدم هذا العرض التقديمي الرخصة نفسها. هذا العرض أداة مساعدة للتقديم بإشراف المعلّم. يُرجى تكييف الأمثلة والأنشطة ووتيرة التقدّم وأسلوب التقديم، مع الحفاظ على معنى المنهج والكفاءات المطلوبة وضوابط السلامة. لا يُفترض أن تكون للجلسات مدة محددة.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التزموا بهذه الحدود في الوحدات الأربع جميعها. واشرحوا مخاطر الخصوصية والأمان والخسارة قبل أي تدريب عملي اختياري باستخدام مبالغ صغيرة فعلية.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استعينوا بمناقشة المصدر للتمييز بين حقيقة يمكن التحقق منها ورأي يحتاج إلى معايير وأدلة. لا تطلبوا الإفصاح عن معلومات مالية شخصية.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استخدموا المثال الوارد في المصدر: لدى Amina أرز وتريد حذاءً؛ ولدى Luis حذاء ويريد زيت طهي؛ ولدى Mei زيت طهي وتريد أعمال إصلاح. أبقوا محاولات التبادل المباشر الفاشلة منفصلة بوضوح عن الحل اللاحق الذي يتم بوساطة النقود.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استخدموا مثال توفّر المياه الوارد في الدليل والخيارات اليومية. فمن المعقول أن تزيد الاحتياجات الملحّة من تفضيل الحاضر.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اشرحوا قاعدة الذهب وقواعد الاسترداد المتباينة للنقود الورقية النائبة في ظلها. تُرسل البطاقة أو الهاتف تعليمات؛ ولا يحتوي أيٌّ منهما على نقود. الوديعة المصرفية العادية هي التزام على البنك تجاه عميله.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تحقق البنوك إيرادات من الفوائد والرسوم، وتغطي في الوقت نفسه التكاليف والخسائر. لا توحوا بأن جميع البنوك على وشك الانهيار أو بأن الإقراض غير مقيّد. ميّزوا بين وعد البنك والحيازة المباشرة لأصل التسوية.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حافظوا على ترابط الإجابة المكوّنة من خمسة أجزاء. قدّمت المقترحات السابقة بعض المكوّنات؛ وتجنّبوا الإيحاء بأن كلًّا منها كان عملة لامركزية متكاملة.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قد يتعذر الوصول إلى بعض البيتكوين أو قد لا يكون متاحًا للبيع.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دعوا المتعلمين يحسبون التحويل بأنفسهم؛ دون إظهار نموذج الإجابة.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فكرة أساسية: هل ترون أن لبيتكوين قيمة؟ وهل يعكس سعرها الحالي قيمتها؟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أعدّوا فحص شاشة الاستلام، وفحص الإرسال والتحقق، والتدريب على الاستعداد للاسترداد أو الاستجابة للاحتيال. وضّحوا حدود كل بيئة قبل استخدامها.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لا تُصوِّروا أبدًا عبارة استرداد حقيقية، ولا تحفظوها في التخزين السحابي، ولا ترسلوها بالبريد الإلكتروني أو عبر الرسائل، ولا تُدخلوها في موقع إلكتروني أو نموذج عادي. فقد تتيح الوصول الكامل إلى الأموال.
تندرج عبارات المرور الإضافية، والمفاتيح المتعددة، وأساليب النسخ الاحتياطي المتقدمة ضمن التعلّم المتقدم. لا تُدخلوا تعقيدات لا يستطيع المتعلمون شرحها أو تدارك آثارها.
إذا احتُمل أن عبارة الاسترداد قد اطّلع عليها أحد، أو نُسخت، أو أُدخلت عبر الإنترنت، أو حُفظت على جهاز غير موثوق، فاعتبروها مخترَقة. اطلبوا المساعدة دون الكشف عنها، واستخدموا عملية استرداد جديدة وموثوقة.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استخدموا المقارنة الخيالية الواردة في المصدر بين المدفوعات الصغيرة والمدفوعات الأقل تكرارًا. أبقوا الخيارات افتراضية؛ ولا تختاروا أدوات أو مبالغ لاستخدامها مع الأموال الشخصية للمتعلمين.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راقبوا العملية دون الاطلاع على كلمات الاسترداد. يتطلب الإعداد الشخصي لاحقًا معلومات استرداد جديدة تُولَّد بشكل خاص.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تعتمد الرسوم على السلسلة أساسًا على بيانات المعاملة والطلب على مساحة الكتل، وليس على المبلغ المُرسَل فحسب. يُرجى الاطلاع على التقدير النهائي؛ فقد يتغيّر توقيت التأكيد والرسوم.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انتقلوا إلى المواقع الرسمية وصفحات التطبيقات وجهات الاتصال بأنفسكم. تحقّقوا من الناشر واسم النطاق؛ وتوخّوا الحذر من الإعلانات والرسائل والمواقع المقلّدة. لا تقترضوا المال أبدًا بغرض التجربة.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مرجع المصدر: تحقق من الكفاءة العملية من خلال ملاحظة مباشرة يجريها أحد المعلّمين. يتطلب C6 ملاحظة مباشرة لكلٍّ من مهام المحفظة/استلام المدفوعات ومهام الاستعداد للاسترداد. تُعدّ المحاكاة والمواد المُعدّة مسبقًا والنماذج المادية والبدائل التي لا تتطلب أموالًا خيارات مقبولة. قدّموا ملاحظات وفرصة أخرى عند الحاجة. أبقوا معايير التقييم وإجراءات إدارته خارج الشاشة.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الوحدة 4 إلزامية، ويُعدّ محتواها بتنسيق من المعلّمين. اختاروا المهمة ذات الصلة بالسياق المحلي التي تتناول استخدام بيتكوين بوصفه مالًا، واستخدموا التوجيهات التالية كخيارات قابلة للتكييف، لا كمتطلب لعرض كل أداة أو سيناريو. تحقّقوا من الأدوات الحالية والقواعد المحلية والبنية التحتية والدعم المتاح. حافظوا على الكفاءات المطلوبة ومعايير السلامة الخاصة بالوحدة 3؛ ولا تختلقوا مقدّمي خدمات محليين أو تفاصيل محلية.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اختاروا المهمة المرجعية ذات الصلة: مقارنة خيارات الحفظ، أو التحقق من شاشة الاستلام، أو مقارنة مسارات الدفع، أو التحقق من المعاملة المُعَدّة، أو مقارنة تكاليف المسارات، أو الاستجابة للاحتيال، أو سير عملية الدفع للتاجر أو التبرع، أو التحقق من المصادر. استعينوا بالخبرات المحلية عند الحاجة.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استخدموا غرضًا منخفض القيمة أو محاكاة. اشرحوا سير العملية بالكامل قبل الموافقة على الدفع.
اختاروا سيناريوهات الدليل أو كيّفوها بما يناسب المهمة المحلية. اجعلوا التعليمات موجّهة إلى المتعلّمين، وتجنّبوا التعامل مع قبول الدفع الافتراضي على أنه إدراج فعلي لتاجر محلي يقبل الدفع.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استخدموا أيّ سيناريو من المصدر يدعم المهمة المحلية المختارة. استرداد الأموال هو دفعة جديدة، وليس عكسًا للمعاملة الأصلية على سلسلة الكتل.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تشمل مسارات الحصول على بيتكوين العمل، والتبادل المباشر، والوسطاء، وأجهزة الصراف الآلي، والتجار، وخدمات التحويل، والاقتصادات الدائرية. استخدموا معلومات محلية حديثة وموثَّقة أو سيناريو خياليًا بوضوح.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قارنوا بين الاحتفاظ بالبيانات، والروابط على السلسلة، والأطراف المقابلة، والحماية من الاحتيال، والحدود، والرسوم، وآليات معالجة النزاعات.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حدّدوا النجاح بناءً على المشكلة التي جرى حلّها، لا على عدد المعاملات.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لاحظوا المهمة المحلية التي اختارها المعلّم لاستخدام بيتكوين بوصفه نقودًا، وشرح المتعلّم للغرض منها، والبديل، والمفاضلات، وأوجه الإخفاق المحتملة، والخطوة التالية. أبقوا الدرجات وسلالم التقدير وإجراءات التقييم خارج الشاشة.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335738" y="571500"/>
            <a:ext cx="1189452" cy="272400"/>
          </a:xfrm>
          <a:prstGeom prst="rect">
            <a:avLst/>
          </a:prstGeom>
          <a:noFill/>
          <a:ln/>
        </p:spPr>
        <p:txBody>
          <a:bodyPr wrap="square" lIns="0" tIns="0" rIns="0" bIns="0" rtlCol="0" anchor="t"/>
          <a:lstStyle/>
          <a:p>
            <a:pPr rtl="1" algn="r" indent="0" marL="0">
              <a:lnSpc>
                <a:spcPct val="108000"/>
              </a:lnSpc>
              <a:buNone/>
            </a:pPr>
            <a:r>
              <a:rPr lang="ar" altLang="en-US" sz="1650" dirty="0">
                <a:solidFill>
                  <a:srgbClr val="FFFFFF"/>
                </a:solidFill>
                <a:latin typeface="IBM Plex Sans" pitchFamily="34" charset="0"/>
                <a:ea typeface="IBM Plex Sans" pitchFamily="34" charset="-122"/>
                <a:cs typeface="IBM Plex Sans" pitchFamily="34" charset="-120"/>
              </a:rPr>
              <a:t>الطبعة 26.10</a:t>
            </a:r>
            <a:endParaRPr lang="ar" sz="1650" dirty="0"/>
          </a:p>
        </p:txBody>
      </p:sp>
      <p:sp>
        <p:nvSpPr>
          <p:cNvPr id="3" name="Text 1"/>
          <p:cNvSpPr/>
          <p:nvPr/>
        </p:nvSpPr>
        <p:spPr>
          <a:xfrm>
            <a:off x="4389120" y="1962120"/>
            <a:ext cx="7136160" cy="1920149"/>
          </a:xfrm>
          <a:prstGeom prst="rect">
            <a:avLst/>
          </a:prstGeom>
          <a:noFill/>
          <a:ln/>
        </p:spPr>
        <p:txBody>
          <a:bodyPr wrap="square" lIns="0" tIns="0" rIns="0" bIns="0" rtlCol="0" anchor="t"/>
          <a:lstStyle/>
          <a:p>
            <a:pPr rtl="1" algn="r" indent="0" marL="0">
              <a:lnSpc>
                <a:spcPct val="88000"/>
              </a:lnSpc>
              <a:buNone/>
            </a:pPr>
            <a:r>
              <a:rPr lang="ar" altLang="en-US" sz="7200" dirty="0">
                <a:solidFill>
                  <a:srgbClr val="FFFFFF"/>
                </a:solidFill>
                <a:latin typeface="IBM Plex Sans Medium" pitchFamily="34" charset="0"/>
                <a:ea typeface="IBM Plex Sans Medium" pitchFamily="34" charset="-122"/>
                <a:cs typeface="IBM Plex Sans Medium" pitchFamily="34" charset="-120"/>
              </a:rPr>
              <a:t>دبلوم</a:t>
            </a:r>
            <a:br/>
            <a:r>
              <a:rPr lang="ar" altLang="en-US" sz="7200" dirty="0">
                <a:solidFill>
                  <a:srgbClr val="FFFFFF"/>
                </a:solidFill>
                <a:latin typeface="IBM Plex Sans Medium" pitchFamily="34" charset="0"/>
                <a:ea typeface="IBM Plex Sans Medium" pitchFamily="34" charset="-122"/>
                <a:cs typeface="IBM Plex Sans Medium" pitchFamily="34" charset="-120"/>
              </a:rPr>
              <a:t>بيتكوين</a:t>
            </a:r>
            <a:endParaRPr lang="ar" sz="7200" dirty="0"/>
          </a:p>
        </p:txBody>
      </p:sp>
      <p:sp>
        <p:nvSpPr>
          <p:cNvPr id="4" name="Text 2"/>
          <p:cNvSpPr/>
          <p:nvPr/>
        </p:nvSpPr>
        <p:spPr>
          <a:xfrm>
            <a:off x="481249" y="5905470"/>
            <a:ext cx="3277850" cy="381030"/>
          </a:xfrm>
          <a:prstGeom prst="rect">
            <a:avLst/>
          </a:prstGeom>
          <a:noFill/>
          <a:ln/>
        </p:spPr>
        <p:txBody>
          <a:bodyPr wrap="square" lIns="0" tIns="0" rIns="0" bIns="0" rtlCol="0" anchor="t"/>
          <a:lstStyle/>
          <a:p>
            <a:pPr rtl="1" algn="r" indent="0" marL="0">
              <a:lnSpc>
                <a:spcPct val="104000"/>
              </a:lnSpc>
              <a:buNone/>
            </a:pPr>
            <a:r>
              <a:rPr lang="ar" altLang="en-US" sz="2400" dirty="0">
                <a:solidFill>
                  <a:srgbClr val="FFFFFF"/>
                </a:solidFill>
                <a:latin typeface="IBM Plex Sans" pitchFamily="34" charset="0"/>
                <a:ea typeface="IBM Plex Sans" pitchFamily="34" charset="-122"/>
                <a:cs typeface="IBM Plex Sans" pitchFamily="34" charset="-120"/>
              </a:rPr>
              <a:t>التثقيف المالي لعصر بيتكوين</a:t>
            </a:r>
            <a:endParaRPr lang="a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rtl="1" algn="ctr" indent="0" marL="0">
              <a:lnSpc>
                <a:spcPct val="113000"/>
              </a:lnSpc>
              <a:buNone/>
            </a:pPr>
            <a:r>
              <a:rPr lang="ar" altLang="en-US" sz="2400" dirty="0">
                <a:solidFill>
                  <a:srgbClr val="F7941F"/>
                </a:solidFill>
                <a:latin typeface="IBM Plex Sans Medium" pitchFamily="34" charset="0"/>
                <a:ea typeface="IBM Plex Sans Medium" pitchFamily="34" charset="-122"/>
                <a:cs typeface="IBM Plex Sans Medium" pitchFamily="34" charset="-120"/>
              </a:rPr>
              <a:t>الوحدة 1</a:t>
            </a:r>
            <a:endParaRPr lang="ar" sz="2400" dirty="0"/>
          </a:p>
        </p:txBody>
      </p:sp>
      <p:sp>
        <p:nvSpPr>
          <p:cNvPr id="3" name="Text 1"/>
          <p:cNvSpPr/>
          <p:nvPr/>
        </p:nvSpPr>
        <p:spPr>
          <a:xfrm>
            <a:off x="381122" y="3072293"/>
            <a:ext cx="11429817" cy="590520"/>
          </a:xfrm>
          <a:prstGeom prst="rect">
            <a:avLst/>
          </a:prstGeom>
          <a:noFill/>
          <a:ln/>
        </p:spPr>
        <p:txBody>
          <a:bodyPr wrap="square" lIns="0" tIns="0" rIns="0" bIns="0" rtlCol="0" anchor="t"/>
          <a:lstStyle/>
          <a:p>
            <a:pPr rtl="1" algn="ctr" indent="0" marL="0">
              <a:lnSpc>
                <a:spcPct val="83000"/>
              </a:lnSpc>
              <a:buNone/>
            </a:pPr>
            <a:r>
              <a:rPr lang="ar" altLang="en-US" sz="4350" dirty="0">
                <a:solidFill>
                  <a:srgbClr val="FFFFFF"/>
                </a:solidFill>
                <a:latin typeface="IBM Plex Sans Medium" pitchFamily="34" charset="0"/>
                <a:ea typeface="IBM Plex Sans Medium" pitchFamily="34" charset="-122"/>
                <a:cs typeface="IBM Plex Sans Medium" pitchFamily="34" charset="-120"/>
              </a:rPr>
              <a:t>فهم المال</a:t>
            </a:r>
            <a:endParaRPr lang="ar" sz="4350" dirty="0"/>
          </a:p>
        </p:txBody>
      </p:sp>
      <p:sp>
        <p:nvSpPr>
          <p:cNvPr id="4" name="Text 2"/>
          <p:cNvSpPr/>
          <p:nvPr/>
        </p:nvSpPr>
        <p:spPr>
          <a:xfrm>
            <a:off x="381122" y="4105747"/>
            <a:ext cx="11429817" cy="411389"/>
          </a:xfrm>
          <a:prstGeom prst="rect">
            <a:avLst/>
          </a:prstGeom>
          <a:noFill/>
          <a:ln/>
        </p:spPr>
        <p:txBody>
          <a:bodyPr wrap="square" lIns="0" tIns="0" rIns="0" bIns="0" rtlCol="0" anchor="t"/>
          <a:lstStyle/>
          <a:p>
            <a:pPr rtl="1" algn="ctr" indent="0" marL="0">
              <a:lnSpc>
                <a:spcPct val="113000"/>
              </a:lnSpc>
              <a:buNone/>
            </a:pPr>
            <a:r>
              <a:rPr lang="ar" altLang="en-US" sz="2400" b="1" dirty="0">
                <a:solidFill>
                  <a:srgbClr val="FFFFFF"/>
                </a:solidFill>
                <a:latin typeface="IBM Plex Sans" pitchFamily="34" charset="0"/>
                <a:ea typeface="IBM Plex Sans" pitchFamily="34" charset="-122"/>
                <a:cs typeface="IBM Plex Sans" pitchFamily="34" charset="-120"/>
              </a:rPr>
              <a:t>المشكلة:</a:t>
            </a:r>
            <a:r>
              <a:rPr lang="ar" altLang="en-US" sz="2400" dirty="0">
                <a:solidFill>
                  <a:srgbClr val="FFFFFF"/>
                </a:solidFill>
                <a:latin typeface="IBM Plex Sans" pitchFamily="34" charset="0"/>
                <a:ea typeface="IBM Plex Sans" pitchFamily="34" charset="-122"/>
                <a:cs typeface="IBM Plex Sans" pitchFamily="34" charset="-120"/>
              </a:rPr>
              <a:t> كيف تعمل الأنظمة النقدية وكيف تتغير؟</a:t>
            </a:r>
            <a:endParaRPr lang="a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المعرفة تسبق العمل</a:t>
            </a:r>
            <a:endParaRPr lang="a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تعلّموا أولًا · ابدؤوا بخطوات صغيرة · تقدّموا ببطء</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لا يُشترط الشراء أو استخدام أموال شخصية أو امتلاك محفظة شخصية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لا يُشترط امتلاك جهاز شخصي أو الاتصال بالإنترنت لإتمام الدورة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تتوفر مواد مُعدّة مسبقًا ومحاكاة وتدريبات دون اتصال بالإنترنت</a:t>
            </a:r>
            <a:endParaRPr lang="a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تقدّم هذه الدورة تعليمًا، وليس مشورة مالية أو استثمارية أو قانونية أو ضريبية. وهي لا توصي بشراء بيتكوين أو بيعها أو الاقتراض بضمانها أو الاحتفاظ بها، ولا تَعِد بارتفاع سعرها.</a:t>
            </a:r>
            <a:endParaRPr lang="a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7523226" y="3097530"/>
            <a:ext cx="4287713" cy="662849"/>
          </a:xfrm>
          <a:prstGeom prst="rect">
            <a:avLst/>
          </a:prstGeom>
          <a:noFill/>
          <a:ln/>
        </p:spPr>
        <p:txBody>
          <a:bodyPr wrap="square" lIns="0" tIns="0" rIns="0" bIns="0" rtlCol="0" anchor="t"/>
          <a:lstStyle/>
          <a:p>
            <a:pPr rtl="1" algn="l" indent="0" marL="0">
              <a:lnSpc>
                <a:spcPct val="100000"/>
              </a:lnSpc>
              <a:buNone/>
            </a:pPr>
            <a:r>
              <a:rPr lang="ar" altLang="en-US" sz="4350" dirty="0">
                <a:solidFill>
                  <a:srgbClr val="FFFFFF"/>
                </a:solidFill>
                <a:latin typeface="IBM Plex Sans Medium" pitchFamily="34" charset="0"/>
                <a:ea typeface="IBM Plex Sans Medium" pitchFamily="34" charset="-122"/>
                <a:cs typeface="IBM Plex Sans Medium" pitchFamily="34" charset="-120"/>
              </a:rPr>
              <a:t>لا تثقوا، تحقّقوا</a:t>
            </a:r>
            <a:endParaRPr lang="ar"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C0C0D0"/>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النقاش وتوقعات الخصوصية</a:t>
            </a:r>
            <a:endParaRPr lang="a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تحقّقوا من الأدلة؛ وميّزوا بين الحقائق والآراء والضمانات</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ناقشوا الأفكار بروح نقدية وباحترام؛ وصرّحوا بما هو غير مؤكّد</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حافظوا على خصوصية القصص الشخصية والمعلومات المالية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لا تضغطوا على أحد للشراء أو البيع أو الإفصاح عن حيازاته</a:t>
            </a:r>
            <a:endParaRPr lang="a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احصلوا على الإذن قبل تسجيل شاشة أي شخص أو عمله أو معلومات تكشف هويته، أو مشاركة أيٍّ منها. لا تشاركوا أبدًا مفاتيح خاصة حقيقية أو كلمات استرداد حقيقية.</a:t>
            </a:r>
            <a:endParaRPr lang="ar"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قد يتغيّر سعر بيتكوين بشكل حاد. وقد تؤدي الأخطاء أو عمليات الاحتيال أو فقدان الأسرار أو إخفاق جهة حفظ الأصول إلى خسارة دائمة؛ وعادةً ما يكون التراجع عن المدفوعات الصحيحة صعبًا أو مستحيلًا.</a:t>
            </a:r>
            <a:endParaRPr lang="a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أسئلة افتتاحية حول المال</a:t>
            </a:r>
            <a:endParaRPr lang="ar" sz="3000" dirty="0"/>
          </a:p>
        </p:txBody>
      </p:sp>
      <p:sp>
        <p:nvSpPr>
          <p:cNvPr id="5" name="Text 2"/>
          <p:cNvSpPr/>
          <p:nvPr/>
        </p:nvSpPr>
        <p:spPr>
          <a:xfrm>
            <a:off x="1047720" y="1386779"/>
            <a:ext cx="5519136" cy="2711653"/>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لماذا يحتاج الناس إلى المال؟</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ما الذي يجعل شيئًا ما مالًا؟</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من يستطيع إنشاء المال الذي تستخدمونه أو التحكم فيه؟</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لماذا للمال الذي تملكونه قيمة؟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هل يشتري الكمية نفسها كما كان من قبل؟</a:t>
            </a:r>
            <a:endParaRPr lang="ar"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لماذا يوجد المال</a:t>
            </a:r>
            <a:endParaRPr lang="ar"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النقود أصل يقبله الناس لأنهم يتوقعون أن يقبله الآخرون لاحقًا.</a:t>
            </a:r>
            <a:endParaRPr lang="ar" sz="2400" dirty="0"/>
          </a:p>
        </p:txBody>
      </p:sp>
      <p:sp>
        <p:nvSpPr>
          <p:cNvPr id="5" name="Text 3"/>
          <p:cNvSpPr/>
          <p:nvPr/>
        </p:nvSpPr>
        <p:spPr>
          <a:xfrm>
            <a:off x="1047720" y="2102937"/>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التخصص والتبادل</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التعاون بين الغرباء</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الأسعار والديون والدخل والمدخرات</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القيمة عبر الزمن والمسافات</a:t>
            </a:r>
            <a:endParaRPr lang="ar" sz="2400" dirty="0"/>
          </a:p>
        </p:txBody>
      </p:sp>
      <p:sp>
        <p:nvSpPr>
          <p:cNvPr id="6" name="Shape 4"/>
          <p:cNvSpPr/>
          <p:nvPr/>
        </p:nvSpPr>
        <p:spPr>
          <a:xfrm>
            <a:off x="666780" y="4266133"/>
            <a:ext cx="10858500" cy="1233891"/>
          </a:xfrm>
          <a:prstGeom prst="rect">
            <a:avLst/>
          </a:prstGeom>
          <a:solidFill>
            <a:srgbClr val="F3F3FA"/>
          </a:solidFill>
          <a:ln/>
        </p:spPr>
      </p:sp>
      <p:sp>
        <p:nvSpPr>
          <p:cNvPr id="7" name="Shape 5"/>
          <p:cNvSpPr/>
          <p:nvPr/>
        </p:nvSpPr>
        <p:spPr>
          <a:xfrm>
            <a:off x="666780" y="4266133"/>
            <a:ext cx="57150" cy="1233891"/>
          </a:xfrm>
          <a:prstGeom prst="rect">
            <a:avLst/>
          </a:prstGeom>
          <a:solidFill>
            <a:srgbClr val="422C70"/>
          </a:solidFill>
          <a:ln/>
        </p:spPr>
      </p:sp>
      <p:sp>
        <p:nvSpPr>
          <p:cNvPr id="8" name="Text 6"/>
          <p:cNvSpPr/>
          <p:nvPr/>
        </p:nvSpPr>
        <p:spPr>
          <a:xfrm>
            <a:off x="1211580" y="4540453"/>
            <a:ext cx="10415565" cy="685251"/>
          </a:xfrm>
          <a:prstGeom prst="rect">
            <a:avLst/>
          </a:prstGeom>
          <a:noFill/>
          <a:ln/>
        </p:spPr>
        <p:txBody>
          <a:bodyPr wrap="square" lIns="0" tIns="0" rIns="0" bIns="0" rtlCol="0" anchor="t"/>
          <a:lstStyle/>
          <a:p>
            <a:pPr rtl="1" algn="l" indent="0" marL="0">
              <a:lnSpc>
                <a:spcPct val="113000"/>
              </a:lnSpc>
              <a:buNone/>
            </a:pPr>
            <a:r>
              <a:rPr lang="ar" altLang="en-US" sz="2400" b="1" dirty="0">
                <a:solidFill>
                  <a:srgbClr val="422C70"/>
                </a:solidFill>
                <a:latin typeface="IBM Plex Sans" pitchFamily="34" charset="0"/>
                <a:ea typeface="IBM Plex Sans" pitchFamily="34" charset="-122"/>
                <a:cs typeface="IBM Plex Sans" pitchFamily="34" charset="-120"/>
              </a:rPr>
              <a:t>سؤال سريع</a:t>
            </a:r>
            <a:endParaRPr lang="ar" sz="2400" dirty="0"/>
          </a:p>
          <a:p>
            <a:pPr rtl="1" algn="l" indent="0" marL="0">
              <a:lnSpc>
                <a:spcPct val="113000"/>
              </a:lnSpc>
              <a:spcBef>
                <a:spcPts val="360"/>
              </a:spcBef>
              <a:buNone/>
            </a:pPr>
            <a:r>
              <a:rPr lang="ar" altLang="en-US" sz="2400" dirty="0">
                <a:solidFill>
                  <a:srgbClr val="25252B"/>
                </a:solidFill>
                <a:latin typeface="IBM Plex Sans" pitchFamily="34" charset="0"/>
                <a:ea typeface="IBM Plex Sans" pitchFamily="34" charset="-122"/>
                <a:cs typeface="IBM Plex Sans" pitchFamily="34" charset="-120"/>
              </a:rPr>
              <a:t>ما المشكلة المتعلقة بالتبادل أو التنسيق التي تساعد النقود على حلها؟</a:t>
            </a:r>
            <a:endParaRPr lang="ar"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وظائف النقود</a:t>
            </a:r>
            <a:endParaRPr lang="ar" sz="3000" dirty="0"/>
          </a:p>
        </p:txBody>
      </p:sp>
      <p:sp>
        <p:nvSpPr>
          <p:cNvPr id="5" name="Text 2"/>
          <p:cNvSpPr/>
          <p:nvPr/>
        </p:nvSpPr>
        <p:spPr>
          <a:xfrm>
            <a:off x="1047720" y="1386779"/>
            <a:ext cx="5519136" cy="1767169"/>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وسيط للتبادل:</a:t>
            </a:r>
            <a:r>
              <a:rPr lang="ar" altLang="en-US" sz="2400" dirty="0">
                <a:solidFill>
                  <a:srgbClr val="25252B"/>
                </a:solidFill>
                <a:latin typeface="IBM Plex Sans" pitchFamily="34" charset="0"/>
                <a:ea typeface="IBM Plex Sans" pitchFamily="34" charset="-122"/>
                <a:cs typeface="IBM Plex Sans" pitchFamily="34" charset="-120"/>
              </a:rPr>
              <a:t> الدفع مقابل السلع والخدمات</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وحدة حساب:</a:t>
            </a:r>
            <a:r>
              <a:rPr lang="ar" altLang="en-US" sz="2400" dirty="0">
                <a:solidFill>
                  <a:srgbClr val="25252B"/>
                </a:solidFill>
                <a:latin typeface="IBM Plex Sans" pitchFamily="34" charset="0"/>
                <a:ea typeface="IBM Plex Sans" pitchFamily="34" charset="-122"/>
                <a:cs typeface="IBM Plex Sans" pitchFamily="34" charset="-120"/>
              </a:rPr>
              <a:t> أسعار وسجلات مشتركة</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مخزن للقيمة:</a:t>
            </a:r>
            <a:r>
              <a:rPr lang="ar" altLang="en-US" sz="2400" dirty="0">
                <a:solidFill>
                  <a:srgbClr val="25252B"/>
                </a:solidFill>
                <a:latin typeface="IBM Plex Sans" pitchFamily="34" charset="0"/>
                <a:ea typeface="IBM Plex Sans" pitchFamily="34" charset="-122"/>
                <a:cs typeface="IBM Plex Sans" pitchFamily="34" charset="-120"/>
              </a:rPr>
              <a:t> قيمة محفوظة عبر الزمن</a:t>
            </a:r>
            <a:endParaRPr lang="ar" sz="2400" dirty="0"/>
          </a:p>
        </p:txBody>
      </p:sp>
      <p:sp>
        <p:nvSpPr>
          <p:cNvPr id="6" name="Text 3"/>
          <p:cNvSpPr/>
          <p:nvPr/>
        </p:nvSpPr>
        <p:spPr>
          <a:xfrm>
            <a:off x="666780" y="3489168"/>
            <a:ext cx="6340632" cy="1234074"/>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قد يؤدي أحد أشكال النقود وظيفةً معينةً أفضل من شكل آخر. وينطوي كل شكل على مخاطر تتعلق بالقوة الشرائية.</a:t>
            </a:r>
            <a:endParaRPr lang="a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خصائص النقود المفيدة</a:t>
            </a:r>
            <a:endParaRPr lang="ar" sz="3000" dirty="0"/>
          </a:p>
        </p:txBody>
      </p:sp>
      <p:sp>
        <p:nvSpPr>
          <p:cNvPr id="4" name="Text 2"/>
          <p:cNvSpPr/>
          <p:nvPr/>
        </p:nvSpPr>
        <p:spPr>
          <a:xfrm>
            <a:off x="666872" y="1383030"/>
            <a:ext cx="5522062" cy="1696944"/>
          </a:xfrm>
          <a:prstGeom prst="rect">
            <a:avLst/>
          </a:prstGeom>
          <a:noFill/>
          <a:ln/>
        </p:spPr>
        <p:txBody>
          <a:bodyPr wrap="square" lIns="0" tIns="0" rIns="0" bIns="0" rtlCol="0" anchor="t"/>
          <a:lstStyle/>
          <a:p>
            <a:pPr rtl="1" algn="l" marL="585470" indent="-585470">
              <a:lnSpc>
                <a:spcPct val="113000"/>
              </a:lnSpc>
              <a:buSzPct val="100000"/>
              <a:buChar char="•"/>
            </a:pPr>
            <a:r>
              <a:rPr lang="ar" altLang="en-US" sz="2300" b="1" dirty="0">
                <a:solidFill>
                  <a:srgbClr val="422C70"/>
                </a:solidFill>
                <a:latin typeface="IBM Plex Sans" pitchFamily="34" charset="0"/>
                <a:ea typeface="IBM Plex Sans" pitchFamily="34" charset="-122"/>
                <a:cs typeface="IBM Plex Sans" pitchFamily="34" charset="-120"/>
              </a:rPr>
              <a:t>الندرة:</a:t>
            </a:r>
            <a:r>
              <a:rPr lang="ar" altLang="en-US" sz="2300" dirty="0">
                <a:solidFill>
                  <a:srgbClr val="25252B"/>
                </a:solidFill>
                <a:latin typeface="IBM Plex Sans" pitchFamily="34" charset="0"/>
                <a:ea typeface="IBM Plex Sans" pitchFamily="34" charset="-122"/>
                <a:cs typeface="IBM Plex Sans" pitchFamily="34" charset="-120"/>
              </a:rPr>
              <a:t> حدود لتوسّع المعروض</a:t>
            </a:r>
            <a:endParaRPr lang="ar" sz="2300" dirty="0"/>
          </a:p>
          <a:p>
            <a:pPr rtl="1" algn="l" marL="585470" indent="-585470">
              <a:lnSpc>
                <a:spcPct val="113000"/>
              </a:lnSpc>
              <a:spcBef>
                <a:spcPts val="460"/>
              </a:spcBef>
              <a:buSzPct val="100000"/>
              <a:buChar char="•"/>
            </a:pPr>
            <a:r>
              <a:rPr lang="ar" altLang="en-US" sz="2300" b="1" dirty="0">
                <a:solidFill>
                  <a:srgbClr val="422C70"/>
                </a:solidFill>
                <a:latin typeface="IBM Plex Sans" pitchFamily="34" charset="0"/>
                <a:ea typeface="IBM Plex Sans" pitchFamily="34" charset="-122"/>
                <a:cs typeface="IBM Plex Sans" pitchFamily="34" charset="-120"/>
              </a:rPr>
              <a:t>المقبولية:</a:t>
            </a:r>
            <a:r>
              <a:rPr lang="ar" altLang="en-US" sz="2300" dirty="0">
                <a:solidFill>
                  <a:srgbClr val="25252B"/>
                </a:solidFill>
                <a:latin typeface="IBM Plex Sans" pitchFamily="34" charset="0"/>
                <a:ea typeface="IBM Plex Sans" pitchFamily="34" charset="-122"/>
                <a:cs typeface="IBM Plex Sans" pitchFamily="34" charset="-120"/>
              </a:rPr>
              <a:t> الاستعداد لتلقّيها</a:t>
            </a:r>
            <a:endParaRPr lang="ar" sz="2300" dirty="0"/>
          </a:p>
          <a:p>
            <a:pPr rtl="1" algn="l" marL="585470" indent="-585470">
              <a:lnSpc>
                <a:spcPct val="113000"/>
              </a:lnSpc>
              <a:spcBef>
                <a:spcPts val="460"/>
              </a:spcBef>
              <a:buSzPct val="100000"/>
              <a:buChar char="•"/>
            </a:pPr>
            <a:r>
              <a:rPr lang="ar" altLang="en-US" sz="2300" b="1" dirty="0">
                <a:solidFill>
                  <a:srgbClr val="422C70"/>
                </a:solidFill>
                <a:latin typeface="IBM Plex Sans" pitchFamily="34" charset="0"/>
                <a:ea typeface="IBM Plex Sans" pitchFamily="34" charset="-122"/>
                <a:cs typeface="IBM Plex Sans" pitchFamily="34" charset="-120"/>
              </a:rPr>
              <a:t>قابلية التحقّق والتعرّف:</a:t>
            </a:r>
            <a:r>
              <a:rPr lang="ar" altLang="en-US" sz="2300" dirty="0">
                <a:solidFill>
                  <a:srgbClr val="25252B"/>
                </a:solidFill>
                <a:latin typeface="IBM Plex Sans" pitchFamily="34" charset="0"/>
                <a:ea typeface="IBM Plex Sans" pitchFamily="34" charset="-122"/>
                <a:cs typeface="IBM Plex Sans" pitchFamily="34" charset="-120"/>
              </a:rPr>
              <a:t> وحدات أصلية يمكن التعرّف عليها</a:t>
            </a:r>
            <a:endParaRPr lang="ar" sz="2300" dirty="0"/>
          </a:p>
        </p:txBody>
      </p:sp>
      <p:sp>
        <p:nvSpPr>
          <p:cNvPr id="5" name="Text 3"/>
          <p:cNvSpPr/>
          <p:nvPr/>
        </p:nvSpPr>
        <p:spPr>
          <a:xfrm>
            <a:off x="5934822" y="1383030"/>
            <a:ext cx="5522062" cy="2150394"/>
          </a:xfrm>
          <a:prstGeom prst="rect">
            <a:avLst/>
          </a:prstGeom>
          <a:noFill/>
          <a:ln/>
        </p:spPr>
        <p:txBody>
          <a:bodyPr wrap="square" lIns="0" tIns="0" rIns="0" bIns="0" rtlCol="0" anchor="t"/>
          <a:lstStyle/>
          <a:p>
            <a:pPr rtl="1" algn="l" marL="585470" indent="-585470">
              <a:lnSpc>
                <a:spcPct val="113000"/>
              </a:lnSpc>
              <a:buSzPct val="100000"/>
              <a:buChar char="•"/>
            </a:pPr>
            <a:r>
              <a:rPr lang="ar" altLang="en-US" sz="2300" b="1" dirty="0">
                <a:solidFill>
                  <a:srgbClr val="422C70"/>
                </a:solidFill>
                <a:latin typeface="IBM Plex Sans" pitchFamily="34" charset="0"/>
                <a:ea typeface="IBM Plex Sans" pitchFamily="34" charset="-122"/>
                <a:cs typeface="IBM Plex Sans" pitchFamily="34" charset="-120"/>
              </a:rPr>
              <a:t>المتانة:</a:t>
            </a:r>
            <a:r>
              <a:rPr lang="ar" altLang="en-US" sz="2300" dirty="0">
                <a:solidFill>
                  <a:srgbClr val="25252B"/>
                </a:solidFill>
                <a:latin typeface="IBM Plex Sans" pitchFamily="34" charset="0"/>
                <a:ea typeface="IBM Plex Sans" pitchFamily="34" charset="-122"/>
                <a:cs typeface="IBM Plex Sans" pitchFamily="34" charset="-120"/>
              </a:rPr>
              <a:t> قابلية الاستخدام بمرور الزمن</a:t>
            </a:r>
            <a:endParaRPr lang="ar" sz="2300" dirty="0"/>
          </a:p>
          <a:p>
            <a:pPr rtl="1" algn="l" marL="585470" indent="-585470">
              <a:lnSpc>
                <a:spcPct val="113000"/>
              </a:lnSpc>
              <a:spcBef>
                <a:spcPts val="460"/>
              </a:spcBef>
              <a:buSzPct val="100000"/>
              <a:buChar char="•"/>
            </a:pPr>
            <a:r>
              <a:rPr lang="ar" altLang="en-US" sz="2300" b="1" dirty="0">
                <a:solidFill>
                  <a:srgbClr val="422C70"/>
                </a:solidFill>
                <a:latin typeface="IBM Plex Sans" pitchFamily="34" charset="0"/>
                <a:ea typeface="IBM Plex Sans" pitchFamily="34" charset="-122"/>
                <a:cs typeface="IBM Plex Sans" pitchFamily="34" charset="-120"/>
              </a:rPr>
              <a:t>قابلية النقل:</a:t>
            </a:r>
            <a:r>
              <a:rPr lang="ar" altLang="en-US" sz="2300" dirty="0">
                <a:solidFill>
                  <a:srgbClr val="25252B"/>
                </a:solidFill>
                <a:latin typeface="IBM Plex Sans" pitchFamily="34" charset="0"/>
                <a:ea typeface="IBM Plex Sans" pitchFamily="34" charset="-122"/>
                <a:cs typeface="IBM Plex Sans" pitchFamily="34" charset="-120"/>
              </a:rPr>
              <a:t> سهولة الحمل أو التحويل</a:t>
            </a:r>
            <a:endParaRPr lang="ar" sz="2300" dirty="0"/>
          </a:p>
          <a:p>
            <a:pPr rtl="1" algn="l" marL="585470" indent="-585470">
              <a:lnSpc>
                <a:spcPct val="113000"/>
              </a:lnSpc>
              <a:spcBef>
                <a:spcPts val="460"/>
              </a:spcBef>
              <a:buSzPct val="100000"/>
              <a:buChar char="•"/>
            </a:pPr>
            <a:r>
              <a:rPr lang="ar" altLang="en-US" sz="2300" b="1" dirty="0">
                <a:solidFill>
                  <a:srgbClr val="422C70"/>
                </a:solidFill>
                <a:latin typeface="IBM Plex Sans" pitchFamily="34" charset="0"/>
                <a:ea typeface="IBM Plex Sans" pitchFamily="34" charset="-122"/>
                <a:cs typeface="IBM Plex Sans" pitchFamily="34" charset="-120"/>
              </a:rPr>
              <a:t>قابلية التجزئة:</a:t>
            </a:r>
            <a:r>
              <a:rPr lang="ar" altLang="en-US" sz="2300" dirty="0">
                <a:solidFill>
                  <a:srgbClr val="25252B"/>
                </a:solidFill>
                <a:latin typeface="IBM Plex Sans" pitchFamily="34" charset="0"/>
                <a:ea typeface="IBM Plex Sans" pitchFamily="34" charset="-122"/>
                <a:cs typeface="IBM Plex Sans" pitchFamily="34" charset="-120"/>
              </a:rPr>
              <a:t> مبالغ صغيرة وكبيرة</a:t>
            </a:r>
            <a:endParaRPr lang="ar" sz="2300" dirty="0"/>
          </a:p>
          <a:p>
            <a:pPr rtl="1" algn="l" marL="585470" indent="-585470">
              <a:lnSpc>
                <a:spcPct val="113000"/>
              </a:lnSpc>
              <a:spcBef>
                <a:spcPts val="460"/>
              </a:spcBef>
              <a:buSzPct val="100000"/>
              <a:buChar char="•"/>
            </a:pPr>
            <a:r>
              <a:rPr lang="ar" altLang="en-US" sz="2300" b="1" dirty="0">
                <a:solidFill>
                  <a:srgbClr val="422C70"/>
                </a:solidFill>
                <a:latin typeface="IBM Plex Sans" pitchFamily="34" charset="0"/>
                <a:ea typeface="IBM Plex Sans" pitchFamily="34" charset="-122"/>
                <a:cs typeface="IBM Plex Sans" pitchFamily="34" charset="-120"/>
              </a:rPr>
              <a:t>قابلية الاستبدال:</a:t>
            </a:r>
            <a:r>
              <a:rPr lang="ar" altLang="en-US" sz="2300" dirty="0">
                <a:solidFill>
                  <a:srgbClr val="25252B"/>
                </a:solidFill>
                <a:latin typeface="IBM Plex Sans" pitchFamily="34" charset="0"/>
                <a:ea typeface="IBM Plex Sans" pitchFamily="34" charset="-122"/>
                <a:cs typeface="IBM Plex Sans" pitchFamily="34" charset="-120"/>
              </a:rPr>
              <a:t> وحدات متساوية قابلة للتبادل</a:t>
            </a:r>
            <a:endParaRPr lang="ar" sz="2300" dirty="0"/>
          </a:p>
        </p:txBody>
      </p:sp>
      <p:sp>
        <p:nvSpPr>
          <p:cNvPr id="6" name="Text 4"/>
          <p:cNvSpPr/>
          <p:nvPr/>
        </p:nvSpPr>
        <p:spPr>
          <a:xfrm>
            <a:off x="666780" y="3855202"/>
            <a:ext cx="11510010" cy="789950"/>
          </a:xfrm>
          <a:prstGeom prst="rect">
            <a:avLst/>
          </a:prstGeom>
          <a:noFill/>
          <a:ln/>
        </p:spPr>
        <p:txBody>
          <a:bodyPr wrap="square" lIns="0" tIns="0" rIns="0" bIns="0" rtlCol="0" anchor="t"/>
          <a:lstStyle/>
          <a:p>
            <a:pPr rtl="1" algn="l" indent="0" marL="0">
              <a:lnSpc>
                <a:spcPct val="113000"/>
              </a:lnSpc>
              <a:buNone/>
            </a:pPr>
            <a:r>
              <a:rPr lang="ar" altLang="en-US" sz="2300" dirty="0">
                <a:solidFill>
                  <a:srgbClr val="25252B"/>
                </a:solidFill>
                <a:latin typeface="IBM Plex Sans" pitchFamily="34" charset="0"/>
                <a:ea typeface="IBM Plex Sans" pitchFamily="34" charset="-122"/>
                <a:cs typeface="IBM Plex Sans" pitchFamily="34" charset="-120"/>
              </a:rPr>
              <a:t>لا يحقّق أيّ شكل من أشكال النقود درجة كاملة. وصف النقود بأنّها «</a:t>
            </a:r>
            <a:r>
              <a:rPr lang="ar" altLang="en-US" sz="2300" b="1" dirty="0">
                <a:solidFill>
                  <a:srgbClr val="25252B"/>
                </a:solidFill>
                <a:latin typeface="IBM Plex Sans" pitchFamily="34" charset="0"/>
                <a:ea typeface="IBM Plex Sans" pitchFamily="34" charset="-122"/>
                <a:cs typeface="IBM Plex Sans" pitchFamily="34" charset="-120"/>
              </a:rPr>
              <a:t>نقود سليمة</a:t>
            </a:r>
            <a:r>
              <a:rPr lang="ar" altLang="en-US" sz="2300" dirty="0">
                <a:solidFill>
                  <a:srgbClr val="25252B"/>
                </a:solidFill>
                <a:latin typeface="IBM Plex Sans" pitchFamily="34" charset="0"/>
                <a:ea typeface="IBM Plex Sans" pitchFamily="34" charset="-122"/>
                <a:cs typeface="IBM Plex Sans" pitchFamily="34" charset="-120"/>
              </a:rPr>
              <a:t>» هو حكم تقييمي: حدّدوا المعايير وقارنوا على أساس ثابت.</a:t>
            </a:r>
            <a:endParaRPr lang="ar" sz="2300" dirty="0"/>
          </a:p>
        </p:txBody>
      </p:sp>
      <p:sp>
        <p:nvSpPr>
          <p:cNvPr id="7" name="Shape 5"/>
          <p:cNvSpPr/>
          <p:nvPr/>
        </p:nvSpPr>
        <p:spPr>
          <a:xfrm>
            <a:off x="666780" y="4937851"/>
            <a:ext cx="10858500" cy="1184331"/>
          </a:xfrm>
          <a:prstGeom prst="rect">
            <a:avLst/>
          </a:prstGeom>
          <a:solidFill>
            <a:srgbClr val="F3F3FA"/>
          </a:solidFill>
          <a:ln/>
        </p:spPr>
      </p:sp>
      <p:sp>
        <p:nvSpPr>
          <p:cNvPr id="8" name="Shape 6"/>
          <p:cNvSpPr/>
          <p:nvPr/>
        </p:nvSpPr>
        <p:spPr>
          <a:xfrm>
            <a:off x="666780" y="4937851"/>
            <a:ext cx="57150" cy="1184331"/>
          </a:xfrm>
          <a:prstGeom prst="rect">
            <a:avLst/>
          </a:prstGeom>
          <a:solidFill>
            <a:srgbClr val="422C70"/>
          </a:solidFill>
          <a:ln/>
        </p:spPr>
      </p:sp>
      <p:sp>
        <p:nvSpPr>
          <p:cNvPr id="9" name="Text 7"/>
          <p:cNvSpPr/>
          <p:nvPr/>
        </p:nvSpPr>
        <p:spPr>
          <a:xfrm>
            <a:off x="1192103" y="5201199"/>
            <a:ext cx="10456896" cy="657636"/>
          </a:xfrm>
          <a:prstGeom prst="rect">
            <a:avLst/>
          </a:prstGeom>
          <a:noFill/>
          <a:ln/>
        </p:spPr>
        <p:txBody>
          <a:bodyPr wrap="square" lIns="0" tIns="0" rIns="0" bIns="0" rtlCol="0" anchor="t"/>
          <a:lstStyle/>
          <a:p>
            <a:pPr rtl="1" algn="l" indent="0" marL="0">
              <a:lnSpc>
                <a:spcPct val="113000"/>
              </a:lnSpc>
              <a:buNone/>
            </a:pPr>
            <a:r>
              <a:rPr lang="ar" altLang="en-US" sz="2300" b="1" dirty="0">
                <a:solidFill>
                  <a:srgbClr val="422C70"/>
                </a:solidFill>
                <a:latin typeface="IBM Plex Sans" pitchFamily="34" charset="0"/>
                <a:ea typeface="IBM Plex Sans" pitchFamily="34" charset="-122"/>
                <a:cs typeface="IBM Plex Sans" pitchFamily="34" charset="-120"/>
              </a:rPr>
              <a:t>فكّروا تفكيرًا نقديًا</a:t>
            </a:r>
            <a:endParaRPr lang="ar" sz="2300" dirty="0"/>
          </a:p>
          <a:p>
            <a:pPr rtl="1" algn="l" indent="0" marL="0">
              <a:lnSpc>
                <a:spcPct val="113000"/>
              </a:lnSpc>
              <a:spcBef>
                <a:spcPts val="340"/>
              </a:spcBef>
              <a:buNone/>
            </a:pPr>
            <a:r>
              <a:rPr lang="ar" altLang="en-US" sz="2300" dirty="0">
                <a:solidFill>
                  <a:srgbClr val="25252B"/>
                </a:solidFill>
                <a:latin typeface="IBM Plex Sans" pitchFamily="34" charset="0"/>
                <a:ea typeface="IBM Plex Sans" pitchFamily="34" charset="-122"/>
                <a:cs typeface="IBM Plex Sans" pitchFamily="34" charset="-120"/>
              </a:rPr>
              <a:t>ما الخصائص التي كانت مهمّة عند اختياركم نوعًا من النقود أو الأصول بدلًا من آخر؟</a:t>
            </a:r>
            <a:endParaRPr lang="ar" sz="230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المقايضة والتوافق المزدوج للرغبات</a:t>
            </a:r>
            <a:endParaRPr lang="ar"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التبادل المباشر للسلع أو الخدمات</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يجب أن يرغب كل طرف فيما يعرضه الطرف الآخر</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في الوقت نفسه، وبكميات مناسبة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صعوبات التجزئة والتلف والتسعير والادخار</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تفصل النقود البيع عن الشراء</a:t>
            </a:r>
            <a:endParaRPr lang="a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الندرة والقيمة والتبادل</a:t>
            </a:r>
            <a:endParaRPr lang="ar" sz="3000" dirty="0"/>
          </a:p>
        </p:txBody>
      </p:sp>
      <p:sp>
        <p:nvSpPr>
          <p:cNvPr id="5" name="Text 2"/>
          <p:cNvSpPr/>
          <p:nvPr/>
        </p:nvSpPr>
        <p:spPr>
          <a:xfrm>
            <a:off x="1017179" y="1379464"/>
            <a:ext cx="4906488" cy="3307568"/>
          </a:xfrm>
          <a:prstGeom prst="rect">
            <a:avLst/>
          </a:prstGeom>
          <a:noFill/>
          <a:ln/>
        </p:spPr>
        <p:txBody>
          <a:bodyPr wrap="square" lIns="0" tIns="0" rIns="0" bIns="0" rtlCol="0" anchor="t"/>
          <a:lstStyle/>
          <a:p>
            <a:pPr rtl="1" algn="l" marL="210820" indent="-210820">
              <a:lnSpc>
                <a:spcPct val="113000"/>
              </a:lnSpc>
              <a:buSzPct val="100000"/>
              <a:buChar char="•"/>
            </a:pPr>
            <a:r>
              <a:rPr lang="ar" altLang="en-US" sz="2210" b="1" dirty="0">
                <a:solidFill>
                  <a:srgbClr val="422C70"/>
                </a:solidFill>
                <a:latin typeface="IBM Plex Sans" pitchFamily="34" charset="0"/>
                <a:ea typeface="IBM Plex Sans" pitchFamily="34" charset="-122"/>
                <a:cs typeface="IBM Plex Sans" pitchFamily="34" charset="-120"/>
              </a:rPr>
              <a:t>الندرة:</a:t>
            </a:r>
            <a:r>
              <a:rPr lang="ar" altLang="en-US" sz="2210" dirty="0">
                <a:solidFill>
                  <a:srgbClr val="25252B"/>
                </a:solidFill>
                <a:latin typeface="IBM Plex Sans" pitchFamily="34" charset="0"/>
                <a:ea typeface="IBM Plex Sans" pitchFamily="34" charset="-122"/>
                <a:cs typeface="IBM Plex Sans" pitchFamily="34" charset="-120"/>
              </a:rPr>
              <a:t> استخدام واحد يمنع استخدامًا آخر</a:t>
            </a:r>
            <a:endParaRPr lang="ar" sz="2210" dirty="0"/>
          </a:p>
          <a:p>
            <a:pPr rtl="1" algn="l" marL="210820" indent="-210820">
              <a:lnSpc>
                <a:spcPct val="113000"/>
              </a:lnSpc>
              <a:spcBef>
                <a:spcPts val="440"/>
              </a:spcBef>
              <a:buSzPct val="100000"/>
              <a:buChar char="•"/>
            </a:pPr>
            <a:r>
              <a:rPr lang="ar" altLang="en-US" sz="2210" b="1" dirty="0">
                <a:solidFill>
                  <a:srgbClr val="422C70"/>
                </a:solidFill>
                <a:latin typeface="IBM Plex Sans" pitchFamily="34" charset="0"/>
                <a:ea typeface="IBM Plex Sans" pitchFamily="34" charset="-122"/>
                <a:cs typeface="IBM Plex Sans" pitchFamily="34" charset="-120"/>
              </a:rPr>
              <a:t>القيمة الذاتية:</a:t>
            </a:r>
            <a:r>
              <a:rPr lang="ar" altLang="en-US" sz="2210" dirty="0">
                <a:solidFill>
                  <a:srgbClr val="25252B"/>
                </a:solidFill>
                <a:latin typeface="IBM Plex Sans" pitchFamily="34" charset="0"/>
                <a:ea typeface="IBM Plex Sans" pitchFamily="34" charset="-122"/>
                <a:cs typeface="IBM Plex Sans" pitchFamily="34" charset="-120"/>
              </a:rPr>
              <a:t> الاحتياجات والتفضيلات والظروف</a:t>
            </a:r>
            <a:endParaRPr lang="ar" sz="2210" dirty="0"/>
          </a:p>
          <a:p>
            <a:pPr rtl="1" algn="l" marL="210820" indent="-210820">
              <a:lnSpc>
                <a:spcPct val="113000"/>
              </a:lnSpc>
              <a:spcBef>
                <a:spcPts val="440"/>
              </a:spcBef>
              <a:buSzPct val="100000"/>
              <a:buChar char="•"/>
            </a:pPr>
            <a:r>
              <a:rPr lang="ar" altLang="en-US" sz="2210" b="1" dirty="0">
                <a:solidFill>
                  <a:srgbClr val="422C70"/>
                </a:solidFill>
                <a:latin typeface="IBM Plex Sans" pitchFamily="34" charset="0"/>
                <a:ea typeface="IBM Plex Sans" pitchFamily="34" charset="-122"/>
                <a:cs typeface="IBM Plex Sans" pitchFamily="34" charset="-120"/>
              </a:rPr>
              <a:t>التبادل:</a:t>
            </a:r>
            <a:r>
              <a:rPr lang="ar" altLang="en-US" sz="2210" dirty="0">
                <a:solidFill>
                  <a:srgbClr val="25252B"/>
                </a:solidFill>
                <a:latin typeface="IBM Plex Sans" pitchFamily="34" charset="0"/>
                <a:ea typeface="IBM Plex Sans" pitchFamily="34" charset="-122"/>
                <a:cs typeface="IBM Plex Sans" pitchFamily="34" charset="-120"/>
              </a:rPr>
              <a:t> يفضّل كلا الطرفين ما يحصل عليه</a:t>
            </a:r>
            <a:endParaRPr lang="ar" sz="2210" dirty="0"/>
          </a:p>
          <a:p>
            <a:pPr rtl="1" algn="l" marL="210820" indent="-210820">
              <a:lnSpc>
                <a:spcPct val="113000"/>
              </a:lnSpc>
              <a:spcBef>
                <a:spcPts val="440"/>
              </a:spcBef>
              <a:buSzPct val="100000"/>
              <a:buChar char="•"/>
            </a:pPr>
            <a:r>
              <a:rPr lang="ar" altLang="en-US" sz="2210" b="1" dirty="0">
                <a:solidFill>
                  <a:srgbClr val="422C70"/>
                </a:solidFill>
                <a:latin typeface="IBM Plex Sans" pitchFamily="34" charset="0"/>
                <a:ea typeface="IBM Plex Sans" pitchFamily="34" charset="-122"/>
                <a:cs typeface="IBM Plex Sans" pitchFamily="34" charset="-120"/>
              </a:rPr>
              <a:t>تكلفة الفرصة البديلة:</a:t>
            </a:r>
            <a:r>
              <a:rPr lang="ar" altLang="en-US" sz="2210" dirty="0">
                <a:solidFill>
                  <a:srgbClr val="25252B"/>
                </a:solidFill>
                <a:latin typeface="IBM Plex Sans" pitchFamily="34" charset="0"/>
                <a:ea typeface="IBM Plex Sans" pitchFamily="34" charset="-122"/>
                <a:cs typeface="IBM Plex Sans" pitchFamily="34" charset="-120"/>
              </a:rPr>
              <a:t> أفضل بديل يتم التخلي عنه</a:t>
            </a:r>
            <a:endParaRPr lang="ar" sz="2210" dirty="0"/>
          </a:p>
          <a:p>
            <a:pPr rtl="1" algn="l" marL="210820" indent="-210820">
              <a:lnSpc>
                <a:spcPct val="113000"/>
              </a:lnSpc>
              <a:spcBef>
                <a:spcPts val="440"/>
              </a:spcBef>
              <a:buSzPct val="100000"/>
              <a:buChar char="•"/>
            </a:pPr>
            <a:r>
              <a:rPr lang="ar" altLang="en-US" sz="2210" b="1" dirty="0">
                <a:solidFill>
                  <a:srgbClr val="422C70"/>
                </a:solidFill>
                <a:latin typeface="IBM Plex Sans" pitchFamily="34" charset="0"/>
                <a:ea typeface="IBM Plex Sans" pitchFamily="34" charset="-122"/>
                <a:cs typeface="IBM Plex Sans" pitchFamily="34" charset="-120"/>
              </a:rPr>
              <a:t>التفضيل الزمني:</a:t>
            </a:r>
            <a:r>
              <a:rPr lang="ar" altLang="en-US" sz="2210" dirty="0">
                <a:solidFill>
                  <a:srgbClr val="25252B"/>
                </a:solidFill>
                <a:latin typeface="IBM Plex Sans" pitchFamily="34" charset="0"/>
                <a:ea typeface="IBM Plex Sans" pitchFamily="34" charset="-122"/>
                <a:cs typeface="IBM Plex Sans" pitchFamily="34" charset="-120"/>
              </a:rPr>
              <a:t> الآن مقارنةً بوقت لاحق</a:t>
            </a:r>
            <a:endParaRPr lang="ar" sz="2210" dirty="0"/>
          </a:p>
          <a:p>
            <a:pPr rtl="1" algn="l" marL="210820" indent="-210820">
              <a:lnSpc>
                <a:spcPct val="113000"/>
              </a:lnSpc>
              <a:spcBef>
                <a:spcPts val="440"/>
              </a:spcBef>
              <a:buSzPct val="100000"/>
              <a:buChar char="•"/>
            </a:pPr>
            <a:r>
              <a:rPr lang="ar" altLang="en-US" sz="2210" b="1" dirty="0">
                <a:solidFill>
                  <a:srgbClr val="422C70"/>
                </a:solidFill>
                <a:latin typeface="IBM Plex Sans" pitchFamily="34" charset="0"/>
                <a:ea typeface="IBM Plex Sans" pitchFamily="34" charset="-122"/>
                <a:cs typeface="IBM Plex Sans" pitchFamily="34" charset="-120"/>
              </a:rPr>
              <a:t>المفاضلة:</a:t>
            </a:r>
            <a:r>
              <a:rPr lang="ar" altLang="en-US" sz="2210" dirty="0">
                <a:solidFill>
                  <a:srgbClr val="25252B"/>
                </a:solidFill>
                <a:latin typeface="IBM Plex Sans" pitchFamily="34" charset="0"/>
                <a:ea typeface="IBM Plex Sans" pitchFamily="34" charset="-122"/>
                <a:cs typeface="IBM Plex Sans" pitchFamily="34" charset="-120"/>
              </a:rPr>
              <a:t> منفعة مقابل تكلفة</a:t>
            </a:r>
            <a:endParaRPr lang="ar" sz="2210" dirty="0"/>
          </a:p>
        </p:txBody>
      </p:sp>
      <p:sp>
        <p:nvSpPr>
          <p:cNvPr id="6" name="Text 3"/>
          <p:cNvSpPr/>
          <p:nvPr/>
        </p:nvSpPr>
        <p:spPr>
          <a:xfrm>
            <a:off x="666780" y="4995459"/>
            <a:ext cx="11144250" cy="378470"/>
          </a:xfrm>
          <a:prstGeom prst="rect">
            <a:avLst/>
          </a:prstGeom>
          <a:noFill/>
          <a:ln/>
        </p:spPr>
        <p:txBody>
          <a:bodyPr wrap="square" lIns="0" tIns="0" rIns="0" bIns="0" rtlCol="0" anchor="t"/>
          <a:lstStyle/>
          <a:p>
            <a:pPr rtl="1" algn="l" indent="0" marL="0">
              <a:lnSpc>
                <a:spcPct val="113000"/>
              </a:lnSpc>
              <a:buNone/>
            </a:pPr>
            <a:r>
              <a:rPr lang="ar" altLang="en-US" sz="2210" dirty="0">
                <a:solidFill>
                  <a:srgbClr val="25252B"/>
                </a:solidFill>
                <a:latin typeface="IBM Plex Sans" pitchFamily="34" charset="0"/>
                <a:ea typeface="IBM Plex Sans" pitchFamily="34" charset="-122"/>
                <a:cs typeface="IBM Plex Sans" pitchFamily="34" charset="-120"/>
              </a:rPr>
              <a:t>الندرة وحدها لا تضمن القيمة؛ فالطلب مهم أيضًا.</a:t>
            </a:r>
            <a:endParaRPr lang="ar"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بالقرب من مصدر آمن للمياه زجاجة مياه في ثلاجة متجر. من السهل العثور على مياه نظيفة في مكان قريب.الحاجةمنخفضةالسعرأقلأثناء شح المياه الزجاجة نفسها في صحراء حارة. يصعب العثور على المياه، والحاجة إليها م">    </p:cNvPr>
          <p:cNvPicPr>
            <a:picLocks noChangeAspect="1"/>
          </p:cNvPicPr>
          <p:nvPr/>
        </p:nvPicPr>
        <p:blipFill>
          <a:blip r:embed="rId1"/>
          <a:stretch>
            <a:fillRect/>
          </a:stretch>
        </p:blipFill>
        <p:spPr>
          <a:xfrm>
            <a:off x="342900" y="595640"/>
            <a:ext cx="11506170" cy="551428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تكلفة الفرصة البديلة</a:t>
            </a:r>
            <a:endParaRPr lang="ar"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متسوّق بمال محدود يوازن بين الخيارات الطعام تناول طعامًا جيدًا اليوم.النقل الوصول إلى العمل.الادخارالاحتفاظ بالمال لوقت لاحق. كل خيار يعني التخلي عن الخيارات الأخرى: تكلفة الفرصة البديلة">    </p:cNvPr>
          <p:cNvPicPr>
            <a:picLocks noChangeAspect="1"/>
          </p:cNvPicPr>
          <p:nvPr/>
        </p:nvPicPr>
        <p:blipFill>
          <a:blip r:embed="rId1"/>
          <a:stretch>
            <a:fillRect/>
          </a:stretch>
        </p:blipFill>
        <p:spPr>
          <a:xfrm>
            <a:off x="342900" y="848746"/>
            <a:ext cx="11506170" cy="500807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من المقايضة إلى النقود الرقمية</a:t>
            </a:r>
            <a:endParaRPr lang="ar" sz="3000" dirty="0"/>
          </a:p>
        </p:txBody>
      </p:sp>
      <p:sp>
        <p:nvSpPr>
          <p:cNvPr id="4" name="Text 2"/>
          <p:cNvSpPr/>
          <p:nvPr/>
        </p:nvSpPr>
        <p:spPr>
          <a:xfrm>
            <a:off x="1047720" y="1386779"/>
            <a:ext cx="10688604" cy="3183849"/>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التبادل المباشر، والهدايا، والالتزامات، وسجلات الديون</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النقود السلعية: سلع لها استخدامات أخرى</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العملات المعدنية المعيارية: سهولة التعرّف عليها؛ احتمال خفض محتواها من المعدن النفيس</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النقود الورقية التمثيلية: صكوك قابلة للاسترداد؛ الثقة بالجهة المُصدِرة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المصارف والنقود الحكومية: وعود مؤسسية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المدفوعات الرقمية: تعليمات تُغيّر السجلات</a:t>
            </a:r>
            <a:endParaRPr lang="ar"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تعايشت أشكال مختلفة؛ ولم تتبع المجتمعات تسلسلاً واحداً متطابقاً. وكثيراً ما أدّت سهولة الاستخدام إلى الاعتماد على الجهات المُصدِرة والوسطاء.</a:t>
            </a:r>
            <a:endParaRPr lang="a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النقود الورقية الإلزامية</a:t>
            </a:r>
            <a:endParaRPr lang="ar"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النقود الإلزامية هي عملة معتمدة من الحكومة لا يمكن استبدالها بكمية ثابتة من سلعة مثل الذهب.</a:t>
            </a:r>
            <a:endParaRPr lang="ar" sz="2400" dirty="0"/>
          </a:p>
        </p:txBody>
      </p:sp>
      <p:sp>
        <p:nvSpPr>
          <p:cNvPr id="5" name="Text 3"/>
          <p:cNvSpPr/>
          <p:nvPr/>
        </p:nvSpPr>
        <p:spPr>
          <a:xfrm>
            <a:off x="1047720" y="2102937"/>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البنك المركزي:</a:t>
            </a:r>
            <a:r>
              <a:rPr lang="ar" altLang="en-US" sz="2400" dirty="0">
                <a:solidFill>
                  <a:srgbClr val="25252B"/>
                </a:solidFill>
                <a:latin typeface="IBM Plex Sans" pitchFamily="34" charset="0"/>
                <a:ea typeface="IBM Plex Sans" pitchFamily="34" charset="-122"/>
                <a:cs typeface="IBM Plex Sans" pitchFamily="34" charset="-120"/>
              </a:rPr>
              <a:t> القاعدة النقدية، السياسة النقدية، التسوية</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البنوك التجارية:</a:t>
            </a:r>
            <a:r>
              <a:rPr lang="ar" altLang="en-US" sz="2400" dirty="0">
                <a:solidFill>
                  <a:srgbClr val="25252B"/>
                </a:solidFill>
                <a:latin typeface="IBM Plex Sans" pitchFamily="34" charset="0"/>
                <a:ea typeface="IBM Plex Sans" pitchFamily="34" charset="-122"/>
                <a:cs typeface="IBM Plex Sans" pitchFamily="34" charset="-120"/>
              </a:rPr>
              <a:t> الودائع، المدفوعات، القروض</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الحكومة:</a:t>
            </a:r>
            <a:r>
              <a:rPr lang="ar" altLang="en-US" sz="2400" dirty="0">
                <a:solidFill>
                  <a:srgbClr val="25252B"/>
                </a:solidFill>
                <a:latin typeface="IBM Plex Sans" pitchFamily="34" charset="0"/>
                <a:ea typeface="IBM Plex Sans" pitchFamily="34" charset="-122"/>
                <a:cs typeface="IBM Plex Sans" pitchFamily="34" charset="-120"/>
              </a:rPr>
              <a:t> الضرائب، الإنفاق، القوانين</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الأفراد والشركات:</a:t>
            </a:r>
            <a:r>
              <a:rPr lang="ar" altLang="en-US" sz="2400" dirty="0">
                <a:solidFill>
                  <a:srgbClr val="25252B"/>
                </a:solidFill>
                <a:latin typeface="IBM Plex Sans" pitchFamily="34" charset="0"/>
                <a:ea typeface="IBM Plex Sans" pitchFamily="34" charset="-122"/>
                <a:cs typeface="IBM Plex Sans" pitchFamily="34" charset="-120"/>
              </a:rPr>
              <a:t> العمل، الأسعار، التبادل</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القبول المشترك وتأثيرات الشبكة</a:t>
            </a:r>
            <a:endParaRPr lang="ar"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تؤدي سهولة المدفوعات ومرونة الائتمان إلى الاعتماد على المؤسسات. ويمكن أن يتغير المعروض وإمكانية الوصول والقواعد؛ وتختلف قواعد اعتبار العملة وسيلة دفع قانونية باختلاف الولاية القضائية.</a:t>
            </a:r>
            <a:endParaRPr lang="a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البنك المركزييدير السياسة النقدية ويدعم تسوية المدفوعات. البنك التجارييلتزم برد ودائع العملاء؛ فالوديعة التزام على البنك. خدمات الدفعتنقل تعليمات الدفع التي تغيّر أرصدة الودائع المصرفية. الحكومةتجمع ا">    </p:cNvPr>
          <p:cNvPicPr>
            <a:picLocks noChangeAspect="1"/>
          </p:cNvPicPr>
          <p:nvPr/>
        </p:nvPicPr>
        <p:blipFill>
          <a:blip r:embed="rId1"/>
          <a:stretch>
            <a:fillRect/>
          </a:stretch>
        </p:blipFill>
        <p:spPr>
          <a:xfrm>
            <a:off x="342900" y="1321034"/>
            <a:ext cx="11506170" cy="406341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فحص عملية دفع محلية</a:t>
            </a:r>
            <a:endParaRPr lang="ar"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اختاروا عملية دفع اعتيادية، أو استخدموا سيناريو افتراضيًا.</a:t>
            </a:r>
            <a:endParaRPr lang="ar" sz="2400" dirty="0"/>
          </a:p>
        </p:txBody>
      </p:sp>
      <p:sp>
        <p:nvSpPr>
          <p:cNvPr id="6" name="Text 3"/>
          <p:cNvSpPr/>
          <p:nvPr/>
        </p:nvSpPr>
        <p:spPr>
          <a:xfrm>
            <a:off x="1047720" y="2514326"/>
            <a:ext cx="4873020" cy="3062143"/>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ما الذي يُدفع مقابله؟ وما العملة المستخدمة كوحدة حساب؟</a:t>
            </a:r>
            <a:endParaRPr lang="ar" sz="2400" dirty="0"/>
          </a:p>
          <a:p>
            <a:pPr rtl="1" algn="l" marL="228600" indent="-228600">
              <a:lnSpc>
                <a:spcPct val="113000"/>
              </a:lnSpc>
              <a:spcBef>
                <a:spcPts val="480"/>
              </a:spcBef>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لماذا يقبل المستلِم هذه العملة؟</a:t>
            </a:r>
            <a:endParaRPr lang="ar" sz="2400" dirty="0"/>
          </a:p>
          <a:p>
            <a:pPr rtl="1" algn="l" marL="228600" indent="-228600">
              <a:lnSpc>
                <a:spcPct val="113000"/>
              </a:lnSpc>
              <a:spcBef>
                <a:spcPts val="480"/>
              </a:spcBef>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ما المؤسسات أو السجلات أو القواعد التي تدعمها؟</a:t>
            </a:r>
            <a:endParaRPr lang="ar" sz="2400" dirty="0"/>
          </a:p>
          <a:p>
            <a:pPr rtl="1" algn="l" marL="228600" indent="-228600">
              <a:lnSpc>
                <a:spcPct val="113000"/>
              </a:lnSpc>
              <a:spcBef>
                <a:spcPts val="480"/>
              </a:spcBef>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ما الذي يصبح أكثر صعوبة إذا انهار القبول أو الثقة؟</a:t>
            </a:r>
            <a:endParaRPr lang="a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النظام المصرفي القائم على الاحتياطي الجزئي</a:t>
            </a:r>
            <a:endParaRPr lang="ar" sz="3000" dirty="0"/>
          </a:p>
        </p:txBody>
      </p:sp>
      <p:sp>
        <p:nvSpPr>
          <p:cNvPr id="4" name="Text 2"/>
          <p:cNvSpPr/>
          <p:nvPr/>
        </p:nvSpPr>
        <p:spPr>
          <a:xfrm>
            <a:off x="1017179" y="1379464"/>
            <a:ext cx="10722072" cy="2494666"/>
          </a:xfrm>
          <a:prstGeom prst="rect">
            <a:avLst/>
          </a:prstGeom>
          <a:noFill/>
          <a:ln/>
        </p:spPr>
        <p:txBody>
          <a:bodyPr wrap="square" lIns="0" tIns="0" rIns="0" bIns="0" rtlCol="0" anchor="t"/>
          <a:lstStyle/>
          <a:p>
            <a:pPr rtl="1" algn="l" marL="210820" indent="-210820">
              <a:lnSpc>
                <a:spcPct val="113000"/>
              </a:lnSpc>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الودائع المصرفية: وعود بالدفع</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لا يُحتفظ إلا بجزء منها كاحتياطيات متاحة فورًا</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يُنشئ القرض عادةً نقود ودائع جديدة</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سداد أصل القرض يقلّل نقود الودائع</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تحدّ من الإقراض عوامل تشمل رأس المال والسيولة ومخاطر الائتمان والتمويل والقواعد التنظيمية والطلب</a:t>
            </a:r>
            <a:endParaRPr lang="ar" sz="2210" dirty="0"/>
          </a:p>
        </p:txBody>
      </p:sp>
      <p:sp>
        <p:nvSpPr>
          <p:cNvPr id="5" name="Text 3"/>
          <p:cNvSpPr/>
          <p:nvPr/>
        </p:nvSpPr>
        <p:spPr>
          <a:xfrm>
            <a:off x="666780" y="4182557"/>
            <a:ext cx="11510010" cy="378470"/>
          </a:xfrm>
          <a:prstGeom prst="rect">
            <a:avLst/>
          </a:prstGeom>
          <a:noFill/>
          <a:ln/>
        </p:spPr>
        <p:txBody>
          <a:bodyPr wrap="square" lIns="0" tIns="0" rIns="0" bIns="0" rtlCol="0" anchor="t"/>
          <a:lstStyle/>
          <a:p>
            <a:pPr rtl="1" algn="l" indent="0" marL="0">
              <a:lnSpc>
                <a:spcPct val="113000"/>
              </a:lnSpc>
              <a:buNone/>
            </a:pPr>
            <a:r>
              <a:rPr lang="ar" altLang="en-US" sz="2210" b="1" dirty="0">
                <a:solidFill>
                  <a:srgbClr val="422C70"/>
                </a:solidFill>
                <a:latin typeface="IBM Plex Sans" pitchFamily="34" charset="0"/>
                <a:ea typeface="IBM Plex Sans" pitchFamily="34" charset="-122"/>
                <a:cs typeface="IBM Plex Sans" pitchFamily="34" charset="-120"/>
              </a:rPr>
              <a:t>مخاطر السيولة:</a:t>
            </a:r>
            <a:r>
              <a:rPr lang="ar" altLang="en-US" sz="2210" dirty="0">
                <a:solidFill>
                  <a:srgbClr val="25252B"/>
                </a:solidFill>
                <a:latin typeface="IBM Plex Sans" pitchFamily="34" charset="0"/>
                <a:ea typeface="IBM Plex Sans" pitchFamily="34" charset="-122"/>
                <a:cs typeface="IBM Plex Sans" pitchFamily="34" charset="-120"/>
              </a:rPr>
              <a:t> عدم كفاية الأموال المتاحة لتلبية عمليات السحب اليوم.</a:t>
            </a:r>
            <a:endParaRPr lang="ar" sz="2210" dirty="0"/>
          </a:p>
        </p:txBody>
      </p:sp>
      <p:sp>
        <p:nvSpPr>
          <p:cNvPr id="6" name="Text 4"/>
          <p:cNvSpPr/>
          <p:nvPr/>
        </p:nvSpPr>
        <p:spPr>
          <a:xfrm>
            <a:off x="666780" y="4841382"/>
            <a:ext cx="11510010" cy="378470"/>
          </a:xfrm>
          <a:prstGeom prst="rect">
            <a:avLst/>
          </a:prstGeom>
          <a:noFill/>
          <a:ln/>
        </p:spPr>
        <p:txBody>
          <a:bodyPr wrap="square" lIns="0" tIns="0" rIns="0" bIns="0" rtlCol="0" anchor="t"/>
          <a:lstStyle/>
          <a:p>
            <a:pPr rtl="1" algn="l" indent="0" marL="0">
              <a:lnSpc>
                <a:spcPct val="113000"/>
              </a:lnSpc>
              <a:buNone/>
            </a:pPr>
            <a:r>
              <a:rPr lang="ar" altLang="en-US" sz="2210" b="1" dirty="0">
                <a:solidFill>
                  <a:srgbClr val="422C70"/>
                </a:solidFill>
                <a:latin typeface="IBM Plex Sans" pitchFamily="34" charset="0"/>
                <a:ea typeface="IBM Plex Sans" pitchFamily="34" charset="-122"/>
                <a:cs typeface="IBM Plex Sans" pitchFamily="34" charset="-120"/>
              </a:rPr>
              <a:t>مخاطر الملاءة المالية:</a:t>
            </a:r>
            <a:r>
              <a:rPr lang="ar" altLang="en-US" sz="2210" dirty="0">
                <a:solidFill>
                  <a:srgbClr val="25252B"/>
                </a:solidFill>
                <a:latin typeface="IBM Plex Sans" pitchFamily="34" charset="0"/>
                <a:ea typeface="IBM Plex Sans" pitchFamily="34" charset="-122"/>
                <a:cs typeface="IBM Plex Sans" pitchFamily="34" charset="-120"/>
              </a:rPr>
              <a:t> أن تكون قيمة الأصول أقل من الالتزامات.</a:t>
            </a:r>
            <a:endParaRPr lang="ar" sz="2210" dirty="0"/>
          </a:p>
        </p:txBody>
      </p:sp>
      <p:sp>
        <p:nvSpPr>
          <p:cNvPr id="7" name="Text 5"/>
          <p:cNvSpPr/>
          <p:nvPr/>
        </p:nvSpPr>
        <p:spPr>
          <a:xfrm>
            <a:off x="666780" y="5500207"/>
            <a:ext cx="11510010" cy="756940"/>
          </a:xfrm>
          <a:prstGeom prst="rect">
            <a:avLst/>
          </a:prstGeom>
          <a:noFill/>
          <a:ln/>
        </p:spPr>
        <p:txBody>
          <a:bodyPr wrap="square" lIns="0" tIns="0" rIns="0" bIns="0" rtlCol="0" anchor="t"/>
          <a:lstStyle/>
          <a:p>
            <a:pPr rtl="1" algn="l" indent="0" marL="0">
              <a:lnSpc>
                <a:spcPct val="113000"/>
              </a:lnSpc>
              <a:buNone/>
            </a:pPr>
            <a:r>
              <a:rPr lang="ar" altLang="en-US" sz="2210" dirty="0">
                <a:solidFill>
                  <a:srgbClr val="25252B"/>
                </a:solidFill>
                <a:latin typeface="IBM Plex Sans" pitchFamily="34" charset="0"/>
                <a:ea typeface="IBM Plex Sans" pitchFamily="34" charset="-122"/>
                <a:cs typeface="IBM Plex Sans" pitchFamily="34" charset="-120"/>
              </a:rPr>
              <a:t>قد يؤدي تهافت المودعين على سحب ودائعهم إلى صعوبة الوصول إليها. ويمكن للتأمين وإقراض البنك المركزي الحدّ من الذعر، لكن نطاق التغطية والقواعد يختلفان؛ ولا يمكن للحماية أن تزيل جميع المخاطر.</a:t>
            </a:r>
            <a:endParaRPr lang="ar"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التقدم بطلب للحصول على قرضيطلب المقترض قرضًا من البنك.2الموافقة على القرضيوافق البنك على الإقراض.3 إنشاء الوديعةيُقيّد البنك وديعة جديدة في حساب المقترض.4 الإنفاق أو التحويليستخدم المقترض الوديعة لل">    </p:cNvPr>
          <p:cNvPicPr>
            <a:picLocks noChangeAspect="1"/>
          </p:cNvPicPr>
          <p:nvPr/>
        </p:nvPicPr>
        <p:blipFill>
          <a:blip r:embed="rId1"/>
          <a:stretch>
            <a:fillRect/>
          </a:stretch>
        </p:blipFill>
        <p:spPr>
          <a:xfrm>
            <a:off x="342900" y="1391900"/>
            <a:ext cx="11506170" cy="392177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مخاطر السيولةيصطف كثير من المودعين لسحب أموالهم اليوم قد تُسدَّد القروض التي منحها البنك لاحقًا لا تتوافر الآن سيولة نقدية كافية أو أصول يمكن تحويلها إلى نقد بسرعةالمشكلةالتوقيت: نقص السيولة النقدية ا">    </p:cNvPr>
          <p:cNvPicPr>
            <a:picLocks noChangeAspect="1"/>
          </p:cNvPicPr>
          <p:nvPr/>
        </p:nvPicPr>
        <p:blipFill>
          <a:blip r:embed="rId1"/>
          <a:stretch>
            <a:fillRect/>
          </a:stretch>
        </p:blipFill>
        <p:spPr>
          <a:xfrm>
            <a:off x="342900" y="1059058"/>
            <a:ext cx="11506170" cy="45875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التضخم والقوة الشرائية</a:t>
            </a:r>
            <a:endParaRPr lang="ar" sz="3000" dirty="0"/>
          </a:p>
        </p:txBody>
      </p:sp>
      <p:sp>
        <p:nvSpPr>
          <p:cNvPr id="5" name="Text 2"/>
          <p:cNvSpPr/>
          <p:nvPr/>
        </p:nvSpPr>
        <p:spPr>
          <a:xfrm>
            <a:off x="1017179" y="1379464"/>
            <a:ext cx="4906488" cy="2817175"/>
          </a:xfrm>
          <a:prstGeom prst="rect">
            <a:avLst/>
          </a:prstGeom>
          <a:noFill/>
          <a:ln/>
        </p:spPr>
        <p:txBody>
          <a:bodyPr wrap="square" lIns="0" tIns="0" rIns="0" bIns="0" rtlCol="0" anchor="t"/>
          <a:lstStyle/>
          <a:p>
            <a:pPr rtl="1" algn="l" marL="210820" indent="-210820">
              <a:lnSpc>
                <a:spcPct val="113000"/>
              </a:lnSpc>
              <a:buSzPct val="100000"/>
              <a:buChar char="•"/>
            </a:pPr>
            <a:r>
              <a:rPr lang="ar" altLang="en-US" sz="2210" b="1" dirty="0">
                <a:solidFill>
                  <a:srgbClr val="422C70"/>
                </a:solidFill>
                <a:latin typeface="IBM Plex Sans" pitchFamily="34" charset="0"/>
                <a:ea typeface="IBM Plex Sans" pitchFamily="34" charset="-122"/>
                <a:cs typeface="IBM Plex Sans" pitchFamily="34" charset="-120"/>
              </a:rPr>
              <a:t>تضخم الأسعار:</a:t>
            </a:r>
            <a:r>
              <a:rPr lang="ar" altLang="en-US" sz="2210" dirty="0">
                <a:solidFill>
                  <a:srgbClr val="25252B"/>
                </a:solidFill>
                <a:latin typeface="IBM Plex Sans" pitchFamily="34" charset="0"/>
                <a:ea typeface="IBM Plex Sans" pitchFamily="34" charset="-122"/>
                <a:cs typeface="IBM Plex Sans" pitchFamily="34" charset="-120"/>
              </a:rPr>
              <a:t> ارتفاع مستمر في المستوى العام للأسعار</a:t>
            </a:r>
            <a:endParaRPr lang="ar" sz="2210" dirty="0"/>
          </a:p>
          <a:p>
            <a:pPr rtl="1" algn="l" marL="210820" indent="-210820">
              <a:lnSpc>
                <a:spcPct val="113000"/>
              </a:lnSpc>
              <a:spcBef>
                <a:spcPts val="440"/>
              </a:spcBef>
              <a:buSzPct val="100000"/>
              <a:buChar char="•"/>
            </a:pPr>
            <a:r>
              <a:rPr lang="ar" altLang="en-US" sz="2210" b="1" dirty="0">
                <a:solidFill>
                  <a:srgbClr val="422C70"/>
                </a:solidFill>
                <a:latin typeface="IBM Plex Sans" pitchFamily="34" charset="0"/>
                <a:ea typeface="IBM Plex Sans" pitchFamily="34" charset="-122"/>
                <a:cs typeface="IBM Plex Sans" pitchFamily="34" charset="-120"/>
              </a:rPr>
              <a:t>القوة الشرائية:</a:t>
            </a:r>
            <a:r>
              <a:rPr lang="ar" altLang="en-US" sz="2210" dirty="0">
                <a:solidFill>
                  <a:srgbClr val="25252B"/>
                </a:solidFill>
                <a:latin typeface="IBM Plex Sans" pitchFamily="34" charset="0"/>
                <a:ea typeface="IBM Plex Sans" pitchFamily="34" charset="-122"/>
                <a:cs typeface="IBM Plex Sans" pitchFamily="34" charset="-120"/>
              </a:rPr>
              <a:t> ما تشتريه وحدة نقدية واحدة</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السلة نفسها: 100 → 110 وحدات نقدية</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ثبات الدخل أو المدخرات: انخفاض القوة الشرائية</a:t>
            </a:r>
            <a:endParaRPr lang="ar" sz="2210" dirty="0"/>
          </a:p>
        </p:txBody>
      </p:sp>
      <p:sp>
        <p:nvSpPr>
          <p:cNvPr id="6" name="Text 3"/>
          <p:cNvSpPr/>
          <p:nvPr/>
        </p:nvSpPr>
        <p:spPr>
          <a:xfrm>
            <a:off x="666780" y="4505066"/>
            <a:ext cx="5694426" cy="1513881"/>
          </a:xfrm>
          <a:prstGeom prst="rect">
            <a:avLst/>
          </a:prstGeom>
          <a:noFill/>
          <a:ln/>
        </p:spPr>
        <p:txBody>
          <a:bodyPr wrap="square" lIns="0" tIns="0" rIns="0" bIns="0" rtlCol="0" anchor="t"/>
          <a:lstStyle/>
          <a:p>
            <a:pPr rtl="1" algn="l" indent="0" marL="0">
              <a:lnSpc>
                <a:spcPct val="113000"/>
              </a:lnSpc>
              <a:buNone/>
            </a:pPr>
            <a:r>
              <a:rPr lang="ar" altLang="en-US" sz="2210" dirty="0">
                <a:solidFill>
                  <a:srgbClr val="25252B"/>
                </a:solidFill>
                <a:latin typeface="IBM Plex Sans" pitchFamily="34" charset="0"/>
                <a:ea typeface="IBM Plex Sans" pitchFamily="34" charset="-122"/>
                <a:cs typeface="IBM Plex Sans" pitchFamily="34" charset="-120"/>
              </a:rPr>
              <a:t>يمكن أن يسهم التوسع النقدي والائتماني في التضخم، إلى جانب العرض والطلب والعملة والضرائب والتنظيم والتكاليف. وارتفاع سعر واحد لا يمثل مقياس التضخم بأكمله.</a:t>
            </a:r>
            <a:endParaRPr lang="ar"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قبل ارتفاع الأسعار لديكم 100 وحدة نقدية. تبلغ تكلفة السلة 100. يمكنكم شراء السلة كاملة.مستوى الأسعارأقلالقوة الشرائيةأعلىبعد ارتفاع الأسعار لا يزال لديكم 100 وحدة نقدية. تبلغ تكلفة السلة نفسها 110. لم">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مقارنة القوة الشرائية محليًا</a:t>
            </a:r>
            <a:endParaRPr lang="a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اختاروا سلعة عادية؛ وسجّلوا سعرها اليوم.</a:t>
            </a:r>
            <a:endParaRPr lang="ar" sz="2400" dirty="0"/>
          </a:p>
          <a:p>
            <a:pPr rtl="1" algn="l" marL="228600" indent="-228600">
              <a:lnSpc>
                <a:spcPct val="113000"/>
              </a:lnSpc>
              <a:spcBef>
                <a:spcPts val="480"/>
              </a:spcBef>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قارنوا سعرها بسعر سابق؛ وتحقّقوا من سجل موثوق إن أمكن.</a:t>
            </a:r>
            <a:endParaRPr lang="ar" sz="2400" dirty="0"/>
          </a:p>
          <a:p>
            <a:pPr rtl="1" algn="l" marL="228600" indent="-228600">
              <a:lnSpc>
                <a:spcPct val="113000"/>
              </a:lnSpc>
              <a:spcBef>
                <a:spcPts val="480"/>
              </a:spcBef>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هل تغيّر الدخل بالمعدل نفسه؟ ما الذي تغيّر أيضًا؟</a:t>
            </a:r>
            <a:endParaRPr lang="ar" sz="2400" dirty="0"/>
          </a:p>
          <a:p>
            <a:pPr rtl="1" algn="l" marL="228600" indent="-228600">
              <a:lnSpc>
                <a:spcPct val="113000"/>
              </a:lnSpc>
              <a:spcBef>
                <a:spcPts val="480"/>
              </a:spcBef>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قارنوا ذلك بمقياس رسمي للتضخم وسلة السلع والخدمات التي يعتمدها.</a:t>
            </a:r>
            <a:endParaRPr lang="a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تختلف الآثار على حائزي النقد ومالكي الأصول والمقترضين والمقرضين؛ إذ تتكيّف الأجور والأسعار بسرعات مختلفة. وقد يختلف إنفاقكم عن سلة السلع والخدمات المستخدمة في القياس.</a:t>
            </a:r>
            <a:endParaRPr lang="ar" sz="2400" dirty="0"/>
          </a:p>
        </p:txBody>
      </p:sp>
      <p:sp>
        <p:nvSpPr>
          <p:cNvPr id="6" name="Text 4"/>
          <p:cNvSpPr/>
          <p:nvPr/>
        </p:nvSpPr>
        <p:spPr>
          <a:xfrm>
            <a:off x="666780" y="4677522"/>
            <a:ext cx="11510010" cy="411389"/>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لا يعني تغيير السلة أو المنهجية بالضرورة وجود تلاعب؛ تحقّقوا من التفسير ووثّقوا التغيير.</a:t>
            </a:r>
            <a:endParaRPr lang="a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الدولار الأمريكي بوصفه عملة احتياطية</a:t>
            </a:r>
            <a:endParaRPr lang="ar"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عملة الاحتياط: يُحتفظ بها للمدفوعات الدولية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الحروب العالمية: تحولات في القوة الاقتصادية والمالية</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1944:</a:t>
            </a:r>
            <a:r>
              <a:rPr lang="ar" altLang="en-US" sz="2400" dirty="0">
                <a:solidFill>
                  <a:srgbClr val="25252B"/>
                </a:solidFill>
                <a:latin typeface="IBM Plex Sans" pitchFamily="34" charset="0"/>
                <a:ea typeface="IBM Plex Sans" pitchFamily="34" charset="-122"/>
                <a:cs typeface="IBM Plex Sans" pitchFamily="34" charset="-120"/>
              </a:rPr>
              <a:t> بريتون وودز؛ رُبطت العملات بالدولار، والدولار بالذهب</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1971:</a:t>
            </a:r>
            <a:r>
              <a:rPr lang="ar" altLang="en-US" sz="2400" dirty="0">
                <a:solidFill>
                  <a:srgbClr val="25252B"/>
                </a:solidFill>
                <a:latin typeface="IBM Plex Sans" pitchFamily="34" charset="0"/>
                <a:ea typeface="IBM Plex Sans" pitchFamily="34" charset="-122"/>
                <a:cs typeface="IBM Plex Sans" pitchFamily="34" charset="-120"/>
              </a:rPr>
              <a:t> انتهت قابلية تحويل الدولار إلى ذهب رسميًا</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تجارة راسخة، وحجم اقتصادي كبير، وأسواق مالية عميقة</a:t>
            </a:r>
            <a:endParaRPr lang="ar" sz="2400" dirty="0"/>
          </a:p>
        </p:txBody>
      </p:sp>
      <p:sp>
        <p:nvSpPr>
          <p:cNvPr id="5" name="Text 3"/>
          <p:cNvSpPr/>
          <p:nvPr/>
        </p:nvSpPr>
        <p:spPr>
          <a:xfrm>
            <a:off x="666780" y="4022263"/>
            <a:ext cx="11510010" cy="411389"/>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قد تتغير حصص عملات الاحتياط؛ وتحتفظ البنوك المركزية أيضًا بعملات أخرى.</a:t>
            </a:r>
            <a:endParaRPr lang="a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بدائل للادخار وحفظ القيمة</a:t>
            </a:r>
            <a:endParaRPr lang="a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المعادن النفيسة:</a:t>
            </a:r>
            <a:r>
              <a:rPr lang="ar" altLang="en-US" sz="2400" dirty="0">
                <a:solidFill>
                  <a:srgbClr val="25252B"/>
                </a:solidFill>
                <a:latin typeface="IBM Plex Sans" pitchFamily="34" charset="0"/>
                <a:ea typeface="IBM Plex Sans" pitchFamily="34" charset="-122"/>
                <a:cs typeface="IBM Plex Sans" pitchFamily="34" charset="-120"/>
              </a:rPr>
              <a:t> حيازة مادية؛ تكاليف التخزين والتحقق</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العقارات:</a:t>
            </a:r>
            <a:r>
              <a:rPr lang="ar" altLang="en-US" sz="2400" dirty="0">
                <a:solidFill>
                  <a:srgbClr val="25252B"/>
                </a:solidFill>
                <a:latin typeface="IBM Plex Sans" pitchFamily="34" charset="0"/>
                <a:ea typeface="IBM Plex Sans" pitchFamily="34" charset="-122"/>
                <a:cs typeface="IBM Plex Sans" pitchFamily="34" charset="-120"/>
              </a:rPr>
              <a:t> أصل نافع؛ تكلفة مرتفعة للدخول في الاستثمار، وصيانة، وصعوبة النقل</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الأسهم:</a:t>
            </a:r>
            <a:r>
              <a:rPr lang="ar" altLang="en-US" sz="2400" dirty="0">
                <a:solidFill>
                  <a:srgbClr val="25252B"/>
                </a:solidFill>
                <a:latin typeface="IBM Plex Sans" pitchFamily="34" charset="0"/>
                <a:ea typeface="IBM Plex Sans" pitchFamily="34" charset="-122"/>
                <a:cs typeface="IBM Plex Sans" pitchFamily="34" charset="-120"/>
              </a:rPr>
              <a:t> ملكية منتجة؛ مخاطر الأعمال والسوق والحفظ</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خيارات أخرى: العملات الأجنبية، والسندات، والمشروعات التجارية، والأدوات، والتعليم</a:t>
            </a:r>
            <a:endParaRPr lang="ar"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لا يؤدي الأصل تلقائيًا جميع وظائف النقود. ولا يضمن أي أصل القدرة الشرائية في كل الظروف.</a:t>
            </a:r>
            <a:endParaRPr lang="ar" sz="2400" dirty="0"/>
          </a:p>
        </p:txBody>
      </p:sp>
      <p:sp>
        <p:nvSpPr>
          <p:cNvPr id="6" name="Text 4"/>
          <p:cNvSpPr/>
          <p:nvPr/>
        </p:nvSpPr>
        <p:spPr>
          <a:xfrm>
            <a:off x="666780" y="4266133"/>
            <a:ext cx="11510010" cy="411389"/>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قد تغيّر الضرائب التكاليف والمنافع؛ وتختلف القواعد وتتغير. لا تقدم هذه الدورة أي مشورة ضريبية.</a:t>
            </a:r>
            <a:endParaRPr lang="a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العملات الرقمية للبنوك المركزية (CBDCs)</a:t>
            </a:r>
            <a:endParaRPr lang="ar"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rtl="1" algn="l" indent="0" marL="0">
              <a:lnSpc>
                <a:spcPct val="113000"/>
              </a:lnSpc>
              <a:buNone/>
            </a:pPr>
            <a:r>
              <a:rPr lang="ar" altLang="en-US" sz="2020" dirty="0">
                <a:solidFill>
                  <a:srgbClr val="25252B"/>
                </a:solidFill>
                <a:latin typeface="IBM Plex Sans" pitchFamily="34" charset="0"/>
                <a:ea typeface="IBM Plex Sans" pitchFamily="34" charset="-122"/>
                <a:cs typeface="IBM Plex Sans" pitchFamily="34" charset="-120"/>
              </a:rPr>
              <a:t>العملة الرقمية للبنك المركزي هي نقود ورقية إلزامية بصيغة رقمية، تُصدر بوصفها التزامًا على البنك المركزي: أي حقًا ماليًا مستحقًا لحاملها.</a:t>
            </a:r>
            <a:endParaRPr lang="ar" sz="2020" dirty="0"/>
          </a:p>
        </p:txBody>
      </p:sp>
      <p:sp>
        <p:nvSpPr>
          <p:cNvPr id="5" name="Text 3"/>
          <p:cNvSpPr/>
          <p:nvPr/>
        </p:nvSpPr>
        <p:spPr>
          <a:xfrm>
            <a:off x="986729" y="2319376"/>
            <a:ext cx="10755447" cy="1535918"/>
          </a:xfrm>
          <a:prstGeom prst="rect">
            <a:avLst/>
          </a:prstGeom>
          <a:noFill/>
          <a:ln/>
        </p:spPr>
        <p:txBody>
          <a:bodyPr wrap="square" lIns="0" tIns="0" rIns="0" bIns="0" rtlCol="0" anchor="t"/>
          <a:lstStyle/>
          <a:p>
            <a:pPr rtl="1" algn="l" marL="191770" indent="-191770">
              <a:lnSpc>
                <a:spcPct val="113000"/>
              </a:lnSpc>
              <a:buSzPct val="100000"/>
              <a:buChar char="•"/>
            </a:pPr>
            <a:r>
              <a:rPr lang="ar" altLang="en-US" sz="2020" dirty="0">
                <a:solidFill>
                  <a:srgbClr val="25252B"/>
                </a:solidFill>
                <a:latin typeface="IBM Plex Sans" pitchFamily="34" charset="0"/>
                <a:ea typeface="IBM Plex Sans" pitchFamily="34" charset="-122"/>
                <a:cs typeface="IBM Plex Sans" pitchFamily="34" charset="-120"/>
              </a:rPr>
              <a:t>تختلف عن النقد والودائع لدى البنوك التجارية</a:t>
            </a:r>
            <a:endParaRPr lang="ar" sz="2020" dirty="0"/>
          </a:p>
          <a:p>
            <a:pPr rtl="1" algn="l" marL="191770" indent="-191770">
              <a:lnSpc>
                <a:spcPct val="113000"/>
              </a:lnSpc>
              <a:spcBef>
                <a:spcPts val="400"/>
              </a:spcBef>
              <a:buSzPct val="100000"/>
              <a:buChar char="•"/>
            </a:pPr>
            <a:r>
              <a:rPr lang="ar" altLang="en-US" sz="2020" dirty="0">
                <a:solidFill>
                  <a:srgbClr val="25252B"/>
                </a:solidFill>
                <a:latin typeface="IBM Plex Sans" pitchFamily="34" charset="0"/>
                <a:ea typeface="IBM Plex Sans" pitchFamily="34" charset="-122"/>
                <a:cs typeface="IBM Plex Sans" pitchFamily="34" charset="-120"/>
              </a:rPr>
              <a:t>فوائد محتملة في التسوية أو إتاحة الوصول</a:t>
            </a:r>
            <a:endParaRPr lang="ar" sz="2020" dirty="0"/>
          </a:p>
          <a:p>
            <a:pPr rtl="1" algn="l" marL="191770" indent="-191770">
              <a:lnSpc>
                <a:spcPct val="113000"/>
              </a:lnSpc>
              <a:spcBef>
                <a:spcPts val="400"/>
              </a:spcBef>
              <a:buSzPct val="100000"/>
              <a:buChar char="•"/>
            </a:pPr>
            <a:r>
              <a:rPr lang="ar" altLang="en-US" sz="2020" dirty="0">
                <a:solidFill>
                  <a:srgbClr val="25252B"/>
                </a:solidFill>
                <a:latin typeface="IBM Plex Sans" pitchFamily="34" charset="0"/>
                <a:ea typeface="IBM Plex Sans" pitchFamily="34" charset="-122"/>
                <a:cs typeface="IBM Plex Sans" pitchFamily="34" charset="-120"/>
              </a:rPr>
              <a:t>احتمالات المراقبة وفرض القيود والربط بالهوية</a:t>
            </a:r>
            <a:endParaRPr lang="ar" sz="2020" dirty="0"/>
          </a:p>
          <a:p>
            <a:pPr rtl="1" algn="l" marL="191770" indent="-191770">
              <a:lnSpc>
                <a:spcPct val="113000"/>
              </a:lnSpc>
              <a:spcBef>
                <a:spcPts val="400"/>
              </a:spcBef>
              <a:buSzPct val="100000"/>
              <a:buChar char="•"/>
            </a:pPr>
            <a:r>
              <a:rPr lang="ar" altLang="en-US" sz="2020" dirty="0">
                <a:solidFill>
                  <a:srgbClr val="25252B"/>
                </a:solidFill>
                <a:latin typeface="IBM Plex Sans" pitchFamily="34" charset="0"/>
                <a:ea typeface="IBM Plex Sans" pitchFamily="34" charset="-122"/>
                <a:cs typeface="IBM Plex Sans" pitchFamily="34" charset="-120"/>
              </a:rPr>
              <a:t>يظل الإصدار مركزيًا وتستمر السياسة النقدية</a:t>
            </a:r>
            <a:endParaRPr lang="ar" sz="2020" dirty="0"/>
          </a:p>
        </p:txBody>
      </p:sp>
      <p:sp>
        <p:nvSpPr>
          <p:cNvPr id="6" name="Text 4"/>
          <p:cNvSpPr/>
          <p:nvPr/>
        </p:nvSpPr>
        <p:spPr>
          <a:xfrm>
            <a:off x="666780" y="4136837"/>
            <a:ext cx="11510010" cy="345552"/>
          </a:xfrm>
          <a:prstGeom prst="rect">
            <a:avLst/>
          </a:prstGeom>
          <a:noFill/>
          <a:ln/>
        </p:spPr>
        <p:txBody>
          <a:bodyPr wrap="square" lIns="0" tIns="0" rIns="0" bIns="0" rtlCol="0" anchor="t"/>
          <a:lstStyle/>
          <a:p>
            <a:pPr rtl="1" algn="l" indent="0" marL="0">
              <a:lnSpc>
                <a:spcPct val="113000"/>
              </a:lnSpc>
              <a:buNone/>
            </a:pPr>
            <a:r>
              <a:rPr lang="ar" altLang="en-US" sz="2020" dirty="0">
                <a:solidFill>
                  <a:srgbClr val="25252B"/>
                </a:solidFill>
                <a:latin typeface="IBM Plex Sans" pitchFamily="34" charset="0"/>
                <a:ea typeface="IBM Plex Sans" pitchFamily="34" charset="-122"/>
                <a:cs typeface="IBM Plex Sans" pitchFamily="34" charset="-120"/>
              </a:rPr>
              <a:t>تختلف التصاميم. ولا تعني الصيغة الرقمية تلقائيًا اللامركزية أو الندرة أو الخصوصية أو قابلية التحقق المستقل.</a:t>
            </a:r>
            <a:endParaRPr lang="ar" sz="2020" dirty="0"/>
          </a:p>
        </p:txBody>
      </p:sp>
      <p:sp>
        <p:nvSpPr>
          <p:cNvPr id="7" name="Shape 5"/>
          <p:cNvSpPr/>
          <p:nvPr/>
        </p:nvSpPr>
        <p:spPr>
          <a:xfrm>
            <a:off x="666780" y="4738421"/>
            <a:ext cx="10858500" cy="1382298"/>
          </a:xfrm>
          <a:prstGeom prst="rect">
            <a:avLst/>
          </a:prstGeom>
          <a:solidFill>
            <a:srgbClr val="F3F3FA"/>
          </a:solidFill>
          <a:ln/>
        </p:spPr>
      </p:sp>
      <p:sp>
        <p:nvSpPr>
          <p:cNvPr id="8" name="Shape 6"/>
          <p:cNvSpPr/>
          <p:nvPr/>
        </p:nvSpPr>
        <p:spPr>
          <a:xfrm>
            <a:off x="666780" y="4738421"/>
            <a:ext cx="57150" cy="1382298"/>
          </a:xfrm>
          <a:prstGeom prst="rect">
            <a:avLst/>
          </a:prstGeom>
          <a:solidFill>
            <a:srgbClr val="422C70"/>
          </a:solidFill>
          <a:ln/>
        </p:spPr>
      </p:sp>
      <p:sp>
        <p:nvSpPr>
          <p:cNvPr id="9" name="Text 7"/>
          <p:cNvSpPr/>
          <p:nvPr/>
        </p:nvSpPr>
        <p:spPr>
          <a:xfrm>
            <a:off x="1133582" y="4968850"/>
            <a:ext cx="10580980" cy="921441"/>
          </a:xfrm>
          <a:prstGeom prst="rect">
            <a:avLst/>
          </a:prstGeom>
          <a:noFill/>
          <a:ln/>
        </p:spPr>
        <p:txBody>
          <a:bodyPr wrap="square" lIns="0" tIns="0" rIns="0" bIns="0" rtlCol="0" anchor="t"/>
          <a:lstStyle/>
          <a:p>
            <a:pPr rtl="1" algn="l" indent="0" marL="0">
              <a:lnSpc>
                <a:spcPct val="113000"/>
              </a:lnSpc>
              <a:buNone/>
            </a:pPr>
            <a:r>
              <a:rPr lang="ar" altLang="en-US" sz="2020" b="1" dirty="0">
                <a:solidFill>
                  <a:srgbClr val="422C70"/>
                </a:solidFill>
                <a:latin typeface="IBM Plex Sans" pitchFamily="34" charset="0"/>
                <a:ea typeface="IBM Plex Sans" pitchFamily="34" charset="-122"/>
                <a:cs typeface="IBM Plex Sans" pitchFamily="34" charset="-120"/>
              </a:rPr>
              <a:t>تحقّقوا</a:t>
            </a:r>
            <a:endParaRPr lang="ar" sz="2020" dirty="0"/>
          </a:p>
          <a:p>
            <a:pPr rtl="1" algn="l" indent="0" marL="0">
              <a:lnSpc>
                <a:spcPct val="113000"/>
              </a:lnSpc>
              <a:spcBef>
                <a:spcPts val="300"/>
              </a:spcBef>
              <a:buNone/>
            </a:pPr>
            <a:r>
              <a:rPr lang="ar" altLang="en-US" sz="2020" dirty="0">
                <a:solidFill>
                  <a:srgbClr val="25252B"/>
                </a:solidFill>
                <a:latin typeface="IBM Plex Sans" pitchFamily="34" charset="0"/>
                <a:ea typeface="IBM Plex Sans" pitchFamily="34" charset="-122"/>
                <a:cs typeface="IBM Plex Sans" pitchFamily="34" charset="-120"/>
              </a:rPr>
              <a:t>من يصدرها، ومن يمكنه استخدامها، وما البيانات التي تُجمع، ومن يستطيع حظر المدفوعات أو تغيير القواعد؟ ماذا يحدث عند انقطاع الاتصال بالإنترنت، وما أوجه الحماية القانونية المتاحة؟</a:t>
            </a:r>
            <a:endParaRPr lang="ar"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مراجعة: كيف يمكن أن يختلّ عمل النقود؟</a:t>
            </a:r>
            <a:endParaRPr lang="ar" sz="3000" dirty="0"/>
          </a:p>
        </p:txBody>
      </p:sp>
      <p:sp>
        <p:nvSpPr>
          <p:cNvPr id="4" name="Text 2"/>
          <p:cNvSpPr/>
          <p:nvPr/>
        </p:nvSpPr>
        <p:spPr>
          <a:xfrm>
            <a:off x="666780" y="1435608"/>
            <a:ext cx="11510010" cy="378470"/>
          </a:xfrm>
          <a:prstGeom prst="rect">
            <a:avLst/>
          </a:prstGeom>
          <a:noFill/>
          <a:ln/>
        </p:spPr>
        <p:txBody>
          <a:bodyPr wrap="square" lIns="0" tIns="0" rIns="0" bIns="0" rtlCol="0" anchor="t"/>
          <a:lstStyle/>
          <a:p>
            <a:pPr rtl="1" algn="l" indent="0" marL="0">
              <a:lnSpc>
                <a:spcPct val="113000"/>
              </a:lnSpc>
              <a:buNone/>
            </a:pPr>
            <a:r>
              <a:rPr lang="ar" altLang="en-US" sz="2210" b="1" dirty="0">
                <a:solidFill>
                  <a:srgbClr val="25252B"/>
                </a:solidFill>
                <a:latin typeface="IBM Plex Sans" pitchFamily="34" charset="0"/>
                <a:ea typeface="IBM Plex Sans" pitchFamily="34" charset="-122"/>
                <a:cs typeface="IBM Plex Sans" pitchFamily="34" charset="-120"/>
              </a:rPr>
              <a:t>أبرز النقاط المستفادة</a:t>
            </a:r>
            <a:endParaRPr lang="ar" sz="2210" dirty="0"/>
          </a:p>
        </p:txBody>
      </p:sp>
      <p:sp>
        <p:nvSpPr>
          <p:cNvPr id="5" name="Text 3"/>
          <p:cNvSpPr/>
          <p:nvPr/>
        </p:nvSpPr>
        <p:spPr>
          <a:xfrm>
            <a:off x="1017179" y="2038380"/>
            <a:ext cx="10722072" cy="2116196"/>
          </a:xfrm>
          <a:prstGeom prst="rect">
            <a:avLst/>
          </a:prstGeom>
          <a:noFill/>
          <a:ln/>
        </p:spPr>
        <p:txBody>
          <a:bodyPr wrap="square" lIns="0" tIns="0" rIns="0" bIns="0" rtlCol="0" anchor="t"/>
          <a:lstStyle/>
          <a:p>
            <a:pPr rtl="1" algn="l" marL="210820" indent="-210820">
              <a:lnSpc>
                <a:spcPct val="113000"/>
              </a:lnSpc>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تنسّق النقود التبادل والأسعار والقيمة عبر الزمن</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تساعد الوظائف والخصائص على المقارنة</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تأتي سهولة الاستخدام مع مفاضلات تتعلق بالثقة والتحكم وإمكانية الوصول</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يؤثر المعروض النقدي والمخاطر المصرفية والتضخم في الناس بطرق مختلفة</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تتطلب البدائل والعملات الرقمية للبنوك المركزية أيضًا تقييمًا دقيقًا</a:t>
            </a:r>
            <a:endParaRPr lang="ar"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rtl="1" algn="l" indent="0" marL="0">
              <a:lnSpc>
                <a:spcPct val="113000"/>
              </a:lnSpc>
              <a:buNone/>
            </a:pPr>
            <a:r>
              <a:rPr lang="ar" altLang="en-US" sz="2210" dirty="0">
                <a:solidFill>
                  <a:srgbClr val="25252B"/>
                </a:solidFill>
                <a:latin typeface="IBM Plex Sans" pitchFamily="34" charset="0"/>
                <a:ea typeface="IBM Plex Sans" pitchFamily="34" charset="-122"/>
                <a:cs typeface="IBM Plex Sans" pitchFamily="34" charset="-120"/>
              </a:rPr>
              <a:t>ما الذي يجعل نقودكم مفيدة، وأيّ القواعد تعتمد على مؤسسات تثقون بها؟</a:t>
            </a:r>
            <a:endParaRPr lang="ar" sz="2210" dirty="0"/>
          </a:p>
        </p:txBody>
      </p:sp>
      <p:sp>
        <p:nvSpPr>
          <p:cNvPr id="7" name="Shape 5"/>
          <p:cNvSpPr/>
          <p:nvPr/>
        </p:nvSpPr>
        <p:spPr>
          <a:xfrm>
            <a:off x="666780" y="5121737"/>
            <a:ext cx="10858500" cy="1134953"/>
          </a:xfrm>
          <a:prstGeom prst="rect">
            <a:avLst/>
          </a:prstGeom>
          <a:solidFill>
            <a:srgbClr val="F3F3FA"/>
          </a:solidFill>
          <a:ln/>
        </p:spPr>
      </p:sp>
      <p:sp>
        <p:nvSpPr>
          <p:cNvPr id="8" name="Shape 6"/>
          <p:cNvSpPr/>
          <p:nvPr/>
        </p:nvSpPr>
        <p:spPr>
          <a:xfrm>
            <a:off x="666780" y="5121737"/>
            <a:ext cx="57150" cy="1134953"/>
          </a:xfrm>
          <a:prstGeom prst="rect">
            <a:avLst/>
          </a:prstGeom>
          <a:solidFill>
            <a:srgbClr val="422C70"/>
          </a:solidFill>
          <a:ln/>
        </p:spPr>
      </p:sp>
      <p:sp>
        <p:nvSpPr>
          <p:cNvPr id="9" name="Text 7"/>
          <p:cNvSpPr/>
          <p:nvPr/>
        </p:nvSpPr>
        <p:spPr>
          <a:xfrm>
            <a:off x="1172535" y="5374112"/>
            <a:ext cx="10498226" cy="630204"/>
          </a:xfrm>
          <a:prstGeom prst="rect">
            <a:avLst/>
          </a:prstGeom>
          <a:noFill/>
          <a:ln/>
        </p:spPr>
        <p:txBody>
          <a:bodyPr wrap="square" lIns="0" tIns="0" rIns="0" bIns="0" rtlCol="0" anchor="t"/>
          <a:lstStyle/>
          <a:p>
            <a:pPr rtl="1" algn="l" indent="0" marL="0">
              <a:lnSpc>
                <a:spcPct val="113000"/>
              </a:lnSpc>
              <a:buNone/>
            </a:pPr>
            <a:r>
              <a:rPr lang="ar" altLang="en-US" sz="2210" b="1" dirty="0">
                <a:solidFill>
                  <a:srgbClr val="422C70"/>
                </a:solidFill>
                <a:latin typeface="IBM Plex Sans" pitchFamily="34" charset="0"/>
                <a:ea typeface="IBM Plex Sans" pitchFamily="34" charset="-122"/>
                <a:cs typeface="IBM Plex Sans" pitchFamily="34" charset="-120"/>
              </a:rPr>
              <a:t>لحظة للتأمل</a:t>
            </a:r>
            <a:endParaRPr lang="ar" sz="2210" dirty="0"/>
          </a:p>
          <a:p>
            <a:pPr rtl="1" algn="l" indent="0" marL="0">
              <a:lnSpc>
                <a:spcPct val="113000"/>
              </a:lnSpc>
              <a:spcBef>
                <a:spcPts val="330"/>
              </a:spcBef>
              <a:buNone/>
            </a:pPr>
            <a:r>
              <a:rPr lang="ar" altLang="en-US" sz="2210" dirty="0">
                <a:solidFill>
                  <a:srgbClr val="25252B"/>
                </a:solidFill>
                <a:latin typeface="IBM Plex Sans" pitchFamily="34" charset="0"/>
                <a:ea typeface="IBM Plex Sans" pitchFamily="34" charset="-122"/>
                <a:cs typeface="IBM Plex Sans" pitchFamily="34" charset="-120"/>
              </a:rPr>
              <a:t>ما السؤال الذي تطرحونه الآن عن النقود ولم تطرحوه من قبل؟</a:t>
            </a:r>
            <a:endParaRPr lang="ar" sz="22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1</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rtl="1" algn="ctr" indent="0" marL="0">
              <a:lnSpc>
                <a:spcPct val="113000"/>
              </a:lnSpc>
              <a:buNone/>
            </a:pPr>
            <a:r>
              <a:rPr lang="ar" altLang="en-US" sz="2400" dirty="0">
                <a:solidFill>
                  <a:srgbClr val="F7941F"/>
                </a:solidFill>
                <a:latin typeface="IBM Plex Sans Medium" pitchFamily="34" charset="0"/>
                <a:ea typeface="IBM Plex Sans Medium" pitchFamily="34" charset="-122"/>
                <a:cs typeface="IBM Plex Sans Medium" pitchFamily="34" charset="-120"/>
              </a:rPr>
              <a:t>الوحدة 2</a:t>
            </a:r>
            <a:endParaRPr lang="ar" sz="2400" dirty="0"/>
          </a:p>
        </p:txBody>
      </p:sp>
      <p:sp>
        <p:nvSpPr>
          <p:cNvPr id="3" name="Text 1"/>
          <p:cNvSpPr/>
          <p:nvPr/>
        </p:nvSpPr>
        <p:spPr>
          <a:xfrm>
            <a:off x="381122" y="3072293"/>
            <a:ext cx="11429817" cy="590520"/>
          </a:xfrm>
          <a:prstGeom prst="rect">
            <a:avLst/>
          </a:prstGeom>
          <a:noFill/>
          <a:ln/>
        </p:spPr>
        <p:txBody>
          <a:bodyPr wrap="square" lIns="0" tIns="0" rIns="0" bIns="0" rtlCol="0" anchor="t"/>
          <a:lstStyle/>
          <a:p>
            <a:pPr rtl="1" algn="ctr" indent="0" marL="0">
              <a:lnSpc>
                <a:spcPct val="83000"/>
              </a:lnSpc>
              <a:buNone/>
            </a:pPr>
            <a:r>
              <a:rPr lang="ar" altLang="en-US" sz="4350" dirty="0">
                <a:solidFill>
                  <a:srgbClr val="FFFFFF"/>
                </a:solidFill>
                <a:latin typeface="IBM Plex Sans Medium" pitchFamily="34" charset="0"/>
                <a:ea typeface="IBM Plex Sans Medium" pitchFamily="34" charset="-122"/>
                <a:cs typeface="IBM Plex Sans Medium" pitchFamily="34" charset="-120"/>
              </a:rPr>
              <a:t>كيف تعمل بيتكوين</a:t>
            </a:r>
            <a:endParaRPr lang="ar" sz="4350" dirty="0"/>
          </a:p>
        </p:txBody>
      </p:sp>
      <p:sp>
        <p:nvSpPr>
          <p:cNvPr id="4" name="Text 2"/>
          <p:cNvSpPr/>
          <p:nvPr/>
        </p:nvSpPr>
        <p:spPr>
          <a:xfrm>
            <a:off x="381122" y="4105747"/>
            <a:ext cx="11429817" cy="411389"/>
          </a:xfrm>
          <a:prstGeom prst="rect">
            <a:avLst/>
          </a:prstGeom>
          <a:noFill/>
          <a:ln/>
        </p:spPr>
        <p:txBody>
          <a:bodyPr wrap="square" lIns="0" tIns="0" rIns="0" bIns="0" rtlCol="0" anchor="t"/>
          <a:lstStyle/>
          <a:p>
            <a:pPr rtl="1" algn="ctr" indent="0" marL="0">
              <a:lnSpc>
                <a:spcPct val="113000"/>
              </a:lnSpc>
              <a:buNone/>
            </a:pPr>
            <a:r>
              <a:rPr lang="ar" altLang="en-US" sz="2400" b="1" dirty="0">
                <a:solidFill>
                  <a:srgbClr val="FFFFFF"/>
                </a:solidFill>
                <a:latin typeface="IBM Plex Sans" pitchFamily="34" charset="0"/>
                <a:ea typeface="IBM Plex Sans" pitchFamily="34" charset="-122"/>
                <a:cs typeface="IBM Plex Sans" pitchFamily="34" charset="-120"/>
              </a:rPr>
              <a:t>الحل:</a:t>
            </a:r>
            <a:r>
              <a:rPr lang="ar" altLang="en-US" sz="2400" dirty="0">
                <a:solidFill>
                  <a:srgbClr val="FFFFFF"/>
                </a:solidFill>
                <a:latin typeface="IBM Plex Sans" pitchFamily="34" charset="0"/>
                <a:ea typeface="IBM Plex Sans" pitchFamily="34" charset="-122"/>
                <a:cs typeface="IBM Plex Sans" pitchFamily="34" charset="-120"/>
              </a:rPr>
              <a:t> لماذا أُنشئت بيتكوين، وكيف تستجيب؟</a:t>
            </a:r>
            <a:endParaRPr lang="a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لماذا أُنشئت بيتكوين</a:t>
            </a:r>
            <a:endParaRPr lang="ar" sz="3000" dirty="0"/>
          </a:p>
        </p:txBody>
      </p:sp>
      <p:sp>
        <p:nvSpPr>
          <p:cNvPr id="5" name="Text 2"/>
          <p:cNvSpPr/>
          <p:nvPr/>
        </p:nvSpPr>
        <p:spPr>
          <a:xfrm>
            <a:off x="1002000" y="1375806"/>
            <a:ext cx="4923130" cy="2332452"/>
          </a:xfrm>
          <a:prstGeom prst="rect">
            <a:avLst/>
          </a:prstGeom>
          <a:noFill/>
          <a:ln/>
        </p:spPr>
        <p:txBody>
          <a:bodyPr wrap="square" lIns="0" tIns="0" rIns="0" bIns="0" rtlCol="0" anchor="t"/>
          <a:lstStyle/>
          <a:p>
            <a:pPr rtl="1" algn="l" marL="200660" indent="-200660">
              <a:lnSpc>
                <a:spcPct val="113000"/>
              </a:lnSpc>
              <a:buSzPct val="100000"/>
              <a:buChar char="•"/>
            </a:pPr>
            <a:r>
              <a:rPr lang="ar" altLang="en-US" sz="2110" dirty="0">
                <a:solidFill>
                  <a:srgbClr val="25252B"/>
                </a:solidFill>
                <a:latin typeface="IBM Plex Sans" pitchFamily="34" charset="0"/>
                <a:ea typeface="IBM Plex Sans" pitchFamily="34" charset="-122"/>
                <a:cs typeface="IBM Plex Sans" pitchFamily="34" charset="-120"/>
              </a:rPr>
              <a:t>كانت المدفوعات الرقمية موجودة بالفعل</a:t>
            </a:r>
            <a:endParaRPr lang="ar" sz="2110" dirty="0"/>
          </a:p>
          <a:p>
            <a:pPr rtl="1" algn="l" marL="200660" indent="-200660">
              <a:lnSpc>
                <a:spcPct val="113000"/>
              </a:lnSpc>
              <a:spcBef>
                <a:spcPts val="420"/>
              </a:spcBef>
              <a:buSzPct val="100000"/>
              <a:buChar char="•"/>
            </a:pPr>
            <a:r>
              <a:rPr lang="ar" altLang="en-US" sz="2110" dirty="0">
                <a:solidFill>
                  <a:srgbClr val="25252B"/>
                </a:solidFill>
                <a:latin typeface="IBM Plex Sans" pitchFamily="34" charset="0"/>
                <a:ea typeface="IBM Plex Sans" pitchFamily="34" charset="-122"/>
                <a:cs typeface="IBM Plex Sans" pitchFamily="34" charset="-120"/>
              </a:rPr>
              <a:t>الجهات المركزية المسؤولة عن السجلات: الإذن والبيانات والرسوم ومخاطر التعطل</a:t>
            </a:r>
            <a:endParaRPr lang="ar" sz="2110" dirty="0"/>
          </a:p>
          <a:p>
            <a:pPr rtl="1" algn="l" marL="200660" indent="-200660">
              <a:lnSpc>
                <a:spcPct val="113000"/>
              </a:lnSpc>
              <a:spcBef>
                <a:spcPts val="420"/>
              </a:spcBef>
              <a:buSzPct val="100000"/>
              <a:buChar char="•"/>
            </a:pPr>
            <a:r>
              <a:rPr lang="ar" altLang="en-US" sz="2110" dirty="0">
                <a:solidFill>
                  <a:srgbClr val="25252B"/>
                </a:solidFill>
                <a:latin typeface="IBM Plex Sans" pitchFamily="34" charset="0"/>
                <a:ea typeface="IBM Plex Sans" pitchFamily="34" charset="-122"/>
                <a:cs typeface="IBM Plex Sans" pitchFamily="34" charset="-120"/>
              </a:rPr>
              <a:t>بيانات قابلة للنسخ: مشكلة الإنفاق المزدوج</a:t>
            </a:r>
            <a:endParaRPr lang="ar" sz="2110" dirty="0"/>
          </a:p>
          <a:p>
            <a:pPr rtl="1" algn="l" marL="200660" indent="-200660">
              <a:lnSpc>
                <a:spcPct val="113000"/>
              </a:lnSpc>
              <a:spcBef>
                <a:spcPts val="420"/>
              </a:spcBef>
              <a:buSzPct val="100000"/>
              <a:buChar char="•"/>
            </a:pPr>
            <a:r>
              <a:rPr lang="ar" altLang="en-US" sz="2110" dirty="0">
                <a:solidFill>
                  <a:srgbClr val="25252B"/>
                </a:solidFill>
                <a:latin typeface="IBM Plex Sans" pitchFamily="34" charset="0"/>
                <a:ea typeface="IBM Plex Sans" pitchFamily="34" charset="-122"/>
                <a:cs typeface="IBM Plex Sans" pitchFamily="34" charset="-120"/>
              </a:rPr>
              <a:t>بيتكوين: سجل مدفوعات مشترك دون جهة مركزية مسؤولة عنه</a:t>
            </a:r>
            <a:endParaRPr lang="ar" sz="2110" dirty="0"/>
          </a:p>
        </p:txBody>
      </p:sp>
      <p:sp>
        <p:nvSpPr>
          <p:cNvPr id="6" name="Text 3"/>
          <p:cNvSpPr/>
          <p:nvPr/>
        </p:nvSpPr>
        <p:spPr>
          <a:xfrm>
            <a:off x="666780" y="4003152"/>
            <a:ext cx="5694426" cy="1085850"/>
          </a:xfrm>
          <a:prstGeom prst="rect">
            <a:avLst/>
          </a:prstGeom>
          <a:noFill/>
          <a:ln/>
        </p:spPr>
        <p:txBody>
          <a:bodyPr wrap="square" lIns="0" tIns="0" rIns="0" bIns="0" rtlCol="0" anchor="t"/>
          <a:lstStyle/>
          <a:p>
            <a:pPr rtl="1" algn="l" indent="0" marL="0">
              <a:lnSpc>
                <a:spcPct val="113000"/>
              </a:lnSpc>
              <a:buNone/>
            </a:pPr>
            <a:r>
              <a:rPr lang="ar" altLang="en-US" sz="2110" dirty="0">
                <a:solidFill>
                  <a:srgbClr val="25252B"/>
                </a:solidFill>
                <a:latin typeface="IBM Plex Sans" pitchFamily="34" charset="0"/>
                <a:ea typeface="IBM Plex Sans" pitchFamily="34" charset="-122"/>
                <a:cs typeface="IBM Plex Sans" pitchFamily="34" charset="-120"/>
              </a:rPr>
              <a:t>تقلّل بيتكوين الاعتماد على الثقة بجهات مركزية في الإصدار والتسوية؛ لكنها لا تلغي كل أشكال الثقة أو المخاطر.</a:t>
            </a:r>
            <a:endParaRPr lang="ar" sz="2110" dirty="0"/>
          </a:p>
        </p:txBody>
      </p:sp>
      <p:sp>
        <p:nvSpPr>
          <p:cNvPr id="7" name="Text 4"/>
          <p:cNvSpPr/>
          <p:nvPr/>
        </p:nvSpPr>
        <p:spPr>
          <a:xfrm>
            <a:off x="666780" y="5357195"/>
            <a:ext cx="5694426" cy="723930"/>
          </a:xfrm>
          <a:prstGeom prst="rect">
            <a:avLst/>
          </a:prstGeom>
          <a:noFill/>
          <a:ln/>
        </p:spPr>
        <p:txBody>
          <a:bodyPr wrap="square" lIns="0" tIns="0" rIns="0" bIns="0" rtlCol="0" anchor="t"/>
          <a:lstStyle/>
          <a:p>
            <a:pPr rtl="1" algn="l" indent="0" marL="0">
              <a:lnSpc>
                <a:spcPct val="113000"/>
              </a:lnSpc>
              <a:buNone/>
            </a:pPr>
            <a:r>
              <a:rPr lang="ar" altLang="en-US" sz="2110" b="1" dirty="0">
                <a:solidFill>
                  <a:srgbClr val="422C70"/>
                </a:solidFill>
                <a:latin typeface="IBM Plex Sans" pitchFamily="34" charset="0"/>
                <a:ea typeface="IBM Plex Sans" pitchFamily="34" charset="-122"/>
                <a:cs typeface="IBM Plex Sans" pitchFamily="34" charset="-120"/>
              </a:rPr>
              <a:t>بيتكوين:</a:t>
            </a:r>
            <a:r>
              <a:rPr lang="ar" altLang="en-US" sz="2110" dirty="0">
                <a:solidFill>
                  <a:srgbClr val="25252B"/>
                </a:solidFill>
                <a:latin typeface="IBM Plex Sans" pitchFamily="34" charset="0"/>
                <a:ea typeface="IBM Plex Sans" pitchFamily="34" charset="-122"/>
                <a:cs typeface="IBM Plex Sans" pitchFamily="34" charset="-120"/>
              </a:rPr>
              <a:t> الشبكة والبروتوكول · </a:t>
            </a:r>
            <a:r>
              <a:rPr lang="ar" altLang="en-US" sz="2110" b="1" dirty="0">
                <a:solidFill>
                  <a:srgbClr val="25252B"/>
                </a:solidFill>
                <a:latin typeface="IBM Plex Sans" pitchFamily="34" charset="0"/>
                <a:ea typeface="IBM Plex Sans" pitchFamily="34" charset="-122"/>
                <a:cs typeface="IBM Plex Sans" pitchFamily="34" charset="-120"/>
              </a:rPr>
              <a:t>بيتكوين:</a:t>
            </a:r>
            <a:r>
              <a:rPr lang="ar" altLang="en-US" sz="2110" dirty="0">
                <a:solidFill>
                  <a:srgbClr val="25252B"/>
                </a:solidFill>
                <a:latin typeface="IBM Plex Sans" pitchFamily="34" charset="0"/>
                <a:ea typeface="IBM Plex Sans" pitchFamily="34" charset="-122"/>
                <a:cs typeface="IBM Plex Sans" pitchFamily="34" charset="-120"/>
              </a:rPr>
              <a:t> الأصل المالي · </a:t>
            </a:r>
            <a:r>
              <a:rPr lang="ar" altLang="en-US" sz="2110" b="1" dirty="0">
                <a:solidFill>
                  <a:srgbClr val="25252B"/>
                </a:solidFill>
                <a:latin typeface="IBM Plex Sans" pitchFamily="34" charset="0"/>
                <a:ea typeface="IBM Plex Sans" pitchFamily="34" charset="-122"/>
                <a:cs typeface="IBM Plex Sans" pitchFamily="34" charset="-120"/>
              </a:rPr>
              <a:t>BTC:</a:t>
            </a:r>
            <a:r>
              <a:rPr lang="ar" altLang="en-US" sz="2110" dirty="0">
                <a:solidFill>
                  <a:srgbClr val="25252B"/>
                </a:solidFill>
                <a:latin typeface="IBM Plex Sans" pitchFamily="34" charset="0"/>
                <a:ea typeface="IBM Plex Sans" pitchFamily="34" charset="-122"/>
                <a:cs typeface="IBM Plex Sans" pitchFamily="34" charset="-120"/>
              </a:rPr>
              <a:t> اختصار يُستخدم للتعبير عن الكمية</a:t>
            </a:r>
            <a:endParaRPr lang="ar" sz="211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شركة مدفوعات يرسل المُرسِل طلبًا إلى الشركةتحتفظ الشركة بالسجل وتوافق على التحويل يتلقى المستلِم المبلغ إذا سمحت الشركة بذلكيعتمد علىمؤسسة واحدة موثوقة تحتفظ بالسجلبيتكوين يوقّع المُرسِل معاملةتتحقق ا">    </p:cNvPr>
          <p:cNvPicPr>
            <a:picLocks noChangeAspect="1"/>
          </p:cNvPicPr>
          <p:nvPr/>
        </p:nvPicPr>
        <p:blipFill>
          <a:blip r:embed="rId1"/>
          <a:stretch>
            <a:fillRect/>
          </a:stretch>
        </p:blipFill>
        <p:spPr>
          <a:xfrm>
            <a:off x="342900" y="964143"/>
            <a:ext cx="11506170" cy="477737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البحث عن نقود رقمية ولامركزية</a:t>
            </a:r>
            <a:endParaRPr lang="a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سايفربانكس: الخصوصية والحرية من خلال التشفير</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التشفير:</a:t>
            </a:r>
            <a:r>
              <a:rPr lang="ar" altLang="en-US" sz="2400" dirty="0">
                <a:solidFill>
                  <a:srgbClr val="25252B"/>
                </a:solidFill>
                <a:latin typeface="IBM Plex Sans" pitchFamily="34" charset="0"/>
                <a:ea typeface="IBM Plex Sans" pitchFamily="34" charset="-122"/>
                <a:cs typeface="IBM Plex Sans" pitchFamily="34" charset="-120"/>
              </a:rPr>
              <a:t> يحمي خصوصية الرسائل</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التوقيعات الرقمية:</a:t>
            </a:r>
            <a:r>
              <a:rPr lang="ar" altLang="en-US" sz="2400" dirty="0">
                <a:solidFill>
                  <a:srgbClr val="25252B"/>
                </a:solidFill>
                <a:latin typeface="IBM Plex Sans" pitchFamily="34" charset="0"/>
                <a:ea typeface="IBM Plex Sans" pitchFamily="34" charset="-122"/>
                <a:cs typeface="IBM Plex Sans" pitchFamily="34" charset="-120"/>
              </a:rPr>
              <a:t> تثبت التفويض دون الكشف عن مفتاح سري</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الهدف: عدم وجود جهة إصدار أو خادم أو مسؤول وحيد</a:t>
            </a:r>
            <a:endParaRPr lang="ar"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rtl="1" algn="l" indent="0" marL="0">
              <a:lnSpc>
                <a:spcPct val="113000"/>
              </a:lnSpc>
              <a:buNone/>
            </a:pPr>
            <a:r>
              <a:rPr lang="ar" altLang="en-US" sz="2400" b="1" dirty="0">
                <a:solidFill>
                  <a:srgbClr val="25252B"/>
                </a:solidFill>
                <a:latin typeface="IBM Plex Sans" pitchFamily="34" charset="0"/>
                <a:ea typeface="IBM Plex Sans" pitchFamily="34" charset="-122"/>
                <a:cs typeface="IBM Plex Sans" pitchFamily="34" charset="-120"/>
              </a:rPr>
              <a:t>قطع سابقة من الأحجية</a:t>
            </a:r>
            <a:endParaRPr lang="ar" sz="2400" dirty="0"/>
          </a:p>
        </p:txBody>
      </p:sp>
      <p:sp>
        <p:nvSpPr>
          <p:cNvPr id="6" name="Text 4"/>
          <p:cNvSpPr/>
          <p:nvPr/>
        </p:nvSpPr>
        <p:spPr>
          <a:xfrm>
            <a:off x="1047720" y="4205143"/>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ديجي كاش: مدفوعات تحافظ على الخصوصية؛ اعتماد على شركة مركزية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هاش كاش: تكلفة حوسبية لمكافحة إساءة الاستخدام</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بيت غولد، بي موني، RPoW: مقترحات وتجارب لقيمة قائمة على الندرة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بت تورنت: مشاركة المعلومات من نظير إلى نظير، وليس المال</a:t>
            </a:r>
            <a:endParaRPr lang="a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النقود الرقمية المبكرة والإنفاق</a:t>
            </a:r>
            <a:br/>
            <a:r>
              <a:rPr lang="ar" altLang="en-US" sz="3000" dirty="0">
                <a:solidFill>
                  <a:srgbClr val="422C70"/>
                </a:solidFill>
                <a:latin typeface="IBM Plex Sans Medium" pitchFamily="34" charset="0"/>
                <a:ea typeface="IBM Plex Sans Medium" pitchFamily="34" charset="-122"/>
                <a:cs typeface="IBM Plex Sans Medium" pitchFamily="34" charset="-120"/>
              </a:rPr>
              <a:t>المزدوج</a:t>
            </a:r>
            <a:endParaRPr lang="ar" sz="3000" dirty="0"/>
          </a:p>
        </p:txBody>
      </p:sp>
      <p:sp>
        <p:nvSpPr>
          <p:cNvPr id="5" name="Text 2"/>
          <p:cNvSpPr/>
          <p:nvPr/>
        </p:nvSpPr>
        <p:spPr>
          <a:xfrm>
            <a:off x="666780" y="1866930"/>
            <a:ext cx="5694426"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الإنفاق المزدوج هو محاولة إرسال الوحدة الرقمية نفسها إلى مستلمَين.</a:t>
            </a:r>
            <a:endParaRPr lang="ar" sz="2400" dirty="0"/>
          </a:p>
        </p:txBody>
      </p:sp>
      <p:sp>
        <p:nvSpPr>
          <p:cNvPr id="6" name="Text 3"/>
          <p:cNvSpPr/>
          <p:nvPr/>
        </p:nvSpPr>
        <p:spPr>
          <a:xfrm>
            <a:off x="1047720" y="2933395"/>
            <a:ext cx="4873020" cy="3123042"/>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قاعدة بيانات مركزية: جهة واحدة موثوقة لاتخاذ القرار</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بيتكوين: بث وتوقيعات من نظير إلى نظير</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المعدّنون: الكتل وإثبات العمل</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العُقد: التحقق المستقل</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سجل مشترك: تاريخ صالح يتضمن أكبر قدر من العمل المتراكم</a:t>
            </a:r>
            <a:endParaRPr lang="a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شبكة نظير إلى نظيرتُعلَن المعاملات مباشرةً للمشاركين التوقيعات الرقميةلا يمكن إلا لحامل المفتاح الخاص التصريح بالإنفاقالكتل والتعدينيستخدم المعدّنون إثبات العمل لإضافة الكتلة التاليةترفض الشبكة الإنفا">    </p:cNvPr>
          <p:cNvPicPr>
            <a:picLocks noChangeAspect="1"/>
          </p:cNvPicPr>
          <p:nvPr/>
        </p:nvPicPr>
        <p:blipFill>
          <a:blip r:embed="rId1"/>
          <a:stretch>
            <a:fillRect/>
          </a:stretch>
        </p:blipFill>
        <p:spPr>
          <a:xfrm>
            <a:off x="342900" y="1212037"/>
            <a:ext cx="11506170" cy="42815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الندرة الرقمية والمعروض القابل</a:t>
            </a:r>
            <a:br/>
            <a:r>
              <a:rPr lang="ar" altLang="en-US" sz="3000" dirty="0">
                <a:solidFill>
                  <a:srgbClr val="422C70"/>
                </a:solidFill>
                <a:latin typeface="IBM Plex Sans Medium" pitchFamily="34" charset="0"/>
                <a:ea typeface="IBM Plex Sans Medium" pitchFamily="34" charset="-122"/>
                <a:cs typeface="IBM Plex Sans Medium" pitchFamily="34" charset="-120"/>
              </a:rPr>
              <a:t>للتحقق</a:t>
            </a:r>
            <a:endParaRPr lang="ar" sz="3000" dirty="0"/>
          </a:p>
        </p:txBody>
      </p:sp>
      <p:sp>
        <p:nvSpPr>
          <p:cNvPr id="5" name="Text 2"/>
          <p:cNvSpPr/>
          <p:nvPr/>
        </p:nvSpPr>
        <p:spPr>
          <a:xfrm>
            <a:off x="1017179" y="1798625"/>
            <a:ext cx="4906488" cy="2873136"/>
          </a:xfrm>
          <a:prstGeom prst="rect">
            <a:avLst/>
          </a:prstGeom>
          <a:noFill/>
          <a:ln/>
        </p:spPr>
        <p:txBody>
          <a:bodyPr wrap="square" lIns="0" tIns="0" rIns="0" bIns="0" rtlCol="0" anchor="t"/>
          <a:lstStyle/>
          <a:p>
            <a:pPr rtl="1" algn="l" marL="210820" indent="-210820">
              <a:lnSpc>
                <a:spcPct val="113000"/>
              </a:lnSpc>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تمييز الوحدات الصالحة عن النسخ غير الصالحة</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رفض الإنفاق المزدوج</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سجل المعاملات العلني والتوقيعات</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إثبات العمل والتحقق المستقل من القواعد</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ارتباط الحد الأقصى للمعروض باللامركزية والتحقق</a:t>
            </a:r>
            <a:endParaRPr lang="ar" sz="2210" dirty="0"/>
          </a:p>
        </p:txBody>
      </p:sp>
      <p:sp>
        <p:nvSpPr>
          <p:cNvPr id="6" name="Text 3"/>
          <p:cNvSpPr/>
          <p:nvPr/>
        </p:nvSpPr>
        <p:spPr>
          <a:xfrm>
            <a:off x="666780" y="4980097"/>
            <a:ext cx="5694426" cy="756940"/>
          </a:xfrm>
          <a:prstGeom prst="rect">
            <a:avLst/>
          </a:prstGeom>
          <a:noFill/>
          <a:ln/>
        </p:spPr>
        <p:txBody>
          <a:bodyPr wrap="square" lIns="0" tIns="0" rIns="0" bIns="0" rtlCol="0" anchor="t"/>
          <a:lstStyle/>
          <a:p>
            <a:pPr rtl="1" algn="l" indent="0" marL="0">
              <a:lnSpc>
                <a:spcPct val="113000"/>
              </a:lnSpc>
              <a:buNone/>
            </a:pPr>
            <a:r>
              <a:rPr lang="ar" altLang="en-US" sz="2210" dirty="0">
                <a:solidFill>
                  <a:srgbClr val="25252B"/>
                </a:solidFill>
                <a:latin typeface="IBM Plex Sans" pitchFamily="34" charset="0"/>
                <a:ea typeface="IBM Plex Sans" pitchFamily="34" charset="-122"/>
                <a:cs typeface="IBM Plex Sans" pitchFamily="34" charset="-120"/>
              </a:rPr>
              <a:t>لا يكفي ادعاء مكتوب بشأن المعروض: من يستطيع التحقق منه، ومن يمكنه تغييره؟</a:t>
            </a:r>
            <a:endParaRPr lang="ar"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ادعاء بشأن المعروض تعلن جهة الإصدار حدًا للمعروض على موقعها الإلكتروني. لا يُسجَّل هذا الحد إلا في قاعدة بيانات جهة الإصدار نفسها. لا يستطيع أحد من خارج جهة الإصدار التحقق منه. تستطيع جهة الإصدار تغيي">    </p:cNvPr>
          <p:cNvPicPr>
            <a:picLocks noChangeAspect="1"/>
          </p:cNvPicPr>
          <p:nvPr/>
        </p:nvPicPr>
        <p:blipFill>
          <a:blip r:embed="rId1"/>
          <a:stretch>
            <a:fillRect/>
          </a:stretch>
        </p:blipFill>
        <p:spPr>
          <a:xfrm>
            <a:off x="342900" y="943661"/>
            <a:ext cx="11506170" cy="481833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سلسلة الكتل: سجل بيتكوين العام</a:t>
            </a:r>
            <a:endParaRPr lang="a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سجل عام للمعاملات محفوظ في نسخ متعددة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كتل مترابطة؛ نسخ يجري التحقق منها بشكل مستقل</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السلسلة الصالحة ذات أكبر قدر من إثبات العمل المتراكم</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كتلة جديدة واحدة كل عشر دقائق تقريبًا، في المتوسط</a:t>
            </a:r>
            <a:endParaRPr lang="ar"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تتطلب إعادة كتابة السجل إعادة إنجاز العمل واللحاق بالسلسلة الحالية. وهي عملية مكلفة، وليست مستحيلة حرفيًا؛ فقد تظهر مؤقتًا سجلات متنافسة وقد تحدث عمليات إعادة تنظيم للسلسلة.</a:t>
            </a:r>
            <a:endParaRPr lang="a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اللامركزية</a:t>
            </a:r>
            <a:endParaRPr lang="ar" sz="3000" dirty="0"/>
          </a:p>
        </p:txBody>
      </p:sp>
      <p:sp>
        <p:nvSpPr>
          <p:cNvPr id="5" name="Text 2"/>
          <p:cNvSpPr/>
          <p:nvPr/>
        </p:nvSpPr>
        <p:spPr>
          <a:xfrm>
            <a:off x="1047720" y="1386779"/>
            <a:ext cx="5519136" cy="3062143"/>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برمجيات مفتوحة المصدر ومشاركة مفتوحة في البروتوكول</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العُقد المستقلة تتحقق؛ والمعدّنون يقترحون الكتل</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تغييرات القواعد تعتمد على التبنّي الطوعي</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لا يمكن لأي مشارك بمفرده تغيير القواعد للجميع</a:t>
            </a:r>
            <a:endParaRPr lang="ar" sz="2400" dirty="0"/>
          </a:p>
        </p:txBody>
      </p:sp>
      <p:sp>
        <p:nvSpPr>
          <p:cNvPr id="6" name="Text 3"/>
          <p:cNvSpPr/>
          <p:nvPr/>
        </p:nvSpPr>
        <p:spPr>
          <a:xfrm>
            <a:off x="666780" y="4784049"/>
            <a:ext cx="6340632" cy="1234074"/>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النفوذ والموارد غير متكافئة؛ وقد تؤدي الخدمات الكبيرة إلى الاعتماد عليها. وقد يكون التنسيق أبطأ، ولا يوجد في الشبكة مكتب دعم مركزي.</a:t>
            </a:r>
            <a:endParaRPr lang="a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التوقيعات الرقمية والتحويل من نظير إلى نظير</a:t>
            </a:r>
            <a:endParaRPr lang="a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تستخدم المحفظة مفتاحًا خاصًا للتوقيع</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تتحقق الشبكة من صحة التوقيع دون الاطلاع على المفتاح</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تُبث المعاملة الموقّعة عبر المشاركين</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لا توجد جهة تشغيل مركزية لبيتكوين توافق على الانضمام أو الدفع</a:t>
            </a:r>
            <a:endParaRPr lang="a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يمكن عادةً لأي شخص يحصل على مفتاح خاص إنفاق الأموال. وقد يعني فقدان الوصول إليه خسارة الأموال نهائيًا.</a:t>
            </a:r>
            <a:endParaRPr lang="ar"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تظل خدمات الوسطاء اختيارية؛ واختيار إحداها يضيف قواعدها ومخاطرها المتعلقة بحفظ الأموال. ولا يمكن عادةً التراجع عن دفعة صحيحة أُرسلت إلى عنوان خاطئ.</a:t>
            </a:r>
            <a:endParaRPr lang="a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يوقّع المُرسِل معاملة ويبثّها عُقَد أخرى تتحقّق عقدة من المعاملة وتُمرّرها تُمرّرها عقدة أخرىالمسار الذي تسلكه المعاملة تتحقّق عقدة من المعاملة وتُمرّرها تُمرّرها عقدة أخرىعُقَد أخرى تتحقّق عقدة من ال">    </p:cNvPr>
          <p:cNvPicPr>
            <a:picLocks noChangeAspect="1"/>
          </p:cNvPicPr>
          <p:nvPr/>
        </p:nvPicPr>
        <p:blipFill>
          <a:blip r:embed="rId1"/>
          <a:stretch>
            <a:fillRect/>
          </a:stretch>
        </p:blipFill>
        <p:spPr>
          <a:xfrm>
            <a:off x="342900" y="535473"/>
            <a:ext cx="11506170" cy="563471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المستخدميتلقى المستخدم بيتكوين ويحتفظ به ويرسله. العقدةتتحقق العقدة بنفسها من الالتزام بالقواعد وتمرر البيانات الصالحة. المُعدِّنينشئ المُعدِّن كتلًا مرشحة وينفذ إثبات العمل.المطوِّريراجع المطوِّر الب">    </p:cNvPr>
          <p:cNvPicPr>
            <a:picLocks noChangeAspect="1"/>
          </p:cNvPicPr>
          <p:nvPr/>
        </p:nvPicPr>
        <p:blipFill>
          <a:blip r:embed="rId2"/>
          <a:stretch>
            <a:fillRect/>
          </a:stretch>
        </p:blipFill>
        <p:spPr>
          <a:xfrm>
            <a:off x="1832640" y="571500"/>
            <a:ext cx="4206149" cy="564120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المستخدمون والعُقَد والمعدّنون والمطوّرون</a:t>
            </a:r>
            <a:endParaRPr lang="a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لا يستطيع المعدّنون جعل الكتل غير الصالحة مقبولة لدى العُقَد النزيهة. ولا يستطيع المطوّرون فرض اعتماد البرمجيات. وقد يؤدي شخص واحد عدة أدوار.</a:t>
            </a:r>
            <a:endParaRPr lang="ar" sz="2400" dirty="0"/>
          </a:p>
        </p:txBody>
      </p:sp>
      <p:sp>
        <p:nvSpPr>
          <p:cNvPr id="5" name="Shape 3"/>
          <p:cNvSpPr/>
          <p:nvPr/>
        </p:nvSpPr>
        <p:spPr>
          <a:xfrm>
            <a:off x="666780" y="2575316"/>
            <a:ext cx="10858500" cy="1233891"/>
          </a:xfrm>
          <a:prstGeom prst="rect">
            <a:avLst/>
          </a:prstGeom>
          <a:solidFill>
            <a:srgbClr val="F3F3FA"/>
          </a:solidFill>
          <a:ln/>
        </p:spPr>
      </p:sp>
      <p:sp>
        <p:nvSpPr>
          <p:cNvPr id="6" name="Shape 4"/>
          <p:cNvSpPr/>
          <p:nvPr/>
        </p:nvSpPr>
        <p:spPr>
          <a:xfrm>
            <a:off x="666780" y="2575316"/>
            <a:ext cx="57150" cy="1233891"/>
          </a:xfrm>
          <a:prstGeom prst="rect">
            <a:avLst/>
          </a:prstGeom>
          <a:solidFill>
            <a:srgbClr val="422C70"/>
          </a:solidFill>
          <a:ln/>
        </p:spPr>
      </p:sp>
      <p:sp>
        <p:nvSpPr>
          <p:cNvPr id="7" name="Text 5"/>
          <p:cNvSpPr/>
          <p:nvPr/>
        </p:nvSpPr>
        <p:spPr>
          <a:xfrm>
            <a:off x="1211580" y="2849636"/>
            <a:ext cx="10415565" cy="685251"/>
          </a:xfrm>
          <a:prstGeom prst="rect">
            <a:avLst/>
          </a:prstGeom>
          <a:noFill/>
          <a:ln/>
        </p:spPr>
        <p:txBody>
          <a:bodyPr wrap="square" lIns="0" tIns="0" rIns="0" bIns="0" rtlCol="0" anchor="t"/>
          <a:lstStyle/>
          <a:p>
            <a:pPr rtl="1" algn="l" indent="0" marL="0">
              <a:lnSpc>
                <a:spcPct val="113000"/>
              </a:lnSpc>
              <a:buNone/>
            </a:pPr>
            <a:r>
              <a:rPr lang="ar" altLang="en-US" sz="2400" b="1" dirty="0">
                <a:solidFill>
                  <a:srgbClr val="422C70"/>
                </a:solidFill>
                <a:latin typeface="IBM Plex Sans" pitchFamily="34" charset="0"/>
                <a:ea typeface="IBM Plex Sans" pitchFamily="34" charset="-122"/>
                <a:cs typeface="IBM Plex Sans" pitchFamily="34" charset="-120"/>
              </a:rPr>
              <a:t>سؤال سريع</a:t>
            </a:r>
            <a:endParaRPr lang="ar" sz="2400" dirty="0"/>
          </a:p>
          <a:p>
            <a:pPr rtl="1" algn="l" indent="0" marL="0">
              <a:lnSpc>
                <a:spcPct val="113000"/>
              </a:lnSpc>
              <a:spcBef>
                <a:spcPts val="360"/>
              </a:spcBef>
              <a:buNone/>
            </a:pPr>
            <a:r>
              <a:rPr lang="ar" altLang="en-US" sz="2400" dirty="0">
                <a:solidFill>
                  <a:srgbClr val="25252B"/>
                </a:solidFill>
                <a:latin typeface="IBM Plex Sans" pitchFamily="34" charset="0"/>
                <a:ea typeface="IBM Plex Sans" pitchFamily="34" charset="-122"/>
                <a:cs typeface="IBM Plex Sans" pitchFamily="34" charset="-120"/>
              </a:rPr>
              <a:t>لماذا تتحقق العقدة من المعاملات؟ اذكروا قاعدة واحدة تتحقق منها.</a:t>
            </a:r>
            <a:endParaRPr lang="a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إثبات العمل</a:t>
            </a:r>
            <a:endParaRPr lang="ar" sz="3000" dirty="0"/>
          </a:p>
        </p:txBody>
      </p:sp>
      <p:sp>
        <p:nvSpPr>
          <p:cNvPr id="5" name="Text 2"/>
          <p:cNvSpPr/>
          <p:nvPr/>
        </p:nvSpPr>
        <p:spPr>
          <a:xfrm>
            <a:off x="1047720" y="1386779"/>
            <a:ext cx="5519136" cy="2711653"/>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كتلة مرشحة → تكرار التجزئة → نتيجة صالحة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حوسبة وطاقة مكلفتان؛ تحقق سريع</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تُبث الكتلة الصالحة وتتحقق منها العُقد</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تُعدَّل القيمة المستهدفة ليقترب متوسط زمن إنتاج الكتل من عشر دقائق</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العمل المتراكم يجعل إعادة الكتابة مكلفة</a:t>
            </a:r>
            <a:endParaRPr lang="ar" sz="2400" dirty="0"/>
          </a:p>
        </p:txBody>
      </p:sp>
      <p:sp>
        <p:nvSpPr>
          <p:cNvPr id="6" name="Text 3"/>
          <p:cNvSpPr/>
          <p:nvPr/>
        </p:nvSpPr>
        <p:spPr>
          <a:xfrm>
            <a:off x="666780" y="4433560"/>
            <a:ext cx="6340632" cy="1234074"/>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يؤمّن التعدين ترتيب المعاملات؛ ولا يحل معادلات خارجية. قيّموا مصدر الطاقة واستخدامها والفائدة الأمنية والبدائل.</a:t>
            </a:r>
            <a:endParaRPr lang="a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يجد المُعدِّن كتلة تُجري آلة تعدين عمليات تجزئة متكررة حتى تستوفي إحدى النتائج القيمة المستهدفة2يبثّ المُعدِّن الكتلةتُرسَل الكتلة إلى الشبكة3تتحقّق العُقد منها تتحقّق كل عقدة بنفسها من الإثبات والال">    </p:cNvPr>
          <p:cNvPicPr>
            <a:picLocks noChangeAspect="1"/>
          </p:cNvPicPr>
          <p:nvPr/>
        </p:nvPicPr>
        <p:blipFill>
          <a:blip r:embed="rId2"/>
          <a:stretch>
            <a:fillRect/>
          </a:stretch>
        </p:blipFill>
        <p:spPr>
          <a:xfrm>
            <a:off x="1475019" y="571500"/>
            <a:ext cx="4563770" cy="5693694"/>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المعروض المحدود</a:t>
            </a:r>
            <a:endParaRPr lang="ar" sz="3000" dirty="0"/>
          </a:p>
        </p:txBody>
      </p:sp>
      <p:sp>
        <p:nvSpPr>
          <p:cNvPr id="5" name="Text 2"/>
          <p:cNvSpPr/>
          <p:nvPr/>
        </p:nvSpPr>
        <p:spPr>
          <a:xfrm>
            <a:off x="1032449" y="1383030"/>
            <a:ext cx="4889754" cy="3393887"/>
          </a:xfrm>
          <a:prstGeom prst="rect">
            <a:avLst/>
          </a:prstGeom>
          <a:noFill/>
          <a:ln/>
        </p:spPr>
        <p:txBody>
          <a:bodyPr wrap="square" lIns="0" tIns="0" rIns="0" bIns="0" rtlCol="0" anchor="t"/>
          <a:lstStyle/>
          <a:p>
            <a:pPr rtl="1" algn="l" marL="219710" indent="-219710">
              <a:lnSpc>
                <a:spcPct val="113000"/>
              </a:lnSpc>
              <a:buSzPct val="100000"/>
              <a:buChar char="•"/>
            </a:pPr>
            <a:r>
              <a:rPr lang="ar" altLang="en-US" sz="2300" dirty="0">
                <a:solidFill>
                  <a:srgbClr val="25252B"/>
                </a:solidFill>
                <a:latin typeface="IBM Plex Sans" pitchFamily="34" charset="0"/>
                <a:ea typeface="IBM Plex Sans" pitchFamily="34" charset="-122"/>
                <a:cs typeface="IBM Plex Sans" pitchFamily="34" charset="-120"/>
              </a:rPr>
              <a:t>الحد الأقصى: </a:t>
            </a:r>
            <a:r>
              <a:rPr lang="ar" altLang="en-US" sz="2300" b="1" dirty="0">
                <a:solidFill>
                  <a:srgbClr val="25252B"/>
                </a:solidFill>
                <a:latin typeface="IBM Plex Sans" pitchFamily="34" charset="0"/>
                <a:ea typeface="IBM Plex Sans" pitchFamily="34" charset="-122"/>
                <a:cs typeface="IBM Plex Sans" pitchFamily="34" charset="-120"/>
              </a:rPr>
              <a:t>21 مليون BTC</a:t>
            </a:r>
            <a:r>
              <a:rPr lang="ar" altLang="en-US" sz="2300" dirty="0">
                <a:solidFill>
                  <a:srgbClr val="25252B"/>
                </a:solidFill>
                <a:latin typeface="IBM Plex Sans" pitchFamily="34" charset="0"/>
                <a:ea typeface="IBM Plex Sans" pitchFamily="34" charset="-122"/>
                <a:cs typeface="IBM Plex Sans" pitchFamily="34" charset="-120"/>
              </a:rPr>
              <a:t> وفقًا للقواعد العامة</a:t>
            </a:r>
            <a:endParaRPr lang="ar" sz="2300" dirty="0"/>
          </a:p>
          <a:p>
            <a:pPr rtl="1" algn="l" marL="219710" indent="-219710">
              <a:lnSpc>
                <a:spcPct val="113000"/>
              </a:lnSpc>
              <a:spcBef>
                <a:spcPts val="460"/>
              </a:spcBef>
              <a:buSzPct val="100000"/>
              <a:buChar char="•"/>
            </a:pPr>
            <a:r>
              <a:rPr lang="ar" altLang="en-US" sz="2300" dirty="0">
                <a:solidFill>
                  <a:srgbClr val="25252B"/>
                </a:solidFill>
                <a:latin typeface="IBM Plex Sans" pitchFamily="34" charset="0"/>
                <a:ea typeface="IBM Plex Sans" pitchFamily="34" charset="-122"/>
                <a:cs typeface="IBM Plex Sans" pitchFamily="34" charset="-120"/>
              </a:rPr>
              <a:t>الإصدار الجديد: إعانة الكتلة</a:t>
            </a:r>
            <a:endParaRPr lang="ar" sz="2300" dirty="0"/>
          </a:p>
          <a:p>
            <a:pPr rtl="1" algn="l" marL="219710" indent="-219710">
              <a:lnSpc>
                <a:spcPct val="113000"/>
              </a:lnSpc>
              <a:spcBef>
                <a:spcPts val="460"/>
              </a:spcBef>
              <a:buSzPct val="100000"/>
              <a:buChar char="•"/>
            </a:pPr>
            <a:r>
              <a:rPr lang="ar" altLang="en-US" sz="2300" dirty="0">
                <a:solidFill>
                  <a:srgbClr val="25252B"/>
                </a:solidFill>
                <a:latin typeface="IBM Plex Sans" pitchFamily="34" charset="0"/>
                <a:ea typeface="IBM Plex Sans" pitchFamily="34" charset="-122"/>
                <a:cs typeface="IBM Plex Sans" pitchFamily="34" charset="-120"/>
              </a:rPr>
              <a:t>التنصيف: كل </a:t>
            </a:r>
            <a:r>
              <a:rPr lang="ar" altLang="en-US" sz="2300" b="1" dirty="0">
                <a:solidFill>
                  <a:srgbClr val="25252B"/>
                </a:solidFill>
                <a:latin typeface="IBM Plex Sans" pitchFamily="34" charset="0"/>
                <a:ea typeface="IBM Plex Sans" pitchFamily="34" charset="-122"/>
                <a:cs typeface="IBM Plex Sans" pitchFamily="34" charset="-120"/>
              </a:rPr>
              <a:t>210,000 كتلة</a:t>
            </a:r>
            <a:r>
              <a:rPr lang="ar" altLang="en-US" sz="2300" dirty="0">
                <a:solidFill>
                  <a:srgbClr val="25252B"/>
                </a:solidFill>
                <a:latin typeface="IBM Plex Sans" pitchFamily="34" charset="0"/>
                <a:ea typeface="IBM Plex Sans" pitchFamily="34" charset="-122"/>
                <a:cs typeface="IBM Plex Sans" pitchFamily="34" charset="-120"/>
              </a:rPr>
              <a:t>، أي نحو أربع سنوات</a:t>
            </a:r>
            <a:endParaRPr lang="ar" sz="2300" dirty="0"/>
          </a:p>
          <a:p>
            <a:pPr rtl="1" algn="l" marL="219710" indent="-219710">
              <a:lnSpc>
                <a:spcPct val="113000"/>
              </a:lnSpc>
              <a:spcBef>
                <a:spcPts val="460"/>
              </a:spcBef>
              <a:buSzPct val="100000"/>
              <a:buChar char="•"/>
            </a:pPr>
            <a:r>
              <a:rPr lang="ar" altLang="en-US" sz="2300" dirty="0">
                <a:solidFill>
                  <a:srgbClr val="25252B"/>
                </a:solidFill>
                <a:latin typeface="IBM Plex Sans" pitchFamily="34" charset="0"/>
                <a:ea typeface="IBM Plex Sans" pitchFamily="34" charset="-122"/>
                <a:cs typeface="IBM Plex Sans" pitchFamily="34" charset="-120"/>
              </a:rPr>
              <a:t>الإعانة: 50 → 25 → 12.5 → 6.25 → 3.125 BTC</a:t>
            </a:r>
            <a:endParaRPr lang="ar" sz="2300" dirty="0"/>
          </a:p>
          <a:p>
            <a:pPr rtl="1" algn="l" marL="219710" indent="-219710">
              <a:lnSpc>
                <a:spcPct val="113000"/>
              </a:lnSpc>
              <a:spcBef>
                <a:spcPts val="460"/>
              </a:spcBef>
              <a:buSzPct val="100000"/>
              <a:buChar char="•"/>
            </a:pPr>
            <a:r>
              <a:rPr lang="ar" altLang="en-US" sz="2300" dirty="0">
                <a:solidFill>
                  <a:srgbClr val="25252B"/>
                </a:solidFill>
                <a:latin typeface="IBM Plex Sans" pitchFamily="34" charset="0"/>
                <a:ea typeface="IBM Plex Sans" pitchFamily="34" charset="-122"/>
                <a:cs typeface="IBM Plex Sans" pitchFamily="34" charset="-120"/>
              </a:rPr>
              <a:t>الرسوم منفصلة عن الإصدار الجديد</a:t>
            </a:r>
            <a:endParaRPr lang="ar" sz="2300" dirty="0"/>
          </a:p>
        </p:txBody>
      </p:sp>
      <p:sp>
        <p:nvSpPr>
          <p:cNvPr id="6" name="Text 3"/>
          <p:cNvSpPr/>
          <p:nvPr/>
        </p:nvSpPr>
        <p:spPr>
          <a:xfrm>
            <a:off x="666780" y="5098694"/>
            <a:ext cx="5694426" cy="1184971"/>
          </a:xfrm>
          <a:prstGeom prst="rect">
            <a:avLst/>
          </a:prstGeom>
          <a:noFill/>
          <a:ln/>
        </p:spPr>
        <p:txBody>
          <a:bodyPr wrap="square" lIns="0" tIns="0" rIns="0" bIns="0" rtlCol="0" anchor="t"/>
          <a:lstStyle/>
          <a:p>
            <a:pPr rtl="1" algn="l" indent="0" marL="0">
              <a:lnSpc>
                <a:spcPct val="113000"/>
              </a:lnSpc>
              <a:buNone/>
            </a:pPr>
            <a:r>
              <a:rPr lang="ar" altLang="en-US" sz="2300" dirty="0">
                <a:solidFill>
                  <a:srgbClr val="25252B"/>
                </a:solidFill>
                <a:latin typeface="IBM Plex Sans" pitchFamily="34" charset="0"/>
                <a:ea typeface="IBM Plex Sans" pitchFamily="34" charset="-122"/>
                <a:cs typeface="IBM Plex Sans" pitchFamily="34" charset="-120"/>
              </a:rPr>
              <a:t>ترفض العُقد الإصدار الزائد؛ ويظل الحد الأقصى قائمًا ما دام المشاركون يفرضون الالتزام به. محدودية المعروض لا تضمن ارتفاع السعر.</a:t>
            </a:r>
            <a:endParaRPr lang="ar"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إجمالي ما أُصدر من بيتكوينالحد الأقصى البالغ 21 مليون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بيتكوين الجديدة لكل كتلة502512.56.253.1250k210k420k630k840k1,050k1,260k1,470kالتنصيف كل 210٬000 كتلة (نحو أربع سنوات)تُدفع رسوم المعاملات إضافةً إلى إعانة الكتلة، ولا تُعدّ بيتكوين جديدة.">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الساتوشي وانحياز الوحدة</a:t>
            </a:r>
            <a:endParaRPr lang="ar" sz="3000" dirty="0"/>
          </a:p>
        </p:txBody>
      </p:sp>
      <p:sp>
        <p:nvSpPr>
          <p:cNvPr id="5" name="Text 2"/>
          <p:cNvSpPr/>
          <p:nvPr/>
        </p:nvSpPr>
        <p:spPr>
          <a:xfrm>
            <a:off x="1002000" y="1375806"/>
            <a:ext cx="4923130" cy="1608521"/>
          </a:xfrm>
          <a:prstGeom prst="rect">
            <a:avLst/>
          </a:prstGeom>
          <a:noFill/>
          <a:ln/>
        </p:spPr>
        <p:txBody>
          <a:bodyPr wrap="square" lIns="0" tIns="0" rIns="0" bIns="0" rtlCol="0" anchor="t"/>
          <a:lstStyle/>
          <a:p>
            <a:pPr rtl="1" algn="l" marL="200660" indent="-200660">
              <a:lnSpc>
                <a:spcPct val="113000"/>
              </a:lnSpc>
              <a:buSzPct val="100000"/>
              <a:buChar char="•"/>
            </a:pPr>
            <a:r>
              <a:rPr lang="ar" altLang="en-US" sz="2110" b="1" dirty="0">
                <a:solidFill>
                  <a:srgbClr val="25252B"/>
                </a:solidFill>
                <a:latin typeface="IBM Plex Sans" pitchFamily="34" charset="0"/>
                <a:ea typeface="IBM Plex Sans" pitchFamily="34" charset="-122"/>
                <a:cs typeface="IBM Plex Sans" pitchFamily="34" charset="-120"/>
              </a:rPr>
              <a:t>1 BTC = 100,000,000 ساتوشي</a:t>
            </a:r>
            <a:endParaRPr lang="ar" sz="2110" dirty="0"/>
          </a:p>
          <a:p>
            <a:pPr rtl="1" algn="l" marL="200660" indent="-200660">
              <a:lnSpc>
                <a:spcPct val="113000"/>
              </a:lnSpc>
              <a:spcBef>
                <a:spcPts val="420"/>
              </a:spcBef>
              <a:buSzPct val="100000"/>
              <a:buChar char="•"/>
            </a:pPr>
            <a:r>
              <a:rPr lang="ar" altLang="en-US" sz="2110" b="1" dirty="0">
                <a:solidFill>
                  <a:srgbClr val="25252B"/>
                </a:solidFill>
                <a:latin typeface="IBM Plex Sans" pitchFamily="34" charset="0"/>
                <a:ea typeface="IBM Plex Sans" pitchFamily="34" charset="-122"/>
                <a:cs typeface="IBM Plex Sans" pitchFamily="34" charset="-120"/>
              </a:rPr>
              <a:t>0.001 BTC = 100,000 ساتوشي</a:t>
            </a:r>
            <a:endParaRPr lang="ar" sz="2110" dirty="0"/>
          </a:p>
          <a:p>
            <a:pPr rtl="1" algn="l" marL="200660" indent="-200660">
              <a:lnSpc>
                <a:spcPct val="113000"/>
              </a:lnSpc>
              <a:spcBef>
                <a:spcPts val="420"/>
              </a:spcBef>
              <a:buSzPct val="100000"/>
              <a:buChar char="•"/>
            </a:pPr>
            <a:r>
              <a:rPr lang="ar" altLang="en-US" sz="2110" b="1" dirty="0">
                <a:solidFill>
                  <a:srgbClr val="25252B"/>
                </a:solidFill>
                <a:latin typeface="IBM Plex Sans" pitchFamily="34" charset="0"/>
                <a:ea typeface="IBM Plex Sans" pitchFamily="34" charset="-122"/>
                <a:cs typeface="IBM Plex Sans" pitchFamily="34" charset="-120"/>
              </a:rPr>
              <a:t>1 ساتوشي = 0.00000001 BTC</a:t>
            </a:r>
            <a:endParaRPr lang="ar" sz="2110" dirty="0"/>
          </a:p>
          <a:p>
            <a:pPr rtl="1" algn="l" marL="200660" indent="-200660">
              <a:lnSpc>
                <a:spcPct val="113000"/>
              </a:lnSpc>
              <a:spcBef>
                <a:spcPts val="420"/>
              </a:spcBef>
              <a:buSzPct val="100000"/>
              <a:buChar char="•"/>
            </a:pPr>
            <a:r>
              <a:rPr lang="ar" altLang="en-US" sz="2110" dirty="0">
                <a:solidFill>
                  <a:srgbClr val="25252B"/>
                </a:solidFill>
                <a:latin typeface="IBM Plex Sans" pitchFamily="34" charset="0"/>
                <a:ea typeface="IBM Plex Sans" pitchFamily="34" charset="-122"/>
                <a:cs typeface="IBM Plex Sans" pitchFamily="34" charset="-120"/>
              </a:rPr>
              <a:t>لا يلزم امتلاك بيتكوين كامل</a:t>
            </a:r>
            <a:endParaRPr lang="ar" sz="2110" dirty="0"/>
          </a:p>
        </p:txBody>
      </p:sp>
      <p:sp>
        <p:nvSpPr>
          <p:cNvPr id="6" name="Text 3"/>
          <p:cNvSpPr/>
          <p:nvPr/>
        </p:nvSpPr>
        <p:spPr>
          <a:xfrm>
            <a:off x="666780" y="3279313"/>
            <a:ext cx="5694426" cy="1085850"/>
          </a:xfrm>
          <a:prstGeom prst="rect">
            <a:avLst/>
          </a:prstGeom>
          <a:noFill/>
          <a:ln/>
        </p:spPr>
        <p:txBody>
          <a:bodyPr wrap="square" lIns="0" tIns="0" rIns="0" bIns="0" rtlCol="0" anchor="t"/>
          <a:lstStyle/>
          <a:p>
            <a:pPr rtl="1" algn="l" indent="0" marL="0">
              <a:lnSpc>
                <a:spcPct val="113000"/>
              </a:lnSpc>
              <a:buNone/>
            </a:pPr>
            <a:r>
              <a:rPr lang="ar" altLang="en-US" sz="2110" b="1" dirty="0">
                <a:solidFill>
                  <a:srgbClr val="422C70"/>
                </a:solidFill>
                <a:latin typeface="IBM Plex Sans" pitchFamily="34" charset="0"/>
                <a:ea typeface="IBM Plex Sans" pitchFamily="34" charset="-122"/>
                <a:cs typeface="IBM Plex Sans" pitchFamily="34" charset="-120"/>
              </a:rPr>
              <a:t>التحيز للوحدة:</a:t>
            </a:r>
            <a:r>
              <a:rPr lang="ar" altLang="en-US" sz="2110" dirty="0">
                <a:solidFill>
                  <a:srgbClr val="25252B"/>
                </a:solidFill>
                <a:latin typeface="IBM Plex Sans" pitchFamily="34" charset="0"/>
                <a:ea typeface="IBM Plex Sans" pitchFamily="34" charset="-122"/>
                <a:cs typeface="IBM Plex Sans" pitchFamily="34" charset="-120"/>
              </a:rPr>
              <a:t> انخفاض سعر الوحدة الكاملة لا يعني أنها تقدم قيمة أفضل. قارنوا الحصة من المعروض، والقيمة المعنية، والمخاطر.</a:t>
            </a:r>
            <a:endParaRPr lang="ar" sz="2110" dirty="0"/>
          </a:p>
        </p:txBody>
      </p:sp>
      <p:sp>
        <p:nvSpPr>
          <p:cNvPr id="7" name="Shape 4"/>
          <p:cNvSpPr/>
          <p:nvPr/>
        </p:nvSpPr>
        <p:spPr>
          <a:xfrm>
            <a:off x="666780" y="4633356"/>
            <a:ext cx="5372100" cy="1447770"/>
          </a:xfrm>
          <a:prstGeom prst="rect">
            <a:avLst/>
          </a:prstGeom>
          <a:solidFill>
            <a:srgbClr val="F3F3FA"/>
          </a:solidFill>
          <a:ln/>
        </p:spPr>
      </p:sp>
      <p:sp>
        <p:nvSpPr>
          <p:cNvPr id="8" name="Shape 5"/>
          <p:cNvSpPr/>
          <p:nvPr/>
        </p:nvSpPr>
        <p:spPr>
          <a:xfrm>
            <a:off x="666780" y="4633356"/>
            <a:ext cx="57150" cy="1447770"/>
          </a:xfrm>
          <a:prstGeom prst="rect">
            <a:avLst/>
          </a:prstGeom>
          <a:solidFill>
            <a:srgbClr val="422C70"/>
          </a:solidFill>
          <a:ln/>
        </p:spPr>
      </p:sp>
      <p:sp>
        <p:nvSpPr>
          <p:cNvPr id="9" name="Text 6"/>
          <p:cNvSpPr/>
          <p:nvPr/>
        </p:nvSpPr>
        <p:spPr>
          <a:xfrm>
            <a:off x="1153058" y="4874758"/>
            <a:ext cx="4724065" cy="964966"/>
          </a:xfrm>
          <a:prstGeom prst="rect">
            <a:avLst/>
          </a:prstGeom>
          <a:noFill/>
          <a:ln/>
        </p:spPr>
        <p:txBody>
          <a:bodyPr wrap="square" lIns="0" tIns="0" rIns="0" bIns="0" rtlCol="0" anchor="t"/>
          <a:lstStyle/>
          <a:p>
            <a:pPr rtl="1" algn="l" indent="0" marL="0">
              <a:lnSpc>
                <a:spcPct val="113000"/>
              </a:lnSpc>
              <a:buNone/>
            </a:pPr>
            <a:r>
              <a:rPr lang="ar" altLang="en-US" sz="2110" b="1" dirty="0">
                <a:solidFill>
                  <a:srgbClr val="422C70"/>
                </a:solidFill>
                <a:latin typeface="IBM Plex Sans" pitchFamily="34" charset="0"/>
                <a:ea typeface="IBM Plex Sans" pitchFamily="34" charset="-122"/>
                <a:cs typeface="IBM Plex Sans" pitchFamily="34" charset="-120"/>
              </a:rPr>
              <a:t>أظهروا فهمكم</a:t>
            </a:r>
            <a:endParaRPr lang="ar" sz="2110" dirty="0"/>
          </a:p>
          <a:p>
            <a:pPr rtl="1" algn="l" indent="0" marL="0">
              <a:lnSpc>
                <a:spcPct val="113000"/>
              </a:lnSpc>
              <a:spcBef>
                <a:spcPts val="320"/>
              </a:spcBef>
              <a:buNone/>
            </a:pPr>
            <a:r>
              <a:rPr lang="ar" altLang="en-US" sz="2110" dirty="0">
                <a:solidFill>
                  <a:srgbClr val="25252B"/>
                </a:solidFill>
                <a:latin typeface="IBM Plex Sans" pitchFamily="34" charset="0"/>
                <a:ea typeface="IBM Plex Sans" pitchFamily="34" charset="-122"/>
                <a:cs typeface="IBM Plex Sans" pitchFamily="34" charset="-120"/>
              </a:rPr>
              <a:t>كم ساتوشي في 0.01 BTC؟ لماذا يمكن للشخص استخدام أقل من بيتكوين كامل؟</a:t>
            </a:r>
            <a:endParaRPr lang="ar" sz="21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بيتكوين بوصفه نقدًا رقميًا سليمًا</a:t>
            </a:r>
            <a:endParaRPr lang="ar" sz="3000" dirty="0"/>
          </a:p>
        </p:txBody>
      </p:sp>
      <p:sp>
        <p:nvSpPr>
          <p:cNvPr id="4" name="Text 2"/>
          <p:cNvSpPr/>
          <p:nvPr/>
        </p:nvSpPr>
        <p:spPr>
          <a:xfrm>
            <a:off x="1017179" y="1379464"/>
            <a:ext cx="10722072" cy="2116196"/>
          </a:xfrm>
          <a:prstGeom prst="rect">
            <a:avLst/>
          </a:prstGeom>
          <a:noFill/>
          <a:ln/>
        </p:spPr>
        <p:txBody>
          <a:bodyPr wrap="square" lIns="0" tIns="0" rIns="0" bIns="0" rtlCol="0" anchor="t"/>
          <a:lstStyle/>
          <a:p>
            <a:pPr rtl="1" algn="l" marL="210820" indent="-210820">
              <a:lnSpc>
                <a:spcPct val="113000"/>
              </a:lnSpc>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سجل دائم؛ يعتمد الوصول إليه على المفاتيح</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قابل للنقل والتجزئة؛ يتطلب التحويل وسائل اتصال</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ندرة معلنة وقواعد قابلة للتحقق</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قد تتأثر قابلية الاستبدال بطريقة تعامل الخدمات مع سجل المعاملات العلني</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يختلف القبول باختلاف المكان</a:t>
            </a:r>
            <a:endParaRPr lang="ar" sz="2210" dirty="0"/>
          </a:p>
        </p:txBody>
      </p:sp>
      <p:sp>
        <p:nvSpPr>
          <p:cNvPr id="5" name="Text 3"/>
          <p:cNvSpPr/>
          <p:nvPr/>
        </p:nvSpPr>
        <p:spPr>
          <a:xfrm>
            <a:off x="666780" y="3804087"/>
            <a:ext cx="11510010" cy="378470"/>
          </a:xfrm>
          <a:prstGeom prst="rect">
            <a:avLst/>
          </a:prstGeom>
          <a:noFill/>
          <a:ln/>
        </p:spPr>
        <p:txBody>
          <a:bodyPr wrap="square" lIns="0" tIns="0" rIns="0" bIns="0" rtlCol="0" anchor="t"/>
          <a:lstStyle/>
          <a:p>
            <a:pPr rtl="1" algn="l" indent="0" marL="0">
              <a:lnSpc>
                <a:spcPct val="113000"/>
              </a:lnSpc>
              <a:buNone/>
            </a:pPr>
            <a:r>
              <a:rPr lang="ar" altLang="en-US" sz="2210" b="1" dirty="0">
                <a:solidFill>
                  <a:srgbClr val="25252B"/>
                </a:solidFill>
                <a:latin typeface="IBM Plex Sans" pitchFamily="34" charset="0"/>
                <a:ea typeface="IBM Plex Sans" pitchFamily="34" charset="-122"/>
                <a:cs typeface="IBM Plex Sans" pitchFamily="34" charset="-120"/>
              </a:rPr>
              <a:t>ثلاث وظائف</a:t>
            </a:r>
            <a:endParaRPr lang="ar" sz="2210" dirty="0"/>
          </a:p>
        </p:txBody>
      </p:sp>
      <p:sp>
        <p:nvSpPr>
          <p:cNvPr id="6" name="Text 4"/>
          <p:cNvSpPr/>
          <p:nvPr/>
        </p:nvSpPr>
        <p:spPr>
          <a:xfrm>
            <a:off x="1017179" y="4406768"/>
            <a:ext cx="10722072" cy="1247333"/>
          </a:xfrm>
          <a:prstGeom prst="rect">
            <a:avLst/>
          </a:prstGeom>
          <a:noFill/>
          <a:ln/>
        </p:spPr>
        <p:txBody>
          <a:bodyPr wrap="square" lIns="0" tIns="0" rIns="0" bIns="0" rtlCol="0" anchor="t"/>
          <a:lstStyle/>
          <a:p>
            <a:pPr rtl="1" algn="l" marL="210820" indent="-210820">
              <a:lnSpc>
                <a:spcPct val="113000"/>
              </a:lnSpc>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مخزن للقيمة: معروض يمكن التنبؤ به؛ سعر متقلب</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وسيط للتبادل: تحويل مباشر؛ تفاوت في الرسوم والقبول</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وحدة حساب: BTC أو ساتوشي؛ تُسعَّر سلع كثيرة بالعملات الحكومية</a:t>
            </a:r>
            <a:endParaRPr lang="ar" sz="2210" dirty="0"/>
          </a:p>
        </p:txBody>
      </p:sp>
      <p:sp>
        <p:nvSpPr>
          <p:cNvPr id="7" name="Text 5"/>
          <p:cNvSpPr/>
          <p:nvPr/>
        </p:nvSpPr>
        <p:spPr>
          <a:xfrm>
            <a:off x="666780" y="5822351"/>
            <a:ext cx="11510010" cy="455097"/>
          </a:xfrm>
          <a:prstGeom prst="rect">
            <a:avLst/>
          </a:prstGeom>
          <a:noFill/>
          <a:ln/>
        </p:spPr>
        <p:txBody>
          <a:bodyPr wrap="square" lIns="0" tIns="0" rIns="0" bIns="0" rtlCol="0" anchor="t"/>
          <a:lstStyle/>
          <a:p>
            <a:pPr rtl="1" algn="l" indent="0" marL="0">
              <a:lnSpc>
                <a:spcPct val="113000"/>
              </a:lnSpc>
              <a:buNone/>
            </a:pPr>
            <a:r>
              <a:rPr lang="ar" altLang="en-US" sz="1770" dirty="0">
                <a:solidFill>
                  <a:srgbClr val="25252B"/>
                </a:solidFill>
                <a:latin typeface="IBM Plex Sans" pitchFamily="34" charset="0"/>
                <a:ea typeface="IBM Plex Sans" pitchFamily="34" charset="-122"/>
                <a:cs typeface="IBM Plex Sans" pitchFamily="34" charset="-120"/>
              </a:rPr>
              <a:t>يعتمد وصف «النقود السليمة» على المعايير المحددة. قارنوا البدائل باستخدام المعايير نفسها.</a:t>
            </a:r>
            <a:endParaRPr lang="ar" sz="177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بيتكوين والعملات المستقرة والأصول المشفّرة الأخرى</a:t>
            </a:r>
            <a:endParaRPr lang="ar" sz="3000" dirty="0"/>
          </a:p>
        </p:txBody>
      </p:sp>
      <p:sp>
        <p:nvSpPr>
          <p:cNvPr id="4" name="Text 2"/>
          <p:cNvSpPr/>
          <p:nvPr/>
        </p:nvSpPr>
        <p:spPr>
          <a:xfrm>
            <a:off x="1047720" y="1386779"/>
            <a:ext cx="10688604" cy="2239457"/>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بيتكوين:</a:t>
            </a:r>
            <a:r>
              <a:rPr lang="ar" altLang="en-US" sz="2400" dirty="0">
                <a:solidFill>
                  <a:srgbClr val="25252B"/>
                </a:solidFill>
                <a:latin typeface="IBM Plex Sans" pitchFamily="34" charset="0"/>
                <a:ea typeface="IBM Plex Sans" pitchFamily="34" charset="-122"/>
                <a:cs typeface="IBM Plex Sans" pitchFamily="34" charset="-120"/>
              </a:rPr>
              <a:t> قواعد إصدار معلنة؛ لا جهة إصدار مركزية</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العملات المستقرة:</a:t>
            </a:r>
            <a:r>
              <a:rPr lang="ar" altLang="en-US" sz="2400" dirty="0">
                <a:solidFill>
                  <a:srgbClr val="25252B"/>
                </a:solidFill>
                <a:latin typeface="IBM Plex Sans" pitchFamily="34" charset="0"/>
                <a:ea typeface="IBM Plex Sans" pitchFamily="34" charset="-122"/>
                <a:cs typeface="IBM Plex Sans" pitchFamily="34" charset="-120"/>
              </a:rPr>
              <a:t> تستهدف قيمة مرجعية؛ احتياطيات أو آليات أو مطالبات بالاسترداد</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الأصول المشفّرة الأخرى:</a:t>
            </a:r>
            <a:r>
              <a:rPr lang="ar" altLang="en-US" sz="2400" dirty="0">
                <a:solidFill>
                  <a:srgbClr val="25252B"/>
                </a:solidFill>
                <a:latin typeface="IBM Plex Sans" pitchFamily="34" charset="0"/>
                <a:ea typeface="IBM Plex Sans" pitchFamily="34" charset="-122"/>
                <a:cs typeface="IBM Plex Sans" pitchFamily="34" charset="-120"/>
              </a:rPr>
              <a:t> تختلف في شبكاتها وإصدارها والتحكم فيها وأغراضها</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اشتراك أحد التفرعات مع بيتكوين في تاريخ الشيفرة البرمجية لا يمنحه شبكة بيتكوين أو أمانها</a:t>
            </a:r>
            <a:endParaRPr lang="ar" sz="2400" dirty="0"/>
          </a:p>
        </p:txBody>
      </p:sp>
      <p:sp>
        <p:nvSpPr>
          <p:cNvPr id="5" name="Text 3"/>
          <p:cNvSpPr/>
          <p:nvPr/>
        </p:nvSpPr>
        <p:spPr>
          <a:xfrm>
            <a:off x="666780" y="3961364"/>
            <a:ext cx="11510010" cy="411389"/>
          </a:xfrm>
          <a:prstGeom prst="rect">
            <a:avLst/>
          </a:prstGeom>
          <a:noFill/>
          <a:ln/>
        </p:spPr>
        <p:txBody>
          <a:bodyPr wrap="square" lIns="0" tIns="0" rIns="0" bIns="0" rtlCol="0" anchor="t"/>
          <a:lstStyle/>
          <a:p>
            <a:pPr rtl="1" algn="l" indent="0" marL="0">
              <a:lnSpc>
                <a:spcPct val="113000"/>
              </a:lnSpc>
              <a:buNone/>
            </a:pPr>
            <a:r>
              <a:rPr lang="ar" altLang="en-US" sz="2400" b="1" dirty="0">
                <a:solidFill>
                  <a:srgbClr val="422C70"/>
                </a:solidFill>
                <a:latin typeface="IBM Plex Sans" pitchFamily="34" charset="0"/>
                <a:ea typeface="IBM Plex Sans" pitchFamily="34" charset="-122"/>
                <a:cs typeface="IBM Plex Sans" pitchFamily="34" charset="-120"/>
              </a:rPr>
              <a:t>قارنوا:</a:t>
            </a:r>
            <a:r>
              <a:rPr lang="ar" altLang="en-US" sz="2400" dirty="0">
                <a:solidFill>
                  <a:srgbClr val="25252B"/>
                </a:solidFill>
                <a:latin typeface="IBM Plex Sans" pitchFamily="34" charset="0"/>
                <a:ea typeface="IBM Plex Sans" pitchFamily="34" charset="-122"/>
                <a:cs typeface="IBM Plex Sans" pitchFamily="34" charset="-120"/>
              </a:rPr>
              <a:t> التحكم في الإصدار، والتحقق المستقل، والتحكم في المفاتيح، والأطراف المقابلة.</a:t>
            </a:r>
            <a:endParaRPr lang="ar" sz="2400" dirty="0"/>
          </a:p>
        </p:txBody>
      </p:sp>
      <p:sp>
        <p:nvSpPr>
          <p:cNvPr id="6" name="Text 4"/>
          <p:cNvSpPr/>
          <p:nvPr/>
        </p:nvSpPr>
        <p:spPr>
          <a:xfrm>
            <a:off x="666780" y="4677522"/>
            <a:ext cx="11510010" cy="411389"/>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توضّح هذه المقارنة ماهية بيتكوين؛ ولا توصي باقتناء أي أصل أو تداوله أو الترويج له.</a:t>
            </a:r>
            <a:endParaRPr lang="a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تصاميم مختلفة، مخاطر مختلفة</a:t>
            </a:r>
            <a:endParaRPr lang="ar" sz="3000" dirty="0"/>
          </a:p>
        </p:txBody>
      </p:sp>
      <p:sp>
        <p:nvSpPr>
          <p:cNvPr id="4" name="Text 2"/>
          <p:cNvSpPr/>
          <p:nvPr/>
        </p:nvSpPr>
        <p:spPr>
          <a:xfrm>
            <a:off x="1047720" y="1386779"/>
            <a:ext cx="10688604" cy="2650754"/>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بيتكوين:</a:t>
            </a:r>
            <a:r>
              <a:rPr lang="ar" altLang="en-US" sz="2400" dirty="0">
                <a:solidFill>
                  <a:srgbClr val="25252B"/>
                </a:solidFill>
                <a:latin typeface="IBM Plex Sans" pitchFamily="34" charset="0"/>
                <a:ea typeface="IBM Plex Sans" pitchFamily="34" charset="-122"/>
                <a:cs typeface="IBM Plex Sans" pitchFamily="34" charset="-120"/>
              </a:rPr>
              <a:t> تقلب الأسعار، وفقدان المفاتيح، ونهائية المدفوعات، والرسوم، والسجلات العامة</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العملات المستقرة:</a:t>
            </a:r>
            <a:r>
              <a:rPr lang="ar" altLang="en-US" sz="2400" dirty="0">
                <a:solidFill>
                  <a:srgbClr val="25252B"/>
                </a:solidFill>
                <a:latin typeface="IBM Plex Sans" pitchFamily="34" charset="0"/>
                <a:ea typeface="IBM Plex Sans" pitchFamily="34" charset="-122"/>
                <a:cs typeface="IBM Plex Sans" pitchFamily="34" charset="-120"/>
              </a:rPr>
              <a:t> فقدان الارتباط بالقيمة المرجعية، والاحتياطيات، والاسترداد، والتجميد، والأطراف المقابلة</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الأصول المشفرة الأخرى:</a:t>
            </a:r>
            <a:r>
              <a:rPr lang="ar" altLang="en-US" sz="2400" dirty="0">
                <a:solidFill>
                  <a:srgbClr val="25252B"/>
                </a:solidFill>
                <a:latin typeface="IBM Plex Sans" pitchFamily="34" charset="0"/>
                <a:ea typeface="IBM Plex Sans" pitchFamily="34" charset="-122"/>
                <a:cs typeface="IBM Plex Sans" pitchFamily="34" charset="-120"/>
              </a:rPr>
              <a:t> تغييرات القواعد، وتركّز النفوذ، والأخطاء البرمجية، والاختراقات، والجسور</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الخدمات:</a:t>
            </a:r>
            <a:r>
              <a:rPr lang="ar" altLang="en-US" sz="2400" dirty="0">
                <a:solidFill>
                  <a:srgbClr val="25252B"/>
                </a:solidFill>
                <a:latin typeface="IBM Plex Sans" pitchFamily="34" charset="0"/>
                <a:ea typeface="IBM Plex Sans" pitchFamily="34" charset="-122"/>
                <a:cs typeface="IBM Plex Sans" pitchFamily="34" charset="-120"/>
              </a:rPr>
              <a:t> الحفظ، والتعطل، والوصول، والمخاطر القانونية عبر مختلف الفئات</a:t>
            </a:r>
            <a:endParaRPr lang="ar"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لا يُعدّ رمز تداول مألوف، أو سعر يبدو مستقرًا، أو تطبيق متقن التصميم دليلًا على الأمان. ولا تمنح الرموز الرقمية تلقائيًا ملكية في شركة، أو دخلًا، أو حقوق استرداد.</a:t>
            </a:r>
            <a:endParaRPr lang="a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التعلّم ليس تداولًا ولا ترويجًا</a:t>
            </a:r>
            <a:endParaRPr lang="a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اشرحوا، واطرحوا الأسئلة، وقارنوا، وتحققوا</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المضاربة: مخاطر السعر، ومخاطر المنصة، والضغوط</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الترويج: تضارب محتمل في المصالح</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لا توجيه بالشراء أو البيع أو الاحتفاظ</a:t>
            </a:r>
            <a:endParaRPr lang="ar" sz="2400" dirty="0"/>
          </a:p>
        </p:txBody>
      </p:sp>
      <p:sp>
        <p:nvSpPr>
          <p:cNvPr id="5" name="Shape 3"/>
          <p:cNvSpPr/>
          <p:nvPr/>
        </p:nvSpPr>
        <p:spPr>
          <a:xfrm>
            <a:off x="666780" y="3549975"/>
            <a:ext cx="10858500" cy="1233891"/>
          </a:xfrm>
          <a:prstGeom prst="rect">
            <a:avLst/>
          </a:prstGeom>
          <a:solidFill>
            <a:srgbClr val="F3F3FA"/>
          </a:solidFill>
          <a:ln/>
        </p:spPr>
      </p:sp>
      <p:sp>
        <p:nvSpPr>
          <p:cNvPr id="6" name="Shape 4"/>
          <p:cNvSpPr/>
          <p:nvPr/>
        </p:nvSpPr>
        <p:spPr>
          <a:xfrm>
            <a:off x="666780" y="3549975"/>
            <a:ext cx="57150" cy="1233891"/>
          </a:xfrm>
          <a:prstGeom prst="rect">
            <a:avLst/>
          </a:prstGeom>
          <a:solidFill>
            <a:srgbClr val="422C70"/>
          </a:solidFill>
          <a:ln/>
        </p:spPr>
      </p:sp>
      <p:sp>
        <p:nvSpPr>
          <p:cNvPr id="7" name="Text 5"/>
          <p:cNvSpPr/>
          <p:nvPr/>
        </p:nvSpPr>
        <p:spPr>
          <a:xfrm>
            <a:off x="1211580" y="3824295"/>
            <a:ext cx="10415565" cy="685251"/>
          </a:xfrm>
          <a:prstGeom prst="rect">
            <a:avLst/>
          </a:prstGeom>
          <a:noFill/>
          <a:ln/>
        </p:spPr>
        <p:txBody>
          <a:bodyPr wrap="square" lIns="0" tIns="0" rIns="0" bIns="0" rtlCol="0" anchor="t"/>
          <a:lstStyle/>
          <a:p>
            <a:pPr rtl="1" algn="l" indent="0" marL="0">
              <a:lnSpc>
                <a:spcPct val="113000"/>
              </a:lnSpc>
              <a:buNone/>
            </a:pPr>
            <a:r>
              <a:rPr lang="ar" altLang="en-US" sz="2400" b="1" dirty="0">
                <a:solidFill>
                  <a:srgbClr val="422C70"/>
                </a:solidFill>
                <a:latin typeface="IBM Plex Sans" pitchFamily="34" charset="0"/>
                <a:ea typeface="IBM Plex Sans" pitchFamily="34" charset="-122"/>
                <a:cs typeface="IBM Plex Sans" pitchFamily="34" charset="-120"/>
              </a:rPr>
              <a:t>التحقق من القيمة محليًا</a:t>
            </a:r>
            <a:endParaRPr lang="ar" sz="2400" dirty="0"/>
          </a:p>
          <a:p>
            <a:pPr rtl="1" algn="l" indent="0" marL="0">
              <a:lnSpc>
                <a:spcPct val="113000"/>
              </a:lnSpc>
              <a:spcBef>
                <a:spcPts val="360"/>
              </a:spcBef>
              <a:buNone/>
            </a:pPr>
            <a:r>
              <a:rPr lang="ar" altLang="en-US" sz="2400" dirty="0">
                <a:solidFill>
                  <a:srgbClr val="25252B"/>
                </a:solidFill>
                <a:latin typeface="IBM Plex Sans" pitchFamily="34" charset="0"/>
                <a:ea typeface="IBM Plex Sans" pitchFamily="34" charset="-122"/>
                <a:cs typeface="IBM Plex Sans" pitchFamily="34" charset="-120"/>
              </a:rPr>
              <a:t>ميّزوا بين سعر السوق، والقبول المحلي، والتفضيل الشخصي أو التحيّز.</a:t>
            </a:r>
            <a:endParaRPr lang="a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التسلسل الزمني لنشأة بيتكوين</a:t>
            </a:r>
            <a:endParaRPr lang="a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ساتوشي ناكاموتو اسم مستعار؛ ولا تزال هوية المبتكر أو المبتكرين مجهولة. واصل آخرون تطوير الشبكة مفتوحة المصدر وتشغيلها دون قائد مركزي دائم.</a:t>
            </a:r>
            <a:endParaRPr lang="ar" sz="2400" dirty="0"/>
          </a:p>
        </p:txBody>
      </p:sp>
      <p:sp>
        <p:nvSpPr>
          <p:cNvPr id="5" name="Text 3"/>
          <p:cNvSpPr/>
          <p:nvPr/>
        </p:nvSpPr>
        <p:spPr>
          <a:xfrm>
            <a:off x="666780" y="2575316"/>
            <a:ext cx="11510010" cy="411389"/>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قيّموا التصميم وآلية التشغيل، وكذلك قصة نشأتها.</a:t>
            </a:r>
            <a:endParaRPr lang="a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أكتوبر 2008نشر الورقة البيضاء: مدفوعات عبر الإنترنت دون وسيط3 يناير 2009كتلة التكوين: انطلاق شبكة بيتكوين 12 يناير 2009أول معاملة من شخص إلى آخر، من ساتوشي إلى هال فيني 22 مايو 201010,000 BTC مقابل">    </p:cNvPr>
          <p:cNvPicPr>
            <a:picLocks noChangeAspect="1"/>
          </p:cNvPicPr>
          <p:nvPr/>
        </p:nvPicPr>
        <p:blipFill>
          <a:blip r:embed="rId1"/>
          <a:stretch>
            <a:fillRect/>
          </a:stretch>
        </p:blipFill>
        <p:spPr>
          <a:xfrm>
            <a:off x="342900" y="1835475"/>
            <a:ext cx="11506170" cy="303461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التمكين والمخاطر والمسؤولية</a:t>
            </a:r>
            <a:endParaRPr lang="ar"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التحكم المباشر من خلال المفاتيح</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قواعد متاحة للجميع وتحقق مستقل</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التحويل من نظير إلى نظير على مستوى العالم</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النسخ الاحتياطية، والتحقق من المدفوعات، والتخطيط للاسترداد</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التقلبات، والسجلات العامة، والرسوم، ومحدودية القبول</a:t>
            </a:r>
            <a:endParaRPr lang="ar"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لا يمكن لأي شركة استعادة عبارة استرداد مفقودة. اطلبوا المساعدة قبل تحويل مبالغ كبيرة، دون الكشف عن الأسرار.</a:t>
            </a:r>
            <a:endParaRPr lang="ar" sz="2400" dirty="0"/>
          </a:p>
        </p:txBody>
      </p:sp>
      <p:sp>
        <p:nvSpPr>
          <p:cNvPr id="6" name="Text 4"/>
          <p:cNvSpPr/>
          <p:nvPr/>
        </p:nvSpPr>
        <p:spPr>
          <a:xfrm>
            <a:off x="666780" y="5149718"/>
            <a:ext cx="11510010" cy="411389"/>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يمكن أن تشمل المسؤولية الشخصية التعلم، ومراجعة الأقران، والإجراءات، والاختبارات المحدودة.</a:t>
            </a:r>
            <a:endParaRPr lang="a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مراجعة: كيف تعالج بيتكوين عيوب النظام النقدي؟</a:t>
            </a:r>
            <a:endParaRPr lang="ar"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ar" altLang="en-US" sz="2400" b="1" dirty="0">
                <a:solidFill>
                  <a:srgbClr val="25252B"/>
                </a:solidFill>
                <a:latin typeface="IBM Plex Sans" pitchFamily="34" charset="0"/>
                <a:ea typeface="IBM Plex Sans" pitchFamily="34" charset="-122"/>
                <a:cs typeface="IBM Plex Sans" pitchFamily="34" charset="-120"/>
              </a:rPr>
              <a:t>أهم الخلاصات</a:t>
            </a:r>
            <a:endParaRPr lang="ar" sz="2400" dirty="0"/>
          </a:p>
        </p:txBody>
      </p:sp>
      <p:sp>
        <p:nvSpPr>
          <p:cNvPr id="5" name="Text 3"/>
          <p:cNvSpPr/>
          <p:nvPr/>
        </p:nvSpPr>
        <p:spPr>
          <a:xfrm>
            <a:off x="1047720" y="2102937"/>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تغيير المعروض → قواعد إصدار معلنة؛ يفرض المستخدمون الالتزام بها</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إذن مركزي بالدفع → تحويل من نظير إلى نظير؛ يصعب تدارك الأخطاء</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سجل مركزي → تحقق مشترك؛ مخاطر السجل العلني على الخصوصية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الوصول عبر المؤسسات → التحكم بالمفاتيح؛ مسؤولية النسخ الاحتياطي</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ترتيب المعاملات → إثبات العمل؛ تكاليف المعدات والطاقة</a:t>
            </a:r>
            <a:endParaRPr lang="ar" sz="2400" dirty="0"/>
          </a:p>
        </p:txBody>
      </p:sp>
      <p:sp>
        <p:nvSpPr>
          <p:cNvPr id="6" name="Shape 4"/>
          <p:cNvSpPr/>
          <p:nvPr/>
        </p:nvSpPr>
        <p:spPr>
          <a:xfrm>
            <a:off x="666780" y="4738421"/>
            <a:ext cx="10858500" cy="1233891"/>
          </a:xfrm>
          <a:prstGeom prst="rect">
            <a:avLst/>
          </a:prstGeom>
          <a:solidFill>
            <a:srgbClr val="F3F3FA"/>
          </a:solidFill>
          <a:ln/>
        </p:spPr>
      </p:sp>
      <p:sp>
        <p:nvSpPr>
          <p:cNvPr id="7" name="Shape 5"/>
          <p:cNvSpPr/>
          <p:nvPr/>
        </p:nvSpPr>
        <p:spPr>
          <a:xfrm>
            <a:off x="666780" y="4738421"/>
            <a:ext cx="57150" cy="1233891"/>
          </a:xfrm>
          <a:prstGeom prst="rect">
            <a:avLst/>
          </a:prstGeom>
          <a:solidFill>
            <a:srgbClr val="422C70"/>
          </a:solidFill>
          <a:ln/>
        </p:spPr>
      </p:sp>
      <p:sp>
        <p:nvSpPr>
          <p:cNvPr id="8" name="Text 6"/>
          <p:cNvSpPr/>
          <p:nvPr/>
        </p:nvSpPr>
        <p:spPr>
          <a:xfrm>
            <a:off x="1211580" y="5012741"/>
            <a:ext cx="10415565" cy="685251"/>
          </a:xfrm>
          <a:prstGeom prst="rect">
            <a:avLst/>
          </a:prstGeom>
          <a:noFill/>
          <a:ln/>
        </p:spPr>
        <p:txBody>
          <a:bodyPr wrap="square" lIns="0" tIns="0" rIns="0" bIns="0" rtlCol="0" anchor="t"/>
          <a:lstStyle/>
          <a:p>
            <a:pPr rtl="1" algn="l" indent="0" marL="0">
              <a:lnSpc>
                <a:spcPct val="113000"/>
              </a:lnSpc>
              <a:buNone/>
            </a:pPr>
            <a:r>
              <a:rPr lang="ar" altLang="en-US" sz="2400" b="1" dirty="0">
                <a:solidFill>
                  <a:srgbClr val="422C70"/>
                </a:solidFill>
                <a:latin typeface="IBM Plex Sans" pitchFamily="34" charset="0"/>
                <a:ea typeface="IBM Plex Sans" pitchFamily="34" charset="-122"/>
                <a:cs typeface="IBM Plex Sans" pitchFamily="34" charset="-120"/>
              </a:rPr>
              <a:t>لحظة للتأمل</a:t>
            </a:r>
            <a:endParaRPr lang="ar" sz="2400" dirty="0"/>
          </a:p>
          <a:p>
            <a:pPr rtl="1" algn="l" indent="0" marL="0">
              <a:lnSpc>
                <a:spcPct val="113000"/>
              </a:lnSpc>
              <a:spcBef>
                <a:spcPts val="360"/>
              </a:spcBef>
              <a:buNone/>
            </a:pPr>
            <a:r>
              <a:rPr lang="ar" altLang="en-US" sz="2400" dirty="0">
                <a:solidFill>
                  <a:srgbClr val="25252B"/>
                </a:solidFill>
                <a:latin typeface="IBM Plex Sans" pitchFamily="34" charset="0"/>
                <a:ea typeface="IBM Plex Sans" pitchFamily="34" charset="-122"/>
                <a:cs typeface="IBM Plex Sans" pitchFamily="34" charset="-120"/>
              </a:rPr>
              <a:t>أي جزء من تصميم بيتكوين ستشرحونه الآن بطريقة مختلفة، ولماذا؟</a:t>
            </a:r>
            <a:endParaRPr lang="ar"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2</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rtl="1" algn="ctr" indent="0" marL="0">
              <a:lnSpc>
                <a:spcPct val="113000"/>
              </a:lnSpc>
              <a:buNone/>
            </a:pPr>
            <a:r>
              <a:rPr lang="ar" altLang="en-US" sz="2400" dirty="0">
                <a:solidFill>
                  <a:srgbClr val="F7941F"/>
                </a:solidFill>
                <a:latin typeface="IBM Plex Sans Medium" pitchFamily="34" charset="0"/>
                <a:ea typeface="IBM Plex Sans Medium" pitchFamily="34" charset="-122"/>
                <a:cs typeface="IBM Plex Sans Medium" pitchFamily="34" charset="-120"/>
              </a:rPr>
              <a:t>الوحدة 3</a:t>
            </a:r>
            <a:endParaRPr lang="ar"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rtl="1" algn="ctr" indent="0" marL="0">
              <a:lnSpc>
                <a:spcPct val="83000"/>
              </a:lnSpc>
              <a:buNone/>
            </a:pPr>
            <a:r>
              <a:rPr lang="ar" altLang="en-US" sz="4350" dirty="0">
                <a:solidFill>
                  <a:srgbClr val="FFFFFF"/>
                </a:solidFill>
                <a:latin typeface="IBM Plex Sans Medium" pitchFamily="34" charset="0"/>
                <a:ea typeface="IBM Plex Sans Medium" pitchFamily="34" charset="-122"/>
                <a:cs typeface="IBM Plex Sans Medium" pitchFamily="34" charset="-120"/>
              </a:rPr>
              <a:t>استخدام بيتكوين بأمان</a:t>
            </a:r>
            <a:endParaRPr lang="ar" sz="4350" dirty="0"/>
          </a:p>
        </p:txBody>
      </p:sp>
      <p:sp>
        <p:nvSpPr>
          <p:cNvPr id="4" name="Text 2"/>
          <p:cNvSpPr/>
          <p:nvPr/>
        </p:nvSpPr>
        <p:spPr>
          <a:xfrm>
            <a:off x="381122" y="4105747"/>
            <a:ext cx="11429817" cy="411389"/>
          </a:xfrm>
          <a:prstGeom prst="rect">
            <a:avLst/>
          </a:prstGeom>
          <a:noFill/>
          <a:ln/>
        </p:spPr>
        <p:txBody>
          <a:bodyPr wrap="square" lIns="0" tIns="0" rIns="0" bIns="0" rtlCol="0" anchor="t"/>
          <a:lstStyle/>
          <a:p>
            <a:pPr rtl="1" algn="ctr" indent="0" marL="0">
              <a:lnSpc>
                <a:spcPct val="113000"/>
              </a:lnSpc>
              <a:buNone/>
            </a:pPr>
            <a:r>
              <a:rPr lang="ar" altLang="en-US" sz="2400" b="1" dirty="0">
                <a:solidFill>
                  <a:srgbClr val="FFFFFF"/>
                </a:solidFill>
                <a:latin typeface="IBM Plex Sans" pitchFamily="34" charset="0"/>
                <a:ea typeface="IBM Plex Sans" pitchFamily="34" charset="-122"/>
                <a:cs typeface="IBM Plex Sans" pitchFamily="34" charset="-120"/>
              </a:rPr>
              <a:t>التطبيق:</a:t>
            </a:r>
            <a:r>
              <a:rPr lang="ar" altLang="en-US" sz="2400" dirty="0">
                <a:solidFill>
                  <a:srgbClr val="FFFFFF"/>
                </a:solidFill>
                <a:latin typeface="IBM Plex Sans" pitchFamily="34" charset="0"/>
                <a:ea typeface="IBM Plex Sans" pitchFamily="34" charset="-122"/>
                <a:cs typeface="IBM Plex Sans" pitchFamily="34" charset="-120"/>
              </a:rPr>
              <a:t> كيف أتحمّل مسؤولية استخدام بيتكوين وتأمينها؟</a:t>
            </a:r>
            <a:endParaRPr lang="a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خطوات أولى آمنة</a:t>
            </a:r>
            <a:endParaRPr lang="a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شاركوا معلومات الاستلام؛ ولا تشاركوا الأسرار مطلقًا</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تريّثوا قبل الموافقة على الإرسال</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احرصوا على أن تكون الأخطاء محدودة الأثر؛ واطلبوا المساعدة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استخدموا مواد مُعدّة مسبقًا، أو فارغة، أو للمحاكاة، أو معتمدة ومحدودة المخاطر</a:t>
            </a:r>
            <a:endParaRPr lang="ar"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لا يلزم إجراء أي عملية شراء أو استخدام أموال شخصية أو محفظة شخصية. ينطوي التدريب الفعلي على مخاطر إضافية تتعلق بالخصوصية والأمان وخسارة الأموال؛ ويتوفر بديل لا يتطلب استخدام أموال.</a:t>
            </a:r>
            <a:endParaRPr lang="a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3</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المحافظ</a:t>
            </a:r>
            <a:endParaRPr lang="a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تدير محفظة بيتكوين المفاتيح والمعلومات اللازمة لتلقي المعاملات والتصريح بها؛ وتظل عملات بيتكوين مسجّلة في السجل المشترك.</a:t>
            </a:r>
            <a:endParaRPr lang="ar" sz="2400" dirty="0"/>
          </a:p>
        </p:txBody>
      </p:sp>
      <p:sp>
        <p:nvSpPr>
          <p:cNvPr id="5" name="Text 3"/>
          <p:cNvSpPr/>
          <p:nvPr/>
        </p:nvSpPr>
        <p:spPr>
          <a:xfrm>
            <a:off x="1047720" y="2514326"/>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من يتحكم في المفاتيح؟</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كيف يُستعاد الوصول؟</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ما طرق الدفع المدعومة؟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المصدر، والصيانة، والتوافق، والخصوصية، والتكلفة، والدعم</a:t>
            </a:r>
            <a:endParaRPr lang="ar" sz="2400" dirty="0"/>
          </a:p>
        </p:txBody>
      </p:sp>
      <p:sp>
        <p:nvSpPr>
          <p:cNvPr id="6" name="Text 4"/>
          <p:cNvSpPr/>
          <p:nvPr/>
        </p:nvSpPr>
        <p:spPr>
          <a:xfrm>
            <a:off x="666780" y="4677522"/>
            <a:ext cx="11510010" cy="411389"/>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تتيح الشيفرة مفتوحة المصدر فحصها؛ لكنها لا تثبت أن المحفظة آمنة أو مناسبة.</a:t>
            </a:r>
            <a:endParaRPr lang="ar" sz="2400" dirty="0"/>
          </a:p>
        </p:txBody>
      </p:sp>
      <p:sp>
        <p:nvSpPr>
          <p:cNvPr id="7" name="Text 5"/>
          <p:cNvSpPr/>
          <p:nvPr/>
        </p:nvSpPr>
        <p:spPr>
          <a:xfrm>
            <a:off x="666780" y="5393680"/>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يجب عدم استخدام محافظ التدريب لحفظ مبالغ ذات قيمة يُعتدّ بها. أما المحفظة الشخصية التي تُستخدم لاحقًا فتحتاج إلى إعداد جديد وخاص ومعلومات استرداد جديدة.</a:t>
            </a:r>
            <a:endParaRPr lang="a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3</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تحتفظ محفظتكم بالمفاتيح الاستلام شاركوا عنوانًا للاستلامالإرسال وقّعوا بمفتاحكم تبقى عملات بيتكوين في السجل المشترك">    </p:cNvPr>
          <p:cNvPicPr>
            <a:picLocks noChangeAspect="1"/>
          </p:cNvPicPr>
          <p:nvPr/>
        </p:nvPicPr>
        <p:blipFill>
          <a:blip r:embed="rId1"/>
          <a:stretch>
            <a:fillRect/>
          </a:stretch>
        </p:blipFill>
        <p:spPr>
          <a:xfrm>
            <a:off x="342900" y="939455"/>
            <a:ext cx="11506170" cy="482666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العناوين</a:t>
            </a:r>
            <a:endParaRPr lang="ar"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معلومات الاستلام العامة للدفع على السلسلة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احصلوا عليها من شاشة الاستلام في المحفظة المقصودة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امسحوا الرمز أو انسخوا المعلومات؛ ثم قارنوها بما يظهر على الشاشة الموثوقة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تحققوا من المستلِم والشبكة وطريقة الدفع</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العنوان على السلسلة وفاتورة لايتنينغ: طلبان مختلفان</a:t>
            </a:r>
            <a:endParaRPr lang="ar"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يمكن للبرمجيات الخبيثة استبدال وجهات الدفع المنسوخة. المظهر المألوف وحده لا يكفي. تقلّل العناوين الجديدة من سهولة الربط بين المدفوعات؛ لكنها لا تجعل المدفوعات مجهولة الهوية.</a:t>
            </a:r>
            <a:endParaRPr lang="a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3</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المفاتيح</a:t>
            </a:r>
            <a:endParaRPr lang="ar" sz="3000" dirty="0"/>
          </a:p>
        </p:txBody>
      </p:sp>
      <p:sp>
        <p:nvSpPr>
          <p:cNvPr id="4" name="Text 2"/>
          <p:cNvSpPr/>
          <p:nvPr/>
        </p:nvSpPr>
        <p:spPr>
          <a:xfrm>
            <a:off x="1032449" y="1383030"/>
            <a:ext cx="10705338" cy="1755465"/>
          </a:xfrm>
          <a:prstGeom prst="rect">
            <a:avLst/>
          </a:prstGeom>
          <a:noFill/>
          <a:ln/>
        </p:spPr>
        <p:txBody>
          <a:bodyPr wrap="square" lIns="0" tIns="0" rIns="0" bIns="0" rtlCol="0" anchor="t"/>
          <a:lstStyle/>
          <a:p>
            <a:pPr rtl="1" algn="l" marL="219710" indent="-219710">
              <a:lnSpc>
                <a:spcPct val="113000"/>
              </a:lnSpc>
              <a:buSzPct val="100000"/>
              <a:buChar char="•"/>
            </a:pPr>
            <a:r>
              <a:rPr lang="ar" altLang="en-US" sz="2300" b="1" dirty="0">
                <a:solidFill>
                  <a:srgbClr val="422C70"/>
                </a:solidFill>
                <a:latin typeface="IBM Plex Sans" pitchFamily="34" charset="0"/>
                <a:ea typeface="IBM Plex Sans" pitchFamily="34" charset="-122"/>
                <a:cs typeface="IBM Plex Sans" pitchFamily="34" charset="-120"/>
              </a:rPr>
              <a:t>المفتاح الخاص:</a:t>
            </a:r>
            <a:r>
              <a:rPr lang="ar" altLang="en-US" sz="2300" dirty="0">
                <a:solidFill>
                  <a:srgbClr val="25252B"/>
                </a:solidFill>
                <a:latin typeface="IBM Plex Sans" pitchFamily="34" charset="0"/>
                <a:ea typeface="IBM Plex Sans" pitchFamily="34" charset="-122"/>
                <a:cs typeface="IBM Plex Sans" pitchFamily="34" charset="-120"/>
              </a:rPr>
              <a:t> معلومات سرية تُستخدم للسماح بالإنفاق</a:t>
            </a:r>
            <a:endParaRPr lang="ar" sz="2300" dirty="0"/>
          </a:p>
          <a:p>
            <a:pPr rtl="1" algn="l" marL="219710" indent="-219710">
              <a:lnSpc>
                <a:spcPct val="113000"/>
              </a:lnSpc>
              <a:spcBef>
                <a:spcPts val="460"/>
              </a:spcBef>
              <a:buSzPct val="100000"/>
              <a:buChar char="•"/>
            </a:pPr>
            <a:r>
              <a:rPr lang="ar" altLang="en-US" sz="2300" b="1" dirty="0">
                <a:solidFill>
                  <a:srgbClr val="422C70"/>
                </a:solidFill>
                <a:latin typeface="IBM Plex Sans" pitchFamily="34" charset="0"/>
                <a:ea typeface="IBM Plex Sans" pitchFamily="34" charset="-122"/>
                <a:cs typeface="IBM Plex Sans" pitchFamily="34" charset="-120"/>
              </a:rPr>
              <a:t>المفتاح العام:</a:t>
            </a:r>
            <a:r>
              <a:rPr lang="ar" altLang="en-US" sz="2300" dirty="0">
                <a:solidFill>
                  <a:srgbClr val="25252B"/>
                </a:solidFill>
                <a:latin typeface="IBM Plex Sans" pitchFamily="34" charset="0"/>
                <a:ea typeface="IBM Plex Sans" pitchFamily="34" charset="-122"/>
                <a:cs typeface="IBM Plex Sans" pitchFamily="34" charset="-120"/>
              </a:rPr>
              <a:t> يتحقق من صحة التوقيعات دون الكشف عن المفتاح الخاص</a:t>
            </a:r>
            <a:endParaRPr lang="ar" sz="2300" dirty="0"/>
          </a:p>
          <a:p>
            <a:pPr rtl="1" algn="l" marL="219710" indent="-219710">
              <a:lnSpc>
                <a:spcPct val="113000"/>
              </a:lnSpc>
              <a:spcBef>
                <a:spcPts val="460"/>
              </a:spcBef>
              <a:buSzPct val="100000"/>
              <a:buChar char="•"/>
            </a:pPr>
            <a:r>
              <a:rPr lang="ar" altLang="en-US" sz="2300" b="1" dirty="0">
                <a:solidFill>
                  <a:srgbClr val="422C70"/>
                </a:solidFill>
                <a:latin typeface="IBM Plex Sans" pitchFamily="34" charset="0"/>
                <a:ea typeface="IBM Plex Sans" pitchFamily="34" charset="-122"/>
                <a:cs typeface="IBM Plex Sans" pitchFamily="34" charset="-120"/>
              </a:rPr>
              <a:t>العنوان:</a:t>
            </a:r>
            <a:r>
              <a:rPr lang="ar" altLang="en-US" sz="2300" dirty="0">
                <a:solidFill>
                  <a:srgbClr val="25252B"/>
                </a:solidFill>
                <a:latin typeface="IBM Plex Sans" pitchFamily="34" charset="0"/>
                <a:ea typeface="IBM Plex Sans" pitchFamily="34" charset="-122"/>
                <a:cs typeface="IBM Plex Sans" pitchFamily="34" charset="-120"/>
              </a:rPr>
              <a:t> معلومات لتلقّي الأموال مشتقة من معلومات المفتاح العام</a:t>
            </a:r>
            <a:endParaRPr lang="ar" sz="2300" dirty="0"/>
          </a:p>
          <a:p>
            <a:pPr rtl="1" algn="l" marL="219710" indent="-219710">
              <a:lnSpc>
                <a:spcPct val="113000"/>
              </a:lnSpc>
              <a:spcBef>
                <a:spcPts val="460"/>
              </a:spcBef>
              <a:buSzPct val="100000"/>
              <a:buChar char="•"/>
            </a:pPr>
            <a:r>
              <a:rPr lang="ar" altLang="en-US" sz="2300" dirty="0">
                <a:solidFill>
                  <a:srgbClr val="25252B"/>
                </a:solidFill>
                <a:latin typeface="IBM Plex Sans" pitchFamily="34" charset="0"/>
                <a:ea typeface="IBM Plex Sans" pitchFamily="34" charset="-122"/>
                <a:cs typeface="IBM Plex Sans" pitchFamily="34" charset="-120"/>
              </a:rPr>
              <a:t>تدير المحافظ عادةً مفاتيح عديدة تلقائيًا</a:t>
            </a:r>
            <a:endParaRPr lang="ar"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rtl="1" algn="l" indent="0" marL="0">
              <a:lnSpc>
                <a:spcPct val="113000"/>
              </a:lnSpc>
              <a:buNone/>
            </a:pPr>
            <a:r>
              <a:rPr lang="ar" altLang="en-US" sz="2300" dirty="0">
                <a:solidFill>
                  <a:srgbClr val="25252B"/>
                </a:solidFill>
                <a:latin typeface="IBM Plex Sans" pitchFamily="34" charset="0"/>
                <a:ea typeface="IBM Plex Sans" pitchFamily="34" charset="-122"/>
                <a:cs typeface="IBM Plex Sans" pitchFamily="34" charset="-120"/>
              </a:rPr>
              <a:t>لا تشاركوا أبدًا المفاتيح الخاصة أو عبارات الاسترداد أو كلمات المرور أو رموز الاسترداد. فلا يحتاج إليها أي معلّم أو موظف دعم أو شركة محافظ أو موظف منصة تداول أو مطوّر يعمل بصورة مشروعة.</a:t>
            </a:r>
            <a:endParaRPr lang="ar"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rtl="1" algn="l" indent="0" marL="0">
              <a:lnSpc>
                <a:spcPct val="113000"/>
              </a:lnSpc>
              <a:buNone/>
            </a:pPr>
            <a:r>
              <a:rPr lang="ar" altLang="en-US" sz="2300" b="1" dirty="0">
                <a:solidFill>
                  <a:srgbClr val="422C70"/>
                </a:solidFill>
                <a:latin typeface="IBM Plex Sans" pitchFamily="34" charset="0"/>
                <a:ea typeface="IBM Plex Sans" pitchFamily="34" charset="-122"/>
                <a:cs typeface="IBM Plex Sans" pitchFamily="34" charset="-120"/>
              </a:rPr>
              <a:t>جرّبوا</a:t>
            </a:r>
            <a:endParaRPr lang="ar" sz="2300" dirty="0"/>
          </a:p>
          <a:p>
            <a:pPr rtl="1" algn="l" indent="0" marL="0">
              <a:lnSpc>
                <a:spcPct val="113000"/>
              </a:lnSpc>
              <a:spcBef>
                <a:spcPts val="340"/>
              </a:spcBef>
              <a:buNone/>
            </a:pPr>
            <a:r>
              <a:rPr lang="ar" altLang="en-US" sz="2300" dirty="0">
                <a:solidFill>
                  <a:srgbClr val="25252B"/>
                </a:solidFill>
                <a:latin typeface="IBM Plex Sans" pitchFamily="34" charset="0"/>
                <a:ea typeface="IBM Plex Sans" pitchFamily="34" charset="-122"/>
                <a:cs typeface="IBM Plex Sans" pitchFamily="34" charset="-120"/>
              </a:rPr>
              <a:t>صنّفوا الأمثلة المُعدّة مسبقًا إلى معلومات لتلقّي الأموال، وأسرار، ومعلومات عامة تصبح حساسة عند ربطها بشخص.</a:t>
            </a:r>
            <a:endParaRPr lang="ar"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3</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المفتاح الخاص: لا تشاركوه مطلقًا. يمكن لأي شخص يمتلكه إنفاق ما تملكونه من بيتكوين. الاستلام: معلومات آمنة للمشاركة المفتاح العام، مشتق من المفتاح الخاص عنوان الاستلام، يُنشأ من معلومات المفتاح العامال">    </p:cNvPr>
          <p:cNvPicPr>
            <a:picLocks noChangeAspect="1"/>
          </p:cNvPicPr>
          <p:nvPr/>
        </p:nvPicPr>
        <p:blipFill>
          <a:blip r:embed="rId1"/>
          <a:stretch>
            <a:fillRect/>
          </a:stretch>
        </p:blipFill>
        <p:spPr>
          <a:xfrm>
            <a:off x="342900" y="1580175"/>
            <a:ext cx="11506170" cy="354531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عبارات الاسترداد</a:t>
            </a:r>
            <a:endParaRPr lang="ar" sz="3000" dirty="0"/>
          </a:p>
        </p:txBody>
      </p:sp>
      <p:sp>
        <p:nvSpPr>
          <p:cNvPr id="5" name="Text 2"/>
          <p:cNvSpPr/>
          <p:nvPr/>
        </p:nvSpPr>
        <p:spPr>
          <a:xfrm>
            <a:off x="666780" y="1447770"/>
            <a:ext cx="5694426" cy="1234074"/>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عبارة الاسترداد هي قائمة مرتبة من الكلمات تستخدمها محافظ كثيرة لاستعادة مفاتيحها الخاصة.</a:t>
            </a:r>
            <a:endParaRPr lang="ar" sz="2400" dirty="0"/>
          </a:p>
        </p:txBody>
      </p:sp>
      <p:sp>
        <p:nvSpPr>
          <p:cNvPr id="6" name="Text 3"/>
          <p:cNvSpPr/>
          <p:nvPr/>
        </p:nvSpPr>
        <p:spPr>
          <a:xfrm>
            <a:off x="1047720" y="2925623"/>
            <a:ext cx="4873020" cy="3062143"/>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تتكون غالبًا من 12 أو 24 كلمة؛ وتختلف التصاميم</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التهجئة والترتيب الدقيقان</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تعليمات النسخ الاحتياطي الرسمية؛ تخزين خاص غير متصل بالإنترنت</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احرصوا على حمايتها من الفقدان والتلف والكاميرات وأعين الآخرين</a:t>
            </a:r>
            <a:endParaRPr lang="a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3</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الاستخدام الوصائي وغير الوصائي</a:t>
            </a:r>
            <a:endParaRPr lang="ar" sz="3000" dirty="0"/>
          </a:p>
        </p:txBody>
      </p:sp>
      <p:sp>
        <p:nvSpPr>
          <p:cNvPr id="4" name="Text 2"/>
          <p:cNvSpPr/>
          <p:nvPr/>
        </p:nvSpPr>
        <p:spPr>
          <a:xfrm>
            <a:off x="1032449" y="1383030"/>
            <a:ext cx="10705338" cy="1755465"/>
          </a:xfrm>
          <a:prstGeom prst="rect">
            <a:avLst/>
          </a:prstGeom>
          <a:noFill/>
          <a:ln/>
        </p:spPr>
        <p:txBody>
          <a:bodyPr wrap="square" lIns="0" tIns="0" rIns="0" bIns="0" rtlCol="0" anchor="t"/>
          <a:lstStyle/>
          <a:p>
            <a:pPr rtl="1" algn="l" marL="219710" indent="-219710">
              <a:lnSpc>
                <a:spcPct val="113000"/>
              </a:lnSpc>
              <a:buSzPct val="100000"/>
              <a:buChar char="•"/>
            </a:pPr>
            <a:r>
              <a:rPr lang="ar" altLang="en-US" sz="2300" b="1" dirty="0">
                <a:solidFill>
                  <a:srgbClr val="422C70"/>
                </a:solidFill>
                <a:latin typeface="IBM Plex Sans" pitchFamily="34" charset="0"/>
                <a:ea typeface="IBM Plex Sans" pitchFamily="34" charset="-122"/>
                <a:cs typeface="IBM Plex Sans" pitchFamily="34" charset="-120"/>
              </a:rPr>
              <a:t>حفظ لدى جهة وصية:</a:t>
            </a:r>
            <a:r>
              <a:rPr lang="ar" altLang="en-US" sz="2300" dirty="0">
                <a:solidFill>
                  <a:srgbClr val="25252B"/>
                </a:solidFill>
                <a:latin typeface="IBM Plex Sans" pitchFamily="34" charset="0"/>
                <a:ea typeface="IBM Plex Sans" pitchFamily="34" charset="-122"/>
                <a:cs typeface="IBM Plex Sans" pitchFamily="34" charset="-120"/>
              </a:rPr>
              <a:t> تتحكم الخدمة في المفاتيح واسترداد الحساب</a:t>
            </a:r>
            <a:endParaRPr lang="ar" sz="2300" dirty="0"/>
          </a:p>
          <a:p>
            <a:pPr rtl="1" algn="l" marL="219710" indent="-219710">
              <a:lnSpc>
                <a:spcPct val="113000"/>
              </a:lnSpc>
              <a:spcBef>
                <a:spcPts val="460"/>
              </a:spcBef>
              <a:buSzPct val="100000"/>
              <a:buChar char="•"/>
            </a:pPr>
            <a:r>
              <a:rPr lang="ar" altLang="en-US" sz="2300" dirty="0">
                <a:solidFill>
                  <a:srgbClr val="25252B"/>
                </a:solidFill>
                <a:latin typeface="IBM Plex Sans" pitchFamily="34" charset="0"/>
                <a:ea typeface="IBM Plex Sans" pitchFamily="34" charset="-122"/>
                <a:cs typeface="IBM Plex Sans" pitchFamily="34" charset="-120"/>
              </a:rPr>
              <a:t>الرصيد المعروض: وعد من الخدمة بتوفير بيتكوين</a:t>
            </a:r>
            <a:endParaRPr lang="ar" sz="2300" dirty="0"/>
          </a:p>
          <a:p>
            <a:pPr rtl="1" algn="l" marL="219710" indent="-219710">
              <a:lnSpc>
                <a:spcPct val="113000"/>
              </a:lnSpc>
              <a:spcBef>
                <a:spcPts val="460"/>
              </a:spcBef>
              <a:buSzPct val="100000"/>
              <a:buChar char="•"/>
            </a:pPr>
            <a:r>
              <a:rPr lang="ar" altLang="en-US" sz="2300" b="1" dirty="0">
                <a:solidFill>
                  <a:srgbClr val="422C70"/>
                </a:solidFill>
                <a:latin typeface="IBM Plex Sans" pitchFamily="34" charset="0"/>
                <a:ea typeface="IBM Plex Sans" pitchFamily="34" charset="-122"/>
                <a:cs typeface="IBM Plex Sans" pitchFamily="34" charset="-120"/>
              </a:rPr>
              <a:t>حفظ ذاتي:</a:t>
            </a:r>
            <a:r>
              <a:rPr lang="ar" altLang="en-US" sz="2300" dirty="0">
                <a:solidFill>
                  <a:srgbClr val="25252B"/>
                </a:solidFill>
                <a:latin typeface="IBM Plex Sans" pitchFamily="34" charset="0"/>
                <a:ea typeface="IBM Plex Sans" pitchFamily="34" charset="-122"/>
                <a:cs typeface="IBM Plex Sans" pitchFamily="34" charset="-120"/>
              </a:rPr>
              <a:t> يتحكم المستخدم في المفاتيح والنسخ الاحتياطي</a:t>
            </a:r>
            <a:endParaRPr lang="ar" sz="2300" dirty="0"/>
          </a:p>
          <a:p>
            <a:pPr rtl="1" algn="l" marL="219710" indent="-219710">
              <a:lnSpc>
                <a:spcPct val="113000"/>
              </a:lnSpc>
              <a:spcBef>
                <a:spcPts val="460"/>
              </a:spcBef>
              <a:buSzPct val="100000"/>
              <a:buChar char="•"/>
            </a:pPr>
            <a:r>
              <a:rPr lang="ar" altLang="en-US" sz="2300" dirty="0">
                <a:solidFill>
                  <a:srgbClr val="25252B"/>
                </a:solidFill>
                <a:latin typeface="IBM Plex Sans" pitchFamily="34" charset="0"/>
                <a:ea typeface="IBM Plex Sans" pitchFamily="34" charset="-122"/>
                <a:cs typeface="IBM Plex Sans" pitchFamily="34" charset="-120"/>
              </a:rPr>
              <a:t>يترتب على التحكم المباشر تحمّل مسؤولية الأخطاء والاسترداد</a:t>
            </a:r>
            <a:endParaRPr lang="ar"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rtl="1" algn="l" indent="0" marL="0">
              <a:lnSpc>
                <a:spcPct val="113000"/>
              </a:lnSpc>
              <a:buNone/>
            </a:pPr>
            <a:r>
              <a:rPr lang="ar" altLang="en-US" sz="2300" dirty="0">
                <a:solidFill>
                  <a:srgbClr val="25252B"/>
                </a:solidFill>
                <a:latin typeface="IBM Plex Sans" pitchFamily="34" charset="0"/>
                <a:ea typeface="IBM Plex Sans" pitchFamily="34" charset="-122"/>
                <a:cs typeface="IBM Plex Sans" pitchFamily="34" charset="-120"/>
              </a:rPr>
              <a:t>لا يمكن لسلسلة كتل عامة إثبات ما تدين به خدمة لعميل بعينه. وقد يظل الحفظ الذاتي معتمدًا على البرمجيات والأجهزة والخوادم والشبكات.</a:t>
            </a:r>
            <a:endParaRPr lang="ar"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rtl="1" algn="l" indent="0" marL="0">
              <a:lnSpc>
                <a:spcPct val="113000"/>
              </a:lnSpc>
              <a:buNone/>
            </a:pPr>
            <a:r>
              <a:rPr lang="ar" altLang="en-US" sz="2300" b="1" dirty="0">
                <a:solidFill>
                  <a:srgbClr val="422C70"/>
                </a:solidFill>
                <a:latin typeface="IBM Plex Sans" pitchFamily="34" charset="0"/>
                <a:ea typeface="IBM Plex Sans" pitchFamily="34" charset="-122"/>
                <a:cs typeface="IBM Plex Sans" pitchFamily="34" charset="-120"/>
              </a:rPr>
              <a:t>جرّبوا</a:t>
            </a:r>
            <a:endParaRPr lang="ar" sz="2300" dirty="0"/>
          </a:p>
          <a:p>
            <a:pPr rtl="1" algn="l" indent="0" marL="0">
              <a:lnSpc>
                <a:spcPct val="113000"/>
              </a:lnSpc>
              <a:spcBef>
                <a:spcPts val="340"/>
              </a:spcBef>
              <a:buNone/>
            </a:pPr>
            <a:r>
              <a:rPr lang="ar" altLang="en-US" sz="2300" dirty="0">
                <a:solidFill>
                  <a:srgbClr val="25252B"/>
                </a:solidFill>
                <a:latin typeface="IBM Plex Sans" pitchFamily="34" charset="0"/>
                <a:ea typeface="IBM Plex Sans" pitchFamily="34" charset="-122"/>
                <a:cs typeface="IBM Plex Sans" pitchFamily="34" charset="-120"/>
              </a:rPr>
              <a:t>قارنوا بين وصفين مُعدَّين مسبقًا: من يتحكم في المفاتيح، ومن يستعيد إمكانية الوصول، وما المخاطر التي تحتاج إلى فحص؟</a:t>
            </a:r>
            <a:endParaRPr lang="ar"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3</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3</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حفظ لدى جهة خارجية تسجّلون الدخول إلى حساب على هاتفكمتحتفظ الخدمة بالمفاتيح على خوادمها توافق الخدمة على عملية الدفع الخاصة بكم وتوقّعهاالرصيدوعد من الخدمةالاستردادعبر إجراءات استرداد الحساب لدى الخدم">    </p:cNvPr>
          <p:cNvPicPr>
            <a:picLocks noChangeAspect="1"/>
          </p:cNvPicPr>
          <p:nvPr/>
        </p:nvPicPr>
        <p:blipFill>
          <a:blip r:embed="rId1"/>
          <a:stretch>
            <a:fillRect/>
          </a:stretch>
        </p:blipFill>
        <p:spPr>
          <a:xfrm>
            <a:off x="342900" y="736458"/>
            <a:ext cx="11506170" cy="52327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المحافظ الساخنة والباردة</a:t>
            </a:r>
            <a:endParaRPr lang="ar" sz="3000" dirty="0"/>
          </a:p>
        </p:txBody>
      </p:sp>
      <p:sp>
        <p:nvSpPr>
          <p:cNvPr id="5" name="Text 2"/>
          <p:cNvSpPr/>
          <p:nvPr/>
        </p:nvSpPr>
        <p:spPr>
          <a:xfrm>
            <a:off x="1047720" y="1386779"/>
            <a:ext cx="5519136" cy="3062143"/>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ساخنة:</a:t>
            </a:r>
            <a:r>
              <a:rPr lang="ar" altLang="en-US" sz="2400" dirty="0">
                <a:solidFill>
                  <a:srgbClr val="25252B"/>
                </a:solidFill>
                <a:latin typeface="IBM Plex Sans" pitchFamily="34" charset="0"/>
                <a:ea typeface="IBM Plex Sans" pitchFamily="34" charset="-122"/>
                <a:cs typeface="IBM Plex Sans" pitchFamily="34" charset="-120"/>
              </a:rPr>
              <a:t> مفاتيح على جهاز متصل بالإنترنت؛ سهولة في الاستخدام، وتعرّض أكبر للمخاطر</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باردة:</a:t>
            </a:r>
            <a:r>
              <a:rPr lang="ar" altLang="en-US" sz="2400" dirty="0">
                <a:solidFill>
                  <a:srgbClr val="25252B"/>
                </a:solidFill>
                <a:latin typeface="IBM Plex Sans" pitchFamily="34" charset="0"/>
                <a:ea typeface="IBM Plex Sans" pitchFamily="34" charset="-122"/>
                <a:cs typeface="IBM Plex Sans" pitchFamily="34" charset="-120"/>
              </a:rPr>
              <a:t> مفاتيح توقيع معزولة عن أي جهاز متعدد الأغراض متصل بالإنترنت</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محفظة أجهزة:</a:t>
            </a:r>
            <a:r>
              <a:rPr lang="ar" altLang="en-US" sz="2400" dirty="0">
                <a:solidFill>
                  <a:srgbClr val="25252B"/>
                </a:solidFill>
                <a:latin typeface="IBM Plex Sans" pitchFamily="34" charset="0"/>
                <a:ea typeface="IBM Plex Sans" pitchFamily="34" charset="-122"/>
                <a:cs typeface="IBM Plex Sans" pitchFamily="34" charset="-120"/>
              </a:rPr>
              <a:t> جهاز مخصص لحماية المفاتيح والتوقيع</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الحفظ والاسترداد: مسألتان منفصلتان</a:t>
            </a:r>
            <a:endParaRPr lang="ar" sz="2400" dirty="0"/>
          </a:p>
        </p:txBody>
      </p:sp>
      <p:sp>
        <p:nvSpPr>
          <p:cNvPr id="6" name="Text 3"/>
          <p:cNvSpPr/>
          <p:nvPr/>
        </p:nvSpPr>
        <p:spPr>
          <a:xfrm>
            <a:off x="666780" y="4784049"/>
            <a:ext cx="6340632" cy="1234074"/>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يمكن لمحفظة الأجهزة أن تدعم التخزين البارد؛ لكن المصطلحين لا يعنيان الشيء نفسه. ولا تزال الأجهزة والنسخ الاحتياطية بحاجة إلى الحماية.</a:t>
            </a:r>
            <a:endParaRPr lang="a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3</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استرداد المحفظة واختبار عبارة الاسترداد</a:t>
            </a:r>
            <a:endParaRPr lang="a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استخدموا فقط مواد مُعدّة مسبقًا أو فارغة أو مخصّصة للمحاكاة. لا تكشفوا أبدًا عن كلمات استرداد حقيقية؛ ولا تستخدموا أبدًا محفظة التدريب الصفي لاحقًا للاحتفاظ بمبالغ ذات قيمة.</a:t>
            </a:r>
            <a:endParaRPr lang="a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3</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استخدموا مواد مُعدّة مسبقًا أو فارغة أو محاكاة فقط. لا يطّلع المعلّم أبدًا على كلمات الاسترداد. 1 اتّبعوا التعليماتاستخدموا الدليل الرسمي الخاص بمحفظة التدريب المحدّدة.2 تحقّقوا من التوافقتأكّدوا من ت">    </p:cNvPr>
          <p:cNvPicPr>
            <a:picLocks noChangeAspect="1"/>
          </p:cNvPicPr>
          <p:nvPr/>
        </p:nvPicPr>
        <p:blipFill>
          <a:blip r:embed="rId1"/>
          <a:stretch>
            <a:fillRect/>
          </a:stretch>
        </p:blipFill>
        <p:spPr>
          <a:xfrm>
            <a:off x="342900" y="1100938"/>
            <a:ext cx="11506170" cy="450369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استلام بيتكوين</a:t>
            </a:r>
            <a:endParaRPr lang="ar"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ar" altLang="en-US" sz="2400" b="1" dirty="0">
                <a:solidFill>
                  <a:srgbClr val="25252B"/>
                </a:solidFill>
                <a:latin typeface="IBM Plex Sans" pitchFamily="34" charset="0"/>
                <a:ea typeface="IBM Plex Sans" pitchFamily="34" charset="-122"/>
                <a:cs typeface="IBM Plex Sans" pitchFamily="34" charset="-120"/>
              </a:rPr>
              <a:t>تمرين 1: الاستلام بأمان</a:t>
            </a:r>
            <a:endParaRPr lang="ar" sz="2400" dirty="0"/>
          </a:p>
        </p:txBody>
      </p:sp>
      <p:sp>
        <p:nvSpPr>
          <p:cNvPr id="5" name="Text 3"/>
          <p:cNvSpPr/>
          <p:nvPr/>
        </p:nvSpPr>
        <p:spPr>
          <a:xfrm>
            <a:off x="1047720" y="2102937"/>
            <a:ext cx="10688604" cy="2300265"/>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افتحوا المحفظة المُعدّة مسبقًا؛ واختاروا «استلام».</a:t>
            </a:r>
            <a:endParaRPr lang="ar" sz="2400" dirty="0"/>
          </a:p>
          <a:p>
            <a:pPr rtl="1" algn="l" marL="228600" indent="-228600">
              <a:lnSpc>
                <a:spcPct val="113000"/>
              </a:lnSpc>
              <a:spcBef>
                <a:spcPts val="480"/>
              </a:spcBef>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حدّدوا ما إذا كان الاستلام على السلسلة أم عبر شبكة لايتنينغ.</a:t>
            </a:r>
            <a:endParaRPr lang="ar" sz="2400" dirty="0"/>
          </a:p>
          <a:p>
            <a:pPr rtl="1" algn="l" marL="228600" indent="-228600">
              <a:lnSpc>
                <a:spcPct val="113000"/>
              </a:lnSpc>
              <a:spcBef>
                <a:spcPts val="480"/>
              </a:spcBef>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لا تشاركوا سوى معلومات الاستلام العامة.</a:t>
            </a:r>
            <a:endParaRPr lang="ar" sz="2400" dirty="0"/>
          </a:p>
          <a:p>
            <a:pPr rtl="1" algn="l" marL="228600" indent="-228600">
              <a:lnSpc>
                <a:spcPct val="113000"/>
              </a:lnSpc>
              <a:spcBef>
                <a:spcPts val="480"/>
              </a:spcBef>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تحقّقوا مع المُرسِل من أي مبلغ مطلوب.</a:t>
            </a:r>
            <a:endParaRPr lang="ar" sz="2400" dirty="0"/>
          </a:p>
          <a:p>
            <a:pPr rtl="1" algn="l" marL="228600" indent="-228600">
              <a:lnSpc>
                <a:spcPct val="113000"/>
              </a:lnSpc>
              <a:spcBef>
                <a:spcPts val="480"/>
              </a:spcBef>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تحقّقوا من المبلغ وحالة المعاملة في محفظتكم الخاصة.</a:t>
            </a:r>
            <a:endParaRPr lang="ar" sz="2400" dirty="0"/>
          </a:p>
        </p:txBody>
      </p:sp>
      <p:sp>
        <p:nvSpPr>
          <p:cNvPr id="6" name="Text 4"/>
          <p:cNvSpPr/>
          <p:nvPr/>
        </p:nvSpPr>
        <p:spPr>
          <a:xfrm>
            <a:off x="666780" y="4738421"/>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رسالة المُرسِل أو لقطة الشاشة التي يرسلها ليست دليلًا. فالمعاملة المعلّقة تختلف عن المعاملة المؤكّدة؛ ولا يمكن للتأكيدات تصحيح عنوان خاطئ أو تدارك عملية احتيال.</a:t>
            </a:r>
            <a:endParaRPr lang="a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3</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إرسال بيتكوين</a:t>
            </a:r>
            <a:endParaRPr lang="ar"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rtl="1" algn="l" indent="0" marL="0">
              <a:lnSpc>
                <a:spcPct val="113000"/>
              </a:lnSpc>
              <a:buNone/>
            </a:pPr>
            <a:r>
              <a:rPr lang="ar" altLang="en-US" sz="2400" b="1" dirty="0">
                <a:solidFill>
                  <a:srgbClr val="25252B"/>
                </a:solidFill>
                <a:latin typeface="IBM Plex Sans" pitchFamily="34" charset="0"/>
                <a:ea typeface="IBM Plex Sans" pitchFamily="34" charset="-122"/>
                <a:cs typeface="IBM Plex Sans" pitchFamily="34" charset="-120"/>
              </a:rPr>
              <a:t>تدريب 2: توقّفوا وتحقّقوا قبل الإرسال</a:t>
            </a:r>
            <a:endParaRPr lang="ar" sz="2400" dirty="0"/>
          </a:p>
        </p:txBody>
      </p:sp>
      <p:sp>
        <p:nvSpPr>
          <p:cNvPr id="6" name="Text 3"/>
          <p:cNvSpPr/>
          <p:nvPr/>
        </p:nvSpPr>
        <p:spPr>
          <a:xfrm>
            <a:off x="666780" y="2163928"/>
            <a:ext cx="6340632" cy="2056760"/>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لا توافقوا إلا بعد التأكّد من تطابق جميع التفاصيل عند التحقّق. إذا تغيّرت التفاصيل، أو ظهر ما يستدعي الاستعجال، أو طلب أي شخص معلومات سرّية، فتوقّفوا وتحقّقوا بشكل مستقل. يصعب التراجع عن عملية إرسال صحيحة، وقد يكون ذلك مستحيلًا.</a:t>
            </a:r>
            <a:endParaRPr lang="a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3</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قبل الإرسال✓ المستلِمتأكدوا من هوية المستلِم وسبب الدفع عبر قناة موثوقة.✓ طريقة الدفعتأكدوا مما إذا كان الدفع على السلسلة أم عبر شبكة لايتنينغ.✓ الوجهةقارنوها بما يظهر على شاشة الاستلام الموثوقة.✓ الم">    </p:cNvPr>
          <p:cNvPicPr>
            <a:picLocks noChangeAspect="1"/>
          </p:cNvPicPr>
          <p:nvPr/>
        </p:nvPicPr>
        <p:blipFill>
          <a:blip r:embed="rId1"/>
          <a:stretch>
            <a:fillRect/>
          </a:stretch>
        </p:blipFill>
        <p:spPr>
          <a:xfrm>
            <a:off x="342900" y="458389"/>
            <a:ext cx="11506170" cy="578879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التحقق والمعاملات غير القابلة للعكس</a:t>
            </a:r>
            <a:endParaRPr lang="a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معرّف المعاملة:</a:t>
            </a:r>
            <a:r>
              <a:rPr lang="ar" altLang="en-US" sz="2400" dirty="0">
                <a:solidFill>
                  <a:srgbClr val="25252B"/>
                </a:solidFill>
                <a:latin typeface="IBM Plex Sans" pitchFamily="34" charset="0"/>
                <a:ea typeface="IBM Plex Sans" pitchFamily="34" charset="-122"/>
                <a:cs typeface="IBM Plex Sans" pitchFamily="34" charset="-120"/>
              </a:rPr>
              <a:t> معرّف لمعاملة على سلسلة الكتل</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مستكشف الكتل:</a:t>
            </a:r>
            <a:r>
              <a:rPr lang="ar" altLang="en-US" sz="2400" dirty="0">
                <a:solidFill>
                  <a:srgbClr val="25252B"/>
                </a:solidFill>
                <a:latin typeface="IBM Plex Sans" pitchFamily="34" charset="0"/>
                <a:ea typeface="IBM Plex Sans" pitchFamily="34" charset="-122"/>
                <a:cs typeface="IBM Plex Sans" pitchFamily="34" charset="-120"/>
              </a:rPr>
              <a:t> واجهة لبيانات المعاملات المتاحة للعامة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تحقّقوا من الشبكة والوجهة والمبلغ والرسوم والحالة والتأكيدات</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بثّ المعاملة → قيد الانتظار → إدراجها في كتلة → تأكيدات لاحقة</a:t>
            </a:r>
            <a:endParaRPr lang="a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لا يمكن لمستكشف الكتل إثبات الهوية أو الأمانة أو الغرض من الدفع. ولا يوجد عدد موحّد من التأكيدات يناسب كل عملية دفع.</a:t>
            </a:r>
            <a:endParaRPr lang="ar"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استخدموا أمثلة مُعدّة مسبقًا؛ ولا تبحثوا عن عنوان شخصي لأحد المتعلّمين أو عن معاملة خاصة به. فقد تكشف عمليات البحث لمشغّل مستكشف الكتل عمّا يثير اهتمامكم.</a:t>
            </a:r>
            <a:endParaRPr lang="a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3</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مجمع المعاملات المعلقةفي انتظار كتلةالكتلة N1 تأكيدالكتلة N+12 تأكيداتالكتلة N+23 تأكيداتالكتلة N+34 تأكيدات">    </p:cNvPr>
          <p:cNvPicPr>
            <a:picLocks noChangeAspect="1"/>
          </p:cNvPicPr>
          <p:nvPr/>
        </p:nvPicPr>
        <p:blipFill>
          <a:blip r:embed="rId1"/>
          <a:stretch>
            <a:fillRect/>
          </a:stretch>
        </p:blipFill>
        <p:spPr>
          <a:xfrm>
            <a:off x="342900" y="2044507"/>
            <a:ext cx="11506170" cy="261655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قائمة التحقق من السلامة</a:t>
            </a:r>
            <a:endParaRPr lang="ar"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rtl="1" algn="l" indent="0" marL="0">
              <a:lnSpc>
                <a:spcPct val="113000"/>
              </a:lnSpc>
              <a:buNone/>
            </a:pPr>
            <a:r>
              <a:rPr lang="ar" altLang="en-US" sz="2400" b="1" dirty="0">
                <a:solidFill>
                  <a:srgbClr val="25252B"/>
                </a:solidFill>
                <a:latin typeface="IBM Plex Sans" pitchFamily="34" charset="0"/>
                <a:ea typeface="IBM Plex Sans" pitchFamily="34" charset="-122"/>
                <a:cs typeface="IBM Plex Sans" pitchFamily="34" charset="-120"/>
              </a:rPr>
              <a:t>تدريب 3: اكتشفوا خطرًا وتوقفوا بأمان</a:t>
            </a:r>
            <a:endParaRPr lang="ar" sz="2400" dirty="0"/>
          </a:p>
        </p:txBody>
      </p:sp>
      <p:sp>
        <p:nvSpPr>
          <p:cNvPr id="6" name="Text 3"/>
          <p:cNvSpPr/>
          <p:nvPr/>
        </p:nvSpPr>
        <p:spPr>
          <a:xfrm>
            <a:off x="666780" y="2163928"/>
            <a:ext cx="5694426" cy="1234074"/>
          </a:xfrm>
          <a:prstGeom prst="rect">
            <a:avLst/>
          </a:prstGeom>
          <a:noFill/>
          <a:ln/>
        </p:spPr>
        <p:txBody>
          <a:bodyPr wrap="square" lIns="0" tIns="0" rIns="0" bIns="0" rtlCol="0" anchor="t"/>
          <a:lstStyle/>
          <a:p>
            <a:pPr rtl="1" algn="l" indent="0" marL="0">
              <a:lnSpc>
                <a:spcPct val="113000"/>
              </a:lnSpc>
              <a:buNone/>
            </a:pPr>
            <a:r>
              <a:rPr lang="ar" altLang="en-US" sz="2400" b="1" dirty="0">
                <a:solidFill>
                  <a:srgbClr val="25252B"/>
                </a:solidFill>
                <a:latin typeface="IBM Plex Sans" pitchFamily="34" charset="0"/>
                <a:ea typeface="IBM Plex Sans" pitchFamily="34" charset="-122"/>
                <a:cs typeface="IBM Plex Sans" pitchFamily="34" charset="-120"/>
              </a:rPr>
              <a:t>توقفوا لحظة. لا تشاركوا شيئًا. لا ترسلوا شيئًا. أغلقوا قناة التواصل. تحققوا بشكل مستقل. اطلبوا المساعدة دون كشف الأسرار.</a:t>
            </a:r>
            <a:endParaRPr lang="ar" sz="2400" dirty="0"/>
          </a:p>
        </p:txBody>
      </p:sp>
      <p:sp>
        <p:nvSpPr>
          <p:cNvPr id="7" name="Shape 4"/>
          <p:cNvSpPr/>
          <p:nvPr/>
        </p:nvSpPr>
        <p:spPr>
          <a:xfrm>
            <a:off x="666780" y="3702863"/>
            <a:ext cx="5372100" cy="1645280"/>
          </a:xfrm>
          <a:prstGeom prst="rect">
            <a:avLst/>
          </a:prstGeom>
          <a:solidFill>
            <a:srgbClr val="F3F3FA"/>
          </a:solidFill>
          <a:ln/>
        </p:spPr>
      </p:sp>
      <p:sp>
        <p:nvSpPr>
          <p:cNvPr id="8" name="Shape 5"/>
          <p:cNvSpPr/>
          <p:nvPr/>
        </p:nvSpPr>
        <p:spPr>
          <a:xfrm>
            <a:off x="666780" y="3702863"/>
            <a:ext cx="57150" cy="1645280"/>
          </a:xfrm>
          <a:prstGeom prst="rect">
            <a:avLst/>
          </a:prstGeom>
          <a:solidFill>
            <a:srgbClr val="422C70"/>
          </a:solidFill>
          <a:ln/>
        </p:spPr>
      </p:sp>
      <p:sp>
        <p:nvSpPr>
          <p:cNvPr id="9" name="Text 6"/>
          <p:cNvSpPr/>
          <p:nvPr/>
        </p:nvSpPr>
        <p:spPr>
          <a:xfrm>
            <a:off x="1211580" y="3977183"/>
            <a:ext cx="4599981" cy="1096640"/>
          </a:xfrm>
          <a:prstGeom prst="rect">
            <a:avLst/>
          </a:prstGeom>
          <a:noFill/>
          <a:ln/>
        </p:spPr>
        <p:txBody>
          <a:bodyPr wrap="square" lIns="0" tIns="0" rIns="0" bIns="0" rtlCol="0" anchor="t"/>
          <a:lstStyle/>
          <a:p>
            <a:pPr rtl="1" algn="l" indent="0" marL="0">
              <a:lnSpc>
                <a:spcPct val="113000"/>
              </a:lnSpc>
              <a:buNone/>
            </a:pPr>
            <a:r>
              <a:rPr lang="ar" altLang="en-US" sz="2400" b="1" dirty="0">
                <a:solidFill>
                  <a:srgbClr val="422C70"/>
                </a:solidFill>
                <a:latin typeface="IBM Plex Sans" pitchFamily="34" charset="0"/>
                <a:ea typeface="IBM Plex Sans" pitchFamily="34" charset="-122"/>
                <a:cs typeface="IBM Plex Sans" pitchFamily="34" charset="-120"/>
              </a:rPr>
              <a:t>جرّبوا</a:t>
            </a:r>
            <a:endParaRPr lang="ar" sz="2400" dirty="0"/>
          </a:p>
          <a:p>
            <a:pPr rtl="1" algn="l" indent="0" marL="0">
              <a:lnSpc>
                <a:spcPct val="113000"/>
              </a:lnSpc>
              <a:spcBef>
                <a:spcPts val="360"/>
              </a:spcBef>
              <a:buNone/>
            </a:pPr>
            <a:r>
              <a:rPr lang="ar" altLang="en-US" sz="2400" dirty="0">
                <a:solidFill>
                  <a:srgbClr val="25252B"/>
                </a:solidFill>
                <a:latin typeface="IBM Plex Sans" pitchFamily="34" charset="0"/>
                <a:ea typeface="IBM Plex Sans" pitchFamily="34" charset="-122"/>
                <a:cs typeface="IBM Plex Sans" pitchFamily="34" charset="-120"/>
              </a:rPr>
              <a:t>حددوا علامة التحذير في رسالة مُعدّة مسبقًا، والخسارة المحتملة، وأول إجراء آمن.</a:t>
            </a:r>
            <a:endParaRPr lang="ar" sz="240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3</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الاستعجال انتحال الهوية تغيير الوجهة عوائد مضمونة طلب معلومات سرية">    </p:cNvPr>
          <p:cNvPicPr>
            <a:picLocks noChangeAspect="1"/>
          </p:cNvPicPr>
          <p:nvPr/>
        </p:nvPicPr>
        <p:blipFill>
          <a:blip r:embed="rId1"/>
          <a:stretch>
            <a:fillRect/>
          </a:stretch>
        </p:blipFill>
        <p:spPr>
          <a:xfrm>
            <a:off x="342900" y="1222553"/>
            <a:ext cx="11506170" cy="42605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اقتناء بيتكوين وتبادلها</a:t>
            </a:r>
            <a:endParaRPr lang="ar"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rtl="1" algn="l" indent="0" marL="0">
              <a:lnSpc>
                <a:spcPct val="113000"/>
              </a:lnSpc>
              <a:buNone/>
            </a:pPr>
            <a:r>
              <a:rPr lang="ar" altLang="en-US" sz="2400" b="1" dirty="0">
                <a:solidFill>
                  <a:srgbClr val="25252B"/>
                </a:solidFill>
                <a:latin typeface="IBM Plex Sans" pitchFamily="34" charset="0"/>
                <a:ea typeface="IBM Plex Sans" pitchFamily="34" charset="-122"/>
                <a:cs typeface="IBM Plex Sans" pitchFamily="34" charset="-120"/>
              </a:rPr>
              <a:t>للتوعية، وليس لتقديم مشورة مالية</a:t>
            </a:r>
            <a:endParaRPr lang="ar" sz="2400" dirty="0"/>
          </a:p>
        </p:txBody>
      </p:sp>
      <p:sp>
        <p:nvSpPr>
          <p:cNvPr id="6" name="Text 3"/>
          <p:cNvSpPr/>
          <p:nvPr/>
        </p:nvSpPr>
        <p:spPr>
          <a:xfrm>
            <a:off x="666780" y="2163928"/>
            <a:ext cx="5694426" cy="1234074"/>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قارنوا السعر الإجمالي وفارق السعر، ورسوم الخدمة والسحب، والتحكم في المفاتيح، وبيانات الهوية، والتسوية، والقواعد المحلية السارية.</a:t>
            </a:r>
            <a:endParaRPr lang="ar" sz="2400" dirty="0"/>
          </a:p>
        </p:txBody>
      </p:sp>
      <p:sp>
        <p:nvSpPr>
          <p:cNvPr id="7" name="Text 4"/>
          <p:cNvSpPr/>
          <p:nvPr/>
        </p:nvSpPr>
        <p:spPr>
          <a:xfrm>
            <a:off x="666780" y="3702863"/>
            <a:ext cx="5694426" cy="2056760"/>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لا توجد طريقة أو جهة مقدِّمة للخدمة تُعدّ الأفضل تلقائيًا. </a:t>
            </a:r>
            <a:r>
              <a:rPr lang="ar" altLang="en-US" sz="2400" b="1" dirty="0">
                <a:solidFill>
                  <a:srgbClr val="25252B"/>
                </a:solidFill>
                <a:latin typeface="IBM Plex Sans" pitchFamily="34" charset="0"/>
                <a:ea typeface="IBM Plex Sans" pitchFamily="34" charset="-122"/>
                <a:cs typeface="IBM Plex Sans" pitchFamily="34" charset="-120"/>
              </a:rPr>
              <a:t>إجراءات «اعرف عميلك»</a:t>
            </a:r>
            <a:r>
              <a:rPr lang="ar" altLang="en-US" sz="2400" dirty="0">
                <a:solidFill>
                  <a:srgbClr val="25252B"/>
                </a:solidFill>
                <a:latin typeface="IBM Plex Sans" pitchFamily="34" charset="0"/>
                <a:ea typeface="IBM Plex Sans" pitchFamily="34" charset="-122"/>
                <a:cs typeface="IBM Plex Sans" pitchFamily="34" charset="-120"/>
              </a:rPr>
              <a:t> تعني التحقق من الهوية: قد توفر فوائد تتعلق بالامتثال أو الاسترداد، مع مخاطر مرتبطة بربط بيانات الهوية ببيانات الدفع.</a:t>
            </a:r>
            <a:endParaRPr lang="ar" sz="240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3</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شخص يريد الحصول على بيتكوين الكسب احصلوا على أجر مقابل العمل.من شخص إلى آخربادلوا النقد وجهًا لوجه.منصة تداولاشتروا عبر خدمة.صراف آلي اشتروا من جهاز. حفظ ذاتي أو رصيد لدى جهة حافظة">    </p:cNvPr>
          <p:cNvPicPr>
            <a:picLocks noChangeAspect="1"/>
          </p:cNvPicPr>
          <p:nvPr/>
        </p:nvPicPr>
        <p:blipFill>
          <a:blip r:embed="rId1"/>
          <a:stretch>
            <a:fillRect/>
          </a:stretch>
        </p:blipFill>
        <p:spPr>
          <a:xfrm>
            <a:off x="342900" y="921258"/>
            <a:ext cx="11506170" cy="48631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التكاليفما السعر وفارق السعر ورسوم الخدمة أو السحب المطبّقة؟الحفظمن يتحكم في البيتكوين قبل عملية التبادل وبعدها؟ الهوية والخصوصيةما المعلومات الشخصية التي تُجمع أو تُخزّن أو تُشارك؟ السحب والتسويةهل ي">    </p:cNvPr>
          <p:cNvPicPr>
            <a:picLocks noChangeAspect="1"/>
          </p:cNvPicPr>
          <p:nvPr/>
        </p:nvPicPr>
        <p:blipFill>
          <a:blip r:embed="rId1"/>
          <a:stretch>
            <a:fillRect/>
          </a:stretch>
        </p:blipFill>
        <p:spPr>
          <a:xfrm>
            <a:off x="342900" y="1164214"/>
            <a:ext cx="11506170" cy="437714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المدفوعات على السلسلة وعبر شبكة لايتنينغ</a:t>
            </a:r>
            <a:endParaRPr lang="ar"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على السلسلة:</a:t>
            </a:r>
            <a:r>
              <a:rPr lang="ar" altLang="en-US" sz="2400" dirty="0">
                <a:solidFill>
                  <a:srgbClr val="25252B"/>
                </a:solidFill>
                <a:latin typeface="IBM Plex Sans" pitchFamily="34" charset="0"/>
                <a:ea typeface="IBM Plex Sans" pitchFamily="34" charset="-122"/>
                <a:cs typeface="IBM Plex Sans" pitchFamily="34" charset="-120"/>
              </a:rPr>
              <a:t> سجل على سلسلة الكتل؛ تأكيدات</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لايتنينغ:</a:t>
            </a:r>
            <a:r>
              <a:rPr lang="ar" altLang="en-US" sz="2400" dirty="0">
                <a:solidFill>
                  <a:srgbClr val="25252B"/>
                </a:solidFill>
                <a:latin typeface="IBM Plex Sans" pitchFamily="34" charset="0"/>
                <a:ea typeface="IBM Plex Sans" pitchFamily="34" charset="-122"/>
                <a:cs typeface="IBM Plex Sans" pitchFamily="34" charset="-120"/>
              </a:rPr>
              <a:t> شبكة مدفوعات بيتكوين؛ عادةً ما يتحدد نجاح الدفع أو فشله بسرعة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اختلافات في طلبات الاستلام والرسوم والحدود ونقاط الفشل</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طابقوا الطلب مع طريقة الدفع التي تدعمها المحفظة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قد ينطوي أيٌّ من المسارين على حفظ الأموال لدى طرف ثالث أو الاعتماد على خدمة</a:t>
            </a:r>
            <a:endParaRPr lang="ar"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لايتنينغ ليست عملة منفصلة. قد تكون محفظة لايتنينغ وصائية أو ذاتية الحفظ؛ ولا تثبت سرعة الدفع ملاءمتها للاحتفاظ بأرصدة أكبر.</a:t>
            </a:r>
            <a:endParaRPr lang="ar"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تدعم بعض التطبيقات كلا المسارين مع رسوم إضافية أو اعتماد على خدمات أخرى. وتندرج تفاصيل القنوات والتوجيه والسيولة ضمن التعلّم المتقدم.</a:t>
            </a:r>
            <a:endParaRPr lang="a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3</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الممارسة المدعومة</a:t>
            </a:r>
            <a:endParaRPr lang="ar" sz="3000" dirty="0"/>
          </a:p>
        </p:txBody>
      </p:sp>
      <p:sp>
        <p:nvSpPr>
          <p:cNvPr id="4" name="Text 2"/>
          <p:cNvSpPr/>
          <p:nvPr/>
        </p:nvSpPr>
        <p:spPr>
          <a:xfrm>
            <a:off x="1047720" y="1386779"/>
            <a:ext cx="10688604" cy="2772552"/>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افتحوا المحفظة المُعدّة وتنقّلوا بين أقسامها</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أكملوا خطوات الوصول الأول المعتمدة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حدّدوا موضع معلومات الاستلام العامة وتحقّقوا منها</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استلموا أو حاكوا الاستلام بأمان؛ وتحقّقوا من الحالة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أكملوا خطوات الاستلام والإرسال أو حاكوها</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أظهروا استعدادكم للاسترداد دون كشف المعلومات السرية</a:t>
            </a:r>
            <a:endParaRPr lang="ar"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استخدموا بيئة التدريب المتفق عليها. توقّفوا عند وجود عدم تطابق؛ واطلبوا الدعم والمزيد من التدريب عند الحاجة.</a:t>
            </a:r>
            <a:endParaRPr lang="a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3</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مراجعة: ماذا تعني مسؤولية الحفظ الذاتي؟</a:t>
            </a:r>
            <a:endParaRPr lang="ar"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rtl="1" algn="l" indent="0" marL="0">
              <a:lnSpc>
                <a:spcPct val="113000"/>
              </a:lnSpc>
              <a:buNone/>
            </a:pPr>
            <a:r>
              <a:rPr lang="ar" altLang="en-US" sz="2020" b="1" dirty="0">
                <a:solidFill>
                  <a:srgbClr val="25252B"/>
                </a:solidFill>
                <a:latin typeface="IBM Plex Sans" pitchFamily="34" charset="0"/>
                <a:ea typeface="IBM Plex Sans" pitchFamily="34" charset="-122"/>
                <a:cs typeface="IBM Plex Sans" pitchFamily="34" charset="-120"/>
              </a:rPr>
              <a:t>أهم النقاط المستخلصة</a:t>
            </a:r>
            <a:endParaRPr lang="ar" sz="2020" dirty="0"/>
          </a:p>
        </p:txBody>
      </p:sp>
      <p:sp>
        <p:nvSpPr>
          <p:cNvPr id="5" name="Text 3"/>
          <p:cNvSpPr/>
          <p:nvPr/>
        </p:nvSpPr>
        <p:spPr>
          <a:xfrm>
            <a:off x="986729" y="1973732"/>
            <a:ext cx="10755447" cy="1932676"/>
          </a:xfrm>
          <a:prstGeom prst="rect">
            <a:avLst/>
          </a:prstGeom>
          <a:noFill/>
          <a:ln/>
        </p:spPr>
        <p:txBody>
          <a:bodyPr wrap="square" lIns="0" tIns="0" rIns="0" bIns="0" rtlCol="0" anchor="t"/>
          <a:lstStyle/>
          <a:p>
            <a:pPr rtl="1" algn="l" marL="191770" indent="-191770">
              <a:lnSpc>
                <a:spcPct val="113000"/>
              </a:lnSpc>
              <a:buSzPct val="100000"/>
              <a:buChar char="•"/>
            </a:pPr>
            <a:r>
              <a:rPr lang="ar" altLang="en-US" sz="2020" dirty="0">
                <a:solidFill>
                  <a:srgbClr val="25252B"/>
                </a:solidFill>
                <a:latin typeface="IBM Plex Sans" pitchFamily="34" charset="0"/>
                <a:ea typeface="IBM Plex Sans" pitchFamily="34" charset="-122"/>
                <a:cs typeface="IBM Plex Sans" pitchFamily="34" charset="-120"/>
              </a:rPr>
              <a:t>تدير المحفظة الوصول؛ وتُجيز المفاتيح الإنفاق</a:t>
            </a:r>
            <a:endParaRPr lang="ar" sz="2020" dirty="0"/>
          </a:p>
          <a:p>
            <a:pPr rtl="1" algn="l" marL="191770" indent="-191770">
              <a:lnSpc>
                <a:spcPct val="113000"/>
              </a:lnSpc>
              <a:spcBef>
                <a:spcPts val="400"/>
              </a:spcBef>
              <a:buSzPct val="100000"/>
              <a:buChar char="•"/>
            </a:pPr>
            <a:r>
              <a:rPr lang="ar" altLang="en-US" sz="2020" dirty="0">
                <a:solidFill>
                  <a:srgbClr val="25252B"/>
                </a:solidFill>
                <a:latin typeface="IBM Plex Sans" pitchFamily="34" charset="0"/>
                <a:ea typeface="IBM Plex Sans" pitchFamily="34" charset="-122"/>
                <a:cs typeface="IBM Plex Sans" pitchFamily="34" charset="-120"/>
              </a:rPr>
              <a:t>شاركوا معلومات الاستلام؛ واحتفظوا بالمعلومات السرية دون اتصال بالإنترنت وبعيدًا عن الآخرين</a:t>
            </a:r>
            <a:endParaRPr lang="ar" sz="2020" dirty="0"/>
          </a:p>
          <a:p>
            <a:pPr rtl="1" algn="l" marL="191770" indent="-191770">
              <a:lnSpc>
                <a:spcPct val="113000"/>
              </a:lnSpc>
              <a:spcBef>
                <a:spcPts val="400"/>
              </a:spcBef>
              <a:buSzPct val="100000"/>
              <a:buChar char="•"/>
            </a:pPr>
            <a:r>
              <a:rPr lang="ar" altLang="en-US" sz="2020" dirty="0">
                <a:solidFill>
                  <a:srgbClr val="25252B"/>
                </a:solidFill>
                <a:latin typeface="IBM Plex Sans" pitchFamily="34" charset="0"/>
                <a:ea typeface="IBM Plex Sans" pitchFamily="34" charset="-122"/>
                <a:cs typeface="IBM Plex Sans" pitchFamily="34" charset="-120"/>
              </a:rPr>
              <a:t>حدّدوا مخاطر الحفظ والاسترداد والأجهزة</a:t>
            </a:r>
            <a:endParaRPr lang="ar" sz="2020" dirty="0"/>
          </a:p>
          <a:p>
            <a:pPr rtl="1" algn="l" marL="191770" indent="-191770">
              <a:lnSpc>
                <a:spcPct val="113000"/>
              </a:lnSpc>
              <a:spcBef>
                <a:spcPts val="400"/>
              </a:spcBef>
              <a:buSzPct val="100000"/>
              <a:buChar char="•"/>
            </a:pPr>
            <a:r>
              <a:rPr lang="ar" altLang="en-US" sz="2020" dirty="0">
                <a:solidFill>
                  <a:srgbClr val="25252B"/>
                </a:solidFill>
                <a:latin typeface="IBM Plex Sans" pitchFamily="34" charset="0"/>
                <a:ea typeface="IBM Plex Sans" pitchFamily="34" charset="-122"/>
                <a:cs typeface="IBM Plex Sans" pitchFamily="34" charset="-120"/>
              </a:rPr>
              <a:t>تحقّقوا قبل الموافقة؛ وافحصوا النتيجة بأنفسكم</a:t>
            </a:r>
            <a:endParaRPr lang="ar" sz="2020" dirty="0"/>
          </a:p>
          <a:p>
            <a:pPr rtl="1" algn="l" marL="191770" indent="-191770">
              <a:lnSpc>
                <a:spcPct val="113000"/>
              </a:lnSpc>
              <a:spcBef>
                <a:spcPts val="400"/>
              </a:spcBef>
              <a:buSzPct val="100000"/>
              <a:buChar char="•"/>
            </a:pPr>
            <a:r>
              <a:rPr lang="ar" altLang="en-US" sz="2020" dirty="0">
                <a:solidFill>
                  <a:srgbClr val="25252B"/>
                </a:solidFill>
                <a:latin typeface="IBM Plex Sans" pitchFamily="34" charset="0"/>
                <a:ea typeface="IBM Plex Sans" pitchFamily="34" charset="-122"/>
                <a:cs typeface="IBM Plex Sans" pitchFamily="34" charset="-120"/>
              </a:rPr>
              <a:t>توقّفوا عند التعرّض للضغط؛ واحرصوا على أن تبقى أخطاء التعلّم محدودة</a:t>
            </a:r>
            <a:endParaRPr lang="ar"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rtl="1" algn="l" indent="0" marL="0">
              <a:lnSpc>
                <a:spcPct val="113000"/>
              </a:lnSpc>
              <a:buNone/>
            </a:pPr>
            <a:r>
              <a:rPr lang="ar" altLang="en-US" sz="2020" dirty="0">
                <a:solidFill>
                  <a:srgbClr val="25252B"/>
                </a:solidFill>
                <a:latin typeface="IBM Plex Sans" pitchFamily="34" charset="0"/>
                <a:ea typeface="IBM Plex Sans" pitchFamily="34" charset="-122"/>
                <a:cs typeface="IBM Plex Sans" pitchFamily="34" charset="-120"/>
              </a:rPr>
              <a:t>يرسل صديق طلبًا بينما تطالبكم جهة دعم لا تعرفونها باتخاذ إجراء فوري. ما الذي يمكنكم التحقّق منه قبل القيام بأي شيء؟</a:t>
            </a:r>
            <a:endParaRPr lang="ar"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rtl="1" algn="l" indent="0" marL="0">
              <a:lnSpc>
                <a:spcPct val="113000"/>
              </a:lnSpc>
              <a:buNone/>
            </a:pPr>
            <a:r>
              <a:rPr lang="ar" altLang="en-US" sz="2020" b="1" dirty="0">
                <a:solidFill>
                  <a:srgbClr val="422C70"/>
                </a:solidFill>
                <a:latin typeface="IBM Plex Sans" pitchFamily="34" charset="0"/>
                <a:ea typeface="IBM Plex Sans" pitchFamily="34" charset="-122"/>
                <a:cs typeface="IBM Plex Sans" pitchFamily="34" charset="-120"/>
              </a:rPr>
              <a:t>لحظة للتأمّل</a:t>
            </a:r>
            <a:endParaRPr lang="ar" sz="2020" dirty="0"/>
          </a:p>
          <a:p>
            <a:pPr rtl="1" algn="l" indent="0" marL="0">
              <a:lnSpc>
                <a:spcPct val="113000"/>
              </a:lnSpc>
              <a:spcBef>
                <a:spcPts val="300"/>
              </a:spcBef>
              <a:buNone/>
            </a:pPr>
            <a:r>
              <a:rPr lang="ar" altLang="en-US" sz="2020" dirty="0">
                <a:solidFill>
                  <a:srgbClr val="25252B"/>
                </a:solidFill>
                <a:latin typeface="IBM Plex Sans" pitchFamily="34" charset="0"/>
                <a:ea typeface="IBM Plex Sans" pitchFamily="34" charset="-122"/>
                <a:cs typeface="IBM Plex Sans" pitchFamily="34" charset="-120"/>
              </a:rPr>
              <a:t>ما فحص السلامة الذي ستتوقّفون لإجرائه قبل التصرّف؟</a:t>
            </a:r>
            <a:endParaRPr lang="ar"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3</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rtl="1" algn="ctr" indent="0" marL="0">
              <a:lnSpc>
                <a:spcPct val="113000"/>
              </a:lnSpc>
              <a:buNone/>
            </a:pPr>
            <a:r>
              <a:rPr lang="ar" altLang="en-US" sz="2400" dirty="0">
                <a:solidFill>
                  <a:srgbClr val="F7941F"/>
                </a:solidFill>
                <a:latin typeface="IBM Plex Sans Medium" pitchFamily="34" charset="0"/>
                <a:ea typeface="IBM Plex Sans Medium" pitchFamily="34" charset="-122"/>
                <a:cs typeface="IBM Plex Sans Medium" pitchFamily="34" charset="-120"/>
              </a:rPr>
              <a:t>الوحدة 4</a:t>
            </a:r>
            <a:endParaRPr lang="ar"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rtl="1" algn="ctr" indent="0" marL="0">
              <a:lnSpc>
                <a:spcPct val="83000"/>
              </a:lnSpc>
              <a:buNone/>
            </a:pPr>
            <a:r>
              <a:rPr lang="ar" altLang="en-US" sz="4350" dirty="0">
                <a:solidFill>
                  <a:srgbClr val="FFFFFF"/>
                </a:solidFill>
                <a:latin typeface="IBM Plex Sans Medium" pitchFamily="34" charset="0"/>
                <a:ea typeface="IBM Plex Sans Medium" pitchFamily="34" charset="-122"/>
                <a:cs typeface="IBM Plex Sans Medium" pitchFamily="34" charset="-120"/>
              </a:rPr>
              <a:t>بيتكوين في مجتمعكم</a:t>
            </a:r>
            <a:endParaRPr lang="ar" sz="4350" dirty="0"/>
          </a:p>
        </p:txBody>
      </p:sp>
      <p:sp>
        <p:nvSpPr>
          <p:cNvPr id="4" name="Text 2"/>
          <p:cNvSpPr/>
          <p:nvPr/>
        </p:nvSpPr>
        <p:spPr>
          <a:xfrm>
            <a:off x="381122" y="4105747"/>
            <a:ext cx="11429817" cy="411389"/>
          </a:xfrm>
          <a:prstGeom prst="rect">
            <a:avLst/>
          </a:prstGeom>
          <a:noFill/>
          <a:ln/>
        </p:spPr>
        <p:txBody>
          <a:bodyPr wrap="square" lIns="0" tIns="0" rIns="0" bIns="0" rtlCol="0" anchor="t"/>
          <a:lstStyle/>
          <a:p>
            <a:pPr rtl="1" algn="ctr" indent="0" marL="0">
              <a:lnSpc>
                <a:spcPct val="113000"/>
              </a:lnSpc>
              <a:buNone/>
            </a:pPr>
            <a:r>
              <a:rPr lang="ar" altLang="en-US" sz="2400" b="1" dirty="0">
                <a:solidFill>
                  <a:srgbClr val="FFFFFF"/>
                </a:solidFill>
                <a:latin typeface="IBM Plex Sans" pitchFamily="34" charset="0"/>
                <a:ea typeface="IBM Plex Sans" pitchFamily="34" charset="-122"/>
                <a:cs typeface="IBM Plex Sans" pitchFamily="34" charset="-120"/>
              </a:rPr>
              <a:t>الربط:</a:t>
            </a:r>
            <a:r>
              <a:rPr lang="ar" altLang="en-US" sz="2400" dirty="0">
                <a:solidFill>
                  <a:srgbClr val="FFFFFF"/>
                </a:solidFill>
                <a:latin typeface="IBM Plex Sans" pitchFamily="34" charset="0"/>
                <a:ea typeface="IBM Plex Sans" pitchFamily="34" charset="-122"/>
                <a:cs typeface="IBM Plex Sans" pitchFamily="34" charset="-120"/>
              </a:rPr>
              <a:t> كيف ترتبط المشكلة والحل والإجراء الآمن بهذا المجتمع؟</a:t>
            </a:r>
            <a:endParaRPr lang="a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وحدتكم المحلية 4</a:t>
            </a:r>
            <a:endParaRPr lang="ar" sz="3000" dirty="0"/>
          </a:p>
        </p:txBody>
      </p:sp>
      <p:pic>
        <p:nvPicPr>
          <p:cNvPr id="4" name="Image 0" descr="اربطوااربطوا ما تعلمتموه سابقًا بحاجة محلية. قارنواوازنوا بين بيتكوين وخيار محلي واقعي.تدرّبوا بأمانجرّبوا مهمة محددة مع التوجيه. اشرحواشاركوا ما تعلمتموه وخطوة تالية.">    </p:cNvPr>
          <p:cNvPicPr>
            <a:picLocks noChangeAspect="1"/>
          </p:cNvPicPr>
          <p:nvPr/>
        </p:nvPicPr>
        <p:blipFill>
          <a:blip r:embed="rId1"/>
          <a:stretch>
            <a:fillRect/>
          </a:stretch>
        </p:blipFill>
        <p:spPr>
          <a:xfrm>
            <a:off x="666780" y="1295430"/>
            <a:ext cx="10858500" cy="1798991"/>
          </a:xfrm>
          <a:prstGeom prst="rect">
            <a:avLst/>
          </a:prstGeom>
        </p:spPr>
      </p:pic>
      <p:sp>
        <p:nvSpPr>
          <p:cNvPr id="5" name="Text 2"/>
          <p:cNvSpPr/>
          <p:nvPr/>
        </p:nvSpPr>
        <p:spPr>
          <a:xfrm>
            <a:off x="666780" y="3246852"/>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سجّلوا محور اهتمامكم المحلي: المشكلة أو الفرصة، والبديل، والسيناريو الآمن، والفائدة الرئيسية والمخاطر الرئيسية، والخطوة التالية الآمنة.</a:t>
            </a:r>
            <a:endParaRPr lang="ar" sz="2400" dirty="0"/>
          </a:p>
        </p:txBody>
      </p:sp>
      <p:sp>
        <p:nvSpPr>
          <p:cNvPr id="6" name="Text 3"/>
          <p:cNvSpPr/>
          <p:nvPr/>
        </p:nvSpPr>
        <p:spPr>
          <a:xfrm>
            <a:off x="666780" y="4374398"/>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لا يُتوقّع منكم تبنّي بيتكوين أو الاستنتاج بأنها الخيار الأفضل. فالأمثلة المحلية لا تثبت أن طريقةً ما تنجح في كل مكان.</a:t>
            </a:r>
            <a:endParaRPr lang="a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4</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ورش العمل والعروض التوضيحية</a:t>
            </a:r>
            <a:endParaRPr lang="ar" sz="3000" dirty="0"/>
          </a:p>
        </p:txBody>
      </p:sp>
      <p:sp>
        <p:nvSpPr>
          <p:cNvPr id="4" name="Text 2"/>
          <p:cNvSpPr/>
          <p:nvPr/>
        </p:nvSpPr>
        <p:spPr>
          <a:xfrm>
            <a:off x="1047720" y="1386779"/>
            <a:ext cx="10688604" cy="1355781"/>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العرض:</a:t>
            </a:r>
            <a:r>
              <a:rPr lang="ar" altLang="en-US" sz="2400" dirty="0">
                <a:solidFill>
                  <a:srgbClr val="25252B"/>
                </a:solidFill>
                <a:latin typeface="IBM Plex Sans" pitchFamily="34" charset="0"/>
                <a:ea typeface="IBM Plex Sans" pitchFamily="34" charset="-122"/>
                <a:cs typeface="IBM Plex Sans" pitchFamily="34" charset="-120"/>
              </a:rPr>
              <a:t> راقبوا العملية والمخاطر</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التدريب:</a:t>
            </a:r>
            <a:r>
              <a:rPr lang="ar" altLang="en-US" sz="2400" dirty="0">
                <a:solidFill>
                  <a:srgbClr val="25252B"/>
                </a:solidFill>
                <a:latin typeface="IBM Plex Sans" pitchFamily="34" charset="0"/>
                <a:ea typeface="IBM Plex Sans" pitchFamily="34" charset="-122"/>
                <a:cs typeface="IBM Plex Sans" pitchFamily="34" charset="-120"/>
              </a:rPr>
              <a:t> طبّقوا الخطوات باستخدام مواد تدريبية آمنة</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التنفيذ:</a:t>
            </a:r>
            <a:r>
              <a:rPr lang="ar" altLang="en-US" sz="2400" dirty="0">
                <a:solidFill>
                  <a:srgbClr val="25252B"/>
                </a:solidFill>
                <a:latin typeface="IBM Plex Sans" pitchFamily="34" charset="0"/>
                <a:ea typeface="IBM Plex Sans" pitchFamily="34" charset="-122"/>
                <a:cs typeface="IBM Plex Sans" pitchFamily="34" charset="-120"/>
              </a:rPr>
              <a:t> أنجزوا مهمة أو اشرحوا قرارًا بصورة مستقلة</a:t>
            </a:r>
            <a:endParaRPr lang="ar"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قبل التدريب: أدوات جرى التحقق منها، وخطط واضحة للاستعادة والتعامل مع الإخفاق، ومخاطر معروفة، ونقطة توقف واضحة.</a:t>
            </a:r>
            <a:endParaRPr lang="ar" sz="2400" dirty="0"/>
          </a:p>
        </p:txBody>
      </p:sp>
      <p:sp>
        <p:nvSpPr>
          <p:cNvPr id="6" name="Text 4"/>
          <p:cNvSpPr/>
          <p:nvPr/>
        </p:nvSpPr>
        <p:spPr>
          <a:xfrm>
            <a:off x="666780" y="4205326"/>
            <a:ext cx="11510010" cy="1234074"/>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لا يُمارَس أي ضغط لتثبيت برامج أو الإفصاح عن بيانات مالية. يتوفر بديل لا يتطلب الاتصال بالإنترنت أو استخدام أموال. يجب أن يكون أي مبلغ حقيقي مستخدم صغيرًا بما يكفي لتظل خسارته بالكامل درسًا، لا أزمة.</a:t>
            </a:r>
            <a:endParaRPr lang="a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4</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أدوات وموارد بيتكوين المحلية</a:t>
            </a:r>
            <a:endParaRPr lang="ar" sz="3000" dirty="0"/>
          </a:p>
        </p:txBody>
      </p:sp>
      <p:sp>
        <p:nvSpPr>
          <p:cNvPr id="4" name="Text 2"/>
          <p:cNvSpPr/>
          <p:nvPr/>
        </p:nvSpPr>
        <p:spPr>
          <a:xfrm>
            <a:off x="1032449" y="1383030"/>
            <a:ext cx="10705338" cy="2662367"/>
          </a:xfrm>
          <a:prstGeom prst="rect">
            <a:avLst/>
          </a:prstGeom>
          <a:noFill/>
          <a:ln/>
        </p:spPr>
        <p:txBody>
          <a:bodyPr wrap="square" lIns="0" tIns="0" rIns="0" bIns="0" rtlCol="0" anchor="t"/>
          <a:lstStyle/>
          <a:p>
            <a:pPr rtl="1" algn="l" marL="219710" indent="-219710">
              <a:lnSpc>
                <a:spcPct val="113000"/>
              </a:lnSpc>
              <a:buSzPct val="100000"/>
              <a:buChar char="•"/>
            </a:pPr>
            <a:r>
              <a:rPr lang="ar" altLang="en-US" sz="2300" dirty="0">
                <a:solidFill>
                  <a:srgbClr val="25252B"/>
                </a:solidFill>
                <a:latin typeface="IBM Plex Sans" pitchFamily="34" charset="0"/>
                <a:ea typeface="IBM Plex Sans" pitchFamily="34" charset="-122"/>
                <a:cs typeface="IBM Plex Sans" pitchFamily="34" charset="-120"/>
              </a:rPr>
              <a:t>الغرض والبديل الواقعي</a:t>
            </a:r>
            <a:endParaRPr lang="ar" sz="2300" dirty="0"/>
          </a:p>
          <a:p>
            <a:pPr rtl="1" algn="l" marL="219710" indent="-219710">
              <a:lnSpc>
                <a:spcPct val="113000"/>
              </a:lnSpc>
              <a:spcBef>
                <a:spcPts val="460"/>
              </a:spcBef>
              <a:buSzPct val="100000"/>
              <a:buChar char="•"/>
            </a:pPr>
            <a:r>
              <a:rPr lang="ar" altLang="en-US" sz="2300" dirty="0">
                <a:solidFill>
                  <a:srgbClr val="25252B"/>
                </a:solidFill>
                <a:latin typeface="IBM Plex Sans" pitchFamily="34" charset="0"/>
                <a:ea typeface="IBM Plex Sans" pitchFamily="34" charset="-122"/>
                <a:cs typeface="IBM Plex Sans" pitchFamily="34" charset="-120"/>
              </a:rPr>
              <a:t>التحكم في المفاتيح واستعادتها</a:t>
            </a:r>
            <a:endParaRPr lang="ar" sz="2300" dirty="0"/>
          </a:p>
          <a:p>
            <a:pPr rtl="1" algn="l" marL="219710" indent="-219710">
              <a:lnSpc>
                <a:spcPct val="113000"/>
              </a:lnSpc>
              <a:spcBef>
                <a:spcPts val="460"/>
              </a:spcBef>
              <a:buSzPct val="100000"/>
              <a:buChar char="•"/>
            </a:pPr>
            <a:r>
              <a:rPr lang="ar" altLang="en-US" sz="2300" dirty="0">
                <a:solidFill>
                  <a:srgbClr val="25252B"/>
                </a:solidFill>
                <a:latin typeface="IBM Plex Sans" pitchFamily="34" charset="0"/>
                <a:ea typeface="IBM Plex Sans" pitchFamily="34" charset="-122"/>
                <a:cs typeface="IBM Plex Sans" pitchFamily="34" charset="-120"/>
              </a:rPr>
              <a:t>التحقق من أصالة الناشر أو النطاق أو صفحة التطبيق في المتجر</a:t>
            </a:r>
            <a:endParaRPr lang="ar" sz="2300" dirty="0"/>
          </a:p>
          <a:p>
            <a:pPr rtl="1" algn="l" marL="219710" indent="-219710">
              <a:lnSpc>
                <a:spcPct val="113000"/>
              </a:lnSpc>
              <a:spcBef>
                <a:spcPts val="460"/>
              </a:spcBef>
              <a:buSzPct val="100000"/>
              <a:buChar char="•"/>
            </a:pPr>
            <a:r>
              <a:rPr lang="ar" altLang="en-US" sz="2300" dirty="0">
                <a:solidFill>
                  <a:srgbClr val="25252B"/>
                </a:solidFill>
                <a:latin typeface="IBM Plex Sans" pitchFamily="34" charset="0"/>
                <a:ea typeface="IBM Plex Sans" pitchFamily="34" charset="-122"/>
                <a:cs typeface="IBM Plex Sans" pitchFamily="34" charset="-120"/>
              </a:rPr>
              <a:t>حالة إتاحة الشفرة المصدرية والمراجعة والصيانة</a:t>
            </a:r>
            <a:endParaRPr lang="ar" sz="2300" dirty="0"/>
          </a:p>
          <a:p>
            <a:pPr rtl="1" algn="l" marL="219710" indent="-219710">
              <a:lnSpc>
                <a:spcPct val="113000"/>
              </a:lnSpc>
              <a:spcBef>
                <a:spcPts val="460"/>
              </a:spcBef>
              <a:buSzPct val="100000"/>
              <a:buChar char="•"/>
            </a:pPr>
            <a:r>
              <a:rPr lang="ar" altLang="en-US" sz="2300" dirty="0">
                <a:solidFill>
                  <a:srgbClr val="25252B"/>
                </a:solidFill>
                <a:latin typeface="IBM Plex Sans" pitchFamily="34" charset="0"/>
                <a:ea typeface="IBM Plex Sans" pitchFamily="34" charset="-122"/>
                <a:cs typeface="IBM Plex Sans" pitchFamily="34" charset="-120"/>
              </a:rPr>
              <a:t>الخصوصية والتكلفة الإجمالية والتوافق والدعم</a:t>
            </a:r>
            <a:endParaRPr lang="ar" sz="2300" dirty="0"/>
          </a:p>
          <a:p>
            <a:pPr rtl="1" algn="l" marL="219710" indent="-219710">
              <a:lnSpc>
                <a:spcPct val="113000"/>
              </a:lnSpc>
              <a:spcBef>
                <a:spcPts val="460"/>
              </a:spcBef>
              <a:buSzPct val="100000"/>
              <a:buChar char="•"/>
            </a:pPr>
            <a:r>
              <a:rPr lang="ar" altLang="en-US" sz="2300" dirty="0">
                <a:solidFill>
                  <a:srgbClr val="25252B"/>
                </a:solidFill>
                <a:latin typeface="IBM Plex Sans" pitchFamily="34" charset="0"/>
                <a:ea typeface="IBM Plex Sans" pitchFamily="34" charset="-122"/>
                <a:cs typeface="IBM Plex Sans" pitchFamily="34" charset="-120"/>
              </a:rPr>
              <a:t>القواعد والقيود المحلية السارية</a:t>
            </a:r>
            <a:endParaRPr lang="ar" sz="2300" dirty="0"/>
          </a:p>
        </p:txBody>
      </p:sp>
      <p:sp>
        <p:nvSpPr>
          <p:cNvPr id="5" name="Text 3"/>
          <p:cNvSpPr/>
          <p:nvPr/>
        </p:nvSpPr>
        <p:spPr>
          <a:xfrm>
            <a:off x="666780" y="4367174"/>
            <a:ext cx="11510010" cy="789950"/>
          </a:xfrm>
          <a:prstGeom prst="rect">
            <a:avLst/>
          </a:prstGeom>
          <a:noFill/>
          <a:ln/>
        </p:spPr>
        <p:txBody>
          <a:bodyPr wrap="square" lIns="0" tIns="0" rIns="0" bIns="0" rtlCol="0" anchor="t"/>
          <a:lstStyle/>
          <a:p>
            <a:pPr rtl="1" algn="l" indent="0" marL="0">
              <a:lnSpc>
                <a:spcPct val="113000"/>
              </a:lnSpc>
              <a:buNone/>
            </a:pPr>
            <a:r>
              <a:rPr lang="ar" altLang="en-US" sz="2300" dirty="0">
                <a:solidFill>
                  <a:srgbClr val="25252B"/>
                </a:solidFill>
                <a:latin typeface="IBM Plex Sans" pitchFamily="34" charset="0"/>
                <a:ea typeface="IBM Plex Sans" pitchFamily="34" charset="-122"/>
                <a:cs typeface="IBM Plex Sans" pitchFamily="34" charset="-120"/>
              </a:rPr>
              <a:t>سجّلوا الأداة/الإصدار، وتاريخ التحقق، ونوع الحفظ، والاستخدام الرئيسي، والفائدة، والمخاطر، وطريقة الاستعادة، والبديل.</a:t>
            </a:r>
            <a:endParaRPr lang="ar" sz="2300" dirty="0"/>
          </a:p>
        </p:txBody>
      </p:sp>
      <p:sp>
        <p:nvSpPr>
          <p:cNvPr id="6" name="Text 4"/>
          <p:cNvSpPr/>
          <p:nvPr/>
        </p:nvSpPr>
        <p:spPr>
          <a:xfrm>
            <a:off x="666780" y="5449824"/>
            <a:ext cx="11510010" cy="789950"/>
          </a:xfrm>
          <a:prstGeom prst="rect">
            <a:avLst/>
          </a:prstGeom>
          <a:noFill/>
          <a:ln/>
        </p:spPr>
        <p:txBody>
          <a:bodyPr wrap="square" lIns="0" tIns="0" rIns="0" bIns="0" rtlCol="0" anchor="t"/>
          <a:lstStyle/>
          <a:p>
            <a:pPr rtl="1" algn="l" indent="0" marL="0">
              <a:lnSpc>
                <a:spcPct val="113000"/>
              </a:lnSpc>
              <a:buNone/>
            </a:pPr>
            <a:r>
              <a:rPr lang="ar" altLang="en-US" sz="2300" dirty="0">
                <a:solidFill>
                  <a:srgbClr val="25252B"/>
                </a:solidFill>
                <a:latin typeface="IBM Plex Sans" pitchFamily="34" charset="0"/>
                <a:ea typeface="IBM Plex Sans" pitchFamily="34" charset="-122"/>
                <a:cs typeface="IBM Plex Sans" pitchFamily="34" charset="-120"/>
              </a:rPr>
              <a:t>الأدوات المذكورة أمثلة تعليمية مرتبطة بتاريخ محدد، وليست توصيات أو وعودًا بالأمان أو التوافر أو انخفاض التكلفة أو الملاءمة. تحقّقوا منها مجددًا قبل الاستخدام الفعلي.</a:t>
            </a:r>
            <a:endParaRPr lang="ar"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4</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مدفوعات لايتنينغ</a:t>
            </a:r>
            <a:endParaRPr lang="a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الفاتورة:</a:t>
            </a:r>
            <a:r>
              <a:rPr lang="ar" altLang="en-US" sz="2400" dirty="0">
                <a:solidFill>
                  <a:srgbClr val="25252B"/>
                </a:solidFill>
                <a:latin typeface="IBM Plex Sans" pitchFamily="34" charset="0"/>
                <a:ea typeface="IBM Plex Sans" pitchFamily="34" charset="-122"/>
                <a:cs typeface="IBM Plex Sans" pitchFamily="34" charset="-120"/>
              </a:rPr>
              <a:t> طلب دفعة محددة؛ قد يتضمن المبلغ ووقت انتهاء الصلاحية</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عنوان لايتنينغ:</a:t>
            </a:r>
            <a:r>
              <a:rPr lang="ar" altLang="en-US" sz="2400" dirty="0">
                <a:solidFill>
                  <a:srgbClr val="25252B"/>
                </a:solidFill>
                <a:latin typeface="IBM Plex Sans" pitchFamily="34" charset="0"/>
                <a:ea typeface="IBM Plex Sans" pitchFamily="34" charset="-122"/>
                <a:cs typeface="IBM Plex Sans" pitchFamily="34" charset="-120"/>
              </a:rPr>
              <a:t> معرّف توجيه يدعمه مزوّد الخدمة، وغالبًا ما يشبه عنوان البريد الإلكتروني</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تحقّقوا من ترتيبات حفظ الأموال، ومسار التمويل، والنسخ الاحتياطي، والرسوم، والحدود</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حدّدوا كيفية التعامل مع فشل الدفع وكيفية تأكيد المستلِم</a:t>
            </a:r>
            <a:endParaRPr lang="a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عنوان لايتنينغ ليس حساب بريد إلكتروني؛ فهو يعتمد على مزوّد الخدمة أو النطاق الداعم له. تحقّقوا من الطلب النهائي قبل الموافقة عليه.</a:t>
            </a:r>
            <a:endParaRPr lang="ar" sz="2400" dirty="0"/>
          </a:p>
        </p:txBody>
      </p:sp>
      <p:sp>
        <p:nvSpPr>
          <p:cNvPr id="6" name="Text 4"/>
          <p:cNvSpPr/>
          <p:nvPr/>
        </p:nvSpPr>
        <p:spPr>
          <a:xfrm>
            <a:off x="666780" y="4677522"/>
            <a:ext cx="11510010" cy="411389"/>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نجاح دفعة صغيرة لا يثبت الأمان عند الاحتفاظ بأرصدة أكبر.</a:t>
            </a:r>
            <a:endParaRPr lang="a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4</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يُصدر المستلِم فاتورةينشئ المستلِم طلب دفع يتضمن المبلغ.يدفع المرسِليمسح المرسِل طلب الدفع ضوئيًا، ويتحقق من المبلغ ويدفع. يتلقى المستلِم الدفعةتصل الدفعة بعد لحظة، ويسعد الطرفان.">    </p:cNvPr>
          <p:cNvPicPr>
            <a:picLocks noChangeAspect="1"/>
          </p:cNvPicPr>
          <p:nvPr/>
        </p:nvPicPr>
        <p:blipFill>
          <a:blip r:embed="rId1"/>
          <a:stretch>
            <a:fillRect/>
          </a:stretch>
        </p:blipFill>
        <p:spPr>
          <a:xfrm>
            <a:off x="342900" y="2029602"/>
            <a:ext cx="11506170" cy="264645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تعرّفوا على ما إذا كانت كل محفظة وصائية أم ذاتية الحفظ. 1إنشاء الطلبينشئ المستلم طلب دفع.2مسح الطلب ضوئيًايمسح المرسل الطلب ضوئيًا أو ينسخه.3التحقق من التفاصيلتحققوا من المستلم والمبلغ والوحدة ووقت ان">    </p:cNvPr>
          <p:cNvPicPr>
            <a:picLocks noChangeAspect="1"/>
          </p:cNvPicPr>
          <p:nvPr/>
        </p:nvPicPr>
        <p:blipFill>
          <a:blip r:embed="rId1"/>
          <a:stretch>
            <a:fillRect/>
          </a:stretch>
        </p:blipFill>
        <p:spPr>
          <a:xfrm>
            <a:off x="342900" y="741487"/>
            <a:ext cx="11506170" cy="522259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دفع موجّه عبر شبكة لايتنينغ</a:t>
            </a:r>
            <a:endParaRPr lang="ar" sz="3000" dirty="0"/>
          </a:p>
        </p:txBody>
      </p:sp>
      <p:sp>
        <p:nvSpPr>
          <p:cNvPr id="4" name="Text 2"/>
          <p:cNvSpPr/>
          <p:nvPr/>
        </p:nvSpPr>
        <p:spPr>
          <a:xfrm>
            <a:off x="1047720" y="1386779"/>
            <a:ext cx="10688604" cy="2772552"/>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ينشئ المستلِم الطلب الصحيح.</a:t>
            </a:r>
            <a:endParaRPr lang="ar" sz="2400" dirty="0"/>
          </a:p>
          <a:p>
            <a:pPr rtl="1" algn="l" marL="228600" indent="-228600">
              <a:lnSpc>
                <a:spcPct val="113000"/>
              </a:lnSpc>
              <a:spcBef>
                <a:spcPts val="480"/>
              </a:spcBef>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يمسح المرسِل الطلب ضوئيًا أو ينسخه.</a:t>
            </a:r>
            <a:endParaRPr lang="ar" sz="2400" dirty="0"/>
          </a:p>
          <a:p>
            <a:pPr rtl="1" algn="l" marL="228600" indent="-228600">
              <a:lnSpc>
                <a:spcPct val="113000"/>
              </a:lnSpc>
              <a:spcBef>
                <a:spcPts val="480"/>
              </a:spcBef>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تحققوا من المستلِم والمبلغ والوحدة والرسوم وأي موعد لانتهاء الصلاحية.</a:t>
            </a:r>
            <a:endParaRPr lang="ar" sz="2400" dirty="0"/>
          </a:p>
          <a:p>
            <a:pPr rtl="1" algn="l" marL="228600" indent="-228600">
              <a:lnSpc>
                <a:spcPct val="113000"/>
              </a:lnSpc>
              <a:spcBef>
                <a:spcPts val="480"/>
              </a:spcBef>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لا توافقوا إلا عندما تتطابق التفاصيل.</a:t>
            </a:r>
            <a:endParaRPr lang="ar" sz="2400" dirty="0"/>
          </a:p>
          <a:p>
            <a:pPr rtl="1" algn="l" marL="228600" indent="-228600">
              <a:lnSpc>
                <a:spcPct val="113000"/>
              </a:lnSpc>
              <a:spcBef>
                <a:spcPts val="480"/>
              </a:spcBef>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يتحقق الطرفان من النتيجة، كلٌّ في محفظته الخاصة.</a:t>
            </a:r>
            <a:endParaRPr lang="ar" sz="2400" dirty="0"/>
          </a:p>
          <a:p>
            <a:pPr rtl="1" algn="l" marL="228600" indent="-228600">
              <a:lnSpc>
                <a:spcPct val="113000"/>
              </a:lnSpc>
              <a:spcBef>
                <a:spcPts val="480"/>
              </a:spcBef>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اشرحوا مخاطر حفظ الأموال ومخاطر الفشل.</a:t>
            </a:r>
            <a:endParaRPr lang="ar"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استخدموا تدريبًا عمليًا منخفض المخاطر مُعدًّا مسبقًا أو معتمدًا. توقفوا إذا اختلفت النتيجة عن الخطة؛ وتحققوا قبل اتخاذ أي إجراء إضافي.</a:t>
            </a:r>
            <a:endParaRPr lang="a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4</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استخدام بيتكوين في الحياة اليومية</a:t>
            </a:r>
            <a:endParaRPr lang="ar" sz="3000" dirty="0"/>
          </a:p>
        </p:txBody>
      </p:sp>
      <p:sp>
        <p:nvSpPr>
          <p:cNvPr id="4" name="Text 2"/>
          <p:cNvSpPr/>
          <p:nvPr/>
        </p:nvSpPr>
        <p:spPr>
          <a:xfrm>
            <a:off x="1047720" y="1386779"/>
            <a:ext cx="10688604" cy="2772552"/>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الكسب:</a:t>
            </a:r>
            <a:r>
              <a:rPr lang="ar" altLang="en-US" sz="2400" dirty="0">
                <a:solidFill>
                  <a:srgbClr val="25252B"/>
                </a:solidFill>
                <a:latin typeface="IBM Plex Sans" pitchFamily="34" charset="0"/>
                <a:ea typeface="IBM Plex Sans" pitchFamily="34" charset="-122"/>
                <a:cs typeface="IBM Plex Sans" pitchFamily="34" charset="-120"/>
              </a:rPr>
              <a:t> التسعير، والتوقيت، والتقلبات، والسجلات، والحفظ</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الادخار:</a:t>
            </a:r>
            <a:r>
              <a:rPr lang="ar" altLang="en-US" sz="2400" dirty="0">
                <a:solidFill>
                  <a:srgbClr val="25252B"/>
                </a:solidFill>
                <a:latin typeface="IBM Plex Sans" pitchFamily="34" charset="0"/>
                <a:ea typeface="IBM Plex Sans" pitchFamily="34" charset="-122"/>
                <a:cs typeface="IBM Plex Sans" pitchFamily="34" charset="-120"/>
              </a:rPr>
              <a:t> الاستخدام المستقبلي؛ قد ينخفض السعر بشدة</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الاستلام والإرسال:</a:t>
            </a:r>
            <a:r>
              <a:rPr lang="ar" altLang="en-US" sz="2400" dirty="0">
                <a:solidFill>
                  <a:srgbClr val="25252B"/>
                </a:solidFill>
                <a:latin typeface="IBM Plex Sans" pitchFamily="34" charset="0"/>
                <a:ea typeface="IBM Plex Sans" pitchFamily="34" charset="-122"/>
                <a:cs typeface="IBM Plex Sans" pitchFamily="34" charset="-120"/>
              </a:rPr>
              <a:t> الطلب الصحيح، والتسوية، والمسار، والرسوم</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الإنفاق:</a:t>
            </a:r>
            <a:r>
              <a:rPr lang="ar" altLang="en-US" sz="2400" dirty="0">
                <a:solidFill>
                  <a:srgbClr val="25252B"/>
                </a:solidFill>
                <a:latin typeface="IBM Plex Sans" pitchFamily="34" charset="0"/>
                <a:ea typeface="IBM Plex Sans" pitchFamily="34" charset="-122"/>
                <a:cs typeface="IBM Plex Sans" pitchFamily="34" charset="-120"/>
              </a:rPr>
              <a:t> سعر الصرف، وسياسة التاجر، والآثار الضريبية</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التسعير والمحاسبة:</a:t>
            </a:r>
            <a:r>
              <a:rPr lang="ar" altLang="en-US" sz="2400" dirty="0">
                <a:solidFill>
                  <a:srgbClr val="25252B"/>
                </a:solidFill>
                <a:latin typeface="IBM Plex Sans" pitchFamily="34" charset="0"/>
                <a:ea typeface="IBM Plex Sans" pitchFamily="34" charset="-122"/>
                <a:cs typeface="IBM Plex Sans" pitchFamily="34" charset="-120"/>
              </a:rPr>
              <a:t> BTC/ساتوشي؛ قد تظل هناك حاجة إلى سجلات بالعملات التقليدية</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التبرع:</a:t>
            </a:r>
            <a:r>
              <a:rPr lang="ar" altLang="en-US" sz="2400" dirty="0">
                <a:solidFill>
                  <a:srgbClr val="25252B"/>
                </a:solidFill>
                <a:latin typeface="IBM Plex Sans" pitchFamily="34" charset="0"/>
                <a:ea typeface="IBM Plex Sans" pitchFamily="34" charset="-122"/>
                <a:cs typeface="IBM Plex Sans" pitchFamily="34" charset="-120"/>
              </a:rPr>
              <a:t> تحققوا من طلب المستلم الحقيقي</a:t>
            </a:r>
            <a:endParaRPr lang="ar"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ما المشكلة التي تُعالَج؟ هل بيتكوين أفضل من البديل المتاح هنا؟ ما المخاطر أو المسؤوليات الجديدة التي تظهر؟</a:t>
            </a:r>
            <a:endParaRPr lang="a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4</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الإنفاق والاستلام محليًا</a:t>
            </a:r>
            <a:endParaRPr lang="ar" sz="3000" dirty="0"/>
          </a:p>
        </p:txBody>
      </p:sp>
      <p:sp>
        <p:nvSpPr>
          <p:cNvPr id="5" name="Text 2"/>
          <p:cNvSpPr/>
          <p:nvPr/>
        </p:nvSpPr>
        <p:spPr>
          <a:xfrm>
            <a:off x="666780" y="1435608"/>
            <a:ext cx="11144250" cy="378470"/>
          </a:xfrm>
          <a:prstGeom prst="rect">
            <a:avLst/>
          </a:prstGeom>
          <a:noFill/>
          <a:ln/>
        </p:spPr>
        <p:txBody>
          <a:bodyPr wrap="square" lIns="0" tIns="0" rIns="0" bIns="0" rtlCol="0" anchor="t"/>
          <a:lstStyle/>
          <a:p>
            <a:pPr rtl="1" algn="l" indent="0" marL="0">
              <a:lnSpc>
                <a:spcPct val="113000"/>
              </a:lnSpc>
              <a:buNone/>
            </a:pPr>
            <a:r>
              <a:rPr lang="ar" altLang="en-US" sz="2210" b="1" dirty="0">
                <a:solidFill>
                  <a:srgbClr val="25252B"/>
                </a:solidFill>
                <a:latin typeface="IBM Plex Sans" pitchFamily="34" charset="0"/>
                <a:ea typeface="IBM Plex Sans" pitchFamily="34" charset="-122"/>
                <a:cs typeface="IBM Plex Sans" pitchFamily="34" charset="-120"/>
              </a:rPr>
              <a:t>عملية شراء صغيرة</a:t>
            </a:r>
            <a:endParaRPr lang="ar" sz="2210" dirty="0"/>
          </a:p>
        </p:txBody>
      </p:sp>
      <p:sp>
        <p:nvSpPr>
          <p:cNvPr id="6" name="Text 3"/>
          <p:cNvSpPr/>
          <p:nvPr/>
        </p:nvSpPr>
        <p:spPr>
          <a:xfrm>
            <a:off x="1017179" y="2038380"/>
            <a:ext cx="5552603" cy="2004273"/>
          </a:xfrm>
          <a:prstGeom prst="rect">
            <a:avLst/>
          </a:prstGeom>
          <a:noFill/>
          <a:ln/>
        </p:spPr>
        <p:txBody>
          <a:bodyPr wrap="square" lIns="0" tIns="0" rIns="0" bIns="0" rtlCol="0" anchor="t"/>
          <a:lstStyle/>
          <a:p>
            <a:pPr rtl="1" algn="l" marL="210820" indent="-210820">
              <a:lnSpc>
                <a:spcPct val="113000"/>
              </a:lnSpc>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ما المسار المناسب لدفعة صغيرة وسريعة؟</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من يطلب الدفع؛ ومن يتحقق من المبلغ والوحدة؟</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ماذا لو اختلف المبلغ «المُرسَل» عن المبلغ «المُستلَم»؟</a:t>
            </a:r>
            <a:endParaRPr lang="ar" sz="2210" dirty="0"/>
          </a:p>
        </p:txBody>
      </p:sp>
      <p:sp>
        <p:nvSpPr>
          <p:cNvPr id="7" name="Text 4"/>
          <p:cNvSpPr/>
          <p:nvPr/>
        </p:nvSpPr>
        <p:spPr>
          <a:xfrm>
            <a:off x="666780" y="4350990"/>
            <a:ext cx="11144250" cy="378470"/>
          </a:xfrm>
          <a:prstGeom prst="rect">
            <a:avLst/>
          </a:prstGeom>
          <a:noFill/>
          <a:ln/>
        </p:spPr>
        <p:txBody>
          <a:bodyPr wrap="square" lIns="0" tIns="0" rIns="0" bIns="0" rtlCol="0" anchor="t"/>
          <a:lstStyle/>
          <a:p>
            <a:pPr rtl="1" algn="l" indent="0" marL="0">
              <a:lnSpc>
                <a:spcPct val="113000"/>
              </a:lnSpc>
              <a:buNone/>
            </a:pPr>
            <a:r>
              <a:rPr lang="ar" altLang="en-US" sz="2210" b="1" dirty="0">
                <a:solidFill>
                  <a:srgbClr val="25252B"/>
                </a:solidFill>
                <a:latin typeface="IBM Plex Sans" pitchFamily="34" charset="0"/>
                <a:ea typeface="IBM Plex Sans" pitchFamily="34" charset="-122"/>
                <a:cs typeface="IBM Plex Sans" pitchFamily="34" charset="-120"/>
              </a:rPr>
              <a:t>الدفع مقابل العمل</a:t>
            </a:r>
            <a:endParaRPr lang="ar" sz="2210" dirty="0"/>
          </a:p>
        </p:txBody>
      </p:sp>
      <p:sp>
        <p:nvSpPr>
          <p:cNvPr id="8" name="Text 5"/>
          <p:cNvSpPr/>
          <p:nvPr/>
        </p:nvSpPr>
        <p:spPr>
          <a:xfrm>
            <a:off x="1017179" y="4953762"/>
            <a:ext cx="5552603" cy="1191372"/>
          </a:xfrm>
          <a:prstGeom prst="rect">
            <a:avLst/>
          </a:prstGeom>
          <a:noFill/>
          <a:ln/>
        </p:spPr>
        <p:txBody>
          <a:bodyPr wrap="square" lIns="0" tIns="0" rIns="0" bIns="0" rtlCol="0" anchor="t"/>
          <a:lstStyle/>
          <a:p>
            <a:pPr rtl="1" algn="l" marL="210820" indent="-210820">
              <a:lnSpc>
                <a:spcPct val="113000"/>
              </a:lnSpc>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ما وحدة التسعير، ومتى يُحدَّد سعر الصرف، ومن يدفع الرسوم؟</a:t>
            </a:r>
            <a:endParaRPr lang="ar" sz="2210" dirty="0"/>
          </a:p>
          <a:p>
            <a:pPr rtl="1" algn="l" marL="210820" indent="-210820">
              <a:lnSpc>
                <a:spcPct val="113000"/>
              </a:lnSpc>
              <a:spcBef>
                <a:spcPts val="440"/>
              </a:spcBef>
              <a:buSzPct val="100000"/>
              <a:buChar char="•"/>
            </a:pPr>
            <a:r>
              <a:rPr lang="ar" altLang="en-US" sz="2210" dirty="0">
                <a:solidFill>
                  <a:srgbClr val="25252B"/>
                </a:solidFill>
                <a:latin typeface="IBM Plex Sans" pitchFamily="34" charset="0"/>
                <a:ea typeface="IBM Plex Sans" pitchFamily="34" charset="-122"/>
                <a:cs typeface="IBM Plex Sans" pitchFamily="34" charset="-120"/>
              </a:rPr>
              <a:t>ماذا عن الحفظ والسجلات والإدارة الآمنة؟</a:t>
            </a:r>
            <a:endParaRPr lang="ar"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4</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الزبون يطلبيطلب الزبون قهوة. النادل يصدر فاتورةينشئ النادل طلب دفع. الزبون يدفعيدفع الزبون بعملة بيتكوين. النادل يسلّم القهوةيحصل الزبون على القهوة.">    </p:cNvPr>
          <p:cNvPicPr>
            <a:picLocks noChangeAspect="1"/>
          </p:cNvPicPr>
          <p:nvPr/>
        </p:nvPicPr>
        <p:blipFill>
          <a:blip r:embed="rId1"/>
          <a:stretch>
            <a:fillRect/>
          </a:stretch>
        </p:blipFill>
        <p:spPr>
          <a:xfrm>
            <a:off x="342900" y="2029602"/>
            <a:ext cx="11506170" cy="264645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التحويلات المحلية والمبالغ المستردة والتبرعات</a:t>
            </a:r>
            <a:endParaRPr lang="ar" sz="3000" dirty="0"/>
          </a:p>
        </p:txBody>
      </p:sp>
      <p:sp>
        <p:nvSpPr>
          <p:cNvPr id="4" name="Text 2"/>
          <p:cNvSpPr/>
          <p:nvPr/>
        </p:nvSpPr>
        <p:spPr>
          <a:xfrm>
            <a:off x="1047720" y="1386779"/>
            <a:ext cx="10688604" cy="3062143"/>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تحويل عائلي:</a:t>
            </a:r>
            <a:r>
              <a:rPr lang="ar" altLang="en-US" sz="2400" dirty="0">
                <a:solidFill>
                  <a:srgbClr val="25252B"/>
                </a:solidFill>
                <a:latin typeface="IBM Plex Sans" pitchFamily="34" charset="0"/>
                <a:ea typeface="IBM Plex Sans" pitchFamily="34" charset="-122"/>
                <a:cs typeface="IBM Plex Sans" pitchFamily="34" charset="-120"/>
              </a:rPr>
              <a:t> قارنوا المسار الكامل والتكلفة الإجمالية والتأخيرات وحفظ الأموال وما يريده المستلم</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ردّ الأموال:</a:t>
            </a:r>
            <a:r>
              <a:rPr lang="ar" altLang="en-US" sz="2400" dirty="0">
                <a:solidFill>
                  <a:srgbClr val="25252B"/>
                </a:solidFill>
                <a:latin typeface="IBM Plex Sans" pitchFamily="34" charset="0"/>
                <a:ea typeface="IBM Plex Sans" pitchFamily="34" charset="-122"/>
                <a:cs typeface="IBM Plex Sans" pitchFamily="34" charset="-120"/>
              </a:rPr>
              <a:t> تحقّقوا من طلب العميل؛ استخدموا عنوانًا جديدًا لردّ الأموال؛ اتّفقوا على الرسوم والسجلات</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تبرّع مجتمعي:</a:t>
            </a:r>
            <a:r>
              <a:rPr lang="ar" altLang="en-US" sz="2400" dirty="0">
                <a:solidFill>
                  <a:srgbClr val="25252B"/>
                </a:solidFill>
                <a:latin typeface="IBM Plex Sans" pitchFamily="34" charset="0"/>
                <a:ea typeface="IBM Plex Sans" pitchFamily="34" charset="-122"/>
                <a:cs typeface="IBM Plex Sans" pitchFamily="34" charset="-120"/>
              </a:rPr>
              <a:t> تحقّقوا من الطلب؛ حدّدوا الجهة المتحكّمة في المفاتيح والنسخ الاحتياطية ومسار الدفع</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وازنوا بين الشفافية وخصوصية المتبرّع؛ تحقّقوا من السجلات المطلوبة</a:t>
            </a:r>
            <a:endParaRPr lang="a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4</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مسارات الدخول والخروج المحلية</a:t>
            </a:r>
            <a:endParaRPr lang="ar" sz="3000" dirty="0"/>
          </a:p>
        </p:txBody>
      </p:sp>
      <p:sp>
        <p:nvSpPr>
          <p:cNvPr id="4" name="Text 2"/>
          <p:cNvSpPr/>
          <p:nvPr/>
        </p:nvSpPr>
        <p:spPr>
          <a:xfrm>
            <a:off x="1047720" y="1386779"/>
            <a:ext cx="10688604" cy="3123042"/>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الدخول إلى بيتكوين:</a:t>
            </a:r>
            <a:r>
              <a:rPr lang="ar" altLang="en-US" sz="2400" dirty="0">
                <a:solidFill>
                  <a:srgbClr val="25252B"/>
                </a:solidFill>
                <a:latin typeface="IBM Plex Sans" pitchFamily="34" charset="0"/>
                <a:ea typeface="IBM Plex Sans" pitchFamily="34" charset="-122"/>
                <a:cs typeface="IBM Plex Sans" pitchFamily="34" charset="-120"/>
              </a:rPr>
              <a:t> أموال محلية أو عمل أو أصول → بيتكوين</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الخروج من بيتكوين:</a:t>
            </a:r>
            <a:r>
              <a:rPr lang="ar" altLang="en-US" sz="2400" dirty="0">
                <a:solidFill>
                  <a:srgbClr val="25252B"/>
                </a:solidFill>
                <a:latin typeface="IBM Plex Sans" pitchFamily="34" charset="0"/>
                <a:ea typeface="IBM Plex Sans" pitchFamily="34" charset="-122"/>
                <a:cs typeface="IBM Plex Sans" pitchFamily="34" charset="-120"/>
              </a:rPr>
              <a:t> بيتكوين → أموال محلية أو سلع أو خدمات</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قارنوا بين مسارين محليين وخيار قائم لا يستخدم بيتكوين</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إجمالي المبلغ المستلَم، والوقت، والحفظ، والخصوصية، ومخاطر إلغاء المعاملة، ونقاط الإخفاق</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تحقّقوا من إمكانية السحب إلى مفاتيح تتحكمون بها؛ فقد يظل الرصيد الداخلي مجرد حقّ في المطالبة بالأموال</a:t>
            </a:r>
            <a:endParaRPr lang="ar" sz="2400" dirty="0"/>
          </a:p>
        </p:txBody>
      </p:sp>
      <p:sp>
        <p:nvSpPr>
          <p:cNvPr id="5" name="Text 3"/>
          <p:cNvSpPr/>
          <p:nvPr/>
        </p:nvSpPr>
        <p:spPr>
          <a:xfrm>
            <a:off x="666780" y="4844948"/>
            <a:ext cx="11510010" cy="1234074"/>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عند التبادل وجهًا لوجه، اختاروا مكانًا عامًا مناسبًا، وتجنّبوا حمل مبالغ نقدية غير ضرورية، واصطحبوا شخصًا موثوقًا به متى كان ذلك مناسبًا، وتحقّقوا من استلام الدفعة قبل المغادرة، والتزموا بالقانون المحلي. لا تكشفوا عن حيازاتكم أو تفاصيل تخزينها.</a:t>
            </a:r>
            <a:endParaRPr lang="a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4</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المفاضلات بين تطبيق إجراءات «اعرف عميلك» وعدم تطبيقها</a:t>
            </a:r>
            <a:endParaRPr lang="ar" sz="3000" dirty="0"/>
          </a:p>
        </p:txBody>
      </p:sp>
      <p:sp>
        <p:nvSpPr>
          <p:cNvPr id="4" name="Text 2"/>
          <p:cNvSpPr/>
          <p:nvPr/>
        </p:nvSpPr>
        <p:spPr>
          <a:xfrm>
            <a:off x="1047720" y="1386779"/>
            <a:ext cx="10688604" cy="3062143"/>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اعرف عميلك:</a:t>
            </a:r>
            <a:r>
              <a:rPr lang="ar" altLang="en-US" sz="2400" dirty="0">
                <a:solidFill>
                  <a:srgbClr val="25252B"/>
                </a:solidFill>
                <a:latin typeface="IBM Plex Sans" pitchFamily="34" charset="0"/>
                <a:ea typeface="IBM Plex Sans" pitchFamily="34" charset="-122"/>
                <a:cs typeface="IBM Plex Sans" pitchFamily="34" charset="-120"/>
              </a:rPr>
              <a:t> التحقق من الهوية؛ فوائد محتملة تتعلق بإمكانية الوصول إلى الخدمات المصرفية، أو الحدود، أو الامتثال، أو الاسترداد</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مخاطر البيانات:</a:t>
            </a:r>
            <a:r>
              <a:rPr lang="ar" altLang="en-US" sz="2400" dirty="0">
                <a:solidFill>
                  <a:srgbClr val="25252B"/>
                </a:solidFill>
                <a:latin typeface="IBM Plex Sans" pitchFamily="34" charset="0"/>
                <a:ea typeface="IBM Plex Sans" pitchFamily="34" charset="-122"/>
                <a:cs typeface="IBM Plex Sans" pitchFamily="34" charset="-120"/>
              </a:rPr>
              <a:t> روابط دائمة بين الهوية والمدفوعات، أو تسريبات للبيانات، أو إساءة استخدام، أو قيود</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دون إجراءات اعرف عميلك:</a:t>
            </a:r>
            <a:r>
              <a:rPr lang="ar" altLang="en-US" sz="2400" dirty="0">
                <a:solidFill>
                  <a:srgbClr val="25252B"/>
                </a:solidFill>
                <a:latin typeface="IBM Plex Sans" pitchFamily="34" charset="0"/>
                <a:ea typeface="IBM Plex Sans" pitchFamily="34" charset="-122"/>
                <a:cs typeface="IBM Plex Sans" pitchFamily="34" charset="-120"/>
              </a:rPr>
              <a:t> احتمال جمع بيانات هوية أقل</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احتمال ارتفاع الأسعار، أو انخفاض السيولة، أو قلة الدعم، أو الاحتيال، أو وجود قيود قانونية</a:t>
            </a:r>
            <a:endParaRPr lang="ar"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لا يُعدّ أيٌّ من التصنيفين الأفضل تلقائيًا. لا تخالفوا القانون المحلي ولا تعرّضوا أنفسكم لخطر جسدي سعيًا إلى الخصوصية؛ واطلبوا إرشادات محلية حديثة من جهات مؤهلة عندما تكون الأمور غير واضحة.</a:t>
            </a:r>
            <a:endParaRPr lang="a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4</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الاقتصادات الدائرية</a:t>
            </a:r>
            <a:endParaRPr lang="a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يربط الاقتصاد الدائري القائم على بيتكوين بين أشخاص يكسبون بيتكوين وينفقونها ويدخرونها ويتبادلونها طوعًا داخل مجتمع.</a:t>
            </a:r>
            <a:endParaRPr lang="ar" sz="2400" dirty="0"/>
          </a:p>
        </p:txBody>
      </p:sp>
      <p:sp>
        <p:nvSpPr>
          <p:cNvPr id="5" name="Text 3"/>
          <p:cNvSpPr/>
          <p:nvPr/>
        </p:nvSpPr>
        <p:spPr>
          <a:xfrm>
            <a:off x="1047720" y="2514326"/>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العمال → العملاء → التجار → الموردون</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أين تتداول القيمة أو تُحوَّل إلى نقود ورقية؟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من يقدّم التعليم والدعم التقني؟</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ماذا يحدث إذا انقطع الاتصال؟</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من يتحمّل مخاطر حفظ الأموال وتقلّبات الأسعار؟</a:t>
            </a:r>
            <a:endParaRPr lang="ar"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أعداد المتبنّين وحدها لا تثبت الفائدة. قد يؤدي ضعف الطلب أو الأدوات أو التعليم أو الأمان إلى كسر الحلقة؛ تجنّبوا الاعتماد على التوزيعات المجانية أو على منظّم واحد يتولّى معالجة كل دفعة.</a:t>
            </a:r>
            <a:endParaRPr lang="ar"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4</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4</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العميليدفع العميل للتاجر ببيتكوين مقابل السلع. التاجريدفع التاجر لمقدّم خدمة ببيتكوين مقابل خدمة.مقدّم الخدمةيدفع مقدّم الخدمة للعامل ببيتكوين مقابل وقته.العاملينفق العامل بيتكوين التي تلقّاها مجددًا ">    </p:cNvPr>
          <p:cNvPicPr>
            <a:picLocks noChangeAspect="1"/>
          </p:cNvPicPr>
          <p:nvPr/>
        </p:nvPicPr>
        <p:blipFill>
          <a:blip r:embed="rId1"/>
          <a:stretch>
            <a:fillRect/>
          </a:stretch>
        </p:blipFill>
        <p:spPr>
          <a:xfrm>
            <a:off x="1599834" y="266730"/>
            <a:ext cx="899239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حالات استخدام لدى التجار أو المجتمعات المحلية</a:t>
            </a:r>
            <a:endParaRPr lang="ar"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وحدة التسعير وطريقة الدفع</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التحكم في المفاتيح، وصلاحيات وصول الموظفين، وأمان الأجهزة، والنسخ الاحتياطية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التأكيد، والإيصالات، وردّ الأموال، والأخطاء</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التحويل، والسجلات، والضرائب، والدعم</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خطة للتعامل مع تعطل المحفظة أو الشبكة</a:t>
            </a:r>
            <a:endParaRPr lang="ar"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إذا احتفظ أحد المنظمين بالأموال المشتركة، فإنه يصبح جهة وصاية وطرفًا يُعتمد عليه في الثقة. وتتطلب الأموال المشتركة قواعد شفافة، وسجلات، وضوابط للوصول، ومراجعة قانونية عند الاقتضاء.</a:t>
            </a:r>
            <a:endParaRPr lang="a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4</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127888" y="1066830"/>
            <a:ext cx="914400" cy="38130"/>
          </a:xfrm>
          <a:prstGeom prst="rect">
            <a:avLst/>
          </a:prstGeom>
          <a:solidFill>
            <a:srgbClr val="F7941F"/>
          </a:solidFill>
          <a:ln/>
        </p:spPr>
      </p:sp>
      <p:sp>
        <p:nvSpPr>
          <p:cNvPr id="3" name="Text 1"/>
          <p:cNvSpPr/>
          <p:nvPr/>
        </p:nvSpPr>
        <p:spPr>
          <a:xfrm>
            <a:off x="3127888" y="571500"/>
            <a:ext cx="8901135"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خرائط الموارد المحلية واستكشاف المجتمع المحلي</a:t>
            </a:r>
            <a:endParaRPr lang="ar" sz="3000" dirty="0"/>
          </a:p>
        </p:txBody>
      </p:sp>
      <p:pic>
        <p:nvPicPr>
          <p:cNvPr id="4" name="Image 0" descr="QR code">    </p:cNvPr>
          <p:cNvPicPr>
            <a:picLocks noChangeAspect="1"/>
          </p:cNvPicPr>
          <p:nvPr/>
        </p:nvPicPr>
        <p:blipFill>
          <a:blip r:embed="rId1"/>
          <a:stretch>
            <a:fillRect/>
          </a:stretch>
        </p:blipFill>
        <p:spPr>
          <a:xfrm>
            <a:off x="666780" y="1295430"/>
            <a:ext cx="2095530" cy="3488710"/>
          </a:xfrm>
          <a:prstGeom prst="rect">
            <a:avLst/>
          </a:prstGeom>
        </p:spPr>
      </p:pic>
      <p:sp>
        <p:nvSpPr>
          <p:cNvPr id="5" name="Text 2"/>
          <p:cNvSpPr/>
          <p:nvPr/>
        </p:nvSpPr>
        <p:spPr>
          <a:xfrm>
            <a:off x="3508919" y="1386779"/>
            <a:ext cx="8079730" cy="1828068"/>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اعثروا على التجار والمعلّمين واللقاءات والموارد المجتمعية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تحقّقوا من التاريخ؛ وتأكّدوا من المعلومات بشكل مستقل</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أحضروا وسيلة بديلة للدفع أو المشاركة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العضوية في المجتمع ليست دليلاً على الجدارة بالثقة</a:t>
            </a:r>
            <a:endParaRPr lang="ar" sz="2400" dirty="0"/>
          </a:p>
        </p:txBody>
      </p:sp>
      <p:sp>
        <p:nvSpPr>
          <p:cNvPr id="6" name="Text 3"/>
          <p:cNvSpPr/>
          <p:nvPr/>
        </p:nvSpPr>
        <p:spPr>
          <a:xfrm>
            <a:off x="3127888" y="3549975"/>
            <a:ext cx="8901135" cy="1234074"/>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لا تكشفوا أبداً عن كلمات الاسترداد أو الأرصدة أو عناوين المنازل أو الترتيبات الأمنية خلال أي لقاء. توخّوا الحذر إزاء عروض إدارة الاستثمارات والمبادلات الخاصة والمساعدة العاجلة والعوائد المضمونة.</a:t>
            </a:r>
            <a:endParaRPr lang="a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4</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مراجعة: اربطوا هذا بمجتمعكم</a:t>
            </a:r>
            <a:endParaRPr lang="ar"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أكملوا بشكل فردي، ثم قارنوا مبررات إجاباتكم مع مجموعتكم.</a:t>
            </a:r>
            <a:endParaRPr lang="ar" sz="2400" dirty="0"/>
          </a:p>
        </p:txBody>
      </p:sp>
      <p:sp>
        <p:nvSpPr>
          <p:cNvPr id="5" name="Text 3"/>
          <p:cNvSpPr/>
          <p:nvPr/>
        </p:nvSpPr>
        <p:spPr>
          <a:xfrm>
            <a:off x="1047720" y="2102937"/>
            <a:ext cx="10688604" cy="2772552"/>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ما الحاجة المحلية ووظيفة النقود المعنيتان؟</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ما البديل الواقعي الذي استخدمتموه للمقارنة؟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على السلسلة، أم عبر شبكة لايتنينغ، أم كليهما؟ من كان يتحكم في المفاتيح؟</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ما أبرز فائدة، وأخطر مخاطرة، وأوجه الفشل المحتملة؟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كيف أثّر القانون أو البنية التحتية أو اللغة أو الثقافة في النتيجة؟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ما الأدلة التي تدعم اتخاذ خطوة تالية مسؤولة، إن وُجدت؟</a:t>
            </a:r>
            <a:endParaRPr lang="a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4</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أبرز النقاط ولحظة للتأمل</a:t>
            </a:r>
            <a:endParaRPr lang="ar" sz="3000" dirty="0"/>
          </a:p>
        </p:txBody>
      </p:sp>
      <p:sp>
        <p:nvSpPr>
          <p:cNvPr id="4" name="Text 2"/>
          <p:cNvSpPr/>
          <p:nvPr/>
        </p:nvSpPr>
        <p:spPr>
          <a:xfrm>
            <a:off x="1047720" y="1386779"/>
            <a:ext cx="10688604" cy="2300265"/>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ابدؤوا بحاجة محلية وبديل واقعي</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راقبوا، وتدرّبوا بأمان، ثم اشرحوا أو قدّموا عرضًا توضيحيًا</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تحقّقوا من الأدوات، وحفظ الأصول، والتكاليف، والخصوصية، والقواعد المحلية السارية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أكّدوا طريقة الدفع ونتيجته؛ وضعوا خطة للتعامل مع الإخفاق</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المشاركة المجتمعية المفيدة طوعية وتحمي الناس</a:t>
            </a:r>
            <a:endParaRPr lang="ar" sz="2400" dirty="0"/>
          </a:p>
        </p:txBody>
      </p:sp>
      <p:sp>
        <p:nvSpPr>
          <p:cNvPr id="5" name="Shape 3"/>
          <p:cNvSpPr/>
          <p:nvPr/>
        </p:nvSpPr>
        <p:spPr>
          <a:xfrm>
            <a:off x="666780" y="4022263"/>
            <a:ext cx="10858500" cy="1233891"/>
          </a:xfrm>
          <a:prstGeom prst="rect">
            <a:avLst/>
          </a:prstGeom>
          <a:solidFill>
            <a:srgbClr val="F3F3FA"/>
          </a:solidFill>
          <a:ln/>
        </p:spPr>
      </p:sp>
      <p:sp>
        <p:nvSpPr>
          <p:cNvPr id="6" name="Shape 4"/>
          <p:cNvSpPr/>
          <p:nvPr/>
        </p:nvSpPr>
        <p:spPr>
          <a:xfrm>
            <a:off x="666780" y="4022263"/>
            <a:ext cx="57150" cy="1233891"/>
          </a:xfrm>
          <a:prstGeom prst="rect">
            <a:avLst/>
          </a:prstGeom>
          <a:solidFill>
            <a:srgbClr val="422C70"/>
          </a:solidFill>
          <a:ln/>
        </p:spPr>
      </p:sp>
      <p:sp>
        <p:nvSpPr>
          <p:cNvPr id="7" name="Text 5"/>
          <p:cNvSpPr/>
          <p:nvPr/>
        </p:nvSpPr>
        <p:spPr>
          <a:xfrm>
            <a:off x="1211580" y="4296583"/>
            <a:ext cx="10415565" cy="685251"/>
          </a:xfrm>
          <a:prstGeom prst="rect">
            <a:avLst/>
          </a:prstGeom>
          <a:noFill/>
          <a:ln/>
        </p:spPr>
        <p:txBody>
          <a:bodyPr wrap="square" lIns="0" tIns="0" rIns="0" bIns="0" rtlCol="0" anchor="t"/>
          <a:lstStyle/>
          <a:p>
            <a:pPr rtl="1" algn="l" indent="0" marL="0">
              <a:lnSpc>
                <a:spcPct val="113000"/>
              </a:lnSpc>
              <a:buNone/>
            </a:pPr>
            <a:r>
              <a:rPr lang="ar" altLang="en-US" sz="2400" b="1" dirty="0">
                <a:solidFill>
                  <a:srgbClr val="422C70"/>
                </a:solidFill>
                <a:latin typeface="IBM Plex Sans" pitchFamily="34" charset="0"/>
                <a:ea typeface="IBM Plex Sans" pitchFamily="34" charset="-122"/>
                <a:cs typeface="IBM Plex Sans" pitchFamily="34" charset="-120"/>
              </a:rPr>
              <a:t>لحظة للتأمل</a:t>
            </a:r>
            <a:endParaRPr lang="ar" sz="2400" dirty="0"/>
          </a:p>
          <a:p>
            <a:pPr rtl="1" algn="l" indent="0" marL="0">
              <a:lnSpc>
                <a:spcPct val="113000"/>
              </a:lnSpc>
              <a:spcBef>
                <a:spcPts val="360"/>
              </a:spcBef>
              <a:buNone/>
            </a:pPr>
            <a:r>
              <a:rPr lang="ar" altLang="en-US" sz="2400" dirty="0">
                <a:solidFill>
                  <a:srgbClr val="25252B"/>
                </a:solidFill>
                <a:latin typeface="IBM Plex Sans" pitchFamily="34" charset="0"/>
                <a:ea typeface="IBM Plex Sans" pitchFamily="34" charset="-122"/>
                <a:cs typeface="IBM Plex Sans" pitchFamily="34" charset="-120"/>
              </a:rPr>
              <a:t>ما السؤال الذي ستطرحونه قبل أن تقرّروا ما إذا كان استخدام بيتكوين يلائم حاجة محلية؟</a:t>
            </a:r>
            <a:endParaRPr lang="a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دبلوم بيتكوين · الوحدة 4</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دبلوم بيتكوين</dc:title>
  <dc:subject>Open educational slides (Creative Commons). Adapt them freely.</dc:subject>
  <dc:creator>My First Bitcoin</dc:creator>
  <cp:lastModifiedBy>My First Bitcoin</cp:lastModifiedBy>
  <cp:revision>1</cp:revision>
  <dcterms:created xsi:type="dcterms:W3CDTF">2026-10-22T20:26:28Z</dcterms:created>
  <dcterms:modified xsi:type="dcterms:W3CDTF">2026-10-22T20:26:28Z</dcterms:modified>
</cp:coreProperties>
</file>