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المصدر: My First Bitcoin، مقدمة إلى بيتكوين، دليل للمبتدئين، الإصدار 26.10. مقتبس بموجب ترخيص المشاع الإبداعي نَسب المُصنَّف-المشاركة بالمثل 4.0 دولي؛ وتخضع مجموعة الشرائح هذه للترخيص نفسه. صُمِّمت هذه الشرائح لتكون أداة مساعدة في عرض تقديمي يقوده المعلّم، وتستند إلى الأسئلة الستة الواردة في الدليل. كيّفوا الأمثلة ووتيرة العرض وطريقة تقديمه بما يناسب مجتمعكم، مع الحفاظ على المعنى ورسائل السلامة. ولا يُفترض أن تكون للجلسة مدة محددة.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ابدؤوا بعرض الصورة: كل من حولنا يستخدم المال دون أن يتساءل عن طبيعته. اسألوا المجموعة عن آخر مرة فكروا فيها في مصدر المال.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امنحوا المتعلمين بضع دقائق للكتابة. لا تطلبوا من أي شخص مشاركة تفاصيله المالية الشخصية. ستُراجَع هذه الإجابات في شريحة الخلاصات «ما الخطوة التالية؟».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حافظوا على هذا التمييز طوال الجلسة. عندما يُطرح ادعاء، اسألوا: هل يمكننا التحقق منه، أم أنه يحتاج إلى معايير وأدلة؟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استخدموا المثال الوارد في الدليل: أنتم تزرعون الأرز وتحتاجون إلى حذاء، لكن صانع الأحذية يريد زيت الطهي، لا الأرز. يُطلق الاقتصاديون على هذا اسم «التوافق المزدوج للرغبات».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استخدموا المثال الوارد في الدليل: أنتم تزرعون الأرز وتحتاجون إلى حذاء، لكن صانع الأحذية يريد زيت الطهي، لا الأرز. يُطلق الاقتصاديون على هذا اسم «التوافق المزدوج للرغبات».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الورقة النقدية ليست سوى قطعة من الورق. يحلّ المال مشكلة المقايضة بفصل البيع عن الشراء: تبيعون الأرز لشخص وتشترون الأحذية من شخص آخر. وهذا ما يميّز المال عن المقايضة.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تضخم الأسعار هو ارتفاع مستمر في المستوى العام للأسعار. أما وجهه الآخر فهو القوة الشرائية: أي مقدار ما يمكن لوحدة نقدية واحدة شراؤه. فإذا ارتفع سعر سلة من السلع الأساسية من 100 وحدة نقدية إلى 110، فلن تعود الوحدات النقدية الـ100 نفسها كافية لشراء السلة كاملة.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تضخم الأسعار هو ارتفاع مستمر في المستوى العام للأسعار. أما وجهه الآخر فهو القوة الشرائية: أي مقدار ما يمكن لوحدة نقدية واحدة شراؤه. فإذا ارتفع سعر سلة من السلع الأساسية من 100 وحدة نقدية إلى 110، فلن تعود الوحدات النقدية الـ100 نفسها كافية لشراء السلة كاملة.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يناقش الاقتصاديون مدى أهمية كل سبب. أبقوا التركيز على السبب الوحيد الذي يُعدّ قرارًا لا حادثًا عارضًا.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يمكن تنفيذ هذا النشاط دون أي جهاز أو اتصال بالإنترنت. قارنوا الإجابات بين أفراد المجموعة، وذكّروا المتعلمين بأن سعرًا واحدًا لا يمثّل مقياس التضخم بأكمله.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قبل ظهور بيتكوين، كان إرسال الأموال عبر الإنترنت يعتمد دائمًا على مؤسسة موثوقة: بنك أو شركة مدفوعات تتولى حفظ سجل المعاملات، والموافقة على الحسابات، ويمكنها تأخير عملية دفع أو منعها أو إلغاؤها بعد إتمامها. من السهل نسخ المعلومات الرقمية: فإذا أمكن إنفاق عملة رقمية مرتين، فلن تصلح للاستخدام كنقود. هذه هي مشكلة الإنفاق المزدوج. ساتوشي ناكاموتو هو شخص أو مجموعة تستخدم هذا الاسم.</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لا تعني اللامركزية أن الجميع يتمتعون بقدر متساوٍ من التأثير. بل تعني أنه لا يمكن لأي مشارك بمفرده تغيير سجل المعاملات أو القواعد النقدية للجميع.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تُصدَر وحدات بيتكوين جديدة وفق جدول زمني معلن، وترفض حواسيب مستقلة تُسمّى العُقَد أي كتلة تخالف هذه القاعدة. ويتمتع هذا الحدّ بالمصداقية لأن بإمكان أي شخص التحقّق منه. وهو ليس قانونًا من قوانين الطبيعة؛ بل يظلّ قائمًا لأن المشاركين يواصلون إنفاذه. ولا تضمن محدودية المعروض ارتفاع السعر؛ فالسعر يعتمد على الطلب كما يعتمد على العرض.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إن امتلاك 100,000 ساتوشي وامتلاك 0.001 بيتكوين يعبّران عن المبلغ نفسه. صحّحوا الاعتقاد الخاطئ بأن بيتكوين بعيدة المنال لأن سعر وحدة بيتكوين واحدة مرتفع.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يرسل المستخدمون بيتكوين ويتلقّونها ويحتفظون بها؛ وتتحقّق العُقَد من مطابقة كل معاملة وكل كتلة للقواعد؛ ويتنافس المعدّنون لإضافة كتلة جديدة إلى السجل كل عشر دقائق تقريبًا. وهذا السجل، أي سلسلة الكتل، متاح للجميع، وإعادة كتابته مكلفة للغاية. ملاحظة بشأن الكتابة: يشير لفظ Bitcoin بحرف B كبير عادةً إلى الشبكة أو النظام؛ أما لفظ bitcoin بحرف b صغير فيشير إلى المال نفسه.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يرسل المستخدمون بيتكوين ويتلقّونها ويحتفظون بها؛ وتتحقّق العُقَد من مطابقة كل معاملة وكل كتلة للقواعد؛ ويتنافس المعدّنون لإضافة كتلة جديدة إلى السجل كل عشر دقائق تقريبًا. وهذا السجل، أي سلسلة الكتل، متاح للجميع، وإعادة كتابته مكلفة للغاية. ملاحظة بشأن الكتابة: يشير لفظ Bitcoin بحرف B كبير عادةً إلى الشبكة أو النظام؛ أما لفظ bitcoin بحرف b صغير فيشير إلى المال نفسه.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محفظة بيتكوين هي أداة، عادةً ما تكون تطبيقًا، تتيح لكم استلام بيتكوين والتحقق من رصيدكم وإرسال بيتكوين. لا تُخزَّن عملات بيتكوين الخاصة بكم داخل هاتفكم، بل تُسجَّل على سلسلة الكتل. وتدير المحفظة المفاتيح التي تتيح لكم إثبات ملكيتكم لهذه العملات والتصريح بإجراء عملية دفع.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عبارة الاسترداد ليست مجرد نسخة احتياطية، بل تمنح صلاحية الوصول الكامل. دوّنوها بدقة على ورق عند إنشاء المحفظة؛ واحتفظوا بها بعيدًا عن الإنترنت، وبسرية، وفي مكان يحميها من الضياع أو التلف. لا تصوّروها أبدًا، ولا ترسلوها بالبريد الإلكتروني، ولا تحفظوها في ملاحظات سحابية، ولا ترسلوها في رسالة، ولا تكتبوها في أي موقع إلكتروني. الكلمات المعروضة ليست سوى نموذج؛ لا تعرضوا أو تجمعوا أبدًا عبارة استرداد حقيقية.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لا توصي My First Bitcoin بمحافظ محددة. فالأدوات والرسوم والجهات المالكة تتغير، وما يناسب مجتمعًا قد لا يناسب مجتمعًا آخر. وجّهوا المتعلمين إلى معلّم محلي موثوق.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35738" y="571500"/>
            <a:ext cx="1189452" cy="272400"/>
          </a:xfrm>
          <a:prstGeom prst="rect">
            <a:avLst/>
          </a:prstGeom>
          <a:noFill/>
          <a:ln/>
        </p:spPr>
        <p:txBody>
          <a:bodyPr wrap="square" lIns="0" tIns="0" rIns="0" bIns="0" rtlCol="0" anchor="t"/>
          <a:lstStyle/>
          <a:p>
            <a:pPr rtl="1" algn="r" indent="0" marL="0">
              <a:lnSpc>
                <a:spcPct val="108000"/>
              </a:lnSpc>
              <a:buNone/>
            </a:pPr>
            <a:r>
              <a:rPr lang="ar" altLang="en-US" sz="1650" dirty="0">
                <a:solidFill>
                  <a:srgbClr val="FFFFFF"/>
                </a:solidFill>
                <a:latin typeface="IBM Plex Sans" pitchFamily="34" charset="0"/>
                <a:ea typeface="IBM Plex Sans" pitchFamily="34" charset="-122"/>
                <a:cs typeface="IBM Plex Sans" pitchFamily="34" charset="-120"/>
              </a:rPr>
              <a:t>الطبعة 26.10</a:t>
            </a:r>
            <a:endParaRPr lang="ar" sz="1650" dirty="0"/>
          </a:p>
        </p:txBody>
      </p:sp>
      <p:sp>
        <p:nvSpPr>
          <p:cNvPr id="3" name="Text 1"/>
          <p:cNvSpPr/>
          <p:nvPr/>
        </p:nvSpPr>
        <p:spPr>
          <a:xfrm>
            <a:off x="4389120" y="1962120"/>
            <a:ext cx="7136160" cy="1920149"/>
          </a:xfrm>
          <a:prstGeom prst="rect">
            <a:avLst/>
          </a:prstGeom>
          <a:noFill/>
          <a:ln/>
        </p:spPr>
        <p:txBody>
          <a:bodyPr wrap="square" lIns="0" tIns="0" rIns="0" bIns="0" rtlCol="0" anchor="t"/>
          <a:lstStyle/>
          <a:p>
            <a:pPr rtl="1" algn="r" indent="0" marL="0">
              <a:lnSpc>
                <a:spcPct val="88000"/>
              </a:lnSpc>
              <a:buNone/>
            </a:pPr>
            <a:r>
              <a:rPr lang="ar" altLang="en-US" sz="7200" dirty="0">
                <a:solidFill>
                  <a:srgbClr val="FFFFFF"/>
                </a:solidFill>
                <a:latin typeface="IBM Plex Sans Medium" pitchFamily="34" charset="0"/>
                <a:ea typeface="IBM Plex Sans Medium" pitchFamily="34" charset="-122"/>
                <a:cs typeface="IBM Plex Sans Medium" pitchFamily="34" charset="-120"/>
              </a:rPr>
              <a:t>مقدمة</a:t>
            </a:r>
            <a:br/>
            <a:r>
              <a:rPr lang="ar" altLang="en-US" sz="7200" dirty="0">
                <a:solidFill>
                  <a:srgbClr val="FFFFFF"/>
                </a:solidFill>
                <a:latin typeface="IBM Plex Sans Medium" pitchFamily="34" charset="0"/>
                <a:ea typeface="IBM Plex Sans Medium" pitchFamily="34" charset="-122"/>
                <a:cs typeface="IBM Plex Sans Medium" pitchFamily="34" charset="-120"/>
              </a:rPr>
              <a:t>إلى بيتكوين</a:t>
            </a:r>
            <a:endParaRPr lang="ar" sz="7200" dirty="0"/>
          </a:p>
        </p:txBody>
      </p:sp>
      <p:sp>
        <p:nvSpPr>
          <p:cNvPr id="4" name="Text 2"/>
          <p:cNvSpPr/>
          <p:nvPr/>
        </p:nvSpPr>
        <p:spPr>
          <a:xfrm>
            <a:off x="566745" y="5905470"/>
            <a:ext cx="1766072" cy="381030"/>
          </a:xfrm>
          <a:prstGeom prst="rect">
            <a:avLst/>
          </a:prstGeom>
          <a:noFill/>
          <a:ln/>
        </p:spPr>
        <p:txBody>
          <a:bodyPr wrap="square" lIns="0" tIns="0" rIns="0" bIns="0" rtlCol="0" anchor="t"/>
          <a:lstStyle/>
          <a:p>
            <a:pPr rtl="1" algn="r" indent="0" marL="0">
              <a:lnSpc>
                <a:spcPct val="104000"/>
              </a:lnSpc>
              <a:buNone/>
            </a:pPr>
            <a:r>
              <a:rPr lang="ar" altLang="en-US" sz="2400" dirty="0">
                <a:solidFill>
                  <a:srgbClr val="FFFFFF"/>
                </a:solidFill>
                <a:latin typeface="IBM Plex Sans" pitchFamily="34" charset="0"/>
                <a:ea typeface="IBM Plex Sans" pitchFamily="34" charset="-122"/>
                <a:cs typeface="IBM Plex Sans" pitchFamily="34" charset="-120"/>
              </a:rPr>
              <a:t>دليل للمبتدئين</a:t>
            </a:r>
            <a:endParaRPr lang="a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لماذا يُعدّ المال مهمًا؟</a:t>
            </a:r>
            <a:endParaRPr lang="ar"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FFFFF"/>
                </a:solidFill>
                <a:latin typeface="IBM Plex Sans" pitchFamily="34" charset="0"/>
                <a:ea typeface="IBM Plex Sans" pitchFamily="34" charset="-122"/>
                <a:cs typeface="IBM Plex Sans" pitchFamily="34" charset="-120"/>
              </a:rPr>
              <a:t>نستخدم المال كل يوم، ومع ذلك نادرًا ما نتساءل عن كيفية عمله.</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معظم الناس لا يتوقفون أبدًا للتفكير</a:t>
            </a:r>
            <a:br/>
            <a:r>
              <a:rPr lang="ar" altLang="en-US" sz="3000" dirty="0">
                <a:solidFill>
                  <a:srgbClr val="422C70"/>
                </a:solidFill>
                <a:latin typeface="IBM Plex Sans Medium" pitchFamily="34" charset="0"/>
                <a:ea typeface="IBM Plex Sans Medium" pitchFamily="34" charset="-122"/>
                <a:cs typeface="IBM Plex Sans Medium" pitchFamily="34" charset="-120"/>
              </a:rPr>
              <a:t>في المال</a:t>
            </a:r>
            <a:endParaRPr lang="ar"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ليس بكسبه أو إنفاقه، بل بالتفكير في ماهيته وكيفية عمله.</a:t>
            </a:r>
            <a:endParaRPr lang="a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لماذا يُعدّ المال مهمًا؟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خمسة أسئلة للبدء</a:t>
            </a:r>
            <a:endParaRPr lang="ar" sz="3000" dirty="0"/>
          </a:p>
        </p:txBody>
      </p:sp>
      <p:sp>
        <p:nvSpPr>
          <p:cNvPr id="5" name="Text 2"/>
          <p:cNvSpPr/>
          <p:nvPr/>
        </p:nvSpPr>
        <p:spPr>
          <a:xfrm>
            <a:off x="1032449" y="1383030"/>
            <a:ext cx="5535869" cy="2998866"/>
          </a:xfrm>
          <a:prstGeom prst="rect">
            <a:avLst/>
          </a:prstGeom>
          <a:noFill/>
          <a:ln/>
        </p:spPr>
        <p:txBody>
          <a:bodyPr wrap="square" lIns="0" tIns="0" rIns="0" bIns="0" rtlCol="0" anchor="t"/>
          <a:lstStyle/>
          <a:p>
            <a:pPr rtl="1" algn="l" marL="219710" indent="-219710">
              <a:lnSpc>
                <a:spcPct val="113000"/>
              </a:lnSpc>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لماذا يحتاج الناس إلى المال؟</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ما الذي يجعل شيئًا ما نقودًا؟</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من يستطيع إصدار النقود التي تستخدمونها أو التحكم فيها؟</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لماذا تتمتع النقود التي تستخدمونها بقيمة؟</a:t>
            </a:r>
            <a:endParaRPr lang="ar" sz="2300" dirty="0"/>
          </a:p>
          <a:p>
            <a:pPr rtl="1" algn="l" marL="219710" indent="-219710">
              <a:lnSpc>
                <a:spcPct val="113000"/>
              </a:lnSpc>
              <a:spcBef>
                <a:spcPts val="460"/>
              </a:spcBef>
              <a:buSzPct val="100000"/>
              <a:buChar char="•"/>
            </a:pPr>
            <a:r>
              <a:rPr lang="ar" altLang="en-US" sz="2300" dirty="0">
                <a:solidFill>
                  <a:srgbClr val="25252B"/>
                </a:solidFill>
                <a:latin typeface="IBM Plex Sans" pitchFamily="34" charset="0"/>
                <a:ea typeface="IBM Plex Sans" pitchFamily="34" charset="-122"/>
                <a:cs typeface="IBM Plex Sans" pitchFamily="34" charset="-120"/>
              </a:rPr>
              <a:t>هل تشتري نقودكم الكمية نفسها التي كانت تشتريها من قبل؟</a:t>
            </a:r>
            <a:endParaRPr lang="ar"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rtl="1" algn="l" indent="0" marL="0">
              <a:lnSpc>
                <a:spcPct val="113000"/>
              </a:lnSpc>
              <a:buNone/>
            </a:pPr>
            <a:r>
              <a:rPr lang="ar" altLang="en-US" sz="2300" b="1" dirty="0">
                <a:solidFill>
                  <a:srgbClr val="422C70"/>
                </a:solidFill>
                <a:latin typeface="IBM Plex Sans" pitchFamily="34" charset="0"/>
                <a:ea typeface="IBM Plex Sans" pitchFamily="34" charset="-122"/>
                <a:cs typeface="IBM Plex Sans" pitchFamily="34" charset="-120"/>
              </a:rPr>
              <a:t>احتفظوا بإجاباتكم</a:t>
            </a:r>
            <a:endParaRPr lang="ar" sz="2300" dirty="0"/>
          </a:p>
          <a:p>
            <a:pPr rtl="1" algn="l" indent="0" marL="0">
              <a:lnSpc>
                <a:spcPct val="113000"/>
              </a:lnSpc>
              <a:spcBef>
                <a:spcPts val="340"/>
              </a:spcBef>
              <a:buNone/>
            </a:pPr>
            <a:r>
              <a:rPr lang="ar" altLang="en-US" sz="2300" dirty="0">
                <a:solidFill>
                  <a:srgbClr val="25252B"/>
                </a:solidFill>
                <a:latin typeface="IBM Plex Sans" pitchFamily="34" charset="0"/>
                <a:ea typeface="IBM Plex Sans" pitchFamily="34" charset="-122"/>
                <a:cs typeface="IBM Plex Sans" pitchFamily="34" charset="-120"/>
              </a:rPr>
              <a:t>اكتبوا إجابة قصيرة عن كل سؤال. ستعودون إليها في النهاية.</a:t>
            </a:r>
            <a:endParaRPr lang="ar"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لماذا يُعدّ المال مهمًا؟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حقيقة أم رأي؟</a:t>
            </a:r>
            <a:endParaRPr lang="ar" sz="3000" dirty="0"/>
          </a:p>
        </p:txBody>
      </p:sp>
      <p:sp>
        <p:nvSpPr>
          <p:cNvPr id="5" name="Text 2"/>
          <p:cNvSpPr/>
          <p:nvPr/>
        </p:nvSpPr>
        <p:spPr>
          <a:xfrm>
            <a:off x="1047720" y="1386779"/>
            <a:ext cx="5519136" cy="1706270"/>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حقيقة:</a:t>
            </a:r>
            <a:r>
              <a:rPr lang="ar" altLang="en-US" sz="2400" dirty="0">
                <a:solidFill>
                  <a:srgbClr val="25252B"/>
                </a:solidFill>
                <a:latin typeface="IBM Plex Sans" pitchFamily="34" charset="0"/>
                <a:ea typeface="IBM Plex Sans" pitchFamily="34" charset="-122"/>
                <a:cs typeface="IBM Plex Sans" pitchFamily="34" charset="-120"/>
              </a:rPr>
              <a:t> "تُقبل هذه الورقة النقدية لسداد الضرائب." يمكن التحقق من ذلك.</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رأي:</a:t>
            </a:r>
            <a:r>
              <a:rPr lang="ar" altLang="en-US" sz="2400" dirty="0">
                <a:solidFill>
                  <a:srgbClr val="25252B"/>
                </a:solidFill>
                <a:latin typeface="IBM Plex Sans" pitchFamily="34" charset="0"/>
                <a:ea typeface="IBM Plex Sans" pitchFamily="34" charset="-122"/>
                <a:cs typeface="IBM Plex Sans" pitchFamily="34" charset="-120"/>
              </a:rPr>
              <a:t> "هذا أفضل شكل من أشكال المال." يحتاج هذا الرأي إلى معايير وأدلة.</a:t>
            </a:r>
            <a:endParaRPr lang="ar" sz="2400" dirty="0"/>
          </a:p>
        </p:txBody>
      </p:sp>
      <p:sp>
        <p:nvSpPr>
          <p:cNvPr id="6" name="Text 3"/>
          <p:cNvSpPr/>
          <p:nvPr/>
        </p:nvSpPr>
        <p:spPr>
          <a:xfrm>
            <a:off x="666780" y="3428268"/>
            <a:ext cx="6340632" cy="123407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هذا الدليل مخصص للأغراض التعليمية فقط. وهو لا يقدم مشورة مالية أو استثمارية أو قانونية أو ضريبية، ولا يوجّهكم إلى شراء أي شيء أو بيعه أو الاحتفاظ به.</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لماذا يُعدّ المال مهمًا؟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ما هو المال؟</a:t>
            </a:r>
            <a:endParaRPr lang="a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FFFFF"/>
                </a:solidFill>
                <a:latin typeface="IBM Plex Sans" pitchFamily="34" charset="0"/>
                <a:ea typeface="IBM Plex Sans" pitchFamily="34" charset="-122"/>
                <a:cs typeface="IBM Plex Sans" pitchFamily="34" charset="-120"/>
              </a:rPr>
              <a:t>النقود أداة للتبادل.</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المقايضة والتوافق المزدوج للرغبات</a:t>
            </a:r>
            <a:endParaRPr lang="a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يجب أن يرغب كلا الشخصين فيما يملكه الآخر، في الوقت نفسه وبكميات مناسبة.</a:t>
            </a:r>
            <a:endParaRPr lang="ar" sz="2400" dirty="0"/>
          </a:p>
        </p:txBody>
      </p:sp>
      <p:pic>
        <p:nvPicPr>
          <p:cNvPr id="5" name="Image 0" descr="preencoded.png">    </p:cNvPr>
          <p:cNvPicPr>
            <a:picLocks noChangeAspect="1"/>
          </p:cNvPicPr>
          <p:nvPr/>
        </p:nvPicPr>
        <p:blipFill>
          <a:blip r:embed="rId1"/>
          <a:stretch>
            <a:fillRect/>
          </a:stretch>
        </p:blipFill>
        <p:spPr>
          <a:xfrm>
            <a:off x="3005176"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هو المال؟</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المقايضة والتوافق المزدوج للرغبات</a:t>
            </a:r>
            <a:endParaRPr lang="a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يجب أن يرغب كلٌّ من الشخصين فيما يملكه الآخر، في الوقت نفسه وبكميات مناسبة.</a:t>
            </a:r>
            <a:endParaRPr lang="ar" sz="2400" dirty="0"/>
          </a:p>
        </p:txBody>
      </p:sp>
      <p:pic>
        <p:nvPicPr>
          <p:cNvPr id="5" name="Image 0" descr="أمينة لديها: أرز تريد: أحذيةمع لويسلويس لا يريد الأرز.لويس لديه: أحذيةيريد: زيتمع ميمي لا تريد الأحذية.ميلديها: زيتتريد: إصلاحاتمع أمينةأمينة لا تستطيع إجراء الإصلاحات.">    </p:cNvPr>
          <p:cNvPicPr>
            <a:picLocks noChangeAspect="1"/>
          </p:cNvPicPr>
          <p:nvPr/>
        </p:nvPicPr>
        <p:blipFill>
          <a:blip r:embed="rId1"/>
          <a:stretch>
            <a:fillRect/>
          </a:stretch>
        </p:blipFill>
        <p:spPr>
          <a:xfrm>
            <a:off x="666780" y="2011589"/>
            <a:ext cx="10858500" cy="378205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هو المال؟</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المال أداة للتبادل</a:t>
            </a:r>
            <a:endParaRPr lang="a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أحد يريد المال لذاته. فهو مفيد لأن الآخرين يقبلونه، متوقعين أن يقبله غيرهم لاحقًا.</a:t>
            </a:r>
            <a:endParaRPr lang="ar" sz="2400" dirty="0"/>
          </a:p>
        </p:txBody>
      </p:sp>
      <p:pic>
        <p:nvPicPr>
          <p:cNvPr id="5" name="Image 0" descr="preencoded.png">    </p:cNvPr>
          <p:cNvPicPr>
            <a:picLocks noChangeAspect="1"/>
          </p:cNvPicPr>
          <p:nvPr/>
        </p:nvPicPr>
        <p:blipFill>
          <a:blip r:embed="rId1"/>
          <a:stretch>
            <a:fillRect/>
          </a:stretch>
        </p:blipFill>
        <p:spPr>
          <a:xfrm>
            <a:off x="1973458" y="2163928"/>
            <a:ext cx="8245053" cy="412257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هو المال؟</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ثلاث وظائف للنقود</a:t>
            </a:r>
            <a:endParaRPr lang="ar" sz="3000" dirty="0"/>
          </a:p>
        </p:txBody>
      </p:sp>
      <p:sp>
        <p:nvSpPr>
          <p:cNvPr id="5" name="Text 2"/>
          <p:cNvSpPr/>
          <p:nvPr/>
        </p:nvSpPr>
        <p:spPr>
          <a:xfrm>
            <a:off x="1047720" y="1386779"/>
            <a:ext cx="5519136" cy="1767169"/>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وسيط للتبادل:</a:t>
            </a:r>
            <a:r>
              <a:rPr lang="ar" altLang="en-US" sz="2400" dirty="0">
                <a:solidFill>
                  <a:srgbClr val="25252B"/>
                </a:solidFill>
                <a:latin typeface="IBM Plex Sans" pitchFamily="34" charset="0"/>
                <a:ea typeface="IBM Plex Sans" pitchFamily="34" charset="-122"/>
                <a:cs typeface="IBM Plex Sans" pitchFamily="34" charset="-120"/>
              </a:rPr>
              <a:t> يقبله الناس في الدفع</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وحدة حساب:</a:t>
            </a:r>
            <a:r>
              <a:rPr lang="ar" altLang="en-US" sz="2400" dirty="0">
                <a:solidFill>
                  <a:srgbClr val="25252B"/>
                </a:solidFill>
                <a:latin typeface="IBM Plex Sans" pitchFamily="34" charset="0"/>
                <a:ea typeface="IBM Plex Sans" pitchFamily="34" charset="-122"/>
                <a:cs typeface="IBM Plex Sans" pitchFamily="34" charset="-120"/>
              </a:rPr>
              <a:t> تُعبَّر بها الأسعار</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مخزن للقيمة:</a:t>
            </a:r>
            <a:r>
              <a:rPr lang="ar" altLang="en-US" sz="2400" dirty="0">
                <a:solidFill>
                  <a:srgbClr val="25252B"/>
                </a:solidFill>
                <a:latin typeface="IBM Plex Sans" pitchFamily="34" charset="0"/>
                <a:ea typeface="IBM Plex Sans" pitchFamily="34" charset="-122"/>
                <a:cs typeface="IBM Plex Sans" pitchFamily="34" charset="-120"/>
              </a:rPr>
              <a:t> ينقل القيمة من الحاضر إلى المستقبل</a:t>
            </a:r>
            <a:endParaRPr lang="ar" sz="2400" dirty="0"/>
          </a:p>
        </p:txBody>
      </p:sp>
      <p:sp>
        <p:nvSpPr>
          <p:cNvPr id="6" name="Text 3"/>
          <p:cNvSpPr/>
          <p:nvPr/>
        </p:nvSpPr>
        <p:spPr>
          <a:xfrm>
            <a:off x="666780" y="3489168"/>
            <a:ext cx="6340632"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توجد نقود تحفظ القيمة على نحو مثالي، لكن بعض أشكال النقود تفقد قوتها الشرائية ببطء أكبر من غيرها.</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هو المال؟</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من الأصداف إلى النقود الورقية</a:t>
            </a:r>
            <a:endParaRPr lang="ar" sz="3000" dirty="0"/>
          </a:p>
        </p:txBody>
      </p:sp>
      <p:sp>
        <p:nvSpPr>
          <p:cNvPr id="5" name="Text 2"/>
          <p:cNvSpPr/>
          <p:nvPr/>
        </p:nvSpPr>
        <p:spPr>
          <a:xfrm>
            <a:off x="1047720" y="1386779"/>
            <a:ext cx="4873020" cy="3473531"/>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الأصداف، الملح، الخرز، الماشية، النحاس، الفضة، الذهب</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المعادن النفيسة: نادرة، متينة، مقبولة على نطاق واسع</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صكوك ورقية قابلة للاستبدال بكمية محددة من المعدن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معايير الذهب: وحدة نقدية مرتبطة قانونًا بالذهب</a:t>
            </a:r>
            <a:endParaRPr lang="ar"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اختلفت القواعد باختلاف المكان والفترة الزمنية.</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هو المال؟</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النقود الورقية الإلزامية</a:t>
            </a:r>
            <a:endParaRPr lang="ar"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1971: أنهت الولايات المتحدة الاستبدال الرسمي للدولارات بالذهب للحكومات الأجنبية والبنوك المركزية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اليوم، معظم العملات الوطنية نقود إلزامية: تُصدر بسلطة حكومية، ولا يمكن استبدالها بالذهب أو بأي سلعة أخرى</a:t>
            </a:r>
            <a:endParaRPr lang="ar" sz="2400" dirty="0"/>
          </a:p>
          <a:p>
            <a:pPr rtl="1" algn="l" marL="228600" indent="-228600">
              <a:lnSpc>
                <a:spcPct val="113000"/>
              </a:lnSpc>
              <a:spcBef>
                <a:spcPts val="480"/>
              </a:spcBef>
              <a:buSzPct val="100000"/>
              <a:buChar char="•"/>
            </a:pPr>
            <a:r>
              <a:rPr lang="ar" altLang="en-US" sz="2400" i="1" dirty="0">
                <a:solidFill>
                  <a:srgbClr val="25252B"/>
                </a:solidFill>
                <a:latin typeface="IBM Plex Sans" pitchFamily="34" charset="0"/>
                <a:ea typeface="IBM Plex Sans" pitchFamily="34" charset="-122"/>
                <a:cs typeface="IBM Plex Sans" pitchFamily="34" charset="-120"/>
              </a:rPr>
              <a:t>فيات</a:t>
            </a:r>
            <a:r>
              <a:rPr lang="ar" altLang="en-US" sz="2400" dirty="0">
                <a:solidFill>
                  <a:srgbClr val="25252B"/>
                </a:solidFill>
                <a:latin typeface="IBM Plex Sans" pitchFamily="34" charset="0"/>
                <a:ea typeface="IBM Plex Sans" pitchFamily="34" charset="-122"/>
                <a:cs typeface="IBM Plex Sans" pitchFamily="34" charset="-120"/>
              </a:rPr>
              <a:t> كلمة لاتينية تعني "ليكن الأمر كذلك"، وغالبًا ما تُفهم بمعنى "بموجب مرسوم"</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تُقبل لأن الأفراد والشركات والبنوك والحكومات يستخدمونها؛ وتمنحها القوانين صفة النقد القانوني وتُلزم باستخدامها لدفع الضرائب</a:t>
            </a:r>
            <a:endParaRPr lang="a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هو المال؟</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766151"/>
            <a:ext cx="9623969" cy="1325789"/>
          </a:xfrm>
          <a:prstGeom prst="rect">
            <a:avLst/>
          </a:prstGeom>
          <a:noFill/>
          <a:ln/>
        </p:spPr>
        <p:txBody>
          <a:bodyPr wrap="square" lIns="0" tIns="0" rIns="0" bIns="0" rtlCol="0" anchor="t"/>
          <a:lstStyle/>
          <a:p>
            <a:pPr rtl="1" algn="l" indent="0" marL="0">
              <a:lnSpc>
                <a:spcPct val="100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انتقلنا من نقود مدعومة بشيء ما إلى</a:t>
            </a:r>
            <a:br/>
            <a:r>
              <a:rPr lang="ar" altLang="en-US" sz="4350" dirty="0">
                <a:solidFill>
                  <a:srgbClr val="FFFFFF"/>
                </a:solidFill>
                <a:latin typeface="IBM Plex Sans Medium" pitchFamily="34" charset="0"/>
                <a:ea typeface="IBM Plex Sans Medium" pitchFamily="34" charset="-122"/>
                <a:cs typeface="IBM Plex Sans Medium" pitchFamily="34" charset="-120"/>
              </a:rPr>
              <a:t>نقود مدعومة بالثقة في شخص ما.</a:t>
            </a:r>
            <a:endParaRPr lang="a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C0C0D0"/>
                </a:solidFill>
                <a:latin typeface="IBM Plex Sans" pitchFamily="34" charset="0"/>
                <a:ea typeface="IBM Plex Sans" pitchFamily="34" charset="-122"/>
                <a:cs typeface="IBM Plex Sans" pitchFamily="34" charset="-120"/>
              </a:rPr>
              <a:t>مقدمة إلى بيتكوين · ما هو المال؟</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ما الخلل في نقودنا؟</a:t>
            </a:r>
            <a:endParaRPr lang="ar"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FFFFF"/>
                </a:solidFill>
                <a:latin typeface="IBM Plex Sans" pitchFamily="34" charset="0"/>
                <a:ea typeface="IBM Plex Sans" pitchFamily="34" charset="-122"/>
                <a:cs typeface="IBM Plex Sans" pitchFamily="34" charset="-120"/>
              </a:rPr>
              <a:t>عندما يسمع الناس كلمة التضخم، فإنهم يفكرون عادةً في ارتفاع الأسعار.</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التضخم والقوة الشرائية</a:t>
            </a:r>
            <a:endParaRPr lang="ar" sz="3000" dirty="0"/>
          </a:p>
        </p:txBody>
      </p:sp>
      <p:pic>
        <p:nvPicPr>
          <p:cNvPr id="4" name="Image 0" descr="قبل ارتفاع الأسعار لديكم 100 وحدة نقدية. تبلغ تكلفة السلة 100. يمكنكم شراء السلة كاملة.مستوى الأسعارأقلالقوة الشرائيةأعلىبعد ارتفاع الأسعار لا يزال لديكم 100 وحدة نقدية. تبلغ تكلفة السلة نفسها 110. لم">    </p:cNvPr>
          <p:cNvPicPr>
            <a:picLocks noChangeAspect="1"/>
          </p:cNvPicPr>
          <p:nvPr/>
        </p:nvPicPr>
        <p:blipFill>
          <a:blip r:embed="rId1"/>
          <a:stretch>
            <a:fillRect/>
          </a:stretch>
        </p:blipFill>
        <p:spPr>
          <a:xfrm>
            <a:off x="992490"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الخلل في نقودنا؟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التضخم والقوة الشرائية</a:t>
            </a:r>
            <a:endParaRPr lang="a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الخلل في نقودنا؟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أسباب عديدة، خيار واحد</a:t>
            </a:r>
            <a:endParaRPr lang="ar" sz="3000" dirty="0"/>
          </a:p>
        </p:txBody>
      </p:sp>
      <p:sp>
        <p:nvSpPr>
          <p:cNvPr id="5" name="Text 2"/>
          <p:cNvSpPr/>
          <p:nvPr/>
        </p:nvSpPr>
        <p:spPr>
          <a:xfrm>
            <a:off x="1047720" y="1386779"/>
            <a:ext cx="4873020" cy="1767169"/>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التوسع في عرض النقود والائتمان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اضطرابات العرض والتغيرات في الطلب</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ضعف العملة، والضرائب، وتكاليف الإنتاج</a:t>
            </a:r>
            <a:endParaRPr lang="ar" sz="2400" dirty="0"/>
          </a:p>
        </p:txBody>
      </p:sp>
      <p:sp>
        <p:nvSpPr>
          <p:cNvPr id="6" name="Text 3"/>
          <p:cNvSpPr/>
          <p:nvPr/>
        </p:nvSpPr>
        <p:spPr>
          <a:xfrm>
            <a:off x="666780" y="3489168"/>
            <a:ext cx="5694426" cy="1645463"/>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أحد الأسباب ناتج عن قرار، وليس مصادفة: ففي نظام النقود الإلزامية، يمكن لعدد قليل من المؤسسات زيادة عرض النقود والائتمان وتغيير قواعد هذا النظام.</a:t>
            </a:r>
            <a:endParaRPr lang="a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الخلل في نقودنا؟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الندرة والقيمة</a:t>
            </a:r>
            <a:endParaRPr lang="ar" sz="3000" dirty="0"/>
          </a:p>
        </p:txBody>
      </p:sp>
      <p:sp>
        <p:nvSpPr>
          <p:cNvPr id="4" name="Text 2"/>
          <p:cNvSpPr/>
          <p:nvPr/>
        </p:nvSpPr>
        <p:spPr>
          <a:xfrm>
            <a:off x="1047720" y="1386779"/>
            <a:ext cx="10688604" cy="217855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لوحة الموناليزا الأصلية أعلى قيمة من أي نسخة منها: فهي الوحيدة من نوعها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الندرة وحدها لا تخلق قيمة، ولكن عندما يرغب الناس في شيء ما، تصبح الكمية المتاحة منه مهمة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عندما ينمو المعروض النقدي بوتيرة أسرع من نمو السلع والخدمات التي يمكن شراؤها به، تميل كل وحدة نقدية إلى شراء كمية أقل</a:t>
            </a:r>
            <a:endParaRPr lang="a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الخلل في نقودنا؟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التضخم لا يؤثر على الجميع بالتساوي</a:t>
            </a:r>
            <a:endParaRPr lang="ar"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قد تنخفض القوة الشرائية للنقود والمدخرات</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قد يتمتع مالكو الأصول التي ترتفع أسعارها بحماية جزئية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تتغير الأجور والأسعار بوتيرة متفاوتة</a:t>
            </a:r>
            <a:endParaRPr lang="ar"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يختلف الرصيد المصرفي عن النقود التي في أيديكم: فهو وعد من البنك بأن يدفع لكم. وعادةً ما يُوفى بهذا الوعد، لكن الوفاء به يعتمد على البنك والقواعد التي تحكم عمله.</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الخلل في نقودنا؟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جرّبوا بأنفسكم: التحقق من القوة الشرائية</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اختاروا سلعة أو خدمة يومية واحدة: الخبز، أو النقل، أو رصيد الهاتف</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دوّنوا سعرها اليوم</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اسألوا شخصًا عن تكلفتها قبل عدة سنوات، وتحققوا من سجل موثوق إن أمكنكم ذلك</a:t>
            </a:r>
            <a:endParaRPr lang="ar" sz="2400" dirty="0"/>
          </a:p>
          <a:p>
            <a:pPr rtl="1" algn="l" marL="228600" indent="-228600">
              <a:lnSpc>
                <a:spcPct val="113000"/>
              </a:lnSpc>
              <a:spcBef>
                <a:spcPts val="480"/>
              </a:spcBef>
              <a:buSzPct val="100000"/>
              <a:buFont typeface="+mj-lt"/>
              <a:buAutoNum type="arabicPeriod" startAt="1"/>
            </a:pPr>
            <a:r>
              <a:rPr lang="ar" altLang="en-US" sz="2400" dirty="0">
                <a:solidFill>
                  <a:srgbClr val="25252B"/>
                </a:solidFill>
                <a:latin typeface="IBM Plex Sans" pitchFamily="34" charset="0"/>
                <a:ea typeface="IBM Plex Sans" pitchFamily="34" charset="-122"/>
                <a:cs typeface="IBM Plex Sans" pitchFamily="34" charset="-120"/>
              </a:rPr>
              <a:t>هل ارتفعت الدخول بالمعدل نفسه؟ ما العوامل الأخرى التي قد تفسّر هذا التغيّر؟</a:t>
            </a:r>
            <a:endParaRPr lang="a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الخلل في نقودنا؟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النقود الإلزامية تؤدي وظيفتها، لكن مع مخاطر</a:t>
            </a:r>
            <a:endParaRPr lang="ar" sz="3000" dirty="0"/>
          </a:p>
        </p:txBody>
      </p:sp>
      <p:sp>
        <p:nvSpPr>
          <p:cNvPr id="4" name="Text 2"/>
          <p:cNvSpPr/>
          <p:nvPr/>
        </p:nvSpPr>
        <p:spPr>
          <a:xfrm>
            <a:off x="1047720" y="1386779"/>
            <a:ext cx="10688604" cy="883585"/>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مدفوعات ميسّرة، وائتمان مرن، وأدوات للاستجابة للأزمات</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لكن المعروض منه وقواعده قد تتغير، ولا يملك مستخدموه سوى تأثير محدود في القرارات</a:t>
            </a:r>
            <a:endParaRPr lang="ar" sz="2400" dirty="0"/>
          </a:p>
        </p:txBody>
      </p:sp>
      <p:sp>
        <p:nvSpPr>
          <p:cNvPr id="5" name="Shape 3"/>
          <p:cNvSpPr/>
          <p:nvPr/>
        </p:nvSpPr>
        <p:spPr>
          <a:xfrm>
            <a:off x="666780" y="2605491"/>
            <a:ext cx="10858500" cy="776874"/>
          </a:xfrm>
          <a:prstGeom prst="rect">
            <a:avLst/>
          </a:prstGeom>
          <a:solidFill>
            <a:srgbClr val="F3F3FA"/>
          </a:solidFill>
          <a:ln/>
        </p:spPr>
      </p:sp>
      <p:sp>
        <p:nvSpPr>
          <p:cNvPr id="6" name="Shape 4"/>
          <p:cNvSpPr/>
          <p:nvPr/>
        </p:nvSpPr>
        <p:spPr>
          <a:xfrm>
            <a:off x="666780" y="2605491"/>
            <a:ext cx="57150" cy="776874"/>
          </a:xfrm>
          <a:prstGeom prst="rect">
            <a:avLst/>
          </a:prstGeom>
          <a:solidFill>
            <a:srgbClr val="422C70"/>
          </a:solidFill>
          <a:ln/>
        </p:spPr>
      </p:sp>
      <p:sp>
        <p:nvSpPr>
          <p:cNvPr id="7" name="Text 5"/>
          <p:cNvSpPr/>
          <p:nvPr/>
        </p:nvSpPr>
        <p:spPr>
          <a:xfrm>
            <a:off x="1211580" y="2879811"/>
            <a:ext cx="10599450" cy="228234"/>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لهذا يبحث الناس عن بدائل، ولهذا أُنشئت بيتكوين.</a:t>
            </a:r>
            <a:endParaRPr lang="a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الخلل في نقودنا؟</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ما هي بيتكوين؟</a:t>
            </a:r>
            <a:endParaRPr lang="ar"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FFFFF"/>
                </a:solidFill>
                <a:latin typeface="IBM Plex Sans" pitchFamily="34" charset="0"/>
                <a:ea typeface="IBM Plex Sans" pitchFamily="34" charset="-122"/>
                <a:cs typeface="IBM Plex Sans" pitchFamily="34" charset="-120"/>
              </a:rPr>
              <a:t>نقود رقمية لامركزية، ذات معروض محدود، ويمكن إرسالها من نظير إلى نظير دون إذن من أي بنك.</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مشكلة الإنفاق المزدوج</a:t>
            </a:r>
            <a:endParaRPr lang="a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31 أكتوبر 2008:</a:t>
            </a:r>
            <a:r>
              <a:rPr lang="ar" altLang="en-US" sz="2400" dirty="0">
                <a:solidFill>
                  <a:srgbClr val="25252B"/>
                </a:solidFill>
                <a:latin typeface="IBM Plex Sans" pitchFamily="34" charset="0"/>
                <a:ea typeface="IBM Plex Sans" pitchFamily="34" charset="-122"/>
                <a:cs typeface="IBM Plex Sans" pitchFamily="34" charset="-120"/>
              </a:rPr>
              <a:t> ينشر ساتوشي ناكاموتو </a:t>
            </a:r>
            <a:r>
              <a:rPr lang="ar" altLang="en-US" sz="2400" i="1" dirty="0">
                <a:solidFill>
                  <a:srgbClr val="25252B"/>
                </a:solidFill>
                <a:latin typeface="IBM Plex Sans" pitchFamily="34" charset="0"/>
                <a:ea typeface="IBM Plex Sans" pitchFamily="34" charset="-122"/>
                <a:cs typeface="IBM Plex Sans" pitchFamily="34" charset="-120"/>
              </a:rPr>
              <a:t>بيتكوين: نظام نقدي إلكتروني من نظير إلى نظير</a:t>
            </a:r>
            <a:r>
              <a:rPr lang="ar" altLang="en-US" sz="2400" dirty="0">
                <a:solidFill>
                  <a:srgbClr val="25252B"/>
                </a:solidFill>
                <a:latin typeface="IBM Plex Sans" pitchFamily="34" charset="0"/>
                <a:ea typeface="IBM Plex Sans" pitchFamily="34" charset="-122"/>
                <a:cs typeface="IBM Plex Sans" pitchFamily="34" charset="-120"/>
              </a:rPr>
              <a:t>. </a:t>
            </a:r>
            <a:r>
              <a:rPr lang="ar" altLang="en-US" sz="2400" b="1" dirty="0">
                <a:solidFill>
                  <a:srgbClr val="25252B"/>
                </a:solidFill>
                <a:latin typeface="IBM Plex Sans" pitchFamily="34" charset="0"/>
                <a:ea typeface="IBM Plex Sans" pitchFamily="34" charset="-122"/>
                <a:cs typeface="IBM Plex Sans" pitchFamily="34" charset="-120"/>
              </a:rPr>
              <a:t>يناير 2009:</a:t>
            </a:r>
            <a:r>
              <a:rPr lang="ar" altLang="en-US" sz="2400" dirty="0">
                <a:solidFill>
                  <a:srgbClr val="25252B"/>
                </a:solidFill>
                <a:latin typeface="IBM Plex Sans" pitchFamily="34" charset="0"/>
                <a:ea typeface="IBM Plex Sans" pitchFamily="34" charset="-122"/>
                <a:cs typeface="IBM Plex Sans" pitchFamily="34" charset="-120"/>
              </a:rPr>
              <a:t> تنطلق الشبكة.</a:t>
            </a:r>
            <a:endParaRPr lang="ar" sz="2400" dirty="0"/>
          </a:p>
        </p:txBody>
      </p:sp>
      <p:pic>
        <p:nvPicPr>
          <p:cNvPr id="5" name="Image 0" descr="شركة مدفوعات يرسل المُرسِل طلبًا إلى الشركةتحتفظ الشركة بالسجل وتوافق على التحويل يتلقى المستلِم المبلغ إذا سمحت الشركة بذلكيعتمد علىمؤسسة واحدة موثوقة تحتفظ بالسجلبيتكوين يوقّع المُرسِل معاملةتتحقق ا">    </p:cNvPr>
          <p:cNvPicPr>
            <a:picLocks noChangeAspect="1"/>
          </p:cNvPicPr>
          <p:nvPr/>
        </p:nvPicPr>
        <p:blipFill>
          <a:blip r:embed="rId1"/>
          <a:stretch>
            <a:fillRect/>
          </a:stretch>
        </p:blipFill>
        <p:spPr>
          <a:xfrm>
            <a:off x="4793010" y="2422886"/>
            <a:ext cx="6732270" cy="381698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هي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لامركزي · محدود المعروض · من نظير إلى نظير</a:t>
            </a:r>
            <a:endParaRPr lang="ar"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اللامركزية:</a:t>
            </a:r>
            <a:r>
              <a:rPr lang="ar" altLang="en-US" sz="2400" dirty="0">
                <a:solidFill>
                  <a:srgbClr val="25252B"/>
                </a:solidFill>
                <a:latin typeface="IBM Plex Sans" pitchFamily="34" charset="0"/>
                <a:ea typeface="IBM Plex Sans" pitchFamily="34" charset="-122"/>
                <a:cs typeface="IBM Plex Sans" pitchFamily="34" charset="-120"/>
              </a:rPr>
              <a:t> لا يوجد مكتب مركزي ينشئ الحسابات أو يغيّر الأرصدة أو يوافق على من ينضم</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المعروض المحدود:</a:t>
            </a:r>
            <a:r>
              <a:rPr lang="ar" altLang="en-US" sz="2400" dirty="0">
                <a:solidFill>
                  <a:srgbClr val="25252B"/>
                </a:solidFill>
                <a:latin typeface="IBM Plex Sans" pitchFamily="34" charset="0"/>
                <a:ea typeface="IBM Plex Sans" pitchFamily="34" charset="-122"/>
                <a:cs typeface="IBM Plex Sans" pitchFamily="34" charset="-120"/>
              </a:rPr>
              <a:t> لن يكون هناك أبدًا أكثر من 21 مليون بيتكوين</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من نظير إلى نظير:</a:t>
            </a:r>
            <a:r>
              <a:rPr lang="ar" altLang="en-US" sz="2400" dirty="0">
                <a:solidFill>
                  <a:srgbClr val="25252B"/>
                </a:solidFill>
                <a:latin typeface="IBM Plex Sans" pitchFamily="34" charset="0"/>
                <a:ea typeface="IBM Plex Sans" pitchFamily="34" charset="-122"/>
                <a:cs typeface="IBM Plex Sans" pitchFamily="34" charset="-120"/>
              </a:rPr>
              <a:t> أرسلوا إلى أي شخص، في أي مكان، دون طلب الإذن من سلطة مركزية</a:t>
            </a:r>
            <a:endParaRPr lang="ar"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لا تستطيع أي شركة تجميد بيتكوين التي تتحكمون فيها بأنفسكم. والوجه الآخر لهذه الحرية هو المسؤولية: فعادةً ما يستحيل التراجع عن معاملة صحيحة، ولا يوجد مكتب دعم للشبكة.</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هي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حدّ يمكن لأي شخص التحقق منه</a:t>
            </a:r>
            <a:endParaRPr lang="ar" sz="3000" dirty="0"/>
          </a:p>
        </p:txBody>
      </p:sp>
      <p:pic>
        <p:nvPicPr>
          <p:cNvPr id="4" name="Image 0" descr="ادعاء بشأن المعروض تعلن جهة الإصدار حدًا للمعروض على موقعها الإلكتروني. لا يُسجَّل هذا الحد إلا في قاعدة بيانات جهة الإصدار نفسها. لا يستطيع أحد من خارج جهة الإصدار التحقق منه. تستطيع جهة الإصدار تغيي">    </p:cNvPr>
          <p:cNvPicPr>
            <a:picLocks noChangeAspect="1"/>
          </p:cNvPicPr>
          <p:nvPr/>
        </p:nvPicPr>
        <p:blipFill>
          <a:blip r:embed="rId1"/>
          <a:stretch>
            <a:fillRect/>
          </a:stretch>
        </p:blipFill>
        <p:spPr>
          <a:xfrm>
            <a:off x="1698407" y="1295430"/>
            <a:ext cx="9826782" cy="495668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هي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لا تحتاجون إلى امتلاك بيتكوين كامل</a:t>
            </a:r>
            <a:endParaRPr lang="ar"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تنقسم وحدة بيتكوين واحدة إلى 100,000,000 وحدة أصغر تُسمّى ساتوشي، أو سات اختصارًا.</a:t>
            </a:r>
            <a:endParaRPr lang="ar" sz="2400" dirty="0"/>
          </a:p>
        </p:txBody>
      </p:sp>
      <p:pic>
        <p:nvPicPr>
          <p:cNvPr id="5" name="Image 0" descr="بيتكوين (BTC)10.10.010.0010.00000001ساتوشي (سات)⁠100,000,000⁠ 10,000,000⁠ 1,000,000⁠ 100,000⁠ 1">    </p:cNvPr>
          <p:cNvPicPr>
            <a:picLocks noChangeAspect="1"/>
          </p:cNvPicPr>
          <p:nvPr/>
        </p:nvPicPr>
        <p:blipFill>
          <a:blip r:embed="rId1"/>
          <a:stretch>
            <a:fillRect/>
          </a:stretch>
        </p:blipFill>
        <p:spPr>
          <a:xfrm>
            <a:off x="3949111"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هي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من يُبقي بيتكوين قيد التشغيل؟</a:t>
            </a:r>
            <a:endParaRPr lang="ar" sz="3000" dirty="0"/>
          </a:p>
        </p:txBody>
      </p:sp>
      <p:pic>
        <p:nvPicPr>
          <p:cNvPr id="4" name="Image 0" descr="المستخدميتلقى المستخدم بيتكوين ويحتفظ به ويرسله. العقدةتتحقق العقدة بنفسها من الالتزام بالقواعد وتمرر البيانات الصالحة. المُعدِّنينشئ المُعدِّن كتلًا مرشحة وينفذ إثبات العمل.المطوِّريراجع المطوِّر الب">    </p:cNvPr>
          <p:cNvPicPr>
            <a:picLocks noChangeAspect="1"/>
          </p:cNvPicPr>
          <p:nvPr/>
        </p:nvPicPr>
        <p:blipFill>
          <a:blip r:embed="rId1"/>
          <a:stretch>
            <a:fillRect/>
          </a:stretch>
        </p:blipFill>
        <p:spPr>
          <a:xfrm>
            <a:off x="696956" y="1295430"/>
            <a:ext cx="10828325" cy="48887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هي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من يُبقي بيتكوين قيد التشغيل؟</a:t>
            </a:r>
            <a:endParaRPr lang="a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هي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لبيتكوين مزايا وتنازلات</a:t>
            </a:r>
            <a:endParaRPr lang="a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يمكن أن يتغير سعره بسرعة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عادةً ما تكون الأخطاء غير قابلة للتراجع</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لا يزال قبوله محدودًا في أماكن كثيرة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يتطلب استخدامه بأمان بعض التعلّم</a:t>
            </a:r>
            <a:endParaRPr lang="a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يستبدل بيتكوين جزءًا من الثقة في المؤسسات بالتحقق والمسؤولية الشخصية. لكنه لا يلغي المخاطر.</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هي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كيف تستخدمون بيتكوين؟</a:t>
            </a:r>
            <a:endParaRPr lang="a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FFFFF"/>
                </a:solidFill>
                <a:latin typeface="IBM Plex Sans" pitchFamily="34" charset="0"/>
                <a:ea typeface="IBM Plex Sans" pitchFamily="34" charset="-122"/>
                <a:cs typeface="IBM Plex Sans" pitchFamily="34" charset="-120"/>
              </a:rPr>
              <a:t>السؤال الأول حول أي محفظة: من يتحكم في المفاتيح؟</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المحفظة تدير المفاتيح</a:t>
            </a:r>
            <a:endParaRPr lang="ar" sz="3000" dirty="0"/>
          </a:p>
        </p:txBody>
      </p:sp>
      <p:pic>
        <p:nvPicPr>
          <p:cNvPr id="4" name="Image 0" descr="تحتفظ محفظتكم بالمفاتيح الاستلام شاركوا عنوانًا للاستلامالإرسال وقّعوا بمفتاحكم تبقى عملات بيتكوين في السجل المشترك">    </p:cNvPr>
          <p:cNvPicPr>
            <a:picLocks noChangeAspect="1"/>
          </p:cNvPicPr>
          <p:nvPr/>
        </p:nvPicPr>
        <p:blipFill>
          <a:blip r:embed="rId1"/>
          <a:stretch>
            <a:fillRect/>
          </a:stretch>
        </p:blipFill>
        <p:spPr>
          <a:xfrm>
            <a:off x="1095360"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كيف تستخدمون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من يحتفظ فعليًا ببيتكوين الخاصة بكم؟</a:t>
            </a:r>
            <a:endParaRPr lang="ar" sz="3000" dirty="0"/>
          </a:p>
        </p:txBody>
      </p:sp>
      <p:sp>
        <p:nvSpPr>
          <p:cNvPr id="4" name="Text 2"/>
          <p:cNvSpPr/>
          <p:nvPr/>
        </p:nvSpPr>
        <p:spPr>
          <a:xfrm>
            <a:off x="1047720" y="1386779"/>
            <a:ext cx="10688604" cy="2239457"/>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الحفظ الذاتي:</a:t>
            </a:r>
            <a:r>
              <a:rPr lang="ar" altLang="en-US" sz="2400" dirty="0">
                <a:solidFill>
                  <a:srgbClr val="25252B"/>
                </a:solidFill>
                <a:latin typeface="IBM Plex Sans" pitchFamily="34" charset="0"/>
                <a:ea typeface="IBM Plex Sans" pitchFamily="34" charset="-122"/>
                <a:cs typeface="IBM Plex Sans" pitchFamily="34" charset="-120"/>
              </a:rPr>
              <a:t> أنتم تتحكمون في المفاتيح</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لا يمكن لأحد استعادة بيتكوين الخاصة بكم إذا فقدتم عبارة الاسترداد والجهاز</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الحفظ لدى طرف ثالث:</a:t>
            </a:r>
            <a:r>
              <a:rPr lang="ar" altLang="en-US" sz="2400" dirty="0">
                <a:solidFill>
                  <a:srgbClr val="25252B"/>
                </a:solidFill>
                <a:latin typeface="IBM Plex Sans" pitchFamily="34" charset="0"/>
                <a:ea typeface="IBM Plex Sans" pitchFamily="34" charset="-122"/>
                <a:cs typeface="IBM Plex Sans" pitchFamily="34" charset="-120"/>
              </a:rPr>
              <a:t> تحتفظ شركة بالمفاتيح، على نحو يشبه البنك إلى حد ما</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رصيدكم هو وعد من الشركة بالدفع؛ ويمكنها تقييد عمليات السحب أو تجميد حساب، وقد تتعرض للاختراق أو تتوقف عن العمل</a:t>
            </a:r>
            <a:endParaRPr lang="ar"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اختيار طريقة الحفظ ليس اختبارًا لجدارتكم. المهم هو معرفة نوع الحفظ الذي تستخدمونه وما الذي تضعون ثقتكم فيه.</a:t>
            </a:r>
            <a:endParaRPr lang="a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كيف تستخدمون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عبارة الاسترداد الخاصة بكم تمنح</a:t>
            </a:r>
            <a:br/>
            <a:r>
              <a:rPr lang="ar" altLang="en-US" sz="3000" dirty="0">
                <a:solidFill>
                  <a:srgbClr val="422C70"/>
                </a:solidFill>
                <a:latin typeface="IBM Plex Sans Medium" pitchFamily="34" charset="0"/>
                <a:ea typeface="IBM Plex Sans Medium" pitchFamily="34" charset="-122"/>
                <a:cs typeface="IBM Plex Sans Medium" pitchFamily="34" charset="-120"/>
              </a:rPr>
              <a:t>الوصول الكامل</a:t>
            </a:r>
            <a:endParaRPr lang="ar"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قائمة مرتّبة من الكلمات، غالبًا ما تتألف من 12 أو 24 كلمة، يمكن استخدامها لإعادة إنشاء مفاتيحكم. ويمكن لأي شخص يمتلكها الاستيلاء على ما تملكونه من بيتكوين.</a:t>
            </a:r>
            <a:endParaRPr lang="ar" sz="2400" dirty="0"/>
          </a:p>
        </p:txBody>
      </p:sp>
      <p:pic>
        <p:nvPicPr>
          <p:cNvPr id="6" name="Image 1" descr="مثال فقط1. civil2. switch3. plunge4. stadium5. live6. wedding7. foster8. dice9. giraffe10. you11. foil12. cinnamon">    </p:cNvPr>
          <p:cNvPicPr>
            <a:picLocks noChangeAspect="1"/>
          </p:cNvPicPr>
          <p:nvPr/>
        </p:nvPicPr>
        <p:blipFill>
          <a:blip r:embed="rId2"/>
          <a:stretch>
            <a:fillRect/>
          </a:stretch>
        </p:blipFill>
        <p:spPr>
          <a:xfrm>
            <a:off x="1147755" y="3664732"/>
            <a:ext cx="4891126" cy="2539746"/>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كيف تستخدمون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766151"/>
            <a:ext cx="9623969" cy="1325789"/>
          </a:xfrm>
          <a:prstGeom prst="rect">
            <a:avLst/>
          </a:prstGeom>
          <a:noFill/>
          <a:ln/>
        </p:spPr>
        <p:txBody>
          <a:bodyPr wrap="square" lIns="0" tIns="0" rIns="0" bIns="0" rtlCol="0" anchor="t"/>
          <a:lstStyle/>
          <a:p>
            <a:pPr rtl="1" algn="l" indent="0" marL="0">
              <a:lnSpc>
                <a:spcPct val="100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إذا لم تكن المفاتيح ملككم، فالعملات</a:t>
            </a:r>
            <a:br/>
            <a:r>
              <a:rPr lang="ar" altLang="en-US" sz="4350" dirty="0">
                <a:solidFill>
                  <a:srgbClr val="FFFFFF"/>
                </a:solidFill>
                <a:latin typeface="IBM Plex Sans Medium" pitchFamily="34" charset="0"/>
                <a:ea typeface="IBM Plex Sans Medium" pitchFamily="34" charset="-122"/>
                <a:cs typeface="IBM Plex Sans Medium" pitchFamily="34" charset="-120"/>
              </a:rPr>
              <a:t>ليست ملككم.</a:t>
            </a:r>
            <a:endParaRPr lang="a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C0C0D0"/>
                </a:solidFill>
                <a:latin typeface="IBM Plex Sans" pitchFamily="34" charset="0"/>
                <a:ea typeface="IBM Plex Sans" pitchFamily="34" charset="-122"/>
                <a:cs typeface="IBM Plex Sans" pitchFamily="34" charset="-120"/>
              </a:rPr>
              <a:t>مقدمة إلى بيتكوين · كيف تستخدمون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قبل استخدام أي محفظة</a:t>
            </a:r>
            <a:endParaRPr lang="ar" sz="3000" dirty="0"/>
          </a:p>
        </p:txBody>
      </p:sp>
      <p:sp>
        <p:nvSpPr>
          <p:cNvPr id="5" name="Text 2"/>
          <p:cNvSpPr/>
          <p:nvPr/>
        </p:nvSpPr>
        <p:spPr>
          <a:xfrm>
            <a:off x="1017179" y="1379464"/>
            <a:ext cx="5552603" cy="4821448"/>
          </a:xfrm>
          <a:prstGeom prst="rect">
            <a:avLst/>
          </a:prstGeom>
          <a:noFill/>
          <a:ln/>
        </p:spPr>
        <p:txBody>
          <a:bodyPr wrap="square" lIns="0" tIns="0" rIns="0" bIns="0" rtlCol="0" anchor="t"/>
          <a:lstStyle/>
          <a:p>
            <a:pPr rtl="1" algn="l" marL="210820" indent="-210820">
              <a:lnSpc>
                <a:spcPct val="113000"/>
              </a:lnSpc>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المفاتيح:</a:t>
            </a:r>
            <a:r>
              <a:rPr lang="ar" altLang="en-US" sz="2210" dirty="0">
                <a:solidFill>
                  <a:srgbClr val="25252B"/>
                </a:solidFill>
                <a:latin typeface="IBM Plex Sans" pitchFamily="34" charset="0"/>
                <a:ea typeface="IBM Plex Sans" pitchFamily="34" charset="-122"/>
                <a:cs typeface="IBM Plex Sans" pitchFamily="34" charset="-120"/>
              </a:rPr>
              <a:t> من يتحكم بها، أنتم أم شركة؟</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الاستعادة:</a:t>
            </a:r>
            <a:r>
              <a:rPr lang="ar" altLang="en-US" sz="2210" dirty="0">
                <a:solidFill>
                  <a:srgbClr val="25252B"/>
                </a:solidFill>
                <a:latin typeface="IBM Plex Sans" pitchFamily="34" charset="0"/>
                <a:ea typeface="IBM Plex Sans" pitchFamily="34" charset="-122"/>
                <a:cs typeface="IBM Plex Sans" pitchFamily="34" charset="-120"/>
              </a:rPr>
              <a:t> ماذا لو فُقد هاتفكم أو اختفت الشركة؟</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المصدر:</a:t>
            </a:r>
            <a:r>
              <a:rPr lang="ar" altLang="en-US" sz="2210" dirty="0">
                <a:solidFill>
                  <a:srgbClr val="25252B"/>
                </a:solidFill>
                <a:latin typeface="IBM Plex Sans" pitchFamily="34" charset="0"/>
                <a:ea typeface="IBM Plex Sans" pitchFamily="34" charset="-122"/>
                <a:cs typeface="IBM Plex Sans" pitchFamily="34" charset="-120"/>
              </a:rPr>
              <a:t> هل هو الموقع الرسمي أو صفحة التطبيق في متجر التطبيقات، وليس رابطًا أرسله إليكم شخص ما؟</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الشيفرة البرمجية:</a:t>
            </a:r>
            <a:r>
              <a:rPr lang="ar" altLang="en-US" sz="2210" dirty="0">
                <a:solidFill>
                  <a:srgbClr val="25252B"/>
                </a:solidFill>
                <a:latin typeface="IBM Plex Sans" pitchFamily="34" charset="0"/>
                <a:ea typeface="IBM Plex Sans" pitchFamily="34" charset="-122"/>
                <a:cs typeface="IBM Plex Sans" pitchFamily="34" charset="-120"/>
              </a:rPr>
              <a:t> هل هي مفتوحة المصدر وتخضع للصيانة بانتظام؟ (هذا وحده ليس دليلًا على الأمان.)</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التكاليف:</a:t>
            </a:r>
            <a:r>
              <a:rPr lang="ar" altLang="en-US" sz="2210" dirty="0">
                <a:solidFill>
                  <a:srgbClr val="25252B"/>
                </a:solidFill>
                <a:latin typeface="IBM Plex Sans" pitchFamily="34" charset="0"/>
                <a:ea typeface="IBM Plex Sans" pitchFamily="34" charset="-122"/>
                <a:cs typeface="IBM Plex Sans" pitchFamily="34" charset="-120"/>
              </a:rPr>
              <a:t> هل توجد رسوم للإرسال أو الاستقبال أو السحب؟</a:t>
            </a:r>
            <a:endParaRPr lang="ar" sz="2210" dirty="0"/>
          </a:p>
          <a:p>
            <a:pPr rtl="1" algn="l" marL="210820" indent="-210820">
              <a:lnSpc>
                <a:spcPct val="113000"/>
              </a:lnSpc>
              <a:spcBef>
                <a:spcPts val="440"/>
              </a:spcBef>
              <a:buSzPct val="100000"/>
              <a:buChar char="•"/>
            </a:pPr>
            <a:r>
              <a:rPr lang="ar" altLang="en-US" sz="2210" b="1" dirty="0">
                <a:solidFill>
                  <a:srgbClr val="422C70"/>
                </a:solidFill>
                <a:latin typeface="IBM Plex Sans" pitchFamily="34" charset="0"/>
                <a:ea typeface="IBM Plex Sans" pitchFamily="34" charset="-122"/>
                <a:cs typeface="IBM Plex Sans" pitchFamily="34" charset="-120"/>
              </a:rPr>
              <a:t>المدفوعات:</a:t>
            </a:r>
            <a:r>
              <a:rPr lang="ar" altLang="en-US" sz="2210" dirty="0">
                <a:solidFill>
                  <a:srgbClr val="25252B"/>
                </a:solidFill>
                <a:latin typeface="IBM Plex Sans" pitchFamily="34" charset="0"/>
                <a:ea typeface="IBM Plex Sans" pitchFamily="34" charset="-122"/>
                <a:cs typeface="IBM Plex Sans" pitchFamily="34" charset="-120"/>
              </a:rPr>
              <a:t> هل تتم على السلسلة أم عبر شبكة لايتنينغ أم كليهما؟</a:t>
            </a:r>
            <a:endParaRPr lang="ar"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كيف تستخدمون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على السلسلة وشبكة لايتنينغ</a:t>
            </a:r>
            <a:endParaRPr lang="ar"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على السلسلة:</a:t>
            </a:r>
            <a:r>
              <a:rPr lang="ar" altLang="en-US" sz="2400" dirty="0">
                <a:solidFill>
                  <a:srgbClr val="25252B"/>
                </a:solidFill>
                <a:latin typeface="IBM Plex Sans" pitchFamily="34" charset="0"/>
                <a:ea typeface="IBM Plex Sans" pitchFamily="34" charset="-122"/>
                <a:cs typeface="IBM Plex Sans" pitchFamily="34" charset="-120"/>
              </a:rPr>
              <a:t> تُسجَّل مباشرةً في سلسلة الكتل</a:t>
            </a:r>
            <a:endParaRPr lang="ar" sz="2400" dirty="0"/>
          </a:p>
          <a:p>
            <a:pPr rtl="1" algn="l" marL="228600" indent="-228600">
              <a:lnSpc>
                <a:spcPct val="113000"/>
              </a:lnSpc>
              <a:spcBef>
                <a:spcPts val="480"/>
              </a:spcBef>
              <a:buSzPct val="100000"/>
              <a:buChar char="•"/>
            </a:pPr>
            <a:r>
              <a:rPr lang="ar" altLang="en-US" sz="2400" b="1" dirty="0">
                <a:solidFill>
                  <a:srgbClr val="422C70"/>
                </a:solidFill>
                <a:latin typeface="IBM Plex Sans" pitchFamily="34" charset="0"/>
                <a:ea typeface="IBM Plex Sans" pitchFamily="34" charset="-122"/>
                <a:cs typeface="IBM Plex Sans" pitchFamily="34" charset="-120"/>
              </a:rPr>
              <a:t>لايتنينغ:</a:t>
            </a:r>
            <a:r>
              <a:rPr lang="ar" altLang="en-US" sz="2400" dirty="0">
                <a:solidFill>
                  <a:srgbClr val="25252B"/>
                </a:solidFill>
                <a:latin typeface="IBM Plex Sans" pitchFamily="34" charset="0"/>
                <a:ea typeface="IBM Plex Sans" pitchFamily="34" charset="-122"/>
                <a:cs typeface="IBM Plex Sans" pitchFamily="34" charset="-120"/>
              </a:rPr>
              <a:t> شبكة مدفوعات مبنية على بيتكوين لإجراء مدفوعات سريعة وصغيرة ومتكررة، مثل شراء فنجان قهوة</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يمكن أيضًا أن تكون محفظة لايتنينغ وصائية أو ذاتية الحفظ</a:t>
            </a:r>
            <a:endParaRPr lang="ar" sz="2400" dirty="0"/>
          </a:p>
        </p:txBody>
      </p:sp>
      <p:pic>
        <p:nvPicPr>
          <p:cNvPr id="5" name="Image 0" descr="على السلسلةتُسجَّل مباشرةً في سلسلة كتل بيتكوينلايتنينغشبكة مدفوعات مبنية على بيتكوين">    </p:cNvPr>
          <p:cNvPicPr>
            <a:picLocks noChangeAspect="1"/>
          </p:cNvPicPr>
          <p:nvPr/>
        </p:nvPicPr>
        <p:blipFill>
          <a:blip r:embed="rId1"/>
          <a:stretch>
            <a:fillRect/>
          </a:stretch>
        </p:blipFill>
        <p:spPr>
          <a:xfrm>
            <a:off x="807872"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كيف تستخدمون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ثلاث قواعد أثناء التعلّم</a:t>
            </a:r>
            <a:endParaRPr lang="ar"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25252B"/>
                </a:solidFill>
                <a:latin typeface="IBM Plex Sans" pitchFamily="34" charset="0"/>
                <a:ea typeface="IBM Plex Sans" pitchFamily="34" charset="-122"/>
                <a:cs typeface="IBM Plex Sans" pitchFamily="34" charset="-120"/>
              </a:rPr>
              <a:t>تعلّموا أولًا.</a:t>
            </a:r>
            <a:r>
              <a:rPr lang="ar" altLang="en-US" sz="2400" dirty="0">
                <a:solidFill>
                  <a:srgbClr val="25252B"/>
                </a:solidFill>
                <a:latin typeface="IBM Plex Sans" pitchFamily="34" charset="0"/>
                <a:ea typeface="IBM Plex Sans" pitchFamily="34" charset="-122"/>
                <a:cs typeface="IBM Plex Sans" pitchFamily="34" charset="-120"/>
              </a:rPr>
              <a:t> لا تتصرفوا بدافع الحماس أو الخوف أو الضغط.</a:t>
            </a:r>
            <a:endParaRPr lang="ar" sz="2400" dirty="0"/>
          </a:p>
          <a:p>
            <a:pPr rtl="1" algn="l" marL="228600" indent="-228600">
              <a:lnSpc>
                <a:spcPct val="113000"/>
              </a:lnSpc>
              <a:spcBef>
                <a:spcPts val="480"/>
              </a:spcBef>
              <a:buSzPct val="100000"/>
              <a:buChar char="•"/>
            </a:pPr>
            <a:r>
              <a:rPr lang="ar" altLang="en-US" sz="2400" b="1" dirty="0">
                <a:solidFill>
                  <a:srgbClr val="25252B"/>
                </a:solidFill>
                <a:latin typeface="IBM Plex Sans" pitchFamily="34" charset="0"/>
                <a:ea typeface="IBM Plex Sans" pitchFamily="34" charset="-122"/>
                <a:cs typeface="IBM Plex Sans" pitchFamily="34" charset="-120"/>
              </a:rPr>
              <a:t>ابدؤوا بمبلغ صغير.</a:t>
            </a:r>
            <a:r>
              <a:rPr lang="ar" altLang="en-US" sz="2400" dirty="0">
                <a:solidFill>
                  <a:srgbClr val="25252B"/>
                </a:solidFill>
                <a:latin typeface="IBM Plex Sans" pitchFamily="34" charset="0"/>
                <a:ea typeface="IBM Plex Sans" pitchFamily="34" charset="-122"/>
                <a:cs typeface="IBM Plex Sans" pitchFamily="34" charset="-120"/>
              </a:rPr>
              <a:t> جرّبوا الأدوات غير المألوفة بمبلغ يمكنكم تحمّل خسارته.</a:t>
            </a:r>
            <a:endParaRPr lang="ar" sz="2400" dirty="0"/>
          </a:p>
          <a:p>
            <a:pPr rtl="1" algn="l" marL="228600" indent="-228600">
              <a:lnSpc>
                <a:spcPct val="113000"/>
              </a:lnSpc>
              <a:spcBef>
                <a:spcPts val="480"/>
              </a:spcBef>
              <a:buSzPct val="100000"/>
              <a:buChar char="•"/>
            </a:pPr>
            <a:r>
              <a:rPr lang="ar" altLang="en-US" sz="2400" b="1" dirty="0">
                <a:solidFill>
                  <a:srgbClr val="25252B"/>
                </a:solidFill>
                <a:latin typeface="IBM Plex Sans" pitchFamily="34" charset="0"/>
                <a:ea typeface="IBM Plex Sans" pitchFamily="34" charset="-122"/>
                <a:cs typeface="IBM Plex Sans" pitchFamily="34" charset="-120"/>
              </a:rPr>
              <a:t>لا تثقوا، بل تحقّقوا.</a:t>
            </a:r>
            <a:r>
              <a:rPr lang="ar" altLang="en-US" sz="2400" dirty="0">
                <a:solidFill>
                  <a:srgbClr val="25252B"/>
                </a:solidFill>
                <a:latin typeface="IBM Plex Sans" pitchFamily="34" charset="0"/>
                <a:ea typeface="IBM Plex Sans" pitchFamily="34" charset="-122"/>
                <a:cs typeface="IBM Plex Sans" pitchFamily="34" charset="-120"/>
              </a:rPr>
              <a:t> تحقّقوا من الشخص وطريقة الدفع والعنوان والمبلغ.</a:t>
            </a:r>
            <a:endParaRPr lang="ar" sz="2400" dirty="0"/>
          </a:p>
        </p:txBody>
      </p:sp>
      <p:sp>
        <p:nvSpPr>
          <p:cNvPr id="5" name="Shape 3"/>
          <p:cNvSpPr/>
          <p:nvPr/>
        </p:nvSpPr>
        <p:spPr>
          <a:xfrm>
            <a:off x="666780" y="3077779"/>
            <a:ext cx="10858500" cy="2056668"/>
          </a:xfrm>
          <a:prstGeom prst="rect">
            <a:avLst/>
          </a:prstGeom>
          <a:solidFill>
            <a:srgbClr val="F3F3FA"/>
          </a:solidFill>
          <a:ln/>
        </p:spPr>
      </p:sp>
      <p:sp>
        <p:nvSpPr>
          <p:cNvPr id="6" name="Shape 4"/>
          <p:cNvSpPr/>
          <p:nvPr/>
        </p:nvSpPr>
        <p:spPr>
          <a:xfrm>
            <a:off x="666780" y="3077779"/>
            <a:ext cx="57150" cy="2056668"/>
          </a:xfrm>
          <a:prstGeom prst="rect">
            <a:avLst/>
          </a:prstGeom>
          <a:solidFill>
            <a:srgbClr val="422C70"/>
          </a:solidFill>
          <a:ln/>
        </p:spPr>
      </p:sp>
      <p:sp>
        <p:nvSpPr>
          <p:cNvPr id="7" name="Text 5"/>
          <p:cNvSpPr/>
          <p:nvPr/>
        </p:nvSpPr>
        <p:spPr>
          <a:xfrm>
            <a:off x="1211580" y="3352099"/>
            <a:ext cx="10415565" cy="1508028"/>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شاركوا معلومات الاستلام، ولا تشاركوا الأسرار أبدًا</a:t>
            </a:r>
            <a:endParaRPr lang="ar" sz="2400" dirty="0"/>
          </a:p>
          <a:p>
            <a:pPr rtl="1" algn="l" indent="0" marL="0">
              <a:lnSpc>
                <a:spcPct val="113000"/>
              </a:lnSpc>
              <a:spcBef>
                <a:spcPts val="360"/>
              </a:spcBef>
              <a:buNone/>
            </a:pPr>
            <a:r>
              <a:rPr lang="ar" altLang="en-US" sz="2400" dirty="0">
                <a:solidFill>
                  <a:srgbClr val="25252B"/>
                </a:solidFill>
                <a:latin typeface="IBM Plex Sans" pitchFamily="34" charset="0"/>
                <a:ea typeface="IBM Plex Sans" pitchFamily="34" charset="-122"/>
                <a:cs typeface="IBM Plex Sans" pitchFamily="34" charset="-120"/>
              </a:rPr>
              <a:t>يمكن مشاركة عنوان أو طلب دفع. ويجب عدم مشاركة عبارة الاسترداد أو المفتاح الخاص مطلقًا. لن يطلب منكم ذلك أبدًا أي معلّم موثوق أو شركة محافظ موثوقة أو موظف دعم موثوق.</a:t>
            </a:r>
            <a:endParaRPr lang="a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كيف تستخدمون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توقّفوا، لا تشاركوا شيئًا، ولا ترسلوا</a:t>
            </a:r>
            <a:br/>
            <a:r>
              <a:rPr lang="ar" altLang="en-US" sz="3000" dirty="0">
                <a:solidFill>
                  <a:srgbClr val="422C70"/>
                </a:solidFill>
                <a:latin typeface="IBM Plex Sans Medium" pitchFamily="34" charset="0"/>
                <a:ea typeface="IBM Plex Sans Medium" pitchFamily="34" charset="-122"/>
                <a:cs typeface="IBM Plex Sans Medium" pitchFamily="34" charset="-120"/>
              </a:rPr>
              <a:t>شيئًا</a:t>
            </a:r>
            <a:endParaRPr lang="ar" sz="3000" dirty="0"/>
          </a:p>
        </p:txBody>
      </p:sp>
      <p:sp>
        <p:nvSpPr>
          <p:cNvPr id="5" name="Text 2"/>
          <p:cNvSpPr/>
          <p:nvPr/>
        </p:nvSpPr>
        <p:spPr>
          <a:xfrm>
            <a:off x="666780" y="1866930"/>
            <a:ext cx="5694426" cy="2468148"/>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توقفوا إذا حاول شخص إشعاركم بالعجلة أو طلب منكم الكتمان، أو وعدكم بعوائد مضمونة، أو طلب منكم إرسال بيتكوين أولًا، أو طلب عبارة الاسترداد الخاصة بكم. تمهلوا. لا تشاركوا أي شيء. لا ترسلوا أي شيء. ثم تحققوا من خلال مصدر تعرفونه مسبقًا.</a:t>
            </a:r>
            <a:endParaRPr lang="ar" sz="2400" dirty="0"/>
          </a:p>
        </p:txBody>
      </p:sp>
      <p:pic>
        <p:nvPicPr>
          <p:cNvPr id="6" name="Image 1" descr="الاستعجال انتحال الهوية تغيير الوجهة عوائد مضمونة طلب معلومات سرية">    </p:cNvPr>
          <p:cNvPicPr>
            <a:picLocks noChangeAspect="1"/>
          </p:cNvPicPr>
          <p:nvPr/>
        </p:nvPicPr>
        <p:blipFill>
          <a:blip r:embed="rId2"/>
          <a:stretch>
            <a:fillRect/>
          </a:stretch>
        </p:blipFill>
        <p:spPr>
          <a:xfrm>
            <a:off x="1203990" y="4487509"/>
            <a:ext cx="4834799" cy="1745772"/>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كيف تستخدمون بيتكوين؟</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ar" altLang="en-US" sz="4350" dirty="0">
                <a:solidFill>
                  <a:srgbClr val="FFFFFF"/>
                </a:solidFill>
                <a:latin typeface="IBM Plex Sans Medium" pitchFamily="34" charset="0"/>
                <a:ea typeface="IBM Plex Sans Medium" pitchFamily="34" charset="-122"/>
                <a:cs typeface="IBM Plex Sans Medium" pitchFamily="34" charset="-120"/>
              </a:rPr>
              <a:t>ما التالي؟</a:t>
            </a:r>
            <a:endParaRPr lang="a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ar" altLang="en-US" sz="2400" dirty="0">
                <a:solidFill>
                  <a:srgbClr val="FFFFFF"/>
                </a:solidFill>
                <a:latin typeface="IBM Plex Sans" pitchFamily="34" charset="0"/>
                <a:ea typeface="IBM Plex Sans" pitchFamily="34" charset="-122"/>
                <a:cs typeface="IBM Plex Sans" pitchFamily="34" charset="-120"/>
              </a:rPr>
              <a:t>هذه ليست سوى البداية.</a:t>
            </a:r>
            <a:endParaRPr lang="a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أربع خلاصات رئيسية</a:t>
            </a:r>
            <a:endParaRPr lang="ar"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b="1" dirty="0">
                <a:solidFill>
                  <a:srgbClr val="25252B"/>
                </a:solidFill>
                <a:latin typeface="IBM Plex Sans" pitchFamily="34" charset="0"/>
                <a:ea typeface="IBM Plex Sans" pitchFamily="34" charset="-122"/>
                <a:cs typeface="IBM Plex Sans" pitchFamily="34" charset="-120"/>
              </a:rPr>
              <a:t>يعتمد المال على القواعد والثقة.</a:t>
            </a:r>
            <a:r>
              <a:rPr lang="ar" altLang="en-US" sz="2400" dirty="0">
                <a:solidFill>
                  <a:srgbClr val="25252B"/>
                </a:solidFill>
                <a:latin typeface="IBM Plex Sans" pitchFamily="34" charset="0"/>
                <a:ea typeface="IBM Plex Sans" pitchFamily="34" charset="-122"/>
                <a:cs typeface="IBM Plex Sans" pitchFamily="34" charset="-120"/>
              </a:rPr>
              <a:t> يحدّد عدد قليل من المؤسسات المعروض من النقود الإلزامية والقواعد التي تحكمها.</a:t>
            </a:r>
            <a:endParaRPr lang="ar" sz="2400" dirty="0"/>
          </a:p>
          <a:p>
            <a:pPr rtl="1" algn="l" marL="228600" indent="-228600">
              <a:lnSpc>
                <a:spcPct val="113000"/>
              </a:lnSpc>
              <a:spcBef>
                <a:spcPts val="480"/>
              </a:spcBef>
              <a:buSzPct val="100000"/>
              <a:buChar char="•"/>
            </a:pPr>
            <a:r>
              <a:rPr lang="ar" altLang="en-US" sz="2400" b="1" dirty="0">
                <a:solidFill>
                  <a:srgbClr val="25252B"/>
                </a:solidFill>
                <a:latin typeface="IBM Plex Sans" pitchFamily="34" charset="0"/>
                <a:ea typeface="IBM Plex Sans" pitchFamily="34" charset="-122"/>
                <a:cs typeface="IBM Plex Sans" pitchFamily="34" charset="-120"/>
              </a:rPr>
              <a:t>تقدّم بيتكوين قواعد مختلفة.</a:t>
            </a:r>
            <a:r>
              <a:rPr lang="ar" altLang="en-US" sz="2400" dirty="0">
                <a:solidFill>
                  <a:srgbClr val="25252B"/>
                </a:solidFill>
                <a:latin typeface="IBM Plex Sans" pitchFamily="34" charset="0"/>
                <a:ea typeface="IBM Plex Sans" pitchFamily="34" charset="-122"/>
                <a:cs typeface="IBM Plex Sans" pitchFamily="34" charset="-120"/>
              </a:rPr>
              <a:t> معروض محدود ومتاح للجميع، يمكن التحقّق منه علنًا بدلًا من الاكتفاء بالثقة به.</a:t>
            </a:r>
            <a:endParaRPr lang="ar" sz="2400" dirty="0"/>
          </a:p>
          <a:p>
            <a:pPr rtl="1" algn="l" marL="228600" indent="-228600">
              <a:lnSpc>
                <a:spcPct val="113000"/>
              </a:lnSpc>
              <a:spcBef>
                <a:spcPts val="480"/>
              </a:spcBef>
              <a:buSzPct val="100000"/>
              <a:buChar char="•"/>
            </a:pPr>
            <a:r>
              <a:rPr lang="ar" altLang="en-US" sz="2400" b="1" dirty="0">
                <a:solidFill>
                  <a:srgbClr val="25252B"/>
                </a:solidFill>
                <a:latin typeface="IBM Plex Sans" pitchFamily="34" charset="0"/>
                <a:ea typeface="IBM Plex Sans" pitchFamily="34" charset="-122"/>
                <a:cs typeface="IBM Plex Sans" pitchFamily="34" charset="-120"/>
              </a:rPr>
              <a:t>السلامة أولًا.</a:t>
            </a:r>
            <a:r>
              <a:rPr lang="ar" altLang="en-US" sz="2400" dirty="0">
                <a:solidFill>
                  <a:srgbClr val="25252B"/>
                </a:solidFill>
                <a:latin typeface="IBM Plex Sans" pitchFamily="34" charset="0"/>
                <a:ea typeface="IBM Plex Sans" pitchFamily="34" charset="-122"/>
                <a:cs typeface="IBM Plex Sans" pitchFamily="34" charset="-120"/>
              </a:rPr>
              <a:t> تعلّموا أولًا، وابدؤوا بمبالغ صغيرة، وتحقّقوا من كل شيء، ولا تشاركوا عبارة الاسترداد الخاصة بكم مع أيّ أحد أبدًا.</a:t>
            </a:r>
            <a:endParaRPr lang="ar" sz="2400" dirty="0"/>
          </a:p>
          <a:p>
            <a:pPr rtl="1" algn="l" marL="228600" indent="-228600">
              <a:lnSpc>
                <a:spcPct val="113000"/>
              </a:lnSpc>
              <a:spcBef>
                <a:spcPts val="480"/>
              </a:spcBef>
              <a:buSzPct val="100000"/>
              <a:buChar char="•"/>
            </a:pPr>
            <a:r>
              <a:rPr lang="ar" altLang="en-US" sz="2400" b="1" dirty="0">
                <a:solidFill>
                  <a:srgbClr val="25252B"/>
                </a:solidFill>
                <a:latin typeface="IBM Plex Sans" pitchFamily="34" charset="0"/>
                <a:ea typeface="IBM Plex Sans" pitchFamily="34" charset="-122"/>
                <a:cs typeface="IBM Plex Sans" pitchFamily="34" charset="-120"/>
              </a:rPr>
              <a:t>هذه ليست سوى البداية.</a:t>
            </a:r>
            <a:r>
              <a:rPr lang="ar" altLang="en-US" sz="2400" dirty="0">
                <a:solidFill>
                  <a:srgbClr val="25252B"/>
                </a:solidFill>
                <a:latin typeface="IBM Plex Sans" pitchFamily="34" charset="0"/>
                <a:ea typeface="IBM Plex Sans" pitchFamily="34" charset="-122"/>
                <a:cs typeface="IBM Plex Sans" pitchFamily="34" charset="-120"/>
              </a:rPr>
              <a:t> تكفي خطوة تالية واحدة آمنة.</a:t>
            </a:r>
            <a:endParaRPr lang="ar"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rtl="1" algn="l" indent="0" marL="0">
              <a:lnSpc>
                <a:spcPct val="113000"/>
              </a:lnSpc>
              <a:buNone/>
            </a:pPr>
            <a:r>
              <a:rPr lang="ar" altLang="en-US" sz="2400" b="1" dirty="0">
                <a:solidFill>
                  <a:srgbClr val="422C70"/>
                </a:solidFill>
                <a:latin typeface="IBM Plex Sans" pitchFamily="34" charset="0"/>
                <a:ea typeface="IBM Plex Sans" pitchFamily="34" charset="-122"/>
                <a:cs typeface="IBM Plex Sans" pitchFamily="34" charset="-120"/>
              </a:rPr>
              <a:t>لحظة للتأمّل</a:t>
            </a:r>
            <a:endParaRPr lang="ar" sz="2400" dirty="0"/>
          </a:p>
          <a:p>
            <a:pPr rtl="1" algn="l" indent="0" marL="0">
              <a:lnSpc>
                <a:spcPct val="113000"/>
              </a:lnSpc>
              <a:spcBef>
                <a:spcPts val="360"/>
              </a:spcBef>
              <a:buNone/>
            </a:pPr>
            <a:r>
              <a:rPr lang="ar" altLang="en-US" sz="2400" dirty="0">
                <a:solidFill>
                  <a:srgbClr val="25252B"/>
                </a:solidFill>
                <a:latin typeface="IBM Plex Sans" pitchFamily="34" charset="0"/>
                <a:ea typeface="IBM Plex Sans" pitchFamily="34" charset="-122"/>
                <a:cs typeface="IBM Plex Sans" pitchFamily="34" charset="-120"/>
              </a:rPr>
              <a:t>عودوا إلى الأسئلة الخمسة في البداية. كيف ستجيبون عنها الآن؟</a:t>
            </a:r>
            <a:endParaRPr lang="a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التالي؟</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ar" altLang="en-US" sz="3000" dirty="0">
                <a:solidFill>
                  <a:srgbClr val="422C70"/>
                </a:solidFill>
                <a:latin typeface="IBM Plex Sans Medium" pitchFamily="34" charset="0"/>
                <a:ea typeface="IBM Plex Sans Medium" pitchFamily="34" charset="-122"/>
                <a:cs typeface="IBM Plex Sans Medium" pitchFamily="34" charset="-120"/>
              </a:rPr>
              <a:t>دبلوم بيتكوين</a:t>
            </a:r>
            <a:endParaRPr lang="ar"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الخطوة التالية. تأخذكم وحداته الأربع إلى آفاق أوسع:</a:t>
            </a:r>
            <a:endParaRPr lang="ar" sz="2400" dirty="0"/>
          </a:p>
        </p:txBody>
      </p:sp>
      <p:sp>
        <p:nvSpPr>
          <p:cNvPr id="6" name="Text 3"/>
          <p:cNvSpPr/>
          <p:nvPr/>
        </p:nvSpPr>
        <p:spPr>
          <a:xfrm>
            <a:off x="1047720" y="2102937"/>
            <a:ext cx="5519136" cy="1828068"/>
          </a:xfrm>
          <a:prstGeom prst="rect">
            <a:avLst/>
          </a:prstGeom>
          <a:noFill/>
          <a:ln/>
        </p:spPr>
        <p:txBody>
          <a:bodyPr wrap="square" lIns="0" tIns="0" rIns="0" bIns="0" rtlCol="0" anchor="t"/>
          <a:lstStyle/>
          <a:p>
            <a:pPr rtl="1" algn="l" marL="228600" indent="-228600">
              <a:lnSpc>
                <a:spcPct val="113000"/>
              </a:lnSpc>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فهم المال</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كيف تعمل بيتكوين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استخدام بيتكوين بأمان</a:t>
            </a:r>
            <a:endParaRPr lang="ar" sz="2400" dirty="0"/>
          </a:p>
          <a:p>
            <a:pPr rtl="1" algn="l" marL="228600" indent="-228600">
              <a:lnSpc>
                <a:spcPct val="113000"/>
              </a:lnSpc>
              <a:spcBef>
                <a:spcPts val="480"/>
              </a:spcBef>
              <a:buSzPct val="100000"/>
              <a:buChar char="•"/>
            </a:pPr>
            <a:r>
              <a:rPr lang="ar" altLang="en-US" sz="2400" dirty="0">
                <a:solidFill>
                  <a:srgbClr val="25252B"/>
                </a:solidFill>
                <a:latin typeface="IBM Plex Sans" pitchFamily="34" charset="0"/>
                <a:ea typeface="IBM Plex Sans" pitchFamily="34" charset="-122"/>
                <a:cs typeface="IBM Plex Sans" pitchFamily="34" charset="-120"/>
              </a:rPr>
              <a:t>بيتكوين في مجتمعكم</a:t>
            </a:r>
            <a:endParaRPr lang="ar" sz="2400" dirty="0"/>
          </a:p>
        </p:txBody>
      </p:sp>
      <p:sp>
        <p:nvSpPr>
          <p:cNvPr id="7" name="Text 4"/>
          <p:cNvSpPr/>
          <p:nvPr/>
        </p:nvSpPr>
        <p:spPr>
          <a:xfrm>
            <a:off x="666780" y="4266133"/>
            <a:ext cx="6340632" cy="822686"/>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حافظوا على فضولكم، وواصلوا طرح الأسئلة، وتعرّفوا على المزيد عبر </a:t>
            </a:r>
            <a:r>
              <a:rPr lang="ar"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ar" altLang="en-US" sz="2400" dirty="0">
                <a:solidFill>
                  <a:srgbClr val="25252B"/>
                </a:solidFill>
                <a:latin typeface="IBM Plex Sans" pitchFamily="34" charset="0"/>
                <a:ea typeface="IBM Plex Sans" pitchFamily="34" charset="-122"/>
                <a:cs typeface="IBM Plex Sans" pitchFamily="34" charset="-120"/>
              </a:rPr>
              <a:t>.</a:t>
            </a:r>
            <a:endParaRPr lang="ar" sz="2400" dirty="0"/>
          </a:p>
        </p:txBody>
      </p:sp>
      <p:sp>
        <p:nvSpPr>
          <p:cNvPr id="8" name="Text 5"/>
          <p:cNvSpPr/>
          <p:nvPr/>
        </p:nvSpPr>
        <p:spPr>
          <a:xfrm>
            <a:off x="666780" y="5393680"/>
            <a:ext cx="11144250" cy="411389"/>
          </a:xfrm>
          <a:prstGeom prst="rect">
            <a:avLst/>
          </a:prstGeom>
          <a:noFill/>
          <a:ln/>
        </p:spPr>
        <p:txBody>
          <a:bodyPr wrap="square" lIns="0" tIns="0" rIns="0" bIns="0" rtlCol="0" anchor="t"/>
          <a:lstStyle/>
          <a:p>
            <a:pPr rtl="1" algn="l" indent="0" marL="0">
              <a:lnSpc>
                <a:spcPct val="113000"/>
              </a:lnSpc>
              <a:buNone/>
            </a:pPr>
            <a:r>
              <a:rPr lang="ar" altLang="en-US" sz="2400" dirty="0">
                <a:solidFill>
                  <a:srgbClr val="25252B"/>
                </a:solidFill>
                <a:latin typeface="IBM Plex Sans" pitchFamily="34" charset="0"/>
                <a:ea typeface="IBM Plex Sans" pitchFamily="34" charset="-122"/>
                <a:cs typeface="IBM Plex Sans" pitchFamily="34" charset="-120"/>
              </a:rPr>
              <a:t>نتطلع إلى لقائكم ضمن دفعتنا القادمة.</a:t>
            </a:r>
            <a:endParaRPr lang="ar"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ar" altLang="en-US" sz="1200" dirty="0">
                <a:solidFill>
                  <a:srgbClr val="6C6C7D"/>
                </a:solidFill>
                <a:latin typeface="IBM Plex Sans" pitchFamily="34" charset="0"/>
                <a:ea typeface="IBM Plex Sans" pitchFamily="34" charset="-122"/>
                <a:cs typeface="IBM Plex Sans" pitchFamily="34" charset="-120"/>
              </a:rPr>
              <a:t>مقدمة إلى بيتكوين · ما التالي؟</a:t>
            </a:r>
            <a:endParaRPr lang="a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مقدمة إلى بيتكوين</dc:title>
  <dc:subject>Open educational slides (Creative Commons). Adapt them freely.</dc:subject>
  <dc:creator>My First Bitcoin</dc:creator>
  <cp:lastModifiedBy>My First Bitcoin</cp:lastModifiedBy>
  <cp:revision>1</cp:revision>
  <dcterms:created xsi:type="dcterms:W3CDTF">2026-10-22T19:27:42Z</dcterms:created>
  <dcterms:modified xsi:type="dcterms:W3CDTF">2026-10-22T19:27:42Z</dcterms:modified>
</cp:coreProperties>
</file>