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slideMasters/slideMaster21.xml" ContentType="application/vnd.openxmlformats-officedocument.presentationml.slideMaster+xml"/>
  <Override PartName="/ppt/slides/slide21.xml" ContentType="application/vnd.openxmlformats-officedocument.presentationml.slide+xml"/>
  <Override PartName="/ppt/slideMasters/slideMaster22.xml" ContentType="application/vnd.openxmlformats-officedocument.presentationml.slideMaster+xml"/>
  <Override PartName="/ppt/slides/slide22.xml" ContentType="application/vnd.openxmlformats-officedocument.presentationml.slide+xml"/>
  <Override PartName="/ppt/slideMasters/slideMaster23.xml" ContentType="application/vnd.openxmlformats-officedocument.presentationml.slideMaster+xml"/>
  <Override PartName="/ppt/slides/slide23.xml" ContentType="application/vnd.openxmlformats-officedocument.presentationml.slide+xml"/>
  <Override PartName="/ppt/slideMasters/slideMaster24.xml" ContentType="application/vnd.openxmlformats-officedocument.presentationml.slideMaster+xml"/>
  <Override PartName="/ppt/slides/slide24.xml" ContentType="application/vnd.openxmlformats-officedocument.presentationml.slide+xml"/>
  <Override PartName="/ppt/slideMasters/slideMaster25.xml" ContentType="application/vnd.openxmlformats-officedocument.presentationml.slideMaster+xml"/>
  <Override PartName="/ppt/slides/slide25.xml" ContentType="application/vnd.openxmlformats-officedocument.presentationml.slide+xml"/>
  <Override PartName="/ppt/slideMasters/slideMaster26.xml" ContentType="application/vnd.openxmlformats-officedocument.presentationml.slideMaster+xml"/>
  <Override PartName="/ppt/slides/slide26.xml" ContentType="application/vnd.openxmlformats-officedocument.presentationml.slide+xml"/>
  <Override PartName="/ppt/slideMasters/slideMaster27.xml" ContentType="application/vnd.openxmlformats-officedocument.presentationml.slideMaster+xml"/>
  <Override PartName="/ppt/slides/slide27.xml" ContentType="application/vnd.openxmlformats-officedocument.presentationml.slide+xml"/>
  <Override PartName="/ppt/slideMasters/slideMaster28.xml" ContentType="application/vnd.openxmlformats-officedocument.presentationml.slideMaster+xml"/>
  <Override PartName="/ppt/slides/slide28.xml" ContentType="application/vnd.openxmlformats-officedocument.presentationml.slide+xml"/>
  <Override PartName="/ppt/slideMasters/slideMaster29.xml" ContentType="application/vnd.openxmlformats-officedocument.presentationml.slideMaster+xml"/>
  <Override PartName="/ppt/slides/slide29.xml" ContentType="application/vnd.openxmlformats-officedocument.presentationml.slide+xml"/>
  <Override PartName="/ppt/slideMasters/slideMaster30.xml" ContentType="application/vnd.openxmlformats-officedocument.presentationml.slideMaster+xml"/>
  <Override PartName="/ppt/slides/slide30.xml" ContentType="application/vnd.openxmlformats-officedocument.presentationml.slide+xml"/>
  <Override PartName="/ppt/slideMasters/slideMaster31.xml" ContentType="application/vnd.openxmlformats-officedocument.presentationml.slideMaster+xml"/>
  <Override PartName="/ppt/slides/slide31.xml" ContentType="application/vnd.openxmlformats-officedocument.presentationml.slide+xml"/>
  <Override PartName="/ppt/slideMasters/slideMaster32.xml" ContentType="application/vnd.openxmlformats-officedocument.presentationml.slideMaster+xml"/>
  <Override PartName="/ppt/slides/slide32.xml" ContentType="application/vnd.openxmlformats-officedocument.presentationml.slide+xml"/>
  <Override PartName="/ppt/slideMasters/slideMaster33.xml" ContentType="application/vnd.openxmlformats-officedocument.presentationml.slideMaster+xml"/>
  <Override PartName="/ppt/slides/slide33.xml" ContentType="application/vnd.openxmlformats-officedocument.presentationml.slide+xml"/>
  <Override PartName="/ppt/slideMasters/slideMaster34.xml" ContentType="application/vnd.openxmlformats-officedocument.presentationml.slideMaster+xml"/>
  <Override PartName="/ppt/slides/slide34.xml" ContentType="application/vnd.openxmlformats-officedocument.presentationml.slide+xml"/>
  <Override PartName="/ppt/slideMasters/slideMaster35.xml" ContentType="application/vnd.openxmlformats-officedocument.presentationml.slideMaster+xml"/>
  <Override PartName="/ppt/slides/slide35.xml" ContentType="application/vnd.openxmlformats-officedocument.presentationml.slide+xml"/>
  <Override PartName="/ppt/slideMasters/slideMaster36.xml" ContentType="application/vnd.openxmlformats-officedocument.presentationml.slideMaster+xml"/>
  <Override PartName="/ppt/slides/slide36.xml" ContentType="application/vnd.openxmlformats-officedocument.presentationml.slide+xml"/>
  <Override PartName="/ppt/slideMasters/slideMaster37.xml" ContentType="application/vnd.openxmlformats-officedocument.presentationml.slideMaster+xml"/>
  <Override PartName="/ppt/slides/slide37.xml" ContentType="application/vnd.openxmlformats-officedocument.presentationml.slide+xml"/>
  <Override PartName="/ppt/slideMasters/slideMaster38.xml" ContentType="application/vnd.openxmlformats-officedocument.presentationml.slideMaster+xml"/>
  <Override PartName="/ppt/slides/slide38.xml" ContentType="application/vnd.openxmlformats-officedocument.presentationml.slide+xml"/>
  <Override PartName="/ppt/slideMasters/slideMaster39.xml" ContentType="application/vnd.openxmlformats-officedocument.presentationml.slideMaster+xml"/>
  <Override PartName="/ppt/slides/slide39.xml" ContentType="application/vnd.openxmlformats-officedocument.presentationml.slide+xml"/>
  <Override PartName="/ppt/slideMasters/slideMaster40.xml" ContentType="application/vnd.openxmlformats-officedocument.presentationml.slideMaster+xml"/>
  <Override PartName="/ppt/slides/slide40.xml" ContentType="application/vnd.openxmlformats-officedocument.presentationml.slide+xml"/>
  <Override PartName="/ppt/slideMasters/slideMaster41.xml" ContentType="application/vnd.openxmlformats-officedocument.presentationml.slideMaster+xml"/>
  <Override PartName="/ppt/slides/slide41.xml" ContentType="application/vnd.openxmlformats-officedocument.presentationml.slide+xml"/>
  <Override PartName="/ppt/slideMasters/slideMaster42.xml" ContentType="application/vnd.openxmlformats-officedocument.presentationml.slideMaster+xml"/>
  <Override PartName="/ppt/slides/slide42.xml" ContentType="application/vnd.openxmlformats-officedocument.presentationml.slide+xml"/>
  <Override PartName="/ppt/slideMasters/slideMaster43.xml" ContentType="application/vnd.openxmlformats-officedocument.presentationml.slideMaster+xml"/>
  <Override PartName="/ppt/slides/slide43.xml" ContentType="application/vnd.openxmlformats-officedocument.presentationml.slide+xml"/>
  <Override PartName="/ppt/slideMasters/slideMaster44.xml" ContentType="application/vnd.openxmlformats-officedocument.presentationml.slideMaster+xml"/>
  <Override PartName="/ppt/slides/slide44.xml" ContentType="application/vnd.openxmlformats-officedocument.presentationml.slide+xml"/>
  <Override PartName="/ppt/slideMasters/slideMaster45.xml" ContentType="application/vnd.openxmlformats-officedocument.presentationml.slideMaster+xml"/>
  <Override PartName="/ppt/slides/slide45.xml" ContentType="application/vnd.openxmlformats-officedocument.presentationml.slide+xml"/>
  <Override PartName="/ppt/slideMasters/slideMaster46.xml" ContentType="application/vnd.openxmlformats-officedocument.presentationml.slideMaster+xml"/>
  <Override PartName="/ppt/slides/slide46.xml" ContentType="application/vnd.openxmlformats-officedocument.presentationml.slide+xml"/>
  <Override PartName="/ppt/slideMasters/slideMaster47.xml" ContentType="application/vnd.openxmlformats-officedocument.presentationml.slideMaster+xml"/>
  <Override PartName="/ppt/slides/slide47.xml" ContentType="application/vnd.openxmlformats-officedocument.presentationml.slide+xml"/>
  <Override PartName="/ppt/slideMasters/slideMaster48.xml" ContentType="application/vnd.openxmlformats-officedocument.presentationml.slideMaster+xml"/>
  <Override PartName="/ppt/slides/slide48.xml" ContentType="application/vnd.openxmlformats-officedocument.presentationml.slide+xml"/>
  <Override PartName="/ppt/slideMasters/slideMaster49.xml" ContentType="application/vnd.openxmlformats-officedocument.presentationml.slideMaster+xml"/>
  <Override PartName="/ppt/slides/slide49.xml" ContentType="application/vnd.openxmlformats-officedocument.presentationml.slide+xml"/>
  <Override PartName="/ppt/slideMasters/slideMaster50.xml" ContentType="application/vnd.openxmlformats-officedocument.presentationml.slideMaster+xml"/>
  <Override PartName="/ppt/slides/slide50.xml" ContentType="application/vnd.openxmlformats-officedocument.presentationml.slide+xml"/>
  <Override PartName="/ppt/slideMasters/slideMaster51.xml" ContentType="application/vnd.openxmlformats-officedocument.presentationml.slideMaster+xml"/>
  <Override PartName="/ppt/slides/slide51.xml" ContentType="application/vnd.openxmlformats-officedocument.presentationml.slide+xml"/>
  <Override PartName="/ppt/slideMasters/slideMaster52.xml" ContentType="application/vnd.openxmlformats-officedocument.presentationml.slideMaster+xml"/>
  <Override PartName="/ppt/slides/slide52.xml" ContentType="application/vnd.openxmlformats-officedocument.presentationml.slide+xml"/>
  <Override PartName="/ppt/slideMasters/slideMaster53.xml" ContentType="application/vnd.openxmlformats-officedocument.presentationml.slideMaster+xml"/>
  <Override PartName="/ppt/slides/slide53.xml" ContentType="application/vnd.openxmlformats-officedocument.presentationml.slide+xml"/>
  <Override PartName="/ppt/slideMasters/slideMaster54.xml" ContentType="application/vnd.openxmlformats-officedocument.presentationml.slideMaster+xml"/>
  <Override PartName="/ppt/slides/slide54.xml" ContentType="application/vnd.openxmlformats-officedocument.presentationml.slide+xml"/>
  <Override PartName="/ppt/slideMasters/slideMaster55.xml" ContentType="application/vnd.openxmlformats-officedocument.presentationml.slideMaster+xml"/>
  <Override PartName="/ppt/slides/slide55.xml" ContentType="application/vnd.openxmlformats-officedocument.presentationml.slide+xml"/>
  <Override PartName="/ppt/slideMasters/slideMaster56.xml" ContentType="application/vnd.openxmlformats-officedocument.presentationml.slideMaster+xml"/>
  <Override PartName="/ppt/slides/slide56.xml" ContentType="application/vnd.openxmlformats-officedocument.presentationml.slide+xml"/>
  <Override PartName="/ppt/slideMasters/slideMaster57.xml" ContentType="application/vnd.openxmlformats-officedocument.presentationml.slideMaster+xml"/>
  <Override PartName="/ppt/slides/slide57.xml" ContentType="application/vnd.openxmlformats-officedocument.presentationml.slide+xml"/>
  <Override PartName="/ppt/slideMasters/slideMaster58.xml" ContentType="application/vnd.openxmlformats-officedocument.presentationml.slideMaster+xml"/>
  <Override PartName="/ppt/slides/slide58.xml" ContentType="application/vnd.openxmlformats-officedocument.presentationml.slide+xml"/>
  <Override PartName="/ppt/slideMasters/slideMaster59.xml" ContentType="application/vnd.openxmlformats-officedocument.presentationml.slideMaster+xml"/>
  <Override PartName="/ppt/slides/slide59.xml" ContentType="application/vnd.openxmlformats-officedocument.presentationml.slide+xml"/>
  <Override PartName="/ppt/slideMasters/slideMaster60.xml" ContentType="application/vnd.openxmlformats-officedocument.presentationml.slideMaster+xml"/>
  <Override PartName="/ppt/slides/slide60.xml" ContentType="application/vnd.openxmlformats-officedocument.presentationml.slide+xml"/>
  <Override PartName="/ppt/slideMasters/slideMaster61.xml" ContentType="application/vnd.openxmlformats-officedocument.presentationml.slideMaster+xml"/>
  <Override PartName="/ppt/slides/slide61.xml" ContentType="application/vnd.openxmlformats-officedocument.presentationml.slide+xml"/>
  <Override PartName="/ppt/slideMasters/slideMaster62.xml" ContentType="application/vnd.openxmlformats-officedocument.presentationml.slideMaster+xml"/>
  <Override PartName="/ppt/slides/slide62.xml" ContentType="application/vnd.openxmlformats-officedocument.presentationml.slide+xml"/>
  <Override PartName="/ppt/slideMasters/slideMaster63.xml" ContentType="application/vnd.openxmlformats-officedocument.presentationml.slideMaster+xml"/>
  <Override PartName="/ppt/slides/slide63.xml" ContentType="application/vnd.openxmlformats-officedocument.presentationml.slide+xml"/>
  <Override PartName="/ppt/slideMasters/slideMaster64.xml" ContentType="application/vnd.openxmlformats-officedocument.presentationml.slideMaster+xml"/>
  <Override PartName="/ppt/slides/slide64.xml" ContentType="application/vnd.openxmlformats-officedocument.presentationml.slide+xml"/>
  <Override PartName="/ppt/slideMasters/slideMaster65.xml" ContentType="application/vnd.openxmlformats-officedocument.presentationml.slideMaster+xml"/>
  <Override PartName="/ppt/slides/slide65.xml" ContentType="application/vnd.openxmlformats-officedocument.presentationml.slide+xml"/>
  <Override PartName="/ppt/slideMasters/slideMaster66.xml" ContentType="application/vnd.openxmlformats-officedocument.presentationml.slideMaster+xml"/>
  <Override PartName="/ppt/slides/slide66.xml" ContentType="application/vnd.openxmlformats-officedocument.presentationml.slide+xml"/>
  <Override PartName="/ppt/slideMasters/slideMaster67.xml" ContentType="application/vnd.openxmlformats-officedocument.presentationml.slideMaster+xml"/>
  <Override PartName="/ppt/slides/slide67.xml" ContentType="application/vnd.openxmlformats-officedocument.presentationml.slide+xml"/>
  <Override PartName="/ppt/slideMasters/slideMaster68.xml" ContentType="application/vnd.openxmlformats-officedocument.presentationml.slideMaster+xml"/>
  <Override PartName="/ppt/slides/slide68.xml" ContentType="application/vnd.openxmlformats-officedocument.presentationml.slide+xml"/>
  <Override PartName="/ppt/slideMasters/slideMaster69.xml" ContentType="application/vnd.openxmlformats-officedocument.presentationml.slideMaster+xml"/>
  <Override PartName="/ppt/slides/slide69.xml" ContentType="application/vnd.openxmlformats-officedocument.presentationml.slide+xml"/>
  <Override PartName="/ppt/slideMasters/slideMaster70.xml" ContentType="application/vnd.openxmlformats-officedocument.presentationml.slideMaster+xml"/>
  <Override PartName="/ppt/slides/slide70.xml" ContentType="application/vnd.openxmlformats-officedocument.presentationml.slide+xml"/>
  <Override PartName="/ppt/slideMasters/slideMaster71.xml" ContentType="application/vnd.openxmlformats-officedocument.presentationml.slideMaster+xml"/>
  <Override PartName="/ppt/slides/slide71.xml" ContentType="application/vnd.openxmlformats-officedocument.presentationml.slide+xml"/>
  <Override PartName="/ppt/slideMasters/slideMaster72.xml" ContentType="application/vnd.openxmlformats-officedocument.presentationml.slideMaster+xml"/>
  <Override PartName="/ppt/slides/slide72.xml" ContentType="application/vnd.openxmlformats-officedocument.presentationml.slide+xml"/>
  <Override PartName="/ppt/slideMasters/slideMaster73.xml" ContentType="application/vnd.openxmlformats-officedocument.presentationml.slideMaster+xml"/>
  <Override PartName="/ppt/slides/slide73.xml" ContentType="application/vnd.openxmlformats-officedocument.presentationml.slide+xml"/>
  <Override PartName="/ppt/slideMasters/slideMaster74.xml" ContentType="application/vnd.openxmlformats-officedocument.presentationml.slideMaster+xml"/>
  <Override PartName="/ppt/slides/slide74.xml" ContentType="application/vnd.openxmlformats-officedocument.presentationml.slide+xml"/>
  <Override PartName="/ppt/slideMasters/slideMaster75.xml" ContentType="application/vnd.openxmlformats-officedocument.presentationml.slideMaster+xml"/>
  <Override PartName="/ppt/slides/slide75.xml" ContentType="application/vnd.openxmlformats-officedocument.presentationml.slide+xml"/>
  <Override PartName="/ppt/slideMasters/slideMaster76.xml" ContentType="application/vnd.openxmlformats-officedocument.presentationml.slideMaster+xml"/>
  <Override PartName="/ppt/slides/slide76.xml" ContentType="application/vnd.openxmlformats-officedocument.presentationml.slide+xml"/>
  <Override PartName="/ppt/slideMasters/slideMaster77.xml" ContentType="application/vnd.openxmlformats-officedocument.presentationml.slideMaster+xml"/>
  <Override PartName="/ppt/slides/slide77.xml" ContentType="application/vnd.openxmlformats-officedocument.presentationml.slide+xml"/>
  <Override PartName="/ppt/slideMasters/slideMaster78.xml" ContentType="application/vnd.openxmlformats-officedocument.presentationml.slideMaster+xml"/>
  <Override PartName="/ppt/slides/slide78.xml" ContentType="application/vnd.openxmlformats-officedocument.presentationml.slide+xml"/>
  <Override PartName="/ppt/slideMasters/slideMaster79.xml" ContentType="application/vnd.openxmlformats-officedocument.presentationml.slideMaster+xml"/>
  <Override PartName="/ppt/slides/slide79.xml" ContentType="application/vnd.openxmlformats-officedocument.presentationml.slide+xml"/>
  <Override PartName="/ppt/slideMasters/slideMaster80.xml" ContentType="application/vnd.openxmlformats-officedocument.presentationml.slideMaster+xml"/>
  <Override PartName="/ppt/slides/slide80.xml" ContentType="application/vnd.openxmlformats-officedocument.presentationml.slide+xml"/>
  <Override PartName="/ppt/slideMasters/slideMaster81.xml" ContentType="application/vnd.openxmlformats-officedocument.presentationml.slideMaster+xml"/>
  <Override PartName="/ppt/slides/slide81.xml" ContentType="application/vnd.openxmlformats-officedocument.presentationml.slide+xml"/>
  <Override PartName="/ppt/slideMasters/slideMaster82.xml" ContentType="application/vnd.openxmlformats-officedocument.presentationml.slideMaster+xml"/>
  <Override PartName="/ppt/slides/slide82.xml" ContentType="application/vnd.openxmlformats-officedocument.presentationml.slide+xml"/>
  <Override PartName="/ppt/slideMasters/slideMaster83.xml" ContentType="application/vnd.openxmlformats-officedocument.presentationml.slideMaster+xml"/>
  <Override PartName="/ppt/slides/slide83.xml" ContentType="application/vnd.openxmlformats-officedocument.presentationml.slide+xml"/>
  <Override PartName="/ppt/slideMasters/slideMaster84.xml" ContentType="application/vnd.openxmlformats-officedocument.presentationml.slideMaster+xml"/>
  <Override PartName="/ppt/slides/slide84.xml" ContentType="application/vnd.openxmlformats-officedocument.presentationml.slide+xml"/>
  <Override PartName="/ppt/slideMasters/slideMaster85.xml" ContentType="application/vnd.openxmlformats-officedocument.presentationml.slideMaster+xml"/>
  <Override PartName="/ppt/slides/slide85.xml" ContentType="application/vnd.openxmlformats-officedocument.presentationml.slide+xml"/>
  <Override PartName="/ppt/slideMasters/slideMaster86.xml" ContentType="application/vnd.openxmlformats-officedocument.presentationml.slideMaster+xml"/>
  <Override PartName="/ppt/slides/slide86.xml" ContentType="application/vnd.openxmlformats-officedocument.presentationml.slide+xml"/>
  <Override PartName="/ppt/slideMasters/slideMaster87.xml" ContentType="application/vnd.openxmlformats-officedocument.presentationml.slideMaster+xml"/>
  <Override PartName="/ppt/slides/slide87.xml" ContentType="application/vnd.openxmlformats-officedocument.presentationml.slide+xml"/>
  <Override PartName="/ppt/slideMasters/slideMaster88.xml" ContentType="application/vnd.openxmlformats-officedocument.presentationml.slideMaster+xml"/>
  <Override PartName="/ppt/slides/slide88.xml" ContentType="application/vnd.openxmlformats-officedocument.presentationml.slide+xml"/>
  <Override PartName="/ppt/slideMasters/slideMaster89.xml" ContentType="application/vnd.openxmlformats-officedocument.presentationml.slideMaster+xml"/>
  <Override PartName="/ppt/slides/slide89.xml" ContentType="application/vnd.openxmlformats-officedocument.presentationml.slide+xml"/>
  <Override PartName="/ppt/slideMasters/slideMaster90.xml" ContentType="application/vnd.openxmlformats-officedocument.presentationml.slideMaster+xml"/>
  <Override PartName="/ppt/slides/slide90.xml" ContentType="application/vnd.openxmlformats-officedocument.presentationml.slide+xml"/>
  <Override PartName="/ppt/slideMasters/slideMaster91.xml" ContentType="application/vnd.openxmlformats-officedocument.presentationml.slideMaster+xml"/>
  <Override PartName="/ppt/slides/slide91.xml" ContentType="application/vnd.openxmlformats-officedocument.presentationml.slide+xml"/>
  <Override PartName="/ppt/slideMasters/slideMaster92.xml" ContentType="application/vnd.openxmlformats-officedocument.presentationml.slideMaster+xml"/>
  <Override PartName="/ppt/slides/slide92.xml" ContentType="application/vnd.openxmlformats-officedocument.presentationml.slide+xml"/>
  <Override PartName="/ppt/slideMasters/slideMaster93.xml" ContentType="application/vnd.openxmlformats-officedocument.presentationml.slideMaster+xml"/>
  <Override PartName="/ppt/slides/slide93.xml" ContentType="application/vnd.openxmlformats-officedocument.presentationml.slide+xml"/>
  <Override PartName="/ppt/slideMasters/slideMaster94.xml" ContentType="application/vnd.openxmlformats-officedocument.presentationml.slideMaster+xml"/>
  <Override PartName="/ppt/slides/slide94.xml" ContentType="application/vnd.openxmlformats-officedocument.presentationml.slide+xml"/>
  <Override PartName="/ppt/slideMasters/slideMaster95.xml" ContentType="application/vnd.openxmlformats-officedocument.presentationml.slideMaster+xml"/>
  <Override PartName="/ppt/slides/slide95.xml" ContentType="application/vnd.openxmlformats-officedocument.presentationml.slide+xml"/>
  <Override PartName="/ppt/slideMasters/slideMaster96.xml" ContentType="application/vnd.openxmlformats-officedocument.presentationml.slideMaster+xml"/>
  <Override PartName="/ppt/slides/slide96.xml" ContentType="application/vnd.openxmlformats-officedocument.presentationml.slide+xml"/>
  <Override PartName="/ppt/slideMasters/slideMaster97.xml" ContentType="application/vnd.openxmlformats-officedocument.presentationml.slideMaster+xml"/>
  <Override PartName="/ppt/slides/slide97.xml" ContentType="application/vnd.openxmlformats-officedocument.presentationml.slide+xml"/>
  <Override PartName="/ppt/slideMasters/slideMaster98.xml" ContentType="application/vnd.openxmlformats-officedocument.presentationml.slideMaster+xml"/>
  <Override PartName="/ppt/slides/slide98.xml" ContentType="application/vnd.openxmlformats-officedocument.presentationml.slide+xml"/>
  <Override PartName="/ppt/slideMasters/slideMaster99.xml" ContentType="application/vnd.openxmlformats-officedocument.presentationml.slideMaster+xml"/>
  <Override PartName="/ppt/slides/slide99.xml" ContentType="application/vnd.openxmlformats-officedocument.presentationml.slide+xml"/>
  <Override PartName="/ppt/slideMasters/slideMaster100.xml" ContentType="application/vnd.openxmlformats-officedocument.presentationml.slideMaster+xml"/>
  <Override PartName="/ppt/slides/slide100.xml" ContentType="application/vnd.openxmlformats-officedocument.presentationml.slide+xml"/>
  <Override PartName="/ppt/slideMasters/slideMaster101.xml" ContentType="application/vnd.openxmlformats-officedocument.presentationml.slideMaster+xml"/>
  <Override PartName="/ppt/slides/slide101.xml" ContentType="application/vnd.openxmlformats-officedocument.presentationml.slide+xml"/>
  <Override PartName="/ppt/slideMasters/slideMaster102.xml" ContentType="application/vnd.openxmlformats-officedocument.presentationml.slideMaster+xml"/>
  <Override PartName="/ppt/slides/slide102.xml" ContentType="application/vnd.openxmlformats-officedocument.presentationml.slide+xml"/>
  <Override PartName="/ppt/slideMasters/slideMaster103.xml" ContentType="application/vnd.openxmlformats-officedocument.presentationml.slideMaster+xml"/>
  <Override PartName="/ppt/slides/slide103.xml" ContentType="application/vnd.openxmlformats-officedocument.presentationml.slide+xml"/>
  <Override PartName="/ppt/slideMasters/slideMaster104.xml" ContentType="application/vnd.openxmlformats-officedocument.presentationml.slideMaster+xml"/>
  <Override PartName="/ppt/slides/slide104.xml" ContentType="application/vnd.openxmlformats-officedocument.presentationml.slide+xml"/>
  <Override PartName="/ppt/slideMasters/slideMaster105.xml" ContentType="application/vnd.openxmlformats-officedocument.presentationml.slideMaster+xml"/>
  <Override PartName="/ppt/slides/slide105.xml" ContentType="application/vnd.openxmlformats-officedocument.presentationml.slide+xml"/>
  <Override PartName="/ppt/slideMasters/slideMaster106.xml" ContentType="application/vnd.openxmlformats-officedocument.presentationml.slideMaster+xml"/>
  <Override PartName="/ppt/slides/slide106.xml" ContentType="application/vnd.openxmlformats-officedocument.presentationml.slide+xml"/>
  <Override PartName="/ppt/slideMasters/slideMaster107.xml" ContentType="application/vnd.openxmlformats-officedocument.presentationml.slideMaster+xml"/>
  <Override PartName="/ppt/slides/slide107.xml" ContentType="application/vnd.openxmlformats-officedocument.presentationml.slide+xml"/>
  <Override PartName="/ppt/slideMasters/slideMaster108.xml" ContentType="application/vnd.openxmlformats-officedocument.presentationml.slideMaster+xml"/>
  <Override PartName="/ppt/slides/slide10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notesSlides/notesSlide106.xml" ContentType="application/vnd.openxmlformats-officedocument.presentationml.notesSlide+xml"/>
  <Override PartName="/ppt/notesSlides/notesSlide107.xml" ContentType="application/vnd.openxmlformats-officedocument.presentationml.notesSlide+xml"/>
  <Override PartName="/ppt/notesSlides/notesSlide10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 id="300" r:id="rId46"/>
    <p:sldId id="301" r:id="rId47"/>
    <p:sldId id="302" r:id="rId48"/>
    <p:sldId id="303" r:id="rId49"/>
    <p:sldId id="304" r:id="rId50"/>
    <p:sldId id="305" r:id="rId51"/>
    <p:sldId id="306" r:id="rId52"/>
    <p:sldId id="307" r:id="rId53"/>
    <p:sldId id="308" r:id="rId54"/>
    <p:sldId id="309" r:id="rId55"/>
    <p:sldId id="310" r:id="rId56"/>
    <p:sldId id="311" r:id="rId57"/>
    <p:sldId id="312" r:id="rId58"/>
    <p:sldId id="313" r:id="rId59"/>
    <p:sldId id="314" r:id="rId60"/>
    <p:sldId id="315" r:id="rId61"/>
    <p:sldId id="316" r:id="rId62"/>
    <p:sldId id="317" r:id="rId63"/>
    <p:sldId id="318" r:id="rId64"/>
    <p:sldId id="319" r:id="rId65"/>
    <p:sldId id="320" r:id="rId66"/>
    <p:sldId id="321" r:id="rId67"/>
    <p:sldId id="322" r:id="rId68"/>
    <p:sldId id="323" r:id="rId69"/>
    <p:sldId id="324" r:id="rId70"/>
    <p:sldId id="325" r:id="rId71"/>
    <p:sldId id="326" r:id="rId72"/>
    <p:sldId id="327" r:id="rId73"/>
    <p:sldId id="328" r:id="rId74"/>
    <p:sldId id="329" r:id="rId75"/>
    <p:sldId id="330" r:id="rId76"/>
    <p:sldId id="331" r:id="rId77"/>
    <p:sldId id="332" r:id="rId78"/>
    <p:sldId id="333" r:id="rId79"/>
    <p:sldId id="334" r:id="rId80"/>
    <p:sldId id="335" r:id="rId81"/>
    <p:sldId id="336" r:id="rId82"/>
    <p:sldId id="337" r:id="rId83"/>
    <p:sldId id="338" r:id="rId84"/>
    <p:sldId id="339" r:id="rId85"/>
    <p:sldId id="340" r:id="rId86"/>
    <p:sldId id="341" r:id="rId87"/>
    <p:sldId id="342" r:id="rId88"/>
    <p:sldId id="343" r:id="rId89"/>
    <p:sldId id="344" r:id="rId90"/>
    <p:sldId id="345" r:id="rId91"/>
    <p:sldId id="346" r:id="rId92"/>
    <p:sldId id="347" r:id="rId93"/>
    <p:sldId id="348" r:id="rId94"/>
    <p:sldId id="349" r:id="rId95"/>
    <p:sldId id="350" r:id="rId96"/>
    <p:sldId id="351" r:id="rId97"/>
    <p:sldId id="352" r:id="rId98"/>
    <p:sldId id="353" r:id="rId99"/>
    <p:sldId id="354" r:id="rId100"/>
    <p:sldId id="355" r:id="rId101"/>
    <p:sldId id="356" r:id="rId102"/>
    <p:sldId id="357" r:id="rId103"/>
    <p:sldId id="358" r:id="rId104"/>
    <p:sldId id="359" r:id="rId105"/>
    <p:sldId id="360" r:id="rId106"/>
    <p:sldId id="361" r:id="rId107"/>
    <p:sldId id="362" r:id="rId108"/>
    <p:sldId id="363" r:id="rId109"/>
  </p:sldIdLst>
  <p:notesMasterIdLst>
    <p:notesMasterId r:id="rId110"/>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slide" Target="slides/slide44.xml"/><Relationship Id="rId46" Type="http://schemas.openxmlformats.org/officeDocument/2006/relationships/slide" Target="slides/slide45.xml"/><Relationship Id="rId47" Type="http://schemas.openxmlformats.org/officeDocument/2006/relationships/slide" Target="slides/slide46.xml"/><Relationship Id="rId48" Type="http://schemas.openxmlformats.org/officeDocument/2006/relationships/slide" Target="slides/slide47.xml"/><Relationship Id="rId49" Type="http://schemas.openxmlformats.org/officeDocument/2006/relationships/slide" Target="slides/slide48.xml"/><Relationship Id="rId50" Type="http://schemas.openxmlformats.org/officeDocument/2006/relationships/slide" Target="slides/slide49.xml"/><Relationship Id="rId51" Type="http://schemas.openxmlformats.org/officeDocument/2006/relationships/slide" Target="slides/slide50.xml"/><Relationship Id="rId52" Type="http://schemas.openxmlformats.org/officeDocument/2006/relationships/slide" Target="slides/slide51.xml"/><Relationship Id="rId53" Type="http://schemas.openxmlformats.org/officeDocument/2006/relationships/slide" Target="slides/slide52.xml"/><Relationship Id="rId54" Type="http://schemas.openxmlformats.org/officeDocument/2006/relationships/slide" Target="slides/slide53.xml"/><Relationship Id="rId55" Type="http://schemas.openxmlformats.org/officeDocument/2006/relationships/slide" Target="slides/slide54.xml"/><Relationship Id="rId56" Type="http://schemas.openxmlformats.org/officeDocument/2006/relationships/slide" Target="slides/slide55.xml"/><Relationship Id="rId57" Type="http://schemas.openxmlformats.org/officeDocument/2006/relationships/slide" Target="slides/slide56.xml"/><Relationship Id="rId58" Type="http://schemas.openxmlformats.org/officeDocument/2006/relationships/slide" Target="slides/slide57.xml"/><Relationship Id="rId59" Type="http://schemas.openxmlformats.org/officeDocument/2006/relationships/slide" Target="slides/slide58.xml"/><Relationship Id="rId60" Type="http://schemas.openxmlformats.org/officeDocument/2006/relationships/slide" Target="slides/slide59.xml"/><Relationship Id="rId61" Type="http://schemas.openxmlformats.org/officeDocument/2006/relationships/slide" Target="slides/slide60.xml"/><Relationship Id="rId62" Type="http://schemas.openxmlformats.org/officeDocument/2006/relationships/slide" Target="slides/slide61.xml"/><Relationship Id="rId63" Type="http://schemas.openxmlformats.org/officeDocument/2006/relationships/slide" Target="slides/slide62.xml"/><Relationship Id="rId64" Type="http://schemas.openxmlformats.org/officeDocument/2006/relationships/slide" Target="slides/slide63.xml"/><Relationship Id="rId65" Type="http://schemas.openxmlformats.org/officeDocument/2006/relationships/slide" Target="slides/slide64.xml"/><Relationship Id="rId66" Type="http://schemas.openxmlformats.org/officeDocument/2006/relationships/slide" Target="slides/slide65.xml"/><Relationship Id="rId67" Type="http://schemas.openxmlformats.org/officeDocument/2006/relationships/slide" Target="slides/slide66.xml"/><Relationship Id="rId68" Type="http://schemas.openxmlformats.org/officeDocument/2006/relationships/slide" Target="slides/slide67.xml"/><Relationship Id="rId69" Type="http://schemas.openxmlformats.org/officeDocument/2006/relationships/slide" Target="slides/slide68.xml"/><Relationship Id="rId70" Type="http://schemas.openxmlformats.org/officeDocument/2006/relationships/slide" Target="slides/slide69.xml"/><Relationship Id="rId71" Type="http://schemas.openxmlformats.org/officeDocument/2006/relationships/slide" Target="slides/slide70.xml"/><Relationship Id="rId72" Type="http://schemas.openxmlformats.org/officeDocument/2006/relationships/slide" Target="slides/slide71.xml"/><Relationship Id="rId73" Type="http://schemas.openxmlformats.org/officeDocument/2006/relationships/slide" Target="slides/slide72.xml"/><Relationship Id="rId74" Type="http://schemas.openxmlformats.org/officeDocument/2006/relationships/slide" Target="slides/slide73.xml"/><Relationship Id="rId75" Type="http://schemas.openxmlformats.org/officeDocument/2006/relationships/slide" Target="slides/slide74.xml"/><Relationship Id="rId76" Type="http://schemas.openxmlformats.org/officeDocument/2006/relationships/slide" Target="slides/slide75.xml"/><Relationship Id="rId77" Type="http://schemas.openxmlformats.org/officeDocument/2006/relationships/slide" Target="slides/slide76.xml"/><Relationship Id="rId78" Type="http://schemas.openxmlformats.org/officeDocument/2006/relationships/slide" Target="slides/slide77.xml"/><Relationship Id="rId79" Type="http://schemas.openxmlformats.org/officeDocument/2006/relationships/slide" Target="slides/slide78.xml"/><Relationship Id="rId80" Type="http://schemas.openxmlformats.org/officeDocument/2006/relationships/slide" Target="slides/slide79.xml"/><Relationship Id="rId81" Type="http://schemas.openxmlformats.org/officeDocument/2006/relationships/slide" Target="slides/slide80.xml"/><Relationship Id="rId82" Type="http://schemas.openxmlformats.org/officeDocument/2006/relationships/slide" Target="slides/slide81.xml"/><Relationship Id="rId83" Type="http://schemas.openxmlformats.org/officeDocument/2006/relationships/slide" Target="slides/slide82.xml"/><Relationship Id="rId84" Type="http://schemas.openxmlformats.org/officeDocument/2006/relationships/slide" Target="slides/slide83.xml"/><Relationship Id="rId85" Type="http://schemas.openxmlformats.org/officeDocument/2006/relationships/slide" Target="slides/slide84.xml"/><Relationship Id="rId86" Type="http://schemas.openxmlformats.org/officeDocument/2006/relationships/slide" Target="slides/slide85.xml"/><Relationship Id="rId87" Type="http://schemas.openxmlformats.org/officeDocument/2006/relationships/slide" Target="slides/slide86.xml"/><Relationship Id="rId88" Type="http://schemas.openxmlformats.org/officeDocument/2006/relationships/slide" Target="slides/slide87.xml"/><Relationship Id="rId89" Type="http://schemas.openxmlformats.org/officeDocument/2006/relationships/slide" Target="slides/slide88.xml"/><Relationship Id="rId90" Type="http://schemas.openxmlformats.org/officeDocument/2006/relationships/slide" Target="slides/slide89.xml"/><Relationship Id="rId91" Type="http://schemas.openxmlformats.org/officeDocument/2006/relationships/slide" Target="slides/slide90.xml"/><Relationship Id="rId92" Type="http://schemas.openxmlformats.org/officeDocument/2006/relationships/slide" Target="slides/slide91.xml"/><Relationship Id="rId93" Type="http://schemas.openxmlformats.org/officeDocument/2006/relationships/slide" Target="slides/slide92.xml"/><Relationship Id="rId94" Type="http://schemas.openxmlformats.org/officeDocument/2006/relationships/slide" Target="slides/slide93.xml"/><Relationship Id="rId95" Type="http://schemas.openxmlformats.org/officeDocument/2006/relationships/slide" Target="slides/slide94.xml"/><Relationship Id="rId96" Type="http://schemas.openxmlformats.org/officeDocument/2006/relationships/slide" Target="slides/slide95.xml"/><Relationship Id="rId97" Type="http://schemas.openxmlformats.org/officeDocument/2006/relationships/slide" Target="slides/slide96.xml"/><Relationship Id="rId98" Type="http://schemas.openxmlformats.org/officeDocument/2006/relationships/slide" Target="slides/slide97.xml"/><Relationship Id="rId99" Type="http://schemas.openxmlformats.org/officeDocument/2006/relationships/slide" Target="slides/slide98.xml"/><Relationship Id="rId100" Type="http://schemas.openxmlformats.org/officeDocument/2006/relationships/slide" Target="slides/slide99.xml"/><Relationship Id="rId101" Type="http://schemas.openxmlformats.org/officeDocument/2006/relationships/slide" Target="slides/slide100.xml"/><Relationship Id="rId102" Type="http://schemas.openxmlformats.org/officeDocument/2006/relationships/slide" Target="slides/slide101.xml"/><Relationship Id="rId103" Type="http://schemas.openxmlformats.org/officeDocument/2006/relationships/slide" Target="slides/slide102.xml"/><Relationship Id="rId104" Type="http://schemas.openxmlformats.org/officeDocument/2006/relationships/slide" Target="slides/slide103.xml"/><Relationship Id="rId105" Type="http://schemas.openxmlformats.org/officeDocument/2006/relationships/slide" Target="slides/slide104.xml"/><Relationship Id="rId106" Type="http://schemas.openxmlformats.org/officeDocument/2006/relationships/slide" Target="slides/slide105.xml"/><Relationship Id="rId107" Type="http://schemas.openxmlformats.org/officeDocument/2006/relationships/slide" Target="slides/slide106.xml"/><Relationship Id="rId108" Type="http://schemas.openxmlformats.org/officeDocument/2006/relationships/slide" Target="slides/slide107.xml"/><Relationship Id="rId109" Type="http://schemas.openxmlformats.org/officeDocument/2006/relationships/slide" Target="slides/slide108.xml"/><Relationship Id="rId110" Type="http://schemas.openxmlformats.org/officeDocument/2006/relationships/notesMaster" Target="notesMasters/notesMaster1.xml"/><Relationship Id="rId111" Type="http://schemas.openxmlformats.org/officeDocument/2006/relationships/presProps" Target="presProps.xml"/><Relationship Id="rId112" Type="http://schemas.openxmlformats.org/officeDocument/2006/relationships/viewProps" Target="viewProps.xml"/><Relationship Id="rId113" Type="http://schemas.openxmlformats.org/officeDocument/2006/relationships/theme" Target="theme/theme1.xml"/><Relationship Id="rId114"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_rels/notesSlide2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xml"/>
		</Relationships>
</file>

<file path=ppt/notesSlides/_rels/notesSlide2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2.xml"/>
		</Relationships>
</file>

<file path=ppt/notesSlides/_rels/notesSlide2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3.xml"/>
		</Relationships>
</file>

<file path=ppt/notesSlides/_rels/notesSlide2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4.xml"/>
		</Relationships>
</file>

<file path=ppt/notesSlides/_rels/notesSlide2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5.xml"/>
		</Relationships>
</file>

<file path=ppt/notesSlides/_rels/notesSlide2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6.xml"/>
		</Relationships>
</file>

<file path=ppt/notesSlides/_rels/notesSlide2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7.xml"/>
		</Relationships>
</file>

<file path=ppt/notesSlides/_rels/notesSlide2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8.xml"/>
		</Relationships>
</file>

<file path=ppt/notesSlides/_rels/notesSlide2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9.xml"/>
		</Relationships>
</file>

<file path=ppt/notesSlides/_rels/notesSlide3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0.xml"/>
		</Relationships>
</file>

<file path=ppt/notesSlides/_rels/notesSlide3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1.xml"/>
		</Relationships>
</file>

<file path=ppt/notesSlides/_rels/notesSlide3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2.xml"/>
		</Relationships>
</file>

<file path=ppt/notesSlides/_rels/notesSlide3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3.xml"/>
		</Relationships>
</file>

<file path=ppt/notesSlides/_rels/notesSlide3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4.xml"/>
		</Relationships>
</file>

<file path=ppt/notesSlides/_rels/notesSlide3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5.xml"/>
		</Relationships>
</file>

<file path=ppt/notesSlides/_rels/notesSlide3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6.xml"/>
		</Relationships>
</file>

<file path=ppt/notesSlides/_rels/notesSlide3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7.xml"/>
		</Relationships>
</file>

<file path=ppt/notesSlides/_rels/notesSlide3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8.xml"/>
		</Relationships>
</file>

<file path=ppt/notesSlides/_rels/notesSlide3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9.xml"/>
		</Relationships>
</file>

<file path=ppt/notesSlides/_rels/notesSlide4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0.xml"/>
		</Relationships>
</file>

<file path=ppt/notesSlides/_rels/notesSlide4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1.xml"/>
		</Relationships>
</file>

<file path=ppt/notesSlides/_rels/notesSlide4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2.xml"/>
		</Relationships>
</file>

<file path=ppt/notesSlides/_rels/notesSlide4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3.xml"/>
		</Relationships>
</file>

<file path=ppt/notesSlides/_rels/notesSlide4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4.xml"/>
		</Relationships>
</file>

<file path=ppt/notesSlides/_rels/notesSlide4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5.xml"/>
		</Relationships>
</file>

<file path=ppt/notesSlides/_rels/notesSlide4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6.xml"/>
		</Relationships>
</file>

<file path=ppt/notesSlides/_rels/notesSlide4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7.xml"/>
		</Relationships>
</file>

<file path=ppt/notesSlides/_rels/notesSlide4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8.xml"/>
		</Relationships>
</file>

<file path=ppt/notesSlides/_rels/notesSlide4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9.xml"/>
		</Relationships>
</file>

<file path=ppt/notesSlides/_rels/notesSlide5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0.xml"/>
		</Relationships>
</file>

<file path=ppt/notesSlides/_rels/notesSlide5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1.xml"/>
		</Relationships>
</file>

<file path=ppt/notesSlides/_rels/notesSlide5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2.xml"/>
		</Relationships>
</file>

<file path=ppt/notesSlides/_rels/notesSlide5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3.xml"/>
		</Relationships>
</file>

<file path=ppt/notesSlides/_rels/notesSlide5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4.xml"/>
		</Relationships>
</file>

<file path=ppt/notesSlides/_rels/notesSlide5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5.xml"/>
		</Relationships>
</file>

<file path=ppt/notesSlides/_rels/notesSlide5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6.xml"/>
		</Relationships>
</file>

<file path=ppt/notesSlides/_rels/notesSlide5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7.xml"/>
		</Relationships>
</file>

<file path=ppt/notesSlides/_rels/notesSlide5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8.xml"/>
		</Relationships>
</file>

<file path=ppt/notesSlides/_rels/notesSlide5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9.xml"/>
		</Relationships>
</file>

<file path=ppt/notesSlides/_rels/notesSlide6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0.xml"/>
		</Relationships>
</file>

<file path=ppt/notesSlides/_rels/notesSlide6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1.xml"/>
		</Relationships>
</file>

<file path=ppt/notesSlides/_rels/notesSlide6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2.xml"/>
		</Relationships>
</file>

<file path=ppt/notesSlides/_rels/notesSlide6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3.xml"/>
		</Relationships>
</file>

<file path=ppt/notesSlides/_rels/notesSlide6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4.xml"/>
		</Relationships>
</file>

<file path=ppt/notesSlides/_rels/notesSlide6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5.xml"/>
		</Relationships>
</file>

<file path=ppt/notesSlides/_rels/notesSlide6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6.xml"/>
		</Relationships>
</file>

<file path=ppt/notesSlides/_rels/notesSlide6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7.xml"/>
		</Relationships>
</file>

<file path=ppt/notesSlides/_rels/notesSlide6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8.xml"/>
		</Relationships>
</file>

<file path=ppt/notesSlides/_rels/notesSlide6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9.xml"/>
		</Relationships>
</file>

<file path=ppt/notesSlides/_rels/notesSlide7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0.xml"/>
		</Relationships>
</file>

<file path=ppt/notesSlides/_rels/notesSlide7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1.xml"/>
		</Relationships>
</file>

<file path=ppt/notesSlides/_rels/notesSlide7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2.xml"/>
		</Relationships>
</file>

<file path=ppt/notesSlides/_rels/notesSlide7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3.xml"/>
		</Relationships>
</file>

<file path=ppt/notesSlides/_rels/notesSlide7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4.xml"/>
		</Relationships>
</file>

<file path=ppt/notesSlides/_rels/notesSlide7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5.xml"/>
		</Relationships>
</file>

<file path=ppt/notesSlides/_rels/notesSlide7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6.xml"/>
		</Relationships>
</file>

<file path=ppt/notesSlides/_rels/notesSlide7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7.xml"/>
		</Relationships>
</file>

<file path=ppt/notesSlides/_rels/notesSlide7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8.xml"/>
		</Relationships>
</file>

<file path=ppt/notesSlides/_rels/notesSlide7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9.xml"/>
		</Relationships>
</file>

<file path=ppt/notesSlides/_rels/notesSlide8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0.xml"/>
		</Relationships>
</file>

<file path=ppt/notesSlides/_rels/notesSlide8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1.xml"/>
		</Relationships>
</file>

<file path=ppt/notesSlides/_rels/notesSlide8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2.xml"/>
		</Relationships>
</file>

<file path=ppt/notesSlides/_rels/notesSlide8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3.xml"/>
		</Relationships>
</file>

<file path=ppt/notesSlides/_rels/notesSlide8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4.xml"/>
		</Relationships>
</file>

<file path=ppt/notesSlides/_rels/notesSlide8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5.xml"/>
		</Relationships>
</file>

<file path=ppt/notesSlides/_rels/notesSlide8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6.xml"/>
		</Relationships>
</file>

<file path=ppt/notesSlides/_rels/notesSlide8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7.xml"/>
		</Relationships>
</file>

<file path=ppt/notesSlides/_rels/notesSlide8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8.xml"/>
		</Relationships>
</file>

<file path=ppt/notesSlides/_rels/notesSlide8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9.xml"/>
		</Relationships>
</file>

<file path=ppt/notesSlides/_rels/notesSlide9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0.xml"/>
		</Relationships>
</file>

<file path=ppt/notesSlides/_rels/notesSlide9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1.xml"/>
		</Relationships>
</file>

<file path=ppt/notesSlides/_rels/notesSlide9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2.xml"/>
		</Relationships>
</file>

<file path=ppt/notesSlides/_rels/notesSlide9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3.xml"/>
		</Relationships>
</file>

<file path=ppt/notesSlides/_rels/notesSlide9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4.xml"/>
		</Relationships>
</file>

<file path=ppt/notesSlides/_rels/notesSlide9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5.xml"/>
		</Relationships>
</file>

<file path=ppt/notesSlides/_rels/notesSlide9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6.xml"/>
		</Relationships>
</file>

<file path=ppt/notesSlides/_rels/notesSlide9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7.xml"/>
		</Relationships>
</file>

<file path=ppt/notesSlides/_rels/notesSlide9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8.xml"/>
		</Relationships>
</file>

<file path=ppt/notesSlides/_rels/notesSlide9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9.xml"/>
		</Relationships>
</file>

<file path=ppt/notesSlides/_rels/notesSlide10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0.xml"/>
		</Relationships>
</file>

<file path=ppt/notesSlides/_rels/notesSlide10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1.xml"/>
		</Relationships>
</file>

<file path=ppt/notesSlides/_rels/notesSlide10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2.xml"/>
		</Relationships>
</file>

<file path=ppt/notesSlides/_rels/notesSlide10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3.xml"/>
		</Relationships>
</file>

<file path=ppt/notesSlides/_rels/notesSlide10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4.xml"/>
		</Relationships>
</file>

<file path=ppt/notesSlides/_rels/notesSlide10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5.xml"/>
		</Relationships>
</file>

<file path=ppt/notesSlides/_rels/notesSlide10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6.xml"/>
		</Relationships>
</file>

<file path=ppt/notesSlides/_rels/notesSlide10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7.xml"/>
		</Relationships>
</file>

<file path=ppt/notesSlides/_rels/notesSlide10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8.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మూలం: My First Bitcoin, బిట్‌కాయిన్ డిప్లొమా విద్యార్థి మార్గదర్శిని, సంచిక 26.10, మాడ్యూల్స్ 1–4 మరియు అభ్యాసకుల నుంచి ఆశించే అంశాల పరిచయం. క్రియేటివ్ కామన్స్ అట్రిబ్యూషన్-షేర్‌అలైక్ 4.0 ఇంటర్నేషనల్ లైసెన్స్ కింద అనుసరించబడింది; ఈ స్లైడ్‌ల సమాహారం కూడా అదే లైసెన్స్‌ను ఉపయోగిస్తుంది. ఈ స్లైడ్‌ల సమాహారం అధ్యాపకుల ఆధ్వర్యంలో నిర్వహించే ప్రదర్శనకు సహాయక సాధనం. పాఠ్యప్రణాళికలోని భావాన్ని, తప్పనిసరి సామర్థ్యాలను, భద్రతా పరిమితులను కాపాడుతూ ఉదాహరణలు, కార్యకలాపాలు, బోధనా వేగం, బోధనా విధానాన్ని అనుకూలంగా మార్చుకోండి. బోధనా సమావేశానికి నిర్దిష్ట కాలవ్యవధి ఉండాలని ఇది సూచించదు.</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ఈ పరిమితులను నాలుగు మాడ్యూళ్లలోనూ పాటించండి. స్వల్ప మొత్తాలతో చేసే ఏదైనా ఐచ్ఛిక ప్రత్యక్ష అభ్యాసానికి ముందు గోప్యత, భద్రత, నష్టానికి సంబంధించిన ప్రమాదాలను వివరించండి.</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ధృవీకరించగల వాస్తవాన్ని, ప్రమాణాలు మరియు ఆధారాలు అవసరమయ్యే అభిప్రాయం నుంచి వేరు చేయడానికి మూల చర్చను ఉపయోగించండి. వ్యక్తిగత ఆర్థిక వివరాలను వెల్లడించమని అడగవద్దు.</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మూలంలోని ఉదాహరణను ఉపయోగించండి: Amina వద్ద బియ్యం ఉంది, ఆమెకు బూట్లు కావాలి; Luis వద్ద బూట్లు ఉన్నాయి, అతనికి వంటనూనె కావాలి; Mei వద్ద వంటనూనె ఉంది, ఆమెకు మరమ్మతు పని కావాలి. విఫలమైన ప్రత్యక్ష మార్పిడులను, ఆ తర్వాత డబ్బు ద్వారా జరిగే పరిష్కారంతో కలపకుండా వేర్వేరుగా చూపించండి.</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మార్గదర్శినిలోని నీటి లభ్యత ఉదాహరణను, రోజువారీ ఎంపికలను ఉపయోగించండి. అత్యవసర అవసరాలు ప్రస్తుతానికి ఇచ్చే ప్రాధాన్యాన్ని పెంచడం సహేతుకమే.</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ప్రాతినిధ్య కాగితపు ద్రవ్య వ్యవస్థలో బంగారు ప్రమాణాన్ని, కాగితపు ద్రవ్యాన్ని బంగారంగా మార్చుకునేందుకు వర్తించే వివిధ నియమాలను వివరించండి. కార్డు లేదా ఫోన్ సూచనలను పంపుతుంది; దానిలో డబ్బు ఉండదు. సాధారణ బ్యాంకు డిపాజిట్ అనేది బ్యాంకు తన ఖాతాదారునికి చెల్లించాల్సిన బాధ్యత.</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బ్యాంకులు ఖర్చులు, నష్టాలను భరిస్తూనే వడ్డీ, రుసుముల ద్వారా ఆదాయాన్ని పొందుతాయి. అన్ని బ్యాంకులు కుప్పకూలే స్థితిలో ఉన్నాయని లేదా రుణాలు ఇవ్వడానికి ఎలాంటి పరిమితులూ లేవని సూచించవద్దు. బ్యాంకు ఇచ్చే హామీకి, లావాదేవీల తుది చెల్లింపుకు ఉపయోగించే ఆస్తిని నేరుగా కలిగి ఉండటానికి మధ్య తేడాను స్పష్టం చేయండి.</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ఐదు భాగాల సమాధానం పరస్పరం అనుసంధానమై ఉండేలా ఉంచండి. మునుపటి ప్రతిపాదనలు కొన్ని అంశాలను అందించాయి; వాటిలో ప్రతి ఒక్కటీ ఒక సంపూర్ణ వికేంద్రీకృత కరెన్సీ అన్న భావన కలిగించకుండా ఉండండి.</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కొంత బిట్‌కాయిన్‌ను వినియోగించడం సాధ్యం కాకపోవచ్చు లేదా అది అమ్మకానికి అందుబాటులో ఉండకపోవచ్చు.</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మార్పిడిని అభ్యాసకులే లెక్కించనివ్వండి; సమాధానాల పట్టిక కనిపించకూడదు.</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ముఖ్యమైన ఆలోచన: మీ దృష్టిలో బిట్‌కాయిన్‌కు విలువ ఉందా? దాని ప్రస్తుత ధర దాని విలువను ప్రతిబింబిస్తుందా?</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స్వీకరణ స్క్రీన్ తనిఖీ, పంపి ధృవీకరించే తనిఖీ, అలాగే పునరుద్ధరణ సంసిద్ధత లేదా మోసానికి ప్రతిస్పందించే అభ్యాసాన్ని సిద్ధం చేయండి. ఉపయోగించే ముందు ప్రతి వాతావరణం యొక్క పరిమితులను వివరించండి.</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నిజమైన సీడ్ పదబంధాన్ని ఎప్పుడూ ఫోటో తీయకండి, క్లౌడ్‌లో నిల్వ చేయకండి, ఇమెయిల్ లేదా సందేశం ద్వారా పంపకండి, వెబ్‌సైట్‌లో లేదా సాధారణ ఫారమ్‌లో నమోదు చేయకండి. అది నిధులకు పూర్తి ప్రాప్యతను ఇవ్వగలదు.
అదనపు పాస్‌ఫ్రేజ్‌లు, బహుళ కీలు, అధునాతన బ్యాకప్ పద్ధతులు అధునాతన అభ్యాసానికి చెందినవి. అభ్యాసకులు వివరించలేని లేదా సమస్య తలెత్తితే కోలుకోలేని సంక్లిష్టతను పరిచయం చేయకండి.
దానిని ఎవరైనా చూసి ఉండవచ్చని, కాపీ చేసి ఉండవచ్చని, ఆన్‌లైన్‌లో నమోదు చేసి ఉండవచ్చని లేదా నమ్మదగని పరికరంలో నిల్వ చేసి ఉండవచ్చని అనిపిస్తే, అది బహిర్గతమైనట్లుగా పరిగణించండి. దానిని వెల్లడించకుండా సహాయం కోరండి; కొత్త, విశ్వసనీయ పునరుద్ధరణ ప్రక్రియను ఉపయోగించండి.</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మూల పాఠ్యంలోని చిన్న చెల్లింపులు, తక్కువ తరచుదనంతో చేసే చెల్లింపుల మధ్య కల్పిత పోలికను ఉపయోగించండి. ఎంపికలను ఊహాత్మకంగానే ఉంచండి; అభ్యాసకుల వ్యక్తిగత నిధుల కోసం సాధనాలను లేదా మొత్తాలను ఎంచుకోవద్దు.</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రికవరీ పదాలను చూడకుండా ప్రక్రియను గమనించండి. తరువాత మీరు వ్యక్తిగతంగా సెటప్ చేసుకునేటప్పుడు, కొత్తగా, గోప్యంగా రూపొందించిన రికవరీ సమాచారం అవసరం.</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ఆన్-చైన్ రుసుములు ప్రధానంగా లావాదేవీ డేటా, బ్లాక్‌లో స్థలానికి ఉన్న డిమాండ్‌పై ఆధారపడి ఉంటాయి; కేవలం పంపిన మొత్తంపై కాదు. తుది అంచనాను చదవండి; పట్టే సమయం, రుసుములు మారవచ్చు.</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అధికారిక వెబ్‌సైట్‌లు, యాప్ జాబితాలు, సంప్రదింపు వివరాలను స్వతంత్రంగా వెతికి చేరుకోండి. ప్రచురణకర్తను, డొమైన్‌ను తనిఖీ చేయండి; ప్రకటనలు, సందేశాలు, అసలైనవాటిని పోలి ఉండే వెబ్‌సైట్‌ల విషయంలో జాగ్రత్తగా ఉండండి. ప్రయోగాలు చేయడానికి ఎప్పుడూ డబ్బు అప్పుగా తీసుకోకండి.</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మూల ఆధారం: విద్యావేత్త ప్రత్యక్షంగా పరిశీలించే ఆచరణాత్మక నైపుణ్య తనిఖీ. C6 కోసం వాలెట్/స్వీకరణ పనులను, పునరుద్ధరణకు సిద్ధంగా ఉండే పనులను—రెండింటినీ ప్రత్యక్షంగా పరిశీలించడం అవసరం. అనుకరణలు, ముందుగా సిద్ధం చేసిన సామగ్రి, భౌతిక నమూనాలు, నిధులు అవసరం లేని ప్రత్యామ్నాయాలు చెల్లుబాటవుతాయి. అవసరమైనప్పుడు అభిప్రాయాన్ని తెలియజేసి, మరో అవకాశం ఇవ్వండి. మూల్యాంకన ప్రమాణాలను, మూల్యాంకన నిర్వహణ వివరాలను తెరపై చూపించవద్దు.</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మాడ్యూల్ 4 తప్పనిసరి; ఇది బోధకులు ఎంపిక చేసి రూపొందించినది. బిట్‌కాయిన్‌ను డబ్బుగా ఉపయోగించడానికి సంబంధించిన, స్థానికంగా వర్తించే కార్యాచరణను ఎంచుకోండి. కింది సూచనలను అవసరానికి అనుగుణంగా మార్చుకోగల ఎంపికలుగా ఉపయోగించండి; ప్రతి సాధనాన్ని లేదా సందర్భాన్ని ప్రదర్శించాలనే నిబంధనగా భావించవద్దు. ప్రస్తుతం అందుబాటులో ఉన్న సాధనాలు, స్థానిక నియమాలు, మౌలిక సదుపాయాలు, సహాయ సేవలను ధృవీకరించండి. తప్పనిసరి సామర్థ్యాలను, మాడ్యూల్ 3 భద్రతా ప్రమాణాలను పాటించండి; స్థానిక సేవా ప్రదాతలను లేదా వివరాలను కల్పించవద్దు.</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సంబంధిత మూల కార్యాన్ని ఎంచుకోండి: కస్టడీ పోలిక, స్వీకరణ స్క్రీన్ తనిఖీ, చెల్లింపు మార్గాల పోలిక, సిద్ధం చేసిన లావాదేవీ తనిఖీ, రూట్ ఖర్చుల పోలిక, మోసానికి ప్రతిస్పందన, వ్యాపారి/విరాళ ప్రక్రియ లేదా వనరుల ధృవీకరణ. అవసరమైనప్పుడు స్థానిక నిపుణుల సహాయం పొందండి.</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తక్కువ విలువ గల వస్తువును లేదా అనుకరణను ఉపయోగించండి. చెల్లింపును ఆమోదించే ముందు మొత్తం ప్రక్రియను వివరించండి.
స్థానిక కార్యాచరణకు అనుగుణంగా మార్గదర్శినిలోని సందర్భాలను ఎంచుకోండి లేదా సవరించండి. సూచనలు అభ్యాసకులను ఉద్దేశించేలా ఉంచండి. ఊహాత్మక చెల్లింపు అంగీకారాన్ని వాస్తవంగా చెల్లింపులు స్వీకరించే స్థానిక వ్యాపారి జాబితాగా పరిగణించవద్దు.</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ఎంచుకున్న స్థానిక కార్యాచరణకు అనుకూలంగా ఉన్న మూల సందర్భాన్ని ఉపయోగించండి. వాపసు అనేది కొత్త చెల్లింపు మాత్రమే, అసలు ఆన్-చైన్ లావాదేవీని రద్దు చేయడం కాదు.</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పొందే మార్గాల్లో పని, ప్రత్యక్ష మార్పిడి, బ్రోకర్లు, ATMలు, వ్యాపారులు, మార్పిడి సేవలు, చక్రీయ ఆర్థిక వ్యవస్థలు ఉన్నాయి. ప్రస్తుత ధృవీకరించిన స్థానిక వాస్తవాలను లేదా స్పష్టంగా కల్పితమైన సందర్భాన్ని ఉపయోగించండి.</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డేటాను నిల్వ ఉంచే వ్యవధి, బ్లాక్‌చెయిన్‌పై అనుసంధానాలు, లావాదేవీలోని అవతలి పక్షాలు, మోసం నుంచి రక్షణ, పరిమితులు, రుసుములు, వివాదాల పరిష్కార విధానాలను పోల్చండి.</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విజయాన్ని లావాదేవీల సంఖ్య ఆధారంగా కాకుండా, పరిష్కరించిన సమస్య ఆధారంగా నిర్వచించండి.</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విద్యాబోధకులు ఎంచుకున్న స్థానికంగా బిట్‌కాయిన్‌ను డబ్బుగా ఉపయోగించే పనిని, అలాగే దాని ఉద్దేశ్యం, ప్రత్యామ్నాయం, లాభనష్టాలు, విఫలమయ్యే అవకాశం, తదుపరి దశ గురించి అభ్యాసకులు ఇచ్చే వివరణను గమనించండి. మార్కుల కేటాయింపు, మూల్యాంకన ప్రమాణాలు, మూల్యాంకన నిర్వహణను తెరపై చూపించకండి.</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108</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1000</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Slide-1-image-1.png"/><Relationship Id="rId2" Type="http://schemas.openxmlformats.org/officeDocument/2006/relationships/slideLayout" Target="../slideLayouts/slideLayout1.xml"/><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image" Target="../media/Slide-2-image-1.png"/><Relationship Id="rId2" Type="http://schemas.openxmlformats.org/officeDocument/2006/relationships/slideLayout" Target="../slideLayouts/slideLayout1.xml"/><Relationship Id="rId3"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Slide-4-image-1.png"/><Relationship Id="rId2" Type="http://schemas.openxmlformats.org/officeDocument/2006/relationships/slideLayout" Target="../slideLayouts/slideLayout1.xml"/><Relationship Id="rId3"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jpeg"/><Relationship Id="rId2" Type="http://schemas.openxmlformats.org/officeDocument/2006/relationships/slideLayout" Target="../slideLayouts/slideLayout1.xml"/><Relationship Id="rId3"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jpeg"/><Relationship Id="rId2" Type="http://schemas.openxmlformats.org/officeDocument/2006/relationships/slideLayout" Target="../slideLayouts/slideLayout1.xml"/><Relationship Id="rId3"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image-11-1.jpeg"/><Relationship Id="rId2" Type="http://schemas.openxmlformats.org/officeDocument/2006/relationships/slideLayout" Target="../slideLayouts/slideLayout1.xml"/><Relationship Id="rId3"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image" Target="../media/image-12-1.jpeg"/><Relationship Id="rId2" Type="http://schemas.openxmlformats.org/officeDocument/2006/relationships/slideLayout" Target="../slideLayouts/slideLayout1.xml"/><Relationship Id="rId3"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image" Target="../media/image-13-1.jpeg"/><Relationship Id="rId2" Type="http://schemas.openxmlformats.org/officeDocument/2006/relationships/slideLayout" Target="../slideLayouts/slideLayout1.xml"/><Relationship Id="rId3"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image" Target="../media/image-14-1.png"/><Relationship Id="rId2" Type="http://schemas.openxmlformats.org/officeDocument/2006/relationships/slideLayout" Target="../slideLayouts/slideLayout1.xml"/><Relationship Id="rId3"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image" Target="../media/image-15-1.jpeg"/><Relationship Id="rId2" Type="http://schemas.openxmlformats.org/officeDocument/2006/relationships/slideLayout" Target="../slideLayouts/slideLayout1.xml"/><Relationship Id="rId3"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image" Target="../media/image-16-1.png"/><Relationship Id="rId2" Type="http://schemas.openxmlformats.org/officeDocument/2006/relationships/slideLayout" Target="../slideLayouts/slideLayout1.xml"/><Relationship Id="rId3"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image" Target="../media/image-19-1.png"/><Relationship Id="rId2" Type="http://schemas.openxmlformats.org/officeDocument/2006/relationships/slideLayout" Target="../slideLayouts/slideLayout1.xml"/><Relationship Id="rId3"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image" Target="../media/image-20-1.jpeg"/><Relationship Id="rId2" Type="http://schemas.openxmlformats.org/officeDocument/2006/relationships/slideLayout" Target="../slideLayouts/slideLayout1.xml"/><Relationship Id="rId3"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image" Target="../media/image-22-1.png"/><Relationship Id="rId2" Type="http://schemas.openxmlformats.org/officeDocument/2006/relationships/slideLayout" Target="../slideLayouts/slideLayout1.xml"/><Relationship Id="rId3"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image" Target="../media/image-23-1.png"/><Relationship Id="rId2" Type="http://schemas.openxmlformats.org/officeDocument/2006/relationships/slideLayout" Target="../slideLayouts/slideLayout1.xml"/><Relationship Id="rId3"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image" Target="../media/image-24-1.jpeg"/><Relationship Id="rId2" Type="http://schemas.openxmlformats.org/officeDocument/2006/relationships/slideLayout" Target="../slideLayouts/slideLayout1.xml"/><Relationship Id="rId3"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image" Target="../media/image-25-1.jpeg"/><Relationship Id="rId2" Type="http://schemas.openxmlformats.org/officeDocument/2006/relationships/slideLayout" Target="../slideLayouts/slideLayout1.xml"/><Relationship Id="rId3"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image" Target="../media/image-26-1.png"/><Relationship Id="rId2" Type="http://schemas.openxmlformats.org/officeDocument/2006/relationships/slideLayout" Target="../slideLayouts/slideLayout1.xml"/><Relationship Id="rId3"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image" Target="../media/Slide-32-image-1.png"/><Relationship Id="rId2" Type="http://schemas.openxmlformats.org/officeDocument/2006/relationships/slideLayout" Target="../slideLayouts/slideLayout1.xml"/><Relationship Id="rId3"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image" Target="../media/image-33-1.jpeg"/><Relationship Id="rId2" Type="http://schemas.openxmlformats.org/officeDocument/2006/relationships/slideLayout" Target="../slideLayouts/slideLayout1.xml"/><Relationship Id="rId3"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image" Target="../media/image-34-1.png"/><Relationship Id="rId2" Type="http://schemas.openxmlformats.org/officeDocument/2006/relationships/slideLayout" Target="../slideLayouts/slideLayout1.xml"/><Relationship Id="rId3"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image" Target="../media/image-36-1.jpeg"/><Relationship Id="rId2" Type="http://schemas.openxmlformats.org/officeDocument/2006/relationships/slideLayout" Target="../slideLayouts/slideLayout1.xml"/><Relationship Id="rId3"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image" Target="../media/image-37-1.png"/><Relationship Id="rId2" Type="http://schemas.openxmlformats.org/officeDocument/2006/relationships/slideLayout" Target="../slideLayouts/slideLayout1.xml"/><Relationship Id="rId3"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1" Type="http://schemas.openxmlformats.org/officeDocument/2006/relationships/image" Target="../media/image-38-1.jpeg"/><Relationship Id="rId2" Type="http://schemas.openxmlformats.org/officeDocument/2006/relationships/slideLayout" Target="../slideLayouts/slideLayout1.xml"/><Relationship Id="rId3" Type="http://schemas.openxmlformats.org/officeDocument/2006/relationships/notesSlide" Target="../notesSlides/notesSlide38.xml"/></Relationships>
</file>

<file path=ppt/slides/_rels/slide39.xml.rels><?xml version="1.0" encoding="UTF-8" standalone="yes"?>
<Relationships xmlns="http://schemas.openxmlformats.org/package/2006/relationships"><Relationship Id="rId1" Type="http://schemas.openxmlformats.org/officeDocument/2006/relationships/image" Target="../media/image-39-1.png"/><Relationship Id="rId2" Type="http://schemas.openxmlformats.org/officeDocument/2006/relationships/slideLayout" Target="../slideLayouts/slideLayout1.xml"/><Relationship Id="rId3" Type="http://schemas.openxmlformats.org/officeDocument/2006/relationships/notesSlide" Target="../notesSlides/notesSlide39.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0.xml"/></Relationships>
</file>

<file path=ppt/slides/_rels/slide41.xml.rels><?xml version="1.0" encoding="UTF-8" standalone="yes"?>
<Relationships xmlns="http://schemas.openxmlformats.org/package/2006/relationships"><Relationship Id="rId1" Type="http://schemas.openxmlformats.org/officeDocument/2006/relationships/image" Target="../media/image-41-1.jpeg"/><Relationship Id="rId2" Type="http://schemas.openxmlformats.org/officeDocument/2006/relationships/slideLayout" Target="../slideLayouts/slideLayout1.xml"/><Relationship Id="rId3" Type="http://schemas.openxmlformats.org/officeDocument/2006/relationships/notesSlide" Target="../notesSlides/notesSlide4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2.xml"/></Relationships>
</file>

<file path=ppt/slides/_rels/slide43.xml.rels><?xml version="1.0" encoding="UTF-8" standalone="yes"?>
<Relationships xmlns="http://schemas.openxmlformats.org/package/2006/relationships"><Relationship Id="rId1" Type="http://schemas.openxmlformats.org/officeDocument/2006/relationships/image" Target="../media/image-43-1.png"/><Relationship Id="rId2" Type="http://schemas.openxmlformats.org/officeDocument/2006/relationships/slideLayout" Target="../slideLayouts/slideLayout1.xml"/><Relationship Id="rId3" Type="http://schemas.openxmlformats.org/officeDocument/2006/relationships/notesSlide" Target="../notesSlides/notesSlide43.xml"/></Relationships>
</file>

<file path=ppt/slides/_rels/slide44.xml.rels><?xml version="1.0" encoding="UTF-8" standalone="yes"?>
<Relationships xmlns="http://schemas.openxmlformats.org/package/2006/relationships"><Relationship Id="rId1" Type="http://schemas.openxmlformats.org/officeDocument/2006/relationships/image" Target="../media/image-44-1.jpeg"/><Relationship Id="rId2" Type="http://schemas.openxmlformats.org/officeDocument/2006/relationships/image" Target="../media/image-44-2.png"/><Relationship Id="rId3" Type="http://schemas.openxmlformats.org/officeDocument/2006/relationships/slideLayout" Target="../slideLayouts/slideLayout1.xml"/><Relationship Id="rId4" Type="http://schemas.openxmlformats.org/officeDocument/2006/relationships/notesSlide" Target="../notesSlides/notesSlide44.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5.xml"/></Relationships>
</file>

<file path=ppt/slides/_rels/slide46.xml.rels><?xml version="1.0" encoding="UTF-8" standalone="yes"?>
<Relationships xmlns="http://schemas.openxmlformats.org/package/2006/relationships"><Relationship Id="rId1" Type="http://schemas.openxmlformats.org/officeDocument/2006/relationships/image" Target="../media/image-46-1.jpeg"/><Relationship Id="rId2" Type="http://schemas.openxmlformats.org/officeDocument/2006/relationships/slideLayout" Target="../slideLayouts/slideLayout1.xml"/><Relationship Id="rId3" Type="http://schemas.openxmlformats.org/officeDocument/2006/relationships/notesSlide" Target="../notesSlides/notesSlide46.xml"/></Relationships>
</file>

<file path=ppt/slides/_rels/slide47.xml.rels><?xml version="1.0" encoding="UTF-8" standalone="yes"?>
<Relationships xmlns="http://schemas.openxmlformats.org/package/2006/relationships"><Relationship Id="rId1" Type="http://schemas.openxmlformats.org/officeDocument/2006/relationships/image" Target="../media/image-47-1.jpeg"/><Relationship Id="rId2" Type="http://schemas.openxmlformats.org/officeDocument/2006/relationships/image" Target="../media/image-47-2.png"/><Relationship Id="rId3" Type="http://schemas.openxmlformats.org/officeDocument/2006/relationships/slideLayout" Target="../slideLayouts/slideLayout1.xml"/><Relationship Id="rId4" Type="http://schemas.openxmlformats.org/officeDocument/2006/relationships/notesSlide" Target="../notesSlides/notesSlide47.xml"/></Relationships>
</file>

<file path=ppt/slides/_rels/slide48.xml.rels><?xml version="1.0" encoding="UTF-8" standalone="yes"?>
<Relationships xmlns="http://schemas.openxmlformats.org/package/2006/relationships"><Relationship Id="rId1" Type="http://schemas.openxmlformats.org/officeDocument/2006/relationships/image" Target="../media/image-48-1.jpeg"/><Relationship Id="rId2" Type="http://schemas.openxmlformats.org/officeDocument/2006/relationships/slideLayout" Target="../slideLayouts/slideLayout1.xml"/><Relationship Id="rId3" Type="http://schemas.openxmlformats.org/officeDocument/2006/relationships/notesSlide" Target="../notesSlides/notesSlide48.xml"/></Relationships>
</file>

<file path=ppt/slides/_rels/slide49.xml.rels><?xml version="1.0" encoding="UTF-8" standalone="yes"?>
<Relationships xmlns="http://schemas.openxmlformats.org/package/2006/relationships"><Relationship Id="rId1" Type="http://schemas.openxmlformats.org/officeDocument/2006/relationships/image" Target="../media/image-49-1.png"/><Relationship Id="rId2" Type="http://schemas.openxmlformats.org/officeDocument/2006/relationships/slideLayout" Target="../slideLayouts/slideLayout1.xml"/><Relationship Id="rId3" Type="http://schemas.openxmlformats.org/officeDocument/2006/relationships/notesSlide" Target="../notesSlides/notesSlide49.xml"/></Relationships>
</file>

<file path=ppt/slides/_rels/slide50.xml.rels><?xml version="1.0" encoding="UTF-8" standalone="yes"?>
<Relationships xmlns="http://schemas.openxmlformats.org/package/2006/relationships"><Relationship Id="rId1" Type="http://schemas.openxmlformats.org/officeDocument/2006/relationships/image" Target="../media/image-50-1.png"/><Relationship Id="rId2" Type="http://schemas.openxmlformats.org/officeDocument/2006/relationships/slideLayout" Target="../slideLayouts/slideLayout1.xml"/><Relationship Id="rId3" Type="http://schemas.openxmlformats.org/officeDocument/2006/relationships/notesSlide" Target="../notesSlides/notesSlide50.xml"/></Relationships>
</file>

<file path=ppt/slides/_rels/slide51.xml.rels><?xml version="1.0" encoding="UTF-8" standalone="yes"?>
<Relationships xmlns="http://schemas.openxmlformats.org/package/2006/relationships"><Relationship Id="rId1" Type="http://schemas.openxmlformats.org/officeDocument/2006/relationships/image" Target="../media/image-51-1.jpeg"/><Relationship Id="rId2" Type="http://schemas.openxmlformats.org/officeDocument/2006/relationships/slideLayout" Target="../slideLayouts/slideLayout1.xml"/><Relationship Id="rId3" Type="http://schemas.openxmlformats.org/officeDocument/2006/relationships/notesSlide" Target="../notesSlides/notesSlide51.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3.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4.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5.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6.xml"/></Relationships>
</file>

<file path=ppt/slides/_rels/slide57.xml.rels><?xml version="1.0" encoding="UTF-8" standalone="yes"?>
<Relationships xmlns="http://schemas.openxmlformats.org/package/2006/relationships"><Relationship Id="rId1" Type="http://schemas.openxmlformats.org/officeDocument/2006/relationships/image" Target="../media/image-57-1.png"/><Relationship Id="rId2" Type="http://schemas.openxmlformats.org/officeDocument/2006/relationships/slideLayout" Target="../slideLayouts/slideLayout1.xml"/><Relationship Id="rId3" Type="http://schemas.openxmlformats.org/officeDocument/2006/relationships/notesSlide" Target="../notesSlides/notesSlide57.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8.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9.xml"/></Relationships>
</file>

<file path=ppt/slides/_rels/slide60.xml.rels><?xml version="1.0" encoding="UTF-8" standalone="yes"?>
<Relationships xmlns="http://schemas.openxmlformats.org/package/2006/relationships"><Relationship Id="rId1" Type="http://schemas.openxmlformats.org/officeDocument/2006/relationships/image" Target="../media/Slide-60-image-1.png"/><Relationship Id="rId2" Type="http://schemas.openxmlformats.org/officeDocument/2006/relationships/slideLayout" Target="../slideLayouts/slideLayout1.xml"/><Relationship Id="rId3" Type="http://schemas.openxmlformats.org/officeDocument/2006/relationships/notesSlide" Target="../notesSlides/notesSlide60.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1.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2.xml"/></Relationships>
</file>

<file path=ppt/slides/_rels/slide63.xml.rels><?xml version="1.0" encoding="UTF-8" standalone="yes"?>
<Relationships xmlns="http://schemas.openxmlformats.org/package/2006/relationships"><Relationship Id="rId1" Type="http://schemas.openxmlformats.org/officeDocument/2006/relationships/image" Target="../media/image-63-1.png"/><Relationship Id="rId2" Type="http://schemas.openxmlformats.org/officeDocument/2006/relationships/slideLayout" Target="../slideLayouts/slideLayout1.xml"/><Relationship Id="rId3" Type="http://schemas.openxmlformats.org/officeDocument/2006/relationships/notesSlide" Target="../notesSlides/notesSlide63.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4.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5.xml"/></Relationships>
</file>

<file path=ppt/slides/_rels/slide66.xml.rels><?xml version="1.0" encoding="UTF-8" standalone="yes"?>
<Relationships xmlns="http://schemas.openxmlformats.org/package/2006/relationships"><Relationship Id="rId1" Type="http://schemas.openxmlformats.org/officeDocument/2006/relationships/image" Target="../media/image-66-1.png"/><Relationship Id="rId2" Type="http://schemas.openxmlformats.org/officeDocument/2006/relationships/slideLayout" Target="../slideLayouts/slideLayout1.xml"/><Relationship Id="rId3" Type="http://schemas.openxmlformats.org/officeDocument/2006/relationships/notesSlide" Target="../notesSlides/notesSlide66.xml"/></Relationships>
</file>

<file path=ppt/slides/_rels/slide67.xml.rels><?xml version="1.0" encoding="UTF-8" standalone="yes"?>
<Relationships xmlns="http://schemas.openxmlformats.org/package/2006/relationships"><Relationship Id="rId1" Type="http://schemas.openxmlformats.org/officeDocument/2006/relationships/image" Target="../media/image-67-1.jpeg"/><Relationship Id="rId2" Type="http://schemas.openxmlformats.org/officeDocument/2006/relationships/slideLayout" Target="../slideLayouts/slideLayout1.xml"/><Relationship Id="rId3" Type="http://schemas.openxmlformats.org/officeDocument/2006/relationships/notesSlide" Target="../notesSlides/notesSlide67.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8.xml"/></Relationships>
</file>

<file path=ppt/slides/_rels/slide69.xml.rels><?xml version="1.0" encoding="UTF-8" standalone="yes"?>
<Relationships xmlns="http://schemas.openxmlformats.org/package/2006/relationships"><Relationship Id="rId1" Type="http://schemas.openxmlformats.org/officeDocument/2006/relationships/image" Target="../media/image-69-1.jpeg"/><Relationship Id="rId2" Type="http://schemas.openxmlformats.org/officeDocument/2006/relationships/slideLayout" Target="../slideLayouts/slideLayout1.xml"/><Relationship Id="rId3" Type="http://schemas.openxmlformats.org/officeDocument/2006/relationships/notesSlide" Target="../notesSlides/notesSlide69.xml"/></Relationships>
</file>

<file path=ppt/slides/_rels/slide70.xml.rels><?xml version="1.0" encoding="UTF-8" standalone="yes"?>
<Relationships xmlns="http://schemas.openxmlformats.org/package/2006/relationships"><Relationship Id="rId1" Type="http://schemas.openxmlformats.org/officeDocument/2006/relationships/image" Target="../media/image-70-1.png"/><Relationship Id="rId2" Type="http://schemas.openxmlformats.org/officeDocument/2006/relationships/slideLayout" Target="../slideLayouts/slideLayout1.xml"/><Relationship Id="rId3" Type="http://schemas.openxmlformats.org/officeDocument/2006/relationships/notesSlide" Target="../notesSlides/notesSlide70.xml"/></Relationships>
</file>

<file path=ppt/slides/_rels/slide71.xml.rels><?xml version="1.0" encoding="UTF-8" standalone="yes"?>
<Relationships xmlns="http://schemas.openxmlformats.org/package/2006/relationships"><Relationship Id="rId1" Type="http://schemas.openxmlformats.org/officeDocument/2006/relationships/image" Target="../media/image-71-1.jpeg"/><Relationship Id="rId2" Type="http://schemas.openxmlformats.org/officeDocument/2006/relationships/slideLayout" Target="../slideLayouts/slideLayout1.xml"/><Relationship Id="rId3" Type="http://schemas.openxmlformats.org/officeDocument/2006/relationships/notesSlide" Target="../notesSlides/notesSlide71.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2.xml"/></Relationships>
</file>

<file path=ppt/slides/_rels/slide73.xml.rels><?xml version="1.0" encoding="UTF-8" standalone="yes"?>
<Relationships xmlns="http://schemas.openxmlformats.org/package/2006/relationships"><Relationship Id="rId1" Type="http://schemas.openxmlformats.org/officeDocument/2006/relationships/image" Target="../media/image-73-1.png"/><Relationship Id="rId2" Type="http://schemas.openxmlformats.org/officeDocument/2006/relationships/slideLayout" Target="../slideLayouts/slideLayout1.xml"/><Relationship Id="rId3" Type="http://schemas.openxmlformats.org/officeDocument/2006/relationships/notesSlide" Target="../notesSlides/notesSlide73.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4.xml"/></Relationships>
</file>

<file path=ppt/slides/_rels/slide75.xml.rels><?xml version="1.0" encoding="UTF-8" standalone="yes"?>
<Relationships xmlns="http://schemas.openxmlformats.org/package/2006/relationships"><Relationship Id="rId1" Type="http://schemas.openxmlformats.org/officeDocument/2006/relationships/image" Target="../media/image-75-1.jpeg"/><Relationship Id="rId2" Type="http://schemas.openxmlformats.org/officeDocument/2006/relationships/slideLayout" Target="../slideLayouts/slideLayout1.xml"/><Relationship Id="rId3" Type="http://schemas.openxmlformats.org/officeDocument/2006/relationships/notesSlide" Target="../notesSlides/notesSlide75.xml"/></Relationships>
</file>

<file path=ppt/slides/_rels/slide76.xml.rels><?xml version="1.0" encoding="UTF-8" standalone="yes"?>
<Relationships xmlns="http://schemas.openxmlformats.org/package/2006/relationships"><Relationship Id="rId1" Type="http://schemas.openxmlformats.org/officeDocument/2006/relationships/image" Target="../media/image-76-1.png"/><Relationship Id="rId2" Type="http://schemas.openxmlformats.org/officeDocument/2006/relationships/slideLayout" Target="../slideLayouts/slideLayout1.xml"/><Relationship Id="rId3" Type="http://schemas.openxmlformats.org/officeDocument/2006/relationships/notesSlide" Target="../notesSlides/notesSlide76.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7.xml"/></Relationships>
</file>

<file path=ppt/slides/_rels/slide78.xml.rels><?xml version="1.0" encoding="UTF-8" standalone="yes"?>
<Relationships xmlns="http://schemas.openxmlformats.org/package/2006/relationships"><Relationship Id="rId1" Type="http://schemas.openxmlformats.org/officeDocument/2006/relationships/image" Target="../media/image-78-1.png"/><Relationship Id="rId2" Type="http://schemas.openxmlformats.org/officeDocument/2006/relationships/slideLayout" Target="../slideLayouts/slideLayout1.xml"/><Relationship Id="rId3" Type="http://schemas.openxmlformats.org/officeDocument/2006/relationships/notesSlide" Target="../notesSlides/notesSlide78.xml"/></Relationships>
</file>

<file path=ppt/slides/_rels/slide79.xml.rels><?xml version="1.0" encoding="UTF-8" standalone="yes"?>
<Relationships xmlns="http://schemas.openxmlformats.org/package/2006/relationships"><Relationship Id="rId1" Type="http://schemas.openxmlformats.org/officeDocument/2006/relationships/image" Target="../media/image-79-1.jpeg"/><Relationship Id="rId2" Type="http://schemas.openxmlformats.org/officeDocument/2006/relationships/slideLayout" Target="../slideLayouts/slideLayout1.xml"/><Relationship Id="rId3" Type="http://schemas.openxmlformats.org/officeDocument/2006/relationships/notesSlide" Target="../notesSlides/notesSlide79.xml"/></Relationships>
</file>

<file path=ppt/slides/_rels/slide80.xml.rels><?xml version="1.0" encoding="UTF-8" standalone="yes"?>
<Relationships xmlns="http://schemas.openxmlformats.org/package/2006/relationships"><Relationship Id="rId1" Type="http://schemas.openxmlformats.org/officeDocument/2006/relationships/image" Target="../media/image-80-1.png"/><Relationship Id="rId2" Type="http://schemas.openxmlformats.org/officeDocument/2006/relationships/slideLayout" Target="../slideLayouts/slideLayout1.xml"/><Relationship Id="rId3" Type="http://schemas.openxmlformats.org/officeDocument/2006/relationships/notesSlide" Target="../notesSlides/notesSlide80.xml"/></Relationships>
</file>

<file path=ppt/slides/_rels/slide81.xml.rels><?xml version="1.0" encoding="UTF-8" standalone="yes"?>
<Relationships xmlns="http://schemas.openxmlformats.org/package/2006/relationships"><Relationship Id="rId1" Type="http://schemas.openxmlformats.org/officeDocument/2006/relationships/image" Target="../media/image-81-1.jpeg"/><Relationship Id="rId2" Type="http://schemas.openxmlformats.org/officeDocument/2006/relationships/slideLayout" Target="../slideLayouts/slideLayout1.xml"/><Relationship Id="rId3" Type="http://schemas.openxmlformats.org/officeDocument/2006/relationships/notesSlide" Target="../notesSlides/notesSlide81.xml"/></Relationships>
</file>

<file path=ppt/slides/_rels/slide82.xml.rels><?xml version="1.0" encoding="UTF-8" standalone="yes"?>
<Relationships xmlns="http://schemas.openxmlformats.org/package/2006/relationships"><Relationship Id="rId1" Type="http://schemas.openxmlformats.org/officeDocument/2006/relationships/image" Target="../media/image-82-1.png"/><Relationship Id="rId2" Type="http://schemas.openxmlformats.org/officeDocument/2006/relationships/slideLayout" Target="../slideLayouts/slideLayout1.xml"/><Relationship Id="rId3" Type="http://schemas.openxmlformats.org/officeDocument/2006/relationships/notesSlide" Target="../notesSlides/notesSlide82.xml"/></Relationships>
</file>

<file path=ppt/slides/_rels/slide83.xml.rels><?xml version="1.0" encoding="UTF-8" standalone="yes"?>
<Relationships xmlns="http://schemas.openxmlformats.org/package/2006/relationships"><Relationship Id="rId1" Type="http://schemas.openxmlformats.org/officeDocument/2006/relationships/image" Target="../media/image-83-1.png"/><Relationship Id="rId2" Type="http://schemas.openxmlformats.org/officeDocument/2006/relationships/slideLayout" Target="../slideLayouts/slideLayout1.xml"/><Relationship Id="rId3" Type="http://schemas.openxmlformats.org/officeDocument/2006/relationships/notesSlide" Target="../notesSlides/notesSlide83.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4.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5.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6.xml"/></Relationships>
</file>

<file path=ppt/slides/_rels/slide87.xml.rels><?xml version="1.0" encoding="UTF-8" standalone="yes"?>
<Relationships xmlns="http://schemas.openxmlformats.org/package/2006/relationships"><Relationship Id="rId1" Type="http://schemas.openxmlformats.org/officeDocument/2006/relationships/image" Target="../media/Slide-87-image-1.png"/><Relationship Id="rId2" Type="http://schemas.openxmlformats.org/officeDocument/2006/relationships/slideLayout" Target="../slideLayouts/slideLayout1.xml"/><Relationship Id="rId3" Type="http://schemas.openxmlformats.org/officeDocument/2006/relationships/notesSlide" Target="../notesSlides/notesSlide87.xml"/></Relationships>
</file>

<file path=ppt/slides/_rels/slide88.xml.rels><?xml version="1.0" encoding="UTF-8" standalone="yes"?>
<Relationships xmlns="http://schemas.openxmlformats.org/package/2006/relationships"><Relationship Id="rId1" Type="http://schemas.openxmlformats.org/officeDocument/2006/relationships/image" Target="../media/image-88-1.png"/><Relationship Id="rId2" Type="http://schemas.openxmlformats.org/officeDocument/2006/relationships/slideLayout" Target="../slideLayouts/slideLayout1.xml"/><Relationship Id="rId3" Type="http://schemas.openxmlformats.org/officeDocument/2006/relationships/notesSlide" Target="../notesSlides/notesSlide88.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9.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0.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1.xml"/></Relationships>
</file>

<file path=ppt/slides/_rels/slide92.xml.rels><?xml version="1.0" encoding="UTF-8" standalone="yes"?>
<Relationships xmlns="http://schemas.openxmlformats.org/package/2006/relationships"><Relationship Id="rId1" Type="http://schemas.openxmlformats.org/officeDocument/2006/relationships/image" Target="../media/image-92-1.png"/><Relationship Id="rId2" Type="http://schemas.openxmlformats.org/officeDocument/2006/relationships/slideLayout" Target="../slideLayouts/slideLayout1.xml"/><Relationship Id="rId3" Type="http://schemas.openxmlformats.org/officeDocument/2006/relationships/notesSlide" Target="../notesSlides/notesSlide92.xml"/></Relationships>
</file>

<file path=ppt/slides/_rels/slide93.xml.rels><?xml version="1.0" encoding="UTF-8" standalone="yes"?>
<Relationships xmlns="http://schemas.openxmlformats.org/package/2006/relationships"><Relationship Id="rId1" Type="http://schemas.openxmlformats.org/officeDocument/2006/relationships/image" Target="../media/image-93-1.png"/><Relationship Id="rId2" Type="http://schemas.openxmlformats.org/officeDocument/2006/relationships/slideLayout" Target="../slideLayouts/slideLayout1.xml"/><Relationship Id="rId3" Type="http://schemas.openxmlformats.org/officeDocument/2006/relationships/notesSlide" Target="../notesSlides/notesSlide93.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4.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5.xml"/></Relationships>
</file>

<file path=ppt/slides/_rels/slide96.xml.rels><?xml version="1.0" encoding="UTF-8" standalone="yes"?>
<Relationships xmlns="http://schemas.openxmlformats.org/package/2006/relationships"><Relationship Id="rId1" Type="http://schemas.openxmlformats.org/officeDocument/2006/relationships/image" Target="../media/image-96-1.jpeg"/><Relationship Id="rId2" Type="http://schemas.openxmlformats.org/officeDocument/2006/relationships/slideLayout" Target="../slideLayouts/slideLayout1.xml"/><Relationship Id="rId3" Type="http://schemas.openxmlformats.org/officeDocument/2006/relationships/notesSlide" Target="../notesSlides/notesSlide96.xml"/></Relationships>
</file>

<file path=ppt/slides/_rels/slide97.xml.rels><?xml version="1.0" encoding="UTF-8" standalone="yes"?>
<Relationships xmlns="http://schemas.openxmlformats.org/package/2006/relationships"><Relationship Id="rId1" Type="http://schemas.openxmlformats.org/officeDocument/2006/relationships/image" Target="../media/image-97-1.png"/><Relationship Id="rId2" Type="http://schemas.openxmlformats.org/officeDocument/2006/relationships/slideLayout" Target="../slideLayouts/slideLayout1.xml"/><Relationship Id="rId3" Type="http://schemas.openxmlformats.org/officeDocument/2006/relationships/notesSlide" Target="../notesSlides/notesSlide97.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8.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9.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0.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1.xml"/></Relationships>
</file>

<file path=ppt/slides/_rels/slide102.xml.rels><?xml version="1.0" encoding="UTF-8" standalone="yes"?>
<Relationships xmlns="http://schemas.openxmlformats.org/package/2006/relationships"><Relationship Id="rId1" Type="http://schemas.openxmlformats.org/officeDocument/2006/relationships/image" Target="../media/image-102-1.jpeg"/><Relationship Id="rId2" Type="http://schemas.openxmlformats.org/officeDocument/2006/relationships/slideLayout" Target="../slideLayouts/slideLayout1.xml"/><Relationship Id="rId3" Type="http://schemas.openxmlformats.org/officeDocument/2006/relationships/notesSlide" Target="../notesSlides/notesSlide102.xml"/></Relationships>
</file>

<file path=ppt/slides/_rels/slide103.xml.rels><?xml version="1.0" encoding="UTF-8" standalone="yes"?>
<Relationships xmlns="http://schemas.openxmlformats.org/package/2006/relationships"><Relationship Id="rId1" Type="http://schemas.openxmlformats.org/officeDocument/2006/relationships/image" Target="../media/image-103-1.png"/><Relationship Id="rId2" Type="http://schemas.openxmlformats.org/officeDocument/2006/relationships/slideLayout" Target="../slideLayouts/slideLayout1.xml"/><Relationship Id="rId3" Type="http://schemas.openxmlformats.org/officeDocument/2006/relationships/notesSlide" Target="../notesSlides/notesSlide103.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4.xml"/></Relationships>
</file>

<file path=ppt/slides/_rels/slide105.xml.rels><?xml version="1.0" encoding="UTF-8" standalone="yes"?>
<Relationships xmlns="http://schemas.openxmlformats.org/package/2006/relationships"><Relationship Id="rId1" Type="http://schemas.openxmlformats.org/officeDocument/2006/relationships/image" Target="../media/image-105-1.png"/><Relationship Id="rId2" Type="http://schemas.openxmlformats.org/officeDocument/2006/relationships/slideLayout" Target="../slideLayouts/slideLayout1.xml"/><Relationship Id="rId3" Type="http://schemas.openxmlformats.org/officeDocument/2006/relationships/notesSlide" Target="../notesSlides/notesSlide105.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6.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7.xml"/></Relationships>
</file>

<file path=ppt/slides/_rels/slide108.xml.rels><?xml version="1.0" encoding="UTF-8" standalone="yes"?>
<Relationships xmlns="http://schemas.openxmlformats.org/package/2006/relationships"><Relationship Id="rId1" Type="http://schemas.openxmlformats.org/officeDocument/2006/relationships/image" Target="../media/Slide-108-image-1.png"/><Relationship Id="rId2" Type="http://schemas.openxmlformats.org/officeDocument/2006/relationships/slideLayout" Target="../slideLayouts/slideLayout1.xml"/><Relationship Id="rId3" Type="http://schemas.openxmlformats.org/officeDocument/2006/relationships/notesSlide" Target="../notesSlides/notesSlide108.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10324582" y="571500"/>
            <a:ext cx="1200699" cy="272400"/>
          </a:xfrm>
          <a:prstGeom prst="rect">
            <a:avLst/>
          </a:prstGeom>
          <a:noFill/>
          <a:ln/>
        </p:spPr>
        <p:txBody>
          <a:bodyPr wrap="square" lIns="0" tIns="0" rIns="0" bIns="0" rtlCol="0" anchor="t"/>
          <a:lstStyle/>
          <a:p>
            <a:pPr algn="r" indent="0" marL="0">
              <a:lnSpc>
                <a:spcPct val="108000"/>
              </a:lnSpc>
              <a:buNone/>
            </a:pPr>
            <a:r>
              <a:rPr lang="te" altLang="en-US" sz="1650" dirty="0">
                <a:solidFill>
                  <a:srgbClr val="FFFFFF"/>
                </a:solidFill>
                <a:latin typeface="IBM Plex Sans" pitchFamily="34" charset="0"/>
                <a:ea typeface="IBM Plex Sans" pitchFamily="34" charset="-122"/>
                <a:cs typeface="IBM Plex Sans" pitchFamily="34" charset="-120"/>
              </a:rPr>
              <a:t>సంచిక 26.10</a:t>
            </a:r>
            <a:endParaRPr lang="te" sz="1650" dirty="0"/>
          </a:p>
        </p:txBody>
      </p:sp>
      <p:sp>
        <p:nvSpPr>
          <p:cNvPr id="3" name="Text 1"/>
          <p:cNvSpPr/>
          <p:nvPr/>
        </p:nvSpPr>
        <p:spPr>
          <a:xfrm>
            <a:off x="666780" y="1962120"/>
            <a:ext cx="11144250" cy="1920149"/>
          </a:xfrm>
          <a:prstGeom prst="rect">
            <a:avLst/>
          </a:prstGeom>
          <a:noFill/>
          <a:ln/>
        </p:spPr>
        <p:txBody>
          <a:bodyPr wrap="square" lIns="0" tIns="0" rIns="0" bIns="0" rtlCol="0" anchor="t"/>
          <a:lstStyle/>
          <a:p>
            <a:pPr algn="l" indent="0" marL="0">
              <a:lnSpc>
                <a:spcPct val="88000"/>
              </a:lnSpc>
              <a:buNone/>
            </a:pPr>
            <a:r>
              <a:rPr lang="te" altLang="en-US" sz="7200" dirty="0">
                <a:solidFill>
                  <a:srgbClr val="FFFFFF"/>
                </a:solidFill>
                <a:latin typeface="IBM Plex Sans Medium" pitchFamily="34" charset="0"/>
                <a:ea typeface="IBM Plex Sans Medium" pitchFamily="34" charset="-122"/>
                <a:cs typeface="IBM Plex Sans Medium" pitchFamily="34" charset="-120"/>
              </a:rPr>
              <a:t>బిట్‌కాయిన్</a:t>
            </a:r>
            <a:br/>
            <a:r>
              <a:rPr lang="te" altLang="en-US" sz="7200" dirty="0">
                <a:solidFill>
                  <a:srgbClr val="FFFFFF"/>
                </a:solidFill>
                <a:latin typeface="IBM Plex Sans Medium" pitchFamily="34" charset="0"/>
                <a:ea typeface="IBM Plex Sans Medium" pitchFamily="34" charset="-122"/>
                <a:cs typeface="IBM Plex Sans Medium" pitchFamily="34" charset="-120"/>
              </a:rPr>
              <a:t>డిప్లొమా</a:t>
            </a:r>
            <a:endParaRPr lang="te" sz="7200" dirty="0"/>
          </a:p>
        </p:txBody>
      </p:sp>
      <p:sp>
        <p:nvSpPr>
          <p:cNvPr id="4" name="Text 2"/>
          <p:cNvSpPr/>
          <p:nvPr/>
        </p:nvSpPr>
        <p:spPr>
          <a:xfrm>
            <a:off x="666780" y="5905470"/>
            <a:ext cx="11144250" cy="381030"/>
          </a:xfrm>
          <a:prstGeom prst="rect">
            <a:avLst/>
          </a:prstGeom>
          <a:noFill/>
          <a:ln/>
        </p:spPr>
        <p:txBody>
          <a:bodyPr wrap="square" lIns="0" tIns="0" rIns="0" bIns="0" rtlCol="0" anchor="t"/>
          <a:lstStyle/>
          <a:p>
            <a:pPr algn="l" indent="0" marL="0">
              <a:lnSpc>
                <a:spcPct val="104000"/>
              </a:lnSpc>
              <a:buNone/>
            </a:pPr>
            <a:r>
              <a:rPr lang="te" altLang="en-US" sz="2400" dirty="0">
                <a:solidFill>
                  <a:srgbClr val="FFFFFF"/>
                </a:solidFill>
                <a:latin typeface="IBM Plex Sans" pitchFamily="34" charset="0"/>
                <a:ea typeface="IBM Plex Sans" pitchFamily="34" charset="-122"/>
                <a:cs typeface="IBM Plex Sans" pitchFamily="34" charset="-120"/>
              </a:rPr>
              <a:t>బిట్‌కాయిన్ యుగానికి ఆర్థిక విద్య</a:t>
            </a:r>
            <a:endParaRPr lang="te" sz="24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381030" y="2340955"/>
            <a:ext cx="11429817" cy="411389"/>
          </a:xfrm>
          <a:prstGeom prst="rect">
            <a:avLst/>
          </a:prstGeom>
          <a:noFill/>
          <a:ln/>
        </p:spPr>
        <p:txBody>
          <a:bodyPr wrap="square" lIns="0" tIns="0" rIns="0" bIns="0" rtlCol="0" anchor="t"/>
          <a:lstStyle/>
          <a:p>
            <a:pPr algn="ctr" indent="0" marL="0">
              <a:lnSpc>
                <a:spcPct val="113000"/>
              </a:lnSpc>
              <a:buNone/>
            </a:pPr>
            <a:r>
              <a:rPr lang="te" altLang="en-US" sz="2400" dirty="0">
                <a:solidFill>
                  <a:srgbClr val="F7941F"/>
                </a:solidFill>
                <a:latin typeface="IBM Plex Sans Medium" pitchFamily="34" charset="0"/>
                <a:ea typeface="IBM Plex Sans Medium" pitchFamily="34" charset="-122"/>
                <a:cs typeface="IBM Plex Sans Medium" pitchFamily="34" charset="-120"/>
              </a:rPr>
              <a:t>మాడ్యూల్ 1</a:t>
            </a:r>
            <a:endParaRPr lang="te" sz="2400" dirty="0"/>
          </a:p>
        </p:txBody>
      </p:sp>
      <p:sp>
        <p:nvSpPr>
          <p:cNvPr id="3" name="Text 1"/>
          <p:cNvSpPr/>
          <p:nvPr/>
        </p:nvSpPr>
        <p:spPr>
          <a:xfrm>
            <a:off x="381030" y="3072293"/>
            <a:ext cx="11429817" cy="590520"/>
          </a:xfrm>
          <a:prstGeom prst="rect">
            <a:avLst/>
          </a:prstGeom>
          <a:noFill/>
          <a:ln/>
        </p:spPr>
        <p:txBody>
          <a:bodyPr wrap="square" lIns="0" tIns="0" rIns="0" bIns="0" rtlCol="0" anchor="t"/>
          <a:lstStyle/>
          <a:p>
            <a:pPr algn="ctr" indent="0" marL="0">
              <a:lnSpc>
                <a:spcPct val="83000"/>
              </a:lnSpc>
              <a:buNone/>
            </a:pPr>
            <a:r>
              <a:rPr lang="te" altLang="en-US" sz="4350" dirty="0">
                <a:solidFill>
                  <a:srgbClr val="FFFFFF"/>
                </a:solidFill>
                <a:latin typeface="IBM Plex Sans Medium" pitchFamily="34" charset="0"/>
                <a:ea typeface="IBM Plex Sans Medium" pitchFamily="34" charset="-122"/>
                <a:cs typeface="IBM Plex Sans Medium" pitchFamily="34" charset="-120"/>
              </a:rPr>
              <a:t>డబ్బును అర్థం చేసుకోవడం</a:t>
            </a:r>
            <a:endParaRPr lang="te" sz="4350" dirty="0"/>
          </a:p>
        </p:txBody>
      </p:sp>
      <p:sp>
        <p:nvSpPr>
          <p:cNvPr id="4" name="Text 2"/>
          <p:cNvSpPr/>
          <p:nvPr/>
        </p:nvSpPr>
        <p:spPr>
          <a:xfrm>
            <a:off x="381030" y="4105747"/>
            <a:ext cx="11429817" cy="411389"/>
          </a:xfrm>
          <a:prstGeom prst="rect">
            <a:avLst/>
          </a:prstGeom>
          <a:noFill/>
          <a:ln/>
        </p:spPr>
        <p:txBody>
          <a:bodyPr wrap="square" lIns="0" tIns="0" rIns="0" bIns="0" rtlCol="0" anchor="t"/>
          <a:lstStyle/>
          <a:p>
            <a:pPr algn="ctr" indent="0" marL="0">
              <a:lnSpc>
                <a:spcPct val="113000"/>
              </a:lnSpc>
              <a:buNone/>
            </a:pPr>
            <a:r>
              <a:rPr lang="te" altLang="en-US" sz="2400" b="1" dirty="0">
                <a:solidFill>
                  <a:srgbClr val="FFFFFF"/>
                </a:solidFill>
                <a:latin typeface="IBM Plex Sans" pitchFamily="34" charset="0"/>
                <a:ea typeface="IBM Plex Sans" pitchFamily="34" charset="-122"/>
                <a:cs typeface="IBM Plex Sans" pitchFamily="34" charset="-120"/>
              </a:rPr>
              <a:t>సమస్య:</a:t>
            </a:r>
            <a:r>
              <a:rPr lang="te" altLang="en-US" sz="2400" dirty="0">
                <a:solidFill>
                  <a:srgbClr val="FFFFFF"/>
                </a:solidFill>
                <a:latin typeface="IBM Plex Sans" pitchFamily="34" charset="0"/>
                <a:ea typeface="IBM Plex Sans" pitchFamily="34" charset="-122"/>
                <a:cs typeface="IBM Plex Sans" pitchFamily="34" charset="-120"/>
              </a:rPr>
              <a:t> ద్రవ్య వ్యవస్థలు ఎలా పనిచేస్తాయి, ఎలా మారుతాయి?</a:t>
            </a:r>
            <a:endParaRPr lang="te" sz="24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D8D8E7"/>
                </a:solidFill>
                <a:latin typeface="IBM Plex Sans"/>
                <a:ea typeface="IBM Plex Sans"/>
                <a:cs typeface="IBM Plex Sans"/>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te" altLang="en-US" sz="3000" dirty="0">
                <a:solidFill>
                  <a:srgbClr val="422C70"/>
                </a:solidFill>
                <a:latin typeface="IBM Plex Sans Medium" pitchFamily="34" charset="0"/>
                <a:ea typeface="IBM Plex Sans Medium" pitchFamily="34" charset="-122"/>
                <a:cs typeface="IBM Plex Sans Medium" pitchFamily="34" charset="-120"/>
              </a:rPr>
              <a:t>చర్యకు ముందు జ్ఞానం</a:t>
            </a:r>
            <a:endParaRPr lang="te" sz="3000" dirty="0"/>
          </a:p>
        </p:txBody>
      </p:sp>
      <p:sp>
        <p:nvSpPr>
          <p:cNvPr id="4" name="Text 2"/>
          <p:cNvSpPr/>
          <p:nvPr/>
        </p:nvSpPr>
        <p:spPr>
          <a:xfrm>
            <a:off x="1047720" y="1386779"/>
            <a:ext cx="11092404" cy="2239457"/>
          </a:xfrm>
          <a:prstGeom prst="rect">
            <a:avLst/>
          </a:prstGeom>
          <a:noFill/>
          <a:ln/>
        </p:spPr>
        <p:txBody>
          <a:bodyPr wrap="square" lIns="0" tIns="0" rIns="0" bIns="0" rtlCol="0" anchor="t"/>
          <a:lstStyle/>
          <a:p>
            <a:pPr algn="l" marL="228600" indent="-228600">
              <a:lnSpc>
                <a:spcPct val="113000"/>
              </a:lnSpc>
              <a:buSzPct val="100000"/>
              <a:buChar char="•"/>
            </a:pPr>
            <a:r>
              <a:rPr lang="te" altLang="en-US" sz="2400" dirty="0">
                <a:solidFill>
                  <a:srgbClr val="25252B"/>
                </a:solidFill>
                <a:latin typeface="IBM Plex Sans" pitchFamily="34" charset="0"/>
                <a:ea typeface="IBM Plex Sans" pitchFamily="34" charset="-122"/>
                <a:cs typeface="IBM Plex Sans" pitchFamily="34" charset="-120"/>
              </a:rPr>
              <a:t>ముందుగా నేర్చుకోండి · చిన్నగా ప్రారంభించండి · నెమ్మదిగా ముందుకు సాగండి</a:t>
            </a:r>
            <a:endParaRPr lang="te" sz="2400" dirty="0"/>
          </a:p>
          <a:p>
            <a:pPr algn="l" marL="228600" indent="-228600">
              <a:lnSpc>
                <a:spcPct val="113000"/>
              </a:lnSpc>
              <a:spcBef>
                <a:spcPts val="480"/>
              </a:spcBef>
              <a:buSzPct val="100000"/>
              <a:buChar char="•"/>
            </a:pPr>
            <a:r>
              <a:rPr lang="te" altLang="en-US" sz="2400" dirty="0">
                <a:solidFill>
                  <a:srgbClr val="25252B"/>
                </a:solidFill>
                <a:latin typeface="IBM Plex Sans" pitchFamily="34" charset="0"/>
                <a:ea typeface="IBM Plex Sans" pitchFamily="34" charset="-122"/>
                <a:cs typeface="IBM Plex Sans" pitchFamily="34" charset="-120"/>
              </a:rPr>
              <a:t>ఎలాంటి కొనుగోలు, వ్యక్తిగత నిధులు లేదా వ్యక్తిగత వాలెట్ అవసరం లేదు</a:t>
            </a:r>
            <a:endParaRPr lang="te" sz="2400" dirty="0"/>
          </a:p>
          <a:p>
            <a:pPr algn="l" marL="228600" indent="-228600">
              <a:lnSpc>
                <a:spcPct val="113000"/>
              </a:lnSpc>
              <a:spcBef>
                <a:spcPts val="480"/>
              </a:spcBef>
              <a:buSzPct val="100000"/>
              <a:buChar char="•"/>
            </a:pPr>
            <a:r>
              <a:rPr lang="te" altLang="en-US" sz="2400" dirty="0">
                <a:solidFill>
                  <a:srgbClr val="25252B"/>
                </a:solidFill>
                <a:latin typeface="IBM Plex Sans" pitchFamily="34" charset="0"/>
                <a:ea typeface="IBM Plex Sans" pitchFamily="34" charset="-122"/>
                <a:cs typeface="IBM Plex Sans" pitchFamily="34" charset="-120"/>
              </a:rPr>
              <a:t>పూర్తి చేయడానికి వ్యక్తిగత పరికరం లేదా ఇంటర్నెట్ అవసరం లేదు</a:t>
            </a:r>
            <a:endParaRPr lang="te" sz="2400" dirty="0"/>
          </a:p>
          <a:p>
            <a:pPr algn="l" marL="228600" indent="-228600">
              <a:lnSpc>
                <a:spcPct val="113000"/>
              </a:lnSpc>
              <a:spcBef>
                <a:spcPts val="480"/>
              </a:spcBef>
              <a:buSzPct val="100000"/>
              <a:buChar char="•"/>
            </a:pPr>
            <a:r>
              <a:rPr lang="te" altLang="en-US" sz="2400" dirty="0">
                <a:solidFill>
                  <a:srgbClr val="25252B"/>
                </a:solidFill>
                <a:latin typeface="IBM Plex Sans" pitchFamily="34" charset="0"/>
                <a:ea typeface="IBM Plex Sans" pitchFamily="34" charset="-122"/>
                <a:cs typeface="IBM Plex Sans" pitchFamily="34" charset="-120"/>
              </a:rPr>
              <a:t>సిద్ధం చేసిన అభ్యాస సామగ్రి, అనుకరణలు మరియు ఆఫ్‌లైన్ సాధన అందుబాటులో ఉన్నాయి</a:t>
            </a:r>
            <a:endParaRPr lang="te" sz="2400" dirty="0"/>
          </a:p>
        </p:txBody>
      </p:sp>
      <p:sp>
        <p:nvSpPr>
          <p:cNvPr id="5" name="Text 3"/>
          <p:cNvSpPr/>
          <p:nvPr/>
        </p:nvSpPr>
        <p:spPr>
          <a:xfrm>
            <a:off x="666780" y="3961364"/>
            <a:ext cx="11510010" cy="1234074"/>
          </a:xfrm>
          <a:prstGeom prst="rect">
            <a:avLst/>
          </a:prstGeom>
          <a:noFill/>
          <a:ln/>
        </p:spPr>
        <p:txBody>
          <a:bodyPr wrap="square" lIns="0" tIns="0" rIns="0" bIns="0" rtlCol="0" anchor="t"/>
          <a:lstStyle/>
          <a:p>
            <a:pPr algn="l" indent="0" marL="0">
              <a:lnSpc>
                <a:spcPct val="113000"/>
              </a:lnSpc>
              <a:buNone/>
            </a:pPr>
            <a:r>
              <a:rPr lang="te" altLang="en-US" sz="2400" dirty="0">
                <a:solidFill>
                  <a:srgbClr val="25252B"/>
                </a:solidFill>
                <a:latin typeface="IBM Plex Sans" pitchFamily="34" charset="0"/>
                <a:ea typeface="IBM Plex Sans" pitchFamily="34" charset="-122"/>
                <a:cs typeface="IBM Plex Sans" pitchFamily="34" charset="-120"/>
              </a:rPr>
              <a:t>ఈ కోర్సు విద్యను అందిస్తుంది, ఆర్థిక, పెట్టుబడి, చట్టపరమైన లేదా పన్ను సలహాలను కాదు. ఇది బిట్‌కాయిన్‌ను కొనడం, అమ్మడం, తాకట్టు పెట్టి అప్పు తీసుకోవడం లేదా కలిగి ఉండటాన్ని సిఫార్సు చేయదు, ధర పెరుగుతుందని హామీ ఇవ్వదు.</a:t>
            </a:r>
            <a:endParaRPr lang="te" sz="240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te" altLang="en-US" sz="1200" dirty="0">
                <a:solidFill>
                  <a:srgbClr val="6C6C7D"/>
                </a:solidFill>
                <a:latin typeface="IBM Plex Sans" pitchFamily="34" charset="0"/>
                <a:ea typeface="IBM Plex Sans" pitchFamily="34" charset="-122"/>
                <a:cs typeface="IBM Plex Sans" pitchFamily="34" charset="-120"/>
              </a:rPr>
              <a:t>బిట్‌కాయిన్ డిప్లొమా · మాడ్యూల్ 1</a:t>
            </a:r>
            <a:endParaRPr lang="te"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1584930" y="3097530"/>
            <a:ext cx="10226010" cy="662849"/>
          </a:xfrm>
          <a:prstGeom prst="rect">
            <a:avLst/>
          </a:prstGeom>
          <a:noFill/>
          <a:ln/>
        </p:spPr>
        <p:txBody>
          <a:bodyPr wrap="square" lIns="0" tIns="0" rIns="0" bIns="0" rtlCol="0" anchor="t"/>
          <a:lstStyle/>
          <a:p>
            <a:pPr algn="l" indent="0" marL="0">
              <a:lnSpc>
                <a:spcPct val="100000"/>
              </a:lnSpc>
              <a:buNone/>
            </a:pPr>
            <a:r>
              <a:rPr lang="te" altLang="en-US" sz="4350" dirty="0">
                <a:solidFill>
                  <a:srgbClr val="FFFFFF"/>
                </a:solidFill>
                <a:latin typeface="IBM Plex Sans Medium" pitchFamily="34" charset="0"/>
                <a:ea typeface="IBM Plex Sans Medium" pitchFamily="34" charset="-122"/>
                <a:cs typeface="IBM Plex Sans Medium" pitchFamily="34" charset="-120"/>
              </a:rPr>
              <a:t>నమ్మకండి, ధృవీకరించండి</a:t>
            </a:r>
            <a:endParaRPr lang="te" sz="4350" dirty="0"/>
          </a:p>
        </p:txBody>
      </p:sp>
      <p:sp>
        <p:nvSpPr>
          <p:cNvPr id="3" name="Text 1"/>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te" altLang="en-US" sz="1200" dirty="0">
                <a:solidFill>
                  <a:srgbClr val="C0C0D0"/>
                </a:solidFill>
                <a:latin typeface="IBM Plex Sans" pitchFamily="34" charset="0"/>
                <a:ea typeface="IBM Plex Sans" pitchFamily="34" charset="-122"/>
                <a:cs typeface="IBM Plex Sans" pitchFamily="34" charset="-120"/>
              </a:rPr>
              <a:t>బిట్‌కాయిన్ డిప్లొమా · మాడ్యూల్ 1</a:t>
            </a:r>
            <a:endParaRPr lang="te"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C0C0D0"/>
                </a:solidFill>
                <a:latin typeface="IBM Plex Sans"/>
                <a:ea typeface="IBM Plex Sans"/>
                <a:cs typeface="IBM Plex Sans"/>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te" altLang="en-US" sz="3000" dirty="0">
                <a:solidFill>
                  <a:srgbClr val="422C70"/>
                </a:solidFill>
                <a:latin typeface="IBM Plex Sans Medium" pitchFamily="34" charset="0"/>
                <a:ea typeface="IBM Plex Sans Medium" pitchFamily="34" charset="-122"/>
                <a:cs typeface="IBM Plex Sans Medium" pitchFamily="34" charset="-120"/>
              </a:rPr>
              <a:t>చర్చ మరియు గోప్యతా అంచనాలు</a:t>
            </a:r>
            <a:endParaRPr lang="te" sz="3000" dirty="0"/>
          </a:p>
        </p:txBody>
      </p:sp>
      <p:sp>
        <p:nvSpPr>
          <p:cNvPr id="4" name="Text 2"/>
          <p:cNvSpPr/>
          <p:nvPr/>
        </p:nvSpPr>
        <p:spPr>
          <a:xfrm>
            <a:off x="1002000" y="1375806"/>
            <a:ext cx="11142604" cy="1608521"/>
          </a:xfrm>
          <a:prstGeom prst="rect">
            <a:avLst/>
          </a:prstGeom>
          <a:noFill/>
          <a:ln/>
        </p:spPr>
        <p:txBody>
          <a:bodyPr wrap="square" lIns="0" tIns="0" rIns="0" bIns="0" rtlCol="0" anchor="t"/>
          <a:lstStyle/>
          <a:p>
            <a:pPr algn="l" marL="200660" indent="-200660">
              <a:lnSpc>
                <a:spcPct val="113000"/>
              </a:lnSpc>
              <a:buSzPct val="100000"/>
              <a:buChar char="•"/>
            </a:pPr>
            <a:r>
              <a:rPr lang="te" altLang="en-US" sz="2110" dirty="0">
                <a:solidFill>
                  <a:srgbClr val="25252B"/>
                </a:solidFill>
                <a:latin typeface="IBM Plex Sans" pitchFamily="34" charset="0"/>
                <a:ea typeface="IBM Plex Sans" pitchFamily="34" charset="-122"/>
                <a:cs typeface="IBM Plex Sans" pitchFamily="34" charset="-120"/>
              </a:rPr>
              <a:t>ఆధారాలను తనిఖీ చేయండి; వాస్తవాలు, అభిప్రాయాలు, హామీలను వేరు చేయండి</a:t>
            </a:r>
            <a:endParaRPr lang="te" sz="2110" dirty="0"/>
          </a:p>
          <a:p>
            <a:pPr algn="l" marL="200660" indent="-200660">
              <a:lnSpc>
                <a:spcPct val="113000"/>
              </a:lnSpc>
              <a:spcBef>
                <a:spcPts val="420"/>
              </a:spcBef>
              <a:buSzPct val="100000"/>
              <a:buChar char="•"/>
            </a:pPr>
            <a:r>
              <a:rPr lang="te" altLang="en-US" sz="2110" dirty="0">
                <a:solidFill>
                  <a:srgbClr val="25252B"/>
                </a:solidFill>
                <a:latin typeface="IBM Plex Sans" pitchFamily="34" charset="0"/>
                <a:ea typeface="IBM Plex Sans" pitchFamily="34" charset="-122"/>
                <a:cs typeface="IBM Plex Sans" pitchFamily="34" charset="-120"/>
              </a:rPr>
              <a:t>ఆలోచనలను గౌరవప్రదంగా ప్రశ్నించండి; అనిశ్చితిని స్పష్టంగా తెలియజేయండి</a:t>
            </a:r>
            <a:endParaRPr lang="te" sz="2110" dirty="0"/>
          </a:p>
          <a:p>
            <a:pPr algn="l" marL="200660" indent="-200660">
              <a:lnSpc>
                <a:spcPct val="113000"/>
              </a:lnSpc>
              <a:spcBef>
                <a:spcPts val="420"/>
              </a:spcBef>
              <a:buSzPct val="100000"/>
              <a:buChar char="•"/>
            </a:pPr>
            <a:r>
              <a:rPr lang="te" altLang="en-US" sz="2110" dirty="0">
                <a:solidFill>
                  <a:srgbClr val="25252B"/>
                </a:solidFill>
                <a:latin typeface="IBM Plex Sans" pitchFamily="34" charset="0"/>
                <a:ea typeface="IBM Plex Sans" pitchFamily="34" charset="-122"/>
                <a:cs typeface="IBM Plex Sans" pitchFamily="34" charset="-120"/>
              </a:rPr>
              <a:t>వ్యక్తిగత అనుభవాలను, ఆర్థిక సమాచారాన్ని గోప్యంగా ఉంచండి</a:t>
            </a:r>
            <a:endParaRPr lang="te" sz="2110" dirty="0"/>
          </a:p>
          <a:p>
            <a:pPr algn="l" marL="200660" indent="-200660">
              <a:lnSpc>
                <a:spcPct val="113000"/>
              </a:lnSpc>
              <a:spcBef>
                <a:spcPts val="420"/>
              </a:spcBef>
              <a:buSzPct val="100000"/>
              <a:buChar char="•"/>
            </a:pPr>
            <a:r>
              <a:rPr lang="te" altLang="en-US" sz="2110" dirty="0">
                <a:solidFill>
                  <a:srgbClr val="25252B"/>
                </a:solidFill>
                <a:latin typeface="IBM Plex Sans" pitchFamily="34" charset="0"/>
                <a:ea typeface="IBM Plex Sans" pitchFamily="34" charset="-122"/>
                <a:cs typeface="IBM Plex Sans" pitchFamily="34" charset="-120"/>
              </a:rPr>
              <a:t>కొనాలని, అమ్మాలని లేదా తమ వద్ద ఉన్న ఆస్తుల వివరాలను వెల్లడించాలని ఎవరిపైనా ఒత్తిడి చేయకండి</a:t>
            </a:r>
            <a:endParaRPr lang="te" sz="2110" dirty="0"/>
          </a:p>
        </p:txBody>
      </p:sp>
      <p:sp>
        <p:nvSpPr>
          <p:cNvPr id="5" name="Text 3"/>
          <p:cNvSpPr/>
          <p:nvPr/>
        </p:nvSpPr>
        <p:spPr>
          <a:xfrm>
            <a:off x="666780" y="3279313"/>
            <a:ext cx="11510010" cy="723930"/>
          </a:xfrm>
          <a:prstGeom prst="rect">
            <a:avLst/>
          </a:prstGeom>
          <a:noFill/>
          <a:ln/>
        </p:spPr>
        <p:txBody>
          <a:bodyPr wrap="square" lIns="0" tIns="0" rIns="0" bIns="0" rtlCol="0" anchor="t"/>
          <a:lstStyle/>
          <a:p>
            <a:pPr algn="l" indent="0" marL="0">
              <a:lnSpc>
                <a:spcPct val="113000"/>
              </a:lnSpc>
              <a:buNone/>
            </a:pPr>
            <a:r>
              <a:rPr lang="te" altLang="en-US" sz="2110" dirty="0">
                <a:solidFill>
                  <a:srgbClr val="25252B"/>
                </a:solidFill>
                <a:latin typeface="IBM Plex Sans" pitchFamily="34" charset="0"/>
                <a:ea typeface="IBM Plex Sans" pitchFamily="34" charset="-122"/>
                <a:cs typeface="IBM Plex Sans" pitchFamily="34" charset="-120"/>
              </a:rPr>
              <a:t>ఎవరి స్క్రీన్‌నైనా, పనినైనా లేదా వారిని గుర్తించగల సమాచారాన్నైనా రికార్డ్ చేయడానికి లేదా పంచుకోవడానికి ముందు అనుమతి పొందండి. నిజమైన ప్రైవేట్ కీలను లేదా రికవరీ పదాలను ఎప్పుడూ పంచుకోకండి.</a:t>
            </a:r>
            <a:endParaRPr lang="te" sz="2110" dirty="0"/>
          </a:p>
        </p:txBody>
      </p:sp>
      <p:sp>
        <p:nvSpPr>
          <p:cNvPr id="6" name="Text 4"/>
          <p:cNvSpPr/>
          <p:nvPr/>
        </p:nvSpPr>
        <p:spPr>
          <a:xfrm>
            <a:off x="666780" y="4271345"/>
            <a:ext cx="11510010" cy="1085850"/>
          </a:xfrm>
          <a:prstGeom prst="rect">
            <a:avLst/>
          </a:prstGeom>
          <a:noFill/>
          <a:ln/>
        </p:spPr>
        <p:txBody>
          <a:bodyPr wrap="square" lIns="0" tIns="0" rIns="0" bIns="0" rtlCol="0" anchor="t"/>
          <a:lstStyle/>
          <a:p>
            <a:pPr algn="l" indent="0" marL="0">
              <a:lnSpc>
                <a:spcPct val="113000"/>
              </a:lnSpc>
              <a:buNone/>
            </a:pPr>
            <a:r>
              <a:rPr lang="te" altLang="en-US" sz="2110" dirty="0">
                <a:solidFill>
                  <a:srgbClr val="25252B"/>
                </a:solidFill>
                <a:latin typeface="IBM Plex Sans" pitchFamily="34" charset="0"/>
                <a:ea typeface="IBM Plex Sans" pitchFamily="34" charset="-122"/>
                <a:cs typeface="IBM Plex Sans" pitchFamily="34" charset="-120"/>
              </a:rPr>
              <a:t>బిట్‌కాయిన్ ధర తీవ్రంగా మారవచ్చు. పొరపాట్లు, మోసాలు, రహస్య సమాచారాన్ని కోల్పోవడం లేదా ఆస్తులను భద్రపరిచే సంస్థ వైఫల్యం వల్ల శాశ్వత నష్టం కలగవచ్చు; చెల్లుబాటయ్యే చెల్లింపులను వెనక్కి మళ్లించడం సాధారణంగా కష్టం లేదా అసాధ్యం.</a:t>
            </a:r>
            <a:endParaRPr lang="te" sz="2110" dirty="0"/>
          </a:p>
        </p:txBody>
      </p:sp>
      <p:sp>
        <p:nvSpPr>
          <p:cNvPr id="7" name="Text 5"/>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te" altLang="en-US" sz="1200" dirty="0">
                <a:solidFill>
                  <a:srgbClr val="6C6C7D"/>
                </a:solidFill>
                <a:latin typeface="IBM Plex Sans" pitchFamily="34" charset="0"/>
                <a:ea typeface="IBM Plex Sans" pitchFamily="34" charset="-122"/>
                <a:cs typeface="IBM Plex Sans" pitchFamily="34" charset="-120"/>
              </a:rPr>
              <a:t>బిట్‌కాయిన్ డిప్లొమా · మాడ్యూల్ 1</a:t>
            </a:r>
            <a:endParaRPr lang="te"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7315200" y="0"/>
            <a:ext cx="4419570" cy="685800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te" altLang="en-US" sz="3000" dirty="0">
                <a:solidFill>
                  <a:srgbClr val="422C70"/>
                </a:solidFill>
                <a:latin typeface="IBM Plex Sans Medium" pitchFamily="34" charset="0"/>
                <a:ea typeface="IBM Plex Sans Medium" pitchFamily="34" charset="-122"/>
                <a:cs typeface="IBM Plex Sans Medium" pitchFamily="34" charset="-120"/>
              </a:rPr>
              <a:t>డబ్బు గురించి ప్రారంభ ప్రశ్నలు</a:t>
            </a:r>
            <a:endParaRPr lang="te" sz="3000" dirty="0"/>
          </a:p>
        </p:txBody>
      </p:sp>
      <p:sp>
        <p:nvSpPr>
          <p:cNvPr id="5" name="Text 2"/>
          <p:cNvSpPr/>
          <p:nvPr/>
        </p:nvSpPr>
        <p:spPr>
          <a:xfrm>
            <a:off x="1047720" y="1386779"/>
            <a:ext cx="5923026" cy="3123042"/>
          </a:xfrm>
          <a:prstGeom prst="rect">
            <a:avLst/>
          </a:prstGeom>
          <a:noFill/>
          <a:ln/>
        </p:spPr>
        <p:txBody>
          <a:bodyPr wrap="square" lIns="0" tIns="0" rIns="0" bIns="0" rtlCol="0" anchor="t"/>
          <a:lstStyle/>
          <a:p>
            <a:pPr algn="l" marL="228600" indent="-228600">
              <a:lnSpc>
                <a:spcPct val="113000"/>
              </a:lnSpc>
              <a:buSzPct val="100000"/>
              <a:buChar char="•"/>
            </a:pPr>
            <a:r>
              <a:rPr lang="te" altLang="en-US" sz="2400" dirty="0">
                <a:solidFill>
                  <a:srgbClr val="25252B"/>
                </a:solidFill>
                <a:latin typeface="IBM Plex Sans" pitchFamily="34" charset="0"/>
                <a:ea typeface="IBM Plex Sans" pitchFamily="34" charset="-122"/>
                <a:cs typeface="IBM Plex Sans" pitchFamily="34" charset="-120"/>
              </a:rPr>
              <a:t>ప్రజలకు డబ్బు ఎందుకు అవసరం?</a:t>
            </a:r>
            <a:endParaRPr lang="te" sz="2400" dirty="0"/>
          </a:p>
          <a:p>
            <a:pPr algn="l" marL="228600" indent="-228600">
              <a:lnSpc>
                <a:spcPct val="113000"/>
              </a:lnSpc>
              <a:spcBef>
                <a:spcPts val="480"/>
              </a:spcBef>
              <a:buSzPct val="100000"/>
              <a:buChar char="•"/>
            </a:pPr>
            <a:r>
              <a:rPr lang="te" altLang="en-US" sz="2400" dirty="0">
                <a:solidFill>
                  <a:srgbClr val="25252B"/>
                </a:solidFill>
                <a:latin typeface="IBM Plex Sans" pitchFamily="34" charset="0"/>
                <a:ea typeface="IBM Plex Sans" pitchFamily="34" charset="-122"/>
                <a:cs typeface="IBM Plex Sans" pitchFamily="34" charset="-120"/>
              </a:rPr>
              <a:t>దేనినైనా డబ్బుగా పరిగణించేలా చేసేది ఏమిటి?</a:t>
            </a:r>
            <a:endParaRPr lang="te" sz="2400" dirty="0"/>
          </a:p>
          <a:p>
            <a:pPr algn="l" marL="228600" indent="-228600">
              <a:lnSpc>
                <a:spcPct val="113000"/>
              </a:lnSpc>
              <a:spcBef>
                <a:spcPts val="480"/>
              </a:spcBef>
              <a:buSzPct val="100000"/>
              <a:buChar char="•"/>
            </a:pPr>
            <a:r>
              <a:rPr lang="te" altLang="en-US" sz="2400" dirty="0">
                <a:solidFill>
                  <a:srgbClr val="25252B"/>
                </a:solidFill>
                <a:latin typeface="IBM Plex Sans" pitchFamily="34" charset="0"/>
                <a:ea typeface="IBM Plex Sans" pitchFamily="34" charset="-122"/>
                <a:cs typeface="IBM Plex Sans" pitchFamily="34" charset="-120"/>
              </a:rPr>
              <a:t>మీరు ఉపయోగించే డబ్బును ఎవరు సృష్టించగలరు లేదా నియంత్రించగలరు?</a:t>
            </a:r>
            <a:endParaRPr lang="te" sz="2400" dirty="0"/>
          </a:p>
          <a:p>
            <a:pPr algn="l" marL="228600" indent="-228600">
              <a:lnSpc>
                <a:spcPct val="113000"/>
              </a:lnSpc>
              <a:spcBef>
                <a:spcPts val="480"/>
              </a:spcBef>
              <a:buSzPct val="100000"/>
              <a:buChar char="•"/>
            </a:pPr>
            <a:r>
              <a:rPr lang="te" altLang="en-US" sz="2400" dirty="0">
                <a:solidFill>
                  <a:srgbClr val="25252B"/>
                </a:solidFill>
                <a:latin typeface="IBM Plex Sans" pitchFamily="34" charset="0"/>
                <a:ea typeface="IBM Plex Sans" pitchFamily="34" charset="-122"/>
                <a:cs typeface="IBM Plex Sans" pitchFamily="34" charset="-120"/>
              </a:rPr>
              <a:t>మీ డబ్బుకు విలువ ఎందుకు ఉంది?</a:t>
            </a:r>
            <a:endParaRPr lang="te" sz="2400" dirty="0"/>
          </a:p>
          <a:p>
            <a:pPr algn="l" marL="228600" indent="-228600">
              <a:lnSpc>
                <a:spcPct val="113000"/>
              </a:lnSpc>
              <a:spcBef>
                <a:spcPts val="480"/>
              </a:spcBef>
              <a:buSzPct val="100000"/>
              <a:buChar char="•"/>
            </a:pPr>
            <a:r>
              <a:rPr lang="te" altLang="en-US" sz="2400" dirty="0">
                <a:solidFill>
                  <a:srgbClr val="25252B"/>
                </a:solidFill>
                <a:latin typeface="IBM Plex Sans" pitchFamily="34" charset="0"/>
                <a:ea typeface="IBM Plex Sans" pitchFamily="34" charset="-122"/>
                <a:cs typeface="IBM Plex Sans" pitchFamily="34" charset="-120"/>
              </a:rPr>
              <a:t>దానితో మునుపటిలాగే అదే పరిమాణంలో కొనగలరా?</a:t>
            </a:r>
            <a:endParaRPr lang="te" sz="2400" dirty="0"/>
          </a:p>
        </p:txBody>
      </p:sp>
      <p:sp>
        <p:nvSpPr>
          <p:cNvPr id="6"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te" altLang="en-US" sz="1200" dirty="0">
                <a:solidFill>
                  <a:srgbClr val="6C6C7D"/>
                </a:solidFill>
                <a:latin typeface="IBM Plex Sans" pitchFamily="34" charset="0"/>
                <a:ea typeface="IBM Plex Sans" pitchFamily="34" charset="-122"/>
                <a:cs typeface="IBM Plex Sans" pitchFamily="34" charset="-120"/>
              </a:rPr>
              <a:t>బిట్‌కాయిన్ డిప్లొమా · మాడ్యూల్ 1</a:t>
            </a:r>
            <a:endParaRPr lang="te"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te" altLang="en-US" sz="3000" dirty="0">
                <a:solidFill>
                  <a:srgbClr val="422C70"/>
                </a:solidFill>
                <a:latin typeface="IBM Plex Sans Medium" pitchFamily="34" charset="0"/>
                <a:ea typeface="IBM Plex Sans Medium" pitchFamily="34" charset="-122"/>
                <a:cs typeface="IBM Plex Sans Medium" pitchFamily="34" charset="-120"/>
              </a:rPr>
              <a:t>డబ్బు ఎందుకు ఉంది</a:t>
            </a:r>
            <a:endParaRPr lang="te" sz="3000" dirty="0"/>
          </a:p>
        </p:txBody>
      </p:sp>
      <p:sp>
        <p:nvSpPr>
          <p:cNvPr id="4" name="Text 2"/>
          <p:cNvSpPr/>
          <p:nvPr/>
        </p:nvSpPr>
        <p:spPr>
          <a:xfrm>
            <a:off x="666780" y="1447770"/>
            <a:ext cx="11510010" cy="822686"/>
          </a:xfrm>
          <a:prstGeom prst="rect">
            <a:avLst/>
          </a:prstGeom>
          <a:noFill/>
          <a:ln/>
        </p:spPr>
        <p:txBody>
          <a:bodyPr wrap="square" lIns="0" tIns="0" rIns="0" bIns="0" rtlCol="0" anchor="t"/>
          <a:lstStyle/>
          <a:p>
            <a:pPr algn="l" indent="0" marL="0">
              <a:lnSpc>
                <a:spcPct val="113000"/>
              </a:lnSpc>
              <a:buNone/>
            </a:pPr>
            <a:r>
              <a:rPr lang="te" altLang="en-US" sz="2400" dirty="0">
                <a:solidFill>
                  <a:srgbClr val="25252B"/>
                </a:solidFill>
                <a:latin typeface="IBM Plex Sans" pitchFamily="34" charset="0"/>
                <a:ea typeface="IBM Plex Sans" pitchFamily="34" charset="-122"/>
                <a:cs typeface="IBM Plex Sans" pitchFamily="34" charset="-120"/>
              </a:rPr>
              <a:t>డబ్బు అనేది ప్రజలు అంగీకరించే ఒక ఆస్తి, ఎందుకంటే భవిష్యత్తులో ఇతరులు కూడా దానిని అంగీకరిస్తారని వారు ఆశిస్తారు.</a:t>
            </a:r>
            <a:endParaRPr lang="te" sz="2400" dirty="0"/>
          </a:p>
        </p:txBody>
      </p:sp>
      <p:sp>
        <p:nvSpPr>
          <p:cNvPr id="5" name="Text 3"/>
          <p:cNvSpPr/>
          <p:nvPr/>
        </p:nvSpPr>
        <p:spPr>
          <a:xfrm>
            <a:off x="1047720" y="2514326"/>
            <a:ext cx="11092404" cy="1828068"/>
          </a:xfrm>
          <a:prstGeom prst="rect">
            <a:avLst/>
          </a:prstGeom>
          <a:noFill/>
          <a:ln/>
        </p:spPr>
        <p:txBody>
          <a:bodyPr wrap="square" lIns="0" tIns="0" rIns="0" bIns="0" rtlCol="0" anchor="t"/>
          <a:lstStyle/>
          <a:p>
            <a:pPr algn="l" marL="228600" indent="-228600">
              <a:lnSpc>
                <a:spcPct val="113000"/>
              </a:lnSpc>
              <a:buSzPct val="100000"/>
              <a:buChar char="•"/>
            </a:pPr>
            <a:r>
              <a:rPr lang="te" altLang="en-US" sz="2400" dirty="0">
                <a:solidFill>
                  <a:srgbClr val="25252B"/>
                </a:solidFill>
                <a:latin typeface="IBM Plex Sans" pitchFamily="34" charset="0"/>
                <a:ea typeface="IBM Plex Sans" pitchFamily="34" charset="-122"/>
                <a:cs typeface="IBM Plex Sans" pitchFamily="34" charset="-120"/>
              </a:rPr>
              <a:t>ప్రత్యేక నైపుణ్యాలు మరియు మార్పిడి</a:t>
            </a:r>
            <a:endParaRPr lang="te" sz="2400" dirty="0"/>
          </a:p>
          <a:p>
            <a:pPr algn="l" marL="228600" indent="-228600">
              <a:lnSpc>
                <a:spcPct val="113000"/>
              </a:lnSpc>
              <a:spcBef>
                <a:spcPts val="480"/>
              </a:spcBef>
              <a:buSzPct val="100000"/>
              <a:buChar char="•"/>
            </a:pPr>
            <a:r>
              <a:rPr lang="te" altLang="en-US" sz="2400" dirty="0">
                <a:solidFill>
                  <a:srgbClr val="25252B"/>
                </a:solidFill>
                <a:latin typeface="IBM Plex Sans" pitchFamily="34" charset="0"/>
                <a:ea typeface="IBM Plex Sans" pitchFamily="34" charset="-122"/>
                <a:cs typeface="IBM Plex Sans" pitchFamily="34" charset="-120"/>
              </a:rPr>
              <a:t>అపరిచితుల మధ్య సహకారం</a:t>
            </a:r>
            <a:endParaRPr lang="te" sz="2400" dirty="0"/>
          </a:p>
          <a:p>
            <a:pPr algn="l" marL="228600" indent="-228600">
              <a:lnSpc>
                <a:spcPct val="113000"/>
              </a:lnSpc>
              <a:spcBef>
                <a:spcPts val="480"/>
              </a:spcBef>
              <a:buSzPct val="100000"/>
              <a:buChar char="•"/>
            </a:pPr>
            <a:r>
              <a:rPr lang="te" altLang="en-US" sz="2400" dirty="0">
                <a:solidFill>
                  <a:srgbClr val="25252B"/>
                </a:solidFill>
                <a:latin typeface="IBM Plex Sans" pitchFamily="34" charset="0"/>
                <a:ea typeface="IBM Plex Sans" pitchFamily="34" charset="-122"/>
                <a:cs typeface="IBM Plex Sans" pitchFamily="34" charset="-120"/>
              </a:rPr>
              <a:t>ధరలు, అప్పులు, ఆదాయం మరియు పొదుపులు</a:t>
            </a:r>
            <a:endParaRPr lang="te" sz="2400" dirty="0"/>
          </a:p>
          <a:p>
            <a:pPr algn="l" marL="228600" indent="-228600">
              <a:lnSpc>
                <a:spcPct val="113000"/>
              </a:lnSpc>
              <a:spcBef>
                <a:spcPts val="480"/>
              </a:spcBef>
              <a:buSzPct val="100000"/>
              <a:buChar char="•"/>
            </a:pPr>
            <a:r>
              <a:rPr lang="te" altLang="en-US" sz="2400" dirty="0">
                <a:solidFill>
                  <a:srgbClr val="25252B"/>
                </a:solidFill>
                <a:latin typeface="IBM Plex Sans" pitchFamily="34" charset="0"/>
                <a:ea typeface="IBM Plex Sans" pitchFamily="34" charset="-122"/>
                <a:cs typeface="IBM Plex Sans" pitchFamily="34" charset="-120"/>
              </a:rPr>
              <a:t>కాలం, దూరం దాటి విలువ</a:t>
            </a:r>
            <a:endParaRPr lang="te" sz="2400" dirty="0"/>
          </a:p>
        </p:txBody>
      </p:sp>
      <p:sp>
        <p:nvSpPr>
          <p:cNvPr id="6" name="Shape 4"/>
          <p:cNvSpPr/>
          <p:nvPr/>
        </p:nvSpPr>
        <p:spPr>
          <a:xfrm>
            <a:off x="666780" y="4677522"/>
            <a:ext cx="10858500" cy="1233891"/>
          </a:xfrm>
          <a:prstGeom prst="rect">
            <a:avLst/>
          </a:prstGeom>
          <a:solidFill>
            <a:srgbClr val="F3F3FA"/>
          </a:solidFill>
          <a:ln/>
        </p:spPr>
      </p:sp>
      <p:sp>
        <p:nvSpPr>
          <p:cNvPr id="7" name="Shape 5"/>
          <p:cNvSpPr/>
          <p:nvPr/>
        </p:nvSpPr>
        <p:spPr>
          <a:xfrm>
            <a:off x="666780" y="4677522"/>
            <a:ext cx="57150" cy="1233891"/>
          </a:xfrm>
          <a:prstGeom prst="rect">
            <a:avLst/>
          </a:prstGeom>
          <a:solidFill>
            <a:srgbClr val="422C70"/>
          </a:solidFill>
          <a:ln/>
        </p:spPr>
      </p:sp>
      <p:sp>
        <p:nvSpPr>
          <p:cNvPr id="8" name="Text 6"/>
          <p:cNvSpPr/>
          <p:nvPr/>
        </p:nvSpPr>
        <p:spPr>
          <a:xfrm>
            <a:off x="1211580" y="4951842"/>
            <a:ext cx="10415565" cy="685251"/>
          </a:xfrm>
          <a:prstGeom prst="rect">
            <a:avLst/>
          </a:prstGeom>
          <a:noFill/>
          <a:ln/>
        </p:spPr>
        <p:txBody>
          <a:bodyPr wrap="square" lIns="0" tIns="0" rIns="0" bIns="0" rtlCol="0" anchor="t"/>
          <a:lstStyle/>
          <a:p>
            <a:pPr algn="l" indent="0" marL="0">
              <a:lnSpc>
                <a:spcPct val="113000"/>
              </a:lnSpc>
              <a:buNone/>
            </a:pPr>
            <a:r>
              <a:rPr lang="te" altLang="en-US" sz="2400" b="1" dirty="0">
                <a:solidFill>
                  <a:srgbClr val="422C70"/>
                </a:solidFill>
                <a:latin typeface="IBM Plex Sans" pitchFamily="34" charset="0"/>
                <a:ea typeface="IBM Plex Sans" pitchFamily="34" charset="-122"/>
                <a:cs typeface="IBM Plex Sans" pitchFamily="34" charset="-120"/>
              </a:rPr>
              <a:t>తక్షణ ప్రశ్న</a:t>
            </a:r>
            <a:endParaRPr lang="te" sz="2400" dirty="0"/>
          </a:p>
          <a:p>
            <a:pPr algn="l" indent="0" marL="0">
              <a:lnSpc>
                <a:spcPct val="113000"/>
              </a:lnSpc>
              <a:spcBef>
                <a:spcPts val="360"/>
              </a:spcBef>
              <a:buNone/>
            </a:pPr>
            <a:r>
              <a:rPr lang="te" altLang="en-US" sz="2400" dirty="0">
                <a:solidFill>
                  <a:srgbClr val="25252B"/>
                </a:solidFill>
                <a:latin typeface="IBM Plex Sans" pitchFamily="34" charset="0"/>
                <a:ea typeface="IBM Plex Sans" pitchFamily="34" charset="-122"/>
                <a:cs typeface="IBM Plex Sans" pitchFamily="34" charset="-120"/>
              </a:rPr>
              <a:t>డబ్బు ఏ మార్పిడి లేదా సమన్వయ సమస్యను పరిష్కరించడంలో సహాయపడుతుంది?</a:t>
            </a:r>
            <a:endParaRPr lang="te" sz="2400" dirty="0"/>
          </a:p>
        </p:txBody>
      </p:sp>
      <p:sp>
        <p:nvSpPr>
          <p:cNvPr id="9" name="Text 7"/>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te" altLang="en-US" sz="1200" dirty="0">
                <a:solidFill>
                  <a:srgbClr val="6C6C7D"/>
                </a:solidFill>
                <a:latin typeface="IBM Plex Sans" pitchFamily="34" charset="0"/>
                <a:ea typeface="IBM Plex Sans" pitchFamily="34" charset="-122"/>
                <a:cs typeface="IBM Plex Sans" pitchFamily="34" charset="-120"/>
              </a:rPr>
              <a:t>బిట్‌కాయిన్ డిప్లొమా · మాడ్యూల్ 1</a:t>
            </a:r>
            <a:endParaRPr lang="te"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7315200" y="0"/>
            <a:ext cx="4419570" cy="685800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te" altLang="en-US" sz="3000" dirty="0">
                <a:solidFill>
                  <a:srgbClr val="422C70"/>
                </a:solidFill>
                <a:latin typeface="IBM Plex Sans Medium" pitchFamily="34" charset="0"/>
                <a:ea typeface="IBM Plex Sans Medium" pitchFamily="34" charset="-122"/>
                <a:cs typeface="IBM Plex Sans Medium" pitchFamily="34" charset="-120"/>
              </a:rPr>
              <a:t>డబ్బు విధులు</a:t>
            </a:r>
            <a:endParaRPr lang="te" sz="3000" dirty="0"/>
          </a:p>
        </p:txBody>
      </p:sp>
      <p:sp>
        <p:nvSpPr>
          <p:cNvPr id="5" name="Text 2"/>
          <p:cNvSpPr/>
          <p:nvPr/>
        </p:nvSpPr>
        <p:spPr>
          <a:xfrm>
            <a:off x="1047720" y="1386779"/>
            <a:ext cx="5923026" cy="2589947"/>
          </a:xfrm>
          <a:prstGeom prst="rect">
            <a:avLst/>
          </a:prstGeom>
          <a:noFill/>
          <a:ln/>
        </p:spPr>
        <p:txBody>
          <a:bodyPr wrap="square" lIns="0" tIns="0" rIns="0" bIns="0" rtlCol="0" anchor="t"/>
          <a:lstStyle/>
          <a:p>
            <a:pPr algn="l" marL="228600" indent="-228600">
              <a:lnSpc>
                <a:spcPct val="113000"/>
              </a:lnSpc>
              <a:buSzPct val="100000"/>
              <a:buChar char="•"/>
            </a:pPr>
            <a:r>
              <a:rPr lang="te" altLang="en-US" sz="2400" b="1" dirty="0">
                <a:solidFill>
                  <a:srgbClr val="422C70"/>
                </a:solidFill>
                <a:latin typeface="IBM Plex Sans" pitchFamily="34" charset="0"/>
                <a:ea typeface="IBM Plex Sans" pitchFamily="34" charset="-122"/>
                <a:cs typeface="IBM Plex Sans" pitchFamily="34" charset="-120"/>
              </a:rPr>
              <a:t>వినిమయ మాధ్యమం:</a:t>
            </a:r>
            <a:r>
              <a:rPr lang="te" altLang="en-US" sz="2400" dirty="0">
                <a:solidFill>
                  <a:srgbClr val="25252B"/>
                </a:solidFill>
                <a:latin typeface="IBM Plex Sans" pitchFamily="34" charset="0"/>
                <a:ea typeface="IBM Plex Sans" pitchFamily="34" charset="-122"/>
                <a:cs typeface="IBM Plex Sans" pitchFamily="34" charset="-120"/>
              </a:rPr>
              <a:t> వస్తువులు మరియు సేవలకు చెల్లింపు</a:t>
            </a:r>
            <a:endParaRPr lang="te" sz="2400" dirty="0"/>
          </a:p>
          <a:p>
            <a:pPr algn="l" marL="228600" indent="-228600">
              <a:lnSpc>
                <a:spcPct val="113000"/>
              </a:lnSpc>
              <a:spcBef>
                <a:spcPts val="480"/>
              </a:spcBef>
              <a:buSzPct val="100000"/>
              <a:buChar char="•"/>
            </a:pPr>
            <a:r>
              <a:rPr lang="te" altLang="en-US" sz="2400" b="1" dirty="0">
                <a:solidFill>
                  <a:srgbClr val="422C70"/>
                </a:solidFill>
                <a:latin typeface="IBM Plex Sans" pitchFamily="34" charset="0"/>
                <a:ea typeface="IBM Plex Sans" pitchFamily="34" charset="-122"/>
                <a:cs typeface="IBM Plex Sans" pitchFamily="34" charset="-120"/>
              </a:rPr>
              <a:t>లెక్కింపు ప్రమాణం:</a:t>
            </a:r>
            <a:r>
              <a:rPr lang="te" altLang="en-US" sz="2400" dirty="0">
                <a:solidFill>
                  <a:srgbClr val="25252B"/>
                </a:solidFill>
                <a:latin typeface="IBM Plex Sans" pitchFamily="34" charset="0"/>
                <a:ea typeface="IBM Plex Sans" pitchFamily="34" charset="-122"/>
                <a:cs typeface="IBM Plex Sans" pitchFamily="34" charset="-120"/>
              </a:rPr>
              <a:t> ఉమ్మడి ధరలు మరియు రికార్డులు</a:t>
            </a:r>
            <a:endParaRPr lang="te" sz="2400" dirty="0"/>
          </a:p>
          <a:p>
            <a:pPr algn="l" marL="228600" indent="-228600">
              <a:lnSpc>
                <a:spcPct val="113000"/>
              </a:lnSpc>
              <a:spcBef>
                <a:spcPts val="480"/>
              </a:spcBef>
              <a:buSzPct val="100000"/>
              <a:buChar char="•"/>
            </a:pPr>
            <a:r>
              <a:rPr lang="te" altLang="en-US" sz="2400" b="1" dirty="0">
                <a:solidFill>
                  <a:srgbClr val="422C70"/>
                </a:solidFill>
                <a:latin typeface="IBM Plex Sans" pitchFamily="34" charset="0"/>
                <a:ea typeface="IBM Plex Sans" pitchFamily="34" charset="-122"/>
                <a:cs typeface="IBM Plex Sans" pitchFamily="34" charset="-120"/>
              </a:rPr>
              <a:t>విలువ నిల్వ సాధనం:</a:t>
            </a:r>
            <a:r>
              <a:rPr lang="te" altLang="en-US" sz="2400" dirty="0">
                <a:solidFill>
                  <a:srgbClr val="25252B"/>
                </a:solidFill>
                <a:latin typeface="IBM Plex Sans" pitchFamily="34" charset="0"/>
                <a:ea typeface="IBM Plex Sans" pitchFamily="34" charset="-122"/>
                <a:cs typeface="IBM Plex Sans" pitchFamily="34" charset="-120"/>
              </a:rPr>
              <a:t> కాలక్రమంలో విలువను నిలుపుకోవడం</a:t>
            </a:r>
            <a:endParaRPr lang="te" sz="2400" dirty="0"/>
          </a:p>
        </p:txBody>
      </p:sp>
      <p:sp>
        <p:nvSpPr>
          <p:cNvPr id="6" name="Text 3"/>
          <p:cNvSpPr/>
          <p:nvPr/>
        </p:nvSpPr>
        <p:spPr>
          <a:xfrm>
            <a:off x="666780" y="4311853"/>
            <a:ext cx="6340632" cy="1234074"/>
          </a:xfrm>
          <a:prstGeom prst="rect">
            <a:avLst/>
          </a:prstGeom>
          <a:noFill/>
          <a:ln/>
        </p:spPr>
        <p:txBody>
          <a:bodyPr wrap="square" lIns="0" tIns="0" rIns="0" bIns="0" rtlCol="0" anchor="t"/>
          <a:lstStyle/>
          <a:p>
            <a:pPr algn="l" indent="0" marL="0">
              <a:lnSpc>
                <a:spcPct val="113000"/>
              </a:lnSpc>
              <a:buNone/>
            </a:pPr>
            <a:r>
              <a:rPr lang="te" altLang="en-US" sz="2400" dirty="0">
                <a:solidFill>
                  <a:srgbClr val="25252B"/>
                </a:solidFill>
                <a:latin typeface="IBM Plex Sans" pitchFamily="34" charset="0"/>
                <a:ea typeface="IBM Plex Sans" pitchFamily="34" charset="-122"/>
                <a:cs typeface="IBM Plex Sans" pitchFamily="34" charset="-120"/>
              </a:rPr>
              <a:t>ఒక రూపం ఒక విధిని మరో రూపం కంటే మెరుగ్గా నిర్వర్తించవచ్చు. ప్రతి రూపంలోనూ కొనుగోలు శక్తికి సంబంధించిన నష్టభయాలు ఉంటాయి.</a:t>
            </a:r>
            <a:endParaRPr lang="te" sz="240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te" altLang="en-US" sz="1200" dirty="0">
                <a:solidFill>
                  <a:srgbClr val="6C6C7D"/>
                </a:solidFill>
                <a:latin typeface="IBM Plex Sans" pitchFamily="34" charset="0"/>
                <a:ea typeface="IBM Plex Sans" pitchFamily="34" charset="-122"/>
                <a:cs typeface="IBM Plex Sans" pitchFamily="34" charset="-120"/>
              </a:rPr>
              <a:t>బిట్‌కాయిన్ డిప్లొమా · మాడ్యూల్ 1</a:t>
            </a:r>
            <a:endParaRPr lang="te"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te" altLang="en-US" sz="3000" dirty="0">
                <a:solidFill>
                  <a:srgbClr val="422C70"/>
                </a:solidFill>
                <a:latin typeface="IBM Plex Sans Medium" pitchFamily="34" charset="0"/>
                <a:ea typeface="IBM Plex Sans Medium" pitchFamily="34" charset="-122"/>
                <a:cs typeface="IBM Plex Sans Medium" pitchFamily="34" charset="-120"/>
              </a:rPr>
              <a:t>ఉపయోగకరమైన డబ్బు లక్షణాలు</a:t>
            </a:r>
            <a:endParaRPr lang="te" sz="3000" dirty="0"/>
          </a:p>
        </p:txBody>
      </p:sp>
      <p:sp>
        <p:nvSpPr>
          <p:cNvPr id="4" name="Text 2"/>
          <p:cNvSpPr/>
          <p:nvPr/>
        </p:nvSpPr>
        <p:spPr>
          <a:xfrm>
            <a:off x="666598" y="1368491"/>
            <a:ext cx="5729265" cy="2120311"/>
          </a:xfrm>
          <a:prstGeom prst="rect">
            <a:avLst/>
          </a:prstGeom>
          <a:noFill/>
          <a:ln/>
        </p:spPr>
        <p:txBody>
          <a:bodyPr wrap="square" lIns="0" tIns="0" rIns="0" bIns="0" rtlCol="0" anchor="t"/>
          <a:lstStyle/>
          <a:p>
            <a:pPr algn="l" marL="487680" indent="-487680">
              <a:lnSpc>
                <a:spcPct val="113000"/>
              </a:lnSpc>
              <a:buSzPct val="100000"/>
              <a:buChar char="•"/>
            </a:pPr>
            <a:r>
              <a:rPr lang="te" altLang="en-US" sz="1920" b="1" dirty="0">
                <a:solidFill>
                  <a:srgbClr val="422C70"/>
                </a:solidFill>
                <a:latin typeface="IBM Plex Sans" pitchFamily="34" charset="0"/>
                <a:ea typeface="IBM Plex Sans" pitchFamily="34" charset="-122"/>
                <a:cs typeface="IBM Plex Sans" pitchFamily="34" charset="-120"/>
              </a:rPr>
              <a:t>మన్నిక:</a:t>
            </a:r>
            <a:r>
              <a:rPr lang="te" altLang="en-US" sz="1920" dirty="0">
                <a:solidFill>
                  <a:srgbClr val="25252B"/>
                </a:solidFill>
                <a:latin typeface="IBM Plex Sans" pitchFamily="34" charset="0"/>
                <a:ea typeface="IBM Plex Sans" pitchFamily="34" charset="-122"/>
                <a:cs typeface="IBM Plex Sans" pitchFamily="34" charset="-120"/>
              </a:rPr>
              <a:t> కాలం గడిచినా ఉపయోగించగలగడం</a:t>
            </a:r>
            <a:endParaRPr lang="te" sz="1920" dirty="0"/>
          </a:p>
          <a:p>
            <a:pPr algn="l" marL="487680" indent="-487680">
              <a:lnSpc>
                <a:spcPct val="113000"/>
              </a:lnSpc>
              <a:spcBef>
                <a:spcPts val="380"/>
              </a:spcBef>
              <a:buSzPct val="100000"/>
              <a:buChar char="•"/>
            </a:pPr>
            <a:r>
              <a:rPr lang="te" altLang="en-US" sz="1920" b="1" dirty="0">
                <a:solidFill>
                  <a:srgbClr val="422C70"/>
                </a:solidFill>
                <a:latin typeface="IBM Plex Sans" pitchFamily="34" charset="0"/>
                <a:ea typeface="IBM Plex Sans" pitchFamily="34" charset="-122"/>
                <a:cs typeface="IBM Plex Sans" pitchFamily="34" charset="-120"/>
              </a:rPr>
              <a:t>రవాణా సౌలభ్యం:</a:t>
            </a:r>
            <a:r>
              <a:rPr lang="te" altLang="en-US" sz="1920" dirty="0">
                <a:solidFill>
                  <a:srgbClr val="25252B"/>
                </a:solidFill>
                <a:latin typeface="IBM Plex Sans" pitchFamily="34" charset="0"/>
                <a:ea typeface="IBM Plex Sans" pitchFamily="34" charset="-122"/>
                <a:cs typeface="IBM Plex Sans" pitchFamily="34" charset="-120"/>
              </a:rPr>
              <a:t> సులభంగా తరలించగలగడం లేదా బదిలీ చేయగలగడం</a:t>
            </a:r>
            <a:endParaRPr lang="te" sz="1920" dirty="0"/>
          </a:p>
          <a:p>
            <a:pPr algn="l" marL="487680" indent="-487680">
              <a:lnSpc>
                <a:spcPct val="113000"/>
              </a:lnSpc>
              <a:spcBef>
                <a:spcPts val="380"/>
              </a:spcBef>
              <a:buSzPct val="100000"/>
              <a:buChar char="•"/>
            </a:pPr>
            <a:r>
              <a:rPr lang="te" altLang="en-US" sz="1920" b="1" dirty="0">
                <a:solidFill>
                  <a:srgbClr val="422C70"/>
                </a:solidFill>
                <a:latin typeface="IBM Plex Sans" pitchFamily="34" charset="0"/>
                <a:ea typeface="IBM Plex Sans" pitchFamily="34" charset="-122"/>
                <a:cs typeface="IBM Plex Sans" pitchFamily="34" charset="-120"/>
              </a:rPr>
              <a:t>విభాజ్యత:</a:t>
            </a:r>
            <a:r>
              <a:rPr lang="te" altLang="en-US" sz="1920" dirty="0">
                <a:solidFill>
                  <a:srgbClr val="25252B"/>
                </a:solidFill>
                <a:latin typeface="IBM Plex Sans" pitchFamily="34" charset="0"/>
                <a:ea typeface="IBM Plex Sans" pitchFamily="34" charset="-122"/>
                <a:cs typeface="IBM Plex Sans" pitchFamily="34" charset="-120"/>
              </a:rPr>
              <a:t> చిన్న, పెద్ద మొత్తాలుగా విభజించగలగడం</a:t>
            </a:r>
            <a:endParaRPr lang="te" sz="1920" dirty="0"/>
          </a:p>
          <a:p>
            <a:pPr algn="l" marL="487680" indent="-487680">
              <a:lnSpc>
                <a:spcPct val="113000"/>
              </a:lnSpc>
              <a:spcBef>
                <a:spcPts val="380"/>
              </a:spcBef>
              <a:buSzPct val="100000"/>
              <a:buChar char="•"/>
            </a:pPr>
            <a:r>
              <a:rPr lang="te" altLang="en-US" sz="1920" b="1" dirty="0">
                <a:solidFill>
                  <a:srgbClr val="422C70"/>
                </a:solidFill>
                <a:latin typeface="IBM Plex Sans" pitchFamily="34" charset="0"/>
                <a:ea typeface="IBM Plex Sans" pitchFamily="34" charset="-122"/>
                <a:cs typeface="IBM Plex Sans" pitchFamily="34" charset="-120"/>
              </a:rPr>
              <a:t>పరస్పర మార్పిడిత్వం:</a:t>
            </a:r>
            <a:r>
              <a:rPr lang="te" altLang="en-US" sz="1920" dirty="0">
                <a:solidFill>
                  <a:srgbClr val="25252B"/>
                </a:solidFill>
                <a:latin typeface="IBM Plex Sans" pitchFamily="34" charset="0"/>
                <a:ea typeface="IBM Plex Sans" pitchFamily="34" charset="-122"/>
                <a:cs typeface="IBM Plex Sans" pitchFamily="34" charset="-120"/>
              </a:rPr>
              <a:t> సమాన యూనిట్లను ఒకదాని స్థానంలో మరొకటి ఉపయోగించగలగడం</a:t>
            </a:r>
            <a:endParaRPr lang="te" sz="1920" dirty="0"/>
          </a:p>
        </p:txBody>
      </p:sp>
      <p:sp>
        <p:nvSpPr>
          <p:cNvPr id="5" name="Text 3"/>
          <p:cNvSpPr/>
          <p:nvPr/>
        </p:nvSpPr>
        <p:spPr>
          <a:xfrm>
            <a:off x="6120262" y="1368491"/>
            <a:ext cx="5729265" cy="1413571"/>
          </a:xfrm>
          <a:prstGeom prst="rect">
            <a:avLst/>
          </a:prstGeom>
          <a:noFill/>
          <a:ln/>
        </p:spPr>
        <p:txBody>
          <a:bodyPr wrap="square" lIns="0" tIns="0" rIns="0" bIns="0" rtlCol="0" anchor="t"/>
          <a:lstStyle/>
          <a:p>
            <a:pPr algn="l" marL="487680" indent="-487680">
              <a:lnSpc>
                <a:spcPct val="113000"/>
              </a:lnSpc>
              <a:buSzPct val="100000"/>
              <a:buChar char="•"/>
            </a:pPr>
            <a:r>
              <a:rPr lang="te" altLang="en-US" sz="1920" b="1" dirty="0">
                <a:solidFill>
                  <a:srgbClr val="422C70"/>
                </a:solidFill>
                <a:latin typeface="IBM Plex Sans" pitchFamily="34" charset="0"/>
                <a:ea typeface="IBM Plex Sans" pitchFamily="34" charset="-122"/>
                <a:cs typeface="IBM Plex Sans" pitchFamily="34" charset="-120"/>
              </a:rPr>
              <a:t>కొరత:</a:t>
            </a:r>
            <a:r>
              <a:rPr lang="te" altLang="en-US" sz="1920" dirty="0">
                <a:solidFill>
                  <a:srgbClr val="25252B"/>
                </a:solidFill>
                <a:latin typeface="IBM Plex Sans" pitchFamily="34" charset="0"/>
                <a:ea typeface="IBM Plex Sans" pitchFamily="34" charset="-122"/>
                <a:cs typeface="IBM Plex Sans" pitchFamily="34" charset="-120"/>
              </a:rPr>
              <a:t> సరఫరా విస్తరణపై పరిమితులు</a:t>
            </a:r>
            <a:endParaRPr lang="te" sz="1920" dirty="0"/>
          </a:p>
          <a:p>
            <a:pPr algn="l" marL="487680" indent="-487680">
              <a:lnSpc>
                <a:spcPct val="113000"/>
              </a:lnSpc>
              <a:spcBef>
                <a:spcPts val="380"/>
              </a:spcBef>
              <a:buSzPct val="100000"/>
              <a:buChar char="•"/>
            </a:pPr>
            <a:r>
              <a:rPr lang="te" altLang="en-US" sz="1920" b="1" dirty="0">
                <a:solidFill>
                  <a:srgbClr val="422C70"/>
                </a:solidFill>
                <a:latin typeface="IBM Plex Sans" pitchFamily="34" charset="0"/>
                <a:ea typeface="IBM Plex Sans" pitchFamily="34" charset="-122"/>
                <a:cs typeface="IBM Plex Sans" pitchFamily="34" charset="-120"/>
              </a:rPr>
              <a:t>ఆమోదయోగ్యత:</a:t>
            </a:r>
            <a:r>
              <a:rPr lang="te" altLang="en-US" sz="1920" dirty="0">
                <a:solidFill>
                  <a:srgbClr val="25252B"/>
                </a:solidFill>
                <a:latin typeface="IBM Plex Sans" pitchFamily="34" charset="0"/>
                <a:ea typeface="IBM Plex Sans" pitchFamily="34" charset="-122"/>
                <a:cs typeface="IBM Plex Sans" pitchFamily="34" charset="-120"/>
              </a:rPr>
              <a:t> దాన్ని స్వీకరించేందుకు సుముఖత</a:t>
            </a:r>
            <a:endParaRPr lang="te" sz="1920" dirty="0"/>
          </a:p>
          <a:p>
            <a:pPr algn="l" marL="487680" indent="-487680">
              <a:lnSpc>
                <a:spcPct val="113000"/>
              </a:lnSpc>
              <a:spcBef>
                <a:spcPts val="380"/>
              </a:spcBef>
              <a:buSzPct val="100000"/>
              <a:buChar char="•"/>
            </a:pPr>
            <a:r>
              <a:rPr lang="te" altLang="en-US" sz="1920" b="1" dirty="0">
                <a:solidFill>
                  <a:srgbClr val="422C70"/>
                </a:solidFill>
                <a:latin typeface="IBM Plex Sans" pitchFamily="34" charset="0"/>
                <a:ea typeface="IBM Plex Sans" pitchFamily="34" charset="-122"/>
                <a:cs typeface="IBM Plex Sans" pitchFamily="34" charset="-120"/>
              </a:rPr>
              <a:t>ధృవీకరించగలగడం మరియు గుర్తించగలగడం:</a:t>
            </a:r>
            <a:r>
              <a:rPr lang="te" altLang="en-US" sz="1920" dirty="0">
                <a:solidFill>
                  <a:srgbClr val="25252B"/>
                </a:solidFill>
                <a:latin typeface="IBM Plex Sans" pitchFamily="34" charset="0"/>
                <a:ea typeface="IBM Plex Sans" pitchFamily="34" charset="-122"/>
                <a:cs typeface="IBM Plex Sans" pitchFamily="34" charset="-120"/>
              </a:rPr>
              <a:t> అసలైన, గుర్తించదగిన యూనిట్లు</a:t>
            </a:r>
            <a:endParaRPr lang="te" sz="1920" dirty="0"/>
          </a:p>
        </p:txBody>
      </p:sp>
      <p:sp>
        <p:nvSpPr>
          <p:cNvPr id="6" name="Text 4"/>
          <p:cNvSpPr/>
          <p:nvPr/>
        </p:nvSpPr>
        <p:spPr>
          <a:xfrm>
            <a:off x="666780" y="3756995"/>
            <a:ext cx="11510010" cy="658094"/>
          </a:xfrm>
          <a:prstGeom prst="rect">
            <a:avLst/>
          </a:prstGeom>
          <a:noFill/>
          <a:ln/>
        </p:spPr>
        <p:txBody>
          <a:bodyPr wrap="square" lIns="0" tIns="0" rIns="0" bIns="0" rtlCol="0" anchor="t"/>
          <a:lstStyle/>
          <a:p>
            <a:pPr algn="l" indent="0" marL="0">
              <a:lnSpc>
                <a:spcPct val="113000"/>
              </a:lnSpc>
              <a:buNone/>
            </a:pPr>
            <a:r>
              <a:rPr lang="te" altLang="en-US" sz="1920" dirty="0">
                <a:solidFill>
                  <a:srgbClr val="25252B"/>
                </a:solidFill>
                <a:latin typeface="IBM Plex Sans" pitchFamily="34" charset="0"/>
                <a:ea typeface="IBM Plex Sans" pitchFamily="34" charset="-122"/>
                <a:cs typeface="IBM Plex Sans" pitchFamily="34" charset="-120"/>
              </a:rPr>
              <a:t>ఏ రూపమూ అన్ని ప్రమాణాలను సంపూర్ణంగా అందుకోదు. “</a:t>
            </a:r>
            <a:r>
              <a:rPr lang="te" altLang="en-US" sz="1920" b="1" dirty="0">
                <a:solidFill>
                  <a:srgbClr val="25252B"/>
                </a:solidFill>
                <a:latin typeface="IBM Plex Sans" pitchFamily="34" charset="0"/>
                <a:ea typeface="IBM Plex Sans" pitchFamily="34" charset="-122"/>
                <a:cs typeface="IBM Plex Sans" pitchFamily="34" charset="-120"/>
              </a:rPr>
              <a:t>పటిష్ఠమైన డబ్బు</a:t>
            </a:r>
            <a:r>
              <a:rPr lang="te" altLang="en-US" sz="1920" dirty="0">
                <a:solidFill>
                  <a:srgbClr val="25252B"/>
                </a:solidFill>
                <a:latin typeface="IBM Plex Sans" pitchFamily="34" charset="0"/>
                <a:ea typeface="IBM Plex Sans" pitchFamily="34" charset="-122"/>
                <a:cs typeface="IBM Plex Sans" pitchFamily="34" charset="-120"/>
              </a:rPr>
              <a:t>” అనేది ఒక అంచనా: ప్రమాణాలను పేర్కొని, ఒకే పద్ధతిలో పోల్చండి.</a:t>
            </a:r>
            <a:endParaRPr lang="te" sz="1920" dirty="0"/>
          </a:p>
        </p:txBody>
      </p:sp>
      <p:sp>
        <p:nvSpPr>
          <p:cNvPr id="7" name="Shape 5"/>
          <p:cNvSpPr/>
          <p:nvPr/>
        </p:nvSpPr>
        <p:spPr>
          <a:xfrm>
            <a:off x="666780" y="4658959"/>
            <a:ext cx="10858500" cy="986912"/>
          </a:xfrm>
          <a:prstGeom prst="rect">
            <a:avLst/>
          </a:prstGeom>
          <a:solidFill>
            <a:srgbClr val="F3F3FA"/>
          </a:solidFill>
          <a:ln/>
        </p:spPr>
      </p:sp>
      <p:sp>
        <p:nvSpPr>
          <p:cNvPr id="8" name="Shape 6"/>
          <p:cNvSpPr/>
          <p:nvPr/>
        </p:nvSpPr>
        <p:spPr>
          <a:xfrm>
            <a:off x="666780" y="4658959"/>
            <a:ext cx="57150" cy="986912"/>
          </a:xfrm>
          <a:prstGeom prst="rect">
            <a:avLst/>
          </a:prstGeom>
          <a:solidFill>
            <a:srgbClr val="422C70"/>
          </a:solidFill>
          <a:ln/>
        </p:spPr>
      </p:sp>
      <p:sp>
        <p:nvSpPr>
          <p:cNvPr id="9" name="Text 7"/>
          <p:cNvSpPr/>
          <p:nvPr/>
        </p:nvSpPr>
        <p:spPr>
          <a:xfrm>
            <a:off x="1114014" y="4878415"/>
            <a:ext cx="10622310" cy="548000"/>
          </a:xfrm>
          <a:prstGeom prst="rect">
            <a:avLst/>
          </a:prstGeom>
          <a:noFill/>
          <a:ln/>
        </p:spPr>
        <p:txBody>
          <a:bodyPr wrap="square" lIns="0" tIns="0" rIns="0" bIns="0" rtlCol="0" anchor="t"/>
          <a:lstStyle/>
          <a:p>
            <a:pPr algn="l" indent="0" marL="0">
              <a:lnSpc>
                <a:spcPct val="113000"/>
              </a:lnSpc>
              <a:buNone/>
            </a:pPr>
            <a:r>
              <a:rPr lang="te" altLang="en-US" sz="1920" b="1" dirty="0">
                <a:solidFill>
                  <a:srgbClr val="422C70"/>
                </a:solidFill>
                <a:latin typeface="IBM Plex Sans" pitchFamily="34" charset="0"/>
                <a:ea typeface="IBM Plex Sans" pitchFamily="34" charset="-122"/>
                <a:cs typeface="IBM Plex Sans" pitchFamily="34" charset="-120"/>
              </a:rPr>
              <a:t>విమర్శనాత్మకంగా ఆలోచించండి</a:t>
            </a:r>
            <a:endParaRPr lang="te" sz="1920" dirty="0"/>
          </a:p>
          <a:p>
            <a:pPr algn="l" indent="0" marL="0">
              <a:lnSpc>
                <a:spcPct val="113000"/>
              </a:lnSpc>
              <a:spcBef>
                <a:spcPts val="290"/>
              </a:spcBef>
              <a:buNone/>
            </a:pPr>
            <a:r>
              <a:rPr lang="te" altLang="en-US" sz="1920" dirty="0">
                <a:solidFill>
                  <a:srgbClr val="25252B"/>
                </a:solidFill>
                <a:latin typeface="IBM Plex Sans" pitchFamily="34" charset="0"/>
                <a:ea typeface="IBM Plex Sans" pitchFamily="34" charset="-122"/>
                <a:cs typeface="IBM Plex Sans" pitchFamily="34" charset="-120"/>
              </a:rPr>
              <a:t>మీరు ఒక రకమైన డబ్బు లేదా ఆస్తికి బదులుగా మరొకదాన్ని ఎంచుకున్నప్పుడు ఏ లక్షణాలకు ప్రాధాన్యం ఇచ్చారు?</a:t>
            </a:r>
            <a:endParaRPr lang="te" sz="1920" dirty="0"/>
          </a:p>
        </p:txBody>
      </p:sp>
      <p:sp>
        <p:nvSpPr>
          <p:cNvPr id="10" name="Text 8"/>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te" altLang="en-US" sz="1200" dirty="0">
                <a:solidFill>
                  <a:srgbClr val="6C6C7D"/>
                </a:solidFill>
                <a:latin typeface="IBM Plex Sans" pitchFamily="34" charset="0"/>
                <a:ea typeface="IBM Plex Sans" pitchFamily="34" charset="-122"/>
                <a:cs typeface="IBM Plex Sans" pitchFamily="34" charset="-120"/>
              </a:rPr>
              <a:t>బిట్‌కాయిన్ డిప్లొమా · మాడ్యూల్ 1</a:t>
            </a:r>
            <a:endParaRPr lang="te"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te" altLang="en-US" sz="3000" dirty="0">
                <a:solidFill>
                  <a:srgbClr val="422C70"/>
                </a:solidFill>
                <a:latin typeface="IBM Plex Sans Medium" pitchFamily="34" charset="0"/>
                <a:ea typeface="IBM Plex Sans Medium" pitchFamily="34" charset="-122"/>
                <a:cs typeface="IBM Plex Sans Medium" pitchFamily="34" charset="-120"/>
              </a:rPr>
              <a:t>వస్తు మార్పిడి మరియు కోరికల ద్వంద్వ ఏకీభావం</a:t>
            </a:r>
            <a:endParaRPr lang="te" sz="3000" dirty="0"/>
          </a:p>
        </p:txBody>
      </p:sp>
      <p:sp>
        <p:nvSpPr>
          <p:cNvPr id="4" name="Text 2"/>
          <p:cNvSpPr/>
          <p:nvPr/>
        </p:nvSpPr>
        <p:spPr>
          <a:xfrm>
            <a:off x="1047720" y="1386779"/>
            <a:ext cx="11092404" cy="2300265"/>
          </a:xfrm>
          <a:prstGeom prst="rect">
            <a:avLst/>
          </a:prstGeom>
          <a:noFill/>
          <a:ln/>
        </p:spPr>
        <p:txBody>
          <a:bodyPr wrap="square" lIns="0" tIns="0" rIns="0" bIns="0" rtlCol="0" anchor="t"/>
          <a:lstStyle/>
          <a:p>
            <a:pPr algn="l" marL="228600" indent="-228600">
              <a:lnSpc>
                <a:spcPct val="113000"/>
              </a:lnSpc>
              <a:buSzPct val="100000"/>
              <a:buChar char="•"/>
            </a:pPr>
            <a:r>
              <a:rPr lang="te" altLang="en-US" sz="2400" dirty="0">
                <a:solidFill>
                  <a:srgbClr val="25252B"/>
                </a:solidFill>
                <a:latin typeface="IBM Plex Sans" pitchFamily="34" charset="0"/>
                <a:ea typeface="IBM Plex Sans" pitchFamily="34" charset="-122"/>
                <a:cs typeface="IBM Plex Sans" pitchFamily="34" charset="-120"/>
              </a:rPr>
              <a:t>వస్తువులు లేదా సేవల ప్రత్యక్ష మార్పిడి</a:t>
            </a:r>
            <a:endParaRPr lang="te" sz="2400" dirty="0"/>
          </a:p>
          <a:p>
            <a:pPr algn="l" marL="228600" indent="-228600">
              <a:lnSpc>
                <a:spcPct val="113000"/>
              </a:lnSpc>
              <a:spcBef>
                <a:spcPts val="480"/>
              </a:spcBef>
              <a:buSzPct val="100000"/>
              <a:buChar char="•"/>
            </a:pPr>
            <a:r>
              <a:rPr lang="te" altLang="en-US" sz="2400" dirty="0">
                <a:solidFill>
                  <a:srgbClr val="25252B"/>
                </a:solidFill>
                <a:latin typeface="IBM Plex Sans" pitchFamily="34" charset="0"/>
                <a:ea typeface="IBM Plex Sans" pitchFamily="34" charset="-122"/>
                <a:cs typeface="IBM Plex Sans" pitchFamily="34" charset="-120"/>
              </a:rPr>
              <a:t>ఇరుపక్షాలకూ అవతలి పక్షం అందించేది కావాలి</a:t>
            </a:r>
            <a:endParaRPr lang="te" sz="2400" dirty="0"/>
          </a:p>
          <a:p>
            <a:pPr algn="l" marL="228600" indent="-228600">
              <a:lnSpc>
                <a:spcPct val="113000"/>
              </a:lnSpc>
              <a:spcBef>
                <a:spcPts val="480"/>
              </a:spcBef>
              <a:buSzPct val="100000"/>
              <a:buChar char="•"/>
            </a:pPr>
            <a:r>
              <a:rPr lang="te" altLang="en-US" sz="2400" dirty="0">
                <a:solidFill>
                  <a:srgbClr val="25252B"/>
                </a:solidFill>
                <a:latin typeface="IBM Plex Sans" pitchFamily="34" charset="0"/>
                <a:ea typeface="IBM Plex Sans" pitchFamily="34" charset="-122"/>
                <a:cs typeface="IBM Plex Sans" pitchFamily="34" charset="-120"/>
              </a:rPr>
              <a:t>ఒకే సమయంలో, తగిన పరిమాణాల్లో</a:t>
            </a:r>
            <a:endParaRPr lang="te" sz="2400" dirty="0"/>
          </a:p>
          <a:p>
            <a:pPr algn="l" marL="228600" indent="-228600">
              <a:lnSpc>
                <a:spcPct val="113000"/>
              </a:lnSpc>
              <a:spcBef>
                <a:spcPts val="480"/>
              </a:spcBef>
              <a:buSzPct val="100000"/>
              <a:buChar char="•"/>
            </a:pPr>
            <a:r>
              <a:rPr lang="te" altLang="en-US" sz="2400" dirty="0">
                <a:solidFill>
                  <a:srgbClr val="25252B"/>
                </a:solidFill>
                <a:latin typeface="IBM Plex Sans" pitchFamily="34" charset="0"/>
                <a:ea typeface="IBM Plex Sans" pitchFamily="34" charset="-122"/>
                <a:cs typeface="IBM Plex Sans" pitchFamily="34" charset="-120"/>
              </a:rPr>
              <a:t>విభజించడం, పాడైపోవడం, ధర నిర్ణయించడం, పొదుపు చేయడంలో ఇబ్బందులు</a:t>
            </a:r>
            <a:endParaRPr lang="te" sz="2400" dirty="0"/>
          </a:p>
          <a:p>
            <a:pPr algn="l" marL="228600" indent="-228600">
              <a:lnSpc>
                <a:spcPct val="113000"/>
              </a:lnSpc>
              <a:spcBef>
                <a:spcPts val="480"/>
              </a:spcBef>
              <a:buSzPct val="100000"/>
              <a:buChar char="•"/>
            </a:pPr>
            <a:r>
              <a:rPr lang="te" altLang="en-US" sz="2400" dirty="0">
                <a:solidFill>
                  <a:srgbClr val="25252B"/>
                </a:solidFill>
                <a:latin typeface="IBM Plex Sans" pitchFamily="34" charset="0"/>
                <a:ea typeface="IBM Plex Sans" pitchFamily="34" charset="-122"/>
                <a:cs typeface="IBM Plex Sans" pitchFamily="34" charset="-120"/>
              </a:rPr>
              <a:t>డబ్బు అమ్మకాన్ని కొనుగోలు నుంచి వేరు చేస్తుంది</a:t>
            </a:r>
            <a:endParaRPr lang="te" sz="2400" dirty="0"/>
          </a:p>
        </p:txBody>
      </p:sp>
      <p:sp>
        <p:nvSpPr>
          <p:cNvPr id="5"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te" altLang="en-US" sz="1200" dirty="0">
                <a:solidFill>
                  <a:srgbClr val="6C6C7D"/>
                </a:solidFill>
                <a:latin typeface="IBM Plex Sans" pitchFamily="34" charset="0"/>
                <a:ea typeface="IBM Plex Sans" pitchFamily="34" charset="-122"/>
                <a:cs typeface="IBM Plex Sans" pitchFamily="34" charset="-120"/>
              </a:rPr>
              <a:t>బిట్‌కాయిన్ డిప్లొమా · మాడ్యూల్ 1</a:t>
            </a:r>
            <a:endParaRPr lang="te"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1811061" y="571500"/>
            <a:ext cx="8569848" cy="5714817"/>
          </a:xfrm>
          <a:prstGeom prst="rect">
            <a:avLst/>
          </a:prstGeom>
        </p:spPr>
      </p:pic>
      <p:sp>
        <p:nvSpPr>
          <p:cNvPr id="3" name="Text 0"/>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te" altLang="en-US" sz="1200" dirty="0">
                <a:solidFill>
                  <a:srgbClr val="6C6C7D"/>
                </a:solidFill>
                <a:latin typeface="IBM Plex Sans" pitchFamily="34" charset="0"/>
                <a:ea typeface="IBM Plex Sans" pitchFamily="34" charset="-122"/>
                <a:cs typeface="IBM Plex Sans" pitchFamily="34" charset="-120"/>
              </a:rPr>
              <a:t>బిట్‌కాయిన్ డిప్లొమా · మాడ్యూల్ 1</a:t>
            </a:r>
            <a:endParaRPr lang="te"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66780" y="714421"/>
            <a:ext cx="10858500" cy="5429250"/>
          </a:xfrm>
          <a:prstGeom prst="rect">
            <a:avLst/>
          </a:prstGeom>
        </p:spPr>
      </p:pic>
      <p:sp>
        <p:nvSpPr>
          <p:cNvPr id="3" name="Text 0"/>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te" altLang="en-US" sz="1200" dirty="0">
                <a:solidFill>
                  <a:srgbClr val="6C6C7D"/>
                </a:solidFill>
                <a:latin typeface="IBM Plex Sans" pitchFamily="34" charset="0"/>
                <a:ea typeface="IBM Plex Sans" pitchFamily="34" charset="-122"/>
                <a:cs typeface="IBM Plex Sans" pitchFamily="34" charset="-120"/>
              </a:rPr>
              <a:t>బిట్‌కాయిన్ డిప్లొమా · మాడ్యూల్ 1</a:t>
            </a:r>
            <a:endParaRPr lang="te"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1752630"/>
            <a:ext cx="5029200" cy="335283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te" altLang="en-US" sz="3000" dirty="0">
                <a:solidFill>
                  <a:srgbClr val="422C70"/>
                </a:solidFill>
                <a:latin typeface="IBM Plex Sans Medium" pitchFamily="34" charset="0"/>
                <a:ea typeface="IBM Plex Sans Medium" pitchFamily="34" charset="-122"/>
                <a:cs typeface="IBM Plex Sans Medium" pitchFamily="34" charset="-120"/>
              </a:rPr>
              <a:t>కొరత, విలువ మరియు మార్పిడి</a:t>
            </a:r>
            <a:endParaRPr lang="te" sz="3000" dirty="0"/>
          </a:p>
        </p:txBody>
      </p:sp>
      <p:sp>
        <p:nvSpPr>
          <p:cNvPr id="5" name="Text 2"/>
          <p:cNvSpPr/>
          <p:nvPr/>
        </p:nvSpPr>
        <p:spPr>
          <a:xfrm>
            <a:off x="1002000" y="1375806"/>
            <a:ext cx="5327020" cy="3887389"/>
          </a:xfrm>
          <a:prstGeom prst="rect">
            <a:avLst/>
          </a:prstGeom>
          <a:noFill/>
          <a:ln/>
        </p:spPr>
        <p:txBody>
          <a:bodyPr wrap="square" lIns="0" tIns="0" rIns="0" bIns="0" rtlCol="0" anchor="t"/>
          <a:lstStyle/>
          <a:p>
            <a:pPr algn="l" marL="200660" indent="-200660">
              <a:lnSpc>
                <a:spcPct val="113000"/>
              </a:lnSpc>
              <a:buSzPct val="100000"/>
              <a:buChar char="•"/>
            </a:pPr>
            <a:r>
              <a:rPr lang="te" altLang="en-US" sz="2110" b="1" dirty="0">
                <a:solidFill>
                  <a:srgbClr val="422C70"/>
                </a:solidFill>
                <a:latin typeface="IBM Plex Sans" pitchFamily="34" charset="0"/>
                <a:ea typeface="IBM Plex Sans" pitchFamily="34" charset="-122"/>
                <a:cs typeface="IBM Plex Sans" pitchFamily="34" charset="-120"/>
              </a:rPr>
              <a:t>కొరత:</a:t>
            </a:r>
            <a:r>
              <a:rPr lang="te" altLang="en-US" sz="2110" dirty="0">
                <a:solidFill>
                  <a:srgbClr val="25252B"/>
                </a:solidFill>
                <a:latin typeface="IBM Plex Sans" pitchFamily="34" charset="0"/>
                <a:ea typeface="IBM Plex Sans" pitchFamily="34" charset="-122"/>
                <a:cs typeface="IBM Plex Sans" pitchFamily="34" charset="-120"/>
              </a:rPr>
              <a:t> ఒక వినియోగం మరో వినియోగాన్ని నిరోధిస్తుంది</a:t>
            </a:r>
            <a:endParaRPr lang="te" sz="2110" dirty="0"/>
          </a:p>
          <a:p>
            <a:pPr algn="l" marL="200660" indent="-200660">
              <a:lnSpc>
                <a:spcPct val="113000"/>
              </a:lnSpc>
              <a:spcBef>
                <a:spcPts val="420"/>
              </a:spcBef>
              <a:buSzPct val="100000"/>
              <a:buChar char="•"/>
            </a:pPr>
            <a:r>
              <a:rPr lang="te" altLang="en-US" sz="2110" b="1" dirty="0">
                <a:solidFill>
                  <a:srgbClr val="422C70"/>
                </a:solidFill>
                <a:latin typeface="IBM Plex Sans" pitchFamily="34" charset="0"/>
                <a:ea typeface="IBM Plex Sans" pitchFamily="34" charset="-122"/>
                <a:cs typeface="IBM Plex Sans" pitchFamily="34" charset="-120"/>
              </a:rPr>
              <a:t>వ్యక్తినిష్ఠ విలువ:</a:t>
            </a:r>
            <a:r>
              <a:rPr lang="te" altLang="en-US" sz="2110" dirty="0">
                <a:solidFill>
                  <a:srgbClr val="25252B"/>
                </a:solidFill>
                <a:latin typeface="IBM Plex Sans" pitchFamily="34" charset="0"/>
                <a:ea typeface="IBM Plex Sans" pitchFamily="34" charset="-122"/>
                <a:cs typeface="IBM Plex Sans" pitchFamily="34" charset="-120"/>
              </a:rPr>
              <a:t> అవసరాలు, ప్రాధాన్యతలు, పరిస్థితులు</a:t>
            </a:r>
            <a:endParaRPr lang="te" sz="2110" dirty="0"/>
          </a:p>
          <a:p>
            <a:pPr algn="l" marL="200660" indent="-200660">
              <a:lnSpc>
                <a:spcPct val="113000"/>
              </a:lnSpc>
              <a:spcBef>
                <a:spcPts val="420"/>
              </a:spcBef>
              <a:buSzPct val="100000"/>
              <a:buChar char="•"/>
            </a:pPr>
            <a:r>
              <a:rPr lang="te" altLang="en-US" sz="2110" b="1" dirty="0">
                <a:solidFill>
                  <a:srgbClr val="422C70"/>
                </a:solidFill>
                <a:latin typeface="IBM Plex Sans" pitchFamily="34" charset="0"/>
                <a:ea typeface="IBM Plex Sans" pitchFamily="34" charset="-122"/>
                <a:cs typeface="IBM Plex Sans" pitchFamily="34" charset="-120"/>
              </a:rPr>
              <a:t>వినిమయం:</a:t>
            </a:r>
            <a:r>
              <a:rPr lang="te" altLang="en-US" sz="2110" dirty="0">
                <a:solidFill>
                  <a:srgbClr val="25252B"/>
                </a:solidFill>
                <a:latin typeface="IBM Plex Sans" pitchFamily="34" charset="0"/>
                <a:ea typeface="IBM Plex Sans" pitchFamily="34" charset="-122"/>
                <a:cs typeface="IBM Plex Sans" pitchFamily="34" charset="-120"/>
              </a:rPr>
              <a:t> ఇరుపక్షాలూ తమకు లభించేదానినే ఎక్కువగా కోరుకుంటాయి</a:t>
            </a:r>
            <a:endParaRPr lang="te" sz="2110" dirty="0"/>
          </a:p>
          <a:p>
            <a:pPr algn="l" marL="200660" indent="-200660">
              <a:lnSpc>
                <a:spcPct val="113000"/>
              </a:lnSpc>
              <a:spcBef>
                <a:spcPts val="420"/>
              </a:spcBef>
              <a:buSzPct val="100000"/>
              <a:buChar char="•"/>
            </a:pPr>
            <a:r>
              <a:rPr lang="te" altLang="en-US" sz="2110" b="1" dirty="0">
                <a:solidFill>
                  <a:srgbClr val="422C70"/>
                </a:solidFill>
                <a:latin typeface="IBM Plex Sans" pitchFamily="34" charset="0"/>
                <a:ea typeface="IBM Plex Sans" pitchFamily="34" charset="-122"/>
                <a:cs typeface="IBM Plex Sans" pitchFamily="34" charset="-120"/>
              </a:rPr>
              <a:t>అవకాశ వ్యయం:</a:t>
            </a:r>
            <a:r>
              <a:rPr lang="te" altLang="en-US" sz="2110" dirty="0">
                <a:solidFill>
                  <a:srgbClr val="25252B"/>
                </a:solidFill>
                <a:latin typeface="IBM Plex Sans" pitchFamily="34" charset="0"/>
                <a:ea typeface="IBM Plex Sans" pitchFamily="34" charset="-122"/>
                <a:cs typeface="IBM Plex Sans" pitchFamily="34" charset="-120"/>
              </a:rPr>
              <a:t> వదులుకున్న అత్యుత్తమ ప్రత్యామ్నాయం</a:t>
            </a:r>
            <a:endParaRPr lang="te" sz="2110" dirty="0"/>
          </a:p>
          <a:p>
            <a:pPr algn="l" marL="200660" indent="-200660">
              <a:lnSpc>
                <a:spcPct val="113000"/>
              </a:lnSpc>
              <a:spcBef>
                <a:spcPts val="420"/>
              </a:spcBef>
              <a:buSzPct val="100000"/>
              <a:buChar char="•"/>
            </a:pPr>
            <a:r>
              <a:rPr lang="te" altLang="en-US" sz="2110" b="1" dirty="0">
                <a:solidFill>
                  <a:srgbClr val="422C70"/>
                </a:solidFill>
                <a:latin typeface="IBM Plex Sans" pitchFamily="34" charset="0"/>
                <a:ea typeface="IBM Plex Sans" pitchFamily="34" charset="-122"/>
                <a:cs typeface="IBM Plex Sans" pitchFamily="34" charset="-120"/>
              </a:rPr>
              <a:t>కాల ప్రాధాన్యత:</a:t>
            </a:r>
            <a:r>
              <a:rPr lang="te" altLang="en-US" sz="2110" dirty="0">
                <a:solidFill>
                  <a:srgbClr val="25252B"/>
                </a:solidFill>
                <a:latin typeface="IBM Plex Sans" pitchFamily="34" charset="0"/>
                <a:ea typeface="IBM Plex Sans" pitchFamily="34" charset="-122"/>
                <a:cs typeface="IBM Plex Sans" pitchFamily="34" charset="-120"/>
              </a:rPr>
              <a:t> తరువాతితో పోలిస్తే ఇప్పుడు</a:t>
            </a:r>
            <a:endParaRPr lang="te" sz="2110" dirty="0"/>
          </a:p>
          <a:p>
            <a:pPr algn="l" marL="200660" indent="-200660">
              <a:lnSpc>
                <a:spcPct val="113000"/>
              </a:lnSpc>
              <a:spcBef>
                <a:spcPts val="420"/>
              </a:spcBef>
              <a:buSzPct val="100000"/>
              <a:buChar char="•"/>
            </a:pPr>
            <a:r>
              <a:rPr lang="te" altLang="en-US" sz="2110" b="1" dirty="0">
                <a:solidFill>
                  <a:srgbClr val="422C70"/>
                </a:solidFill>
                <a:latin typeface="IBM Plex Sans" pitchFamily="34" charset="0"/>
                <a:ea typeface="IBM Plex Sans" pitchFamily="34" charset="-122"/>
                <a:cs typeface="IBM Plex Sans" pitchFamily="34" charset="-120"/>
              </a:rPr>
              <a:t>రాజీ:</a:t>
            </a:r>
            <a:r>
              <a:rPr lang="te" altLang="en-US" sz="2110" dirty="0">
                <a:solidFill>
                  <a:srgbClr val="25252B"/>
                </a:solidFill>
                <a:latin typeface="IBM Plex Sans" pitchFamily="34" charset="0"/>
                <a:ea typeface="IBM Plex Sans" pitchFamily="34" charset="-122"/>
                <a:cs typeface="IBM Plex Sans" pitchFamily="34" charset="-120"/>
              </a:rPr>
              <a:t> వ్యయంతో కూడిన ప్రయోజనం</a:t>
            </a:r>
            <a:endParaRPr lang="te" sz="2110" dirty="0"/>
          </a:p>
        </p:txBody>
      </p:sp>
      <p:sp>
        <p:nvSpPr>
          <p:cNvPr id="6" name="Text 3"/>
          <p:cNvSpPr/>
          <p:nvPr/>
        </p:nvSpPr>
        <p:spPr>
          <a:xfrm>
            <a:off x="666780" y="5558180"/>
            <a:ext cx="5694426" cy="723930"/>
          </a:xfrm>
          <a:prstGeom prst="rect">
            <a:avLst/>
          </a:prstGeom>
          <a:noFill/>
          <a:ln/>
        </p:spPr>
        <p:txBody>
          <a:bodyPr wrap="square" lIns="0" tIns="0" rIns="0" bIns="0" rtlCol="0" anchor="t"/>
          <a:lstStyle/>
          <a:p>
            <a:pPr algn="l" indent="0" marL="0">
              <a:lnSpc>
                <a:spcPct val="113000"/>
              </a:lnSpc>
              <a:buNone/>
            </a:pPr>
            <a:r>
              <a:rPr lang="te" altLang="en-US" sz="2110" dirty="0">
                <a:solidFill>
                  <a:srgbClr val="25252B"/>
                </a:solidFill>
                <a:latin typeface="IBM Plex Sans" pitchFamily="34" charset="0"/>
                <a:ea typeface="IBM Plex Sans" pitchFamily="34" charset="-122"/>
                <a:cs typeface="IBM Plex Sans" pitchFamily="34" charset="-120"/>
              </a:rPr>
              <a:t>కొరత ఒక్కటే విలువకు హామీ ఇవ్వదు; డిమాండ్ కూడా ముఖ్యమే.</a:t>
            </a:r>
            <a:endParaRPr lang="te" sz="211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te" altLang="en-US" sz="1200" dirty="0">
                <a:solidFill>
                  <a:srgbClr val="6C6C7D"/>
                </a:solidFill>
                <a:latin typeface="IBM Plex Sans" pitchFamily="34" charset="0"/>
                <a:ea typeface="IBM Plex Sans" pitchFamily="34" charset="-122"/>
                <a:cs typeface="IBM Plex Sans" pitchFamily="34" charset="-120"/>
              </a:rPr>
              <a:t>బిట్‌కాయిన్ డిప్లొమా · మాడ్యూల్ 1</a:t>
            </a:r>
            <a:endParaRPr lang="te"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FFFFFF"/>
        </a:solidFill>
      </p:bgPr>
    </p:bg>
    <p:spTree>
      <p:nvGrpSpPr>
        <p:cNvPr id="1" name=""/>
        <p:cNvGrpSpPr/>
        <p:nvPr/>
      </p:nvGrpSpPr>
      <p:grpSpPr>
        <a:xfrm>
          <a:off x="0" y="0"/>
          <a:ext cx="0" cy="0"/>
          <a:chOff x="0" y="0"/>
          <a:chExt cx="0" cy="0"/>
        </a:xfrm>
      </p:grpSpPr>
      <p:pic>
        <p:nvPicPr>
          <p:cNvPr id="2" name="Image 0" descr="సురక్షితమైన నీటి వనరు సమీపంలో ఒక నీటి సీసా దుకాణంలోని ఫ్రిజ్‌లో ఉంది. సమీపంలో స్వచ్ఛమైన నీరు సులభంగా దొరుకుతుంది.అవసరంతక్కువధరమరింత తక్కువనీటి కొరత సమయంలో అదే సీసా మండే ఎడారిలో ఉంది. నీరు దొరకడం కష్టం">    </p:cNvPr>
          <p:cNvPicPr>
            <a:picLocks noChangeAspect="1"/>
          </p:cNvPicPr>
          <p:nvPr/>
        </p:nvPicPr>
        <p:blipFill>
          <a:blip r:embed="rId1"/>
          <a:stretch>
            <a:fillRect/>
          </a:stretch>
        </p:blipFill>
        <p:spPr>
          <a:xfrm>
            <a:off x="342900" y="376916"/>
            <a:ext cx="11506170" cy="5951830"/>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te" altLang="en-US" sz="3000" dirty="0">
                <a:solidFill>
                  <a:srgbClr val="422C70"/>
                </a:solidFill>
                <a:latin typeface="IBM Plex Sans Medium" pitchFamily="34" charset="0"/>
                <a:ea typeface="IBM Plex Sans Medium" pitchFamily="34" charset="-122"/>
                <a:cs typeface="IBM Plex Sans Medium" pitchFamily="34" charset="-120"/>
              </a:rPr>
              <a:t>అవకాశ వ్యయం</a:t>
            </a:r>
            <a:endParaRPr lang="te" sz="3000" dirty="0"/>
          </a:p>
        </p:txBody>
      </p:sp>
      <p:pic>
        <p:nvPicPr>
          <p:cNvPr id="4" name="Image 0" descr="preencoded.png">    </p:cNvPr>
          <p:cNvPicPr>
            <a:picLocks noChangeAspect="1"/>
          </p:cNvPicPr>
          <p:nvPr/>
        </p:nvPicPr>
        <p:blipFill>
          <a:blip r:embed="rId1"/>
          <a:stretch>
            <a:fillRect/>
          </a:stretch>
        </p:blipFill>
        <p:spPr>
          <a:xfrm>
            <a:off x="2468148" y="1447770"/>
            <a:ext cx="7255673" cy="4838548"/>
          </a:xfrm>
          <a:prstGeom prst="rect">
            <a:avLst/>
          </a:prstGeom>
        </p:spPr>
      </p:pic>
      <p:sp>
        <p:nvSpPr>
          <p:cNvPr id="5" name="Text 2"/>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te" altLang="en-US" sz="1200" dirty="0">
                <a:solidFill>
                  <a:srgbClr val="6C6C7D"/>
                </a:solidFill>
                <a:latin typeface="IBM Plex Sans" pitchFamily="34" charset="0"/>
                <a:ea typeface="IBM Plex Sans" pitchFamily="34" charset="-122"/>
                <a:cs typeface="IBM Plex Sans" pitchFamily="34" charset="-120"/>
              </a:rPr>
              <a:t>బిట్‌కాయిన్ డిప్లొమా · మాడ్యూల్ 1</a:t>
            </a:r>
            <a:endParaRPr lang="te"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FFFFFF"/>
        </a:solidFill>
      </p:bgPr>
    </p:bg>
    <p:spTree>
      <p:nvGrpSpPr>
        <p:cNvPr id="1" name=""/>
        <p:cNvGrpSpPr/>
        <p:nvPr/>
      </p:nvGrpSpPr>
      <p:grpSpPr>
        <a:xfrm>
          <a:off x="0" y="0"/>
          <a:ext cx="0" cy="0"/>
          <a:chOff x="0" y="0"/>
          <a:chExt cx="0" cy="0"/>
        </a:xfrm>
      </p:grpSpPr>
      <p:pic>
        <p:nvPicPr>
          <p:cNvPr id="2" name="Image 0" descr="పరిమితంగా డబ్బు ఉన్న ఒక కొనుగోలుదారు తనకున్న ఎంపికలను బేరీజు వేసుకుంటున్నారు ఆహారం ఈ రోజు బాగా తినండి.రవాణా పనికి వెళ్లండి.పొదుపుతరువాతి కోసం దాచుకోండి. ఒకదాన్ని ఎంచుకుంటే మిగతావాటిని వదులుకోవాలి: ఇదే">    </p:cNvPr>
          <p:cNvPicPr>
            <a:picLocks noChangeAspect="1"/>
          </p:cNvPicPr>
          <p:nvPr/>
        </p:nvPicPr>
        <p:blipFill>
          <a:blip r:embed="rId1"/>
          <a:stretch>
            <a:fillRect/>
          </a:stretch>
        </p:blipFill>
        <p:spPr>
          <a:xfrm>
            <a:off x="342900" y="625084"/>
            <a:ext cx="11506170" cy="5455402"/>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te" altLang="en-US" sz="3000" dirty="0">
                <a:solidFill>
                  <a:srgbClr val="422C70"/>
                </a:solidFill>
                <a:latin typeface="IBM Plex Sans Medium" pitchFamily="34" charset="0"/>
                <a:ea typeface="IBM Plex Sans Medium" pitchFamily="34" charset="-122"/>
                <a:cs typeface="IBM Plex Sans Medium" pitchFamily="34" charset="-120"/>
              </a:rPr>
              <a:t>వస్తు మార్పిడి నుండి డిజిటల్ డబ్బు వరకు</a:t>
            </a:r>
            <a:endParaRPr lang="te" sz="3000" dirty="0"/>
          </a:p>
        </p:txBody>
      </p:sp>
      <p:sp>
        <p:nvSpPr>
          <p:cNvPr id="4" name="Text 2"/>
          <p:cNvSpPr/>
          <p:nvPr/>
        </p:nvSpPr>
        <p:spPr>
          <a:xfrm>
            <a:off x="1047720" y="1386779"/>
            <a:ext cx="11092404" cy="3183849"/>
          </a:xfrm>
          <a:prstGeom prst="rect">
            <a:avLst/>
          </a:prstGeom>
          <a:noFill/>
          <a:ln/>
        </p:spPr>
        <p:txBody>
          <a:bodyPr wrap="square" lIns="0" tIns="0" rIns="0" bIns="0" rtlCol="0" anchor="t"/>
          <a:lstStyle/>
          <a:p>
            <a:pPr algn="l" marL="228600" indent="-228600">
              <a:lnSpc>
                <a:spcPct val="113000"/>
              </a:lnSpc>
              <a:buSzPct val="100000"/>
              <a:buChar char="•"/>
            </a:pPr>
            <a:r>
              <a:rPr lang="te" altLang="en-US" sz="2400" dirty="0">
                <a:solidFill>
                  <a:srgbClr val="25252B"/>
                </a:solidFill>
                <a:latin typeface="IBM Plex Sans" pitchFamily="34" charset="0"/>
                <a:ea typeface="IBM Plex Sans" pitchFamily="34" charset="-122"/>
                <a:cs typeface="IBM Plex Sans" pitchFamily="34" charset="-120"/>
              </a:rPr>
              <a:t>ప్రత్యక్ష మార్పిడి, బహుమతులు, బాధ్యతలు, రుణ రికార్డులు</a:t>
            </a:r>
            <a:endParaRPr lang="te" sz="2400" dirty="0"/>
          </a:p>
          <a:p>
            <a:pPr algn="l" marL="228600" indent="-228600">
              <a:lnSpc>
                <a:spcPct val="113000"/>
              </a:lnSpc>
              <a:spcBef>
                <a:spcPts val="480"/>
              </a:spcBef>
              <a:buSzPct val="100000"/>
              <a:buChar char="•"/>
            </a:pPr>
            <a:r>
              <a:rPr lang="te" altLang="en-US" sz="2400" dirty="0">
                <a:solidFill>
                  <a:srgbClr val="25252B"/>
                </a:solidFill>
                <a:latin typeface="IBM Plex Sans" pitchFamily="34" charset="0"/>
                <a:ea typeface="IBM Plex Sans" pitchFamily="34" charset="-122"/>
                <a:cs typeface="IBM Plex Sans" pitchFamily="34" charset="-120"/>
              </a:rPr>
              <a:t>వస్తు ద్రవ్యం: ఇతర ఉపయోగాలు కూడా ఉన్న వస్తువులు</a:t>
            </a:r>
            <a:endParaRPr lang="te" sz="2400" dirty="0"/>
          </a:p>
          <a:p>
            <a:pPr algn="l" marL="228600" indent="-228600">
              <a:lnSpc>
                <a:spcPct val="113000"/>
              </a:lnSpc>
              <a:spcBef>
                <a:spcPts val="480"/>
              </a:spcBef>
              <a:buSzPct val="100000"/>
              <a:buChar char="•"/>
            </a:pPr>
            <a:r>
              <a:rPr lang="te" altLang="en-US" sz="2400" dirty="0">
                <a:solidFill>
                  <a:srgbClr val="25252B"/>
                </a:solidFill>
                <a:latin typeface="IBM Plex Sans" pitchFamily="34" charset="0"/>
                <a:ea typeface="IBM Plex Sans" pitchFamily="34" charset="-122"/>
                <a:cs typeface="IBM Plex Sans" pitchFamily="34" charset="-120"/>
              </a:rPr>
              <a:t>ప్రామాణిక నాణేలు: గుర్తింపు; లోహ స్వచ్ఛత తగ్గే అవకాశం</a:t>
            </a:r>
            <a:endParaRPr lang="te" sz="2400" dirty="0"/>
          </a:p>
          <a:p>
            <a:pPr algn="l" marL="228600" indent="-228600">
              <a:lnSpc>
                <a:spcPct val="113000"/>
              </a:lnSpc>
              <a:spcBef>
                <a:spcPts val="480"/>
              </a:spcBef>
              <a:buSzPct val="100000"/>
              <a:buChar char="•"/>
            </a:pPr>
            <a:r>
              <a:rPr lang="te" altLang="en-US" sz="2400" dirty="0">
                <a:solidFill>
                  <a:srgbClr val="25252B"/>
                </a:solidFill>
                <a:latin typeface="IBM Plex Sans" pitchFamily="34" charset="0"/>
                <a:ea typeface="IBM Plex Sans" pitchFamily="34" charset="-122"/>
                <a:cs typeface="IBM Plex Sans" pitchFamily="34" charset="-120"/>
              </a:rPr>
              <a:t>ప్రాతినిధ్య కాగిత ద్రవ్యం: అంతర్లీన విలువ గల వస్తువులకు మార్చుకోగల హక్కు పత్రాలు; జారీదారుపై నమ్మకం</a:t>
            </a:r>
            <a:endParaRPr lang="te" sz="2400" dirty="0"/>
          </a:p>
          <a:p>
            <a:pPr algn="l" marL="228600" indent="-228600">
              <a:lnSpc>
                <a:spcPct val="113000"/>
              </a:lnSpc>
              <a:spcBef>
                <a:spcPts val="480"/>
              </a:spcBef>
              <a:buSzPct val="100000"/>
              <a:buChar char="•"/>
            </a:pPr>
            <a:r>
              <a:rPr lang="te" altLang="en-US" sz="2400" dirty="0">
                <a:solidFill>
                  <a:srgbClr val="25252B"/>
                </a:solidFill>
                <a:latin typeface="IBM Plex Sans" pitchFamily="34" charset="0"/>
                <a:ea typeface="IBM Plex Sans" pitchFamily="34" charset="-122"/>
                <a:cs typeface="IBM Plex Sans" pitchFamily="34" charset="-120"/>
              </a:rPr>
              <a:t>బ్యాంకులు మరియు ప్రభుత్వ ద్రవ్యం: సంస్థాగత వాగ్దానాలు</a:t>
            </a:r>
            <a:endParaRPr lang="te" sz="2400" dirty="0"/>
          </a:p>
          <a:p>
            <a:pPr algn="l" marL="228600" indent="-228600">
              <a:lnSpc>
                <a:spcPct val="113000"/>
              </a:lnSpc>
              <a:spcBef>
                <a:spcPts val="480"/>
              </a:spcBef>
              <a:buSzPct val="100000"/>
              <a:buChar char="•"/>
            </a:pPr>
            <a:r>
              <a:rPr lang="te" altLang="en-US" sz="2400" dirty="0">
                <a:solidFill>
                  <a:srgbClr val="25252B"/>
                </a:solidFill>
                <a:latin typeface="IBM Plex Sans" pitchFamily="34" charset="0"/>
                <a:ea typeface="IBM Plex Sans" pitchFamily="34" charset="-122"/>
                <a:cs typeface="IBM Plex Sans" pitchFamily="34" charset="-120"/>
              </a:rPr>
              <a:t>డిజిటల్ చెల్లింపులు: రికార్డులను మార్చే సూచనలు</a:t>
            </a:r>
            <a:endParaRPr lang="te" sz="2400" dirty="0"/>
          </a:p>
        </p:txBody>
      </p:sp>
      <p:sp>
        <p:nvSpPr>
          <p:cNvPr id="5" name="Text 3"/>
          <p:cNvSpPr/>
          <p:nvPr/>
        </p:nvSpPr>
        <p:spPr>
          <a:xfrm>
            <a:off x="666780" y="4905847"/>
            <a:ext cx="11510010" cy="822686"/>
          </a:xfrm>
          <a:prstGeom prst="rect">
            <a:avLst/>
          </a:prstGeom>
          <a:noFill/>
          <a:ln/>
        </p:spPr>
        <p:txBody>
          <a:bodyPr wrap="square" lIns="0" tIns="0" rIns="0" bIns="0" rtlCol="0" anchor="t"/>
          <a:lstStyle/>
          <a:p>
            <a:pPr algn="l" indent="0" marL="0">
              <a:lnSpc>
                <a:spcPct val="113000"/>
              </a:lnSpc>
              <a:buNone/>
            </a:pPr>
            <a:r>
              <a:rPr lang="te" altLang="en-US" sz="2400" dirty="0">
                <a:solidFill>
                  <a:srgbClr val="25252B"/>
                </a:solidFill>
                <a:latin typeface="IBM Plex Sans" pitchFamily="34" charset="0"/>
                <a:ea typeface="IBM Plex Sans" pitchFamily="34" charset="-122"/>
                <a:cs typeface="IBM Plex Sans" pitchFamily="34" charset="-120"/>
              </a:rPr>
              <a:t>వివిధ రూపాలు ఒకే కాలంలో ఉనికిలో ఉన్నాయి; సమాజాలన్నీ ఒకే క్రమాన్ని అనుసరించలేదు. సౌలభ్యం తరచుగా జారీదారులు మరియు మధ్యవర్తులపై ఆధారపడేలా చేసింది.</a:t>
            </a:r>
            <a:endParaRPr lang="te" sz="240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te" altLang="en-US" sz="1200" dirty="0">
                <a:solidFill>
                  <a:srgbClr val="6C6C7D"/>
                </a:solidFill>
                <a:latin typeface="IBM Plex Sans" pitchFamily="34" charset="0"/>
                <a:ea typeface="IBM Plex Sans" pitchFamily="34" charset="-122"/>
                <a:cs typeface="IBM Plex Sans" pitchFamily="34" charset="-120"/>
              </a:rPr>
              <a:t>బిట్‌కాయిన్ డిప్లొమా · మాడ్యూల్ 1</a:t>
            </a:r>
            <a:endParaRPr lang="te"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17</a:t>
            </a:fld>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te" altLang="en-US" sz="3000" dirty="0">
                <a:solidFill>
                  <a:srgbClr val="422C70"/>
                </a:solidFill>
                <a:latin typeface="IBM Plex Sans Medium" pitchFamily="34" charset="0"/>
                <a:ea typeface="IBM Plex Sans Medium" pitchFamily="34" charset="-122"/>
                <a:cs typeface="IBM Plex Sans Medium" pitchFamily="34" charset="-120"/>
              </a:rPr>
              <a:t>ఫియట్ ద్రవ్యం</a:t>
            </a:r>
            <a:endParaRPr lang="te" sz="3000" dirty="0"/>
          </a:p>
        </p:txBody>
      </p:sp>
      <p:sp>
        <p:nvSpPr>
          <p:cNvPr id="4" name="Text 2"/>
          <p:cNvSpPr/>
          <p:nvPr/>
        </p:nvSpPr>
        <p:spPr>
          <a:xfrm>
            <a:off x="666780" y="1441734"/>
            <a:ext cx="11510010" cy="789950"/>
          </a:xfrm>
          <a:prstGeom prst="rect">
            <a:avLst/>
          </a:prstGeom>
          <a:noFill/>
          <a:ln/>
        </p:spPr>
        <p:txBody>
          <a:bodyPr wrap="square" lIns="0" tIns="0" rIns="0" bIns="0" rtlCol="0" anchor="t"/>
          <a:lstStyle/>
          <a:p>
            <a:pPr algn="l" indent="0" marL="0">
              <a:lnSpc>
                <a:spcPct val="113000"/>
              </a:lnSpc>
              <a:buNone/>
            </a:pPr>
            <a:r>
              <a:rPr lang="te" altLang="en-US" sz="2300" dirty="0">
                <a:solidFill>
                  <a:srgbClr val="25252B"/>
                </a:solidFill>
                <a:latin typeface="IBM Plex Sans" pitchFamily="34" charset="0"/>
                <a:ea typeface="IBM Plex Sans" pitchFamily="34" charset="-122"/>
                <a:cs typeface="IBM Plex Sans" pitchFamily="34" charset="-120"/>
              </a:rPr>
              <a:t>ఫియాట్ ద్రవ్యం అనేది ప్రభుత్వం అనుమతించిన కరెన్సీ; దీనిని బంగారం వంటి వస్తువు యొక్క నిర్ణీత పరిమాణానికి మార్పిడి చేసుకోలేరు.</a:t>
            </a:r>
            <a:endParaRPr lang="te" sz="2300" dirty="0"/>
          </a:p>
        </p:txBody>
      </p:sp>
      <p:sp>
        <p:nvSpPr>
          <p:cNvPr id="5" name="Text 3"/>
          <p:cNvSpPr/>
          <p:nvPr/>
        </p:nvSpPr>
        <p:spPr>
          <a:xfrm>
            <a:off x="1032449" y="2465680"/>
            <a:ext cx="11109137" cy="2208916"/>
          </a:xfrm>
          <a:prstGeom prst="rect">
            <a:avLst/>
          </a:prstGeom>
          <a:noFill/>
          <a:ln/>
        </p:spPr>
        <p:txBody>
          <a:bodyPr wrap="square" lIns="0" tIns="0" rIns="0" bIns="0" rtlCol="0" anchor="t"/>
          <a:lstStyle/>
          <a:p>
            <a:pPr algn="l" marL="219710" indent="-219710">
              <a:lnSpc>
                <a:spcPct val="113000"/>
              </a:lnSpc>
              <a:buSzPct val="100000"/>
              <a:buChar char="•"/>
            </a:pPr>
            <a:r>
              <a:rPr lang="te" altLang="en-US" sz="2300" b="1" dirty="0">
                <a:solidFill>
                  <a:srgbClr val="422C70"/>
                </a:solidFill>
                <a:latin typeface="IBM Plex Sans" pitchFamily="34" charset="0"/>
                <a:ea typeface="IBM Plex Sans" pitchFamily="34" charset="-122"/>
                <a:cs typeface="IBM Plex Sans" pitchFamily="34" charset="-120"/>
              </a:rPr>
              <a:t>కేంద్ర బ్యాంకు:</a:t>
            </a:r>
            <a:r>
              <a:rPr lang="te" altLang="en-US" sz="2300" dirty="0">
                <a:solidFill>
                  <a:srgbClr val="25252B"/>
                </a:solidFill>
                <a:latin typeface="IBM Plex Sans" pitchFamily="34" charset="0"/>
                <a:ea typeface="IBM Plex Sans" pitchFamily="34" charset="-122"/>
                <a:cs typeface="IBM Plex Sans" pitchFamily="34" charset="-120"/>
              </a:rPr>
              <a:t> మూల ద్రవ్యం, విధానం, లావాదేవీల పరిష్కారం</a:t>
            </a:r>
            <a:endParaRPr lang="te" sz="2300" dirty="0"/>
          </a:p>
          <a:p>
            <a:pPr algn="l" marL="219710" indent="-219710">
              <a:lnSpc>
                <a:spcPct val="113000"/>
              </a:lnSpc>
              <a:spcBef>
                <a:spcPts val="460"/>
              </a:spcBef>
              <a:buSzPct val="100000"/>
              <a:buChar char="•"/>
            </a:pPr>
            <a:r>
              <a:rPr lang="te" altLang="en-US" sz="2300" b="1" dirty="0">
                <a:solidFill>
                  <a:srgbClr val="422C70"/>
                </a:solidFill>
                <a:latin typeface="IBM Plex Sans" pitchFamily="34" charset="0"/>
                <a:ea typeface="IBM Plex Sans" pitchFamily="34" charset="-122"/>
                <a:cs typeface="IBM Plex Sans" pitchFamily="34" charset="-120"/>
              </a:rPr>
              <a:t>వాణిజ్య బ్యాంకులు:</a:t>
            </a:r>
            <a:r>
              <a:rPr lang="te" altLang="en-US" sz="2300" dirty="0">
                <a:solidFill>
                  <a:srgbClr val="25252B"/>
                </a:solidFill>
                <a:latin typeface="IBM Plex Sans" pitchFamily="34" charset="0"/>
                <a:ea typeface="IBM Plex Sans" pitchFamily="34" charset="-122"/>
                <a:cs typeface="IBM Plex Sans" pitchFamily="34" charset="-120"/>
              </a:rPr>
              <a:t> డిపాజిట్లు, చెల్లింపులు, రుణాలు</a:t>
            </a:r>
            <a:endParaRPr lang="te" sz="2300" dirty="0"/>
          </a:p>
          <a:p>
            <a:pPr algn="l" marL="219710" indent="-219710">
              <a:lnSpc>
                <a:spcPct val="113000"/>
              </a:lnSpc>
              <a:spcBef>
                <a:spcPts val="460"/>
              </a:spcBef>
              <a:buSzPct val="100000"/>
              <a:buChar char="•"/>
            </a:pPr>
            <a:r>
              <a:rPr lang="te" altLang="en-US" sz="2300" b="1" dirty="0">
                <a:solidFill>
                  <a:srgbClr val="422C70"/>
                </a:solidFill>
                <a:latin typeface="IBM Plex Sans" pitchFamily="34" charset="0"/>
                <a:ea typeface="IBM Plex Sans" pitchFamily="34" charset="-122"/>
                <a:cs typeface="IBM Plex Sans" pitchFamily="34" charset="-120"/>
              </a:rPr>
              <a:t>ప్రభుత్వం:</a:t>
            </a:r>
            <a:r>
              <a:rPr lang="te" altLang="en-US" sz="2300" dirty="0">
                <a:solidFill>
                  <a:srgbClr val="25252B"/>
                </a:solidFill>
                <a:latin typeface="IBM Plex Sans" pitchFamily="34" charset="0"/>
                <a:ea typeface="IBM Plex Sans" pitchFamily="34" charset="-122"/>
                <a:cs typeface="IBM Plex Sans" pitchFamily="34" charset="-120"/>
              </a:rPr>
              <a:t> పన్నులు, వ్యయం, చట్టాలు</a:t>
            </a:r>
            <a:endParaRPr lang="te" sz="2300" dirty="0"/>
          </a:p>
          <a:p>
            <a:pPr algn="l" marL="219710" indent="-219710">
              <a:lnSpc>
                <a:spcPct val="113000"/>
              </a:lnSpc>
              <a:spcBef>
                <a:spcPts val="460"/>
              </a:spcBef>
              <a:buSzPct val="100000"/>
              <a:buChar char="•"/>
            </a:pPr>
            <a:r>
              <a:rPr lang="te" altLang="en-US" sz="2300" b="1" dirty="0">
                <a:solidFill>
                  <a:srgbClr val="422C70"/>
                </a:solidFill>
                <a:latin typeface="IBM Plex Sans" pitchFamily="34" charset="0"/>
                <a:ea typeface="IBM Plex Sans" pitchFamily="34" charset="-122"/>
                <a:cs typeface="IBM Plex Sans" pitchFamily="34" charset="-120"/>
              </a:rPr>
              <a:t>ప్రజలు మరియు వ్యాపారాలు:</a:t>
            </a:r>
            <a:r>
              <a:rPr lang="te" altLang="en-US" sz="2300" dirty="0">
                <a:solidFill>
                  <a:srgbClr val="25252B"/>
                </a:solidFill>
                <a:latin typeface="IBM Plex Sans" pitchFamily="34" charset="0"/>
                <a:ea typeface="IBM Plex Sans" pitchFamily="34" charset="-122"/>
                <a:cs typeface="IBM Plex Sans" pitchFamily="34" charset="-120"/>
              </a:rPr>
              <a:t> పని, ధరలు, మార్పిడి</a:t>
            </a:r>
            <a:endParaRPr lang="te" sz="2300" dirty="0"/>
          </a:p>
          <a:p>
            <a:pPr algn="l" marL="219710" indent="-219710">
              <a:lnSpc>
                <a:spcPct val="113000"/>
              </a:lnSpc>
              <a:spcBef>
                <a:spcPts val="460"/>
              </a:spcBef>
              <a:buSzPct val="100000"/>
              <a:buChar char="•"/>
            </a:pPr>
            <a:r>
              <a:rPr lang="te" altLang="en-US" sz="2300" dirty="0">
                <a:solidFill>
                  <a:srgbClr val="25252B"/>
                </a:solidFill>
                <a:latin typeface="IBM Plex Sans" pitchFamily="34" charset="0"/>
                <a:ea typeface="IBM Plex Sans" pitchFamily="34" charset="-122"/>
                <a:cs typeface="IBM Plex Sans" pitchFamily="34" charset="-120"/>
              </a:rPr>
              <a:t>సమష్టి ఆమోదం మరియు నెట్‌వర్క్ ప్రభావాలు</a:t>
            </a:r>
            <a:endParaRPr lang="te" sz="2300" dirty="0"/>
          </a:p>
        </p:txBody>
      </p:sp>
      <p:sp>
        <p:nvSpPr>
          <p:cNvPr id="6" name="Text 4"/>
          <p:cNvSpPr/>
          <p:nvPr/>
        </p:nvSpPr>
        <p:spPr>
          <a:xfrm>
            <a:off x="666780" y="4996282"/>
            <a:ext cx="11510010" cy="1184971"/>
          </a:xfrm>
          <a:prstGeom prst="rect">
            <a:avLst/>
          </a:prstGeom>
          <a:noFill/>
          <a:ln/>
        </p:spPr>
        <p:txBody>
          <a:bodyPr wrap="square" lIns="0" tIns="0" rIns="0" bIns="0" rtlCol="0" anchor="t"/>
          <a:lstStyle/>
          <a:p>
            <a:pPr algn="l" indent="0" marL="0">
              <a:lnSpc>
                <a:spcPct val="113000"/>
              </a:lnSpc>
              <a:buNone/>
            </a:pPr>
            <a:r>
              <a:rPr lang="te" altLang="en-US" sz="2300" dirty="0">
                <a:solidFill>
                  <a:srgbClr val="25252B"/>
                </a:solidFill>
                <a:latin typeface="IBM Plex Sans" pitchFamily="34" charset="0"/>
                <a:ea typeface="IBM Plex Sans" pitchFamily="34" charset="-122"/>
                <a:cs typeface="IBM Plex Sans" pitchFamily="34" charset="-120"/>
              </a:rPr>
              <a:t>సౌకర్యవంతమైన చెల్లింపులు, అనువైన రుణ సదుపాయాలు సంస్థలపై ఆధారపడేలా చేస్తాయి. ద్రవ్య సరఫరా, దానిని పొందే అవకాశం, నియమాలు మారవచ్చు; చట్టబద్ధ చెల్లింపు సాధనానికి సంబంధించిన నియమాలు అధికార పరిధిని బట్టి మారుతాయి.</a:t>
            </a:r>
            <a:endParaRPr lang="te" sz="2300" dirty="0"/>
          </a:p>
        </p:txBody>
      </p:sp>
      <p:sp>
        <p:nvSpPr>
          <p:cNvPr id="7" name="Text 5"/>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te" altLang="en-US" sz="1200" dirty="0">
                <a:solidFill>
                  <a:srgbClr val="6C6C7D"/>
                </a:solidFill>
                <a:latin typeface="IBM Plex Sans" pitchFamily="34" charset="0"/>
                <a:ea typeface="IBM Plex Sans" pitchFamily="34" charset="-122"/>
                <a:cs typeface="IBM Plex Sans" pitchFamily="34" charset="-120"/>
              </a:rPr>
              <a:t>బిట్‌కాయిన్ డిప్లొమా · మాడ్యూల్ 1</a:t>
            </a:r>
            <a:endParaRPr lang="te"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18</a:t>
            </a:fld>
            <a:endParaRPr lang="en-US"/>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bg>
      <p:bgPr>
        <a:solidFill>
          <a:srgbClr val="FFFFFF"/>
        </a:solidFill>
      </p:bgPr>
    </p:bg>
    <p:spTree>
      <p:nvGrpSpPr>
        <p:cNvPr id="1" name=""/>
        <p:cNvGrpSpPr/>
        <p:nvPr/>
      </p:nvGrpSpPr>
      <p:grpSpPr>
        <a:xfrm>
          <a:off x="0" y="0"/>
          <a:ext cx="0" cy="0"/>
          <a:chOff x="0" y="0"/>
          <a:chExt cx="0" cy="0"/>
        </a:xfrm>
      </p:grpSpPr>
      <p:pic>
        <p:nvPicPr>
          <p:cNvPr id="2" name="Image 0" descr="కేంద్ర బ్యాంకుద్రవ్య విధానాన్ని నిర్వహిస్తుంది, చెల్లింపుల పరిష్కారానికి మద్దతు ఇస్తుంది. వాణిజ్య బ్యాంకుఖాతాదారుల డిపాజిట్లను వారికి తిరిగి చెల్లించాల్సి ఉంటుంది; డిపాజిట్ అనేది బ్యాంకు బాధ్యత. చెల్ల">    </p:cNvPr>
          <p:cNvPicPr>
            <a:picLocks noChangeAspect="1"/>
          </p:cNvPicPr>
          <p:nvPr/>
        </p:nvPicPr>
        <p:blipFill>
          <a:blip r:embed="rId1"/>
          <a:stretch>
            <a:fillRect/>
          </a:stretch>
        </p:blipFill>
        <p:spPr>
          <a:xfrm>
            <a:off x="342900" y="850666"/>
            <a:ext cx="11506170" cy="5004328"/>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19</a:t>
            </a:fld>
            <a:endParaRPr lang="en-US"/>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1752630"/>
            <a:ext cx="5029200" cy="335283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te" altLang="en-US" sz="3000" dirty="0">
                <a:solidFill>
                  <a:srgbClr val="422C70"/>
                </a:solidFill>
                <a:latin typeface="IBM Plex Sans Medium" pitchFamily="34" charset="0"/>
                <a:ea typeface="IBM Plex Sans Medium" pitchFamily="34" charset="-122"/>
                <a:cs typeface="IBM Plex Sans Medium" pitchFamily="34" charset="-120"/>
              </a:rPr>
              <a:t>స్థానిక చెల్లింపును పరిశీలించండి</a:t>
            </a:r>
            <a:endParaRPr lang="te" sz="3000" dirty="0"/>
          </a:p>
        </p:txBody>
      </p:sp>
      <p:sp>
        <p:nvSpPr>
          <p:cNvPr id="5" name="Text 2"/>
          <p:cNvSpPr/>
          <p:nvPr/>
        </p:nvSpPr>
        <p:spPr>
          <a:xfrm>
            <a:off x="666780" y="1447770"/>
            <a:ext cx="5694426" cy="822686"/>
          </a:xfrm>
          <a:prstGeom prst="rect">
            <a:avLst/>
          </a:prstGeom>
          <a:noFill/>
          <a:ln/>
        </p:spPr>
        <p:txBody>
          <a:bodyPr wrap="square" lIns="0" tIns="0" rIns="0" bIns="0" rtlCol="0" anchor="t"/>
          <a:lstStyle/>
          <a:p>
            <a:pPr algn="l" indent="0" marL="0">
              <a:lnSpc>
                <a:spcPct val="113000"/>
              </a:lnSpc>
              <a:buNone/>
            </a:pPr>
            <a:r>
              <a:rPr lang="te" altLang="en-US" sz="2400" dirty="0">
                <a:solidFill>
                  <a:srgbClr val="25252B"/>
                </a:solidFill>
                <a:latin typeface="IBM Plex Sans" pitchFamily="34" charset="0"/>
                <a:ea typeface="IBM Plex Sans" pitchFamily="34" charset="-122"/>
                <a:cs typeface="IBM Plex Sans" pitchFamily="34" charset="-120"/>
              </a:rPr>
              <a:t>ఒక సాధారణ చెల్లింపును ఎంచుకోండి, లేదా ఒక ఊహాత్మక సందర్భాన్ని ఉపయోగించండి.</a:t>
            </a:r>
            <a:endParaRPr lang="te" sz="2400" dirty="0"/>
          </a:p>
        </p:txBody>
      </p:sp>
      <p:sp>
        <p:nvSpPr>
          <p:cNvPr id="6" name="Text 3"/>
          <p:cNvSpPr/>
          <p:nvPr/>
        </p:nvSpPr>
        <p:spPr>
          <a:xfrm>
            <a:off x="1047720" y="2514326"/>
            <a:ext cx="5276820" cy="3473531"/>
          </a:xfrm>
          <a:prstGeom prst="rect">
            <a:avLst/>
          </a:prstGeom>
          <a:noFill/>
          <a:ln/>
        </p:spPr>
        <p:txBody>
          <a:bodyPr wrap="square" lIns="0" tIns="0" rIns="0" bIns="0" rtlCol="0" anchor="t"/>
          <a:lstStyle/>
          <a:p>
            <a:pPr algn="l" marL="228600" indent="-228600">
              <a:lnSpc>
                <a:spcPct val="113000"/>
              </a:lnSpc>
              <a:buSzPct val="100000"/>
              <a:buFont typeface="+mj-lt"/>
              <a:buAutoNum type="arabicPeriod" startAt="1"/>
            </a:pPr>
            <a:r>
              <a:rPr lang="te" altLang="en-US" sz="2400" dirty="0">
                <a:solidFill>
                  <a:srgbClr val="25252B"/>
                </a:solidFill>
                <a:latin typeface="IBM Plex Sans" pitchFamily="34" charset="0"/>
                <a:ea typeface="IBM Plex Sans" pitchFamily="34" charset="-122"/>
                <a:cs typeface="IBM Plex Sans" pitchFamily="34" charset="-120"/>
              </a:rPr>
              <a:t>దేనికి చెల్లింపు చేస్తున్నారు? లెక్కింపు ప్రమాణంగా ఏ కరెన్సీని ఉపయోగిస్తున్నారు?</a:t>
            </a:r>
            <a:endParaRPr lang="te" sz="2400" dirty="0"/>
          </a:p>
          <a:p>
            <a:pPr algn="l" marL="228600" indent="-228600">
              <a:lnSpc>
                <a:spcPct val="113000"/>
              </a:lnSpc>
              <a:spcBef>
                <a:spcPts val="480"/>
              </a:spcBef>
              <a:buSzPct val="100000"/>
              <a:buFont typeface="+mj-lt"/>
              <a:buAutoNum type="arabicPeriod" startAt="1"/>
            </a:pPr>
            <a:r>
              <a:rPr lang="te" altLang="en-US" sz="2400" dirty="0">
                <a:solidFill>
                  <a:srgbClr val="25252B"/>
                </a:solidFill>
                <a:latin typeface="IBM Plex Sans" pitchFamily="34" charset="0"/>
                <a:ea typeface="IBM Plex Sans" pitchFamily="34" charset="-122"/>
                <a:cs typeface="IBM Plex Sans" pitchFamily="34" charset="-120"/>
              </a:rPr>
              <a:t>స్వీకర్త దాన్ని ఎందుకు అంగీకరిస్తారు?</a:t>
            </a:r>
            <a:endParaRPr lang="te" sz="2400" dirty="0"/>
          </a:p>
          <a:p>
            <a:pPr algn="l" marL="228600" indent="-228600">
              <a:lnSpc>
                <a:spcPct val="113000"/>
              </a:lnSpc>
              <a:spcBef>
                <a:spcPts val="480"/>
              </a:spcBef>
              <a:buSzPct val="100000"/>
              <a:buFont typeface="+mj-lt"/>
              <a:buAutoNum type="arabicPeriod" startAt="1"/>
            </a:pPr>
            <a:r>
              <a:rPr lang="te" altLang="en-US" sz="2400" dirty="0">
                <a:solidFill>
                  <a:srgbClr val="25252B"/>
                </a:solidFill>
                <a:latin typeface="IBM Plex Sans" pitchFamily="34" charset="0"/>
                <a:ea typeface="IBM Plex Sans" pitchFamily="34" charset="-122"/>
                <a:cs typeface="IBM Plex Sans" pitchFamily="34" charset="-120"/>
              </a:rPr>
              <a:t>దానికి ఏ సంస్థలు, రికార్డులు లేదా నియమాలు మద్దతు ఇస్తున్నాయి?</a:t>
            </a:r>
            <a:endParaRPr lang="te" sz="2400" dirty="0"/>
          </a:p>
          <a:p>
            <a:pPr algn="l" marL="228600" indent="-228600">
              <a:lnSpc>
                <a:spcPct val="113000"/>
              </a:lnSpc>
              <a:spcBef>
                <a:spcPts val="480"/>
              </a:spcBef>
              <a:buSzPct val="100000"/>
              <a:buFont typeface="+mj-lt"/>
              <a:buAutoNum type="arabicPeriod" startAt="1"/>
            </a:pPr>
            <a:r>
              <a:rPr lang="te" altLang="en-US" sz="2400" dirty="0">
                <a:solidFill>
                  <a:srgbClr val="25252B"/>
                </a:solidFill>
                <a:latin typeface="IBM Plex Sans" pitchFamily="34" charset="0"/>
                <a:ea typeface="IBM Plex Sans" pitchFamily="34" charset="-122"/>
                <a:cs typeface="IBM Plex Sans" pitchFamily="34" charset="-120"/>
              </a:rPr>
              <a:t>అంగీకారం లేదా నమ్మకం దెబ్బతింటే ఏది మరింత కష్టమవుతుంది?</a:t>
            </a:r>
            <a:endParaRPr lang="te" sz="240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te" altLang="en-US" sz="1200" dirty="0">
                <a:solidFill>
                  <a:srgbClr val="6C6C7D"/>
                </a:solidFill>
                <a:latin typeface="IBM Plex Sans" pitchFamily="34" charset="0"/>
                <a:ea typeface="IBM Plex Sans" pitchFamily="34" charset="-122"/>
                <a:cs typeface="IBM Plex Sans" pitchFamily="34" charset="-120"/>
              </a:rPr>
              <a:t>బిట్‌కాయిన్ డిప్లొమా · మాడ్యూల్ 1</a:t>
            </a:r>
            <a:endParaRPr lang="te"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20</a:t>
            </a:fld>
            <a:endParaRPr lang="en-US"/>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te" altLang="en-US" sz="3000" dirty="0">
                <a:solidFill>
                  <a:srgbClr val="422C70"/>
                </a:solidFill>
                <a:latin typeface="IBM Plex Sans Medium" pitchFamily="34" charset="0"/>
                <a:ea typeface="IBM Plex Sans Medium" pitchFamily="34" charset="-122"/>
                <a:cs typeface="IBM Plex Sans Medium" pitchFamily="34" charset="-120"/>
              </a:rPr>
              <a:t>పాక్షిక నిల్వ బ్యాంకింగ్</a:t>
            </a:r>
            <a:endParaRPr lang="te" sz="3000" dirty="0"/>
          </a:p>
        </p:txBody>
      </p:sp>
      <p:sp>
        <p:nvSpPr>
          <p:cNvPr id="4" name="Text 2"/>
          <p:cNvSpPr/>
          <p:nvPr/>
        </p:nvSpPr>
        <p:spPr>
          <a:xfrm>
            <a:off x="986729" y="1372240"/>
            <a:ext cx="11159338" cy="2278228"/>
          </a:xfrm>
          <a:prstGeom prst="rect">
            <a:avLst/>
          </a:prstGeom>
          <a:noFill/>
          <a:ln/>
        </p:spPr>
        <p:txBody>
          <a:bodyPr wrap="square" lIns="0" tIns="0" rIns="0" bIns="0" rtlCol="0" anchor="t"/>
          <a:lstStyle/>
          <a:p>
            <a:pPr algn="l" marL="191770" indent="-191770">
              <a:lnSpc>
                <a:spcPct val="113000"/>
              </a:lnSpc>
              <a:buSzPct val="100000"/>
              <a:buChar char="•"/>
            </a:pPr>
            <a:r>
              <a:rPr lang="te" altLang="en-US" sz="2020" dirty="0">
                <a:solidFill>
                  <a:srgbClr val="25252B"/>
                </a:solidFill>
                <a:latin typeface="IBM Plex Sans" pitchFamily="34" charset="0"/>
                <a:ea typeface="IBM Plex Sans" pitchFamily="34" charset="-122"/>
                <a:cs typeface="IBM Plex Sans" pitchFamily="34" charset="-120"/>
              </a:rPr>
              <a:t>బ్యాంకు డిపాజిట్లు: చెల్లిస్తామనే వాగ్దానాలు</a:t>
            </a:r>
            <a:endParaRPr lang="te" sz="2020" dirty="0"/>
          </a:p>
          <a:p>
            <a:pPr algn="l" marL="191770" indent="-191770">
              <a:lnSpc>
                <a:spcPct val="113000"/>
              </a:lnSpc>
              <a:spcBef>
                <a:spcPts val="400"/>
              </a:spcBef>
              <a:buSzPct val="100000"/>
              <a:buChar char="•"/>
            </a:pPr>
            <a:r>
              <a:rPr lang="te" altLang="en-US" sz="2020" dirty="0">
                <a:solidFill>
                  <a:srgbClr val="25252B"/>
                </a:solidFill>
                <a:latin typeface="IBM Plex Sans" pitchFamily="34" charset="0"/>
                <a:ea typeface="IBM Plex Sans" pitchFamily="34" charset="-122"/>
                <a:cs typeface="IBM Plex Sans" pitchFamily="34" charset="-120"/>
              </a:rPr>
              <a:t>కొంత భాగాన్ని మాత్రమే తక్షణమే అందుబాటులో ఉండే నిల్వలుగా ఉంచుతారు</a:t>
            </a:r>
            <a:endParaRPr lang="te" sz="2020" dirty="0"/>
          </a:p>
          <a:p>
            <a:pPr algn="l" marL="191770" indent="-191770">
              <a:lnSpc>
                <a:spcPct val="113000"/>
              </a:lnSpc>
              <a:spcBef>
                <a:spcPts val="400"/>
              </a:spcBef>
              <a:buSzPct val="100000"/>
              <a:buChar char="•"/>
            </a:pPr>
            <a:r>
              <a:rPr lang="te" altLang="en-US" sz="2020" dirty="0">
                <a:solidFill>
                  <a:srgbClr val="25252B"/>
                </a:solidFill>
                <a:latin typeface="IBM Plex Sans" pitchFamily="34" charset="0"/>
                <a:ea typeface="IBM Plex Sans" pitchFamily="34" charset="-122"/>
                <a:cs typeface="IBM Plex Sans" pitchFamily="34" charset="-120"/>
              </a:rPr>
              <a:t>రుణం సాధారణంగా కొత్త డిపాజిట్ ధనాన్ని సృష్టిస్తుంది</a:t>
            </a:r>
            <a:endParaRPr lang="te" sz="2020" dirty="0"/>
          </a:p>
          <a:p>
            <a:pPr algn="l" marL="191770" indent="-191770">
              <a:lnSpc>
                <a:spcPct val="113000"/>
              </a:lnSpc>
              <a:spcBef>
                <a:spcPts val="400"/>
              </a:spcBef>
              <a:buSzPct val="100000"/>
              <a:buChar char="•"/>
            </a:pPr>
            <a:r>
              <a:rPr lang="te" altLang="en-US" sz="2020" dirty="0">
                <a:solidFill>
                  <a:srgbClr val="25252B"/>
                </a:solidFill>
                <a:latin typeface="IBM Plex Sans" pitchFamily="34" charset="0"/>
                <a:ea typeface="IBM Plex Sans" pitchFamily="34" charset="-122"/>
                <a:cs typeface="IBM Plex Sans" pitchFamily="34" charset="-120"/>
              </a:rPr>
              <a:t>అసలు రుణ మొత్తాన్ని తిరిగి చెల్లించడం వల్ల డిపాజిట్ ధనం తగ్గుతుంది</a:t>
            </a:r>
            <a:endParaRPr lang="te" sz="2020" dirty="0"/>
          </a:p>
          <a:p>
            <a:pPr algn="l" marL="191770" indent="-191770">
              <a:lnSpc>
                <a:spcPct val="113000"/>
              </a:lnSpc>
              <a:spcBef>
                <a:spcPts val="400"/>
              </a:spcBef>
              <a:buSzPct val="100000"/>
              <a:buChar char="•"/>
            </a:pPr>
            <a:r>
              <a:rPr lang="te" altLang="en-US" sz="2020" dirty="0">
                <a:solidFill>
                  <a:srgbClr val="25252B"/>
                </a:solidFill>
                <a:latin typeface="IBM Plex Sans" pitchFamily="34" charset="0"/>
                <a:ea typeface="IBM Plex Sans" pitchFamily="34" charset="-122"/>
                <a:cs typeface="IBM Plex Sans" pitchFamily="34" charset="-120"/>
              </a:rPr>
              <a:t>మూలధనం, ద్రవ్యత, రుణ ఎగవేత ప్రమాదం, నిధుల లభ్యత, నియంత్రణలు, డిమాండ్ రుణాల మంజూరును పరిమితం చేస్తాయి</a:t>
            </a:r>
            <a:endParaRPr lang="te" sz="2020" dirty="0"/>
          </a:p>
        </p:txBody>
      </p:sp>
      <p:sp>
        <p:nvSpPr>
          <p:cNvPr id="5" name="Text 3"/>
          <p:cNvSpPr/>
          <p:nvPr/>
        </p:nvSpPr>
        <p:spPr>
          <a:xfrm>
            <a:off x="666780" y="3932011"/>
            <a:ext cx="11510010" cy="345552"/>
          </a:xfrm>
          <a:prstGeom prst="rect">
            <a:avLst/>
          </a:prstGeom>
          <a:noFill/>
          <a:ln/>
        </p:spPr>
        <p:txBody>
          <a:bodyPr wrap="square" lIns="0" tIns="0" rIns="0" bIns="0" rtlCol="0" anchor="t"/>
          <a:lstStyle/>
          <a:p>
            <a:pPr algn="l" indent="0" marL="0">
              <a:lnSpc>
                <a:spcPct val="113000"/>
              </a:lnSpc>
              <a:buNone/>
            </a:pPr>
            <a:r>
              <a:rPr lang="te" altLang="en-US" sz="2020" b="1" dirty="0">
                <a:solidFill>
                  <a:srgbClr val="422C70"/>
                </a:solidFill>
                <a:latin typeface="IBM Plex Sans" pitchFamily="34" charset="0"/>
                <a:ea typeface="IBM Plex Sans" pitchFamily="34" charset="-122"/>
                <a:cs typeface="IBM Plex Sans" pitchFamily="34" charset="-120"/>
              </a:rPr>
              <a:t>ద్రవ్యత ప్రమాదం:</a:t>
            </a:r>
            <a:r>
              <a:rPr lang="te" altLang="en-US" sz="2020" dirty="0">
                <a:solidFill>
                  <a:srgbClr val="25252B"/>
                </a:solidFill>
                <a:latin typeface="IBM Plex Sans" pitchFamily="34" charset="0"/>
                <a:ea typeface="IBM Plex Sans" pitchFamily="34" charset="-122"/>
                <a:cs typeface="IBM Plex Sans" pitchFamily="34" charset="-120"/>
              </a:rPr>
              <a:t> నేడు డబ్బు ఉపసంహరణలకు అందుబాటులో ఉన్న నిధులు చాలా తక్కువగా ఉండటం.</a:t>
            </a:r>
            <a:endParaRPr lang="te" sz="2020" dirty="0"/>
          </a:p>
        </p:txBody>
      </p:sp>
      <p:sp>
        <p:nvSpPr>
          <p:cNvPr id="6" name="Text 4"/>
          <p:cNvSpPr/>
          <p:nvPr/>
        </p:nvSpPr>
        <p:spPr>
          <a:xfrm>
            <a:off x="666780" y="4533595"/>
            <a:ext cx="11510010" cy="345552"/>
          </a:xfrm>
          <a:prstGeom prst="rect">
            <a:avLst/>
          </a:prstGeom>
          <a:noFill/>
          <a:ln/>
        </p:spPr>
        <p:txBody>
          <a:bodyPr wrap="square" lIns="0" tIns="0" rIns="0" bIns="0" rtlCol="0" anchor="t"/>
          <a:lstStyle/>
          <a:p>
            <a:pPr algn="l" indent="0" marL="0">
              <a:lnSpc>
                <a:spcPct val="113000"/>
              </a:lnSpc>
              <a:buNone/>
            </a:pPr>
            <a:r>
              <a:rPr lang="te" altLang="en-US" sz="2020" b="1" dirty="0">
                <a:solidFill>
                  <a:srgbClr val="422C70"/>
                </a:solidFill>
                <a:latin typeface="IBM Plex Sans" pitchFamily="34" charset="0"/>
                <a:ea typeface="IBM Plex Sans" pitchFamily="34" charset="-122"/>
                <a:cs typeface="IBM Plex Sans" pitchFamily="34" charset="-120"/>
              </a:rPr>
              <a:t>చెల్లింపు సామర్థ్య ప్రమాదం:</a:t>
            </a:r>
            <a:r>
              <a:rPr lang="te" altLang="en-US" sz="2020" dirty="0">
                <a:solidFill>
                  <a:srgbClr val="25252B"/>
                </a:solidFill>
                <a:latin typeface="IBM Plex Sans" pitchFamily="34" charset="0"/>
                <a:ea typeface="IBM Plex Sans" pitchFamily="34" charset="-122"/>
                <a:cs typeface="IBM Plex Sans" pitchFamily="34" charset="-120"/>
              </a:rPr>
              <a:t> ఆస్తుల విలువ చెల్లించాల్సిన బాధ్యతల కంటే తక్కువగా ఉండటం.</a:t>
            </a:r>
            <a:endParaRPr lang="te" sz="2020" dirty="0"/>
          </a:p>
        </p:txBody>
      </p:sp>
      <p:sp>
        <p:nvSpPr>
          <p:cNvPr id="7" name="Text 5"/>
          <p:cNvSpPr/>
          <p:nvPr/>
        </p:nvSpPr>
        <p:spPr>
          <a:xfrm>
            <a:off x="666780" y="5135179"/>
            <a:ext cx="11510010" cy="1036747"/>
          </a:xfrm>
          <a:prstGeom prst="rect">
            <a:avLst/>
          </a:prstGeom>
          <a:noFill/>
          <a:ln/>
        </p:spPr>
        <p:txBody>
          <a:bodyPr wrap="square" lIns="0" tIns="0" rIns="0" bIns="0" rtlCol="0" anchor="t"/>
          <a:lstStyle/>
          <a:p>
            <a:pPr algn="l" indent="0" marL="0">
              <a:lnSpc>
                <a:spcPct val="113000"/>
              </a:lnSpc>
              <a:buNone/>
            </a:pPr>
            <a:r>
              <a:rPr lang="te" altLang="en-US" sz="2020" dirty="0">
                <a:solidFill>
                  <a:srgbClr val="25252B"/>
                </a:solidFill>
                <a:latin typeface="IBM Plex Sans" pitchFamily="34" charset="0"/>
                <a:ea typeface="IBM Plex Sans" pitchFamily="34" charset="-122"/>
                <a:cs typeface="IBM Plex Sans" pitchFamily="34" charset="-120"/>
              </a:rPr>
              <a:t>డిపాజిటర్లు పెద్ద సంఖ్యలో ఒకేసారి డబ్బు ఉపసంహరించుకోవడానికి రావడం వల్ల డబ్బును పొందడం కష్టమవుతుంది. బీమా, కేంద్ర బ్యాంకు అందించే రుణాలు భయాందోళనలను తగ్గించగలవు, కానీ బీమా కవరేజీ, నియమాలు భిన్నంగా ఉంటాయి; రక్షణ ఉన్నప్పటికీ ప్రతి ప్రమాదాన్నీ తొలగించలేము.</a:t>
            </a:r>
            <a:endParaRPr lang="te" sz="2020" dirty="0"/>
          </a:p>
        </p:txBody>
      </p:sp>
      <p:sp>
        <p:nvSpPr>
          <p:cNvPr id="8" name="Text 6"/>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te" altLang="en-US" sz="1200" dirty="0">
                <a:solidFill>
                  <a:srgbClr val="6C6C7D"/>
                </a:solidFill>
                <a:latin typeface="IBM Plex Sans" pitchFamily="34" charset="0"/>
                <a:ea typeface="IBM Plex Sans" pitchFamily="34" charset="-122"/>
                <a:cs typeface="IBM Plex Sans" pitchFamily="34" charset="-120"/>
              </a:rPr>
              <a:t>బిట్‌కాయిన్ డిప్లొమా · మాడ్యూల్ 1</a:t>
            </a:r>
            <a:endParaRPr lang="te"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21</a:t>
            </a:fld>
            <a:endParaRPr lang="en-US"/>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bg>
      <p:bgPr>
        <a:solidFill>
          <a:srgbClr val="FFFFFF"/>
        </a:solidFill>
      </p:bgPr>
    </p:bg>
    <p:spTree>
      <p:nvGrpSpPr>
        <p:cNvPr id="1" name=""/>
        <p:cNvGrpSpPr/>
        <p:nvPr/>
      </p:nvGrpSpPr>
      <p:grpSpPr>
        <a:xfrm>
          <a:off x="0" y="0"/>
          <a:ext cx="0" cy="0"/>
          <a:chOff x="0" y="0"/>
          <a:chExt cx="0" cy="0"/>
        </a:xfrm>
      </p:grpSpPr>
      <p:pic>
        <p:nvPicPr>
          <p:cNvPr id="2" name="Image 0" descr="1 రుణం కోసం దరఖాస్తు చేయండిరుణగ్రహీత బ్యాంకును రుణం అడుగుతారు.2రుణాన్ని ఆమోదించండిబ్యాంకు రుణం ఇవ్వడానికి అంగీకరిస్తుంది.3 డిపాజిట్‌ను సృష్టించండిబ్యాంకు రుణగ్రహీత ఖాతాలో కొత్త డిపాజిట్‌ను జమ చేస్తుంద">    </p:cNvPr>
          <p:cNvPicPr>
            <a:picLocks noChangeAspect="1"/>
          </p:cNvPicPr>
          <p:nvPr/>
        </p:nvPicPr>
        <p:blipFill>
          <a:blip r:embed="rId1"/>
          <a:stretch>
            <a:fillRect/>
          </a:stretch>
        </p:blipFill>
        <p:spPr>
          <a:xfrm>
            <a:off x="342900" y="536387"/>
            <a:ext cx="11506170" cy="5632887"/>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22</a:t>
            </a:fld>
            <a:endParaRPr lang="en-US"/>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bg>
      <p:bgPr>
        <a:solidFill>
          <a:srgbClr val="FFFFFF"/>
        </a:solidFill>
      </p:bgPr>
    </p:bg>
    <p:spTree>
      <p:nvGrpSpPr>
        <p:cNvPr id="1" name=""/>
        <p:cNvGrpSpPr/>
        <p:nvPr/>
      </p:nvGrpSpPr>
      <p:grpSpPr>
        <a:xfrm>
          <a:off x="0" y="0"/>
          <a:ext cx="0" cy="0"/>
          <a:chOff x="0" y="0"/>
          <a:chExt cx="0" cy="0"/>
        </a:xfrm>
      </p:grpSpPr>
      <p:pic>
        <p:nvPicPr>
          <p:cNvPr id="2" name="Image 0" descr="ద్రవ్యత ప్రమాదంచాలా మంది డిపాజిటర్లు ఈరోజే డబ్బు ఉపసంహరించుకోవడానికి వరుసలో నిలుస్తారు బ్యాంకు ఇచ్చిన రుణాలు తర్వాత తిరిగి చెల్లించబడవచ్చు ప్రస్తుతం తగినంత నగదు లేదా త్వరగా ఉపయోగించగల ఆస్తులు లేవుసమస్">    </p:cNvPr>
          <p:cNvPicPr>
            <a:picLocks noChangeAspect="1"/>
          </p:cNvPicPr>
          <p:nvPr/>
        </p:nvPicPr>
        <p:blipFill>
          <a:blip r:embed="rId1"/>
          <a:stretch>
            <a:fillRect/>
          </a:stretch>
        </p:blipFill>
        <p:spPr>
          <a:xfrm>
            <a:off x="342900" y="726674"/>
            <a:ext cx="11506170" cy="5252314"/>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23</a:t>
            </a:fld>
            <a:endParaRPr lang="en-US"/>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4">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1811061" y="571500"/>
            <a:ext cx="8569848" cy="5714817"/>
          </a:xfrm>
          <a:prstGeom prst="rect">
            <a:avLst/>
          </a:prstGeom>
        </p:spPr>
      </p:pic>
      <p:sp>
        <p:nvSpPr>
          <p:cNvPr id="3" name="Text 0"/>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te" altLang="en-US" sz="1200" dirty="0">
                <a:solidFill>
                  <a:srgbClr val="6C6C7D"/>
                </a:solidFill>
                <a:latin typeface="IBM Plex Sans" pitchFamily="34" charset="0"/>
                <a:ea typeface="IBM Plex Sans" pitchFamily="34" charset="-122"/>
                <a:cs typeface="IBM Plex Sans" pitchFamily="34" charset="-120"/>
              </a:rPr>
              <a:t>బిట్‌కాయిన్ డిప్లొమా · మాడ్యూల్ 1</a:t>
            </a:r>
            <a:endParaRPr lang="te"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24</a:t>
            </a:fld>
            <a:endParaRPr lang="en-US"/>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5">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1752630"/>
            <a:ext cx="5029200" cy="335283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te" altLang="en-US" sz="3000" dirty="0">
                <a:solidFill>
                  <a:srgbClr val="422C70"/>
                </a:solidFill>
                <a:latin typeface="IBM Plex Sans Medium" pitchFamily="34" charset="0"/>
                <a:ea typeface="IBM Plex Sans Medium" pitchFamily="34" charset="-122"/>
                <a:cs typeface="IBM Plex Sans Medium" pitchFamily="34" charset="-120"/>
              </a:rPr>
              <a:t>ద్రవ్యోల్బణం మరియు కొనుగోలు శక్తి</a:t>
            </a:r>
            <a:endParaRPr lang="te" sz="3000" dirty="0"/>
          </a:p>
        </p:txBody>
      </p:sp>
      <p:sp>
        <p:nvSpPr>
          <p:cNvPr id="5" name="Text 2"/>
          <p:cNvSpPr/>
          <p:nvPr/>
        </p:nvSpPr>
        <p:spPr>
          <a:xfrm>
            <a:off x="1002000" y="1375806"/>
            <a:ext cx="5327020" cy="2694371"/>
          </a:xfrm>
          <a:prstGeom prst="rect">
            <a:avLst/>
          </a:prstGeom>
          <a:noFill/>
          <a:ln/>
        </p:spPr>
        <p:txBody>
          <a:bodyPr wrap="square" lIns="0" tIns="0" rIns="0" bIns="0" rtlCol="0" anchor="t"/>
          <a:lstStyle/>
          <a:p>
            <a:pPr algn="l" marL="200660" indent="-200660">
              <a:lnSpc>
                <a:spcPct val="113000"/>
              </a:lnSpc>
              <a:buSzPct val="100000"/>
              <a:buChar char="•"/>
            </a:pPr>
            <a:r>
              <a:rPr lang="te" altLang="en-US" sz="2110" b="1" dirty="0">
                <a:solidFill>
                  <a:srgbClr val="422C70"/>
                </a:solidFill>
                <a:latin typeface="IBM Plex Sans" pitchFamily="34" charset="0"/>
                <a:ea typeface="IBM Plex Sans" pitchFamily="34" charset="-122"/>
                <a:cs typeface="IBM Plex Sans" pitchFamily="34" charset="-120"/>
              </a:rPr>
              <a:t>ధరల ద్రవ్యోల్బణం:</a:t>
            </a:r>
            <a:r>
              <a:rPr lang="te" altLang="en-US" sz="2110" dirty="0">
                <a:solidFill>
                  <a:srgbClr val="25252B"/>
                </a:solidFill>
                <a:latin typeface="IBM Plex Sans" pitchFamily="34" charset="0"/>
                <a:ea typeface="IBM Plex Sans" pitchFamily="34" charset="-122"/>
                <a:cs typeface="IBM Plex Sans" pitchFamily="34" charset="-120"/>
              </a:rPr>
              <a:t> సాధారణ ధరల స్థాయిలో నిరంతర పెరుగుదల</a:t>
            </a:r>
            <a:endParaRPr lang="te" sz="2110" dirty="0"/>
          </a:p>
          <a:p>
            <a:pPr algn="l" marL="200660" indent="-200660">
              <a:lnSpc>
                <a:spcPct val="113000"/>
              </a:lnSpc>
              <a:spcBef>
                <a:spcPts val="420"/>
              </a:spcBef>
              <a:buSzPct val="100000"/>
              <a:buChar char="•"/>
            </a:pPr>
            <a:r>
              <a:rPr lang="te" altLang="en-US" sz="2110" b="1" dirty="0">
                <a:solidFill>
                  <a:srgbClr val="422C70"/>
                </a:solidFill>
                <a:latin typeface="IBM Plex Sans" pitchFamily="34" charset="0"/>
                <a:ea typeface="IBM Plex Sans" pitchFamily="34" charset="-122"/>
                <a:cs typeface="IBM Plex Sans" pitchFamily="34" charset="-120"/>
              </a:rPr>
              <a:t>కొనుగోలు శక్తి:</a:t>
            </a:r>
            <a:r>
              <a:rPr lang="te" altLang="en-US" sz="2110" dirty="0">
                <a:solidFill>
                  <a:srgbClr val="25252B"/>
                </a:solidFill>
                <a:latin typeface="IBM Plex Sans" pitchFamily="34" charset="0"/>
                <a:ea typeface="IBM Plex Sans" pitchFamily="34" charset="-122"/>
                <a:cs typeface="IBM Plex Sans" pitchFamily="34" charset="-120"/>
              </a:rPr>
              <a:t> ఒక ద్రవ్య యూనిట్‌తో కొనగలిగేది</a:t>
            </a:r>
            <a:endParaRPr lang="te" sz="2110" dirty="0"/>
          </a:p>
          <a:p>
            <a:pPr algn="l" marL="200660" indent="-200660">
              <a:lnSpc>
                <a:spcPct val="113000"/>
              </a:lnSpc>
              <a:spcBef>
                <a:spcPts val="420"/>
              </a:spcBef>
              <a:buSzPct val="100000"/>
              <a:buChar char="•"/>
            </a:pPr>
            <a:r>
              <a:rPr lang="te" altLang="en-US" sz="2110" dirty="0">
                <a:solidFill>
                  <a:srgbClr val="25252B"/>
                </a:solidFill>
                <a:latin typeface="IBM Plex Sans" pitchFamily="34" charset="0"/>
                <a:ea typeface="IBM Plex Sans" pitchFamily="34" charset="-122"/>
                <a:cs typeface="IBM Plex Sans" pitchFamily="34" charset="-120"/>
              </a:rPr>
              <a:t>అవే వస్తువుల బుట్ట: 100 → 110 కరెన్సీ యూనిట్లు</a:t>
            </a:r>
            <a:endParaRPr lang="te" sz="2110" dirty="0"/>
          </a:p>
          <a:p>
            <a:pPr algn="l" marL="200660" indent="-200660">
              <a:lnSpc>
                <a:spcPct val="113000"/>
              </a:lnSpc>
              <a:spcBef>
                <a:spcPts val="420"/>
              </a:spcBef>
              <a:buSzPct val="100000"/>
              <a:buChar char="•"/>
            </a:pPr>
            <a:r>
              <a:rPr lang="te" altLang="en-US" sz="2110" dirty="0">
                <a:solidFill>
                  <a:srgbClr val="25252B"/>
                </a:solidFill>
                <a:latin typeface="IBM Plex Sans" pitchFamily="34" charset="0"/>
                <a:ea typeface="IBM Plex Sans" pitchFamily="34" charset="-122"/>
                <a:cs typeface="IBM Plex Sans" pitchFamily="34" charset="-120"/>
              </a:rPr>
              <a:t>మారని ఆదాయం లేదా పొదుపు: తక్కువ కొనుగోలు శక్తి</a:t>
            </a:r>
            <a:endParaRPr lang="te" sz="2110" dirty="0"/>
          </a:p>
        </p:txBody>
      </p:sp>
      <p:sp>
        <p:nvSpPr>
          <p:cNvPr id="6" name="Text 3"/>
          <p:cNvSpPr/>
          <p:nvPr/>
        </p:nvSpPr>
        <p:spPr>
          <a:xfrm>
            <a:off x="666780" y="4365163"/>
            <a:ext cx="5694426" cy="1809780"/>
          </a:xfrm>
          <a:prstGeom prst="rect">
            <a:avLst/>
          </a:prstGeom>
          <a:noFill/>
          <a:ln/>
        </p:spPr>
        <p:txBody>
          <a:bodyPr wrap="square" lIns="0" tIns="0" rIns="0" bIns="0" rtlCol="0" anchor="t"/>
          <a:lstStyle/>
          <a:p>
            <a:pPr algn="l" indent="0" marL="0">
              <a:lnSpc>
                <a:spcPct val="113000"/>
              </a:lnSpc>
              <a:buNone/>
            </a:pPr>
            <a:r>
              <a:rPr lang="te" altLang="en-US" sz="2110" dirty="0">
                <a:solidFill>
                  <a:srgbClr val="25252B"/>
                </a:solidFill>
                <a:latin typeface="IBM Plex Sans" pitchFamily="34" charset="0"/>
                <a:ea typeface="IBM Plex Sans" pitchFamily="34" charset="-122"/>
                <a:cs typeface="IBM Plex Sans" pitchFamily="34" charset="-120"/>
              </a:rPr>
              <a:t>సరఫరా, డిమాండ్, కరెన్సీ, పన్నులు, నియంత్రణలు, వ్యయాలతో పాటు ద్రవ్య సరఫరా, రుణాల విస్తరణ కూడా ద్రవ్యోల్బణానికి దోహదపడవచ్చు. ఒక్క వస్తువు ధర పెరుగుదలే మొత్తం ద్రవ్యోల్బణానికి కొలమానం కాదు.</a:t>
            </a:r>
            <a:endParaRPr lang="te" sz="211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te" altLang="en-US" sz="1200" dirty="0">
                <a:solidFill>
                  <a:srgbClr val="6C6C7D"/>
                </a:solidFill>
                <a:latin typeface="IBM Plex Sans" pitchFamily="34" charset="0"/>
                <a:ea typeface="IBM Plex Sans" pitchFamily="34" charset="-122"/>
                <a:cs typeface="IBM Plex Sans" pitchFamily="34" charset="-120"/>
              </a:rPr>
              <a:t>బిట్‌కాయిన్ డిప్లొమా · మాడ్యూల్ 1</a:t>
            </a:r>
            <a:endParaRPr lang="te"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25</a:t>
            </a:fld>
            <a:endParaRPr lang="en-US"/>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26">
    <p:bg>
      <p:bgPr>
        <a:solidFill>
          <a:srgbClr val="FFFFFF"/>
        </a:solidFill>
      </p:bgPr>
    </p:bg>
    <p:spTree>
      <p:nvGrpSpPr>
        <p:cNvPr id="1" name=""/>
        <p:cNvGrpSpPr/>
        <p:nvPr/>
      </p:nvGrpSpPr>
      <p:grpSpPr>
        <a:xfrm>
          <a:off x="0" y="0"/>
          <a:ext cx="0" cy="0"/>
          <a:chOff x="0" y="0"/>
          <a:chExt cx="0" cy="0"/>
        </a:xfrm>
      </p:grpSpPr>
      <p:pic>
        <p:nvPicPr>
          <p:cNvPr id="2" name="Image 0" descr="ముందు మీ వద్ద 100 యూనిట్లు ఉన్నాయి. సరుకుల బుట్ట ధర 100. మీరు బుట్టలోని సరుకులన్నింటినీ కొనగలరు.ధరల స్థాయితక్కువకొనుగోలు శక్తిఎక్కువధరలు పెరిగిన తర్వాత మీ వద్ద ఇప్పటికీ 100 యూనిట్లే ఉన్నాయి. అదే సరుకు">    </p:cNvPr>
          <p:cNvPicPr>
            <a:picLocks noChangeAspect="1"/>
          </p:cNvPicPr>
          <p:nvPr/>
        </p:nvPicPr>
        <p:blipFill>
          <a:blip r:embed="rId1"/>
          <a:stretch>
            <a:fillRect/>
          </a:stretch>
        </p:blipFill>
        <p:spPr>
          <a:xfrm>
            <a:off x="342900" y="796900"/>
            <a:ext cx="11506170" cy="5111862"/>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26</a:t>
            </a:fld>
            <a:endParaRPr lang="en-US"/>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name="Slide 2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te" altLang="en-US" sz="3000" dirty="0">
                <a:solidFill>
                  <a:srgbClr val="422C70"/>
                </a:solidFill>
                <a:latin typeface="IBM Plex Sans Medium" pitchFamily="34" charset="0"/>
                <a:ea typeface="IBM Plex Sans Medium" pitchFamily="34" charset="-122"/>
                <a:cs typeface="IBM Plex Sans Medium" pitchFamily="34" charset="-120"/>
              </a:rPr>
              <a:t>స్థానికంగా కొనుగోలు శక్తిని పోల్చండి</a:t>
            </a:r>
            <a:endParaRPr lang="te" sz="3000" dirty="0"/>
          </a:p>
        </p:txBody>
      </p:sp>
      <p:sp>
        <p:nvSpPr>
          <p:cNvPr id="4" name="Text 2"/>
          <p:cNvSpPr/>
          <p:nvPr/>
        </p:nvSpPr>
        <p:spPr>
          <a:xfrm>
            <a:off x="1047720" y="1386779"/>
            <a:ext cx="11092404" cy="1828068"/>
          </a:xfrm>
          <a:prstGeom prst="rect">
            <a:avLst/>
          </a:prstGeom>
          <a:noFill/>
          <a:ln/>
        </p:spPr>
        <p:txBody>
          <a:bodyPr wrap="square" lIns="0" tIns="0" rIns="0" bIns="0" rtlCol="0" anchor="t"/>
          <a:lstStyle/>
          <a:p>
            <a:pPr algn="l" marL="228600" indent="-228600">
              <a:lnSpc>
                <a:spcPct val="113000"/>
              </a:lnSpc>
              <a:buSzPct val="100000"/>
              <a:buFont typeface="+mj-lt"/>
              <a:buAutoNum type="arabicPeriod" startAt="1"/>
            </a:pPr>
            <a:r>
              <a:rPr lang="te" altLang="en-US" sz="2400" dirty="0">
                <a:solidFill>
                  <a:srgbClr val="25252B"/>
                </a:solidFill>
                <a:latin typeface="IBM Plex Sans" pitchFamily="34" charset="0"/>
                <a:ea typeface="IBM Plex Sans" pitchFamily="34" charset="-122"/>
                <a:cs typeface="IBM Plex Sans" pitchFamily="34" charset="-120"/>
              </a:rPr>
              <a:t>ఒక సాధారణ వస్తువును ఎంచుకోండి; ఈరోజు దాని ధరను నమోదు చేయండి.</a:t>
            </a:r>
            <a:endParaRPr lang="te" sz="2400" dirty="0"/>
          </a:p>
          <a:p>
            <a:pPr algn="l" marL="228600" indent="-228600">
              <a:lnSpc>
                <a:spcPct val="113000"/>
              </a:lnSpc>
              <a:spcBef>
                <a:spcPts val="480"/>
              </a:spcBef>
              <a:buSzPct val="100000"/>
              <a:buFont typeface="+mj-lt"/>
              <a:buAutoNum type="arabicPeriod" startAt="1"/>
            </a:pPr>
            <a:r>
              <a:rPr lang="te" altLang="en-US" sz="2400" dirty="0">
                <a:solidFill>
                  <a:srgbClr val="25252B"/>
                </a:solidFill>
                <a:latin typeface="IBM Plex Sans" pitchFamily="34" charset="0"/>
                <a:ea typeface="IBM Plex Sans" pitchFamily="34" charset="-122"/>
                <a:cs typeface="IBM Plex Sans" pitchFamily="34" charset="-120"/>
              </a:rPr>
              <a:t>గతంలోని ధరతో పోల్చండి; వీలైతే నమ్మదగిన రికార్డును పరిశీలించండి.</a:t>
            </a:r>
            <a:endParaRPr lang="te" sz="2400" dirty="0"/>
          </a:p>
          <a:p>
            <a:pPr algn="l" marL="228600" indent="-228600">
              <a:lnSpc>
                <a:spcPct val="113000"/>
              </a:lnSpc>
              <a:spcBef>
                <a:spcPts val="480"/>
              </a:spcBef>
              <a:buSzPct val="100000"/>
              <a:buFont typeface="+mj-lt"/>
              <a:buAutoNum type="arabicPeriod" startAt="1"/>
            </a:pPr>
            <a:r>
              <a:rPr lang="te" altLang="en-US" sz="2400" dirty="0">
                <a:solidFill>
                  <a:srgbClr val="25252B"/>
                </a:solidFill>
                <a:latin typeface="IBM Plex Sans" pitchFamily="34" charset="0"/>
                <a:ea typeface="IBM Plex Sans" pitchFamily="34" charset="-122"/>
                <a:cs typeface="IBM Plex Sans" pitchFamily="34" charset="-120"/>
              </a:rPr>
              <a:t>ఆదాయం కూడా అదే రేటుతో మారిందా? ఇంకా ఏమేమి మారాయి?</a:t>
            </a:r>
            <a:endParaRPr lang="te" sz="2400" dirty="0"/>
          </a:p>
          <a:p>
            <a:pPr algn="l" marL="228600" indent="-228600">
              <a:lnSpc>
                <a:spcPct val="113000"/>
              </a:lnSpc>
              <a:spcBef>
                <a:spcPts val="480"/>
              </a:spcBef>
              <a:buSzPct val="100000"/>
              <a:buFont typeface="+mj-lt"/>
              <a:buAutoNum type="arabicPeriod" startAt="1"/>
            </a:pPr>
            <a:r>
              <a:rPr lang="te" altLang="en-US" sz="2400" dirty="0">
                <a:solidFill>
                  <a:srgbClr val="25252B"/>
                </a:solidFill>
                <a:latin typeface="IBM Plex Sans" pitchFamily="34" charset="0"/>
                <a:ea typeface="IBM Plex Sans" pitchFamily="34" charset="-122"/>
                <a:cs typeface="IBM Plex Sans" pitchFamily="34" charset="-120"/>
              </a:rPr>
              <a:t>అధికారిక ద్రవ్యోల్బణ సూచికతోనూ, దానికి ఆధారమైన వస్తుసేవల బుట్టతోనూ పోల్చండి.</a:t>
            </a:r>
            <a:endParaRPr lang="te" sz="2400" dirty="0"/>
          </a:p>
        </p:txBody>
      </p:sp>
      <p:sp>
        <p:nvSpPr>
          <p:cNvPr id="5" name="Text 3"/>
          <p:cNvSpPr/>
          <p:nvPr/>
        </p:nvSpPr>
        <p:spPr>
          <a:xfrm>
            <a:off x="666780" y="3549975"/>
            <a:ext cx="11510010" cy="1234074"/>
          </a:xfrm>
          <a:prstGeom prst="rect">
            <a:avLst/>
          </a:prstGeom>
          <a:noFill/>
          <a:ln/>
        </p:spPr>
        <p:txBody>
          <a:bodyPr wrap="square" lIns="0" tIns="0" rIns="0" bIns="0" rtlCol="0" anchor="t"/>
          <a:lstStyle/>
          <a:p>
            <a:pPr algn="l" indent="0" marL="0">
              <a:lnSpc>
                <a:spcPct val="113000"/>
              </a:lnSpc>
              <a:buNone/>
            </a:pPr>
            <a:r>
              <a:rPr lang="te" altLang="en-US" sz="2400" dirty="0">
                <a:solidFill>
                  <a:srgbClr val="25252B"/>
                </a:solidFill>
                <a:latin typeface="IBM Plex Sans" pitchFamily="34" charset="0"/>
                <a:ea typeface="IBM Plex Sans" pitchFamily="34" charset="-122"/>
                <a:cs typeface="IBM Plex Sans" pitchFamily="34" charset="-120"/>
              </a:rPr>
              <a:t>నగదు కలిగి ఉన్నవారు, ఆస్తుల యజమానులు, రుణాలు తీసుకునేవారు, రుణాలు ఇచ్చేవారిపై ప్రభావాలు వేర్వేరుగా ఉంటాయి; వేతనాలు, ధరలు వేర్వేరు వేగాలతో సర్దుబాటు అవుతాయి. మీ ఖర్చులు ద్రవ్యోల్బణాన్ని కొలవడానికి ఉపయోగించే వస్తుసేవల బుట్టకు భిన్నంగా ఉండవచ్చు.</a:t>
            </a:r>
            <a:endParaRPr lang="te" sz="2400" dirty="0"/>
          </a:p>
        </p:txBody>
      </p:sp>
      <p:sp>
        <p:nvSpPr>
          <p:cNvPr id="6" name="Text 4"/>
          <p:cNvSpPr/>
          <p:nvPr/>
        </p:nvSpPr>
        <p:spPr>
          <a:xfrm>
            <a:off x="666780" y="5088910"/>
            <a:ext cx="11510010" cy="822686"/>
          </a:xfrm>
          <a:prstGeom prst="rect">
            <a:avLst/>
          </a:prstGeom>
          <a:noFill/>
          <a:ln/>
        </p:spPr>
        <p:txBody>
          <a:bodyPr wrap="square" lIns="0" tIns="0" rIns="0" bIns="0" rtlCol="0" anchor="t"/>
          <a:lstStyle/>
          <a:p>
            <a:pPr algn="l" indent="0" marL="0">
              <a:lnSpc>
                <a:spcPct val="113000"/>
              </a:lnSpc>
              <a:buNone/>
            </a:pPr>
            <a:r>
              <a:rPr lang="te" altLang="en-US" sz="2400" dirty="0">
                <a:solidFill>
                  <a:srgbClr val="25252B"/>
                </a:solidFill>
                <a:latin typeface="IBM Plex Sans" pitchFamily="34" charset="0"/>
                <a:ea typeface="IBM Plex Sans" pitchFamily="34" charset="-122"/>
                <a:cs typeface="IBM Plex Sans" pitchFamily="34" charset="-120"/>
              </a:rPr>
              <a:t>వస్తుసేవల బుట్టను లేదా పద్ధతిని మార్చినంత మాత్రాన అది తారుమారు చేయడమని కాదు; వివరణను పరిశీలించి, మార్పును నమోదు చేయండి.</a:t>
            </a:r>
            <a:endParaRPr lang="te" sz="2400" dirty="0"/>
          </a:p>
        </p:txBody>
      </p:sp>
      <p:sp>
        <p:nvSpPr>
          <p:cNvPr id="7" name="Text 5"/>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te" altLang="en-US" sz="1200" dirty="0">
                <a:solidFill>
                  <a:srgbClr val="6C6C7D"/>
                </a:solidFill>
                <a:latin typeface="IBM Plex Sans" pitchFamily="34" charset="0"/>
                <a:ea typeface="IBM Plex Sans" pitchFamily="34" charset="-122"/>
                <a:cs typeface="IBM Plex Sans" pitchFamily="34" charset="-120"/>
              </a:rPr>
              <a:t>బిట్‌కాయిన్ డిప్లొమా · మాడ్యూల్ 1</a:t>
            </a:r>
            <a:endParaRPr lang="te"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27</a:t>
            </a:fld>
            <a:endParaRPr lang="en-US"/>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name="Slide 2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te" altLang="en-US" sz="3000" dirty="0">
                <a:solidFill>
                  <a:srgbClr val="422C70"/>
                </a:solidFill>
                <a:latin typeface="IBM Plex Sans Medium" pitchFamily="34" charset="0"/>
                <a:ea typeface="IBM Plex Sans Medium" pitchFamily="34" charset="-122"/>
                <a:cs typeface="IBM Plex Sans Medium" pitchFamily="34" charset="-120"/>
              </a:rPr>
              <a:t>రిజర్వ్ కరెన్సీగా అమెరికా డాలర్</a:t>
            </a:r>
            <a:endParaRPr lang="te" sz="3000" dirty="0"/>
          </a:p>
        </p:txBody>
      </p:sp>
      <p:sp>
        <p:nvSpPr>
          <p:cNvPr id="4" name="Text 2"/>
          <p:cNvSpPr/>
          <p:nvPr/>
        </p:nvSpPr>
        <p:spPr>
          <a:xfrm>
            <a:off x="1047720" y="1386779"/>
            <a:ext cx="11092404" cy="2300265"/>
          </a:xfrm>
          <a:prstGeom prst="rect">
            <a:avLst/>
          </a:prstGeom>
          <a:noFill/>
          <a:ln/>
        </p:spPr>
        <p:txBody>
          <a:bodyPr wrap="square" lIns="0" tIns="0" rIns="0" bIns="0" rtlCol="0" anchor="t"/>
          <a:lstStyle/>
          <a:p>
            <a:pPr algn="l" marL="228600" indent="-228600">
              <a:lnSpc>
                <a:spcPct val="113000"/>
              </a:lnSpc>
              <a:buSzPct val="100000"/>
              <a:buChar char="•"/>
            </a:pPr>
            <a:r>
              <a:rPr lang="te" altLang="en-US" sz="2400" dirty="0">
                <a:solidFill>
                  <a:srgbClr val="25252B"/>
                </a:solidFill>
                <a:latin typeface="IBM Plex Sans" pitchFamily="34" charset="0"/>
                <a:ea typeface="IBM Plex Sans" pitchFamily="34" charset="-122"/>
                <a:cs typeface="IBM Plex Sans" pitchFamily="34" charset="-120"/>
              </a:rPr>
              <a:t>నిల్వ కరెన్సీ: అంతర్జాతీయ చెల్లింపుల కోసం ఉంచుకునేది</a:t>
            </a:r>
            <a:endParaRPr lang="te" sz="2400" dirty="0"/>
          </a:p>
          <a:p>
            <a:pPr algn="l" marL="228600" indent="-228600">
              <a:lnSpc>
                <a:spcPct val="113000"/>
              </a:lnSpc>
              <a:spcBef>
                <a:spcPts val="480"/>
              </a:spcBef>
              <a:buSzPct val="100000"/>
              <a:buChar char="•"/>
            </a:pPr>
            <a:r>
              <a:rPr lang="te" altLang="en-US" sz="2400" dirty="0">
                <a:solidFill>
                  <a:srgbClr val="25252B"/>
                </a:solidFill>
                <a:latin typeface="IBM Plex Sans" pitchFamily="34" charset="0"/>
                <a:ea typeface="IBM Plex Sans" pitchFamily="34" charset="-122"/>
                <a:cs typeface="IBM Plex Sans" pitchFamily="34" charset="-120"/>
              </a:rPr>
              <a:t>ప్రపంచ యుద్ధాలు: ఆర్థిక, విత్తపరమైన బలంలో మార్పులు</a:t>
            </a:r>
            <a:endParaRPr lang="te" sz="2400" dirty="0"/>
          </a:p>
          <a:p>
            <a:pPr algn="l" marL="228600" indent="-228600">
              <a:lnSpc>
                <a:spcPct val="113000"/>
              </a:lnSpc>
              <a:spcBef>
                <a:spcPts val="480"/>
              </a:spcBef>
              <a:buSzPct val="100000"/>
              <a:buChar char="•"/>
            </a:pPr>
            <a:r>
              <a:rPr lang="te" altLang="en-US" sz="2400" b="1" dirty="0">
                <a:solidFill>
                  <a:srgbClr val="422C70"/>
                </a:solidFill>
                <a:latin typeface="IBM Plex Sans" pitchFamily="34" charset="0"/>
                <a:ea typeface="IBM Plex Sans" pitchFamily="34" charset="-122"/>
                <a:cs typeface="IBM Plex Sans" pitchFamily="34" charset="-120"/>
              </a:rPr>
              <a:t>1944:</a:t>
            </a:r>
            <a:r>
              <a:rPr lang="te" altLang="en-US" sz="2400" dirty="0">
                <a:solidFill>
                  <a:srgbClr val="25252B"/>
                </a:solidFill>
                <a:latin typeface="IBM Plex Sans" pitchFamily="34" charset="0"/>
                <a:ea typeface="IBM Plex Sans" pitchFamily="34" charset="-122"/>
                <a:cs typeface="IBM Plex Sans" pitchFamily="34" charset="-120"/>
              </a:rPr>
              <a:t> బ్రెట్టన్ వుడ్స్; కరెన్సీలు డాలర్‌తో, డాలర్ బంగారంతో అనుసంధానించబడ్డాయి</a:t>
            </a:r>
            <a:endParaRPr lang="te" sz="2400" dirty="0"/>
          </a:p>
          <a:p>
            <a:pPr algn="l" marL="228600" indent="-228600">
              <a:lnSpc>
                <a:spcPct val="113000"/>
              </a:lnSpc>
              <a:spcBef>
                <a:spcPts val="480"/>
              </a:spcBef>
              <a:buSzPct val="100000"/>
              <a:buChar char="•"/>
            </a:pPr>
            <a:r>
              <a:rPr lang="te" altLang="en-US" sz="2400" b="1" dirty="0">
                <a:solidFill>
                  <a:srgbClr val="422C70"/>
                </a:solidFill>
                <a:latin typeface="IBM Plex Sans" pitchFamily="34" charset="0"/>
                <a:ea typeface="IBM Plex Sans" pitchFamily="34" charset="-122"/>
                <a:cs typeface="IBM Plex Sans" pitchFamily="34" charset="-120"/>
              </a:rPr>
              <a:t>1971:</a:t>
            </a:r>
            <a:r>
              <a:rPr lang="te" altLang="en-US" sz="2400" dirty="0">
                <a:solidFill>
                  <a:srgbClr val="25252B"/>
                </a:solidFill>
                <a:latin typeface="IBM Plex Sans" pitchFamily="34" charset="0"/>
                <a:ea typeface="IBM Plex Sans" pitchFamily="34" charset="-122"/>
                <a:cs typeface="IBM Plex Sans" pitchFamily="34" charset="-120"/>
              </a:rPr>
              <a:t> డాలర్‌ను బంగారంగా మార్చుకునే అధికారిక సదుపాయం ముగిసింది</a:t>
            </a:r>
            <a:endParaRPr lang="te" sz="2400" dirty="0"/>
          </a:p>
          <a:p>
            <a:pPr algn="l" marL="228600" indent="-228600">
              <a:lnSpc>
                <a:spcPct val="113000"/>
              </a:lnSpc>
              <a:spcBef>
                <a:spcPts val="480"/>
              </a:spcBef>
              <a:buSzPct val="100000"/>
              <a:buChar char="•"/>
            </a:pPr>
            <a:r>
              <a:rPr lang="te" altLang="en-US" sz="2400" dirty="0">
                <a:solidFill>
                  <a:srgbClr val="25252B"/>
                </a:solidFill>
                <a:latin typeface="IBM Plex Sans" pitchFamily="34" charset="0"/>
                <a:ea typeface="IBM Plex Sans" pitchFamily="34" charset="-122"/>
                <a:cs typeface="IBM Plex Sans" pitchFamily="34" charset="-120"/>
              </a:rPr>
              <a:t>స్థిరపడిన వాణిజ్యం, ఆర్థిక వ్యవస్థ పరిమాణం, విస్తృతమైన ఆర్థిక మార్కెట్లు</a:t>
            </a:r>
            <a:endParaRPr lang="te" sz="2400" dirty="0"/>
          </a:p>
        </p:txBody>
      </p:sp>
      <p:sp>
        <p:nvSpPr>
          <p:cNvPr id="5" name="Text 3"/>
          <p:cNvSpPr/>
          <p:nvPr/>
        </p:nvSpPr>
        <p:spPr>
          <a:xfrm>
            <a:off x="666780" y="4022263"/>
            <a:ext cx="11510010" cy="822686"/>
          </a:xfrm>
          <a:prstGeom prst="rect">
            <a:avLst/>
          </a:prstGeom>
          <a:noFill/>
          <a:ln/>
        </p:spPr>
        <p:txBody>
          <a:bodyPr wrap="square" lIns="0" tIns="0" rIns="0" bIns="0" rtlCol="0" anchor="t"/>
          <a:lstStyle/>
          <a:p>
            <a:pPr algn="l" indent="0" marL="0">
              <a:lnSpc>
                <a:spcPct val="113000"/>
              </a:lnSpc>
              <a:buNone/>
            </a:pPr>
            <a:r>
              <a:rPr lang="te" altLang="en-US" sz="2400" dirty="0">
                <a:solidFill>
                  <a:srgbClr val="25252B"/>
                </a:solidFill>
                <a:latin typeface="IBM Plex Sans" pitchFamily="34" charset="0"/>
                <a:ea typeface="IBM Plex Sans" pitchFamily="34" charset="-122"/>
                <a:cs typeface="IBM Plex Sans" pitchFamily="34" charset="-120"/>
              </a:rPr>
              <a:t>నిల్వ కరెన్సీల వాటాలు మారవచ్చు; కేంద్ర బ్యాంకులు ఇతర కరెన్సీలను కూడా నిల్వ ఉంచుకుంటాయి.</a:t>
            </a:r>
            <a:endParaRPr lang="te" sz="240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te" altLang="en-US" sz="1200" dirty="0">
                <a:solidFill>
                  <a:srgbClr val="6C6C7D"/>
                </a:solidFill>
                <a:latin typeface="IBM Plex Sans" pitchFamily="34" charset="0"/>
                <a:ea typeface="IBM Plex Sans" pitchFamily="34" charset="-122"/>
                <a:cs typeface="IBM Plex Sans" pitchFamily="34" charset="-120"/>
              </a:rPr>
              <a:t>బిట్‌కాయిన్ డిప్లొమా · మాడ్యూల్ 1</a:t>
            </a:r>
            <a:endParaRPr lang="te"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28</a:t>
            </a:fld>
            <a:endParaRPr lang="en-US"/>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name="Slide 29">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485900"/>
            <a:ext cx="914400" cy="38130"/>
          </a:xfrm>
          <a:prstGeom prst="rect">
            <a:avLst/>
          </a:prstGeom>
          <a:solidFill>
            <a:srgbClr val="F7941F"/>
          </a:solidFill>
          <a:ln/>
        </p:spPr>
      </p:sp>
      <p:sp>
        <p:nvSpPr>
          <p:cNvPr id="3" name="Text 1"/>
          <p:cNvSpPr/>
          <p:nvPr/>
        </p:nvSpPr>
        <p:spPr>
          <a:xfrm>
            <a:off x="666780" y="571500"/>
            <a:ext cx="11510010" cy="838230"/>
          </a:xfrm>
          <a:prstGeom prst="rect">
            <a:avLst/>
          </a:prstGeom>
          <a:noFill/>
          <a:ln/>
        </p:spPr>
        <p:txBody>
          <a:bodyPr wrap="square" lIns="0" tIns="0" rIns="0" bIns="0" rtlCol="0" anchor="t"/>
          <a:lstStyle/>
          <a:p>
            <a:pPr algn="l" indent="0" marL="0">
              <a:lnSpc>
                <a:spcPct val="92000"/>
              </a:lnSpc>
              <a:buNone/>
            </a:pPr>
            <a:r>
              <a:rPr lang="te" altLang="en-US" sz="3000" dirty="0">
                <a:solidFill>
                  <a:srgbClr val="422C70"/>
                </a:solidFill>
                <a:latin typeface="IBM Plex Sans Medium" pitchFamily="34" charset="0"/>
                <a:ea typeface="IBM Plex Sans Medium" pitchFamily="34" charset="-122"/>
                <a:cs typeface="IBM Plex Sans Medium" pitchFamily="34" charset="-120"/>
              </a:rPr>
              <a:t>పొదుపు చేయడానికి మరియు విలువను నిల్వ ఉంచడానికి</a:t>
            </a:r>
            <a:br/>
            <a:r>
              <a:rPr lang="te" altLang="en-US" sz="3000" dirty="0">
                <a:solidFill>
                  <a:srgbClr val="422C70"/>
                </a:solidFill>
                <a:latin typeface="IBM Plex Sans Medium" pitchFamily="34" charset="0"/>
                <a:ea typeface="IBM Plex Sans Medium" pitchFamily="34" charset="-122"/>
                <a:cs typeface="IBM Plex Sans Medium" pitchFamily="34" charset="-120"/>
              </a:rPr>
              <a:t>ప్రత్యామ్నాయాలు</a:t>
            </a:r>
            <a:endParaRPr lang="te" sz="3000" dirty="0"/>
          </a:p>
        </p:txBody>
      </p:sp>
      <p:sp>
        <p:nvSpPr>
          <p:cNvPr id="4" name="Text 2"/>
          <p:cNvSpPr/>
          <p:nvPr/>
        </p:nvSpPr>
        <p:spPr>
          <a:xfrm>
            <a:off x="1002000" y="1794876"/>
            <a:ext cx="11142604" cy="1608521"/>
          </a:xfrm>
          <a:prstGeom prst="rect">
            <a:avLst/>
          </a:prstGeom>
          <a:noFill/>
          <a:ln/>
        </p:spPr>
        <p:txBody>
          <a:bodyPr wrap="square" lIns="0" tIns="0" rIns="0" bIns="0" rtlCol="0" anchor="t"/>
          <a:lstStyle/>
          <a:p>
            <a:pPr algn="l" marL="200660" indent="-200660">
              <a:lnSpc>
                <a:spcPct val="113000"/>
              </a:lnSpc>
              <a:buSzPct val="100000"/>
              <a:buChar char="•"/>
            </a:pPr>
            <a:r>
              <a:rPr lang="te" altLang="en-US" sz="2110" b="1" dirty="0">
                <a:solidFill>
                  <a:srgbClr val="422C70"/>
                </a:solidFill>
                <a:latin typeface="IBM Plex Sans" pitchFamily="34" charset="0"/>
                <a:ea typeface="IBM Plex Sans" pitchFamily="34" charset="-122"/>
                <a:cs typeface="IBM Plex Sans" pitchFamily="34" charset="-120"/>
              </a:rPr>
              <a:t>విలువైన లోహాలు:</a:t>
            </a:r>
            <a:r>
              <a:rPr lang="te" altLang="en-US" sz="2110" dirty="0">
                <a:solidFill>
                  <a:srgbClr val="25252B"/>
                </a:solidFill>
                <a:latin typeface="IBM Plex Sans" pitchFamily="34" charset="0"/>
                <a:ea typeface="IBM Plex Sans" pitchFamily="34" charset="-122"/>
                <a:cs typeface="IBM Plex Sans" pitchFamily="34" charset="-120"/>
              </a:rPr>
              <a:t> భౌతికంగా తమ వద్ద ఉంచుకోవడం; నిల్వ మరియు ప్రామాణికత నిర్ధారణ ఖర్చులు</a:t>
            </a:r>
            <a:endParaRPr lang="te" sz="2110" dirty="0"/>
          </a:p>
          <a:p>
            <a:pPr algn="l" marL="200660" indent="-200660">
              <a:lnSpc>
                <a:spcPct val="113000"/>
              </a:lnSpc>
              <a:spcBef>
                <a:spcPts val="420"/>
              </a:spcBef>
              <a:buSzPct val="100000"/>
              <a:buChar char="•"/>
            </a:pPr>
            <a:r>
              <a:rPr lang="te" altLang="en-US" sz="2110" b="1" dirty="0">
                <a:solidFill>
                  <a:srgbClr val="422C70"/>
                </a:solidFill>
                <a:latin typeface="IBM Plex Sans" pitchFamily="34" charset="0"/>
                <a:ea typeface="IBM Plex Sans" pitchFamily="34" charset="-122"/>
                <a:cs typeface="IBM Plex Sans" pitchFamily="34" charset="-120"/>
              </a:rPr>
              <a:t>స్థిరాస్తి:</a:t>
            </a:r>
            <a:r>
              <a:rPr lang="te" altLang="en-US" sz="2110" dirty="0">
                <a:solidFill>
                  <a:srgbClr val="25252B"/>
                </a:solidFill>
                <a:latin typeface="IBM Plex Sans" pitchFamily="34" charset="0"/>
                <a:ea typeface="IBM Plex Sans" pitchFamily="34" charset="-122"/>
                <a:cs typeface="IBM Plex Sans" pitchFamily="34" charset="-120"/>
              </a:rPr>
              <a:t> ఉపయోగకరమైన ఆస్తి; అధిక ప్రారంభ పెట్టుబడి, నిర్వహణ, తరలించడం కష్టం</a:t>
            </a:r>
            <a:endParaRPr lang="te" sz="2110" dirty="0"/>
          </a:p>
          <a:p>
            <a:pPr algn="l" marL="200660" indent="-200660">
              <a:lnSpc>
                <a:spcPct val="113000"/>
              </a:lnSpc>
              <a:spcBef>
                <a:spcPts val="420"/>
              </a:spcBef>
              <a:buSzPct val="100000"/>
              <a:buChar char="•"/>
            </a:pPr>
            <a:r>
              <a:rPr lang="te" altLang="en-US" sz="2110" b="1" dirty="0">
                <a:solidFill>
                  <a:srgbClr val="422C70"/>
                </a:solidFill>
                <a:latin typeface="IBM Plex Sans" pitchFamily="34" charset="0"/>
                <a:ea typeface="IBM Plex Sans" pitchFamily="34" charset="-122"/>
                <a:cs typeface="IBM Plex Sans" pitchFamily="34" charset="-120"/>
              </a:rPr>
              <a:t>షేర్లు:</a:t>
            </a:r>
            <a:r>
              <a:rPr lang="te" altLang="en-US" sz="2110" dirty="0">
                <a:solidFill>
                  <a:srgbClr val="25252B"/>
                </a:solidFill>
                <a:latin typeface="IBM Plex Sans" pitchFamily="34" charset="0"/>
                <a:ea typeface="IBM Plex Sans" pitchFamily="34" charset="-122"/>
                <a:cs typeface="IBM Plex Sans" pitchFamily="34" charset="-120"/>
              </a:rPr>
              <a:t> ఉత్పాదక ఆస్తిలో యాజమాన్యం; వ్యాపార, మార్కెట్ మరియు సంరక్షణ సంబంధిత నష్టభయాలు</a:t>
            </a:r>
            <a:endParaRPr lang="te" sz="2110" dirty="0"/>
          </a:p>
          <a:p>
            <a:pPr algn="l" marL="200660" indent="-200660">
              <a:lnSpc>
                <a:spcPct val="113000"/>
              </a:lnSpc>
              <a:spcBef>
                <a:spcPts val="420"/>
              </a:spcBef>
              <a:buSzPct val="100000"/>
              <a:buChar char="•"/>
            </a:pPr>
            <a:r>
              <a:rPr lang="te" altLang="en-US" sz="2110" dirty="0">
                <a:solidFill>
                  <a:srgbClr val="25252B"/>
                </a:solidFill>
                <a:latin typeface="IBM Plex Sans" pitchFamily="34" charset="0"/>
                <a:ea typeface="IBM Plex Sans" pitchFamily="34" charset="-122"/>
                <a:cs typeface="IBM Plex Sans" pitchFamily="34" charset="-120"/>
              </a:rPr>
              <a:t>ఇతర ఎంపికలు: విదేశీ కరెన్సీ, బాండ్లు, వ్యాపారాలు, పనిముట్లు, విద్య</a:t>
            </a:r>
            <a:endParaRPr lang="te" sz="2110" dirty="0"/>
          </a:p>
        </p:txBody>
      </p:sp>
      <p:sp>
        <p:nvSpPr>
          <p:cNvPr id="5" name="Text 3"/>
          <p:cNvSpPr/>
          <p:nvPr/>
        </p:nvSpPr>
        <p:spPr>
          <a:xfrm>
            <a:off x="666780" y="3698382"/>
            <a:ext cx="11510010" cy="723930"/>
          </a:xfrm>
          <a:prstGeom prst="rect">
            <a:avLst/>
          </a:prstGeom>
          <a:noFill/>
          <a:ln/>
        </p:spPr>
        <p:txBody>
          <a:bodyPr wrap="square" lIns="0" tIns="0" rIns="0" bIns="0" rtlCol="0" anchor="t"/>
          <a:lstStyle/>
          <a:p>
            <a:pPr algn="l" indent="0" marL="0">
              <a:lnSpc>
                <a:spcPct val="113000"/>
              </a:lnSpc>
              <a:buNone/>
            </a:pPr>
            <a:r>
              <a:rPr lang="te" altLang="en-US" sz="2110" dirty="0">
                <a:solidFill>
                  <a:srgbClr val="25252B"/>
                </a:solidFill>
                <a:latin typeface="IBM Plex Sans" pitchFamily="34" charset="0"/>
                <a:ea typeface="IBM Plex Sans" pitchFamily="34" charset="-122"/>
                <a:cs typeface="IBM Plex Sans" pitchFamily="34" charset="-120"/>
              </a:rPr>
              <a:t>ఒక ఆస్తి దానంతట అదే డబ్బు చేసే ప్రతి పనినీ నిర్వర్తించదు. ఏ ఆస్తీ ప్రతి పరిస్థితిలోనూ కొనుగోలు శక్తికి హామీ ఇవ్వదు.</a:t>
            </a:r>
            <a:endParaRPr lang="te" sz="2110" dirty="0"/>
          </a:p>
        </p:txBody>
      </p:sp>
      <p:sp>
        <p:nvSpPr>
          <p:cNvPr id="6" name="Text 4"/>
          <p:cNvSpPr/>
          <p:nvPr/>
        </p:nvSpPr>
        <p:spPr>
          <a:xfrm>
            <a:off x="666780" y="4690506"/>
            <a:ext cx="11510010" cy="723930"/>
          </a:xfrm>
          <a:prstGeom prst="rect">
            <a:avLst/>
          </a:prstGeom>
          <a:noFill/>
          <a:ln/>
        </p:spPr>
        <p:txBody>
          <a:bodyPr wrap="square" lIns="0" tIns="0" rIns="0" bIns="0" rtlCol="0" anchor="t"/>
          <a:lstStyle/>
          <a:p>
            <a:pPr algn="l" indent="0" marL="0">
              <a:lnSpc>
                <a:spcPct val="113000"/>
              </a:lnSpc>
              <a:buNone/>
            </a:pPr>
            <a:r>
              <a:rPr lang="te" altLang="en-US" sz="2110" dirty="0">
                <a:solidFill>
                  <a:srgbClr val="25252B"/>
                </a:solidFill>
                <a:latin typeface="IBM Plex Sans" pitchFamily="34" charset="0"/>
                <a:ea typeface="IBM Plex Sans" pitchFamily="34" charset="-122"/>
                <a:cs typeface="IBM Plex Sans" pitchFamily="34" charset="-120"/>
              </a:rPr>
              <a:t>పన్నులు ఖర్చులు మరియు ప్రయోజనాలను మార్చవచ్చు; నియమాలు వేర్వేరుగా ఉంటాయి, మారుతుంటాయి. ఈ కోర్సు పన్నులపై ఎలాంటి సలహా ఇవ్వదు.</a:t>
            </a:r>
            <a:endParaRPr lang="te" sz="2110" dirty="0"/>
          </a:p>
        </p:txBody>
      </p:sp>
      <p:sp>
        <p:nvSpPr>
          <p:cNvPr id="7" name="Text 5"/>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te" altLang="en-US" sz="1200" dirty="0">
                <a:solidFill>
                  <a:srgbClr val="6C6C7D"/>
                </a:solidFill>
                <a:latin typeface="IBM Plex Sans" pitchFamily="34" charset="0"/>
                <a:ea typeface="IBM Plex Sans" pitchFamily="34" charset="-122"/>
                <a:cs typeface="IBM Plex Sans" pitchFamily="34" charset="-120"/>
              </a:rPr>
              <a:t>బిట్‌కాయిన్ డిప్లొమా · మాడ్యూల్ 1</a:t>
            </a:r>
            <a:endParaRPr lang="te"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29</a:t>
            </a:fld>
            <a:endParaRPr lang="en-US"/>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name="Slide 30">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te" altLang="en-US" sz="3000" dirty="0">
                <a:solidFill>
                  <a:srgbClr val="422C70"/>
                </a:solidFill>
                <a:latin typeface="IBM Plex Sans Medium" pitchFamily="34" charset="0"/>
                <a:ea typeface="IBM Plex Sans Medium" pitchFamily="34" charset="-122"/>
                <a:cs typeface="IBM Plex Sans Medium" pitchFamily="34" charset="-120"/>
              </a:rPr>
              <a:t>కేంద్ర బ్యాంకు డిజిటల్ కరెన్సీలు (CBDCs)</a:t>
            </a:r>
            <a:endParaRPr lang="te" sz="3000" dirty="0"/>
          </a:p>
        </p:txBody>
      </p:sp>
      <p:sp>
        <p:nvSpPr>
          <p:cNvPr id="4" name="Text 2"/>
          <p:cNvSpPr/>
          <p:nvPr/>
        </p:nvSpPr>
        <p:spPr>
          <a:xfrm>
            <a:off x="666780" y="1417320"/>
            <a:ext cx="11510010" cy="329093"/>
          </a:xfrm>
          <a:prstGeom prst="rect">
            <a:avLst/>
          </a:prstGeom>
          <a:noFill/>
          <a:ln/>
        </p:spPr>
        <p:txBody>
          <a:bodyPr wrap="square" lIns="0" tIns="0" rIns="0" bIns="0" rtlCol="0" anchor="t"/>
          <a:lstStyle/>
          <a:p>
            <a:pPr algn="l" indent="0" marL="0">
              <a:lnSpc>
                <a:spcPct val="113000"/>
              </a:lnSpc>
              <a:buNone/>
            </a:pPr>
            <a:r>
              <a:rPr lang="te" altLang="en-US" sz="1920" dirty="0">
                <a:solidFill>
                  <a:srgbClr val="25252B"/>
                </a:solidFill>
                <a:latin typeface="IBM Plex Sans" pitchFamily="34" charset="0"/>
                <a:ea typeface="IBM Plex Sans" pitchFamily="34" charset="-122"/>
                <a:cs typeface="IBM Plex Sans" pitchFamily="34" charset="-120"/>
              </a:rPr>
              <a:t>CBDC అనేది కేంద్ర బ్యాంకు బాధ్యతగా జారీ చేసే డిజిటల్ ఫియట్ ద్రవ్యం: దానిని కలిగి ఉన్న వ్యక్తికి చెల్లించాల్సిన మొత్తం.</a:t>
            </a:r>
            <a:endParaRPr lang="te" sz="1920" dirty="0"/>
          </a:p>
        </p:txBody>
      </p:sp>
      <p:sp>
        <p:nvSpPr>
          <p:cNvPr id="5" name="Text 3"/>
          <p:cNvSpPr/>
          <p:nvPr/>
        </p:nvSpPr>
        <p:spPr>
          <a:xfrm>
            <a:off x="971459" y="1941271"/>
            <a:ext cx="11176071" cy="1462217"/>
          </a:xfrm>
          <a:prstGeom prst="rect">
            <a:avLst/>
          </a:prstGeom>
          <a:noFill/>
          <a:ln/>
        </p:spPr>
        <p:txBody>
          <a:bodyPr wrap="square" lIns="0" tIns="0" rIns="0" bIns="0" rtlCol="0" anchor="t"/>
          <a:lstStyle/>
          <a:p>
            <a:pPr algn="l" marL="182880" indent="-182880">
              <a:lnSpc>
                <a:spcPct val="113000"/>
              </a:lnSpc>
              <a:buSzPct val="100000"/>
              <a:buChar char="•"/>
            </a:pPr>
            <a:r>
              <a:rPr lang="te" altLang="en-US" sz="1920" dirty="0">
                <a:solidFill>
                  <a:srgbClr val="25252B"/>
                </a:solidFill>
                <a:latin typeface="IBM Plex Sans" pitchFamily="34" charset="0"/>
                <a:ea typeface="IBM Plex Sans" pitchFamily="34" charset="-122"/>
                <a:cs typeface="IBM Plex Sans" pitchFamily="34" charset="-120"/>
              </a:rPr>
              <a:t>నగదు, వాణిజ్య బ్యాంకు డిపాజిట్లకు భిన్నమైనది</a:t>
            </a:r>
            <a:endParaRPr lang="te" sz="1920" dirty="0"/>
          </a:p>
          <a:p>
            <a:pPr algn="l" marL="182880" indent="-182880">
              <a:lnSpc>
                <a:spcPct val="113000"/>
              </a:lnSpc>
              <a:spcBef>
                <a:spcPts val="380"/>
              </a:spcBef>
              <a:buSzPct val="100000"/>
              <a:buChar char="•"/>
            </a:pPr>
            <a:r>
              <a:rPr lang="te" altLang="en-US" sz="1920" dirty="0">
                <a:solidFill>
                  <a:srgbClr val="25252B"/>
                </a:solidFill>
                <a:latin typeface="IBM Plex Sans" pitchFamily="34" charset="0"/>
                <a:ea typeface="IBM Plex Sans" pitchFamily="34" charset="-122"/>
                <a:cs typeface="IBM Plex Sans" pitchFamily="34" charset="-120"/>
              </a:rPr>
              <a:t>లావాదేవీల పరిష్కారం లేదా వినియోగ ప్రాప్యతలో సాధ్యమయ్యే ప్రయోజనాలు</a:t>
            </a:r>
            <a:endParaRPr lang="te" sz="1920" dirty="0"/>
          </a:p>
          <a:p>
            <a:pPr algn="l" marL="182880" indent="-182880">
              <a:lnSpc>
                <a:spcPct val="113000"/>
              </a:lnSpc>
              <a:spcBef>
                <a:spcPts val="380"/>
              </a:spcBef>
              <a:buSzPct val="100000"/>
              <a:buChar char="•"/>
            </a:pPr>
            <a:r>
              <a:rPr lang="te" altLang="en-US" sz="1920" dirty="0">
                <a:solidFill>
                  <a:srgbClr val="25252B"/>
                </a:solidFill>
                <a:latin typeface="IBM Plex Sans" pitchFamily="34" charset="0"/>
                <a:ea typeface="IBM Plex Sans" pitchFamily="34" charset="-122"/>
                <a:cs typeface="IBM Plex Sans" pitchFamily="34" charset="-120"/>
              </a:rPr>
              <a:t>పర్యవేక్షణ, పరిమితులు, గుర్తింపుతో అనుసంధానాలు ఉండే అవకాశం</a:t>
            </a:r>
            <a:endParaRPr lang="te" sz="1920" dirty="0"/>
          </a:p>
          <a:p>
            <a:pPr algn="l" marL="182880" indent="-182880">
              <a:lnSpc>
                <a:spcPct val="113000"/>
              </a:lnSpc>
              <a:spcBef>
                <a:spcPts val="380"/>
              </a:spcBef>
              <a:buSzPct val="100000"/>
              <a:buChar char="•"/>
            </a:pPr>
            <a:r>
              <a:rPr lang="te" altLang="en-US" sz="1920" dirty="0">
                <a:solidFill>
                  <a:srgbClr val="25252B"/>
                </a:solidFill>
                <a:latin typeface="IBM Plex Sans" pitchFamily="34" charset="0"/>
                <a:ea typeface="IBM Plex Sans" pitchFamily="34" charset="-122"/>
                <a:cs typeface="IBM Plex Sans" pitchFamily="34" charset="-120"/>
              </a:rPr>
              <a:t>కేంద్రీకృత జారీ, ద్రవ్య విధానం కొనసాగుతాయి</a:t>
            </a:r>
            <a:endParaRPr lang="te" sz="1920" dirty="0"/>
          </a:p>
        </p:txBody>
      </p:sp>
      <p:sp>
        <p:nvSpPr>
          <p:cNvPr id="6" name="Text 4"/>
          <p:cNvSpPr/>
          <p:nvPr/>
        </p:nvSpPr>
        <p:spPr>
          <a:xfrm>
            <a:off x="666780" y="3671773"/>
            <a:ext cx="11510010" cy="658094"/>
          </a:xfrm>
          <a:prstGeom prst="rect">
            <a:avLst/>
          </a:prstGeom>
          <a:noFill/>
          <a:ln/>
        </p:spPr>
        <p:txBody>
          <a:bodyPr wrap="square" lIns="0" tIns="0" rIns="0" bIns="0" rtlCol="0" anchor="t"/>
          <a:lstStyle/>
          <a:p>
            <a:pPr algn="l" indent="0" marL="0">
              <a:lnSpc>
                <a:spcPct val="113000"/>
              </a:lnSpc>
              <a:buNone/>
            </a:pPr>
            <a:r>
              <a:rPr lang="te" altLang="en-US" sz="1920" dirty="0">
                <a:solidFill>
                  <a:srgbClr val="25252B"/>
                </a:solidFill>
                <a:latin typeface="IBM Plex Sans" pitchFamily="34" charset="0"/>
                <a:ea typeface="IBM Plex Sans" pitchFamily="34" charset="-122"/>
                <a:cs typeface="IBM Plex Sans" pitchFamily="34" charset="-120"/>
              </a:rPr>
              <a:t>రూపకల్పనలు భిన్నంగా ఉంటాయి. డిజిటల్ అయినంత మాత్రాన అది వికేంద్రీకృతమైనదని, పరిమిత సరఫరా కలిగినదని, గోప్యమైనదని లేదా స్వతంత్రంగా ధృవీకరించగలిగేదని అర్థం కాదు.</a:t>
            </a:r>
            <a:endParaRPr lang="te" sz="1920" dirty="0"/>
          </a:p>
        </p:txBody>
      </p:sp>
      <p:sp>
        <p:nvSpPr>
          <p:cNvPr id="7" name="Shape 5"/>
          <p:cNvSpPr/>
          <p:nvPr/>
        </p:nvSpPr>
        <p:spPr>
          <a:xfrm>
            <a:off x="666780" y="4573646"/>
            <a:ext cx="10858500" cy="1315913"/>
          </a:xfrm>
          <a:prstGeom prst="rect">
            <a:avLst/>
          </a:prstGeom>
          <a:solidFill>
            <a:srgbClr val="F3F3FA"/>
          </a:solidFill>
          <a:ln/>
        </p:spPr>
      </p:sp>
      <p:sp>
        <p:nvSpPr>
          <p:cNvPr id="8" name="Shape 6"/>
          <p:cNvSpPr/>
          <p:nvPr/>
        </p:nvSpPr>
        <p:spPr>
          <a:xfrm>
            <a:off x="666780" y="4573646"/>
            <a:ext cx="57150" cy="1315913"/>
          </a:xfrm>
          <a:prstGeom prst="rect">
            <a:avLst/>
          </a:prstGeom>
          <a:solidFill>
            <a:srgbClr val="422C70"/>
          </a:solidFill>
          <a:ln/>
        </p:spPr>
      </p:sp>
      <p:sp>
        <p:nvSpPr>
          <p:cNvPr id="9" name="Text 7"/>
          <p:cNvSpPr/>
          <p:nvPr/>
        </p:nvSpPr>
        <p:spPr>
          <a:xfrm>
            <a:off x="1114014" y="4793102"/>
            <a:ext cx="10622310" cy="877001"/>
          </a:xfrm>
          <a:prstGeom prst="rect">
            <a:avLst/>
          </a:prstGeom>
          <a:noFill/>
          <a:ln/>
        </p:spPr>
        <p:txBody>
          <a:bodyPr wrap="square" lIns="0" tIns="0" rIns="0" bIns="0" rtlCol="0" anchor="t"/>
          <a:lstStyle/>
          <a:p>
            <a:pPr algn="l" indent="0" marL="0">
              <a:lnSpc>
                <a:spcPct val="113000"/>
              </a:lnSpc>
              <a:buNone/>
            </a:pPr>
            <a:r>
              <a:rPr lang="te" altLang="en-US" sz="1920" b="1" dirty="0">
                <a:solidFill>
                  <a:srgbClr val="422C70"/>
                </a:solidFill>
                <a:latin typeface="IBM Plex Sans" pitchFamily="34" charset="0"/>
                <a:ea typeface="IBM Plex Sans" pitchFamily="34" charset="-122"/>
                <a:cs typeface="IBM Plex Sans" pitchFamily="34" charset="-120"/>
              </a:rPr>
              <a:t>తనిఖీ చేయండి</a:t>
            </a:r>
            <a:endParaRPr lang="te" sz="1920" dirty="0"/>
          </a:p>
          <a:p>
            <a:pPr algn="l" indent="0" marL="0">
              <a:lnSpc>
                <a:spcPct val="113000"/>
              </a:lnSpc>
              <a:spcBef>
                <a:spcPts val="290"/>
              </a:spcBef>
              <a:buNone/>
            </a:pPr>
            <a:r>
              <a:rPr lang="te" altLang="en-US" sz="1920" dirty="0">
                <a:solidFill>
                  <a:srgbClr val="25252B"/>
                </a:solidFill>
                <a:latin typeface="IBM Plex Sans" pitchFamily="34" charset="0"/>
                <a:ea typeface="IBM Plex Sans" pitchFamily="34" charset="-122"/>
                <a:cs typeface="IBM Plex Sans" pitchFamily="34" charset="-120"/>
              </a:rPr>
              <a:t>దీనిని ఎవరు జారీ చేస్తారు, ఎవరు ఉపయోగించగలరు, ఏ డేటాను సేకరిస్తారు, చెల్లింపులను ఎవరు అడ్డుకోగలరు లేదా నియమాలను ఎవరు మార్చగలరు? ఆఫ్‌లైన్‌లో ఏమి జరుగుతుంది, ఎలాంటి చట్టపరమైన రక్షణలు ఉన్నాయి?</a:t>
            </a:r>
            <a:endParaRPr lang="te" sz="1920" dirty="0"/>
          </a:p>
        </p:txBody>
      </p:sp>
      <p:sp>
        <p:nvSpPr>
          <p:cNvPr id="10" name="Text 8"/>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te" altLang="en-US" sz="1200" dirty="0">
                <a:solidFill>
                  <a:srgbClr val="6C6C7D"/>
                </a:solidFill>
                <a:latin typeface="IBM Plex Sans" pitchFamily="34" charset="0"/>
                <a:ea typeface="IBM Plex Sans" pitchFamily="34" charset="-122"/>
                <a:cs typeface="IBM Plex Sans" pitchFamily="34" charset="-120"/>
              </a:rPr>
              <a:t>బిట్‌కాయిన్ డిప్లొమా · మాడ్యూల్ 1</a:t>
            </a:r>
            <a:endParaRPr lang="te"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30</a:t>
            </a:fld>
            <a:endParaRPr lang="en-US"/>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name="Slide 31">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te" altLang="en-US" sz="3000" dirty="0">
                <a:solidFill>
                  <a:srgbClr val="422C70"/>
                </a:solidFill>
                <a:latin typeface="IBM Plex Sans Medium" pitchFamily="34" charset="0"/>
                <a:ea typeface="IBM Plex Sans Medium" pitchFamily="34" charset="-122"/>
                <a:cs typeface="IBM Plex Sans Medium" pitchFamily="34" charset="-120"/>
              </a:rPr>
              <a:t>పునశ్చరణ: డబ్బు ఎలా విఫలం కావచ్చు?</a:t>
            </a:r>
            <a:endParaRPr lang="te" sz="3000" dirty="0"/>
          </a:p>
        </p:txBody>
      </p:sp>
      <p:sp>
        <p:nvSpPr>
          <p:cNvPr id="4" name="Text 2"/>
          <p:cNvSpPr/>
          <p:nvPr/>
        </p:nvSpPr>
        <p:spPr>
          <a:xfrm>
            <a:off x="666780" y="1435608"/>
            <a:ext cx="11510010" cy="378470"/>
          </a:xfrm>
          <a:prstGeom prst="rect">
            <a:avLst/>
          </a:prstGeom>
          <a:noFill/>
          <a:ln/>
        </p:spPr>
        <p:txBody>
          <a:bodyPr wrap="square" lIns="0" tIns="0" rIns="0" bIns="0" rtlCol="0" anchor="t"/>
          <a:lstStyle/>
          <a:p>
            <a:pPr algn="l" indent="0" marL="0">
              <a:lnSpc>
                <a:spcPct val="113000"/>
              </a:lnSpc>
              <a:buNone/>
            </a:pPr>
            <a:r>
              <a:rPr lang="te" altLang="en-US" sz="2210" b="1" dirty="0">
                <a:solidFill>
                  <a:srgbClr val="25252B"/>
                </a:solidFill>
                <a:latin typeface="IBM Plex Sans" pitchFamily="34" charset="0"/>
                <a:ea typeface="IBM Plex Sans" pitchFamily="34" charset="-122"/>
                <a:cs typeface="IBM Plex Sans" pitchFamily="34" charset="-120"/>
              </a:rPr>
              <a:t>ముఖ్యమైన నేర్చుకోవాల్సిన అంశాలు</a:t>
            </a:r>
            <a:endParaRPr lang="te" sz="2210" dirty="0"/>
          </a:p>
        </p:txBody>
      </p:sp>
      <p:sp>
        <p:nvSpPr>
          <p:cNvPr id="5" name="Text 3"/>
          <p:cNvSpPr/>
          <p:nvPr/>
        </p:nvSpPr>
        <p:spPr>
          <a:xfrm>
            <a:off x="1017179" y="2038380"/>
            <a:ext cx="11125871" cy="2116196"/>
          </a:xfrm>
          <a:prstGeom prst="rect">
            <a:avLst/>
          </a:prstGeom>
          <a:noFill/>
          <a:ln/>
        </p:spPr>
        <p:txBody>
          <a:bodyPr wrap="square" lIns="0" tIns="0" rIns="0" bIns="0" rtlCol="0" anchor="t"/>
          <a:lstStyle/>
          <a:p>
            <a:pPr algn="l" marL="210820" indent="-210820">
              <a:lnSpc>
                <a:spcPct val="113000"/>
              </a:lnSpc>
              <a:buSzPct val="100000"/>
              <a:buChar char="•"/>
            </a:pPr>
            <a:r>
              <a:rPr lang="te" altLang="en-US" sz="2210" dirty="0">
                <a:solidFill>
                  <a:srgbClr val="25252B"/>
                </a:solidFill>
                <a:latin typeface="IBM Plex Sans" pitchFamily="34" charset="0"/>
                <a:ea typeface="IBM Plex Sans" pitchFamily="34" charset="-122"/>
                <a:cs typeface="IBM Plex Sans" pitchFamily="34" charset="-120"/>
              </a:rPr>
              <a:t>డబ్బు కాలక్రమంలో మార్పిడి, ధరలు, విలువను సమన్వయపరుస్తుంది</a:t>
            </a:r>
            <a:endParaRPr lang="te" sz="2210" dirty="0"/>
          </a:p>
          <a:p>
            <a:pPr algn="l" marL="210820" indent="-210820">
              <a:lnSpc>
                <a:spcPct val="113000"/>
              </a:lnSpc>
              <a:spcBef>
                <a:spcPts val="440"/>
              </a:spcBef>
              <a:buSzPct val="100000"/>
              <a:buChar char="•"/>
            </a:pPr>
            <a:r>
              <a:rPr lang="te" altLang="en-US" sz="2210" dirty="0">
                <a:solidFill>
                  <a:srgbClr val="25252B"/>
                </a:solidFill>
                <a:latin typeface="IBM Plex Sans" pitchFamily="34" charset="0"/>
                <a:ea typeface="IBM Plex Sans" pitchFamily="34" charset="-122"/>
                <a:cs typeface="IBM Plex Sans" pitchFamily="34" charset="-120"/>
              </a:rPr>
              <a:t>విధులు, లక్షణాలు పోల్చడానికి తోడ్పడతాయి</a:t>
            </a:r>
            <a:endParaRPr lang="te" sz="2210" dirty="0"/>
          </a:p>
          <a:p>
            <a:pPr algn="l" marL="210820" indent="-210820">
              <a:lnSpc>
                <a:spcPct val="113000"/>
              </a:lnSpc>
              <a:spcBef>
                <a:spcPts val="440"/>
              </a:spcBef>
              <a:buSzPct val="100000"/>
              <a:buChar char="•"/>
            </a:pPr>
            <a:r>
              <a:rPr lang="te" altLang="en-US" sz="2210" dirty="0">
                <a:solidFill>
                  <a:srgbClr val="25252B"/>
                </a:solidFill>
                <a:latin typeface="IBM Plex Sans" pitchFamily="34" charset="0"/>
                <a:ea typeface="IBM Plex Sans" pitchFamily="34" charset="-122"/>
                <a:cs typeface="IBM Plex Sans" pitchFamily="34" charset="-120"/>
              </a:rPr>
              <a:t>సౌలభ్యం కోసం నమ్మకం, నియంత్రణ, అందుబాటు విషయాల్లో రాజీలు చేయాల్సి వస్తుంది</a:t>
            </a:r>
            <a:endParaRPr lang="te" sz="2210" dirty="0"/>
          </a:p>
          <a:p>
            <a:pPr algn="l" marL="210820" indent="-210820">
              <a:lnSpc>
                <a:spcPct val="113000"/>
              </a:lnSpc>
              <a:spcBef>
                <a:spcPts val="440"/>
              </a:spcBef>
              <a:buSzPct val="100000"/>
              <a:buChar char="•"/>
            </a:pPr>
            <a:r>
              <a:rPr lang="te" altLang="en-US" sz="2210" dirty="0">
                <a:solidFill>
                  <a:srgbClr val="25252B"/>
                </a:solidFill>
                <a:latin typeface="IBM Plex Sans" pitchFamily="34" charset="0"/>
                <a:ea typeface="IBM Plex Sans" pitchFamily="34" charset="-122"/>
                <a:cs typeface="IBM Plex Sans" pitchFamily="34" charset="-120"/>
              </a:rPr>
              <a:t>డబ్బు సరఫరా, బ్యాంకింగ్ నష్టభయాలు, ద్రవ్యోల్బణం ప్రజలను వేర్వేరుగా ప్రభావితం చేస్తాయి</a:t>
            </a:r>
            <a:endParaRPr lang="te" sz="2210" dirty="0"/>
          </a:p>
          <a:p>
            <a:pPr algn="l" marL="210820" indent="-210820">
              <a:lnSpc>
                <a:spcPct val="113000"/>
              </a:lnSpc>
              <a:spcBef>
                <a:spcPts val="440"/>
              </a:spcBef>
              <a:buSzPct val="100000"/>
              <a:buChar char="•"/>
            </a:pPr>
            <a:r>
              <a:rPr lang="te" altLang="en-US" sz="2210" dirty="0">
                <a:solidFill>
                  <a:srgbClr val="25252B"/>
                </a:solidFill>
                <a:latin typeface="IBM Plex Sans" pitchFamily="34" charset="0"/>
                <a:ea typeface="IBM Plex Sans" pitchFamily="34" charset="-122"/>
                <a:cs typeface="IBM Plex Sans" pitchFamily="34" charset="-120"/>
              </a:rPr>
              <a:t>ప్రత్యామ్నాయాలను, కేంద్ర బ్యాంకు డిజిటల్ కరెన్సీలను కూడా జాగ్రత్తగా మూల్యాంకనం చేయాలి</a:t>
            </a:r>
            <a:endParaRPr lang="te" sz="2210" dirty="0"/>
          </a:p>
        </p:txBody>
      </p:sp>
      <p:sp>
        <p:nvSpPr>
          <p:cNvPr id="6" name="Text 4"/>
          <p:cNvSpPr/>
          <p:nvPr/>
        </p:nvSpPr>
        <p:spPr>
          <a:xfrm>
            <a:off x="666780" y="4462912"/>
            <a:ext cx="11510010" cy="378470"/>
          </a:xfrm>
          <a:prstGeom prst="rect">
            <a:avLst/>
          </a:prstGeom>
          <a:noFill/>
          <a:ln/>
        </p:spPr>
        <p:txBody>
          <a:bodyPr wrap="square" lIns="0" tIns="0" rIns="0" bIns="0" rtlCol="0" anchor="t"/>
          <a:lstStyle/>
          <a:p>
            <a:pPr algn="l" indent="0" marL="0">
              <a:lnSpc>
                <a:spcPct val="113000"/>
              </a:lnSpc>
              <a:buNone/>
            </a:pPr>
            <a:r>
              <a:rPr lang="te" altLang="en-US" sz="2210" dirty="0">
                <a:solidFill>
                  <a:srgbClr val="25252B"/>
                </a:solidFill>
                <a:latin typeface="IBM Plex Sans" pitchFamily="34" charset="0"/>
                <a:ea typeface="IBM Plex Sans" pitchFamily="34" charset="-122"/>
                <a:cs typeface="IBM Plex Sans" pitchFamily="34" charset="-120"/>
              </a:rPr>
              <a:t>మీ డబ్బును ఉపయోగకరంగా చేసేది ఏమిటి, ఏ నియమాలు మీరు నమ్మే సంస్థలపై ఆధారపడి ఉంటాయి?</a:t>
            </a:r>
            <a:endParaRPr lang="te" sz="2210" dirty="0"/>
          </a:p>
        </p:txBody>
      </p:sp>
      <p:sp>
        <p:nvSpPr>
          <p:cNvPr id="7" name="Shape 5"/>
          <p:cNvSpPr/>
          <p:nvPr/>
        </p:nvSpPr>
        <p:spPr>
          <a:xfrm>
            <a:off x="666780" y="5121737"/>
            <a:ext cx="10858500" cy="1134953"/>
          </a:xfrm>
          <a:prstGeom prst="rect">
            <a:avLst/>
          </a:prstGeom>
          <a:solidFill>
            <a:srgbClr val="F3F3FA"/>
          </a:solidFill>
          <a:ln/>
        </p:spPr>
      </p:sp>
      <p:sp>
        <p:nvSpPr>
          <p:cNvPr id="8" name="Shape 6"/>
          <p:cNvSpPr/>
          <p:nvPr/>
        </p:nvSpPr>
        <p:spPr>
          <a:xfrm>
            <a:off x="666780" y="5121737"/>
            <a:ext cx="57150" cy="1134953"/>
          </a:xfrm>
          <a:prstGeom prst="rect">
            <a:avLst/>
          </a:prstGeom>
          <a:solidFill>
            <a:srgbClr val="422C70"/>
          </a:solidFill>
          <a:ln/>
        </p:spPr>
      </p:sp>
      <p:sp>
        <p:nvSpPr>
          <p:cNvPr id="9" name="Text 7"/>
          <p:cNvSpPr/>
          <p:nvPr/>
        </p:nvSpPr>
        <p:spPr>
          <a:xfrm>
            <a:off x="1172535" y="5374112"/>
            <a:ext cx="10498226" cy="630204"/>
          </a:xfrm>
          <a:prstGeom prst="rect">
            <a:avLst/>
          </a:prstGeom>
          <a:noFill/>
          <a:ln/>
        </p:spPr>
        <p:txBody>
          <a:bodyPr wrap="square" lIns="0" tIns="0" rIns="0" bIns="0" rtlCol="0" anchor="t"/>
          <a:lstStyle/>
          <a:p>
            <a:pPr algn="l" indent="0" marL="0">
              <a:lnSpc>
                <a:spcPct val="113000"/>
              </a:lnSpc>
              <a:buNone/>
            </a:pPr>
            <a:r>
              <a:rPr lang="te" altLang="en-US" sz="2210" b="1" dirty="0">
                <a:solidFill>
                  <a:srgbClr val="422C70"/>
                </a:solidFill>
                <a:latin typeface="IBM Plex Sans" pitchFamily="34" charset="0"/>
                <a:ea typeface="IBM Plex Sans" pitchFamily="34" charset="-122"/>
                <a:cs typeface="IBM Plex Sans" pitchFamily="34" charset="-120"/>
              </a:rPr>
              <a:t>ఒక్క క్షణం ఆలోచించండి</a:t>
            </a:r>
            <a:endParaRPr lang="te" sz="2210" dirty="0"/>
          </a:p>
          <a:p>
            <a:pPr algn="l" indent="0" marL="0">
              <a:lnSpc>
                <a:spcPct val="113000"/>
              </a:lnSpc>
              <a:spcBef>
                <a:spcPts val="330"/>
              </a:spcBef>
              <a:buNone/>
            </a:pPr>
            <a:r>
              <a:rPr lang="te" altLang="en-US" sz="2210" dirty="0">
                <a:solidFill>
                  <a:srgbClr val="25252B"/>
                </a:solidFill>
                <a:latin typeface="IBM Plex Sans" pitchFamily="34" charset="0"/>
                <a:ea typeface="IBM Plex Sans" pitchFamily="34" charset="-122"/>
                <a:cs typeface="IBM Plex Sans" pitchFamily="34" charset="-120"/>
              </a:rPr>
              <a:t>డబ్బు గురించి ఇంతకు ముందు అడగకుండా, ఇప్పుడు మీరు అడుగుతున్న ఒక ప్రశ్న ఏమిటి?</a:t>
            </a:r>
            <a:endParaRPr lang="te" sz="2210" dirty="0"/>
          </a:p>
        </p:txBody>
      </p:sp>
      <p:sp>
        <p:nvSpPr>
          <p:cNvPr id="10" name="Text 8"/>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te" altLang="en-US" sz="1200" dirty="0">
                <a:solidFill>
                  <a:srgbClr val="6C6C7D"/>
                </a:solidFill>
                <a:latin typeface="IBM Plex Sans" pitchFamily="34" charset="0"/>
                <a:ea typeface="IBM Plex Sans" pitchFamily="34" charset="-122"/>
                <a:cs typeface="IBM Plex Sans" pitchFamily="34" charset="-120"/>
              </a:rPr>
              <a:t>బిట్‌కాయిన్ డిప్లొమా · మాడ్యూల్ 1</a:t>
            </a:r>
            <a:endParaRPr lang="te"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31</a:t>
            </a:fld>
            <a:endParaRPr lang="en-US"/>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name="Slide 32">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381030" y="2340955"/>
            <a:ext cx="11429817" cy="411389"/>
          </a:xfrm>
          <a:prstGeom prst="rect">
            <a:avLst/>
          </a:prstGeom>
          <a:noFill/>
          <a:ln/>
        </p:spPr>
        <p:txBody>
          <a:bodyPr wrap="square" lIns="0" tIns="0" rIns="0" bIns="0" rtlCol="0" anchor="t"/>
          <a:lstStyle/>
          <a:p>
            <a:pPr algn="ctr" indent="0" marL="0">
              <a:lnSpc>
                <a:spcPct val="113000"/>
              </a:lnSpc>
              <a:buNone/>
            </a:pPr>
            <a:r>
              <a:rPr lang="te" altLang="en-US" sz="2400" dirty="0">
                <a:solidFill>
                  <a:srgbClr val="F7941F"/>
                </a:solidFill>
                <a:latin typeface="IBM Plex Sans Medium" pitchFamily="34" charset="0"/>
                <a:ea typeface="IBM Plex Sans Medium" pitchFamily="34" charset="-122"/>
                <a:cs typeface="IBM Plex Sans Medium" pitchFamily="34" charset="-120"/>
              </a:rPr>
              <a:t>మాడ్యూల్ 2</a:t>
            </a:r>
            <a:endParaRPr lang="te" sz="2400" dirty="0"/>
          </a:p>
        </p:txBody>
      </p:sp>
      <p:sp>
        <p:nvSpPr>
          <p:cNvPr id="3" name="Text 1"/>
          <p:cNvSpPr/>
          <p:nvPr/>
        </p:nvSpPr>
        <p:spPr>
          <a:xfrm>
            <a:off x="381030" y="3072293"/>
            <a:ext cx="11430000" cy="590520"/>
          </a:xfrm>
          <a:prstGeom prst="rect">
            <a:avLst/>
          </a:prstGeom>
          <a:noFill/>
          <a:ln/>
        </p:spPr>
        <p:txBody>
          <a:bodyPr wrap="square" lIns="0" tIns="0" rIns="0" bIns="0" rtlCol="0" anchor="t"/>
          <a:lstStyle/>
          <a:p>
            <a:pPr algn="ctr" indent="0" marL="0">
              <a:lnSpc>
                <a:spcPct val="83000"/>
              </a:lnSpc>
              <a:buNone/>
            </a:pPr>
            <a:r>
              <a:rPr lang="te" altLang="en-US" sz="4350" dirty="0">
                <a:solidFill>
                  <a:srgbClr val="FFFFFF"/>
                </a:solidFill>
                <a:latin typeface="IBM Plex Sans Medium" pitchFamily="34" charset="0"/>
                <a:ea typeface="IBM Plex Sans Medium" pitchFamily="34" charset="-122"/>
                <a:cs typeface="IBM Plex Sans Medium" pitchFamily="34" charset="-120"/>
              </a:rPr>
              <a:t>బిట్‌కాయిన్ ఎలా పనిచేస్తుంది</a:t>
            </a:r>
            <a:endParaRPr lang="te" sz="4350" dirty="0"/>
          </a:p>
        </p:txBody>
      </p:sp>
      <p:sp>
        <p:nvSpPr>
          <p:cNvPr id="4" name="Text 2"/>
          <p:cNvSpPr/>
          <p:nvPr/>
        </p:nvSpPr>
        <p:spPr>
          <a:xfrm>
            <a:off x="381030" y="4105747"/>
            <a:ext cx="11430000" cy="411389"/>
          </a:xfrm>
          <a:prstGeom prst="rect">
            <a:avLst/>
          </a:prstGeom>
          <a:noFill/>
          <a:ln/>
        </p:spPr>
        <p:txBody>
          <a:bodyPr wrap="square" lIns="0" tIns="0" rIns="0" bIns="0" rtlCol="0" anchor="t"/>
          <a:lstStyle/>
          <a:p>
            <a:pPr algn="ctr" indent="0" marL="0">
              <a:lnSpc>
                <a:spcPct val="113000"/>
              </a:lnSpc>
              <a:buNone/>
            </a:pPr>
            <a:r>
              <a:rPr lang="te" altLang="en-US" sz="2400" b="1" dirty="0">
                <a:solidFill>
                  <a:srgbClr val="FFFFFF"/>
                </a:solidFill>
                <a:latin typeface="IBM Plex Sans" pitchFamily="34" charset="0"/>
                <a:ea typeface="IBM Plex Sans" pitchFamily="34" charset="-122"/>
                <a:cs typeface="IBM Plex Sans" pitchFamily="34" charset="-120"/>
              </a:rPr>
              <a:t>పరిష్కారం:</a:t>
            </a:r>
            <a:r>
              <a:rPr lang="te" altLang="en-US" sz="2400" dirty="0">
                <a:solidFill>
                  <a:srgbClr val="FFFFFF"/>
                </a:solidFill>
                <a:latin typeface="IBM Plex Sans" pitchFamily="34" charset="0"/>
                <a:ea typeface="IBM Plex Sans" pitchFamily="34" charset="-122"/>
                <a:cs typeface="IBM Plex Sans" pitchFamily="34" charset="-120"/>
              </a:rPr>
              <a:t> బిట్‌కాయిన్ ఎందుకు సృష్టించబడింది, అది ఎలా ప్రతిస్పందిస్తుంది?</a:t>
            </a:r>
            <a:endParaRPr lang="te" sz="24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D8D8E7"/>
                </a:solidFill>
                <a:latin typeface="IBM Plex Sans"/>
                <a:ea typeface="IBM Plex Sans"/>
                <a:cs typeface="IBM Plex Sans"/>
              </a:defRPr>
            </a:lvl1pPr>
          </a:lstStyle>
          <a:p>
            <a:pPr algn="r"/>
            <a:fld id="{F7021451-1387-4CA6-816F-3879F97B5CBC}" type="slidenum">
              <a:rPr b="0" lang="en-US"/>
              <a:t>32</a:t>
            </a:fld>
            <a:endParaRPr lang="en-US"/>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name="Slide 33">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1752630"/>
            <a:ext cx="5029200" cy="335283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te" altLang="en-US" sz="3000" dirty="0">
                <a:solidFill>
                  <a:srgbClr val="422C70"/>
                </a:solidFill>
                <a:latin typeface="IBM Plex Sans Medium" pitchFamily="34" charset="0"/>
                <a:ea typeface="IBM Plex Sans Medium" pitchFamily="34" charset="-122"/>
                <a:cs typeface="IBM Plex Sans Medium" pitchFamily="34" charset="-120"/>
              </a:rPr>
              <a:t>బిట్‌కాయిన్ ఎందుకు సృష్టించబడింది</a:t>
            </a:r>
            <a:endParaRPr lang="te" sz="3000" dirty="0"/>
          </a:p>
        </p:txBody>
      </p:sp>
      <p:sp>
        <p:nvSpPr>
          <p:cNvPr id="5" name="Text 2"/>
          <p:cNvSpPr/>
          <p:nvPr/>
        </p:nvSpPr>
        <p:spPr>
          <a:xfrm>
            <a:off x="971459" y="1368491"/>
            <a:ext cx="5360487" cy="2449403"/>
          </a:xfrm>
          <a:prstGeom prst="rect">
            <a:avLst/>
          </a:prstGeom>
          <a:noFill/>
          <a:ln/>
        </p:spPr>
        <p:txBody>
          <a:bodyPr wrap="square" lIns="0" tIns="0" rIns="0" bIns="0" rtlCol="0" anchor="t"/>
          <a:lstStyle/>
          <a:p>
            <a:pPr algn="l" marL="182880" indent="-182880">
              <a:lnSpc>
                <a:spcPct val="113000"/>
              </a:lnSpc>
              <a:buSzPct val="100000"/>
              <a:buChar char="•"/>
            </a:pPr>
            <a:r>
              <a:rPr lang="te" altLang="en-US" sz="1920" dirty="0">
                <a:solidFill>
                  <a:srgbClr val="25252B"/>
                </a:solidFill>
                <a:latin typeface="IBM Plex Sans" pitchFamily="34" charset="0"/>
                <a:ea typeface="IBM Plex Sans" pitchFamily="34" charset="-122"/>
                <a:cs typeface="IBM Plex Sans" pitchFamily="34" charset="-120"/>
              </a:rPr>
              <a:t>డిజిటల్ చెల్లింపులు ఇంతకు ముందే ఉండేవి</a:t>
            </a:r>
            <a:endParaRPr lang="te" sz="1920" dirty="0"/>
          </a:p>
          <a:p>
            <a:pPr algn="l" marL="182880" indent="-182880">
              <a:lnSpc>
                <a:spcPct val="113000"/>
              </a:lnSpc>
              <a:spcBef>
                <a:spcPts val="380"/>
              </a:spcBef>
              <a:buSzPct val="100000"/>
              <a:buChar char="•"/>
            </a:pPr>
            <a:r>
              <a:rPr lang="te" altLang="en-US" sz="1920" dirty="0">
                <a:solidFill>
                  <a:srgbClr val="25252B"/>
                </a:solidFill>
                <a:latin typeface="IBM Plex Sans" pitchFamily="34" charset="0"/>
                <a:ea typeface="IBM Plex Sans" pitchFamily="34" charset="-122"/>
                <a:cs typeface="IBM Plex Sans" pitchFamily="34" charset="-120"/>
              </a:rPr>
              <a:t>కేంద్ర లెడ్జర్ నిర్వాహకులు: అనుమతి, డేటా, రుసుములు, వైఫల్య ప్రమాదాలు</a:t>
            </a:r>
            <a:endParaRPr lang="te" sz="1920" dirty="0"/>
          </a:p>
          <a:p>
            <a:pPr algn="l" marL="182880" indent="-182880">
              <a:lnSpc>
                <a:spcPct val="113000"/>
              </a:lnSpc>
              <a:spcBef>
                <a:spcPts val="380"/>
              </a:spcBef>
              <a:buSzPct val="100000"/>
              <a:buChar char="•"/>
            </a:pPr>
            <a:r>
              <a:rPr lang="te" altLang="en-US" sz="1920" dirty="0">
                <a:solidFill>
                  <a:srgbClr val="25252B"/>
                </a:solidFill>
                <a:latin typeface="IBM Plex Sans" pitchFamily="34" charset="0"/>
                <a:ea typeface="IBM Plex Sans" pitchFamily="34" charset="-122"/>
                <a:cs typeface="IBM Plex Sans" pitchFamily="34" charset="-120"/>
              </a:rPr>
              <a:t>కాపీ చేయగల డేటా: ఒకే డబ్బును రెండుసార్లు ఖర్చు చేసే సమస్య</a:t>
            </a:r>
            <a:endParaRPr lang="te" sz="1920" dirty="0"/>
          </a:p>
          <a:p>
            <a:pPr algn="l" marL="182880" indent="-182880">
              <a:lnSpc>
                <a:spcPct val="113000"/>
              </a:lnSpc>
              <a:spcBef>
                <a:spcPts val="380"/>
              </a:spcBef>
              <a:buSzPct val="100000"/>
              <a:buChar char="•"/>
            </a:pPr>
            <a:r>
              <a:rPr lang="te" altLang="en-US" sz="1920" dirty="0">
                <a:solidFill>
                  <a:srgbClr val="25252B"/>
                </a:solidFill>
                <a:latin typeface="IBM Plex Sans" pitchFamily="34" charset="0"/>
                <a:ea typeface="IBM Plex Sans" pitchFamily="34" charset="-122"/>
                <a:cs typeface="IBM Plex Sans" pitchFamily="34" charset="-120"/>
              </a:rPr>
              <a:t>బిట్‌కాయిన్: కేంద్ర లెడ్జర్ నిర్వాహకుడు లేకుండా ఉమ్మడిగా నిర్వహించే చెల్లింపుల చరిత్ర</a:t>
            </a:r>
            <a:endParaRPr lang="te" sz="1920" dirty="0"/>
          </a:p>
        </p:txBody>
      </p:sp>
      <p:sp>
        <p:nvSpPr>
          <p:cNvPr id="6" name="Text 3"/>
          <p:cNvSpPr/>
          <p:nvPr/>
        </p:nvSpPr>
        <p:spPr>
          <a:xfrm>
            <a:off x="666780" y="4086088"/>
            <a:ext cx="5694426" cy="987186"/>
          </a:xfrm>
          <a:prstGeom prst="rect">
            <a:avLst/>
          </a:prstGeom>
          <a:noFill/>
          <a:ln/>
        </p:spPr>
        <p:txBody>
          <a:bodyPr wrap="square" lIns="0" tIns="0" rIns="0" bIns="0" rtlCol="0" anchor="t"/>
          <a:lstStyle/>
          <a:p>
            <a:pPr algn="l" indent="0" marL="0">
              <a:lnSpc>
                <a:spcPct val="113000"/>
              </a:lnSpc>
              <a:buNone/>
            </a:pPr>
            <a:r>
              <a:rPr lang="te" altLang="en-US" sz="1920" dirty="0">
                <a:solidFill>
                  <a:srgbClr val="25252B"/>
                </a:solidFill>
                <a:latin typeface="IBM Plex Sans" pitchFamily="34" charset="0"/>
                <a:ea typeface="IBM Plex Sans" pitchFamily="34" charset="-122"/>
                <a:cs typeface="IBM Plex Sans" pitchFamily="34" charset="-120"/>
              </a:rPr>
              <a:t>బిట్‌కాయిన్ జారీ, లావాదేవీల పరిష్కారంలో కేంద్రీకృత సంస్థలపై ఉంచాల్సిన నమ్మకాన్ని తగ్గిస్తుంది; ఇది నమ్మకం అవసరాన్ని గానీ ప్రమాదాలను గానీ పూర్తిగా తొలగించదు.</a:t>
            </a:r>
            <a:endParaRPr lang="te" sz="1920" dirty="0"/>
          </a:p>
        </p:txBody>
      </p:sp>
      <p:sp>
        <p:nvSpPr>
          <p:cNvPr id="7" name="Text 4"/>
          <p:cNvSpPr/>
          <p:nvPr/>
        </p:nvSpPr>
        <p:spPr>
          <a:xfrm>
            <a:off x="666780" y="5317053"/>
            <a:ext cx="5694426" cy="658094"/>
          </a:xfrm>
          <a:prstGeom prst="rect">
            <a:avLst/>
          </a:prstGeom>
          <a:noFill/>
          <a:ln/>
        </p:spPr>
        <p:txBody>
          <a:bodyPr wrap="square" lIns="0" tIns="0" rIns="0" bIns="0" rtlCol="0" anchor="t"/>
          <a:lstStyle/>
          <a:p>
            <a:pPr algn="l" indent="0" marL="0">
              <a:lnSpc>
                <a:spcPct val="113000"/>
              </a:lnSpc>
              <a:buNone/>
            </a:pPr>
            <a:r>
              <a:rPr lang="te" altLang="en-US" sz="1920" b="1" dirty="0">
                <a:solidFill>
                  <a:srgbClr val="422C70"/>
                </a:solidFill>
                <a:latin typeface="IBM Plex Sans" pitchFamily="34" charset="0"/>
                <a:ea typeface="IBM Plex Sans" pitchFamily="34" charset="-122"/>
                <a:cs typeface="IBM Plex Sans" pitchFamily="34" charset="-120"/>
              </a:rPr>
              <a:t>బిట్‌కాయిన్:</a:t>
            </a:r>
            <a:r>
              <a:rPr lang="te" altLang="en-US" sz="1920" dirty="0">
                <a:solidFill>
                  <a:srgbClr val="25252B"/>
                </a:solidFill>
                <a:latin typeface="IBM Plex Sans" pitchFamily="34" charset="0"/>
                <a:ea typeface="IBM Plex Sans" pitchFamily="34" charset="-122"/>
                <a:cs typeface="IBM Plex Sans" pitchFamily="34" charset="-120"/>
              </a:rPr>
              <a:t> నెట్‌వర్క్ మరియు ప్రోటోకాల్ · </a:t>
            </a:r>
            <a:r>
              <a:rPr lang="te" altLang="en-US" sz="1920" b="1" dirty="0">
                <a:solidFill>
                  <a:srgbClr val="25252B"/>
                </a:solidFill>
                <a:latin typeface="IBM Plex Sans" pitchFamily="34" charset="0"/>
                <a:ea typeface="IBM Plex Sans" pitchFamily="34" charset="-122"/>
                <a:cs typeface="IBM Plex Sans" pitchFamily="34" charset="-120"/>
              </a:rPr>
              <a:t>బిట్‌కాయిన్:</a:t>
            </a:r>
            <a:r>
              <a:rPr lang="te" altLang="en-US" sz="1920" dirty="0">
                <a:solidFill>
                  <a:srgbClr val="25252B"/>
                </a:solidFill>
                <a:latin typeface="IBM Plex Sans" pitchFamily="34" charset="0"/>
                <a:ea typeface="IBM Plex Sans" pitchFamily="34" charset="-122"/>
                <a:cs typeface="IBM Plex Sans" pitchFamily="34" charset="-120"/>
              </a:rPr>
              <a:t> ఆస్తి · </a:t>
            </a:r>
            <a:r>
              <a:rPr lang="te" altLang="en-US" sz="1920" b="1" dirty="0">
                <a:solidFill>
                  <a:srgbClr val="25252B"/>
                </a:solidFill>
                <a:latin typeface="IBM Plex Sans" pitchFamily="34" charset="0"/>
                <a:ea typeface="IBM Plex Sans" pitchFamily="34" charset="-122"/>
                <a:cs typeface="IBM Plex Sans" pitchFamily="34" charset="-120"/>
              </a:rPr>
              <a:t>BTC:</a:t>
            </a:r>
            <a:r>
              <a:rPr lang="te" altLang="en-US" sz="1920" dirty="0">
                <a:solidFill>
                  <a:srgbClr val="25252B"/>
                </a:solidFill>
                <a:latin typeface="IBM Plex Sans" pitchFamily="34" charset="0"/>
                <a:ea typeface="IBM Plex Sans" pitchFamily="34" charset="-122"/>
                <a:cs typeface="IBM Plex Sans" pitchFamily="34" charset="-120"/>
              </a:rPr>
              <a:t> మొత్తాన్ని సూచించే సంక్షిప్త రూపం</a:t>
            </a:r>
            <a:endParaRPr lang="te" sz="1920" dirty="0"/>
          </a:p>
        </p:txBody>
      </p:sp>
      <p:sp>
        <p:nvSpPr>
          <p:cNvPr id="8" name="Text 5"/>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te" altLang="en-US" sz="1200" dirty="0">
                <a:solidFill>
                  <a:srgbClr val="6C6C7D"/>
                </a:solidFill>
                <a:latin typeface="IBM Plex Sans" pitchFamily="34" charset="0"/>
                <a:ea typeface="IBM Plex Sans" pitchFamily="34" charset="-122"/>
                <a:cs typeface="IBM Plex Sans" pitchFamily="34" charset="-120"/>
              </a:rPr>
              <a:t>బిట్‌కాయిన్ డిప్లొమా · మాడ్యూల్ 2</a:t>
            </a:r>
            <a:endParaRPr lang="te"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33</a:t>
            </a:fld>
            <a:endParaRPr lang="en-US"/>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name="Slide 34">
    <p:bg>
      <p:bgPr>
        <a:solidFill>
          <a:srgbClr val="FFFFFF"/>
        </a:solidFill>
      </p:bgPr>
    </p:bg>
    <p:spTree>
      <p:nvGrpSpPr>
        <p:cNvPr id="1" name=""/>
        <p:cNvGrpSpPr/>
        <p:nvPr/>
      </p:nvGrpSpPr>
      <p:grpSpPr>
        <a:xfrm>
          <a:off x="0" y="0"/>
          <a:ext cx="0" cy="0"/>
          <a:chOff x="0" y="0"/>
          <a:chExt cx="0" cy="0"/>
        </a:xfrm>
      </p:grpSpPr>
      <p:pic>
        <p:nvPicPr>
          <p:cNvPr id="2" name="Image 0" descr="చెల్లింపుల సంస్థ పంపేవారు సంస్థను అభ్యర్థిస్తారుసంస్థ లావాదేవీల చిట్టాను నిర్వహించి, ఆమోదిస్తుంది సంస్థ అనుమతిస్తే స్వీకర్తకు చెల్లింపు అందుతుందిఆధారపడేదిలావాదేవీల చిట్టాను నిర్వహించే ఒక విశ్వసనీయ సంస">    </p:cNvPr>
          <p:cNvPicPr>
            <a:picLocks noChangeAspect="1"/>
          </p:cNvPicPr>
          <p:nvPr/>
        </p:nvPicPr>
        <p:blipFill>
          <a:blip r:embed="rId1"/>
          <a:stretch>
            <a:fillRect/>
          </a:stretch>
        </p:blipFill>
        <p:spPr>
          <a:xfrm>
            <a:off x="342900" y="791230"/>
            <a:ext cx="11506170" cy="5123017"/>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34</a:t>
            </a:fld>
            <a:endParaRPr lang="en-US"/>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name="Slide 3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te" altLang="en-US" sz="3000" dirty="0">
                <a:solidFill>
                  <a:srgbClr val="422C70"/>
                </a:solidFill>
                <a:latin typeface="IBM Plex Sans Medium" pitchFamily="34" charset="0"/>
                <a:ea typeface="IBM Plex Sans Medium" pitchFamily="34" charset="-122"/>
                <a:cs typeface="IBM Plex Sans Medium" pitchFamily="34" charset="-120"/>
              </a:rPr>
              <a:t>డిజిటల్ మరియు వికేంద్రీకృత డబ్బు కోసం అన్వేషణ</a:t>
            </a:r>
            <a:endParaRPr lang="te" sz="3000" dirty="0"/>
          </a:p>
        </p:txBody>
      </p:sp>
      <p:sp>
        <p:nvSpPr>
          <p:cNvPr id="4" name="Text 2"/>
          <p:cNvSpPr/>
          <p:nvPr/>
        </p:nvSpPr>
        <p:spPr>
          <a:xfrm>
            <a:off x="1032449" y="1383030"/>
            <a:ext cx="11109137" cy="1755465"/>
          </a:xfrm>
          <a:prstGeom prst="rect">
            <a:avLst/>
          </a:prstGeom>
          <a:noFill/>
          <a:ln/>
        </p:spPr>
        <p:txBody>
          <a:bodyPr wrap="square" lIns="0" tIns="0" rIns="0" bIns="0" rtlCol="0" anchor="t"/>
          <a:lstStyle/>
          <a:p>
            <a:pPr algn="l" marL="219710" indent="-219710">
              <a:lnSpc>
                <a:spcPct val="113000"/>
              </a:lnSpc>
              <a:buSzPct val="100000"/>
              <a:buChar char="•"/>
            </a:pPr>
            <a:r>
              <a:rPr lang="te" altLang="en-US" sz="2300" dirty="0">
                <a:solidFill>
                  <a:srgbClr val="25252B"/>
                </a:solidFill>
                <a:latin typeface="IBM Plex Sans" pitchFamily="34" charset="0"/>
                <a:ea typeface="IBM Plex Sans" pitchFamily="34" charset="-122"/>
                <a:cs typeface="IBM Plex Sans" pitchFamily="34" charset="-120"/>
              </a:rPr>
              <a:t>సైఫర్‌పంక్స్: గూఢలిపి శాస్త్రం ద్వారా గోప్యత మరియు స్వేచ్ఛ</a:t>
            </a:r>
            <a:endParaRPr lang="te" sz="2300" dirty="0"/>
          </a:p>
          <a:p>
            <a:pPr algn="l" marL="219710" indent="-219710">
              <a:lnSpc>
                <a:spcPct val="113000"/>
              </a:lnSpc>
              <a:spcBef>
                <a:spcPts val="460"/>
              </a:spcBef>
              <a:buSzPct val="100000"/>
              <a:buChar char="•"/>
            </a:pPr>
            <a:r>
              <a:rPr lang="te" altLang="en-US" sz="2300" b="1" dirty="0">
                <a:solidFill>
                  <a:srgbClr val="422C70"/>
                </a:solidFill>
                <a:latin typeface="IBM Plex Sans" pitchFamily="34" charset="0"/>
                <a:ea typeface="IBM Plex Sans" pitchFamily="34" charset="-122"/>
                <a:cs typeface="IBM Plex Sans" pitchFamily="34" charset="-120"/>
              </a:rPr>
              <a:t>గుప్తీకరణ:</a:t>
            </a:r>
            <a:r>
              <a:rPr lang="te" altLang="en-US" sz="2300" dirty="0">
                <a:solidFill>
                  <a:srgbClr val="25252B"/>
                </a:solidFill>
                <a:latin typeface="IBM Plex Sans" pitchFamily="34" charset="0"/>
                <a:ea typeface="IBM Plex Sans" pitchFamily="34" charset="-122"/>
                <a:cs typeface="IBM Plex Sans" pitchFamily="34" charset="-120"/>
              </a:rPr>
              <a:t> సందేశ గోప్యతను రక్షిస్తుంది</a:t>
            </a:r>
            <a:endParaRPr lang="te" sz="2300" dirty="0"/>
          </a:p>
          <a:p>
            <a:pPr algn="l" marL="219710" indent="-219710">
              <a:lnSpc>
                <a:spcPct val="113000"/>
              </a:lnSpc>
              <a:spcBef>
                <a:spcPts val="460"/>
              </a:spcBef>
              <a:buSzPct val="100000"/>
              <a:buChar char="•"/>
            </a:pPr>
            <a:r>
              <a:rPr lang="te" altLang="en-US" sz="2300" b="1" dirty="0">
                <a:solidFill>
                  <a:srgbClr val="422C70"/>
                </a:solidFill>
                <a:latin typeface="IBM Plex Sans" pitchFamily="34" charset="0"/>
                <a:ea typeface="IBM Plex Sans" pitchFamily="34" charset="-122"/>
                <a:cs typeface="IBM Plex Sans" pitchFamily="34" charset="-120"/>
              </a:rPr>
              <a:t>డిజిటల్ సంతకాలు:</a:t>
            </a:r>
            <a:r>
              <a:rPr lang="te" altLang="en-US" sz="2300" dirty="0">
                <a:solidFill>
                  <a:srgbClr val="25252B"/>
                </a:solidFill>
                <a:latin typeface="IBM Plex Sans" pitchFamily="34" charset="0"/>
                <a:ea typeface="IBM Plex Sans" pitchFamily="34" charset="-122"/>
                <a:cs typeface="IBM Plex Sans" pitchFamily="34" charset="-120"/>
              </a:rPr>
              <a:t> రహస్య కీని వెల్లడించకుండా అధికారాన్ని నిరూపిస్తాయి</a:t>
            </a:r>
            <a:endParaRPr lang="te" sz="2300" dirty="0"/>
          </a:p>
          <a:p>
            <a:pPr algn="l" marL="219710" indent="-219710">
              <a:lnSpc>
                <a:spcPct val="113000"/>
              </a:lnSpc>
              <a:spcBef>
                <a:spcPts val="460"/>
              </a:spcBef>
              <a:buSzPct val="100000"/>
              <a:buChar char="•"/>
            </a:pPr>
            <a:r>
              <a:rPr lang="te" altLang="en-US" sz="2300" dirty="0">
                <a:solidFill>
                  <a:srgbClr val="25252B"/>
                </a:solidFill>
                <a:latin typeface="IBM Plex Sans" pitchFamily="34" charset="0"/>
                <a:ea typeface="IBM Plex Sans" pitchFamily="34" charset="-122"/>
                <a:cs typeface="IBM Plex Sans" pitchFamily="34" charset="-120"/>
              </a:rPr>
              <a:t>లక్ష్యం: ఏకైక జారీదారు, సర్వర్ లేదా నిర్వాహకుడు ఉండకూడదు</a:t>
            </a:r>
            <a:endParaRPr lang="te" sz="2300" dirty="0"/>
          </a:p>
        </p:txBody>
      </p:sp>
      <p:sp>
        <p:nvSpPr>
          <p:cNvPr id="5" name="Text 3"/>
          <p:cNvSpPr/>
          <p:nvPr/>
        </p:nvSpPr>
        <p:spPr>
          <a:xfrm>
            <a:off x="666780" y="3460272"/>
            <a:ext cx="11510010" cy="395021"/>
          </a:xfrm>
          <a:prstGeom prst="rect">
            <a:avLst/>
          </a:prstGeom>
          <a:noFill/>
          <a:ln/>
        </p:spPr>
        <p:txBody>
          <a:bodyPr wrap="square" lIns="0" tIns="0" rIns="0" bIns="0" rtlCol="0" anchor="t"/>
          <a:lstStyle/>
          <a:p>
            <a:pPr algn="l" indent="0" marL="0">
              <a:lnSpc>
                <a:spcPct val="113000"/>
              </a:lnSpc>
              <a:buNone/>
            </a:pPr>
            <a:r>
              <a:rPr lang="te" altLang="en-US" sz="2300" b="1" dirty="0">
                <a:solidFill>
                  <a:srgbClr val="25252B"/>
                </a:solidFill>
                <a:latin typeface="IBM Plex Sans" pitchFamily="34" charset="0"/>
                <a:ea typeface="IBM Plex Sans" pitchFamily="34" charset="-122"/>
                <a:cs typeface="IBM Plex Sans" pitchFamily="34" charset="-120"/>
              </a:rPr>
              <a:t>ఈ సమస్య పరిష్కారంలో మునుపటి ప్రయత్నాలు</a:t>
            </a:r>
            <a:endParaRPr lang="te" sz="2300" dirty="0"/>
          </a:p>
        </p:txBody>
      </p:sp>
      <p:sp>
        <p:nvSpPr>
          <p:cNvPr id="6" name="Text 4"/>
          <p:cNvSpPr/>
          <p:nvPr/>
        </p:nvSpPr>
        <p:spPr>
          <a:xfrm>
            <a:off x="1032449" y="4089197"/>
            <a:ext cx="11109137" cy="2150394"/>
          </a:xfrm>
          <a:prstGeom prst="rect">
            <a:avLst/>
          </a:prstGeom>
          <a:noFill/>
          <a:ln/>
        </p:spPr>
        <p:txBody>
          <a:bodyPr wrap="square" lIns="0" tIns="0" rIns="0" bIns="0" rtlCol="0" anchor="t"/>
          <a:lstStyle/>
          <a:p>
            <a:pPr algn="l" marL="219710" indent="-219710">
              <a:lnSpc>
                <a:spcPct val="113000"/>
              </a:lnSpc>
              <a:buSzPct val="100000"/>
              <a:buChar char="•"/>
            </a:pPr>
            <a:r>
              <a:rPr lang="te" altLang="en-US" sz="2300" dirty="0">
                <a:solidFill>
                  <a:srgbClr val="25252B"/>
                </a:solidFill>
                <a:latin typeface="IBM Plex Sans" pitchFamily="34" charset="0"/>
                <a:ea typeface="IBM Plex Sans" pitchFamily="34" charset="-122"/>
                <a:cs typeface="IBM Plex Sans" pitchFamily="34" charset="-120"/>
              </a:rPr>
              <a:t>DigiCash: గోప్యమైన చెల్లింపులు; ఒక కేంద్ర కంపెనీపై ఆధారపడటం</a:t>
            </a:r>
            <a:endParaRPr lang="te" sz="2300" dirty="0"/>
          </a:p>
          <a:p>
            <a:pPr algn="l" marL="219710" indent="-219710">
              <a:lnSpc>
                <a:spcPct val="113000"/>
              </a:lnSpc>
              <a:spcBef>
                <a:spcPts val="460"/>
              </a:spcBef>
              <a:buSzPct val="100000"/>
              <a:buChar char="•"/>
            </a:pPr>
            <a:r>
              <a:rPr lang="te" altLang="en-US" sz="2300" dirty="0">
                <a:solidFill>
                  <a:srgbClr val="25252B"/>
                </a:solidFill>
                <a:latin typeface="IBM Plex Sans" pitchFamily="34" charset="0"/>
                <a:ea typeface="IBM Plex Sans" pitchFamily="34" charset="-122"/>
                <a:cs typeface="IBM Plex Sans" pitchFamily="34" charset="-120"/>
              </a:rPr>
              <a:t>Hashcash: దుర్వినియోగాన్ని అడ్డుకోవడానికి గణన వ్యయం</a:t>
            </a:r>
            <a:endParaRPr lang="te" sz="2300" dirty="0"/>
          </a:p>
          <a:p>
            <a:pPr algn="l" marL="219710" indent="-219710">
              <a:lnSpc>
                <a:spcPct val="113000"/>
              </a:lnSpc>
              <a:spcBef>
                <a:spcPts val="460"/>
              </a:spcBef>
              <a:buSzPct val="100000"/>
              <a:buChar char="•"/>
            </a:pPr>
            <a:r>
              <a:rPr lang="te" altLang="en-US" sz="2300" dirty="0">
                <a:solidFill>
                  <a:srgbClr val="25252B"/>
                </a:solidFill>
                <a:latin typeface="IBM Plex Sans" pitchFamily="34" charset="0"/>
                <a:ea typeface="IBM Plex Sans" pitchFamily="34" charset="-122"/>
                <a:cs typeface="IBM Plex Sans" pitchFamily="34" charset="-120"/>
              </a:rPr>
              <a:t>Bit Gold, b-money, RPoW: కొరత ఆధారిత విలువకు సంబంధించిన ప్రతిపాదనలు మరియు ప్రయోగాలు</a:t>
            </a:r>
            <a:endParaRPr lang="te" sz="2300" dirty="0"/>
          </a:p>
          <a:p>
            <a:pPr algn="l" marL="219710" indent="-219710">
              <a:lnSpc>
                <a:spcPct val="113000"/>
              </a:lnSpc>
              <a:spcBef>
                <a:spcPts val="460"/>
              </a:spcBef>
              <a:buSzPct val="100000"/>
              <a:buChar char="•"/>
            </a:pPr>
            <a:r>
              <a:rPr lang="te" altLang="en-US" sz="2300" dirty="0">
                <a:solidFill>
                  <a:srgbClr val="25252B"/>
                </a:solidFill>
                <a:latin typeface="IBM Plex Sans" pitchFamily="34" charset="0"/>
                <a:ea typeface="IBM Plex Sans" pitchFamily="34" charset="-122"/>
                <a:cs typeface="IBM Plex Sans" pitchFamily="34" charset="-120"/>
              </a:rPr>
              <a:t>BitTorrent: పీర్-టు-పీర్ సమాచార భాగస్వామ్యం, డబ్బు కాదు</a:t>
            </a:r>
            <a:endParaRPr lang="te" sz="2300" dirty="0"/>
          </a:p>
        </p:txBody>
      </p:sp>
      <p:sp>
        <p:nvSpPr>
          <p:cNvPr id="7" name="Text 5"/>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te" altLang="en-US" sz="1200" dirty="0">
                <a:solidFill>
                  <a:srgbClr val="6C6C7D"/>
                </a:solidFill>
                <a:latin typeface="IBM Plex Sans" pitchFamily="34" charset="0"/>
                <a:ea typeface="IBM Plex Sans" pitchFamily="34" charset="-122"/>
                <a:cs typeface="IBM Plex Sans" pitchFamily="34" charset="-120"/>
              </a:rPr>
              <a:t>బిట్‌కాయిన్ డిప్లొమా · మాడ్యూల్ 2</a:t>
            </a:r>
            <a:endParaRPr lang="te"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35</a:t>
            </a:fld>
            <a:endParaRPr lang="en-US"/>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name="Slide 36">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1752630"/>
            <a:ext cx="5029200" cy="3352830"/>
          </a:xfrm>
          <a:prstGeom prst="rect">
            <a:avLst/>
          </a:prstGeom>
        </p:spPr>
      </p:pic>
      <p:sp>
        <p:nvSpPr>
          <p:cNvPr id="3" name="Shape 0"/>
          <p:cNvSpPr/>
          <p:nvPr/>
        </p:nvSpPr>
        <p:spPr>
          <a:xfrm>
            <a:off x="666780" y="1485900"/>
            <a:ext cx="914400" cy="38130"/>
          </a:xfrm>
          <a:prstGeom prst="rect">
            <a:avLst/>
          </a:prstGeom>
          <a:solidFill>
            <a:srgbClr val="F7941F"/>
          </a:solidFill>
          <a:ln/>
        </p:spPr>
      </p:sp>
      <p:sp>
        <p:nvSpPr>
          <p:cNvPr id="4" name="Text 1"/>
          <p:cNvSpPr/>
          <p:nvPr/>
        </p:nvSpPr>
        <p:spPr>
          <a:xfrm>
            <a:off x="666780" y="571500"/>
            <a:ext cx="11144250" cy="838230"/>
          </a:xfrm>
          <a:prstGeom prst="rect">
            <a:avLst/>
          </a:prstGeom>
          <a:noFill/>
          <a:ln/>
        </p:spPr>
        <p:txBody>
          <a:bodyPr wrap="square" lIns="0" tIns="0" rIns="0" bIns="0" rtlCol="0" anchor="t"/>
          <a:lstStyle/>
          <a:p>
            <a:pPr algn="l" indent="0" marL="0">
              <a:lnSpc>
                <a:spcPct val="92000"/>
              </a:lnSpc>
              <a:buNone/>
            </a:pPr>
            <a:r>
              <a:rPr lang="te" altLang="en-US" sz="3000" dirty="0">
                <a:solidFill>
                  <a:srgbClr val="422C70"/>
                </a:solidFill>
                <a:latin typeface="IBM Plex Sans Medium" pitchFamily="34" charset="0"/>
                <a:ea typeface="IBM Plex Sans Medium" pitchFamily="34" charset="-122"/>
                <a:cs typeface="IBM Plex Sans Medium" pitchFamily="34" charset="-120"/>
              </a:rPr>
              <a:t>తొలినాటి డిజిటల్ డబ్బు మరియు</a:t>
            </a:r>
            <a:br/>
            <a:r>
              <a:rPr lang="te" altLang="en-US" sz="3000" dirty="0">
                <a:solidFill>
                  <a:srgbClr val="422C70"/>
                </a:solidFill>
                <a:latin typeface="IBM Plex Sans Medium" pitchFamily="34" charset="0"/>
                <a:ea typeface="IBM Plex Sans Medium" pitchFamily="34" charset="-122"/>
                <a:cs typeface="IBM Plex Sans Medium" pitchFamily="34" charset="-120"/>
              </a:rPr>
              <a:t>ద్వంద్వ వ్యయం</a:t>
            </a:r>
            <a:endParaRPr lang="te" sz="3000" dirty="0"/>
          </a:p>
        </p:txBody>
      </p:sp>
      <p:sp>
        <p:nvSpPr>
          <p:cNvPr id="5" name="Text 2"/>
          <p:cNvSpPr/>
          <p:nvPr/>
        </p:nvSpPr>
        <p:spPr>
          <a:xfrm>
            <a:off x="666780" y="1860804"/>
            <a:ext cx="5694426" cy="1184971"/>
          </a:xfrm>
          <a:prstGeom prst="rect">
            <a:avLst/>
          </a:prstGeom>
          <a:noFill/>
          <a:ln/>
        </p:spPr>
        <p:txBody>
          <a:bodyPr wrap="square" lIns="0" tIns="0" rIns="0" bIns="0" rtlCol="0" anchor="t"/>
          <a:lstStyle/>
          <a:p>
            <a:pPr algn="l" indent="0" marL="0">
              <a:lnSpc>
                <a:spcPct val="113000"/>
              </a:lnSpc>
              <a:buNone/>
            </a:pPr>
            <a:r>
              <a:rPr lang="te" altLang="en-US" sz="2300" dirty="0">
                <a:solidFill>
                  <a:srgbClr val="25252B"/>
                </a:solidFill>
                <a:latin typeface="IBM Plex Sans" pitchFamily="34" charset="0"/>
                <a:ea typeface="IBM Plex Sans" pitchFamily="34" charset="-122"/>
                <a:cs typeface="IBM Plex Sans" pitchFamily="34" charset="-120"/>
              </a:rPr>
              <a:t>ఒకే డిజిటల్ యూనిట్‌ను ఇద్దరు స్వీకర్తలకు పంపడానికి చేసే ప్రయత్నమే రెండుసార్లు ఖర్చు చేయడం.</a:t>
            </a:r>
            <a:endParaRPr lang="te" sz="2300" dirty="0"/>
          </a:p>
        </p:txBody>
      </p:sp>
      <p:sp>
        <p:nvSpPr>
          <p:cNvPr id="6" name="Text 3"/>
          <p:cNvSpPr/>
          <p:nvPr/>
        </p:nvSpPr>
        <p:spPr>
          <a:xfrm>
            <a:off x="1032449" y="3279770"/>
            <a:ext cx="5293553" cy="2998866"/>
          </a:xfrm>
          <a:prstGeom prst="rect">
            <a:avLst/>
          </a:prstGeom>
          <a:noFill/>
          <a:ln/>
        </p:spPr>
        <p:txBody>
          <a:bodyPr wrap="square" lIns="0" tIns="0" rIns="0" bIns="0" rtlCol="0" anchor="t"/>
          <a:lstStyle/>
          <a:p>
            <a:pPr algn="l" marL="219710" indent="-219710">
              <a:lnSpc>
                <a:spcPct val="113000"/>
              </a:lnSpc>
              <a:buSzPct val="100000"/>
              <a:buChar char="•"/>
            </a:pPr>
            <a:r>
              <a:rPr lang="te" altLang="en-US" sz="2300" dirty="0">
                <a:solidFill>
                  <a:srgbClr val="25252B"/>
                </a:solidFill>
                <a:latin typeface="IBM Plex Sans" pitchFamily="34" charset="0"/>
                <a:ea typeface="IBM Plex Sans" pitchFamily="34" charset="-122"/>
                <a:cs typeface="IBM Plex Sans" pitchFamily="34" charset="-120"/>
              </a:rPr>
              <a:t>కేంద్ర డేటాబేస్: ఒక విశ్వసనీయ నిర్ణయకర్త</a:t>
            </a:r>
            <a:endParaRPr lang="te" sz="2300" dirty="0"/>
          </a:p>
          <a:p>
            <a:pPr algn="l" marL="219710" indent="-219710">
              <a:lnSpc>
                <a:spcPct val="113000"/>
              </a:lnSpc>
              <a:spcBef>
                <a:spcPts val="460"/>
              </a:spcBef>
              <a:buSzPct val="100000"/>
              <a:buChar char="•"/>
            </a:pPr>
            <a:r>
              <a:rPr lang="te" altLang="en-US" sz="2300" dirty="0">
                <a:solidFill>
                  <a:srgbClr val="25252B"/>
                </a:solidFill>
                <a:latin typeface="IBM Plex Sans" pitchFamily="34" charset="0"/>
                <a:ea typeface="IBM Plex Sans" pitchFamily="34" charset="-122"/>
                <a:cs typeface="IBM Plex Sans" pitchFamily="34" charset="-120"/>
              </a:rPr>
              <a:t>బిట్‌కాయిన్: పీర్-టు-పీర్ ప్రసారం మరియు సంతకాలు</a:t>
            </a:r>
            <a:endParaRPr lang="te" sz="2300" dirty="0"/>
          </a:p>
          <a:p>
            <a:pPr algn="l" marL="219710" indent="-219710">
              <a:lnSpc>
                <a:spcPct val="113000"/>
              </a:lnSpc>
              <a:spcBef>
                <a:spcPts val="460"/>
              </a:spcBef>
              <a:buSzPct val="100000"/>
              <a:buChar char="•"/>
            </a:pPr>
            <a:r>
              <a:rPr lang="te" altLang="en-US" sz="2300" dirty="0">
                <a:solidFill>
                  <a:srgbClr val="25252B"/>
                </a:solidFill>
                <a:latin typeface="IBM Plex Sans" pitchFamily="34" charset="0"/>
                <a:ea typeface="IBM Plex Sans" pitchFamily="34" charset="-122"/>
                <a:cs typeface="IBM Plex Sans" pitchFamily="34" charset="-120"/>
              </a:rPr>
              <a:t>మైనర్లు: బ్లాక్‌లు మరియు పనికి రుజువు</a:t>
            </a:r>
            <a:endParaRPr lang="te" sz="2300" dirty="0"/>
          </a:p>
          <a:p>
            <a:pPr algn="l" marL="219710" indent="-219710">
              <a:lnSpc>
                <a:spcPct val="113000"/>
              </a:lnSpc>
              <a:spcBef>
                <a:spcPts val="460"/>
              </a:spcBef>
              <a:buSzPct val="100000"/>
              <a:buChar char="•"/>
            </a:pPr>
            <a:r>
              <a:rPr lang="te" altLang="en-US" sz="2300" dirty="0">
                <a:solidFill>
                  <a:srgbClr val="25252B"/>
                </a:solidFill>
                <a:latin typeface="IBM Plex Sans" pitchFamily="34" charset="0"/>
                <a:ea typeface="IBM Plex Sans" pitchFamily="34" charset="-122"/>
                <a:cs typeface="IBM Plex Sans" pitchFamily="34" charset="-120"/>
              </a:rPr>
              <a:t>నోడ్‌లు: స్వతంత్ర ధృవీకరణ</a:t>
            </a:r>
            <a:endParaRPr lang="te" sz="2300" dirty="0"/>
          </a:p>
          <a:p>
            <a:pPr algn="l" marL="219710" indent="-219710">
              <a:lnSpc>
                <a:spcPct val="113000"/>
              </a:lnSpc>
              <a:spcBef>
                <a:spcPts val="460"/>
              </a:spcBef>
              <a:buSzPct val="100000"/>
              <a:buChar char="•"/>
            </a:pPr>
            <a:r>
              <a:rPr lang="te" altLang="en-US" sz="2300" dirty="0">
                <a:solidFill>
                  <a:srgbClr val="25252B"/>
                </a:solidFill>
                <a:latin typeface="IBM Plex Sans" pitchFamily="34" charset="0"/>
                <a:ea typeface="IBM Plex Sans" pitchFamily="34" charset="-122"/>
                <a:cs typeface="IBM Plex Sans" pitchFamily="34" charset="-120"/>
              </a:rPr>
              <a:t>ఉమ్మడి రికార్డు: అత్యధిక సంచిత పని కలిగిన చెల్లుబాటయ్యే చరిత్ర</a:t>
            </a:r>
            <a:endParaRPr lang="te" sz="230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te" altLang="en-US" sz="1200" dirty="0">
                <a:solidFill>
                  <a:srgbClr val="6C6C7D"/>
                </a:solidFill>
                <a:latin typeface="IBM Plex Sans" pitchFamily="34" charset="0"/>
                <a:ea typeface="IBM Plex Sans" pitchFamily="34" charset="-122"/>
                <a:cs typeface="IBM Plex Sans" pitchFamily="34" charset="-120"/>
              </a:rPr>
              <a:t>బిట్‌కాయిన్ డిప్లొమా · మాడ్యూల్ 2</a:t>
            </a:r>
            <a:endParaRPr lang="te"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36</a:t>
            </a:fld>
            <a:endParaRPr lang="en-US"/>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name="Slide 37">
    <p:bg>
      <p:bgPr>
        <a:solidFill>
          <a:srgbClr val="FFFFFF"/>
        </a:solidFill>
      </p:bgPr>
    </p:bg>
    <p:spTree>
      <p:nvGrpSpPr>
        <p:cNvPr id="1" name=""/>
        <p:cNvGrpSpPr/>
        <p:nvPr/>
      </p:nvGrpSpPr>
      <p:grpSpPr>
        <a:xfrm>
          <a:off x="0" y="0"/>
          <a:ext cx="0" cy="0"/>
          <a:chOff x="0" y="0"/>
          <a:chExt cx="0" cy="0"/>
        </a:xfrm>
      </p:grpSpPr>
      <p:pic>
        <p:nvPicPr>
          <p:cNvPr id="2" name="Image 0" descr="పీర్-టు-పీర్ నెట్‌వర్క్లావాదేవీలు నేరుగా భాగస్వాములకు ప్రకటించబడతాయి డిజిటల్ సంతకాలుప్రైవేట్ కీ కలిగిన వ్యక్తి మాత్రమే ఖర్చు చేయడానికి అనుమతించగలరుబ్లాక్‌లు మరియు మైనింగ్మైనర్లు తదుపరి బ్లాక్‌ను జోడిం">    </p:cNvPr>
          <p:cNvPicPr>
            <a:picLocks noChangeAspect="1"/>
          </p:cNvPicPr>
          <p:nvPr/>
        </p:nvPicPr>
        <p:blipFill>
          <a:blip r:embed="rId1"/>
          <a:stretch>
            <a:fillRect/>
          </a:stretch>
        </p:blipFill>
        <p:spPr>
          <a:xfrm>
            <a:off x="342900" y="504017"/>
            <a:ext cx="11506170" cy="5697535"/>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37</a:t>
            </a:fld>
            <a:endParaRPr lang="en-US"/>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name="Slide 38">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1752630"/>
            <a:ext cx="5029200" cy="3352830"/>
          </a:xfrm>
          <a:prstGeom prst="rect">
            <a:avLst/>
          </a:prstGeom>
        </p:spPr>
      </p:pic>
      <p:sp>
        <p:nvSpPr>
          <p:cNvPr id="3" name="Shape 0"/>
          <p:cNvSpPr/>
          <p:nvPr/>
        </p:nvSpPr>
        <p:spPr>
          <a:xfrm>
            <a:off x="666780" y="1485900"/>
            <a:ext cx="914400" cy="38130"/>
          </a:xfrm>
          <a:prstGeom prst="rect">
            <a:avLst/>
          </a:prstGeom>
          <a:solidFill>
            <a:srgbClr val="F7941F"/>
          </a:solidFill>
          <a:ln/>
        </p:spPr>
      </p:sp>
      <p:sp>
        <p:nvSpPr>
          <p:cNvPr id="4" name="Text 1"/>
          <p:cNvSpPr/>
          <p:nvPr/>
        </p:nvSpPr>
        <p:spPr>
          <a:xfrm>
            <a:off x="666780" y="571500"/>
            <a:ext cx="11144250" cy="838230"/>
          </a:xfrm>
          <a:prstGeom prst="rect">
            <a:avLst/>
          </a:prstGeom>
          <a:noFill/>
          <a:ln/>
        </p:spPr>
        <p:txBody>
          <a:bodyPr wrap="square" lIns="0" tIns="0" rIns="0" bIns="0" rtlCol="0" anchor="t"/>
          <a:lstStyle/>
          <a:p>
            <a:pPr algn="l" indent="0" marL="0">
              <a:lnSpc>
                <a:spcPct val="92000"/>
              </a:lnSpc>
              <a:buNone/>
            </a:pPr>
            <a:r>
              <a:rPr lang="te" altLang="en-US" sz="3000" dirty="0">
                <a:solidFill>
                  <a:srgbClr val="422C70"/>
                </a:solidFill>
                <a:latin typeface="IBM Plex Sans Medium" pitchFamily="34" charset="0"/>
                <a:ea typeface="IBM Plex Sans Medium" pitchFamily="34" charset="-122"/>
                <a:cs typeface="IBM Plex Sans Medium" pitchFamily="34" charset="-120"/>
              </a:rPr>
              <a:t>డిజిటల్ కొరత మరియు</a:t>
            </a:r>
            <a:br/>
            <a:r>
              <a:rPr lang="te" altLang="en-US" sz="3000" dirty="0">
                <a:solidFill>
                  <a:srgbClr val="422C70"/>
                </a:solidFill>
                <a:latin typeface="IBM Plex Sans Medium" pitchFamily="34" charset="0"/>
                <a:ea typeface="IBM Plex Sans Medium" pitchFamily="34" charset="-122"/>
                <a:cs typeface="IBM Plex Sans Medium" pitchFamily="34" charset="-120"/>
              </a:rPr>
              <a:t>ధృవీకరించగల సరఫరా</a:t>
            </a:r>
            <a:endParaRPr lang="te" sz="3000" dirty="0"/>
          </a:p>
        </p:txBody>
      </p:sp>
      <p:sp>
        <p:nvSpPr>
          <p:cNvPr id="5" name="Text 2"/>
          <p:cNvSpPr/>
          <p:nvPr/>
        </p:nvSpPr>
        <p:spPr>
          <a:xfrm>
            <a:off x="986729" y="1791310"/>
            <a:ext cx="5343754" cy="2969423"/>
          </a:xfrm>
          <a:prstGeom prst="rect">
            <a:avLst/>
          </a:prstGeom>
          <a:noFill/>
          <a:ln/>
        </p:spPr>
        <p:txBody>
          <a:bodyPr wrap="square" lIns="0" tIns="0" rIns="0" bIns="0" rtlCol="0" anchor="t"/>
          <a:lstStyle/>
          <a:p>
            <a:pPr algn="l" marL="191770" indent="-191770">
              <a:lnSpc>
                <a:spcPct val="113000"/>
              </a:lnSpc>
              <a:buSzPct val="100000"/>
              <a:buChar char="•"/>
            </a:pPr>
            <a:r>
              <a:rPr lang="te" altLang="en-US" sz="2020" dirty="0">
                <a:solidFill>
                  <a:srgbClr val="25252B"/>
                </a:solidFill>
                <a:latin typeface="IBM Plex Sans" pitchFamily="34" charset="0"/>
                <a:ea typeface="IBM Plex Sans" pitchFamily="34" charset="-122"/>
                <a:cs typeface="IBM Plex Sans" pitchFamily="34" charset="-120"/>
              </a:rPr>
              <a:t>చెల్లుబాటు కాని నకళ్ల నుంచి చెల్లుబాటు అయ్యే యూనిట్లను వేరు చేయడం</a:t>
            </a:r>
            <a:endParaRPr lang="te" sz="2020" dirty="0"/>
          </a:p>
          <a:p>
            <a:pPr algn="l" marL="191770" indent="-191770">
              <a:lnSpc>
                <a:spcPct val="113000"/>
              </a:lnSpc>
              <a:spcBef>
                <a:spcPts val="400"/>
              </a:spcBef>
              <a:buSzPct val="100000"/>
              <a:buChar char="•"/>
            </a:pPr>
            <a:r>
              <a:rPr lang="te" altLang="en-US" sz="2020" dirty="0">
                <a:solidFill>
                  <a:srgbClr val="25252B"/>
                </a:solidFill>
                <a:latin typeface="IBM Plex Sans" pitchFamily="34" charset="0"/>
                <a:ea typeface="IBM Plex Sans" pitchFamily="34" charset="-122"/>
                <a:cs typeface="IBM Plex Sans" pitchFamily="34" charset="-120"/>
              </a:rPr>
              <a:t>ఒకే మొత్తాన్ని రెండుసార్లు ఖర్చు చేసే ప్రయత్నాలను తిరస్కరించడం</a:t>
            </a:r>
            <a:endParaRPr lang="te" sz="2020" dirty="0"/>
          </a:p>
          <a:p>
            <a:pPr algn="l" marL="191770" indent="-191770">
              <a:lnSpc>
                <a:spcPct val="113000"/>
              </a:lnSpc>
              <a:spcBef>
                <a:spcPts val="400"/>
              </a:spcBef>
              <a:buSzPct val="100000"/>
              <a:buChar char="•"/>
            </a:pPr>
            <a:r>
              <a:rPr lang="te" altLang="en-US" sz="2020" dirty="0">
                <a:solidFill>
                  <a:srgbClr val="25252B"/>
                </a:solidFill>
                <a:latin typeface="IBM Plex Sans" pitchFamily="34" charset="0"/>
                <a:ea typeface="IBM Plex Sans" pitchFamily="34" charset="-122"/>
                <a:cs typeface="IBM Plex Sans" pitchFamily="34" charset="-120"/>
              </a:rPr>
              <a:t>బహిరంగ లావాదేవీల చరిత్ర మరియు సంతకాలు</a:t>
            </a:r>
            <a:endParaRPr lang="te" sz="2020" dirty="0"/>
          </a:p>
          <a:p>
            <a:pPr algn="l" marL="191770" indent="-191770">
              <a:lnSpc>
                <a:spcPct val="113000"/>
              </a:lnSpc>
              <a:spcBef>
                <a:spcPts val="400"/>
              </a:spcBef>
              <a:buSzPct val="100000"/>
              <a:buChar char="•"/>
            </a:pPr>
            <a:r>
              <a:rPr lang="te" altLang="en-US" sz="2020" dirty="0">
                <a:solidFill>
                  <a:srgbClr val="25252B"/>
                </a:solidFill>
                <a:latin typeface="IBM Plex Sans" pitchFamily="34" charset="0"/>
                <a:ea typeface="IBM Plex Sans" pitchFamily="34" charset="-122"/>
                <a:cs typeface="IBM Plex Sans" pitchFamily="34" charset="-120"/>
              </a:rPr>
              <a:t>పని రుజువు మరియు స్వతంత్ర నియమ తనిఖీలు</a:t>
            </a:r>
            <a:endParaRPr lang="te" sz="2020" dirty="0"/>
          </a:p>
          <a:p>
            <a:pPr algn="l" marL="191770" indent="-191770">
              <a:lnSpc>
                <a:spcPct val="113000"/>
              </a:lnSpc>
              <a:spcBef>
                <a:spcPts val="400"/>
              </a:spcBef>
              <a:buSzPct val="100000"/>
              <a:buChar char="•"/>
            </a:pPr>
            <a:r>
              <a:rPr lang="te" altLang="en-US" sz="2020" dirty="0">
                <a:solidFill>
                  <a:srgbClr val="25252B"/>
                </a:solidFill>
                <a:latin typeface="IBM Plex Sans" pitchFamily="34" charset="0"/>
                <a:ea typeface="IBM Plex Sans" pitchFamily="34" charset="-122"/>
                <a:cs typeface="IBM Plex Sans" pitchFamily="34" charset="-120"/>
              </a:rPr>
              <a:t>వికేంద్రీకరణ మరియు ధృవీకరణతో ముడిపడిన సరఫరా పరిమితి</a:t>
            </a:r>
            <a:endParaRPr lang="te" sz="2020" dirty="0"/>
          </a:p>
        </p:txBody>
      </p:sp>
      <p:sp>
        <p:nvSpPr>
          <p:cNvPr id="6" name="Text 3"/>
          <p:cNvSpPr/>
          <p:nvPr/>
        </p:nvSpPr>
        <p:spPr>
          <a:xfrm>
            <a:off x="666780" y="5042276"/>
            <a:ext cx="5694426" cy="1036747"/>
          </a:xfrm>
          <a:prstGeom prst="rect">
            <a:avLst/>
          </a:prstGeom>
          <a:noFill/>
          <a:ln/>
        </p:spPr>
        <p:txBody>
          <a:bodyPr wrap="square" lIns="0" tIns="0" rIns="0" bIns="0" rtlCol="0" anchor="t"/>
          <a:lstStyle/>
          <a:p>
            <a:pPr algn="l" indent="0" marL="0">
              <a:lnSpc>
                <a:spcPct val="113000"/>
              </a:lnSpc>
              <a:buNone/>
            </a:pPr>
            <a:r>
              <a:rPr lang="te" altLang="en-US" sz="2020" dirty="0">
                <a:solidFill>
                  <a:srgbClr val="25252B"/>
                </a:solidFill>
                <a:latin typeface="IBM Plex Sans" pitchFamily="34" charset="0"/>
                <a:ea typeface="IBM Plex Sans" pitchFamily="34" charset="-122"/>
                <a:cs typeface="IBM Plex Sans" pitchFamily="34" charset="-120"/>
              </a:rPr>
              <a:t>సరఫరా గురించి రాతపూర్వకంగా పేర్కొనడం మాత్రమే సరిపోదు: దాన్ని ఎవరు ధృవీకరించగలరు, దాన్ని ఎవరు మార్చగలరు?</a:t>
            </a:r>
            <a:endParaRPr lang="te" sz="202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te" altLang="en-US" sz="1200" dirty="0">
                <a:solidFill>
                  <a:srgbClr val="6C6C7D"/>
                </a:solidFill>
                <a:latin typeface="IBM Plex Sans" pitchFamily="34" charset="0"/>
                <a:ea typeface="IBM Plex Sans" pitchFamily="34" charset="-122"/>
                <a:cs typeface="IBM Plex Sans" pitchFamily="34" charset="-120"/>
              </a:rPr>
              <a:t>బిట్‌కాయిన్ డిప్లొమా · మాడ్యూల్ 2</a:t>
            </a:r>
            <a:endParaRPr lang="te"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38</a:t>
            </a:fld>
            <a:endParaRPr lang="en-US"/>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name="Slide 39">
    <p:bg>
      <p:bgPr>
        <a:solidFill>
          <a:srgbClr val="FFFFFF"/>
        </a:solidFill>
      </p:bgPr>
    </p:bg>
    <p:spTree>
      <p:nvGrpSpPr>
        <p:cNvPr id="1" name=""/>
        <p:cNvGrpSpPr/>
        <p:nvPr/>
      </p:nvGrpSpPr>
      <p:grpSpPr>
        <a:xfrm>
          <a:off x="0" y="0"/>
          <a:ext cx="0" cy="0"/>
          <a:chOff x="0" y="0"/>
          <a:chExt cx="0" cy="0"/>
        </a:xfrm>
      </p:grpSpPr>
      <p:pic>
        <p:nvPicPr>
          <p:cNvPr id="2" name="Image 0" descr="సరఫరా గురించి ఒక ప్రకటన జారీదారు తన వెబ్‌సైట్‌లో ఒక పరిమితిని ప్రకటిస్తారు. అది జారీదారు సొంత డేటాబేస్‌లో మాత్రమే నమోదవుతుంది. జారీదారు తప్ప మరెవరూ దాన్ని తనిఖీ చేయలేరు. జారీదారు ఎవరికీ తెలియకుండా సరఫ">    </p:cNvPr>
          <p:cNvPicPr>
            <a:picLocks noChangeAspect="1"/>
          </p:cNvPicPr>
          <p:nvPr/>
        </p:nvPicPr>
        <p:blipFill>
          <a:blip r:embed="rId1"/>
          <a:stretch>
            <a:fillRect/>
          </a:stretch>
        </p:blipFill>
        <p:spPr>
          <a:xfrm>
            <a:off x="342900" y="446319"/>
            <a:ext cx="11506170" cy="5812932"/>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39</a:t>
            </a:fld>
            <a:endParaRPr lang="en-US"/>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name="Slide 40">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te" altLang="en-US" sz="3000" dirty="0">
                <a:solidFill>
                  <a:srgbClr val="422C70"/>
                </a:solidFill>
                <a:latin typeface="IBM Plex Sans Medium" pitchFamily="34" charset="0"/>
                <a:ea typeface="IBM Plex Sans Medium" pitchFamily="34" charset="-122"/>
                <a:cs typeface="IBM Plex Sans Medium" pitchFamily="34" charset="-120"/>
              </a:rPr>
              <a:t>బ్లాక్‌చెయిన్: బిట్‌కాయిన్ పబ్లిక్ లెడ్జర్</a:t>
            </a:r>
            <a:endParaRPr lang="te" sz="3000" dirty="0"/>
          </a:p>
        </p:txBody>
      </p:sp>
      <p:sp>
        <p:nvSpPr>
          <p:cNvPr id="4" name="Text 2"/>
          <p:cNvSpPr/>
          <p:nvPr/>
        </p:nvSpPr>
        <p:spPr>
          <a:xfrm>
            <a:off x="1047720" y="1386779"/>
            <a:ext cx="11092404" cy="1828068"/>
          </a:xfrm>
          <a:prstGeom prst="rect">
            <a:avLst/>
          </a:prstGeom>
          <a:noFill/>
          <a:ln/>
        </p:spPr>
        <p:txBody>
          <a:bodyPr wrap="square" lIns="0" tIns="0" rIns="0" bIns="0" rtlCol="0" anchor="t"/>
          <a:lstStyle/>
          <a:p>
            <a:pPr algn="l" marL="228600" indent="-228600">
              <a:lnSpc>
                <a:spcPct val="113000"/>
              </a:lnSpc>
              <a:buSzPct val="100000"/>
              <a:buChar char="•"/>
            </a:pPr>
            <a:r>
              <a:rPr lang="te" altLang="en-US" sz="2400" dirty="0">
                <a:solidFill>
                  <a:srgbClr val="25252B"/>
                </a:solidFill>
                <a:latin typeface="IBM Plex Sans" pitchFamily="34" charset="0"/>
                <a:ea typeface="IBM Plex Sans" pitchFamily="34" charset="-122"/>
                <a:cs typeface="IBM Plex Sans" pitchFamily="34" charset="-120"/>
              </a:rPr>
              <a:t>ప్రతిరూపాలుగా భద్రపరిచిన బహిరంగ లావాదేవీల రికార్డు</a:t>
            </a:r>
            <a:endParaRPr lang="te" sz="2400" dirty="0"/>
          </a:p>
          <a:p>
            <a:pPr algn="l" marL="228600" indent="-228600">
              <a:lnSpc>
                <a:spcPct val="113000"/>
              </a:lnSpc>
              <a:spcBef>
                <a:spcPts val="480"/>
              </a:spcBef>
              <a:buSzPct val="100000"/>
              <a:buChar char="•"/>
            </a:pPr>
            <a:r>
              <a:rPr lang="te" altLang="en-US" sz="2400" dirty="0">
                <a:solidFill>
                  <a:srgbClr val="25252B"/>
                </a:solidFill>
                <a:latin typeface="IBM Plex Sans" pitchFamily="34" charset="0"/>
                <a:ea typeface="IBM Plex Sans" pitchFamily="34" charset="-122"/>
                <a:cs typeface="IBM Plex Sans" pitchFamily="34" charset="-120"/>
              </a:rPr>
              <a:t>అనుసంధానించిన బ్లాక్‌లు; స్వతంత్రంగా తనిఖీ చేసిన ప్రతులు</a:t>
            </a:r>
            <a:endParaRPr lang="te" sz="2400" dirty="0"/>
          </a:p>
          <a:p>
            <a:pPr algn="l" marL="228600" indent="-228600">
              <a:lnSpc>
                <a:spcPct val="113000"/>
              </a:lnSpc>
              <a:spcBef>
                <a:spcPts val="480"/>
              </a:spcBef>
              <a:buSzPct val="100000"/>
              <a:buChar char="•"/>
            </a:pPr>
            <a:r>
              <a:rPr lang="te" altLang="en-US" sz="2400" dirty="0">
                <a:solidFill>
                  <a:srgbClr val="25252B"/>
                </a:solidFill>
                <a:latin typeface="IBM Plex Sans" pitchFamily="34" charset="0"/>
                <a:ea typeface="IBM Plex Sans" pitchFamily="34" charset="-122"/>
                <a:cs typeface="IBM Plex Sans" pitchFamily="34" charset="-120"/>
              </a:rPr>
              <a:t>అత్యధిక సంచిత పని రుజువు ఉన్న చెల్లుబాటు అయ్యే గొలుసు</a:t>
            </a:r>
            <a:endParaRPr lang="te" sz="2400" dirty="0"/>
          </a:p>
          <a:p>
            <a:pPr algn="l" marL="228600" indent="-228600">
              <a:lnSpc>
                <a:spcPct val="113000"/>
              </a:lnSpc>
              <a:spcBef>
                <a:spcPts val="480"/>
              </a:spcBef>
              <a:buSzPct val="100000"/>
              <a:buChar char="•"/>
            </a:pPr>
            <a:r>
              <a:rPr lang="te" altLang="en-US" sz="2400" dirty="0">
                <a:solidFill>
                  <a:srgbClr val="25252B"/>
                </a:solidFill>
                <a:latin typeface="IBM Plex Sans" pitchFamily="34" charset="0"/>
                <a:ea typeface="IBM Plex Sans" pitchFamily="34" charset="-122"/>
                <a:cs typeface="IBM Plex Sans" pitchFamily="34" charset="-120"/>
              </a:rPr>
              <a:t>సగటున ప్రతి పది నిమిషాలకు సుమారు ఒక కొత్త బ్లాక్</a:t>
            </a:r>
            <a:endParaRPr lang="te" sz="2400" dirty="0"/>
          </a:p>
        </p:txBody>
      </p:sp>
      <p:sp>
        <p:nvSpPr>
          <p:cNvPr id="5" name="Text 3"/>
          <p:cNvSpPr/>
          <p:nvPr/>
        </p:nvSpPr>
        <p:spPr>
          <a:xfrm>
            <a:off x="666780" y="3549975"/>
            <a:ext cx="11510010" cy="1234074"/>
          </a:xfrm>
          <a:prstGeom prst="rect">
            <a:avLst/>
          </a:prstGeom>
          <a:noFill/>
          <a:ln/>
        </p:spPr>
        <p:txBody>
          <a:bodyPr wrap="square" lIns="0" tIns="0" rIns="0" bIns="0" rtlCol="0" anchor="t"/>
          <a:lstStyle/>
          <a:p>
            <a:pPr algn="l" indent="0" marL="0">
              <a:lnSpc>
                <a:spcPct val="113000"/>
              </a:lnSpc>
              <a:buNone/>
            </a:pPr>
            <a:r>
              <a:rPr lang="te" altLang="en-US" sz="2400" dirty="0">
                <a:solidFill>
                  <a:srgbClr val="25252B"/>
                </a:solidFill>
                <a:latin typeface="IBM Plex Sans" pitchFamily="34" charset="0"/>
                <a:ea typeface="IBM Plex Sans" pitchFamily="34" charset="-122"/>
                <a:cs typeface="IBM Plex Sans" pitchFamily="34" charset="-120"/>
              </a:rPr>
              <a:t>చరిత్రను తిరగరాయాలంటే పనిని మళ్లీ చేసి, ప్రస్తుత గొలుసును అందుకోవాలి. ఇది ఖర్చుతో కూడుకున్నది, కానీ పూర్తిగా అసాధ్యమైనది కాదు; తాత్కాలికంగా పోటీపడే చరిత్రలు ఏర్పడవచ్చు, గొలుసు పునర్వ్యవస్థీకరణలు జరగవచ్చు.</a:t>
            </a:r>
            <a:endParaRPr lang="te" sz="240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te" altLang="en-US" sz="1200" dirty="0">
                <a:solidFill>
                  <a:srgbClr val="6C6C7D"/>
                </a:solidFill>
                <a:latin typeface="IBM Plex Sans" pitchFamily="34" charset="0"/>
                <a:ea typeface="IBM Plex Sans" pitchFamily="34" charset="-122"/>
                <a:cs typeface="IBM Plex Sans" pitchFamily="34" charset="-120"/>
              </a:rPr>
              <a:t>బిట్‌కాయిన్ డిప్లొమా · మాడ్యూల్ 2</a:t>
            </a:r>
            <a:endParaRPr lang="te"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40</a:t>
            </a:fld>
            <a:endParaRPr lang="en-US"/>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name="Slide 41">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7315200" y="0"/>
            <a:ext cx="4419570" cy="685800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te" altLang="en-US" sz="3000" dirty="0">
                <a:solidFill>
                  <a:srgbClr val="422C70"/>
                </a:solidFill>
                <a:latin typeface="IBM Plex Sans Medium" pitchFamily="34" charset="0"/>
                <a:ea typeface="IBM Plex Sans Medium" pitchFamily="34" charset="-122"/>
                <a:cs typeface="IBM Plex Sans Medium" pitchFamily="34" charset="-120"/>
              </a:rPr>
              <a:t>వికేంద్రీకరణ</a:t>
            </a:r>
            <a:endParaRPr lang="te" sz="3000" dirty="0"/>
          </a:p>
        </p:txBody>
      </p:sp>
      <p:sp>
        <p:nvSpPr>
          <p:cNvPr id="5" name="Text 2"/>
          <p:cNvSpPr/>
          <p:nvPr/>
        </p:nvSpPr>
        <p:spPr>
          <a:xfrm>
            <a:off x="1002000" y="1375806"/>
            <a:ext cx="5973227" cy="3056291"/>
          </a:xfrm>
          <a:prstGeom prst="rect">
            <a:avLst/>
          </a:prstGeom>
          <a:noFill/>
          <a:ln/>
        </p:spPr>
        <p:txBody>
          <a:bodyPr wrap="square" lIns="0" tIns="0" rIns="0" bIns="0" rtlCol="0" anchor="t"/>
          <a:lstStyle/>
          <a:p>
            <a:pPr algn="l" marL="200660" indent="-200660">
              <a:lnSpc>
                <a:spcPct val="113000"/>
              </a:lnSpc>
              <a:buSzPct val="100000"/>
              <a:buChar char="•"/>
            </a:pPr>
            <a:r>
              <a:rPr lang="te" altLang="en-US" sz="2110" dirty="0">
                <a:solidFill>
                  <a:srgbClr val="25252B"/>
                </a:solidFill>
                <a:latin typeface="IBM Plex Sans" pitchFamily="34" charset="0"/>
                <a:ea typeface="IBM Plex Sans" pitchFamily="34" charset="-122"/>
                <a:cs typeface="IBM Plex Sans" pitchFamily="34" charset="-120"/>
              </a:rPr>
              <a:t>ఓపెన్ సోర్స్ సాఫ్ట్‌వేర్ మరియు ప్రోటోకాల్‌లో అందరికీ పాల్గొనే అవకాశం</a:t>
            </a:r>
            <a:endParaRPr lang="te" sz="2110" dirty="0"/>
          </a:p>
          <a:p>
            <a:pPr algn="l" marL="200660" indent="-200660">
              <a:lnSpc>
                <a:spcPct val="113000"/>
              </a:lnSpc>
              <a:spcBef>
                <a:spcPts val="420"/>
              </a:spcBef>
              <a:buSzPct val="100000"/>
              <a:buChar char="•"/>
            </a:pPr>
            <a:r>
              <a:rPr lang="te" altLang="en-US" sz="2110" dirty="0">
                <a:solidFill>
                  <a:srgbClr val="25252B"/>
                </a:solidFill>
                <a:latin typeface="IBM Plex Sans" pitchFamily="34" charset="0"/>
                <a:ea typeface="IBM Plex Sans" pitchFamily="34" charset="-122"/>
                <a:cs typeface="IBM Plex Sans" pitchFamily="34" charset="-120"/>
              </a:rPr>
              <a:t>స్వతంత్ర నోడ్‌లు ధృవీకరిస్తాయి; మైనర్లు బ్లాక్‌లను ప్రతిపాదిస్తారు</a:t>
            </a:r>
            <a:endParaRPr lang="te" sz="2110" dirty="0"/>
          </a:p>
          <a:p>
            <a:pPr algn="l" marL="200660" indent="-200660">
              <a:lnSpc>
                <a:spcPct val="113000"/>
              </a:lnSpc>
              <a:spcBef>
                <a:spcPts val="420"/>
              </a:spcBef>
              <a:buSzPct val="100000"/>
              <a:buChar char="•"/>
            </a:pPr>
            <a:r>
              <a:rPr lang="te" altLang="en-US" sz="2110" dirty="0">
                <a:solidFill>
                  <a:srgbClr val="25252B"/>
                </a:solidFill>
                <a:latin typeface="IBM Plex Sans" pitchFamily="34" charset="0"/>
                <a:ea typeface="IBM Plex Sans" pitchFamily="34" charset="-122"/>
                <a:cs typeface="IBM Plex Sans" pitchFamily="34" charset="-120"/>
              </a:rPr>
              <a:t>నియమాల మార్పులు స్వచ్ఛంద స్వీకరణపై ఆధారపడి ఉంటాయి</a:t>
            </a:r>
            <a:endParaRPr lang="te" sz="2110" dirty="0"/>
          </a:p>
          <a:p>
            <a:pPr algn="l" marL="200660" indent="-200660">
              <a:lnSpc>
                <a:spcPct val="113000"/>
              </a:lnSpc>
              <a:spcBef>
                <a:spcPts val="420"/>
              </a:spcBef>
              <a:buSzPct val="100000"/>
              <a:buChar char="•"/>
            </a:pPr>
            <a:r>
              <a:rPr lang="te" altLang="en-US" sz="2110" dirty="0">
                <a:solidFill>
                  <a:srgbClr val="25252B"/>
                </a:solidFill>
                <a:latin typeface="IBM Plex Sans" pitchFamily="34" charset="0"/>
                <a:ea typeface="IBM Plex Sans" pitchFamily="34" charset="-122"/>
                <a:cs typeface="IBM Plex Sans" pitchFamily="34" charset="-120"/>
              </a:rPr>
              <a:t>పాల్గొనేవారిలో ఏ ఒక్కరూ అందరికీ వర్తించే నియమాలను ఒంటరిగా మార్చలేరు</a:t>
            </a:r>
            <a:endParaRPr lang="te" sz="2110" dirty="0"/>
          </a:p>
        </p:txBody>
      </p:sp>
      <p:sp>
        <p:nvSpPr>
          <p:cNvPr id="6" name="Text 3"/>
          <p:cNvSpPr/>
          <p:nvPr/>
        </p:nvSpPr>
        <p:spPr>
          <a:xfrm>
            <a:off x="666780" y="4727082"/>
            <a:ext cx="6340632" cy="1447770"/>
          </a:xfrm>
          <a:prstGeom prst="rect">
            <a:avLst/>
          </a:prstGeom>
          <a:noFill/>
          <a:ln/>
        </p:spPr>
        <p:txBody>
          <a:bodyPr wrap="square" lIns="0" tIns="0" rIns="0" bIns="0" rtlCol="0" anchor="t"/>
          <a:lstStyle/>
          <a:p>
            <a:pPr algn="l" indent="0" marL="0">
              <a:lnSpc>
                <a:spcPct val="113000"/>
              </a:lnSpc>
              <a:buNone/>
            </a:pPr>
            <a:r>
              <a:rPr lang="te" altLang="en-US" sz="2110" dirty="0">
                <a:solidFill>
                  <a:srgbClr val="25252B"/>
                </a:solidFill>
                <a:latin typeface="IBM Plex Sans" pitchFamily="34" charset="0"/>
                <a:ea typeface="IBM Plex Sans" pitchFamily="34" charset="-122"/>
                <a:cs typeface="IBM Plex Sans" pitchFamily="34" charset="-120"/>
              </a:rPr>
              <a:t>ప్రభావం మరియు వనరులు అందరికీ సమానంగా ఉండవు; పెద్ద సేవలపై ఆధారపడే పరిస్థితి ఏర్పడవచ్చు. సమన్వయం నెమ్మదిగా జరగవచ్చు, నెట్‌వర్క్‌కు కేంద్రీకృత సహాయ కేంద్రం ఉండదు.</a:t>
            </a:r>
            <a:endParaRPr lang="te" sz="211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te" altLang="en-US" sz="1200" dirty="0">
                <a:solidFill>
                  <a:srgbClr val="6C6C7D"/>
                </a:solidFill>
                <a:latin typeface="IBM Plex Sans" pitchFamily="34" charset="0"/>
                <a:ea typeface="IBM Plex Sans" pitchFamily="34" charset="-122"/>
                <a:cs typeface="IBM Plex Sans" pitchFamily="34" charset="-120"/>
              </a:rPr>
              <a:t>బిట్‌కాయిన్ డిప్లొమా · మాడ్యూల్ 2</a:t>
            </a:r>
            <a:endParaRPr lang="te"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41</a:t>
            </a:fld>
            <a:endParaRPr lang="en-US"/>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name="Slide 4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te" altLang="en-US" sz="3000" dirty="0">
                <a:solidFill>
                  <a:srgbClr val="422C70"/>
                </a:solidFill>
                <a:latin typeface="IBM Plex Sans Medium" pitchFamily="34" charset="0"/>
                <a:ea typeface="IBM Plex Sans Medium" pitchFamily="34" charset="-122"/>
                <a:cs typeface="IBM Plex Sans Medium" pitchFamily="34" charset="-120"/>
              </a:rPr>
              <a:t>డిజిటల్ సంతకాలు మరియు పీర్-టు-పీర్ బదిలీ</a:t>
            </a:r>
            <a:endParaRPr lang="te" sz="3000" dirty="0"/>
          </a:p>
        </p:txBody>
      </p:sp>
      <p:sp>
        <p:nvSpPr>
          <p:cNvPr id="4" name="Text 2"/>
          <p:cNvSpPr/>
          <p:nvPr/>
        </p:nvSpPr>
        <p:spPr>
          <a:xfrm>
            <a:off x="1047720" y="1386779"/>
            <a:ext cx="11092404" cy="1828068"/>
          </a:xfrm>
          <a:prstGeom prst="rect">
            <a:avLst/>
          </a:prstGeom>
          <a:noFill/>
          <a:ln/>
        </p:spPr>
        <p:txBody>
          <a:bodyPr wrap="square" lIns="0" tIns="0" rIns="0" bIns="0" rtlCol="0" anchor="t"/>
          <a:lstStyle/>
          <a:p>
            <a:pPr algn="l" marL="228600" indent="-228600">
              <a:lnSpc>
                <a:spcPct val="113000"/>
              </a:lnSpc>
              <a:buSzPct val="100000"/>
              <a:buChar char="•"/>
            </a:pPr>
            <a:r>
              <a:rPr lang="te" altLang="en-US" sz="2400" dirty="0">
                <a:solidFill>
                  <a:srgbClr val="25252B"/>
                </a:solidFill>
                <a:latin typeface="IBM Plex Sans" pitchFamily="34" charset="0"/>
                <a:ea typeface="IBM Plex Sans" pitchFamily="34" charset="-122"/>
                <a:cs typeface="IBM Plex Sans" pitchFamily="34" charset="-120"/>
              </a:rPr>
              <a:t>వాలెట్ సంతకం చేయడానికి ప్రైవేట్ కీని ఉపయోగిస్తుంది</a:t>
            </a:r>
            <a:endParaRPr lang="te" sz="2400" dirty="0"/>
          </a:p>
          <a:p>
            <a:pPr algn="l" marL="228600" indent="-228600">
              <a:lnSpc>
                <a:spcPct val="113000"/>
              </a:lnSpc>
              <a:spcBef>
                <a:spcPts val="480"/>
              </a:spcBef>
              <a:buSzPct val="100000"/>
              <a:buChar char="•"/>
            </a:pPr>
            <a:r>
              <a:rPr lang="te" altLang="en-US" sz="2400" dirty="0">
                <a:solidFill>
                  <a:srgbClr val="25252B"/>
                </a:solidFill>
                <a:latin typeface="IBM Plex Sans" pitchFamily="34" charset="0"/>
                <a:ea typeface="IBM Plex Sans" pitchFamily="34" charset="-122"/>
                <a:cs typeface="IBM Plex Sans" pitchFamily="34" charset="-120"/>
              </a:rPr>
              <a:t>నెట్‌వర్క్ కీని తెలుసుకోకుండానే ధృవీకరిస్తుంది</a:t>
            </a:r>
            <a:endParaRPr lang="te" sz="2400" dirty="0"/>
          </a:p>
          <a:p>
            <a:pPr algn="l" marL="228600" indent="-228600">
              <a:lnSpc>
                <a:spcPct val="113000"/>
              </a:lnSpc>
              <a:spcBef>
                <a:spcPts val="480"/>
              </a:spcBef>
              <a:buSzPct val="100000"/>
              <a:buChar char="•"/>
            </a:pPr>
            <a:r>
              <a:rPr lang="te" altLang="en-US" sz="2400" dirty="0">
                <a:solidFill>
                  <a:srgbClr val="25252B"/>
                </a:solidFill>
                <a:latin typeface="IBM Plex Sans" pitchFamily="34" charset="0"/>
                <a:ea typeface="IBM Plex Sans" pitchFamily="34" charset="-122"/>
                <a:cs typeface="IBM Plex Sans" pitchFamily="34" charset="-120"/>
              </a:rPr>
              <a:t>సంతకం చేసిన లావాదేవీ పాల్గొనేవారి ద్వారా ప్రసారం చేయబడుతుంది</a:t>
            </a:r>
            <a:endParaRPr lang="te" sz="2400" dirty="0"/>
          </a:p>
          <a:p>
            <a:pPr algn="l" marL="228600" indent="-228600">
              <a:lnSpc>
                <a:spcPct val="113000"/>
              </a:lnSpc>
              <a:spcBef>
                <a:spcPts val="480"/>
              </a:spcBef>
              <a:buSzPct val="100000"/>
              <a:buChar char="•"/>
            </a:pPr>
            <a:r>
              <a:rPr lang="te" altLang="en-US" sz="2400" dirty="0">
                <a:solidFill>
                  <a:srgbClr val="25252B"/>
                </a:solidFill>
                <a:latin typeface="IBM Plex Sans" pitchFamily="34" charset="0"/>
                <a:ea typeface="IBM Plex Sans" pitchFamily="34" charset="-122"/>
                <a:cs typeface="IBM Plex Sans" pitchFamily="34" charset="-120"/>
              </a:rPr>
              <a:t>సభ్యత్వాన్ని లేదా చెల్లింపును ఆమోదించే కేంద్ర బిట్‌కాయిన్ నిర్వాహకులు ఎవరూ లేరు</a:t>
            </a:r>
            <a:endParaRPr lang="te" sz="2400" dirty="0"/>
          </a:p>
        </p:txBody>
      </p:sp>
      <p:sp>
        <p:nvSpPr>
          <p:cNvPr id="5" name="Text 3"/>
          <p:cNvSpPr/>
          <p:nvPr/>
        </p:nvSpPr>
        <p:spPr>
          <a:xfrm>
            <a:off x="666780" y="3549975"/>
            <a:ext cx="11510010" cy="822686"/>
          </a:xfrm>
          <a:prstGeom prst="rect">
            <a:avLst/>
          </a:prstGeom>
          <a:noFill/>
          <a:ln/>
        </p:spPr>
        <p:txBody>
          <a:bodyPr wrap="square" lIns="0" tIns="0" rIns="0" bIns="0" rtlCol="0" anchor="t"/>
          <a:lstStyle/>
          <a:p>
            <a:pPr algn="l" indent="0" marL="0">
              <a:lnSpc>
                <a:spcPct val="113000"/>
              </a:lnSpc>
              <a:buNone/>
            </a:pPr>
            <a:r>
              <a:rPr lang="te" altLang="en-US" sz="2400" dirty="0">
                <a:solidFill>
                  <a:srgbClr val="25252B"/>
                </a:solidFill>
                <a:latin typeface="IBM Plex Sans" pitchFamily="34" charset="0"/>
                <a:ea typeface="IBM Plex Sans" pitchFamily="34" charset="-122"/>
                <a:cs typeface="IBM Plex Sans" pitchFamily="34" charset="-120"/>
              </a:rPr>
              <a:t>ప్రైవేట్ కీని పొందిన ఎవరైనా సాధారణంగా నిధులను ఖర్చు చేయగలరు. ఆ కీని ఉపయోగించే అవకాశం కోల్పోతే నిధులు శాశ్వతంగా కోల్పోవచ్చు.</a:t>
            </a:r>
            <a:endParaRPr lang="te" sz="2400" dirty="0"/>
          </a:p>
        </p:txBody>
      </p:sp>
      <p:sp>
        <p:nvSpPr>
          <p:cNvPr id="6" name="Text 4"/>
          <p:cNvSpPr/>
          <p:nvPr/>
        </p:nvSpPr>
        <p:spPr>
          <a:xfrm>
            <a:off x="666780" y="4677522"/>
            <a:ext cx="11510010" cy="1234074"/>
          </a:xfrm>
          <a:prstGeom prst="rect">
            <a:avLst/>
          </a:prstGeom>
          <a:noFill/>
          <a:ln/>
        </p:spPr>
        <p:txBody>
          <a:bodyPr wrap="square" lIns="0" tIns="0" rIns="0" bIns="0" rtlCol="0" anchor="t"/>
          <a:lstStyle/>
          <a:p>
            <a:pPr algn="l" indent="0" marL="0">
              <a:lnSpc>
                <a:spcPct val="113000"/>
              </a:lnSpc>
              <a:buNone/>
            </a:pPr>
            <a:r>
              <a:rPr lang="te" altLang="en-US" sz="2400" dirty="0">
                <a:solidFill>
                  <a:srgbClr val="25252B"/>
                </a:solidFill>
                <a:latin typeface="IBM Plex Sans" pitchFamily="34" charset="0"/>
                <a:ea typeface="IBM Plex Sans" pitchFamily="34" charset="-122"/>
                <a:cs typeface="IBM Plex Sans" pitchFamily="34" charset="-120"/>
              </a:rPr>
              <a:t>మధ్యవర్తి సేవలను ఉపయోగించడం ఐచ్ఛికమే; వాటిలో ఒకదాన్ని ఎంచుకుంటే, నిధుల సంరక్షణకు సంబంధించిన దాని నియమాలు, నష్టభయాలు కూడా వర్తిస్తాయి. తప్పు చిరునామాకు చేసిన చెల్లుబాటు అయ్యే చెల్లింపును సాధారణంగా వెనక్కి తీసుకోలేరు.</a:t>
            </a:r>
            <a:endParaRPr lang="te" sz="2400" dirty="0"/>
          </a:p>
        </p:txBody>
      </p:sp>
      <p:sp>
        <p:nvSpPr>
          <p:cNvPr id="7" name="Text 5"/>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te" altLang="en-US" sz="1200" dirty="0">
                <a:solidFill>
                  <a:srgbClr val="6C6C7D"/>
                </a:solidFill>
                <a:latin typeface="IBM Plex Sans" pitchFamily="34" charset="0"/>
                <a:ea typeface="IBM Plex Sans" pitchFamily="34" charset="-122"/>
                <a:cs typeface="IBM Plex Sans" pitchFamily="34" charset="-120"/>
              </a:rPr>
              <a:t>బిట్‌కాయిన్ డిప్లొమా · మాడ్యూల్ 2</a:t>
            </a:r>
            <a:endParaRPr lang="te"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42</a:t>
            </a:fld>
            <a:endParaRPr lang="en-US"/>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name="Slide 43">
    <p:bg>
      <p:bgPr>
        <a:solidFill>
          <a:srgbClr val="FFFFFF"/>
        </a:solidFill>
      </p:bgPr>
    </p:bg>
    <p:spTree>
      <p:nvGrpSpPr>
        <p:cNvPr id="1" name=""/>
        <p:cNvGrpSpPr/>
        <p:nvPr/>
      </p:nvGrpSpPr>
      <p:grpSpPr>
        <a:xfrm>
          <a:off x="0" y="0"/>
          <a:ext cx="0" cy="0"/>
          <a:chOff x="0" y="0"/>
          <a:chExt cx="0" cy="0"/>
        </a:xfrm>
      </p:grpSpPr>
      <p:pic>
        <p:nvPicPr>
          <p:cNvPr id="2" name="Image 0" descr="పంపేవారు లావాదేవీపై సంతకం చేసి, దానిని ప్రసారం చేస్తారు ఇతర నోడ్‌లు ఒక నోడ్ దానిని తనిఖీ చేసి, ముందుకు పంపుతుంది మరో నోడ్ దానిని ముందుకు పంపుతుందిఅది ప్రయాణించే మార్గం ఒక నోడ్ దానిని తనిఖీ చేసి, ముందు">    </p:cNvPr>
          <p:cNvPicPr>
            <a:picLocks noChangeAspect="1"/>
          </p:cNvPicPr>
          <p:nvPr/>
        </p:nvPicPr>
        <p:blipFill>
          <a:blip r:embed="rId1"/>
          <a:stretch>
            <a:fillRect/>
          </a:stretch>
        </p:blipFill>
        <p:spPr>
          <a:xfrm>
            <a:off x="945581" y="266730"/>
            <a:ext cx="10300807" cy="6172200"/>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43</a:t>
            </a:fld>
            <a:endParaRPr lang="en-US"/>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name="Slide 44">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1600200"/>
            <a:ext cx="5486400" cy="3657600"/>
          </a:xfrm>
          <a:prstGeom prst="rect">
            <a:avLst/>
          </a:prstGeom>
        </p:spPr>
      </p:pic>
      <p:pic>
        <p:nvPicPr>
          <p:cNvPr id="3" name="Image 1" descr="వినియోగదారువినియోగదారు బిట్‌కాయిన్‌ను స్వీకరిస్తారు, నిల్వ చేసుకుంటారు, పంపుతారు. నోడ్నోడ్ నియమాలను స్వతంత్రంగా తనిఖీ చేసి, చెల్లుబాటు అయ్యే డేటాను ఇతర నోడ్‌లకు చేరవేస్తుంది. మైనర్మైనర్ ప్రతిపాదిత బ్ల">    </p:cNvPr>
          <p:cNvPicPr>
            <a:picLocks noChangeAspect="1"/>
          </p:cNvPicPr>
          <p:nvPr/>
        </p:nvPicPr>
        <p:blipFill>
          <a:blip r:embed="rId2"/>
          <a:stretch>
            <a:fillRect/>
          </a:stretch>
        </p:blipFill>
        <p:spPr>
          <a:xfrm>
            <a:off x="1561064" y="571500"/>
            <a:ext cx="3583168" cy="5599694"/>
          </a:xfrm>
          <a:prstGeom prst="rect">
            <a:avLst/>
          </a:prstGeom>
        </p:spPr>
      </p:pic>
      <p:sp>
        <p:nvSpPr>
          <p:cNvPr id="4" name="Text 0"/>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te" altLang="en-US" sz="1200" dirty="0">
                <a:solidFill>
                  <a:srgbClr val="6C6C7D"/>
                </a:solidFill>
                <a:latin typeface="IBM Plex Sans" pitchFamily="34" charset="0"/>
                <a:ea typeface="IBM Plex Sans" pitchFamily="34" charset="-122"/>
                <a:cs typeface="IBM Plex Sans" pitchFamily="34" charset="-120"/>
              </a:rPr>
              <a:t>బిట్‌కాయిన్ డిప్లొమా · మాడ్యూల్ 2</a:t>
            </a:r>
            <a:endParaRPr lang="te"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44</a:t>
            </a:fld>
            <a:endParaRPr lang="en-US"/>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name="Slide 4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te" altLang="en-US" sz="3000" dirty="0">
                <a:solidFill>
                  <a:srgbClr val="422C70"/>
                </a:solidFill>
                <a:latin typeface="IBM Plex Sans Medium" pitchFamily="34" charset="0"/>
                <a:ea typeface="IBM Plex Sans Medium" pitchFamily="34" charset="-122"/>
                <a:cs typeface="IBM Plex Sans Medium" pitchFamily="34" charset="-120"/>
              </a:rPr>
              <a:t>వినియోగదారులు, నోడ్‌లు, మైనర్లు మరియు డెవలపర్లు</a:t>
            </a:r>
            <a:endParaRPr lang="te" sz="3000" dirty="0"/>
          </a:p>
        </p:txBody>
      </p:sp>
      <p:sp>
        <p:nvSpPr>
          <p:cNvPr id="4" name="Text 2"/>
          <p:cNvSpPr/>
          <p:nvPr/>
        </p:nvSpPr>
        <p:spPr>
          <a:xfrm>
            <a:off x="666780" y="1447770"/>
            <a:ext cx="11510010" cy="822686"/>
          </a:xfrm>
          <a:prstGeom prst="rect">
            <a:avLst/>
          </a:prstGeom>
          <a:noFill/>
          <a:ln/>
        </p:spPr>
        <p:txBody>
          <a:bodyPr wrap="square" lIns="0" tIns="0" rIns="0" bIns="0" rtlCol="0" anchor="t"/>
          <a:lstStyle/>
          <a:p>
            <a:pPr algn="l" indent="0" marL="0">
              <a:lnSpc>
                <a:spcPct val="113000"/>
              </a:lnSpc>
              <a:buNone/>
            </a:pPr>
            <a:r>
              <a:rPr lang="te" altLang="en-US" sz="2400" dirty="0">
                <a:solidFill>
                  <a:srgbClr val="25252B"/>
                </a:solidFill>
                <a:latin typeface="IBM Plex Sans" pitchFamily="34" charset="0"/>
                <a:ea typeface="IBM Plex Sans" pitchFamily="34" charset="-122"/>
                <a:cs typeface="IBM Plex Sans" pitchFamily="34" charset="-120"/>
              </a:rPr>
              <a:t>మైనర్లు చెల్లని బ్లాక్‌లను నిజాయతీగా పనిచేసే నోడ్‌లు ఆమోదించేలా చేయలేరు. డెవలపర్లు సాఫ్ట్‌వేర్‌ను స్వీకరించమని బలవంతం చేయలేరు. ఒక వ్యక్తి అనేక పాత్రలు పోషించవచ్చు.</a:t>
            </a:r>
            <a:endParaRPr lang="te" sz="2400" dirty="0"/>
          </a:p>
        </p:txBody>
      </p:sp>
      <p:sp>
        <p:nvSpPr>
          <p:cNvPr id="5" name="Shape 3"/>
          <p:cNvSpPr/>
          <p:nvPr/>
        </p:nvSpPr>
        <p:spPr>
          <a:xfrm>
            <a:off x="666780" y="2575316"/>
            <a:ext cx="10858500" cy="1645280"/>
          </a:xfrm>
          <a:prstGeom prst="rect">
            <a:avLst/>
          </a:prstGeom>
          <a:solidFill>
            <a:srgbClr val="F3F3FA"/>
          </a:solidFill>
          <a:ln/>
        </p:spPr>
      </p:sp>
      <p:sp>
        <p:nvSpPr>
          <p:cNvPr id="6" name="Shape 4"/>
          <p:cNvSpPr/>
          <p:nvPr/>
        </p:nvSpPr>
        <p:spPr>
          <a:xfrm>
            <a:off x="666780" y="2575316"/>
            <a:ext cx="57150" cy="1645280"/>
          </a:xfrm>
          <a:prstGeom prst="rect">
            <a:avLst/>
          </a:prstGeom>
          <a:solidFill>
            <a:srgbClr val="422C70"/>
          </a:solidFill>
          <a:ln/>
        </p:spPr>
      </p:sp>
      <p:sp>
        <p:nvSpPr>
          <p:cNvPr id="7" name="Text 5"/>
          <p:cNvSpPr/>
          <p:nvPr/>
        </p:nvSpPr>
        <p:spPr>
          <a:xfrm>
            <a:off x="1211580" y="2849636"/>
            <a:ext cx="10415565" cy="1096640"/>
          </a:xfrm>
          <a:prstGeom prst="rect">
            <a:avLst/>
          </a:prstGeom>
          <a:noFill/>
          <a:ln/>
        </p:spPr>
        <p:txBody>
          <a:bodyPr wrap="square" lIns="0" tIns="0" rIns="0" bIns="0" rtlCol="0" anchor="t"/>
          <a:lstStyle/>
          <a:p>
            <a:pPr algn="l" indent="0" marL="0">
              <a:lnSpc>
                <a:spcPct val="113000"/>
              </a:lnSpc>
              <a:buNone/>
            </a:pPr>
            <a:r>
              <a:rPr lang="te" altLang="en-US" sz="2400" b="1" dirty="0">
                <a:solidFill>
                  <a:srgbClr val="422C70"/>
                </a:solidFill>
                <a:latin typeface="IBM Plex Sans" pitchFamily="34" charset="0"/>
                <a:ea typeface="IBM Plex Sans" pitchFamily="34" charset="-122"/>
                <a:cs typeface="IBM Plex Sans" pitchFamily="34" charset="-120"/>
              </a:rPr>
              <a:t>తక్షణ ప్రశ్న</a:t>
            </a:r>
            <a:endParaRPr lang="te" sz="2400" dirty="0"/>
          </a:p>
          <a:p>
            <a:pPr algn="l" indent="0" marL="0">
              <a:lnSpc>
                <a:spcPct val="113000"/>
              </a:lnSpc>
              <a:spcBef>
                <a:spcPts val="360"/>
              </a:spcBef>
              <a:buNone/>
            </a:pPr>
            <a:r>
              <a:rPr lang="te" altLang="en-US" sz="2400" dirty="0">
                <a:solidFill>
                  <a:srgbClr val="25252B"/>
                </a:solidFill>
                <a:latin typeface="IBM Plex Sans" pitchFamily="34" charset="0"/>
                <a:ea typeface="IBM Plex Sans" pitchFamily="34" charset="-122"/>
                <a:cs typeface="IBM Plex Sans" pitchFamily="34" charset="-120"/>
              </a:rPr>
              <a:t>ఒక నోడ్ లావాదేవీలను ఎందుకు ధృవీకరిస్తుంది? అది తనిఖీ చేసే ఒక నియమాన్ని పేర్కొనండి.</a:t>
            </a:r>
            <a:endParaRPr lang="te" sz="2400" dirty="0"/>
          </a:p>
        </p:txBody>
      </p:sp>
      <p:sp>
        <p:nvSpPr>
          <p:cNvPr id="8" name="Text 6"/>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te" altLang="en-US" sz="1200" dirty="0">
                <a:solidFill>
                  <a:srgbClr val="6C6C7D"/>
                </a:solidFill>
                <a:latin typeface="IBM Plex Sans" pitchFamily="34" charset="0"/>
                <a:ea typeface="IBM Plex Sans" pitchFamily="34" charset="-122"/>
                <a:cs typeface="IBM Plex Sans" pitchFamily="34" charset="-120"/>
              </a:rPr>
              <a:t>బిట్‌కాయిన్ డిప్లొమా · మాడ్యూల్ 2</a:t>
            </a:r>
            <a:endParaRPr lang="te"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45</a:t>
            </a:fld>
            <a:endParaRPr lang="en-US"/>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name="Slide 46">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7315200" y="0"/>
            <a:ext cx="4876770" cy="685800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te" altLang="en-US" sz="3000" dirty="0">
                <a:solidFill>
                  <a:srgbClr val="422C70"/>
                </a:solidFill>
                <a:latin typeface="IBM Plex Sans Medium" pitchFamily="34" charset="0"/>
                <a:ea typeface="IBM Plex Sans Medium" pitchFamily="34" charset="-122"/>
                <a:cs typeface="IBM Plex Sans Medium" pitchFamily="34" charset="-120"/>
              </a:rPr>
              <a:t>పని నిరూపణ</a:t>
            </a:r>
            <a:endParaRPr lang="te" sz="3000" dirty="0"/>
          </a:p>
        </p:txBody>
      </p:sp>
      <p:sp>
        <p:nvSpPr>
          <p:cNvPr id="5" name="Text 2"/>
          <p:cNvSpPr/>
          <p:nvPr/>
        </p:nvSpPr>
        <p:spPr>
          <a:xfrm>
            <a:off x="986729" y="1372240"/>
            <a:ext cx="5989960" cy="3314974"/>
          </a:xfrm>
          <a:prstGeom prst="rect">
            <a:avLst/>
          </a:prstGeom>
          <a:noFill/>
          <a:ln/>
        </p:spPr>
        <p:txBody>
          <a:bodyPr wrap="square" lIns="0" tIns="0" rIns="0" bIns="0" rtlCol="0" anchor="t"/>
          <a:lstStyle/>
          <a:p>
            <a:pPr algn="l" marL="191770" indent="-191770">
              <a:lnSpc>
                <a:spcPct val="113000"/>
              </a:lnSpc>
              <a:buSzPct val="100000"/>
              <a:buChar char="•"/>
            </a:pPr>
            <a:r>
              <a:rPr lang="te" altLang="en-US" sz="2020" dirty="0">
                <a:solidFill>
                  <a:srgbClr val="25252B"/>
                </a:solidFill>
                <a:latin typeface="IBM Plex Sans" pitchFamily="34" charset="0"/>
                <a:ea typeface="IBM Plex Sans" pitchFamily="34" charset="-122"/>
                <a:cs typeface="IBM Plex Sans" pitchFamily="34" charset="-120"/>
              </a:rPr>
              <a:t>ప్రతిపాదిత బ్లాక్ → పదేపదే హ్యాషింగ్ → చెల్లుబాటు అయ్యే ఫలితం</a:t>
            </a:r>
            <a:endParaRPr lang="te" sz="2020" dirty="0"/>
          </a:p>
          <a:p>
            <a:pPr algn="l" marL="191770" indent="-191770">
              <a:lnSpc>
                <a:spcPct val="113000"/>
              </a:lnSpc>
              <a:spcBef>
                <a:spcPts val="400"/>
              </a:spcBef>
              <a:buSzPct val="100000"/>
              <a:buChar char="•"/>
            </a:pPr>
            <a:r>
              <a:rPr lang="te" altLang="en-US" sz="2020" dirty="0">
                <a:solidFill>
                  <a:srgbClr val="25252B"/>
                </a:solidFill>
                <a:latin typeface="IBM Plex Sans" pitchFamily="34" charset="0"/>
                <a:ea typeface="IBM Plex Sans" pitchFamily="34" charset="-122"/>
                <a:cs typeface="IBM Plex Sans" pitchFamily="34" charset="-120"/>
              </a:rPr>
              <a:t>గణనకు, శక్తికి అధిక వ్యయం; త్వరిత ధృవీకరణ</a:t>
            </a:r>
            <a:endParaRPr lang="te" sz="2020" dirty="0"/>
          </a:p>
          <a:p>
            <a:pPr algn="l" marL="191770" indent="-191770">
              <a:lnSpc>
                <a:spcPct val="113000"/>
              </a:lnSpc>
              <a:spcBef>
                <a:spcPts val="400"/>
              </a:spcBef>
              <a:buSzPct val="100000"/>
              <a:buChar char="•"/>
            </a:pPr>
            <a:r>
              <a:rPr lang="te" altLang="en-US" sz="2020" dirty="0">
                <a:solidFill>
                  <a:srgbClr val="25252B"/>
                </a:solidFill>
                <a:latin typeface="IBM Plex Sans" pitchFamily="34" charset="0"/>
                <a:ea typeface="IBM Plex Sans" pitchFamily="34" charset="-122"/>
                <a:cs typeface="IBM Plex Sans" pitchFamily="34" charset="-120"/>
              </a:rPr>
              <a:t>చెల్లుబాటు అయ్యే బ్లాక్ ప్రసారం చేయబడుతుంది, నోడ్‌ల ద్వారా తనిఖీ చేయబడుతుంది</a:t>
            </a:r>
            <a:endParaRPr lang="te" sz="2020" dirty="0"/>
          </a:p>
          <a:p>
            <a:pPr algn="l" marL="191770" indent="-191770">
              <a:lnSpc>
                <a:spcPct val="113000"/>
              </a:lnSpc>
              <a:spcBef>
                <a:spcPts val="400"/>
              </a:spcBef>
              <a:buSzPct val="100000"/>
              <a:buChar char="•"/>
            </a:pPr>
            <a:r>
              <a:rPr lang="te" altLang="en-US" sz="2020" dirty="0">
                <a:solidFill>
                  <a:srgbClr val="25252B"/>
                </a:solidFill>
                <a:latin typeface="IBM Plex Sans" pitchFamily="34" charset="0"/>
                <a:ea typeface="IBM Plex Sans" pitchFamily="34" charset="-122"/>
                <a:cs typeface="IBM Plex Sans" pitchFamily="34" charset="-120"/>
              </a:rPr>
              <a:t>సగటున ప్రతి పది నిమిషాలకు ఒక బ్లాక్ వచ్చేలా లక్ష్యం సర్దుబాటు అవుతుంది</a:t>
            </a:r>
            <a:endParaRPr lang="te" sz="2020" dirty="0"/>
          </a:p>
          <a:p>
            <a:pPr algn="l" marL="191770" indent="-191770">
              <a:lnSpc>
                <a:spcPct val="113000"/>
              </a:lnSpc>
              <a:spcBef>
                <a:spcPts val="400"/>
              </a:spcBef>
              <a:buSzPct val="100000"/>
              <a:buChar char="•"/>
            </a:pPr>
            <a:r>
              <a:rPr lang="te" altLang="en-US" sz="2020" dirty="0">
                <a:solidFill>
                  <a:srgbClr val="25252B"/>
                </a:solidFill>
                <a:latin typeface="IBM Plex Sans" pitchFamily="34" charset="0"/>
                <a:ea typeface="IBM Plex Sans" pitchFamily="34" charset="-122"/>
                <a:cs typeface="IBM Plex Sans" pitchFamily="34" charset="-120"/>
              </a:rPr>
              <a:t>సంచిత పని వల్ల తిరగరాయడం ఖర్చుతో కూడుకున్నదవుతుంది</a:t>
            </a:r>
            <a:endParaRPr lang="te" sz="2020" dirty="0"/>
          </a:p>
        </p:txBody>
      </p:sp>
      <p:sp>
        <p:nvSpPr>
          <p:cNvPr id="6" name="Text 3"/>
          <p:cNvSpPr/>
          <p:nvPr/>
        </p:nvSpPr>
        <p:spPr>
          <a:xfrm>
            <a:off x="666780" y="4968758"/>
            <a:ext cx="6340632" cy="1036747"/>
          </a:xfrm>
          <a:prstGeom prst="rect">
            <a:avLst/>
          </a:prstGeom>
          <a:noFill/>
          <a:ln/>
        </p:spPr>
        <p:txBody>
          <a:bodyPr wrap="square" lIns="0" tIns="0" rIns="0" bIns="0" rtlCol="0" anchor="t"/>
          <a:lstStyle/>
          <a:p>
            <a:pPr algn="l" indent="0" marL="0">
              <a:lnSpc>
                <a:spcPct val="113000"/>
              </a:lnSpc>
              <a:buNone/>
            </a:pPr>
            <a:r>
              <a:rPr lang="te" altLang="en-US" sz="2020" dirty="0">
                <a:solidFill>
                  <a:srgbClr val="25252B"/>
                </a:solidFill>
                <a:latin typeface="IBM Plex Sans" pitchFamily="34" charset="0"/>
                <a:ea typeface="IBM Plex Sans" pitchFamily="34" charset="-122"/>
                <a:cs typeface="IBM Plex Sans" pitchFamily="34" charset="-120"/>
              </a:rPr>
              <a:t>మైనింగ్ లావాదేవీల క్రమాన్ని భద్రపరుస్తుంది; ఇది బయటి సమీకరణాలను పరిష్కరించదు. శక్తి వనరు, వినియోగం, భద్రతా ప్రయోజనం, ప్రత్యామ్నాయాలను మూల్యాంకనం చేయండి.</a:t>
            </a:r>
            <a:endParaRPr lang="te" sz="202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te" altLang="en-US" sz="1200" dirty="0">
                <a:solidFill>
                  <a:srgbClr val="6C6C7D"/>
                </a:solidFill>
                <a:latin typeface="IBM Plex Sans" pitchFamily="34" charset="0"/>
                <a:ea typeface="IBM Plex Sans" pitchFamily="34" charset="-122"/>
                <a:cs typeface="IBM Plex Sans" pitchFamily="34" charset="-120"/>
              </a:rPr>
              <a:t>బిట్‌కాయిన్ డిప్లొమా · మాడ్యూల్ 2</a:t>
            </a:r>
            <a:endParaRPr lang="te"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46</a:t>
            </a:fld>
            <a:endParaRPr lang="en-US"/>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name="Slide 47">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1600200"/>
            <a:ext cx="5486400" cy="3657600"/>
          </a:xfrm>
          <a:prstGeom prst="rect">
            <a:avLst/>
          </a:prstGeom>
        </p:spPr>
      </p:pic>
      <p:pic>
        <p:nvPicPr>
          <p:cNvPr id="3" name="Image 1" descr="1మైనర్ ఒక బ్లాక్‌ను కనుగొంటారు ఒక ఫలితం లక్ష్యాన్ని చేరుకునే వరకు మైనింగ్ యంత్రం మళ్లీ మళ్లీ హ్యాష్ చేస్తుంది2మైనర్ దానిని ప్రసారం చేస్తారుబ్లాక్ నెట్‌వర్క్‌కు పంపబడుతుంది3నోడ్‌లు దానిని తనిఖీ చేస్తాయ">    </p:cNvPr>
          <p:cNvPicPr>
            <a:picLocks noChangeAspect="1"/>
          </p:cNvPicPr>
          <p:nvPr/>
        </p:nvPicPr>
        <p:blipFill>
          <a:blip r:embed="rId2"/>
          <a:stretch>
            <a:fillRect/>
          </a:stretch>
        </p:blipFill>
        <p:spPr>
          <a:xfrm>
            <a:off x="1625803" y="571500"/>
            <a:ext cx="3453689" cy="5628223"/>
          </a:xfrm>
          <a:prstGeom prst="rect">
            <a:avLst/>
          </a:prstGeom>
        </p:spPr>
      </p:pic>
      <p:sp>
        <p:nvSpPr>
          <p:cNvPr id="4" name="Text 0"/>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te" altLang="en-US" sz="1200" dirty="0">
                <a:solidFill>
                  <a:srgbClr val="6C6C7D"/>
                </a:solidFill>
                <a:latin typeface="IBM Plex Sans" pitchFamily="34" charset="0"/>
                <a:ea typeface="IBM Plex Sans" pitchFamily="34" charset="-122"/>
                <a:cs typeface="IBM Plex Sans" pitchFamily="34" charset="-120"/>
              </a:rPr>
              <a:t>బిట్‌కాయిన్ డిప్లొమా · మాడ్యూల్ 2</a:t>
            </a:r>
            <a:endParaRPr lang="te"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47</a:t>
            </a:fld>
            <a:endParaRPr lang="en-US"/>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name="Slide 48">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1752630"/>
            <a:ext cx="5029200" cy="335283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te" altLang="en-US" sz="3000" dirty="0">
                <a:solidFill>
                  <a:srgbClr val="422C70"/>
                </a:solidFill>
                <a:latin typeface="IBM Plex Sans Medium" pitchFamily="34" charset="0"/>
                <a:ea typeface="IBM Plex Sans Medium" pitchFamily="34" charset="-122"/>
                <a:cs typeface="IBM Plex Sans Medium" pitchFamily="34" charset="-120"/>
              </a:rPr>
              <a:t>పరిమిత సరఫరా</a:t>
            </a:r>
            <a:endParaRPr lang="te" sz="3000" dirty="0"/>
          </a:p>
        </p:txBody>
      </p:sp>
      <p:sp>
        <p:nvSpPr>
          <p:cNvPr id="5" name="Text 2"/>
          <p:cNvSpPr/>
          <p:nvPr/>
        </p:nvSpPr>
        <p:spPr>
          <a:xfrm>
            <a:off x="1002000" y="1375806"/>
            <a:ext cx="5327020" cy="3109874"/>
          </a:xfrm>
          <a:prstGeom prst="rect">
            <a:avLst/>
          </a:prstGeom>
          <a:noFill/>
          <a:ln/>
        </p:spPr>
        <p:txBody>
          <a:bodyPr wrap="square" lIns="0" tIns="0" rIns="0" bIns="0" rtlCol="0" anchor="t"/>
          <a:lstStyle/>
          <a:p>
            <a:pPr algn="l" marL="200660" indent="-200660">
              <a:lnSpc>
                <a:spcPct val="113000"/>
              </a:lnSpc>
              <a:buSzPct val="100000"/>
              <a:buChar char="•"/>
            </a:pPr>
            <a:r>
              <a:rPr lang="te" altLang="en-US" sz="2110" dirty="0">
                <a:solidFill>
                  <a:srgbClr val="25252B"/>
                </a:solidFill>
                <a:latin typeface="IBM Plex Sans" pitchFamily="34" charset="0"/>
                <a:ea typeface="IBM Plex Sans" pitchFamily="34" charset="-122"/>
                <a:cs typeface="IBM Plex Sans" pitchFamily="34" charset="-120"/>
              </a:rPr>
              <a:t>గరిష్ఠ పరిమితి: </a:t>
            </a:r>
            <a:r>
              <a:rPr lang="te" altLang="en-US" sz="2110" b="1" dirty="0">
                <a:solidFill>
                  <a:srgbClr val="25252B"/>
                </a:solidFill>
                <a:latin typeface="IBM Plex Sans" pitchFamily="34" charset="0"/>
                <a:ea typeface="IBM Plex Sans" pitchFamily="34" charset="-122"/>
                <a:cs typeface="IBM Plex Sans" pitchFamily="34" charset="-120"/>
              </a:rPr>
              <a:t>21 మిలియన్ BTC</a:t>
            </a:r>
            <a:r>
              <a:rPr lang="te" altLang="en-US" sz="2110" dirty="0">
                <a:solidFill>
                  <a:srgbClr val="25252B"/>
                </a:solidFill>
                <a:latin typeface="IBM Plex Sans" pitchFamily="34" charset="0"/>
                <a:ea typeface="IBM Plex Sans" pitchFamily="34" charset="-122"/>
                <a:cs typeface="IBM Plex Sans" pitchFamily="34" charset="-120"/>
              </a:rPr>
              <a:t> బహిరంగ నియమాల ప్రకారం</a:t>
            </a:r>
            <a:endParaRPr lang="te" sz="2110" dirty="0"/>
          </a:p>
          <a:p>
            <a:pPr algn="l" marL="200660" indent="-200660">
              <a:lnSpc>
                <a:spcPct val="113000"/>
              </a:lnSpc>
              <a:spcBef>
                <a:spcPts val="420"/>
              </a:spcBef>
              <a:buSzPct val="100000"/>
              <a:buChar char="•"/>
            </a:pPr>
            <a:r>
              <a:rPr lang="te" altLang="en-US" sz="2110" dirty="0">
                <a:solidFill>
                  <a:srgbClr val="25252B"/>
                </a:solidFill>
                <a:latin typeface="IBM Plex Sans" pitchFamily="34" charset="0"/>
                <a:ea typeface="IBM Plex Sans" pitchFamily="34" charset="-122"/>
                <a:cs typeface="IBM Plex Sans" pitchFamily="34" charset="-120"/>
              </a:rPr>
              <a:t>కొత్త జారీ: బ్లాక్ సబ్సిడీ</a:t>
            </a:r>
            <a:endParaRPr lang="te" sz="2110" dirty="0"/>
          </a:p>
          <a:p>
            <a:pPr algn="l" marL="200660" indent="-200660">
              <a:lnSpc>
                <a:spcPct val="113000"/>
              </a:lnSpc>
              <a:spcBef>
                <a:spcPts val="420"/>
              </a:spcBef>
              <a:buSzPct val="100000"/>
              <a:buChar char="•"/>
            </a:pPr>
            <a:r>
              <a:rPr lang="te" altLang="en-US" sz="2110" dirty="0">
                <a:solidFill>
                  <a:srgbClr val="25252B"/>
                </a:solidFill>
                <a:latin typeface="IBM Plex Sans" pitchFamily="34" charset="0"/>
                <a:ea typeface="IBM Plex Sans" pitchFamily="34" charset="-122"/>
                <a:cs typeface="IBM Plex Sans" pitchFamily="34" charset="-120"/>
              </a:rPr>
              <a:t>హాల్వింగ్: ప్రతి </a:t>
            </a:r>
            <a:r>
              <a:rPr lang="te" altLang="en-US" sz="2110" b="1" dirty="0">
                <a:solidFill>
                  <a:srgbClr val="25252B"/>
                </a:solidFill>
                <a:latin typeface="IBM Plex Sans" pitchFamily="34" charset="0"/>
                <a:ea typeface="IBM Plex Sans" pitchFamily="34" charset="-122"/>
                <a:cs typeface="IBM Plex Sans" pitchFamily="34" charset="-120"/>
              </a:rPr>
              <a:t>2,10,000 బ్లాక్‌లకు</a:t>
            </a:r>
            <a:r>
              <a:rPr lang="te" altLang="en-US" sz="2110" dirty="0">
                <a:solidFill>
                  <a:srgbClr val="25252B"/>
                </a:solidFill>
                <a:latin typeface="IBM Plex Sans" pitchFamily="34" charset="0"/>
                <a:ea typeface="IBM Plex Sans" pitchFamily="34" charset="-122"/>
                <a:cs typeface="IBM Plex Sans" pitchFamily="34" charset="-120"/>
              </a:rPr>
              <a:t>, సుమారు నాలుగు సంవత్సరాలకు ఒకసారి</a:t>
            </a:r>
            <a:endParaRPr lang="te" sz="2110" dirty="0"/>
          </a:p>
          <a:p>
            <a:pPr algn="l" marL="200660" indent="-200660">
              <a:lnSpc>
                <a:spcPct val="113000"/>
              </a:lnSpc>
              <a:spcBef>
                <a:spcPts val="420"/>
              </a:spcBef>
              <a:buSzPct val="100000"/>
              <a:buChar char="•"/>
            </a:pPr>
            <a:r>
              <a:rPr lang="te" altLang="en-US" sz="2110" dirty="0">
                <a:solidFill>
                  <a:srgbClr val="25252B"/>
                </a:solidFill>
                <a:latin typeface="IBM Plex Sans" pitchFamily="34" charset="0"/>
                <a:ea typeface="IBM Plex Sans" pitchFamily="34" charset="-122"/>
                <a:cs typeface="IBM Plex Sans" pitchFamily="34" charset="-120"/>
              </a:rPr>
              <a:t>సబ్సిడీ: 50 → 25 → 12.5 → 6.25 → 3.125 BTC</a:t>
            </a:r>
            <a:endParaRPr lang="te" sz="2110" dirty="0"/>
          </a:p>
          <a:p>
            <a:pPr algn="l" marL="200660" indent="-200660">
              <a:lnSpc>
                <a:spcPct val="113000"/>
              </a:lnSpc>
              <a:spcBef>
                <a:spcPts val="420"/>
              </a:spcBef>
              <a:buSzPct val="100000"/>
              <a:buChar char="•"/>
            </a:pPr>
            <a:r>
              <a:rPr lang="te" altLang="en-US" sz="2110" dirty="0">
                <a:solidFill>
                  <a:srgbClr val="25252B"/>
                </a:solidFill>
                <a:latin typeface="IBM Plex Sans" pitchFamily="34" charset="0"/>
                <a:ea typeface="IBM Plex Sans" pitchFamily="34" charset="-122"/>
                <a:cs typeface="IBM Plex Sans" pitchFamily="34" charset="-120"/>
              </a:rPr>
              <a:t>రుసుములు కొత్త జారీకి వేరు</a:t>
            </a:r>
            <a:endParaRPr lang="te" sz="2110" dirty="0"/>
          </a:p>
        </p:txBody>
      </p:sp>
      <p:sp>
        <p:nvSpPr>
          <p:cNvPr id="6" name="Text 3"/>
          <p:cNvSpPr/>
          <p:nvPr/>
        </p:nvSpPr>
        <p:spPr>
          <a:xfrm>
            <a:off x="666780" y="4780666"/>
            <a:ext cx="5694426" cy="1447770"/>
          </a:xfrm>
          <a:prstGeom prst="rect">
            <a:avLst/>
          </a:prstGeom>
          <a:noFill/>
          <a:ln/>
        </p:spPr>
        <p:txBody>
          <a:bodyPr wrap="square" lIns="0" tIns="0" rIns="0" bIns="0" rtlCol="0" anchor="t"/>
          <a:lstStyle/>
          <a:p>
            <a:pPr algn="l" indent="0" marL="0">
              <a:lnSpc>
                <a:spcPct val="113000"/>
              </a:lnSpc>
              <a:buNone/>
            </a:pPr>
            <a:r>
              <a:rPr lang="te" altLang="en-US" sz="2110" dirty="0">
                <a:solidFill>
                  <a:srgbClr val="25252B"/>
                </a:solidFill>
                <a:latin typeface="IBM Plex Sans" pitchFamily="34" charset="0"/>
                <a:ea typeface="IBM Plex Sans" pitchFamily="34" charset="-122"/>
                <a:cs typeface="IBM Plex Sans" pitchFamily="34" charset="-120"/>
              </a:rPr>
              <a:t>నోడ్‌లు పరిమితికి మించిన జారీని తిరస్కరిస్తాయి; పాల్గొనేవారు ఈ పరిమితిని అమలు చేస్తున్నంత కాలం అది కొనసాగుతుంది. పరిమిత సరఫరా ఉన్నంత మాత్రాన ధర పెరుగుతుందనే హామీ లేదు.</a:t>
            </a:r>
            <a:endParaRPr lang="te" sz="211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te" altLang="en-US" sz="1200" dirty="0">
                <a:solidFill>
                  <a:srgbClr val="6C6C7D"/>
                </a:solidFill>
                <a:latin typeface="IBM Plex Sans" pitchFamily="34" charset="0"/>
                <a:ea typeface="IBM Plex Sans" pitchFamily="34" charset="-122"/>
                <a:cs typeface="IBM Plex Sans" pitchFamily="34" charset="-120"/>
              </a:rPr>
              <a:t>బిట్‌కాయిన్ డిప్లొమా · మాడ్యూల్ 2</a:t>
            </a:r>
            <a:endParaRPr lang="te"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48</a:t>
            </a:fld>
            <a:endParaRPr lang="en-US"/>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name="Slide 49">
    <p:bg>
      <p:bgPr>
        <a:solidFill>
          <a:srgbClr val="FFFFFF"/>
        </a:solidFill>
      </p:bgPr>
    </p:bg>
    <p:spTree>
      <p:nvGrpSpPr>
        <p:cNvPr id="1" name=""/>
        <p:cNvGrpSpPr/>
        <p:nvPr/>
      </p:nvGrpSpPr>
      <p:grpSpPr>
        <a:xfrm>
          <a:off x="0" y="0"/>
          <a:ext cx="0" cy="0"/>
          <a:chOff x="0" y="0"/>
          <a:chExt cx="0" cy="0"/>
        </a:xfrm>
      </p:grpSpPr>
      <p:pic>
        <p:nvPicPr>
          <p:cNvPr id="2" name="Image 0" descr="జారీ చేసిన మొత్తం బిట్‌కాయిన్21 మిలియన్ల పరిమితి21M10.5M0">    </p:cNvPr>
          <p:cNvPicPr>
            <a:picLocks noChangeAspect="1"/>
          </p:cNvPicPr>
          <p:nvPr/>
        </p:nvPicPr>
        <p:blipFill>
          <a:blip r:embed="rId1"/>
          <a:stretch>
            <a:fillRect/>
          </a:stretch>
        </p:blipFill>
        <p:spPr>
          <a:xfrm>
            <a:off x="342900" y="1186251"/>
            <a:ext cx="11506170" cy="4333067"/>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49</a:t>
            </a:fld>
            <a:endParaRPr lang="en-US"/>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name="Slide 50">
    <p:bg>
      <p:bgPr>
        <a:solidFill>
          <a:srgbClr val="FFFFFF"/>
        </a:solidFill>
      </p:bgPr>
    </p:bg>
    <p:spTree>
      <p:nvGrpSpPr>
        <p:cNvPr id="1" name=""/>
        <p:cNvGrpSpPr/>
        <p:nvPr/>
      </p:nvGrpSpPr>
      <p:grpSpPr>
        <a:xfrm>
          <a:off x="0" y="0"/>
          <a:ext cx="0" cy="0"/>
          <a:chOff x="0" y="0"/>
          <a:chExt cx="0" cy="0"/>
        </a:xfrm>
      </p:grpSpPr>
      <p:pic>
        <p:nvPicPr>
          <p:cNvPr id="2" name="Image 0" descr="ప్రతి బ్లాక్‌కు కొత్తగా జారీ అయ్యే బిట్‌కాయిన్502512.56.253.1250k210k420k630k840k1,050k1,260k1,470kప్రతి 2,10,000 బ్లాక్‌లకు హాల్వింగ్ (దాదాపు నాలుగు సంవత్సరాలు)లావాదేవీ రుసుములు అదనంగా చెల్లించబడతాయి">    </p:cNvPr>
          <p:cNvPicPr>
            <a:picLocks noChangeAspect="1"/>
          </p:cNvPicPr>
          <p:nvPr/>
        </p:nvPicPr>
        <p:blipFill>
          <a:blip r:embed="rId1"/>
          <a:stretch>
            <a:fillRect/>
          </a:stretch>
        </p:blipFill>
        <p:spPr>
          <a:xfrm>
            <a:off x="342900" y="557784"/>
            <a:ext cx="11506170" cy="5590093"/>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50</a:t>
            </a:fld>
            <a:endParaRPr lang="en-US"/>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name="Slide 51">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1752630"/>
            <a:ext cx="5029200" cy="3352830"/>
          </a:xfrm>
          <a:prstGeom prst="rect">
            <a:avLst/>
          </a:prstGeom>
        </p:spPr>
      </p:pic>
      <p:sp>
        <p:nvSpPr>
          <p:cNvPr id="3" name="Shape 0"/>
          <p:cNvSpPr/>
          <p:nvPr/>
        </p:nvSpPr>
        <p:spPr>
          <a:xfrm>
            <a:off x="666780" y="1485900"/>
            <a:ext cx="914400" cy="38130"/>
          </a:xfrm>
          <a:prstGeom prst="rect">
            <a:avLst/>
          </a:prstGeom>
          <a:solidFill>
            <a:srgbClr val="F7941F"/>
          </a:solidFill>
          <a:ln/>
        </p:spPr>
      </p:sp>
      <p:sp>
        <p:nvSpPr>
          <p:cNvPr id="4" name="Text 1"/>
          <p:cNvSpPr/>
          <p:nvPr/>
        </p:nvSpPr>
        <p:spPr>
          <a:xfrm>
            <a:off x="666780" y="571500"/>
            <a:ext cx="11144250" cy="838230"/>
          </a:xfrm>
          <a:prstGeom prst="rect">
            <a:avLst/>
          </a:prstGeom>
          <a:noFill/>
          <a:ln/>
        </p:spPr>
        <p:txBody>
          <a:bodyPr wrap="square" lIns="0" tIns="0" rIns="0" bIns="0" rtlCol="0" anchor="t"/>
          <a:lstStyle/>
          <a:p>
            <a:pPr algn="l" indent="0" marL="0">
              <a:lnSpc>
                <a:spcPct val="92000"/>
              </a:lnSpc>
              <a:buNone/>
            </a:pPr>
            <a:r>
              <a:rPr lang="te" altLang="en-US" sz="3000" dirty="0">
                <a:solidFill>
                  <a:srgbClr val="422C70"/>
                </a:solidFill>
                <a:latin typeface="IBM Plex Sans Medium" pitchFamily="34" charset="0"/>
                <a:ea typeface="IBM Plex Sans Medium" pitchFamily="34" charset="-122"/>
                <a:cs typeface="IBM Plex Sans Medium" pitchFamily="34" charset="-120"/>
              </a:rPr>
              <a:t>సతోషీలు మరియు యూనిట్</a:t>
            </a:r>
            <a:br/>
            <a:r>
              <a:rPr lang="te" altLang="en-US" sz="3000" dirty="0">
                <a:solidFill>
                  <a:srgbClr val="422C70"/>
                </a:solidFill>
                <a:latin typeface="IBM Plex Sans Medium" pitchFamily="34" charset="0"/>
                <a:ea typeface="IBM Plex Sans Medium" pitchFamily="34" charset="-122"/>
                <a:cs typeface="IBM Plex Sans Medium" pitchFamily="34" charset="-120"/>
              </a:rPr>
              <a:t>పక్షపాతం</a:t>
            </a:r>
            <a:endParaRPr lang="te" sz="3000" dirty="0"/>
          </a:p>
        </p:txBody>
      </p:sp>
      <p:sp>
        <p:nvSpPr>
          <p:cNvPr id="5" name="Text 2"/>
          <p:cNvSpPr/>
          <p:nvPr/>
        </p:nvSpPr>
        <p:spPr>
          <a:xfrm>
            <a:off x="956188" y="1783812"/>
            <a:ext cx="5377221" cy="1388974"/>
          </a:xfrm>
          <a:prstGeom prst="rect">
            <a:avLst/>
          </a:prstGeom>
          <a:noFill/>
          <a:ln/>
        </p:spPr>
        <p:txBody>
          <a:bodyPr wrap="square" lIns="0" tIns="0" rIns="0" bIns="0" rtlCol="0" anchor="t"/>
          <a:lstStyle/>
          <a:p>
            <a:pPr algn="l" marL="173990" indent="-173990">
              <a:lnSpc>
                <a:spcPct val="113000"/>
              </a:lnSpc>
              <a:buSzPct val="100000"/>
              <a:buChar char="•"/>
            </a:pPr>
            <a:r>
              <a:rPr lang="te" altLang="en-US" sz="1820" b="1" dirty="0">
                <a:solidFill>
                  <a:srgbClr val="25252B"/>
                </a:solidFill>
                <a:latin typeface="IBM Plex Sans" pitchFamily="34" charset="0"/>
                <a:ea typeface="IBM Plex Sans" pitchFamily="34" charset="-122"/>
                <a:cs typeface="IBM Plex Sans" pitchFamily="34" charset="-120"/>
              </a:rPr>
              <a:t>1 BTC = 10,00,00,000 సాట్‌లు</a:t>
            </a:r>
            <a:endParaRPr lang="te" sz="1820" dirty="0"/>
          </a:p>
          <a:p>
            <a:pPr algn="l" marL="173990" indent="-173990">
              <a:lnSpc>
                <a:spcPct val="113000"/>
              </a:lnSpc>
              <a:spcBef>
                <a:spcPts val="360"/>
              </a:spcBef>
              <a:buSzPct val="100000"/>
              <a:buChar char="•"/>
            </a:pPr>
            <a:r>
              <a:rPr lang="te" altLang="en-US" sz="1820" b="1" dirty="0">
                <a:solidFill>
                  <a:srgbClr val="25252B"/>
                </a:solidFill>
                <a:latin typeface="IBM Plex Sans" pitchFamily="34" charset="0"/>
                <a:ea typeface="IBM Plex Sans" pitchFamily="34" charset="-122"/>
                <a:cs typeface="IBM Plex Sans" pitchFamily="34" charset="-120"/>
              </a:rPr>
              <a:t>0.001 BTC = 1,00,000 సాట్‌లు</a:t>
            </a:r>
            <a:endParaRPr lang="te" sz="1820" dirty="0"/>
          </a:p>
          <a:p>
            <a:pPr algn="l" marL="173990" indent="-173990">
              <a:lnSpc>
                <a:spcPct val="113000"/>
              </a:lnSpc>
              <a:spcBef>
                <a:spcPts val="360"/>
              </a:spcBef>
              <a:buSzPct val="100000"/>
              <a:buChar char="•"/>
            </a:pPr>
            <a:r>
              <a:rPr lang="te" altLang="en-US" sz="1820" b="1" dirty="0">
                <a:solidFill>
                  <a:srgbClr val="25252B"/>
                </a:solidFill>
                <a:latin typeface="IBM Plex Sans" pitchFamily="34" charset="0"/>
                <a:ea typeface="IBM Plex Sans" pitchFamily="34" charset="-122"/>
                <a:cs typeface="IBM Plex Sans" pitchFamily="34" charset="-120"/>
              </a:rPr>
              <a:t>1 సాట్ = 0.00000001 BTC</a:t>
            </a:r>
            <a:endParaRPr lang="te" sz="1820" dirty="0"/>
          </a:p>
          <a:p>
            <a:pPr algn="l" marL="173990" indent="-173990">
              <a:lnSpc>
                <a:spcPct val="113000"/>
              </a:lnSpc>
              <a:spcBef>
                <a:spcPts val="360"/>
              </a:spcBef>
              <a:buSzPct val="100000"/>
              <a:buChar char="•"/>
            </a:pPr>
            <a:r>
              <a:rPr lang="te" altLang="en-US" sz="1820" dirty="0">
                <a:solidFill>
                  <a:srgbClr val="25252B"/>
                </a:solidFill>
                <a:latin typeface="IBM Plex Sans" pitchFamily="34" charset="0"/>
                <a:ea typeface="IBM Plex Sans" pitchFamily="34" charset="-122"/>
                <a:cs typeface="IBM Plex Sans" pitchFamily="34" charset="-120"/>
              </a:rPr>
              <a:t>ఒక పూర్తి బిట్‌కాయిన్ అవసరం లేదు</a:t>
            </a:r>
            <a:endParaRPr lang="te" sz="1820" dirty="0"/>
          </a:p>
        </p:txBody>
      </p:sp>
      <p:sp>
        <p:nvSpPr>
          <p:cNvPr id="6" name="Text 3"/>
          <p:cNvSpPr/>
          <p:nvPr/>
        </p:nvSpPr>
        <p:spPr>
          <a:xfrm>
            <a:off x="666780" y="3427537"/>
            <a:ext cx="5694426" cy="1250168"/>
          </a:xfrm>
          <a:prstGeom prst="rect">
            <a:avLst/>
          </a:prstGeom>
          <a:noFill/>
          <a:ln/>
        </p:spPr>
        <p:txBody>
          <a:bodyPr wrap="square" lIns="0" tIns="0" rIns="0" bIns="0" rtlCol="0" anchor="t"/>
          <a:lstStyle/>
          <a:p>
            <a:pPr algn="l" indent="0" marL="0">
              <a:lnSpc>
                <a:spcPct val="113000"/>
              </a:lnSpc>
              <a:buNone/>
            </a:pPr>
            <a:r>
              <a:rPr lang="te" altLang="en-US" sz="1820" b="1" dirty="0">
                <a:solidFill>
                  <a:srgbClr val="422C70"/>
                </a:solidFill>
                <a:latin typeface="IBM Plex Sans" pitchFamily="34" charset="0"/>
                <a:ea typeface="IBM Plex Sans" pitchFamily="34" charset="-122"/>
                <a:cs typeface="IBM Plex Sans" pitchFamily="34" charset="-120"/>
              </a:rPr>
              <a:t>యూనిట్ పక్షపాతం:</a:t>
            </a:r>
            <a:r>
              <a:rPr lang="te" altLang="en-US" sz="1820" dirty="0">
                <a:solidFill>
                  <a:srgbClr val="25252B"/>
                </a:solidFill>
                <a:latin typeface="IBM Plex Sans" pitchFamily="34" charset="0"/>
                <a:ea typeface="IBM Plex Sans" pitchFamily="34" charset="-122"/>
                <a:cs typeface="IBM Plex Sans" pitchFamily="34" charset="-120"/>
              </a:rPr>
              <a:t> ఒక్కో పూర్తి యూనిట్ ధర తక్కువగా ఉన్నంత మాత్రాన అది మెరుగైన విలువను అందిస్తుందని కాదు. మొత్తం సరఫరాలో దాని వాటాను, దానికి సంబంధించిన విలువను, నష్టభయాలను పోల్చండి.</a:t>
            </a:r>
            <a:endParaRPr lang="te" sz="1820" dirty="0"/>
          </a:p>
        </p:txBody>
      </p:sp>
      <p:sp>
        <p:nvSpPr>
          <p:cNvPr id="7" name="Shape 4"/>
          <p:cNvSpPr/>
          <p:nvPr/>
        </p:nvSpPr>
        <p:spPr>
          <a:xfrm>
            <a:off x="666780" y="4909231"/>
            <a:ext cx="5372100" cy="1562527"/>
          </a:xfrm>
          <a:prstGeom prst="rect">
            <a:avLst/>
          </a:prstGeom>
          <a:solidFill>
            <a:srgbClr val="F3F3FA"/>
          </a:solidFill>
          <a:ln/>
        </p:spPr>
      </p:sp>
      <p:sp>
        <p:nvSpPr>
          <p:cNvPr id="8" name="Shape 5"/>
          <p:cNvSpPr/>
          <p:nvPr/>
        </p:nvSpPr>
        <p:spPr>
          <a:xfrm>
            <a:off x="666780" y="4909231"/>
            <a:ext cx="57150" cy="1562527"/>
          </a:xfrm>
          <a:prstGeom prst="rect">
            <a:avLst/>
          </a:prstGeom>
          <a:solidFill>
            <a:srgbClr val="422C70"/>
          </a:solidFill>
          <a:ln/>
        </p:spPr>
      </p:sp>
      <p:sp>
        <p:nvSpPr>
          <p:cNvPr id="9" name="Text 6"/>
          <p:cNvSpPr/>
          <p:nvPr/>
        </p:nvSpPr>
        <p:spPr>
          <a:xfrm>
            <a:off x="1094537" y="5117714"/>
            <a:ext cx="4848057" cy="1145560"/>
          </a:xfrm>
          <a:prstGeom prst="rect">
            <a:avLst/>
          </a:prstGeom>
          <a:noFill/>
          <a:ln/>
        </p:spPr>
        <p:txBody>
          <a:bodyPr wrap="square" lIns="0" tIns="0" rIns="0" bIns="0" rtlCol="0" anchor="t"/>
          <a:lstStyle/>
          <a:p>
            <a:pPr algn="l" indent="0" marL="0">
              <a:lnSpc>
                <a:spcPct val="113000"/>
              </a:lnSpc>
              <a:buNone/>
            </a:pPr>
            <a:r>
              <a:rPr lang="te" altLang="en-US" sz="1820" b="1" dirty="0">
                <a:solidFill>
                  <a:srgbClr val="422C70"/>
                </a:solidFill>
                <a:latin typeface="IBM Plex Sans" pitchFamily="34" charset="0"/>
                <a:ea typeface="IBM Plex Sans" pitchFamily="34" charset="-122"/>
                <a:cs typeface="IBM Plex Sans" pitchFamily="34" charset="-120"/>
              </a:rPr>
              <a:t>మీ అవగాహనను చూపించండి</a:t>
            </a:r>
            <a:endParaRPr lang="te" sz="1820" dirty="0"/>
          </a:p>
          <a:p>
            <a:pPr algn="l" indent="0" marL="0">
              <a:lnSpc>
                <a:spcPct val="113000"/>
              </a:lnSpc>
              <a:spcBef>
                <a:spcPts val="270"/>
              </a:spcBef>
              <a:buNone/>
            </a:pPr>
            <a:r>
              <a:rPr lang="te" altLang="en-US" sz="1820" dirty="0">
                <a:solidFill>
                  <a:srgbClr val="25252B"/>
                </a:solidFill>
                <a:latin typeface="IBM Plex Sans" pitchFamily="34" charset="0"/>
                <a:ea typeface="IBM Plex Sans" pitchFamily="34" charset="-122"/>
                <a:cs typeface="IBM Plex Sans" pitchFamily="34" charset="-120"/>
              </a:rPr>
              <a:t>0.01 BTCలో ఎన్ని సాట్‌లు ఉంటాయి? ఒక పూర్తి బిట్‌కాయిన్ కంటే తక్కువ మొత్తాన్ని ఎవరైనా ఎందుకు ఉపయోగించగలరు?</a:t>
            </a:r>
            <a:endParaRPr lang="te" sz="1820" dirty="0"/>
          </a:p>
        </p:txBody>
      </p:sp>
      <p:sp>
        <p:nvSpPr>
          <p:cNvPr id="10" name="Text 7"/>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te" altLang="en-US" sz="1200" dirty="0">
                <a:solidFill>
                  <a:srgbClr val="6C6C7D"/>
                </a:solidFill>
                <a:latin typeface="IBM Plex Sans" pitchFamily="34" charset="0"/>
                <a:ea typeface="IBM Plex Sans" pitchFamily="34" charset="-122"/>
                <a:cs typeface="IBM Plex Sans" pitchFamily="34" charset="-120"/>
              </a:rPr>
              <a:t>బిట్‌కాయిన్ డిప్లొమా · మాడ్యూల్ 2</a:t>
            </a:r>
            <a:endParaRPr lang="te"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51</a:t>
            </a:fld>
            <a:endParaRPr lang="en-US"/>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name="Slide 5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te" altLang="en-US" sz="3000" dirty="0">
                <a:solidFill>
                  <a:srgbClr val="422C70"/>
                </a:solidFill>
                <a:latin typeface="IBM Plex Sans Medium" pitchFamily="34" charset="0"/>
                <a:ea typeface="IBM Plex Sans Medium" pitchFamily="34" charset="-122"/>
                <a:cs typeface="IBM Plex Sans Medium" pitchFamily="34" charset="-120"/>
              </a:rPr>
              <a:t>సుస్థిరమైన డిజిటల్ ద్రవ్యంగా బిట్‌కాయిన్</a:t>
            </a:r>
            <a:endParaRPr lang="te" sz="3000" dirty="0"/>
          </a:p>
        </p:txBody>
      </p:sp>
      <p:sp>
        <p:nvSpPr>
          <p:cNvPr id="4" name="Text 2"/>
          <p:cNvSpPr/>
          <p:nvPr/>
        </p:nvSpPr>
        <p:spPr>
          <a:xfrm>
            <a:off x="986729" y="1372240"/>
            <a:ext cx="11159338" cy="1932676"/>
          </a:xfrm>
          <a:prstGeom prst="rect">
            <a:avLst/>
          </a:prstGeom>
          <a:noFill/>
          <a:ln/>
        </p:spPr>
        <p:txBody>
          <a:bodyPr wrap="square" lIns="0" tIns="0" rIns="0" bIns="0" rtlCol="0" anchor="t"/>
          <a:lstStyle/>
          <a:p>
            <a:pPr algn="l" marL="191770" indent="-191770">
              <a:lnSpc>
                <a:spcPct val="113000"/>
              </a:lnSpc>
              <a:buSzPct val="100000"/>
              <a:buChar char="•"/>
            </a:pPr>
            <a:r>
              <a:rPr lang="te" altLang="en-US" sz="2020" dirty="0">
                <a:solidFill>
                  <a:srgbClr val="25252B"/>
                </a:solidFill>
                <a:latin typeface="IBM Plex Sans" pitchFamily="34" charset="0"/>
                <a:ea typeface="IBM Plex Sans" pitchFamily="34" charset="-122"/>
                <a:cs typeface="IBM Plex Sans" pitchFamily="34" charset="-120"/>
              </a:rPr>
              <a:t>మన్నికైన లెడ్జర్; ప్రాప్యత కీలపై ఆధారపడి ఉంటుంది</a:t>
            </a:r>
            <a:endParaRPr lang="te" sz="2020" dirty="0"/>
          </a:p>
          <a:p>
            <a:pPr algn="l" marL="191770" indent="-191770">
              <a:lnSpc>
                <a:spcPct val="113000"/>
              </a:lnSpc>
              <a:spcBef>
                <a:spcPts val="400"/>
              </a:spcBef>
              <a:buSzPct val="100000"/>
              <a:buChar char="•"/>
            </a:pPr>
            <a:r>
              <a:rPr lang="te" altLang="en-US" sz="2020" dirty="0">
                <a:solidFill>
                  <a:srgbClr val="25252B"/>
                </a:solidFill>
                <a:latin typeface="IBM Plex Sans" pitchFamily="34" charset="0"/>
                <a:ea typeface="IBM Plex Sans" pitchFamily="34" charset="-122"/>
                <a:cs typeface="IBM Plex Sans" pitchFamily="34" charset="-120"/>
              </a:rPr>
              <a:t>సులభంగా తరలించవచ్చు, విభజించవచ్చు; బదిలీకి సమాచార ప్రసార సౌకర్యాలు అవసరం</a:t>
            </a:r>
            <a:endParaRPr lang="te" sz="2020" dirty="0"/>
          </a:p>
          <a:p>
            <a:pPr algn="l" marL="191770" indent="-191770">
              <a:lnSpc>
                <a:spcPct val="113000"/>
              </a:lnSpc>
              <a:spcBef>
                <a:spcPts val="400"/>
              </a:spcBef>
              <a:buSzPct val="100000"/>
              <a:buChar char="•"/>
            </a:pPr>
            <a:r>
              <a:rPr lang="te" altLang="en-US" sz="2020" dirty="0">
                <a:solidFill>
                  <a:srgbClr val="25252B"/>
                </a:solidFill>
                <a:latin typeface="IBM Plex Sans" pitchFamily="34" charset="0"/>
                <a:ea typeface="IBM Plex Sans" pitchFamily="34" charset="-122"/>
                <a:cs typeface="IBM Plex Sans" pitchFamily="34" charset="-120"/>
              </a:rPr>
              <a:t>బహిరంగంగా తెలిసే పరిమిత లభ్యత, ధృవీకరించగల నియమాలు</a:t>
            </a:r>
            <a:endParaRPr lang="te" sz="2020" dirty="0"/>
          </a:p>
          <a:p>
            <a:pPr algn="l" marL="191770" indent="-191770">
              <a:lnSpc>
                <a:spcPct val="113000"/>
              </a:lnSpc>
              <a:spcBef>
                <a:spcPts val="400"/>
              </a:spcBef>
              <a:buSzPct val="100000"/>
              <a:buChar char="•"/>
            </a:pPr>
            <a:r>
              <a:rPr lang="te" altLang="en-US" sz="2020" dirty="0">
                <a:solidFill>
                  <a:srgbClr val="25252B"/>
                </a:solidFill>
                <a:latin typeface="IBM Plex Sans" pitchFamily="34" charset="0"/>
                <a:ea typeface="IBM Plex Sans" pitchFamily="34" charset="-122"/>
                <a:cs typeface="IBM Plex Sans" pitchFamily="34" charset="-120"/>
              </a:rPr>
              <a:t>బహిరంగ లావాదేవీల చరిత్రను సేవలు పరిగణించే విధానం పరస్పర మార్పిడితత్వాన్ని ప్రభావితం చేయవచ్చు</a:t>
            </a:r>
            <a:endParaRPr lang="te" sz="2020" dirty="0"/>
          </a:p>
          <a:p>
            <a:pPr algn="l" marL="191770" indent="-191770">
              <a:lnSpc>
                <a:spcPct val="113000"/>
              </a:lnSpc>
              <a:spcBef>
                <a:spcPts val="400"/>
              </a:spcBef>
              <a:buSzPct val="100000"/>
              <a:buChar char="•"/>
            </a:pPr>
            <a:r>
              <a:rPr lang="te" altLang="en-US" sz="2020" dirty="0">
                <a:solidFill>
                  <a:srgbClr val="25252B"/>
                </a:solidFill>
                <a:latin typeface="IBM Plex Sans" pitchFamily="34" charset="0"/>
                <a:ea typeface="IBM Plex Sans" pitchFamily="34" charset="-122"/>
                <a:cs typeface="IBM Plex Sans" pitchFamily="34" charset="-120"/>
              </a:rPr>
              <a:t>ఆమోదం ప్రదేశాన్ని బట్టి మారుతుంది</a:t>
            </a:r>
            <a:endParaRPr lang="te" sz="2020" dirty="0"/>
          </a:p>
        </p:txBody>
      </p:sp>
      <p:sp>
        <p:nvSpPr>
          <p:cNvPr id="5" name="Text 3"/>
          <p:cNvSpPr/>
          <p:nvPr/>
        </p:nvSpPr>
        <p:spPr>
          <a:xfrm>
            <a:off x="666780" y="3586460"/>
            <a:ext cx="11510010" cy="345552"/>
          </a:xfrm>
          <a:prstGeom prst="rect">
            <a:avLst/>
          </a:prstGeom>
          <a:noFill/>
          <a:ln/>
        </p:spPr>
        <p:txBody>
          <a:bodyPr wrap="square" lIns="0" tIns="0" rIns="0" bIns="0" rtlCol="0" anchor="t"/>
          <a:lstStyle/>
          <a:p>
            <a:pPr algn="l" indent="0" marL="0">
              <a:lnSpc>
                <a:spcPct val="113000"/>
              </a:lnSpc>
              <a:buNone/>
            </a:pPr>
            <a:r>
              <a:rPr lang="te" altLang="en-US" sz="2020" b="1" dirty="0">
                <a:solidFill>
                  <a:srgbClr val="25252B"/>
                </a:solidFill>
                <a:latin typeface="IBM Plex Sans" pitchFamily="34" charset="0"/>
                <a:ea typeface="IBM Plex Sans" pitchFamily="34" charset="-122"/>
                <a:cs typeface="IBM Plex Sans" pitchFamily="34" charset="-120"/>
              </a:rPr>
              <a:t>మూడు విధులు</a:t>
            </a:r>
            <a:endParaRPr lang="te" sz="2020" dirty="0"/>
          </a:p>
        </p:txBody>
      </p:sp>
      <p:sp>
        <p:nvSpPr>
          <p:cNvPr id="6" name="Text 4"/>
          <p:cNvSpPr/>
          <p:nvPr/>
        </p:nvSpPr>
        <p:spPr>
          <a:xfrm>
            <a:off x="986729" y="4136837"/>
            <a:ext cx="11159338" cy="1139160"/>
          </a:xfrm>
          <a:prstGeom prst="rect">
            <a:avLst/>
          </a:prstGeom>
          <a:noFill/>
          <a:ln/>
        </p:spPr>
        <p:txBody>
          <a:bodyPr wrap="square" lIns="0" tIns="0" rIns="0" bIns="0" rtlCol="0" anchor="t"/>
          <a:lstStyle/>
          <a:p>
            <a:pPr algn="l" marL="191770" indent="-191770">
              <a:lnSpc>
                <a:spcPct val="113000"/>
              </a:lnSpc>
              <a:buSzPct val="100000"/>
              <a:buChar char="•"/>
            </a:pPr>
            <a:r>
              <a:rPr lang="te" altLang="en-US" sz="2020" dirty="0">
                <a:solidFill>
                  <a:srgbClr val="25252B"/>
                </a:solidFill>
                <a:latin typeface="IBM Plex Sans" pitchFamily="34" charset="0"/>
                <a:ea typeface="IBM Plex Sans" pitchFamily="34" charset="-122"/>
                <a:cs typeface="IBM Plex Sans" pitchFamily="34" charset="-120"/>
              </a:rPr>
              <a:t>విలువను నిల్వ చేసే సాధనం: అంచనా వేయగల సరఫరా; ఒడిదుడుకులకు లోనయ్యే ధర</a:t>
            </a:r>
            <a:endParaRPr lang="te" sz="2020" dirty="0"/>
          </a:p>
          <a:p>
            <a:pPr algn="l" marL="191770" indent="-191770">
              <a:lnSpc>
                <a:spcPct val="113000"/>
              </a:lnSpc>
              <a:spcBef>
                <a:spcPts val="400"/>
              </a:spcBef>
              <a:buSzPct val="100000"/>
              <a:buChar char="•"/>
            </a:pPr>
            <a:r>
              <a:rPr lang="te" altLang="en-US" sz="2020" dirty="0">
                <a:solidFill>
                  <a:srgbClr val="25252B"/>
                </a:solidFill>
                <a:latin typeface="IBM Plex Sans" pitchFamily="34" charset="0"/>
                <a:ea typeface="IBM Plex Sans" pitchFamily="34" charset="-122"/>
                <a:cs typeface="IBM Plex Sans" pitchFamily="34" charset="-120"/>
              </a:rPr>
              <a:t>వినిమయ మాధ్యమం: ప్రత్యక్ష బదిలీ; మారుతూ ఉండే రుసుములు, ఆమోదం</a:t>
            </a:r>
            <a:endParaRPr lang="te" sz="2020" dirty="0"/>
          </a:p>
          <a:p>
            <a:pPr algn="l" marL="191770" indent="-191770">
              <a:lnSpc>
                <a:spcPct val="113000"/>
              </a:lnSpc>
              <a:spcBef>
                <a:spcPts val="400"/>
              </a:spcBef>
              <a:buSzPct val="100000"/>
              <a:buChar char="•"/>
            </a:pPr>
            <a:r>
              <a:rPr lang="te" altLang="en-US" sz="2020" dirty="0">
                <a:solidFill>
                  <a:srgbClr val="25252B"/>
                </a:solidFill>
                <a:latin typeface="IBM Plex Sans" pitchFamily="34" charset="0"/>
                <a:ea typeface="IBM Plex Sans" pitchFamily="34" charset="-122"/>
                <a:cs typeface="IBM Plex Sans" pitchFamily="34" charset="-120"/>
              </a:rPr>
              <a:t>లెక్కింపు ప్రమాణం: BTC లేదా శాట్స్; అనేక వస్తువుల ధరలు ఫియట్ ద్రవ్యంలో నిర్ణయించబడతాయి</a:t>
            </a:r>
            <a:endParaRPr lang="te" sz="2020" dirty="0"/>
          </a:p>
        </p:txBody>
      </p:sp>
      <p:sp>
        <p:nvSpPr>
          <p:cNvPr id="7" name="Text 5"/>
          <p:cNvSpPr/>
          <p:nvPr/>
        </p:nvSpPr>
        <p:spPr>
          <a:xfrm>
            <a:off x="666780" y="5429524"/>
            <a:ext cx="11510010" cy="428762"/>
          </a:xfrm>
          <a:prstGeom prst="rect">
            <a:avLst/>
          </a:prstGeom>
          <a:noFill/>
          <a:ln/>
        </p:spPr>
        <p:txBody>
          <a:bodyPr wrap="square" lIns="0" tIns="0" rIns="0" bIns="0" rtlCol="0" anchor="t"/>
          <a:lstStyle/>
          <a:p>
            <a:pPr algn="l" indent="0" marL="0">
              <a:lnSpc>
                <a:spcPct val="113000"/>
              </a:lnSpc>
              <a:buNone/>
            </a:pPr>
            <a:r>
              <a:rPr lang="te" altLang="en-US" sz="1610" dirty="0">
                <a:solidFill>
                  <a:srgbClr val="25252B"/>
                </a:solidFill>
                <a:latin typeface="IBM Plex Sans" pitchFamily="34" charset="0"/>
                <a:ea typeface="IBM Plex Sans" pitchFamily="34" charset="-122"/>
                <a:cs typeface="IBM Plex Sans" pitchFamily="34" charset="-120"/>
              </a:rPr>
              <a:t>“పటిష్ఠమైన ద్రవ్యం” అనేది పేర్కొన్న ప్రమాణాలపై ఆధారపడి ఉంటుంది. అవే ప్రమాణాలను ఉపయోగించి ప్రత్యామ్నాయాలను పోల్చండి.</a:t>
            </a:r>
            <a:endParaRPr lang="te" sz="1610" dirty="0"/>
          </a:p>
        </p:txBody>
      </p:sp>
      <p:sp>
        <p:nvSpPr>
          <p:cNvPr id="8" name="Text 6"/>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te" altLang="en-US" sz="1200" dirty="0">
                <a:solidFill>
                  <a:srgbClr val="6C6C7D"/>
                </a:solidFill>
                <a:latin typeface="IBM Plex Sans" pitchFamily="34" charset="0"/>
                <a:ea typeface="IBM Plex Sans" pitchFamily="34" charset="-122"/>
                <a:cs typeface="IBM Plex Sans" pitchFamily="34" charset="-120"/>
              </a:rPr>
              <a:t>బిట్‌కాయిన్ డిప్లొమా · మాడ్యూల్ 2</a:t>
            </a:r>
            <a:endParaRPr lang="te"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52</a:t>
            </a:fld>
            <a:endParaRPr lang="en-US"/>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name="Slide 53">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te" altLang="en-US" sz="3000" dirty="0">
                <a:solidFill>
                  <a:srgbClr val="422C70"/>
                </a:solidFill>
                <a:latin typeface="IBM Plex Sans Medium" pitchFamily="34" charset="0"/>
                <a:ea typeface="IBM Plex Sans Medium" pitchFamily="34" charset="-122"/>
                <a:cs typeface="IBM Plex Sans Medium" pitchFamily="34" charset="-120"/>
              </a:rPr>
              <a:t>బిట్‌కాయిన్, స్టేబుల్‌కాయిన్లు మరియు ఇతర క్రిప్టో ఆస్తులు</a:t>
            </a:r>
            <a:endParaRPr lang="te" sz="3000" dirty="0"/>
          </a:p>
        </p:txBody>
      </p:sp>
      <p:sp>
        <p:nvSpPr>
          <p:cNvPr id="4" name="Text 2"/>
          <p:cNvSpPr/>
          <p:nvPr/>
        </p:nvSpPr>
        <p:spPr>
          <a:xfrm>
            <a:off x="1047720" y="1386779"/>
            <a:ext cx="11092404" cy="2650754"/>
          </a:xfrm>
          <a:prstGeom prst="rect">
            <a:avLst/>
          </a:prstGeom>
          <a:noFill/>
          <a:ln/>
        </p:spPr>
        <p:txBody>
          <a:bodyPr wrap="square" lIns="0" tIns="0" rIns="0" bIns="0" rtlCol="0" anchor="t"/>
          <a:lstStyle/>
          <a:p>
            <a:pPr algn="l" marL="228600" indent="-228600">
              <a:lnSpc>
                <a:spcPct val="113000"/>
              </a:lnSpc>
              <a:buSzPct val="100000"/>
              <a:buChar char="•"/>
            </a:pPr>
            <a:r>
              <a:rPr lang="te" altLang="en-US" sz="2400" b="1" dirty="0">
                <a:solidFill>
                  <a:srgbClr val="422C70"/>
                </a:solidFill>
                <a:latin typeface="IBM Plex Sans" pitchFamily="34" charset="0"/>
                <a:ea typeface="IBM Plex Sans" pitchFamily="34" charset="-122"/>
                <a:cs typeface="IBM Plex Sans" pitchFamily="34" charset="-120"/>
              </a:rPr>
              <a:t>బిట్‌కాయిన్:</a:t>
            </a:r>
            <a:r>
              <a:rPr lang="te" altLang="en-US" sz="2400" dirty="0">
                <a:solidFill>
                  <a:srgbClr val="25252B"/>
                </a:solidFill>
                <a:latin typeface="IBM Plex Sans" pitchFamily="34" charset="0"/>
                <a:ea typeface="IBM Plex Sans" pitchFamily="34" charset="-122"/>
                <a:cs typeface="IBM Plex Sans" pitchFamily="34" charset="-120"/>
              </a:rPr>
              <a:t> బహిరంగ జారీ నియమాలు; కేంద్ర జారీదారు లేరు</a:t>
            </a:r>
            <a:endParaRPr lang="te" sz="2400" dirty="0"/>
          </a:p>
          <a:p>
            <a:pPr algn="l" marL="228600" indent="-228600">
              <a:lnSpc>
                <a:spcPct val="113000"/>
              </a:lnSpc>
              <a:spcBef>
                <a:spcPts val="480"/>
              </a:spcBef>
              <a:buSzPct val="100000"/>
              <a:buChar char="•"/>
            </a:pPr>
            <a:r>
              <a:rPr lang="te" altLang="en-US" sz="2400" b="1" dirty="0">
                <a:solidFill>
                  <a:srgbClr val="422C70"/>
                </a:solidFill>
                <a:latin typeface="IBM Plex Sans" pitchFamily="34" charset="0"/>
                <a:ea typeface="IBM Plex Sans" pitchFamily="34" charset="-122"/>
                <a:cs typeface="IBM Plex Sans" pitchFamily="34" charset="-120"/>
              </a:rPr>
              <a:t>స్టేబుల్‌కాయిన్లు:</a:t>
            </a:r>
            <a:r>
              <a:rPr lang="te" altLang="en-US" sz="2400" dirty="0">
                <a:solidFill>
                  <a:srgbClr val="25252B"/>
                </a:solidFill>
                <a:latin typeface="IBM Plex Sans" pitchFamily="34" charset="0"/>
                <a:ea typeface="IBM Plex Sans" pitchFamily="34" charset="-122"/>
                <a:cs typeface="IBM Plex Sans" pitchFamily="34" charset="-120"/>
              </a:rPr>
              <a:t> ఒక సూచిక విలువను లక్ష్యంగా పెట్టుకుంటాయి; నిల్వలు, యంత్రాంగాలు లేదా తిరిగి నగదుగా మార్చుకునే హక్కులు</a:t>
            </a:r>
            <a:endParaRPr lang="te" sz="2400" dirty="0"/>
          </a:p>
          <a:p>
            <a:pPr algn="l" marL="228600" indent="-228600">
              <a:lnSpc>
                <a:spcPct val="113000"/>
              </a:lnSpc>
              <a:spcBef>
                <a:spcPts val="480"/>
              </a:spcBef>
              <a:buSzPct val="100000"/>
              <a:buChar char="•"/>
            </a:pPr>
            <a:r>
              <a:rPr lang="te" altLang="en-US" sz="2400" b="1" dirty="0">
                <a:solidFill>
                  <a:srgbClr val="422C70"/>
                </a:solidFill>
                <a:latin typeface="IBM Plex Sans" pitchFamily="34" charset="0"/>
                <a:ea typeface="IBM Plex Sans" pitchFamily="34" charset="-122"/>
                <a:cs typeface="IBM Plex Sans" pitchFamily="34" charset="-120"/>
              </a:rPr>
              <a:t>ఇతర క్రిప్టో ఆస్తులు:</a:t>
            </a:r>
            <a:r>
              <a:rPr lang="te" altLang="en-US" sz="2400" dirty="0">
                <a:solidFill>
                  <a:srgbClr val="25252B"/>
                </a:solidFill>
                <a:latin typeface="IBM Plex Sans" pitchFamily="34" charset="0"/>
                <a:ea typeface="IBM Plex Sans" pitchFamily="34" charset="-122"/>
                <a:cs typeface="IBM Plex Sans" pitchFamily="34" charset="-120"/>
              </a:rPr>
              <a:t> భిన్నమైన నెట్‌వర్క్‌లు, జారీ, నియంత్రణ, ప్రయోజనాలు</a:t>
            </a:r>
            <a:endParaRPr lang="te" sz="2400" dirty="0"/>
          </a:p>
          <a:p>
            <a:pPr algn="l" marL="228600" indent="-228600">
              <a:lnSpc>
                <a:spcPct val="113000"/>
              </a:lnSpc>
              <a:spcBef>
                <a:spcPts val="480"/>
              </a:spcBef>
              <a:buSzPct val="100000"/>
              <a:buChar char="•"/>
            </a:pPr>
            <a:r>
              <a:rPr lang="te" altLang="en-US" sz="2400" dirty="0">
                <a:solidFill>
                  <a:srgbClr val="25252B"/>
                </a:solidFill>
                <a:latin typeface="IBM Plex Sans" pitchFamily="34" charset="0"/>
                <a:ea typeface="IBM Plex Sans" pitchFamily="34" charset="-122"/>
                <a:cs typeface="IBM Plex Sans" pitchFamily="34" charset="-120"/>
              </a:rPr>
              <a:t>ఒక ఫోర్క్‌కు ఉమ్మడి కోడ్ చరిత్ర ఉన్నంత మాత్రాన దానికి బిట్‌కాయిన్ నెట్‌వర్క్ లేదా భద్రత లభించవు</a:t>
            </a:r>
            <a:endParaRPr lang="te" sz="2400" dirty="0"/>
          </a:p>
        </p:txBody>
      </p:sp>
      <p:sp>
        <p:nvSpPr>
          <p:cNvPr id="5" name="Text 3"/>
          <p:cNvSpPr/>
          <p:nvPr/>
        </p:nvSpPr>
        <p:spPr>
          <a:xfrm>
            <a:off x="666780" y="4372752"/>
            <a:ext cx="11510010" cy="411389"/>
          </a:xfrm>
          <a:prstGeom prst="rect">
            <a:avLst/>
          </a:prstGeom>
          <a:noFill/>
          <a:ln/>
        </p:spPr>
        <p:txBody>
          <a:bodyPr wrap="square" lIns="0" tIns="0" rIns="0" bIns="0" rtlCol="0" anchor="t"/>
          <a:lstStyle/>
          <a:p>
            <a:pPr algn="l" indent="0" marL="0">
              <a:lnSpc>
                <a:spcPct val="113000"/>
              </a:lnSpc>
              <a:buNone/>
            </a:pPr>
            <a:r>
              <a:rPr lang="te" altLang="en-US" sz="2400" b="1" dirty="0">
                <a:solidFill>
                  <a:srgbClr val="422C70"/>
                </a:solidFill>
                <a:latin typeface="IBM Plex Sans" pitchFamily="34" charset="0"/>
                <a:ea typeface="IBM Plex Sans" pitchFamily="34" charset="-122"/>
                <a:cs typeface="IBM Plex Sans" pitchFamily="34" charset="-120"/>
              </a:rPr>
              <a:t>పోల్చండి:</a:t>
            </a:r>
            <a:r>
              <a:rPr lang="te" altLang="en-US" sz="2400" dirty="0">
                <a:solidFill>
                  <a:srgbClr val="25252B"/>
                </a:solidFill>
                <a:latin typeface="IBM Plex Sans" pitchFamily="34" charset="0"/>
                <a:ea typeface="IBM Plex Sans" pitchFamily="34" charset="-122"/>
                <a:cs typeface="IBM Plex Sans" pitchFamily="34" charset="-120"/>
              </a:rPr>
              <a:t> జారీపై నియంత్రణ, స్వతంత్ర ధృవీకరణ, కీలపై నియంత్రణ, లావాదేవీల్లోని ప్రతిపక్షాలు.</a:t>
            </a:r>
            <a:endParaRPr lang="te" sz="2400" dirty="0"/>
          </a:p>
        </p:txBody>
      </p:sp>
      <p:sp>
        <p:nvSpPr>
          <p:cNvPr id="6" name="Text 4"/>
          <p:cNvSpPr/>
          <p:nvPr/>
        </p:nvSpPr>
        <p:spPr>
          <a:xfrm>
            <a:off x="666780" y="5088910"/>
            <a:ext cx="11510010" cy="822686"/>
          </a:xfrm>
          <a:prstGeom prst="rect">
            <a:avLst/>
          </a:prstGeom>
          <a:noFill/>
          <a:ln/>
        </p:spPr>
        <p:txBody>
          <a:bodyPr wrap="square" lIns="0" tIns="0" rIns="0" bIns="0" rtlCol="0" anchor="t"/>
          <a:lstStyle/>
          <a:p>
            <a:pPr algn="l" indent="0" marL="0">
              <a:lnSpc>
                <a:spcPct val="113000"/>
              </a:lnSpc>
              <a:buNone/>
            </a:pPr>
            <a:r>
              <a:rPr lang="te" altLang="en-US" sz="2400" dirty="0">
                <a:solidFill>
                  <a:srgbClr val="25252B"/>
                </a:solidFill>
                <a:latin typeface="IBM Plex Sans" pitchFamily="34" charset="0"/>
                <a:ea typeface="IBM Plex Sans" pitchFamily="34" charset="-122"/>
                <a:cs typeface="IBM Plex Sans" pitchFamily="34" charset="-120"/>
              </a:rPr>
              <a:t>ఈ పోలిక బిట్‌కాయిన్ గురించి స్పష్టత ఇస్తుంది; ఏ ఆస్తినైనా సంపాదించాలని, వ్యాపారం చేయాలని లేదా ప్రచారం చేయాలని ఇది సిఫార్సు చేయదు.</a:t>
            </a:r>
            <a:endParaRPr lang="te" sz="2400" dirty="0"/>
          </a:p>
        </p:txBody>
      </p:sp>
      <p:sp>
        <p:nvSpPr>
          <p:cNvPr id="7" name="Text 5"/>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te" altLang="en-US" sz="1200" dirty="0">
                <a:solidFill>
                  <a:srgbClr val="6C6C7D"/>
                </a:solidFill>
                <a:latin typeface="IBM Plex Sans" pitchFamily="34" charset="0"/>
                <a:ea typeface="IBM Plex Sans" pitchFamily="34" charset="-122"/>
                <a:cs typeface="IBM Plex Sans" pitchFamily="34" charset="-120"/>
              </a:rPr>
              <a:t>బిట్‌కాయిన్ డిప్లొమా · మాడ్యూల్ 2</a:t>
            </a:r>
            <a:endParaRPr lang="te"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53</a:t>
            </a:fld>
            <a:endParaRPr lang="en-US"/>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name="Slide 5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te" altLang="en-US" sz="3000" dirty="0">
                <a:solidFill>
                  <a:srgbClr val="422C70"/>
                </a:solidFill>
                <a:latin typeface="IBM Plex Sans Medium" pitchFamily="34" charset="0"/>
                <a:ea typeface="IBM Plex Sans Medium" pitchFamily="34" charset="-122"/>
                <a:cs typeface="IBM Plex Sans Medium" pitchFamily="34" charset="-120"/>
              </a:rPr>
              <a:t>విభిన్న రూపకల్పనలు, విభిన్న నష్టభయాలు</a:t>
            </a:r>
            <a:endParaRPr lang="te" sz="3000" dirty="0"/>
          </a:p>
        </p:txBody>
      </p:sp>
      <p:sp>
        <p:nvSpPr>
          <p:cNvPr id="4" name="Text 2"/>
          <p:cNvSpPr/>
          <p:nvPr/>
        </p:nvSpPr>
        <p:spPr>
          <a:xfrm>
            <a:off x="1032449" y="1383030"/>
            <a:ext cx="11109137" cy="3335365"/>
          </a:xfrm>
          <a:prstGeom prst="rect">
            <a:avLst/>
          </a:prstGeom>
          <a:noFill/>
          <a:ln/>
        </p:spPr>
        <p:txBody>
          <a:bodyPr wrap="square" lIns="0" tIns="0" rIns="0" bIns="0" rtlCol="0" anchor="t"/>
          <a:lstStyle/>
          <a:p>
            <a:pPr algn="l" marL="219710" indent="-219710">
              <a:lnSpc>
                <a:spcPct val="113000"/>
              </a:lnSpc>
              <a:buSzPct val="100000"/>
              <a:buChar char="•"/>
            </a:pPr>
            <a:r>
              <a:rPr lang="te" altLang="en-US" sz="2300" b="1" dirty="0">
                <a:solidFill>
                  <a:srgbClr val="422C70"/>
                </a:solidFill>
                <a:latin typeface="IBM Plex Sans" pitchFamily="34" charset="0"/>
                <a:ea typeface="IBM Plex Sans" pitchFamily="34" charset="-122"/>
                <a:cs typeface="IBM Plex Sans" pitchFamily="34" charset="-120"/>
              </a:rPr>
              <a:t>బిట్‌కాయిన్:</a:t>
            </a:r>
            <a:r>
              <a:rPr lang="te" altLang="en-US" sz="2300" dirty="0">
                <a:solidFill>
                  <a:srgbClr val="25252B"/>
                </a:solidFill>
                <a:latin typeface="IBM Plex Sans" pitchFamily="34" charset="0"/>
                <a:ea typeface="IBM Plex Sans" pitchFamily="34" charset="-122"/>
                <a:cs typeface="IBM Plex Sans" pitchFamily="34" charset="-120"/>
              </a:rPr>
              <a:t> ధరల అస్థిరత, కీలను కోల్పోవడం, చెల్లింపుల తిరుగులేనితనం, రుసుములు, బహిరంగ రికార్డులు</a:t>
            </a:r>
            <a:endParaRPr lang="te" sz="2300" dirty="0"/>
          </a:p>
          <a:p>
            <a:pPr algn="l" marL="219710" indent="-219710">
              <a:lnSpc>
                <a:spcPct val="113000"/>
              </a:lnSpc>
              <a:spcBef>
                <a:spcPts val="460"/>
              </a:spcBef>
              <a:buSzPct val="100000"/>
              <a:buChar char="•"/>
            </a:pPr>
            <a:r>
              <a:rPr lang="te" altLang="en-US" sz="2300" b="1" dirty="0">
                <a:solidFill>
                  <a:srgbClr val="422C70"/>
                </a:solidFill>
                <a:latin typeface="IBM Plex Sans" pitchFamily="34" charset="0"/>
                <a:ea typeface="IBM Plex Sans" pitchFamily="34" charset="-122"/>
                <a:cs typeface="IBM Plex Sans" pitchFamily="34" charset="-120"/>
              </a:rPr>
              <a:t>స్టేబుల్‌కాయిన్లు:</a:t>
            </a:r>
            <a:r>
              <a:rPr lang="te" altLang="en-US" sz="2300" dirty="0">
                <a:solidFill>
                  <a:srgbClr val="25252B"/>
                </a:solidFill>
                <a:latin typeface="IBM Plex Sans" pitchFamily="34" charset="0"/>
                <a:ea typeface="IBM Plex Sans" pitchFamily="34" charset="-122"/>
                <a:cs typeface="IBM Plex Sans" pitchFamily="34" charset="-120"/>
              </a:rPr>
              <a:t> అనుసంధానిత విలువ నుంచి వైదొలగడం, నిల్వలు, నగదుగా మార్చుకోవడం, లావాదేవీల స్తంభన, మరియు లావాదేవీల్లోని అవతలి పక్షాలు</a:t>
            </a:r>
            <a:endParaRPr lang="te" sz="2300" dirty="0"/>
          </a:p>
          <a:p>
            <a:pPr algn="l" marL="219710" indent="-219710">
              <a:lnSpc>
                <a:spcPct val="113000"/>
              </a:lnSpc>
              <a:spcBef>
                <a:spcPts val="460"/>
              </a:spcBef>
              <a:buSzPct val="100000"/>
              <a:buChar char="•"/>
            </a:pPr>
            <a:r>
              <a:rPr lang="te" altLang="en-US" sz="2300" b="1" dirty="0">
                <a:solidFill>
                  <a:srgbClr val="422C70"/>
                </a:solidFill>
                <a:latin typeface="IBM Plex Sans" pitchFamily="34" charset="0"/>
                <a:ea typeface="IBM Plex Sans" pitchFamily="34" charset="-122"/>
                <a:cs typeface="IBM Plex Sans" pitchFamily="34" charset="-120"/>
              </a:rPr>
              <a:t>ఇతర క్రిప్టో ఆస్తులు:</a:t>
            </a:r>
            <a:r>
              <a:rPr lang="te" altLang="en-US" sz="2300" dirty="0">
                <a:solidFill>
                  <a:srgbClr val="25252B"/>
                </a:solidFill>
                <a:latin typeface="IBM Plex Sans" pitchFamily="34" charset="0"/>
                <a:ea typeface="IBM Plex Sans" pitchFamily="34" charset="-122"/>
                <a:cs typeface="IBM Plex Sans" pitchFamily="34" charset="-120"/>
              </a:rPr>
              <a:t> నియమాల మార్పులు, కొద్దిమంది చేతుల్లో కేంద్రీకృతమైన ప్రభావం, సాఫ్ట్‌వేర్ లోపాలు, హ్యాకింగ్ దాడులు, మరియు బ్లాక్‌చెయిన్‌ల మధ్య బ్రిడ్జ్‌లు</a:t>
            </a:r>
            <a:endParaRPr lang="te" sz="2300" dirty="0"/>
          </a:p>
          <a:p>
            <a:pPr algn="l" marL="219710" indent="-219710">
              <a:lnSpc>
                <a:spcPct val="113000"/>
              </a:lnSpc>
              <a:spcBef>
                <a:spcPts val="460"/>
              </a:spcBef>
              <a:buSzPct val="100000"/>
              <a:buChar char="•"/>
            </a:pPr>
            <a:r>
              <a:rPr lang="te" altLang="en-US" sz="2300" b="1" dirty="0">
                <a:solidFill>
                  <a:srgbClr val="422C70"/>
                </a:solidFill>
                <a:latin typeface="IBM Plex Sans" pitchFamily="34" charset="0"/>
                <a:ea typeface="IBM Plex Sans" pitchFamily="34" charset="-122"/>
                <a:cs typeface="IBM Plex Sans" pitchFamily="34" charset="-120"/>
              </a:rPr>
              <a:t>సేవలు:</a:t>
            </a:r>
            <a:r>
              <a:rPr lang="te" altLang="en-US" sz="2300" dirty="0">
                <a:solidFill>
                  <a:srgbClr val="25252B"/>
                </a:solidFill>
                <a:latin typeface="IBM Plex Sans" pitchFamily="34" charset="0"/>
                <a:ea typeface="IBM Plex Sans" pitchFamily="34" charset="-122"/>
                <a:cs typeface="IBM Plex Sans" pitchFamily="34" charset="-120"/>
              </a:rPr>
              <a:t> అన్ని వర్గాల్లో ఆస్తుల సంరక్షణ, సేవల వైఫల్యం, ప్రాప్యత, మరియు చట్టపరమైన నష్టభయాలు</a:t>
            </a:r>
            <a:endParaRPr lang="te" sz="2300" dirty="0"/>
          </a:p>
        </p:txBody>
      </p:sp>
      <p:sp>
        <p:nvSpPr>
          <p:cNvPr id="5" name="Text 3"/>
          <p:cNvSpPr/>
          <p:nvPr/>
        </p:nvSpPr>
        <p:spPr>
          <a:xfrm>
            <a:off x="666780" y="5040173"/>
            <a:ext cx="11510010" cy="1184971"/>
          </a:xfrm>
          <a:prstGeom prst="rect">
            <a:avLst/>
          </a:prstGeom>
          <a:noFill/>
          <a:ln/>
        </p:spPr>
        <p:txBody>
          <a:bodyPr wrap="square" lIns="0" tIns="0" rIns="0" bIns="0" rtlCol="0" anchor="t"/>
          <a:lstStyle/>
          <a:p>
            <a:pPr algn="l" indent="0" marL="0">
              <a:lnSpc>
                <a:spcPct val="113000"/>
              </a:lnSpc>
              <a:buNone/>
            </a:pPr>
            <a:r>
              <a:rPr lang="te" altLang="en-US" sz="2300" dirty="0">
                <a:solidFill>
                  <a:srgbClr val="25252B"/>
                </a:solidFill>
                <a:latin typeface="IBM Plex Sans" pitchFamily="34" charset="0"/>
                <a:ea typeface="IBM Plex Sans" pitchFamily="34" charset="-122"/>
                <a:cs typeface="IBM Plex Sans" pitchFamily="34" charset="-120"/>
              </a:rPr>
              <a:t>పరిచయమున్న టిక్కర్ చిహ్నం, స్థిరంగా కనిపించే ధర, లేదా మెరుగ్గా రూపొందించిన యాప్ భద్రతకు రుజువు కాదు. టోకెన్లు కలిగి ఉన్నంత మాత్రాన కంపెనీలో యాజమాన్య హక్కులు, ఆదాయం, లేదా వాటిని నగదుగా మార్చుకునే హక్కులు స్వయంచాలకంగా లభించవు.</a:t>
            </a:r>
            <a:endParaRPr lang="te" sz="230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te" altLang="en-US" sz="1200" dirty="0">
                <a:solidFill>
                  <a:srgbClr val="6C6C7D"/>
                </a:solidFill>
                <a:latin typeface="IBM Plex Sans" pitchFamily="34" charset="0"/>
                <a:ea typeface="IBM Plex Sans" pitchFamily="34" charset="-122"/>
                <a:cs typeface="IBM Plex Sans" pitchFamily="34" charset="-120"/>
              </a:rPr>
              <a:t>బిట్‌కాయిన్ డిప్లొమా · మాడ్యూల్ 2</a:t>
            </a:r>
            <a:endParaRPr lang="te"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54</a:t>
            </a:fld>
            <a:endParaRPr lang="en-US"/>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name="Slide 5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te" altLang="en-US" sz="3000" dirty="0">
                <a:solidFill>
                  <a:srgbClr val="422C70"/>
                </a:solidFill>
                <a:latin typeface="IBM Plex Sans Medium" pitchFamily="34" charset="0"/>
                <a:ea typeface="IBM Plex Sans Medium" pitchFamily="34" charset="-122"/>
                <a:cs typeface="IBM Plex Sans Medium" pitchFamily="34" charset="-120"/>
              </a:rPr>
              <a:t>నేర్చుకోవడం అంటే ట్రేడింగ్ లేదా ప్రచారం చేయడం కాదు</a:t>
            </a:r>
            <a:endParaRPr lang="te" sz="3000" dirty="0"/>
          </a:p>
        </p:txBody>
      </p:sp>
      <p:sp>
        <p:nvSpPr>
          <p:cNvPr id="4" name="Text 2"/>
          <p:cNvSpPr/>
          <p:nvPr/>
        </p:nvSpPr>
        <p:spPr>
          <a:xfrm>
            <a:off x="1047720" y="1386779"/>
            <a:ext cx="11092404" cy="1828068"/>
          </a:xfrm>
          <a:prstGeom prst="rect">
            <a:avLst/>
          </a:prstGeom>
          <a:noFill/>
          <a:ln/>
        </p:spPr>
        <p:txBody>
          <a:bodyPr wrap="square" lIns="0" tIns="0" rIns="0" bIns="0" rtlCol="0" anchor="t"/>
          <a:lstStyle/>
          <a:p>
            <a:pPr algn="l" marL="228600" indent="-228600">
              <a:lnSpc>
                <a:spcPct val="113000"/>
              </a:lnSpc>
              <a:buSzPct val="100000"/>
              <a:buChar char="•"/>
            </a:pPr>
            <a:r>
              <a:rPr lang="te" altLang="en-US" sz="2400" dirty="0">
                <a:solidFill>
                  <a:srgbClr val="25252B"/>
                </a:solidFill>
                <a:latin typeface="IBM Plex Sans" pitchFamily="34" charset="0"/>
                <a:ea typeface="IBM Plex Sans" pitchFamily="34" charset="-122"/>
                <a:cs typeface="IBM Plex Sans" pitchFamily="34" charset="-120"/>
              </a:rPr>
              <a:t>వివరించండి, ప్రశ్నించండి, పోల్చండి, ధృవీకరించండి</a:t>
            </a:r>
            <a:endParaRPr lang="te" sz="2400" dirty="0"/>
          </a:p>
          <a:p>
            <a:pPr algn="l" marL="228600" indent="-228600">
              <a:lnSpc>
                <a:spcPct val="113000"/>
              </a:lnSpc>
              <a:spcBef>
                <a:spcPts val="480"/>
              </a:spcBef>
              <a:buSzPct val="100000"/>
              <a:buChar char="•"/>
            </a:pPr>
            <a:r>
              <a:rPr lang="te" altLang="en-US" sz="2400" dirty="0">
                <a:solidFill>
                  <a:srgbClr val="25252B"/>
                </a:solidFill>
                <a:latin typeface="IBM Plex Sans" pitchFamily="34" charset="0"/>
                <a:ea typeface="IBM Plex Sans" pitchFamily="34" charset="-122"/>
                <a:cs typeface="IBM Plex Sans" pitchFamily="34" charset="-120"/>
              </a:rPr>
              <a:t>ఊహాజనిత వ్యాపారం: ధరల ప్రమాదం, ప్లాట్‌ఫారమ్ సంబంధిత ప్రమాదం, ఒత్తిడి</a:t>
            </a:r>
            <a:endParaRPr lang="te" sz="2400" dirty="0"/>
          </a:p>
          <a:p>
            <a:pPr algn="l" marL="228600" indent="-228600">
              <a:lnSpc>
                <a:spcPct val="113000"/>
              </a:lnSpc>
              <a:spcBef>
                <a:spcPts val="480"/>
              </a:spcBef>
              <a:buSzPct val="100000"/>
              <a:buChar char="•"/>
            </a:pPr>
            <a:r>
              <a:rPr lang="te" altLang="en-US" sz="2400" dirty="0">
                <a:solidFill>
                  <a:srgbClr val="25252B"/>
                </a:solidFill>
                <a:latin typeface="IBM Plex Sans" pitchFamily="34" charset="0"/>
                <a:ea typeface="IBM Plex Sans" pitchFamily="34" charset="-122"/>
                <a:cs typeface="IBM Plex Sans" pitchFamily="34" charset="-120"/>
              </a:rPr>
              <a:t>ప్రచారం: ప్రయోజనాల మధ్య తలెత్తగల వైరుధ్యాలు</a:t>
            </a:r>
            <a:endParaRPr lang="te" sz="2400" dirty="0"/>
          </a:p>
          <a:p>
            <a:pPr algn="l" marL="228600" indent="-228600">
              <a:lnSpc>
                <a:spcPct val="113000"/>
              </a:lnSpc>
              <a:spcBef>
                <a:spcPts val="480"/>
              </a:spcBef>
              <a:buSzPct val="100000"/>
              <a:buChar char="•"/>
            </a:pPr>
            <a:r>
              <a:rPr lang="te" altLang="en-US" sz="2400" dirty="0">
                <a:solidFill>
                  <a:srgbClr val="25252B"/>
                </a:solidFill>
                <a:latin typeface="IBM Plex Sans" pitchFamily="34" charset="0"/>
                <a:ea typeface="IBM Plex Sans" pitchFamily="34" charset="-122"/>
                <a:cs typeface="IBM Plex Sans" pitchFamily="34" charset="-120"/>
              </a:rPr>
              <a:t>కొనాలని, అమ్మాలని లేదా ఉంచుకోవాలని సూచించడం లేదు</a:t>
            </a:r>
            <a:endParaRPr lang="te" sz="2400" dirty="0"/>
          </a:p>
        </p:txBody>
      </p:sp>
      <p:sp>
        <p:nvSpPr>
          <p:cNvPr id="5" name="Shape 3"/>
          <p:cNvSpPr/>
          <p:nvPr/>
        </p:nvSpPr>
        <p:spPr>
          <a:xfrm>
            <a:off x="666780" y="3549975"/>
            <a:ext cx="10858500" cy="1645280"/>
          </a:xfrm>
          <a:prstGeom prst="rect">
            <a:avLst/>
          </a:prstGeom>
          <a:solidFill>
            <a:srgbClr val="F3F3FA"/>
          </a:solidFill>
          <a:ln/>
        </p:spPr>
      </p:sp>
      <p:sp>
        <p:nvSpPr>
          <p:cNvPr id="6" name="Shape 4"/>
          <p:cNvSpPr/>
          <p:nvPr/>
        </p:nvSpPr>
        <p:spPr>
          <a:xfrm>
            <a:off x="666780" y="3549975"/>
            <a:ext cx="57150" cy="1645280"/>
          </a:xfrm>
          <a:prstGeom prst="rect">
            <a:avLst/>
          </a:prstGeom>
          <a:solidFill>
            <a:srgbClr val="422C70"/>
          </a:solidFill>
          <a:ln/>
        </p:spPr>
      </p:sp>
      <p:sp>
        <p:nvSpPr>
          <p:cNvPr id="7" name="Text 5"/>
          <p:cNvSpPr/>
          <p:nvPr/>
        </p:nvSpPr>
        <p:spPr>
          <a:xfrm>
            <a:off x="1211580" y="3824295"/>
            <a:ext cx="10415565" cy="1096640"/>
          </a:xfrm>
          <a:prstGeom prst="rect">
            <a:avLst/>
          </a:prstGeom>
          <a:noFill/>
          <a:ln/>
        </p:spPr>
        <p:txBody>
          <a:bodyPr wrap="square" lIns="0" tIns="0" rIns="0" bIns="0" rtlCol="0" anchor="t"/>
          <a:lstStyle/>
          <a:p>
            <a:pPr algn="l" indent="0" marL="0">
              <a:lnSpc>
                <a:spcPct val="113000"/>
              </a:lnSpc>
              <a:buNone/>
            </a:pPr>
            <a:r>
              <a:rPr lang="te" altLang="en-US" sz="2400" b="1" dirty="0">
                <a:solidFill>
                  <a:srgbClr val="422C70"/>
                </a:solidFill>
                <a:latin typeface="IBM Plex Sans" pitchFamily="34" charset="0"/>
                <a:ea typeface="IBM Plex Sans" pitchFamily="34" charset="-122"/>
                <a:cs typeface="IBM Plex Sans" pitchFamily="34" charset="-120"/>
              </a:rPr>
              <a:t>స్థానిక విలువ తనిఖీ</a:t>
            </a:r>
            <a:endParaRPr lang="te" sz="2400" dirty="0"/>
          </a:p>
          <a:p>
            <a:pPr algn="l" indent="0" marL="0">
              <a:lnSpc>
                <a:spcPct val="113000"/>
              </a:lnSpc>
              <a:spcBef>
                <a:spcPts val="360"/>
              </a:spcBef>
              <a:buNone/>
            </a:pPr>
            <a:r>
              <a:rPr lang="te" altLang="en-US" sz="2400" dirty="0">
                <a:solidFill>
                  <a:srgbClr val="25252B"/>
                </a:solidFill>
                <a:latin typeface="IBM Plex Sans" pitchFamily="34" charset="0"/>
                <a:ea typeface="IBM Plex Sans" pitchFamily="34" charset="-122"/>
                <a:cs typeface="IBM Plex Sans" pitchFamily="34" charset="-120"/>
              </a:rPr>
              <a:t>మార్కెట్ ధరను, స్థానిక ఆమోదాన్ని, వ్యక్తిగత ప్రాధాన్యతను లేదా పక్షపాతాన్ని వేర్వేరుగా చూడండి.</a:t>
            </a:r>
            <a:endParaRPr lang="te" sz="2400" dirty="0"/>
          </a:p>
        </p:txBody>
      </p:sp>
      <p:sp>
        <p:nvSpPr>
          <p:cNvPr id="8" name="Text 6"/>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te" altLang="en-US" sz="1200" dirty="0">
                <a:solidFill>
                  <a:srgbClr val="6C6C7D"/>
                </a:solidFill>
                <a:latin typeface="IBM Plex Sans" pitchFamily="34" charset="0"/>
                <a:ea typeface="IBM Plex Sans" pitchFamily="34" charset="-122"/>
                <a:cs typeface="IBM Plex Sans" pitchFamily="34" charset="-120"/>
              </a:rPr>
              <a:t>బిట్‌కాయిన్ డిప్లొమా · మాడ్యూల్ 2</a:t>
            </a:r>
            <a:endParaRPr lang="te"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55</a:t>
            </a:fld>
            <a:endParaRPr lang="en-US"/>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name="Slide 5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te" altLang="en-US" sz="3000" dirty="0">
                <a:solidFill>
                  <a:srgbClr val="422C70"/>
                </a:solidFill>
                <a:latin typeface="IBM Plex Sans Medium" pitchFamily="34" charset="0"/>
                <a:ea typeface="IBM Plex Sans Medium" pitchFamily="34" charset="-122"/>
                <a:cs typeface="IBM Plex Sans Medium" pitchFamily="34" charset="-120"/>
              </a:rPr>
              <a:t>బిట్‌కాయిన్ ఆవిర్భావ కాలక్రమం</a:t>
            </a:r>
            <a:endParaRPr lang="te" sz="3000" dirty="0"/>
          </a:p>
        </p:txBody>
      </p:sp>
      <p:sp>
        <p:nvSpPr>
          <p:cNvPr id="4" name="Text 2"/>
          <p:cNvSpPr/>
          <p:nvPr/>
        </p:nvSpPr>
        <p:spPr>
          <a:xfrm>
            <a:off x="666780" y="1447770"/>
            <a:ext cx="11510010" cy="1234074"/>
          </a:xfrm>
          <a:prstGeom prst="rect">
            <a:avLst/>
          </a:prstGeom>
          <a:noFill/>
          <a:ln/>
        </p:spPr>
        <p:txBody>
          <a:bodyPr wrap="square" lIns="0" tIns="0" rIns="0" bIns="0" rtlCol="0" anchor="t"/>
          <a:lstStyle/>
          <a:p>
            <a:pPr algn="l" indent="0" marL="0">
              <a:lnSpc>
                <a:spcPct val="113000"/>
              </a:lnSpc>
              <a:buNone/>
            </a:pPr>
            <a:r>
              <a:rPr lang="te" altLang="en-US" sz="2400" dirty="0">
                <a:solidFill>
                  <a:srgbClr val="25252B"/>
                </a:solidFill>
                <a:latin typeface="IBM Plex Sans" pitchFamily="34" charset="0"/>
                <a:ea typeface="IBM Plex Sans" pitchFamily="34" charset="-122"/>
                <a:cs typeface="IBM Plex Sans" pitchFamily="34" charset="-120"/>
              </a:rPr>
              <a:t>Satoshi Nakamoto అనేది ఒక మారుపేరు; సృష్టికర్త ఎవరో లేదా సృష్టికర్తలు ఎవరో ఇప్పటికీ తెలియదు. శాశ్వత కేంద్ర నాయకుడు లేకుండానే ఇతరులు ఈ ఓపెన్-సోర్స్ నెట్‌వర్క్‌ను కొనసాగించారు.</a:t>
            </a:r>
            <a:endParaRPr lang="te" sz="2400" dirty="0"/>
          </a:p>
        </p:txBody>
      </p:sp>
      <p:sp>
        <p:nvSpPr>
          <p:cNvPr id="5" name="Text 3"/>
          <p:cNvSpPr/>
          <p:nvPr/>
        </p:nvSpPr>
        <p:spPr>
          <a:xfrm>
            <a:off x="666780" y="2986705"/>
            <a:ext cx="11510010" cy="822686"/>
          </a:xfrm>
          <a:prstGeom prst="rect">
            <a:avLst/>
          </a:prstGeom>
          <a:noFill/>
          <a:ln/>
        </p:spPr>
        <p:txBody>
          <a:bodyPr wrap="square" lIns="0" tIns="0" rIns="0" bIns="0" rtlCol="0" anchor="t"/>
          <a:lstStyle/>
          <a:p>
            <a:pPr algn="l" indent="0" marL="0">
              <a:lnSpc>
                <a:spcPct val="113000"/>
              </a:lnSpc>
              <a:buNone/>
            </a:pPr>
            <a:r>
              <a:rPr lang="te" altLang="en-US" sz="2400" dirty="0">
                <a:solidFill>
                  <a:srgbClr val="25252B"/>
                </a:solidFill>
                <a:latin typeface="IBM Plex Sans" pitchFamily="34" charset="0"/>
                <a:ea typeface="IBM Plex Sans" pitchFamily="34" charset="-122"/>
                <a:cs typeface="IBM Plex Sans" pitchFamily="34" charset="-120"/>
              </a:rPr>
              <a:t>దాని ఆవిర్భావ కథనంతో పాటు దాని రూపకల్పనను, పనితీరును కూడా మూల్యాంకనం చేయండి.</a:t>
            </a:r>
            <a:endParaRPr lang="te" sz="240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te" altLang="en-US" sz="1200" dirty="0">
                <a:solidFill>
                  <a:srgbClr val="6C6C7D"/>
                </a:solidFill>
                <a:latin typeface="IBM Plex Sans" pitchFamily="34" charset="0"/>
                <a:ea typeface="IBM Plex Sans" pitchFamily="34" charset="-122"/>
                <a:cs typeface="IBM Plex Sans" pitchFamily="34" charset="-120"/>
              </a:rPr>
              <a:t>బిట్‌కాయిన్ డిప్లొమా · మాడ్యూల్ 2</a:t>
            </a:r>
            <a:endParaRPr lang="te"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56</a:t>
            </a:fld>
            <a:endParaRPr lang="en-US"/>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name="Slide 57">
    <p:bg>
      <p:bgPr>
        <a:solidFill>
          <a:srgbClr val="FFFFFF"/>
        </a:solidFill>
      </p:bgPr>
    </p:bg>
    <p:spTree>
      <p:nvGrpSpPr>
        <p:cNvPr id="1" name=""/>
        <p:cNvGrpSpPr/>
        <p:nvPr/>
      </p:nvGrpSpPr>
      <p:grpSpPr>
        <a:xfrm>
          <a:off x="0" y="0"/>
          <a:ext cx="0" cy="0"/>
          <a:chOff x="0" y="0"/>
          <a:chExt cx="0" cy="0"/>
        </a:xfrm>
      </p:grpSpPr>
      <p:pic>
        <p:nvPicPr>
          <p:cNvPr id="2" name="Image 0" descr="31 అక్టోబర్ 2008శ్వేతపత్రం ప్రచురణ: మధ్యవర్తి లేకుండా ఆన్‌లైన్ చెల్లింపులు3 జనవరి 2009జెనెసిస్ బ్లాక్: బిట్‌కాయిన్ నెట్‌వర్క్ ప్రారంభం 12 జనవరి 2009వ్యక్తి నుంచి వ్యక్తికి జరిగిన తొలి లావాదేవీ, Satosh">    </p:cNvPr>
          <p:cNvPicPr>
            <a:picLocks noChangeAspect="1"/>
          </p:cNvPicPr>
          <p:nvPr/>
        </p:nvPicPr>
        <p:blipFill>
          <a:blip r:embed="rId1"/>
          <a:stretch>
            <a:fillRect/>
          </a:stretch>
        </p:blipFill>
        <p:spPr>
          <a:xfrm>
            <a:off x="342900" y="1641439"/>
            <a:ext cx="11506170" cy="3422782"/>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57</a:t>
            </a:fld>
            <a:endParaRPr lang="en-US"/>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name="Slide 5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te" altLang="en-US" sz="3000" dirty="0">
                <a:solidFill>
                  <a:srgbClr val="422C70"/>
                </a:solidFill>
                <a:latin typeface="IBM Plex Sans Medium" pitchFamily="34" charset="0"/>
                <a:ea typeface="IBM Plex Sans Medium" pitchFamily="34" charset="-122"/>
                <a:cs typeface="IBM Plex Sans Medium" pitchFamily="34" charset="-120"/>
              </a:rPr>
              <a:t>సాధికారత, ప్రమాదం మరియు బాధ్యత</a:t>
            </a:r>
            <a:endParaRPr lang="te" sz="3000" dirty="0"/>
          </a:p>
        </p:txBody>
      </p:sp>
      <p:sp>
        <p:nvSpPr>
          <p:cNvPr id="4" name="Text 2"/>
          <p:cNvSpPr/>
          <p:nvPr/>
        </p:nvSpPr>
        <p:spPr>
          <a:xfrm>
            <a:off x="1047720" y="1386779"/>
            <a:ext cx="11092404" cy="2300265"/>
          </a:xfrm>
          <a:prstGeom prst="rect">
            <a:avLst/>
          </a:prstGeom>
          <a:noFill/>
          <a:ln/>
        </p:spPr>
        <p:txBody>
          <a:bodyPr wrap="square" lIns="0" tIns="0" rIns="0" bIns="0" rtlCol="0" anchor="t"/>
          <a:lstStyle/>
          <a:p>
            <a:pPr algn="l" marL="228600" indent="-228600">
              <a:lnSpc>
                <a:spcPct val="113000"/>
              </a:lnSpc>
              <a:buSzPct val="100000"/>
              <a:buChar char="•"/>
            </a:pPr>
            <a:r>
              <a:rPr lang="te" altLang="en-US" sz="2400" dirty="0">
                <a:solidFill>
                  <a:srgbClr val="25252B"/>
                </a:solidFill>
                <a:latin typeface="IBM Plex Sans" pitchFamily="34" charset="0"/>
                <a:ea typeface="IBM Plex Sans" pitchFamily="34" charset="-122"/>
                <a:cs typeface="IBM Plex Sans" pitchFamily="34" charset="-120"/>
              </a:rPr>
              <a:t>కీల ద్వారా ప్రత్యక్ష నియంత్రణ</a:t>
            </a:r>
            <a:endParaRPr lang="te" sz="2400" dirty="0"/>
          </a:p>
          <a:p>
            <a:pPr algn="l" marL="228600" indent="-228600">
              <a:lnSpc>
                <a:spcPct val="113000"/>
              </a:lnSpc>
              <a:spcBef>
                <a:spcPts val="480"/>
              </a:spcBef>
              <a:buSzPct val="100000"/>
              <a:buChar char="•"/>
            </a:pPr>
            <a:r>
              <a:rPr lang="te" altLang="en-US" sz="2400" dirty="0">
                <a:solidFill>
                  <a:srgbClr val="25252B"/>
                </a:solidFill>
                <a:latin typeface="IBM Plex Sans" pitchFamily="34" charset="0"/>
                <a:ea typeface="IBM Plex Sans" pitchFamily="34" charset="-122"/>
                <a:cs typeface="IBM Plex Sans" pitchFamily="34" charset="-120"/>
              </a:rPr>
              <a:t>బహిరంగ నియమాలు మరియు స్వతంత్ర ధృవీకరణ</a:t>
            </a:r>
            <a:endParaRPr lang="te" sz="2400" dirty="0"/>
          </a:p>
          <a:p>
            <a:pPr algn="l" marL="228600" indent="-228600">
              <a:lnSpc>
                <a:spcPct val="113000"/>
              </a:lnSpc>
              <a:spcBef>
                <a:spcPts val="480"/>
              </a:spcBef>
              <a:buSzPct val="100000"/>
              <a:buChar char="•"/>
            </a:pPr>
            <a:r>
              <a:rPr lang="te" altLang="en-US" sz="2400" dirty="0">
                <a:solidFill>
                  <a:srgbClr val="25252B"/>
                </a:solidFill>
                <a:latin typeface="IBM Plex Sans" pitchFamily="34" charset="0"/>
                <a:ea typeface="IBM Plex Sans" pitchFamily="34" charset="-122"/>
                <a:cs typeface="IBM Plex Sans" pitchFamily="34" charset="-120"/>
              </a:rPr>
              <a:t>ప్రపంచవ్యాప్తంగా వ్యక్తుల మధ్య నేరుగా బదిలీ</a:t>
            </a:r>
            <a:endParaRPr lang="te" sz="2400" dirty="0"/>
          </a:p>
          <a:p>
            <a:pPr algn="l" marL="228600" indent="-228600">
              <a:lnSpc>
                <a:spcPct val="113000"/>
              </a:lnSpc>
              <a:spcBef>
                <a:spcPts val="480"/>
              </a:spcBef>
              <a:buSzPct val="100000"/>
              <a:buChar char="•"/>
            </a:pPr>
            <a:r>
              <a:rPr lang="te" altLang="en-US" sz="2400" dirty="0">
                <a:solidFill>
                  <a:srgbClr val="25252B"/>
                </a:solidFill>
                <a:latin typeface="IBM Plex Sans" pitchFamily="34" charset="0"/>
                <a:ea typeface="IBM Plex Sans" pitchFamily="34" charset="-122"/>
                <a:cs typeface="IBM Plex Sans" pitchFamily="34" charset="-120"/>
              </a:rPr>
              <a:t>బ్యాకప్‌లు, చెల్లింపుల తనిఖీలు మరియు పునరుద్ధరణ ప్రణాళిక</a:t>
            </a:r>
            <a:endParaRPr lang="te" sz="2400" dirty="0"/>
          </a:p>
          <a:p>
            <a:pPr algn="l" marL="228600" indent="-228600">
              <a:lnSpc>
                <a:spcPct val="113000"/>
              </a:lnSpc>
              <a:spcBef>
                <a:spcPts val="480"/>
              </a:spcBef>
              <a:buSzPct val="100000"/>
              <a:buChar char="•"/>
            </a:pPr>
            <a:r>
              <a:rPr lang="te" altLang="en-US" sz="2400" dirty="0">
                <a:solidFill>
                  <a:srgbClr val="25252B"/>
                </a:solidFill>
                <a:latin typeface="IBM Plex Sans" pitchFamily="34" charset="0"/>
                <a:ea typeface="IBM Plex Sans" pitchFamily="34" charset="-122"/>
                <a:cs typeface="IBM Plex Sans" pitchFamily="34" charset="-120"/>
              </a:rPr>
              <a:t>ధరల అస్థిరత, బహిరంగ రికార్డులు, రుసుములు మరియు పరిమిత ఆమోదం</a:t>
            </a:r>
            <a:endParaRPr lang="te" sz="2400" dirty="0"/>
          </a:p>
        </p:txBody>
      </p:sp>
      <p:sp>
        <p:nvSpPr>
          <p:cNvPr id="5" name="Text 3"/>
          <p:cNvSpPr/>
          <p:nvPr/>
        </p:nvSpPr>
        <p:spPr>
          <a:xfrm>
            <a:off x="666780" y="4022263"/>
            <a:ext cx="11510010" cy="822686"/>
          </a:xfrm>
          <a:prstGeom prst="rect">
            <a:avLst/>
          </a:prstGeom>
          <a:noFill/>
          <a:ln/>
        </p:spPr>
        <p:txBody>
          <a:bodyPr wrap="square" lIns="0" tIns="0" rIns="0" bIns="0" rtlCol="0" anchor="t"/>
          <a:lstStyle/>
          <a:p>
            <a:pPr algn="l" indent="0" marL="0">
              <a:lnSpc>
                <a:spcPct val="113000"/>
              </a:lnSpc>
              <a:buNone/>
            </a:pPr>
            <a:r>
              <a:rPr lang="te" altLang="en-US" sz="2400" dirty="0">
                <a:solidFill>
                  <a:srgbClr val="25252B"/>
                </a:solidFill>
                <a:latin typeface="IBM Plex Sans" pitchFamily="34" charset="0"/>
                <a:ea typeface="IBM Plex Sans" pitchFamily="34" charset="-122"/>
                <a:cs typeface="IBM Plex Sans" pitchFamily="34" charset="-120"/>
              </a:rPr>
              <a:t>పోగొట్టుకున్న సీడ్ పదబంధాన్ని ఏ కంపెనీ కూడా తిరిగి పొందేలా చేయలేదు. గణనీయమైన నిధులను బదిలీ చేసే ముందు, రహస్యాలను వెల్లడించకుండా సహాయం కోరండి.</a:t>
            </a:r>
            <a:endParaRPr lang="te" sz="2400" dirty="0"/>
          </a:p>
        </p:txBody>
      </p:sp>
      <p:sp>
        <p:nvSpPr>
          <p:cNvPr id="6" name="Text 4"/>
          <p:cNvSpPr/>
          <p:nvPr/>
        </p:nvSpPr>
        <p:spPr>
          <a:xfrm>
            <a:off x="666780" y="5149718"/>
            <a:ext cx="11510010" cy="822686"/>
          </a:xfrm>
          <a:prstGeom prst="rect">
            <a:avLst/>
          </a:prstGeom>
          <a:noFill/>
          <a:ln/>
        </p:spPr>
        <p:txBody>
          <a:bodyPr wrap="square" lIns="0" tIns="0" rIns="0" bIns="0" rtlCol="0" anchor="t"/>
          <a:lstStyle/>
          <a:p>
            <a:pPr algn="l" indent="0" marL="0">
              <a:lnSpc>
                <a:spcPct val="113000"/>
              </a:lnSpc>
              <a:buNone/>
            </a:pPr>
            <a:r>
              <a:rPr lang="te" altLang="en-US" sz="2400" dirty="0">
                <a:solidFill>
                  <a:srgbClr val="25252B"/>
                </a:solidFill>
                <a:latin typeface="IBM Plex Sans" pitchFamily="34" charset="0"/>
                <a:ea typeface="IBM Plex Sans" pitchFamily="34" charset="-122"/>
                <a:cs typeface="IBM Plex Sans" pitchFamily="34" charset="-120"/>
              </a:rPr>
              <a:t>వ్యక్తిగత బాధ్యతలో అవగాహన పెంపొందించుకోవడం, సహచరుల సమీక్ష, విధానాలు మరియు చిన్నపాటి పరీక్షలు ఉండవచ్చు.</a:t>
            </a:r>
            <a:endParaRPr lang="te" sz="2400" dirty="0"/>
          </a:p>
        </p:txBody>
      </p:sp>
      <p:sp>
        <p:nvSpPr>
          <p:cNvPr id="7" name="Text 5"/>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te" altLang="en-US" sz="1200" dirty="0">
                <a:solidFill>
                  <a:srgbClr val="6C6C7D"/>
                </a:solidFill>
                <a:latin typeface="IBM Plex Sans" pitchFamily="34" charset="0"/>
                <a:ea typeface="IBM Plex Sans" pitchFamily="34" charset="-122"/>
                <a:cs typeface="IBM Plex Sans" pitchFamily="34" charset="-120"/>
              </a:rPr>
              <a:t>బిట్‌కాయిన్ డిప్లొమా · మాడ్యూల్ 2</a:t>
            </a:r>
            <a:endParaRPr lang="te"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58</a:t>
            </a:fld>
            <a:endParaRPr lang="en-US"/>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name="Slide 59">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te" altLang="en-US" sz="3000" dirty="0">
                <a:solidFill>
                  <a:srgbClr val="422C70"/>
                </a:solidFill>
                <a:latin typeface="IBM Plex Sans Medium" pitchFamily="34" charset="0"/>
                <a:ea typeface="IBM Plex Sans Medium" pitchFamily="34" charset="-122"/>
                <a:cs typeface="IBM Plex Sans Medium" pitchFamily="34" charset="-120"/>
              </a:rPr>
              <a:t>సమీక్ష: ద్రవ్య వ్యవస్థలోని లోపాలను బిట్‌కాయిన్ ఎలా పరిష్కరిస్తుంది?</a:t>
            </a:r>
            <a:endParaRPr lang="te" sz="3000" dirty="0"/>
          </a:p>
        </p:txBody>
      </p:sp>
      <p:sp>
        <p:nvSpPr>
          <p:cNvPr id="4" name="Text 2"/>
          <p:cNvSpPr/>
          <p:nvPr/>
        </p:nvSpPr>
        <p:spPr>
          <a:xfrm>
            <a:off x="666780" y="1441734"/>
            <a:ext cx="11510010" cy="395021"/>
          </a:xfrm>
          <a:prstGeom prst="rect">
            <a:avLst/>
          </a:prstGeom>
          <a:noFill/>
          <a:ln/>
        </p:spPr>
        <p:txBody>
          <a:bodyPr wrap="square" lIns="0" tIns="0" rIns="0" bIns="0" rtlCol="0" anchor="t"/>
          <a:lstStyle/>
          <a:p>
            <a:pPr algn="l" indent="0" marL="0">
              <a:lnSpc>
                <a:spcPct val="113000"/>
              </a:lnSpc>
              <a:buNone/>
            </a:pPr>
            <a:r>
              <a:rPr lang="te" altLang="en-US" sz="2300" b="1" dirty="0">
                <a:solidFill>
                  <a:srgbClr val="25252B"/>
                </a:solidFill>
                <a:latin typeface="IBM Plex Sans" pitchFamily="34" charset="0"/>
                <a:ea typeface="IBM Plex Sans" pitchFamily="34" charset="-122"/>
                <a:cs typeface="IBM Plex Sans" pitchFamily="34" charset="-120"/>
              </a:rPr>
              <a:t>ముఖ్యాంశాలు</a:t>
            </a:r>
            <a:endParaRPr lang="te" sz="2300" dirty="0"/>
          </a:p>
        </p:txBody>
      </p:sp>
      <p:sp>
        <p:nvSpPr>
          <p:cNvPr id="5" name="Text 3"/>
          <p:cNvSpPr/>
          <p:nvPr/>
        </p:nvSpPr>
        <p:spPr>
          <a:xfrm>
            <a:off x="1032449" y="2070659"/>
            <a:ext cx="11109137" cy="2603937"/>
          </a:xfrm>
          <a:prstGeom prst="rect">
            <a:avLst/>
          </a:prstGeom>
          <a:noFill/>
          <a:ln/>
        </p:spPr>
        <p:txBody>
          <a:bodyPr wrap="square" lIns="0" tIns="0" rIns="0" bIns="0" rtlCol="0" anchor="t"/>
          <a:lstStyle/>
          <a:p>
            <a:pPr algn="l" marL="219710" indent="-219710">
              <a:lnSpc>
                <a:spcPct val="113000"/>
              </a:lnSpc>
              <a:buSzPct val="100000"/>
              <a:buChar char="•"/>
            </a:pPr>
            <a:r>
              <a:rPr lang="te" altLang="en-US" sz="2300" dirty="0">
                <a:solidFill>
                  <a:srgbClr val="25252B"/>
                </a:solidFill>
                <a:latin typeface="IBM Plex Sans" pitchFamily="34" charset="0"/>
                <a:ea typeface="IBM Plex Sans" pitchFamily="34" charset="-122"/>
                <a:cs typeface="IBM Plex Sans" pitchFamily="34" charset="-120"/>
              </a:rPr>
              <a:t>మారుతూ ఉండే సరఫరా → బహిరంగ జారీ నియమాలు; వినియోగదారులు వాటిని అమలు చేస్తారు</a:t>
            </a:r>
            <a:endParaRPr lang="te" sz="2300" dirty="0"/>
          </a:p>
          <a:p>
            <a:pPr algn="l" marL="219710" indent="-219710">
              <a:lnSpc>
                <a:spcPct val="113000"/>
              </a:lnSpc>
              <a:spcBef>
                <a:spcPts val="460"/>
              </a:spcBef>
              <a:buSzPct val="100000"/>
              <a:buChar char="•"/>
            </a:pPr>
            <a:r>
              <a:rPr lang="te" altLang="en-US" sz="2300" dirty="0">
                <a:solidFill>
                  <a:srgbClr val="25252B"/>
                </a:solidFill>
                <a:latin typeface="IBM Plex Sans" pitchFamily="34" charset="0"/>
                <a:ea typeface="IBM Plex Sans" pitchFamily="34" charset="-122"/>
                <a:cs typeface="IBM Plex Sans" pitchFamily="34" charset="-120"/>
              </a:rPr>
              <a:t>చెల్లింపులకు కేంద్ర అనుమతి → నేరుగా వ్యక్తుల మధ్య బదిలీ; పొరపాట్లను సరిదిద్దడం కష్టం</a:t>
            </a:r>
            <a:endParaRPr lang="te" sz="2300" dirty="0"/>
          </a:p>
          <a:p>
            <a:pPr algn="l" marL="219710" indent="-219710">
              <a:lnSpc>
                <a:spcPct val="113000"/>
              </a:lnSpc>
              <a:spcBef>
                <a:spcPts val="460"/>
              </a:spcBef>
              <a:buSzPct val="100000"/>
              <a:buChar char="•"/>
            </a:pPr>
            <a:r>
              <a:rPr lang="te" altLang="en-US" sz="2300" dirty="0">
                <a:solidFill>
                  <a:srgbClr val="25252B"/>
                </a:solidFill>
                <a:latin typeface="IBM Plex Sans" pitchFamily="34" charset="0"/>
                <a:ea typeface="IBM Plex Sans" pitchFamily="34" charset="-122"/>
                <a:cs typeface="IBM Plex Sans" pitchFamily="34" charset="-120"/>
              </a:rPr>
              <a:t>కేంద్రీకృత లావాదేవీల చిట్టా → సమష్టి ధృవీకరణ; బహిరంగ రికార్డులతో గోప్యతకు ముప్పులు</a:t>
            </a:r>
            <a:endParaRPr lang="te" sz="2300" dirty="0"/>
          </a:p>
          <a:p>
            <a:pPr algn="l" marL="219710" indent="-219710">
              <a:lnSpc>
                <a:spcPct val="113000"/>
              </a:lnSpc>
              <a:spcBef>
                <a:spcPts val="460"/>
              </a:spcBef>
              <a:buSzPct val="100000"/>
              <a:buChar char="•"/>
            </a:pPr>
            <a:r>
              <a:rPr lang="te" altLang="en-US" sz="2300" dirty="0">
                <a:solidFill>
                  <a:srgbClr val="25252B"/>
                </a:solidFill>
                <a:latin typeface="IBM Plex Sans" pitchFamily="34" charset="0"/>
                <a:ea typeface="IBM Plex Sans" pitchFamily="34" charset="-122"/>
                <a:cs typeface="IBM Plex Sans" pitchFamily="34" charset="-120"/>
              </a:rPr>
              <a:t>సంస్థల ద్వారా ప్రాప్యత → కీలపై నియంత్రణ; బ్యాకప్ బాధ్యత</a:t>
            </a:r>
            <a:endParaRPr lang="te" sz="2300" dirty="0"/>
          </a:p>
          <a:p>
            <a:pPr algn="l" marL="219710" indent="-219710">
              <a:lnSpc>
                <a:spcPct val="113000"/>
              </a:lnSpc>
              <a:spcBef>
                <a:spcPts val="460"/>
              </a:spcBef>
              <a:buSzPct val="100000"/>
              <a:buChar char="•"/>
            </a:pPr>
            <a:r>
              <a:rPr lang="te" altLang="en-US" sz="2300" dirty="0">
                <a:solidFill>
                  <a:srgbClr val="25252B"/>
                </a:solidFill>
                <a:latin typeface="IBM Plex Sans" pitchFamily="34" charset="0"/>
                <a:ea typeface="IBM Plex Sans" pitchFamily="34" charset="-122"/>
                <a:cs typeface="IBM Plex Sans" pitchFamily="34" charset="-120"/>
              </a:rPr>
              <a:t>లావాదేవీల క్రమనిర్ణయం → పని రుజువు; పరికరాలు, శక్తికి అయ్యే ఖర్చులు</a:t>
            </a:r>
            <a:endParaRPr lang="te" sz="2300" dirty="0"/>
          </a:p>
        </p:txBody>
      </p:sp>
      <p:sp>
        <p:nvSpPr>
          <p:cNvPr id="6" name="Shape 4"/>
          <p:cNvSpPr/>
          <p:nvPr/>
        </p:nvSpPr>
        <p:spPr>
          <a:xfrm>
            <a:off x="666780" y="4996282"/>
            <a:ext cx="10858500" cy="1184331"/>
          </a:xfrm>
          <a:prstGeom prst="rect">
            <a:avLst/>
          </a:prstGeom>
          <a:solidFill>
            <a:srgbClr val="F3F3FA"/>
          </a:solidFill>
          <a:ln/>
        </p:spPr>
      </p:sp>
      <p:sp>
        <p:nvSpPr>
          <p:cNvPr id="7" name="Shape 5"/>
          <p:cNvSpPr/>
          <p:nvPr/>
        </p:nvSpPr>
        <p:spPr>
          <a:xfrm>
            <a:off x="666780" y="4996282"/>
            <a:ext cx="57150" cy="1184331"/>
          </a:xfrm>
          <a:prstGeom prst="rect">
            <a:avLst/>
          </a:prstGeom>
          <a:solidFill>
            <a:srgbClr val="422C70"/>
          </a:solidFill>
          <a:ln/>
        </p:spPr>
      </p:sp>
      <p:sp>
        <p:nvSpPr>
          <p:cNvPr id="8" name="Text 6"/>
          <p:cNvSpPr/>
          <p:nvPr/>
        </p:nvSpPr>
        <p:spPr>
          <a:xfrm>
            <a:off x="1192103" y="5259629"/>
            <a:ext cx="10456896" cy="657636"/>
          </a:xfrm>
          <a:prstGeom prst="rect">
            <a:avLst/>
          </a:prstGeom>
          <a:noFill/>
          <a:ln/>
        </p:spPr>
        <p:txBody>
          <a:bodyPr wrap="square" lIns="0" tIns="0" rIns="0" bIns="0" rtlCol="0" anchor="t"/>
          <a:lstStyle/>
          <a:p>
            <a:pPr algn="l" indent="0" marL="0">
              <a:lnSpc>
                <a:spcPct val="113000"/>
              </a:lnSpc>
              <a:buNone/>
            </a:pPr>
            <a:r>
              <a:rPr lang="te" altLang="en-US" sz="2300" b="1" dirty="0">
                <a:solidFill>
                  <a:srgbClr val="422C70"/>
                </a:solidFill>
                <a:latin typeface="IBM Plex Sans" pitchFamily="34" charset="0"/>
                <a:ea typeface="IBM Plex Sans" pitchFamily="34" charset="-122"/>
                <a:cs typeface="IBM Plex Sans" pitchFamily="34" charset="-120"/>
              </a:rPr>
              <a:t>ఒక్క క్షణం ఆలోచించండి</a:t>
            </a:r>
            <a:endParaRPr lang="te" sz="2300" dirty="0"/>
          </a:p>
          <a:p>
            <a:pPr algn="l" indent="0" marL="0">
              <a:lnSpc>
                <a:spcPct val="113000"/>
              </a:lnSpc>
              <a:spcBef>
                <a:spcPts val="340"/>
              </a:spcBef>
              <a:buNone/>
            </a:pPr>
            <a:r>
              <a:rPr lang="te" altLang="en-US" sz="2300" dirty="0">
                <a:solidFill>
                  <a:srgbClr val="25252B"/>
                </a:solidFill>
                <a:latin typeface="IBM Plex Sans" pitchFamily="34" charset="0"/>
                <a:ea typeface="IBM Plex Sans" pitchFamily="34" charset="-122"/>
                <a:cs typeface="IBM Plex Sans" pitchFamily="34" charset="-120"/>
              </a:rPr>
              <a:t>బిట్‌కాయిన్ రూపకల్పనలోని ఏ భాగాన్ని మీరు ఇప్పుడు భిన్నంగా వివరిస్తారు, ఎందుకు?</a:t>
            </a:r>
            <a:endParaRPr lang="te" sz="2300" dirty="0"/>
          </a:p>
        </p:txBody>
      </p:sp>
      <p:sp>
        <p:nvSpPr>
          <p:cNvPr id="9" name="Text 7"/>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te" altLang="en-US" sz="1200" dirty="0">
                <a:solidFill>
                  <a:srgbClr val="6C6C7D"/>
                </a:solidFill>
                <a:latin typeface="IBM Plex Sans" pitchFamily="34" charset="0"/>
                <a:ea typeface="IBM Plex Sans" pitchFamily="34" charset="-122"/>
                <a:cs typeface="IBM Plex Sans" pitchFamily="34" charset="-120"/>
              </a:rPr>
              <a:t>బిట్‌కాయిన్ డిప్లొమా · మాడ్యూల్ 2</a:t>
            </a:r>
            <a:endParaRPr lang="te"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59</a:t>
            </a:fld>
            <a:endParaRPr lang="en-US"/>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name="Slide 60">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381030" y="2135215"/>
            <a:ext cx="11429817" cy="411389"/>
          </a:xfrm>
          <a:prstGeom prst="rect">
            <a:avLst/>
          </a:prstGeom>
          <a:noFill/>
          <a:ln/>
        </p:spPr>
        <p:txBody>
          <a:bodyPr wrap="square" lIns="0" tIns="0" rIns="0" bIns="0" rtlCol="0" anchor="t"/>
          <a:lstStyle/>
          <a:p>
            <a:pPr algn="ctr" indent="0" marL="0">
              <a:lnSpc>
                <a:spcPct val="113000"/>
              </a:lnSpc>
              <a:buNone/>
            </a:pPr>
            <a:r>
              <a:rPr lang="te" altLang="en-US" sz="2400" dirty="0">
                <a:solidFill>
                  <a:srgbClr val="F7941F"/>
                </a:solidFill>
                <a:latin typeface="IBM Plex Sans Medium" pitchFamily="34" charset="0"/>
                <a:ea typeface="IBM Plex Sans Medium" pitchFamily="34" charset="-122"/>
                <a:cs typeface="IBM Plex Sans Medium" pitchFamily="34" charset="-120"/>
              </a:rPr>
              <a:t>మాడ్యూల్ 3</a:t>
            </a:r>
            <a:endParaRPr lang="te" sz="2400" dirty="0"/>
          </a:p>
        </p:txBody>
      </p:sp>
      <p:sp>
        <p:nvSpPr>
          <p:cNvPr id="3" name="Text 1"/>
          <p:cNvSpPr/>
          <p:nvPr/>
        </p:nvSpPr>
        <p:spPr>
          <a:xfrm>
            <a:off x="381030" y="2866553"/>
            <a:ext cx="11430000" cy="590520"/>
          </a:xfrm>
          <a:prstGeom prst="rect">
            <a:avLst/>
          </a:prstGeom>
          <a:noFill/>
          <a:ln/>
        </p:spPr>
        <p:txBody>
          <a:bodyPr wrap="square" lIns="0" tIns="0" rIns="0" bIns="0" rtlCol="0" anchor="t"/>
          <a:lstStyle/>
          <a:p>
            <a:pPr algn="ctr" indent="0" marL="0">
              <a:lnSpc>
                <a:spcPct val="83000"/>
              </a:lnSpc>
              <a:buNone/>
            </a:pPr>
            <a:r>
              <a:rPr lang="te" altLang="en-US" sz="4350" dirty="0">
                <a:solidFill>
                  <a:srgbClr val="FFFFFF"/>
                </a:solidFill>
                <a:latin typeface="IBM Plex Sans Medium" pitchFamily="34" charset="0"/>
                <a:ea typeface="IBM Plex Sans Medium" pitchFamily="34" charset="-122"/>
                <a:cs typeface="IBM Plex Sans Medium" pitchFamily="34" charset="-120"/>
              </a:rPr>
              <a:t>బిట్‌కాయిన్‌ను సురక్షితంగా ఉపయోగించడం</a:t>
            </a:r>
            <a:endParaRPr lang="te" sz="4350" dirty="0"/>
          </a:p>
        </p:txBody>
      </p:sp>
      <p:sp>
        <p:nvSpPr>
          <p:cNvPr id="4" name="Text 2"/>
          <p:cNvSpPr/>
          <p:nvPr/>
        </p:nvSpPr>
        <p:spPr>
          <a:xfrm>
            <a:off x="340980" y="3900007"/>
            <a:ext cx="11510010" cy="822686"/>
          </a:xfrm>
          <a:prstGeom prst="rect">
            <a:avLst/>
          </a:prstGeom>
          <a:noFill/>
          <a:ln/>
        </p:spPr>
        <p:txBody>
          <a:bodyPr wrap="square" lIns="0" tIns="0" rIns="0" bIns="0" rtlCol="0" anchor="t"/>
          <a:lstStyle/>
          <a:p>
            <a:pPr algn="ctr" indent="0" marL="0">
              <a:lnSpc>
                <a:spcPct val="113000"/>
              </a:lnSpc>
              <a:buNone/>
            </a:pPr>
            <a:r>
              <a:rPr lang="te" altLang="en-US" sz="2400" b="1" dirty="0">
                <a:solidFill>
                  <a:srgbClr val="FFFFFF"/>
                </a:solidFill>
                <a:latin typeface="IBM Plex Sans" pitchFamily="34" charset="0"/>
                <a:ea typeface="IBM Plex Sans" pitchFamily="34" charset="-122"/>
                <a:cs typeface="IBM Plex Sans" pitchFamily="34" charset="-120"/>
              </a:rPr>
              <a:t>కార్యాచరణ:</a:t>
            </a:r>
            <a:r>
              <a:rPr lang="te" altLang="en-US" sz="2400" dirty="0">
                <a:solidFill>
                  <a:srgbClr val="FFFFFF"/>
                </a:solidFill>
                <a:latin typeface="IBM Plex Sans" pitchFamily="34" charset="0"/>
                <a:ea typeface="IBM Plex Sans" pitchFamily="34" charset="-122"/>
                <a:cs typeface="IBM Plex Sans" pitchFamily="34" charset="-120"/>
              </a:rPr>
              <a:t> బిట్‌కాయిన్‌ను ఉపయోగించడం, సురక్షితంగా ఉంచడం కోసం నేను ఎలా బాధ్యత తీసుకోవాలి?</a:t>
            </a:r>
            <a:endParaRPr lang="te" sz="24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D8D8E7"/>
                </a:solidFill>
                <a:latin typeface="IBM Plex Sans"/>
                <a:ea typeface="IBM Plex Sans"/>
                <a:cs typeface="IBM Plex Sans"/>
              </a:defRPr>
            </a:lvl1pPr>
          </a:lstStyle>
          <a:p>
            <a:pPr algn="r"/>
            <a:fld id="{F7021451-1387-4CA6-816F-3879F97B5CBC}" type="slidenum">
              <a:rPr b="0" lang="en-US"/>
              <a:t>60</a:t>
            </a:fld>
            <a:endParaRPr lang="en-US"/>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name="Slide 61">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te" altLang="en-US" sz="3000" dirty="0">
                <a:solidFill>
                  <a:srgbClr val="422C70"/>
                </a:solidFill>
                <a:latin typeface="IBM Plex Sans Medium" pitchFamily="34" charset="0"/>
                <a:ea typeface="IBM Plex Sans Medium" pitchFamily="34" charset="-122"/>
                <a:cs typeface="IBM Plex Sans Medium" pitchFamily="34" charset="-120"/>
              </a:rPr>
              <a:t>సురక్షితమైన తొలి చర్యలు</a:t>
            </a:r>
            <a:endParaRPr lang="te" sz="3000" dirty="0"/>
          </a:p>
        </p:txBody>
      </p:sp>
      <p:sp>
        <p:nvSpPr>
          <p:cNvPr id="4" name="Text 2"/>
          <p:cNvSpPr/>
          <p:nvPr/>
        </p:nvSpPr>
        <p:spPr>
          <a:xfrm>
            <a:off x="1047720" y="1386779"/>
            <a:ext cx="11092404" cy="2650754"/>
          </a:xfrm>
          <a:prstGeom prst="rect">
            <a:avLst/>
          </a:prstGeom>
          <a:noFill/>
          <a:ln/>
        </p:spPr>
        <p:txBody>
          <a:bodyPr wrap="square" lIns="0" tIns="0" rIns="0" bIns="0" rtlCol="0" anchor="t"/>
          <a:lstStyle/>
          <a:p>
            <a:pPr algn="l" marL="228600" indent="-228600">
              <a:lnSpc>
                <a:spcPct val="113000"/>
              </a:lnSpc>
              <a:buSzPct val="100000"/>
              <a:buChar char="•"/>
            </a:pPr>
            <a:r>
              <a:rPr lang="te" altLang="en-US" sz="2400" dirty="0">
                <a:solidFill>
                  <a:srgbClr val="25252B"/>
                </a:solidFill>
                <a:latin typeface="IBM Plex Sans" pitchFamily="34" charset="0"/>
                <a:ea typeface="IBM Plex Sans" pitchFamily="34" charset="-122"/>
                <a:cs typeface="IBM Plex Sans" pitchFamily="34" charset="-120"/>
              </a:rPr>
              <a:t>స్వీకరించడానికి అవసరమైన సమాచారాన్ని పంచుకోండి; రహస్యాలను ఎప్పుడూ పంచుకోవద్దు</a:t>
            </a:r>
            <a:endParaRPr lang="te" sz="2400" dirty="0"/>
          </a:p>
          <a:p>
            <a:pPr algn="l" marL="228600" indent="-228600">
              <a:lnSpc>
                <a:spcPct val="113000"/>
              </a:lnSpc>
              <a:spcBef>
                <a:spcPts val="480"/>
              </a:spcBef>
              <a:buSzPct val="100000"/>
              <a:buChar char="•"/>
            </a:pPr>
            <a:r>
              <a:rPr lang="te" altLang="en-US" sz="2400" dirty="0">
                <a:solidFill>
                  <a:srgbClr val="25252B"/>
                </a:solidFill>
                <a:latin typeface="IBM Plex Sans" pitchFamily="34" charset="0"/>
                <a:ea typeface="IBM Plex Sans" pitchFamily="34" charset="-122"/>
                <a:cs typeface="IBM Plex Sans" pitchFamily="34" charset="-120"/>
              </a:rPr>
              <a:t>పంపడానికి ఆమోదించే ముందు కాసేపు ఆగండి</a:t>
            </a:r>
            <a:endParaRPr lang="te" sz="2400" dirty="0"/>
          </a:p>
          <a:p>
            <a:pPr algn="l" marL="228600" indent="-228600">
              <a:lnSpc>
                <a:spcPct val="113000"/>
              </a:lnSpc>
              <a:spcBef>
                <a:spcPts val="480"/>
              </a:spcBef>
              <a:buSzPct val="100000"/>
              <a:buChar char="•"/>
            </a:pPr>
            <a:r>
              <a:rPr lang="te" altLang="en-US" sz="2400" dirty="0">
                <a:solidFill>
                  <a:srgbClr val="25252B"/>
                </a:solidFill>
                <a:latin typeface="IBM Plex Sans" pitchFamily="34" charset="0"/>
                <a:ea typeface="IBM Plex Sans" pitchFamily="34" charset="-122"/>
                <a:cs typeface="IBM Plex Sans" pitchFamily="34" charset="-120"/>
              </a:rPr>
              <a:t>పొరపాట్ల ప్రభావం చిన్నదిగా ఉండేలా చూసుకోండి; సహాయం అడగండి</a:t>
            </a:r>
            <a:endParaRPr lang="te" sz="2400" dirty="0"/>
          </a:p>
          <a:p>
            <a:pPr algn="l" marL="228600" indent="-228600">
              <a:lnSpc>
                <a:spcPct val="113000"/>
              </a:lnSpc>
              <a:spcBef>
                <a:spcPts val="480"/>
              </a:spcBef>
              <a:buSzPct val="100000"/>
              <a:buChar char="•"/>
            </a:pPr>
            <a:r>
              <a:rPr lang="te" altLang="en-US" sz="2400" dirty="0">
                <a:solidFill>
                  <a:srgbClr val="25252B"/>
                </a:solidFill>
                <a:latin typeface="IBM Plex Sans" pitchFamily="34" charset="0"/>
                <a:ea typeface="IBM Plex Sans" pitchFamily="34" charset="-122"/>
                <a:cs typeface="IBM Plex Sans" pitchFamily="34" charset="-120"/>
              </a:rPr>
              <a:t>ముందుగా సిద్ధం చేసిన, ఖాళీగా ఉన్న, అనుకరణ కోసం రూపొందించిన లేదా తక్కువ నష్టభయం ఉండి ఆమోదం పొందిన సామగ్రిని ఉపయోగించండి</a:t>
            </a:r>
            <a:endParaRPr lang="te" sz="2400" dirty="0"/>
          </a:p>
        </p:txBody>
      </p:sp>
      <p:sp>
        <p:nvSpPr>
          <p:cNvPr id="5" name="Text 3"/>
          <p:cNvSpPr/>
          <p:nvPr/>
        </p:nvSpPr>
        <p:spPr>
          <a:xfrm>
            <a:off x="666780" y="4372752"/>
            <a:ext cx="11510010" cy="1234074"/>
          </a:xfrm>
          <a:prstGeom prst="rect">
            <a:avLst/>
          </a:prstGeom>
          <a:noFill/>
          <a:ln/>
        </p:spPr>
        <p:txBody>
          <a:bodyPr wrap="square" lIns="0" tIns="0" rIns="0" bIns="0" rtlCol="0" anchor="t"/>
          <a:lstStyle/>
          <a:p>
            <a:pPr algn="l" indent="0" marL="0">
              <a:lnSpc>
                <a:spcPct val="113000"/>
              </a:lnSpc>
              <a:buNone/>
            </a:pPr>
            <a:r>
              <a:rPr lang="te" altLang="en-US" sz="2400" dirty="0">
                <a:solidFill>
                  <a:srgbClr val="25252B"/>
                </a:solidFill>
                <a:latin typeface="IBM Plex Sans" pitchFamily="34" charset="0"/>
                <a:ea typeface="IBM Plex Sans" pitchFamily="34" charset="-122"/>
                <a:cs typeface="IBM Plex Sans" pitchFamily="34" charset="-120"/>
              </a:rPr>
              <a:t>ఏదీ కొనుగోలు చేయాల్సిన అవసరం లేదు; వ్యక్తిగత నిధులు లేదా వ్యక్తిగత వాలెట్ అవసరం లేదు. వాస్తవ లావాదేవీలతో సాధన చేయడం వల్ల గోప్యత, భద్రత, నష్టానికి సంబంధించిన ప్రమాదాలు పెరుగుతాయి; నిధులు అవసరం లేని ప్రత్యామ్నాయం అందుబాటులో ఉంది.</a:t>
            </a:r>
            <a:endParaRPr lang="te" sz="240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te" altLang="en-US" sz="1200" dirty="0">
                <a:solidFill>
                  <a:srgbClr val="6C6C7D"/>
                </a:solidFill>
                <a:latin typeface="IBM Plex Sans" pitchFamily="34" charset="0"/>
                <a:ea typeface="IBM Plex Sans" pitchFamily="34" charset="-122"/>
                <a:cs typeface="IBM Plex Sans" pitchFamily="34" charset="-120"/>
              </a:rPr>
              <a:t>బిట్‌కాయిన్ డిప్లొమా · మాడ్యూల్ 3</a:t>
            </a:r>
            <a:endParaRPr lang="te"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61</a:t>
            </a:fld>
            <a:endParaRPr lang="en-US"/>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name="Slide 6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te" altLang="en-US" sz="3000" dirty="0">
                <a:solidFill>
                  <a:srgbClr val="422C70"/>
                </a:solidFill>
                <a:latin typeface="IBM Plex Sans Medium" pitchFamily="34" charset="0"/>
                <a:ea typeface="IBM Plex Sans Medium" pitchFamily="34" charset="-122"/>
                <a:cs typeface="IBM Plex Sans Medium" pitchFamily="34" charset="-120"/>
              </a:rPr>
              <a:t>వాలెట్లు</a:t>
            </a:r>
            <a:endParaRPr lang="te" sz="3000" dirty="0"/>
          </a:p>
        </p:txBody>
      </p:sp>
      <p:sp>
        <p:nvSpPr>
          <p:cNvPr id="4" name="Text 2"/>
          <p:cNvSpPr/>
          <p:nvPr/>
        </p:nvSpPr>
        <p:spPr>
          <a:xfrm>
            <a:off x="666780" y="1435608"/>
            <a:ext cx="11510010" cy="756940"/>
          </a:xfrm>
          <a:prstGeom prst="rect">
            <a:avLst/>
          </a:prstGeom>
          <a:noFill/>
          <a:ln/>
        </p:spPr>
        <p:txBody>
          <a:bodyPr wrap="square" lIns="0" tIns="0" rIns="0" bIns="0" rtlCol="0" anchor="t"/>
          <a:lstStyle/>
          <a:p>
            <a:pPr algn="l" indent="0" marL="0">
              <a:lnSpc>
                <a:spcPct val="113000"/>
              </a:lnSpc>
              <a:buNone/>
            </a:pPr>
            <a:r>
              <a:rPr lang="te" altLang="en-US" sz="2210" dirty="0">
                <a:solidFill>
                  <a:srgbClr val="25252B"/>
                </a:solidFill>
                <a:latin typeface="IBM Plex Sans" pitchFamily="34" charset="0"/>
                <a:ea typeface="IBM Plex Sans" pitchFamily="34" charset="-122"/>
                <a:cs typeface="IBM Plex Sans" pitchFamily="34" charset="-120"/>
              </a:rPr>
              <a:t>బిట్‌కాయిన్ వాలెట్ లావాదేవీలను స్వీకరించడానికి, ఆమోదించడానికి అవసరమైన కీలను, సమాచారాన్ని నిర్వహిస్తుంది; బిట్‌కాయిన్ ఉమ్మడి లెడ్జర్‌లోనే నమోదై ఉంటుంది.</a:t>
            </a:r>
            <a:endParaRPr lang="te" sz="2210" dirty="0"/>
          </a:p>
        </p:txBody>
      </p:sp>
      <p:sp>
        <p:nvSpPr>
          <p:cNvPr id="5" name="Text 3"/>
          <p:cNvSpPr/>
          <p:nvPr/>
        </p:nvSpPr>
        <p:spPr>
          <a:xfrm>
            <a:off x="1017179" y="2416851"/>
            <a:ext cx="11125871" cy="1681764"/>
          </a:xfrm>
          <a:prstGeom prst="rect">
            <a:avLst/>
          </a:prstGeom>
          <a:noFill/>
          <a:ln/>
        </p:spPr>
        <p:txBody>
          <a:bodyPr wrap="square" lIns="0" tIns="0" rIns="0" bIns="0" rtlCol="0" anchor="t"/>
          <a:lstStyle/>
          <a:p>
            <a:pPr algn="l" marL="210820" indent="-210820">
              <a:lnSpc>
                <a:spcPct val="113000"/>
              </a:lnSpc>
              <a:buSzPct val="100000"/>
              <a:buChar char="•"/>
            </a:pPr>
            <a:r>
              <a:rPr lang="te" altLang="en-US" sz="2210" dirty="0">
                <a:solidFill>
                  <a:srgbClr val="25252B"/>
                </a:solidFill>
                <a:latin typeface="IBM Plex Sans" pitchFamily="34" charset="0"/>
                <a:ea typeface="IBM Plex Sans" pitchFamily="34" charset="-122"/>
                <a:cs typeface="IBM Plex Sans" pitchFamily="34" charset="-120"/>
              </a:rPr>
              <a:t>కీలు ఎవరి నియంత్రణలో ఉంటాయి?</a:t>
            </a:r>
            <a:endParaRPr lang="te" sz="2210" dirty="0"/>
          </a:p>
          <a:p>
            <a:pPr algn="l" marL="210820" indent="-210820">
              <a:lnSpc>
                <a:spcPct val="113000"/>
              </a:lnSpc>
              <a:spcBef>
                <a:spcPts val="440"/>
              </a:spcBef>
              <a:buSzPct val="100000"/>
              <a:buChar char="•"/>
            </a:pPr>
            <a:r>
              <a:rPr lang="te" altLang="en-US" sz="2210" dirty="0">
                <a:solidFill>
                  <a:srgbClr val="25252B"/>
                </a:solidFill>
                <a:latin typeface="IBM Plex Sans" pitchFamily="34" charset="0"/>
                <a:ea typeface="IBM Plex Sans" pitchFamily="34" charset="-122"/>
                <a:cs typeface="IBM Plex Sans" pitchFamily="34" charset="-120"/>
              </a:rPr>
              <a:t>యాక్సెస్‌ను తిరిగి ఎలా పొందవచ్చు?</a:t>
            </a:r>
            <a:endParaRPr lang="te" sz="2210" dirty="0"/>
          </a:p>
          <a:p>
            <a:pPr algn="l" marL="210820" indent="-210820">
              <a:lnSpc>
                <a:spcPct val="113000"/>
              </a:lnSpc>
              <a:spcBef>
                <a:spcPts val="440"/>
              </a:spcBef>
              <a:buSzPct val="100000"/>
              <a:buChar char="•"/>
            </a:pPr>
            <a:r>
              <a:rPr lang="te" altLang="en-US" sz="2210" dirty="0">
                <a:solidFill>
                  <a:srgbClr val="25252B"/>
                </a:solidFill>
                <a:latin typeface="IBM Plex Sans" pitchFamily="34" charset="0"/>
                <a:ea typeface="IBM Plex Sans" pitchFamily="34" charset="-122"/>
                <a:cs typeface="IBM Plex Sans" pitchFamily="34" charset="-120"/>
              </a:rPr>
              <a:t>ఏ చెల్లింపు పద్ధతులకు మద్దతు ఉంది?</a:t>
            </a:r>
            <a:endParaRPr lang="te" sz="2210" dirty="0"/>
          </a:p>
          <a:p>
            <a:pPr algn="l" marL="210820" indent="-210820">
              <a:lnSpc>
                <a:spcPct val="113000"/>
              </a:lnSpc>
              <a:spcBef>
                <a:spcPts val="440"/>
              </a:spcBef>
              <a:buSzPct val="100000"/>
              <a:buChar char="•"/>
            </a:pPr>
            <a:r>
              <a:rPr lang="te" altLang="en-US" sz="2210" dirty="0">
                <a:solidFill>
                  <a:srgbClr val="25252B"/>
                </a:solidFill>
                <a:latin typeface="IBM Plex Sans" pitchFamily="34" charset="0"/>
                <a:ea typeface="IBM Plex Sans" pitchFamily="34" charset="-122"/>
                <a:cs typeface="IBM Plex Sans" pitchFamily="34" charset="-120"/>
              </a:rPr>
              <a:t>మూలం, నిర్వహణ, అనుకూలత, గోప్యత, ఖర్చు మరియు సహాయం</a:t>
            </a:r>
            <a:endParaRPr lang="te" sz="2210" dirty="0"/>
          </a:p>
        </p:txBody>
      </p:sp>
      <p:sp>
        <p:nvSpPr>
          <p:cNvPr id="6" name="Text 4"/>
          <p:cNvSpPr/>
          <p:nvPr/>
        </p:nvSpPr>
        <p:spPr>
          <a:xfrm>
            <a:off x="666780" y="4406951"/>
            <a:ext cx="11510010" cy="756940"/>
          </a:xfrm>
          <a:prstGeom prst="rect">
            <a:avLst/>
          </a:prstGeom>
          <a:noFill/>
          <a:ln/>
        </p:spPr>
        <p:txBody>
          <a:bodyPr wrap="square" lIns="0" tIns="0" rIns="0" bIns="0" rtlCol="0" anchor="t"/>
          <a:lstStyle/>
          <a:p>
            <a:pPr algn="l" indent="0" marL="0">
              <a:lnSpc>
                <a:spcPct val="113000"/>
              </a:lnSpc>
              <a:buNone/>
            </a:pPr>
            <a:r>
              <a:rPr lang="te" altLang="en-US" sz="2210" dirty="0">
                <a:solidFill>
                  <a:srgbClr val="25252B"/>
                </a:solidFill>
                <a:latin typeface="IBM Plex Sans" pitchFamily="34" charset="0"/>
                <a:ea typeface="IBM Plex Sans" pitchFamily="34" charset="-122"/>
                <a:cs typeface="IBM Plex Sans" pitchFamily="34" charset="-120"/>
              </a:rPr>
              <a:t>ఓపెన్ సోర్స్ కోడ్‌ను పరిశీలించవచ్చు; అంతమాత్రాన ఒక వాలెట్ సురక్షితమైనదని లేదా అనువైనదని రుజువు కాదు.</a:t>
            </a:r>
            <a:endParaRPr lang="te" sz="2210" dirty="0"/>
          </a:p>
        </p:txBody>
      </p:sp>
      <p:sp>
        <p:nvSpPr>
          <p:cNvPr id="7" name="Text 5"/>
          <p:cNvSpPr/>
          <p:nvPr/>
        </p:nvSpPr>
        <p:spPr>
          <a:xfrm>
            <a:off x="666780" y="5444246"/>
            <a:ext cx="11510010" cy="756940"/>
          </a:xfrm>
          <a:prstGeom prst="rect">
            <a:avLst/>
          </a:prstGeom>
          <a:noFill/>
          <a:ln/>
        </p:spPr>
        <p:txBody>
          <a:bodyPr wrap="square" lIns="0" tIns="0" rIns="0" bIns="0" rtlCol="0" anchor="t"/>
          <a:lstStyle/>
          <a:p>
            <a:pPr algn="l" indent="0" marL="0">
              <a:lnSpc>
                <a:spcPct val="113000"/>
              </a:lnSpc>
              <a:buNone/>
            </a:pPr>
            <a:r>
              <a:rPr lang="te" altLang="en-US" sz="2210" dirty="0">
                <a:solidFill>
                  <a:srgbClr val="25252B"/>
                </a:solidFill>
                <a:latin typeface="IBM Plex Sans" pitchFamily="34" charset="0"/>
                <a:ea typeface="IBM Plex Sans" pitchFamily="34" charset="-122"/>
                <a:cs typeface="IBM Plex Sans" pitchFamily="34" charset="-120"/>
              </a:rPr>
              <a:t>శిక్షణ కోసం ఉపయోగించే వాలెట్లలో గణనీయమైన మొత్తాలను భద్రపరచకూడదు. తర్వాత ఉపయోగించే వ్యక్తిగత వాలెట్‌కు కొత్తగా గోప్యమైన సెటప్, కొత్త రికవరీ సమాచారం అవసరం.</a:t>
            </a:r>
            <a:endParaRPr lang="te" sz="2210" dirty="0"/>
          </a:p>
        </p:txBody>
      </p:sp>
      <p:sp>
        <p:nvSpPr>
          <p:cNvPr id="8" name="Text 6"/>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te" altLang="en-US" sz="1200" dirty="0">
                <a:solidFill>
                  <a:srgbClr val="6C6C7D"/>
                </a:solidFill>
                <a:latin typeface="IBM Plex Sans" pitchFamily="34" charset="0"/>
                <a:ea typeface="IBM Plex Sans" pitchFamily="34" charset="-122"/>
                <a:cs typeface="IBM Plex Sans" pitchFamily="34" charset="-120"/>
              </a:rPr>
              <a:t>బిట్‌కాయిన్ డిప్లొమా · మాడ్యూల్ 3</a:t>
            </a:r>
            <a:endParaRPr lang="te"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62</a:t>
            </a:fld>
            <a:endParaRPr lang="en-US"/>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name="Slide 63">
    <p:bg>
      <p:bgPr>
        <a:solidFill>
          <a:srgbClr val="FFFFFF"/>
        </a:solidFill>
      </p:bgPr>
    </p:bg>
    <p:spTree>
      <p:nvGrpSpPr>
        <p:cNvPr id="1" name=""/>
        <p:cNvGrpSpPr/>
        <p:nvPr/>
      </p:nvGrpSpPr>
      <p:grpSpPr>
        <a:xfrm>
          <a:off x="0" y="0"/>
          <a:ext cx="0" cy="0"/>
          <a:chOff x="0" y="0"/>
          <a:chExt cx="0" cy="0"/>
        </a:xfrm>
      </p:grpSpPr>
      <p:pic>
        <p:nvPicPr>
          <p:cNvPr id="2" name="Image 0" descr="మీ వాలెట్‌లో కీలు ఉంటాయి స్వీకరించండి స్వీకరణ చిరునామాను పంచుకోండిపంపండి మీ కీతో సంతకం చేయండి బిట్‌కాయిన్ ఉమ్మడి లెడ్జర్‌లోనే ఉంటుంది">    </p:cNvPr>
          <p:cNvPicPr>
            <a:picLocks noChangeAspect="1"/>
          </p:cNvPicPr>
          <p:nvPr/>
        </p:nvPicPr>
        <p:blipFill>
          <a:blip r:embed="rId1"/>
          <a:stretch>
            <a:fillRect/>
          </a:stretch>
        </p:blipFill>
        <p:spPr>
          <a:xfrm>
            <a:off x="342900" y="693481"/>
            <a:ext cx="11506170" cy="5318699"/>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63</a:t>
            </a:fld>
            <a:endParaRPr lang="en-US"/>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name="Slide 6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te" altLang="en-US" sz="3000" dirty="0">
                <a:solidFill>
                  <a:srgbClr val="422C70"/>
                </a:solidFill>
                <a:latin typeface="IBM Plex Sans Medium" pitchFamily="34" charset="0"/>
                <a:ea typeface="IBM Plex Sans Medium" pitchFamily="34" charset="-122"/>
                <a:cs typeface="IBM Plex Sans Medium" pitchFamily="34" charset="-120"/>
              </a:rPr>
              <a:t>చిరునామాలు</a:t>
            </a:r>
            <a:endParaRPr lang="te" sz="3000" dirty="0"/>
          </a:p>
        </p:txBody>
      </p:sp>
      <p:sp>
        <p:nvSpPr>
          <p:cNvPr id="4" name="Text 2"/>
          <p:cNvSpPr/>
          <p:nvPr/>
        </p:nvSpPr>
        <p:spPr>
          <a:xfrm>
            <a:off x="1047720" y="1386779"/>
            <a:ext cx="11092404" cy="2300265"/>
          </a:xfrm>
          <a:prstGeom prst="rect">
            <a:avLst/>
          </a:prstGeom>
          <a:noFill/>
          <a:ln/>
        </p:spPr>
        <p:txBody>
          <a:bodyPr wrap="square" lIns="0" tIns="0" rIns="0" bIns="0" rtlCol="0" anchor="t"/>
          <a:lstStyle/>
          <a:p>
            <a:pPr algn="l" marL="228600" indent="-228600">
              <a:lnSpc>
                <a:spcPct val="113000"/>
              </a:lnSpc>
              <a:buSzPct val="100000"/>
              <a:buChar char="•"/>
            </a:pPr>
            <a:r>
              <a:rPr lang="te" altLang="en-US" sz="2400" dirty="0">
                <a:solidFill>
                  <a:srgbClr val="25252B"/>
                </a:solidFill>
                <a:latin typeface="IBM Plex Sans" pitchFamily="34" charset="0"/>
                <a:ea typeface="IBM Plex Sans" pitchFamily="34" charset="-122"/>
                <a:cs typeface="IBM Plex Sans" pitchFamily="34" charset="-120"/>
              </a:rPr>
              <a:t>ఆన్-చైన్ చెల్లింపును స్వీకరించడానికి పబ్లిక్ సమాచారం</a:t>
            </a:r>
            <a:endParaRPr lang="te" sz="2400" dirty="0"/>
          </a:p>
          <a:p>
            <a:pPr algn="l" marL="228600" indent="-228600">
              <a:lnSpc>
                <a:spcPct val="113000"/>
              </a:lnSpc>
              <a:spcBef>
                <a:spcPts val="480"/>
              </a:spcBef>
              <a:buSzPct val="100000"/>
              <a:buChar char="•"/>
            </a:pPr>
            <a:r>
              <a:rPr lang="te" altLang="en-US" sz="2400" dirty="0">
                <a:solidFill>
                  <a:srgbClr val="25252B"/>
                </a:solidFill>
                <a:latin typeface="IBM Plex Sans" pitchFamily="34" charset="0"/>
                <a:ea typeface="IBM Plex Sans" pitchFamily="34" charset="-122"/>
                <a:cs typeface="IBM Plex Sans" pitchFamily="34" charset="-120"/>
              </a:rPr>
              <a:t>మీరు ఉపయోగించాలనుకున్న వాలెట్‌లోని స్వీకరణ స్క్రీన్ నుంచి పొందండి</a:t>
            </a:r>
            <a:endParaRPr lang="te" sz="2400" dirty="0"/>
          </a:p>
          <a:p>
            <a:pPr algn="l" marL="228600" indent="-228600">
              <a:lnSpc>
                <a:spcPct val="113000"/>
              </a:lnSpc>
              <a:spcBef>
                <a:spcPts val="480"/>
              </a:spcBef>
              <a:buSzPct val="100000"/>
              <a:buChar char="•"/>
            </a:pPr>
            <a:r>
              <a:rPr lang="te" altLang="en-US" sz="2400" dirty="0">
                <a:solidFill>
                  <a:srgbClr val="25252B"/>
                </a:solidFill>
                <a:latin typeface="IBM Plex Sans" pitchFamily="34" charset="0"/>
                <a:ea typeface="IBM Plex Sans" pitchFamily="34" charset="-122"/>
                <a:cs typeface="IBM Plex Sans" pitchFamily="34" charset="-120"/>
              </a:rPr>
              <a:t>స్కాన్ చేయండి లేదా కాపీ చేయండి; ఆ తర్వాత విశ్వసనీయ స్క్రీన్‌తో పోల్చి చూసుకోండి</a:t>
            </a:r>
            <a:endParaRPr lang="te" sz="2400" dirty="0"/>
          </a:p>
          <a:p>
            <a:pPr algn="l" marL="228600" indent="-228600">
              <a:lnSpc>
                <a:spcPct val="113000"/>
              </a:lnSpc>
              <a:spcBef>
                <a:spcPts val="480"/>
              </a:spcBef>
              <a:buSzPct val="100000"/>
              <a:buChar char="•"/>
            </a:pPr>
            <a:r>
              <a:rPr lang="te" altLang="en-US" sz="2400" dirty="0">
                <a:solidFill>
                  <a:srgbClr val="25252B"/>
                </a:solidFill>
                <a:latin typeface="IBM Plex Sans" pitchFamily="34" charset="0"/>
                <a:ea typeface="IBM Plex Sans" pitchFamily="34" charset="-122"/>
                <a:cs typeface="IBM Plex Sans" pitchFamily="34" charset="-120"/>
              </a:rPr>
              <a:t>స్వీకర్త, నెట్‌వర్క్, చెల్లింపు పద్ధతిని నిర్ధారించుకోండి</a:t>
            </a:r>
            <a:endParaRPr lang="te" sz="2400" dirty="0"/>
          </a:p>
          <a:p>
            <a:pPr algn="l" marL="228600" indent="-228600">
              <a:lnSpc>
                <a:spcPct val="113000"/>
              </a:lnSpc>
              <a:spcBef>
                <a:spcPts val="480"/>
              </a:spcBef>
              <a:buSzPct val="100000"/>
              <a:buChar char="•"/>
            </a:pPr>
            <a:r>
              <a:rPr lang="te" altLang="en-US" sz="2400" dirty="0">
                <a:solidFill>
                  <a:srgbClr val="25252B"/>
                </a:solidFill>
                <a:latin typeface="IBM Plex Sans" pitchFamily="34" charset="0"/>
                <a:ea typeface="IBM Plex Sans" pitchFamily="34" charset="-122"/>
                <a:cs typeface="IBM Plex Sans" pitchFamily="34" charset="-120"/>
              </a:rPr>
              <a:t>ఆన్-చైన్ చిరునామా మరియు లైట్నింగ్ ఇన్వాయిస్: వేర్వేరు అభ్యర్థనలు</a:t>
            </a:r>
            <a:endParaRPr lang="te" sz="2400" dirty="0"/>
          </a:p>
        </p:txBody>
      </p:sp>
      <p:sp>
        <p:nvSpPr>
          <p:cNvPr id="5" name="Text 3"/>
          <p:cNvSpPr/>
          <p:nvPr/>
        </p:nvSpPr>
        <p:spPr>
          <a:xfrm>
            <a:off x="666780" y="4022263"/>
            <a:ext cx="11510010" cy="1234074"/>
          </a:xfrm>
          <a:prstGeom prst="rect">
            <a:avLst/>
          </a:prstGeom>
          <a:noFill/>
          <a:ln/>
        </p:spPr>
        <p:txBody>
          <a:bodyPr wrap="square" lIns="0" tIns="0" rIns="0" bIns="0" rtlCol="0" anchor="t"/>
          <a:lstStyle/>
          <a:p>
            <a:pPr algn="l" indent="0" marL="0">
              <a:lnSpc>
                <a:spcPct val="113000"/>
              </a:lnSpc>
              <a:buNone/>
            </a:pPr>
            <a:r>
              <a:rPr lang="te" altLang="en-US" sz="2400" dirty="0">
                <a:solidFill>
                  <a:srgbClr val="25252B"/>
                </a:solidFill>
                <a:latin typeface="IBM Plex Sans" pitchFamily="34" charset="0"/>
                <a:ea typeface="IBM Plex Sans" pitchFamily="34" charset="-122"/>
                <a:cs typeface="IBM Plex Sans" pitchFamily="34" charset="-120"/>
              </a:rPr>
              <a:t>మాల్వేర్ కాపీ చేసిన గమ్యస్థానాలను మార్చగలదు. పరిచయమైన రూపంలో కనిపించడం మాత్రమే సరిపోదు. కొత్త చిరునామాలు చెల్లింపుల మధ్య సంబంధాలను సులభంగా గుర్తించే అవకాశాన్ని తగ్గిస్తాయి; అవి చెల్లింపులను అనామకంగా మార్చవు.</a:t>
            </a:r>
            <a:endParaRPr lang="te" sz="240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te" altLang="en-US" sz="1200" dirty="0">
                <a:solidFill>
                  <a:srgbClr val="6C6C7D"/>
                </a:solidFill>
                <a:latin typeface="IBM Plex Sans" pitchFamily="34" charset="0"/>
                <a:ea typeface="IBM Plex Sans" pitchFamily="34" charset="-122"/>
                <a:cs typeface="IBM Plex Sans" pitchFamily="34" charset="-120"/>
              </a:rPr>
              <a:t>బిట్‌కాయిన్ డిప్లొమా · మాడ్యూల్ 3</a:t>
            </a:r>
            <a:endParaRPr lang="te"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64</a:t>
            </a:fld>
            <a:endParaRPr lang="en-US"/>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name="Slide 6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te" altLang="en-US" sz="3000" dirty="0">
                <a:solidFill>
                  <a:srgbClr val="422C70"/>
                </a:solidFill>
                <a:latin typeface="IBM Plex Sans Medium" pitchFamily="34" charset="0"/>
                <a:ea typeface="IBM Plex Sans Medium" pitchFamily="34" charset="-122"/>
                <a:cs typeface="IBM Plex Sans Medium" pitchFamily="34" charset="-120"/>
              </a:rPr>
              <a:t>కీలు</a:t>
            </a:r>
            <a:endParaRPr lang="te" sz="3000" dirty="0"/>
          </a:p>
        </p:txBody>
      </p:sp>
      <p:sp>
        <p:nvSpPr>
          <p:cNvPr id="4" name="Text 2"/>
          <p:cNvSpPr/>
          <p:nvPr/>
        </p:nvSpPr>
        <p:spPr>
          <a:xfrm>
            <a:off x="986729" y="1372240"/>
            <a:ext cx="11159338" cy="1881469"/>
          </a:xfrm>
          <a:prstGeom prst="rect">
            <a:avLst/>
          </a:prstGeom>
          <a:noFill/>
          <a:ln/>
        </p:spPr>
        <p:txBody>
          <a:bodyPr wrap="square" lIns="0" tIns="0" rIns="0" bIns="0" rtlCol="0" anchor="t"/>
          <a:lstStyle/>
          <a:p>
            <a:pPr algn="l" marL="191770" indent="-191770">
              <a:lnSpc>
                <a:spcPct val="113000"/>
              </a:lnSpc>
              <a:buSzPct val="100000"/>
              <a:buChar char="•"/>
            </a:pPr>
            <a:r>
              <a:rPr lang="te" altLang="en-US" sz="2020" b="1" dirty="0">
                <a:solidFill>
                  <a:srgbClr val="422C70"/>
                </a:solidFill>
                <a:latin typeface="IBM Plex Sans" pitchFamily="34" charset="0"/>
                <a:ea typeface="IBM Plex Sans" pitchFamily="34" charset="-122"/>
                <a:cs typeface="IBM Plex Sans" pitchFamily="34" charset="-120"/>
              </a:rPr>
              <a:t>ప్రైవేట్ కీ:</a:t>
            </a:r>
            <a:r>
              <a:rPr lang="te" altLang="en-US" sz="2020" dirty="0">
                <a:solidFill>
                  <a:srgbClr val="25252B"/>
                </a:solidFill>
                <a:latin typeface="IBM Plex Sans" pitchFamily="34" charset="0"/>
                <a:ea typeface="IBM Plex Sans" pitchFamily="34" charset="-122"/>
                <a:cs typeface="IBM Plex Sans" pitchFamily="34" charset="-120"/>
              </a:rPr>
              <a:t> ఖర్చు చేయడానికి అనుమతినిచ్చే రహస్య సమాచారం</a:t>
            </a:r>
            <a:endParaRPr lang="te" sz="2020" dirty="0"/>
          </a:p>
          <a:p>
            <a:pPr algn="l" marL="191770" indent="-191770">
              <a:lnSpc>
                <a:spcPct val="113000"/>
              </a:lnSpc>
              <a:spcBef>
                <a:spcPts val="400"/>
              </a:spcBef>
              <a:buSzPct val="100000"/>
              <a:buChar char="•"/>
            </a:pPr>
            <a:r>
              <a:rPr lang="te" altLang="en-US" sz="2020" b="1" dirty="0">
                <a:solidFill>
                  <a:srgbClr val="422C70"/>
                </a:solidFill>
                <a:latin typeface="IBM Plex Sans" pitchFamily="34" charset="0"/>
                <a:ea typeface="IBM Plex Sans" pitchFamily="34" charset="-122"/>
                <a:cs typeface="IBM Plex Sans" pitchFamily="34" charset="-120"/>
              </a:rPr>
              <a:t>పబ్లిక్ కీ:</a:t>
            </a:r>
            <a:r>
              <a:rPr lang="te" altLang="en-US" sz="2020" dirty="0">
                <a:solidFill>
                  <a:srgbClr val="25252B"/>
                </a:solidFill>
                <a:latin typeface="IBM Plex Sans" pitchFamily="34" charset="0"/>
                <a:ea typeface="IBM Plex Sans" pitchFamily="34" charset="-122"/>
                <a:cs typeface="IBM Plex Sans" pitchFamily="34" charset="-120"/>
              </a:rPr>
              <a:t> ప్రైవేట్ కీని వెల్లడించకుండా సంతకాలను ధృవీకరిస్తుంది</a:t>
            </a:r>
            <a:endParaRPr lang="te" sz="2020" dirty="0"/>
          </a:p>
          <a:p>
            <a:pPr algn="l" marL="191770" indent="-191770">
              <a:lnSpc>
                <a:spcPct val="113000"/>
              </a:lnSpc>
              <a:spcBef>
                <a:spcPts val="400"/>
              </a:spcBef>
              <a:buSzPct val="100000"/>
              <a:buChar char="•"/>
            </a:pPr>
            <a:r>
              <a:rPr lang="te" altLang="en-US" sz="2020" b="1" dirty="0">
                <a:solidFill>
                  <a:srgbClr val="422C70"/>
                </a:solidFill>
                <a:latin typeface="IBM Plex Sans" pitchFamily="34" charset="0"/>
                <a:ea typeface="IBM Plex Sans" pitchFamily="34" charset="-122"/>
                <a:cs typeface="IBM Plex Sans" pitchFamily="34" charset="-120"/>
              </a:rPr>
              <a:t>చిరునామా:</a:t>
            </a:r>
            <a:r>
              <a:rPr lang="te" altLang="en-US" sz="2020" dirty="0">
                <a:solidFill>
                  <a:srgbClr val="25252B"/>
                </a:solidFill>
                <a:latin typeface="IBM Plex Sans" pitchFamily="34" charset="0"/>
                <a:ea typeface="IBM Plex Sans" pitchFamily="34" charset="-122"/>
                <a:cs typeface="IBM Plex Sans" pitchFamily="34" charset="-120"/>
              </a:rPr>
              <a:t> పబ్లిక్ కీ సమాచారం నుంచి రూపొందించిన, చెల్లింపులను స్వీకరించడానికి ఉపయోగించే సమాచారం</a:t>
            </a:r>
            <a:endParaRPr lang="te" sz="2020" dirty="0"/>
          </a:p>
          <a:p>
            <a:pPr algn="l" marL="191770" indent="-191770">
              <a:lnSpc>
                <a:spcPct val="113000"/>
              </a:lnSpc>
              <a:spcBef>
                <a:spcPts val="400"/>
              </a:spcBef>
              <a:buSzPct val="100000"/>
              <a:buChar char="•"/>
            </a:pPr>
            <a:r>
              <a:rPr lang="te" altLang="en-US" sz="2020" dirty="0">
                <a:solidFill>
                  <a:srgbClr val="25252B"/>
                </a:solidFill>
                <a:latin typeface="IBM Plex Sans" pitchFamily="34" charset="0"/>
                <a:ea typeface="IBM Plex Sans" pitchFamily="34" charset="-122"/>
                <a:cs typeface="IBM Plex Sans" pitchFamily="34" charset="-120"/>
              </a:rPr>
              <a:t>వాలెట్లు సాధారణంగా అనేక కీలను స్వయంచాలకంగా నిర్వహిస్తాయి</a:t>
            </a:r>
            <a:endParaRPr lang="te" sz="2020" dirty="0"/>
          </a:p>
        </p:txBody>
      </p:sp>
      <p:sp>
        <p:nvSpPr>
          <p:cNvPr id="5" name="Text 3"/>
          <p:cNvSpPr/>
          <p:nvPr/>
        </p:nvSpPr>
        <p:spPr>
          <a:xfrm>
            <a:off x="666780" y="3535253"/>
            <a:ext cx="11510010" cy="1036747"/>
          </a:xfrm>
          <a:prstGeom prst="rect">
            <a:avLst/>
          </a:prstGeom>
          <a:noFill/>
          <a:ln/>
        </p:spPr>
        <p:txBody>
          <a:bodyPr wrap="square" lIns="0" tIns="0" rIns="0" bIns="0" rtlCol="0" anchor="t"/>
          <a:lstStyle/>
          <a:p>
            <a:pPr algn="l" indent="0" marL="0">
              <a:lnSpc>
                <a:spcPct val="113000"/>
              </a:lnSpc>
              <a:buNone/>
            </a:pPr>
            <a:r>
              <a:rPr lang="te" altLang="en-US" sz="2020" dirty="0">
                <a:solidFill>
                  <a:srgbClr val="25252B"/>
                </a:solidFill>
                <a:latin typeface="IBM Plex Sans" pitchFamily="34" charset="0"/>
                <a:ea typeface="IBM Plex Sans" pitchFamily="34" charset="-122"/>
                <a:cs typeface="IBM Plex Sans" pitchFamily="34" charset="-120"/>
              </a:rPr>
              <a:t>ప్రైవేట్ కీలు, సీడ్ పదబంధాలు, పాస్‌వర్డ్‌లు లేదా రికవరీ కోడ్‌లను ఎప్పుడూ ఇతరులతో పంచుకోకండి. ఏ నిజాయితీగల అధ్యాపకుడికీ, సహాయక సిబ్బందికీ, వాలెట్ సంస్థకీ, ఎక్స్ఛేంజ్ ఉద్యోగికీ లేదా డెవలపర్‌కీ అవి అవసరం లేదు.</a:t>
            </a:r>
            <a:endParaRPr lang="te" sz="2020" dirty="0"/>
          </a:p>
        </p:txBody>
      </p:sp>
      <p:sp>
        <p:nvSpPr>
          <p:cNvPr id="6" name="Shape 4"/>
          <p:cNvSpPr/>
          <p:nvPr/>
        </p:nvSpPr>
        <p:spPr>
          <a:xfrm>
            <a:off x="666780" y="4827941"/>
            <a:ext cx="10858500" cy="1382298"/>
          </a:xfrm>
          <a:prstGeom prst="rect">
            <a:avLst/>
          </a:prstGeom>
          <a:solidFill>
            <a:srgbClr val="F3F3FA"/>
          </a:solidFill>
          <a:ln/>
        </p:spPr>
      </p:sp>
      <p:sp>
        <p:nvSpPr>
          <p:cNvPr id="7" name="Shape 5"/>
          <p:cNvSpPr/>
          <p:nvPr/>
        </p:nvSpPr>
        <p:spPr>
          <a:xfrm>
            <a:off x="666780" y="4827941"/>
            <a:ext cx="57150" cy="1382298"/>
          </a:xfrm>
          <a:prstGeom prst="rect">
            <a:avLst/>
          </a:prstGeom>
          <a:solidFill>
            <a:srgbClr val="422C70"/>
          </a:solidFill>
          <a:ln/>
        </p:spPr>
      </p:sp>
      <p:sp>
        <p:nvSpPr>
          <p:cNvPr id="8" name="Text 6"/>
          <p:cNvSpPr/>
          <p:nvPr/>
        </p:nvSpPr>
        <p:spPr>
          <a:xfrm>
            <a:off x="1133582" y="5058369"/>
            <a:ext cx="10580980" cy="921441"/>
          </a:xfrm>
          <a:prstGeom prst="rect">
            <a:avLst/>
          </a:prstGeom>
          <a:noFill/>
          <a:ln/>
        </p:spPr>
        <p:txBody>
          <a:bodyPr wrap="square" lIns="0" tIns="0" rIns="0" bIns="0" rtlCol="0" anchor="t"/>
          <a:lstStyle/>
          <a:p>
            <a:pPr algn="l" indent="0" marL="0">
              <a:lnSpc>
                <a:spcPct val="113000"/>
              </a:lnSpc>
              <a:buNone/>
            </a:pPr>
            <a:r>
              <a:rPr lang="te" altLang="en-US" sz="2020" b="1" dirty="0">
                <a:solidFill>
                  <a:srgbClr val="422C70"/>
                </a:solidFill>
                <a:latin typeface="IBM Plex Sans" pitchFamily="34" charset="0"/>
                <a:ea typeface="IBM Plex Sans" pitchFamily="34" charset="-122"/>
                <a:cs typeface="IBM Plex Sans" pitchFamily="34" charset="-120"/>
              </a:rPr>
              <a:t>ప్రయత్నించండి</a:t>
            </a:r>
            <a:endParaRPr lang="te" sz="2020" dirty="0"/>
          </a:p>
          <a:p>
            <a:pPr algn="l" indent="0" marL="0">
              <a:lnSpc>
                <a:spcPct val="113000"/>
              </a:lnSpc>
              <a:spcBef>
                <a:spcPts val="300"/>
              </a:spcBef>
              <a:buNone/>
            </a:pPr>
            <a:r>
              <a:rPr lang="te" altLang="en-US" sz="2020" dirty="0">
                <a:solidFill>
                  <a:srgbClr val="25252B"/>
                </a:solidFill>
                <a:latin typeface="IBM Plex Sans" pitchFamily="34" charset="0"/>
                <a:ea typeface="IBM Plex Sans" pitchFamily="34" charset="-122"/>
                <a:cs typeface="IBM Plex Sans" pitchFamily="34" charset="-120"/>
              </a:rPr>
              <a:t>సిద్ధం చేసిన ఉదాహరణలను చెల్లింపులను స్వీకరించడానికి ఉపయోగించే సమాచారం, రహస్యాలు, ఒక వ్యక్తితో అనుసంధానించినప్పుడు సున్నితంగా మారే బహిరంగ సమాచారం అనే వర్గాలుగా విభజించండి.</a:t>
            </a:r>
            <a:endParaRPr lang="te" sz="2020" dirty="0"/>
          </a:p>
        </p:txBody>
      </p:sp>
      <p:sp>
        <p:nvSpPr>
          <p:cNvPr id="9" name="Text 7"/>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te" altLang="en-US" sz="1200" dirty="0">
                <a:solidFill>
                  <a:srgbClr val="6C6C7D"/>
                </a:solidFill>
                <a:latin typeface="IBM Plex Sans" pitchFamily="34" charset="0"/>
                <a:ea typeface="IBM Plex Sans" pitchFamily="34" charset="-122"/>
                <a:cs typeface="IBM Plex Sans" pitchFamily="34" charset="-120"/>
              </a:rPr>
              <a:t>బిట్‌కాయిన్ డిప్లొమా · మాడ్యూల్ 3</a:t>
            </a:r>
            <a:endParaRPr lang="te"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65</a:t>
            </a:fld>
            <a:endParaRPr lang="en-US"/>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name="Slide 66">
    <p:bg>
      <p:bgPr>
        <a:solidFill>
          <a:srgbClr val="FFFFFF"/>
        </a:solidFill>
      </p:bgPr>
    </p:bg>
    <p:spTree>
      <p:nvGrpSpPr>
        <p:cNvPr id="1" name=""/>
        <p:cNvGrpSpPr/>
        <p:nvPr/>
      </p:nvGrpSpPr>
      <p:grpSpPr>
        <a:xfrm>
          <a:off x="0" y="0"/>
          <a:ext cx="0" cy="0"/>
          <a:chOff x="0" y="0"/>
          <a:chExt cx="0" cy="0"/>
        </a:xfrm>
      </p:grpSpPr>
      <p:pic>
        <p:nvPicPr>
          <p:cNvPr id="2" name="Image 0" descr="ప్రైవేట్ కీ: దాన్ని ఎప్పుడూ పంచుకోవద్దు. అది ఉన్న ఎవరైనా మీ బిట్‌కాయిన్‌ను ఖర్చు చేయగలరు. స్వీకరించడం: పంచుకోవడం సురక్షితం ప్రైవేట్ కీ నుంచి రూపొందించిన పబ్లిక్ కీ పబ్లిక్ కీ సమాచారం నుంచి సృష్టించిన ">    </p:cNvPr>
          <p:cNvPicPr>
            <a:picLocks noChangeAspect="1"/>
          </p:cNvPicPr>
          <p:nvPr/>
        </p:nvPicPr>
        <p:blipFill>
          <a:blip r:embed="rId1"/>
          <a:stretch>
            <a:fillRect/>
          </a:stretch>
        </p:blipFill>
        <p:spPr>
          <a:xfrm>
            <a:off x="342900" y="1013978"/>
            <a:ext cx="11506170" cy="4677705"/>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66</a:t>
            </a:fld>
            <a:endParaRPr lang="en-US"/>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name="Slide 67">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1752630"/>
            <a:ext cx="5029200" cy="335283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te" altLang="en-US" sz="3000" dirty="0">
                <a:solidFill>
                  <a:srgbClr val="422C70"/>
                </a:solidFill>
                <a:latin typeface="IBM Plex Sans Medium" pitchFamily="34" charset="0"/>
                <a:ea typeface="IBM Plex Sans Medium" pitchFamily="34" charset="-122"/>
                <a:cs typeface="IBM Plex Sans Medium" pitchFamily="34" charset="-120"/>
              </a:rPr>
              <a:t>సీడ్ పదబంధాలు</a:t>
            </a:r>
            <a:endParaRPr lang="te" sz="3000" dirty="0"/>
          </a:p>
        </p:txBody>
      </p:sp>
      <p:sp>
        <p:nvSpPr>
          <p:cNvPr id="5" name="Text 2"/>
          <p:cNvSpPr/>
          <p:nvPr/>
        </p:nvSpPr>
        <p:spPr>
          <a:xfrm>
            <a:off x="666780" y="1441734"/>
            <a:ext cx="5694426" cy="1184971"/>
          </a:xfrm>
          <a:prstGeom prst="rect">
            <a:avLst/>
          </a:prstGeom>
          <a:noFill/>
          <a:ln/>
        </p:spPr>
        <p:txBody>
          <a:bodyPr wrap="square" lIns="0" tIns="0" rIns="0" bIns="0" rtlCol="0" anchor="t"/>
          <a:lstStyle/>
          <a:p>
            <a:pPr algn="l" indent="0" marL="0">
              <a:lnSpc>
                <a:spcPct val="113000"/>
              </a:lnSpc>
              <a:buNone/>
            </a:pPr>
            <a:r>
              <a:rPr lang="te" altLang="en-US" sz="2300" dirty="0">
                <a:solidFill>
                  <a:srgbClr val="25252B"/>
                </a:solidFill>
                <a:latin typeface="IBM Plex Sans" pitchFamily="34" charset="0"/>
                <a:ea typeface="IBM Plex Sans" pitchFamily="34" charset="-122"/>
                <a:cs typeface="IBM Plex Sans" pitchFamily="34" charset="-120"/>
              </a:rPr>
              <a:t>సీడ్ ఫ్రేజ్ అనేది అనేక వాలెట్లు తమ ప్రైవేట్ కీలను తిరిగి పొందడానికి ఉపయోగించే పదాల క్రమబద్ధమైన జాబితా.</a:t>
            </a:r>
            <a:endParaRPr lang="te" sz="2300" dirty="0"/>
          </a:p>
        </p:txBody>
      </p:sp>
      <p:sp>
        <p:nvSpPr>
          <p:cNvPr id="6" name="Text 3"/>
          <p:cNvSpPr/>
          <p:nvPr/>
        </p:nvSpPr>
        <p:spPr>
          <a:xfrm>
            <a:off x="1032449" y="2860609"/>
            <a:ext cx="5293553" cy="3335365"/>
          </a:xfrm>
          <a:prstGeom prst="rect">
            <a:avLst/>
          </a:prstGeom>
          <a:noFill/>
          <a:ln/>
        </p:spPr>
        <p:txBody>
          <a:bodyPr wrap="square" lIns="0" tIns="0" rIns="0" bIns="0" rtlCol="0" anchor="t"/>
          <a:lstStyle/>
          <a:p>
            <a:pPr algn="l" marL="219710" indent="-219710">
              <a:lnSpc>
                <a:spcPct val="113000"/>
              </a:lnSpc>
              <a:buSzPct val="100000"/>
              <a:buChar char="•"/>
            </a:pPr>
            <a:r>
              <a:rPr lang="te" altLang="en-US" sz="2300" dirty="0">
                <a:solidFill>
                  <a:srgbClr val="25252B"/>
                </a:solidFill>
                <a:latin typeface="IBM Plex Sans" pitchFamily="34" charset="0"/>
                <a:ea typeface="IBM Plex Sans" pitchFamily="34" charset="-122"/>
                <a:cs typeface="IBM Plex Sans" pitchFamily="34" charset="-120"/>
              </a:rPr>
              <a:t>సాధారణంగా 12 లేదా 24 పదాలు; రూపకల్పనలు వేర్వేరుగా ఉంటాయి</a:t>
            </a:r>
            <a:endParaRPr lang="te" sz="2300" dirty="0"/>
          </a:p>
          <a:p>
            <a:pPr algn="l" marL="219710" indent="-219710">
              <a:lnSpc>
                <a:spcPct val="113000"/>
              </a:lnSpc>
              <a:spcBef>
                <a:spcPts val="460"/>
              </a:spcBef>
              <a:buSzPct val="100000"/>
              <a:buChar char="•"/>
            </a:pPr>
            <a:r>
              <a:rPr lang="te" altLang="en-US" sz="2300" dirty="0">
                <a:solidFill>
                  <a:srgbClr val="25252B"/>
                </a:solidFill>
                <a:latin typeface="IBM Plex Sans" pitchFamily="34" charset="0"/>
                <a:ea typeface="IBM Plex Sans" pitchFamily="34" charset="-122"/>
                <a:cs typeface="IBM Plex Sans" pitchFamily="34" charset="-120"/>
              </a:rPr>
              <a:t>ఖచ్చితమైన అక్షరక్రమం మరియు పదాల క్రమం</a:t>
            </a:r>
            <a:endParaRPr lang="te" sz="2300" dirty="0"/>
          </a:p>
          <a:p>
            <a:pPr algn="l" marL="219710" indent="-219710">
              <a:lnSpc>
                <a:spcPct val="113000"/>
              </a:lnSpc>
              <a:spcBef>
                <a:spcPts val="460"/>
              </a:spcBef>
              <a:buSzPct val="100000"/>
              <a:buChar char="•"/>
            </a:pPr>
            <a:r>
              <a:rPr lang="te" altLang="en-US" sz="2300" dirty="0">
                <a:solidFill>
                  <a:srgbClr val="25252B"/>
                </a:solidFill>
                <a:latin typeface="IBM Plex Sans" pitchFamily="34" charset="0"/>
                <a:ea typeface="IBM Plex Sans" pitchFamily="34" charset="-122"/>
                <a:cs typeface="IBM Plex Sans" pitchFamily="34" charset="-120"/>
              </a:rPr>
              <a:t>అధికారిక బ్యాకప్ సూచనలు; గోప్యమైన, ఆఫ్‌లైన్ నిల్వ</a:t>
            </a:r>
            <a:endParaRPr lang="te" sz="2300" dirty="0"/>
          </a:p>
          <a:p>
            <a:pPr algn="l" marL="219710" indent="-219710">
              <a:lnSpc>
                <a:spcPct val="113000"/>
              </a:lnSpc>
              <a:spcBef>
                <a:spcPts val="460"/>
              </a:spcBef>
              <a:buSzPct val="100000"/>
              <a:buChar char="•"/>
            </a:pPr>
            <a:r>
              <a:rPr lang="te" altLang="en-US" sz="2300" dirty="0">
                <a:solidFill>
                  <a:srgbClr val="25252B"/>
                </a:solidFill>
                <a:latin typeface="IBM Plex Sans" pitchFamily="34" charset="0"/>
                <a:ea typeface="IBM Plex Sans" pitchFamily="34" charset="-122"/>
                <a:cs typeface="IBM Plex Sans" pitchFamily="34" charset="-120"/>
              </a:rPr>
              <a:t>పోగొట్టుకోవడం, దెబ్బతినడం, కెమెరాలు మరియు ఇతరుల నిఘా నుండి రక్షించుకోండి</a:t>
            </a:r>
            <a:endParaRPr lang="te" sz="230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te" altLang="en-US" sz="1200" dirty="0">
                <a:solidFill>
                  <a:srgbClr val="6C6C7D"/>
                </a:solidFill>
                <a:latin typeface="IBM Plex Sans" pitchFamily="34" charset="0"/>
                <a:ea typeface="IBM Plex Sans" pitchFamily="34" charset="-122"/>
                <a:cs typeface="IBM Plex Sans" pitchFamily="34" charset="-120"/>
              </a:rPr>
              <a:t>బిట్‌కాయిన్ డిప్లొమా · మాడ్యూల్ 3</a:t>
            </a:r>
            <a:endParaRPr lang="te"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67</a:t>
            </a:fld>
            <a:endParaRPr lang="en-US"/>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name="Slide 6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te" altLang="en-US" sz="3000" dirty="0">
                <a:solidFill>
                  <a:srgbClr val="422C70"/>
                </a:solidFill>
                <a:latin typeface="IBM Plex Sans Medium" pitchFamily="34" charset="0"/>
                <a:ea typeface="IBM Plex Sans Medium" pitchFamily="34" charset="-122"/>
                <a:cs typeface="IBM Plex Sans Medium" pitchFamily="34" charset="-120"/>
              </a:rPr>
              <a:t>కస్టోడియల్ మరియు నాన్-కస్టోడియల్ వినియోగం</a:t>
            </a:r>
            <a:endParaRPr lang="te" sz="3000" dirty="0"/>
          </a:p>
        </p:txBody>
      </p:sp>
      <p:sp>
        <p:nvSpPr>
          <p:cNvPr id="4" name="Text 2"/>
          <p:cNvSpPr/>
          <p:nvPr/>
        </p:nvSpPr>
        <p:spPr>
          <a:xfrm>
            <a:off x="1017179" y="1379464"/>
            <a:ext cx="11125871" cy="1681764"/>
          </a:xfrm>
          <a:prstGeom prst="rect">
            <a:avLst/>
          </a:prstGeom>
          <a:noFill/>
          <a:ln/>
        </p:spPr>
        <p:txBody>
          <a:bodyPr wrap="square" lIns="0" tIns="0" rIns="0" bIns="0" rtlCol="0" anchor="t"/>
          <a:lstStyle/>
          <a:p>
            <a:pPr algn="l" marL="210820" indent="-210820">
              <a:lnSpc>
                <a:spcPct val="113000"/>
              </a:lnSpc>
              <a:buSzPct val="100000"/>
              <a:buChar char="•"/>
            </a:pPr>
            <a:r>
              <a:rPr lang="te" altLang="en-US" sz="2210" b="1" dirty="0">
                <a:solidFill>
                  <a:srgbClr val="422C70"/>
                </a:solidFill>
                <a:latin typeface="IBM Plex Sans" pitchFamily="34" charset="0"/>
                <a:ea typeface="IBM Plex Sans" pitchFamily="34" charset="-122"/>
                <a:cs typeface="IBM Plex Sans" pitchFamily="34" charset="-120"/>
              </a:rPr>
              <a:t>సంరక్షకుని ఆధీనంలో:</a:t>
            </a:r>
            <a:r>
              <a:rPr lang="te" altLang="en-US" sz="2210" dirty="0">
                <a:solidFill>
                  <a:srgbClr val="25252B"/>
                </a:solidFill>
                <a:latin typeface="IBM Plex Sans" pitchFamily="34" charset="0"/>
                <a:ea typeface="IBM Plex Sans" pitchFamily="34" charset="-122"/>
                <a:cs typeface="IBM Plex Sans" pitchFamily="34" charset="-120"/>
              </a:rPr>
              <a:t> సేవా సంస్థ కీలు, ఖాతా పునరుద్ధరణను నియంత్రిస్తుంది</a:t>
            </a:r>
            <a:endParaRPr lang="te" sz="2210" dirty="0"/>
          </a:p>
          <a:p>
            <a:pPr algn="l" marL="210820" indent="-210820">
              <a:lnSpc>
                <a:spcPct val="113000"/>
              </a:lnSpc>
              <a:spcBef>
                <a:spcPts val="440"/>
              </a:spcBef>
              <a:buSzPct val="100000"/>
              <a:buChar char="•"/>
            </a:pPr>
            <a:r>
              <a:rPr lang="te" altLang="en-US" sz="2210" dirty="0">
                <a:solidFill>
                  <a:srgbClr val="25252B"/>
                </a:solidFill>
                <a:latin typeface="IBM Plex Sans" pitchFamily="34" charset="0"/>
                <a:ea typeface="IBM Plex Sans" pitchFamily="34" charset="-122"/>
                <a:cs typeface="IBM Plex Sans" pitchFamily="34" charset="-120"/>
              </a:rPr>
              <a:t>చూపబడే నిల్వ: బిట్‌కాయిన్‌ను అందిస్తామనే సేవా సంస్థ వాగ్దానం</a:t>
            </a:r>
            <a:endParaRPr lang="te" sz="2210" dirty="0"/>
          </a:p>
          <a:p>
            <a:pPr algn="l" marL="210820" indent="-210820">
              <a:lnSpc>
                <a:spcPct val="113000"/>
              </a:lnSpc>
              <a:spcBef>
                <a:spcPts val="440"/>
              </a:spcBef>
              <a:buSzPct val="100000"/>
              <a:buChar char="•"/>
            </a:pPr>
            <a:r>
              <a:rPr lang="te" altLang="en-US" sz="2210" b="1" dirty="0">
                <a:solidFill>
                  <a:srgbClr val="422C70"/>
                </a:solidFill>
                <a:latin typeface="IBM Plex Sans" pitchFamily="34" charset="0"/>
                <a:ea typeface="IBM Plex Sans" pitchFamily="34" charset="-122"/>
                <a:cs typeface="IBM Plex Sans" pitchFamily="34" charset="-120"/>
              </a:rPr>
              <a:t>స్వీయ ఆధీనంలో:</a:t>
            </a:r>
            <a:r>
              <a:rPr lang="te" altLang="en-US" sz="2210" dirty="0">
                <a:solidFill>
                  <a:srgbClr val="25252B"/>
                </a:solidFill>
                <a:latin typeface="IBM Plex Sans" pitchFamily="34" charset="0"/>
                <a:ea typeface="IBM Plex Sans" pitchFamily="34" charset="-122"/>
                <a:cs typeface="IBM Plex Sans" pitchFamily="34" charset="-120"/>
              </a:rPr>
              <a:t> వినియోగదారు కీలు, బ్యాకప్‌ను నియంత్రిస్తారు</a:t>
            </a:r>
            <a:endParaRPr lang="te" sz="2210" dirty="0"/>
          </a:p>
          <a:p>
            <a:pPr algn="l" marL="210820" indent="-210820">
              <a:lnSpc>
                <a:spcPct val="113000"/>
              </a:lnSpc>
              <a:spcBef>
                <a:spcPts val="440"/>
              </a:spcBef>
              <a:buSzPct val="100000"/>
              <a:buChar char="•"/>
            </a:pPr>
            <a:r>
              <a:rPr lang="te" altLang="en-US" sz="2210" dirty="0">
                <a:solidFill>
                  <a:srgbClr val="25252B"/>
                </a:solidFill>
                <a:latin typeface="IBM Plex Sans" pitchFamily="34" charset="0"/>
                <a:ea typeface="IBM Plex Sans" pitchFamily="34" charset="-122"/>
                <a:cs typeface="IBM Plex Sans" pitchFamily="34" charset="-120"/>
              </a:rPr>
              <a:t>ప్రత్యక్ష నియంత్రణతో పాటు పొరపాట్లు, పునరుద్ధరణ బాధ్యత కూడా వస్తుంది</a:t>
            </a:r>
            <a:endParaRPr lang="te" sz="2210" dirty="0"/>
          </a:p>
        </p:txBody>
      </p:sp>
      <p:sp>
        <p:nvSpPr>
          <p:cNvPr id="5" name="Text 3"/>
          <p:cNvSpPr/>
          <p:nvPr/>
        </p:nvSpPr>
        <p:spPr>
          <a:xfrm>
            <a:off x="666780" y="3369655"/>
            <a:ext cx="11510010" cy="756940"/>
          </a:xfrm>
          <a:prstGeom prst="rect">
            <a:avLst/>
          </a:prstGeom>
          <a:noFill/>
          <a:ln/>
        </p:spPr>
        <p:txBody>
          <a:bodyPr wrap="square" lIns="0" tIns="0" rIns="0" bIns="0" rtlCol="0" anchor="t"/>
          <a:lstStyle/>
          <a:p>
            <a:pPr algn="l" indent="0" marL="0">
              <a:lnSpc>
                <a:spcPct val="113000"/>
              </a:lnSpc>
              <a:buNone/>
            </a:pPr>
            <a:r>
              <a:rPr lang="te" altLang="en-US" sz="2210" dirty="0">
                <a:solidFill>
                  <a:srgbClr val="25252B"/>
                </a:solidFill>
                <a:latin typeface="IBM Plex Sans" pitchFamily="34" charset="0"/>
                <a:ea typeface="IBM Plex Sans" pitchFamily="34" charset="-122"/>
                <a:cs typeface="IBM Plex Sans" pitchFamily="34" charset="-120"/>
              </a:rPr>
              <a:t>ఒక సేవా సంస్థ ఒక నిర్దిష్ట ఖాతాదారునికి ఎంత చెల్లించాల్సి ఉందో పబ్లిక్ బ్లాక్‌చెయిన్ నిరూపించలేదు. స్వీయ ఆధీనంలో ఉంచుకున్నప్పటికీ సాఫ్ట్‌వేర్, హార్డ్‌వేర్, సర్వర్, నెట్‌వర్క్‌లపై ఆధారపడాల్సి రావచ్చు.</a:t>
            </a:r>
            <a:endParaRPr lang="te" sz="2210" dirty="0"/>
          </a:p>
        </p:txBody>
      </p:sp>
      <p:sp>
        <p:nvSpPr>
          <p:cNvPr id="6" name="Shape 4"/>
          <p:cNvSpPr/>
          <p:nvPr/>
        </p:nvSpPr>
        <p:spPr>
          <a:xfrm>
            <a:off x="666780" y="4406951"/>
            <a:ext cx="10858500" cy="1513423"/>
          </a:xfrm>
          <a:prstGeom prst="rect">
            <a:avLst/>
          </a:prstGeom>
          <a:solidFill>
            <a:srgbClr val="F3F3FA"/>
          </a:solidFill>
          <a:ln/>
        </p:spPr>
      </p:sp>
      <p:sp>
        <p:nvSpPr>
          <p:cNvPr id="7" name="Shape 5"/>
          <p:cNvSpPr/>
          <p:nvPr/>
        </p:nvSpPr>
        <p:spPr>
          <a:xfrm>
            <a:off x="666780" y="4406951"/>
            <a:ext cx="57150" cy="1513423"/>
          </a:xfrm>
          <a:prstGeom prst="rect">
            <a:avLst/>
          </a:prstGeom>
          <a:solidFill>
            <a:srgbClr val="422C70"/>
          </a:solidFill>
          <a:ln/>
        </p:spPr>
      </p:sp>
      <p:sp>
        <p:nvSpPr>
          <p:cNvPr id="8" name="Text 6"/>
          <p:cNvSpPr/>
          <p:nvPr/>
        </p:nvSpPr>
        <p:spPr>
          <a:xfrm>
            <a:off x="1172535" y="4659325"/>
            <a:ext cx="10498226" cy="1008675"/>
          </a:xfrm>
          <a:prstGeom prst="rect">
            <a:avLst/>
          </a:prstGeom>
          <a:noFill/>
          <a:ln/>
        </p:spPr>
        <p:txBody>
          <a:bodyPr wrap="square" lIns="0" tIns="0" rIns="0" bIns="0" rtlCol="0" anchor="t"/>
          <a:lstStyle/>
          <a:p>
            <a:pPr algn="l" indent="0" marL="0">
              <a:lnSpc>
                <a:spcPct val="113000"/>
              </a:lnSpc>
              <a:buNone/>
            </a:pPr>
            <a:r>
              <a:rPr lang="te" altLang="en-US" sz="2210" b="1" dirty="0">
                <a:solidFill>
                  <a:srgbClr val="422C70"/>
                </a:solidFill>
                <a:latin typeface="IBM Plex Sans" pitchFamily="34" charset="0"/>
                <a:ea typeface="IBM Plex Sans" pitchFamily="34" charset="-122"/>
                <a:cs typeface="IBM Plex Sans" pitchFamily="34" charset="-120"/>
              </a:rPr>
              <a:t>ప్రయత్నించండి</a:t>
            </a:r>
            <a:endParaRPr lang="te" sz="2210" dirty="0"/>
          </a:p>
          <a:p>
            <a:pPr algn="l" indent="0" marL="0">
              <a:lnSpc>
                <a:spcPct val="113000"/>
              </a:lnSpc>
              <a:spcBef>
                <a:spcPts val="330"/>
              </a:spcBef>
              <a:buNone/>
            </a:pPr>
            <a:r>
              <a:rPr lang="te" altLang="en-US" sz="2210" dirty="0">
                <a:solidFill>
                  <a:srgbClr val="25252B"/>
                </a:solidFill>
                <a:latin typeface="IBM Plex Sans" pitchFamily="34" charset="0"/>
                <a:ea typeface="IBM Plex Sans" pitchFamily="34" charset="-122"/>
                <a:cs typeface="IBM Plex Sans" pitchFamily="34" charset="-120"/>
              </a:rPr>
              <a:t>ముందుగా సిద్ధం చేసిన రెండు వివరణలను పోల్చండి: కీలను ఎవరు నియంత్రిస్తారు, ప్రాప్యతను ఎవరు పునరుద్ధరిస్తారు, ఏ ప్రమాదాన్ని తనిఖీ చేయాలి?</a:t>
            </a:r>
            <a:endParaRPr lang="te" sz="2210" dirty="0"/>
          </a:p>
        </p:txBody>
      </p:sp>
      <p:sp>
        <p:nvSpPr>
          <p:cNvPr id="9" name="Text 7"/>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te" altLang="en-US" sz="1200" dirty="0">
                <a:solidFill>
                  <a:srgbClr val="6C6C7D"/>
                </a:solidFill>
                <a:latin typeface="IBM Plex Sans" pitchFamily="34" charset="0"/>
                <a:ea typeface="IBM Plex Sans" pitchFamily="34" charset="-122"/>
                <a:cs typeface="IBM Plex Sans" pitchFamily="34" charset="-120"/>
              </a:rPr>
              <a:t>బిట్‌కాయిన్ డిప్లొమా · మాడ్యూల్ 3</a:t>
            </a:r>
            <a:endParaRPr lang="te"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68</a:t>
            </a:fld>
            <a:endParaRPr lang="en-US"/>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name="Slide 69">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66780" y="714421"/>
            <a:ext cx="10858500" cy="5429250"/>
          </a:xfrm>
          <a:prstGeom prst="rect">
            <a:avLst/>
          </a:prstGeom>
        </p:spPr>
      </p:pic>
      <p:sp>
        <p:nvSpPr>
          <p:cNvPr id="3" name="Text 0"/>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te" altLang="en-US" sz="1200" dirty="0">
                <a:solidFill>
                  <a:srgbClr val="6C6C7D"/>
                </a:solidFill>
                <a:latin typeface="IBM Plex Sans" pitchFamily="34" charset="0"/>
                <a:ea typeface="IBM Plex Sans" pitchFamily="34" charset="-122"/>
                <a:cs typeface="IBM Plex Sans" pitchFamily="34" charset="-120"/>
              </a:rPr>
              <a:t>బిట్‌కాయిన్ డిప్లొమా · మాడ్యూల్ 3</a:t>
            </a:r>
            <a:endParaRPr lang="te"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69</a:t>
            </a:fld>
            <a:endParaRPr lang="en-US"/>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name="Slide 70">
    <p:bg>
      <p:bgPr>
        <a:solidFill>
          <a:srgbClr val="FFFFFF"/>
        </a:solidFill>
      </p:bgPr>
    </p:bg>
    <p:spTree>
      <p:nvGrpSpPr>
        <p:cNvPr id="1" name=""/>
        <p:cNvGrpSpPr/>
        <p:nvPr/>
      </p:nvGrpSpPr>
      <p:grpSpPr>
        <a:xfrm>
          <a:off x="0" y="0"/>
          <a:ext cx="0" cy="0"/>
          <a:chOff x="0" y="0"/>
          <a:chExt cx="0" cy="0"/>
        </a:xfrm>
      </p:grpSpPr>
      <p:pic>
        <p:nvPicPr>
          <p:cNvPr id="2" name="Image 0" descr="సంరక్షణ సేవ ఆధారితం మీరు మీ ఫోన్‌లో ఒక ఖాతాలోకి సైన్ ఇన్ చేస్తారుసేవ తన సర్వర్లలో కీలను ఉంచుతుంది సేవ మీ చెల్లింపును ఆమోదించి, దానిపై సంతకం చేస్తుందినిల్వసేవ ఇచ్చే హామీపునరుద్ధరణసేవ అందించే ఖాతా ప్రక్">    </p:cNvPr>
          <p:cNvPicPr>
            <a:picLocks noChangeAspect="1"/>
          </p:cNvPicPr>
          <p:nvPr/>
        </p:nvPicPr>
        <p:blipFill>
          <a:blip r:embed="rId1"/>
          <a:stretch>
            <a:fillRect/>
          </a:stretch>
        </p:blipFill>
        <p:spPr>
          <a:xfrm>
            <a:off x="342900" y="736458"/>
            <a:ext cx="11506170" cy="5232745"/>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70</a:t>
            </a:fld>
            <a:endParaRPr lang="en-US"/>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name="Slide 71">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7315200" y="0"/>
            <a:ext cx="4876770" cy="685800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te" altLang="en-US" sz="3000" dirty="0">
                <a:solidFill>
                  <a:srgbClr val="422C70"/>
                </a:solidFill>
                <a:latin typeface="IBM Plex Sans Medium" pitchFamily="34" charset="0"/>
                <a:ea typeface="IBM Plex Sans Medium" pitchFamily="34" charset="-122"/>
                <a:cs typeface="IBM Plex Sans Medium" pitchFamily="34" charset="-120"/>
              </a:rPr>
              <a:t>హాట్ మరియు కోల్డ్ వాలెట్లు</a:t>
            </a:r>
            <a:endParaRPr lang="te" sz="3000" dirty="0"/>
          </a:p>
        </p:txBody>
      </p:sp>
      <p:sp>
        <p:nvSpPr>
          <p:cNvPr id="5" name="Text 2"/>
          <p:cNvSpPr/>
          <p:nvPr/>
        </p:nvSpPr>
        <p:spPr>
          <a:xfrm>
            <a:off x="1002000" y="1375806"/>
            <a:ext cx="5973227" cy="3418302"/>
          </a:xfrm>
          <a:prstGeom prst="rect">
            <a:avLst/>
          </a:prstGeom>
          <a:noFill/>
          <a:ln/>
        </p:spPr>
        <p:txBody>
          <a:bodyPr wrap="square" lIns="0" tIns="0" rIns="0" bIns="0" rtlCol="0" anchor="t"/>
          <a:lstStyle/>
          <a:p>
            <a:pPr algn="l" marL="200660" indent="-200660">
              <a:lnSpc>
                <a:spcPct val="113000"/>
              </a:lnSpc>
              <a:buSzPct val="100000"/>
              <a:buChar char="•"/>
            </a:pPr>
            <a:r>
              <a:rPr lang="te" altLang="en-US" sz="2110" b="1" dirty="0">
                <a:solidFill>
                  <a:srgbClr val="422C70"/>
                </a:solidFill>
                <a:latin typeface="IBM Plex Sans" pitchFamily="34" charset="0"/>
                <a:ea typeface="IBM Plex Sans" pitchFamily="34" charset="-122"/>
                <a:cs typeface="IBM Plex Sans" pitchFamily="34" charset="-120"/>
              </a:rPr>
              <a:t>హాట్:</a:t>
            </a:r>
            <a:r>
              <a:rPr lang="te" altLang="en-US" sz="2110" dirty="0">
                <a:solidFill>
                  <a:srgbClr val="25252B"/>
                </a:solidFill>
                <a:latin typeface="IBM Plex Sans" pitchFamily="34" charset="0"/>
                <a:ea typeface="IBM Plex Sans" pitchFamily="34" charset="-122"/>
                <a:cs typeface="IBM Plex Sans" pitchFamily="34" charset="-120"/>
              </a:rPr>
              <a:t> ఇంటర్నెట్‌కు అనుసంధానమైన పరికరంలో కీలు; సౌకర్యవంతం, ముప్పులకు ఎక్కువగా గురయ్యే అవకాశం</a:t>
            </a:r>
            <a:endParaRPr lang="te" sz="2110" dirty="0"/>
          </a:p>
          <a:p>
            <a:pPr algn="l" marL="200660" indent="-200660">
              <a:lnSpc>
                <a:spcPct val="113000"/>
              </a:lnSpc>
              <a:spcBef>
                <a:spcPts val="420"/>
              </a:spcBef>
              <a:buSzPct val="100000"/>
              <a:buChar char="•"/>
            </a:pPr>
            <a:r>
              <a:rPr lang="te" altLang="en-US" sz="2110" b="1" dirty="0">
                <a:solidFill>
                  <a:srgbClr val="422C70"/>
                </a:solidFill>
                <a:latin typeface="IBM Plex Sans" pitchFamily="34" charset="0"/>
                <a:ea typeface="IBM Plex Sans" pitchFamily="34" charset="-122"/>
                <a:cs typeface="IBM Plex Sans" pitchFamily="34" charset="-120"/>
              </a:rPr>
              <a:t>కోల్డ్:</a:t>
            </a:r>
            <a:r>
              <a:rPr lang="te" altLang="en-US" sz="2110" dirty="0">
                <a:solidFill>
                  <a:srgbClr val="25252B"/>
                </a:solidFill>
                <a:latin typeface="IBM Plex Sans" pitchFamily="34" charset="0"/>
                <a:ea typeface="IBM Plex Sans" pitchFamily="34" charset="-122"/>
                <a:cs typeface="IBM Plex Sans" pitchFamily="34" charset="-120"/>
              </a:rPr>
              <a:t> ఇంటర్నెట్‌కు అనుసంధానమైన సాధారణ వినియోగ పరికరం నుంచి వేరుగా ఉంచిన సంతకం చేసే కీలు</a:t>
            </a:r>
            <a:endParaRPr lang="te" sz="2110" dirty="0"/>
          </a:p>
          <a:p>
            <a:pPr algn="l" marL="200660" indent="-200660">
              <a:lnSpc>
                <a:spcPct val="113000"/>
              </a:lnSpc>
              <a:spcBef>
                <a:spcPts val="420"/>
              </a:spcBef>
              <a:buSzPct val="100000"/>
              <a:buChar char="•"/>
            </a:pPr>
            <a:r>
              <a:rPr lang="te" altLang="en-US" sz="2110" b="1" dirty="0">
                <a:solidFill>
                  <a:srgbClr val="422C70"/>
                </a:solidFill>
                <a:latin typeface="IBM Plex Sans" pitchFamily="34" charset="0"/>
                <a:ea typeface="IBM Plex Sans" pitchFamily="34" charset="-122"/>
                <a:cs typeface="IBM Plex Sans" pitchFamily="34" charset="-120"/>
              </a:rPr>
              <a:t>హార్డ్‌వేర్ వాలెట్:</a:t>
            </a:r>
            <a:r>
              <a:rPr lang="te" altLang="en-US" sz="2110" dirty="0">
                <a:solidFill>
                  <a:srgbClr val="25252B"/>
                </a:solidFill>
                <a:latin typeface="IBM Plex Sans" pitchFamily="34" charset="0"/>
                <a:ea typeface="IBM Plex Sans" pitchFamily="34" charset="-122"/>
                <a:cs typeface="IBM Plex Sans" pitchFamily="34" charset="-120"/>
              </a:rPr>
              <a:t> కీల రక్షణకు, సంతకం చేయడానికి ప్రత్యేకంగా రూపొందించిన పరికరం</a:t>
            </a:r>
            <a:endParaRPr lang="te" sz="2110" dirty="0"/>
          </a:p>
          <a:p>
            <a:pPr algn="l" marL="200660" indent="-200660">
              <a:lnSpc>
                <a:spcPct val="113000"/>
              </a:lnSpc>
              <a:spcBef>
                <a:spcPts val="420"/>
              </a:spcBef>
              <a:buSzPct val="100000"/>
              <a:buChar char="•"/>
            </a:pPr>
            <a:r>
              <a:rPr lang="te" altLang="en-US" sz="2110" dirty="0">
                <a:solidFill>
                  <a:srgbClr val="25252B"/>
                </a:solidFill>
                <a:latin typeface="IBM Plex Sans" pitchFamily="34" charset="0"/>
                <a:ea typeface="IBM Plex Sans" pitchFamily="34" charset="-122"/>
                <a:cs typeface="IBM Plex Sans" pitchFamily="34" charset="-120"/>
              </a:rPr>
              <a:t>సంరక్షణ మరియు పునరుద్ధరణ: వేర్వేరు అంశాలు</a:t>
            </a:r>
            <a:endParaRPr lang="te" sz="2110" dirty="0"/>
          </a:p>
        </p:txBody>
      </p:sp>
      <p:sp>
        <p:nvSpPr>
          <p:cNvPr id="6" name="Text 3"/>
          <p:cNvSpPr/>
          <p:nvPr/>
        </p:nvSpPr>
        <p:spPr>
          <a:xfrm>
            <a:off x="666780" y="5089002"/>
            <a:ext cx="6340632" cy="1085850"/>
          </a:xfrm>
          <a:prstGeom prst="rect">
            <a:avLst/>
          </a:prstGeom>
          <a:noFill/>
          <a:ln/>
        </p:spPr>
        <p:txBody>
          <a:bodyPr wrap="square" lIns="0" tIns="0" rIns="0" bIns="0" rtlCol="0" anchor="t"/>
          <a:lstStyle/>
          <a:p>
            <a:pPr algn="l" indent="0" marL="0">
              <a:lnSpc>
                <a:spcPct val="113000"/>
              </a:lnSpc>
              <a:buNone/>
            </a:pPr>
            <a:r>
              <a:rPr lang="te" altLang="en-US" sz="2110" dirty="0">
                <a:solidFill>
                  <a:srgbClr val="25252B"/>
                </a:solidFill>
                <a:latin typeface="IBM Plex Sans" pitchFamily="34" charset="0"/>
                <a:ea typeface="IBM Plex Sans" pitchFamily="34" charset="-122"/>
                <a:cs typeface="IBM Plex Sans" pitchFamily="34" charset="-120"/>
              </a:rPr>
              <a:t>హార్డ్‌వేర్ వాలెట్ కోల్డ్ స్టోరేజ్‌కు తోడ్పడగలదు; ఈ పదాలను ఒకదాని బదులు మరొకటి వాడలేము. పరికరాలకు, బ్యాకప్‌లకు కూడా రక్షణ అవసరమే.</a:t>
            </a:r>
            <a:endParaRPr lang="te" sz="211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te" altLang="en-US" sz="1200" dirty="0">
                <a:solidFill>
                  <a:srgbClr val="6C6C7D"/>
                </a:solidFill>
                <a:latin typeface="IBM Plex Sans" pitchFamily="34" charset="0"/>
                <a:ea typeface="IBM Plex Sans" pitchFamily="34" charset="-122"/>
                <a:cs typeface="IBM Plex Sans" pitchFamily="34" charset="-120"/>
              </a:rPr>
              <a:t>బిట్‌కాయిన్ డిప్లొమా · మాడ్యూల్ 3</a:t>
            </a:r>
            <a:endParaRPr lang="te"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71</a:t>
            </a:fld>
            <a:endParaRPr lang="en-US"/>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name="Slide 7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te" altLang="en-US" sz="3000" dirty="0">
                <a:solidFill>
                  <a:srgbClr val="422C70"/>
                </a:solidFill>
                <a:latin typeface="IBM Plex Sans Medium" pitchFamily="34" charset="0"/>
                <a:ea typeface="IBM Plex Sans Medium" pitchFamily="34" charset="-122"/>
                <a:cs typeface="IBM Plex Sans Medium" pitchFamily="34" charset="-120"/>
              </a:rPr>
              <a:t>వాలెట్ పునరుద్ధరణ మరియు సీడ్ పదబంధం పరీక్ష</a:t>
            </a:r>
            <a:endParaRPr lang="te" sz="3000" dirty="0"/>
          </a:p>
        </p:txBody>
      </p:sp>
      <p:sp>
        <p:nvSpPr>
          <p:cNvPr id="4" name="Text 2"/>
          <p:cNvSpPr/>
          <p:nvPr/>
        </p:nvSpPr>
        <p:spPr>
          <a:xfrm>
            <a:off x="666780" y="1447770"/>
            <a:ext cx="11510010" cy="1645463"/>
          </a:xfrm>
          <a:prstGeom prst="rect">
            <a:avLst/>
          </a:prstGeom>
          <a:noFill/>
          <a:ln/>
        </p:spPr>
        <p:txBody>
          <a:bodyPr wrap="square" lIns="0" tIns="0" rIns="0" bIns="0" rtlCol="0" anchor="t"/>
          <a:lstStyle/>
          <a:p>
            <a:pPr algn="l" indent="0" marL="0">
              <a:lnSpc>
                <a:spcPct val="113000"/>
              </a:lnSpc>
              <a:buNone/>
            </a:pPr>
            <a:r>
              <a:rPr lang="te" altLang="en-US" sz="2400" dirty="0">
                <a:solidFill>
                  <a:srgbClr val="25252B"/>
                </a:solidFill>
                <a:latin typeface="IBM Plex Sans" pitchFamily="34" charset="0"/>
                <a:ea typeface="IBM Plex Sans" pitchFamily="34" charset="-122"/>
                <a:cs typeface="IBM Plex Sans" pitchFamily="34" charset="-120"/>
              </a:rPr>
              <a:t>ముందుగా సిద్ధం చేసిన, ఖాళీగా ఉన్న లేదా అనుకరణ కోసం రూపొందించిన సామగ్రిని మాత్రమే ఉపయోగించండి. అసలైన రికవరీ పదాలను ఎప్పుడూ బయటపెట్టవద్దు; తరగతిలో ఉపయోగించిన వాలెట్‌ను తరువాత గణనీయమైన నిధులను నిల్వ చేయడానికి ఎప్పుడూ ఉపయోగించవద్దు.</a:t>
            </a:r>
            <a:endParaRPr lang="te" sz="2400" dirty="0"/>
          </a:p>
        </p:txBody>
      </p:sp>
      <p:sp>
        <p:nvSpPr>
          <p:cNvPr id="5"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te" altLang="en-US" sz="1200" dirty="0">
                <a:solidFill>
                  <a:srgbClr val="6C6C7D"/>
                </a:solidFill>
                <a:latin typeface="IBM Plex Sans" pitchFamily="34" charset="0"/>
                <a:ea typeface="IBM Plex Sans" pitchFamily="34" charset="-122"/>
                <a:cs typeface="IBM Plex Sans" pitchFamily="34" charset="-120"/>
              </a:rPr>
              <a:t>బిట్‌కాయిన్ డిప్లొమా · మాడ్యూల్ 3</a:t>
            </a:r>
            <a:endParaRPr lang="te"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72</a:t>
            </a:fld>
            <a:endParaRPr lang="en-US"/>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name="Slide 73">
    <p:bg>
      <p:bgPr>
        <a:solidFill>
          <a:srgbClr val="FFFFFF"/>
        </a:solidFill>
      </p:bgPr>
    </p:bg>
    <p:spTree>
      <p:nvGrpSpPr>
        <p:cNvPr id="1" name=""/>
        <p:cNvGrpSpPr/>
        <p:nvPr/>
      </p:nvGrpSpPr>
      <p:grpSpPr>
        <a:xfrm>
          <a:off x="0" y="0"/>
          <a:ext cx="0" cy="0"/>
          <a:chOff x="0" y="0"/>
          <a:chExt cx="0" cy="0"/>
        </a:xfrm>
      </p:grpSpPr>
      <p:pic>
        <p:nvPicPr>
          <p:cNvPr id="2" name="Image 0" descr="సిద్ధం చేసిన, ఖాళీగా ఉన్న లేదా అనుకరణ సామగ్రిని మాత్రమే ఉపయోగించండి. మీ బోధకులు రికవరీ పదాలను ఎప్పుడూ చూడకూడదు. 1 సూచనలను అనుసరించండిమీరు ఉపయోగించే నిర్దిష్ట శిక్షణ వాలెట్‌కు సంబంధించిన అధికారిక మార్గ">    </p:cNvPr>
          <p:cNvPicPr>
            <a:picLocks noChangeAspect="1"/>
          </p:cNvPicPr>
          <p:nvPr/>
        </p:nvPicPr>
        <p:blipFill>
          <a:blip r:embed="rId1"/>
          <a:stretch>
            <a:fillRect/>
          </a:stretch>
        </p:blipFill>
        <p:spPr>
          <a:xfrm>
            <a:off x="342900" y="500268"/>
            <a:ext cx="11506170" cy="5705033"/>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73</a:t>
            </a:fld>
            <a:endParaRPr lang="en-US"/>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name="Slide 7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te" altLang="en-US" sz="3000" dirty="0">
                <a:solidFill>
                  <a:srgbClr val="422C70"/>
                </a:solidFill>
                <a:latin typeface="IBM Plex Sans Medium" pitchFamily="34" charset="0"/>
                <a:ea typeface="IBM Plex Sans Medium" pitchFamily="34" charset="-122"/>
                <a:cs typeface="IBM Plex Sans Medium" pitchFamily="34" charset="-120"/>
              </a:rPr>
              <a:t>బిట్‌కాయిన్‌ను స్వీకరించడం</a:t>
            </a:r>
            <a:endParaRPr lang="te" sz="3000" dirty="0"/>
          </a:p>
        </p:txBody>
      </p:sp>
      <p:sp>
        <p:nvSpPr>
          <p:cNvPr id="4" name="Text 2"/>
          <p:cNvSpPr/>
          <p:nvPr/>
        </p:nvSpPr>
        <p:spPr>
          <a:xfrm>
            <a:off x="666780" y="1447770"/>
            <a:ext cx="11510010" cy="411389"/>
          </a:xfrm>
          <a:prstGeom prst="rect">
            <a:avLst/>
          </a:prstGeom>
          <a:noFill/>
          <a:ln/>
        </p:spPr>
        <p:txBody>
          <a:bodyPr wrap="square" lIns="0" tIns="0" rIns="0" bIns="0" rtlCol="0" anchor="t"/>
          <a:lstStyle/>
          <a:p>
            <a:pPr algn="l" indent="0" marL="0">
              <a:lnSpc>
                <a:spcPct val="113000"/>
              </a:lnSpc>
              <a:buNone/>
            </a:pPr>
            <a:r>
              <a:rPr lang="te" altLang="en-US" sz="2400" b="1" dirty="0">
                <a:solidFill>
                  <a:srgbClr val="25252B"/>
                </a:solidFill>
                <a:latin typeface="IBM Plex Sans" pitchFamily="34" charset="0"/>
                <a:ea typeface="IBM Plex Sans" pitchFamily="34" charset="-122"/>
                <a:cs typeface="IBM Plex Sans" pitchFamily="34" charset="-120"/>
              </a:rPr>
              <a:t>అభ్యాసం 1: సురక్షితంగా స్వీకరించండి</a:t>
            </a:r>
            <a:endParaRPr lang="te" sz="2400" dirty="0"/>
          </a:p>
        </p:txBody>
      </p:sp>
      <p:sp>
        <p:nvSpPr>
          <p:cNvPr id="5" name="Text 3"/>
          <p:cNvSpPr/>
          <p:nvPr/>
        </p:nvSpPr>
        <p:spPr>
          <a:xfrm>
            <a:off x="1047720" y="2102937"/>
            <a:ext cx="11092404" cy="2300265"/>
          </a:xfrm>
          <a:prstGeom prst="rect">
            <a:avLst/>
          </a:prstGeom>
          <a:noFill/>
          <a:ln/>
        </p:spPr>
        <p:txBody>
          <a:bodyPr wrap="square" lIns="0" tIns="0" rIns="0" bIns="0" rtlCol="0" anchor="t"/>
          <a:lstStyle/>
          <a:p>
            <a:pPr algn="l" marL="228600" indent="-228600">
              <a:lnSpc>
                <a:spcPct val="113000"/>
              </a:lnSpc>
              <a:buSzPct val="100000"/>
              <a:buFont typeface="+mj-lt"/>
              <a:buAutoNum type="arabicPeriod" startAt="1"/>
            </a:pPr>
            <a:r>
              <a:rPr lang="te" altLang="en-US" sz="2400" dirty="0">
                <a:solidFill>
                  <a:srgbClr val="25252B"/>
                </a:solidFill>
                <a:latin typeface="IBM Plex Sans" pitchFamily="34" charset="0"/>
                <a:ea typeface="IBM Plex Sans" pitchFamily="34" charset="-122"/>
                <a:cs typeface="IBM Plex Sans" pitchFamily="34" charset="-120"/>
              </a:rPr>
              <a:t>సిద్ధం చేసిన వాలెట్‌ను తెరవండి; స్వీకరించు ఎంచుకోండి.</a:t>
            </a:r>
            <a:endParaRPr lang="te" sz="2400" dirty="0"/>
          </a:p>
          <a:p>
            <a:pPr algn="l" marL="228600" indent="-228600">
              <a:lnSpc>
                <a:spcPct val="113000"/>
              </a:lnSpc>
              <a:spcBef>
                <a:spcPts val="480"/>
              </a:spcBef>
              <a:buSzPct val="100000"/>
              <a:buFont typeface="+mj-lt"/>
              <a:buAutoNum type="arabicPeriod" startAt="1"/>
            </a:pPr>
            <a:r>
              <a:rPr lang="te" altLang="en-US" sz="2400" dirty="0">
                <a:solidFill>
                  <a:srgbClr val="25252B"/>
                </a:solidFill>
                <a:latin typeface="IBM Plex Sans" pitchFamily="34" charset="0"/>
                <a:ea typeface="IBM Plex Sans" pitchFamily="34" charset="-122"/>
                <a:cs typeface="IBM Plex Sans" pitchFamily="34" charset="-120"/>
              </a:rPr>
              <a:t>ఆన్-చైన్ లేదా లైట్నింగ్ అనేది గుర్తించండి.</a:t>
            </a:r>
            <a:endParaRPr lang="te" sz="2400" dirty="0"/>
          </a:p>
          <a:p>
            <a:pPr algn="l" marL="228600" indent="-228600">
              <a:lnSpc>
                <a:spcPct val="113000"/>
              </a:lnSpc>
              <a:spcBef>
                <a:spcPts val="480"/>
              </a:spcBef>
              <a:buSzPct val="100000"/>
              <a:buFont typeface="+mj-lt"/>
              <a:buAutoNum type="arabicPeriod" startAt="1"/>
            </a:pPr>
            <a:r>
              <a:rPr lang="te" altLang="en-US" sz="2400" dirty="0">
                <a:solidFill>
                  <a:srgbClr val="25252B"/>
                </a:solidFill>
                <a:latin typeface="IBM Plex Sans" pitchFamily="34" charset="0"/>
                <a:ea typeface="IBM Plex Sans" pitchFamily="34" charset="-122"/>
                <a:cs typeface="IBM Plex Sans" pitchFamily="34" charset="-120"/>
              </a:rPr>
              <a:t>స్వీకరించడానికి ఉద్దేశించిన పబ్లిక్ సమాచారాన్ని మాత్రమే పంచుకోండి.</a:t>
            </a:r>
            <a:endParaRPr lang="te" sz="2400" dirty="0"/>
          </a:p>
          <a:p>
            <a:pPr algn="l" marL="228600" indent="-228600">
              <a:lnSpc>
                <a:spcPct val="113000"/>
              </a:lnSpc>
              <a:spcBef>
                <a:spcPts val="480"/>
              </a:spcBef>
              <a:buSzPct val="100000"/>
              <a:buFont typeface="+mj-lt"/>
              <a:buAutoNum type="arabicPeriod" startAt="1"/>
            </a:pPr>
            <a:r>
              <a:rPr lang="te" altLang="en-US" sz="2400" dirty="0">
                <a:solidFill>
                  <a:srgbClr val="25252B"/>
                </a:solidFill>
                <a:latin typeface="IBM Plex Sans" pitchFamily="34" charset="0"/>
                <a:ea typeface="IBM Plex Sans" pitchFamily="34" charset="-122"/>
                <a:cs typeface="IBM Plex Sans" pitchFamily="34" charset="-120"/>
              </a:rPr>
              <a:t>అభ్యర్థించిన మొత్తం ఏదైనా ఉంటే, దానిని పంపేవారితో సరిచూసుకోండి.</a:t>
            </a:r>
            <a:endParaRPr lang="te" sz="2400" dirty="0"/>
          </a:p>
          <a:p>
            <a:pPr algn="l" marL="228600" indent="-228600">
              <a:lnSpc>
                <a:spcPct val="113000"/>
              </a:lnSpc>
              <a:spcBef>
                <a:spcPts val="480"/>
              </a:spcBef>
              <a:buSzPct val="100000"/>
              <a:buFont typeface="+mj-lt"/>
              <a:buAutoNum type="arabicPeriod" startAt="1"/>
            </a:pPr>
            <a:r>
              <a:rPr lang="te" altLang="en-US" sz="2400" dirty="0">
                <a:solidFill>
                  <a:srgbClr val="25252B"/>
                </a:solidFill>
                <a:latin typeface="IBM Plex Sans" pitchFamily="34" charset="0"/>
                <a:ea typeface="IBM Plex Sans" pitchFamily="34" charset="-122"/>
                <a:cs typeface="IBM Plex Sans" pitchFamily="34" charset="-120"/>
              </a:rPr>
              <a:t>మీ స్వంత వాలెట్‌లో మొత్తం మరియు స్థితిని తనిఖీ చేయండి.</a:t>
            </a:r>
            <a:endParaRPr lang="te" sz="2400" dirty="0"/>
          </a:p>
        </p:txBody>
      </p:sp>
      <p:sp>
        <p:nvSpPr>
          <p:cNvPr id="6" name="Text 4"/>
          <p:cNvSpPr/>
          <p:nvPr/>
        </p:nvSpPr>
        <p:spPr>
          <a:xfrm>
            <a:off x="666780" y="4738421"/>
            <a:ext cx="11510010" cy="822686"/>
          </a:xfrm>
          <a:prstGeom prst="rect">
            <a:avLst/>
          </a:prstGeom>
          <a:noFill/>
          <a:ln/>
        </p:spPr>
        <p:txBody>
          <a:bodyPr wrap="square" lIns="0" tIns="0" rIns="0" bIns="0" rtlCol="0" anchor="t"/>
          <a:lstStyle/>
          <a:p>
            <a:pPr algn="l" indent="0" marL="0">
              <a:lnSpc>
                <a:spcPct val="113000"/>
              </a:lnSpc>
              <a:buNone/>
            </a:pPr>
            <a:r>
              <a:rPr lang="te" altLang="en-US" sz="2400" dirty="0">
                <a:solidFill>
                  <a:srgbClr val="25252B"/>
                </a:solidFill>
                <a:latin typeface="IBM Plex Sans" pitchFamily="34" charset="0"/>
                <a:ea typeface="IBM Plex Sans" pitchFamily="34" charset="-122"/>
                <a:cs typeface="IBM Plex Sans" pitchFamily="34" charset="-120"/>
              </a:rPr>
              <a:t>పంపేవారి సందేశం లేదా స్క్రీన్‌షాట్ రుజువు కాదు. పెండింగ్‌లో ఉండటం, ధృవీకరించబడటం వేర్వేరు; ధృవీకరణలు తప్పు చిరునామాను సరిచేయలేవు లేదా మోసాన్ని నివారించలేవు.</a:t>
            </a:r>
            <a:endParaRPr lang="te" sz="2400" dirty="0"/>
          </a:p>
        </p:txBody>
      </p:sp>
      <p:sp>
        <p:nvSpPr>
          <p:cNvPr id="7" name="Text 5"/>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te" altLang="en-US" sz="1200" dirty="0">
                <a:solidFill>
                  <a:srgbClr val="6C6C7D"/>
                </a:solidFill>
                <a:latin typeface="IBM Plex Sans" pitchFamily="34" charset="0"/>
                <a:ea typeface="IBM Plex Sans" pitchFamily="34" charset="-122"/>
                <a:cs typeface="IBM Plex Sans" pitchFamily="34" charset="-120"/>
              </a:rPr>
              <a:t>బిట్‌కాయిన్ డిప్లొమా · మాడ్యూల్ 3</a:t>
            </a:r>
            <a:endParaRPr lang="te"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74</a:t>
            </a:fld>
            <a:endParaRPr lang="en-US"/>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name="Slide 75">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7315200" y="0"/>
            <a:ext cx="4419570" cy="685800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te" altLang="en-US" sz="3000" dirty="0">
                <a:solidFill>
                  <a:srgbClr val="422C70"/>
                </a:solidFill>
                <a:latin typeface="IBM Plex Sans Medium" pitchFamily="34" charset="0"/>
                <a:ea typeface="IBM Plex Sans Medium" pitchFamily="34" charset="-122"/>
                <a:cs typeface="IBM Plex Sans Medium" pitchFamily="34" charset="-120"/>
              </a:rPr>
              <a:t>బిట్‌కాయిన్ పంపడం</a:t>
            </a:r>
            <a:endParaRPr lang="te" sz="3000" dirty="0"/>
          </a:p>
        </p:txBody>
      </p:sp>
      <p:sp>
        <p:nvSpPr>
          <p:cNvPr id="5" name="Text 2"/>
          <p:cNvSpPr/>
          <p:nvPr/>
        </p:nvSpPr>
        <p:spPr>
          <a:xfrm>
            <a:off x="666780" y="1447770"/>
            <a:ext cx="11144250" cy="411389"/>
          </a:xfrm>
          <a:prstGeom prst="rect">
            <a:avLst/>
          </a:prstGeom>
          <a:noFill/>
          <a:ln/>
        </p:spPr>
        <p:txBody>
          <a:bodyPr wrap="square" lIns="0" tIns="0" rIns="0" bIns="0" rtlCol="0" anchor="t"/>
          <a:lstStyle/>
          <a:p>
            <a:pPr algn="l" indent="0" marL="0">
              <a:lnSpc>
                <a:spcPct val="113000"/>
              </a:lnSpc>
              <a:buNone/>
            </a:pPr>
            <a:r>
              <a:rPr lang="te" altLang="en-US" sz="2400" b="1" dirty="0">
                <a:solidFill>
                  <a:srgbClr val="25252B"/>
                </a:solidFill>
                <a:latin typeface="IBM Plex Sans" pitchFamily="34" charset="0"/>
                <a:ea typeface="IBM Plex Sans" pitchFamily="34" charset="-122"/>
                <a:cs typeface="IBM Plex Sans" pitchFamily="34" charset="-120"/>
              </a:rPr>
              <a:t>అభ్యాసం 2: పంపే ముందు ఆగి తనిఖీ చేయండి</a:t>
            </a:r>
            <a:endParaRPr lang="te" sz="2400" dirty="0"/>
          </a:p>
        </p:txBody>
      </p:sp>
      <p:sp>
        <p:nvSpPr>
          <p:cNvPr id="6" name="Text 3"/>
          <p:cNvSpPr/>
          <p:nvPr/>
        </p:nvSpPr>
        <p:spPr>
          <a:xfrm>
            <a:off x="666780" y="2163928"/>
            <a:ext cx="6340632" cy="2468148"/>
          </a:xfrm>
          <a:prstGeom prst="rect">
            <a:avLst/>
          </a:prstGeom>
          <a:noFill/>
          <a:ln/>
        </p:spPr>
        <p:txBody>
          <a:bodyPr wrap="square" lIns="0" tIns="0" rIns="0" bIns="0" rtlCol="0" anchor="t"/>
          <a:lstStyle/>
          <a:p>
            <a:pPr algn="l" indent="0" marL="0">
              <a:lnSpc>
                <a:spcPct val="113000"/>
              </a:lnSpc>
              <a:buNone/>
            </a:pPr>
            <a:r>
              <a:rPr lang="te" altLang="en-US" sz="2400" dirty="0">
                <a:solidFill>
                  <a:srgbClr val="25252B"/>
                </a:solidFill>
                <a:latin typeface="IBM Plex Sans" pitchFamily="34" charset="0"/>
                <a:ea typeface="IBM Plex Sans" pitchFamily="34" charset="-122"/>
                <a:cs typeface="IBM Plex Sans" pitchFamily="34" charset="-120"/>
              </a:rPr>
              <a:t>ప్రతి తనిఖీలోనూ వివరాలు సరిపోలినప్పుడే ఆమోదించండి. వివరాలు మారినా, అత్యవసరమని ఒత్తిడి వచ్చినా లేదా ఎవరైనా రహస్య సమాచారం అడిగినా, ఆగి స్వతంత్రంగా ధృవీకరించండి. చెల్లుబాటు అయ్యే పంపకాన్ని వెనక్కి తీసుకోవడం కష్టం లేదా అసాధ్యం.</a:t>
            </a:r>
            <a:endParaRPr lang="te" sz="240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te" altLang="en-US" sz="1200" dirty="0">
                <a:solidFill>
                  <a:srgbClr val="6C6C7D"/>
                </a:solidFill>
                <a:latin typeface="IBM Plex Sans" pitchFamily="34" charset="0"/>
                <a:ea typeface="IBM Plex Sans" pitchFamily="34" charset="-122"/>
                <a:cs typeface="IBM Plex Sans" pitchFamily="34" charset="-120"/>
              </a:rPr>
              <a:t>బిట్‌కాయిన్ డిప్లొమా · మాడ్యూల్ 3</a:t>
            </a:r>
            <a:endParaRPr lang="te"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75</a:t>
            </a:fld>
            <a:endParaRPr lang="en-US"/>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name="Slide 76">
    <p:bg>
      <p:bgPr>
        <a:solidFill>
          <a:srgbClr val="FFFFFF"/>
        </a:solidFill>
      </p:bgPr>
    </p:bg>
    <p:spTree>
      <p:nvGrpSpPr>
        <p:cNvPr id="1" name=""/>
        <p:cNvGrpSpPr/>
        <p:nvPr/>
      </p:nvGrpSpPr>
      <p:grpSpPr>
        <a:xfrm>
          <a:off x="0" y="0"/>
          <a:ext cx="0" cy="0"/>
          <a:chOff x="0" y="0"/>
          <a:chExt cx="0" cy="0"/>
        </a:xfrm>
      </p:grpSpPr>
      <p:pic>
        <p:nvPicPr>
          <p:cNvPr id="2" name="Image 0" descr="మీరు పంపే ముందు✓ స్వీకర్తఎవరికి, ఎందుకు పంపుతున్నారో విశ్వసనీయ మార్గం ద్వారా నిర్ధారించుకోండి.✓ చెల్లింపు పద్ధతిఆన్-చైన్ లేదా లైట్నింగ్‌లో ఏదో నిర్ధారించుకోండి.✓ గమ్యస్థానందాన్ని విశ్వసనీయ స్వీకరణ స్క">    </p:cNvPr>
          <p:cNvPicPr>
            <a:picLocks noChangeAspect="1"/>
          </p:cNvPicPr>
          <p:nvPr/>
        </p:nvPicPr>
        <p:blipFill>
          <a:blip r:embed="rId1"/>
          <a:stretch>
            <a:fillRect/>
          </a:stretch>
        </p:blipFill>
        <p:spPr>
          <a:xfrm>
            <a:off x="342900" y="301569"/>
            <a:ext cx="11506170" cy="6102523"/>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76</a:t>
            </a:fld>
            <a:endParaRPr lang="en-US"/>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name="Slide 7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te" altLang="en-US" sz="3000" dirty="0">
                <a:solidFill>
                  <a:srgbClr val="422C70"/>
                </a:solidFill>
                <a:latin typeface="IBM Plex Sans Medium" pitchFamily="34" charset="0"/>
                <a:ea typeface="IBM Plex Sans Medium" pitchFamily="34" charset="-122"/>
                <a:cs typeface="IBM Plex Sans Medium" pitchFamily="34" charset="-120"/>
              </a:rPr>
              <a:t>ధృవీకరణ మరియు వెనక్కి మళ్లించలేని లావాదేవీలు</a:t>
            </a:r>
            <a:endParaRPr lang="te" sz="3000" dirty="0"/>
          </a:p>
        </p:txBody>
      </p:sp>
      <p:sp>
        <p:nvSpPr>
          <p:cNvPr id="4" name="Text 2"/>
          <p:cNvSpPr/>
          <p:nvPr/>
        </p:nvSpPr>
        <p:spPr>
          <a:xfrm>
            <a:off x="1047720" y="1386779"/>
            <a:ext cx="11092404" cy="1828068"/>
          </a:xfrm>
          <a:prstGeom prst="rect">
            <a:avLst/>
          </a:prstGeom>
          <a:noFill/>
          <a:ln/>
        </p:spPr>
        <p:txBody>
          <a:bodyPr wrap="square" lIns="0" tIns="0" rIns="0" bIns="0" rtlCol="0" anchor="t"/>
          <a:lstStyle/>
          <a:p>
            <a:pPr algn="l" marL="228600" indent="-228600">
              <a:lnSpc>
                <a:spcPct val="113000"/>
              </a:lnSpc>
              <a:buSzPct val="100000"/>
              <a:buChar char="•"/>
            </a:pPr>
            <a:r>
              <a:rPr lang="te" altLang="en-US" sz="2400" b="1" dirty="0">
                <a:solidFill>
                  <a:srgbClr val="422C70"/>
                </a:solidFill>
                <a:latin typeface="IBM Plex Sans" pitchFamily="34" charset="0"/>
                <a:ea typeface="IBM Plex Sans" pitchFamily="34" charset="-122"/>
                <a:cs typeface="IBM Plex Sans" pitchFamily="34" charset="-120"/>
              </a:rPr>
              <a:t>Txid:</a:t>
            </a:r>
            <a:r>
              <a:rPr lang="te" altLang="en-US" sz="2400" dirty="0">
                <a:solidFill>
                  <a:srgbClr val="25252B"/>
                </a:solidFill>
                <a:latin typeface="IBM Plex Sans" pitchFamily="34" charset="0"/>
                <a:ea typeface="IBM Plex Sans" pitchFamily="34" charset="-122"/>
                <a:cs typeface="IBM Plex Sans" pitchFamily="34" charset="-120"/>
              </a:rPr>
              <a:t> ఆన్-చైన్ లావాదేవీని గుర్తించే సంకేతం</a:t>
            </a:r>
            <a:endParaRPr lang="te" sz="2400" dirty="0"/>
          </a:p>
          <a:p>
            <a:pPr algn="l" marL="228600" indent="-228600">
              <a:lnSpc>
                <a:spcPct val="113000"/>
              </a:lnSpc>
              <a:spcBef>
                <a:spcPts val="480"/>
              </a:spcBef>
              <a:buSzPct val="100000"/>
              <a:buChar char="•"/>
            </a:pPr>
            <a:r>
              <a:rPr lang="te" altLang="en-US" sz="2400" b="1" dirty="0">
                <a:solidFill>
                  <a:srgbClr val="422C70"/>
                </a:solidFill>
                <a:latin typeface="IBM Plex Sans" pitchFamily="34" charset="0"/>
                <a:ea typeface="IBM Plex Sans" pitchFamily="34" charset="-122"/>
                <a:cs typeface="IBM Plex Sans" pitchFamily="34" charset="-120"/>
              </a:rPr>
              <a:t>ఎక్స్‌ప్లోరర్:</a:t>
            </a:r>
            <a:r>
              <a:rPr lang="te" altLang="en-US" sz="2400" dirty="0">
                <a:solidFill>
                  <a:srgbClr val="25252B"/>
                </a:solidFill>
                <a:latin typeface="IBM Plex Sans" pitchFamily="34" charset="0"/>
                <a:ea typeface="IBM Plex Sans" pitchFamily="34" charset="-122"/>
                <a:cs typeface="IBM Plex Sans" pitchFamily="34" charset="-120"/>
              </a:rPr>
              <a:t> బహిరంగ లావాదేవీ డేటాను చూడటానికి ఉపయోగించే ఇంటర్‌ఫేస్</a:t>
            </a:r>
            <a:endParaRPr lang="te" sz="2400" dirty="0"/>
          </a:p>
          <a:p>
            <a:pPr algn="l" marL="228600" indent="-228600">
              <a:lnSpc>
                <a:spcPct val="113000"/>
              </a:lnSpc>
              <a:spcBef>
                <a:spcPts val="480"/>
              </a:spcBef>
              <a:buSzPct val="100000"/>
              <a:buChar char="•"/>
            </a:pPr>
            <a:r>
              <a:rPr lang="te" altLang="en-US" sz="2400" dirty="0">
                <a:solidFill>
                  <a:srgbClr val="25252B"/>
                </a:solidFill>
                <a:latin typeface="IBM Plex Sans" pitchFamily="34" charset="0"/>
                <a:ea typeface="IBM Plex Sans" pitchFamily="34" charset="-122"/>
                <a:cs typeface="IBM Plex Sans" pitchFamily="34" charset="-120"/>
              </a:rPr>
              <a:t>నెట్‌వర్క్, గమ్యస్థానం, మొత్తం, రుసుము, స్థితి, నిర్ధారణలను తనిఖీ చేయండి</a:t>
            </a:r>
            <a:endParaRPr lang="te" sz="2400" dirty="0"/>
          </a:p>
          <a:p>
            <a:pPr algn="l" marL="228600" indent="-228600">
              <a:lnSpc>
                <a:spcPct val="113000"/>
              </a:lnSpc>
              <a:spcBef>
                <a:spcPts val="480"/>
              </a:spcBef>
              <a:buSzPct val="100000"/>
              <a:buChar char="•"/>
            </a:pPr>
            <a:r>
              <a:rPr lang="te" altLang="en-US" sz="2400" dirty="0">
                <a:solidFill>
                  <a:srgbClr val="25252B"/>
                </a:solidFill>
                <a:latin typeface="IBM Plex Sans" pitchFamily="34" charset="0"/>
                <a:ea typeface="IBM Plex Sans" pitchFamily="34" charset="-122"/>
                <a:cs typeface="IBM Plex Sans" pitchFamily="34" charset="-120"/>
              </a:rPr>
              <a:t>ప్రసారం → పెండింగ్‌లో ఉండటం → బ్లాక్‌లో చేరడం → తదుపరి నిర్ధారణలు</a:t>
            </a:r>
            <a:endParaRPr lang="te" sz="2400" dirty="0"/>
          </a:p>
        </p:txBody>
      </p:sp>
      <p:sp>
        <p:nvSpPr>
          <p:cNvPr id="5" name="Text 3"/>
          <p:cNvSpPr/>
          <p:nvPr/>
        </p:nvSpPr>
        <p:spPr>
          <a:xfrm>
            <a:off x="666780" y="3549975"/>
            <a:ext cx="11510010" cy="822686"/>
          </a:xfrm>
          <a:prstGeom prst="rect">
            <a:avLst/>
          </a:prstGeom>
          <a:noFill/>
          <a:ln/>
        </p:spPr>
        <p:txBody>
          <a:bodyPr wrap="square" lIns="0" tIns="0" rIns="0" bIns="0" rtlCol="0" anchor="t"/>
          <a:lstStyle/>
          <a:p>
            <a:pPr algn="l" indent="0" marL="0">
              <a:lnSpc>
                <a:spcPct val="113000"/>
              </a:lnSpc>
              <a:buNone/>
            </a:pPr>
            <a:r>
              <a:rPr lang="te" altLang="en-US" sz="2400" dirty="0">
                <a:solidFill>
                  <a:srgbClr val="25252B"/>
                </a:solidFill>
                <a:latin typeface="IBM Plex Sans" pitchFamily="34" charset="0"/>
                <a:ea typeface="IBM Plex Sans" pitchFamily="34" charset="-122"/>
                <a:cs typeface="IBM Plex Sans" pitchFamily="34" charset="-120"/>
              </a:rPr>
              <a:t>ఎక్స్‌ప్లోరర్ ఒకరి గుర్తింపును, నిజాయితీని లేదా చెల్లింపు ఉద్దేశాన్ని నిరూపించలేదు. అన్ని చెల్లింపులకూ వర్తించే ఒకే నిర్ధారణల సంఖ్య అంటూ ఏదీ లేదు.</a:t>
            </a:r>
            <a:endParaRPr lang="te" sz="2400" dirty="0"/>
          </a:p>
        </p:txBody>
      </p:sp>
      <p:sp>
        <p:nvSpPr>
          <p:cNvPr id="6" name="Text 4"/>
          <p:cNvSpPr/>
          <p:nvPr/>
        </p:nvSpPr>
        <p:spPr>
          <a:xfrm>
            <a:off x="666780" y="4677522"/>
            <a:ext cx="11510010" cy="1234074"/>
          </a:xfrm>
          <a:prstGeom prst="rect">
            <a:avLst/>
          </a:prstGeom>
          <a:noFill/>
          <a:ln/>
        </p:spPr>
        <p:txBody>
          <a:bodyPr wrap="square" lIns="0" tIns="0" rIns="0" bIns="0" rtlCol="0" anchor="t"/>
          <a:lstStyle/>
          <a:p>
            <a:pPr algn="l" indent="0" marL="0">
              <a:lnSpc>
                <a:spcPct val="113000"/>
              </a:lnSpc>
              <a:buNone/>
            </a:pPr>
            <a:r>
              <a:rPr lang="te" altLang="en-US" sz="2400" dirty="0">
                <a:solidFill>
                  <a:srgbClr val="25252B"/>
                </a:solidFill>
                <a:latin typeface="IBM Plex Sans" pitchFamily="34" charset="0"/>
                <a:ea typeface="IBM Plex Sans" pitchFamily="34" charset="-122"/>
                <a:cs typeface="IBM Plex Sans" pitchFamily="34" charset="-120"/>
              </a:rPr>
              <a:t>ముందుగా సిద్ధం చేసిన ఉదాహరణలను ఉపయోగించండి; అభ్యాసకుల వ్యక్తిగత చిరునామా లేదా లావాదేవీ కోసం శోధించవద్దు. మీ శోధనలు ఎక్స్‌ప్లోరర్ నిర్వాహకులకు మీ ఆసక్తిని వెల్లడించవచ్చు.</a:t>
            </a:r>
            <a:endParaRPr lang="te" sz="2400" dirty="0"/>
          </a:p>
        </p:txBody>
      </p:sp>
      <p:sp>
        <p:nvSpPr>
          <p:cNvPr id="7" name="Text 5"/>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te" altLang="en-US" sz="1200" dirty="0">
                <a:solidFill>
                  <a:srgbClr val="6C6C7D"/>
                </a:solidFill>
                <a:latin typeface="IBM Plex Sans" pitchFamily="34" charset="0"/>
                <a:ea typeface="IBM Plex Sans" pitchFamily="34" charset="-122"/>
                <a:cs typeface="IBM Plex Sans" pitchFamily="34" charset="-120"/>
              </a:rPr>
              <a:t>బిట్‌కాయిన్ డిప్లొమా · మాడ్యూల్ 3</a:t>
            </a:r>
            <a:endParaRPr lang="te"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77</a:t>
            </a:fld>
            <a:endParaRPr lang="en-US"/>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name="Slide 78">
    <p:bg>
      <p:bgPr>
        <a:solidFill>
          <a:srgbClr val="FFFFFF"/>
        </a:solidFill>
      </p:bgPr>
    </p:bg>
    <p:spTree>
      <p:nvGrpSpPr>
        <p:cNvPr id="1" name=""/>
        <p:cNvGrpSpPr/>
        <p:nvPr/>
      </p:nvGrpSpPr>
      <p:grpSpPr>
        <a:xfrm>
          <a:off x="0" y="0"/>
          <a:ext cx="0" cy="0"/>
          <a:chOff x="0" y="0"/>
          <a:chExt cx="0" cy="0"/>
        </a:xfrm>
      </p:grpSpPr>
      <p:pic>
        <p:nvPicPr>
          <p:cNvPr id="2" name="Image 0" descr="నిరీక్షణ పూల్బ్లాక్ కోసం వేచి ఉందిబ్లాక్ N1 నిర్ధారణబ్లాక్ N+12 నిర్ధారణలుబ్లాక్ N+23 నిర్ధారణలుబ్లాక్ N+34 నిర్ధారణలు">    </p:cNvPr>
          <p:cNvPicPr>
            <a:picLocks noChangeAspect="1"/>
          </p:cNvPicPr>
          <p:nvPr/>
        </p:nvPicPr>
        <p:blipFill>
          <a:blip r:embed="rId1"/>
          <a:stretch>
            <a:fillRect/>
          </a:stretch>
        </p:blipFill>
        <p:spPr>
          <a:xfrm>
            <a:off x="342900" y="2040758"/>
            <a:ext cx="11506170" cy="2624054"/>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78</a:t>
            </a:fld>
            <a:endParaRPr lang="en-US"/>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name="Slide 79">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1752630"/>
            <a:ext cx="5029200" cy="335283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te" altLang="en-US" sz="3000" dirty="0">
                <a:solidFill>
                  <a:srgbClr val="422C70"/>
                </a:solidFill>
                <a:latin typeface="IBM Plex Sans Medium" pitchFamily="34" charset="0"/>
                <a:ea typeface="IBM Plex Sans Medium" pitchFamily="34" charset="-122"/>
                <a:cs typeface="IBM Plex Sans Medium" pitchFamily="34" charset="-120"/>
              </a:rPr>
              <a:t>భద్రతా తనిఖీ జాబితా</a:t>
            </a:r>
            <a:endParaRPr lang="te" sz="3000" dirty="0"/>
          </a:p>
        </p:txBody>
      </p:sp>
      <p:sp>
        <p:nvSpPr>
          <p:cNvPr id="5" name="Text 2"/>
          <p:cNvSpPr/>
          <p:nvPr/>
        </p:nvSpPr>
        <p:spPr>
          <a:xfrm>
            <a:off x="666780" y="1435608"/>
            <a:ext cx="5694426" cy="756940"/>
          </a:xfrm>
          <a:prstGeom prst="rect">
            <a:avLst/>
          </a:prstGeom>
          <a:noFill/>
          <a:ln/>
        </p:spPr>
        <p:txBody>
          <a:bodyPr wrap="square" lIns="0" tIns="0" rIns="0" bIns="0" rtlCol="0" anchor="t"/>
          <a:lstStyle/>
          <a:p>
            <a:pPr algn="l" indent="0" marL="0">
              <a:lnSpc>
                <a:spcPct val="113000"/>
              </a:lnSpc>
              <a:buNone/>
            </a:pPr>
            <a:r>
              <a:rPr lang="te" altLang="en-US" sz="2210" b="1" dirty="0">
                <a:solidFill>
                  <a:srgbClr val="25252B"/>
                </a:solidFill>
                <a:latin typeface="IBM Plex Sans" pitchFamily="34" charset="0"/>
                <a:ea typeface="IBM Plex Sans" pitchFamily="34" charset="-122"/>
                <a:cs typeface="IBM Plex Sans" pitchFamily="34" charset="-120"/>
              </a:rPr>
              <a:t>అభ్యాసం 3: ప్రమాదాన్ని గుర్తించి సురక్షితంగా ఆగండి</a:t>
            </a:r>
            <a:endParaRPr lang="te" sz="2210" dirty="0"/>
          </a:p>
        </p:txBody>
      </p:sp>
      <p:sp>
        <p:nvSpPr>
          <p:cNvPr id="6" name="Text 3"/>
          <p:cNvSpPr/>
          <p:nvPr/>
        </p:nvSpPr>
        <p:spPr>
          <a:xfrm>
            <a:off x="666780" y="2472903"/>
            <a:ext cx="5694426" cy="1513881"/>
          </a:xfrm>
          <a:prstGeom prst="rect">
            <a:avLst/>
          </a:prstGeom>
          <a:noFill/>
          <a:ln/>
        </p:spPr>
        <p:txBody>
          <a:bodyPr wrap="square" lIns="0" tIns="0" rIns="0" bIns="0" rtlCol="0" anchor="t"/>
          <a:lstStyle/>
          <a:p>
            <a:pPr algn="l" indent="0" marL="0">
              <a:lnSpc>
                <a:spcPct val="113000"/>
              </a:lnSpc>
              <a:buNone/>
            </a:pPr>
            <a:r>
              <a:rPr lang="te" altLang="en-US" sz="2210" b="1" dirty="0">
                <a:solidFill>
                  <a:srgbClr val="25252B"/>
                </a:solidFill>
                <a:latin typeface="IBM Plex Sans" pitchFamily="34" charset="0"/>
                <a:ea typeface="IBM Plex Sans" pitchFamily="34" charset="-122"/>
                <a:cs typeface="IBM Plex Sans" pitchFamily="34" charset="-120"/>
              </a:rPr>
              <a:t>ఒక్క క్షణం ఆగండి. ఏదీ పంచుకోవద్దు. ఏదీ పంపవద్దు. కమ్యూనికేషన్ మార్గాన్ని మూసివేయండి. స్వతంత్రంగా ధృవీకరించండి. రహస్యాలను వెల్లడించకుండా సహాయం కోరండి.</a:t>
            </a:r>
            <a:endParaRPr lang="te" sz="2210" dirty="0"/>
          </a:p>
        </p:txBody>
      </p:sp>
      <p:sp>
        <p:nvSpPr>
          <p:cNvPr id="7" name="Shape 4"/>
          <p:cNvSpPr/>
          <p:nvPr/>
        </p:nvSpPr>
        <p:spPr>
          <a:xfrm>
            <a:off x="666780" y="4267230"/>
            <a:ext cx="5372100" cy="1891894"/>
          </a:xfrm>
          <a:prstGeom prst="rect">
            <a:avLst/>
          </a:prstGeom>
          <a:solidFill>
            <a:srgbClr val="F3F3FA"/>
          </a:solidFill>
          <a:ln/>
        </p:spPr>
      </p:sp>
      <p:sp>
        <p:nvSpPr>
          <p:cNvPr id="8" name="Shape 5"/>
          <p:cNvSpPr/>
          <p:nvPr/>
        </p:nvSpPr>
        <p:spPr>
          <a:xfrm>
            <a:off x="666780" y="4267230"/>
            <a:ext cx="57150" cy="1891894"/>
          </a:xfrm>
          <a:prstGeom prst="rect">
            <a:avLst/>
          </a:prstGeom>
          <a:solidFill>
            <a:srgbClr val="422C70"/>
          </a:solidFill>
          <a:ln/>
        </p:spPr>
      </p:sp>
      <p:sp>
        <p:nvSpPr>
          <p:cNvPr id="9" name="Text 6"/>
          <p:cNvSpPr/>
          <p:nvPr/>
        </p:nvSpPr>
        <p:spPr>
          <a:xfrm>
            <a:off x="1172535" y="4519605"/>
            <a:ext cx="4682642" cy="1387145"/>
          </a:xfrm>
          <a:prstGeom prst="rect">
            <a:avLst/>
          </a:prstGeom>
          <a:noFill/>
          <a:ln/>
        </p:spPr>
        <p:txBody>
          <a:bodyPr wrap="square" lIns="0" tIns="0" rIns="0" bIns="0" rtlCol="0" anchor="t"/>
          <a:lstStyle/>
          <a:p>
            <a:pPr algn="l" indent="0" marL="0">
              <a:lnSpc>
                <a:spcPct val="113000"/>
              </a:lnSpc>
              <a:buNone/>
            </a:pPr>
            <a:r>
              <a:rPr lang="te" altLang="en-US" sz="2210" b="1" dirty="0">
                <a:solidFill>
                  <a:srgbClr val="422C70"/>
                </a:solidFill>
                <a:latin typeface="IBM Plex Sans" pitchFamily="34" charset="0"/>
                <a:ea typeface="IBM Plex Sans" pitchFamily="34" charset="-122"/>
                <a:cs typeface="IBM Plex Sans" pitchFamily="34" charset="-120"/>
              </a:rPr>
              <a:t>ప్రయత్నించండి</a:t>
            </a:r>
            <a:endParaRPr lang="te" sz="2210" dirty="0"/>
          </a:p>
          <a:p>
            <a:pPr algn="l" indent="0" marL="0">
              <a:lnSpc>
                <a:spcPct val="113000"/>
              </a:lnSpc>
              <a:spcBef>
                <a:spcPts val="330"/>
              </a:spcBef>
              <a:buNone/>
            </a:pPr>
            <a:r>
              <a:rPr lang="te" altLang="en-US" sz="2210" dirty="0">
                <a:solidFill>
                  <a:srgbClr val="25252B"/>
                </a:solidFill>
                <a:latin typeface="IBM Plex Sans" pitchFamily="34" charset="0"/>
                <a:ea typeface="IBM Plex Sans" pitchFamily="34" charset="-122"/>
                <a:cs typeface="IBM Plex Sans" pitchFamily="34" charset="-120"/>
              </a:rPr>
              <a:t>ముందుగా సిద్ధం చేసిన సందేశంలో హెచ్చరిక సంకేతాన్ని, సంభవించగల నష్టాన్ని, మొదట తీసుకోవాల్సిన సురక్షిత చర్యను గుర్తించండి.</a:t>
            </a:r>
            <a:endParaRPr lang="te" sz="2210" dirty="0"/>
          </a:p>
        </p:txBody>
      </p:sp>
      <p:sp>
        <p:nvSpPr>
          <p:cNvPr id="10" name="Text 7"/>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te" altLang="en-US" sz="1200" dirty="0">
                <a:solidFill>
                  <a:srgbClr val="6C6C7D"/>
                </a:solidFill>
                <a:latin typeface="IBM Plex Sans" pitchFamily="34" charset="0"/>
                <a:ea typeface="IBM Plex Sans" pitchFamily="34" charset="-122"/>
                <a:cs typeface="IBM Plex Sans" pitchFamily="34" charset="-120"/>
              </a:rPr>
              <a:t>బిట్‌కాయిన్ డిప్లొమా · మాడ్యూల్ 3</a:t>
            </a:r>
            <a:endParaRPr lang="te"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79</a:t>
            </a:fld>
            <a:endParaRPr lang="en-US"/>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name="Slide 80">
    <p:bg>
      <p:bgPr>
        <a:solidFill>
          <a:srgbClr val="FFFFFF"/>
        </a:solidFill>
      </p:bgPr>
    </p:bg>
    <p:spTree>
      <p:nvGrpSpPr>
        <p:cNvPr id="1" name=""/>
        <p:cNvGrpSpPr/>
        <p:nvPr/>
      </p:nvGrpSpPr>
      <p:grpSpPr>
        <a:xfrm>
          <a:off x="0" y="0"/>
          <a:ext cx="0" cy="0"/>
          <a:chOff x="0" y="0"/>
          <a:chExt cx="0" cy="0"/>
        </a:xfrm>
      </p:grpSpPr>
      <p:pic>
        <p:nvPicPr>
          <p:cNvPr id="2" name="Image 0" descr="అత్యవసరమని ఒత్తిడి చేయడం మరొకరి వలె నటించడం మార్చిన గమ్యస్థానం రాబడులకు హామీ ఇవ్వడం రహస్య సమాచారం అడగడం">    </p:cNvPr>
          <p:cNvPicPr>
            <a:picLocks noChangeAspect="1"/>
          </p:cNvPicPr>
          <p:nvPr/>
        </p:nvPicPr>
        <p:blipFill>
          <a:blip r:embed="rId1"/>
          <a:stretch>
            <a:fillRect/>
          </a:stretch>
        </p:blipFill>
        <p:spPr>
          <a:xfrm>
            <a:off x="342900" y="818754"/>
            <a:ext cx="11506170" cy="5068062"/>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80</a:t>
            </a:fld>
            <a:endParaRPr lang="en-US"/>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name="Slide 81">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2171700"/>
            <a:ext cx="5029200" cy="2514600"/>
          </a:xfrm>
          <a:prstGeom prst="rect">
            <a:avLst/>
          </a:prstGeom>
        </p:spPr>
      </p:pic>
      <p:sp>
        <p:nvSpPr>
          <p:cNvPr id="3" name="Shape 0"/>
          <p:cNvSpPr/>
          <p:nvPr/>
        </p:nvSpPr>
        <p:spPr>
          <a:xfrm>
            <a:off x="666780" y="1485900"/>
            <a:ext cx="914400" cy="38130"/>
          </a:xfrm>
          <a:prstGeom prst="rect">
            <a:avLst/>
          </a:prstGeom>
          <a:solidFill>
            <a:srgbClr val="F7941F"/>
          </a:solidFill>
          <a:ln/>
        </p:spPr>
      </p:sp>
      <p:sp>
        <p:nvSpPr>
          <p:cNvPr id="4" name="Text 1"/>
          <p:cNvSpPr/>
          <p:nvPr/>
        </p:nvSpPr>
        <p:spPr>
          <a:xfrm>
            <a:off x="666780" y="571500"/>
            <a:ext cx="11144250" cy="838230"/>
          </a:xfrm>
          <a:prstGeom prst="rect">
            <a:avLst/>
          </a:prstGeom>
          <a:noFill/>
          <a:ln/>
        </p:spPr>
        <p:txBody>
          <a:bodyPr wrap="square" lIns="0" tIns="0" rIns="0" bIns="0" rtlCol="0" anchor="t"/>
          <a:lstStyle/>
          <a:p>
            <a:pPr algn="l" indent="0" marL="0">
              <a:lnSpc>
                <a:spcPct val="92000"/>
              </a:lnSpc>
              <a:buNone/>
            </a:pPr>
            <a:r>
              <a:rPr lang="te" altLang="en-US" sz="3000" dirty="0">
                <a:solidFill>
                  <a:srgbClr val="422C70"/>
                </a:solidFill>
                <a:latin typeface="IBM Plex Sans Medium" pitchFamily="34" charset="0"/>
                <a:ea typeface="IBM Plex Sans Medium" pitchFamily="34" charset="-122"/>
                <a:cs typeface="IBM Plex Sans Medium" pitchFamily="34" charset="-120"/>
              </a:rPr>
              <a:t>బిట్‌కాయిన్‌ను పొందడం మరియు</a:t>
            </a:r>
            <a:br/>
            <a:r>
              <a:rPr lang="te" altLang="en-US" sz="3000" dirty="0">
                <a:solidFill>
                  <a:srgbClr val="422C70"/>
                </a:solidFill>
                <a:latin typeface="IBM Plex Sans Medium" pitchFamily="34" charset="0"/>
                <a:ea typeface="IBM Plex Sans Medium" pitchFamily="34" charset="-122"/>
                <a:cs typeface="IBM Plex Sans Medium" pitchFamily="34" charset="-120"/>
              </a:rPr>
              <a:t>మార్పిడి చేయడం</a:t>
            </a:r>
            <a:endParaRPr lang="te" sz="3000" dirty="0"/>
          </a:p>
        </p:txBody>
      </p:sp>
      <p:sp>
        <p:nvSpPr>
          <p:cNvPr id="5" name="Text 2"/>
          <p:cNvSpPr/>
          <p:nvPr/>
        </p:nvSpPr>
        <p:spPr>
          <a:xfrm>
            <a:off x="666780" y="1836390"/>
            <a:ext cx="11144250" cy="329093"/>
          </a:xfrm>
          <a:prstGeom prst="rect">
            <a:avLst/>
          </a:prstGeom>
          <a:noFill/>
          <a:ln/>
        </p:spPr>
        <p:txBody>
          <a:bodyPr wrap="square" lIns="0" tIns="0" rIns="0" bIns="0" rtlCol="0" anchor="t"/>
          <a:lstStyle/>
          <a:p>
            <a:pPr algn="l" indent="0" marL="0">
              <a:lnSpc>
                <a:spcPct val="113000"/>
              </a:lnSpc>
              <a:buNone/>
            </a:pPr>
            <a:r>
              <a:rPr lang="te" altLang="en-US" sz="1920" b="1" dirty="0">
                <a:solidFill>
                  <a:srgbClr val="25252B"/>
                </a:solidFill>
                <a:latin typeface="IBM Plex Sans" pitchFamily="34" charset="0"/>
                <a:ea typeface="IBM Plex Sans" pitchFamily="34" charset="-122"/>
                <a:cs typeface="IBM Plex Sans" pitchFamily="34" charset="-120"/>
              </a:rPr>
              <a:t>అవగాహన కోసం మాత్రమే, ఆర్థిక సలహా కాదు</a:t>
            </a:r>
            <a:endParaRPr lang="te" sz="1920" dirty="0"/>
          </a:p>
        </p:txBody>
      </p:sp>
      <p:sp>
        <p:nvSpPr>
          <p:cNvPr id="6" name="Text 3"/>
          <p:cNvSpPr/>
          <p:nvPr/>
        </p:nvSpPr>
        <p:spPr>
          <a:xfrm>
            <a:off x="666780" y="2409261"/>
            <a:ext cx="5694426" cy="1316279"/>
          </a:xfrm>
          <a:prstGeom prst="rect">
            <a:avLst/>
          </a:prstGeom>
          <a:noFill/>
          <a:ln/>
        </p:spPr>
        <p:txBody>
          <a:bodyPr wrap="square" lIns="0" tIns="0" rIns="0" bIns="0" rtlCol="0" anchor="t"/>
          <a:lstStyle/>
          <a:p>
            <a:pPr algn="l" indent="0" marL="0">
              <a:lnSpc>
                <a:spcPct val="113000"/>
              </a:lnSpc>
              <a:buNone/>
            </a:pPr>
            <a:r>
              <a:rPr lang="te" altLang="en-US" sz="1920" dirty="0">
                <a:solidFill>
                  <a:srgbClr val="25252B"/>
                </a:solidFill>
                <a:latin typeface="IBM Plex Sans" pitchFamily="34" charset="0"/>
                <a:ea typeface="IBM Plex Sans" pitchFamily="34" charset="-122"/>
                <a:cs typeface="IBM Plex Sans" pitchFamily="34" charset="-120"/>
              </a:rPr>
              <a:t>మొత్తం ధర, కొనుగోలు–అమ్మకపు ధరల మధ్య వ్యత్యాసం, సేవా రుసుములు, ఉపసంహరణ రుసుములు, కీలపై నియంత్రణ, గుర్తింపు సమాచారం, సెటిల్‌మెంట్, ప్రస్తుతం అమలులో ఉన్న స్థానిక నియమాలను పోల్చి చూడండి.</a:t>
            </a:r>
            <a:endParaRPr lang="te" sz="1920" dirty="0"/>
          </a:p>
        </p:txBody>
      </p:sp>
      <p:sp>
        <p:nvSpPr>
          <p:cNvPr id="7" name="Text 4"/>
          <p:cNvSpPr/>
          <p:nvPr/>
        </p:nvSpPr>
        <p:spPr>
          <a:xfrm>
            <a:off x="666780" y="3969228"/>
            <a:ext cx="5694426" cy="1645280"/>
          </a:xfrm>
          <a:prstGeom prst="rect">
            <a:avLst/>
          </a:prstGeom>
          <a:noFill/>
          <a:ln/>
        </p:spPr>
        <p:txBody>
          <a:bodyPr wrap="square" lIns="0" tIns="0" rIns="0" bIns="0" rtlCol="0" anchor="t"/>
          <a:lstStyle/>
          <a:p>
            <a:pPr algn="l" indent="0" marL="0">
              <a:lnSpc>
                <a:spcPct val="113000"/>
              </a:lnSpc>
              <a:buNone/>
            </a:pPr>
            <a:r>
              <a:rPr lang="te" altLang="en-US" sz="1920" dirty="0">
                <a:solidFill>
                  <a:srgbClr val="25252B"/>
                </a:solidFill>
                <a:latin typeface="IBM Plex Sans" pitchFamily="34" charset="0"/>
                <a:ea typeface="IBM Plex Sans" pitchFamily="34" charset="-122"/>
                <a:cs typeface="IBM Plex Sans" pitchFamily="34" charset="-120"/>
              </a:rPr>
              <a:t>ఏ మార్గమూ లేదా సేవా ప్రదాతా అన్ని సందర్భాల్లోనూ ఉత్తమమైనది కాదు. </a:t>
            </a:r>
            <a:r>
              <a:rPr lang="te" altLang="en-US" sz="1920" b="1" dirty="0">
                <a:solidFill>
                  <a:srgbClr val="25252B"/>
                </a:solidFill>
                <a:latin typeface="IBM Plex Sans" pitchFamily="34" charset="0"/>
                <a:ea typeface="IBM Plex Sans" pitchFamily="34" charset="-122"/>
                <a:cs typeface="IBM Plex Sans" pitchFamily="34" charset="-120"/>
              </a:rPr>
              <a:t>KYC</a:t>
            </a:r>
            <a:r>
              <a:rPr lang="te" altLang="en-US" sz="1920" dirty="0">
                <a:solidFill>
                  <a:srgbClr val="25252B"/>
                </a:solidFill>
                <a:latin typeface="IBM Plex Sans" pitchFamily="34" charset="0"/>
                <a:ea typeface="IBM Plex Sans" pitchFamily="34" charset="-122"/>
                <a:cs typeface="IBM Plex Sans" pitchFamily="34" charset="-120"/>
              </a:rPr>
              <a:t> అంటే గుర్తింపు తనిఖీలు: నిబంధనల అనుసరణ లేదా పునరుద్ధరణ పరంగా ప్రయోజనాలు ఉండవచ్చు, అయితే గుర్తింపు–చెల్లింపు సమాచారానికి సంబంధించిన ముప్పులు కూడా ఉంటాయి.</a:t>
            </a:r>
            <a:endParaRPr lang="te" sz="1920" dirty="0"/>
          </a:p>
        </p:txBody>
      </p:sp>
      <p:sp>
        <p:nvSpPr>
          <p:cNvPr id="8" name="Text 5"/>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te" altLang="en-US" sz="1200" dirty="0">
                <a:solidFill>
                  <a:srgbClr val="6C6C7D"/>
                </a:solidFill>
                <a:latin typeface="IBM Plex Sans" pitchFamily="34" charset="0"/>
                <a:ea typeface="IBM Plex Sans" pitchFamily="34" charset="-122"/>
                <a:cs typeface="IBM Plex Sans" pitchFamily="34" charset="-120"/>
              </a:rPr>
              <a:t>బిట్‌కాయిన్ డిప్లొమా · మాడ్యూల్ 3</a:t>
            </a:r>
            <a:endParaRPr lang="te"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81</a:t>
            </a:fld>
            <a:endParaRPr lang="en-US"/>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name="Slide 82">
    <p:bg>
      <p:bgPr>
        <a:solidFill>
          <a:srgbClr val="FFFFFF"/>
        </a:solidFill>
      </p:bgPr>
    </p:bg>
    <p:spTree>
      <p:nvGrpSpPr>
        <p:cNvPr id="1" name=""/>
        <p:cNvGrpSpPr/>
        <p:nvPr/>
      </p:nvGrpSpPr>
      <p:grpSpPr>
        <a:xfrm>
          <a:off x="0" y="0"/>
          <a:ext cx="0" cy="0"/>
          <a:chOff x="0" y="0"/>
          <a:chExt cx="0" cy="0"/>
        </a:xfrm>
      </p:grpSpPr>
      <p:pic>
        <p:nvPicPr>
          <p:cNvPr id="2" name="Image 0" descr="బిట్‌కాయిన్ కావాలనుకునే ఒక వ్యక్తి సంపాదించడం పని చేసి చెల్లింపు పొందండి.వ్యక్తి నుంచి వ్యక్తికినేరుగా కలిసి నగదుతో మార్పిడి చేసుకోండి.ఎక్స్చేంజ్ఒక సేవ ద్వారా కొనండి.ఏటీఎం ఒక యంత్రం వద్ద కొనండి. స్వీయ">    </p:cNvPr>
          <p:cNvPicPr>
            <a:picLocks noChangeAspect="1"/>
          </p:cNvPicPr>
          <p:nvPr/>
        </p:nvPicPr>
        <p:blipFill>
          <a:blip r:embed="rId1"/>
          <a:stretch>
            <a:fillRect/>
          </a:stretch>
        </p:blipFill>
        <p:spPr>
          <a:xfrm>
            <a:off x="342900" y="710032"/>
            <a:ext cx="11506170" cy="5285506"/>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82</a:t>
            </a:fld>
            <a:endParaRPr lang="en-US"/>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name="Slide 83">
    <p:bg>
      <p:bgPr>
        <a:solidFill>
          <a:srgbClr val="FFFFFF"/>
        </a:solidFill>
      </p:bgPr>
    </p:bg>
    <p:spTree>
      <p:nvGrpSpPr>
        <p:cNvPr id="1" name=""/>
        <p:cNvGrpSpPr/>
        <p:nvPr/>
      </p:nvGrpSpPr>
      <p:grpSpPr>
        <a:xfrm>
          <a:off x="0" y="0"/>
          <a:ext cx="0" cy="0"/>
          <a:chOff x="0" y="0"/>
          <a:chExt cx="0" cy="0"/>
        </a:xfrm>
      </p:grpSpPr>
      <p:pic>
        <p:nvPicPr>
          <p:cNvPr id="2" name="Image 0" descr="ఖర్చులుఏ ధర, కొనుగోలు–అమ్మకపు ధరల మధ్య తేడా, సేవా లేదా ఉపసంహరణ రుసుములు వర్తిస్తాయి?సంరక్షణమార్పిడికి ముందు, తర్వాత బిట్‌కాయిన్‌పై నియంత్రణ ఎవరి వద్ద ఉంటుంది? గుర్తింపు మరియు గోప్యతఏ వ్యక్తిగత సమాచారా">    </p:cNvPr>
          <p:cNvPicPr>
            <a:picLocks noChangeAspect="1"/>
          </p:cNvPicPr>
          <p:nvPr/>
        </p:nvPicPr>
        <p:blipFill>
          <a:blip r:embed="rId1"/>
          <a:stretch>
            <a:fillRect/>
          </a:stretch>
        </p:blipFill>
        <p:spPr>
          <a:xfrm>
            <a:off x="342900" y="850666"/>
            <a:ext cx="11506170" cy="5004328"/>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83</a:t>
            </a:fld>
            <a:endParaRPr lang="en-US"/>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name="Slide 8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te" altLang="en-US" sz="3000" dirty="0">
                <a:solidFill>
                  <a:srgbClr val="422C70"/>
                </a:solidFill>
                <a:latin typeface="IBM Plex Sans Medium" pitchFamily="34" charset="0"/>
                <a:ea typeface="IBM Plex Sans Medium" pitchFamily="34" charset="-122"/>
                <a:cs typeface="IBM Plex Sans Medium" pitchFamily="34" charset="-120"/>
              </a:rPr>
              <a:t>ఆన్-చైన్ మరియు లైట్నింగ్ చెల్లింపులు</a:t>
            </a:r>
            <a:endParaRPr lang="te" sz="3000" dirty="0"/>
          </a:p>
        </p:txBody>
      </p:sp>
      <p:sp>
        <p:nvSpPr>
          <p:cNvPr id="4" name="Text 2"/>
          <p:cNvSpPr/>
          <p:nvPr/>
        </p:nvSpPr>
        <p:spPr>
          <a:xfrm>
            <a:off x="986729" y="1372240"/>
            <a:ext cx="11159338" cy="2278228"/>
          </a:xfrm>
          <a:prstGeom prst="rect">
            <a:avLst/>
          </a:prstGeom>
          <a:noFill/>
          <a:ln/>
        </p:spPr>
        <p:txBody>
          <a:bodyPr wrap="square" lIns="0" tIns="0" rIns="0" bIns="0" rtlCol="0" anchor="t"/>
          <a:lstStyle/>
          <a:p>
            <a:pPr algn="l" marL="191770" indent="-191770">
              <a:lnSpc>
                <a:spcPct val="113000"/>
              </a:lnSpc>
              <a:buSzPct val="100000"/>
              <a:buChar char="•"/>
            </a:pPr>
            <a:r>
              <a:rPr lang="te" altLang="en-US" sz="2020" b="1" dirty="0">
                <a:solidFill>
                  <a:srgbClr val="422C70"/>
                </a:solidFill>
                <a:latin typeface="IBM Plex Sans" pitchFamily="34" charset="0"/>
                <a:ea typeface="IBM Plex Sans" pitchFamily="34" charset="-122"/>
                <a:cs typeface="IBM Plex Sans" pitchFamily="34" charset="-120"/>
              </a:rPr>
              <a:t>ఆన్-చెయిన్:</a:t>
            </a:r>
            <a:r>
              <a:rPr lang="te" altLang="en-US" sz="2020" dirty="0">
                <a:solidFill>
                  <a:srgbClr val="25252B"/>
                </a:solidFill>
                <a:latin typeface="IBM Plex Sans" pitchFamily="34" charset="0"/>
                <a:ea typeface="IBM Plex Sans" pitchFamily="34" charset="-122"/>
                <a:cs typeface="IBM Plex Sans" pitchFamily="34" charset="-120"/>
              </a:rPr>
              <a:t> బ్లాక్‌చెయిన్ రికార్డు; నిర్ధారణలు</a:t>
            </a:r>
            <a:endParaRPr lang="te" sz="2020" dirty="0"/>
          </a:p>
          <a:p>
            <a:pPr algn="l" marL="191770" indent="-191770">
              <a:lnSpc>
                <a:spcPct val="113000"/>
              </a:lnSpc>
              <a:spcBef>
                <a:spcPts val="400"/>
              </a:spcBef>
              <a:buSzPct val="100000"/>
              <a:buChar char="•"/>
            </a:pPr>
            <a:r>
              <a:rPr lang="te" altLang="en-US" sz="2020" b="1" dirty="0">
                <a:solidFill>
                  <a:srgbClr val="422C70"/>
                </a:solidFill>
                <a:latin typeface="IBM Plex Sans" pitchFamily="34" charset="0"/>
                <a:ea typeface="IBM Plex Sans" pitchFamily="34" charset="-122"/>
                <a:cs typeface="IBM Plex Sans" pitchFamily="34" charset="-120"/>
              </a:rPr>
              <a:t>లైట్నింగ్:</a:t>
            </a:r>
            <a:r>
              <a:rPr lang="te" altLang="en-US" sz="2020" dirty="0">
                <a:solidFill>
                  <a:srgbClr val="25252B"/>
                </a:solidFill>
                <a:latin typeface="IBM Plex Sans" pitchFamily="34" charset="0"/>
                <a:ea typeface="IBM Plex Sans" pitchFamily="34" charset="-122"/>
                <a:cs typeface="IBM Plex Sans" pitchFamily="34" charset="-120"/>
              </a:rPr>
              <a:t> బిట్‌కాయిన్ చెల్లింపుల నెట్‌వర్క్; సాధారణంగా చెల్లింపు త్వరగా విజయవంతమవుతుంది లేదా విఫలమవుతుంది</a:t>
            </a:r>
            <a:endParaRPr lang="te" sz="2020" dirty="0"/>
          </a:p>
          <a:p>
            <a:pPr algn="l" marL="191770" indent="-191770">
              <a:lnSpc>
                <a:spcPct val="113000"/>
              </a:lnSpc>
              <a:spcBef>
                <a:spcPts val="400"/>
              </a:spcBef>
              <a:buSzPct val="100000"/>
              <a:buChar char="•"/>
            </a:pPr>
            <a:r>
              <a:rPr lang="te" altLang="en-US" sz="2020" dirty="0">
                <a:solidFill>
                  <a:srgbClr val="25252B"/>
                </a:solidFill>
                <a:latin typeface="IBM Plex Sans" pitchFamily="34" charset="0"/>
                <a:ea typeface="IBM Plex Sans" pitchFamily="34" charset="-122"/>
                <a:cs typeface="IBM Plex Sans" pitchFamily="34" charset="-120"/>
              </a:rPr>
              <a:t>స్వీకరణ అభ్యర్థనలు, రుసుములు, పరిమితులు, వైఫల్యం సంభవించే దశలు భిన్నంగా ఉంటాయి</a:t>
            </a:r>
            <a:endParaRPr lang="te" sz="2020" dirty="0"/>
          </a:p>
          <a:p>
            <a:pPr algn="l" marL="191770" indent="-191770">
              <a:lnSpc>
                <a:spcPct val="113000"/>
              </a:lnSpc>
              <a:spcBef>
                <a:spcPts val="400"/>
              </a:spcBef>
              <a:buSzPct val="100000"/>
              <a:buChar char="•"/>
            </a:pPr>
            <a:r>
              <a:rPr lang="te" altLang="en-US" sz="2020" dirty="0">
                <a:solidFill>
                  <a:srgbClr val="25252B"/>
                </a:solidFill>
                <a:latin typeface="IBM Plex Sans" pitchFamily="34" charset="0"/>
                <a:ea typeface="IBM Plex Sans" pitchFamily="34" charset="-122"/>
                <a:cs typeface="IBM Plex Sans" pitchFamily="34" charset="-120"/>
              </a:rPr>
              <a:t>అభ్యర్థన వాలెట్ మద్దతు ఇచ్చే చెల్లింపు పద్ధతికి సరిపోయేలా చూసుకోండి</a:t>
            </a:r>
            <a:endParaRPr lang="te" sz="2020" dirty="0"/>
          </a:p>
          <a:p>
            <a:pPr algn="l" marL="191770" indent="-191770">
              <a:lnSpc>
                <a:spcPct val="113000"/>
              </a:lnSpc>
              <a:spcBef>
                <a:spcPts val="400"/>
              </a:spcBef>
              <a:buSzPct val="100000"/>
              <a:buChar char="•"/>
            </a:pPr>
            <a:r>
              <a:rPr lang="te" altLang="en-US" sz="2020" dirty="0">
                <a:solidFill>
                  <a:srgbClr val="25252B"/>
                </a:solidFill>
                <a:latin typeface="IBM Plex Sans" pitchFamily="34" charset="0"/>
                <a:ea typeface="IBM Plex Sans" pitchFamily="34" charset="-122"/>
                <a:cs typeface="IBM Plex Sans" pitchFamily="34" charset="-120"/>
              </a:rPr>
              <a:t>ఏ మార్గంలోనైనా ఇతరుల సంరక్షణలో నిధులను ఉంచడం లేదా సేవలపై ఆధారపడటం ఉండవచ్చు</a:t>
            </a:r>
            <a:endParaRPr lang="te" sz="2020" dirty="0"/>
          </a:p>
        </p:txBody>
      </p:sp>
      <p:sp>
        <p:nvSpPr>
          <p:cNvPr id="5" name="Text 3"/>
          <p:cNvSpPr/>
          <p:nvPr/>
        </p:nvSpPr>
        <p:spPr>
          <a:xfrm>
            <a:off x="666780" y="3932011"/>
            <a:ext cx="11510010" cy="1036747"/>
          </a:xfrm>
          <a:prstGeom prst="rect">
            <a:avLst/>
          </a:prstGeom>
          <a:noFill/>
          <a:ln/>
        </p:spPr>
        <p:txBody>
          <a:bodyPr wrap="square" lIns="0" tIns="0" rIns="0" bIns="0" rtlCol="0" anchor="t"/>
          <a:lstStyle/>
          <a:p>
            <a:pPr algn="l" indent="0" marL="0">
              <a:lnSpc>
                <a:spcPct val="113000"/>
              </a:lnSpc>
              <a:buNone/>
            </a:pPr>
            <a:r>
              <a:rPr lang="te" altLang="en-US" sz="2020" dirty="0">
                <a:solidFill>
                  <a:srgbClr val="25252B"/>
                </a:solidFill>
                <a:latin typeface="IBM Plex Sans" pitchFamily="34" charset="0"/>
                <a:ea typeface="IBM Plex Sans" pitchFamily="34" charset="-122"/>
                <a:cs typeface="IBM Plex Sans" pitchFamily="34" charset="-120"/>
              </a:rPr>
              <a:t>లైట్నింగ్ అనేది వేరొక కాయిన్ కాదు. లైట్నింగ్ వాలెట్ ఇతరుల సంరక్షణలో ఉండవచ్చు లేదా స్వీయ సంరక్షణలో ఉండవచ్చు; చెల్లింపు వేగంగా జరగడం వల్ల అది ఎక్కువ మొత్తంలో నిధులను ఉంచుకోవడానికి అనుకూలమని నిరూపణ కాదు.</a:t>
            </a:r>
            <a:endParaRPr lang="te" sz="2020" dirty="0"/>
          </a:p>
        </p:txBody>
      </p:sp>
      <p:sp>
        <p:nvSpPr>
          <p:cNvPr id="6" name="Text 4"/>
          <p:cNvSpPr/>
          <p:nvPr/>
        </p:nvSpPr>
        <p:spPr>
          <a:xfrm>
            <a:off x="666780" y="5224790"/>
            <a:ext cx="11510010" cy="691195"/>
          </a:xfrm>
          <a:prstGeom prst="rect">
            <a:avLst/>
          </a:prstGeom>
          <a:noFill/>
          <a:ln/>
        </p:spPr>
        <p:txBody>
          <a:bodyPr wrap="square" lIns="0" tIns="0" rIns="0" bIns="0" rtlCol="0" anchor="t"/>
          <a:lstStyle/>
          <a:p>
            <a:pPr algn="l" indent="0" marL="0">
              <a:lnSpc>
                <a:spcPct val="113000"/>
              </a:lnSpc>
              <a:buNone/>
            </a:pPr>
            <a:r>
              <a:rPr lang="te" altLang="en-US" sz="2020" dirty="0">
                <a:solidFill>
                  <a:srgbClr val="25252B"/>
                </a:solidFill>
                <a:latin typeface="IBM Plex Sans" pitchFamily="34" charset="0"/>
                <a:ea typeface="IBM Plex Sans" pitchFamily="34" charset="-122"/>
                <a:cs typeface="IBM Plex Sans" pitchFamily="34" charset="-120"/>
              </a:rPr>
              <a:t>కొన్ని యాప్‌లు అదనపు రుసుములతో లేదా ఇతర సేవలపై ఆధారపడుతూ రెండు మార్గాలకూ మద్దతు ఇస్తాయి. ఛానెల్‌లు, రూటింగ్, లిక్విడిటీ గురించిన వివరణాత్మక అంశాలు ఉన్నత స్థాయి అభ్యాసంలో భాగంగా ఉంటాయి.</a:t>
            </a:r>
            <a:endParaRPr lang="te" sz="2020" dirty="0"/>
          </a:p>
        </p:txBody>
      </p:sp>
      <p:sp>
        <p:nvSpPr>
          <p:cNvPr id="7" name="Text 5"/>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te" altLang="en-US" sz="1200" dirty="0">
                <a:solidFill>
                  <a:srgbClr val="6C6C7D"/>
                </a:solidFill>
                <a:latin typeface="IBM Plex Sans" pitchFamily="34" charset="0"/>
                <a:ea typeface="IBM Plex Sans" pitchFamily="34" charset="-122"/>
                <a:cs typeface="IBM Plex Sans" pitchFamily="34" charset="-120"/>
              </a:rPr>
              <a:t>బిట్‌కాయిన్ డిప్లొమా · మాడ్యూల్ 3</a:t>
            </a:r>
            <a:endParaRPr lang="te"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84</a:t>
            </a:fld>
            <a:endParaRPr lang="en-US"/>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name="Slide 8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te" altLang="en-US" sz="3000" dirty="0">
                <a:solidFill>
                  <a:srgbClr val="422C70"/>
                </a:solidFill>
                <a:latin typeface="IBM Plex Sans Medium" pitchFamily="34" charset="0"/>
                <a:ea typeface="IBM Plex Sans Medium" pitchFamily="34" charset="-122"/>
                <a:cs typeface="IBM Plex Sans Medium" pitchFamily="34" charset="-120"/>
              </a:rPr>
              <a:t>సహాయంతో అభ్యాసం</a:t>
            </a:r>
            <a:endParaRPr lang="te" sz="3000" dirty="0"/>
          </a:p>
        </p:txBody>
      </p:sp>
      <p:sp>
        <p:nvSpPr>
          <p:cNvPr id="4" name="Text 2"/>
          <p:cNvSpPr/>
          <p:nvPr/>
        </p:nvSpPr>
        <p:spPr>
          <a:xfrm>
            <a:off x="1047720" y="1386779"/>
            <a:ext cx="11092404" cy="3183849"/>
          </a:xfrm>
          <a:prstGeom prst="rect">
            <a:avLst/>
          </a:prstGeom>
          <a:noFill/>
          <a:ln/>
        </p:spPr>
        <p:txBody>
          <a:bodyPr wrap="square" lIns="0" tIns="0" rIns="0" bIns="0" rtlCol="0" anchor="t"/>
          <a:lstStyle/>
          <a:p>
            <a:pPr algn="l" marL="228600" indent="-228600">
              <a:lnSpc>
                <a:spcPct val="113000"/>
              </a:lnSpc>
              <a:buSzPct val="100000"/>
              <a:buChar char="•"/>
            </a:pPr>
            <a:r>
              <a:rPr lang="te" altLang="en-US" sz="2400" dirty="0">
                <a:solidFill>
                  <a:srgbClr val="25252B"/>
                </a:solidFill>
                <a:latin typeface="IBM Plex Sans" pitchFamily="34" charset="0"/>
                <a:ea typeface="IBM Plex Sans" pitchFamily="34" charset="-122"/>
                <a:cs typeface="IBM Plex Sans" pitchFamily="34" charset="-120"/>
              </a:rPr>
              <a:t>సిద్ధం చేసిన వాలెట్‌ను తెరిచి, అందులోని విభాగాలను పరిశీలించండి</a:t>
            </a:r>
            <a:endParaRPr lang="te" sz="2400" dirty="0"/>
          </a:p>
          <a:p>
            <a:pPr algn="l" marL="228600" indent="-228600">
              <a:lnSpc>
                <a:spcPct val="113000"/>
              </a:lnSpc>
              <a:spcBef>
                <a:spcPts val="480"/>
              </a:spcBef>
              <a:buSzPct val="100000"/>
              <a:buChar char="•"/>
            </a:pPr>
            <a:r>
              <a:rPr lang="te" altLang="en-US" sz="2400" dirty="0">
                <a:solidFill>
                  <a:srgbClr val="25252B"/>
                </a:solidFill>
                <a:latin typeface="IBM Plex Sans" pitchFamily="34" charset="0"/>
                <a:ea typeface="IBM Plex Sans" pitchFamily="34" charset="-122"/>
                <a:cs typeface="IBM Plex Sans" pitchFamily="34" charset="-120"/>
              </a:rPr>
              <a:t>మొదటిసారి యాక్సెస్ చేయడానికి ఆమోదించిన ప్రక్రియను పూర్తి చేయండి</a:t>
            </a:r>
            <a:endParaRPr lang="te" sz="2400" dirty="0"/>
          </a:p>
          <a:p>
            <a:pPr algn="l" marL="228600" indent="-228600">
              <a:lnSpc>
                <a:spcPct val="113000"/>
              </a:lnSpc>
              <a:spcBef>
                <a:spcPts val="480"/>
              </a:spcBef>
              <a:buSzPct val="100000"/>
              <a:buChar char="•"/>
            </a:pPr>
            <a:r>
              <a:rPr lang="te" altLang="en-US" sz="2400" dirty="0">
                <a:solidFill>
                  <a:srgbClr val="25252B"/>
                </a:solidFill>
                <a:latin typeface="IBM Plex Sans" pitchFamily="34" charset="0"/>
                <a:ea typeface="IBM Plex Sans" pitchFamily="34" charset="-122"/>
                <a:cs typeface="IBM Plex Sans" pitchFamily="34" charset="-120"/>
              </a:rPr>
              <a:t>స్వీకరించడానికి ఉపయోగించే పబ్లిక్ సమాచారాన్ని గుర్తించి తనిఖీ చేయండి</a:t>
            </a:r>
            <a:endParaRPr lang="te" sz="2400" dirty="0"/>
          </a:p>
          <a:p>
            <a:pPr algn="l" marL="228600" indent="-228600">
              <a:lnSpc>
                <a:spcPct val="113000"/>
              </a:lnSpc>
              <a:spcBef>
                <a:spcPts val="480"/>
              </a:spcBef>
              <a:buSzPct val="100000"/>
              <a:buChar char="•"/>
            </a:pPr>
            <a:r>
              <a:rPr lang="te" altLang="en-US" sz="2400" dirty="0">
                <a:solidFill>
                  <a:srgbClr val="25252B"/>
                </a:solidFill>
                <a:latin typeface="IBM Plex Sans" pitchFamily="34" charset="0"/>
                <a:ea typeface="IBM Plex Sans" pitchFamily="34" charset="-122"/>
                <a:cs typeface="IBM Plex Sans" pitchFamily="34" charset="-120"/>
              </a:rPr>
              <a:t>స్వీకరించండి లేదా స్వీకరణను సురక్షితంగా అనుకరించండి; స్థితిని తనిఖీ చేయండి</a:t>
            </a:r>
            <a:endParaRPr lang="te" sz="2400" dirty="0"/>
          </a:p>
          <a:p>
            <a:pPr algn="l" marL="228600" indent="-228600">
              <a:lnSpc>
                <a:spcPct val="113000"/>
              </a:lnSpc>
              <a:spcBef>
                <a:spcPts val="480"/>
              </a:spcBef>
              <a:buSzPct val="100000"/>
              <a:buChar char="•"/>
            </a:pPr>
            <a:r>
              <a:rPr lang="te" altLang="en-US" sz="2400" dirty="0">
                <a:solidFill>
                  <a:srgbClr val="25252B"/>
                </a:solidFill>
                <a:latin typeface="IBM Plex Sans" pitchFamily="34" charset="0"/>
                <a:ea typeface="IBM Plex Sans" pitchFamily="34" charset="-122"/>
                <a:cs typeface="IBM Plex Sans" pitchFamily="34" charset="-120"/>
              </a:rPr>
              <a:t>స్వీకరించే/పంపే ప్రక్రియను పూర్తి చేయండి లేదా అనుకరించండి</a:t>
            </a:r>
            <a:endParaRPr lang="te" sz="2400" dirty="0"/>
          </a:p>
          <a:p>
            <a:pPr algn="l" marL="228600" indent="-228600">
              <a:lnSpc>
                <a:spcPct val="113000"/>
              </a:lnSpc>
              <a:spcBef>
                <a:spcPts val="480"/>
              </a:spcBef>
              <a:buSzPct val="100000"/>
              <a:buChar char="•"/>
            </a:pPr>
            <a:r>
              <a:rPr lang="te" altLang="en-US" sz="2400" dirty="0">
                <a:solidFill>
                  <a:srgbClr val="25252B"/>
                </a:solidFill>
                <a:latin typeface="IBM Plex Sans" pitchFamily="34" charset="0"/>
                <a:ea typeface="IBM Plex Sans" pitchFamily="34" charset="-122"/>
                <a:cs typeface="IBM Plex Sans" pitchFamily="34" charset="-120"/>
              </a:rPr>
              <a:t>రహస్యాలను బహిర్గతం చేయకుండా వాలెట్‌ను పునరుద్ధరించడానికి మీ సంసిద్ధతను చూపించండి</a:t>
            </a:r>
            <a:endParaRPr lang="te" sz="2400" dirty="0"/>
          </a:p>
        </p:txBody>
      </p:sp>
      <p:sp>
        <p:nvSpPr>
          <p:cNvPr id="5" name="Text 3"/>
          <p:cNvSpPr/>
          <p:nvPr/>
        </p:nvSpPr>
        <p:spPr>
          <a:xfrm>
            <a:off x="666780" y="4905847"/>
            <a:ext cx="11510010" cy="822686"/>
          </a:xfrm>
          <a:prstGeom prst="rect">
            <a:avLst/>
          </a:prstGeom>
          <a:noFill/>
          <a:ln/>
        </p:spPr>
        <p:txBody>
          <a:bodyPr wrap="square" lIns="0" tIns="0" rIns="0" bIns="0" rtlCol="0" anchor="t"/>
          <a:lstStyle/>
          <a:p>
            <a:pPr algn="l" indent="0" marL="0">
              <a:lnSpc>
                <a:spcPct val="113000"/>
              </a:lnSpc>
              <a:buNone/>
            </a:pPr>
            <a:r>
              <a:rPr lang="te" altLang="en-US" sz="2400" dirty="0">
                <a:solidFill>
                  <a:srgbClr val="25252B"/>
                </a:solidFill>
                <a:latin typeface="IBM Plex Sans" pitchFamily="34" charset="0"/>
                <a:ea typeface="IBM Plex Sans" pitchFamily="34" charset="-122"/>
                <a:cs typeface="IBM Plex Sans" pitchFamily="34" charset="-120"/>
              </a:rPr>
              <a:t>అంగీకరించిన శిక్షణ వాతావరణాన్ని ఉపయోగించండి. ఏదైనా సరిపోలకపోతే ఆపండి; అవసరమైనప్పుడు సహాయం, మరింత సాధన కోరండి.</a:t>
            </a:r>
            <a:endParaRPr lang="te" sz="240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te" altLang="en-US" sz="1200" dirty="0">
                <a:solidFill>
                  <a:srgbClr val="6C6C7D"/>
                </a:solidFill>
                <a:latin typeface="IBM Plex Sans" pitchFamily="34" charset="0"/>
                <a:ea typeface="IBM Plex Sans" pitchFamily="34" charset="-122"/>
                <a:cs typeface="IBM Plex Sans" pitchFamily="34" charset="-120"/>
              </a:rPr>
              <a:t>బిట్‌కాయిన్ డిప్లొమా · మాడ్యూల్ 3</a:t>
            </a:r>
            <a:endParaRPr lang="te"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85</a:t>
            </a:fld>
            <a:endParaRPr lang="en-US"/>
          </a:p>
        </p:txBody>
      </p:sp>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name="Slide 8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te" altLang="en-US" sz="3000" dirty="0">
                <a:solidFill>
                  <a:srgbClr val="422C70"/>
                </a:solidFill>
                <a:latin typeface="IBM Plex Sans Medium" pitchFamily="34" charset="0"/>
                <a:ea typeface="IBM Plex Sans Medium" pitchFamily="34" charset="-122"/>
                <a:cs typeface="IBM Plex Sans Medium" pitchFamily="34" charset="-120"/>
              </a:rPr>
              <a:t>పునశ్చరణ: స్వీయ కస్టడీ బాధ్యత అంటే ఏమిటి?</a:t>
            </a:r>
            <a:endParaRPr lang="te" sz="3000" dirty="0"/>
          </a:p>
        </p:txBody>
      </p:sp>
      <p:sp>
        <p:nvSpPr>
          <p:cNvPr id="4" name="Text 2"/>
          <p:cNvSpPr/>
          <p:nvPr/>
        </p:nvSpPr>
        <p:spPr>
          <a:xfrm>
            <a:off x="666780" y="1423355"/>
            <a:ext cx="11510010" cy="345552"/>
          </a:xfrm>
          <a:prstGeom prst="rect">
            <a:avLst/>
          </a:prstGeom>
          <a:noFill/>
          <a:ln/>
        </p:spPr>
        <p:txBody>
          <a:bodyPr wrap="square" lIns="0" tIns="0" rIns="0" bIns="0" rtlCol="0" anchor="t"/>
          <a:lstStyle/>
          <a:p>
            <a:pPr algn="l" indent="0" marL="0">
              <a:lnSpc>
                <a:spcPct val="113000"/>
              </a:lnSpc>
              <a:buNone/>
            </a:pPr>
            <a:r>
              <a:rPr lang="te" altLang="en-US" sz="2020" b="1" dirty="0">
                <a:solidFill>
                  <a:srgbClr val="25252B"/>
                </a:solidFill>
                <a:latin typeface="IBM Plex Sans" pitchFamily="34" charset="0"/>
                <a:ea typeface="IBM Plex Sans" pitchFamily="34" charset="-122"/>
                <a:cs typeface="IBM Plex Sans" pitchFamily="34" charset="-120"/>
              </a:rPr>
              <a:t>ముఖ్యమైన విషయాలు</a:t>
            </a:r>
            <a:endParaRPr lang="te" sz="2020" dirty="0"/>
          </a:p>
        </p:txBody>
      </p:sp>
      <p:sp>
        <p:nvSpPr>
          <p:cNvPr id="5" name="Text 3"/>
          <p:cNvSpPr/>
          <p:nvPr/>
        </p:nvSpPr>
        <p:spPr>
          <a:xfrm>
            <a:off x="986729" y="1973732"/>
            <a:ext cx="11159338" cy="1932676"/>
          </a:xfrm>
          <a:prstGeom prst="rect">
            <a:avLst/>
          </a:prstGeom>
          <a:noFill/>
          <a:ln/>
        </p:spPr>
        <p:txBody>
          <a:bodyPr wrap="square" lIns="0" tIns="0" rIns="0" bIns="0" rtlCol="0" anchor="t"/>
          <a:lstStyle/>
          <a:p>
            <a:pPr algn="l" marL="191770" indent="-191770">
              <a:lnSpc>
                <a:spcPct val="113000"/>
              </a:lnSpc>
              <a:buSzPct val="100000"/>
              <a:buChar char="•"/>
            </a:pPr>
            <a:r>
              <a:rPr lang="te" altLang="en-US" sz="2020" dirty="0">
                <a:solidFill>
                  <a:srgbClr val="25252B"/>
                </a:solidFill>
                <a:latin typeface="IBM Plex Sans" pitchFamily="34" charset="0"/>
                <a:ea typeface="IBM Plex Sans" pitchFamily="34" charset="-122"/>
                <a:cs typeface="IBM Plex Sans" pitchFamily="34" charset="-120"/>
              </a:rPr>
              <a:t>వాలెట్ ప్రాప్యతను నిర్వహిస్తుంది; కీలు ఖర్చు చేయడానికి అనుమతిస్తాయి</a:t>
            </a:r>
            <a:endParaRPr lang="te" sz="2020" dirty="0"/>
          </a:p>
          <a:p>
            <a:pPr algn="l" marL="191770" indent="-191770">
              <a:lnSpc>
                <a:spcPct val="113000"/>
              </a:lnSpc>
              <a:spcBef>
                <a:spcPts val="400"/>
              </a:spcBef>
              <a:buSzPct val="100000"/>
              <a:buChar char="•"/>
            </a:pPr>
            <a:r>
              <a:rPr lang="te" altLang="en-US" sz="2020" dirty="0">
                <a:solidFill>
                  <a:srgbClr val="25252B"/>
                </a:solidFill>
                <a:latin typeface="IBM Plex Sans" pitchFamily="34" charset="0"/>
                <a:ea typeface="IBM Plex Sans" pitchFamily="34" charset="-122"/>
                <a:cs typeface="IBM Plex Sans" pitchFamily="34" charset="-120"/>
              </a:rPr>
              <a:t>స్వీకరించడానికి అవసరమైన సమాచారాన్ని పంచుకోండి; రహస్యాలను ఆఫ్‌లైన్‌లో, గోప్యంగా ఉంచండి</a:t>
            </a:r>
            <a:endParaRPr lang="te" sz="2020" dirty="0"/>
          </a:p>
          <a:p>
            <a:pPr algn="l" marL="191770" indent="-191770">
              <a:lnSpc>
                <a:spcPct val="113000"/>
              </a:lnSpc>
              <a:spcBef>
                <a:spcPts val="400"/>
              </a:spcBef>
              <a:buSzPct val="100000"/>
              <a:buChar char="•"/>
            </a:pPr>
            <a:r>
              <a:rPr lang="te" altLang="en-US" sz="2020" dirty="0">
                <a:solidFill>
                  <a:srgbClr val="25252B"/>
                </a:solidFill>
                <a:latin typeface="IBM Plex Sans" pitchFamily="34" charset="0"/>
                <a:ea typeface="IBM Plex Sans" pitchFamily="34" charset="-122"/>
                <a:cs typeface="IBM Plex Sans" pitchFamily="34" charset="-120"/>
              </a:rPr>
              <a:t>సంరక్షణ, పునరుద్ధరణ, పరికరాలకు సంబంధించిన ప్రమాదాలను గుర్తించండి</a:t>
            </a:r>
            <a:endParaRPr lang="te" sz="2020" dirty="0"/>
          </a:p>
          <a:p>
            <a:pPr algn="l" marL="191770" indent="-191770">
              <a:lnSpc>
                <a:spcPct val="113000"/>
              </a:lnSpc>
              <a:spcBef>
                <a:spcPts val="400"/>
              </a:spcBef>
              <a:buSzPct val="100000"/>
              <a:buChar char="•"/>
            </a:pPr>
            <a:r>
              <a:rPr lang="te" altLang="en-US" sz="2020" dirty="0">
                <a:solidFill>
                  <a:srgbClr val="25252B"/>
                </a:solidFill>
                <a:latin typeface="IBM Plex Sans" pitchFamily="34" charset="0"/>
                <a:ea typeface="IBM Plex Sans" pitchFamily="34" charset="-122"/>
                <a:cs typeface="IBM Plex Sans" pitchFamily="34" charset="-120"/>
              </a:rPr>
              <a:t>ఆమోదించే ముందు ధృవీకరించండి; ఫలితాన్ని మీరే తనిఖీ చేసుకోండి</a:t>
            </a:r>
            <a:endParaRPr lang="te" sz="2020" dirty="0"/>
          </a:p>
          <a:p>
            <a:pPr algn="l" marL="191770" indent="-191770">
              <a:lnSpc>
                <a:spcPct val="113000"/>
              </a:lnSpc>
              <a:spcBef>
                <a:spcPts val="400"/>
              </a:spcBef>
              <a:buSzPct val="100000"/>
              <a:buChar char="•"/>
            </a:pPr>
            <a:r>
              <a:rPr lang="te" altLang="en-US" sz="2020" dirty="0">
                <a:solidFill>
                  <a:srgbClr val="25252B"/>
                </a:solidFill>
                <a:latin typeface="IBM Plex Sans" pitchFamily="34" charset="0"/>
                <a:ea typeface="IBM Plex Sans" pitchFamily="34" charset="-122"/>
                <a:cs typeface="IBM Plex Sans" pitchFamily="34" charset="-120"/>
              </a:rPr>
              <a:t>ఒత్తిడి ఎదురైనప్పుడు ఆగండి; నేర్చుకునేటప్పుడు చేసే పొరపాట్ల వల్ల నష్టం స్వల్పంగా ఉండేలా చూసుకోండి</a:t>
            </a:r>
            <a:endParaRPr lang="te" sz="2020" dirty="0"/>
          </a:p>
        </p:txBody>
      </p:sp>
      <p:sp>
        <p:nvSpPr>
          <p:cNvPr id="6" name="Text 4"/>
          <p:cNvSpPr/>
          <p:nvPr/>
        </p:nvSpPr>
        <p:spPr>
          <a:xfrm>
            <a:off x="666780" y="4188043"/>
            <a:ext cx="11510010" cy="691195"/>
          </a:xfrm>
          <a:prstGeom prst="rect">
            <a:avLst/>
          </a:prstGeom>
          <a:noFill/>
          <a:ln/>
        </p:spPr>
        <p:txBody>
          <a:bodyPr wrap="square" lIns="0" tIns="0" rIns="0" bIns="0" rtlCol="0" anchor="t"/>
          <a:lstStyle/>
          <a:p>
            <a:pPr algn="l" indent="0" marL="0">
              <a:lnSpc>
                <a:spcPct val="113000"/>
              </a:lnSpc>
              <a:buNone/>
            </a:pPr>
            <a:r>
              <a:rPr lang="te" altLang="en-US" sz="2020" dirty="0">
                <a:solidFill>
                  <a:srgbClr val="25252B"/>
                </a:solidFill>
                <a:latin typeface="IBM Plex Sans" pitchFamily="34" charset="0"/>
                <a:ea typeface="IBM Plex Sans" pitchFamily="34" charset="-122"/>
                <a:cs typeface="IBM Plex Sans" pitchFamily="34" charset="-120"/>
              </a:rPr>
              <a:t>ఒక స్నేహితుడు అభ్యర్థన పంపుతుండగా, మీకు పరిచయం లేని సహాయ సిబ్బంది తక్షణమే చర్య తీసుకోవాలని ఒత్తిడి చేస్తున్నారు. ఏదైనా చేసే ముందు మీరు ఏమి తనిఖీ చేయవచ్చు?</a:t>
            </a:r>
            <a:endParaRPr lang="te" sz="2020" dirty="0"/>
          </a:p>
        </p:txBody>
      </p:sp>
      <p:sp>
        <p:nvSpPr>
          <p:cNvPr id="7" name="Shape 5"/>
          <p:cNvSpPr/>
          <p:nvPr/>
        </p:nvSpPr>
        <p:spPr>
          <a:xfrm>
            <a:off x="666780" y="5135179"/>
            <a:ext cx="10858500" cy="1036747"/>
          </a:xfrm>
          <a:prstGeom prst="rect">
            <a:avLst/>
          </a:prstGeom>
          <a:solidFill>
            <a:srgbClr val="F3F3FA"/>
          </a:solidFill>
          <a:ln/>
        </p:spPr>
      </p:sp>
      <p:sp>
        <p:nvSpPr>
          <p:cNvPr id="8" name="Shape 6"/>
          <p:cNvSpPr/>
          <p:nvPr/>
        </p:nvSpPr>
        <p:spPr>
          <a:xfrm>
            <a:off x="666780" y="5135179"/>
            <a:ext cx="57150" cy="1036747"/>
          </a:xfrm>
          <a:prstGeom prst="rect">
            <a:avLst/>
          </a:prstGeom>
          <a:solidFill>
            <a:srgbClr val="422C70"/>
          </a:solidFill>
          <a:ln/>
        </p:spPr>
      </p:sp>
      <p:sp>
        <p:nvSpPr>
          <p:cNvPr id="9" name="Text 7"/>
          <p:cNvSpPr/>
          <p:nvPr/>
        </p:nvSpPr>
        <p:spPr>
          <a:xfrm>
            <a:off x="1133582" y="5365608"/>
            <a:ext cx="10580980" cy="575889"/>
          </a:xfrm>
          <a:prstGeom prst="rect">
            <a:avLst/>
          </a:prstGeom>
          <a:noFill/>
          <a:ln/>
        </p:spPr>
        <p:txBody>
          <a:bodyPr wrap="square" lIns="0" tIns="0" rIns="0" bIns="0" rtlCol="0" anchor="t"/>
          <a:lstStyle/>
          <a:p>
            <a:pPr algn="l" indent="0" marL="0">
              <a:lnSpc>
                <a:spcPct val="113000"/>
              </a:lnSpc>
              <a:buNone/>
            </a:pPr>
            <a:r>
              <a:rPr lang="te" altLang="en-US" sz="2020" b="1" dirty="0">
                <a:solidFill>
                  <a:srgbClr val="422C70"/>
                </a:solidFill>
                <a:latin typeface="IBM Plex Sans" pitchFamily="34" charset="0"/>
                <a:ea typeface="IBM Plex Sans" pitchFamily="34" charset="-122"/>
                <a:cs typeface="IBM Plex Sans" pitchFamily="34" charset="-120"/>
              </a:rPr>
              <a:t>ఆలోచించడానికి ఒక క్షణం</a:t>
            </a:r>
            <a:endParaRPr lang="te" sz="2020" dirty="0"/>
          </a:p>
          <a:p>
            <a:pPr algn="l" indent="0" marL="0">
              <a:lnSpc>
                <a:spcPct val="113000"/>
              </a:lnSpc>
              <a:spcBef>
                <a:spcPts val="300"/>
              </a:spcBef>
              <a:buNone/>
            </a:pPr>
            <a:r>
              <a:rPr lang="te" altLang="en-US" sz="2020" dirty="0">
                <a:solidFill>
                  <a:srgbClr val="25252B"/>
                </a:solidFill>
                <a:latin typeface="IBM Plex Sans" pitchFamily="34" charset="0"/>
                <a:ea typeface="IBM Plex Sans" pitchFamily="34" charset="-122"/>
                <a:cs typeface="IBM Plex Sans" pitchFamily="34" charset="-120"/>
              </a:rPr>
              <a:t>చర్య తీసుకునే ముందు మీరు కాసేపు ఆగి ఏ భద్రతా తనిఖీ చేస్తారు?</a:t>
            </a:r>
            <a:endParaRPr lang="te" sz="2020" dirty="0"/>
          </a:p>
        </p:txBody>
      </p:sp>
      <p:sp>
        <p:nvSpPr>
          <p:cNvPr id="10" name="Text 8"/>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te" altLang="en-US" sz="1200" dirty="0">
                <a:solidFill>
                  <a:srgbClr val="6C6C7D"/>
                </a:solidFill>
                <a:latin typeface="IBM Plex Sans" pitchFamily="34" charset="0"/>
                <a:ea typeface="IBM Plex Sans" pitchFamily="34" charset="-122"/>
                <a:cs typeface="IBM Plex Sans" pitchFamily="34" charset="-120"/>
              </a:rPr>
              <a:t>బిట్‌కాయిన్ డిప్లొమా · మాడ్యూల్ 3</a:t>
            </a:r>
            <a:endParaRPr lang="te"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86</a:t>
            </a:fld>
            <a:endParaRPr lang="en-US"/>
          </a:p>
        </p:txBody>
      </p: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name="Slide 87">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381030" y="2135215"/>
            <a:ext cx="11429817" cy="411389"/>
          </a:xfrm>
          <a:prstGeom prst="rect">
            <a:avLst/>
          </a:prstGeom>
          <a:noFill/>
          <a:ln/>
        </p:spPr>
        <p:txBody>
          <a:bodyPr wrap="square" lIns="0" tIns="0" rIns="0" bIns="0" rtlCol="0" anchor="t"/>
          <a:lstStyle/>
          <a:p>
            <a:pPr algn="ctr" indent="0" marL="0">
              <a:lnSpc>
                <a:spcPct val="113000"/>
              </a:lnSpc>
              <a:buNone/>
            </a:pPr>
            <a:r>
              <a:rPr lang="te" altLang="en-US" sz="2400" dirty="0">
                <a:solidFill>
                  <a:srgbClr val="F7941F"/>
                </a:solidFill>
                <a:latin typeface="IBM Plex Sans Medium" pitchFamily="34" charset="0"/>
                <a:ea typeface="IBM Plex Sans Medium" pitchFamily="34" charset="-122"/>
                <a:cs typeface="IBM Plex Sans Medium" pitchFamily="34" charset="-120"/>
              </a:rPr>
              <a:t>మాడ్యూల్ 4</a:t>
            </a:r>
            <a:endParaRPr lang="te" sz="2400" dirty="0"/>
          </a:p>
        </p:txBody>
      </p:sp>
      <p:sp>
        <p:nvSpPr>
          <p:cNvPr id="3" name="Text 1"/>
          <p:cNvSpPr/>
          <p:nvPr/>
        </p:nvSpPr>
        <p:spPr>
          <a:xfrm>
            <a:off x="381030" y="2866553"/>
            <a:ext cx="11429817" cy="590520"/>
          </a:xfrm>
          <a:prstGeom prst="rect">
            <a:avLst/>
          </a:prstGeom>
          <a:noFill/>
          <a:ln/>
        </p:spPr>
        <p:txBody>
          <a:bodyPr wrap="square" lIns="0" tIns="0" rIns="0" bIns="0" rtlCol="0" anchor="t"/>
          <a:lstStyle/>
          <a:p>
            <a:pPr algn="ctr" indent="0" marL="0">
              <a:lnSpc>
                <a:spcPct val="83000"/>
              </a:lnSpc>
              <a:buNone/>
            </a:pPr>
            <a:r>
              <a:rPr lang="te" altLang="en-US" sz="4350" dirty="0">
                <a:solidFill>
                  <a:srgbClr val="FFFFFF"/>
                </a:solidFill>
                <a:latin typeface="IBM Plex Sans Medium" pitchFamily="34" charset="0"/>
                <a:ea typeface="IBM Plex Sans Medium" pitchFamily="34" charset="-122"/>
                <a:cs typeface="IBM Plex Sans Medium" pitchFamily="34" charset="-120"/>
              </a:rPr>
              <a:t>మీ సమాజంలో బిట్‌కాయిన్</a:t>
            </a:r>
            <a:endParaRPr lang="te" sz="4350" dirty="0"/>
          </a:p>
        </p:txBody>
      </p:sp>
      <p:sp>
        <p:nvSpPr>
          <p:cNvPr id="4" name="Text 2"/>
          <p:cNvSpPr/>
          <p:nvPr/>
        </p:nvSpPr>
        <p:spPr>
          <a:xfrm>
            <a:off x="340980" y="3900007"/>
            <a:ext cx="11510010" cy="822686"/>
          </a:xfrm>
          <a:prstGeom prst="rect">
            <a:avLst/>
          </a:prstGeom>
          <a:noFill/>
          <a:ln/>
        </p:spPr>
        <p:txBody>
          <a:bodyPr wrap="square" lIns="0" tIns="0" rIns="0" bIns="0" rtlCol="0" anchor="t"/>
          <a:lstStyle/>
          <a:p>
            <a:pPr algn="ctr" indent="0" marL="0">
              <a:lnSpc>
                <a:spcPct val="113000"/>
              </a:lnSpc>
              <a:buNone/>
            </a:pPr>
            <a:r>
              <a:rPr lang="te" altLang="en-US" sz="2400" b="1" dirty="0">
                <a:solidFill>
                  <a:srgbClr val="FFFFFF"/>
                </a:solidFill>
                <a:latin typeface="IBM Plex Sans" pitchFamily="34" charset="0"/>
                <a:ea typeface="IBM Plex Sans" pitchFamily="34" charset="-122"/>
                <a:cs typeface="IBM Plex Sans" pitchFamily="34" charset="-120"/>
              </a:rPr>
              <a:t>అనుసంధానించండి:</a:t>
            </a:r>
            <a:r>
              <a:rPr lang="te" altLang="en-US" sz="2400" dirty="0">
                <a:solidFill>
                  <a:srgbClr val="FFFFFF"/>
                </a:solidFill>
                <a:latin typeface="IBM Plex Sans" pitchFamily="34" charset="0"/>
                <a:ea typeface="IBM Plex Sans" pitchFamily="34" charset="-122"/>
                <a:cs typeface="IBM Plex Sans" pitchFamily="34" charset="-120"/>
              </a:rPr>
              <a:t> సమస్య, పరిష్కారం, సురక్షిత చర్య ఈ సముదాయంతో ఎలా అనుసంధానమవుతాయి?</a:t>
            </a:r>
            <a:endParaRPr lang="te" sz="24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D8D8E7"/>
                </a:solidFill>
                <a:latin typeface="IBM Plex Sans"/>
                <a:ea typeface="IBM Plex Sans"/>
                <a:cs typeface="IBM Plex Sans"/>
              </a:defRPr>
            </a:lvl1pPr>
          </a:lstStyle>
          <a:p>
            <a:pPr algn="r"/>
            <a:fld id="{F7021451-1387-4CA6-816F-3879F97B5CBC}" type="slidenum">
              <a:rPr b="0" lang="en-US"/>
              <a:t>87</a:t>
            </a:fld>
            <a:endParaRPr lang="en-US"/>
          </a:p>
        </p:txBody>
      </p:sp>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name="Slide 8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te" altLang="en-US" sz="3000" dirty="0">
                <a:solidFill>
                  <a:srgbClr val="422C70"/>
                </a:solidFill>
                <a:latin typeface="IBM Plex Sans Medium" pitchFamily="34" charset="0"/>
                <a:ea typeface="IBM Plex Sans Medium" pitchFamily="34" charset="-122"/>
                <a:cs typeface="IBM Plex Sans Medium" pitchFamily="34" charset="-120"/>
              </a:rPr>
              <a:t>మీ స్థానిక మాడ్యూల్ 4</a:t>
            </a:r>
            <a:endParaRPr lang="te" sz="3000" dirty="0"/>
          </a:p>
        </p:txBody>
      </p:sp>
      <p:pic>
        <p:nvPicPr>
          <p:cNvPr id="4" name="Image 0" descr="అనుసంధానించండిఇంతకుముందు నేర్చుకున్న విషయాలను స్థానిక అవసరంతో అనుసంధానించండి. పోల్చండిబిట్‌కాయిన్‌ను ఆచరణలో సాధ్యమైన స్థానిక ప్రత్యామ్నాయంతో పోల్చి అంచనా వేయండి.సురక్షితంగా సాధన చేయండిమార్గదర్శకత్వంతో">    </p:cNvPr>
          <p:cNvPicPr>
            <a:picLocks noChangeAspect="1"/>
          </p:cNvPicPr>
          <p:nvPr/>
        </p:nvPicPr>
        <p:blipFill>
          <a:blip r:embed="rId1"/>
          <a:stretch>
            <a:fillRect/>
          </a:stretch>
        </p:blipFill>
        <p:spPr>
          <a:xfrm>
            <a:off x="666780" y="1295430"/>
            <a:ext cx="10858500" cy="2327057"/>
          </a:xfrm>
          <a:prstGeom prst="rect">
            <a:avLst/>
          </a:prstGeom>
        </p:spPr>
      </p:pic>
      <p:sp>
        <p:nvSpPr>
          <p:cNvPr id="5" name="Text 2"/>
          <p:cNvSpPr/>
          <p:nvPr/>
        </p:nvSpPr>
        <p:spPr>
          <a:xfrm>
            <a:off x="666780" y="3774918"/>
            <a:ext cx="11510010" cy="1234074"/>
          </a:xfrm>
          <a:prstGeom prst="rect">
            <a:avLst/>
          </a:prstGeom>
          <a:noFill/>
          <a:ln/>
        </p:spPr>
        <p:txBody>
          <a:bodyPr wrap="square" lIns="0" tIns="0" rIns="0" bIns="0" rtlCol="0" anchor="t"/>
          <a:lstStyle/>
          <a:p>
            <a:pPr algn="l" indent="0" marL="0">
              <a:lnSpc>
                <a:spcPct val="113000"/>
              </a:lnSpc>
              <a:buNone/>
            </a:pPr>
            <a:r>
              <a:rPr lang="te" altLang="en-US" sz="2400" dirty="0">
                <a:solidFill>
                  <a:srgbClr val="25252B"/>
                </a:solidFill>
                <a:latin typeface="IBM Plex Sans" pitchFamily="34" charset="0"/>
                <a:ea typeface="IBM Plex Sans" pitchFamily="34" charset="-122"/>
                <a:cs typeface="IBM Plex Sans" pitchFamily="34" charset="-120"/>
              </a:rPr>
              <a:t>మీ స్థానిక సందర్భంలో దృష్టి సారించే అంశాన్ని నమోదు చేయండి: సమస్య లేదా అవకాశం, ప్రత్యామ్నాయం, సురక్షిత పరిస్థితి, ప్రధాన ప్రయోజనం మరియు ప్రమాదం, అలాగే సురక్షితమైన తదుపరి అడుగు.</a:t>
            </a:r>
            <a:endParaRPr lang="te" sz="2400" dirty="0"/>
          </a:p>
        </p:txBody>
      </p:sp>
      <p:sp>
        <p:nvSpPr>
          <p:cNvPr id="6" name="Text 3"/>
          <p:cNvSpPr/>
          <p:nvPr/>
        </p:nvSpPr>
        <p:spPr>
          <a:xfrm>
            <a:off x="666780" y="5313761"/>
            <a:ext cx="11510010" cy="822686"/>
          </a:xfrm>
          <a:prstGeom prst="rect">
            <a:avLst/>
          </a:prstGeom>
          <a:noFill/>
          <a:ln/>
        </p:spPr>
        <p:txBody>
          <a:bodyPr wrap="square" lIns="0" tIns="0" rIns="0" bIns="0" rtlCol="0" anchor="t"/>
          <a:lstStyle/>
          <a:p>
            <a:pPr algn="l" indent="0" marL="0">
              <a:lnSpc>
                <a:spcPct val="113000"/>
              </a:lnSpc>
              <a:buNone/>
            </a:pPr>
            <a:r>
              <a:rPr lang="te" altLang="en-US" sz="2400" dirty="0">
                <a:solidFill>
                  <a:srgbClr val="25252B"/>
                </a:solidFill>
                <a:latin typeface="IBM Plex Sans" pitchFamily="34" charset="0"/>
                <a:ea typeface="IBM Plex Sans" pitchFamily="34" charset="-122"/>
                <a:cs typeface="IBM Plex Sans" pitchFamily="34" charset="-120"/>
              </a:rPr>
              <a:t>మీరు బిట్‌కాయిన్‌ను స్వీకరించాలని లేదా అదే అత్యుత్తమమని నిర్ధారణకు రావాలని ఆశించడం లేదు. ఒక పద్ధతి అన్ని చోట్లా పనిచేస్తుందని స్థానిక ఉదాహరణలు నిరూపించవు.</a:t>
            </a:r>
            <a:endParaRPr lang="te" sz="240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te" altLang="en-US" sz="1200" dirty="0">
                <a:solidFill>
                  <a:srgbClr val="6C6C7D"/>
                </a:solidFill>
                <a:latin typeface="IBM Plex Sans" pitchFamily="34" charset="0"/>
                <a:ea typeface="IBM Plex Sans" pitchFamily="34" charset="-122"/>
                <a:cs typeface="IBM Plex Sans" pitchFamily="34" charset="-120"/>
              </a:rPr>
              <a:t>బిట్‌కాయిన్ డిప్లొమా · మాడ్యూల్ 4</a:t>
            </a:r>
            <a:endParaRPr lang="te"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88</a:t>
            </a:fld>
            <a:endParaRPr lang="en-US"/>
          </a:p>
        </p:txBody>
      </p:sp>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name="Slide 89">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te" altLang="en-US" sz="3000" dirty="0">
                <a:solidFill>
                  <a:srgbClr val="422C70"/>
                </a:solidFill>
                <a:latin typeface="IBM Plex Sans Medium" pitchFamily="34" charset="0"/>
                <a:ea typeface="IBM Plex Sans Medium" pitchFamily="34" charset="-122"/>
                <a:cs typeface="IBM Plex Sans Medium" pitchFamily="34" charset="-120"/>
              </a:rPr>
              <a:t>వర్క్‌షాప్‌లు మరియు ప్రదర్శనలు</a:t>
            </a:r>
            <a:endParaRPr lang="te" sz="3000" dirty="0"/>
          </a:p>
        </p:txBody>
      </p:sp>
      <p:sp>
        <p:nvSpPr>
          <p:cNvPr id="4" name="Text 2"/>
          <p:cNvSpPr/>
          <p:nvPr/>
        </p:nvSpPr>
        <p:spPr>
          <a:xfrm>
            <a:off x="1032449" y="1383030"/>
            <a:ext cx="11109137" cy="1696944"/>
          </a:xfrm>
          <a:prstGeom prst="rect">
            <a:avLst/>
          </a:prstGeom>
          <a:noFill/>
          <a:ln/>
        </p:spPr>
        <p:txBody>
          <a:bodyPr wrap="square" lIns="0" tIns="0" rIns="0" bIns="0" rtlCol="0" anchor="t"/>
          <a:lstStyle/>
          <a:p>
            <a:pPr algn="l" marL="219710" indent="-219710">
              <a:lnSpc>
                <a:spcPct val="113000"/>
              </a:lnSpc>
              <a:buSzPct val="100000"/>
              <a:buChar char="•"/>
            </a:pPr>
            <a:r>
              <a:rPr lang="te" altLang="en-US" sz="2300" b="1" dirty="0">
                <a:solidFill>
                  <a:srgbClr val="422C70"/>
                </a:solidFill>
                <a:latin typeface="IBM Plex Sans" pitchFamily="34" charset="0"/>
                <a:ea typeface="IBM Plex Sans" pitchFamily="34" charset="-122"/>
                <a:cs typeface="IBM Plex Sans" pitchFamily="34" charset="-120"/>
              </a:rPr>
              <a:t>ప్రదర్శన:</a:t>
            </a:r>
            <a:r>
              <a:rPr lang="te" altLang="en-US" sz="2300" dirty="0">
                <a:solidFill>
                  <a:srgbClr val="25252B"/>
                </a:solidFill>
                <a:latin typeface="IBM Plex Sans" pitchFamily="34" charset="0"/>
                <a:ea typeface="IBM Plex Sans" pitchFamily="34" charset="-122"/>
                <a:cs typeface="IBM Plex Sans" pitchFamily="34" charset="-120"/>
              </a:rPr>
              <a:t> ప్రక్రియను, నష్టభయాలను గమనించండి</a:t>
            </a:r>
            <a:endParaRPr lang="te" sz="2300" dirty="0"/>
          </a:p>
          <a:p>
            <a:pPr algn="l" marL="219710" indent="-219710">
              <a:lnSpc>
                <a:spcPct val="113000"/>
              </a:lnSpc>
              <a:spcBef>
                <a:spcPts val="460"/>
              </a:spcBef>
              <a:buSzPct val="100000"/>
              <a:buChar char="•"/>
            </a:pPr>
            <a:r>
              <a:rPr lang="te" altLang="en-US" sz="2300" b="1" dirty="0">
                <a:solidFill>
                  <a:srgbClr val="422C70"/>
                </a:solidFill>
                <a:latin typeface="IBM Plex Sans" pitchFamily="34" charset="0"/>
                <a:ea typeface="IBM Plex Sans" pitchFamily="34" charset="-122"/>
                <a:cs typeface="IBM Plex Sans" pitchFamily="34" charset="-120"/>
              </a:rPr>
              <a:t>సాధన:</a:t>
            </a:r>
            <a:r>
              <a:rPr lang="te" altLang="en-US" sz="2300" dirty="0">
                <a:solidFill>
                  <a:srgbClr val="25252B"/>
                </a:solidFill>
                <a:latin typeface="IBM Plex Sans" pitchFamily="34" charset="0"/>
                <a:ea typeface="IBM Plex Sans" pitchFamily="34" charset="-122"/>
                <a:cs typeface="IBM Plex Sans" pitchFamily="34" charset="-120"/>
              </a:rPr>
              <a:t> సురక్షితమైన శిక్షణ సామగ్రితో అనుసరించి సాధన చేయండి</a:t>
            </a:r>
            <a:endParaRPr lang="te" sz="2300" dirty="0"/>
          </a:p>
          <a:p>
            <a:pPr algn="l" marL="219710" indent="-219710">
              <a:lnSpc>
                <a:spcPct val="113000"/>
              </a:lnSpc>
              <a:spcBef>
                <a:spcPts val="460"/>
              </a:spcBef>
              <a:buSzPct val="100000"/>
              <a:buChar char="•"/>
            </a:pPr>
            <a:r>
              <a:rPr lang="te" altLang="en-US" sz="2300" b="1" dirty="0">
                <a:solidFill>
                  <a:srgbClr val="422C70"/>
                </a:solidFill>
                <a:latin typeface="IBM Plex Sans" pitchFamily="34" charset="0"/>
                <a:ea typeface="IBM Plex Sans" pitchFamily="34" charset="-122"/>
                <a:cs typeface="IBM Plex Sans" pitchFamily="34" charset="-120"/>
              </a:rPr>
              <a:t>స్వతంత్ర కార్యాచరణ:</a:t>
            </a:r>
            <a:r>
              <a:rPr lang="te" altLang="en-US" sz="2300" dirty="0">
                <a:solidFill>
                  <a:srgbClr val="25252B"/>
                </a:solidFill>
                <a:latin typeface="IBM Plex Sans" pitchFamily="34" charset="0"/>
                <a:ea typeface="IBM Plex Sans" pitchFamily="34" charset="-122"/>
                <a:cs typeface="IBM Plex Sans" pitchFamily="34" charset="-120"/>
              </a:rPr>
              <a:t> స్వతంత్రంగా ఒక పనిని పూర్తి చేయండి లేదా ఒక నిర్ణయాన్ని వివరించండి</a:t>
            </a:r>
            <a:endParaRPr lang="te" sz="2300" dirty="0"/>
          </a:p>
        </p:txBody>
      </p:sp>
      <p:sp>
        <p:nvSpPr>
          <p:cNvPr id="5" name="Text 3"/>
          <p:cNvSpPr/>
          <p:nvPr/>
        </p:nvSpPr>
        <p:spPr>
          <a:xfrm>
            <a:off x="666780" y="3401751"/>
            <a:ext cx="11510010" cy="789950"/>
          </a:xfrm>
          <a:prstGeom prst="rect">
            <a:avLst/>
          </a:prstGeom>
          <a:noFill/>
          <a:ln/>
        </p:spPr>
        <p:txBody>
          <a:bodyPr wrap="square" lIns="0" tIns="0" rIns="0" bIns="0" rtlCol="0" anchor="t"/>
          <a:lstStyle/>
          <a:p>
            <a:pPr algn="l" indent="0" marL="0">
              <a:lnSpc>
                <a:spcPct val="113000"/>
              </a:lnSpc>
              <a:buNone/>
            </a:pPr>
            <a:r>
              <a:rPr lang="te" altLang="en-US" sz="2300" dirty="0">
                <a:solidFill>
                  <a:srgbClr val="25252B"/>
                </a:solidFill>
                <a:latin typeface="IBM Plex Sans" pitchFamily="34" charset="0"/>
                <a:ea typeface="IBM Plex Sans" pitchFamily="34" charset="-122"/>
                <a:cs typeface="IBM Plex Sans" pitchFamily="34" charset="-120"/>
              </a:rPr>
              <a:t>సాధనకు ముందు: తనిఖీ చేసిన సాధనాలు, పునరుద్ధరణకు మరియు వైఫల్యాలను ఎదుర్కోవడానికి స్పష్టమైన ప్రణాళికలు, నష్టభయాలపై అవగాహన, ఎక్కడ ఆపాలో స్పష్టత ఉండాలి.</a:t>
            </a:r>
            <a:endParaRPr lang="te" sz="2300" dirty="0"/>
          </a:p>
        </p:txBody>
      </p:sp>
      <p:sp>
        <p:nvSpPr>
          <p:cNvPr id="6" name="Text 4"/>
          <p:cNvSpPr/>
          <p:nvPr/>
        </p:nvSpPr>
        <p:spPr>
          <a:xfrm>
            <a:off x="666780" y="4484309"/>
            <a:ext cx="11510010" cy="1579992"/>
          </a:xfrm>
          <a:prstGeom prst="rect">
            <a:avLst/>
          </a:prstGeom>
          <a:noFill/>
          <a:ln/>
        </p:spPr>
        <p:txBody>
          <a:bodyPr wrap="square" lIns="0" tIns="0" rIns="0" bIns="0" rtlCol="0" anchor="t"/>
          <a:lstStyle/>
          <a:p>
            <a:pPr algn="l" indent="0" marL="0">
              <a:lnSpc>
                <a:spcPct val="113000"/>
              </a:lnSpc>
              <a:buNone/>
            </a:pPr>
            <a:r>
              <a:rPr lang="te" altLang="en-US" sz="2300" dirty="0">
                <a:solidFill>
                  <a:srgbClr val="25252B"/>
                </a:solidFill>
                <a:latin typeface="IBM Plex Sans" pitchFamily="34" charset="0"/>
                <a:ea typeface="IBM Plex Sans" pitchFamily="34" charset="-122"/>
                <a:cs typeface="IBM Plex Sans" pitchFamily="34" charset="-120"/>
              </a:rPr>
              <a:t>సాఫ్ట్‌వేర్‌ను ఇన్‌స్టాల్ చేయాలని లేదా ఆర్థిక సమాచారాన్ని వెల్లడించాలని ఎలాంటి ఒత్తిడీ ఉండదు. ఆఫ్‌లైన్‌లో లేదా నిధులు ఉపయోగించకుండా చేసే ప్రత్యామ్నాయం అందుబాటులో ఉంది. నిజమైన లావాదేవీలో ఉపయోగించే ఏ మొత్తమైనా, అది పూర్తిగా కోల్పోయినా ఒక పాఠంగానే మిగలాలి తప్ప సంక్షోభంగా మారకూడదు అన్నంత చిన్నదిగా ఉండాలి.</a:t>
            </a:r>
            <a:endParaRPr lang="te" sz="2300" dirty="0"/>
          </a:p>
        </p:txBody>
      </p:sp>
      <p:sp>
        <p:nvSpPr>
          <p:cNvPr id="7" name="Text 5"/>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te" altLang="en-US" sz="1200" dirty="0">
                <a:solidFill>
                  <a:srgbClr val="6C6C7D"/>
                </a:solidFill>
                <a:latin typeface="IBM Plex Sans" pitchFamily="34" charset="0"/>
                <a:ea typeface="IBM Plex Sans" pitchFamily="34" charset="-122"/>
                <a:cs typeface="IBM Plex Sans" pitchFamily="34" charset="-120"/>
              </a:rPr>
              <a:t>బిట్‌కాయిన్ డిప్లొమా · మాడ్యూల్ 4</a:t>
            </a:r>
            <a:endParaRPr lang="te"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89</a:t>
            </a:fld>
            <a:endParaRPr lang="en-US"/>
          </a:p>
        </p:txBody>
      </p:sp>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name="Slide 90">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te" altLang="en-US" sz="3000" dirty="0">
                <a:solidFill>
                  <a:srgbClr val="422C70"/>
                </a:solidFill>
                <a:latin typeface="IBM Plex Sans Medium" pitchFamily="34" charset="0"/>
                <a:ea typeface="IBM Plex Sans Medium" pitchFamily="34" charset="-122"/>
                <a:cs typeface="IBM Plex Sans Medium" pitchFamily="34" charset="-120"/>
              </a:rPr>
              <a:t>స్థానిక బిట్‌కాయిన్ సాధనాలు మరియు వనరులు</a:t>
            </a:r>
            <a:endParaRPr lang="te" sz="3000" dirty="0"/>
          </a:p>
        </p:txBody>
      </p:sp>
      <p:sp>
        <p:nvSpPr>
          <p:cNvPr id="4" name="Text 2"/>
          <p:cNvSpPr/>
          <p:nvPr/>
        </p:nvSpPr>
        <p:spPr>
          <a:xfrm>
            <a:off x="1002000" y="1375806"/>
            <a:ext cx="11142604" cy="2439619"/>
          </a:xfrm>
          <a:prstGeom prst="rect">
            <a:avLst/>
          </a:prstGeom>
          <a:noFill/>
          <a:ln/>
        </p:spPr>
        <p:txBody>
          <a:bodyPr wrap="square" lIns="0" tIns="0" rIns="0" bIns="0" rtlCol="0" anchor="t"/>
          <a:lstStyle/>
          <a:p>
            <a:pPr algn="l" marL="200660" indent="-200660">
              <a:lnSpc>
                <a:spcPct val="113000"/>
              </a:lnSpc>
              <a:buSzPct val="100000"/>
              <a:buChar char="•"/>
            </a:pPr>
            <a:r>
              <a:rPr lang="te" altLang="en-US" sz="2110" dirty="0">
                <a:solidFill>
                  <a:srgbClr val="25252B"/>
                </a:solidFill>
                <a:latin typeface="IBM Plex Sans" pitchFamily="34" charset="0"/>
                <a:ea typeface="IBM Plex Sans" pitchFamily="34" charset="-122"/>
                <a:cs typeface="IBM Plex Sans" pitchFamily="34" charset="-120"/>
              </a:rPr>
              <a:t>ఉద్దేశ్యం మరియు ఆచరణసాధ్యమైన ప్రత్యామ్నాయం</a:t>
            </a:r>
            <a:endParaRPr lang="te" sz="2110" dirty="0"/>
          </a:p>
          <a:p>
            <a:pPr algn="l" marL="200660" indent="-200660">
              <a:lnSpc>
                <a:spcPct val="113000"/>
              </a:lnSpc>
              <a:spcBef>
                <a:spcPts val="420"/>
              </a:spcBef>
              <a:buSzPct val="100000"/>
              <a:buChar char="•"/>
            </a:pPr>
            <a:r>
              <a:rPr lang="te" altLang="en-US" sz="2110" dirty="0">
                <a:solidFill>
                  <a:srgbClr val="25252B"/>
                </a:solidFill>
                <a:latin typeface="IBM Plex Sans" pitchFamily="34" charset="0"/>
                <a:ea typeface="IBM Plex Sans" pitchFamily="34" charset="-122"/>
                <a:cs typeface="IBM Plex Sans" pitchFamily="34" charset="-120"/>
              </a:rPr>
              <a:t>కీలపై నియంత్రణ మరియు పునరుద్ధరణ</a:t>
            </a:r>
            <a:endParaRPr lang="te" sz="2110" dirty="0"/>
          </a:p>
          <a:p>
            <a:pPr algn="l" marL="200660" indent="-200660">
              <a:lnSpc>
                <a:spcPct val="113000"/>
              </a:lnSpc>
              <a:spcBef>
                <a:spcPts val="420"/>
              </a:spcBef>
              <a:buSzPct val="100000"/>
              <a:buChar char="•"/>
            </a:pPr>
            <a:r>
              <a:rPr lang="te" altLang="en-US" sz="2110" dirty="0">
                <a:solidFill>
                  <a:srgbClr val="25252B"/>
                </a:solidFill>
                <a:latin typeface="IBM Plex Sans" pitchFamily="34" charset="0"/>
                <a:ea typeface="IBM Plex Sans" pitchFamily="34" charset="-122"/>
                <a:cs typeface="IBM Plex Sans" pitchFamily="34" charset="-120"/>
              </a:rPr>
              <a:t>అసలైన ప్రచురణకర్త, డొమైన్ లేదా యాప్ జాబితా నమోదు</a:t>
            </a:r>
            <a:endParaRPr lang="te" sz="2110" dirty="0"/>
          </a:p>
          <a:p>
            <a:pPr algn="l" marL="200660" indent="-200660">
              <a:lnSpc>
                <a:spcPct val="113000"/>
              </a:lnSpc>
              <a:spcBef>
                <a:spcPts val="420"/>
              </a:spcBef>
              <a:buSzPct val="100000"/>
              <a:buChar char="•"/>
            </a:pPr>
            <a:r>
              <a:rPr lang="te" altLang="en-US" sz="2110" dirty="0">
                <a:solidFill>
                  <a:srgbClr val="25252B"/>
                </a:solidFill>
                <a:latin typeface="IBM Plex Sans" pitchFamily="34" charset="0"/>
                <a:ea typeface="IBM Plex Sans" pitchFamily="34" charset="-122"/>
                <a:cs typeface="IBM Plex Sans" pitchFamily="34" charset="-120"/>
              </a:rPr>
              <a:t>ఓపెన్ సోర్స్ స్థితి, సమీక్ష మరియు నిర్వహణ</a:t>
            </a:r>
            <a:endParaRPr lang="te" sz="2110" dirty="0"/>
          </a:p>
          <a:p>
            <a:pPr algn="l" marL="200660" indent="-200660">
              <a:lnSpc>
                <a:spcPct val="113000"/>
              </a:lnSpc>
              <a:spcBef>
                <a:spcPts val="420"/>
              </a:spcBef>
              <a:buSzPct val="100000"/>
              <a:buChar char="•"/>
            </a:pPr>
            <a:r>
              <a:rPr lang="te" altLang="en-US" sz="2110" dirty="0">
                <a:solidFill>
                  <a:srgbClr val="25252B"/>
                </a:solidFill>
                <a:latin typeface="IBM Plex Sans" pitchFamily="34" charset="0"/>
                <a:ea typeface="IBM Plex Sans" pitchFamily="34" charset="-122"/>
                <a:cs typeface="IBM Plex Sans" pitchFamily="34" charset="-120"/>
              </a:rPr>
              <a:t>గోప్యత, మొత్తం ఖర్చు, అనుకూలత మరియు మద్దతు</a:t>
            </a:r>
            <a:endParaRPr lang="te" sz="2110" dirty="0"/>
          </a:p>
          <a:p>
            <a:pPr algn="l" marL="200660" indent="-200660">
              <a:lnSpc>
                <a:spcPct val="113000"/>
              </a:lnSpc>
              <a:spcBef>
                <a:spcPts val="420"/>
              </a:spcBef>
              <a:buSzPct val="100000"/>
              <a:buChar char="•"/>
            </a:pPr>
            <a:r>
              <a:rPr lang="te" altLang="en-US" sz="2110" dirty="0">
                <a:solidFill>
                  <a:srgbClr val="25252B"/>
                </a:solidFill>
                <a:latin typeface="IBM Plex Sans" pitchFamily="34" charset="0"/>
                <a:ea typeface="IBM Plex Sans" pitchFamily="34" charset="-122"/>
                <a:cs typeface="IBM Plex Sans" pitchFamily="34" charset="-120"/>
              </a:rPr>
              <a:t>ప్రస్తుత స్థానిక నియమాలు మరియు పరిమితులు</a:t>
            </a:r>
            <a:endParaRPr lang="te" sz="2110" dirty="0"/>
          </a:p>
        </p:txBody>
      </p:sp>
      <p:sp>
        <p:nvSpPr>
          <p:cNvPr id="5" name="Text 3"/>
          <p:cNvSpPr/>
          <p:nvPr/>
        </p:nvSpPr>
        <p:spPr>
          <a:xfrm>
            <a:off x="666780" y="4110319"/>
            <a:ext cx="11510010" cy="723930"/>
          </a:xfrm>
          <a:prstGeom prst="rect">
            <a:avLst/>
          </a:prstGeom>
          <a:noFill/>
          <a:ln/>
        </p:spPr>
        <p:txBody>
          <a:bodyPr wrap="square" lIns="0" tIns="0" rIns="0" bIns="0" rtlCol="0" anchor="t"/>
          <a:lstStyle/>
          <a:p>
            <a:pPr algn="l" indent="0" marL="0">
              <a:lnSpc>
                <a:spcPct val="113000"/>
              </a:lnSpc>
              <a:buNone/>
            </a:pPr>
            <a:r>
              <a:rPr lang="te" altLang="en-US" sz="2110" dirty="0">
                <a:solidFill>
                  <a:srgbClr val="25252B"/>
                </a:solidFill>
                <a:latin typeface="IBM Plex Sans" pitchFamily="34" charset="0"/>
                <a:ea typeface="IBM Plex Sans" pitchFamily="34" charset="-122"/>
                <a:cs typeface="IBM Plex Sans" pitchFamily="34" charset="-120"/>
              </a:rPr>
              <a:t>సాధనం/వెర్షన్, తనిఖీ చేసిన తేదీ, సంరక్షణ బాధ్యత, ప్రధాన ఉపయోగం, ప్రయోజనం, ప్రమాదం, పునరుద్ధరణ పద్ధతి మరియు ప్రత్యామ్నాయాన్ని నమోదు చేయండి.</a:t>
            </a:r>
            <a:endParaRPr lang="te" sz="2110" dirty="0"/>
          </a:p>
        </p:txBody>
      </p:sp>
      <p:sp>
        <p:nvSpPr>
          <p:cNvPr id="6" name="Text 4"/>
          <p:cNvSpPr/>
          <p:nvPr/>
        </p:nvSpPr>
        <p:spPr>
          <a:xfrm>
            <a:off x="666780" y="5102443"/>
            <a:ext cx="11510010" cy="1085850"/>
          </a:xfrm>
          <a:prstGeom prst="rect">
            <a:avLst/>
          </a:prstGeom>
          <a:noFill/>
          <a:ln/>
        </p:spPr>
        <p:txBody>
          <a:bodyPr wrap="square" lIns="0" tIns="0" rIns="0" bIns="0" rtlCol="0" anchor="t"/>
          <a:lstStyle/>
          <a:p>
            <a:pPr algn="l" indent="0" marL="0">
              <a:lnSpc>
                <a:spcPct val="113000"/>
              </a:lnSpc>
              <a:buNone/>
            </a:pPr>
            <a:r>
              <a:rPr lang="te" altLang="en-US" sz="2110" dirty="0">
                <a:solidFill>
                  <a:srgbClr val="25252B"/>
                </a:solidFill>
                <a:latin typeface="IBM Plex Sans" pitchFamily="34" charset="0"/>
                <a:ea typeface="IBM Plex Sans" pitchFamily="34" charset="-122"/>
                <a:cs typeface="IBM Plex Sans" pitchFamily="34" charset="-120"/>
              </a:rPr>
              <a:t>పేర్కొన్న సాధనాలు ఒక నిర్దిష్ట కాలానికి చెందిన అభ్యాస ఉదాహరణలు మాత్రమే; అవి సిఫార్సులు కావు, భద్రత, లభ్యత, తక్కువ ఖర్చు లేదా అనుకూలతకు హామీలు కావు. వాస్తవంగా ఉపయోగించే ముందు వాటిని మళ్లీ తనిఖీ చేయండి.</a:t>
            </a:r>
            <a:endParaRPr lang="te" sz="2110" dirty="0"/>
          </a:p>
        </p:txBody>
      </p:sp>
      <p:sp>
        <p:nvSpPr>
          <p:cNvPr id="7" name="Text 5"/>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te" altLang="en-US" sz="1200" dirty="0">
                <a:solidFill>
                  <a:srgbClr val="6C6C7D"/>
                </a:solidFill>
                <a:latin typeface="IBM Plex Sans" pitchFamily="34" charset="0"/>
                <a:ea typeface="IBM Plex Sans" pitchFamily="34" charset="-122"/>
                <a:cs typeface="IBM Plex Sans" pitchFamily="34" charset="-120"/>
              </a:rPr>
              <a:t>బిట్‌కాయిన్ డిప్లొమా · మాడ్యూల్ 4</a:t>
            </a:r>
            <a:endParaRPr lang="te"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90</a:t>
            </a:fld>
            <a:endParaRPr lang="en-US"/>
          </a:p>
        </p:txBody>
      </p:sp>
    </p:spTree>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name="Slide 91">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te" altLang="en-US" sz="3000" dirty="0">
                <a:solidFill>
                  <a:srgbClr val="422C70"/>
                </a:solidFill>
                <a:latin typeface="IBM Plex Sans Medium" pitchFamily="34" charset="0"/>
                <a:ea typeface="IBM Plex Sans Medium" pitchFamily="34" charset="-122"/>
                <a:cs typeface="IBM Plex Sans Medium" pitchFamily="34" charset="-120"/>
              </a:rPr>
              <a:t>లైట్నింగ్ చెల్లింపులు</a:t>
            </a:r>
            <a:endParaRPr lang="te" sz="3000" dirty="0"/>
          </a:p>
        </p:txBody>
      </p:sp>
      <p:sp>
        <p:nvSpPr>
          <p:cNvPr id="4" name="Text 2"/>
          <p:cNvSpPr/>
          <p:nvPr/>
        </p:nvSpPr>
        <p:spPr>
          <a:xfrm>
            <a:off x="1032449" y="1383030"/>
            <a:ext cx="11109137" cy="2545415"/>
          </a:xfrm>
          <a:prstGeom prst="rect">
            <a:avLst/>
          </a:prstGeom>
          <a:noFill/>
          <a:ln/>
        </p:spPr>
        <p:txBody>
          <a:bodyPr wrap="square" lIns="0" tIns="0" rIns="0" bIns="0" rtlCol="0" anchor="t"/>
          <a:lstStyle/>
          <a:p>
            <a:pPr algn="l" marL="219710" indent="-219710">
              <a:lnSpc>
                <a:spcPct val="113000"/>
              </a:lnSpc>
              <a:buSzPct val="100000"/>
              <a:buChar char="•"/>
            </a:pPr>
            <a:r>
              <a:rPr lang="te" altLang="en-US" sz="2300" b="1" dirty="0">
                <a:solidFill>
                  <a:srgbClr val="422C70"/>
                </a:solidFill>
                <a:latin typeface="IBM Plex Sans" pitchFamily="34" charset="0"/>
                <a:ea typeface="IBM Plex Sans" pitchFamily="34" charset="-122"/>
                <a:cs typeface="IBM Plex Sans" pitchFamily="34" charset="-120"/>
              </a:rPr>
              <a:t>ఇన్‌వాయిస్:</a:t>
            </a:r>
            <a:r>
              <a:rPr lang="te" altLang="en-US" sz="2300" dirty="0">
                <a:solidFill>
                  <a:srgbClr val="25252B"/>
                </a:solidFill>
                <a:latin typeface="IBM Plex Sans" pitchFamily="34" charset="0"/>
                <a:ea typeface="IBM Plex Sans" pitchFamily="34" charset="-122"/>
                <a:cs typeface="IBM Plex Sans" pitchFamily="34" charset="-120"/>
              </a:rPr>
              <a:t> నిర్దిష్ట చెల్లింపు కోసం అభ్యర్థన; ఇందులో మొత్తం, గడువు ఉండవచ్చు</a:t>
            </a:r>
            <a:endParaRPr lang="te" sz="2300" dirty="0"/>
          </a:p>
          <a:p>
            <a:pPr algn="l" marL="219710" indent="-219710">
              <a:lnSpc>
                <a:spcPct val="113000"/>
              </a:lnSpc>
              <a:spcBef>
                <a:spcPts val="460"/>
              </a:spcBef>
              <a:buSzPct val="100000"/>
              <a:buChar char="•"/>
            </a:pPr>
            <a:r>
              <a:rPr lang="te" altLang="en-US" sz="2300" b="1" dirty="0">
                <a:solidFill>
                  <a:srgbClr val="422C70"/>
                </a:solidFill>
                <a:latin typeface="IBM Plex Sans" pitchFamily="34" charset="0"/>
                <a:ea typeface="IBM Plex Sans" pitchFamily="34" charset="-122"/>
                <a:cs typeface="IBM Plex Sans" pitchFamily="34" charset="-120"/>
              </a:rPr>
              <a:t>లైట్నింగ్ చిరునామా:</a:t>
            </a:r>
            <a:r>
              <a:rPr lang="te" altLang="en-US" sz="2300" dirty="0">
                <a:solidFill>
                  <a:srgbClr val="25252B"/>
                </a:solidFill>
                <a:latin typeface="IBM Plex Sans" pitchFamily="34" charset="0"/>
                <a:ea typeface="IBM Plex Sans" pitchFamily="34" charset="-122"/>
                <a:cs typeface="IBM Plex Sans" pitchFamily="34" charset="-120"/>
              </a:rPr>
              <a:t> సేవాదారు మద్దతుతో పనిచేసే రూటింగ్ గుర్తింపు, తరచుగా ఈమెయిల్ చిరునామాను పోలి ఉంటుంది</a:t>
            </a:r>
            <a:endParaRPr lang="te" sz="2300" dirty="0"/>
          </a:p>
          <a:p>
            <a:pPr algn="l" marL="219710" indent="-219710">
              <a:lnSpc>
                <a:spcPct val="113000"/>
              </a:lnSpc>
              <a:spcBef>
                <a:spcPts val="460"/>
              </a:spcBef>
              <a:buSzPct val="100000"/>
              <a:buChar char="•"/>
            </a:pPr>
            <a:r>
              <a:rPr lang="te" altLang="en-US" sz="2300" dirty="0">
                <a:solidFill>
                  <a:srgbClr val="25252B"/>
                </a:solidFill>
                <a:latin typeface="IBM Plex Sans" pitchFamily="34" charset="0"/>
                <a:ea typeface="IBM Plex Sans" pitchFamily="34" charset="-122"/>
                <a:cs typeface="IBM Plex Sans" pitchFamily="34" charset="-120"/>
              </a:rPr>
              <a:t>నిధుల సంరక్షణ, నిధులు సమకూర్చే మార్గం, బ్యాకప్, రుసుములు, పరిమితులను తనిఖీ చేయండి</a:t>
            </a:r>
            <a:endParaRPr lang="te" sz="2300" dirty="0"/>
          </a:p>
          <a:p>
            <a:pPr algn="l" marL="219710" indent="-219710">
              <a:lnSpc>
                <a:spcPct val="113000"/>
              </a:lnSpc>
              <a:spcBef>
                <a:spcPts val="460"/>
              </a:spcBef>
              <a:buSzPct val="100000"/>
              <a:buChar char="•"/>
            </a:pPr>
            <a:r>
              <a:rPr lang="te" altLang="en-US" sz="2300" dirty="0">
                <a:solidFill>
                  <a:srgbClr val="25252B"/>
                </a:solidFill>
                <a:latin typeface="IBM Plex Sans" pitchFamily="34" charset="0"/>
                <a:ea typeface="IBM Plex Sans" pitchFamily="34" charset="-122"/>
                <a:cs typeface="IBM Plex Sans" pitchFamily="34" charset="-120"/>
              </a:rPr>
              <a:t>చెల్లింపు విఫలమైతే ఎలా పరిష్కరిస్తారో, గ్రహీతను ఎలా నిర్ధారిస్తారో గుర్తించండి</a:t>
            </a:r>
            <a:endParaRPr lang="te" sz="2300" dirty="0"/>
          </a:p>
        </p:txBody>
      </p:sp>
      <p:sp>
        <p:nvSpPr>
          <p:cNvPr id="5" name="Text 3"/>
          <p:cNvSpPr/>
          <p:nvPr/>
        </p:nvSpPr>
        <p:spPr>
          <a:xfrm>
            <a:off x="666780" y="4250223"/>
            <a:ext cx="11510010" cy="789950"/>
          </a:xfrm>
          <a:prstGeom prst="rect">
            <a:avLst/>
          </a:prstGeom>
          <a:noFill/>
          <a:ln/>
        </p:spPr>
        <p:txBody>
          <a:bodyPr wrap="square" lIns="0" tIns="0" rIns="0" bIns="0" rtlCol="0" anchor="t"/>
          <a:lstStyle/>
          <a:p>
            <a:pPr algn="l" indent="0" marL="0">
              <a:lnSpc>
                <a:spcPct val="113000"/>
              </a:lnSpc>
              <a:buNone/>
            </a:pPr>
            <a:r>
              <a:rPr lang="te" altLang="en-US" sz="2300" dirty="0">
                <a:solidFill>
                  <a:srgbClr val="25252B"/>
                </a:solidFill>
                <a:latin typeface="IBM Plex Sans" pitchFamily="34" charset="0"/>
                <a:ea typeface="IBM Plex Sans" pitchFamily="34" charset="-122"/>
                <a:cs typeface="IBM Plex Sans" pitchFamily="34" charset="-120"/>
              </a:rPr>
              <a:t>లైట్నింగ్ చిరునామా ఈమెయిల్ ఖాతా కాదు; అది దానికి మద్దతిచ్చే సేవాదారు లేదా డొమైన్‌పై ఆధారపడి ఉంటుంది. ఆమోదించే ముందు తుది అభ్యర్థనను తనిఖీ చేయండి.</a:t>
            </a:r>
            <a:endParaRPr lang="te" sz="2300" dirty="0"/>
          </a:p>
        </p:txBody>
      </p:sp>
      <p:sp>
        <p:nvSpPr>
          <p:cNvPr id="6" name="Text 4"/>
          <p:cNvSpPr/>
          <p:nvPr/>
        </p:nvSpPr>
        <p:spPr>
          <a:xfrm>
            <a:off x="666780" y="5332781"/>
            <a:ext cx="11510010" cy="789950"/>
          </a:xfrm>
          <a:prstGeom prst="rect">
            <a:avLst/>
          </a:prstGeom>
          <a:noFill/>
          <a:ln/>
        </p:spPr>
        <p:txBody>
          <a:bodyPr wrap="square" lIns="0" tIns="0" rIns="0" bIns="0" rtlCol="0" anchor="t"/>
          <a:lstStyle/>
          <a:p>
            <a:pPr algn="l" indent="0" marL="0">
              <a:lnSpc>
                <a:spcPct val="113000"/>
              </a:lnSpc>
              <a:buNone/>
            </a:pPr>
            <a:r>
              <a:rPr lang="te" altLang="en-US" sz="2300" dirty="0">
                <a:solidFill>
                  <a:srgbClr val="25252B"/>
                </a:solidFill>
                <a:latin typeface="IBM Plex Sans" pitchFamily="34" charset="0"/>
                <a:ea typeface="IBM Plex Sans" pitchFamily="34" charset="-122"/>
                <a:cs typeface="IBM Plex Sans" pitchFamily="34" charset="-120"/>
              </a:rPr>
              <a:t>చిన్న చెల్లింపు విజయవంతమైనంత మాత్రాన ఎక్కువ మొత్తంలో నిధులను ఉంచడం సురక్షితమని రుజువు కాదు.</a:t>
            </a:r>
            <a:endParaRPr lang="te" sz="2300" dirty="0"/>
          </a:p>
        </p:txBody>
      </p:sp>
      <p:sp>
        <p:nvSpPr>
          <p:cNvPr id="7" name="Text 5"/>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te" altLang="en-US" sz="1200" dirty="0">
                <a:solidFill>
                  <a:srgbClr val="6C6C7D"/>
                </a:solidFill>
                <a:latin typeface="IBM Plex Sans" pitchFamily="34" charset="0"/>
                <a:ea typeface="IBM Plex Sans" pitchFamily="34" charset="-122"/>
                <a:cs typeface="IBM Plex Sans" pitchFamily="34" charset="-120"/>
              </a:rPr>
              <a:t>బిట్‌కాయిన్ డిప్లొమా · మాడ్యూల్ 4</a:t>
            </a:r>
            <a:endParaRPr lang="te"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91</a:t>
            </a:fld>
            <a:endParaRPr lang="en-US"/>
          </a:p>
        </p:txBody>
      </p:sp>
    </p:spTree>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name="Slide 92">
    <p:bg>
      <p:bgPr>
        <a:solidFill>
          <a:srgbClr val="FFFFFF"/>
        </a:solidFill>
      </p:bgPr>
    </p:bg>
    <p:spTree>
      <p:nvGrpSpPr>
        <p:cNvPr id="1" name=""/>
        <p:cNvGrpSpPr/>
        <p:nvPr/>
      </p:nvGrpSpPr>
      <p:grpSpPr>
        <a:xfrm>
          <a:off x="0" y="0"/>
          <a:ext cx="0" cy="0"/>
          <a:chOff x="0" y="0"/>
          <a:chExt cx="0" cy="0"/>
        </a:xfrm>
      </p:grpSpPr>
      <p:pic>
        <p:nvPicPr>
          <p:cNvPr id="2" name="Image 0" descr="స్వీకర్త చెల్లింపు అభ్యర్థనను సృష్టిస్తారుస్వీకర్త చెల్లించాల్సిన మొత్తాన్ని పేర్కొంటూ చెల్లింపు అభ్యర్థనను సృష్టిస్తారు.పంపేవారు చెల్లిస్తారుపంపేవారు అభ్యర్థనను స్కాన్ చేసి, మొత్తాన్ని తనిఖీ చేసి చెల">    </p:cNvPr>
          <p:cNvPicPr>
            <a:picLocks noChangeAspect="1"/>
          </p:cNvPicPr>
          <p:nvPr/>
        </p:nvPicPr>
        <p:blipFill>
          <a:blip r:embed="rId1"/>
          <a:stretch>
            <a:fillRect/>
          </a:stretch>
        </p:blipFill>
        <p:spPr>
          <a:xfrm>
            <a:off x="342900" y="1633941"/>
            <a:ext cx="11506170" cy="3437687"/>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92</a:t>
            </a:fld>
            <a:endParaRPr lang="en-US"/>
          </a:p>
        </p:txBody>
      </p:sp>
    </p:spTree>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name="Slide 93">
    <p:bg>
      <p:bgPr>
        <a:solidFill>
          <a:srgbClr val="FFFFFF"/>
        </a:solidFill>
      </p:bgPr>
    </p:bg>
    <p:spTree>
      <p:nvGrpSpPr>
        <p:cNvPr id="1" name=""/>
        <p:cNvGrpSpPr/>
        <p:nvPr/>
      </p:nvGrpSpPr>
      <p:grpSpPr>
        <a:xfrm>
          <a:off x="0" y="0"/>
          <a:ext cx="0" cy="0"/>
          <a:chOff x="0" y="0"/>
          <a:chExt cx="0" cy="0"/>
        </a:xfrm>
      </p:grpSpPr>
      <p:pic>
        <p:nvPicPr>
          <p:cNvPr id="2" name="Image 0" descr="ప్రతి వాలెట్ కస్టోడియల్ లేదా సెల్ఫ్-కస్టోడియల్ రకానికి చెందినదో తెలుసుకోండి. 1అభ్యర్థనను సృష్టించండిస్వీకర్త చెల్లింపు అభ్యర్థనను సృష్టిస్తారు.2అభ్యర్థనను స్కాన్ చేయండిపంపేవారు దాన్ని స్కాన్ చేస్తారు ">    </p:cNvPr>
          <p:cNvPicPr>
            <a:picLocks noChangeAspect="1"/>
          </p:cNvPicPr>
          <p:nvPr/>
        </p:nvPicPr>
        <p:blipFill>
          <a:blip r:embed="rId1"/>
          <a:stretch>
            <a:fillRect/>
          </a:stretch>
        </p:blipFill>
        <p:spPr>
          <a:xfrm>
            <a:off x="342900" y="771388"/>
            <a:ext cx="11506170" cy="5162885"/>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93</a:t>
            </a:fld>
            <a:endParaRPr lang="en-US"/>
          </a:p>
        </p:txBody>
      </p:sp>
    </p:spTree>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name="Slide 9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te" altLang="en-US" sz="3000" dirty="0">
                <a:solidFill>
                  <a:srgbClr val="422C70"/>
                </a:solidFill>
                <a:latin typeface="IBM Plex Sans Medium" pitchFamily="34" charset="0"/>
                <a:ea typeface="IBM Plex Sans Medium" pitchFamily="34" charset="-122"/>
                <a:cs typeface="IBM Plex Sans Medium" pitchFamily="34" charset="-120"/>
              </a:rPr>
              <a:t>మార్గదర్శకత్వంతో లైట్నింగ్ చెల్లింపు</a:t>
            </a:r>
            <a:endParaRPr lang="te" sz="3000" dirty="0"/>
          </a:p>
        </p:txBody>
      </p:sp>
      <p:sp>
        <p:nvSpPr>
          <p:cNvPr id="4" name="Text 2"/>
          <p:cNvSpPr/>
          <p:nvPr/>
        </p:nvSpPr>
        <p:spPr>
          <a:xfrm>
            <a:off x="1047720" y="1386779"/>
            <a:ext cx="11092404" cy="2772552"/>
          </a:xfrm>
          <a:prstGeom prst="rect">
            <a:avLst/>
          </a:prstGeom>
          <a:noFill/>
          <a:ln/>
        </p:spPr>
        <p:txBody>
          <a:bodyPr wrap="square" lIns="0" tIns="0" rIns="0" bIns="0" rtlCol="0" anchor="t"/>
          <a:lstStyle/>
          <a:p>
            <a:pPr algn="l" marL="228600" indent="-228600">
              <a:lnSpc>
                <a:spcPct val="113000"/>
              </a:lnSpc>
              <a:buSzPct val="100000"/>
              <a:buFont typeface="+mj-lt"/>
              <a:buAutoNum type="arabicPeriod" startAt="1"/>
            </a:pPr>
            <a:r>
              <a:rPr lang="te" altLang="en-US" sz="2400" dirty="0">
                <a:solidFill>
                  <a:srgbClr val="25252B"/>
                </a:solidFill>
                <a:latin typeface="IBM Plex Sans" pitchFamily="34" charset="0"/>
                <a:ea typeface="IBM Plex Sans" pitchFamily="34" charset="-122"/>
                <a:cs typeface="IBM Plex Sans" pitchFamily="34" charset="-120"/>
              </a:rPr>
              <a:t>స్వీకర్త సరైన అభ్యర్థనను సృష్టిస్తారు.</a:t>
            </a:r>
            <a:endParaRPr lang="te" sz="2400" dirty="0"/>
          </a:p>
          <a:p>
            <a:pPr algn="l" marL="228600" indent="-228600">
              <a:lnSpc>
                <a:spcPct val="113000"/>
              </a:lnSpc>
              <a:spcBef>
                <a:spcPts val="480"/>
              </a:spcBef>
              <a:buSzPct val="100000"/>
              <a:buFont typeface="+mj-lt"/>
              <a:buAutoNum type="arabicPeriod" startAt="1"/>
            </a:pPr>
            <a:r>
              <a:rPr lang="te" altLang="en-US" sz="2400" dirty="0">
                <a:solidFill>
                  <a:srgbClr val="25252B"/>
                </a:solidFill>
                <a:latin typeface="IBM Plex Sans" pitchFamily="34" charset="0"/>
                <a:ea typeface="IBM Plex Sans" pitchFamily="34" charset="-122"/>
                <a:cs typeface="IBM Plex Sans" pitchFamily="34" charset="-120"/>
              </a:rPr>
              <a:t>పంపేవారు దాన్ని స్కాన్ చేస్తారు లేదా కాపీ చేస్తారు.</a:t>
            </a:r>
            <a:endParaRPr lang="te" sz="2400" dirty="0"/>
          </a:p>
          <a:p>
            <a:pPr algn="l" marL="228600" indent="-228600">
              <a:lnSpc>
                <a:spcPct val="113000"/>
              </a:lnSpc>
              <a:spcBef>
                <a:spcPts val="480"/>
              </a:spcBef>
              <a:buSzPct val="100000"/>
              <a:buFont typeface="+mj-lt"/>
              <a:buAutoNum type="arabicPeriod" startAt="1"/>
            </a:pPr>
            <a:r>
              <a:rPr lang="te" altLang="en-US" sz="2400" dirty="0">
                <a:solidFill>
                  <a:srgbClr val="25252B"/>
                </a:solidFill>
                <a:latin typeface="IBM Plex Sans" pitchFamily="34" charset="0"/>
                <a:ea typeface="IBM Plex Sans" pitchFamily="34" charset="-122"/>
                <a:cs typeface="IBM Plex Sans" pitchFamily="34" charset="-120"/>
              </a:rPr>
              <a:t>స్వీకర్త, మొత్తం, ప్రమాణం, రుసుము, గడువు ఏదైనా ఉంటే దాన్ని తనిఖీ చేయండి.</a:t>
            </a:r>
            <a:endParaRPr lang="te" sz="2400" dirty="0"/>
          </a:p>
          <a:p>
            <a:pPr algn="l" marL="228600" indent="-228600">
              <a:lnSpc>
                <a:spcPct val="113000"/>
              </a:lnSpc>
              <a:spcBef>
                <a:spcPts val="480"/>
              </a:spcBef>
              <a:buSzPct val="100000"/>
              <a:buFont typeface="+mj-lt"/>
              <a:buAutoNum type="arabicPeriod" startAt="1"/>
            </a:pPr>
            <a:r>
              <a:rPr lang="te" altLang="en-US" sz="2400" dirty="0">
                <a:solidFill>
                  <a:srgbClr val="25252B"/>
                </a:solidFill>
                <a:latin typeface="IBM Plex Sans" pitchFamily="34" charset="0"/>
                <a:ea typeface="IBM Plex Sans" pitchFamily="34" charset="-122"/>
                <a:cs typeface="IBM Plex Sans" pitchFamily="34" charset="-120"/>
              </a:rPr>
              <a:t>వివరాలు సరిపోలినప్పుడు మాత్రమే ఆమోదించండి.</a:t>
            </a:r>
            <a:endParaRPr lang="te" sz="2400" dirty="0"/>
          </a:p>
          <a:p>
            <a:pPr algn="l" marL="228600" indent="-228600">
              <a:lnSpc>
                <a:spcPct val="113000"/>
              </a:lnSpc>
              <a:spcBef>
                <a:spcPts val="480"/>
              </a:spcBef>
              <a:buSzPct val="100000"/>
              <a:buFont typeface="+mj-lt"/>
              <a:buAutoNum type="arabicPeriod" startAt="1"/>
            </a:pPr>
            <a:r>
              <a:rPr lang="te" altLang="en-US" sz="2400" dirty="0">
                <a:solidFill>
                  <a:srgbClr val="25252B"/>
                </a:solidFill>
                <a:latin typeface="IBM Plex Sans" pitchFamily="34" charset="0"/>
                <a:ea typeface="IBM Plex Sans" pitchFamily="34" charset="-122"/>
                <a:cs typeface="IBM Plex Sans" pitchFamily="34" charset="-120"/>
              </a:rPr>
              <a:t>ఇరుపక్షాలవారు తమ సొంత వాలెట్లలో ఫలితాన్ని తనిఖీ చేస్తారు.</a:t>
            </a:r>
            <a:endParaRPr lang="te" sz="2400" dirty="0"/>
          </a:p>
          <a:p>
            <a:pPr algn="l" marL="228600" indent="-228600">
              <a:lnSpc>
                <a:spcPct val="113000"/>
              </a:lnSpc>
              <a:spcBef>
                <a:spcPts val="480"/>
              </a:spcBef>
              <a:buSzPct val="100000"/>
              <a:buFont typeface="+mj-lt"/>
              <a:buAutoNum type="arabicPeriod" startAt="1"/>
            </a:pPr>
            <a:r>
              <a:rPr lang="te" altLang="en-US" sz="2400" dirty="0">
                <a:solidFill>
                  <a:srgbClr val="25252B"/>
                </a:solidFill>
                <a:latin typeface="IBM Plex Sans" pitchFamily="34" charset="0"/>
                <a:ea typeface="IBM Plex Sans" pitchFamily="34" charset="-122"/>
                <a:cs typeface="IBM Plex Sans" pitchFamily="34" charset="-120"/>
              </a:rPr>
              <a:t>నిధుల సంరక్షణకు, లావాదేవీ విఫలమవడానికి సంబంధించిన నష్టభయాలను వివరించండి.</a:t>
            </a:r>
            <a:endParaRPr lang="te" sz="2400" dirty="0"/>
          </a:p>
        </p:txBody>
      </p:sp>
      <p:sp>
        <p:nvSpPr>
          <p:cNvPr id="5" name="Text 3"/>
          <p:cNvSpPr/>
          <p:nvPr/>
        </p:nvSpPr>
        <p:spPr>
          <a:xfrm>
            <a:off x="666780" y="4494459"/>
            <a:ext cx="11510010" cy="1234074"/>
          </a:xfrm>
          <a:prstGeom prst="rect">
            <a:avLst/>
          </a:prstGeom>
          <a:noFill/>
          <a:ln/>
        </p:spPr>
        <p:txBody>
          <a:bodyPr wrap="square" lIns="0" tIns="0" rIns="0" bIns="0" rtlCol="0" anchor="t"/>
          <a:lstStyle/>
          <a:p>
            <a:pPr algn="l" indent="0" marL="0">
              <a:lnSpc>
                <a:spcPct val="113000"/>
              </a:lnSpc>
              <a:buNone/>
            </a:pPr>
            <a:r>
              <a:rPr lang="te" altLang="en-US" sz="2400" dirty="0">
                <a:solidFill>
                  <a:srgbClr val="25252B"/>
                </a:solidFill>
                <a:latin typeface="IBM Plex Sans" pitchFamily="34" charset="0"/>
                <a:ea typeface="IBM Plex Sans" pitchFamily="34" charset="-122"/>
                <a:cs typeface="IBM Plex Sans" pitchFamily="34" charset="-120"/>
              </a:rPr>
              <a:t>ముందుగా సిద్ధం చేసిన లేదా ఆమోదించిన, తక్కువ మొత్తాలతో కూడిన అభ్యాసాన్ని ఉపయోగించండి. ఫలితం ప్రణాళికకు భిన్నంగా ఉంటే ఆపండి; తదుపరి చర్య తీసుకునే ముందు ధృవీకరించండి.</a:t>
            </a:r>
            <a:endParaRPr lang="te" sz="240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te" altLang="en-US" sz="1200" dirty="0">
                <a:solidFill>
                  <a:srgbClr val="6C6C7D"/>
                </a:solidFill>
                <a:latin typeface="IBM Plex Sans" pitchFamily="34" charset="0"/>
                <a:ea typeface="IBM Plex Sans" pitchFamily="34" charset="-122"/>
                <a:cs typeface="IBM Plex Sans" pitchFamily="34" charset="-120"/>
              </a:rPr>
              <a:t>బిట్‌కాయిన్ డిప్లొమా · మాడ్యూల్ 4</a:t>
            </a:r>
            <a:endParaRPr lang="te"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94</a:t>
            </a:fld>
            <a:endParaRPr lang="en-US"/>
          </a:p>
        </p:txBody>
      </p:sp>
    </p:spTree>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name="Slide 9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te" altLang="en-US" sz="3000" dirty="0">
                <a:solidFill>
                  <a:srgbClr val="422C70"/>
                </a:solidFill>
                <a:latin typeface="IBM Plex Sans Medium" pitchFamily="34" charset="0"/>
                <a:ea typeface="IBM Plex Sans Medium" pitchFamily="34" charset="-122"/>
                <a:cs typeface="IBM Plex Sans Medium" pitchFamily="34" charset="-120"/>
              </a:rPr>
              <a:t>రోజువారీ జీవితంలో బిట్‌కాయిన్ వినియోగం</a:t>
            </a:r>
            <a:endParaRPr lang="te" sz="3000" dirty="0"/>
          </a:p>
        </p:txBody>
      </p:sp>
      <p:sp>
        <p:nvSpPr>
          <p:cNvPr id="4" name="Text 2"/>
          <p:cNvSpPr/>
          <p:nvPr/>
        </p:nvSpPr>
        <p:spPr>
          <a:xfrm>
            <a:off x="1047720" y="1386779"/>
            <a:ext cx="11092404" cy="3595238"/>
          </a:xfrm>
          <a:prstGeom prst="rect">
            <a:avLst/>
          </a:prstGeom>
          <a:noFill/>
          <a:ln/>
        </p:spPr>
        <p:txBody>
          <a:bodyPr wrap="square" lIns="0" tIns="0" rIns="0" bIns="0" rtlCol="0" anchor="t"/>
          <a:lstStyle/>
          <a:p>
            <a:pPr algn="l" marL="228600" indent="-228600">
              <a:lnSpc>
                <a:spcPct val="113000"/>
              </a:lnSpc>
              <a:buSzPct val="100000"/>
              <a:buChar char="•"/>
            </a:pPr>
            <a:r>
              <a:rPr lang="te" altLang="en-US" sz="2400" b="1" dirty="0">
                <a:solidFill>
                  <a:srgbClr val="422C70"/>
                </a:solidFill>
                <a:latin typeface="IBM Plex Sans" pitchFamily="34" charset="0"/>
                <a:ea typeface="IBM Plex Sans" pitchFamily="34" charset="-122"/>
                <a:cs typeface="IBM Plex Sans" pitchFamily="34" charset="-120"/>
              </a:rPr>
              <a:t>సంపాదించడం:</a:t>
            </a:r>
            <a:r>
              <a:rPr lang="te" altLang="en-US" sz="2400" dirty="0">
                <a:solidFill>
                  <a:srgbClr val="25252B"/>
                </a:solidFill>
                <a:latin typeface="IBM Plex Sans" pitchFamily="34" charset="0"/>
                <a:ea typeface="IBM Plex Sans" pitchFamily="34" charset="-122"/>
                <a:cs typeface="IBM Plex Sans" pitchFamily="34" charset="-120"/>
              </a:rPr>
              <a:t> ధర నిర్ణయం, సమయం, ధరల అస్థిరత, రికార్డులు, మరియు భద్రపరచడం</a:t>
            </a:r>
            <a:endParaRPr lang="te" sz="2400" dirty="0"/>
          </a:p>
          <a:p>
            <a:pPr algn="l" marL="228600" indent="-228600">
              <a:lnSpc>
                <a:spcPct val="113000"/>
              </a:lnSpc>
              <a:spcBef>
                <a:spcPts val="480"/>
              </a:spcBef>
              <a:buSzPct val="100000"/>
              <a:buChar char="•"/>
            </a:pPr>
            <a:r>
              <a:rPr lang="te" altLang="en-US" sz="2400" b="1" dirty="0">
                <a:solidFill>
                  <a:srgbClr val="422C70"/>
                </a:solidFill>
                <a:latin typeface="IBM Plex Sans" pitchFamily="34" charset="0"/>
                <a:ea typeface="IBM Plex Sans" pitchFamily="34" charset="-122"/>
                <a:cs typeface="IBM Plex Sans" pitchFamily="34" charset="-120"/>
              </a:rPr>
              <a:t>పొదుపు చేయడం:</a:t>
            </a:r>
            <a:r>
              <a:rPr lang="te" altLang="en-US" sz="2400" dirty="0">
                <a:solidFill>
                  <a:srgbClr val="25252B"/>
                </a:solidFill>
                <a:latin typeface="IBM Plex Sans" pitchFamily="34" charset="0"/>
                <a:ea typeface="IBM Plex Sans" pitchFamily="34" charset="-122"/>
                <a:cs typeface="IBM Plex Sans" pitchFamily="34" charset="-120"/>
              </a:rPr>
              <a:t> భవిష్యత్తులో వినియోగం; ధర భారీగా పడిపోవచ్చు</a:t>
            </a:r>
            <a:endParaRPr lang="te" sz="2400" dirty="0"/>
          </a:p>
          <a:p>
            <a:pPr algn="l" marL="228600" indent="-228600">
              <a:lnSpc>
                <a:spcPct val="113000"/>
              </a:lnSpc>
              <a:spcBef>
                <a:spcPts val="480"/>
              </a:spcBef>
              <a:buSzPct val="100000"/>
              <a:buChar char="•"/>
            </a:pPr>
            <a:r>
              <a:rPr lang="te" altLang="en-US" sz="2400" b="1" dirty="0">
                <a:solidFill>
                  <a:srgbClr val="422C70"/>
                </a:solidFill>
                <a:latin typeface="IBM Plex Sans" pitchFamily="34" charset="0"/>
                <a:ea typeface="IBM Plex Sans" pitchFamily="34" charset="-122"/>
                <a:cs typeface="IBM Plex Sans" pitchFamily="34" charset="-120"/>
              </a:rPr>
              <a:t>స్వీకరించడం మరియు పంపడం:</a:t>
            </a:r>
            <a:r>
              <a:rPr lang="te" altLang="en-US" sz="2400" dirty="0">
                <a:solidFill>
                  <a:srgbClr val="25252B"/>
                </a:solidFill>
                <a:latin typeface="IBM Plex Sans" pitchFamily="34" charset="0"/>
                <a:ea typeface="IBM Plex Sans" pitchFamily="34" charset="-122"/>
                <a:cs typeface="IBM Plex Sans" pitchFamily="34" charset="-120"/>
              </a:rPr>
              <a:t> సరైన అభ్యర్థన, చెల్లింపు పరిష్కారం, మార్గం, మరియు రుసుములు</a:t>
            </a:r>
            <a:endParaRPr lang="te" sz="2400" dirty="0"/>
          </a:p>
          <a:p>
            <a:pPr algn="l" marL="228600" indent="-228600">
              <a:lnSpc>
                <a:spcPct val="113000"/>
              </a:lnSpc>
              <a:spcBef>
                <a:spcPts val="480"/>
              </a:spcBef>
              <a:buSzPct val="100000"/>
              <a:buChar char="•"/>
            </a:pPr>
            <a:r>
              <a:rPr lang="te" altLang="en-US" sz="2400" b="1" dirty="0">
                <a:solidFill>
                  <a:srgbClr val="422C70"/>
                </a:solidFill>
                <a:latin typeface="IBM Plex Sans" pitchFamily="34" charset="0"/>
                <a:ea typeface="IBM Plex Sans" pitchFamily="34" charset="-122"/>
                <a:cs typeface="IBM Plex Sans" pitchFamily="34" charset="-120"/>
              </a:rPr>
              <a:t>ఖర్చు చేయడం:</a:t>
            </a:r>
            <a:r>
              <a:rPr lang="te" altLang="en-US" sz="2400" dirty="0">
                <a:solidFill>
                  <a:srgbClr val="25252B"/>
                </a:solidFill>
                <a:latin typeface="IBM Plex Sans" pitchFamily="34" charset="0"/>
                <a:ea typeface="IBM Plex Sans" pitchFamily="34" charset="-122"/>
                <a:cs typeface="IBM Plex Sans" pitchFamily="34" charset="-120"/>
              </a:rPr>
              <a:t> మారకపు రేటు, వ్యాపారి విధానం, మరియు పన్ను ప్రభావాలు</a:t>
            </a:r>
            <a:endParaRPr lang="te" sz="2400" dirty="0"/>
          </a:p>
          <a:p>
            <a:pPr algn="l" marL="228600" indent="-228600">
              <a:lnSpc>
                <a:spcPct val="113000"/>
              </a:lnSpc>
              <a:spcBef>
                <a:spcPts val="480"/>
              </a:spcBef>
              <a:buSzPct val="100000"/>
              <a:buChar char="•"/>
            </a:pPr>
            <a:r>
              <a:rPr lang="te" altLang="en-US" sz="2400" b="1" dirty="0">
                <a:solidFill>
                  <a:srgbClr val="422C70"/>
                </a:solidFill>
                <a:latin typeface="IBM Plex Sans" pitchFamily="34" charset="0"/>
                <a:ea typeface="IBM Plex Sans" pitchFamily="34" charset="-122"/>
                <a:cs typeface="IBM Plex Sans" pitchFamily="34" charset="-120"/>
              </a:rPr>
              <a:t>ధర నిర్ణయం మరియు లెక్కల నిర్వహణ:</a:t>
            </a:r>
            <a:r>
              <a:rPr lang="te" altLang="en-US" sz="2400" dirty="0">
                <a:solidFill>
                  <a:srgbClr val="25252B"/>
                </a:solidFill>
                <a:latin typeface="IBM Plex Sans" pitchFamily="34" charset="0"/>
                <a:ea typeface="IBM Plex Sans" pitchFamily="34" charset="-122"/>
                <a:cs typeface="IBM Plex Sans" pitchFamily="34" charset="-120"/>
              </a:rPr>
              <a:t> BTC/సాట్స్; ఫియట్ కరెన్సీలో రికార్డులు ఇప్పటికీ అవసరం కావచ్చు</a:t>
            </a:r>
            <a:endParaRPr lang="te" sz="2400" dirty="0"/>
          </a:p>
          <a:p>
            <a:pPr algn="l" marL="228600" indent="-228600">
              <a:lnSpc>
                <a:spcPct val="113000"/>
              </a:lnSpc>
              <a:spcBef>
                <a:spcPts val="480"/>
              </a:spcBef>
              <a:buSzPct val="100000"/>
              <a:buChar char="•"/>
            </a:pPr>
            <a:r>
              <a:rPr lang="te" altLang="en-US" sz="2400" b="1" dirty="0">
                <a:solidFill>
                  <a:srgbClr val="422C70"/>
                </a:solidFill>
                <a:latin typeface="IBM Plex Sans" pitchFamily="34" charset="0"/>
                <a:ea typeface="IBM Plex Sans" pitchFamily="34" charset="-122"/>
                <a:cs typeface="IBM Plex Sans" pitchFamily="34" charset="-120"/>
              </a:rPr>
              <a:t>విరాళం ఇవ్వడం:</a:t>
            </a:r>
            <a:r>
              <a:rPr lang="te" altLang="en-US" sz="2400" dirty="0">
                <a:solidFill>
                  <a:srgbClr val="25252B"/>
                </a:solidFill>
                <a:latin typeface="IBM Plex Sans" pitchFamily="34" charset="0"/>
                <a:ea typeface="IBM Plex Sans" pitchFamily="34" charset="-122"/>
                <a:cs typeface="IBM Plex Sans" pitchFamily="34" charset="-120"/>
              </a:rPr>
              <a:t> అసలైన స్వీకర్త అభ్యర్థనను ధృవీకరించండి</a:t>
            </a:r>
            <a:endParaRPr lang="te" sz="2400" dirty="0"/>
          </a:p>
        </p:txBody>
      </p:sp>
      <p:sp>
        <p:nvSpPr>
          <p:cNvPr id="5" name="Text 3"/>
          <p:cNvSpPr/>
          <p:nvPr/>
        </p:nvSpPr>
        <p:spPr>
          <a:xfrm>
            <a:off x="666780" y="5317145"/>
            <a:ext cx="11510010" cy="822686"/>
          </a:xfrm>
          <a:prstGeom prst="rect">
            <a:avLst/>
          </a:prstGeom>
          <a:noFill/>
          <a:ln/>
        </p:spPr>
        <p:txBody>
          <a:bodyPr wrap="square" lIns="0" tIns="0" rIns="0" bIns="0" rtlCol="0" anchor="t"/>
          <a:lstStyle/>
          <a:p>
            <a:pPr algn="l" indent="0" marL="0">
              <a:lnSpc>
                <a:spcPct val="113000"/>
              </a:lnSpc>
              <a:buNone/>
            </a:pPr>
            <a:r>
              <a:rPr lang="te" altLang="en-US" sz="2400" dirty="0">
                <a:solidFill>
                  <a:srgbClr val="25252B"/>
                </a:solidFill>
                <a:latin typeface="IBM Plex Sans" pitchFamily="34" charset="0"/>
                <a:ea typeface="IBM Plex Sans" pitchFamily="34" charset="-122"/>
                <a:cs typeface="IBM Plex Sans" pitchFamily="34" charset="-120"/>
              </a:rPr>
              <a:t>ఏ సమస్యను పరిష్కరిస్తున్నారు? ఇక్కడ అందుబాటులో ఉన్న ప్రత్యామ్నాయం కంటే బిట్‌కాయిన్ మెరుగైనదా? ఏ కొత్త ప్రమాదం లేదా బాధ్యత ఏర్పడుతుంది?</a:t>
            </a:r>
            <a:endParaRPr lang="te" sz="240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te" altLang="en-US" sz="1200" dirty="0">
                <a:solidFill>
                  <a:srgbClr val="6C6C7D"/>
                </a:solidFill>
                <a:latin typeface="IBM Plex Sans" pitchFamily="34" charset="0"/>
                <a:ea typeface="IBM Plex Sans" pitchFamily="34" charset="-122"/>
                <a:cs typeface="IBM Plex Sans" pitchFamily="34" charset="-120"/>
              </a:rPr>
              <a:t>బిట్‌కాయిన్ డిప్లొమా · మాడ్యూల్ 4</a:t>
            </a:r>
            <a:endParaRPr lang="te"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95</a:t>
            </a:fld>
            <a:endParaRPr lang="en-US"/>
          </a:p>
        </p:txBody>
      </p:sp>
    </p:spTree>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name="Slide 96">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7315200" y="0"/>
            <a:ext cx="4419570" cy="6858000"/>
          </a:xfrm>
          <a:prstGeom prst="rect">
            <a:avLst/>
          </a:prstGeom>
        </p:spPr>
      </p:pic>
      <p:sp>
        <p:nvSpPr>
          <p:cNvPr id="3" name="Shape 0"/>
          <p:cNvSpPr/>
          <p:nvPr/>
        </p:nvSpPr>
        <p:spPr>
          <a:xfrm>
            <a:off x="666780" y="1485900"/>
            <a:ext cx="914400" cy="38130"/>
          </a:xfrm>
          <a:prstGeom prst="rect">
            <a:avLst/>
          </a:prstGeom>
          <a:solidFill>
            <a:srgbClr val="F7941F"/>
          </a:solidFill>
          <a:ln/>
        </p:spPr>
      </p:sp>
      <p:sp>
        <p:nvSpPr>
          <p:cNvPr id="4" name="Text 1"/>
          <p:cNvSpPr/>
          <p:nvPr/>
        </p:nvSpPr>
        <p:spPr>
          <a:xfrm>
            <a:off x="666780" y="571500"/>
            <a:ext cx="11144250" cy="838230"/>
          </a:xfrm>
          <a:prstGeom prst="rect">
            <a:avLst/>
          </a:prstGeom>
          <a:noFill/>
          <a:ln/>
        </p:spPr>
        <p:txBody>
          <a:bodyPr wrap="square" lIns="0" tIns="0" rIns="0" bIns="0" rtlCol="0" anchor="t"/>
          <a:lstStyle/>
          <a:p>
            <a:pPr algn="l" indent="0" marL="0">
              <a:lnSpc>
                <a:spcPct val="92000"/>
              </a:lnSpc>
              <a:buNone/>
            </a:pPr>
            <a:r>
              <a:rPr lang="te" altLang="en-US" sz="3000" dirty="0">
                <a:solidFill>
                  <a:srgbClr val="422C70"/>
                </a:solidFill>
                <a:latin typeface="IBM Plex Sans Medium" pitchFamily="34" charset="0"/>
                <a:ea typeface="IBM Plex Sans Medium" pitchFamily="34" charset="-122"/>
                <a:cs typeface="IBM Plex Sans Medium" pitchFamily="34" charset="-120"/>
              </a:rPr>
              <a:t>స్థానికంగా ఖర్చు చేయడం మరియు</a:t>
            </a:r>
            <a:br/>
            <a:r>
              <a:rPr lang="te" altLang="en-US" sz="3000" dirty="0">
                <a:solidFill>
                  <a:srgbClr val="422C70"/>
                </a:solidFill>
                <a:latin typeface="IBM Plex Sans Medium" pitchFamily="34" charset="0"/>
                <a:ea typeface="IBM Plex Sans Medium" pitchFamily="34" charset="-122"/>
                <a:cs typeface="IBM Plex Sans Medium" pitchFamily="34" charset="-120"/>
              </a:rPr>
              <a:t>స్వీకరించడం</a:t>
            </a:r>
            <a:endParaRPr lang="te" sz="3000" dirty="0"/>
          </a:p>
        </p:txBody>
      </p:sp>
      <p:sp>
        <p:nvSpPr>
          <p:cNvPr id="5" name="Text 2"/>
          <p:cNvSpPr/>
          <p:nvPr/>
        </p:nvSpPr>
        <p:spPr>
          <a:xfrm>
            <a:off x="666780" y="1842516"/>
            <a:ext cx="11144250" cy="345552"/>
          </a:xfrm>
          <a:prstGeom prst="rect">
            <a:avLst/>
          </a:prstGeom>
          <a:noFill/>
          <a:ln/>
        </p:spPr>
        <p:txBody>
          <a:bodyPr wrap="square" lIns="0" tIns="0" rIns="0" bIns="0" rtlCol="0" anchor="t"/>
          <a:lstStyle/>
          <a:p>
            <a:pPr algn="l" indent="0" marL="0">
              <a:lnSpc>
                <a:spcPct val="113000"/>
              </a:lnSpc>
              <a:buNone/>
            </a:pPr>
            <a:r>
              <a:rPr lang="te" altLang="en-US" sz="2020" b="1" dirty="0">
                <a:solidFill>
                  <a:srgbClr val="25252B"/>
                </a:solidFill>
                <a:latin typeface="IBM Plex Sans" pitchFamily="34" charset="0"/>
                <a:ea typeface="IBM Plex Sans" pitchFamily="34" charset="-122"/>
                <a:cs typeface="IBM Plex Sans" pitchFamily="34" charset="-120"/>
              </a:rPr>
              <a:t>ఒక చిన్న కొనుగోలు</a:t>
            </a:r>
            <a:endParaRPr lang="te" sz="2020" dirty="0"/>
          </a:p>
        </p:txBody>
      </p:sp>
      <p:sp>
        <p:nvSpPr>
          <p:cNvPr id="6" name="Text 3"/>
          <p:cNvSpPr/>
          <p:nvPr/>
        </p:nvSpPr>
        <p:spPr>
          <a:xfrm>
            <a:off x="986729" y="2392893"/>
            <a:ext cx="5989960" cy="1830263"/>
          </a:xfrm>
          <a:prstGeom prst="rect">
            <a:avLst/>
          </a:prstGeom>
          <a:noFill/>
          <a:ln/>
        </p:spPr>
        <p:txBody>
          <a:bodyPr wrap="square" lIns="0" tIns="0" rIns="0" bIns="0" rtlCol="0" anchor="t"/>
          <a:lstStyle/>
          <a:p>
            <a:pPr algn="l" marL="191770" indent="-191770">
              <a:lnSpc>
                <a:spcPct val="113000"/>
              </a:lnSpc>
              <a:buSzPct val="100000"/>
              <a:buChar char="•"/>
            </a:pPr>
            <a:r>
              <a:rPr lang="te" altLang="en-US" sz="2020" dirty="0">
                <a:solidFill>
                  <a:srgbClr val="25252B"/>
                </a:solidFill>
                <a:latin typeface="IBM Plex Sans" pitchFamily="34" charset="0"/>
                <a:ea typeface="IBM Plex Sans" pitchFamily="34" charset="-122"/>
                <a:cs typeface="IBM Plex Sans" pitchFamily="34" charset="-120"/>
              </a:rPr>
              <a:t>చిన్న మొత్తాన్ని త్వరగా చెల్లించడానికి ఏ మార్గం సరిపోతుంది?</a:t>
            </a:r>
            <a:endParaRPr lang="te" sz="2020" dirty="0"/>
          </a:p>
          <a:p>
            <a:pPr algn="l" marL="191770" indent="-191770">
              <a:lnSpc>
                <a:spcPct val="113000"/>
              </a:lnSpc>
              <a:spcBef>
                <a:spcPts val="400"/>
              </a:spcBef>
              <a:buSzPct val="100000"/>
              <a:buChar char="•"/>
            </a:pPr>
            <a:r>
              <a:rPr lang="te" altLang="en-US" sz="2020" dirty="0">
                <a:solidFill>
                  <a:srgbClr val="25252B"/>
                </a:solidFill>
                <a:latin typeface="IBM Plex Sans" pitchFamily="34" charset="0"/>
                <a:ea typeface="IBM Plex Sans" pitchFamily="34" charset="-122"/>
                <a:cs typeface="IBM Plex Sans" pitchFamily="34" charset="-120"/>
              </a:rPr>
              <a:t>చెల్లింపును ఎవరు అభ్యర్థిస్తారు; మొత్తాన్ని, ప్రమాణాన్ని ఎవరు తనిఖీ చేస్తారు?</a:t>
            </a:r>
            <a:endParaRPr lang="te" sz="2020" dirty="0"/>
          </a:p>
          <a:p>
            <a:pPr algn="l" marL="191770" indent="-191770">
              <a:lnSpc>
                <a:spcPct val="113000"/>
              </a:lnSpc>
              <a:spcBef>
                <a:spcPts val="400"/>
              </a:spcBef>
              <a:buSzPct val="100000"/>
              <a:buChar char="•"/>
            </a:pPr>
            <a:r>
              <a:rPr lang="te" altLang="en-US" sz="2020" dirty="0">
                <a:solidFill>
                  <a:srgbClr val="25252B"/>
                </a:solidFill>
                <a:latin typeface="IBM Plex Sans" pitchFamily="34" charset="0"/>
                <a:ea typeface="IBM Plex Sans" pitchFamily="34" charset="-122"/>
                <a:cs typeface="IBM Plex Sans" pitchFamily="34" charset="-120"/>
              </a:rPr>
              <a:t>“పంపినది”, “అందుకున్నది” సరిపోలకపోతే?</a:t>
            </a:r>
            <a:endParaRPr lang="te" sz="2020" dirty="0"/>
          </a:p>
        </p:txBody>
      </p:sp>
      <p:sp>
        <p:nvSpPr>
          <p:cNvPr id="7" name="Text 4"/>
          <p:cNvSpPr/>
          <p:nvPr/>
        </p:nvSpPr>
        <p:spPr>
          <a:xfrm>
            <a:off x="666780" y="4504700"/>
            <a:ext cx="11144250" cy="345552"/>
          </a:xfrm>
          <a:prstGeom prst="rect">
            <a:avLst/>
          </a:prstGeom>
          <a:noFill/>
          <a:ln/>
        </p:spPr>
        <p:txBody>
          <a:bodyPr wrap="square" lIns="0" tIns="0" rIns="0" bIns="0" rtlCol="0" anchor="t"/>
          <a:lstStyle/>
          <a:p>
            <a:pPr algn="l" indent="0" marL="0">
              <a:lnSpc>
                <a:spcPct val="113000"/>
              </a:lnSpc>
              <a:buNone/>
            </a:pPr>
            <a:r>
              <a:rPr lang="te" altLang="en-US" sz="2020" b="1" dirty="0">
                <a:solidFill>
                  <a:srgbClr val="25252B"/>
                </a:solidFill>
                <a:latin typeface="IBM Plex Sans" pitchFamily="34" charset="0"/>
                <a:ea typeface="IBM Plex Sans" pitchFamily="34" charset="-122"/>
                <a:cs typeface="IBM Plex Sans" pitchFamily="34" charset="-120"/>
              </a:rPr>
              <a:t>పనికి చెల్లింపు</a:t>
            </a:r>
            <a:endParaRPr lang="te" sz="2020" dirty="0"/>
          </a:p>
        </p:txBody>
      </p:sp>
      <p:sp>
        <p:nvSpPr>
          <p:cNvPr id="8" name="Text 5"/>
          <p:cNvSpPr/>
          <p:nvPr/>
        </p:nvSpPr>
        <p:spPr>
          <a:xfrm>
            <a:off x="986729" y="5055078"/>
            <a:ext cx="5989960" cy="1087953"/>
          </a:xfrm>
          <a:prstGeom prst="rect">
            <a:avLst/>
          </a:prstGeom>
          <a:noFill/>
          <a:ln/>
        </p:spPr>
        <p:txBody>
          <a:bodyPr wrap="square" lIns="0" tIns="0" rIns="0" bIns="0" rtlCol="0" anchor="t"/>
          <a:lstStyle/>
          <a:p>
            <a:pPr algn="l" marL="191770" indent="-191770">
              <a:lnSpc>
                <a:spcPct val="113000"/>
              </a:lnSpc>
              <a:buSzPct val="100000"/>
              <a:buChar char="•"/>
            </a:pPr>
            <a:r>
              <a:rPr lang="te" altLang="en-US" sz="2020" dirty="0">
                <a:solidFill>
                  <a:srgbClr val="25252B"/>
                </a:solidFill>
                <a:latin typeface="IBM Plex Sans" pitchFamily="34" charset="0"/>
                <a:ea typeface="IBM Plex Sans" pitchFamily="34" charset="-122"/>
                <a:cs typeface="IBM Plex Sans" pitchFamily="34" charset="-120"/>
              </a:rPr>
              <a:t>ధరను తెలిపే ప్రమాణం, మార్పిడి రేటును నిర్ణయించే సమయం, రుసుములు ఎవరు చెల్లిస్తారు?</a:t>
            </a:r>
            <a:endParaRPr lang="te" sz="2020" dirty="0"/>
          </a:p>
          <a:p>
            <a:pPr algn="l" marL="191770" indent="-191770">
              <a:lnSpc>
                <a:spcPct val="113000"/>
              </a:lnSpc>
              <a:spcBef>
                <a:spcPts val="400"/>
              </a:spcBef>
              <a:buSzPct val="100000"/>
              <a:buChar char="•"/>
            </a:pPr>
            <a:r>
              <a:rPr lang="te" altLang="en-US" sz="2020" dirty="0">
                <a:solidFill>
                  <a:srgbClr val="25252B"/>
                </a:solidFill>
                <a:latin typeface="IBM Plex Sans" pitchFamily="34" charset="0"/>
                <a:ea typeface="IBM Plex Sans" pitchFamily="34" charset="-122"/>
                <a:cs typeface="IBM Plex Sans" pitchFamily="34" charset="-120"/>
              </a:rPr>
              <a:t>సంరక్షణ, రికార్డులు, సురక్షిత నిర్వహణ?</a:t>
            </a:r>
            <a:endParaRPr lang="te" sz="2020" dirty="0"/>
          </a:p>
        </p:txBody>
      </p:sp>
      <p:sp>
        <p:nvSpPr>
          <p:cNvPr id="9" name="Text 6"/>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te" altLang="en-US" sz="1200" dirty="0">
                <a:solidFill>
                  <a:srgbClr val="6C6C7D"/>
                </a:solidFill>
                <a:latin typeface="IBM Plex Sans" pitchFamily="34" charset="0"/>
                <a:ea typeface="IBM Plex Sans" pitchFamily="34" charset="-122"/>
                <a:cs typeface="IBM Plex Sans" pitchFamily="34" charset="-120"/>
              </a:rPr>
              <a:t>బిట్‌కాయిన్ డిప్లొమా · మాడ్యూల్ 4</a:t>
            </a:r>
            <a:endParaRPr lang="te"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96</a:t>
            </a:fld>
            <a:endParaRPr lang="en-US"/>
          </a:p>
        </p:txBody>
      </p:sp>
    </p:spTree>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name="Slide 97">
    <p:bg>
      <p:bgPr>
        <a:solidFill>
          <a:srgbClr val="FFFFFF"/>
        </a:solidFill>
      </p:bgPr>
    </p:bg>
    <p:spTree>
      <p:nvGrpSpPr>
        <p:cNvPr id="1" name=""/>
        <p:cNvGrpSpPr/>
        <p:nvPr/>
      </p:nvGrpSpPr>
      <p:grpSpPr>
        <a:xfrm>
          <a:off x="0" y="0"/>
          <a:ext cx="0" cy="0"/>
          <a:chOff x="0" y="0"/>
          <a:chExt cx="0" cy="0"/>
        </a:xfrm>
      </p:grpSpPr>
      <p:pic>
        <p:nvPicPr>
          <p:cNvPr id="2" name="Image 0" descr="వినియోగదారు ఆర్డర్ చేస్తారువినియోగదారు ఒక కాఫీ అడుగుతారు. సర్వర్ బిల్లు ఇస్తారుసర్వర్ చెల్లింపు అభ్యర్థనను సృష్టిస్తారు. వినియోగదారు చెల్లిస్తారువినియోగదారు బిట్‌కాయిన్‌లో చెల్లిస్తారు. సర్వర్ కాఫీ అం">    </p:cNvPr>
          <p:cNvPicPr>
            <a:picLocks noChangeAspect="1"/>
          </p:cNvPicPr>
          <p:nvPr/>
        </p:nvPicPr>
        <p:blipFill>
          <a:blip r:embed="rId1"/>
          <a:stretch>
            <a:fillRect/>
          </a:stretch>
        </p:blipFill>
        <p:spPr>
          <a:xfrm>
            <a:off x="342900" y="1633941"/>
            <a:ext cx="11506170" cy="3437687"/>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97</a:t>
            </a:fld>
            <a:endParaRPr lang="en-US"/>
          </a:p>
        </p:txBody>
      </p:sp>
    </p:spTree>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name="Slide 9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te" altLang="en-US" sz="3000" dirty="0">
                <a:solidFill>
                  <a:srgbClr val="422C70"/>
                </a:solidFill>
                <a:latin typeface="IBM Plex Sans Medium" pitchFamily="34" charset="0"/>
                <a:ea typeface="IBM Plex Sans Medium" pitchFamily="34" charset="-122"/>
                <a:cs typeface="IBM Plex Sans Medium" pitchFamily="34" charset="-120"/>
              </a:rPr>
              <a:t>స్థానిక బదిలీలు, వాపసులు మరియు విరాళాలు</a:t>
            </a:r>
            <a:endParaRPr lang="te" sz="3000" dirty="0"/>
          </a:p>
        </p:txBody>
      </p:sp>
      <p:sp>
        <p:nvSpPr>
          <p:cNvPr id="4" name="Text 2"/>
          <p:cNvSpPr/>
          <p:nvPr/>
        </p:nvSpPr>
        <p:spPr>
          <a:xfrm>
            <a:off x="1047720" y="1386779"/>
            <a:ext cx="11092404" cy="3473531"/>
          </a:xfrm>
          <a:prstGeom prst="rect">
            <a:avLst/>
          </a:prstGeom>
          <a:noFill/>
          <a:ln/>
        </p:spPr>
        <p:txBody>
          <a:bodyPr wrap="square" lIns="0" tIns="0" rIns="0" bIns="0" rtlCol="0" anchor="t"/>
          <a:lstStyle/>
          <a:p>
            <a:pPr algn="l" marL="228600" indent="-228600">
              <a:lnSpc>
                <a:spcPct val="113000"/>
              </a:lnSpc>
              <a:buSzPct val="100000"/>
              <a:buChar char="•"/>
            </a:pPr>
            <a:r>
              <a:rPr lang="te" altLang="en-US" sz="2400" b="1" dirty="0">
                <a:solidFill>
                  <a:srgbClr val="422C70"/>
                </a:solidFill>
                <a:latin typeface="IBM Plex Sans" pitchFamily="34" charset="0"/>
                <a:ea typeface="IBM Plex Sans" pitchFamily="34" charset="-122"/>
                <a:cs typeface="IBM Plex Sans" pitchFamily="34" charset="-120"/>
              </a:rPr>
              <a:t>కుటుంబానికి నగదు బదిలీ:</a:t>
            </a:r>
            <a:r>
              <a:rPr lang="te" altLang="en-US" sz="2400" dirty="0">
                <a:solidFill>
                  <a:srgbClr val="25252B"/>
                </a:solidFill>
                <a:latin typeface="IBM Plex Sans" pitchFamily="34" charset="0"/>
                <a:ea typeface="IBM Plex Sans" pitchFamily="34" charset="-122"/>
                <a:cs typeface="IBM Plex Sans" pitchFamily="34" charset="-120"/>
              </a:rPr>
              <a:t> పూర్తి బదిలీ మార్గం, మొత్తం ఖర్చు, జాప్యాలు, నిధుల సంరక్షణ, గ్రహీత కోరుకునేవాటిని పోల్చండి</a:t>
            </a:r>
            <a:endParaRPr lang="te" sz="2400" dirty="0"/>
          </a:p>
          <a:p>
            <a:pPr algn="l" marL="228600" indent="-228600">
              <a:lnSpc>
                <a:spcPct val="113000"/>
              </a:lnSpc>
              <a:spcBef>
                <a:spcPts val="480"/>
              </a:spcBef>
              <a:buSzPct val="100000"/>
              <a:buChar char="•"/>
            </a:pPr>
            <a:r>
              <a:rPr lang="te" altLang="en-US" sz="2400" b="1" dirty="0">
                <a:solidFill>
                  <a:srgbClr val="422C70"/>
                </a:solidFill>
                <a:latin typeface="IBM Plex Sans" pitchFamily="34" charset="0"/>
                <a:ea typeface="IBM Plex Sans" pitchFamily="34" charset="-122"/>
                <a:cs typeface="IBM Plex Sans" pitchFamily="34" charset="-120"/>
              </a:rPr>
              <a:t>వాపసు:</a:t>
            </a:r>
            <a:r>
              <a:rPr lang="te" altLang="en-US" sz="2400" dirty="0">
                <a:solidFill>
                  <a:srgbClr val="25252B"/>
                </a:solidFill>
                <a:latin typeface="IBM Plex Sans" pitchFamily="34" charset="0"/>
                <a:ea typeface="IBM Plex Sans" pitchFamily="34" charset="-122"/>
                <a:cs typeface="IBM Plex Sans" pitchFamily="34" charset="-120"/>
              </a:rPr>
              <a:t> కస్టమర్ అభ్యర్థనను ధృవీకరించండి; వాపసు కోసం కొత్త చిరునామాను ఉపయోగించండి; రుసుములు, రికార్డులపై అంగీకారానికి రండి</a:t>
            </a:r>
            <a:endParaRPr lang="te" sz="2400" dirty="0"/>
          </a:p>
          <a:p>
            <a:pPr algn="l" marL="228600" indent="-228600">
              <a:lnSpc>
                <a:spcPct val="113000"/>
              </a:lnSpc>
              <a:spcBef>
                <a:spcPts val="480"/>
              </a:spcBef>
              <a:buSzPct val="100000"/>
              <a:buChar char="•"/>
            </a:pPr>
            <a:r>
              <a:rPr lang="te" altLang="en-US" sz="2400" b="1" dirty="0">
                <a:solidFill>
                  <a:srgbClr val="422C70"/>
                </a:solidFill>
                <a:latin typeface="IBM Plex Sans" pitchFamily="34" charset="0"/>
                <a:ea typeface="IBM Plex Sans" pitchFamily="34" charset="-122"/>
                <a:cs typeface="IBM Plex Sans" pitchFamily="34" charset="-120"/>
              </a:rPr>
              <a:t>సముదాయ విరాళం:</a:t>
            </a:r>
            <a:r>
              <a:rPr lang="te" altLang="en-US" sz="2400" dirty="0">
                <a:solidFill>
                  <a:srgbClr val="25252B"/>
                </a:solidFill>
                <a:latin typeface="IBM Plex Sans" pitchFamily="34" charset="0"/>
                <a:ea typeface="IBM Plex Sans" pitchFamily="34" charset="-122"/>
                <a:cs typeface="IBM Plex Sans" pitchFamily="34" charset="-120"/>
              </a:rPr>
              <a:t> అభ్యర్థనను ధృవీకరించండి; కీ/బ్యాకప్‌పై నియంత్రణ ఎవరిదో, చెల్లింపు మార్గం ఏమిటో గుర్తించండి</a:t>
            </a:r>
            <a:endParaRPr lang="te" sz="2400" dirty="0"/>
          </a:p>
          <a:p>
            <a:pPr algn="l" marL="228600" indent="-228600">
              <a:lnSpc>
                <a:spcPct val="113000"/>
              </a:lnSpc>
              <a:spcBef>
                <a:spcPts val="480"/>
              </a:spcBef>
              <a:buSzPct val="100000"/>
              <a:buChar char="•"/>
            </a:pPr>
            <a:r>
              <a:rPr lang="te" altLang="en-US" sz="2400" dirty="0">
                <a:solidFill>
                  <a:srgbClr val="25252B"/>
                </a:solidFill>
                <a:latin typeface="IBM Plex Sans" pitchFamily="34" charset="0"/>
                <a:ea typeface="IBM Plex Sans" pitchFamily="34" charset="-122"/>
                <a:cs typeface="IBM Plex Sans" pitchFamily="34" charset="-120"/>
              </a:rPr>
              <a:t>పారదర్శకతను దాత గోప్యతతో సమతుల్యం చేయండి; అవసరమైన రికార్డులను తనిఖీ చేయండి</a:t>
            </a:r>
            <a:endParaRPr lang="te" sz="2400" dirty="0"/>
          </a:p>
        </p:txBody>
      </p:sp>
      <p:sp>
        <p:nvSpPr>
          <p:cNvPr id="5"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te" altLang="en-US" sz="1200" dirty="0">
                <a:solidFill>
                  <a:srgbClr val="6C6C7D"/>
                </a:solidFill>
                <a:latin typeface="IBM Plex Sans" pitchFamily="34" charset="0"/>
                <a:ea typeface="IBM Plex Sans" pitchFamily="34" charset="-122"/>
                <a:cs typeface="IBM Plex Sans" pitchFamily="34" charset="-120"/>
              </a:rPr>
              <a:t>బిట్‌కాయిన్ డిప్లొమా · మాడ్యూల్ 4</a:t>
            </a:r>
            <a:endParaRPr lang="te"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98</a:t>
            </a:fld>
            <a:endParaRPr lang="en-US"/>
          </a:p>
        </p:txBody>
      </p:sp>
    </p:spTree>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name="Slide 99">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te" altLang="en-US" sz="3000" dirty="0">
                <a:solidFill>
                  <a:srgbClr val="422C70"/>
                </a:solidFill>
                <a:latin typeface="IBM Plex Sans Medium" pitchFamily="34" charset="0"/>
                <a:ea typeface="IBM Plex Sans Medium" pitchFamily="34" charset="-122"/>
                <a:cs typeface="IBM Plex Sans Medium" pitchFamily="34" charset="-120"/>
              </a:rPr>
              <a:t>స్థానిక ఆన్-ర్యాంప్ మరియు ఆఫ్-ర్యాంప్ మార్గాలు</a:t>
            </a:r>
            <a:endParaRPr lang="te" sz="3000" dirty="0"/>
          </a:p>
        </p:txBody>
      </p:sp>
      <p:sp>
        <p:nvSpPr>
          <p:cNvPr id="4" name="Text 2"/>
          <p:cNvSpPr/>
          <p:nvPr/>
        </p:nvSpPr>
        <p:spPr>
          <a:xfrm>
            <a:off x="1002000" y="1375806"/>
            <a:ext cx="11142604" cy="2747955"/>
          </a:xfrm>
          <a:prstGeom prst="rect">
            <a:avLst/>
          </a:prstGeom>
          <a:noFill/>
          <a:ln/>
        </p:spPr>
        <p:txBody>
          <a:bodyPr wrap="square" lIns="0" tIns="0" rIns="0" bIns="0" rtlCol="0" anchor="t"/>
          <a:lstStyle/>
          <a:p>
            <a:pPr algn="l" marL="200660" indent="-200660">
              <a:lnSpc>
                <a:spcPct val="113000"/>
              </a:lnSpc>
              <a:buSzPct val="100000"/>
              <a:buChar char="•"/>
            </a:pPr>
            <a:r>
              <a:rPr lang="te" altLang="en-US" sz="2110" b="1" dirty="0">
                <a:solidFill>
                  <a:srgbClr val="422C70"/>
                </a:solidFill>
                <a:latin typeface="IBM Plex Sans" pitchFamily="34" charset="0"/>
                <a:ea typeface="IBM Plex Sans" pitchFamily="34" charset="-122"/>
                <a:cs typeface="IBM Plex Sans" pitchFamily="34" charset="-120"/>
              </a:rPr>
              <a:t>బిట్‌కాయిన్‌లోకి మారే మార్గం:</a:t>
            </a:r>
            <a:r>
              <a:rPr lang="te" altLang="en-US" sz="2110" dirty="0">
                <a:solidFill>
                  <a:srgbClr val="25252B"/>
                </a:solidFill>
                <a:latin typeface="IBM Plex Sans" pitchFamily="34" charset="0"/>
                <a:ea typeface="IBM Plex Sans" pitchFamily="34" charset="-122"/>
                <a:cs typeface="IBM Plex Sans" pitchFamily="34" charset="-120"/>
              </a:rPr>
              <a:t> స్థానిక డబ్బు, పని లేదా ఆస్తులు → బిట్‌కాయిన్</a:t>
            </a:r>
            <a:endParaRPr lang="te" sz="2110" dirty="0"/>
          </a:p>
          <a:p>
            <a:pPr algn="l" marL="200660" indent="-200660">
              <a:lnSpc>
                <a:spcPct val="113000"/>
              </a:lnSpc>
              <a:spcBef>
                <a:spcPts val="420"/>
              </a:spcBef>
              <a:buSzPct val="100000"/>
              <a:buChar char="•"/>
            </a:pPr>
            <a:r>
              <a:rPr lang="te" altLang="en-US" sz="2110" b="1" dirty="0">
                <a:solidFill>
                  <a:srgbClr val="422C70"/>
                </a:solidFill>
                <a:latin typeface="IBM Plex Sans" pitchFamily="34" charset="0"/>
                <a:ea typeface="IBM Plex Sans" pitchFamily="34" charset="-122"/>
                <a:cs typeface="IBM Plex Sans" pitchFamily="34" charset="-120"/>
              </a:rPr>
              <a:t>బిట్‌కాయిన్ నుంచి మారే మార్గం:</a:t>
            </a:r>
            <a:r>
              <a:rPr lang="te" altLang="en-US" sz="2110" dirty="0">
                <a:solidFill>
                  <a:srgbClr val="25252B"/>
                </a:solidFill>
                <a:latin typeface="IBM Plex Sans" pitchFamily="34" charset="0"/>
                <a:ea typeface="IBM Plex Sans" pitchFamily="34" charset="-122"/>
                <a:cs typeface="IBM Plex Sans" pitchFamily="34" charset="-120"/>
              </a:rPr>
              <a:t> బిట్‌కాయిన్ → స్థానిక డబ్బు, వస్తువులు లేదా సేవలు</a:t>
            </a:r>
            <a:endParaRPr lang="te" sz="2110" dirty="0"/>
          </a:p>
          <a:p>
            <a:pPr algn="l" marL="200660" indent="-200660">
              <a:lnSpc>
                <a:spcPct val="113000"/>
              </a:lnSpc>
              <a:spcBef>
                <a:spcPts val="420"/>
              </a:spcBef>
              <a:buSzPct val="100000"/>
              <a:buChar char="•"/>
            </a:pPr>
            <a:r>
              <a:rPr lang="te" altLang="en-US" sz="2110" dirty="0">
                <a:solidFill>
                  <a:srgbClr val="25252B"/>
                </a:solidFill>
                <a:latin typeface="IBM Plex Sans" pitchFamily="34" charset="0"/>
                <a:ea typeface="IBM Plex Sans" pitchFamily="34" charset="-122"/>
                <a:cs typeface="IBM Plex Sans" pitchFamily="34" charset="-120"/>
              </a:rPr>
              <a:t>రెండు స్థానిక మార్గాలను ఇప్పటికే అందుబాటులో ఉన్న బిట్‌కాయిన్‌యేతర ప్రత్యామ్నాయంతో పోల్చండి</a:t>
            </a:r>
            <a:endParaRPr lang="te" sz="2110" dirty="0"/>
          </a:p>
          <a:p>
            <a:pPr algn="l" marL="200660" indent="-200660">
              <a:lnSpc>
                <a:spcPct val="113000"/>
              </a:lnSpc>
              <a:spcBef>
                <a:spcPts val="420"/>
              </a:spcBef>
              <a:buSzPct val="100000"/>
              <a:buChar char="•"/>
            </a:pPr>
            <a:r>
              <a:rPr lang="te" altLang="en-US" sz="2110" dirty="0">
                <a:solidFill>
                  <a:srgbClr val="25252B"/>
                </a:solidFill>
                <a:latin typeface="IBM Plex Sans" pitchFamily="34" charset="0"/>
                <a:ea typeface="IBM Plex Sans" pitchFamily="34" charset="-122"/>
                <a:cs typeface="IBM Plex Sans" pitchFamily="34" charset="-120"/>
              </a:rPr>
              <a:t>అందుకున్న మొత్తం, సమయం, నిధుల సంరక్షణ, గోప్యత, లావాదేవీ రద్దయ్యే ప్రమాదం, వైఫల్యం సంభవించే దశలు</a:t>
            </a:r>
            <a:endParaRPr lang="te" sz="2110" dirty="0"/>
          </a:p>
          <a:p>
            <a:pPr algn="l" marL="200660" indent="-200660">
              <a:lnSpc>
                <a:spcPct val="113000"/>
              </a:lnSpc>
              <a:spcBef>
                <a:spcPts val="420"/>
              </a:spcBef>
              <a:buSzPct val="100000"/>
              <a:buChar char="•"/>
            </a:pPr>
            <a:r>
              <a:rPr lang="te" altLang="en-US" sz="2110" dirty="0">
                <a:solidFill>
                  <a:srgbClr val="25252B"/>
                </a:solidFill>
                <a:latin typeface="IBM Plex Sans" pitchFamily="34" charset="0"/>
                <a:ea typeface="IBM Plex Sans" pitchFamily="34" charset="-122"/>
                <a:cs typeface="IBM Plex Sans" pitchFamily="34" charset="-120"/>
              </a:rPr>
              <a:t>మీ నియంత్రణలో ఉన్న కీలకు నిధులను ఉపసంహరించుకోగలరో లేదో తనిఖీ చేయండి; ఖాతాలో చూపే అంతర్గత నిల్వ కేవలం నిధులపై మీ హక్కును సూచించేదిగానే మిగిలిపోవచ్చు</a:t>
            </a:r>
            <a:endParaRPr lang="te" sz="2110" dirty="0"/>
          </a:p>
        </p:txBody>
      </p:sp>
      <p:sp>
        <p:nvSpPr>
          <p:cNvPr id="5" name="Text 3"/>
          <p:cNvSpPr/>
          <p:nvPr/>
        </p:nvSpPr>
        <p:spPr>
          <a:xfrm>
            <a:off x="666780" y="4418747"/>
            <a:ext cx="11510010" cy="1085850"/>
          </a:xfrm>
          <a:prstGeom prst="rect">
            <a:avLst/>
          </a:prstGeom>
          <a:noFill/>
          <a:ln/>
        </p:spPr>
        <p:txBody>
          <a:bodyPr wrap="square" lIns="0" tIns="0" rIns="0" bIns="0" rtlCol="0" anchor="t"/>
          <a:lstStyle/>
          <a:p>
            <a:pPr algn="l" indent="0" marL="0">
              <a:lnSpc>
                <a:spcPct val="113000"/>
              </a:lnSpc>
              <a:buNone/>
            </a:pPr>
            <a:r>
              <a:rPr lang="te" altLang="en-US" sz="2110" dirty="0">
                <a:solidFill>
                  <a:srgbClr val="25252B"/>
                </a:solidFill>
                <a:latin typeface="IBM Plex Sans" pitchFamily="34" charset="0"/>
                <a:ea typeface="IBM Plex Sans" pitchFamily="34" charset="-122"/>
                <a:cs typeface="IBM Plex Sans" pitchFamily="34" charset="-120"/>
              </a:rPr>
              <a:t>ముఖాముఖి మార్పిడి కోసం తగిన బహిరంగ ప్రదేశాన్ని ఎంచుకోండి, అనవసరంగా నగదు తీసుకెళ్లవద్దు, తగిన సందర్భాల్లో నమ్మకమైన వ్యక్తిని వెంట తీసుకెళ్లండి, అక్కడి నుంచి వెళ్లే ముందు చెల్లింపును ధృవీకరించండి, స్థానిక చట్టాలను పాటించండి. మీ వద్ద ఉన్న నిధులు లేదా వాటి నిల్వ వివరాలను వెల్లడించవద్దు.</a:t>
            </a:r>
            <a:endParaRPr lang="te" sz="211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te" altLang="en-US" sz="1200" dirty="0">
                <a:solidFill>
                  <a:srgbClr val="6C6C7D"/>
                </a:solidFill>
                <a:latin typeface="IBM Plex Sans" pitchFamily="34" charset="0"/>
                <a:ea typeface="IBM Plex Sans" pitchFamily="34" charset="-122"/>
                <a:cs typeface="IBM Plex Sans" pitchFamily="34" charset="-120"/>
              </a:rPr>
              <a:t>బిట్‌కాయిన్ డిప్లొమా · మాడ్యూల్ 4</a:t>
            </a:r>
            <a:endParaRPr lang="te"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99</a:t>
            </a:fld>
            <a:endParaRPr lang="en-US"/>
          </a:p>
        </p:txBody>
      </p:sp>
    </p:spTree>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name="Slide 100">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te" altLang="en-US" sz="3000" dirty="0">
                <a:solidFill>
                  <a:srgbClr val="422C70"/>
                </a:solidFill>
                <a:latin typeface="IBM Plex Sans Medium" pitchFamily="34" charset="0"/>
                <a:ea typeface="IBM Plex Sans Medium" pitchFamily="34" charset="-122"/>
                <a:cs typeface="IBM Plex Sans Medium" pitchFamily="34" charset="-120"/>
              </a:rPr>
              <a:t>KYC మరియు No-KYC లాభనష్టాలు</a:t>
            </a:r>
            <a:endParaRPr lang="te" sz="3000" dirty="0"/>
          </a:p>
        </p:txBody>
      </p:sp>
      <p:sp>
        <p:nvSpPr>
          <p:cNvPr id="4" name="Text 2"/>
          <p:cNvSpPr/>
          <p:nvPr/>
        </p:nvSpPr>
        <p:spPr>
          <a:xfrm>
            <a:off x="1047720" y="1386779"/>
            <a:ext cx="11092404" cy="3062143"/>
          </a:xfrm>
          <a:prstGeom prst="rect">
            <a:avLst/>
          </a:prstGeom>
          <a:noFill/>
          <a:ln/>
        </p:spPr>
        <p:txBody>
          <a:bodyPr wrap="square" lIns="0" tIns="0" rIns="0" bIns="0" rtlCol="0" anchor="t"/>
          <a:lstStyle/>
          <a:p>
            <a:pPr algn="l" marL="228600" indent="-228600">
              <a:lnSpc>
                <a:spcPct val="113000"/>
              </a:lnSpc>
              <a:buSzPct val="100000"/>
              <a:buChar char="•"/>
            </a:pPr>
            <a:r>
              <a:rPr lang="te" altLang="en-US" sz="2400" b="1" dirty="0">
                <a:solidFill>
                  <a:srgbClr val="422C70"/>
                </a:solidFill>
                <a:latin typeface="IBM Plex Sans" pitchFamily="34" charset="0"/>
                <a:ea typeface="IBM Plex Sans" pitchFamily="34" charset="-122"/>
                <a:cs typeface="IBM Plex Sans" pitchFamily="34" charset="-120"/>
              </a:rPr>
              <a:t>కేవైసీ:</a:t>
            </a:r>
            <a:r>
              <a:rPr lang="te" altLang="en-US" sz="2400" dirty="0">
                <a:solidFill>
                  <a:srgbClr val="25252B"/>
                </a:solidFill>
                <a:latin typeface="IBM Plex Sans" pitchFamily="34" charset="0"/>
                <a:ea typeface="IBM Plex Sans" pitchFamily="34" charset="-122"/>
                <a:cs typeface="IBM Plex Sans" pitchFamily="34" charset="-120"/>
              </a:rPr>
              <a:t> గుర్తింపు తనిఖీలు; బ్యాంకింగ్ సేవల లభ్యత, పరిమితులు, నిబంధనల అనుసరణ లేదా పునరుద్ధరణకు సంబంధించి ప్రయోజనాలు ఉండవచ్చు</a:t>
            </a:r>
            <a:endParaRPr lang="te" sz="2400" dirty="0"/>
          </a:p>
          <a:p>
            <a:pPr algn="l" marL="228600" indent="-228600">
              <a:lnSpc>
                <a:spcPct val="113000"/>
              </a:lnSpc>
              <a:spcBef>
                <a:spcPts val="480"/>
              </a:spcBef>
              <a:buSzPct val="100000"/>
              <a:buChar char="•"/>
            </a:pPr>
            <a:r>
              <a:rPr lang="te" altLang="en-US" sz="2400" b="1" dirty="0">
                <a:solidFill>
                  <a:srgbClr val="422C70"/>
                </a:solidFill>
                <a:latin typeface="IBM Plex Sans" pitchFamily="34" charset="0"/>
                <a:ea typeface="IBM Plex Sans" pitchFamily="34" charset="-122"/>
                <a:cs typeface="IBM Plex Sans" pitchFamily="34" charset="-120"/>
              </a:rPr>
              <a:t>డేటా ప్రమాదం:</a:t>
            </a:r>
            <a:r>
              <a:rPr lang="te" altLang="en-US" sz="2400" dirty="0">
                <a:solidFill>
                  <a:srgbClr val="25252B"/>
                </a:solidFill>
                <a:latin typeface="IBM Plex Sans" pitchFamily="34" charset="0"/>
                <a:ea typeface="IBM Plex Sans" pitchFamily="34" charset="-122"/>
                <a:cs typeface="IBM Plex Sans" pitchFamily="34" charset="-120"/>
              </a:rPr>
              <a:t> దీర్ఘకాలం నిలిచిపోయే గుర్తింపు–చెల్లింపు అనుసంధానాలు, డేటా ఉల్లంఘనలు, దుర్వినియోగం లేదా ఆంక్షలు</a:t>
            </a:r>
            <a:endParaRPr lang="te" sz="2400" dirty="0"/>
          </a:p>
          <a:p>
            <a:pPr algn="l" marL="228600" indent="-228600">
              <a:lnSpc>
                <a:spcPct val="113000"/>
              </a:lnSpc>
              <a:spcBef>
                <a:spcPts val="480"/>
              </a:spcBef>
              <a:buSzPct val="100000"/>
              <a:buChar char="•"/>
            </a:pPr>
            <a:r>
              <a:rPr lang="te" altLang="en-US" sz="2400" b="1" dirty="0">
                <a:solidFill>
                  <a:srgbClr val="422C70"/>
                </a:solidFill>
                <a:latin typeface="IBM Plex Sans" pitchFamily="34" charset="0"/>
                <a:ea typeface="IBM Plex Sans" pitchFamily="34" charset="-122"/>
                <a:cs typeface="IBM Plex Sans" pitchFamily="34" charset="-120"/>
              </a:rPr>
              <a:t>కేవైసీ లేకుండా:</a:t>
            </a:r>
            <a:r>
              <a:rPr lang="te" altLang="en-US" sz="2400" dirty="0">
                <a:solidFill>
                  <a:srgbClr val="25252B"/>
                </a:solidFill>
                <a:latin typeface="IBM Plex Sans" pitchFamily="34" charset="0"/>
                <a:ea typeface="IBM Plex Sans" pitchFamily="34" charset="-122"/>
                <a:cs typeface="IBM Plex Sans" pitchFamily="34" charset="-120"/>
              </a:rPr>
              <a:t> గుర్తింపు సమాచారం సేకరణ తక్కువగా ఉండవచ్చు</a:t>
            </a:r>
            <a:endParaRPr lang="te" sz="2400" dirty="0"/>
          </a:p>
          <a:p>
            <a:pPr algn="l" marL="228600" indent="-228600">
              <a:lnSpc>
                <a:spcPct val="113000"/>
              </a:lnSpc>
              <a:spcBef>
                <a:spcPts val="480"/>
              </a:spcBef>
              <a:buSzPct val="100000"/>
              <a:buChar char="•"/>
            </a:pPr>
            <a:r>
              <a:rPr lang="te" altLang="en-US" sz="2400" dirty="0">
                <a:solidFill>
                  <a:srgbClr val="25252B"/>
                </a:solidFill>
                <a:latin typeface="IBM Plex Sans" pitchFamily="34" charset="0"/>
                <a:ea typeface="IBM Plex Sans" pitchFamily="34" charset="-122"/>
                <a:cs typeface="IBM Plex Sans" pitchFamily="34" charset="-120"/>
              </a:rPr>
              <a:t>ధరలు ఎక్కువగా ఉండటం, ద్రవ్యత తక్కువగా ఉండటం, సహాయం తక్కువగా లభించడం, మోసం లేదా చట్టపరమైన ఆంక్షలు ఉండవచ్చు</a:t>
            </a:r>
            <a:endParaRPr lang="te" sz="2400" dirty="0"/>
          </a:p>
        </p:txBody>
      </p:sp>
      <p:sp>
        <p:nvSpPr>
          <p:cNvPr id="5" name="Text 3"/>
          <p:cNvSpPr/>
          <p:nvPr/>
        </p:nvSpPr>
        <p:spPr>
          <a:xfrm>
            <a:off x="666780" y="4784049"/>
            <a:ext cx="11510010" cy="1234074"/>
          </a:xfrm>
          <a:prstGeom prst="rect">
            <a:avLst/>
          </a:prstGeom>
          <a:noFill/>
          <a:ln/>
        </p:spPr>
        <p:txBody>
          <a:bodyPr wrap="square" lIns="0" tIns="0" rIns="0" bIns="0" rtlCol="0" anchor="t"/>
          <a:lstStyle/>
          <a:p>
            <a:pPr algn="l" indent="0" marL="0">
              <a:lnSpc>
                <a:spcPct val="113000"/>
              </a:lnSpc>
              <a:buNone/>
            </a:pPr>
            <a:r>
              <a:rPr lang="te" altLang="en-US" sz="2400" dirty="0">
                <a:solidFill>
                  <a:srgbClr val="25252B"/>
                </a:solidFill>
                <a:latin typeface="IBM Plex Sans" pitchFamily="34" charset="0"/>
                <a:ea typeface="IBM Plex Sans" pitchFamily="34" charset="-122"/>
                <a:cs typeface="IBM Plex Sans" pitchFamily="34" charset="-120"/>
              </a:rPr>
              <a:t>ఈ రెండు వర్గాల్లో ఏదీ దానంతట అదే ఉత్తమమైనది కాదు. గోప్యత కోసం స్థానిక చట్టాన్ని ఉల్లంఘించకండి లేదా శారీరక ప్రమాదంలో పడకండి; స్పష్టత లేనప్పుడు ప్రస్తుత స్థానిక పరిస్థితులకు అనుగుణంగా అర్హులైన నిపుణుల మార్గదర్శకత్వాన్ని పొందండి.</a:t>
            </a:r>
            <a:endParaRPr lang="te" sz="240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te" altLang="en-US" sz="1200" dirty="0">
                <a:solidFill>
                  <a:srgbClr val="6C6C7D"/>
                </a:solidFill>
                <a:latin typeface="IBM Plex Sans" pitchFamily="34" charset="0"/>
                <a:ea typeface="IBM Plex Sans" pitchFamily="34" charset="-122"/>
                <a:cs typeface="IBM Plex Sans" pitchFamily="34" charset="-120"/>
              </a:rPr>
              <a:t>బిట్‌కాయిన్ డిప్లొమా · మాడ్యూల్ 4</a:t>
            </a:r>
            <a:endParaRPr lang="te"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100</a:t>
            </a:fld>
            <a:endParaRPr lang="en-US"/>
          </a:p>
        </p:txBody>
      </p:sp>
    </p:spTree>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name="Slide 101">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te" altLang="en-US" sz="3000" dirty="0">
                <a:solidFill>
                  <a:srgbClr val="422C70"/>
                </a:solidFill>
                <a:latin typeface="IBM Plex Sans Medium" pitchFamily="34" charset="0"/>
                <a:ea typeface="IBM Plex Sans Medium" pitchFamily="34" charset="-122"/>
                <a:cs typeface="IBM Plex Sans Medium" pitchFamily="34" charset="-120"/>
              </a:rPr>
              <a:t>చక్రీయ ఆర్థిక వ్యవస్థలు</a:t>
            </a:r>
            <a:endParaRPr lang="te" sz="3000" dirty="0"/>
          </a:p>
        </p:txBody>
      </p:sp>
      <p:sp>
        <p:nvSpPr>
          <p:cNvPr id="4" name="Text 2"/>
          <p:cNvSpPr/>
          <p:nvPr/>
        </p:nvSpPr>
        <p:spPr>
          <a:xfrm>
            <a:off x="666780" y="1441734"/>
            <a:ext cx="11510010" cy="789950"/>
          </a:xfrm>
          <a:prstGeom prst="rect">
            <a:avLst/>
          </a:prstGeom>
          <a:noFill/>
          <a:ln/>
        </p:spPr>
        <p:txBody>
          <a:bodyPr wrap="square" lIns="0" tIns="0" rIns="0" bIns="0" rtlCol="0" anchor="t"/>
          <a:lstStyle/>
          <a:p>
            <a:pPr algn="l" indent="0" marL="0">
              <a:lnSpc>
                <a:spcPct val="113000"/>
              </a:lnSpc>
              <a:buNone/>
            </a:pPr>
            <a:r>
              <a:rPr lang="te" altLang="en-US" sz="2300" dirty="0">
                <a:solidFill>
                  <a:srgbClr val="25252B"/>
                </a:solidFill>
                <a:latin typeface="IBM Plex Sans" pitchFamily="34" charset="0"/>
                <a:ea typeface="IBM Plex Sans" pitchFamily="34" charset="-122"/>
                <a:cs typeface="IBM Plex Sans" pitchFamily="34" charset="-120"/>
              </a:rPr>
              <a:t>బిట్‌కాయిన్ చక్రీయ ఆర్థిక వ్యవస్థ ఒక సమాజంలో స్వచ్ఛందంగా బిట్‌కాయిన్‌ను సంపాదించే, ఖర్చు చేసే, పొదుపు చేసే, మార్పిడి చేసుకునే వ్యక్తులను అనుసంధానిస్తుంది.</a:t>
            </a:r>
            <a:endParaRPr lang="te" sz="2300" dirty="0"/>
          </a:p>
        </p:txBody>
      </p:sp>
      <p:sp>
        <p:nvSpPr>
          <p:cNvPr id="5" name="Text 3"/>
          <p:cNvSpPr/>
          <p:nvPr/>
        </p:nvSpPr>
        <p:spPr>
          <a:xfrm>
            <a:off x="1032449" y="2465680"/>
            <a:ext cx="11109137" cy="2208916"/>
          </a:xfrm>
          <a:prstGeom prst="rect">
            <a:avLst/>
          </a:prstGeom>
          <a:noFill/>
          <a:ln/>
        </p:spPr>
        <p:txBody>
          <a:bodyPr wrap="square" lIns="0" tIns="0" rIns="0" bIns="0" rtlCol="0" anchor="t"/>
          <a:lstStyle/>
          <a:p>
            <a:pPr algn="l" marL="219710" indent="-219710">
              <a:lnSpc>
                <a:spcPct val="113000"/>
              </a:lnSpc>
              <a:buSzPct val="100000"/>
              <a:buChar char="•"/>
            </a:pPr>
            <a:r>
              <a:rPr lang="te" altLang="en-US" sz="2300" dirty="0">
                <a:solidFill>
                  <a:srgbClr val="25252B"/>
                </a:solidFill>
                <a:latin typeface="IBM Plex Sans" pitchFamily="34" charset="0"/>
                <a:ea typeface="IBM Plex Sans" pitchFamily="34" charset="-122"/>
                <a:cs typeface="IBM Plex Sans" pitchFamily="34" charset="-120"/>
              </a:rPr>
              <a:t>కార్మికులు → వినియోగదారులు → వ్యాపారులు → సరఫరాదారులు</a:t>
            </a:r>
            <a:endParaRPr lang="te" sz="2300" dirty="0"/>
          </a:p>
          <a:p>
            <a:pPr algn="l" marL="219710" indent="-219710">
              <a:lnSpc>
                <a:spcPct val="113000"/>
              </a:lnSpc>
              <a:spcBef>
                <a:spcPts val="460"/>
              </a:spcBef>
              <a:buSzPct val="100000"/>
              <a:buChar char="•"/>
            </a:pPr>
            <a:r>
              <a:rPr lang="te" altLang="en-US" sz="2300" dirty="0">
                <a:solidFill>
                  <a:srgbClr val="25252B"/>
                </a:solidFill>
                <a:latin typeface="IBM Plex Sans" pitchFamily="34" charset="0"/>
                <a:ea typeface="IBM Plex Sans" pitchFamily="34" charset="-122"/>
                <a:cs typeface="IBM Plex Sans" pitchFamily="34" charset="-120"/>
              </a:rPr>
              <a:t>విలువ ఎక్కడ చలామణి అవుతుంది లేదా ఫియట్ కరెన్సీగా మారుతుంది?</a:t>
            </a:r>
            <a:endParaRPr lang="te" sz="2300" dirty="0"/>
          </a:p>
          <a:p>
            <a:pPr algn="l" marL="219710" indent="-219710">
              <a:lnSpc>
                <a:spcPct val="113000"/>
              </a:lnSpc>
              <a:spcBef>
                <a:spcPts val="460"/>
              </a:spcBef>
              <a:buSzPct val="100000"/>
              <a:buChar char="•"/>
            </a:pPr>
            <a:r>
              <a:rPr lang="te" altLang="en-US" sz="2300" dirty="0">
                <a:solidFill>
                  <a:srgbClr val="25252B"/>
                </a:solidFill>
                <a:latin typeface="IBM Plex Sans" pitchFamily="34" charset="0"/>
                <a:ea typeface="IBM Plex Sans" pitchFamily="34" charset="-122"/>
                <a:cs typeface="IBM Plex Sans" pitchFamily="34" charset="-120"/>
              </a:rPr>
              <a:t>విద్యను, సాంకేతిక సహాయాన్ని ఎవరు అందిస్తారు?</a:t>
            </a:r>
            <a:endParaRPr lang="te" sz="2300" dirty="0"/>
          </a:p>
          <a:p>
            <a:pPr algn="l" marL="219710" indent="-219710">
              <a:lnSpc>
                <a:spcPct val="113000"/>
              </a:lnSpc>
              <a:spcBef>
                <a:spcPts val="460"/>
              </a:spcBef>
              <a:buSzPct val="100000"/>
              <a:buChar char="•"/>
            </a:pPr>
            <a:r>
              <a:rPr lang="te" altLang="en-US" sz="2300" dirty="0">
                <a:solidFill>
                  <a:srgbClr val="25252B"/>
                </a:solidFill>
                <a:latin typeface="IBM Plex Sans" pitchFamily="34" charset="0"/>
                <a:ea typeface="IBM Plex Sans" pitchFamily="34" charset="-122"/>
                <a:cs typeface="IBM Plex Sans" pitchFamily="34" charset="-120"/>
              </a:rPr>
              <a:t>కనెక్టివిటీ విఫలమైతే ఏమవుతుంది?</a:t>
            </a:r>
            <a:endParaRPr lang="te" sz="2300" dirty="0"/>
          </a:p>
          <a:p>
            <a:pPr algn="l" marL="219710" indent="-219710">
              <a:lnSpc>
                <a:spcPct val="113000"/>
              </a:lnSpc>
              <a:spcBef>
                <a:spcPts val="460"/>
              </a:spcBef>
              <a:buSzPct val="100000"/>
              <a:buChar char="•"/>
            </a:pPr>
            <a:r>
              <a:rPr lang="te" altLang="en-US" sz="2300" dirty="0">
                <a:solidFill>
                  <a:srgbClr val="25252B"/>
                </a:solidFill>
                <a:latin typeface="IBM Plex Sans" pitchFamily="34" charset="0"/>
                <a:ea typeface="IBM Plex Sans" pitchFamily="34" charset="-122"/>
                <a:cs typeface="IBM Plex Sans" pitchFamily="34" charset="-120"/>
              </a:rPr>
              <a:t>నిధుల సంరక్షణ, ధరల మార్పుల నష్టభయాలను ఎవరు భరిస్తారు?</a:t>
            </a:r>
            <a:endParaRPr lang="te" sz="2300" dirty="0"/>
          </a:p>
        </p:txBody>
      </p:sp>
      <p:sp>
        <p:nvSpPr>
          <p:cNvPr id="6" name="Text 4"/>
          <p:cNvSpPr/>
          <p:nvPr/>
        </p:nvSpPr>
        <p:spPr>
          <a:xfrm>
            <a:off x="666780" y="4996282"/>
            <a:ext cx="11510010" cy="1184971"/>
          </a:xfrm>
          <a:prstGeom prst="rect">
            <a:avLst/>
          </a:prstGeom>
          <a:noFill/>
          <a:ln/>
        </p:spPr>
        <p:txBody>
          <a:bodyPr wrap="square" lIns="0" tIns="0" rIns="0" bIns="0" rtlCol="0" anchor="t"/>
          <a:lstStyle/>
          <a:p>
            <a:pPr algn="l" indent="0" marL="0">
              <a:lnSpc>
                <a:spcPct val="113000"/>
              </a:lnSpc>
              <a:buNone/>
            </a:pPr>
            <a:r>
              <a:rPr lang="te" altLang="en-US" sz="2300" dirty="0">
                <a:solidFill>
                  <a:srgbClr val="25252B"/>
                </a:solidFill>
                <a:latin typeface="IBM Plex Sans" pitchFamily="34" charset="0"/>
                <a:ea typeface="IBM Plex Sans" pitchFamily="34" charset="-122"/>
                <a:cs typeface="IBM Plex Sans" pitchFamily="34" charset="-120"/>
              </a:rPr>
              <a:t>స్వీకరణ గణాంకాలు మాత్రమే ఉపయోగాన్ని నిరూపించవు. బలహీనమైన డిమాండ్, సాధనాలు, విద్య లేదా భద్రత ఈ చక్రాన్ని విచ్ఛిన్నం చేయవచ్చు; ఉచిత పంపిణీలపై లేదా ప్రతి చెల్లింపునూ ప్రాసెస్ చేసే ఒకే నిర్వాహకుడిపై ఆధారపడటాన్ని నివారించండి.</a:t>
            </a:r>
            <a:endParaRPr lang="te" sz="2300" dirty="0"/>
          </a:p>
        </p:txBody>
      </p:sp>
      <p:sp>
        <p:nvSpPr>
          <p:cNvPr id="7" name="Text 5"/>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te" altLang="en-US" sz="1200" dirty="0">
                <a:solidFill>
                  <a:srgbClr val="6C6C7D"/>
                </a:solidFill>
                <a:latin typeface="IBM Plex Sans" pitchFamily="34" charset="0"/>
                <a:ea typeface="IBM Plex Sans" pitchFamily="34" charset="-122"/>
                <a:cs typeface="IBM Plex Sans" pitchFamily="34" charset="-120"/>
              </a:rPr>
              <a:t>బిట్‌కాయిన్ డిప్లొమా · మాడ్యూల్ 4</a:t>
            </a:r>
            <a:endParaRPr lang="te"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101</a:t>
            </a:fld>
            <a:endParaRPr lang="en-US"/>
          </a:p>
        </p:txBody>
      </p:sp>
    </p:spTree>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name="Slide 102">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1811061" y="571500"/>
            <a:ext cx="8569848" cy="5714817"/>
          </a:xfrm>
          <a:prstGeom prst="rect">
            <a:avLst/>
          </a:prstGeom>
        </p:spPr>
      </p:pic>
      <p:sp>
        <p:nvSpPr>
          <p:cNvPr id="3" name="Text 0"/>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te" altLang="en-US" sz="1200" dirty="0">
                <a:solidFill>
                  <a:srgbClr val="6C6C7D"/>
                </a:solidFill>
                <a:latin typeface="IBM Plex Sans" pitchFamily="34" charset="0"/>
                <a:ea typeface="IBM Plex Sans" pitchFamily="34" charset="-122"/>
                <a:cs typeface="IBM Plex Sans" pitchFamily="34" charset="-120"/>
              </a:rPr>
              <a:t>బిట్‌కాయిన్ డిప్లొమా · మాడ్యూల్ 4</a:t>
            </a:r>
            <a:endParaRPr lang="te"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102</a:t>
            </a:fld>
            <a:endParaRPr lang="en-US"/>
          </a:p>
        </p:txBody>
      </p:sp>
    </p:spTree>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name="Slide 103">
    <p:bg>
      <p:bgPr>
        <a:solidFill>
          <a:srgbClr val="FFFFFF"/>
        </a:solidFill>
      </p:bgPr>
    </p:bg>
    <p:spTree>
      <p:nvGrpSpPr>
        <p:cNvPr id="1" name=""/>
        <p:cNvGrpSpPr/>
        <p:nvPr/>
      </p:nvGrpSpPr>
      <p:grpSpPr>
        <a:xfrm>
          <a:off x="0" y="0"/>
          <a:ext cx="0" cy="0"/>
          <a:chOff x="0" y="0"/>
          <a:chExt cx="0" cy="0"/>
        </a:xfrm>
      </p:grpSpPr>
      <p:pic>
        <p:nvPicPr>
          <p:cNvPr id="2" name="Image 0" descr="వినియోగదారువినియోగదారు వస్తువుల కోసం వ్యాపారికి బిట్‌కాయిన్‌లో చెల్లిస్తారు. వ్యాపారివ్యాపారి ఒక సేవ కోసం సేవా ప్రదాతకు బిట్‌కాయిన్‌లో చెల్లిస్తారు.సేవా ప్రదాతసేవా ప్రదాత కార్మికుడు వెచ్చించిన సమయానిక">    </p:cNvPr>
          <p:cNvPicPr>
            <a:picLocks noChangeAspect="1"/>
          </p:cNvPicPr>
          <p:nvPr/>
        </p:nvPicPr>
        <p:blipFill>
          <a:blip r:embed="rId1"/>
          <a:stretch>
            <a:fillRect/>
          </a:stretch>
        </p:blipFill>
        <p:spPr>
          <a:xfrm>
            <a:off x="1599834" y="266730"/>
            <a:ext cx="8992392" cy="6172200"/>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103</a:t>
            </a:fld>
            <a:endParaRPr lang="en-US"/>
          </a:p>
        </p:txBody>
      </p:sp>
    </p:spTree>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name="Slide 10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te" altLang="en-US" sz="3000" dirty="0">
                <a:solidFill>
                  <a:srgbClr val="422C70"/>
                </a:solidFill>
                <a:latin typeface="IBM Plex Sans Medium" pitchFamily="34" charset="0"/>
                <a:ea typeface="IBM Plex Sans Medium" pitchFamily="34" charset="-122"/>
                <a:cs typeface="IBM Plex Sans Medium" pitchFamily="34" charset="-120"/>
              </a:rPr>
              <a:t>వ్యాపారులు లేదా సముదాయాల వినియోగ సందర్భాలు</a:t>
            </a:r>
            <a:endParaRPr lang="te" sz="3000" dirty="0"/>
          </a:p>
        </p:txBody>
      </p:sp>
      <p:sp>
        <p:nvSpPr>
          <p:cNvPr id="4" name="Text 2"/>
          <p:cNvSpPr/>
          <p:nvPr/>
        </p:nvSpPr>
        <p:spPr>
          <a:xfrm>
            <a:off x="1047720" y="1386779"/>
            <a:ext cx="11092404" cy="2300265"/>
          </a:xfrm>
          <a:prstGeom prst="rect">
            <a:avLst/>
          </a:prstGeom>
          <a:noFill/>
          <a:ln/>
        </p:spPr>
        <p:txBody>
          <a:bodyPr wrap="square" lIns="0" tIns="0" rIns="0" bIns="0" rtlCol="0" anchor="t"/>
          <a:lstStyle/>
          <a:p>
            <a:pPr algn="l" marL="228600" indent="-228600">
              <a:lnSpc>
                <a:spcPct val="113000"/>
              </a:lnSpc>
              <a:buSzPct val="100000"/>
              <a:buChar char="•"/>
            </a:pPr>
            <a:r>
              <a:rPr lang="te" altLang="en-US" sz="2400" dirty="0">
                <a:solidFill>
                  <a:srgbClr val="25252B"/>
                </a:solidFill>
                <a:latin typeface="IBM Plex Sans" pitchFamily="34" charset="0"/>
                <a:ea typeface="IBM Plex Sans" pitchFamily="34" charset="-122"/>
                <a:cs typeface="IBM Plex Sans" pitchFamily="34" charset="-120"/>
              </a:rPr>
              <a:t>ధర నిర్ణయించే ప్రమాణం మరియు చెల్లింపు పద్ధతి</a:t>
            </a:r>
            <a:endParaRPr lang="te" sz="2400" dirty="0"/>
          </a:p>
          <a:p>
            <a:pPr algn="l" marL="228600" indent="-228600">
              <a:lnSpc>
                <a:spcPct val="113000"/>
              </a:lnSpc>
              <a:spcBef>
                <a:spcPts val="480"/>
              </a:spcBef>
              <a:buSzPct val="100000"/>
              <a:buChar char="•"/>
            </a:pPr>
            <a:r>
              <a:rPr lang="te" altLang="en-US" sz="2400" dirty="0">
                <a:solidFill>
                  <a:srgbClr val="25252B"/>
                </a:solidFill>
                <a:latin typeface="IBM Plex Sans" pitchFamily="34" charset="0"/>
                <a:ea typeface="IBM Plex Sans" pitchFamily="34" charset="-122"/>
                <a:cs typeface="IBM Plex Sans" pitchFamily="34" charset="-120"/>
              </a:rPr>
              <a:t>కీల నియంత్రణ, సిబ్బంది యాక్సెస్, పరికర భద్రత మరియు బ్యాకప్‌లు</a:t>
            </a:r>
            <a:endParaRPr lang="te" sz="2400" dirty="0"/>
          </a:p>
          <a:p>
            <a:pPr algn="l" marL="228600" indent="-228600">
              <a:lnSpc>
                <a:spcPct val="113000"/>
              </a:lnSpc>
              <a:spcBef>
                <a:spcPts val="480"/>
              </a:spcBef>
              <a:buSzPct val="100000"/>
              <a:buChar char="•"/>
            </a:pPr>
            <a:r>
              <a:rPr lang="te" altLang="en-US" sz="2400" dirty="0">
                <a:solidFill>
                  <a:srgbClr val="25252B"/>
                </a:solidFill>
                <a:latin typeface="IBM Plex Sans" pitchFamily="34" charset="0"/>
                <a:ea typeface="IBM Plex Sans" pitchFamily="34" charset="-122"/>
                <a:cs typeface="IBM Plex Sans" pitchFamily="34" charset="-120"/>
              </a:rPr>
              <a:t>నిర్ధారణ, రసీదులు, తిరిగి చెల్లింపులు మరియు పొరపాట్లు</a:t>
            </a:r>
            <a:endParaRPr lang="te" sz="2400" dirty="0"/>
          </a:p>
          <a:p>
            <a:pPr algn="l" marL="228600" indent="-228600">
              <a:lnSpc>
                <a:spcPct val="113000"/>
              </a:lnSpc>
              <a:spcBef>
                <a:spcPts val="480"/>
              </a:spcBef>
              <a:buSzPct val="100000"/>
              <a:buChar char="•"/>
            </a:pPr>
            <a:r>
              <a:rPr lang="te" altLang="en-US" sz="2400" dirty="0">
                <a:solidFill>
                  <a:srgbClr val="25252B"/>
                </a:solidFill>
                <a:latin typeface="IBM Plex Sans" pitchFamily="34" charset="0"/>
                <a:ea typeface="IBM Plex Sans" pitchFamily="34" charset="-122"/>
                <a:cs typeface="IBM Plex Sans" pitchFamily="34" charset="-120"/>
              </a:rPr>
              <a:t>మార్పిడి, రికార్డులు, పన్నులు మరియు సహాయం</a:t>
            </a:r>
            <a:endParaRPr lang="te" sz="2400" dirty="0"/>
          </a:p>
          <a:p>
            <a:pPr algn="l" marL="228600" indent="-228600">
              <a:lnSpc>
                <a:spcPct val="113000"/>
              </a:lnSpc>
              <a:spcBef>
                <a:spcPts val="480"/>
              </a:spcBef>
              <a:buSzPct val="100000"/>
              <a:buChar char="•"/>
            </a:pPr>
            <a:r>
              <a:rPr lang="te" altLang="en-US" sz="2400" dirty="0">
                <a:solidFill>
                  <a:srgbClr val="25252B"/>
                </a:solidFill>
                <a:latin typeface="IBM Plex Sans" pitchFamily="34" charset="0"/>
                <a:ea typeface="IBM Plex Sans" pitchFamily="34" charset="-122"/>
                <a:cs typeface="IBM Plex Sans" pitchFamily="34" charset="-120"/>
              </a:rPr>
              <a:t>వాలెట్ లేదా నెట్‌వర్క్ పనిచేయకపోతే అనుసరించాల్సిన ప్రణాళిక</a:t>
            </a:r>
            <a:endParaRPr lang="te" sz="2400" dirty="0"/>
          </a:p>
        </p:txBody>
      </p:sp>
      <p:sp>
        <p:nvSpPr>
          <p:cNvPr id="5" name="Text 3"/>
          <p:cNvSpPr/>
          <p:nvPr/>
        </p:nvSpPr>
        <p:spPr>
          <a:xfrm>
            <a:off x="666780" y="4022263"/>
            <a:ext cx="11510010" cy="1234074"/>
          </a:xfrm>
          <a:prstGeom prst="rect">
            <a:avLst/>
          </a:prstGeom>
          <a:noFill/>
          <a:ln/>
        </p:spPr>
        <p:txBody>
          <a:bodyPr wrap="square" lIns="0" tIns="0" rIns="0" bIns="0" rtlCol="0" anchor="t"/>
          <a:lstStyle/>
          <a:p>
            <a:pPr algn="l" indent="0" marL="0">
              <a:lnSpc>
                <a:spcPct val="113000"/>
              </a:lnSpc>
              <a:buNone/>
            </a:pPr>
            <a:r>
              <a:rPr lang="te" altLang="en-US" sz="2400" dirty="0">
                <a:solidFill>
                  <a:srgbClr val="25252B"/>
                </a:solidFill>
                <a:latin typeface="IBM Plex Sans" pitchFamily="34" charset="0"/>
                <a:ea typeface="IBM Plex Sans" pitchFamily="34" charset="-122"/>
                <a:cs typeface="IBM Plex Sans" pitchFamily="34" charset="-120"/>
              </a:rPr>
              <a:t>ఉమ్మడి నిధులను తన వద్ద ఉంచుకునే ఒక నిర్వాహకుడు వాటి సంరక్షకుడిగా, అందరూ నమ్మకం ఉంచాల్సిన వ్యక్తిగా ఉంటారు. ఉమ్మడి నిధులకు పారదర్శక నియమాలు, రికార్డులు, యాక్సెస్ నియంత్రణలు మరియు అవసరమైన సందర్భాల్లో న్యాయపరమైన సమీక్ష అవసరం.</a:t>
            </a:r>
            <a:endParaRPr lang="te" sz="240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te" altLang="en-US" sz="1200" dirty="0">
                <a:solidFill>
                  <a:srgbClr val="6C6C7D"/>
                </a:solidFill>
                <a:latin typeface="IBM Plex Sans" pitchFamily="34" charset="0"/>
                <a:ea typeface="IBM Plex Sans" pitchFamily="34" charset="-122"/>
                <a:cs typeface="IBM Plex Sans" pitchFamily="34" charset="-120"/>
              </a:rPr>
              <a:t>బిట్‌కాయిన్ డిప్లొమా · మాడ్యూల్ 4</a:t>
            </a:r>
            <a:endParaRPr lang="te"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104</a:t>
            </a:fld>
            <a:endParaRPr lang="en-US"/>
          </a:p>
        </p:txBody>
      </p:sp>
    </p:spTree>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name="Slide 10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te" altLang="en-US" sz="3000" dirty="0">
                <a:solidFill>
                  <a:srgbClr val="422C70"/>
                </a:solidFill>
                <a:latin typeface="IBM Plex Sans Medium" pitchFamily="34" charset="0"/>
                <a:ea typeface="IBM Plex Sans Medium" pitchFamily="34" charset="-122"/>
                <a:cs typeface="IBM Plex Sans Medium" pitchFamily="34" charset="-120"/>
              </a:rPr>
              <a:t>స్థానిక వనరుల పటాలు మరియు సమాజ అన్వేషణ</a:t>
            </a:r>
            <a:endParaRPr lang="te" sz="3000" dirty="0"/>
          </a:p>
        </p:txBody>
      </p:sp>
      <p:pic>
        <p:nvPicPr>
          <p:cNvPr id="4" name="Image 0" descr="QR code">    </p:cNvPr>
          <p:cNvPicPr>
            <a:picLocks noChangeAspect="1"/>
          </p:cNvPicPr>
          <p:nvPr/>
        </p:nvPicPr>
        <p:blipFill>
          <a:blip r:embed="rId1"/>
          <a:stretch>
            <a:fillRect/>
          </a:stretch>
        </p:blipFill>
        <p:spPr>
          <a:xfrm>
            <a:off x="9429750" y="1295430"/>
            <a:ext cx="2095530" cy="4722785"/>
          </a:xfrm>
          <a:prstGeom prst="rect">
            <a:avLst/>
          </a:prstGeom>
        </p:spPr>
      </p:pic>
      <p:sp>
        <p:nvSpPr>
          <p:cNvPr id="5" name="Text 2"/>
          <p:cNvSpPr/>
          <p:nvPr/>
        </p:nvSpPr>
        <p:spPr>
          <a:xfrm>
            <a:off x="1047720" y="1386779"/>
            <a:ext cx="8483620" cy="2650754"/>
          </a:xfrm>
          <a:prstGeom prst="rect">
            <a:avLst/>
          </a:prstGeom>
          <a:noFill/>
          <a:ln/>
        </p:spPr>
        <p:txBody>
          <a:bodyPr wrap="square" lIns="0" tIns="0" rIns="0" bIns="0" rtlCol="0" anchor="t"/>
          <a:lstStyle/>
          <a:p>
            <a:pPr algn="l" marL="228600" indent="-228600">
              <a:lnSpc>
                <a:spcPct val="113000"/>
              </a:lnSpc>
              <a:buSzPct val="100000"/>
              <a:buChar char="•"/>
            </a:pPr>
            <a:r>
              <a:rPr lang="te" altLang="en-US" sz="2400" dirty="0">
                <a:solidFill>
                  <a:srgbClr val="25252B"/>
                </a:solidFill>
                <a:latin typeface="IBM Plex Sans" pitchFamily="34" charset="0"/>
                <a:ea typeface="IBM Plex Sans" pitchFamily="34" charset="-122"/>
                <a:cs typeface="IBM Plex Sans" pitchFamily="34" charset="-120"/>
              </a:rPr>
              <a:t>వ్యాపారులు, విద్యావేత్తలు, సమావేశాలు, కమ్యూనిటీ వనరులను కనుగొనండి</a:t>
            </a:r>
            <a:endParaRPr lang="te" sz="2400" dirty="0"/>
          </a:p>
          <a:p>
            <a:pPr algn="l" marL="228600" indent="-228600">
              <a:lnSpc>
                <a:spcPct val="113000"/>
              </a:lnSpc>
              <a:spcBef>
                <a:spcPts val="480"/>
              </a:spcBef>
              <a:buSzPct val="100000"/>
              <a:buChar char="•"/>
            </a:pPr>
            <a:r>
              <a:rPr lang="te" altLang="en-US" sz="2400" dirty="0">
                <a:solidFill>
                  <a:srgbClr val="25252B"/>
                </a:solidFill>
                <a:latin typeface="IBM Plex Sans" pitchFamily="34" charset="0"/>
                <a:ea typeface="IBM Plex Sans" pitchFamily="34" charset="-122"/>
                <a:cs typeface="IBM Plex Sans" pitchFamily="34" charset="-120"/>
              </a:rPr>
              <a:t>తేదీని తనిఖీ చేయండి; స్వతంత్రంగా నిర్ధారించుకోండి</a:t>
            </a:r>
            <a:endParaRPr lang="te" sz="2400" dirty="0"/>
          </a:p>
          <a:p>
            <a:pPr algn="l" marL="228600" indent="-228600">
              <a:lnSpc>
                <a:spcPct val="113000"/>
              </a:lnSpc>
              <a:spcBef>
                <a:spcPts val="480"/>
              </a:spcBef>
              <a:buSzPct val="100000"/>
              <a:buChar char="•"/>
            </a:pPr>
            <a:r>
              <a:rPr lang="te" altLang="en-US" sz="2400" dirty="0">
                <a:solidFill>
                  <a:srgbClr val="25252B"/>
                </a:solidFill>
                <a:latin typeface="IBM Plex Sans" pitchFamily="34" charset="0"/>
                <a:ea typeface="IBM Plex Sans" pitchFamily="34" charset="-122"/>
                <a:cs typeface="IBM Plex Sans" pitchFamily="34" charset="-120"/>
              </a:rPr>
              <a:t>చెల్లించడానికి లేదా పాల్గొనడానికి ప్రత్యామ్నాయ మార్గాన్ని సిద్ధంగా ఉంచుకోండి</a:t>
            </a:r>
            <a:endParaRPr lang="te" sz="2400" dirty="0"/>
          </a:p>
          <a:p>
            <a:pPr algn="l" marL="228600" indent="-228600">
              <a:lnSpc>
                <a:spcPct val="113000"/>
              </a:lnSpc>
              <a:spcBef>
                <a:spcPts val="480"/>
              </a:spcBef>
              <a:buSzPct val="100000"/>
              <a:buChar char="•"/>
            </a:pPr>
            <a:r>
              <a:rPr lang="te" altLang="en-US" sz="2400" dirty="0">
                <a:solidFill>
                  <a:srgbClr val="25252B"/>
                </a:solidFill>
                <a:latin typeface="IBM Plex Sans" pitchFamily="34" charset="0"/>
                <a:ea typeface="IBM Plex Sans" pitchFamily="34" charset="-122"/>
                <a:cs typeface="IBM Plex Sans" pitchFamily="34" charset="-120"/>
              </a:rPr>
              <a:t>కమ్యూనిటీలో సభ్యత్వం ఉండటం విశ్వసనీయతకు రుజువు కాదు</a:t>
            </a:r>
            <a:endParaRPr lang="te" sz="2400" dirty="0"/>
          </a:p>
        </p:txBody>
      </p:sp>
      <p:sp>
        <p:nvSpPr>
          <p:cNvPr id="6" name="Text 3"/>
          <p:cNvSpPr/>
          <p:nvPr/>
        </p:nvSpPr>
        <p:spPr>
          <a:xfrm>
            <a:off x="666780" y="4372752"/>
            <a:ext cx="8901135" cy="1645463"/>
          </a:xfrm>
          <a:prstGeom prst="rect">
            <a:avLst/>
          </a:prstGeom>
          <a:noFill/>
          <a:ln/>
        </p:spPr>
        <p:txBody>
          <a:bodyPr wrap="square" lIns="0" tIns="0" rIns="0" bIns="0" rtlCol="0" anchor="t"/>
          <a:lstStyle/>
          <a:p>
            <a:pPr algn="l" indent="0" marL="0">
              <a:lnSpc>
                <a:spcPct val="113000"/>
              </a:lnSpc>
              <a:buNone/>
            </a:pPr>
            <a:r>
              <a:rPr lang="te" altLang="en-US" sz="2400" dirty="0">
                <a:solidFill>
                  <a:srgbClr val="25252B"/>
                </a:solidFill>
                <a:latin typeface="IBM Plex Sans" pitchFamily="34" charset="0"/>
                <a:ea typeface="IBM Plex Sans" pitchFamily="34" charset="-122"/>
                <a:cs typeface="IBM Plex Sans" pitchFamily="34" charset="-120"/>
              </a:rPr>
              <a:t>సమావేశంలో రికవరీ పదాలు, ఖాతాల్లోని నిల్వలు, ఇంటి చిరునామాలు లేదా భద్రతా ఏర్పాట్లను ఎప్పుడూ వెల్లడించవద్దు. పెట్టుబడి నిర్వహణ, వ్యక్తిగత మార్పిడి ఆఫర్లు, అత్యవసర సహాయం, హామీ ఇచ్చే రాబడుల విషయంలో జాగ్రత్తగా ఉండండి.</a:t>
            </a:r>
            <a:endParaRPr lang="te" sz="240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te" altLang="en-US" sz="1200" dirty="0">
                <a:solidFill>
                  <a:srgbClr val="6C6C7D"/>
                </a:solidFill>
                <a:latin typeface="IBM Plex Sans" pitchFamily="34" charset="0"/>
                <a:ea typeface="IBM Plex Sans" pitchFamily="34" charset="-122"/>
                <a:cs typeface="IBM Plex Sans" pitchFamily="34" charset="-120"/>
              </a:rPr>
              <a:t>బిట్‌కాయిన్ డిప్లొమా · మాడ్యూల్ 4</a:t>
            </a:r>
            <a:endParaRPr lang="te"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105</a:t>
            </a:fld>
            <a:endParaRPr lang="en-US"/>
          </a:p>
        </p:txBody>
      </p:sp>
    </p:spTree>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name="Slide 10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te" altLang="en-US" sz="3000" dirty="0">
                <a:solidFill>
                  <a:srgbClr val="422C70"/>
                </a:solidFill>
                <a:latin typeface="IBM Plex Sans Medium" pitchFamily="34" charset="0"/>
                <a:ea typeface="IBM Plex Sans Medium" pitchFamily="34" charset="-122"/>
                <a:cs typeface="IBM Plex Sans Medium" pitchFamily="34" charset="-120"/>
              </a:rPr>
              <a:t>పునశ్చరణ: దీన్ని మీ సమాజంతో అనుసంధానించండి</a:t>
            </a:r>
            <a:endParaRPr lang="te" sz="3000" dirty="0"/>
          </a:p>
        </p:txBody>
      </p:sp>
      <p:sp>
        <p:nvSpPr>
          <p:cNvPr id="4" name="Text 2"/>
          <p:cNvSpPr/>
          <p:nvPr/>
        </p:nvSpPr>
        <p:spPr>
          <a:xfrm>
            <a:off x="666780" y="1447770"/>
            <a:ext cx="11510010" cy="822686"/>
          </a:xfrm>
          <a:prstGeom prst="rect">
            <a:avLst/>
          </a:prstGeom>
          <a:noFill/>
          <a:ln/>
        </p:spPr>
        <p:txBody>
          <a:bodyPr wrap="square" lIns="0" tIns="0" rIns="0" bIns="0" rtlCol="0" anchor="t"/>
          <a:lstStyle/>
          <a:p>
            <a:pPr algn="l" indent="0" marL="0">
              <a:lnSpc>
                <a:spcPct val="113000"/>
              </a:lnSpc>
              <a:buNone/>
            </a:pPr>
            <a:r>
              <a:rPr lang="te" altLang="en-US" sz="2400" dirty="0">
                <a:solidFill>
                  <a:srgbClr val="25252B"/>
                </a:solidFill>
                <a:latin typeface="IBM Plex Sans" pitchFamily="34" charset="0"/>
                <a:ea typeface="IBM Plex Sans" pitchFamily="34" charset="-122"/>
                <a:cs typeface="IBM Plex Sans" pitchFamily="34" charset="-120"/>
              </a:rPr>
              <a:t>ముందుగా వ్యక్తిగతంగా పూర్తి చేయండి, ఆ తర్వాత మీ తర్కాన్ని మీ బృంద సభ్యుల తర్కంతో పోల్చండి.</a:t>
            </a:r>
            <a:endParaRPr lang="te" sz="2400" dirty="0"/>
          </a:p>
        </p:txBody>
      </p:sp>
      <p:sp>
        <p:nvSpPr>
          <p:cNvPr id="5" name="Text 3"/>
          <p:cNvSpPr/>
          <p:nvPr/>
        </p:nvSpPr>
        <p:spPr>
          <a:xfrm>
            <a:off x="1047720" y="2514326"/>
            <a:ext cx="11092404" cy="3595238"/>
          </a:xfrm>
          <a:prstGeom prst="rect">
            <a:avLst/>
          </a:prstGeom>
          <a:noFill/>
          <a:ln/>
        </p:spPr>
        <p:txBody>
          <a:bodyPr wrap="square" lIns="0" tIns="0" rIns="0" bIns="0" rtlCol="0" anchor="t"/>
          <a:lstStyle/>
          <a:p>
            <a:pPr algn="l" marL="228600" indent="-228600">
              <a:lnSpc>
                <a:spcPct val="113000"/>
              </a:lnSpc>
              <a:buSzPct val="100000"/>
              <a:buChar char="•"/>
            </a:pPr>
            <a:r>
              <a:rPr lang="te" altLang="en-US" sz="2400" dirty="0">
                <a:solidFill>
                  <a:srgbClr val="25252B"/>
                </a:solidFill>
                <a:latin typeface="IBM Plex Sans" pitchFamily="34" charset="0"/>
                <a:ea typeface="IBM Plex Sans" pitchFamily="34" charset="-122"/>
                <a:cs typeface="IBM Plex Sans" pitchFamily="34" charset="-120"/>
              </a:rPr>
              <a:t>ఏ స్థానిక అవసరం, డబ్బు నిర్వర్తించే ఏ విధి ఇందులో ఇమిడి ఉన్నాయి?</a:t>
            </a:r>
            <a:endParaRPr lang="te" sz="2400" dirty="0"/>
          </a:p>
          <a:p>
            <a:pPr algn="l" marL="228600" indent="-228600">
              <a:lnSpc>
                <a:spcPct val="113000"/>
              </a:lnSpc>
              <a:spcBef>
                <a:spcPts val="480"/>
              </a:spcBef>
              <a:buSzPct val="100000"/>
              <a:buChar char="•"/>
            </a:pPr>
            <a:r>
              <a:rPr lang="te" altLang="en-US" sz="2400" dirty="0">
                <a:solidFill>
                  <a:srgbClr val="25252B"/>
                </a:solidFill>
                <a:latin typeface="IBM Plex Sans" pitchFamily="34" charset="0"/>
                <a:ea typeface="IBM Plex Sans" pitchFamily="34" charset="-122"/>
                <a:cs typeface="IBM Plex Sans" pitchFamily="34" charset="-120"/>
              </a:rPr>
              <a:t>ఆచరణలో సాధ్యమయ్యే ఏ ప్రత్యామ్నాయంతో మీరు పోల్చారు?</a:t>
            </a:r>
            <a:endParaRPr lang="te" sz="2400" dirty="0"/>
          </a:p>
          <a:p>
            <a:pPr algn="l" marL="228600" indent="-228600">
              <a:lnSpc>
                <a:spcPct val="113000"/>
              </a:lnSpc>
              <a:spcBef>
                <a:spcPts val="480"/>
              </a:spcBef>
              <a:buSzPct val="100000"/>
              <a:buChar char="•"/>
            </a:pPr>
            <a:r>
              <a:rPr lang="te" altLang="en-US" sz="2400" dirty="0">
                <a:solidFill>
                  <a:srgbClr val="25252B"/>
                </a:solidFill>
                <a:latin typeface="IBM Plex Sans" pitchFamily="34" charset="0"/>
                <a:ea typeface="IBM Plex Sans" pitchFamily="34" charset="-122"/>
                <a:cs typeface="IBM Plex Sans" pitchFamily="34" charset="-120"/>
              </a:rPr>
              <a:t>ఆన్-చైన్, లైట్నింగ్, లేదా రెండూనా? కీలపై నియంత్రణ ఎవరి చేతుల్లో ఉంది?</a:t>
            </a:r>
            <a:endParaRPr lang="te" sz="2400" dirty="0"/>
          </a:p>
          <a:p>
            <a:pPr algn="l" marL="228600" indent="-228600">
              <a:lnSpc>
                <a:spcPct val="113000"/>
              </a:lnSpc>
              <a:spcBef>
                <a:spcPts val="480"/>
              </a:spcBef>
              <a:buSzPct val="100000"/>
              <a:buChar char="•"/>
            </a:pPr>
            <a:r>
              <a:rPr lang="te" altLang="en-US" sz="2400" dirty="0">
                <a:solidFill>
                  <a:srgbClr val="25252B"/>
                </a:solidFill>
                <a:latin typeface="IBM Plex Sans" pitchFamily="34" charset="0"/>
                <a:ea typeface="IBM Plex Sans" pitchFamily="34" charset="-122"/>
                <a:cs typeface="IBM Plex Sans" pitchFamily="34" charset="-120"/>
              </a:rPr>
              <a:t>అత్యంత ముఖ్యమైన ప్రయోజనం, అత్యంత తీవ్రమైన ప్రమాదం, సంభవించగల వైఫల్యం ఏమిటి?</a:t>
            </a:r>
            <a:endParaRPr lang="te" sz="2400" dirty="0"/>
          </a:p>
          <a:p>
            <a:pPr algn="l" marL="228600" indent="-228600">
              <a:lnSpc>
                <a:spcPct val="113000"/>
              </a:lnSpc>
              <a:spcBef>
                <a:spcPts val="480"/>
              </a:spcBef>
              <a:buSzPct val="100000"/>
              <a:buChar char="•"/>
            </a:pPr>
            <a:r>
              <a:rPr lang="te" altLang="en-US" sz="2400" dirty="0">
                <a:solidFill>
                  <a:srgbClr val="25252B"/>
                </a:solidFill>
                <a:latin typeface="IBM Plex Sans" pitchFamily="34" charset="0"/>
                <a:ea typeface="IBM Plex Sans" pitchFamily="34" charset="-122"/>
                <a:cs typeface="IBM Plex Sans" pitchFamily="34" charset="-120"/>
              </a:rPr>
              <a:t>చట్టం, మౌలిక సదుపాయాలు, భాష లేదా సంస్కృతి ఫలితాన్ని ఎలా ప్రభావితం చేశాయి?</a:t>
            </a:r>
            <a:endParaRPr lang="te" sz="2400" dirty="0"/>
          </a:p>
          <a:p>
            <a:pPr algn="l" marL="228600" indent="-228600">
              <a:lnSpc>
                <a:spcPct val="113000"/>
              </a:lnSpc>
              <a:spcBef>
                <a:spcPts val="480"/>
              </a:spcBef>
              <a:buSzPct val="100000"/>
              <a:buChar char="•"/>
            </a:pPr>
            <a:r>
              <a:rPr lang="te" altLang="en-US" sz="2400" dirty="0">
                <a:solidFill>
                  <a:srgbClr val="25252B"/>
                </a:solidFill>
                <a:latin typeface="IBM Plex Sans" pitchFamily="34" charset="0"/>
                <a:ea typeface="IBM Plex Sans" pitchFamily="34" charset="-122"/>
                <a:cs typeface="IBM Plex Sans" pitchFamily="34" charset="-120"/>
              </a:rPr>
              <a:t>బాధ్యతాయుతంగా తదుపరి అడుగు వేయడానికి ఆధారాలు ఏవైనా ఉన్నాయా? ఉంటే, అవేమిటి?</a:t>
            </a:r>
            <a:endParaRPr lang="te" sz="240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te" altLang="en-US" sz="1200" dirty="0">
                <a:solidFill>
                  <a:srgbClr val="6C6C7D"/>
                </a:solidFill>
                <a:latin typeface="IBM Plex Sans" pitchFamily="34" charset="0"/>
                <a:ea typeface="IBM Plex Sans" pitchFamily="34" charset="-122"/>
                <a:cs typeface="IBM Plex Sans" pitchFamily="34" charset="-120"/>
              </a:rPr>
              <a:t>బిట్‌కాయిన్ డిప్లొమా · మాడ్యూల్ 4</a:t>
            </a:r>
            <a:endParaRPr lang="te"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106</a:t>
            </a:fld>
            <a:endParaRPr lang="en-US"/>
          </a:p>
        </p:txBody>
      </p:sp>
    </p:spTree>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name="Slide 10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te" altLang="en-US" sz="3000" dirty="0">
                <a:solidFill>
                  <a:srgbClr val="422C70"/>
                </a:solidFill>
                <a:latin typeface="IBM Plex Sans Medium" pitchFamily="34" charset="0"/>
                <a:ea typeface="IBM Plex Sans Medium" pitchFamily="34" charset="-122"/>
                <a:cs typeface="IBM Plex Sans Medium" pitchFamily="34" charset="-120"/>
              </a:rPr>
              <a:t>ముఖ్యాంశాలు మరియు ఆలోచించేందుకు ఒక క్షణం</a:t>
            </a:r>
            <a:endParaRPr lang="te" sz="3000" dirty="0"/>
          </a:p>
        </p:txBody>
      </p:sp>
      <p:sp>
        <p:nvSpPr>
          <p:cNvPr id="4" name="Text 2"/>
          <p:cNvSpPr/>
          <p:nvPr/>
        </p:nvSpPr>
        <p:spPr>
          <a:xfrm>
            <a:off x="1032449" y="1383030"/>
            <a:ext cx="11109137" cy="2603937"/>
          </a:xfrm>
          <a:prstGeom prst="rect">
            <a:avLst/>
          </a:prstGeom>
          <a:noFill/>
          <a:ln/>
        </p:spPr>
        <p:txBody>
          <a:bodyPr wrap="square" lIns="0" tIns="0" rIns="0" bIns="0" rtlCol="0" anchor="t"/>
          <a:lstStyle/>
          <a:p>
            <a:pPr algn="l" marL="219710" indent="-219710">
              <a:lnSpc>
                <a:spcPct val="113000"/>
              </a:lnSpc>
              <a:buSzPct val="100000"/>
              <a:buChar char="•"/>
            </a:pPr>
            <a:r>
              <a:rPr lang="te" altLang="en-US" sz="2300" dirty="0">
                <a:solidFill>
                  <a:srgbClr val="25252B"/>
                </a:solidFill>
                <a:latin typeface="IBM Plex Sans" pitchFamily="34" charset="0"/>
                <a:ea typeface="IBM Plex Sans" pitchFamily="34" charset="-122"/>
                <a:cs typeface="IBM Plex Sans" pitchFamily="34" charset="-120"/>
              </a:rPr>
              <a:t>స్థానిక అవసరం, ఆచరణ సాధ్యమైన ప్రత్యామ్నాయంతో ప్రారంభించండి</a:t>
            </a:r>
            <a:endParaRPr lang="te" sz="2300" dirty="0"/>
          </a:p>
          <a:p>
            <a:pPr algn="l" marL="219710" indent="-219710">
              <a:lnSpc>
                <a:spcPct val="113000"/>
              </a:lnSpc>
              <a:spcBef>
                <a:spcPts val="460"/>
              </a:spcBef>
              <a:buSzPct val="100000"/>
              <a:buChar char="•"/>
            </a:pPr>
            <a:r>
              <a:rPr lang="te" altLang="en-US" sz="2300" dirty="0">
                <a:solidFill>
                  <a:srgbClr val="25252B"/>
                </a:solidFill>
                <a:latin typeface="IBM Plex Sans" pitchFamily="34" charset="0"/>
                <a:ea typeface="IBM Plex Sans" pitchFamily="34" charset="-122"/>
                <a:cs typeface="IBM Plex Sans" pitchFamily="34" charset="-120"/>
              </a:rPr>
              <a:t>గమనించండి, సురక్షితంగా సాధన చేయండి, ఆపై వివరించండి లేదా ప్రదర్శించండి</a:t>
            </a:r>
            <a:endParaRPr lang="te" sz="2300" dirty="0"/>
          </a:p>
          <a:p>
            <a:pPr algn="l" marL="219710" indent="-219710">
              <a:lnSpc>
                <a:spcPct val="113000"/>
              </a:lnSpc>
              <a:spcBef>
                <a:spcPts val="460"/>
              </a:spcBef>
              <a:buSzPct val="100000"/>
              <a:buChar char="•"/>
            </a:pPr>
            <a:r>
              <a:rPr lang="te" altLang="en-US" sz="2300" dirty="0">
                <a:solidFill>
                  <a:srgbClr val="25252B"/>
                </a:solidFill>
                <a:latin typeface="IBM Plex Sans" pitchFamily="34" charset="0"/>
                <a:ea typeface="IBM Plex Sans" pitchFamily="34" charset="-122"/>
                <a:cs typeface="IBM Plex Sans" pitchFamily="34" charset="-120"/>
              </a:rPr>
              <a:t>సాధనాలు, నిధుల సంరక్షణ, ఖర్చులు, గోప్యత, ప్రస్తుతం అమలులో ఉన్న స్థానిక నియమాలను తనిఖీ చేయండి</a:t>
            </a:r>
            <a:endParaRPr lang="te" sz="2300" dirty="0"/>
          </a:p>
          <a:p>
            <a:pPr algn="l" marL="219710" indent="-219710">
              <a:lnSpc>
                <a:spcPct val="113000"/>
              </a:lnSpc>
              <a:spcBef>
                <a:spcPts val="460"/>
              </a:spcBef>
              <a:buSzPct val="100000"/>
              <a:buChar char="•"/>
            </a:pPr>
            <a:r>
              <a:rPr lang="te" altLang="en-US" sz="2300" dirty="0">
                <a:solidFill>
                  <a:srgbClr val="25252B"/>
                </a:solidFill>
                <a:latin typeface="IBM Plex Sans" pitchFamily="34" charset="0"/>
                <a:ea typeface="IBM Plex Sans" pitchFamily="34" charset="-122"/>
                <a:cs typeface="IBM Plex Sans" pitchFamily="34" charset="-120"/>
              </a:rPr>
              <a:t>చెల్లింపు పద్ధతిని, ఫలితాన్ని నిర్ధారించండి; విఫలమైతే ఏమి చేయాలో ప్రణాళిక సిద్ధం చేసుకోండి</a:t>
            </a:r>
            <a:endParaRPr lang="te" sz="2300" dirty="0"/>
          </a:p>
          <a:p>
            <a:pPr algn="l" marL="219710" indent="-219710">
              <a:lnSpc>
                <a:spcPct val="113000"/>
              </a:lnSpc>
              <a:spcBef>
                <a:spcPts val="460"/>
              </a:spcBef>
              <a:buSzPct val="100000"/>
              <a:buChar char="•"/>
            </a:pPr>
            <a:r>
              <a:rPr lang="te" altLang="en-US" sz="2300" dirty="0">
                <a:solidFill>
                  <a:srgbClr val="25252B"/>
                </a:solidFill>
                <a:latin typeface="IBM Plex Sans" pitchFamily="34" charset="0"/>
                <a:ea typeface="IBM Plex Sans" pitchFamily="34" charset="-122"/>
                <a:cs typeface="IBM Plex Sans" pitchFamily="34" charset="-120"/>
              </a:rPr>
              <a:t>ఉపయోగకరమైన సామాజిక భాగస్వామ్యం స్వచ్ఛందంగా ఉంటుంది, ప్రజలకు రక్షణ కల్పిస్తుంది</a:t>
            </a:r>
            <a:endParaRPr lang="te" sz="2300" dirty="0"/>
          </a:p>
        </p:txBody>
      </p:sp>
      <p:sp>
        <p:nvSpPr>
          <p:cNvPr id="5" name="Shape 3"/>
          <p:cNvSpPr/>
          <p:nvPr/>
        </p:nvSpPr>
        <p:spPr>
          <a:xfrm>
            <a:off x="666780" y="4308744"/>
            <a:ext cx="10858500" cy="1579352"/>
          </a:xfrm>
          <a:prstGeom prst="rect">
            <a:avLst/>
          </a:prstGeom>
          <a:solidFill>
            <a:srgbClr val="F3F3FA"/>
          </a:solidFill>
          <a:ln/>
        </p:spPr>
      </p:sp>
      <p:sp>
        <p:nvSpPr>
          <p:cNvPr id="6" name="Shape 4"/>
          <p:cNvSpPr/>
          <p:nvPr/>
        </p:nvSpPr>
        <p:spPr>
          <a:xfrm>
            <a:off x="666780" y="4308744"/>
            <a:ext cx="57150" cy="1579352"/>
          </a:xfrm>
          <a:prstGeom prst="rect">
            <a:avLst/>
          </a:prstGeom>
          <a:solidFill>
            <a:srgbClr val="422C70"/>
          </a:solidFill>
          <a:ln/>
        </p:spPr>
      </p:sp>
      <p:sp>
        <p:nvSpPr>
          <p:cNvPr id="7" name="Text 5"/>
          <p:cNvSpPr/>
          <p:nvPr/>
        </p:nvSpPr>
        <p:spPr>
          <a:xfrm>
            <a:off x="1192103" y="4572091"/>
            <a:ext cx="10456896" cy="1052657"/>
          </a:xfrm>
          <a:prstGeom prst="rect">
            <a:avLst/>
          </a:prstGeom>
          <a:noFill/>
          <a:ln/>
        </p:spPr>
        <p:txBody>
          <a:bodyPr wrap="square" lIns="0" tIns="0" rIns="0" bIns="0" rtlCol="0" anchor="t"/>
          <a:lstStyle/>
          <a:p>
            <a:pPr algn="l" indent="0" marL="0">
              <a:lnSpc>
                <a:spcPct val="113000"/>
              </a:lnSpc>
              <a:buNone/>
            </a:pPr>
            <a:r>
              <a:rPr lang="te" altLang="en-US" sz="2300" b="1" dirty="0">
                <a:solidFill>
                  <a:srgbClr val="422C70"/>
                </a:solidFill>
                <a:latin typeface="IBM Plex Sans" pitchFamily="34" charset="0"/>
                <a:ea typeface="IBM Plex Sans" pitchFamily="34" charset="-122"/>
                <a:cs typeface="IBM Plex Sans" pitchFamily="34" charset="-120"/>
              </a:rPr>
              <a:t>ఆలోచించడానికి ఒక క్షణం</a:t>
            </a:r>
            <a:endParaRPr lang="te" sz="2300" dirty="0"/>
          </a:p>
          <a:p>
            <a:pPr algn="l" indent="0" marL="0">
              <a:lnSpc>
                <a:spcPct val="113000"/>
              </a:lnSpc>
              <a:spcBef>
                <a:spcPts val="340"/>
              </a:spcBef>
              <a:buNone/>
            </a:pPr>
            <a:r>
              <a:rPr lang="te" altLang="en-US" sz="2300" dirty="0">
                <a:solidFill>
                  <a:srgbClr val="25252B"/>
                </a:solidFill>
                <a:latin typeface="IBM Plex Sans" pitchFamily="34" charset="0"/>
                <a:ea typeface="IBM Plex Sans" pitchFamily="34" charset="-122"/>
                <a:cs typeface="IBM Plex Sans" pitchFamily="34" charset="-120"/>
              </a:rPr>
              <a:t>స్థానిక అవసరానికి బిట్‌కాయిన్ ఆధారిత మార్గం సరిపోతుందో లేదో నిర్ణయించే ముందు మీరు ఏ ప్రశ్న అడుగుతారు?</a:t>
            </a:r>
            <a:endParaRPr lang="te" sz="2300" dirty="0"/>
          </a:p>
        </p:txBody>
      </p:sp>
      <p:sp>
        <p:nvSpPr>
          <p:cNvPr id="8" name="Text 6"/>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te" altLang="en-US" sz="1200" dirty="0">
                <a:solidFill>
                  <a:srgbClr val="6C6C7D"/>
                </a:solidFill>
                <a:latin typeface="IBM Plex Sans" pitchFamily="34" charset="0"/>
                <a:ea typeface="IBM Plex Sans" pitchFamily="34" charset="-122"/>
                <a:cs typeface="IBM Plex Sans" pitchFamily="34" charset="-120"/>
              </a:rPr>
              <a:t>బిట్‌కాయిన్ డిప్లొమా · మాడ్యూల్ 4</a:t>
            </a:r>
            <a:endParaRPr lang="te"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107</a:t>
            </a:fld>
            <a:endParaRPr lang="en-US"/>
          </a:p>
        </p:txBody>
      </p:sp>
    </p:spTree>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name="Slide 108">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108</Slides>
  <Notes>108</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108</vt:i4>
      </vt:variant>
    </vt:vector>
  </HeadingPairs>
  <TitlesOfParts>
    <vt:vector size="111"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lpstr>Slide 37</vt:lpstr>
      <vt:lpstr>Slide 38</vt:lpstr>
      <vt:lpstr>Slide 39</vt:lpstr>
      <vt:lpstr>Slide 40</vt:lpstr>
      <vt:lpstr>Slide 41</vt:lpstr>
      <vt:lpstr>Slide 42</vt:lpstr>
      <vt:lpstr>Slide 43</vt:lpstr>
      <vt:lpstr>Slide 44</vt:lpstr>
      <vt:lpstr>Slide 45</vt:lpstr>
      <vt:lpstr>Slide 46</vt:lpstr>
      <vt:lpstr>Slide 47</vt:lpstr>
      <vt:lpstr>Slide 48</vt:lpstr>
      <vt:lpstr>Slide 49</vt:lpstr>
      <vt:lpstr>Slide 50</vt:lpstr>
      <vt:lpstr>Slide 51</vt:lpstr>
      <vt:lpstr>Slide 52</vt:lpstr>
      <vt:lpstr>Slide 53</vt:lpstr>
      <vt:lpstr>Slide 54</vt:lpstr>
      <vt:lpstr>Slide 55</vt:lpstr>
      <vt:lpstr>Slide 56</vt:lpstr>
      <vt:lpstr>Slide 57</vt:lpstr>
      <vt:lpstr>Slide 58</vt:lpstr>
      <vt:lpstr>Slide 59</vt:lpstr>
      <vt:lpstr>Slide 60</vt:lpstr>
      <vt:lpstr>Slide 61</vt:lpstr>
      <vt:lpstr>Slide 62</vt:lpstr>
      <vt:lpstr>Slide 63</vt:lpstr>
      <vt:lpstr>Slide 64</vt:lpstr>
      <vt:lpstr>Slide 65</vt:lpstr>
      <vt:lpstr>Slide 66</vt:lpstr>
      <vt:lpstr>Slide 67</vt:lpstr>
      <vt:lpstr>Slide 68</vt:lpstr>
      <vt:lpstr>Slide 69</vt:lpstr>
      <vt:lpstr>Slide 70</vt:lpstr>
      <vt:lpstr>Slide 71</vt:lpstr>
      <vt:lpstr>Slide 72</vt:lpstr>
      <vt:lpstr>Slide 73</vt:lpstr>
      <vt:lpstr>Slide 74</vt:lpstr>
      <vt:lpstr>Slide 75</vt:lpstr>
      <vt:lpstr>Slide 76</vt:lpstr>
      <vt:lpstr>Slide 77</vt:lpstr>
      <vt:lpstr>Slide 78</vt:lpstr>
      <vt:lpstr>Slide 79</vt:lpstr>
      <vt:lpstr>Slide 80</vt:lpstr>
      <vt:lpstr>Slide 81</vt:lpstr>
      <vt:lpstr>Slide 82</vt:lpstr>
      <vt:lpstr>Slide 83</vt:lpstr>
      <vt:lpstr>Slide 84</vt:lpstr>
      <vt:lpstr>Slide 85</vt:lpstr>
      <vt:lpstr>Slide 86</vt:lpstr>
      <vt:lpstr>Slide 87</vt:lpstr>
      <vt:lpstr>Slide 88</vt:lpstr>
      <vt:lpstr>Slide 89</vt:lpstr>
      <vt:lpstr>Slide 90</vt:lpstr>
      <vt:lpstr>Slide 91</vt:lpstr>
      <vt:lpstr>Slide 92</vt:lpstr>
      <vt:lpstr>Slide 93</vt:lpstr>
      <vt:lpstr>Slide 94</vt:lpstr>
      <vt:lpstr>Slide 95</vt:lpstr>
      <vt:lpstr>Slide 96</vt:lpstr>
      <vt:lpstr>Slide 97</vt:lpstr>
      <vt:lpstr>Slide 98</vt:lpstr>
      <vt:lpstr>Slide 99</vt:lpstr>
      <vt:lpstr>Slide 100</vt:lpstr>
      <vt:lpstr>Slide 101</vt:lpstr>
      <vt:lpstr>Slide 102</vt:lpstr>
      <vt:lpstr>Slide 103</vt:lpstr>
      <vt:lpstr>Slide 104</vt:lpstr>
      <vt:lpstr>Slide 105</vt:lpstr>
      <vt:lpstr>Slide 106</vt:lpstr>
      <vt:lpstr>Slide 107</vt:lpstr>
      <vt:lpstr>Slide 108</vt:lpstr>
    </vt:vector>
  </TitlesOfParts>
  <Company>My First Bitcoin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బిట్‌కాయిన్ డిప్లొమా</dc:title>
  <dc:subject>Open educational slides (Creative Commons). Adapt them freely.</dc:subject>
  <dc:creator>My First Bitcoin</dc:creator>
  <cp:lastModifiedBy>My First Bitcoin</cp:lastModifiedBy>
  <cp:revision>1</cp:revision>
  <dcterms:created xsi:type="dcterms:W3CDTF">2026-10-22T20:37:49Z</dcterms:created>
  <dcterms:modified xsi:type="dcterms:W3CDTF">2026-10-22T20:37:49Z</dcterms:modified>
</cp:coreProperties>
</file>