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Източник: My First Bitcoin, Въведение в Биткойн, Ръководство за начинаещи, издание 26.10. Адаптирано съгласно лиценза Creative Commons Признание-Споделяне на споделеното 4.0 Международен; тази презентация използва същия лиценз. Тази презентация е помощно средство за обучение, водено от преподавател, и е изградена върху шестте въпроса в ръководството. Адаптирайте примерите, темпото и начина на представяне към Вашата общност, като запазвате смисъла и посланията за безопасност. Не се предполага фиксирана продължителност на занятието.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Започнете с изображението: всички около нас използват пари, без да се замислят за тях. Попитайте участниците кога за последно са се замисляли откъде идват парите.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Дайте на обучаемите няколко минути да пишат. Не искайте от никого да споделя лични финансови данни. Тези отговори ще бъдат разгледани отново в слайда с основните изводи „Какво следва?“.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Спазвайте това разграничение през цялото занятие. Когато се появи твърдение, попитайте: можем ли да го проверим, или са необходими критерии и доказателства?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Използвайте примера от ръководството: отглеждате ориз и се нуждаете от обувки, но обущарят иска олио, а не ориз. Икономистите наричат това двойно съвпадение на потребностите.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Използвайте примера от ръководството: отглеждате ориз и се нуждаете от обувки, но обущарят иска олио, а не ориз. Икономистите наричат това двойно съвпадение на потребностите.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Банкнотата е просто парче хартия. Парите решават проблема на бартера, като отделят продажбата от покупката: продавате ориза си на един човек и купувате обувки от друг. Именно това отличава парите от бартера.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Ценовата инфлация е трайно повишаване на общото равнище на цените. Другата ѝ страна е покупателната способност: колко може да се купи с една парична единица. Ако цената на кошница от основни стоки се повиши от 100 на 110 парични единици, със същите 100 парични единици вече не може да се купи цялата кошница.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Ценовата инфлация е трайно повишаване на общото равнище на цените. Другата ѝ страна е покупателната способност: колко може да се купи с една парична единица. Ако цената на кошница от основни стоки се повиши от 100 на 110 парични единици, със същите 100 парични единици вече не може да се купи цялата кошница.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Икономистите спорят доколко е значима всяка от причините. Съсредоточете се върху единствената причина, която е резултат от решение, а не от случайност.</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Това може да се направи без никакво устройство или интернет. Сравнете отговорите в групата и напомнете на обучаемите, че една-единствена цена не е цялостен показател за инфлацията.</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Преди Биткойн изпращането на пари онлайн винаги зависеше от доверена организация: банка или платежна компания, която водеше счетоводния регистър, одобряваше сметки и можеше да забави, блокира или отмени плащане. Цифровата информация се копира лесно: ако една цифрова монета можеше да бъде похарчена два пъти, тя не би могла да служи като пари. Това е проблемът с двойното харчене. Сатоши Накамото е човек или група, използващи това име.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Децентрализацията не означава, че всички имат еднакво влияние. Тя означава, че нито един участник не може самостоятелно да променя счетоводния регистър или паричните правила за всички.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Нови биткойни се пускат в обращение по публично известен график, а независими компютри, наречени възли, отхвърлят всеки блок, който нарушава това правило. Ограничението е надеждно, защото всеки може да провери спазването му. То не е природен закон: действа, защото участниците продължават да го налагат. Ограниченото предлагане не гарантира, че цената ще се повиши; цената зависи както от търсенето, така и от предлагането.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Притежаването на 100 000 сатошита и притежаването на 0,001 биткойн означават една и съща сума. Разсейте погрешното схващане, че Биткойн е недостъпен, защото един биткойн е скъп.</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Потребителите изпращат, получават и държат биткойн; възлите проверяват всяка транзакция и всеки блок за съответствие с правилата; миньорите се състезават да добавят нов блок към регистъра приблизително на всеки десет минути. Този регистър, блокчейнът, е публичен и пренаписването му е много скъпо. Бележка относно изписването: Биткойн с главна буква Б обикновено означава мрежата или системата; биткойн с малка буква б означава самите пари.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Потребителите изпращат, получават и държат биткойн; възлите проверяват всяка транзакция и всеки блок за съответствие с правилата; миньорите се състезават да добавят нов блок към регистъра приблизително на всеки десет минути. Този регистър, блокчейнът, е публичен и пренаписването му е много скъпо. Бележка относно изписването: Биткойн с главна буква Б обикновено означава мрежата или системата; биткойн с малка буква б означава самите пари.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Биткойн портфейлът е инструмент, обикновено приложение, който Ви позволява да получавате, проверявате и изпращате биткойн. Вашите биткойни не се съхраняват в телефона Ви: те са записани в блокчейна. Портфейлът управлява ключовете, които Ви позволяват да докажете, че биткойните са Ваши, и да разрешите плащане.</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Сийд фразата не е само резервно копие: тя осигурява пълен достъп. Запишете я точно на хартия, когато създавате портфейла; съхранявайте я офлайн, в тайна и на място, където няма да бъде изгубена или повредена. Никога не я снимайте, не я изпращайте по имейл, не я съхранявайте в облачни бележки, не я изпращайте в съобщение и не я въвеждайте в уебсайт. Показаните думи са само пример; никога не показвайте и не събирайте истински сийд фрази.</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не препоръчва конкретни портфейли. Инструментите, таксите и собствениците се променят и това, което е подходящо за една общност, може да не е подходящо за друга. Насочете обучаващите се към доверен местен преподавател.</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9976561" y="571500"/>
            <a:ext cx="1548719" cy="272400"/>
          </a:xfrm>
          <a:prstGeom prst="rect">
            <a:avLst/>
          </a:prstGeom>
          <a:noFill/>
          <a:ln/>
        </p:spPr>
        <p:txBody>
          <a:bodyPr wrap="square" lIns="0" tIns="0" rIns="0" bIns="0" rtlCol="0" anchor="t"/>
          <a:lstStyle/>
          <a:p>
            <a:pPr algn="r" indent="0" marL="0">
              <a:lnSpc>
                <a:spcPct val="108000"/>
              </a:lnSpc>
              <a:buNone/>
            </a:pPr>
            <a:r>
              <a:rPr lang="bg" altLang="en-US" sz="1650" dirty="0">
                <a:solidFill>
                  <a:srgbClr val="FFFFFF"/>
                </a:solidFill>
                <a:latin typeface="IBM Plex Sans" pitchFamily="34" charset="0"/>
                <a:ea typeface="IBM Plex Sans" pitchFamily="34" charset="-122"/>
                <a:cs typeface="IBM Plex Sans" pitchFamily="34" charset="-120"/>
              </a:rPr>
              <a:t>Издание 26.10</a:t>
            </a:r>
            <a:endParaRPr lang="bg"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bg" altLang="en-US" sz="7200" dirty="0">
                <a:solidFill>
                  <a:srgbClr val="FFFFFF"/>
                </a:solidFill>
                <a:latin typeface="IBM Plex Sans Medium" pitchFamily="34" charset="0"/>
                <a:ea typeface="IBM Plex Sans Medium" pitchFamily="34" charset="-122"/>
                <a:cs typeface="IBM Plex Sans Medium" pitchFamily="34" charset="-120"/>
              </a:rPr>
              <a:t>Въведение</a:t>
            </a:r>
            <a:br/>
            <a:r>
              <a:rPr lang="bg" altLang="en-US" sz="7200" dirty="0">
                <a:solidFill>
                  <a:srgbClr val="FFFFFF"/>
                </a:solidFill>
                <a:latin typeface="IBM Plex Sans Medium" pitchFamily="34" charset="0"/>
                <a:ea typeface="IBM Plex Sans Medium" pitchFamily="34" charset="-122"/>
                <a:cs typeface="IBM Plex Sans Medium" pitchFamily="34" charset="-120"/>
              </a:rPr>
              <a:t>в Биткойн</a:t>
            </a:r>
            <a:endParaRPr lang="bg"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bg" altLang="en-US" sz="2400" dirty="0">
                <a:solidFill>
                  <a:srgbClr val="FFFFFF"/>
                </a:solidFill>
                <a:latin typeface="IBM Plex Sans" pitchFamily="34" charset="0"/>
                <a:ea typeface="IBM Plex Sans" pitchFamily="34" charset="-122"/>
                <a:cs typeface="IBM Plex Sans" pitchFamily="34" charset="-120"/>
              </a:rPr>
              <a:t>Ръководство за начинаещи</a:t>
            </a:r>
            <a:endParaRPr lang="bg"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bg" altLang="en-US" sz="4350" dirty="0">
                <a:solidFill>
                  <a:srgbClr val="FFFFFF"/>
                </a:solidFill>
                <a:latin typeface="IBM Plex Sans Medium" pitchFamily="34" charset="0"/>
                <a:ea typeface="IBM Plex Sans Medium" pitchFamily="34" charset="-122"/>
                <a:cs typeface="IBM Plex Sans Medium" pitchFamily="34" charset="-120"/>
              </a:rPr>
              <a:t>Защо парите са важни?</a:t>
            </a:r>
            <a:endParaRPr lang="bg"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bg" altLang="en-US" sz="2400" dirty="0">
                <a:solidFill>
                  <a:srgbClr val="FFFFFF"/>
                </a:solidFill>
                <a:latin typeface="IBM Plex Sans" pitchFamily="34" charset="0"/>
                <a:ea typeface="IBM Plex Sans" pitchFamily="34" charset="-122"/>
                <a:cs typeface="IBM Plex Sans" pitchFamily="34" charset="-120"/>
              </a:rPr>
              <a:t>Използваме пари всеки ден, но рядко се питаме как функционират.</a:t>
            </a:r>
            <a:endParaRPr lang="b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Повечето хора никога не се</a:t>
            </a:r>
            <a:br/>
            <a:r>
              <a:rPr lang="bg" altLang="en-US" sz="3000" dirty="0">
                <a:solidFill>
                  <a:srgbClr val="422C70"/>
                </a:solidFill>
                <a:latin typeface="IBM Plex Sans Medium" pitchFamily="34" charset="0"/>
                <a:ea typeface="IBM Plex Sans Medium" pitchFamily="34" charset="-122"/>
                <a:cs typeface="IBM Plex Sans Medium" pitchFamily="34" charset="-120"/>
              </a:rPr>
              <a:t>замислят за парите</a:t>
            </a:r>
            <a:endParaRPr lang="bg" sz="3000" dirty="0"/>
          </a:p>
        </p:txBody>
      </p:sp>
      <p:sp>
        <p:nvSpPr>
          <p:cNvPr id="5" name="Text 2"/>
          <p:cNvSpPr/>
          <p:nvPr/>
        </p:nvSpPr>
        <p:spPr>
          <a:xfrm>
            <a:off x="666780" y="1866930"/>
            <a:ext cx="5694426" cy="1234074"/>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Не да го печелите, не да го харчите, а да размишлявате какво представлява и как работи.</a:t>
            </a:r>
            <a:endParaRPr lang="bg"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Защо парите са важни?</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Пет въпроса за начало</a:t>
            </a:r>
            <a:endParaRPr lang="bg" sz="3000" dirty="0"/>
          </a:p>
        </p:txBody>
      </p:sp>
      <p:sp>
        <p:nvSpPr>
          <p:cNvPr id="5" name="Text 2"/>
          <p:cNvSpPr/>
          <p:nvPr/>
        </p:nvSpPr>
        <p:spPr>
          <a:xfrm>
            <a:off x="1002000" y="1375806"/>
            <a:ext cx="5973227" cy="3109874"/>
          </a:xfrm>
          <a:prstGeom prst="rect">
            <a:avLst/>
          </a:prstGeom>
          <a:noFill/>
          <a:ln/>
        </p:spPr>
        <p:txBody>
          <a:bodyPr wrap="square" lIns="0" tIns="0" rIns="0" bIns="0" rtlCol="0" anchor="t"/>
          <a:lstStyle/>
          <a:p>
            <a:pPr algn="l" marL="200660" indent="-200660">
              <a:lnSpc>
                <a:spcPct val="113000"/>
              </a:lnSpc>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Защо хората се нуждаят от пари?</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Какво превръща нещо в пари?</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Кой може да създава или контролира парите, които използвате?</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Защо парите, които използвате, имат стойност?</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Можете ли с парите си да купите същото количество, както преди?</a:t>
            </a:r>
            <a:endParaRPr lang="bg" sz="2110" dirty="0"/>
          </a:p>
        </p:txBody>
      </p:sp>
      <p:sp>
        <p:nvSpPr>
          <p:cNvPr id="6" name="Shape 3"/>
          <p:cNvSpPr/>
          <p:nvPr/>
        </p:nvSpPr>
        <p:spPr>
          <a:xfrm>
            <a:off x="666780" y="4780666"/>
            <a:ext cx="5981730" cy="1447770"/>
          </a:xfrm>
          <a:prstGeom prst="rect">
            <a:avLst/>
          </a:prstGeom>
          <a:solidFill>
            <a:srgbClr val="F3F3FA"/>
          </a:solidFill>
          <a:ln/>
        </p:spPr>
      </p:sp>
      <p:sp>
        <p:nvSpPr>
          <p:cNvPr id="7" name="Shape 4"/>
          <p:cNvSpPr/>
          <p:nvPr/>
        </p:nvSpPr>
        <p:spPr>
          <a:xfrm>
            <a:off x="666780" y="4780666"/>
            <a:ext cx="57150" cy="1447770"/>
          </a:xfrm>
          <a:prstGeom prst="rect">
            <a:avLst/>
          </a:prstGeom>
          <a:solidFill>
            <a:srgbClr val="422C70"/>
          </a:solidFill>
          <a:ln/>
        </p:spPr>
      </p:sp>
      <p:sp>
        <p:nvSpPr>
          <p:cNvPr id="8" name="Text 5"/>
          <p:cNvSpPr/>
          <p:nvPr/>
        </p:nvSpPr>
        <p:spPr>
          <a:xfrm>
            <a:off x="1153058" y="5022068"/>
            <a:ext cx="5370180" cy="964966"/>
          </a:xfrm>
          <a:prstGeom prst="rect">
            <a:avLst/>
          </a:prstGeom>
          <a:noFill/>
          <a:ln/>
        </p:spPr>
        <p:txBody>
          <a:bodyPr wrap="square" lIns="0" tIns="0" rIns="0" bIns="0" rtlCol="0" anchor="t"/>
          <a:lstStyle/>
          <a:p>
            <a:pPr algn="l" indent="0" marL="0">
              <a:lnSpc>
                <a:spcPct val="113000"/>
              </a:lnSpc>
              <a:buNone/>
            </a:pPr>
            <a:r>
              <a:rPr lang="bg" altLang="en-US" sz="2110" b="1" dirty="0">
                <a:solidFill>
                  <a:srgbClr val="422C70"/>
                </a:solidFill>
                <a:latin typeface="IBM Plex Sans" pitchFamily="34" charset="0"/>
                <a:ea typeface="IBM Plex Sans" pitchFamily="34" charset="-122"/>
                <a:cs typeface="IBM Plex Sans" pitchFamily="34" charset="-120"/>
              </a:rPr>
              <a:t>Запазете отговорите си</a:t>
            </a:r>
            <a:endParaRPr lang="bg" sz="2110" dirty="0"/>
          </a:p>
          <a:p>
            <a:pPr algn="l" indent="0" marL="0">
              <a:lnSpc>
                <a:spcPct val="113000"/>
              </a:lnSpc>
              <a:spcBef>
                <a:spcPts val="320"/>
              </a:spcBef>
              <a:buNone/>
            </a:pPr>
            <a:r>
              <a:rPr lang="bg" altLang="en-US" sz="2110" dirty="0">
                <a:solidFill>
                  <a:srgbClr val="25252B"/>
                </a:solidFill>
                <a:latin typeface="IBM Plex Sans" pitchFamily="34" charset="0"/>
                <a:ea typeface="IBM Plex Sans" pitchFamily="34" charset="-122"/>
                <a:cs typeface="IBM Plex Sans" pitchFamily="34" charset="-120"/>
              </a:rPr>
              <a:t>Напишете кратък отговор на всеки въпрос. Ще се върнете към тях накрая.</a:t>
            </a:r>
            <a:endParaRPr lang="bg" sz="211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Защо парите са важни?</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Факт или мнение?</a:t>
            </a:r>
            <a:endParaRPr lang="bg" sz="3000" dirty="0"/>
          </a:p>
        </p:txBody>
      </p:sp>
      <p:sp>
        <p:nvSpPr>
          <p:cNvPr id="5" name="Text 2"/>
          <p:cNvSpPr/>
          <p:nvPr/>
        </p:nvSpPr>
        <p:spPr>
          <a:xfrm>
            <a:off x="1017179" y="1379464"/>
            <a:ext cx="5956493" cy="2326782"/>
          </a:xfrm>
          <a:prstGeom prst="rect">
            <a:avLst/>
          </a:prstGeom>
          <a:noFill/>
          <a:ln/>
        </p:spPr>
        <p:txBody>
          <a:bodyPr wrap="square" lIns="0" tIns="0" rIns="0" bIns="0" rtlCol="0" anchor="t"/>
          <a:lstStyle/>
          <a:p>
            <a:pPr algn="l" marL="210820" indent="-210820">
              <a:lnSpc>
                <a:spcPct val="113000"/>
              </a:lnSpc>
              <a:buSzPct val="100000"/>
              <a:buChar char="•"/>
            </a:pPr>
            <a:r>
              <a:rPr lang="bg" altLang="en-US" sz="2210" b="1" dirty="0">
                <a:solidFill>
                  <a:srgbClr val="422C70"/>
                </a:solidFill>
                <a:latin typeface="IBM Plex Sans" pitchFamily="34" charset="0"/>
                <a:ea typeface="IBM Plex Sans" pitchFamily="34" charset="-122"/>
                <a:cs typeface="IBM Plex Sans" pitchFamily="34" charset="-120"/>
              </a:rPr>
              <a:t>Факт:</a:t>
            </a:r>
            <a:r>
              <a:rPr lang="bg" altLang="en-US" sz="2210" dirty="0">
                <a:solidFill>
                  <a:srgbClr val="25252B"/>
                </a:solidFill>
                <a:latin typeface="IBM Plex Sans" pitchFamily="34" charset="0"/>
                <a:ea typeface="IBM Plex Sans" pitchFamily="34" charset="-122"/>
                <a:cs typeface="IBM Plex Sans" pitchFamily="34" charset="-120"/>
              </a:rPr>
              <a:t> „Тази банкнота се приема за плащане на данъци.“ Това може да се провери.</a:t>
            </a:r>
            <a:endParaRPr lang="bg" sz="2210" dirty="0"/>
          </a:p>
          <a:p>
            <a:pPr algn="l" marL="210820" indent="-210820">
              <a:lnSpc>
                <a:spcPct val="113000"/>
              </a:lnSpc>
              <a:spcBef>
                <a:spcPts val="440"/>
              </a:spcBef>
              <a:buSzPct val="100000"/>
              <a:buChar char="•"/>
            </a:pPr>
            <a:r>
              <a:rPr lang="bg" altLang="en-US" sz="2210" b="1" dirty="0">
                <a:solidFill>
                  <a:srgbClr val="422C70"/>
                </a:solidFill>
                <a:latin typeface="IBM Plex Sans" pitchFamily="34" charset="0"/>
                <a:ea typeface="IBM Plex Sans" pitchFamily="34" charset="-122"/>
                <a:cs typeface="IBM Plex Sans" pitchFamily="34" charset="-120"/>
              </a:rPr>
              <a:t>Мнение:</a:t>
            </a:r>
            <a:r>
              <a:rPr lang="bg" altLang="en-US" sz="2210" dirty="0">
                <a:solidFill>
                  <a:srgbClr val="25252B"/>
                </a:solidFill>
                <a:latin typeface="IBM Plex Sans" pitchFamily="34" charset="0"/>
                <a:ea typeface="IBM Plex Sans" pitchFamily="34" charset="-122"/>
                <a:cs typeface="IBM Plex Sans" pitchFamily="34" charset="-120"/>
              </a:rPr>
              <a:t> „Това е най-добрата форма на пари.“ За това твърдение са нужни критерии и доказателства.</a:t>
            </a:r>
            <a:endParaRPr lang="bg" sz="2210" dirty="0"/>
          </a:p>
        </p:txBody>
      </p:sp>
      <p:sp>
        <p:nvSpPr>
          <p:cNvPr id="6" name="Text 3"/>
          <p:cNvSpPr/>
          <p:nvPr/>
        </p:nvSpPr>
        <p:spPr>
          <a:xfrm>
            <a:off x="666780" y="4014673"/>
            <a:ext cx="6340632" cy="1892351"/>
          </a:xfrm>
          <a:prstGeom prst="rect">
            <a:avLst/>
          </a:prstGeom>
          <a:noFill/>
          <a:ln/>
        </p:spPr>
        <p:txBody>
          <a:bodyPr wrap="square" lIns="0" tIns="0" rIns="0" bIns="0" rtlCol="0" anchor="t"/>
          <a:lstStyle/>
          <a:p>
            <a:pPr algn="l" indent="0" marL="0">
              <a:lnSpc>
                <a:spcPct val="113000"/>
              </a:lnSpc>
              <a:buNone/>
            </a:pPr>
            <a:r>
              <a:rPr lang="bg" altLang="en-US" sz="2210" dirty="0">
                <a:solidFill>
                  <a:srgbClr val="25252B"/>
                </a:solidFill>
                <a:latin typeface="IBM Plex Sans" pitchFamily="34" charset="0"/>
                <a:ea typeface="IBM Plex Sans" pitchFamily="34" charset="-122"/>
                <a:cs typeface="IBM Plex Sans" pitchFamily="34" charset="-120"/>
              </a:rPr>
              <a:t>Това ръководство е само за образователни цели. То не предоставя финансови, инвестиционни, правни или данъчни съвети и не Ви казва да купувате, продавате или задържате каквото и да било.</a:t>
            </a:r>
            <a:endParaRPr lang="bg" sz="22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Защо парите са важни?</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bg" altLang="en-US" sz="4350" dirty="0">
                <a:solidFill>
                  <a:srgbClr val="FFFFFF"/>
                </a:solidFill>
                <a:latin typeface="IBM Plex Sans Medium" pitchFamily="34" charset="0"/>
                <a:ea typeface="IBM Plex Sans Medium" pitchFamily="34" charset="-122"/>
                <a:cs typeface="IBM Plex Sans Medium" pitchFamily="34" charset="-120"/>
              </a:rPr>
              <a:t>Какво са парите?</a:t>
            </a:r>
            <a:endParaRPr lang="bg"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bg" altLang="en-US" sz="2400" dirty="0">
                <a:solidFill>
                  <a:srgbClr val="FFFFFF"/>
                </a:solidFill>
                <a:latin typeface="IBM Plex Sans" pitchFamily="34" charset="0"/>
                <a:ea typeface="IBM Plex Sans" pitchFamily="34" charset="-122"/>
                <a:cs typeface="IBM Plex Sans" pitchFamily="34" charset="-120"/>
              </a:rPr>
              <a:t>Парите са средство за размяна.</a:t>
            </a:r>
            <a:endParaRPr lang="b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Бартерът и двойното съвпадение на желанията</a:t>
            </a:r>
            <a:endParaRPr lang="bg"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И двамата трябва да искат това, което другият има, по едно и също време и в подходящи количества.</a:t>
            </a:r>
            <a:endParaRPr lang="bg"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са парите?</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Бартерът и двойното съвпадение на желанията</a:t>
            </a:r>
            <a:endParaRPr lang="bg"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И двамата трябва да искат това, което другият има, по едно и също време и в подходящи количества.</a:t>
            </a:r>
            <a:endParaRPr lang="bg" sz="2400" dirty="0"/>
          </a:p>
        </p:txBody>
      </p:sp>
      <p:pic>
        <p:nvPicPr>
          <p:cNvPr id="5" name="Image 0" descr="Amina Има: ориз Иска: обувкиС LuisLuis не иска ориз.Luis Има: обувкиИска: олиоС MeiMei не иска обувки.MeiИма: олиоИска: ремонтни услугиС AminaAmina не може да извършва ремонти.">    </p:cNvPr>
          <p:cNvPicPr>
            <a:picLocks noChangeAspect="1"/>
          </p:cNvPicPr>
          <p:nvPr/>
        </p:nvPicPr>
        <p:blipFill>
          <a:blip r:embed="rId1"/>
          <a:stretch>
            <a:fillRect/>
          </a:stretch>
        </p:blipFill>
        <p:spPr>
          <a:xfrm>
            <a:off x="1969709" y="2422886"/>
            <a:ext cx="8252369" cy="38018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са парите?</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Парите са средство за размяна</a:t>
            </a:r>
            <a:endParaRPr lang="bg"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Никой не иска пари заради самите тях. Те са полезни, защото другите ги приемат, очаквайки, че и други ще ги приемат по-късно.</a:t>
            </a:r>
            <a:endParaRPr lang="bg" sz="2400" dirty="0"/>
          </a:p>
        </p:txBody>
      </p:sp>
      <p:pic>
        <p:nvPicPr>
          <p:cNvPr id="5" name="Image 0" descr="preencoded.png">    </p:cNvPr>
          <p:cNvPicPr>
            <a:picLocks noChangeAspect="1"/>
          </p:cNvPicPr>
          <p:nvPr/>
        </p:nvPicPr>
        <p:blipFill>
          <a:blip r:embed="rId1"/>
          <a:stretch>
            <a:fillRect/>
          </a:stretch>
        </p:blipFill>
        <p:spPr>
          <a:xfrm>
            <a:off x="2384847" y="2575316"/>
            <a:ext cx="7422368" cy="3711184"/>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са парите?</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Трите функции на парите</a:t>
            </a:r>
            <a:endParaRPr lang="bg" sz="3000" dirty="0"/>
          </a:p>
        </p:txBody>
      </p:sp>
      <p:sp>
        <p:nvSpPr>
          <p:cNvPr id="5" name="Text 2"/>
          <p:cNvSpPr/>
          <p:nvPr/>
        </p:nvSpPr>
        <p:spPr>
          <a:xfrm>
            <a:off x="1032449" y="1383030"/>
            <a:ext cx="5939760" cy="2881914"/>
          </a:xfrm>
          <a:prstGeom prst="rect">
            <a:avLst/>
          </a:prstGeom>
          <a:noFill/>
          <a:ln/>
        </p:spPr>
        <p:txBody>
          <a:bodyPr wrap="square" lIns="0" tIns="0" rIns="0" bIns="0" rtlCol="0" anchor="t"/>
          <a:lstStyle/>
          <a:p>
            <a:pPr algn="l" marL="219710" indent="-219710">
              <a:lnSpc>
                <a:spcPct val="113000"/>
              </a:lnSpc>
              <a:buSzPct val="100000"/>
              <a:buChar char="•"/>
            </a:pPr>
            <a:r>
              <a:rPr lang="bg" altLang="en-US" sz="2300" b="1" dirty="0">
                <a:solidFill>
                  <a:srgbClr val="422C70"/>
                </a:solidFill>
                <a:latin typeface="IBM Plex Sans" pitchFamily="34" charset="0"/>
                <a:ea typeface="IBM Plex Sans" pitchFamily="34" charset="-122"/>
                <a:cs typeface="IBM Plex Sans" pitchFamily="34" charset="-120"/>
              </a:rPr>
              <a:t>Средство за размяна:</a:t>
            </a:r>
            <a:r>
              <a:rPr lang="bg" altLang="en-US" sz="2300" dirty="0">
                <a:solidFill>
                  <a:srgbClr val="25252B"/>
                </a:solidFill>
                <a:latin typeface="IBM Plex Sans" pitchFamily="34" charset="0"/>
                <a:ea typeface="IBM Plex Sans" pitchFamily="34" charset="-122"/>
                <a:cs typeface="IBM Plex Sans" pitchFamily="34" charset="-120"/>
              </a:rPr>
              <a:t> хората го приемат като плащане</a:t>
            </a:r>
            <a:endParaRPr lang="bg" sz="2300" dirty="0"/>
          </a:p>
          <a:p>
            <a:pPr algn="l" marL="219710" indent="-219710">
              <a:lnSpc>
                <a:spcPct val="113000"/>
              </a:lnSpc>
              <a:spcBef>
                <a:spcPts val="460"/>
              </a:spcBef>
              <a:buSzPct val="100000"/>
              <a:buChar char="•"/>
            </a:pPr>
            <a:r>
              <a:rPr lang="bg" altLang="en-US" sz="2300" b="1" dirty="0">
                <a:solidFill>
                  <a:srgbClr val="422C70"/>
                </a:solidFill>
                <a:latin typeface="IBM Plex Sans" pitchFamily="34" charset="0"/>
                <a:ea typeface="IBM Plex Sans" pitchFamily="34" charset="-122"/>
                <a:cs typeface="IBM Plex Sans" pitchFamily="34" charset="-120"/>
              </a:rPr>
              <a:t>Разчетна единица:</a:t>
            </a:r>
            <a:r>
              <a:rPr lang="bg" altLang="en-US" sz="2300" dirty="0">
                <a:solidFill>
                  <a:srgbClr val="25252B"/>
                </a:solidFill>
                <a:latin typeface="IBM Plex Sans" pitchFamily="34" charset="0"/>
                <a:ea typeface="IBM Plex Sans" pitchFamily="34" charset="-122"/>
                <a:cs typeface="IBM Plex Sans" pitchFamily="34" charset="-120"/>
              </a:rPr>
              <a:t> цените се изразяват в нея</a:t>
            </a:r>
            <a:endParaRPr lang="bg" sz="2300" dirty="0"/>
          </a:p>
          <a:p>
            <a:pPr algn="l" marL="219710" indent="-219710">
              <a:lnSpc>
                <a:spcPct val="113000"/>
              </a:lnSpc>
              <a:spcBef>
                <a:spcPts val="460"/>
              </a:spcBef>
              <a:buSzPct val="100000"/>
              <a:buChar char="•"/>
            </a:pPr>
            <a:r>
              <a:rPr lang="bg" altLang="en-US" sz="2300" b="1" dirty="0">
                <a:solidFill>
                  <a:srgbClr val="422C70"/>
                </a:solidFill>
                <a:latin typeface="IBM Plex Sans" pitchFamily="34" charset="0"/>
                <a:ea typeface="IBM Plex Sans" pitchFamily="34" charset="-122"/>
                <a:cs typeface="IBM Plex Sans" pitchFamily="34" charset="-120"/>
              </a:rPr>
              <a:t>Средство за съхранение на стойност:</a:t>
            </a:r>
            <a:r>
              <a:rPr lang="bg" altLang="en-US" sz="2300" dirty="0">
                <a:solidFill>
                  <a:srgbClr val="25252B"/>
                </a:solidFill>
                <a:latin typeface="IBM Plex Sans" pitchFamily="34" charset="0"/>
                <a:ea typeface="IBM Plex Sans" pitchFamily="34" charset="-122"/>
                <a:cs typeface="IBM Plex Sans" pitchFamily="34" charset="-120"/>
              </a:rPr>
              <a:t> то пренася стойност от настоящето в бъдещето</a:t>
            </a:r>
            <a:endParaRPr lang="bg" sz="2300" dirty="0"/>
          </a:p>
        </p:txBody>
      </p:sp>
      <p:sp>
        <p:nvSpPr>
          <p:cNvPr id="6" name="Text 3"/>
          <p:cNvSpPr/>
          <p:nvPr/>
        </p:nvSpPr>
        <p:spPr>
          <a:xfrm>
            <a:off x="666780" y="4586722"/>
            <a:ext cx="6340632" cy="1579992"/>
          </a:xfrm>
          <a:prstGeom prst="rect">
            <a:avLst/>
          </a:prstGeom>
          <a:noFill/>
          <a:ln/>
        </p:spPr>
        <p:txBody>
          <a:bodyPr wrap="square" lIns="0" tIns="0" rIns="0" bIns="0" rtlCol="0" anchor="t"/>
          <a:lstStyle/>
          <a:p>
            <a:pPr algn="l" indent="0" marL="0">
              <a:lnSpc>
                <a:spcPct val="113000"/>
              </a:lnSpc>
              <a:buNone/>
            </a:pPr>
            <a:r>
              <a:rPr lang="bg" altLang="en-US" sz="2300" dirty="0">
                <a:solidFill>
                  <a:srgbClr val="25252B"/>
                </a:solidFill>
                <a:latin typeface="IBM Plex Sans" pitchFamily="34" charset="0"/>
                <a:ea typeface="IBM Plex Sans" pitchFamily="34" charset="-122"/>
                <a:cs typeface="IBM Plex Sans" pitchFamily="34" charset="-120"/>
              </a:rPr>
              <a:t>Никоя форма на пари не съхранява стойност съвършено, но някои форми губят покупателна способност по-бавно от други.</a:t>
            </a:r>
            <a:endParaRPr lang="bg"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са парите?</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От раковини до хартиени</a:t>
            </a:r>
            <a:br/>
            <a:r>
              <a:rPr lang="bg" altLang="en-US" sz="3000" dirty="0">
                <a:solidFill>
                  <a:srgbClr val="422C70"/>
                </a:solidFill>
                <a:latin typeface="IBM Plex Sans Medium" pitchFamily="34" charset="0"/>
                <a:ea typeface="IBM Plex Sans Medium" pitchFamily="34" charset="-122"/>
                <a:cs typeface="IBM Plex Sans Medium" pitchFamily="34" charset="-120"/>
              </a:rPr>
              <a:t>пари</a:t>
            </a:r>
            <a:endParaRPr lang="bg" sz="3000" dirty="0"/>
          </a:p>
        </p:txBody>
      </p:sp>
      <p:sp>
        <p:nvSpPr>
          <p:cNvPr id="5" name="Text 2"/>
          <p:cNvSpPr/>
          <p:nvPr/>
        </p:nvSpPr>
        <p:spPr>
          <a:xfrm>
            <a:off x="1002000" y="1794876"/>
            <a:ext cx="5327020" cy="3056291"/>
          </a:xfrm>
          <a:prstGeom prst="rect">
            <a:avLst/>
          </a:prstGeom>
          <a:noFill/>
          <a:ln/>
        </p:spPr>
        <p:txBody>
          <a:bodyPr wrap="square" lIns="0" tIns="0" rIns="0" bIns="0" rtlCol="0" anchor="t"/>
          <a:lstStyle/>
          <a:p>
            <a:pPr algn="l" marL="200660" indent="-200660">
              <a:lnSpc>
                <a:spcPct val="113000"/>
              </a:lnSpc>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Раковини, сол, мъниста, добитък, мед, сребро, злато</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Благородни метали: редки, трайни, широко приемани</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Хартиени удостоверения, обменяеми за определено количество метал</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Златни стандарти: парична единица, законово обвързана със златото</a:t>
            </a:r>
            <a:endParaRPr lang="bg" sz="2110" dirty="0"/>
          </a:p>
        </p:txBody>
      </p:sp>
      <p:sp>
        <p:nvSpPr>
          <p:cNvPr id="6" name="Text 3"/>
          <p:cNvSpPr/>
          <p:nvPr/>
        </p:nvSpPr>
        <p:spPr>
          <a:xfrm>
            <a:off x="666780" y="5146152"/>
            <a:ext cx="5694426" cy="72393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Правилата са се различавали според мястото и периода.</a:t>
            </a:r>
            <a:endParaRPr lang="bg"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са парите?</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Фиатни пари</a:t>
            </a:r>
            <a:endParaRPr lang="bg" sz="3000" dirty="0"/>
          </a:p>
        </p:txBody>
      </p:sp>
      <p:sp>
        <p:nvSpPr>
          <p:cNvPr id="4" name="Text 2"/>
          <p:cNvSpPr/>
          <p:nvPr/>
        </p:nvSpPr>
        <p:spPr>
          <a:xfrm>
            <a:off x="1047720" y="1386779"/>
            <a:ext cx="11092404" cy="4296217"/>
          </a:xfrm>
          <a:prstGeom prst="rect">
            <a:avLst/>
          </a:prstGeom>
          <a:noFill/>
          <a:ln/>
        </p:spPr>
        <p:txBody>
          <a:bodyPr wrap="square" lIns="0" tIns="0" rIns="0" bIns="0" rtlCol="0" anchor="t"/>
          <a:lstStyle/>
          <a:p>
            <a:pPr algn="l" marL="228600" indent="-228600">
              <a:lnSpc>
                <a:spcPct val="113000"/>
              </a:lnSpc>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1971: Съединените щати прекратяват официалната обмяна на долари срещу злато за чуждестранни правителства и централни банки</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Днес повечето национални валути са фиатни пари: емитират се под държавна власт и не могат да бъдат обменяни срещу злато или друга стока</a:t>
            </a:r>
            <a:endParaRPr lang="bg" sz="2400" dirty="0"/>
          </a:p>
          <a:p>
            <a:pPr algn="l" marL="228600" indent="-228600">
              <a:lnSpc>
                <a:spcPct val="113000"/>
              </a:lnSpc>
              <a:spcBef>
                <a:spcPts val="480"/>
              </a:spcBef>
              <a:buSzPct val="100000"/>
              <a:buChar char="•"/>
            </a:pPr>
            <a:r>
              <a:rPr lang="bg" altLang="en-US" sz="2400" i="1" dirty="0">
                <a:solidFill>
                  <a:srgbClr val="25252B"/>
                </a:solidFill>
                <a:latin typeface="IBM Plex Sans" pitchFamily="34" charset="0"/>
                <a:ea typeface="IBM Plex Sans" pitchFamily="34" charset="-122"/>
                <a:cs typeface="IBM Plex Sans" pitchFamily="34" charset="-120"/>
              </a:rPr>
              <a:t>Fiat</a:t>
            </a:r>
            <a:r>
              <a:rPr lang="bg" altLang="en-US" sz="2400" dirty="0">
                <a:solidFill>
                  <a:srgbClr val="25252B"/>
                </a:solidFill>
                <a:latin typeface="IBM Plex Sans" pitchFamily="34" charset="0"/>
                <a:ea typeface="IBM Plex Sans" pitchFamily="34" charset="-122"/>
                <a:cs typeface="IBM Plex Sans" pitchFamily="34" charset="-120"/>
              </a:rPr>
              <a:t> на латински означава „нека бъде“, често разбирано като „по декрет“</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Приемат се, защото хората, фирмите, банките и правителствата ги използват; законите ги определят като законно платежно средство и изискват използването им за плащане на данъци</a:t>
            </a:r>
            <a:endParaRPr lang="bg"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са парите?</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bg" altLang="en-US" sz="4350" dirty="0">
                <a:solidFill>
                  <a:srgbClr val="FFFFFF"/>
                </a:solidFill>
                <a:latin typeface="IBM Plex Sans Medium" pitchFamily="34" charset="0"/>
                <a:ea typeface="IBM Plex Sans Medium" pitchFamily="34" charset="-122"/>
                <a:cs typeface="IBM Plex Sans Medium" pitchFamily="34" charset="-120"/>
              </a:rPr>
              <a:t>Преминахме от пари,</a:t>
            </a:r>
            <a:br/>
            <a:r>
              <a:rPr lang="bg" altLang="en-US" sz="4350" dirty="0">
                <a:solidFill>
                  <a:srgbClr val="FFFFFF"/>
                </a:solidFill>
                <a:latin typeface="IBM Plex Sans Medium" pitchFamily="34" charset="0"/>
                <a:ea typeface="IBM Plex Sans Medium" pitchFamily="34" charset="-122"/>
                <a:cs typeface="IBM Plex Sans Medium" pitchFamily="34" charset="-120"/>
              </a:rPr>
              <a:t>обезпечени с нещо, към пари,</a:t>
            </a:r>
            <a:br/>
            <a:r>
              <a:rPr lang="bg" altLang="en-US" sz="4350" dirty="0">
                <a:solidFill>
                  <a:srgbClr val="FFFFFF"/>
                </a:solidFill>
                <a:latin typeface="IBM Plex Sans Medium" pitchFamily="34" charset="0"/>
                <a:ea typeface="IBM Plex Sans Medium" pitchFamily="34" charset="-122"/>
                <a:cs typeface="IBM Plex Sans Medium" pitchFamily="34" charset="-120"/>
              </a:rPr>
              <a:t>обезпечени с доверие в</a:t>
            </a:r>
            <a:br/>
            <a:r>
              <a:rPr lang="bg" altLang="en-US" sz="4350" dirty="0">
                <a:solidFill>
                  <a:srgbClr val="FFFFFF"/>
                </a:solidFill>
                <a:latin typeface="IBM Plex Sans Medium" pitchFamily="34" charset="0"/>
                <a:ea typeface="IBM Plex Sans Medium" pitchFamily="34" charset="-122"/>
                <a:cs typeface="IBM Plex Sans Medium" pitchFamily="34" charset="-120"/>
              </a:rPr>
              <a:t>някого.</a:t>
            </a:r>
            <a:endParaRPr lang="bg"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C0C0D0"/>
                </a:solidFill>
                <a:latin typeface="IBM Plex Sans" pitchFamily="34" charset="0"/>
                <a:ea typeface="IBM Plex Sans" pitchFamily="34" charset="-122"/>
                <a:cs typeface="IBM Plex Sans" pitchFamily="34" charset="-120"/>
              </a:rPr>
              <a:t>Въведение в Биткойн · Какво са парите?</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bg" altLang="en-US" sz="4350" dirty="0">
                <a:solidFill>
                  <a:srgbClr val="FFFFFF"/>
                </a:solidFill>
                <a:latin typeface="IBM Plex Sans Medium" pitchFamily="34" charset="0"/>
                <a:ea typeface="IBM Plex Sans Medium" pitchFamily="34" charset="-122"/>
                <a:cs typeface="IBM Plex Sans Medium" pitchFamily="34" charset="-120"/>
              </a:rPr>
              <a:t>Какво не е наред с нашите пари?</a:t>
            </a:r>
            <a:endParaRPr lang="bg"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bg" altLang="en-US" sz="2400" dirty="0">
                <a:solidFill>
                  <a:srgbClr val="FFFFFF"/>
                </a:solidFill>
                <a:latin typeface="IBM Plex Sans" pitchFamily="34" charset="0"/>
                <a:ea typeface="IBM Plex Sans" pitchFamily="34" charset="-122"/>
                <a:cs typeface="IBM Plex Sans" pitchFamily="34" charset="-120"/>
              </a:rPr>
              <a:t>Когато хората чуят думата инфлация, обикновено си мислят за покачване на цените.</a:t>
            </a:r>
            <a:endParaRPr lang="b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Инфлация и покупателна способност</a:t>
            </a:r>
            <a:endParaRPr lang="bg" sz="3000" dirty="0"/>
          </a:p>
        </p:txBody>
      </p:sp>
      <p:pic>
        <p:nvPicPr>
          <p:cNvPr id="4" name="Image 0" descr="Преди Разполагате със 100 парични единици. Кошницата струва 100. Можете да купите цялата кошница.Ценово равнищеПо-нискоПокупателна способностПо-високаСлед покачването на цените Все още разполагате със">    </p:cNvPr>
          <p:cNvPicPr>
            <a:picLocks noChangeAspect="1"/>
          </p:cNvPicPr>
          <p:nvPr/>
        </p:nvPicPr>
        <p:blipFill>
          <a:blip r:embed="rId1"/>
          <a:stretch>
            <a:fillRect/>
          </a:stretch>
        </p:blipFill>
        <p:spPr>
          <a:xfrm>
            <a:off x="1426830" y="1295430"/>
            <a:ext cx="9338219" cy="4963089"/>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не е наред с нашите пари?</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Инфлация и покупателна способност</a:t>
            </a:r>
            <a:endParaRPr lang="bg"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не е наред с нашите пари?</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Много причини, един избор</a:t>
            </a:r>
            <a:endParaRPr lang="bg" sz="3000" dirty="0"/>
          </a:p>
        </p:txBody>
      </p:sp>
      <p:sp>
        <p:nvSpPr>
          <p:cNvPr id="5" name="Text 2"/>
          <p:cNvSpPr/>
          <p:nvPr/>
        </p:nvSpPr>
        <p:spPr>
          <a:xfrm>
            <a:off x="1002000" y="1375806"/>
            <a:ext cx="5327020" cy="2278868"/>
          </a:xfrm>
          <a:prstGeom prst="rect">
            <a:avLst/>
          </a:prstGeom>
          <a:noFill/>
          <a:ln/>
        </p:spPr>
        <p:txBody>
          <a:bodyPr wrap="square" lIns="0" tIns="0" rIns="0" bIns="0" rtlCol="0" anchor="t"/>
          <a:lstStyle/>
          <a:p>
            <a:pPr algn="l" marL="200660" indent="-200660">
              <a:lnSpc>
                <a:spcPct val="113000"/>
              </a:lnSpc>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Увеличаване на паричното предлагане и кредитирането</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Нарушения във веригите на доставки и промени в търсенето</a:t>
            </a:r>
            <a:endParaRPr lang="bg" sz="2110" dirty="0"/>
          </a:p>
          <a:p>
            <a:pPr algn="l" marL="200660" indent="-200660">
              <a:lnSpc>
                <a:spcPct val="113000"/>
              </a:lnSpc>
              <a:spcBef>
                <a:spcPts val="420"/>
              </a:spcBef>
              <a:buSzPct val="100000"/>
              <a:buChar char="•"/>
            </a:pPr>
            <a:r>
              <a:rPr lang="bg" altLang="en-US" sz="2110" dirty="0">
                <a:solidFill>
                  <a:srgbClr val="25252B"/>
                </a:solidFill>
                <a:latin typeface="IBM Plex Sans" pitchFamily="34" charset="0"/>
                <a:ea typeface="IBM Plex Sans" pitchFamily="34" charset="-122"/>
                <a:cs typeface="IBM Plex Sans" pitchFamily="34" charset="-120"/>
              </a:rPr>
              <a:t>Обезценяване на валутата, данъци, производствени разходи</a:t>
            </a:r>
            <a:endParaRPr lang="bg" sz="2110" dirty="0"/>
          </a:p>
        </p:txBody>
      </p:sp>
      <p:sp>
        <p:nvSpPr>
          <p:cNvPr id="6" name="Text 3"/>
          <p:cNvSpPr/>
          <p:nvPr/>
        </p:nvSpPr>
        <p:spPr>
          <a:xfrm>
            <a:off x="666780" y="3949568"/>
            <a:ext cx="5694426" cy="2171700"/>
          </a:xfrm>
          <a:prstGeom prst="rect">
            <a:avLst/>
          </a:prstGeom>
          <a:noFill/>
          <a:ln/>
        </p:spPr>
        <p:txBody>
          <a:bodyPr wrap="square" lIns="0" tIns="0" rIns="0" bIns="0" rtlCol="0" anchor="t"/>
          <a:lstStyle/>
          <a:p>
            <a:pPr algn="l" indent="0" marL="0">
              <a:lnSpc>
                <a:spcPct val="113000"/>
              </a:lnSpc>
              <a:buNone/>
            </a:pPr>
            <a:r>
              <a:rPr lang="bg" altLang="en-US" sz="2110" dirty="0">
                <a:solidFill>
                  <a:srgbClr val="25252B"/>
                </a:solidFill>
                <a:latin typeface="IBM Plex Sans" pitchFamily="34" charset="0"/>
                <a:ea typeface="IBM Plex Sans" pitchFamily="34" charset="-122"/>
                <a:cs typeface="IBM Plex Sans" pitchFamily="34" charset="-120"/>
              </a:rPr>
              <a:t>Една от причините е въпрос на избор, а не на случайност: в система с фиатни пари малък брой институции могат да увеличават паричното предлагане и кредитирането и да променят правилата на системата.</a:t>
            </a:r>
            <a:endParaRPr lang="bg" sz="211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не е наред с нашите пари?</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Оскъдност и стойност</a:t>
            </a:r>
            <a:endParaRPr lang="bg" sz="3000" dirty="0"/>
          </a:p>
        </p:txBody>
      </p:sp>
      <p:sp>
        <p:nvSpPr>
          <p:cNvPr id="4" name="Text 2"/>
          <p:cNvSpPr/>
          <p:nvPr/>
        </p:nvSpPr>
        <p:spPr>
          <a:xfrm>
            <a:off x="1047720" y="1386779"/>
            <a:ext cx="11092404" cy="3001244"/>
          </a:xfrm>
          <a:prstGeom prst="rect">
            <a:avLst/>
          </a:prstGeom>
          <a:noFill/>
          <a:ln/>
        </p:spPr>
        <p:txBody>
          <a:bodyPr wrap="square" lIns="0" tIns="0" rIns="0" bIns="0" rtlCol="0" anchor="t"/>
          <a:lstStyle/>
          <a:p>
            <a:pPr algn="l" marL="228600" indent="-228600">
              <a:lnSpc>
                <a:spcPct val="113000"/>
              </a:lnSpc>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Оригиналът на „Мона Лиза“ струва повече от всяко копие: той е единствен</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Оскъдността сама по себе си не създава стойност, но когато хората искат нещо, предлагането му има значение</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Когато паричното предлагане расте по-бързо от предлагането на това, което може да се купи с пари, всяка парична единица обикновено купува по-малко</a:t>
            </a:r>
            <a:endParaRPr lang="bg"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не е наред с нашите пари?</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Инфлацията не засяга всички еднакво</a:t>
            </a:r>
            <a:endParaRPr lang="bg"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Парите в брой и спестяванията могат да загубят покупателна способност</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Собствениците на активи, чиито цени се повишават, могат да бъдат частично защитени</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Заплатите и цените се приспособяват с различна скорост</a:t>
            </a:r>
            <a:endParaRPr lang="bg"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Наличността по банкова сметка е различна от парите в брой в ръката Ви: тя е обещанието на банката да Ви плати. Това обещание обикновено се спазва, но зависи от банката и от правилата, които я регулират.</a:t>
            </a:r>
            <a:endParaRPr lang="b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не е наред с нашите пари?</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Опитайте: Проверка на покупателната способност</a:t>
            </a:r>
            <a:endParaRPr lang="bg"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bg" altLang="en-US" sz="2400" dirty="0">
                <a:solidFill>
                  <a:srgbClr val="25252B"/>
                </a:solidFill>
                <a:latin typeface="IBM Plex Sans" pitchFamily="34" charset="0"/>
                <a:ea typeface="IBM Plex Sans" pitchFamily="34" charset="-122"/>
                <a:cs typeface="IBM Plex Sans" pitchFamily="34" charset="-120"/>
              </a:rPr>
              <a:t>Изберете една обичайна стока или услуга: хляб, транспорт или предплатен кредит за телефон</a:t>
            </a:r>
            <a:endParaRPr lang="bg" sz="2400" dirty="0"/>
          </a:p>
          <a:p>
            <a:pPr algn="l" marL="228600" indent="-228600">
              <a:lnSpc>
                <a:spcPct val="113000"/>
              </a:lnSpc>
              <a:spcBef>
                <a:spcPts val="480"/>
              </a:spcBef>
              <a:buSzPct val="100000"/>
              <a:buFont typeface="+mj-lt"/>
              <a:buAutoNum type="arabicPeriod" startAt="1"/>
            </a:pPr>
            <a:r>
              <a:rPr lang="bg" altLang="en-US" sz="2400" dirty="0">
                <a:solidFill>
                  <a:srgbClr val="25252B"/>
                </a:solidFill>
                <a:latin typeface="IBM Plex Sans" pitchFamily="34" charset="0"/>
                <a:ea typeface="IBM Plex Sans" pitchFamily="34" charset="-122"/>
                <a:cs typeface="IBM Plex Sans" pitchFamily="34" charset="-120"/>
              </a:rPr>
              <a:t>Запишете цената ѝ днес</a:t>
            </a:r>
            <a:endParaRPr lang="bg" sz="2400" dirty="0"/>
          </a:p>
          <a:p>
            <a:pPr algn="l" marL="228600" indent="-228600">
              <a:lnSpc>
                <a:spcPct val="113000"/>
              </a:lnSpc>
              <a:spcBef>
                <a:spcPts val="480"/>
              </a:spcBef>
              <a:buSzPct val="100000"/>
              <a:buFont typeface="+mj-lt"/>
              <a:buAutoNum type="arabicPeriod" startAt="1"/>
            </a:pPr>
            <a:r>
              <a:rPr lang="bg" altLang="en-US" sz="2400" dirty="0">
                <a:solidFill>
                  <a:srgbClr val="25252B"/>
                </a:solidFill>
                <a:latin typeface="IBM Plex Sans" pitchFamily="34" charset="0"/>
                <a:ea typeface="IBM Plex Sans" pitchFamily="34" charset="-122"/>
                <a:cs typeface="IBM Plex Sans" pitchFamily="34" charset="-120"/>
              </a:rPr>
              <a:t>Попитайте някого колко е струвала преди няколко години и, ако можете, проверете в надежден източник</a:t>
            </a:r>
            <a:endParaRPr lang="bg" sz="2400" dirty="0"/>
          </a:p>
          <a:p>
            <a:pPr algn="l" marL="228600" indent="-228600">
              <a:lnSpc>
                <a:spcPct val="113000"/>
              </a:lnSpc>
              <a:spcBef>
                <a:spcPts val="480"/>
              </a:spcBef>
              <a:buSzPct val="100000"/>
              <a:buFont typeface="+mj-lt"/>
              <a:buAutoNum type="arabicPeriod" startAt="1"/>
            </a:pPr>
            <a:r>
              <a:rPr lang="bg" altLang="en-US" sz="2400" dirty="0">
                <a:solidFill>
                  <a:srgbClr val="25252B"/>
                </a:solidFill>
                <a:latin typeface="IBM Plex Sans" pitchFamily="34" charset="0"/>
                <a:ea typeface="IBM Plex Sans" pitchFamily="34" charset="-122"/>
                <a:cs typeface="IBM Plex Sans" pitchFamily="34" charset="-120"/>
              </a:rPr>
              <a:t>Доходите нараснали ли са със същия темп? Какво друго би могло да обясни промяната?</a:t>
            </a:r>
            <a:endParaRPr lang="bg"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не е наред с нашите пари?</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Фиатните пари работят, но крият рискове</a:t>
            </a:r>
            <a:endParaRPr lang="bg"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Удобни плащания, гъвкаво кредитиране, инструменти за реагиране при кризи</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Но предлагането и правилата му могат да се променят, а хората, които го използват, имат малко влияние върху тези решения</a:t>
            </a:r>
            <a:endParaRPr lang="bg" sz="2400" dirty="0"/>
          </a:p>
        </p:txBody>
      </p:sp>
      <p:sp>
        <p:nvSpPr>
          <p:cNvPr id="5" name="Shape 3"/>
          <p:cNvSpPr/>
          <p:nvPr/>
        </p:nvSpPr>
        <p:spPr>
          <a:xfrm>
            <a:off x="666780" y="3428268"/>
            <a:ext cx="10858500" cy="776874"/>
          </a:xfrm>
          <a:prstGeom prst="rect">
            <a:avLst/>
          </a:prstGeom>
          <a:solidFill>
            <a:srgbClr val="F3F3FA"/>
          </a:solidFill>
          <a:ln/>
        </p:spPr>
      </p:sp>
      <p:sp>
        <p:nvSpPr>
          <p:cNvPr id="6" name="Shape 4"/>
          <p:cNvSpPr/>
          <p:nvPr/>
        </p:nvSpPr>
        <p:spPr>
          <a:xfrm>
            <a:off x="666780" y="3428268"/>
            <a:ext cx="57150" cy="776874"/>
          </a:xfrm>
          <a:prstGeom prst="rect">
            <a:avLst/>
          </a:prstGeom>
          <a:solidFill>
            <a:srgbClr val="422C70"/>
          </a:solidFill>
          <a:ln/>
        </p:spPr>
      </p:sp>
      <p:sp>
        <p:nvSpPr>
          <p:cNvPr id="7" name="Text 5"/>
          <p:cNvSpPr/>
          <p:nvPr/>
        </p:nvSpPr>
        <p:spPr>
          <a:xfrm>
            <a:off x="1211580" y="3702588"/>
            <a:ext cx="10599450" cy="228234"/>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Ето защо хората търсят алтернативи и защо е създаден Биткойн.</a:t>
            </a:r>
            <a:endParaRPr lang="bg"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не е наред с нашите пари?</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295235"/>
            <a:ext cx="11429817" cy="590520"/>
          </a:xfrm>
          <a:prstGeom prst="rect">
            <a:avLst/>
          </a:prstGeom>
          <a:noFill/>
          <a:ln/>
        </p:spPr>
        <p:txBody>
          <a:bodyPr wrap="square" lIns="0" tIns="0" rIns="0" bIns="0" rtlCol="0" anchor="t"/>
          <a:lstStyle/>
          <a:p>
            <a:pPr algn="ctr" indent="0" marL="0">
              <a:lnSpc>
                <a:spcPct val="83000"/>
              </a:lnSpc>
              <a:buNone/>
            </a:pPr>
            <a:r>
              <a:rPr lang="bg" altLang="en-US" sz="4350" dirty="0">
                <a:solidFill>
                  <a:srgbClr val="FFFFFF"/>
                </a:solidFill>
                <a:latin typeface="IBM Plex Sans Medium" pitchFamily="34" charset="0"/>
                <a:ea typeface="IBM Plex Sans Medium" pitchFamily="34" charset="-122"/>
                <a:cs typeface="IBM Plex Sans Medium" pitchFamily="34" charset="-120"/>
              </a:rPr>
              <a:t>Какво е Биткойн?</a:t>
            </a:r>
            <a:endParaRPr lang="bg" sz="4350" dirty="0"/>
          </a:p>
        </p:txBody>
      </p:sp>
      <p:sp>
        <p:nvSpPr>
          <p:cNvPr id="3" name="Text 1"/>
          <p:cNvSpPr/>
          <p:nvPr/>
        </p:nvSpPr>
        <p:spPr>
          <a:xfrm>
            <a:off x="340980" y="3328690"/>
            <a:ext cx="11510010" cy="1234074"/>
          </a:xfrm>
          <a:prstGeom prst="rect">
            <a:avLst/>
          </a:prstGeom>
          <a:noFill/>
          <a:ln/>
        </p:spPr>
        <p:txBody>
          <a:bodyPr wrap="square" lIns="0" tIns="0" rIns="0" bIns="0" rtlCol="0" anchor="t"/>
          <a:lstStyle/>
          <a:p>
            <a:pPr algn="ctr" indent="0" marL="0">
              <a:lnSpc>
                <a:spcPct val="113000"/>
              </a:lnSpc>
              <a:buNone/>
            </a:pPr>
            <a:r>
              <a:rPr lang="bg" altLang="en-US" sz="2400" dirty="0">
                <a:solidFill>
                  <a:srgbClr val="FFFFFF"/>
                </a:solidFill>
                <a:latin typeface="IBM Plex Sans" pitchFamily="34" charset="0"/>
                <a:ea typeface="IBM Plex Sans" pitchFamily="34" charset="-122"/>
                <a:cs typeface="IBM Plex Sans" pitchFamily="34" charset="-120"/>
              </a:rPr>
              <a:t>Цифрови пари, които са децентрализирани, имат ограничено предлагане и могат да се изпращат директно между участниците без разрешение от банка.</a:t>
            </a:r>
            <a:endParaRPr lang="b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Проблемът с двойното харчене</a:t>
            </a:r>
            <a:endParaRPr lang="bg"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bg" altLang="en-US" sz="2400" b="1" dirty="0">
                <a:solidFill>
                  <a:srgbClr val="422C70"/>
                </a:solidFill>
                <a:latin typeface="IBM Plex Sans" pitchFamily="34" charset="0"/>
                <a:ea typeface="IBM Plex Sans" pitchFamily="34" charset="-122"/>
                <a:cs typeface="IBM Plex Sans" pitchFamily="34" charset="-120"/>
              </a:rPr>
              <a:t>31 октомври 2008 г.:</a:t>
            </a:r>
            <a:r>
              <a:rPr lang="bg" altLang="en-US" sz="2400" dirty="0">
                <a:solidFill>
                  <a:srgbClr val="25252B"/>
                </a:solidFill>
                <a:latin typeface="IBM Plex Sans" pitchFamily="34" charset="0"/>
                <a:ea typeface="IBM Plex Sans" pitchFamily="34" charset="-122"/>
                <a:cs typeface="IBM Plex Sans" pitchFamily="34" charset="-120"/>
              </a:rPr>
              <a:t> Сатоши Накамото публикува </a:t>
            </a:r>
            <a:r>
              <a:rPr lang="bg" altLang="en-US" sz="2400" i="1" dirty="0">
                <a:solidFill>
                  <a:srgbClr val="25252B"/>
                </a:solidFill>
                <a:latin typeface="IBM Plex Sans" pitchFamily="34" charset="0"/>
                <a:ea typeface="IBM Plex Sans" pitchFamily="34" charset="-122"/>
                <a:cs typeface="IBM Plex Sans" pitchFamily="34" charset="-120"/>
              </a:rPr>
              <a:t>Биткойн: електронна парична система с равноправни участници</a:t>
            </a:r>
            <a:r>
              <a:rPr lang="bg" altLang="en-US" sz="2400" dirty="0">
                <a:solidFill>
                  <a:srgbClr val="25252B"/>
                </a:solidFill>
                <a:latin typeface="IBM Plex Sans" pitchFamily="34" charset="0"/>
                <a:ea typeface="IBM Plex Sans" pitchFamily="34" charset="-122"/>
                <a:cs typeface="IBM Plex Sans" pitchFamily="34" charset="-120"/>
              </a:rPr>
              <a:t>. </a:t>
            </a:r>
            <a:r>
              <a:rPr lang="bg" altLang="en-US" sz="2400" b="1" dirty="0">
                <a:solidFill>
                  <a:srgbClr val="25252B"/>
                </a:solidFill>
                <a:latin typeface="IBM Plex Sans" pitchFamily="34" charset="0"/>
                <a:ea typeface="IBM Plex Sans" pitchFamily="34" charset="-122"/>
                <a:cs typeface="IBM Plex Sans" pitchFamily="34" charset="-120"/>
              </a:rPr>
              <a:t>Януари 2009 г.:</a:t>
            </a:r>
            <a:r>
              <a:rPr lang="bg" altLang="en-US" sz="2400" dirty="0">
                <a:solidFill>
                  <a:srgbClr val="25252B"/>
                </a:solidFill>
                <a:latin typeface="IBM Plex Sans" pitchFamily="34" charset="0"/>
                <a:ea typeface="IBM Plex Sans" pitchFamily="34" charset="-122"/>
                <a:cs typeface="IBM Plex Sans" pitchFamily="34" charset="-120"/>
              </a:rPr>
              <a:t> мрежата започва работа.</a:t>
            </a:r>
            <a:endParaRPr lang="bg" sz="2400" dirty="0"/>
          </a:p>
        </p:txBody>
      </p:sp>
      <p:pic>
        <p:nvPicPr>
          <p:cNvPr id="5" name="Image 0" descr="Платежна компания Подателят подава заявка до компаниятаКомпанията поддържа регистъра и одобрява превода Получателят получава средствата, ако компанията разрешиЗависи отЕдна доверена организация, която">    </p:cNvPr>
          <p:cNvPicPr>
            <a:picLocks noChangeAspect="1"/>
          </p:cNvPicPr>
          <p:nvPr/>
        </p:nvPicPr>
        <p:blipFill>
          <a:blip r:embed="rId1"/>
          <a:stretch>
            <a:fillRect/>
          </a:stretch>
        </p:blipFill>
        <p:spPr>
          <a:xfrm>
            <a:off x="3706978" y="2834274"/>
            <a:ext cx="4777649" cy="343613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е Биткойн?</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Децентрализиран · Ограничено предлагане · От</a:t>
            </a:r>
            <a:br/>
            <a:r>
              <a:rPr lang="bg" altLang="en-US" sz="3000" dirty="0">
                <a:solidFill>
                  <a:srgbClr val="422C70"/>
                </a:solidFill>
                <a:latin typeface="IBM Plex Sans Medium" pitchFamily="34" charset="0"/>
                <a:ea typeface="IBM Plex Sans Medium" pitchFamily="34" charset="-122"/>
                <a:cs typeface="IBM Plex Sans Medium" pitchFamily="34" charset="-120"/>
              </a:rPr>
              <a:t>равноправен към равноправен участник</a:t>
            </a:r>
            <a:endParaRPr lang="bg" sz="3000" dirty="0"/>
          </a:p>
        </p:txBody>
      </p:sp>
      <p:sp>
        <p:nvSpPr>
          <p:cNvPr id="4" name="Text 2"/>
          <p:cNvSpPr/>
          <p:nvPr/>
        </p:nvSpPr>
        <p:spPr>
          <a:xfrm>
            <a:off x="1032449" y="1802191"/>
            <a:ext cx="11109137" cy="2486894"/>
          </a:xfrm>
          <a:prstGeom prst="rect">
            <a:avLst/>
          </a:prstGeom>
          <a:noFill/>
          <a:ln/>
        </p:spPr>
        <p:txBody>
          <a:bodyPr wrap="square" lIns="0" tIns="0" rIns="0" bIns="0" rtlCol="0" anchor="t"/>
          <a:lstStyle/>
          <a:p>
            <a:pPr algn="l" marL="219710" indent="-219710">
              <a:lnSpc>
                <a:spcPct val="113000"/>
              </a:lnSpc>
              <a:buSzPct val="100000"/>
              <a:buChar char="•"/>
            </a:pPr>
            <a:r>
              <a:rPr lang="bg" altLang="en-US" sz="2300" b="1" dirty="0">
                <a:solidFill>
                  <a:srgbClr val="422C70"/>
                </a:solidFill>
                <a:latin typeface="IBM Plex Sans" pitchFamily="34" charset="0"/>
                <a:ea typeface="IBM Plex Sans" pitchFamily="34" charset="-122"/>
                <a:cs typeface="IBM Plex Sans" pitchFamily="34" charset="-120"/>
              </a:rPr>
              <a:t>Децентрализация:</a:t>
            </a:r>
            <a:r>
              <a:rPr lang="bg" altLang="en-US" sz="2300" dirty="0">
                <a:solidFill>
                  <a:srgbClr val="25252B"/>
                </a:solidFill>
                <a:latin typeface="IBM Plex Sans" pitchFamily="34" charset="0"/>
                <a:ea typeface="IBM Plex Sans" pitchFamily="34" charset="-122"/>
                <a:cs typeface="IBM Plex Sans" pitchFamily="34" charset="-120"/>
              </a:rPr>
              <a:t> няма централен орган, който да създава сметки, да променя салда или да одобрява кой се присъединява</a:t>
            </a:r>
            <a:endParaRPr lang="bg" sz="2300" dirty="0"/>
          </a:p>
          <a:p>
            <a:pPr algn="l" marL="219710" indent="-219710">
              <a:lnSpc>
                <a:spcPct val="113000"/>
              </a:lnSpc>
              <a:spcBef>
                <a:spcPts val="460"/>
              </a:spcBef>
              <a:buSzPct val="100000"/>
              <a:buChar char="•"/>
            </a:pPr>
            <a:r>
              <a:rPr lang="bg" altLang="en-US" sz="2300" b="1" dirty="0">
                <a:solidFill>
                  <a:srgbClr val="422C70"/>
                </a:solidFill>
                <a:latin typeface="IBM Plex Sans" pitchFamily="34" charset="0"/>
                <a:ea typeface="IBM Plex Sans" pitchFamily="34" charset="-122"/>
                <a:cs typeface="IBM Plex Sans" pitchFamily="34" charset="-120"/>
              </a:rPr>
              <a:t>Ограничено предлагане:</a:t>
            </a:r>
            <a:r>
              <a:rPr lang="bg" altLang="en-US" sz="2300" dirty="0">
                <a:solidFill>
                  <a:srgbClr val="25252B"/>
                </a:solidFill>
                <a:latin typeface="IBM Plex Sans" pitchFamily="34" charset="0"/>
                <a:ea typeface="IBM Plex Sans" pitchFamily="34" charset="-122"/>
                <a:cs typeface="IBM Plex Sans" pitchFamily="34" charset="-120"/>
              </a:rPr>
              <a:t> никога няма да има повече от 21 милиона биткойн</a:t>
            </a:r>
            <a:endParaRPr lang="bg" sz="2300" dirty="0"/>
          </a:p>
          <a:p>
            <a:pPr algn="l" marL="219710" indent="-219710">
              <a:lnSpc>
                <a:spcPct val="113000"/>
              </a:lnSpc>
              <a:spcBef>
                <a:spcPts val="460"/>
              </a:spcBef>
              <a:buSzPct val="100000"/>
              <a:buChar char="•"/>
            </a:pPr>
            <a:r>
              <a:rPr lang="bg" altLang="en-US" sz="2300" b="1" dirty="0">
                <a:solidFill>
                  <a:srgbClr val="422C70"/>
                </a:solidFill>
                <a:latin typeface="IBM Plex Sans" pitchFamily="34" charset="0"/>
                <a:ea typeface="IBM Plex Sans" pitchFamily="34" charset="-122"/>
                <a:cs typeface="IBM Plex Sans" pitchFamily="34" charset="-120"/>
              </a:rPr>
              <a:t>От човек на човек:</a:t>
            </a:r>
            <a:r>
              <a:rPr lang="bg" altLang="en-US" sz="2300" dirty="0">
                <a:solidFill>
                  <a:srgbClr val="25252B"/>
                </a:solidFill>
                <a:latin typeface="IBM Plex Sans" pitchFamily="34" charset="0"/>
                <a:ea typeface="IBM Plex Sans" pitchFamily="34" charset="-122"/>
                <a:cs typeface="IBM Plex Sans" pitchFamily="34" charset="-120"/>
              </a:rPr>
              <a:t> изпращайте на всеки, навсякъде, без да искате разрешение от централен орган</a:t>
            </a:r>
            <a:endParaRPr lang="bg" sz="2300" dirty="0"/>
          </a:p>
        </p:txBody>
      </p:sp>
      <p:sp>
        <p:nvSpPr>
          <p:cNvPr id="5" name="Text 3"/>
          <p:cNvSpPr/>
          <p:nvPr/>
        </p:nvSpPr>
        <p:spPr>
          <a:xfrm>
            <a:off x="666780" y="4610862"/>
            <a:ext cx="11510010" cy="1579992"/>
          </a:xfrm>
          <a:prstGeom prst="rect">
            <a:avLst/>
          </a:prstGeom>
          <a:noFill/>
          <a:ln/>
        </p:spPr>
        <p:txBody>
          <a:bodyPr wrap="square" lIns="0" tIns="0" rIns="0" bIns="0" rtlCol="0" anchor="t"/>
          <a:lstStyle/>
          <a:p>
            <a:pPr algn="l" indent="0" marL="0">
              <a:lnSpc>
                <a:spcPct val="113000"/>
              </a:lnSpc>
              <a:buNone/>
            </a:pPr>
            <a:r>
              <a:rPr lang="bg" altLang="en-US" sz="2300" dirty="0">
                <a:solidFill>
                  <a:srgbClr val="25252B"/>
                </a:solidFill>
                <a:latin typeface="IBM Plex Sans" pitchFamily="34" charset="0"/>
                <a:ea typeface="IBM Plex Sans" pitchFamily="34" charset="-122"/>
                <a:cs typeface="IBM Plex Sans" pitchFamily="34" charset="-120"/>
              </a:rPr>
              <a:t>Никоя компания не може да замрази биткойн, който контролирате сами. Другата страна на тази свобода е отговорността: валидна трансакция обикновено е невъзможно да бъде отменена, а за мрежата няма служба за поддръжка.</a:t>
            </a:r>
            <a:endParaRPr lang="bg"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е Биткойн?</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Лимит, който всеки може да провери</a:t>
            </a:r>
            <a:endParaRPr lang="bg" sz="3000" dirty="0"/>
          </a:p>
        </p:txBody>
      </p:sp>
      <p:pic>
        <p:nvPicPr>
          <p:cNvPr id="4" name="Image 0" descr="Твърдение за предлагането Емитентът посочва лимит на своя уебсайт. Той е записан само в собствената база данни на емитента. Никой извън емитента не може да го провери. Емитентът може незабелязано да п">    </p:cNvPr>
          <p:cNvPicPr>
            <a:picLocks noChangeAspect="1"/>
          </p:cNvPicPr>
          <p:nvPr/>
        </p:nvPicPr>
        <p:blipFill>
          <a:blip r:embed="rId1"/>
          <a:stretch>
            <a:fillRect/>
          </a:stretch>
        </p:blipFill>
        <p:spPr>
          <a:xfrm>
            <a:off x="1698315" y="1295430"/>
            <a:ext cx="8795339" cy="497342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е Биткойн?</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Не Ви е нужен цял Биткойн</a:t>
            </a:r>
            <a:endParaRPr lang="bg"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Един биткойн се дели на 100 000 000 по-малки единици, наречени сатоши, или накратко сатове.</a:t>
            </a:r>
            <a:endParaRPr lang="bg" sz="2400" dirty="0"/>
          </a:p>
        </p:txBody>
      </p:sp>
      <p:pic>
        <p:nvPicPr>
          <p:cNvPr id="5" name="Image 0" descr="Биткойн (BTC)10,10,010,0010,00000001Сатошита (сатове)⁠100 000 000⁠ 10 000 000⁠ 1 000 000⁠ 100 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е Биткойн?</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Кой поддържа Биткойн в действие?</a:t>
            </a:r>
            <a:endParaRPr lang="bg" sz="3000" dirty="0"/>
          </a:p>
        </p:txBody>
      </p:sp>
      <p:pic>
        <p:nvPicPr>
          <p:cNvPr id="4" name="Image 0" descr="ПотребителПотребителят получава, съхранява и изпраща биткойн. ВъзелВъзелът самостоятелно проверява спазването на правилата и препредава валидни данни. КопачКопачът създава кандидат-блокове и извършва ">    </p:cNvPr>
          <p:cNvPicPr>
            <a:picLocks noChangeAspect="1"/>
          </p:cNvPicPr>
          <p:nvPr/>
        </p:nvPicPr>
        <p:blipFill>
          <a:blip r:embed="rId1"/>
          <a:stretch>
            <a:fillRect/>
          </a:stretch>
        </p:blipFill>
        <p:spPr>
          <a:xfrm>
            <a:off x="1808866" y="1295430"/>
            <a:ext cx="8573963" cy="496208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е Биткойн?</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Кой поддържа Биткойн в действие?</a:t>
            </a:r>
            <a:endParaRPr lang="bg"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е Биткойн?</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Биткойн изисква компромиси</a:t>
            </a:r>
            <a:endParaRPr lang="bg"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Цената му може да се променя бързо</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Грешките обикновено са необратими</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На много места приемането му все още е ограничено</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Безопасното му използване изисква известно обучение</a:t>
            </a:r>
            <a:endParaRPr lang="bg"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Биткойн заменя част от доверието в институциите с проверка и лична отговорност. Той не премахва риска.</a:t>
            </a:r>
            <a:endParaRPr lang="b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е Биткойн?</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bg" altLang="en-US" sz="4350" dirty="0">
                <a:solidFill>
                  <a:srgbClr val="FFFFFF"/>
                </a:solidFill>
                <a:latin typeface="IBM Plex Sans Medium" pitchFamily="34" charset="0"/>
                <a:ea typeface="IBM Plex Sans Medium" pitchFamily="34" charset="-122"/>
                <a:cs typeface="IBM Plex Sans Medium" pitchFamily="34" charset="-120"/>
              </a:rPr>
              <a:t>Как използвате Биткойн?</a:t>
            </a:r>
            <a:endParaRPr lang="bg"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bg" altLang="en-US" sz="2400" dirty="0">
                <a:solidFill>
                  <a:srgbClr val="FFFFFF"/>
                </a:solidFill>
                <a:latin typeface="IBM Plex Sans" pitchFamily="34" charset="0"/>
                <a:ea typeface="IBM Plex Sans" pitchFamily="34" charset="-122"/>
                <a:cs typeface="IBM Plex Sans" pitchFamily="34" charset="-120"/>
              </a:rPr>
              <a:t>Първият въпрос за всеки портфейл: кой контролира ключовете?</a:t>
            </a:r>
            <a:endParaRPr lang="b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Портфейлът управлява ключове</a:t>
            </a:r>
            <a:endParaRPr lang="bg" sz="3000" dirty="0"/>
          </a:p>
        </p:txBody>
      </p:sp>
      <p:pic>
        <p:nvPicPr>
          <p:cNvPr id="4" name="Image 0" descr="Вашият портфейл съхранява ключовете Получаване Споделете адрес за получаванеИзпращане Подпишете с Вашия ключ Биткойните остават в споделения регистър">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 използвате Биткойн?</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Кой всъщност държи Вашите биткойни?</a:t>
            </a:r>
            <a:endParaRPr lang="bg"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bg" altLang="en-US" sz="2400" b="1" dirty="0">
                <a:solidFill>
                  <a:srgbClr val="422C70"/>
                </a:solidFill>
                <a:latin typeface="IBM Plex Sans" pitchFamily="34" charset="0"/>
                <a:ea typeface="IBM Plex Sans" pitchFamily="34" charset="-122"/>
                <a:cs typeface="IBM Plex Sans" pitchFamily="34" charset="-120"/>
              </a:rPr>
              <a:t>Самостоятелно съхранение:</a:t>
            </a:r>
            <a:r>
              <a:rPr lang="bg" altLang="en-US" sz="2400" dirty="0">
                <a:solidFill>
                  <a:srgbClr val="25252B"/>
                </a:solidFill>
                <a:latin typeface="IBM Plex Sans" pitchFamily="34" charset="0"/>
                <a:ea typeface="IBM Plex Sans" pitchFamily="34" charset="-122"/>
                <a:cs typeface="IBM Plex Sans" pitchFamily="34" charset="-120"/>
              </a:rPr>
              <a:t> Вие контролирате ключовете</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Никой не може да възстанови Вашите биткойни вместо Вас, ако загубите фразата за възстановяване и устройството</a:t>
            </a:r>
            <a:endParaRPr lang="bg" sz="2400" dirty="0"/>
          </a:p>
          <a:p>
            <a:pPr algn="l" marL="228600" indent="-228600">
              <a:lnSpc>
                <a:spcPct val="113000"/>
              </a:lnSpc>
              <a:spcBef>
                <a:spcPts val="480"/>
              </a:spcBef>
              <a:buSzPct val="100000"/>
              <a:buChar char="•"/>
            </a:pPr>
            <a:r>
              <a:rPr lang="bg" altLang="en-US" sz="2400" b="1" dirty="0">
                <a:solidFill>
                  <a:srgbClr val="422C70"/>
                </a:solidFill>
                <a:latin typeface="IBM Plex Sans" pitchFamily="34" charset="0"/>
                <a:ea typeface="IBM Plex Sans" pitchFamily="34" charset="-122"/>
                <a:cs typeface="IBM Plex Sans" pitchFamily="34" charset="-120"/>
              </a:rPr>
              <a:t>Попечителско съхранение:</a:t>
            </a:r>
            <a:r>
              <a:rPr lang="bg" altLang="en-US" sz="2400" dirty="0">
                <a:solidFill>
                  <a:srgbClr val="25252B"/>
                </a:solidFill>
                <a:latin typeface="IBM Plex Sans" pitchFamily="34" charset="0"/>
                <a:ea typeface="IBM Plex Sans" pitchFamily="34" charset="-122"/>
                <a:cs typeface="IBM Plex Sans" pitchFamily="34" charset="-120"/>
              </a:rPr>
              <a:t> компания държи ключовете, донякъде като банка</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Вашият баланс е нейното обещание да плати; тя може да ограничи тегленията, да замрази сметка, да бъде хакната или да прекрати дейността си</a:t>
            </a:r>
            <a:endParaRPr lang="bg" sz="2400" dirty="0"/>
          </a:p>
        </p:txBody>
      </p:sp>
      <p:sp>
        <p:nvSpPr>
          <p:cNvPr id="5" name="Text 3"/>
          <p:cNvSpPr/>
          <p:nvPr/>
        </p:nvSpPr>
        <p:spPr>
          <a:xfrm>
            <a:off x="666780" y="5195438"/>
            <a:ext cx="11510010" cy="822686"/>
          </a:xfrm>
          <a:prstGeom prst="rect">
            <a:avLst/>
          </a:prstGeom>
          <a:noFill/>
          <a:ln/>
        </p:spPr>
        <p:txBody>
          <a:bodyPr wrap="square" lIns="0" tIns="0" rIns="0" bIns="0" rtlCol="0" anchor="t"/>
          <a:lstStyle/>
          <a:p>
            <a:pPr algn="l" indent="0" marL="0">
              <a:lnSpc>
                <a:spcPct val="113000"/>
              </a:lnSpc>
              <a:buNone/>
            </a:pPr>
            <a:r>
              <a:rPr lang="bg" altLang="en-US" sz="2400" dirty="0">
                <a:solidFill>
                  <a:srgbClr val="25252B"/>
                </a:solidFill>
                <a:latin typeface="IBM Plex Sans" pitchFamily="34" charset="0"/>
                <a:ea typeface="IBM Plex Sans" pitchFamily="34" charset="-122"/>
                <a:cs typeface="IBM Plex Sans" pitchFamily="34" charset="-120"/>
              </a:rPr>
              <a:t>Изборът на начин на съхранение не е мярка за личната Ви стойност. Важното е да знаете кой вид използвате и на какво се доверявате.</a:t>
            </a:r>
            <a:endParaRPr lang="bg"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 използвате Биткойн?</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Вашата фраза за</a:t>
            </a:r>
            <a:br/>
            <a:r>
              <a:rPr lang="bg" altLang="en-US" sz="3000" dirty="0">
                <a:solidFill>
                  <a:srgbClr val="422C70"/>
                </a:solidFill>
                <a:latin typeface="IBM Plex Sans Medium" pitchFamily="34" charset="0"/>
                <a:ea typeface="IBM Plex Sans Medium" pitchFamily="34" charset="-122"/>
                <a:cs typeface="IBM Plex Sans Medium" pitchFamily="34" charset="-120"/>
              </a:rPr>
              <a:t>възстановяване дава пълен</a:t>
            </a:r>
            <a:br/>
            <a:r>
              <a:rPr lang="bg" altLang="en-US" sz="3000" dirty="0">
                <a:solidFill>
                  <a:srgbClr val="422C70"/>
                </a:solidFill>
                <a:latin typeface="IBM Plex Sans Medium" pitchFamily="34" charset="0"/>
                <a:ea typeface="IBM Plex Sans Medium" pitchFamily="34" charset="-122"/>
                <a:cs typeface="IBM Plex Sans Medium" pitchFamily="34" charset="-120"/>
              </a:rPr>
              <a:t>достъп</a:t>
            </a:r>
            <a:endParaRPr lang="bg" sz="3000" dirty="0"/>
          </a:p>
        </p:txBody>
      </p:sp>
      <p:sp>
        <p:nvSpPr>
          <p:cNvPr id="5" name="Text 2"/>
          <p:cNvSpPr/>
          <p:nvPr/>
        </p:nvSpPr>
        <p:spPr>
          <a:xfrm>
            <a:off x="666780" y="2261586"/>
            <a:ext cx="5694426" cy="1727850"/>
          </a:xfrm>
          <a:prstGeom prst="rect">
            <a:avLst/>
          </a:prstGeom>
          <a:noFill/>
          <a:ln/>
        </p:spPr>
        <p:txBody>
          <a:bodyPr wrap="square" lIns="0" tIns="0" rIns="0" bIns="0" rtlCol="0" anchor="t"/>
          <a:lstStyle/>
          <a:p>
            <a:pPr algn="l" indent="0" marL="0">
              <a:lnSpc>
                <a:spcPct val="113000"/>
              </a:lnSpc>
              <a:buNone/>
            </a:pPr>
            <a:r>
              <a:rPr lang="bg" altLang="en-US" sz="2020" dirty="0">
                <a:solidFill>
                  <a:srgbClr val="25252B"/>
                </a:solidFill>
                <a:latin typeface="IBM Plex Sans" pitchFamily="34" charset="0"/>
                <a:ea typeface="IBM Plex Sans" pitchFamily="34" charset="-122"/>
                <a:cs typeface="IBM Plex Sans" pitchFamily="34" charset="-120"/>
              </a:rPr>
              <a:t>Подреден списък от думи, обикновено 12 или 24, чрез който могат да бъдат възстановени Вашите ключове. Всеки, който разполага с него, може да вземе Вашите биткойни.</a:t>
            </a:r>
            <a:endParaRPr lang="bg" sz="2020" dirty="0"/>
          </a:p>
        </p:txBody>
      </p:sp>
      <p:pic>
        <p:nvPicPr>
          <p:cNvPr id="6" name="Image 1" descr="Само за пример1. civil2. switch3. plunge4. stadium5. live6. wedding7. foster8. dice9. giraffe10. you11. foil12. cinnamon">    </p:cNvPr>
          <p:cNvPicPr>
            <a:picLocks noChangeAspect="1"/>
          </p:cNvPicPr>
          <p:nvPr/>
        </p:nvPicPr>
        <p:blipFill>
          <a:blip r:embed="rId2"/>
          <a:stretch>
            <a:fillRect/>
          </a:stretch>
        </p:blipFill>
        <p:spPr>
          <a:xfrm>
            <a:off x="1472550" y="4117452"/>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 използвате Биткойн?</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bg" altLang="en-US" sz="4350" dirty="0">
                <a:solidFill>
                  <a:srgbClr val="FFFFFF"/>
                </a:solidFill>
                <a:latin typeface="IBM Plex Sans Medium" pitchFamily="34" charset="0"/>
                <a:ea typeface="IBM Plex Sans Medium" pitchFamily="34" charset="-122"/>
                <a:cs typeface="IBM Plex Sans Medium" pitchFamily="34" charset="-120"/>
              </a:rPr>
              <a:t>Не са Ваши ключовете, не са</a:t>
            </a:r>
            <a:br/>
            <a:r>
              <a:rPr lang="bg" altLang="en-US" sz="4350" dirty="0">
                <a:solidFill>
                  <a:srgbClr val="FFFFFF"/>
                </a:solidFill>
                <a:latin typeface="IBM Plex Sans Medium" pitchFamily="34" charset="0"/>
                <a:ea typeface="IBM Plex Sans Medium" pitchFamily="34" charset="-122"/>
                <a:cs typeface="IBM Plex Sans Medium" pitchFamily="34" charset="-120"/>
              </a:rPr>
              <a:t>Ваши монетите.</a:t>
            </a:r>
            <a:endParaRPr lang="bg"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C0C0D0"/>
                </a:solidFill>
                <a:latin typeface="IBM Plex Sans" pitchFamily="34" charset="0"/>
                <a:ea typeface="IBM Plex Sans" pitchFamily="34" charset="-122"/>
                <a:cs typeface="IBM Plex Sans" pitchFamily="34" charset="-120"/>
              </a:rPr>
              <a:t>Въведение в Биткойн · Как използвате Биткойн?</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Преди да използвате какъвто и</a:t>
            </a:r>
            <a:br/>
            <a:r>
              <a:rPr lang="bg" altLang="en-US" sz="3000" dirty="0">
                <a:solidFill>
                  <a:srgbClr val="422C70"/>
                </a:solidFill>
                <a:latin typeface="IBM Plex Sans Medium" pitchFamily="34" charset="0"/>
                <a:ea typeface="IBM Plex Sans Medium" pitchFamily="34" charset="-122"/>
                <a:cs typeface="IBM Plex Sans Medium" pitchFamily="34" charset="-120"/>
              </a:rPr>
              <a:t>да е портфейл</a:t>
            </a:r>
            <a:endParaRPr lang="bg" sz="3000" dirty="0"/>
          </a:p>
        </p:txBody>
      </p:sp>
      <p:sp>
        <p:nvSpPr>
          <p:cNvPr id="5" name="Text 2"/>
          <p:cNvSpPr/>
          <p:nvPr/>
        </p:nvSpPr>
        <p:spPr>
          <a:xfrm>
            <a:off x="956188" y="1783812"/>
            <a:ext cx="6023427" cy="4294480"/>
          </a:xfrm>
          <a:prstGeom prst="rect">
            <a:avLst/>
          </a:prstGeom>
          <a:noFill/>
          <a:ln/>
        </p:spPr>
        <p:txBody>
          <a:bodyPr wrap="square" lIns="0" tIns="0" rIns="0" bIns="0" rtlCol="0" anchor="t"/>
          <a:lstStyle/>
          <a:p>
            <a:pPr algn="l" marL="173990" indent="-173990">
              <a:lnSpc>
                <a:spcPct val="113000"/>
              </a:lnSpc>
              <a:buSzPct val="100000"/>
              <a:buChar char="•"/>
            </a:pPr>
            <a:r>
              <a:rPr lang="bg" altLang="en-US" sz="1820" b="1" dirty="0">
                <a:solidFill>
                  <a:srgbClr val="422C70"/>
                </a:solidFill>
                <a:latin typeface="IBM Plex Sans" pitchFamily="34" charset="0"/>
                <a:ea typeface="IBM Plex Sans" pitchFamily="34" charset="-122"/>
                <a:cs typeface="IBM Plex Sans" pitchFamily="34" charset="-120"/>
              </a:rPr>
              <a:t>Ключове:</a:t>
            </a:r>
            <a:r>
              <a:rPr lang="bg" altLang="en-US" sz="1820" dirty="0">
                <a:solidFill>
                  <a:srgbClr val="25252B"/>
                </a:solidFill>
                <a:latin typeface="IBM Plex Sans" pitchFamily="34" charset="0"/>
                <a:ea typeface="IBM Plex Sans" pitchFamily="34" charset="-122"/>
                <a:cs typeface="IBM Plex Sans" pitchFamily="34" charset="-120"/>
              </a:rPr>
              <a:t> кой ги контролира — Вие или компания?</a:t>
            </a:r>
            <a:endParaRPr lang="bg" sz="1820" dirty="0"/>
          </a:p>
          <a:p>
            <a:pPr algn="l" marL="173990" indent="-173990">
              <a:lnSpc>
                <a:spcPct val="113000"/>
              </a:lnSpc>
              <a:spcBef>
                <a:spcPts val="360"/>
              </a:spcBef>
              <a:buSzPct val="100000"/>
              <a:buChar char="•"/>
            </a:pPr>
            <a:r>
              <a:rPr lang="bg" altLang="en-US" sz="1820" b="1" dirty="0">
                <a:solidFill>
                  <a:srgbClr val="422C70"/>
                </a:solidFill>
                <a:latin typeface="IBM Plex Sans" pitchFamily="34" charset="0"/>
                <a:ea typeface="IBM Plex Sans" pitchFamily="34" charset="-122"/>
                <a:cs typeface="IBM Plex Sans" pitchFamily="34" charset="-120"/>
              </a:rPr>
              <a:t>Възстановяване:</a:t>
            </a:r>
            <a:r>
              <a:rPr lang="bg" altLang="en-US" sz="1820" dirty="0">
                <a:solidFill>
                  <a:srgbClr val="25252B"/>
                </a:solidFill>
                <a:latin typeface="IBM Plex Sans" pitchFamily="34" charset="0"/>
                <a:ea typeface="IBM Plex Sans" pitchFamily="34" charset="-122"/>
                <a:cs typeface="IBM Plex Sans" pitchFamily="34" charset="-120"/>
              </a:rPr>
              <a:t> какво става, ако загубите телефона си или компанията изчезне?</a:t>
            </a:r>
            <a:endParaRPr lang="bg" sz="1820" dirty="0"/>
          </a:p>
          <a:p>
            <a:pPr algn="l" marL="173990" indent="-173990">
              <a:lnSpc>
                <a:spcPct val="113000"/>
              </a:lnSpc>
              <a:spcBef>
                <a:spcPts val="360"/>
              </a:spcBef>
              <a:buSzPct val="100000"/>
              <a:buChar char="•"/>
            </a:pPr>
            <a:r>
              <a:rPr lang="bg" altLang="en-US" sz="1820" b="1" dirty="0">
                <a:solidFill>
                  <a:srgbClr val="422C70"/>
                </a:solidFill>
                <a:latin typeface="IBM Plex Sans" pitchFamily="34" charset="0"/>
                <a:ea typeface="IBM Plex Sans" pitchFamily="34" charset="-122"/>
                <a:cs typeface="IBM Plex Sans" pitchFamily="34" charset="-120"/>
              </a:rPr>
              <a:t>Източник:</a:t>
            </a:r>
            <a:r>
              <a:rPr lang="bg" altLang="en-US" sz="1820" dirty="0">
                <a:solidFill>
                  <a:srgbClr val="25252B"/>
                </a:solidFill>
                <a:latin typeface="IBM Plex Sans" pitchFamily="34" charset="0"/>
                <a:ea typeface="IBM Plex Sans" pitchFamily="34" charset="-122"/>
                <a:cs typeface="IBM Plex Sans" pitchFamily="34" charset="-120"/>
              </a:rPr>
              <a:t> официален уебсайт или страница в магазин за приложения, а не връзка, която някой Ви е изпратил?</a:t>
            </a:r>
            <a:endParaRPr lang="bg" sz="1820" dirty="0"/>
          </a:p>
          <a:p>
            <a:pPr algn="l" marL="173990" indent="-173990">
              <a:lnSpc>
                <a:spcPct val="113000"/>
              </a:lnSpc>
              <a:spcBef>
                <a:spcPts val="360"/>
              </a:spcBef>
              <a:buSzPct val="100000"/>
              <a:buChar char="•"/>
            </a:pPr>
            <a:r>
              <a:rPr lang="bg" altLang="en-US" sz="1820" b="1" dirty="0">
                <a:solidFill>
                  <a:srgbClr val="422C70"/>
                </a:solidFill>
                <a:latin typeface="IBM Plex Sans" pitchFamily="34" charset="0"/>
                <a:ea typeface="IBM Plex Sans" pitchFamily="34" charset="-122"/>
                <a:cs typeface="IBM Plex Sans" pitchFamily="34" charset="-120"/>
              </a:rPr>
              <a:t>Код:</a:t>
            </a:r>
            <a:r>
              <a:rPr lang="bg" altLang="en-US" sz="1820" dirty="0">
                <a:solidFill>
                  <a:srgbClr val="25252B"/>
                </a:solidFill>
                <a:latin typeface="IBM Plex Sans" pitchFamily="34" charset="0"/>
                <a:ea typeface="IBM Plex Sans" pitchFamily="34" charset="-122"/>
                <a:cs typeface="IBM Plex Sans" pitchFamily="34" charset="-120"/>
              </a:rPr>
              <a:t> с отворен код и активно поддържан? (Само по себе си това не е доказателство за сигурност.)</a:t>
            </a:r>
            <a:endParaRPr lang="bg" sz="1820" dirty="0"/>
          </a:p>
          <a:p>
            <a:pPr algn="l" marL="173990" indent="-173990">
              <a:lnSpc>
                <a:spcPct val="113000"/>
              </a:lnSpc>
              <a:spcBef>
                <a:spcPts val="360"/>
              </a:spcBef>
              <a:buSzPct val="100000"/>
              <a:buChar char="•"/>
            </a:pPr>
            <a:r>
              <a:rPr lang="bg" altLang="en-US" sz="1820" b="1" dirty="0">
                <a:solidFill>
                  <a:srgbClr val="422C70"/>
                </a:solidFill>
                <a:latin typeface="IBM Plex Sans" pitchFamily="34" charset="0"/>
                <a:ea typeface="IBM Plex Sans" pitchFamily="34" charset="-122"/>
                <a:cs typeface="IBM Plex Sans" pitchFamily="34" charset="-120"/>
              </a:rPr>
              <a:t>Разходи:</a:t>
            </a:r>
            <a:r>
              <a:rPr lang="bg" altLang="en-US" sz="1820" dirty="0">
                <a:solidFill>
                  <a:srgbClr val="25252B"/>
                </a:solidFill>
                <a:latin typeface="IBM Plex Sans" pitchFamily="34" charset="0"/>
                <a:ea typeface="IBM Plex Sans" pitchFamily="34" charset="-122"/>
                <a:cs typeface="IBM Plex Sans" pitchFamily="34" charset="-120"/>
              </a:rPr>
              <a:t> такси за изпращане, получаване или теглене?</a:t>
            </a:r>
            <a:endParaRPr lang="bg" sz="1820" dirty="0"/>
          </a:p>
          <a:p>
            <a:pPr algn="l" marL="173990" indent="-173990">
              <a:lnSpc>
                <a:spcPct val="113000"/>
              </a:lnSpc>
              <a:spcBef>
                <a:spcPts val="360"/>
              </a:spcBef>
              <a:buSzPct val="100000"/>
              <a:buChar char="•"/>
            </a:pPr>
            <a:r>
              <a:rPr lang="bg" altLang="en-US" sz="1820" b="1" dirty="0">
                <a:solidFill>
                  <a:srgbClr val="422C70"/>
                </a:solidFill>
                <a:latin typeface="IBM Plex Sans" pitchFamily="34" charset="0"/>
                <a:ea typeface="IBM Plex Sans" pitchFamily="34" charset="-122"/>
                <a:cs typeface="IBM Plex Sans" pitchFamily="34" charset="-120"/>
              </a:rPr>
              <a:t>Плащания:</a:t>
            </a:r>
            <a:r>
              <a:rPr lang="bg" altLang="en-US" sz="1820" dirty="0">
                <a:solidFill>
                  <a:srgbClr val="25252B"/>
                </a:solidFill>
                <a:latin typeface="IBM Plex Sans" pitchFamily="34" charset="0"/>
                <a:ea typeface="IBM Plex Sans" pitchFamily="34" charset="-122"/>
                <a:cs typeface="IBM Plex Sans" pitchFamily="34" charset="-120"/>
              </a:rPr>
              <a:t> в блокчейна, чрез Lightning или и двете?</a:t>
            </a:r>
            <a:endParaRPr lang="bg"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 използвате Биткойн?</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Във веригата и в Lightning</a:t>
            </a:r>
            <a:endParaRPr lang="bg"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bg" altLang="en-US" sz="2400" b="1" dirty="0">
                <a:solidFill>
                  <a:srgbClr val="422C70"/>
                </a:solidFill>
                <a:latin typeface="IBM Plex Sans" pitchFamily="34" charset="0"/>
                <a:ea typeface="IBM Plex Sans" pitchFamily="34" charset="-122"/>
                <a:cs typeface="IBM Plex Sans" pitchFamily="34" charset="-120"/>
              </a:rPr>
              <a:t>Във веригата:</a:t>
            </a:r>
            <a:r>
              <a:rPr lang="bg" altLang="en-US" sz="2400" dirty="0">
                <a:solidFill>
                  <a:srgbClr val="25252B"/>
                </a:solidFill>
                <a:latin typeface="IBM Plex Sans" pitchFamily="34" charset="0"/>
                <a:ea typeface="IBM Plex Sans" pitchFamily="34" charset="-122"/>
                <a:cs typeface="IBM Plex Sans" pitchFamily="34" charset="-120"/>
              </a:rPr>
              <a:t> записано директно в блокчейна</a:t>
            </a:r>
            <a:endParaRPr lang="bg" sz="2400" dirty="0"/>
          </a:p>
          <a:p>
            <a:pPr algn="l" marL="228600" indent="-228600">
              <a:lnSpc>
                <a:spcPct val="113000"/>
              </a:lnSpc>
              <a:spcBef>
                <a:spcPts val="480"/>
              </a:spcBef>
              <a:buSzPct val="100000"/>
              <a:buChar char="•"/>
            </a:pPr>
            <a:r>
              <a:rPr lang="bg" altLang="en-US" sz="2400" b="1" dirty="0">
                <a:solidFill>
                  <a:srgbClr val="422C70"/>
                </a:solidFill>
                <a:latin typeface="IBM Plex Sans" pitchFamily="34" charset="0"/>
                <a:ea typeface="IBM Plex Sans" pitchFamily="34" charset="-122"/>
                <a:cs typeface="IBM Plex Sans" pitchFamily="34" charset="-120"/>
              </a:rPr>
              <a:t>Lightning:</a:t>
            </a:r>
            <a:r>
              <a:rPr lang="bg" altLang="en-US" sz="2400" dirty="0">
                <a:solidFill>
                  <a:srgbClr val="25252B"/>
                </a:solidFill>
                <a:latin typeface="IBM Plex Sans" pitchFamily="34" charset="0"/>
                <a:ea typeface="IBM Plex Sans" pitchFamily="34" charset="-122"/>
                <a:cs typeface="IBM Plex Sans" pitchFamily="34" charset="-120"/>
              </a:rPr>
              <a:t> платежна мрежа, изградена върху Биткойн, за бързи, малки и чести плащания, като например покупка на кафе</a:t>
            </a:r>
            <a:endParaRPr lang="bg" sz="2400" dirty="0"/>
          </a:p>
          <a:p>
            <a:pPr algn="l" marL="228600" indent="-228600">
              <a:lnSpc>
                <a:spcPct val="113000"/>
              </a:lnSpc>
              <a:spcBef>
                <a:spcPts val="480"/>
              </a:spcBef>
              <a:buSzPct val="100000"/>
              <a:buChar char="•"/>
            </a:pPr>
            <a:r>
              <a:rPr lang="bg" altLang="en-US" sz="2400" dirty="0">
                <a:solidFill>
                  <a:srgbClr val="25252B"/>
                </a:solidFill>
                <a:latin typeface="IBM Plex Sans" pitchFamily="34" charset="0"/>
                <a:ea typeface="IBM Plex Sans" pitchFamily="34" charset="-122"/>
                <a:cs typeface="IBM Plex Sans" pitchFamily="34" charset="-120"/>
              </a:rPr>
              <a:t>Портфейлът за Lightning също може да бъде с попечителство или със самостоятелно попечителство</a:t>
            </a:r>
            <a:endParaRPr lang="bg" sz="2400" dirty="0"/>
          </a:p>
        </p:txBody>
      </p:sp>
      <p:pic>
        <p:nvPicPr>
          <p:cNvPr id="5" name="Image 0" descr="В основната веригаЗаписани директно в блокчейна на БиткойнLightningПлатежна мрежа, изградена върху Биткойн">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 използвате Биткойн?</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Три правила, докато учите</a:t>
            </a:r>
            <a:endParaRPr lang="bg" sz="3000" dirty="0"/>
          </a:p>
        </p:txBody>
      </p:sp>
      <p:sp>
        <p:nvSpPr>
          <p:cNvPr id="4" name="Text 2"/>
          <p:cNvSpPr/>
          <p:nvPr/>
        </p:nvSpPr>
        <p:spPr>
          <a:xfrm>
            <a:off x="1002000" y="1375806"/>
            <a:ext cx="11142604" cy="2278868"/>
          </a:xfrm>
          <a:prstGeom prst="rect">
            <a:avLst/>
          </a:prstGeom>
          <a:noFill/>
          <a:ln/>
        </p:spPr>
        <p:txBody>
          <a:bodyPr wrap="square" lIns="0" tIns="0" rIns="0" bIns="0" rtlCol="0" anchor="t"/>
          <a:lstStyle/>
          <a:p>
            <a:pPr algn="l" marL="200660" indent="-200660">
              <a:lnSpc>
                <a:spcPct val="113000"/>
              </a:lnSpc>
              <a:buSzPct val="100000"/>
              <a:buChar char="•"/>
            </a:pPr>
            <a:r>
              <a:rPr lang="bg" altLang="en-US" sz="2110" b="1" dirty="0">
                <a:solidFill>
                  <a:srgbClr val="25252B"/>
                </a:solidFill>
                <a:latin typeface="IBM Plex Sans" pitchFamily="34" charset="0"/>
                <a:ea typeface="IBM Plex Sans" pitchFamily="34" charset="-122"/>
                <a:cs typeface="IBM Plex Sans" pitchFamily="34" charset="-120"/>
              </a:rPr>
              <a:t>Първо се запознайте с основите.</a:t>
            </a:r>
            <a:r>
              <a:rPr lang="bg" altLang="en-US" sz="2110" dirty="0">
                <a:solidFill>
                  <a:srgbClr val="25252B"/>
                </a:solidFill>
                <a:latin typeface="IBM Plex Sans" pitchFamily="34" charset="0"/>
                <a:ea typeface="IBM Plex Sans" pitchFamily="34" charset="-122"/>
                <a:cs typeface="IBM Plex Sans" pitchFamily="34" charset="-120"/>
              </a:rPr>
              <a:t> Не действайте под влияние на вълнение, страх или натиск.</a:t>
            </a:r>
            <a:endParaRPr lang="bg" sz="2110" dirty="0"/>
          </a:p>
          <a:p>
            <a:pPr algn="l" marL="200660" indent="-200660">
              <a:lnSpc>
                <a:spcPct val="113000"/>
              </a:lnSpc>
              <a:spcBef>
                <a:spcPts val="420"/>
              </a:spcBef>
              <a:buSzPct val="100000"/>
              <a:buChar char="•"/>
            </a:pPr>
            <a:r>
              <a:rPr lang="bg" altLang="en-US" sz="2110" b="1" dirty="0">
                <a:solidFill>
                  <a:srgbClr val="25252B"/>
                </a:solidFill>
                <a:latin typeface="IBM Plex Sans" pitchFamily="34" charset="0"/>
                <a:ea typeface="IBM Plex Sans" pitchFamily="34" charset="-122"/>
                <a:cs typeface="IBM Plex Sans" pitchFamily="34" charset="-120"/>
              </a:rPr>
              <a:t>Започнете с малки суми.</a:t>
            </a:r>
            <a:r>
              <a:rPr lang="bg" altLang="en-US" sz="2110" dirty="0">
                <a:solidFill>
                  <a:srgbClr val="25252B"/>
                </a:solidFill>
                <a:latin typeface="IBM Plex Sans" pitchFamily="34" charset="0"/>
                <a:ea typeface="IBM Plex Sans" pitchFamily="34" charset="-122"/>
                <a:cs typeface="IBM Plex Sans" pitchFamily="34" charset="-120"/>
              </a:rPr>
              <a:t> Изпробвайте непознати инструменти със сума, която можете да си позволите да загубите.</a:t>
            </a:r>
            <a:endParaRPr lang="bg" sz="2110" dirty="0"/>
          </a:p>
          <a:p>
            <a:pPr algn="l" marL="200660" indent="-200660">
              <a:lnSpc>
                <a:spcPct val="113000"/>
              </a:lnSpc>
              <a:spcBef>
                <a:spcPts val="420"/>
              </a:spcBef>
              <a:buSzPct val="100000"/>
              <a:buChar char="•"/>
            </a:pPr>
            <a:r>
              <a:rPr lang="bg" altLang="en-US" sz="2110" b="1" dirty="0">
                <a:solidFill>
                  <a:srgbClr val="25252B"/>
                </a:solidFill>
                <a:latin typeface="IBM Plex Sans" pitchFamily="34" charset="0"/>
                <a:ea typeface="IBM Plex Sans" pitchFamily="34" charset="-122"/>
                <a:cs typeface="IBM Plex Sans" pitchFamily="34" charset="-120"/>
              </a:rPr>
              <a:t>Не се доверявайте, проверявайте.</a:t>
            </a:r>
            <a:r>
              <a:rPr lang="bg" altLang="en-US" sz="2110" dirty="0">
                <a:solidFill>
                  <a:srgbClr val="25252B"/>
                </a:solidFill>
                <a:latin typeface="IBM Plex Sans" pitchFamily="34" charset="0"/>
                <a:ea typeface="IBM Plex Sans" pitchFamily="34" charset="-122"/>
                <a:cs typeface="IBM Plex Sans" pitchFamily="34" charset="-120"/>
              </a:rPr>
              <a:t> Проверете човека, начина на плащане, адреса и сумата.</a:t>
            </a:r>
            <a:endParaRPr lang="bg" sz="2110" dirty="0"/>
          </a:p>
        </p:txBody>
      </p:sp>
      <p:sp>
        <p:nvSpPr>
          <p:cNvPr id="5" name="Shape 3"/>
          <p:cNvSpPr/>
          <p:nvPr/>
        </p:nvSpPr>
        <p:spPr>
          <a:xfrm>
            <a:off x="666780" y="3949568"/>
            <a:ext cx="10858500" cy="2171700"/>
          </a:xfrm>
          <a:prstGeom prst="rect">
            <a:avLst/>
          </a:prstGeom>
          <a:solidFill>
            <a:srgbClr val="F3F3FA"/>
          </a:solidFill>
          <a:ln/>
        </p:spPr>
      </p:sp>
      <p:sp>
        <p:nvSpPr>
          <p:cNvPr id="6" name="Shape 4"/>
          <p:cNvSpPr/>
          <p:nvPr/>
        </p:nvSpPr>
        <p:spPr>
          <a:xfrm>
            <a:off x="666780" y="3949568"/>
            <a:ext cx="57150" cy="2171700"/>
          </a:xfrm>
          <a:prstGeom prst="rect">
            <a:avLst/>
          </a:prstGeom>
          <a:solidFill>
            <a:srgbClr val="422C70"/>
          </a:solidFill>
          <a:ln/>
        </p:spPr>
      </p:sp>
      <p:sp>
        <p:nvSpPr>
          <p:cNvPr id="7" name="Text 5"/>
          <p:cNvSpPr/>
          <p:nvPr/>
        </p:nvSpPr>
        <p:spPr>
          <a:xfrm>
            <a:off x="1153058" y="4190970"/>
            <a:ext cx="10539649" cy="1688897"/>
          </a:xfrm>
          <a:prstGeom prst="rect">
            <a:avLst/>
          </a:prstGeom>
          <a:noFill/>
          <a:ln/>
        </p:spPr>
        <p:txBody>
          <a:bodyPr wrap="square" lIns="0" tIns="0" rIns="0" bIns="0" rtlCol="0" anchor="t"/>
          <a:lstStyle/>
          <a:p>
            <a:pPr algn="l" indent="0" marL="0">
              <a:lnSpc>
                <a:spcPct val="113000"/>
              </a:lnSpc>
              <a:buNone/>
            </a:pPr>
            <a:r>
              <a:rPr lang="bg" altLang="en-US" sz="2110" b="1" dirty="0">
                <a:solidFill>
                  <a:srgbClr val="422C70"/>
                </a:solidFill>
                <a:latin typeface="IBM Plex Sans" pitchFamily="34" charset="0"/>
                <a:ea typeface="IBM Plex Sans" pitchFamily="34" charset="-122"/>
                <a:cs typeface="IBM Plex Sans" pitchFamily="34" charset="-120"/>
              </a:rPr>
              <a:t>Споделяйте информация за получаване на плащания, но никога тайни</a:t>
            </a:r>
            <a:endParaRPr lang="bg" sz="2110" dirty="0"/>
          </a:p>
          <a:p>
            <a:pPr algn="l" indent="0" marL="0">
              <a:lnSpc>
                <a:spcPct val="113000"/>
              </a:lnSpc>
              <a:spcBef>
                <a:spcPts val="320"/>
              </a:spcBef>
              <a:buNone/>
            </a:pPr>
            <a:r>
              <a:rPr lang="bg" altLang="en-US" sz="2110" dirty="0">
                <a:solidFill>
                  <a:srgbClr val="25252B"/>
                </a:solidFill>
                <a:latin typeface="IBM Plex Sans" pitchFamily="34" charset="0"/>
                <a:ea typeface="IBM Plex Sans" pitchFamily="34" charset="-122"/>
                <a:cs typeface="IBM Plex Sans" pitchFamily="34" charset="-120"/>
              </a:rPr>
              <a:t>Адрес или заявка за плащане могат да бъдат споделяни. Фраза за възстановяване или частен ключ никога не бива да бъдат споделяни. Никой добросъвестен преподавател, доставчик на портфейл или служител по поддръжката няма да поиска от Вас да ги споделите.</a:t>
            </a:r>
            <a:endParaRPr lang="bg"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 използвате Биткойн?</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Спрете, не споделяйте нищо,</a:t>
            </a:r>
            <a:br/>
            <a:r>
              <a:rPr lang="bg" altLang="en-US" sz="3000" dirty="0">
                <a:solidFill>
                  <a:srgbClr val="422C70"/>
                </a:solidFill>
                <a:latin typeface="IBM Plex Sans Medium" pitchFamily="34" charset="0"/>
                <a:ea typeface="IBM Plex Sans Medium" pitchFamily="34" charset="-122"/>
                <a:cs typeface="IBM Plex Sans Medium" pitchFamily="34" charset="-120"/>
              </a:rPr>
              <a:t>не изпращайте нищо</a:t>
            </a:r>
            <a:endParaRPr lang="bg" sz="3000" dirty="0"/>
          </a:p>
        </p:txBody>
      </p:sp>
      <p:sp>
        <p:nvSpPr>
          <p:cNvPr id="5" name="Text 2"/>
          <p:cNvSpPr/>
          <p:nvPr/>
        </p:nvSpPr>
        <p:spPr>
          <a:xfrm>
            <a:off x="666780" y="1842516"/>
            <a:ext cx="5694426" cy="2419045"/>
          </a:xfrm>
          <a:prstGeom prst="rect">
            <a:avLst/>
          </a:prstGeom>
          <a:noFill/>
          <a:ln/>
        </p:spPr>
        <p:txBody>
          <a:bodyPr wrap="square" lIns="0" tIns="0" rIns="0" bIns="0" rtlCol="0" anchor="t"/>
          <a:lstStyle/>
          <a:p>
            <a:pPr algn="l" indent="0" marL="0">
              <a:lnSpc>
                <a:spcPct val="113000"/>
              </a:lnSpc>
              <a:buNone/>
            </a:pPr>
            <a:r>
              <a:rPr lang="bg" altLang="en-US" sz="2020" dirty="0">
                <a:solidFill>
                  <a:srgbClr val="25252B"/>
                </a:solidFill>
                <a:latin typeface="IBM Plex Sans" pitchFamily="34" charset="0"/>
                <a:ea typeface="IBM Plex Sans" pitchFamily="34" charset="-122"/>
                <a:cs typeface="IBM Plex Sans" pitchFamily="34" charset="-120"/>
              </a:rPr>
              <a:t>Спрете, ако някой Ви притиска да бързате или да пазите тайна, обещава гарантирана доходност, иска първо да изпратите биткойн или иска Вашата сийд фраза. Направете пауза. Не споделяйте нищо. Не изпращайте нищо. След това проверете чрез източник, който вече познавате.</a:t>
            </a:r>
            <a:endParaRPr lang="bg" sz="2020" dirty="0"/>
          </a:p>
        </p:txBody>
      </p:sp>
      <p:pic>
        <p:nvPicPr>
          <p:cNvPr id="6" name="Image 1" descr="Спешност Представяне за друго лице Променен адрес на получателя Гарантирана доходност Искания за поверителна информация">    </p:cNvPr>
          <p:cNvPicPr>
            <a:picLocks noChangeAspect="1"/>
          </p:cNvPicPr>
          <p:nvPr/>
        </p:nvPicPr>
        <p:blipFill>
          <a:blip r:embed="rId2"/>
          <a:stretch>
            <a:fillRect/>
          </a:stretch>
        </p:blipFill>
        <p:spPr>
          <a:xfrm>
            <a:off x="1338224" y="4389577"/>
            <a:ext cx="4029121" cy="1859615"/>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 използвате Биткойн?</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bg" altLang="en-US" sz="4350" dirty="0">
                <a:solidFill>
                  <a:srgbClr val="FFFFFF"/>
                </a:solidFill>
                <a:latin typeface="IBM Plex Sans Medium" pitchFamily="34" charset="0"/>
                <a:ea typeface="IBM Plex Sans Medium" pitchFamily="34" charset="-122"/>
                <a:cs typeface="IBM Plex Sans Medium" pitchFamily="34" charset="-120"/>
              </a:rPr>
              <a:t>Какво следва?</a:t>
            </a:r>
            <a:endParaRPr lang="bg"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bg" altLang="en-US" sz="2400" dirty="0">
                <a:solidFill>
                  <a:srgbClr val="FFFFFF"/>
                </a:solidFill>
                <a:latin typeface="IBM Plex Sans" pitchFamily="34" charset="0"/>
                <a:ea typeface="IBM Plex Sans" pitchFamily="34" charset="-122"/>
                <a:cs typeface="IBM Plex Sans" pitchFamily="34" charset="-120"/>
              </a:rPr>
              <a:t>Това е само началото.</a:t>
            </a:r>
            <a:endParaRPr lang="bg"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Четири основни извода</a:t>
            </a:r>
            <a:endParaRPr lang="bg" sz="3000" dirty="0"/>
          </a:p>
        </p:txBody>
      </p:sp>
      <p:sp>
        <p:nvSpPr>
          <p:cNvPr id="4" name="Text 2"/>
          <p:cNvSpPr/>
          <p:nvPr/>
        </p:nvSpPr>
        <p:spPr>
          <a:xfrm>
            <a:off x="1002000" y="1375806"/>
            <a:ext cx="11142604" cy="3418302"/>
          </a:xfrm>
          <a:prstGeom prst="rect">
            <a:avLst/>
          </a:prstGeom>
          <a:noFill/>
          <a:ln/>
        </p:spPr>
        <p:txBody>
          <a:bodyPr wrap="square" lIns="0" tIns="0" rIns="0" bIns="0" rtlCol="0" anchor="t"/>
          <a:lstStyle/>
          <a:p>
            <a:pPr algn="l" marL="200660" indent="-200660">
              <a:lnSpc>
                <a:spcPct val="113000"/>
              </a:lnSpc>
              <a:buSzPct val="100000"/>
              <a:buChar char="•"/>
            </a:pPr>
            <a:r>
              <a:rPr lang="bg" altLang="en-US" sz="2110" b="1" dirty="0">
                <a:solidFill>
                  <a:srgbClr val="25252B"/>
                </a:solidFill>
                <a:latin typeface="IBM Plex Sans" pitchFamily="34" charset="0"/>
                <a:ea typeface="IBM Plex Sans" pitchFamily="34" charset="-122"/>
                <a:cs typeface="IBM Plex Sans" pitchFamily="34" charset="-120"/>
              </a:rPr>
              <a:t>Парите зависят от правила и доверие.</a:t>
            </a:r>
            <a:r>
              <a:rPr lang="bg" altLang="en-US" sz="2110" dirty="0">
                <a:solidFill>
                  <a:srgbClr val="25252B"/>
                </a:solidFill>
                <a:latin typeface="IBM Plex Sans" pitchFamily="34" charset="0"/>
                <a:ea typeface="IBM Plex Sans" pitchFamily="34" charset="-122"/>
                <a:cs typeface="IBM Plex Sans" pitchFamily="34" charset="-120"/>
              </a:rPr>
              <a:t> Предлагането на фиатни пари и правилата за тях се определят от малък брой институции.</a:t>
            </a:r>
            <a:endParaRPr lang="bg" sz="2110" dirty="0"/>
          </a:p>
          <a:p>
            <a:pPr algn="l" marL="200660" indent="-200660">
              <a:lnSpc>
                <a:spcPct val="113000"/>
              </a:lnSpc>
              <a:spcBef>
                <a:spcPts val="420"/>
              </a:spcBef>
              <a:buSzPct val="100000"/>
              <a:buChar char="•"/>
            </a:pPr>
            <a:r>
              <a:rPr lang="bg" altLang="en-US" sz="2110" b="1" dirty="0">
                <a:solidFill>
                  <a:srgbClr val="25252B"/>
                </a:solidFill>
                <a:latin typeface="IBM Plex Sans" pitchFamily="34" charset="0"/>
                <a:ea typeface="IBM Plex Sans" pitchFamily="34" charset="-122"/>
                <a:cs typeface="IBM Plex Sans" pitchFamily="34" charset="-120"/>
              </a:rPr>
              <a:t>Биткойн предлага различни правила.</a:t>
            </a:r>
            <a:r>
              <a:rPr lang="bg" altLang="en-US" sz="2110" dirty="0">
                <a:solidFill>
                  <a:srgbClr val="25252B"/>
                </a:solidFill>
                <a:latin typeface="IBM Plex Sans" pitchFamily="34" charset="0"/>
                <a:ea typeface="IBM Plex Sans" pitchFamily="34" charset="-122"/>
                <a:cs typeface="IBM Plex Sans" pitchFamily="34" charset="-120"/>
              </a:rPr>
              <a:t> Публично, ограничено предлагане, достъпно за всеки, което може да се проверява, вместо да се приема на доверие.</a:t>
            </a:r>
            <a:endParaRPr lang="bg" sz="2110" dirty="0"/>
          </a:p>
          <a:p>
            <a:pPr algn="l" marL="200660" indent="-200660">
              <a:lnSpc>
                <a:spcPct val="113000"/>
              </a:lnSpc>
              <a:spcBef>
                <a:spcPts val="420"/>
              </a:spcBef>
              <a:buSzPct val="100000"/>
              <a:buChar char="•"/>
            </a:pPr>
            <a:r>
              <a:rPr lang="bg" altLang="en-US" sz="2110" b="1" dirty="0">
                <a:solidFill>
                  <a:srgbClr val="25252B"/>
                </a:solidFill>
                <a:latin typeface="IBM Plex Sans" pitchFamily="34" charset="0"/>
                <a:ea typeface="IBM Plex Sans" pitchFamily="34" charset="-122"/>
                <a:cs typeface="IBM Plex Sans" pitchFamily="34" charset="-120"/>
              </a:rPr>
              <a:t>Безопасността е на първо място.</a:t>
            </a:r>
            <a:r>
              <a:rPr lang="bg" altLang="en-US" sz="2110" dirty="0">
                <a:solidFill>
                  <a:srgbClr val="25252B"/>
                </a:solidFill>
                <a:latin typeface="IBM Plex Sans" pitchFamily="34" charset="0"/>
                <a:ea typeface="IBM Plex Sans" pitchFamily="34" charset="-122"/>
                <a:cs typeface="IBM Plex Sans" pitchFamily="34" charset="-120"/>
              </a:rPr>
              <a:t> Първо научете повече, започнете с малки суми, проверявайте всичко, никога не споделяйте фразата си за възстановяване.</a:t>
            </a:r>
            <a:endParaRPr lang="bg" sz="2110" dirty="0"/>
          </a:p>
          <a:p>
            <a:pPr algn="l" marL="200660" indent="-200660">
              <a:lnSpc>
                <a:spcPct val="113000"/>
              </a:lnSpc>
              <a:spcBef>
                <a:spcPts val="420"/>
              </a:spcBef>
              <a:buSzPct val="100000"/>
              <a:buChar char="•"/>
            </a:pPr>
            <a:r>
              <a:rPr lang="bg" altLang="en-US" sz="2110" b="1" dirty="0">
                <a:solidFill>
                  <a:srgbClr val="25252B"/>
                </a:solidFill>
                <a:latin typeface="IBM Plex Sans" pitchFamily="34" charset="0"/>
                <a:ea typeface="IBM Plex Sans" pitchFamily="34" charset="-122"/>
                <a:cs typeface="IBM Plex Sans" pitchFamily="34" charset="-120"/>
              </a:rPr>
              <a:t>Това е само началото.</a:t>
            </a:r>
            <a:r>
              <a:rPr lang="bg" altLang="en-US" sz="2110" dirty="0">
                <a:solidFill>
                  <a:srgbClr val="25252B"/>
                </a:solidFill>
                <a:latin typeface="IBM Plex Sans" pitchFamily="34" charset="0"/>
                <a:ea typeface="IBM Plex Sans" pitchFamily="34" charset="-122"/>
                <a:cs typeface="IBM Plex Sans" pitchFamily="34" charset="-120"/>
              </a:rPr>
              <a:t> Една безопасна следваща стъпка е достатъчна.</a:t>
            </a:r>
            <a:endParaRPr lang="bg" sz="2110" dirty="0"/>
          </a:p>
        </p:txBody>
      </p:sp>
      <p:sp>
        <p:nvSpPr>
          <p:cNvPr id="5" name="Shape 3"/>
          <p:cNvSpPr/>
          <p:nvPr/>
        </p:nvSpPr>
        <p:spPr>
          <a:xfrm>
            <a:off x="666780" y="5089002"/>
            <a:ext cx="10858500" cy="1085850"/>
          </a:xfrm>
          <a:prstGeom prst="rect">
            <a:avLst/>
          </a:prstGeom>
          <a:solidFill>
            <a:srgbClr val="F3F3FA"/>
          </a:solidFill>
          <a:ln/>
        </p:spPr>
      </p:sp>
      <p:sp>
        <p:nvSpPr>
          <p:cNvPr id="6" name="Shape 4"/>
          <p:cNvSpPr/>
          <p:nvPr/>
        </p:nvSpPr>
        <p:spPr>
          <a:xfrm>
            <a:off x="666780" y="5089002"/>
            <a:ext cx="57150" cy="1085850"/>
          </a:xfrm>
          <a:prstGeom prst="rect">
            <a:avLst/>
          </a:prstGeom>
          <a:solidFill>
            <a:srgbClr val="422C70"/>
          </a:solidFill>
          <a:ln/>
        </p:spPr>
      </p:sp>
      <p:sp>
        <p:nvSpPr>
          <p:cNvPr id="7" name="Text 5"/>
          <p:cNvSpPr/>
          <p:nvPr/>
        </p:nvSpPr>
        <p:spPr>
          <a:xfrm>
            <a:off x="1153058" y="5330403"/>
            <a:ext cx="10539649" cy="603047"/>
          </a:xfrm>
          <a:prstGeom prst="rect">
            <a:avLst/>
          </a:prstGeom>
          <a:noFill/>
          <a:ln/>
        </p:spPr>
        <p:txBody>
          <a:bodyPr wrap="square" lIns="0" tIns="0" rIns="0" bIns="0" rtlCol="0" anchor="t"/>
          <a:lstStyle/>
          <a:p>
            <a:pPr algn="l" indent="0" marL="0">
              <a:lnSpc>
                <a:spcPct val="113000"/>
              </a:lnSpc>
              <a:buNone/>
            </a:pPr>
            <a:r>
              <a:rPr lang="bg" altLang="en-US" sz="2110" b="1" dirty="0">
                <a:solidFill>
                  <a:srgbClr val="422C70"/>
                </a:solidFill>
                <a:latin typeface="IBM Plex Sans" pitchFamily="34" charset="0"/>
                <a:ea typeface="IBM Plex Sans" pitchFamily="34" charset="-122"/>
                <a:cs typeface="IBM Plex Sans" pitchFamily="34" charset="-120"/>
              </a:rPr>
              <a:t>Момент за размисъл</a:t>
            </a:r>
            <a:endParaRPr lang="bg" sz="2110" dirty="0"/>
          </a:p>
          <a:p>
            <a:pPr algn="l" indent="0" marL="0">
              <a:lnSpc>
                <a:spcPct val="113000"/>
              </a:lnSpc>
              <a:spcBef>
                <a:spcPts val="320"/>
              </a:spcBef>
              <a:buNone/>
            </a:pPr>
            <a:r>
              <a:rPr lang="bg" altLang="en-US" sz="2110" dirty="0">
                <a:solidFill>
                  <a:srgbClr val="25252B"/>
                </a:solidFill>
                <a:latin typeface="IBM Plex Sans" pitchFamily="34" charset="0"/>
                <a:ea typeface="IBM Plex Sans" pitchFamily="34" charset="-122"/>
                <a:cs typeface="IBM Plex Sans" pitchFamily="34" charset="-120"/>
              </a:rPr>
              <a:t>Върнете се към петте въпроса в началото. Какво бихте отговорили сега?</a:t>
            </a:r>
            <a:endParaRPr lang="bg" sz="21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следва?</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bg" altLang="en-US" sz="3000" dirty="0">
                <a:solidFill>
                  <a:srgbClr val="422C70"/>
                </a:solidFill>
                <a:latin typeface="IBM Plex Sans Medium" pitchFamily="34" charset="0"/>
                <a:ea typeface="IBM Plex Sans Medium" pitchFamily="34" charset="-122"/>
                <a:cs typeface="IBM Plex Sans Medium" pitchFamily="34" charset="-120"/>
              </a:rPr>
              <a:t>Дипломата по Биткойн</a:t>
            </a:r>
            <a:endParaRPr lang="bg"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bg" altLang="en-US" sz="2020" dirty="0">
                <a:solidFill>
                  <a:srgbClr val="25252B"/>
                </a:solidFill>
                <a:latin typeface="IBM Plex Sans" pitchFamily="34" charset="0"/>
                <a:ea typeface="IBM Plex Sans" pitchFamily="34" charset="-122"/>
                <a:cs typeface="IBM Plex Sans" pitchFamily="34" charset="-120"/>
              </a:rPr>
              <a:t>Следващата стъпка. Нейните четири модула Ви водят напред:</a:t>
            </a:r>
            <a:endParaRPr lang="bg"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bg" altLang="en-US" sz="2020" dirty="0">
                <a:solidFill>
                  <a:srgbClr val="25252B"/>
                </a:solidFill>
                <a:latin typeface="IBM Plex Sans" pitchFamily="34" charset="0"/>
                <a:ea typeface="IBM Plex Sans" pitchFamily="34" charset="-122"/>
                <a:cs typeface="IBM Plex Sans" pitchFamily="34" charset="-120"/>
              </a:rPr>
              <a:t>Разбиране на парите</a:t>
            </a:r>
            <a:endParaRPr lang="bg" sz="2020" dirty="0"/>
          </a:p>
          <a:p>
            <a:pPr algn="l" marL="191770" indent="-191770">
              <a:lnSpc>
                <a:spcPct val="113000"/>
              </a:lnSpc>
              <a:spcBef>
                <a:spcPts val="400"/>
              </a:spcBef>
              <a:buSzPct val="100000"/>
              <a:buChar char="•"/>
            </a:pPr>
            <a:r>
              <a:rPr lang="bg" altLang="en-US" sz="2020" dirty="0">
                <a:solidFill>
                  <a:srgbClr val="25252B"/>
                </a:solidFill>
                <a:latin typeface="IBM Plex Sans" pitchFamily="34" charset="0"/>
                <a:ea typeface="IBM Plex Sans" pitchFamily="34" charset="-122"/>
                <a:cs typeface="IBM Plex Sans" pitchFamily="34" charset="-120"/>
              </a:rPr>
              <a:t>Как работи Биткойн</a:t>
            </a:r>
            <a:endParaRPr lang="bg" sz="2020" dirty="0"/>
          </a:p>
          <a:p>
            <a:pPr algn="l" marL="191770" indent="-191770">
              <a:lnSpc>
                <a:spcPct val="113000"/>
              </a:lnSpc>
              <a:spcBef>
                <a:spcPts val="400"/>
              </a:spcBef>
              <a:buSzPct val="100000"/>
              <a:buChar char="•"/>
            </a:pPr>
            <a:r>
              <a:rPr lang="bg" altLang="en-US" sz="2020" dirty="0">
                <a:solidFill>
                  <a:srgbClr val="25252B"/>
                </a:solidFill>
                <a:latin typeface="IBM Plex Sans" pitchFamily="34" charset="0"/>
                <a:ea typeface="IBM Plex Sans" pitchFamily="34" charset="-122"/>
                <a:cs typeface="IBM Plex Sans" pitchFamily="34" charset="-120"/>
              </a:rPr>
              <a:t>Безопасно използване на Биткойн</a:t>
            </a:r>
            <a:endParaRPr lang="bg" sz="2020" dirty="0"/>
          </a:p>
          <a:p>
            <a:pPr algn="l" marL="191770" indent="-191770">
              <a:lnSpc>
                <a:spcPct val="113000"/>
              </a:lnSpc>
              <a:spcBef>
                <a:spcPts val="400"/>
              </a:spcBef>
              <a:buSzPct val="100000"/>
              <a:buChar char="•"/>
            </a:pPr>
            <a:r>
              <a:rPr lang="bg" altLang="en-US" sz="2020" dirty="0">
                <a:solidFill>
                  <a:srgbClr val="25252B"/>
                </a:solidFill>
                <a:latin typeface="IBM Plex Sans" pitchFamily="34" charset="0"/>
                <a:ea typeface="IBM Plex Sans" pitchFamily="34" charset="-122"/>
                <a:cs typeface="IBM Plex Sans" pitchFamily="34" charset="-120"/>
              </a:rPr>
              <a:t>Биткойн във Вашата общност</a:t>
            </a:r>
            <a:endParaRPr lang="bg" sz="2020" dirty="0"/>
          </a:p>
        </p:txBody>
      </p:sp>
      <p:sp>
        <p:nvSpPr>
          <p:cNvPr id="7" name="Text 4"/>
          <p:cNvSpPr/>
          <p:nvPr/>
        </p:nvSpPr>
        <p:spPr>
          <a:xfrm>
            <a:off x="666780" y="4136837"/>
            <a:ext cx="6340632" cy="1036747"/>
          </a:xfrm>
          <a:prstGeom prst="rect">
            <a:avLst/>
          </a:prstGeom>
          <a:noFill/>
          <a:ln/>
        </p:spPr>
        <p:txBody>
          <a:bodyPr wrap="square" lIns="0" tIns="0" rIns="0" bIns="0" rtlCol="0" anchor="t"/>
          <a:lstStyle/>
          <a:p>
            <a:pPr algn="l" indent="0" marL="0">
              <a:lnSpc>
                <a:spcPct val="113000"/>
              </a:lnSpc>
              <a:buNone/>
            </a:pPr>
            <a:r>
              <a:rPr lang="bg" altLang="en-US" sz="2020" dirty="0">
                <a:solidFill>
                  <a:srgbClr val="25252B"/>
                </a:solidFill>
                <a:latin typeface="IBM Plex Sans" pitchFamily="34" charset="0"/>
                <a:ea typeface="IBM Plex Sans" pitchFamily="34" charset="-122"/>
                <a:cs typeface="IBM Plex Sans" pitchFamily="34" charset="-120"/>
              </a:rPr>
              <a:t>Останете любознателни, продължавайте да задавате въпроси и научете повече на </a:t>
            </a:r>
            <a:r>
              <a:rPr lang="bg"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bg" altLang="en-US" sz="2020" dirty="0">
                <a:solidFill>
                  <a:srgbClr val="25252B"/>
                </a:solidFill>
                <a:latin typeface="IBM Plex Sans" pitchFamily="34" charset="0"/>
                <a:ea typeface="IBM Plex Sans" pitchFamily="34" charset="-122"/>
                <a:cs typeface="IBM Plex Sans" pitchFamily="34" charset="-120"/>
              </a:rPr>
              <a:t>.</a:t>
            </a:r>
            <a:endParaRPr lang="bg" sz="2020" dirty="0"/>
          </a:p>
        </p:txBody>
      </p:sp>
      <p:sp>
        <p:nvSpPr>
          <p:cNvPr id="8" name="Text 5"/>
          <p:cNvSpPr/>
          <p:nvPr/>
        </p:nvSpPr>
        <p:spPr>
          <a:xfrm>
            <a:off x="666780" y="5429524"/>
            <a:ext cx="6340632" cy="691195"/>
          </a:xfrm>
          <a:prstGeom prst="rect">
            <a:avLst/>
          </a:prstGeom>
          <a:noFill/>
          <a:ln/>
        </p:spPr>
        <p:txBody>
          <a:bodyPr wrap="square" lIns="0" tIns="0" rIns="0" bIns="0" rtlCol="0" anchor="t"/>
          <a:lstStyle/>
          <a:p>
            <a:pPr algn="l" indent="0" marL="0">
              <a:lnSpc>
                <a:spcPct val="113000"/>
              </a:lnSpc>
              <a:buNone/>
            </a:pPr>
            <a:r>
              <a:rPr lang="bg" altLang="en-US" sz="2020" dirty="0">
                <a:solidFill>
                  <a:srgbClr val="25252B"/>
                </a:solidFill>
                <a:latin typeface="IBM Plex Sans" pitchFamily="34" charset="0"/>
                <a:ea typeface="IBM Plex Sans" pitchFamily="34" charset="-122"/>
                <a:cs typeface="IBM Plex Sans" pitchFamily="34" charset="-120"/>
              </a:rPr>
              <a:t>Очакваме с нетърпение да Ви видим в следващата ни учебна група.</a:t>
            </a:r>
            <a:endParaRPr lang="bg"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bg" altLang="en-US" sz="1200" dirty="0">
                <a:solidFill>
                  <a:srgbClr val="6C6C7D"/>
                </a:solidFill>
                <a:latin typeface="IBM Plex Sans" pitchFamily="34" charset="0"/>
                <a:ea typeface="IBM Plex Sans" pitchFamily="34" charset="-122"/>
                <a:cs typeface="IBM Plex Sans" pitchFamily="34" charset="-120"/>
              </a:rPr>
              <a:t>Въведение в Биткойн · Какво следва?</a:t>
            </a:r>
            <a:endParaRPr lang="bg"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Въведение в Биткойн</dc:title>
  <dc:subject>Open educational slides (Creative Commons). Adapt them freely.</dc:subject>
  <dc:creator>My First Bitcoin</dc:creator>
  <cp:lastModifiedBy>My First Bitcoin</cp:lastModifiedBy>
  <cp:revision>1</cp:revision>
  <dcterms:created xsi:type="dcterms:W3CDTF">2026-10-22T19:28:54Z</dcterms:created>
  <dcterms:modified xsi:type="dcterms:W3CDTF">2026-10-22T19:28:54Z</dcterms:modified>
</cp:coreProperties>
</file>