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Джерело: My First Bitcoin, «Вступ до Біткоїна», «Посібник для початківців», видання 26.10. Адаптовано на умовах ліцензії Creative Commons Із Зазначенням Авторства — Поширення На Тих Самих Умовах 4.0 Міжнародна; ця презентація поширюється за тією самою ліцензією. Ця презентація — допоміжний матеріал для занять під керівництвом викладача, побудований на шести запитаннях посібника. Адаптуйте приклади, темп і спосіб викладання до потреб вашої спільноти, зберігаючи зміст і застереження щодо безпеки. Фіксованої тривалості заняття не передбачено.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Почніть із зображення: усі навколо нас користуються грошима, не замислюючись над цим. Запитайте учасників групи, коли вони востаннє замислювалися над тим, звідки беруться гроші.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Дайте учням кілька хвилин, щоб записати відповіді. Не просіть нікого ділитися особистою фінансовою інформацією. До цих відповідей ви повернетеся на підсумковому слайді «Що далі?».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Дотримуйтеся цього розрізнення протягом усього заняття. Коли з’являється якесь твердження, запитуйте: чи можемо ми його перевірити, чи для нього потрібні критерії та докази?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Скористайтеся прикладом із посібника: ви вирощуєте рис і потребуєте взуття, але швець хоче отримати олію, а не рис. Економісти називають це подвійним збігом потреб.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Скористайтеся прикладом із посібника: ви вирощуєте рис і потребуєте взуття, але швець хоче отримати олію, а не рис. Економісти називають це подвійним збігом потреб.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Банкнота — це лише шматок паперу. Гроші розв’язують проблему бартеру, відокремлюючи продаж від купівлі: ви продаєте свій рис одній людині, а взуття купуєте в іншої. Саме це відрізняє гроші від бартеру.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Цінова інфляція — це стійке зростання загального рівня цін. Її зворотний бік — купівельна спроможність: скільки можна купити за одну грошову одиницю. Якщо вартість кошика базових товарів зростає зі 100 до 110 грошових одиниць, за ті самі 100 одиниць уже не можна купити весь кошик.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Цінова інфляція — це стійке зростання загального рівня цін. Її зворотний бік — купівельна спроможність: скільки можна купити за одну грошову одиницю. Якщо вартість кошика базових товарів зростає зі 100 до 110 грошових одиниць, за ті самі 100 одиниць уже не можна купити весь кошик.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Економісти дискутують про те, наскільки вагомою є кожна причина. Зосередьтеся на тій єдиній причині, яка є результатом рішення, а не випадковості.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 можна зробити без жодних пристроїв чи інтернету. Порівняйте відповіді учасників групи та нагадайте учням, що ціна одного товару не відображає загального рівня інфляції.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 появи Біткоїна надсилання грошей онлайн завжди залежало від довіреної організації: банку або платіжної компанії, яка вела реєстр операцій, схвалювала відкриття рахунків і могла затримати, заблокувати або скасувати платіж. Цифрову інформацію легко копіювати: якби цифрову монету можна було витратити двічі, вона не могла б слугувати грошима. Це проблема подвійного витрачання. Сатоші Накамото — це особа або група осіб, що використовує це ім’я.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Децентралізація не означає, що всі мають однаковий вплив. Вона означає, що жоден окремий учасник не може змінити реєстр або монетарні правила для всіх.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Нові біткоїни випускаються за загальнодоступним графіком, а незалежні комп’ютери, які називають вузлами, відхиляють будь-який блок, що порушує це правило. Обмеження заслуговує на довіру, оскільки будь-хто може перевірити його дотримання. Це не закон природи: воно діє, тому що учасники постійно забезпечують його дотримання. Обмежена пропозиція не гарантує зростання ціни: ціна залежить як від попиту, так і від пропозиції.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Володіти 100 000 сатоші та володіти 0,001 біткоїна — це володіти однаковою сумою. Спростуйте хибне уявлення про те, що Біткоїн недоступний через високу вартість одного біткоїна.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Користувачі надсилають, отримують і зберігають біткоїни; вузли перевіряють кожну транзакцію та блок на відповідність правилам; майнери змагаються за право додати новий блок до реєстру приблизно кожні десять хвилин. Цей реєстр — блокчейн — є публічним, а його переписування потребує величезних витрат. Примітка щодо написання: Біткоїн із великої літери «Б» зазвичай означає мережу або систему; біткоїн із малої літери «б» означає самі гроші.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Користувачі надсилають, отримують і зберігають біткоїни; вузли перевіряють кожну транзакцію та блок на відповідність правилам; майнери змагаються за право додати новий блок до реєстру приблизно кожні десять хвилин. Цей реєстр — блокчейн — є публічним, а його переписування потребує величезних витрат. Примітка щодо написання: Біткоїн із великої літери «Б» зазвичай означає мережу або систему; біткоїн із малої літери «б» означає самі гроші.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Біткоїн-гаманець — це інструмент, зазвичай застосунок, який дає вам змогу отримувати біткоїни, перевіряти баланс і надсилати біткоїни. Ваші біткоїни зберігаються не в телефоні: їх облік ведеться в блокчейні. Гаманець керує ключами, за допомогою яких ви можете довести, що біткоїни належать вам, і авторизувати платіж.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Сід-фраза — це не лише резервна копія: вона надає повний доступ. Створюючи гаманець, точно запишіть її на папері; зберігайте її офлайн, у таємниці та в місці, де вона не загубиться й не буде пошкоджена. Ніколи не фотографуйте її, не надсилайте електронною поштою, не зберігайте в хмарних нотатках, не надсилайте в повідомленнях і не вводьте на вебсайтах. Наведені слова — лише зразок; ніколи не показуйте й не збирайте справжні сід-фрази.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First Bitcoin не рекомендує конкретних гаманців. Інструменти, комісії та власники змінюються, а те, що підходить одній спільноті, може не підходити іншій. Скеруйте учнів до місцевого викладача, якому можна довіряти.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72264" y="571500"/>
            <a:ext cx="1552926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uk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Видання 26.10</a:t>
            </a:r>
            <a:endParaRPr lang="uk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uk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Вступ</a:t>
            </a:r>
            <a:br/>
            <a:r>
              <a:rPr lang="uk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до Біткоїна</a:t>
            </a:r>
            <a:endParaRPr lang="uk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uk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Посібник для початківців</a:t>
            </a:r>
            <a:endParaRPr lang="uk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Чому гроші важливі?</a:t>
            </a:r>
            <a:endParaRPr lang="uk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Ми користуємося грошима щодня, але рідко замислюємося, як вони працюють.</a:t>
            </a:r>
            <a:endParaRPr lang="uk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Більшість людей ніколи не</a:t>
            </a:r>
            <a:br/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замислюються про гроші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заробляти його й не витрачати, а замислюватися над тим, що це таке і як воно працює.</a:t>
            </a:r>
            <a:endParaRPr lang="uk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Чому гроші важливі?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П’ять запитань для початку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971459" y="1368491"/>
            <a:ext cx="6006694" cy="282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3000"/>
              </a:lnSpc>
              <a:buSzPct val="100000"/>
              <a:buChar char="•"/>
            </a:pPr>
            <a:r>
              <a:rPr lang="uk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Навіщо людям потрібні гроші?</a:t>
            </a:r>
            <a:endParaRPr lang="uk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uk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Що робить щось грошима?</a:t>
            </a:r>
            <a:endParaRPr lang="uk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uk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Хто може створювати або контролювати гроші, якими ви користуєтеся?</a:t>
            </a:r>
            <a:endParaRPr lang="uk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uk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Чому гроші, якими ви користуєтеся, мають цінність?</a:t>
            </a:r>
            <a:endParaRPr lang="uk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uk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Чи можете ви купити за свої гроші стільки ж, як і раніше?</a:t>
            </a:r>
            <a:endParaRPr lang="uk" sz="1920" dirty="0"/>
          </a:p>
        </p:txBody>
      </p:sp>
      <p:sp>
        <p:nvSpPr>
          <p:cNvPr id="6" name="Shape 3"/>
          <p:cNvSpPr/>
          <p:nvPr/>
        </p:nvSpPr>
        <p:spPr>
          <a:xfrm>
            <a:off x="666780" y="4463826"/>
            <a:ext cx="5981730" cy="131591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463826"/>
            <a:ext cx="57150" cy="131591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14014" y="4683282"/>
            <a:ext cx="5452933" cy="877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Збережіть свої відповіді</a:t>
            </a:r>
            <a:endParaRPr lang="uk" sz="1920" dirty="0"/>
          </a:p>
          <a:p>
            <a:pPr algn="l" indent="0" marL="0">
              <a:lnSpc>
                <a:spcPct val="113000"/>
              </a:lnSpc>
              <a:spcBef>
                <a:spcPts val="290"/>
              </a:spcBef>
              <a:buNone/>
            </a:pPr>
            <a:r>
              <a:rPr lang="uk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Напишіть коротку відповідь на кожне запитання. Ви повернетеся до них наприкінці.</a:t>
            </a:r>
            <a:endParaRPr lang="uk" sz="19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Чому гроші важливі?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Факт чи думка?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428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uk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Факт: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"Ця банкнота приймається для сплати податків." Це можна перевірити.</a:t>
            </a:r>
            <a:endParaRPr lang="uk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uk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Думка: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"Це найкраща форма грошей." Для її обґрунтування потрібні критерії та докази.</a:t>
            </a:r>
            <a:endParaRPr lang="uk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133271"/>
            <a:ext cx="6340632" cy="1974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Цей посібник призначений лише для освітніх цілей. Він не містить фінансових, інвестиційних, юридичних чи податкових порад і не закликає вас купувати, продавати чи утримувати будь-які активи.</a:t>
            </a:r>
            <a:endParaRPr lang="uk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Чому гроші важливі?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Що таке гроші?</a:t>
            </a:r>
            <a:endParaRPr lang="uk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Гроші — це інструмент обміну.</a:t>
            </a:r>
            <a:endParaRPr lang="uk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Бартер і подвійний збіг потреб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Обидві людини мають хотіти того, що є в іншої, одночасно й у відповідних кількостях.</a:t>
            </a:r>
            <a:endParaRPr lang="uk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3511" y="2575316"/>
            <a:ext cx="5564947" cy="37110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гроші?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Бартер і подвійний збіг потреб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Обидві людини мають хотіти того, що є в іншої, одночасно й у відповідних кількостях.</a:t>
            </a:r>
            <a:endParaRPr lang="uk" sz="2400" dirty="0"/>
          </a:p>
        </p:txBody>
      </p:sp>
      <p:pic>
        <p:nvPicPr>
          <p:cNvPr id="5" name="Image 0" descr="Amina Має: рис Хоче: взуттяЗ LuisLuis не хоче рису.Luis Має: взуттяХоче: оліюЗ MeiMei не хоче взуття.MeiМає: оліюХоче: ремонтЗ AminaAmina не вміє виконувати ремонтні роботи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4000" y="2422886"/>
            <a:ext cx="8903970" cy="377967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гроші?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Гроші — це інструмент обміну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Ніхто не прагне грошей заради них самих. Вони корисні, тому що інші приймають їх, очікуючи, що згодом їх прийматимуть і решта.</a:t>
            </a:r>
            <a:endParaRPr lang="uk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847" y="2575316"/>
            <a:ext cx="7422368" cy="3711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гроші?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Три функції грошей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881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uk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Засіб обміну: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люди приймають його як оплату</a:t>
            </a:r>
            <a:endParaRPr lang="uk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uk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Одиниця обліку: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ціни виражаються в ній</a:t>
            </a:r>
            <a:endParaRPr lang="uk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uk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Засіб збереження вартості: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він переносить вартість із сьогодення в майбутнє</a:t>
            </a:r>
            <a:endParaRPr lang="uk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586722"/>
            <a:ext cx="6340632" cy="1579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Жодні гроші не зберігають вартість ідеально, але деякі форми грошей втрачають купівельну спроможність повільніше за інші.</a:t>
            </a:r>
            <a:endParaRPr lang="uk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гроші?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Від мушель до паперу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327020" cy="3418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uk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Мушлі, сіль, намистини, худоба, мідь, срібло, золото</a:t>
            </a:r>
            <a:endParaRPr lang="uk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uk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Дорогоцінні метали: рідкісні, довговічні, загальноприйняті</a:t>
            </a:r>
            <a:endParaRPr lang="uk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uk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Паперові зобов’язання, які можна обміняти на визначену кількість металу</a:t>
            </a:r>
            <a:endParaRPr lang="uk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uk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Золоті стандарти: грошова одиниця, законодавчо прив’язана до золота</a:t>
            </a:r>
            <a:endParaRPr lang="uk" sz="2110" dirty="0"/>
          </a:p>
        </p:txBody>
      </p:sp>
      <p:sp>
        <p:nvSpPr>
          <p:cNvPr id="6" name="Text 3"/>
          <p:cNvSpPr/>
          <p:nvPr/>
        </p:nvSpPr>
        <p:spPr>
          <a:xfrm>
            <a:off x="666780" y="5089002"/>
            <a:ext cx="5694426" cy="72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Правила різнилися залежно від місця та періоду.</a:t>
            </a:r>
            <a:endParaRPr lang="uk" sz="21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гроші?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Фіатні гроші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4296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Сполучені Штати припинили офіційний обмін доларів на золото для іноземних урядів і центральних банків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Сьогодні більшість національних валют — це фіатні гроші: їх випускають за рішенням держави, і вони не підлягають обміну на золото чи будь-який інший товар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Fiat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у перекладі з латини означає «нехай буде зроблено», що часто розуміють як «за указом»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Їх приймають, тому що ними користуються люди, підприємства, банки та уряди; закони надають їм статус законного платіжного засобу й вимагають використовувати їх для сплати податків</a:t>
            </a:r>
            <a:endParaRPr lang="uk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гроші?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103211"/>
            <a:ext cx="10226010" cy="265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Ми перейшли від грошей,</a:t>
            </a:r>
            <a:br/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забезпечених чимось, до</a:t>
            </a:r>
            <a:br/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грошей, забезпечених довірою</a:t>
            </a:r>
            <a:br/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до когось.</a:t>
            </a:r>
            <a:endParaRPr lang="uk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гроші?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Що не так із нашими грошима?</a:t>
            </a:r>
            <a:endParaRPr lang="uk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Коли люди чують слово «інфляція», вони зазвичай думають про зростання цін.</a:t>
            </a:r>
            <a:endParaRPr lang="uk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Інфляція та купівельна спроможність</a:t>
            </a:r>
            <a:endParaRPr lang="uk" sz="3000" dirty="0"/>
          </a:p>
        </p:txBody>
      </p:sp>
      <p:pic>
        <p:nvPicPr>
          <p:cNvPr id="4" name="Image 0" descr="До У вас є 100 грошових одиниць. Кошик коштує 100. Ви можете купити весь кошик.Рівень цінНижчийКупівельна спроможністьВищаПісля зростання цін У вас досі є 100 грошових одиниць. Той самий кошик коштує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344" y="1295430"/>
            <a:ext cx="9881189" cy="494736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не так із нашими грошима?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Інфляція та купівельна спроможність</a:t>
            </a:r>
            <a:endParaRPr lang="uk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не так із нашими грошима?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Багато причин, один вибір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327020" cy="191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uk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Збільшення грошової маси та обсягів кредитування</a:t>
            </a:r>
            <a:endParaRPr lang="uk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uk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Перебої з постачанням і зміни попиту</a:t>
            </a:r>
            <a:endParaRPr lang="uk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uk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Ослаблення валюти, податки, виробничі витрати</a:t>
            </a:r>
            <a:endParaRPr lang="uk" sz="2110" dirty="0"/>
          </a:p>
        </p:txBody>
      </p:sp>
      <p:sp>
        <p:nvSpPr>
          <p:cNvPr id="6" name="Text 3"/>
          <p:cNvSpPr/>
          <p:nvPr/>
        </p:nvSpPr>
        <p:spPr>
          <a:xfrm>
            <a:off x="666780" y="3587648"/>
            <a:ext cx="5694426" cy="1809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Одна з причин — це свідомий вибір, а не випадковість: у фіатній системі невелика кількість установ може збільшувати грошову масу й обсяги кредитування та змінювати правила цієї системи.</a:t>
            </a:r>
            <a:endParaRPr lang="uk" sz="21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не так із нашими грошима?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Обмеженість і цінність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Оригінал «Мони Лізи» коштує більше за будь-яку копію: він єдиний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Сама лише обмеженість не створює цінності, але коли люди чогось хочуть, його пропозиція має значення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Коли пропозиція грошей зростає швидше, ніж кількість товарів і послуг, які за них можна купити, за кожну грошову одиницю зазвичай можна купити менше</a:t>
            </a:r>
            <a:endParaRPr lang="uk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не так із нашими грошима?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Інфляція впливає не на всіх однаково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35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Готівка та заощадження можуть втрачати купівельну спроможність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Власники активів, що зростають у ціні, можуть бути частково захищені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Заробітна плата та ціни змінюються з різною швидкістю</a:t>
            </a:r>
            <a:endParaRPr lang="uk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077779"/>
            <a:ext cx="11510010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Залишок на банківському рахунку відрізняється від готівки у ваших руках: це обіцянка банку виплатити вам кошти. Зазвичай ця обіцянка виконується, але це залежить від банку та правил, що регулюють його діяльність.</a:t>
            </a:r>
            <a:endParaRPr lang="uk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не так із нашими грошима?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Спробуйте: перевірка купівельної спроможності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Оберіть щось повсякденне: хліб, проїзд у транспорті або поповнення мобільного рахунку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Запишіть, скільки це коштує сьогодні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Запитайте когось, скільки це коштувало кілька років тому, і за можливості перевірте за надійним джерелом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Чи зростали доходи такими самими темпами? Чим ще можна пояснити цю зміну?</a:t>
            </a:r>
            <a:endParaRPr lang="uk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не так із нашими грошима?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Фіатні гроші працюють, але мають ризики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Зручні платежі, гнучке кредитування, інструменти для реагування на кризи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Але його пропозиція та правила можуть змінюватися, а люди, які ним користуються, майже не мають на це впливу</a:t>
            </a:r>
            <a:endParaRPr lang="uk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28268"/>
            <a:ext cx="10858500" cy="118826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28268"/>
            <a:ext cx="57150" cy="118826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02588"/>
            <a:ext cx="10415565" cy="639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Саме тому люди шукають альтернативи й саме тому було створено Біткоїн.</a:t>
            </a:r>
            <a:endParaRPr lang="uk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не так із нашими грошима?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295235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Що таке Біткоїн?</a:t>
            </a:r>
            <a:endParaRPr lang="uk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32869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Цифрові гроші, які є децентралізованими, мають обмежену пропозицію та які можна надсилати безпосередньо від однієї людини до іншої без дозволу банку.</a:t>
            </a:r>
            <a:endParaRPr lang="uk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Проблема подвійного витрачання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жовтня 2008 року: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Сатоші Накамото публікує </a:t>
            </a:r>
            <a:r>
              <a:rPr lang="uk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Біткоїн: однорангова система електронних грошей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uk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Січень 2009 року: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мережа починає роботу.</a:t>
            </a:r>
            <a:endParaRPr lang="uk" sz="2400" dirty="0"/>
          </a:p>
        </p:txBody>
      </p:sp>
      <p:pic>
        <p:nvPicPr>
          <p:cNvPr id="5" name="Image 0" descr="Платіжна компанія Відправник звертається до компаніїКомпанія веде реєстр і схвалює переказ Отримувач одержує кошти, якщо компанія дозволяєЗалежить відОднієї довіреної організації, що веде реєстрБіткої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2729" y="2422886"/>
            <a:ext cx="5646420" cy="383965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Децентралізований · Обмежена пропозиція ·</a:t>
            </a:r>
            <a:br/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Одноранговий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80584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uk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Децентралізація: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жоден центральний орган не створює облікові записи, не змінює баланси й не вирішує, хто може приєднатися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Обмежена пропозиція: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ніколи не буде більше ніж 21 мільйон біткоїнів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Від користувача до користувача: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надсилайте будь-кому й будь-де, не питаючи дозволу в центрального органу</a:t>
            </a:r>
            <a:endParaRPr lang="uk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319626"/>
            <a:ext cx="11510010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Жодна компанія не може заморозити біткоїни, які ви контролюєте самостійно. Зворотний бік цієї свободи — відповідальність: дійсну транзакцію зазвичай неможливо скасувати, а служби підтримки мережі не існує.</a:t>
            </a:r>
            <a:endParaRPr lang="uk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Ліміт, який може перевірити кожен</a:t>
            </a:r>
            <a:endParaRPr lang="uk" sz="3000" dirty="0"/>
          </a:p>
        </p:txBody>
      </p:sp>
      <p:pic>
        <p:nvPicPr>
          <p:cNvPr id="4" name="Image 0" descr="Заява про обсяг емісії Емітент зазначає ліміт на своєму вебсайті. Його зафіксовано лише у власній базі даних емітента. Ніхто за межами емітента не може його перевірити. Емітент може непомітно змінити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96" y="1295430"/>
            <a:ext cx="9283903" cy="49659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Вам не потрібен цілий біткоїн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Один біткоїн ділиться на 100 000 000 менших одиниць, які називаються сатоші, або скорочено — сат.</a:t>
            </a:r>
            <a:endParaRPr lang="uk" sz="2400" dirty="0"/>
          </a:p>
        </p:txBody>
      </p:sp>
      <p:pic>
        <p:nvPicPr>
          <p:cNvPr id="5" name="Image 0" descr="Біткоїн (BTC)10,10,010,0010,00000001Сатоші (сати)⁠100 000 000⁠ 10 000 000⁠ 1 000 000⁠ 100 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Хто забезпечує роботу Біткоїна?</a:t>
            </a:r>
            <a:endParaRPr lang="uk" sz="3000" dirty="0"/>
          </a:p>
        </p:txBody>
      </p:sp>
      <p:pic>
        <p:nvPicPr>
          <p:cNvPr id="4" name="Image 0" descr="КористувачКористувач отримує, зберігає та надсилає біткоїни. ВузолВузол самостійно перевіряє дотримання правил і передає далі коректні дані. МайнерМайнер формує блоки-кандидати та виконує доказ робот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8866" y="1295430"/>
            <a:ext cx="8573963" cy="4962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Хто забезпечує роботу Біткоїна?</a:t>
            </a:r>
            <a:endParaRPr lang="uk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Біткоїн передбачає компроміси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Його ціна може швидко змінюватися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Помилки зазвичай неможливо виправити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 багатьох місцях його досі приймають обмежено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Щоб безпечно ним користуватися, потрібно дещо опанувати</a:t>
            </a:r>
            <a:endParaRPr lang="uk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Біткоїн частково замінює довіру до установ перевіркою та особистою відповідальністю. Він не усуває ризик.</a:t>
            </a:r>
            <a:endParaRPr lang="uk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таке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Як ви використовуєте Біткоїн?</a:t>
            </a:r>
            <a:endParaRPr lang="uk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Перше запитання щодо будь-якого гаманця: хто контролює ключі?</a:t>
            </a:r>
            <a:endParaRPr lang="uk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Гаманець керує ключами</a:t>
            </a:r>
            <a:endParaRPr lang="uk" sz="3000" dirty="0"/>
          </a:p>
        </p:txBody>
      </p:sp>
      <p:pic>
        <p:nvPicPr>
          <p:cNvPr id="4" name="Image 0" descr="Ваш гаманець зберігає ключі Отримання Поділіться адресою для отриманняНадсилання Підпишіть своїм ключем біткоїн залишається у спільному реєстрі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1295430"/>
            <a:ext cx="10221255" cy="497845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Як ви використовуєте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Хто насправді зберігає ваші біткоїни?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uk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Самостійне зберігання: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ви контролюєте ключі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Ніхто не зможе відновити доступ до ваших біткоїнів, якщо ви втратите сід-фразу та пристрій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Кастодіальне зберігання: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компанія зберігає ключі, дещо подібно до банку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Ваш баланс — це її обіцянка виплатити кошти; вона може обмежити виведення коштів, заморозити рахунок, зазнати зламу або припинити роботу</a:t>
            </a:r>
            <a:endParaRPr lang="uk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5195438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Вибір способу зберігання не визначає вашої цінності. Важливо знати, яким способом ви користуєтеся і на що покладаєтеся.</a:t>
            </a:r>
            <a:endParaRPr lang="uk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Як ви використовуєте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Ваша сід-фраза — це повний</a:t>
            </a:r>
            <a:br/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доступ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Упорядкований список слів, зазвичай із 12 або 24 слів, за допомогою якого можна відновити ваші ключі. Будь-хто, хто має цей список, може забрати ваші біткоїни.</a:t>
            </a:r>
            <a:endParaRPr lang="uk" sz="2400" dirty="0"/>
          </a:p>
        </p:txBody>
      </p:sp>
      <p:pic>
        <p:nvPicPr>
          <p:cNvPr id="6" name="Image 1" descr="Лише зразок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50" y="4076121"/>
            <a:ext cx="3760470" cy="21443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Як ви використовуєте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Не ваші ключі — не ваші</a:t>
            </a:r>
            <a:br/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монети.</a:t>
            </a:r>
            <a:endParaRPr lang="uk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Як ви використовуєте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90497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Перш ніж ви почнете</a:t>
            </a:r>
            <a:br/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користуватися будь-яким</a:t>
            </a:r>
            <a:br/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гаманцем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956188" y="2202972"/>
            <a:ext cx="6023427" cy="3981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3990" indent="-173990">
              <a:lnSpc>
                <a:spcPct val="113000"/>
              </a:lnSpc>
              <a:buSzPct val="100000"/>
              <a:buChar char="•"/>
            </a:pPr>
            <a:r>
              <a:rPr lang="uk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Ключі:</a:t>
            </a:r>
            <a:r>
              <a:rPr lang="uk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хто їх контролює — ви чи компанія?</a:t>
            </a:r>
            <a:endParaRPr lang="uk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uk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Відновлення:</a:t>
            </a:r>
            <a:r>
              <a:rPr lang="uk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що робити, якщо ви втратите телефон або компанія зникне?</a:t>
            </a:r>
            <a:endParaRPr lang="uk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uk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Джерело:</a:t>
            </a:r>
            <a:r>
              <a:rPr lang="uk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офіційний вебсайт чи сторінка в магазині застосунків, а не посилання, яке вам хтось надіслав?</a:t>
            </a:r>
            <a:endParaRPr lang="uk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uk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Код:</a:t>
            </a:r>
            <a:r>
              <a:rPr lang="uk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відкритий і активно підтримується? (Саме по собі це не є доказом безпеки.)</a:t>
            </a:r>
            <a:endParaRPr lang="uk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uk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Витрати:</a:t>
            </a:r>
            <a:r>
              <a:rPr lang="uk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які комісії за надсилання, отримання чи виведення коштів?</a:t>
            </a:r>
            <a:endParaRPr lang="uk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uk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Платежі:</a:t>
            </a:r>
            <a:r>
              <a:rPr lang="uk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у блокчейні, через Lightning чи обома способами?</a:t>
            </a:r>
            <a:endParaRPr lang="uk" sz="18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Як ви використовуєте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Ончейн і Lightning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uk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Ончейн: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записано безпосередньо в блокчейні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Lightning:</a:t>
            </a: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платіжна мережа, побудована на основі Біткоїна для швидких, невеликих і частих платежів, наприклад за каву</a:t>
            </a:r>
            <a:endParaRPr lang="uk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uk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Гаманець Lightning також може бути кастодіальним або некастодіальним</a:t>
            </a:r>
            <a:endParaRPr lang="uk" sz="2400" dirty="0"/>
          </a:p>
        </p:txBody>
      </p:sp>
      <p:pic>
        <p:nvPicPr>
          <p:cNvPr id="5" name="Image 0" descr="ОнчейнЗаписуються безпосередньо в блокчейні БіткоїнаLightningПлатіжна мережа, побудована на основі Біткоїн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9144" y="3748126"/>
            <a:ext cx="9793498" cy="25036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Як ви використовуєте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Три правила під час навчання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091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uk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Спочатку навчайтеся.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Не дійте під впливом азарту, страху чи тиску.</a:t>
            </a:r>
            <a:endParaRPr lang="uk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uk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Починайте з малого.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Випробовуйте незнайомі інструменти із сумою, яку можете дозволити собі втратити.</a:t>
            </a:r>
            <a:endParaRPr lang="uk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uk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Не довіряйте, перевіряйте.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Перевіряйте особу, спосіб оплати, адресу та суму.</a:t>
            </a:r>
            <a:endParaRPr lang="uk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3796772"/>
            <a:ext cx="10858500" cy="2369302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796772"/>
            <a:ext cx="57150" cy="2369302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4060119"/>
            <a:ext cx="10456896" cy="184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Діліться даними для отримання коштів, але ніколи — секретами</a:t>
            </a:r>
            <a:endParaRPr lang="uk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Адресою або запитом на оплату можна ділитися. Сід-фразою або приватним ключем не можна ділитися ніколи. Жоден доброчесний викладач, компанія — розробник гаманця чи працівник служби підтримки ніколи не попросить вас надати їх.</a:t>
            </a:r>
            <a:endParaRPr lang="uk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Як ви використовуєте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90497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Зупиніться, нічим не</a:t>
            </a:r>
            <a:br/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діліться, нічого не</a:t>
            </a:r>
            <a:br/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надсилайте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2249424"/>
            <a:ext cx="5694426" cy="1875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Зупиніться, якщо хтось підганяє вас або вимагає таємності, обіцяє гарантований прибуток, просить спочатку надіслати біткоїни або запитує вашу сід-фразу. Зробіть паузу. Нічим не діліться. Нічого не надсилайте. Потім перевірте інформацію через уже відоме вам джерело.</a:t>
            </a:r>
            <a:endParaRPr lang="uk" sz="1820" dirty="0"/>
          </a:p>
        </p:txBody>
      </p:sp>
      <p:pic>
        <p:nvPicPr>
          <p:cNvPr id="6" name="Image 1" descr="Терміновість Видавання себе за іншу особу Зміна адреси призначення Гарантовані прибутки Запити на розголошення секретних даних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240439"/>
            <a:ext cx="4029121" cy="185961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Як ви використовуєте Біткоїн?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uk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Що далі?</a:t>
            </a:r>
            <a:endParaRPr lang="uk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uk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Це лише початок.</a:t>
            </a:r>
            <a:endParaRPr lang="uk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Чотири ключові висновки</a:t>
            </a:r>
            <a:endParaRPr lang="uk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9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uk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Гроші залежать від правил і довіри.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Обсяг пропозиції фіатних грошей і правила визначає невелика кількість установ.</a:t>
            </a:r>
            <a:endParaRPr lang="uk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uk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Біткоїн пропонує інші правила.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Відкрита для всіх, публічна й обмежена пропозиція, яку можна перевірити, а не покладатися на довіру.</a:t>
            </a:r>
            <a:endParaRPr lang="uk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uk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Безпека понад усе.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Спочатку навчайтеся, починайте з малого, усе перевіряйте й ніколи нікому не повідомляйте свою сід-фразу.</a:t>
            </a:r>
            <a:endParaRPr lang="uk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uk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Це лише початок.</a:t>
            </a: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Достатньо одного безпечного наступного кроку.</a:t>
            </a:r>
            <a:endParaRPr lang="uk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4645243"/>
            <a:ext cx="10858500" cy="118433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645243"/>
            <a:ext cx="57150" cy="118433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4908591"/>
            <a:ext cx="10456896" cy="65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Час для роздумів</a:t>
            </a:r>
            <a:endParaRPr lang="uk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uk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Поверніться до п’яти запитань на початку. Як би ви відповіли тепер?</a:t>
            </a:r>
            <a:endParaRPr lang="uk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далі?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uk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Диплом із Біткоїна</a:t>
            </a:r>
            <a:endParaRPr lang="uk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23355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Наступний крок. Його чотири модулі допоможуть вам рухатися далі:</a:t>
            </a:r>
            <a:endParaRPr lang="uk" sz="2020" dirty="0"/>
          </a:p>
        </p:txBody>
      </p:sp>
      <p:sp>
        <p:nvSpPr>
          <p:cNvPr id="6" name="Text 3"/>
          <p:cNvSpPr/>
          <p:nvPr/>
        </p:nvSpPr>
        <p:spPr>
          <a:xfrm>
            <a:off x="986729" y="2319376"/>
            <a:ext cx="5989960" cy="1535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uk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Розуміння грошей</a:t>
            </a:r>
            <a:endParaRPr lang="uk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uk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Як працює Біткоїн</a:t>
            </a:r>
            <a:endParaRPr lang="uk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uk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Безпечне використання Біткоїна</a:t>
            </a:r>
            <a:endParaRPr lang="uk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uk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Біткоїн у вашій громаді</a:t>
            </a:r>
            <a:endParaRPr lang="uk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4136837"/>
            <a:ext cx="6340632" cy="103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Залишайтеся допитливими, продовжуйте ставити запитання та дізнавайтеся більше на </a:t>
            </a:r>
            <a:r>
              <a:rPr lang="uk" altLang="en-US" sz="202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uk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uk" sz="2020" dirty="0"/>
          </a:p>
        </p:txBody>
      </p:sp>
      <p:sp>
        <p:nvSpPr>
          <p:cNvPr id="8" name="Text 5"/>
          <p:cNvSpPr/>
          <p:nvPr/>
        </p:nvSpPr>
        <p:spPr>
          <a:xfrm>
            <a:off x="666780" y="5429524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 нетерпінням чекаємо на вас у нашій наступній навчальній групі.</a:t>
            </a:r>
            <a:endParaRPr lang="uk" sz="20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uk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Вступ до Біткоїна · Що далі?</a:t>
            </a:r>
            <a:endParaRPr lang="uk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Вступ до Біткоїна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2026-10-22T19:55:10Z</dcterms:created>
  <dcterms:modified xsi:type="dcterms:W3CDTF">2026-10-22T19:55:10Z</dcterms:modified>
</cp:coreProperties>
</file>