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Źródło: My First Bitcoin, Wprowadzenie do Bitcoina, Przewodnik dla początkujących, wydanie 26.10. Zaadaptowano na warunkach licencji Creative Commons Uznanie autorstwa–Na tych samych warunkach 4.0 Międzynarodowe; niniejsza prezentacja jest udostępniana na tej samej licencji. Prezentacja stanowi pomoc dydaktyczną do zajęć prowadzonych przez edukatora i opiera się na sześciu pytaniach z przewodnika. Prosimy dostosować przykłady, tempo i sposób prowadzenia do Państwa społeczności, zachowując sens treści i komunikaty dotyczące bezpieczeństwa. Nie zakłada się określonego czasu trwania zajęć.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zacząć od ilustracji: wszyscy wokół nas używają pieniędzy, nie zastanawiając się nad nimi. Proszę zapytać uczestników, kiedy ostatnio zastanawiali się, skąd pochodzą pieniądze.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dać uczestnikom kilka minut na zapisanie odpowiedzi. Proszę nie prosić nikogo o ujawnianie szczegółów dotyczących osobistej sytuacji finansowej. Do tych odpowiedzi wrócimy na slajdzie podsumowującym „Co dalej?”.</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pamiętać o tym rozróżnieniu przez całe zajęcia. Gdy pojawi się jakieś twierdzenie, proszę zapytać: czy możemy je sprawdzić, czy też wymaga ono kryteriów i dowodów?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posłużyć się przykładem z przewodnika: uprawiają Państwo ryż i potrzebują butów, ale szewc chce oleju spożywczego, a nie ryżu. Ekonomiści nazywają to podwójną zbieżnością potrzeb.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Proszę posłużyć się przykładem z przewodnika: uprawiają Państwo ryż i potrzebują butów, ale szewc chce oleju spożywczego, a nie ryżu. Ekonomiści nazywają to podwójną zbieżnością potrzeb.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Banknot to tylko kawałek papieru. Pieniądz rozwiązuje problem barteru, oddzielając sprzedaż od kupna: sprzedają Państwo swój ryż jednej osobie, a buty kupują od innej. To właśnie odróżnia pieniądz od barteru.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Inflacja cen to utrzymujący się wzrost ogólnego poziomu cen. Jej drugą stroną jest siła nabywcza, czyli to, ile można kupić za jednostkę pieniądza. Jeśli cena koszyka podstawowych dóbr wzrasta ze 100 do 110 jednostek waluty, za te same 100 jednostek nie można już kupić całego koszyka.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Inflacja cen to utrzymujący się wzrost ogólnego poziomu cen. Jej drugą stroną jest siła nabywcza, czyli to, ile można kupić za jednostkę pieniądza. Jeśli cena koszyka podstawowych dóbr wzrasta ze 100 do 110 jednostek waluty, za te same 100 jednostek nie można już kupić całego koszyka.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Ekonomiści debatują nad tym, jak duże znaczenie ma każda z przyczyn. Proszę skupić się na tej jednej przyczynie, która wynika z decyzji, a nie z przypadku.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ćwiczenie można przeprowadzić bez żadnego urządzenia ani dostępu do internetu. Proszę porównać odpowiedzi w grupie i przypomnieć osobom uczącym się, że jedna cena nie stanowi pełnej miary inflacji.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Przed powstaniem Bitcoina przesyłanie pieniędzy przez internet zawsze wymagało zaufanej instytucji: banku lub firmy płatniczej, która prowadziła księgę transakcji, zatwierdzała konta i mogła opóźnić, zablokować lub cofnąć płatność. Informacje cyfrowe łatwo skopiować: gdyby cyfrową monetę można było wydać dwukrotnie, nie mogłaby pełnić funkcji pieniądza. To problem podwójnego wydatkowania. Satoshi Nakamoto to osoba lub grupa posługująca się tym imieniem i nazwiskiem.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Decentralizacja nie oznacza, że wszyscy mają równy wpływ. Oznacza, że żaden pojedynczy uczestnik nie może zmienić rejestru ani zasad monetarnych obowiązujących wszystkich.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Nowe bitcoiny są emitowane zgodnie z publicznie znanym harmonogramem, a niezależne komputery zwane węzłami odrzucają każdy blok, który narusza tę zasadę. Limit jest wiarygodny, ponieważ każdy może go zweryfikować. Nie jest to prawo natury: obowiązuje dlatego, że uczestnicy stale go egzekwują. Ograniczona podaż nie gwarantuje wzrostu ceny; cena zależy zarówno od popytu, jak i od podaży.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Posiadanie 100 000 sats i posiadanie 0,001 bitcoin oznacza tę samą kwotę. Proszę wyjaśnić błędne przekonanie, że Bitcoin jest poza zasięgiem, ponieważ jeden bitcoin jest drogi.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Użytkownicy wysyłają, odbierają i przechowują bitcoiny; węzły sprawdzają zgodność każdej transakcji i każdego bloku z regułami; górnicy rywalizują o dodanie nowego bloku do rejestru mniej więcej co dziesięć minut. Ten rejestr, czyli łańcuch bloków, jest publiczny, a zmiana jego historii jest bardzo kosztowna. Uwaga dotycząca pisowni: Bitcoin pisany wielką literą B zwykle oznacza sieć lub system; bitcoin pisany małą literą b oznacza same pieniądze.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Użytkownicy wysyłają, odbierają i przechowują bitcoiny; węzły sprawdzają zgodność każdej transakcji i każdego bloku z regułami; górnicy rywalizują o dodanie nowego bloku do rejestru mniej więcej co dziesięć minut. Ten rejestr, czyli łańcuch bloków, jest publiczny, a zmiana jego historii jest bardzo kosztowna. Uwaga dotycząca pisowni: Bitcoin pisany wielką literą B zwykle oznacza sieć lub system; bitcoin pisany małą literą b oznacza same pieniądze.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Portfel Bitcoin to narzędzie, zwykle aplikacja, które umożliwia Państwu odbieranie bitcoinów, sprawdzanie salda i wysyłanie bitcoinów. Państwa bitcoiny nie są przechowywane w telefonie: są zapisane w łańcuchu bloków. Portfel zarządza kluczami, które pozwalają Państwu udowodnić, że bitcoiny należą do Państwa, i autoryzować płatność.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Fraza odzyskiwania to nie tylko kopia zapasowa — daje pełny dostęp do portfela. Podczas tworzenia portfela proszę zapisać ją dokładnie na papierze i przechowywać poza internetem, w tajemnicy i w miejscu, w którym nie zostanie zgubiona ani uszkodzona. Proszę nigdy jej nie fotografować, nie wysyłać e-mailem, nie zapisywać w notatkach w chmurze, nie przesyłać w wiadomościach ani nie wpisywać na żadnej stronie internetowej. Przedstawione słowa są jedynie przykładem; proszę nigdy nie pokazywać ani nie zbierać prawdziwych fraz odzyskiwania.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nie poleca konkretnych portfeli. Narzędzia, opłaty i właściciele się zmieniają, a to, co odpowiada jednej społeczności, może nie odpowiadać innej. Proszę kierować osoby uczące się do zaufanego lokalnego edukatora.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020544" y="571500"/>
            <a:ext cx="1504737" cy="272400"/>
          </a:xfrm>
          <a:prstGeom prst="rect">
            <a:avLst/>
          </a:prstGeom>
          <a:noFill/>
          <a:ln/>
        </p:spPr>
        <p:txBody>
          <a:bodyPr wrap="square" lIns="0" tIns="0" rIns="0" bIns="0" rtlCol="0" anchor="t"/>
          <a:lstStyle/>
          <a:p>
            <a:pPr algn="r" indent="0" marL="0">
              <a:lnSpc>
                <a:spcPct val="108000"/>
              </a:lnSpc>
              <a:buNone/>
            </a:pPr>
            <a:r>
              <a:rPr lang="pl" altLang="en-US" sz="1650" dirty="0">
                <a:solidFill>
                  <a:srgbClr val="FFFFFF"/>
                </a:solidFill>
                <a:latin typeface="IBM Plex Sans" pitchFamily="34" charset="0"/>
                <a:ea typeface="IBM Plex Sans" pitchFamily="34" charset="-122"/>
                <a:cs typeface="IBM Plex Sans" pitchFamily="34" charset="-120"/>
              </a:rPr>
              <a:t>Wydanie 26.10</a:t>
            </a:r>
            <a:endParaRPr lang="pl"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pl" altLang="en-US" sz="7200" dirty="0">
                <a:solidFill>
                  <a:srgbClr val="FFFFFF"/>
                </a:solidFill>
                <a:latin typeface="IBM Plex Sans Medium" pitchFamily="34" charset="0"/>
                <a:ea typeface="IBM Plex Sans Medium" pitchFamily="34" charset="-122"/>
                <a:cs typeface="IBM Plex Sans Medium" pitchFamily="34" charset="-120"/>
              </a:rPr>
              <a:t>Wprowadzenie</a:t>
            </a:r>
            <a:br/>
            <a:r>
              <a:rPr lang="pl" altLang="en-US" sz="7200" dirty="0">
                <a:solidFill>
                  <a:srgbClr val="FFFFFF"/>
                </a:solidFill>
                <a:latin typeface="IBM Plex Sans Medium" pitchFamily="34" charset="0"/>
                <a:ea typeface="IBM Plex Sans Medium" pitchFamily="34" charset="-122"/>
                <a:cs typeface="IBM Plex Sans Medium" pitchFamily="34" charset="-120"/>
              </a:rPr>
              <a:t>do Bitcoina</a:t>
            </a:r>
            <a:endParaRPr lang="pl"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pl" altLang="en-US" sz="2400" dirty="0">
                <a:solidFill>
                  <a:srgbClr val="FFFFFF"/>
                </a:solidFill>
                <a:latin typeface="IBM Plex Sans" pitchFamily="34" charset="0"/>
                <a:ea typeface="IBM Plex Sans" pitchFamily="34" charset="-122"/>
                <a:cs typeface="IBM Plex Sans" pitchFamily="34" charset="-120"/>
              </a:rPr>
              <a:t>Przewodnik dla początkujących</a:t>
            </a:r>
            <a:endParaRPr lang="pl"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pl" altLang="en-US" sz="4350" dirty="0">
                <a:solidFill>
                  <a:srgbClr val="FFFFFF"/>
                </a:solidFill>
                <a:latin typeface="IBM Plex Sans Medium" pitchFamily="34" charset="0"/>
                <a:ea typeface="IBM Plex Sans Medium" pitchFamily="34" charset="-122"/>
                <a:cs typeface="IBM Plex Sans Medium" pitchFamily="34" charset="-120"/>
              </a:rPr>
              <a:t>Dlaczego pieniądze są ważne?</a:t>
            </a:r>
            <a:endParaRPr lang="pl"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pl" altLang="en-US" sz="2400" dirty="0">
                <a:solidFill>
                  <a:srgbClr val="FFFFFF"/>
                </a:solidFill>
                <a:latin typeface="IBM Plex Sans" pitchFamily="34" charset="0"/>
                <a:ea typeface="IBM Plex Sans" pitchFamily="34" charset="-122"/>
                <a:cs typeface="IBM Plex Sans" pitchFamily="34" charset="-120"/>
              </a:rPr>
              <a:t>Codziennie używamy pieniędzy, a jednak rzadko pytamy, jak one działają.</a:t>
            </a:r>
            <a:endParaRPr lang="p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Większość ludzi nigdy nie</a:t>
            </a:r>
            <a:br/>
            <a:r>
              <a:rPr lang="pl" altLang="en-US" sz="3000" dirty="0">
                <a:solidFill>
                  <a:srgbClr val="422C70"/>
                </a:solidFill>
                <a:latin typeface="IBM Plex Sans Medium" pitchFamily="34" charset="0"/>
                <a:ea typeface="IBM Plex Sans Medium" pitchFamily="34" charset="-122"/>
                <a:cs typeface="IBM Plex Sans Medium" pitchFamily="34" charset="-120"/>
              </a:rPr>
              <a:t>zastanawia się nad pieniędzmi</a:t>
            </a:r>
            <a:endParaRPr lang="pl"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Nie chodzi o zarabianie go ani wydawanie, lecz o zastanawianie się, czym jest i jak działa.</a:t>
            </a:r>
            <a:endParaRPr lang="pl"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Dlaczego pieniądze są ważne?</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Pięć pytań na początek</a:t>
            </a:r>
            <a:endParaRPr lang="pl" sz="3000" dirty="0"/>
          </a:p>
        </p:txBody>
      </p:sp>
      <p:sp>
        <p:nvSpPr>
          <p:cNvPr id="5" name="Text 2"/>
          <p:cNvSpPr/>
          <p:nvPr/>
        </p:nvSpPr>
        <p:spPr>
          <a:xfrm>
            <a:off x="1002000" y="1375806"/>
            <a:ext cx="5973227" cy="3109874"/>
          </a:xfrm>
          <a:prstGeom prst="rect">
            <a:avLst/>
          </a:prstGeom>
          <a:noFill/>
          <a:ln/>
        </p:spPr>
        <p:txBody>
          <a:bodyPr wrap="square" lIns="0" tIns="0" rIns="0" bIns="0" rtlCol="0" anchor="t"/>
          <a:lstStyle/>
          <a:p>
            <a:pPr algn="l" marL="200660" indent="-200660">
              <a:lnSpc>
                <a:spcPct val="113000"/>
              </a:lnSpc>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Dlaczego ludzie potrzebują pieniędzy?</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Co sprawia, że coś jest pieniądzem?</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Kto może tworzyć lub kontrolować pieniądze, z których Państwo korzystają?</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Dlaczego pieniądze, z których Państwo korzystają, mają wartość?</a:t>
            </a:r>
            <a:endParaRPr lang="pl" sz="2110" dirty="0"/>
          </a:p>
          <a:p>
            <a:pPr algn="l" marL="200660" indent="-200660">
              <a:lnSpc>
                <a:spcPct val="113000"/>
              </a:lnSpc>
              <a:spcBef>
                <a:spcPts val="420"/>
              </a:spcBef>
              <a:buSzPct val="100000"/>
              <a:buChar char="•"/>
            </a:pPr>
            <a:r>
              <a:rPr lang="pl" altLang="en-US" sz="2110" dirty="0">
                <a:solidFill>
                  <a:srgbClr val="25252B"/>
                </a:solidFill>
                <a:latin typeface="IBM Plex Sans" pitchFamily="34" charset="0"/>
                <a:ea typeface="IBM Plex Sans" pitchFamily="34" charset="-122"/>
                <a:cs typeface="IBM Plex Sans" pitchFamily="34" charset="-120"/>
              </a:rPr>
              <a:t>Czy za swoje pieniądze mogą Państwo kupić tyle samo co wcześniej?</a:t>
            </a:r>
            <a:endParaRPr lang="pl" sz="2110" dirty="0"/>
          </a:p>
        </p:txBody>
      </p:sp>
      <p:sp>
        <p:nvSpPr>
          <p:cNvPr id="6" name="Shape 3"/>
          <p:cNvSpPr/>
          <p:nvPr/>
        </p:nvSpPr>
        <p:spPr>
          <a:xfrm>
            <a:off x="666780" y="4780666"/>
            <a:ext cx="5981730" cy="1447770"/>
          </a:xfrm>
          <a:prstGeom prst="rect">
            <a:avLst/>
          </a:prstGeom>
          <a:solidFill>
            <a:srgbClr val="F3F3FA"/>
          </a:solidFill>
          <a:ln/>
        </p:spPr>
      </p:sp>
      <p:sp>
        <p:nvSpPr>
          <p:cNvPr id="7" name="Shape 4"/>
          <p:cNvSpPr/>
          <p:nvPr/>
        </p:nvSpPr>
        <p:spPr>
          <a:xfrm>
            <a:off x="666780" y="4780666"/>
            <a:ext cx="57150" cy="1447770"/>
          </a:xfrm>
          <a:prstGeom prst="rect">
            <a:avLst/>
          </a:prstGeom>
          <a:solidFill>
            <a:srgbClr val="422C70"/>
          </a:solidFill>
          <a:ln/>
        </p:spPr>
      </p:sp>
      <p:sp>
        <p:nvSpPr>
          <p:cNvPr id="8" name="Text 5"/>
          <p:cNvSpPr/>
          <p:nvPr/>
        </p:nvSpPr>
        <p:spPr>
          <a:xfrm>
            <a:off x="1153058" y="5022068"/>
            <a:ext cx="5370180" cy="964966"/>
          </a:xfrm>
          <a:prstGeom prst="rect">
            <a:avLst/>
          </a:prstGeom>
          <a:noFill/>
          <a:ln/>
        </p:spPr>
        <p:txBody>
          <a:bodyPr wrap="square" lIns="0" tIns="0" rIns="0" bIns="0" rtlCol="0" anchor="t"/>
          <a:lstStyle/>
          <a:p>
            <a:pPr algn="l" indent="0" marL="0">
              <a:lnSpc>
                <a:spcPct val="113000"/>
              </a:lnSpc>
              <a:buNone/>
            </a:pPr>
            <a:r>
              <a:rPr lang="pl" altLang="en-US" sz="2110" b="1" dirty="0">
                <a:solidFill>
                  <a:srgbClr val="422C70"/>
                </a:solidFill>
                <a:latin typeface="IBM Plex Sans" pitchFamily="34" charset="0"/>
                <a:ea typeface="IBM Plex Sans" pitchFamily="34" charset="-122"/>
                <a:cs typeface="IBM Plex Sans" pitchFamily="34" charset="-120"/>
              </a:rPr>
              <a:t>Proszę zachować swoje odpowiedzi</a:t>
            </a:r>
            <a:endParaRPr lang="pl" sz="2110" dirty="0"/>
          </a:p>
          <a:p>
            <a:pPr algn="l" indent="0" marL="0">
              <a:lnSpc>
                <a:spcPct val="113000"/>
              </a:lnSpc>
              <a:spcBef>
                <a:spcPts val="320"/>
              </a:spcBef>
              <a:buNone/>
            </a:pPr>
            <a:r>
              <a:rPr lang="pl" altLang="en-US" sz="2110" dirty="0">
                <a:solidFill>
                  <a:srgbClr val="25252B"/>
                </a:solidFill>
                <a:latin typeface="IBM Plex Sans" pitchFamily="34" charset="0"/>
                <a:ea typeface="IBM Plex Sans" pitchFamily="34" charset="-122"/>
                <a:cs typeface="IBM Plex Sans" pitchFamily="34" charset="-120"/>
              </a:rPr>
              <a:t>Proszę napisać krótką odpowiedź na każde pytanie. Wrócą Państwo do nich na końcu.</a:t>
            </a:r>
            <a:endParaRPr lang="pl"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Dlaczego pieniądze są ważne?</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Fakt czy opinia?</a:t>
            </a:r>
            <a:endParaRPr lang="pl" sz="3000" dirty="0"/>
          </a:p>
        </p:txBody>
      </p:sp>
      <p:sp>
        <p:nvSpPr>
          <p:cNvPr id="5" name="Text 2"/>
          <p:cNvSpPr/>
          <p:nvPr/>
        </p:nvSpPr>
        <p:spPr>
          <a:xfrm>
            <a:off x="1017179" y="1379464"/>
            <a:ext cx="5956493" cy="1948312"/>
          </a:xfrm>
          <a:prstGeom prst="rect">
            <a:avLst/>
          </a:prstGeom>
          <a:noFill/>
          <a:ln/>
        </p:spPr>
        <p:txBody>
          <a:bodyPr wrap="square" lIns="0" tIns="0" rIns="0" bIns="0" rtlCol="0" anchor="t"/>
          <a:lstStyle/>
          <a:p>
            <a:pPr algn="l" marL="210820" indent="-210820">
              <a:lnSpc>
                <a:spcPct val="113000"/>
              </a:lnSpc>
              <a:buSzPct val="100000"/>
              <a:buChar char="•"/>
            </a:pPr>
            <a:r>
              <a:rPr lang="pl" altLang="en-US" sz="2210" b="1" dirty="0">
                <a:solidFill>
                  <a:srgbClr val="422C70"/>
                </a:solidFill>
                <a:latin typeface="IBM Plex Sans" pitchFamily="34" charset="0"/>
                <a:ea typeface="IBM Plex Sans" pitchFamily="34" charset="-122"/>
                <a:cs typeface="IBM Plex Sans" pitchFamily="34" charset="-120"/>
              </a:rPr>
              <a:t>Fakt:</a:t>
            </a:r>
            <a:r>
              <a:rPr lang="pl" altLang="en-US" sz="2210" dirty="0">
                <a:solidFill>
                  <a:srgbClr val="25252B"/>
                </a:solidFill>
                <a:latin typeface="IBM Plex Sans" pitchFamily="34" charset="0"/>
                <a:ea typeface="IBM Plex Sans" pitchFamily="34" charset="-122"/>
                <a:cs typeface="IBM Plex Sans" pitchFamily="34" charset="-120"/>
              </a:rPr>
              <a:t> „Ten banknot jest przyjmowany jako zapłata podatków”. Można to sprawdzić.</a:t>
            </a:r>
            <a:endParaRPr lang="pl" sz="2210" dirty="0"/>
          </a:p>
          <a:p>
            <a:pPr algn="l" marL="210820" indent="-210820">
              <a:lnSpc>
                <a:spcPct val="113000"/>
              </a:lnSpc>
              <a:spcBef>
                <a:spcPts val="440"/>
              </a:spcBef>
              <a:buSzPct val="100000"/>
              <a:buChar char="•"/>
            </a:pPr>
            <a:r>
              <a:rPr lang="pl" altLang="en-US" sz="2210" b="1" dirty="0">
                <a:solidFill>
                  <a:srgbClr val="422C70"/>
                </a:solidFill>
                <a:latin typeface="IBM Plex Sans" pitchFamily="34" charset="0"/>
                <a:ea typeface="IBM Plex Sans" pitchFamily="34" charset="-122"/>
                <a:cs typeface="IBM Plex Sans" pitchFamily="34" charset="-120"/>
              </a:rPr>
              <a:t>Opinia:</a:t>
            </a:r>
            <a:r>
              <a:rPr lang="pl" altLang="en-US" sz="2210" dirty="0">
                <a:solidFill>
                  <a:srgbClr val="25252B"/>
                </a:solidFill>
                <a:latin typeface="IBM Plex Sans" pitchFamily="34" charset="0"/>
                <a:ea typeface="IBM Plex Sans" pitchFamily="34" charset="-122"/>
                <a:cs typeface="IBM Plex Sans" pitchFamily="34" charset="-120"/>
              </a:rPr>
              <a:t> „To najlepsza forma pieniądza”. Wymaga określenia kryteriów i przedstawienia dowodów.</a:t>
            </a:r>
            <a:endParaRPr lang="pl" sz="2210" dirty="0"/>
          </a:p>
        </p:txBody>
      </p:sp>
      <p:sp>
        <p:nvSpPr>
          <p:cNvPr id="6" name="Text 3"/>
          <p:cNvSpPr/>
          <p:nvPr/>
        </p:nvSpPr>
        <p:spPr>
          <a:xfrm>
            <a:off x="666780" y="3636203"/>
            <a:ext cx="6340632" cy="1892351"/>
          </a:xfrm>
          <a:prstGeom prst="rect">
            <a:avLst/>
          </a:prstGeom>
          <a:noFill/>
          <a:ln/>
        </p:spPr>
        <p:txBody>
          <a:bodyPr wrap="square" lIns="0" tIns="0" rIns="0" bIns="0" rtlCol="0" anchor="t"/>
          <a:lstStyle/>
          <a:p>
            <a:pPr algn="l" indent="0" marL="0">
              <a:lnSpc>
                <a:spcPct val="113000"/>
              </a:lnSpc>
              <a:buNone/>
            </a:pPr>
            <a:r>
              <a:rPr lang="pl" altLang="en-US" sz="2210" dirty="0">
                <a:solidFill>
                  <a:srgbClr val="25252B"/>
                </a:solidFill>
                <a:latin typeface="IBM Plex Sans" pitchFamily="34" charset="0"/>
                <a:ea typeface="IBM Plex Sans" pitchFamily="34" charset="-122"/>
                <a:cs typeface="IBM Plex Sans" pitchFamily="34" charset="-120"/>
              </a:rPr>
              <a:t>Ten przewodnik służy wyłącznie celom edukacyjnym. Nie zawiera porad finansowych, inwestycyjnych, prawnych ani podatkowych i nie zaleca Państwu kupowania, sprzedawania ani posiadania czegokolwiek.</a:t>
            </a:r>
            <a:endParaRPr lang="pl"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Dlaczego pieniądze są ważne?</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pl" altLang="en-US" sz="4350" dirty="0">
                <a:solidFill>
                  <a:srgbClr val="FFFFFF"/>
                </a:solidFill>
                <a:latin typeface="IBM Plex Sans Medium" pitchFamily="34" charset="0"/>
                <a:ea typeface="IBM Plex Sans Medium" pitchFamily="34" charset="-122"/>
                <a:cs typeface="IBM Plex Sans Medium" pitchFamily="34" charset="-120"/>
              </a:rPr>
              <a:t>Czym jest pieniądz?</a:t>
            </a:r>
            <a:endParaRPr lang="pl"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pl" altLang="en-US" sz="2400" dirty="0">
                <a:solidFill>
                  <a:srgbClr val="FFFFFF"/>
                </a:solidFill>
                <a:latin typeface="IBM Plex Sans" pitchFamily="34" charset="0"/>
                <a:ea typeface="IBM Plex Sans" pitchFamily="34" charset="-122"/>
                <a:cs typeface="IBM Plex Sans" pitchFamily="34" charset="-120"/>
              </a:rPr>
              <a:t>Pieniądz jest narzędziem wymiany.</a:t>
            </a:r>
            <a:endParaRPr lang="p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Barter i podwójna zbieżność potrzeb</a:t>
            </a:r>
            <a:endParaRPr lang="p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Obie osoby muszą chcieć tego, co ma druga osoba, w tym samym czasie i w odpowiednich ilościach.</a:t>
            </a:r>
            <a:endParaRPr lang="pl"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Czym jest pieniądz?</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Barter i podwójna zbieżność potrzeb</a:t>
            </a:r>
            <a:endParaRPr lang="p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Obie osoby muszą chcieć tego, co ma druga osoba, w tym samym czasie i w odpowiednich ilościach.</a:t>
            </a:r>
            <a:endParaRPr lang="pl" sz="2400" dirty="0"/>
          </a:p>
        </p:txBody>
      </p:sp>
      <p:pic>
        <p:nvPicPr>
          <p:cNvPr id="5" name="Image 0" descr="Amina Ma: ryż Chce: butyZ LuisLuis nie chce ryżu.Luis Ma: butyChce: olejZ MeiMei nie chce butów.MeiMa: olejChce: naprawyZ AminaAmina nie potrafi wykonywać napraw.">    </p:cNvPr>
          <p:cNvPicPr>
            <a:picLocks noChangeAspect="1"/>
          </p:cNvPicPr>
          <p:nvPr/>
        </p:nvPicPr>
        <p:blipFill>
          <a:blip r:embed="rId1"/>
          <a:stretch>
            <a:fillRect/>
          </a:stretch>
        </p:blipFill>
        <p:spPr>
          <a:xfrm>
            <a:off x="1101029" y="2422886"/>
            <a:ext cx="9989820" cy="38548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Czym jest pieniądz?</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Pieniądz jest narzędziem wymiany</a:t>
            </a:r>
            <a:endParaRPr lang="p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Nikt nie chce pieniędzy dla nich samych. Są użyteczne, ponieważ inni je akceptują, oczekując, że w przyszłości kolejni ludzie również je zaakceptują.</a:t>
            </a:r>
            <a:endParaRPr lang="pl"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Czym jest pieniądz?</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Trzy funkcje pieniądza</a:t>
            </a:r>
            <a:endParaRPr lang="pl" sz="3000" dirty="0"/>
          </a:p>
        </p:txBody>
      </p:sp>
      <p:sp>
        <p:nvSpPr>
          <p:cNvPr id="5" name="Text 2"/>
          <p:cNvSpPr/>
          <p:nvPr/>
        </p:nvSpPr>
        <p:spPr>
          <a:xfrm>
            <a:off x="1047720" y="1386779"/>
            <a:ext cx="5923026" cy="3001244"/>
          </a:xfrm>
          <a:prstGeom prst="rect">
            <a:avLst/>
          </a:prstGeom>
          <a:noFill/>
          <a:ln/>
        </p:spPr>
        <p:txBody>
          <a:bodyPr wrap="square" lIns="0" tIns="0" rIns="0" bIns="0" rtlCol="0" anchor="t"/>
          <a:lstStyle/>
          <a:p>
            <a:pPr algn="l" marL="228600" indent="-228600">
              <a:lnSpc>
                <a:spcPct val="113000"/>
              </a:lnSpc>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Środek wymiany:</a:t>
            </a:r>
            <a:r>
              <a:rPr lang="pl" altLang="en-US" sz="2400" dirty="0">
                <a:solidFill>
                  <a:srgbClr val="25252B"/>
                </a:solidFill>
                <a:latin typeface="IBM Plex Sans" pitchFamily="34" charset="0"/>
                <a:ea typeface="IBM Plex Sans" pitchFamily="34" charset="-122"/>
                <a:cs typeface="IBM Plex Sans" pitchFamily="34" charset="-120"/>
              </a:rPr>
              <a:t> ludzie przyjmują go jako zapłatę</a:t>
            </a:r>
            <a:endParaRPr lang="pl" sz="2400" dirty="0"/>
          </a:p>
          <a:p>
            <a:pPr algn="l" marL="228600" indent="-228600">
              <a:lnSpc>
                <a:spcPct val="113000"/>
              </a:lnSpc>
              <a:spcBef>
                <a:spcPts val="480"/>
              </a:spcBef>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Jednostka rozrachunkowa:</a:t>
            </a:r>
            <a:r>
              <a:rPr lang="pl" altLang="en-US" sz="2400" dirty="0">
                <a:solidFill>
                  <a:srgbClr val="25252B"/>
                </a:solidFill>
                <a:latin typeface="IBM Plex Sans" pitchFamily="34" charset="0"/>
                <a:ea typeface="IBM Plex Sans" pitchFamily="34" charset="-122"/>
                <a:cs typeface="IBM Plex Sans" pitchFamily="34" charset="-120"/>
              </a:rPr>
              <a:t> ceny są w niej wyrażane</a:t>
            </a:r>
            <a:endParaRPr lang="pl" sz="2400" dirty="0"/>
          </a:p>
          <a:p>
            <a:pPr algn="l" marL="228600" indent="-228600">
              <a:lnSpc>
                <a:spcPct val="113000"/>
              </a:lnSpc>
              <a:spcBef>
                <a:spcPts val="480"/>
              </a:spcBef>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Środek przechowywania wartości:</a:t>
            </a:r>
            <a:r>
              <a:rPr lang="pl" altLang="en-US" sz="2400" dirty="0">
                <a:solidFill>
                  <a:srgbClr val="25252B"/>
                </a:solidFill>
                <a:latin typeface="IBM Plex Sans" pitchFamily="34" charset="0"/>
                <a:ea typeface="IBM Plex Sans" pitchFamily="34" charset="-122"/>
                <a:cs typeface="IBM Plex Sans" pitchFamily="34" charset="-120"/>
              </a:rPr>
              <a:t> przenosi wartość z teraźniejszości w przyszłość</a:t>
            </a:r>
            <a:endParaRPr lang="pl" sz="2400" dirty="0"/>
          </a:p>
        </p:txBody>
      </p:sp>
      <p:sp>
        <p:nvSpPr>
          <p:cNvPr id="6" name="Text 3"/>
          <p:cNvSpPr/>
          <p:nvPr/>
        </p:nvSpPr>
        <p:spPr>
          <a:xfrm>
            <a:off x="666780" y="4723242"/>
            <a:ext cx="6340632" cy="1234074"/>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Żaden pieniądz nie przechowuje wartości idealnie, ale niektóre jego formy tracą siłę nabywczą wolniej niż inne.</a:t>
            </a:r>
            <a:endParaRPr lang="p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Czym jest pieniądz?</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Od muszli do papieru</a:t>
            </a:r>
            <a:endParaRPr lang="pl" sz="3000" dirty="0"/>
          </a:p>
        </p:txBody>
      </p:sp>
      <p:sp>
        <p:nvSpPr>
          <p:cNvPr id="5" name="Text 2"/>
          <p:cNvSpPr/>
          <p:nvPr/>
        </p:nvSpPr>
        <p:spPr>
          <a:xfrm>
            <a:off x="1017179" y="1379464"/>
            <a:ext cx="5310287" cy="3574115"/>
          </a:xfrm>
          <a:prstGeom prst="rect">
            <a:avLst/>
          </a:prstGeom>
          <a:noFill/>
          <a:ln/>
        </p:spPr>
        <p:txBody>
          <a:bodyPr wrap="square" lIns="0" tIns="0" rIns="0" bIns="0" rtlCol="0" anchor="t"/>
          <a:lstStyle/>
          <a:p>
            <a:pPr algn="l" marL="210820" indent="-210820">
              <a:lnSpc>
                <a:spcPct val="113000"/>
              </a:lnSpc>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Muszle, sól, koraliki, zwierzęta hodowlane, miedź, srebro, złoto</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Metale szlachetne: rzadkie, trwałe, powszechnie akceptowane</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Papierowe zaświadczenia wymienialne na określoną ilość metalu</a:t>
            </a:r>
            <a:endParaRPr lang="pl" sz="2210" dirty="0"/>
          </a:p>
          <a:p>
            <a:pPr algn="l" marL="210820" indent="-210820">
              <a:lnSpc>
                <a:spcPct val="113000"/>
              </a:lnSpc>
              <a:spcBef>
                <a:spcPts val="440"/>
              </a:spcBef>
              <a:buSzPct val="100000"/>
              <a:buChar char="•"/>
            </a:pPr>
            <a:r>
              <a:rPr lang="pl" altLang="en-US" sz="2210" dirty="0">
                <a:solidFill>
                  <a:srgbClr val="25252B"/>
                </a:solidFill>
                <a:latin typeface="IBM Plex Sans" pitchFamily="34" charset="0"/>
                <a:ea typeface="IBM Plex Sans" pitchFamily="34" charset="-122"/>
                <a:cs typeface="IBM Plex Sans" pitchFamily="34" charset="-120"/>
              </a:rPr>
              <a:t>Standardy złota: jednostka walutowa prawnie powiązana ze złotem</a:t>
            </a:r>
            <a:endParaRPr lang="pl" sz="2210" dirty="0"/>
          </a:p>
        </p:txBody>
      </p:sp>
      <p:sp>
        <p:nvSpPr>
          <p:cNvPr id="6" name="Text 3"/>
          <p:cNvSpPr/>
          <p:nvPr/>
        </p:nvSpPr>
        <p:spPr>
          <a:xfrm>
            <a:off x="666780" y="5262006"/>
            <a:ext cx="5694426" cy="756940"/>
          </a:xfrm>
          <a:prstGeom prst="rect">
            <a:avLst/>
          </a:prstGeom>
          <a:noFill/>
          <a:ln/>
        </p:spPr>
        <p:txBody>
          <a:bodyPr wrap="square" lIns="0" tIns="0" rIns="0" bIns="0" rtlCol="0" anchor="t"/>
          <a:lstStyle/>
          <a:p>
            <a:pPr algn="l" indent="0" marL="0">
              <a:lnSpc>
                <a:spcPct val="113000"/>
              </a:lnSpc>
              <a:buNone/>
            </a:pPr>
            <a:r>
              <a:rPr lang="pl" altLang="en-US" sz="2210" dirty="0">
                <a:solidFill>
                  <a:srgbClr val="25252B"/>
                </a:solidFill>
                <a:latin typeface="IBM Plex Sans" pitchFamily="34" charset="0"/>
                <a:ea typeface="IBM Plex Sans" pitchFamily="34" charset="-122"/>
                <a:cs typeface="IBM Plex Sans" pitchFamily="34" charset="-120"/>
              </a:rPr>
              <a:t>Zasady różniły się w zależności od miejsca i okresu.</a:t>
            </a:r>
            <a:endParaRPr lang="pl"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Czym jest pieniądz?</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Pieniądz fiducjarny</a:t>
            </a:r>
            <a:endParaRPr lang="pl"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1971: Stany Zjednoczone zakończyły oficjalną wymianę dolarów na złoto dla zagranicznych rządów i banków centralnych</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Obecnie większość walut narodowych to pieniądz fiducjarny: emitowany na mocy decyzji władz państwowych, niewymienialny na złoto ani żaden inny towar</a:t>
            </a:r>
            <a:endParaRPr lang="pl" sz="2400" dirty="0"/>
          </a:p>
          <a:p>
            <a:pPr algn="l" marL="228600" indent="-228600">
              <a:lnSpc>
                <a:spcPct val="113000"/>
              </a:lnSpc>
              <a:spcBef>
                <a:spcPts val="480"/>
              </a:spcBef>
              <a:buSzPct val="100000"/>
              <a:buChar char="•"/>
            </a:pPr>
            <a:r>
              <a:rPr lang="pl" altLang="en-US" sz="2400" i="1" dirty="0">
                <a:solidFill>
                  <a:srgbClr val="25252B"/>
                </a:solidFill>
                <a:latin typeface="IBM Plex Sans" pitchFamily="34" charset="0"/>
                <a:ea typeface="IBM Plex Sans" pitchFamily="34" charset="-122"/>
                <a:cs typeface="IBM Plex Sans" pitchFamily="34" charset="-120"/>
              </a:rPr>
              <a:t>Fiat</a:t>
            </a:r>
            <a:r>
              <a:rPr lang="pl" altLang="en-US" sz="2400" dirty="0">
                <a:solidFill>
                  <a:srgbClr val="25252B"/>
                </a:solidFill>
                <a:latin typeface="IBM Plex Sans" pitchFamily="34" charset="0"/>
                <a:ea typeface="IBM Plex Sans" pitchFamily="34" charset="-122"/>
                <a:cs typeface="IBM Plex Sans" pitchFamily="34" charset="-120"/>
              </a:rPr>
              <a:t> po łacinie oznacza „niech się stanie”, co często rozumie się jako „na mocy dekretu”</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Jest akceptowany, ponieważ korzystają z niego ludzie, przedsiębiorstwa, banki i rządy; przepisy nadają mu status prawnego środka płatniczego i wymagają jego użycia do opłacania podatków</a:t>
            </a:r>
            <a:endParaRPr lang="p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Czym jest pieniądz?</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pl" altLang="en-US" sz="4350" dirty="0">
                <a:solidFill>
                  <a:srgbClr val="FFFFFF"/>
                </a:solidFill>
                <a:latin typeface="IBM Plex Sans Medium" pitchFamily="34" charset="0"/>
                <a:ea typeface="IBM Plex Sans Medium" pitchFamily="34" charset="-122"/>
                <a:cs typeface="IBM Plex Sans Medium" pitchFamily="34" charset="-120"/>
              </a:rPr>
              <a:t>Przeszliśmy od pieniądza</a:t>
            </a:r>
            <a:br/>
            <a:r>
              <a:rPr lang="pl" altLang="en-US" sz="4350" dirty="0">
                <a:solidFill>
                  <a:srgbClr val="FFFFFF"/>
                </a:solidFill>
                <a:latin typeface="IBM Plex Sans Medium" pitchFamily="34" charset="0"/>
                <a:ea typeface="IBM Plex Sans Medium" pitchFamily="34" charset="-122"/>
                <a:cs typeface="IBM Plex Sans Medium" pitchFamily="34" charset="-120"/>
              </a:rPr>
              <a:t>mającego pokrycie w czymś do</a:t>
            </a:r>
            <a:br/>
            <a:r>
              <a:rPr lang="pl" altLang="en-US" sz="4350" dirty="0">
                <a:solidFill>
                  <a:srgbClr val="FFFFFF"/>
                </a:solidFill>
                <a:latin typeface="IBM Plex Sans Medium" pitchFamily="34" charset="0"/>
                <a:ea typeface="IBM Plex Sans Medium" pitchFamily="34" charset="-122"/>
                <a:cs typeface="IBM Plex Sans Medium" pitchFamily="34" charset="-120"/>
              </a:rPr>
              <a:t>pieniądza opartego na zaufaniu</a:t>
            </a:r>
            <a:br/>
            <a:r>
              <a:rPr lang="pl" altLang="en-US" sz="4350" dirty="0">
                <a:solidFill>
                  <a:srgbClr val="FFFFFF"/>
                </a:solidFill>
                <a:latin typeface="IBM Plex Sans Medium" pitchFamily="34" charset="0"/>
                <a:ea typeface="IBM Plex Sans Medium" pitchFamily="34" charset="-122"/>
                <a:cs typeface="IBM Plex Sans Medium" pitchFamily="34" charset="-120"/>
              </a:rPr>
              <a:t>do kogoś.</a:t>
            </a:r>
            <a:endParaRPr lang="pl"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C0C0D0"/>
                </a:solidFill>
                <a:latin typeface="IBM Plex Sans" pitchFamily="34" charset="0"/>
                <a:ea typeface="IBM Plex Sans" pitchFamily="34" charset="-122"/>
                <a:cs typeface="IBM Plex Sans" pitchFamily="34" charset="-120"/>
              </a:rPr>
              <a:t>Wprowadzenie do Bitcoina · Czym jest pieniądz?</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pl" altLang="en-US" sz="4350" dirty="0">
                <a:solidFill>
                  <a:srgbClr val="FFFFFF"/>
                </a:solidFill>
                <a:latin typeface="IBM Plex Sans Medium" pitchFamily="34" charset="0"/>
                <a:ea typeface="IBM Plex Sans Medium" pitchFamily="34" charset="-122"/>
                <a:cs typeface="IBM Plex Sans Medium" pitchFamily="34" charset="-120"/>
              </a:rPr>
              <a:t>Co jest nie tak z naszym pieniądzem?</a:t>
            </a:r>
            <a:endParaRPr lang="pl"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pl" altLang="en-US" sz="2400" dirty="0">
                <a:solidFill>
                  <a:srgbClr val="FFFFFF"/>
                </a:solidFill>
                <a:latin typeface="IBM Plex Sans" pitchFamily="34" charset="0"/>
                <a:ea typeface="IBM Plex Sans" pitchFamily="34" charset="-122"/>
                <a:cs typeface="IBM Plex Sans" pitchFamily="34" charset="-120"/>
              </a:rPr>
              <a:t>Kiedy ludzie słyszą słowo „inflacja”, zwykle myślą o wzroście cen.</a:t>
            </a:r>
            <a:endParaRPr lang="p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Inflacja i siła nabywcza</a:t>
            </a:r>
            <a:endParaRPr lang="pl" sz="3000" dirty="0"/>
          </a:p>
        </p:txBody>
      </p:sp>
      <p:pic>
        <p:nvPicPr>
          <p:cNvPr id="4" name="Image 0" descr="Przed Mają Państwo 100 jednostek. Koszyk kosztuje 100. Mogą Państwo kupić cały koszyk.Poziom cenNiższySiła nabywczaWyższaPo wzroście cen Nadal mają Państwo 100 jednostek. Ten sam koszyk kosztuje 110. ">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Co jest nie tak z naszym pieniądzem?</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Inflacja i siła nabywcza</a:t>
            </a:r>
            <a:endParaRPr lang="pl"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Co jest nie tak z naszym pieniądzem?</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Wiele powodów, jeden wybór</a:t>
            </a:r>
            <a:endParaRPr lang="pl" sz="3000" dirty="0"/>
          </a:p>
        </p:txBody>
      </p:sp>
      <p:sp>
        <p:nvSpPr>
          <p:cNvPr id="5" name="Text 2"/>
          <p:cNvSpPr/>
          <p:nvPr/>
        </p:nvSpPr>
        <p:spPr>
          <a:xfrm>
            <a:off x="1047720" y="1386779"/>
            <a:ext cx="5276820" cy="1767169"/>
          </a:xfrm>
          <a:prstGeom prst="rect">
            <a:avLst/>
          </a:prstGeom>
          <a:noFill/>
          <a:ln/>
        </p:spPr>
        <p:txBody>
          <a:bodyPr wrap="square" lIns="0" tIns="0" rIns="0" bIns="0" rtlCol="0" anchor="t"/>
          <a:lstStyle/>
          <a:p>
            <a:pPr algn="l" marL="228600" indent="-228600">
              <a:lnSpc>
                <a:spcPct val="113000"/>
              </a:lnSpc>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Wzrost podaży pieniądza i kredytu</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Zakłócenia podaży i zmiany popytu</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Osłabienie waluty, podatki, koszty produkcji</a:t>
            </a:r>
            <a:endParaRPr lang="pl" sz="2400" dirty="0"/>
          </a:p>
        </p:txBody>
      </p:sp>
      <p:sp>
        <p:nvSpPr>
          <p:cNvPr id="6" name="Text 3"/>
          <p:cNvSpPr/>
          <p:nvPr/>
        </p:nvSpPr>
        <p:spPr>
          <a:xfrm>
            <a:off x="666780" y="3489168"/>
            <a:ext cx="5694426" cy="2468148"/>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Jedna z przyczyn wynika z wyboru, a nie z przypadku: w systemie pieniądza fiducjarnego niewielka liczba instytucji może zwiększać podaż pieniądza i kredytu oraz zmieniać zasady tego systemu.</a:t>
            </a:r>
            <a:endParaRPr lang="pl"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Co jest nie tak z naszym pieniądzem?</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Rzadkość i wartość</a:t>
            </a:r>
            <a:endParaRPr lang="pl"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Oryginalna Mona Lisa jest warta więcej niż jakakolwiek kopia: jest tylko jedna</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Sama ograniczona dostępność nie tworzy wartości, ale gdy ludzie czegoś chcą, jego podaż ma znaczenie</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Gdy podaż pieniądza rośnie szybciej niż ilość dóbr, które można za niego kupić, za każdą jednostkę pieniądza można zazwyczaj kupić mniej</a:t>
            </a:r>
            <a:endParaRPr lang="p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Co jest nie tak z naszym pieniądzem?</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Inflacja nie dotyka wszystkich jednakowo</a:t>
            </a:r>
            <a:endParaRPr lang="pl"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Gotówka i oszczędności mogą tracić siłę nabywczą</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Właściciele aktywów, których ceny rosną, mogą być częściowo chronieni</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Płace i ceny dostosowują się w różnym tempie</a:t>
            </a:r>
            <a:endParaRPr lang="pl"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Saldo na rachunku bankowym różni się od gotówki w Państwa ręku: jest obietnicą banku, że wypłaci Państwu pieniądze. Ta obietnica jest zwykle dotrzymywana, ale zależy to od banku i od zasad, którym podlega.</a:t>
            </a:r>
            <a:endParaRPr lang="p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Co jest nie tak z naszym pieniądzem?</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Proszę spróbować: sprawdzenie siły nabywczej</a:t>
            </a:r>
            <a:endParaRPr lang="pl"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pl" altLang="en-US" sz="2400" dirty="0">
                <a:solidFill>
                  <a:srgbClr val="25252B"/>
                </a:solidFill>
                <a:latin typeface="IBM Plex Sans" pitchFamily="34" charset="0"/>
                <a:ea typeface="IBM Plex Sans" pitchFamily="34" charset="-122"/>
                <a:cs typeface="IBM Plex Sans" pitchFamily="34" charset="-120"/>
              </a:rPr>
              <a:t>Proszę wybrać jeden codzienny produkt lub usługę: chleb, transport lub doładowanie telefonu</a:t>
            </a:r>
            <a:endParaRPr lang="pl" sz="2400" dirty="0"/>
          </a:p>
          <a:p>
            <a:pPr algn="l" marL="228600" indent="-228600">
              <a:lnSpc>
                <a:spcPct val="113000"/>
              </a:lnSpc>
              <a:spcBef>
                <a:spcPts val="480"/>
              </a:spcBef>
              <a:buSzPct val="100000"/>
              <a:buFont typeface="+mj-lt"/>
              <a:buAutoNum type="arabicPeriod" startAt="1"/>
            </a:pPr>
            <a:r>
              <a:rPr lang="pl" altLang="en-US" sz="2400" dirty="0">
                <a:solidFill>
                  <a:srgbClr val="25252B"/>
                </a:solidFill>
                <a:latin typeface="IBM Plex Sans" pitchFamily="34" charset="0"/>
                <a:ea typeface="IBM Plex Sans" pitchFamily="34" charset="-122"/>
                <a:cs typeface="IBM Plex Sans" pitchFamily="34" charset="-120"/>
              </a:rPr>
              <a:t>Proszę zapisać dzisiejszą cenę wybranego produktu lub usługi</a:t>
            </a:r>
            <a:endParaRPr lang="pl" sz="2400" dirty="0"/>
          </a:p>
          <a:p>
            <a:pPr algn="l" marL="228600" indent="-228600">
              <a:lnSpc>
                <a:spcPct val="113000"/>
              </a:lnSpc>
              <a:spcBef>
                <a:spcPts val="480"/>
              </a:spcBef>
              <a:buSzPct val="100000"/>
              <a:buFont typeface="+mj-lt"/>
              <a:buAutoNum type="arabicPeriod" startAt="1"/>
            </a:pPr>
            <a:r>
              <a:rPr lang="pl" altLang="en-US" sz="2400" dirty="0">
                <a:solidFill>
                  <a:srgbClr val="25252B"/>
                </a:solidFill>
                <a:latin typeface="IBM Plex Sans" pitchFamily="34" charset="0"/>
                <a:ea typeface="IBM Plex Sans" pitchFamily="34" charset="-122"/>
                <a:cs typeface="IBM Plex Sans" pitchFamily="34" charset="-120"/>
              </a:rPr>
              <a:t>Proszę zapytać kogoś o cenę sprzed kilku lat i w miarę możliwości sprawdzić ją w wiarygodnym źródle</a:t>
            </a:r>
            <a:endParaRPr lang="pl" sz="2400" dirty="0"/>
          </a:p>
          <a:p>
            <a:pPr algn="l" marL="228600" indent="-228600">
              <a:lnSpc>
                <a:spcPct val="113000"/>
              </a:lnSpc>
              <a:spcBef>
                <a:spcPts val="480"/>
              </a:spcBef>
              <a:buSzPct val="100000"/>
              <a:buFont typeface="+mj-lt"/>
              <a:buAutoNum type="arabicPeriod" startAt="1"/>
            </a:pPr>
            <a:r>
              <a:rPr lang="pl" altLang="en-US" sz="2400" dirty="0">
                <a:solidFill>
                  <a:srgbClr val="25252B"/>
                </a:solidFill>
                <a:latin typeface="IBM Plex Sans" pitchFamily="34" charset="0"/>
                <a:ea typeface="IBM Plex Sans" pitchFamily="34" charset="-122"/>
                <a:cs typeface="IBM Plex Sans" pitchFamily="34" charset="-120"/>
              </a:rPr>
              <a:t>Czy dochody rosły w tym samym tempie? Co jeszcze mogłoby wyjaśniać tę zmianę?</a:t>
            </a:r>
            <a:endParaRPr lang="pl"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Co jest nie tak z naszym pieniądzem?</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Pieniądz fiducjarny działa, ale wiąże się z ryzykiem</a:t>
            </a:r>
            <a:endParaRPr lang="pl"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Wygodne płatności, elastyczne kredyty, narzędzia reagowania na kryzysy</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Jednak jego podaż i zasady mogą się zmieniać, a osoby, które z niego korzystają, mają niewiele do powiedzenia</a:t>
            </a:r>
            <a:endParaRPr lang="pl"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Dlatego ludzie szukają alternatyw i dlatego powstał Bitcoin.</a:t>
            </a:r>
            <a:endParaRPr lang="pl"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Co jest nie tak z naszym pieniądzem?</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pl" altLang="en-US" sz="4350" dirty="0">
                <a:solidFill>
                  <a:srgbClr val="FFFFFF"/>
                </a:solidFill>
                <a:latin typeface="IBM Plex Sans Medium" pitchFamily="34" charset="0"/>
                <a:ea typeface="IBM Plex Sans Medium" pitchFamily="34" charset="-122"/>
                <a:cs typeface="IBM Plex Sans Medium" pitchFamily="34" charset="-120"/>
              </a:rPr>
              <a:t>Czym jest Bitcoin?</a:t>
            </a:r>
            <a:endParaRPr lang="pl"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pl" altLang="en-US" sz="2400" dirty="0">
                <a:solidFill>
                  <a:srgbClr val="FFFFFF"/>
                </a:solidFill>
                <a:latin typeface="IBM Plex Sans" pitchFamily="34" charset="0"/>
                <a:ea typeface="IBM Plex Sans" pitchFamily="34" charset="-122"/>
                <a:cs typeface="IBM Plex Sans" pitchFamily="34" charset="-120"/>
              </a:rPr>
              <a:t>Pieniądz cyfrowy, który jest zdecentralizowany, ma ograniczoną podaż i może być przesyłany bezpośrednio między użytkownikami bez zgody banku.</a:t>
            </a:r>
            <a:endParaRPr lang="p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Problem podwójnego wydatkowania</a:t>
            </a:r>
            <a:endParaRPr lang="p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l" altLang="en-US" sz="2400" b="1" dirty="0">
                <a:solidFill>
                  <a:srgbClr val="422C70"/>
                </a:solidFill>
                <a:latin typeface="IBM Plex Sans" pitchFamily="34" charset="0"/>
                <a:ea typeface="IBM Plex Sans" pitchFamily="34" charset="-122"/>
                <a:cs typeface="IBM Plex Sans" pitchFamily="34" charset="-120"/>
              </a:rPr>
              <a:t>31 października 2008:</a:t>
            </a:r>
            <a:r>
              <a:rPr lang="pl" altLang="en-US" sz="2400" dirty="0">
                <a:solidFill>
                  <a:srgbClr val="25252B"/>
                </a:solidFill>
                <a:latin typeface="IBM Plex Sans" pitchFamily="34" charset="0"/>
                <a:ea typeface="IBM Plex Sans" pitchFamily="34" charset="-122"/>
                <a:cs typeface="IBM Plex Sans" pitchFamily="34" charset="-120"/>
              </a:rPr>
              <a:t> Satoshi Nakamoto publikuje </a:t>
            </a:r>
            <a:r>
              <a:rPr lang="pl" altLang="en-US" sz="2400" i="1" dirty="0">
                <a:solidFill>
                  <a:srgbClr val="25252B"/>
                </a:solidFill>
                <a:latin typeface="IBM Plex Sans" pitchFamily="34" charset="0"/>
                <a:ea typeface="IBM Plex Sans" pitchFamily="34" charset="-122"/>
                <a:cs typeface="IBM Plex Sans" pitchFamily="34" charset="-120"/>
              </a:rPr>
              <a:t>Bitcoin: elektroniczny system pieniężny peer-to-peer</a:t>
            </a:r>
            <a:r>
              <a:rPr lang="pl" altLang="en-US" sz="2400" dirty="0">
                <a:solidFill>
                  <a:srgbClr val="25252B"/>
                </a:solidFill>
                <a:latin typeface="IBM Plex Sans" pitchFamily="34" charset="0"/>
                <a:ea typeface="IBM Plex Sans" pitchFamily="34" charset="-122"/>
                <a:cs typeface="IBM Plex Sans" pitchFamily="34" charset="-120"/>
              </a:rPr>
              <a:t>. </a:t>
            </a:r>
            <a:r>
              <a:rPr lang="pl" altLang="en-US" sz="2400" b="1" dirty="0">
                <a:solidFill>
                  <a:srgbClr val="25252B"/>
                </a:solidFill>
                <a:latin typeface="IBM Plex Sans" pitchFamily="34" charset="0"/>
                <a:ea typeface="IBM Plex Sans" pitchFamily="34" charset="-122"/>
                <a:cs typeface="IBM Plex Sans" pitchFamily="34" charset="-120"/>
              </a:rPr>
              <a:t>Styczeń 2009:</a:t>
            </a:r>
            <a:r>
              <a:rPr lang="pl" altLang="en-US" sz="2400" dirty="0">
                <a:solidFill>
                  <a:srgbClr val="25252B"/>
                </a:solidFill>
                <a:latin typeface="IBM Plex Sans" pitchFamily="34" charset="0"/>
                <a:ea typeface="IBM Plex Sans" pitchFamily="34" charset="-122"/>
                <a:cs typeface="IBM Plex Sans" pitchFamily="34" charset="-120"/>
              </a:rPr>
              <a:t> sieć rozpoczyna działanie.</a:t>
            </a:r>
            <a:endParaRPr lang="pl" sz="2400" dirty="0"/>
          </a:p>
        </p:txBody>
      </p:sp>
      <p:pic>
        <p:nvPicPr>
          <p:cNvPr id="5" name="Image 0" descr="Firma płatnicza Nadawca składa zlecenie firmieFirma prowadzi rejestr i zatwierdza przelew Odbiorca otrzymuje płatność, jeśli firma na to pozwoliZależy odJednej zaufanej organizacji prowadzącej rejestr">    </p:cNvPr>
          <p:cNvPicPr>
            <a:picLocks noChangeAspect="1"/>
          </p:cNvPicPr>
          <p:nvPr/>
        </p:nvPicPr>
        <p:blipFill>
          <a:blip r:embed="rId1"/>
          <a:stretch>
            <a:fillRect/>
          </a:stretch>
        </p:blipFill>
        <p:spPr>
          <a:xfrm>
            <a:off x="3489899" y="2422886"/>
            <a:ext cx="5211989" cy="374629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Czym jest Bitcoin?</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Zdecentralizowany · Ograniczona podaż · Sieć równorzędna</a:t>
            </a:r>
            <a:endParaRPr lang="pl"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Zdecentralizowany:</a:t>
            </a:r>
            <a:r>
              <a:rPr lang="pl" altLang="en-US" sz="2400" dirty="0">
                <a:solidFill>
                  <a:srgbClr val="25252B"/>
                </a:solidFill>
                <a:latin typeface="IBM Plex Sans" pitchFamily="34" charset="0"/>
                <a:ea typeface="IBM Plex Sans" pitchFamily="34" charset="-122"/>
                <a:cs typeface="IBM Plex Sans" pitchFamily="34" charset="-120"/>
              </a:rPr>
              <a:t> żadna centralna instytucja nie tworzy kont, nie zmienia sald ani nie decyduje, kto może dołączyć</a:t>
            </a:r>
            <a:endParaRPr lang="pl" sz="2400" dirty="0"/>
          </a:p>
          <a:p>
            <a:pPr algn="l" marL="228600" indent="-228600">
              <a:lnSpc>
                <a:spcPct val="113000"/>
              </a:lnSpc>
              <a:spcBef>
                <a:spcPts val="480"/>
              </a:spcBef>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Ograniczona podaż:</a:t>
            </a:r>
            <a:r>
              <a:rPr lang="pl" altLang="en-US" sz="2400" dirty="0">
                <a:solidFill>
                  <a:srgbClr val="25252B"/>
                </a:solidFill>
                <a:latin typeface="IBM Plex Sans" pitchFamily="34" charset="0"/>
                <a:ea typeface="IBM Plex Sans" pitchFamily="34" charset="-122"/>
                <a:cs typeface="IBM Plex Sans" pitchFamily="34" charset="-120"/>
              </a:rPr>
              <a:t> nigdy nie będzie więcej niż 21 milionów bitcoinów</a:t>
            </a:r>
            <a:endParaRPr lang="pl" sz="2400" dirty="0"/>
          </a:p>
          <a:p>
            <a:pPr algn="l" marL="228600" indent="-228600">
              <a:lnSpc>
                <a:spcPct val="113000"/>
              </a:lnSpc>
              <a:spcBef>
                <a:spcPts val="480"/>
              </a:spcBef>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Bezpośrednio między użytkownikami:</a:t>
            </a:r>
            <a:r>
              <a:rPr lang="pl" altLang="en-US" sz="2400" dirty="0">
                <a:solidFill>
                  <a:srgbClr val="25252B"/>
                </a:solidFill>
                <a:latin typeface="IBM Plex Sans" pitchFamily="34" charset="0"/>
                <a:ea typeface="IBM Plex Sans" pitchFamily="34" charset="-122"/>
                <a:cs typeface="IBM Plex Sans" pitchFamily="34" charset="-120"/>
              </a:rPr>
              <a:t> mogą Państwo wysyłać środki do dowolnej osoby, w dowolnym miejscu, bez pytania centralnego organu o zgodę</a:t>
            </a:r>
            <a:endParaRPr lang="pl" sz="2400" dirty="0"/>
          </a:p>
        </p:txBody>
      </p:sp>
      <p:sp>
        <p:nvSpPr>
          <p:cNvPr id="5" name="Text 3"/>
          <p:cNvSpPr/>
          <p:nvPr/>
        </p:nvSpPr>
        <p:spPr>
          <a:xfrm>
            <a:off x="666780" y="4311853"/>
            <a:ext cx="11510010" cy="1645463"/>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Żadna firma nie może zamrozić bitcoinów, nad którymi samodzielnie sprawują Państwo kontrolę. Drugą stroną tej wolności jest odpowiedzialność: prawidłowej transakcji zazwyczaj nie da się cofnąć, a sieć nie ma biura pomocy technicznej.</a:t>
            </a:r>
            <a:endParaRPr lang="p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Czym jest Bitcoin?</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Limit, który każdy może sprawdzić</a:t>
            </a:r>
            <a:endParaRPr lang="pl" sz="3000" dirty="0"/>
          </a:p>
        </p:txBody>
      </p:sp>
      <p:pic>
        <p:nvPicPr>
          <p:cNvPr id="4" name="Image 0" descr="Deklaracja dotycząca podaży Emitent podaje limit na swojej stronie internetowej. Jest on zapisany wyłącznie we własnej bazie danych emitenta. Nikt spoza emitenta nie może go sprawdzić. Emitent może po">    </p:cNvPr>
          <p:cNvPicPr>
            <a:picLocks noChangeAspect="1"/>
          </p:cNvPicPr>
          <p:nvPr/>
        </p:nvPicPr>
        <p:blipFill>
          <a:blip r:embed="rId1"/>
          <a:stretch>
            <a:fillRect/>
          </a:stretch>
        </p:blipFill>
        <p:spPr>
          <a:xfrm>
            <a:off x="1698315" y="1295430"/>
            <a:ext cx="879533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Czym jest Bitcoin?</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Nie potrzebują Państwo całego Bitcoina</a:t>
            </a:r>
            <a:endParaRPr lang="pl"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Jeden bitcoin dzieli się na 100 000 000 mniejszych jednostek zwanych satoshi lub w skrócie satami.</a:t>
            </a:r>
            <a:endParaRPr lang="pl" sz="2400" dirty="0"/>
          </a:p>
        </p:txBody>
      </p:sp>
      <p:pic>
        <p:nvPicPr>
          <p:cNvPr id="5" name="Image 0" descr="Bitcoin (BTC)10,10,010,0010,00000001Satoshi (sats)⁠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Czym jest Bitcoin?</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Kto dba o działanie Bitcoina?</a:t>
            </a:r>
            <a:endParaRPr lang="pl" sz="3000" dirty="0"/>
          </a:p>
        </p:txBody>
      </p:sp>
      <p:pic>
        <p:nvPicPr>
          <p:cNvPr id="4" name="Image 0" descr="UżytkownikUżytkownik odbiera, przechowuje i wysyła bitcoin. WęzełWęzeł samodzielnie sprawdza zgodność z regułami i przekazuje dalej prawidłowe dane. GórnikGórnik tworzy bloki kandydujące i wykonuje do">    </p:cNvPr>
          <p:cNvPicPr>
            <a:picLocks noChangeAspect="1"/>
          </p:cNvPicPr>
          <p:nvPr/>
        </p:nvPicPr>
        <p:blipFill>
          <a:blip r:embed="rId1"/>
          <a:stretch>
            <a:fillRect/>
          </a:stretch>
        </p:blipFill>
        <p:spPr>
          <a:xfrm>
            <a:off x="1808866" y="1295430"/>
            <a:ext cx="8573963" cy="496208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Czym jest Bitcoin?</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Kto dba o działanie Bitcoina?</a:t>
            </a:r>
            <a:endParaRPr lang="pl"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Czym jest Bitcoin?</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Bitcoin wiąże się z kompromisami</a:t>
            </a:r>
            <a:endParaRPr lang="pl"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Jego cena może się szybko zmieniać</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Błędy są zazwyczaj nieodwracalne</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W wielu miejscach nadal jest akceptowany w ograniczonym zakresie</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Bezpieczne korzystanie z niego wymaga pewnej nauki</a:t>
            </a:r>
            <a:endParaRPr lang="pl"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Bitcoin częściowo zastępuje zaufanie do instytucji weryfikacją i osobistą odpowiedzialnością. Nie eliminuje ryzyka.</a:t>
            </a:r>
            <a:endParaRPr lang="p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Czym jest Bitcoin?</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pl" altLang="en-US" sz="4350" dirty="0">
                <a:solidFill>
                  <a:srgbClr val="FFFFFF"/>
                </a:solidFill>
                <a:latin typeface="IBM Plex Sans Medium" pitchFamily="34" charset="0"/>
                <a:ea typeface="IBM Plex Sans Medium" pitchFamily="34" charset="-122"/>
                <a:cs typeface="IBM Plex Sans Medium" pitchFamily="34" charset="-120"/>
              </a:rPr>
              <a:t>Jak korzystać z Bitcoina?</a:t>
            </a:r>
            <a:endParaRPr lang="pl"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pl" altLang="en-US" sz="2400" dirty="0">
                <a:solidFill>
                  <a:srgbClr val="FFFFFF"/>
                </a:solidFill>
                <a:latin typeface="IBM Plex Sans" pitchFamily="34" charset="0"/>
                <a:ea typeface="IBM Plex Sans" pitchFamily="34" charset="-122"/>
                <a:cs typeface="IBM Plex Sans" pitchFamily="34" charset="-120"/>
              </a:rPr>
              <a:t>Pierwsze pytanie dotyczące każdego portfela: kto kontroluje klucze?</a:t>
            </a:r>
            <a:endParaRPr lang="p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Portfel zarządza kluczami</a:t>
            </a:r>
            <a:endParaRPr lang="pl" sz="3000" dirty="0"/>
          </a:p>
        </p:txBody>
      </p:sp>
      <p:pic>
        <p:nvPicPr>
          <p:cNvPr id="4" name="Image 0" descr="Państwa portfel przechowuje klucze Odbieranie Proszę udostępnić adres do odbioruWysyłanie Proszę podpisać transakcję swoim kluczem Środki w bitcoinach pozostają we wspólnym rejestrze">    </p:cNvPr>
          <p:cNvPicPr>
            <a:picLocks noChangeAspect="1"/>
          </p:cNvPicPr>
          <p:nvPr/>
        </p:nvPicPr>
        <p:blipFill>
          <a:blip r:embed="rId1"/>
          <a:stretch>
            <a:fillRect/>
          </a:stretch>
        </p:blipFill>
        <p:spPr>
          <a:xfrm>
            <a:off x="1837121" y="1295430"/>
            <a:ext cx="8517727" cy="495540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Jak korzystać z Bitcoina?</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Kto tak naprawdę przechowuje Państwa Bitcoina?</a:t>
            </a:r>
            <a:endParaRPr lang="pl"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Samodzielne przechowywanie:</a:t>
            </a:r>
            <a:r>
              <a:rPr lang="pl" altLang="en-US" sz="2400" dirty="0">
                <a:solidFill>
                  <a:srgbClr val="25252B"/>
                </a:solidFill>
                <a:latin typeface="IBM Plex Sans" pitchFamily="34" charset="0"/>
                <a:ea typeface="IBM Plex Sans" pitchFamily="34" charset="-122"/>
                <a:cs typeface="IBM Plex Sans" pitchFamily="34" charset="-120"/>
              </a:rPr>
              <a:t> to Państwo kontrolują klucze</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Nikt nie odzyska dla Państwa bitcoinów, jeśli utracą Państwo frazę odzyskiwania i urządzenie</a:t>
            </a:r>
            <a:endParaRPr lang="pl" sz="2400" dirty="0"/>
          </a:p>
          <a:p>
            <a:pPr algn="l" marL="228600" indent="-228600">
              <a:lnSpc>
                <a:spcPct val="113000"/>
              </a:lnSpc>
              <a:spcBef>
                <a:spcPts val="480"/>
              </a:spcBef>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Przechowywanie powiernicze:</a:t>
            </a:r>
            <a:r>
              <a:rPr lang="pl" altLang="en-US" sz="2400" dirty="0">
                <a:solidFill>
                  <a:srgbClr val="25252B"/>
                </a:solidFill>
                <a:latin typeface="IBM Plex Sans" pitchFamily="34" charset="0"/>
                <a:ea typeface="IBM Plex Sans" pitchFamily="34" charset="-122"/>
                <a:cs typeface="IBM Plex Sans" pitchFamily="34" charset="-120"/>
              </a:rPr>
              <a:t> firma przechowuje klucze, trochę jak bank</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Państwa saldo to obietnica wypłaty ze strony firmy; może ona ograniczyć wypłaty, zamrozić konto, paść ofiarą ataku hakerskiego lub zakończyć działalność</a:t>
            </a:r>
            <a:endParaRPr lang="pl"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Wybór sposobu przechowywania nie jest sprawdzianem Państwa wartości. Ważne jest, by wiedzieli Państwo, z którego sposobu korzystają i czemu ufają.</a:t>
            </a:r>
            <a:endParaRPr lang="pl"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Jak korzystać z Bitcoina?</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Państwa fraza odzyskiwania</a:t>
            </a:r>
            <a:br/>
            <a:r>
              <a:rPr lang="pl" altLang="en-US" sz="3000" dirty="0">
                <a:solidFill>
                  <a:srgbClr val="422C70"/>
                </a:solidFill>
                <a:latin typeface="IBM Plex Sans Medium" pitchFamily="34" charset="0"/>
                <a:ea typeface="IBM Plex Sans Medium" pitchFamily="34" charset="-122"/>
                <a:cs typeface="IBM Plex Sans Medium" pitchFamily="34" charset="-120"/>
              </a:rPr>
              <a:t>daje pełny dostęp</a:t>
            </a:r>
            <a:endParaRPr lang="pl"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pl" altLang="en-US" sz="2400" dirty="0">
                <a:solidFill>
                  <a:srgbClr val="25252B"/>
                </a:solidFill>
                <a:latin typeface="IBM Plex Sans" pitchFamily="34" charset="0"/>
                <a:ea typeface="IBM Plex Sans" pitchFamily="34" charset="-122"/>
                <a:cs typeface="IBM Plex Sans" pitchFamily="34" charset="-120"/>
              </a:rPr>
              <a:t>Uporządkowana lista słów, zwykle 12 lub 24, która pozwala odtworzyć Państwa klucze. Każdy, kto ją posiada, może zabrać Państwa bitcoiny.</a:t>
            </a:r>
            <a:endParaRPr lang="pl" sz="2400" dirty="0"/>
          </a:p>
        </p:txBody>
      </p:sp>
      <p:pic>
        <p:nvPicPr>
          <p:cNvPr id="6" name="Image 1" descr="Tylko przykład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Jak korzystać z Bitcoina?</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pl" altLang="en-US" sz="4350" dirty="0">
                <a:solidFill>
                  <a:srgbClr val="FFFFFF"/>
                </a:solidFill>
                <a:latin typeface="IBM Plex Sans Medium" pitchFamily="34" charset="0"/>
                <a:ea typeface="IBM Plex Sans Medium" pitchFamily="34" charset="-122"/>
                <a:cs typeface="IBM Plex Sans Medium" pitchFamily="34" charset="-120"/>
              </a:rPr>
              <a:t>Nie Państwa klucze, nie Państwa</a:t>
            </a:r>
            <a:br/>
            <a:r>
              <a:rPr lang="pl" altLang="en-US" sz="4350" dirty="0">
                <a:solidFill>
                  <a:srgbClr val="FFFFFF"/>
                </a:solidFill>
                <a:latin typeface="IBM Plex Sans Medium" pitchFamily="34" charset="0"/>
                <a:ea typeface="IBM Plex Sans Medium" pitchFamily="34" charset="-122"/>
                <a:cs typeface="IBM Plex Sans Medium" pitchFamily="34" charset="-120"/>
              </a:rPr>
              <a:t>monety.</a:t>
            </a:r>
            <a:endParaRPr lang="pl"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C0C0D0"/>
                </a:solidFill>
                <a:latin typeface="IBM Plex Sans" pitchFamily="34" charset="0"/>
                <a:ea typeface="IBM Plex Sans" pitchFamily="34" charset="-122"/>
                <a:cs typeface="IBM Plex Sans" pitchFamily="34" charset="-120"/>
              </a:rPr>
              <a:t>Wprowadzenie do Bitcoina · Jak korzystać z Bitcoina?</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Zanim zaczną Państwo korzystać</a:t>
            </a:r>
            <a:br/>
            <a:r>
              <a:rPr lang="pl" altLang="en-US" sz="3000" dirty="0">
                <a:solidFill>
                  <a:srgbClr val="422C70"/>
                </a:solidFill>
                <a:latin typeface="IBM Plex Sans Medium" pitchFamily="34" charset="0"/>
                <a:ea typeface="IBM Plex Sans Medium" pitchFamily="34" charset="-122"/>
                <a:cs typeface="IBM Plex Sans Medium" pitchFamily="34" charset="-120"/>
              </a:rPr>
              <a:t>z jakiegokolwiek portfela</a:t>
            </a:r>
            <a:endParaRPr lang="pl" sz="3000" dirty="0"/>
          </a:p>
        </p:txBody>
      </p:sp>
      <p:sp>
        <p:nvSpPr>
          <p:cNvPr id="5" name="Text 2"/>
          <p:cNvSpPr/>
          <p:nvPr/>
        </p:nvSpPr>
        <p:spPr>
          <a:xfrm>
            <a:off x="986729" y="1791310"/>
            <a:ext cx="5989960" cy="4402927"/>
          </a:xfrm>
          <a:prstGeom prst="rect">
            <a:avLst/>
          </a:prstGeom>
          <a:noFill/>
          <a:ln/>
        </p:spPr>
        <p:txBody>
          <a:bodyPr wrap="square" lIns="0" tIns="0" rIns="0" bIns="0" rtlCol="0" anchor="t"/>
          <a:lstStyle/>
          <a:p>
            <a:pPr algn="l" marL="191770" indent="-191770">
              <a:lnSpc>
                <a:spcPct val="113000"/>
              </a:lnSpc>
              <a:buSzPct val="100000"/>
              <a:buChar char="•"/>
            </a:pPr>
            <a:r>
              <a:rPr lang="pl" altLang="en-US" sz="2020" b="1" dirty="0">
                <a:solidFill>
                  <a:srgbClr val="422C70"/>
                </a:solidFill>
                <a:latin typeface="IBM Plex Sans" pitchFamily="34" charset="0"/>
                <a:ea typeface="IBM Plex Sans" pitchFamily="34" charset="-122"/>
                <a:cs typeface="IBM Plex Sans" pitchFamily="34" charset="-120"/>
              </a:rPr>
              <a:t>Klucze:</a:t>
            </a:r>
            <a:r>
              <a:rPr lang="pl" altLang="en-US" sz="2020" dirty="0">
                <a:solidFill>
                  <a:srgbClr val="25252B"/>
                </a:solidFill>
                <a:latin typeface="IBM Plex Sans" pitchFamily="34" charset="0"/>
                <a:ea typeface="IBM Plex Sans" pitchFamily="34" charset="-122"/>
                <a:cs typeface="IBM Plex Sans" pitchFamily="34" charset="-120"/>
              </a:rPr>
              <a:t> kto je kontroluje — Państwo czy firma?</a:t>
            </a:r>
            <a:endParaRPr lang="pl" sz="2020" dirty="0"/>
          </a:p>
          <a:p>
            <a:pPr algn="l" marL="191770" indent="-191770">
              <a:lnSpc>
                <a:spcPct val="113000"/>
              </a:lnSpc>
              <a:spcBef>
                <a:spcPts val="400"/>
              </a:spcBef>
              <a:buSzPct val="100000"/>
              <a:buChar char="•"/>
            </a:pPr>
            <a:r>
              <a:rPr lang="pl" altLang="en-US" sz="2020" b="1" dirty="0">
                <a:solidFill>
                  <a:srgbClr val="422C70"/>
                </a:solidFill>
                <a:latin typeface="IBM Plex Sans" pitchFamily="34" charset="0"/>
                <a:ea typeface="IBM Plex Sans" pitchFamily="34" charset="-122"/>
                <a:cs typeface="IBM Plex Sans" pitchFamily="34" charset="-120"/>
              </a:rPr>
              <a:t>Odzyskiwanie dostępu:</a:t>
            </a:r>
            <a:r>
              <a:rPr lang="pl" altLang="en-US" sz="2020" dirty="0">
                <a:solidFill>
                  <a:srgbClr val="25252B"/>
                </a:solidFill>
                <a:latin typeface="IBM Plex Sans" pitchFamily="34" charset="0"/>
                <a:ea typeface="IBM Plex Sans" pitchFamily="34" charset="-122"/>
                <a:cs typeface="IBM Plex Sans" pitchFamily="34" charset="-120"/>
              </a:rPr>
              <a:t> co się stanie, jeśli zgubią Państwo telefon lub firma zniknie?</a:t>
            </a:r>
            <a:endParaRPr lang="pl" sz="2020" dirty="0"/>
          </a:p>
          <a:p>
            <a:pPr algn="l" marL="191770" indent="-191770">
              <a:lnSpc>
                <a:spcPct val="113000"/>
              </a:lnSpc>
              <a:spcBef>
                <a:spcPts val="400"/>
              </a:spcBef>
              <a:buSzPct val="100000"/>
              <a:buChar char="•"/>
            </a:pPr>
            <a:r>
              <a:rPr lang="pl" altLang="en-US" sz="2020" b="1" dirty="0">
                <a:solidFill>
                  <a:srgbClr val="422C70"/>
                </a:solidFill>
                <a:latin typeface="IBM Plex Sans" pitchFamily="34" charset="0"/>
                <a:ea typeface="IBM Plex Sans" pitchFamily="34" charset="-122"/>
                <a:cs typeface="IBM Plex Sans" pitchFamily="34" charset="-120"/>
              </a:rPr>
              <a:t>Źródło:</a:t>
            </a:r>
            <a:r>
              <a:rPr lang="pl" altLang="en-US" sz="2020" dirty="0">
                <a:solidFill>
                  <a:srgbClr val="25252B"/>
                </a:solidFill>
                <a:latin typeface="IBM Plex Sans" pitchFamily="34" charset="0"/>
                <a:ea typeface="IBM Plex Sans" pitchFamily="34" charset="-122"/>
                <a:cs typeface="IBM Plex Sans" pitchFamily="34" charset="-120"/>
              </a:rPr>
              <a:t> oficjalna strona internetowa lub strona aplikacji w sklepie z aplikacjami, a nie link, który ktoś Państwu przesłał?</a:t>
            </a:r>
            <a:endParaRPr lang="pl" sz="2020" dirty="0"/>
          </a:p>
          <a:p>
            <a:pPr algn="l" marL="191770" indent="-191770">
              <a:lnSpc>
                <a:spcPct val="113000"/>
              </a:lnSpc>
              <a:spcBef>
                <a:spcPts val="400"/>
              </a:spcBef>
              <a:buSzPct val="100000"/>
              <a:buChar char="•"/>
            </a:pPr>
            <a:r>
              <a:rPr lang="pl" altLang="en-US" sz="2020" b="1" dirty="0">
                <a:solidFill>
                  <a:srgbClr val="422C70"/>
                </a:solidFill>
                <a:latin typeface="IBM Plex Sans" pitchFamily="34" charset="0"/>
                <a:ea typeface="IBM Plex Sans" pitchFamily="34" charset="-122"/>
                <a:cs typeface="IBM Plex Sans" pitchFamily="34" charset="-120"/>
              </a:rPr>
              <a:t>Kod:</a:t>
            </a:r>
            <a:r>
              <a:rPr lang="pl" altLang="en-US" sz="2020" dirty="0">
                <a:solidFill>
                  <a:srgbClr val="25252B"/>
                </a:solidFill>
                <a:latin typeface="IBM Plex Sans" pitchFamily="34" charset="0"/>
                <a:ea typeface="IBM Plex Sans" pitchFamily="34" charset="-122"/>
                <a:cs typeface="IBM Plex Sans" pitchFamily="34" charset="-120"/>
              </a:rPr>
              <a:t> otwarty i aktywnie rozwijany? (Samo w sobie nie jest to dowodem bezpieczeństwa.)</a:t>
            </a:r>
            <a:endParaRPr lang="pl" sz="2020" dirty="0"/>
          </a:p>
          <a:p>
            <a:pPr algn="l" marL="191770" indent="-191770">
              <a:lnSpc>
                <a:spcPct val="113000"/>
              </a:lnSpc>
              <a:spcBef>
                <a:spcPts val="400"/>
              </a:spcBef>
              <a:buSzPct val="100000"/>
              <a:buChar char="•"/>
            </a:pPr>
            <a:r>
              <a:rPr lang="pl" altLang="en-US" sz="2020" b="1" dirty="0">
                <a:solidFill>
                  <a:srgbClr val="422C70"/>
                </a:solidFill>
                <a:latin typeface="IBM Plex Sans" pitchFamily="34" charset="0"/>
                <a:ea typeface="IBM Plex Sans" pitchFamily="34" charset="-122"/>
                <a:cs typeface="IBM Plex Sans" pitchFamily="34" charset="-120"/>
              </a:rPr>
              <a:t>Koszty:</a:t>
            </a:r>
            <a:r>
              <a:rPr lang="pl" altLang="en-US" sz="2020" dirty="0">
                <a:solidFill>
                  <a:srgbClr val="25252B"/>
                </a:solidFill>
                <a:latin typeface="IBM Plex Sans" pitchFamily="34" charset="0"/>
                <a:ea typeface="IBM Plex Sans" pitchFamily="34" charset="-122"/>
                <a:cs typeface="IBM Plex Sans" pitchFamily="34" charset="-120"/>
              </a:rPr>
              <a:t> opłaty za wysyłanie, odbieranie lub wypłacanie środków?</a:t>
            </a:r>
            <a:endParaRPr lang="pl" sz="2020" dirty="0"/>
          </a:p>
          <a:p>
            <a:pPr algn="l" marL="191770" indent="-191770">
              <a:lnSpc>
                <a:spcPct val="113000"/>
              </a:lnSpc>
              <a:spcBef>
                <a:spcPts val="400"/>
              </a:spcBef>
              <a:buSzPct val="100000"/>
              <a:buChar char="•"/>
            </a:pPr>
            <a:r>
              <a:rPr lang="pl" altLang="en-US" sz="2020" b="1" dirty="0">
                <a:solidFill>
                  <a:srgbClr val="422C70"/>
                </a:solidFill>
                <a:latin typeface="IBM Plex Sans" pitchFamily="34" charset="0"/>
                <a:ea typeface="IBM Plex Sans" pitchFamily="34" charset="-122"/>
                <a:cs typeface="IBM Plex Sans" pitchFamily="34" charset="-120"/>
              </a:rPr>
              <a:t>Płatności:</a:t>
            </a:r>
            <a:r>
              <a:rPr lang="pl" altLang="en-US" sz="2020" dirty="0">
                <a:solidFill>
                  <a:srgbClr val="25252B"/>
                </a:solidFill>
                <a:latin typeface="IBM Plex Sans" pitchFamily="34" charset="0"/>
                <a:ea typeface="IBM Plex Sans" pitchFamily="34" charset="-122"/>
                <a:cs typeface="IBM Plex Sans" pitchFamily="34" charset="-120"/>
              </a:rPr>
              <a:t> w łańcuchu bloków, przez Lightning czy na oba sposoby?</a:t>
            </a:r>
            <a:endParaRPr lang="pl"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Jak korzystać z Bitcoina?</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On-chain i Lightning</a:t>
            </a:r>
            <a:endParaRPr lang="pl"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On-chain:</a:t>
            </a:r>
            <a:r>
              <a:rPr lang="pl" altLang="en-US" sz="2400" dirty="0">
                <a:solidFill>
                  <a:srgbClr val="25252B"/>
                </a:solidFill>
                <a:latin typeface="IBM Plex Sans" pitchFamily="34" charset="0"/>
                <a:ea typeface="IBM Plex Sans" pitchFamily="34" charset="-122"/>
                <a:cs typeface="IBM Plex Sans" pitchFamily="34" charset="-120"/>
              </a:rPr>
              <a:t> zapisywane bezpośrednio w łańcuchu bloków</a:t>
            </a:r>
            <a:endParaRPr lang="pl" sz="2400" dirty="0"/>
          </a:p>
          <a:p>
            <a:pPr algn="l" marL="228600" indent="-228600">
              <a:lnSpc>
                <a:spcPct val="113000"/>
              </a:lnSpc>
              <a:spcBef>
                <a:spcPts val="480"/>
              </a:spcBef>
              <a:buSzPct val="100000"/>
              <a:buChar char="•"/>
            </a:pPr>
            <a:r>
              <a:rPr lang="pl" altLang="en-US" sz="2400" b="1" dirty="0">
                <a:solidFill>
                  <a:srgbClr val="422C70"/>
                </a:solidFill>
                <a:latin typeface="IBM Plex Sans" pitchFamily="34" charset="0"/>
                <a:ea typeface="IBM Plex Sans" pitchFamily="34" charset="-122"/>
                <a:cs typeface="IBM Plex Sans" pitchFamily="34" charset="-120"/>
              </a:rPr>
              <a:t>Lightning:</a:t>
            </a:r>
            <a:r>
              <a:rPr lang="pl" altLang="en-US" sz="2400" dirty="0">
                <a:solidFill>
                  <a:srgbClr val="25252B"/>
                </a:solidFill>
                <a:latin typeface="IBM Plex Sans" pitchFamily="34" charset="0"/>
                <a:ea typeface="IBM Plex Sans" pitchFamily="34" charset="-122"/>
                <a:cs typeface="IBM Plex Sans" pitchFamily="34" charset="-120"/>
              </a:rPr>
              <a:t> sieć płatnicza zbudowana na bazie Bitcoina, umożliwiająca szybkie, drobne i częste płatności, takie jak zakup kawy</a:t>
            </a:r>
            <a:endParaRPr lang="pl" sz="2400" dirty="0"/>
          </a:p>
          <a:p>
            <a:pPr algn="l" marL="228600" indent="-228600">
              <a:lnSpc>
                <a:spcPct val="113000"/>
              </a:lnSpc>
              <a:spcBef>
                <a:spcPts val="480"/>
              </a:spcBef>
              <a:buSzPct val="100000"/>
              <a:buChar char="•"/>
            </a:pPr>
            <a:r>
              <a:rPr lang="pl" altLang="en-US" sz="2400" dirty="0">
                <a:solidFill>
                  <a:srgbClr val="25252B"/>
                </a:solidFill>
                <a:latin typeface="IBM Plex Sans" pitchFamily="34" charset="0"/>
                <a:ea typeface="IBM Plex Sans" pitchFamily="34" charset="-122"/>
                <a:cs typeface="IBM Plex Sans" pitchFamily="34" charset="-120"/>
              </a:rPr>
              <a:t>Portfel Lightning również może być powierniczy lub niepowierniczy</a:t>
            </a:r>
            <a:endParaRPr lang="pl" sz="2400" dirty="0"/>
          </a:p>
        </p:txBody>
      </p:sp>
      <p:pic>
        <p:nvPicPr>
          <p:cNvPr id="5" name="Image 0" descr="On-chainZapisywane bezpośrednio w łańcuchu bloków BitcoinaLightningSieć płatnicza zbudowana na Bitcoinie">    </p:cNvPr>
          <p:cNvPicPr>
            <a:picLocks noChangeAspect="1"/>
          </p:cNvPicPr>
          <p:nvPr/>
        </p:nvPicPr>
        <p:blipFill>
          <a:blip r:embed="rId1"/>
          <a:stretch>
            <a:fillRect/>
          </a:stretch>
        </p:blipFill>
        <p:spPr>
          <a:xfrm>
            <a:off x="1199144" y="3336737"/>
            <a:ext cx="9793498" cy="294098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Jak korzystać z Bitcoina?</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Trzy zasady podczas nauki</a:t>
            </a:r>
            <a:endParaRPr lang="pl" sz="3000" dirty="0"/>
          </a:p>
        </p:txBody>
      </p:sp>
      <p:sp>
        <p:nvSpPr>
          <p:cNvPr id="4" name="Text 2"/>
          <p:cNvSpPr/>
          <p:nvPr/>
        </p:nvSpPr>
        <p:spPr>
          <a:xfrm>
            <a:off x="1017179" y="1379464"/>
            <a:ext cx="11125871" cy="2382744"/>
          </a:xfrm>
          <a:prstGeom prst="rect">
            <a:avLst/>
          </a:prstGeom>
          <a:noFill/>
          <a:ln/>
        </p:spPr>
        <p:txBody>
          <a:bodyPr wrap="square" lIns="0" tIns="0" rIns="0" bIns="0" rtlCol="0" anchor="t"/>
          <a:lstStyle/>
          <a:p>
            <a:pPr algn="l" marL="210820" indent="-210820">
              <a:lnSpc>
                <a:spcPct val="113000"/>
              </a:lnSpc>
              <a:buSzPct val="100000"/>
              <a:buChar char="•"/>
            </a:pPr>
            <a:r>
              <a:rPr lang="pl" altLang="en-US" sz="2210" b="1" dirty="0">
                <a:solidFill>
                  <a:srgbClr val="25252B"/>
                </a:solidFill>
                <a:latin typeface="IBM Plex Sans" pitchFamily="34" charset="0"/>
                <a:ea typeface="IBM Plex Sans" pitchFamily="34" charset="-122"/>
                <a:cs typeface="IBM Plex Sans" pitchFamily="34" charset="-120"/>
              </a:rPr>
              <a:t>Najpierw proszę zdobyć wiedzę.</a:t>
            </a:r>
            <a:r>
              <a:rPr lang="pl" altLang="en-US" sz="2210" dirty="0">
                <a:solidFill>
                  <a:srgbClr val="25252B"/>
                </a:solidFill>
                <a:latin typeface="IBM Plex Sans" pitchFamily="34" charset="0"/>
                <a:ea typeface="IBM Plex Sans" pitchFamily="34" charset="-122"/>
                <a:cs typeface="IBM Plex Sans" pitchFamily="34" charset="-120"/>
              </a:rPr>
              <a:t> Proszę nie działać pod wpływem ekscytacji, strachu ani presji.</a:t>
            </a:r>
            <a:endParaRPr lang="pl" sz="2210" dirty="0"/>
          </a:p>
          <a:p>
            <a:pPr algn="l" marL="210820" indent="-210820">
              <a:lnSpc>
                <a:spcPct val="113000"/>
              </a:lnSpc>
              <a:spcBef>
                <a:spcPts val="440"/>
              </a:spcBef>
              <a:buSzPct val="100000"/>
              <a:buChar char="•"/>
            </a:pPr>
            <a:r>
              <a:rPr lang="pl" altLang="en-US" sz="2210" b="1" dirty="0">
                <a:solidFill>
                  <a:srgbClr val="25252B"/>
                </a:solidFill>
                <a:latin typeface="IBM Plex Sans" pitchFamily="34" charset="0"/>
                <a:ea typeface="IBM Plex Sans" pitchFamily="34" charset="-122"/>
                <a:cs typeface="IBM Plex Sans" pitchFamily="34" charset="-120"/>
              </a:rPr>
              <a:t>Proszę zacząć od małych kwot.</a:t>
            </a:r>
            <a:r>
              <a:rPr lang="pl" altLang="en-US" sz="2210" dirty="0">
                <a:solidFill>
                  <a:srgbClr val="25252B"/>
                </a:solidFill>
                <a:latin typeface="IBM Plex Sans" pitchFamily="34" charset="0"/>
                <a:ea typeface="IBM Plex Sans" pitchFamily="34" charset="-122"/>
                <a:cs typeface="IBM Plex Sans" pitchFamily="34" charset="-120"/>
              </a:rPr>
              <a:t> Proszę wypróbowywać nieznane narzędzia, używając kwoty, na której utratę mogą sobie Państwo pozwolić.</a:t>
            </a:r>
            <a:endParaRPr lang="pl" sz="2210" dirty="0"/>
          </a:p>
          <a:p>
            <a:pPr algn="l" marL="210820" indent="-210820">
              <a:lnSpc>
                <a:spcPct val="113000"/>
              </a:lnSpc>
              <a:spcBef>
                <a:spcPts val="440"/>
              </a:spcBef>
              <a:buSzPct val="100000"/>
              <a:buChar char="•"/>
            </a:pPr>
            <a:r>
              <a:rPr lang="pl" altLang="en-US" sz="2210" b="1" dirty="0">
                <a:solidFill>
                  <a:srgbClr val="25252B"/>
                </a:solidFill>
                <a:latin typeface="IBM Plex Sans" pitchFamily="34" charset="0"/>
                <a:ea typeface="IBM Plex Sans" pitchFamily="34" charset="-122"/>
                <a:cs typeface="IBM Plex Sans" pitchFamily="34" charset="-120"/>
              </a:rPr>
              <a:t>Proszę nie ufać, lecz weryfikować.</a:t>
            </a:r>
            <a:r>
              <a:rPr lang="pl" altLang="en-US" sz="2210" dirty="0">
                <a:solidFill>
                  <a:srgbClr val="25252B"/>
                </a:solidFill>
                <a:latin typeface="IBM Plex Sans" pitchFamily="34" charset="0"/>
                <a:ea typeface="IBM Plex Sans" pitchFamily="34" charset="-122"/>
                <a:cs typeface="IBM Plex Sans" pitchFamily="34" charset="-120"/>
              </a:rPr>
              <a:t> Proszę sprawdzić osobę, metodę płatności, adres i kwotę.</a:t>
            </a:r>
            <a:endParaRPr lang="pl" sz="2210" dirty="0"/>
          </a:p>
        </p:txBody>
      </p:sp>
      <p:sp>
        <p:nvSpPr>
          <p:cNvPr id="5" name="Shape 3"/>
          <p:cNvSpPr/>
          <p:nvPr/>
        </p:nvSpPr>
        <p:spPr>
          <a:xfrm>
            <a:off x="666780" y="4070634"/>
            <a:ext cx="10858500" cy="1891894"/>
          </a:xfrm>
          <a:prstGeom prst="rect">
            <a:avLst/>
          </a:prstGeom>
          <a:solidFill>
            <a:srgbClr val="F3F3FA"/>
          </a:solidFill>
          <a:ln/>
        </p:spPr>
      </p:sp>
      <p:sp>
        <p:nvSpPr>
          <p:cNvPr id="6" name="Shape 4"/>
          <p:cNvSpPr/>
          <p:nvPr/>
        </p:nvSpPr>
        <p:spPr>
          <a:xfrm>
            <a:off x="666780" y="4070634"/>
            <a:ext cx="57150" cy="1891894"/>
          </a:xfrm>
          <a:prstGeom prst="rect">
            <a:avLst/>
          </a:prstGeom>
          <a:solidFill>
            <a:srgbClr val="422C70"/>
          </a:solidFill>
          <a:ln/>
        </p:spPr>
      </p:sp>
      <p:sp>
        <p:nvSpPr>
          <p:cNvPr id="7" name="Text 5"/>
          <p:cNvSpPr/>
          <p:nvPr/>
        </p:nvSpPr>
        <p:spPr>
          <a:xfrm>
            <a:off x="1172535" y="4323009"/>
            <a:ext cx="10498226" cy="1387145"/>
          </a:xfrm>
          <a:prstGeom prst="rect">
            <a:avLst/>
          </a:prstGeom>
          <a:noFill/>
          <a:ln/>
        </p:spPr>
        <p:txBody>
          <a:bodyPr wrap="square" lIns="0" tIns="0" rIns="0" bIns="0" rtlCol="0" anchor="t"/>
          <a:lstStyle/>
          <a:p>
            <a:pPr algn="l" indent="0" marL="0">
              <a:lnSpc>
                <a:spcPct val="113000"/>
              </a:lnSpc>
              <a:buNone/>
            </a:pPr>
            <a:r>
              <a:rPr lang="pl" altLang="en-US" sz="2210" b="1" dirty="0">
                <a:solidFill>
                  <a:srgbClr val="422C70"/>
                </a:solidFill>
                <a:latin typeface="IBM Plex Sans" pitchFamily="34" charset="0"/>
                <a:ea typeface="IBM Plex Sans" pitchFamily="34" charset="-122"/>
                <a:cs typeface="IBM Plex Sans" pitchFamily="34" charset="-120"/>
              </a:rPr>
              <a:t>Proszę udostępniać dane do odbioru płatności, ale nigdy poufnych informacji</a:t>
            </a:r>
            <a:endParaRPr lang="pl" sz="2210" dirty="0"/>
          </a:p>
          <a:p>
            <a:pPr algn="l" indent="0" marL="0">
              <a:lnSpc>
                <a:spcPct val="113000"/>
              </a:lnSpc>
              <a:spcBef>
                <a:spcPts val="330"/>
              </a:spcBef>
              <a:buNone/>
            </a:pPr>
            <a:r>
              <a:rPr lang="pl" altLang="en-US" sz="2210" dirty="0">
                <a:solidFill>
                  <a:srgbClr val="25252B"/>
                </a:solidFill>
                <a:latin typeface="IBM Plex Sans" pitchFamily="34" charset="0"/>
                <a:ea typeface="IBM Plex Sans" pitchFamily="34" charset="-122"/>
                <a:cs typeface="IBM Plex Sans" pitchFamily="34" charset="-120"/>
              </a:rPr>
              <a:t>Adres lub żądanie płatności można udostępniać. Frazy odzyskiwania ani klucza prywatnego nie wolno nigdy udostępniać. Żaden rzetelny edukator, firma oferująca portfel ani pracownik pomocy technicznej nigdy nie poprosi o ich podanie.</a:t>
            </a:r>
            <a:endParaRPr lang="pl"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Jak korzystać z Bitcoina?</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Proszę się zatrzymać, niczego</a:t>
            </a:r>
            <a:br/>
            <a:r>
              <a:rPr lang="pl" altLang="en-US" sz="3000" dirty="0">
                <a:solidFill>
                  <a:srgbClr val="422C70"/>
                </a:solidFill>
                <a:latin typeface="IBM Plex Sans Medium" pitchFamily="34" charset="0"/>
                <a:ea typeface="IBM Plex Sans Medium" pitchFamily="34" charset="-122"/>
                <a:cs typeface="IBM Plex Sans Medium" pitchFamily="34" charset="-120"/>
              </a:rPr>
              <a:t>nie udostępniać, niczego nie</a:t>
            </a:r>
            <a:br/>
            <a:r>
              <a:rPr lang="pl" altLang="en-US" sz="3000" dirty="0">
                <a:solidFill>
                  <a:srgbClr val="422C70"/>
                </a:solidFill>
                <a:latin typeface="IBM Plex Sans Medium" pitchFamily="34" charset="0"/>
                <a:ea typeface="IBM Plex Sans Medium" pitchFamily="34" charset="-122"/>
                <a:cs typeface="IBM Plex Sans Medium" pitchFamily="34" charset="-120"/>
              </a:rPr>
              <a:t>wysyłać</a:t>
            </a:r>
            <a:endParaRPr lang="pl" sz="3000" dirty="0"/>
          </a:p>
        </p:txBody>
      </p:sp>
      <p:sp>
        <p:nvSpPr>
          <p:cNvPr id="5" name="Text 2"/>
          <p:cNvSpPr/>
          <p:nvPr/>
        </p:nvSpPr>
        <p:spPr>
          <a:xfrm>
            <a:off x="666780" y="2249424"/>
            <a:ext cx="5694426" cy="2500335"/>
          </a:xfrm>
          <a:prstGeom prst="rect">
            <a:avLst/>
          </a:prstGeom>
          <a:noFill/>
          <a:ln/>
        </p:spPr>
        <p:txBody>
          <a:bodyPr wrap="square" lIns="0" tIns="0" rIns="0" bIns="0" rtlCol="0" anchor="t"/>
          <a:lstStyle/>
          <a:p>
            <a:pPr algn="l" indent="0" marL="0">
              <a:lnSpc>
                <a:spcPct val="113000"/>
              </a:lnSpc>
              <a:buNone/>
            </a:pPr>
            <a:r>
              <a:rPr lang="pl" altLang="en-US" sz="1820" dirty="0">
                <a:solidFill>
                  <a:srgbClr val="25252B"/>
                </a:solidFill>
                <a:latin typeface="IBM Plex Sans" pitchFamily="34" charset="0"/>
                <a:ea typeface="IBM Plex Sans" pitchFamily="34" charset="-122"/>
                <a:cs typeface="IBM Plex Sans" pitchFamily="34" charset="-120"/>
              </a:rPr>
              <a:t>Proszę się zatrzymać, jeśli ktoś wywiera presję czasu lub nalega na zachowanie tajemnicy, obiecuje gwarantowane zyski, prosi o wysłanie bitcoinów w pierwszej kolejności albo o podanie frazy odzyskiwania. Proszę zrobić przerwę. Proszę niczego nie udostępniać. Proszę niczego nie wysyłać. Następnie proszę zweryfikować informacje w znanym już Państwu źródle.</a:t>
            </a:r>
            <a:endParaRPr lang="pl" sz="1820" dirty="0"/>
          </a:p>
        </p:txBody>
      </p:sp>
      <p:pic>
        <p:nvPicPr>
          <p:cNvPr id="6" name="Image 1" descr="Presja czasu Podszywanie się pod innych Zmiana adresu docelowego Gwarantowane zyski Prośby o poufne informacje">    </p:cNvPr>
          <p:cNvPicPr>
            <a:picLocks noChangeAspect="1"/>
          </p:cNvPicPr>
          <p:nvPr/>
        </p:nvPicPr>
        <p:blipFill>
          <a:blip r:embed="rId2"/>
          <a:stretch>
            <a:fillRect/>
          </a:stretch>
        </p:blipFill>
        <p:spPr>
          <a:xfrm>
            <a:off x="1338224" y="4865522"/>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Jak korzystać z Bitcoina?</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pl" altLang="en-US" sz="4350" dirty="0">
                <a:solidFill>
                  <a:srgbClr val="FFFFFF"/>
                </a:solidFill>
                <a:latin typeface="IBM Plex Sans Medium" pitchFamily="34" charset="0"/>
                <a:ea typeface="IBM Plex Sans Medium" pitchFamily="34" charset="-122"/>
                <a:cs typeface="IBM Plex Sans Medium" pitchFamily="34" charset="-120"/>
              </a:rPr>
              <a:t>Co dalej?</a:t>
            </a:r>
            <a:endParaRPr lang="pl"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pl" altLang="en-US" sz="2400" dirty="0">
                <a:solidFill>
                  <a:srgbClr val="FFFFFF"/>
                </a:solidFill>
                <a:latin typeface="IBM Plex Sans" pitchFamily="34" charset="0"/>
                <a:ea typeface="IBM Plex Sans" pitchFamily="34" charset="-122"/>
                <a:cs typeface="IBM Plex Sans" pitchFamily="34" charset="-120"/>
              </a:rPr>
              <a:t>To dopiero początek.</a:t>
            </a:r>
            <a:endParaRPr lang="pl"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Cztery kluczowe wnioski</a:t>
            </a:r>
            <a:endParaRPr lang="pl"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pl" altLang="en-US" sz="2300" b="1" dirty="0">
                <a:solidFill>
                  <a:srgbClr val="25252B"/>
                </a:solidFill>
                <a:latin typeface="IBM Plex Sans" pitchFamily="34" charset="0"/>
                <a:ea typeface="IBM Plex Sans" pitchFamily="34" charset="-122"/>
                <a:cs typeface="IBM Plex Sans" pitchFamily="34" charset="-120"/>
              </a:rPr>
              <a:t>Pieniądz opiera się na zasadach i zaufaniu.</a:t>
            </a:r>
            <a:r>
              <a:rPr lang="pl" altLang="en-US" sz="2300" dirty="0">
                <a:solidFill>
                  <a:srgbClr val="25252B"/>
                </a:solidFill>
                <a:latin typeface="IBM Plex Sans" pitchFamily="34" charset="0"/>
                <a:ea typeface="IBM Plex Sans" pitchFamily="34" charset="-122"/>
                <a:cs typeface="IBM Plex Sans" pitchFamily="34" charset="-120"/>
              </a:rPr>
              <a:t> Podaż pieniądza fiducjarnego i zasady jego funkcjonowania ustala niewielka liczba instytucji.</a:t>
            </a:r>
            <a:endParaRPr lang="pl" sz="2300" dirty="0"/>
          </a:p>
          <a:p>
            <a:pPr algn="l" marL="219710" indent="-219710">
              <a:lnSpc>
                <a:spcPct val="113000"/>
              </a:lnSpc>
              <a:spcBef>
                <a:spcPts val="460"/>
              </a:spcBef>
              <a:buSzPct val="100000"/>
              <a:buChar char="•"/>
            </a:pPr>
            <a:r>
              <a:rPr lang="pl" altLang="en-US" sz="2300" b="1" dirty="0">
                <a:solidFill>
                  <a:srgbClr val="25252B"/>
                </a:solidFill>
                <a:latin typeface="IBM Plex Sans" pitchFamily="34" charset="0"/>
                <a:ea typeface="IBM Plex Sans" pitchFamily="34" charset="-122"/>
                <a:cs typeface="IBM Plex Sans" pitchFamily="34" charset="-120"/>
              </a:rPr>
              <a:t>Bitcoin oferuje inne zasady.</a:t>
            </a:r>
            <a:r>
              <a:rPr lang="pl" altLang="en-US" sz="2300" dirty="0">
                <a:solidFill>
                  <a:srgbClr val="25252B"/>
                </a:solidFill>
                <a:latin typeface="IBM Plex Sans" pitchFamily="34" charset="0"/>
                <a:ea typeface="IBM Plex Sans" pitchFamily="34" charset="-122"/>
                <a:cs typeface="IBM Plex Sans" pitchFamily="34" charset="-120"/>
              </a:rPr>
              <a:t> Jawna, ograniczona podaż, dostępna dla każdego, którą można zweryfikować, zamiast przyjmować na wiarę.</a:t>
            </a:r>
            <a:endParaRPr lang="pl" sz="2300" dirty="0"/>
          </a:p>
          <a:p>
            <a:pPr algn="l" marL="219710" indent="-219710">
              <a:lnSpc>
                <a:spcPct val="113000"/>
              </a:lnSpc>
              <a:spcBef>
                <a:spcPts val="460"/>
              </a:spcBef>
              <a:buSzPct val="100000"/>
              <a:buChar char="•"/>
            </a:pPr>
            <a:r>
              <a:rPr lang="pl" altLang="en-US" sz="2300" b="1" dirty="0">
                <a:solidFill>
                  <a:srgbClr val="25252B"/>
                </a:solidFill>
                <a:latin typeface="IBM Plex Sans" pitchFamily="34" charset="0"/>
                <a:ea typeface="IBM Plex Sans" pitchFamily="34" charset="-122"/>
                <a:cs typeface="IBM Plex Sans" pitchFamily="34" charset="-120"/>
              </a:rPr>
              <a:t>Bezpieczeństwo przede wszystkim.</a:t>
            </a:r>
            <a:r>
              <a:rPr lang="pl" altLang="en-US" sz="2300" dirty="0">
                <a:solidFill>
                  <a:srgbClr val="25252B"/>
                </a:solidFill>
                <a:latin typeface="IBM Plex Sans" pitchFamily="34" charset="0"/>
                <a:ea typeface="IBM Plex Sans" pitchFamily="34" charset="-122"/>
                <a:cs typeface="IBM Plex Sans" pitchFamily="34" charset="-120"/>
              </a:rPr>
              <a:t> Proszę najpierw zdobyć wiedzę, zacząć od małych kwot, weryfikować wszystko i nigdy nie udostępniać swojej frazy odzyskiwania.</a:t>
            </a:r>
            <a:endParaRPr lang="pl" sz="2300" dirty="0"/>
          </a:p>
          <a:p>
            <a:pPr algn="l" marL="219710" indent="-219710">
              <a:lnSpc>
                <a:spcPct val="113000"/>
              </a:lnSpc>
              <a:spcBef>
                <a:spcPts val="460"/>
              </a:spcBef>
              <a:buSzPct val="100000"/>
              <a:buChar char="•"/>
            </a:pPr>
            <a:r>
              <a:rPr lang="pl" altLang="en-US" sz="2300" b="1" dirty="0">
                <a:solidFill>
                  <a:srgbClr val="25252B"/>
                </a:solidFill>
                <a:latin typeface="IBM Plex Sans" pitchFamily="34" charset="0"/>
                <a:ea typeface="IBM Plex Sans" pitchFamily="34" charset="-122"/>
                <a:cs typeface="IBM Plex Sans" pitchFamily="34" charset="-120"/>
              </a:rPr>
              <a:t>To dopiero początek.</a:t>
            </a:r>
            <a:r>
              <a:rPr lang="pl" altLang="en-US" sz="2300" dirty="0">
                <a:solidFill>
                  <a:srgbClr val="25252B"/>
                </a:solidFill>
                <a:latin typeface="IBM Plex Sans" pitchFamily="34" charset="0"/>
                <a:ea typeface="IBM Plex Sans" pitchFamily="34" charset="-122"/>
                <a:cs typeface="IBM Plex Sans" pitchFamily="34" charset="-120"/>
              </a:rPr>
              <a:t> Wystarczy jeden bezpieczny krok naprzód.</a:t>
            </a:r>
            <a:endParaRPr lang="pl" sz="2300" dirty="0"/>
          </a:p>
        </p:txBody>
      </p:sp>
      <p:sp>
        <p:nvSpPr>
          <p:cNvPr id="5" name="Shape 3"/>
          <p:cNvSpPr/>
          <p:nvPr/>
        </p:nvSpPr>
        <p:spPr>
          <a:xfrm>
            <a:off x="666780" y="5040173"/>
            <a:ext cx="10858500" cy="1184331"/>
          </a:xfrm>
          <a:prstGeom prst="rect">
            <a:avLst/>
          </a:prstGeom>
          <a:solidFill>
            <a:srgbClr val="F3F3FA"/>
          </a:solidFill>
          <a:ln/>
        </p:spPr>
      </p:sp>
      <p:sp>
        <p:nvSpPr>
          <p:cNvPr id="6" name="Shape 4"/>
          <p:cNvSpPr/>
          <p:nvPr/>
        </p:nvSpPr>
        <p:spPr>
          <a:xfrm>
            <a:off x="666780" y="5040173"/>
            <a:ext cx="57150" cy="1184331"/>
          </a:xfrm>
          <a:prstGeom prst="rect">
            <a:avLst/>
          </a:prstGeom>
          <a:solidFill>
            <a:srgbClr val="422C70"/>
          </a:solidFill>
          <a:ln/>
        </p:spPr>
      </p:sp>
      <p:sp>
        <p:nvSpPr>
          <p:cNvPr id="7" name="Text 5"/>
          <p:cNvSpPr/>
          <p:nvPr/>
        </p:nvSpPr>
        <p:spPr>
          <a:xfrm>
            <a:off x="1192103" y="5303520"/>
            <a:ext cx="10456896" cy="657636"/>
          </a:xfrm>
          <a:prstGeom prst="rect">
            <a:avLst/>
          </a:prstGeom>
          <a:noFill/>
          <a:ln/>
        </p:spPr>
        <p:txBody>
          <a:bodyPr wrap="square" lIns="0" tIns="0" rIns="0" bIns="0" rtlCol="0" anchor="t"/>
          <a:lstStyle/>
          <a:p>
            <a:pPr algn="l" indent="0" marL="0">
              <a:lnSpc>
                <a:spcPct val="113000"/>
              </a:lnSpc>
              <a:buNone/>
            </a:pPr>
            <a:r>
              <a:rPr lang="pl" altLang="en-US" sz="2300" b="1" dirty="0">
                <a:solidFill>
                  <a:srgbClr val="422C70"/>
                </a:solidFill>
                <a:latin typeface="IBM Plex Sans" pitchFamily="34" charset="0"/>
                <a:ea typeface="IBM Plex Sans" pitchFamily="34" charset="-122"/>
                <a:cs typeface="IBM Plex Sans" pitchFamily="34" charset="-120"/>
              </a:rPr>
              <a:t>Chwila na refleksję</a:t>
            </a:r>
            <a:endParaRPr lang="pl" sz="2300" dirty="0"/>
          </a:p>
          <a:p>
            <a:pPr algn="l" indent="0" marL="0">
              <a:lnSpc>
                <a:spcPct val="113000"/>
              </a:lnSpc>
              <a:spcBef>
                <a:spcPts val="340"/>
              </a:spcBef>
              <a:buNone/>
            </a:pPr>
            <a:r>
              <a:rPr lang="pl" altLang="en-US" sz="2300" dirty="0">
                <a:solidFill>
                  <a:srgbClr val="25252B"/>
                </a:solidFill>
                <a:latin typeface="IBM Plex Sans" pitchFamily="34" charset="0"/>
                <a:ea typeface="IBM Plex Sans" pitchFamily="34" charset="-122"/>
                <a:cs typeface="IBM Plex Sans" pitchFamily="34" charset="-120"/>
              </a:rPr>
              <a:t>Proszę wrócić do pięciu pytań z początku. Jak odpowiedzieliby Państwo teraz?</a:t>
            </a:r>
            <a:endParaRPr lang="pl"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Co dalej?</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l" altLang="en-US" sz="3000" dirty="0">
                <a:solidFill>
                  <a:srgbClr val="422C70"/>
                </a:solidFill>
                <a:latin typeface="IBM Plex Sans Medium" pitchFamily="34" charset="0"/>
                <a:ea typeface="IBM Plex Sans Medium" pitchFamily="34" charset="-122"/>
                <a:cs typeface="IBM Plex Sans Medium" pitchFamily="34" charset="-120"/>
              </a:rPr>
              <a:t>Dyplom z Bitcoina</a:t>
            </a:r>
            <a:endParaRPr lang="pl"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pl" altLang="en-US" sz="2020" dirty="0">
                <a:solidFill>
                  <a:srgbClr val="25252B"/>
                </a:solidFill>
                <a:latin typeface="IBM Plex Sans" pitchFamily="34" charset="0"/>
                <a:ea typeface="IBM Plex Sans" pitchFamily="34" charset="-122"/>
                <a:cs typeface="IBM Plex Sans" pitchFamily="34" charset="-120"/>
              </a:rPr>
              <a:t>Kolejny krok. Jego cztery moduły pozwolą Państwu poszerzyć wiedzę:</a:t>
            </a:r>
            <a:endParaRPr lang="pl"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Zrozumieć pieniądz</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Jak działa Bitcoin</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Bezpieczne korzystanie z Bitcoina</a:t>
            </a:r>
            <a:endParaRPr lang="pl" sz="2020" dirty="0"/>
          </a:p>
          <a:p>
            <a:pPr algn="l" marL="191770" indent="-191770">
              <a:lnSpc>
                <a:spcPct val="113000"/>
              </a:lnSpc>
              <a:spcBef>
                <a:spcPts val="400"/>
              </a:spcBef>
              <a:buSzPct val="100000"/>
              <a:buChar char="•"/>
            </a:pPr>
            <a:r>
              <a:rPr lang="pl" altLang="en-US" sz="2020" dirty="0">
                <a:solidFill>
                  <a:srgbClr val="25252B"/>
                </a:solidFill>
                <a:latin typeface="IBM Plex Sans" pitchFamily="34" charset="0"/>
                <a:ea typeface="IBM Plex Sans" pitchFamily="34" charset="-122"/>
                <a:cs typeface="IBM Plex Sans" pitchFamily="34" charset="-120"/>
              </a:rPr>
              <a:t>Bitcoin w Państwa społeczności</a:t>
            </a:r>
            <a:endParaRPr lang="pl"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pl" altLang="en-US" sz="2020" dirty="0">
                <a:solidFill>
                  <a:srgbClr val="25252B"/>
                </a:solidFill>
                <a:latin typeface="IBM Plex Sans" pitchFamily="34" charset="0"/>
                <a:ea typeface="IBM Plex Sans" pitchFamily="34" charset="-122"/>
                <a:cs typeface="IBM Plex Sans" pitchFamily="34" charset="-120"/>
              </a:rPr>
              <a:t>Proszę pielęgnować ciekawość, nadal zadawać pytania i poszerzać wiedzę na stronie </a:t>
            </a:r>
            <a:r>
              <a:rPr lang="pl"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pl" altLang="en-US" sz="2020" dirty="0">
                <a:solidFill>
                  <a:srgbClr val="25252B"/>
                </a:solidFill>
                <a:latin typeface="IBM Plex Sans" pitchFamily="34" charset="0"/>
                <a:ea typeface="IBM Plex Sans" pitchFamily="34" charset="-122"/>
                <a:cs typeface="IBM Plex Sans" pitchFamily="34" charset="-120"/>
              </a:rPr>
              <a:t>.</a:t>
            </a:r>
            <a:endParaRPr lang="pl"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pl" altLang="en-US" sz="2020" dirty="0">
                <a:solidFill>
                  <a:srgbClr val="25252B"/>
                </a:solidFill>
                <a:latin typeface="IBM Plex Sans" pitchFamily="34" charset="0"/>
                <a:ea typeface="IBM Plex Sans" pitchFamily="34" charset="-122"/>
                <a:cs typeface="IBM Plex Sans" pitchFamily="34" charset="-120"/>
              </a:rPr>
              <a:t>Z niecierpliwością czekamy na spotkanie z Państwem w naszej kolejnej grupie kursantów.</a:t>
            </a:r>
            <a:endParaRPr lang="pl"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l" altLang="en-US" sz="1200" dirty="0">
                <a:solidFill>
                  <a:srgbClr val="6C6C7D"/>
                </a:solidFill>
                <a:latin typeface="IBM Plex Sans" pitchFamily="34" charset="0"/>
                <a:ea typeface="IBM Plex Sans" pitchFamily="34" charset="-122"/>
                <a:cs typeface="IBM Plex Sans" pitchFamily="34" charset="-120"/>
              </a:rPr>
              <a:t>Wprowadzenie do Bitcoina · Co dalej?</a:t>
            </a:r>
            <a:endParaRPr lang="pl"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Wprowadzenie do Bitcoina</dc:title>
  <dc:subject>Open educational slides (Creative Commons). Adapt them freely.</dc:subject>
  <dc:creator>My First Bitcoin</dc:creator>
  <cp:lastModifiedBy>My First Bitcoin</cp:lastModifiedBy>
  <cp:revision>1</cp:revision>
  <dcterms:created xsi:type="dcterms:W3CDTF">2026-10-22T19:45:33Z</dcterms:created>
  <dcterms:modified xsi:type="dcterms:W3CDTF">2026-10-22T19:45:33Z</dcterms:modified>
</cp:coreProperties>
</file>