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Манбаъ: My First Bitcoin, Муқаддима ба Биткоин, Роҳнамо барои навомӯзон, нашри 26.10. Бо мутобиқсозӣ дар асоси иҷозатномаи Creative Commons Attribution-ShareAlike 4.0 International таҳия шудааст; ин маҷмӯаи слайдҳо низ аз ҳамин иҷозатнома истифода мебарад. Ин маҷмӯаи слайдҳо воситаи ёрирасон барои муаррифӣ таҳти роҳбарии омӯзгор буда, бар шаш саволи роҳнамо асос ёфтааст. Мисолҳо, суръати омӯзиш ва тарзи пешниҳодро ба ҷомеаи худ мутобиқ созед ва ҳамзамон маъно ва паёмҳои марбут ба бехатариро нигоҳ доред. Давомнокии муайяне барои машғулият пешбинӣ нашудааст.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Бо нишон додани тасвир оғоз кунед: ҳама дар атрофи мо пулро истифода мебаранд, бе он ки дар бораи он саволе ба миён гузоранд. Аз гурӯҳ пурсед, ки бори охир кай дар бораи аз куҷо пайдо шудани пул фикр кардаанд.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Ба омӯзандагон барои навиштан чанд дақиқа вақт диҳед. Аз ҳеҷ кас хоҳиш накунед, ки ҷузъиёти вазъи молиявии шахсии худро баён кунад. Ба ин ҷавобҳо дар слайди хулосавии «Қадами навбатӣ чист?» боз бармегардед.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Ин фарқиятро дар тӯли тамоми машғулият риоя кунед. Вақте иддаое ба миён меояд, бипурсед: оё мо метавонем онро санҷем, ё он ба меъёрҳо ва далелҳо ниёз дорад?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Аз мисоли дастур истифода баред: шумо биринҷ мекоред ва ба пойафзол ниёз доред, аммо пойафзолдӯз равғани пухтупаз мехоҳад, на биринҷ. Иқтисоддонҳо инро мувофиқати дуҷонибаи хоҳишҳо меноманд.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Аз мисоли дастур истифода баред: шумо биринҷ мекоред ва ба пойафзол ниёз доред, аммо пойафзолдӯз равғани пухтупаз мехоҳад, на биринҷ. Иқтисоддонҳо инро мувофиқати дуҷонибаи хоҳишҳо меноманд.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Банкнота танҳо як пора коғаз аст. Пул мушкили мубодилаи мол ба молро бо ҷудо кардани фурӯш аз харид ҳал мекунад: шумо биринҷи худро ба як кас мефурӯшед ва аз каси дигар пойафзол мехаред. Маҳз ҳамин пулро аз мубодилаи мол ба мол фарқ мекунад.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Таварруми нархҳо афзоиши пайвастаи сатҳи умумии нархҳо мебошад. Ҷанбаи дигари он қобилияти харидорӣ аст: бо як воҳиди пул чӣ қадар мол харидан мумкин аст. Агар нархи сабади молҳои асосӣ аз 100 воҳиди пулӣ ба 110 расад, бо ҳамон 100 воҳиди пулӣ дигар тамоми сабадро харидан имкон надорад.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Таварруми нархҳо афзоиши пайвастаи сатҳи умумии нархҳо мебошад. Ҷанбаи дигари он қобилияти харидорӣ аст: бо як воҳиди пул чӣ қадар мол харидан мумкин аст. Агар нархи сабади молҳои асосӣ аз 100 воҳиди пулӣ ба 110 расад, бо ҳамон 100 воҳиди пулӣ дигар тамоми сабадро харидан имкон надорад.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Иқтисоддонҳо баҳс мекунанд, ки ҳар як сабаб то чӣ андоза аҳамият дорад. Диққати худро ба он як сабаб равона кунед, ки натиҷаи қарор аст, на тасодуф.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Ин кор бе ягон дастгоҳ ё интернет иҷро мешавад. Ҷавобҳоро дар гурӯҳ муқоиса кунед ва ба омӯзандагон ёдрас намоед, ки нархи як мол тамоми сатҳи таваррумро инъикос намекунад.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Пеш аз пайдоиши Биткоин, фиристодани пул тавассути интернет ҳамеша ба созмони боэътимод вобаста буд: бонк ё ширкати пардохтие, ки дафтари ҳисобро нигоҳ медошт, суратҳисобҳоро тасдиқ мекард ва метавонист пардохтро ба таъхир андозад, боздорад ё баргардонад. Маълумоти рақамиро ба осонӣ нусхабардорӣ кардан мумкин аст: агар як тангаи рақамиро ду бор харҷ кардан мумкин мебуд, он наметавонист ҳамчун пул амал кунад. Ин мушкили харҷи дубора аст. Satoshi Nakamoto шахс ё гурӯҳест, ки аз ин ном истифода мебарад.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Ғайримутамарказ будан маънои онро надорад, ки ҳама нуфузи баробар доранд. Ин маънои онро дорад, ки ҳеҷ як иштирокчӣ наметавонад ба танҳоӣ дафтари ҳисобдорӣ ё қоидаҳои пулиро барои ҳама тағйир диҳад.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Биткоинҳои нав тибқи ҷадвали оммавӣ бароварда мешаванд ва компютерҳои мустақиле, ки гиреҳ ном доранд, ҳар блокеро, ки ин қоидаро вайрон мекунад, рад мекунанд. Ин маҳдудият боэътимод аст, зеро ҳар кас метавонад онро санҷад. Ин қонуни табиат нест: он ба шарофати он амал мекунад, ки иштирокчиён риояи онро пайваста таъмин мекунанд. Маҳдуд будани пешниҳод болоравии нархро кафолат намедиҳад; нарх ҳам аз талабот ва ҳам аз пешниҳод вобаста аст.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Доштани 100 000 сатошӣ ва доштани 0,001 биткоин як миқдорро ифода мекунанд. Тасаввури нодурустеро, ки Биткоин аз сабаби гарон будани як биткоин дастнорас аст, бартараф намоед.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Корбарон биткоинро мефиристанд, қабул мекунанд ва нигоҳ медоранд; гиреҳҳо ҳар як муомила ва блокро аз рӯйи қоидаҳо месанҷанд; майнерҳо барои тақрибан ҳар даҳ дақиқа ба сабт илова кардани блоки нав рақобат мекунанд. Ин сабт, яъне блокчейн, барои ҳамагон дастрас аст ва аз нав навиштани он хароҷоти хеле зиёдро талаб мекунад. Эзоҳ дар бораи имло: Биткоин бо ҳарфи калони «Б» одатан маънои шабака ё низомро дорад; биткоин бо ҳарфи хурди «б» маънои худи пулро дорад.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Корбарон биткоинро мефиристанд, қабул мекунанд ва нигоҳ медоранд; гиреҳҳо ҳар як муомила ва блокро аз рӯйи қоидаҳо месанҷанд; майнерҳо барои тақрибан ҳар даҳ дақиқа ба сабт илова кардани блоки нав рақобат мекунанд. Ин сабт, яъне блокчейн, барои ҳамагон дастрас аст ва аз нав навиштани он хароҷоти хеле зиёдро талаб мекунад. Эзоҳ дар бораи имло: Биткоин бо ҳарфи калони «Б» одатан маънои шабака ё низомро дорад; биткоин бо ҳарфи хурди «б» маънои худи пулро дорад.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Ҳамёни Биткоин абзорест, ки одатан дар шакли барнома буда, ба шумо имкон медиҳад биткоин қабул кунед, бақияи худро санҷед ва биткоин фиристед. Биткоини шумо дар дохили телефони шумо нигоҳ дошта намешавад: он дар блокчейн сабт мешавад. Ҳамён калидҳоеро идора мекунад, ки ба шумо имкон медиҳанд исбот кунед, ки биткоин аз они шумост ва пардохтро иҷозат диҳед.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Ибораи барқарорсозӣ на танҳо нусхаи эҳтиётӣ аст: он дастрасии пурраро медиҳад. Ҳангоми сохтани ҳамён онро дар коғаз дақиқ нависед; онро берун аз интернет, махфӣ ва дар ҷое нигоҳ доред, ки гум ё осеб набинад. Ҳеҷ гоҳ онро акс нагиред, тавассути почтаи электронӣ нафиристед, дар ёддоштҳои абрӣ нигоҳ надоред, дар паём нафиристед ва ба ягон сомона ворид накунед. Калимаҳои нишон додашуда танҳо намунаанд; ҳеҷ гоҳ ибораи воқеии барқарорсозиро нишон надиҳед ё ҷамъоварӣ накунед.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ҳамёнҳои мушаххасро тавсия намедиҳад. Абзорҳо, ҳаққи хизмат ва соҳибон тағйир меёбанд ва он чизе, ки барои як ҷомеа мувофиқ аст, метавонад барои ҷомеаи дигар мувофиқ набошад. Омӯзандагонро ба омӯзгори боэътимоди маҳаллӣ роҳнамоӣ кунед.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97424" y="571500"/>
            <a:ext cx="1227856" cy="272400"/>
          </a:xfrm>
          <a:prstGeom prst="rect">
            <a:avLst/>
          </a:prstGeom>
          <a:noFill/>
          <a:ln/>
        </p:spPr>
        <p:txBody>
          <a:bodyPr wrap="square" lIns="0" tIns="0" rIns="0" bIns="0" rtlCol="0" anchor="t"/>
          <a:lstStyle/>
          <a:p>
            <a:pPr algn="r" indent="0" marL="0">
              <a:lnSpc>
                <a:spcPct val="108000"/>
              </a:lnSpc>
              <a:buNone/>
            </a:pPr>
            <a:r>
              <a:rPr lang="tg" altLang="en-US" sz="1650" dirty="0">
                <a:solidFill>
                  <a:srgbClr val="FFFFFF"/>
                </a:solidFill>
                <a:latin typeface="IBM Plex Sans" pitchFamily="34" charset="0"/>
                <a:ea typeface="IBM Plex Sans" pitchFamily="34" charset="-122"/>
                <a:cs typeface="IBM Plex Sans" pitchFamily="34" charset="-120"/>
              </a:rPr>
              <a:t>Нашр 26.10</a:t>
            </a:r>
            <a:endParaRPr lang="tg"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tg" altLang="en-US" sz="7200" dirty="0">
                <a:solidFill>
                  <a:srgbClr val="FFFFFF"/>
                </a:solidFill>
                <a:latin typeface="IBM Plex Sans Medium" pitchFamily="34" charset="0"/>
                <a:ea typeface="IBM Plex Sans Medium" pitchFamily="34" charset="-122"/>
                <a:cs typeface="IBM Plex Sans Medium" pitchFamily="34" charset="-120"/>
              </a:rPr>
              <a:t>Муқаддима</a:t>
            </a:r>
            <a:br/>
            <a:r>
              <a:rPr lang="tg" altLang="en-US" sz="7200" dirty="0">
                <a:solidFill>
                  <a:srgbClr val="FFFFFF"/>
                </a:solidFill>
                <a:latin typeface="IBM Plex Sans Medium" pitchFamily="34" charset="0"/>
                <a:ea typeface="IBM Plex Sans Medium" pitchFamily="34" charset="-122"/>
                <a:cs typeface="IBM Plex Sans Medium" pitchFamily="34" charset="-120"/>
              </a:rPr>
              <a:t>ба Биткоин</a:t>
            </a:r>
            <a:endParaRPr lang="tg"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tg" altLang="en-US" sz="2400" dirty="0">
                <a:solidFill>
                  <a:srgbClr val="FFFFFF"/>
                </a:solidFill>
                <a:latin typeface="IBM Plex Sans" pitchFamily="34" charset="0"/>
                <a:ea typeface="IBM Plex Sans" pitchFamily="34" charset="-122"/>
                <a:cs typeface="IBM Plex Sans" pitchFamily="34" charset="-120"/>
              </a:rPr>
              <a:t>Роҳнамо барои навомӯзон</a:t>
            </a:r>
            <a:endParaRPr lang="tg"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tg" altLang="en-US" sz="4350" dirty="0">
                <a:solidFill>
                  <a:srgbClr val="FFFFFF"/>
                </a:solidFill>
                <a:latin typeface="IBM Plex Sans Medium" pitchFamily="34" charset="0"/>
                <a:ea typeface="IBM Plex Sans Medium" pitchFamily="34" charset="-122"/>
                <a:cs typeface="IBM Plex Sans Medium" pitchFamily="34" charset="-120"/>
              </a:rPr>
              <a:t>Чаро пул муҳим аст?</a:t>
            </a:r>
            <a:endParaRPr lang="tg"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g" altLang="en-US" sz="2400" dirty="0">
                <a:solidFill>
                  <a:srgbClr val="FFFFFF"/>
                </a:solidFill>
                <a:latin typeface="IBM Plex Sans" pitchFamily="34" charset="0"/>
                <a:ea typeface="IBM Plex Sans" pitchFamily="34" charset="-122"/>
                <a:cs typeface="IBM Plex Sans" pitchFamily="34" charset="-120"/>
              </a:rPr>
              <a:t>Мо ҳар рӯз аз пул истифода мебарем, аммо кам мепурсем, ки он чӣ гуна кор мекунад.</a:t>
            </a:r>
            <a:endParaRPr lang="t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Аксари одамон ҳеҷ гоҳ барои</a:t>
            </a:r>
            <a:br/>
            <a:r>
              <a:rPr lang="tg" altLang="en-US" sz="3000" dirty="0">
                <a:solidFill>
                  <a:srgbClr val="422C70"/>
                </a:solidFill>
                <a:latin typeface="IBM Plex Sans Medium" pitchFamily="34" charset="0"/>
                <a:ea typeface="IBM Plex Sans Medium" pitchFamily="34" charset="-122"/>
                <a:cs typeface="IBM Plex Sans Medium" pitchFamily="34" charset="-120"/>
              </a:rPr>
              <a:t>андеша кардан дар бораи</a:t>
            </a:r>
            <a:br/>
            <a:r>
              <a:rPr lang="tg" altLang="en-US" sz="3000" dirty="0">
                <a:solidFill>
                  <a:srgbClr val="422C70"/>
                </a:solidFill>
                <a:latin typeface="IBM Plex Sans Medium" pitchFamily="34" charset="0"/>
                <a:ea typeface="IBM Plex Sans Medium" pitchFamily="34" charset="-122"/>
                <a:cs typeface="IBM Plex Sans Medium" pitchFamily="34" charset="-120"/>
              </a:rPr>
              <a:t>пул таваққуф намекунанд</a:t>
            </a:r>
            <a:endParaRPr lang="tg" sz="3000" dirty="0"/>
          </a:p>
        </p:txBody>
      </p:sp>
      <p:sp>
        <p:nvSpPr>
          <p:cNvPr id="5" name="Text 2"/>
          <p:cNvSpPr/>
          <p:nvPr/>
        </p:nvSpPr>
        <p:spPr>
          <a:xfrm>
            <a:off x="666780" y="2286000"/>
            <a:ext cx="5694426" cy="1645463"/>
          </a:xfrm>
          <a:prstGeom prst="rect">
            <a:avLst/>
          </a:prstGeom>
          <a:noFill/>
          <a:ln/>
        </p:spPr>
        <p:txBody>
          <a:bodyPr wrap="square" lIns="0" tIns="0" rIns="0" bIns="0" rtlCol="0" anchor="t"/>
          <a:lstStyle/>
          <a:p>
            <a:pPr algn="l" indent="0" marL="0">
              <a:lnSpc>
                <a:spcPct val="113000"/>
              </a:lnSpc>
              <a:buNone/>
            </a:pPr>
            <a:r>
              <a:rPr lang="tg" altLang="en-US" sz="2400" dirty="0">
                <a:solidFill>
                  <a:srgbClr val="25252B"/>
                </a:solidFill>
                <a:latin typeface="IBM Plex Sans" pitchFamily="34" charset="0"/>
                <a:ea typeface="IBM Plex Sans" pitchFamily="34" charset="-122"/>
                <a:cs typeface="IBM Plex Sans" pitchFamily="34" charset="-120"/>
              </a:rPr>
              <a:t>На ба даст овардани он, на харҷ кардани он, балки андеша кардан дар бораи он ки он чист ва чӣ гуна кор мекунад.</a:t>
            </a:r>
            <a:endParaRPr lang="tg"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Чаро пул муҳим аст?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Панҷ савол барои оғоз</a:t>
            </a:r>
            <a:endParaRPr lang="tg" sz="3000" dirty="0"/>
          </a:p>
        </p:txBody>
      </p:sp>
      <p:sp>
        <p:nvSpPr>
          <p:cNvPr id="5" name="Text 2"/>
          <p:cNvSpPr/>
          <p:nvPr/>
        </p:nvSpPr>
        <p:spPr>
          <a:xfrm>
            <a:off x="1002000" y="1375806"/>
            <a:ext cx="5973227" cy="3109874"/>
          </a:xfrm>
          <a:prstGeom prst="rect">
            <a:avLst/>
          </a:prstGeom>
          <a:noFill/>
          <a:ln/>
        </p:spPr>
        <p:txBody>
          <a:bodyPr wrap="square" lIns="0" tIns="0" rIns="0" bIns="0" rtlCol="0" anchor="t"/>
          <a:lstStyle/>
          <a:p>
            <a:pPr algn="l" marL="200660" indent="-200660">
              <a:lnSpc>
                <a:spcPct val="113000"/>
              </a:lnSpc>
              <a:buSzPct val="100000"/>
              <a:buChar char="•"/>
            </a:pPr>
            <a:r>
              <a:rPr lang="tg" altLang="en-US" sz="2110" dirty="0">
                <a:solidFill>
                  <a:srgbClr val="25252B"/>
                </a:solidFill>
                <a:latin typeface="IBM Plex Sans" pitchFamily="34" charset="0"/>
                <a:ea typeface="IBM Plex Sans" pitchFamily="34" charset="-122"/>
                <a:cs typeface="IBM Plex Sans" pitchFamily="34" charset="-120"/>
              </a:rPr>
              <a:t>Чаро одамон ба пул ниёз доранд?</a:t>
            </a:r>
            <a:endParaRPr lang="tg" sz="2110" dirty="0"/>
          </a:p>
          <a:p>
            <a:pPr algn="l" marL="200660" indent="-200660">
              <a:lnSpc>
                <a:spcPct val="113000"/>
              </a:lnSpc>
              <a:spcBef>
                <a:spcPts val="420"/>
              </a:spcBef>
              <a:buSzPct val="100000"/>
              <a:buChar char="•"/>
            </a:pPr>
            <a:r>
              <a:rPr lang="tg" altLang="en-US" sz="2110" dirty="0">
                <a:solidFill>
                  <a:srgbClr val="25252B"/>
                </a:solidFill>
                <a:latin typeface="IBM Plex Sans" pitchFamily="34" charset="0"/>
                <a:ea typeface="IBM Plex Sans" pitchFamily="34" charset="-122"/>
                <a:cs typeface="IBM Plex Sans" pitchFamily="34" charset="-120"/>
              </a:rPr>
              <a:t>Чӣ чизеро ба пул табдил медиҳад?</a:t>
            </a:r>
            <a:endParaRPr lang="tg" sz="2110" dirty="0"/>
          </a:p>
          <a:p>
            <a:pPr algn="l" marL="200660" indent="-200660">
              <a:lnSpc>
                <a:spcPct val="113000"/>
              </a:lnSpc>
              <a:spcBef>
                <a:spcPts val="420"/>
              </a:spcBef>
              <a:buSzPct val="100000"/>
              <a:buChar char="•"/>
            </a:pPr>
            <a:r>
              <a:rPr lang="tg" altLang="en-US" sz="2110" dirty="0">
                <a:solidFill>
                  <a:srgbClr val="25252B"/>
                </a:solidFill>
                <a:latin typeface="IBM Plex Sans" pitchFamily="34" charset="0"/>
                <a:ea typeface="IBM Plex Sans" pitchFamily="34" charset="-122"/>
                <a:cs typeface="IBM Plex Sans" pitchFamily="34" charset="-120"/>
              </a:rPr>
              <a:t>Кӣ метавонад пулеро, ки шумо истифода мебаред, эҷод ё назорат кунад?</a:t>
            </a:r>
            <a:endParaRPr lang="tg" sz="2110" dirty="0"/>
          </a:p>
          <a:p>
            <a:pPr algn="l" marL="200660" indent="-200660">
              <a:lnSpc>
                <a:spcPct val="113000"/>
              </a:lnSpc>
              <a:spcBef>
                <a:spcPts val="420"/>
              </a:spcBef>
              <a:buSzPct val="100000"/>
              <a:buChar char="•"/>
            </a:pPr>
            <a:r>
              <a:rPr lang="tg" altLang="en-US" sz="2110" dirty="0">
                <a:solidFill>
                  <a:srgbClr val="25252B"/>
                </a:solidFill>
                <a:latin typeface="IBM Plex Sans" pitchFamily="34" charset="0"/>
                <a:ea typeface="IBM Plex Sans" pitchFamily="34" charset="-122"/>
                <a:cs typeface="IBM Plex Sans" pitchFamily="34" charset="-120"/>
              </a:rPr>
              <a:t>Чаро пуле, ки шумо истифода мебаред, арзиш дорад?</a:t>
            </a:r>
            <a:endParaRPr lang="tg" sz="2110" dirty="0"/>
          </a:p>
          <a:p>
            <a:pPr algn="l" marL="200660" indent="-200660">
              <a:lnSpc>
                <a:spcPct val="113000"/>
              </a:lnSpc>
              <a:spcBef>
                <a:spcPts val="420"/>
              </a:spcBef>
              <a:buSzPct val="100000"/>
              <a:buChar char="•"/>
            </a:pPr>
            <a:r>
              <a:rPr lang="tg" altLang="en-US" sz="2110" dirty="0">
                <a:solidFill>
                  <a:srgbClr val="25252B"/>
                </a:solidFill>
                <a:latin typeface="IBM Plex Sans" pitchFamily="34" charset="0"/>
                <a:ea typeface="IBM Plex Sans" pitchFamily="34" charset="-122"/>
                <a:cs typeface="IBM Plex Sans" pitchFamily="34" charset="-120"/>
              </a:rPr>
              <a:t>Оё бо пули худ шумо ҳамон миқдореро харида метавонед, ки пештар мехаридед?</a:t>
            </a:r>
            <a:endParaRPr lang="tg" sz="2110" dirty="0"/>
          </a:p>
        </p:txBody>
      </p:sp>
      <p:sp>
        <p:nvSpPr>
          <p:cNvPr id="6" name="Shape 3"/>
          <p:cNvSpPr/>
          <p:nvPr/>
        </p:nvSpPr>
        <p:spPr>
          <a:xfrm>
            <a:off x="666780" y="4780666"/>
            <a:ext cx="5981730" cy="1447770"/>
          </a:xfrm>
          <a:prstGeom prst="rect">
            <a:avLst/>
          </a:prstGeom>
          <a:solidFill>
            <a:srgbClr val="F3F3FA"/>
          </a:solidFill>
          <a:ln/>
        </p:spPr>
      </p:sp>
      <p:sp>
        <p:nvSpPr>
          <p:cNvPr id="7" name="Shape 4"/>
          <p:cNvSpPr/>
          <p:nvPr/>
        </p:nvSpPr>
        <p:spPr>
          <a:xfrm>
            <a:off x="666780" y="4780666"/>
            <a:ext cx="57150" cy="1447770"/>
          </a:xfrm>
          <a:prstGeom prst="rect">
            <a:avLst/>
          </a:prstGeom>
          <a:solidFill>
            <a:srgbClr val="422C70"/>
          </a:solidFill>
          <a:ln/>
        </p:spPr>
      </p:sp>
      <p:sp>
        <p:nvSpPr>
          <p:cNvPr id="8" name="Text 5"/>
          <p:cNvSpPr/>
          <p:nvPr/>
        </p:nvSpPr>
        <p:spPr>
          <a:xfrm>
            <a:off x="1153058" y="5022068"/>
            <a:ext cx="5370180" cy="964966"/>
          </a:xfrm>
          <a:prstGeom prst="rect">
            <a:avLst/>
          </a:prstGeom>
          <a:noFill/>
          <a:ln/>
        </p:spPr>
        <p:txBody>
          <a:bodyPr wrap="square" lIns="0" tIns="0" rIns="0" bIns="0" rtlCol="0" anchor="t"/>
          <a:lstStyle/>
          <a:p>
            <a:pPr algn="l" indent="0" marL="0">
              <a:lnSpc>
                <a:spcPct val="113000"/>
              </a:lnSpc>
              <a:buNone/>
            </a:pPr>
            <a:r>
              <a:rPr lang="tg" altLang="en-US" sz="2110" b="1" dirty="0">
                <a:solidFill>
                  <a:srgbClr val="422C70"/>
                </a:solidFill>
                <a:latin typeface="IBM Plex Sans" pitchFamily="34" charset="0"/>
                <a:ea typeface="IBM Plex Sans" pitchFamily="34" charset="-122"/>
                <a:cs typeface="IBM Plex Sans" pitchFamily="34" charset="-120"/>
              </a:rPr>
              <a:t>Ҷавобҳои худро нигоҳ доред</a:t>
            </a:r>
            <a:endParaRPr lang="tg" sz="2110" dirty="0"/>
          </a:p>
          <a:p>
            <a:pPr algn="l" indent="0" marL="0">
              <a:lnSpc>
                <a:spcPct val="113000"/>
              </a:lnSpc>
              <a:spcBef>
                <a:spcPts val="320"/>
              </a:spcBef>
              <a:buNone/>
            </a:pPr>
            <a:r>
              <a:rPr lang="tg" altLang="en-US" sz="2110" dirty="0">
                <a:solidFill>
                  <a:srgbClr val="25252B"/>
                </a:solidFill>
                <a:latin typeface="IBM Plex Sans" pitchFamily="34" charset="0"/>
                <a:ea typeface="IBM Plex Sans" pitchFamily="34" charset="-122"/>
                <a:cs typeface="IBM Plex Sans" pitchFamily="34" charset="-120"/>
              </a:rPr>
              <a:t>Ба ҳар як савол ҷавоби кӯтоҳ нависед. Дар охир шумо ба онҳо бармегардед.</a:t>
            </a:r>
            <a:endParaRPr lang="tg"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Чаро пул муҳим аст?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Далел ё андеша?</a:t>
            </a:r>
            <a:endParaRPr lang="tg" sz="3000" dirty="0"/>
          </a:p>
        </p:txBody>
      </p:sp>
      <p:sp>
        <p:nvSpPr>
          <p:cNvPr id="5" name="Text 2"/>
          <p:cNvSpPr/>
          <p:nvPr/>
        </p:nvSpPr>
        <p:spPr>
          <a:xfrm>
            <a:off x="1032449" y="1383030"/>
            <a:ext cx="5939760" cy="2428464"/>
          </a:xfrm>
          <a:prstGeom prst="rect">
            <a:avLst/>
          </a:prstGeom>
          <a:noFill/>
          <a:ln/>
        </p:spPr>
        <p:txBody>
          <a:bodyPr wrap="square" lIns="0" tIns="0" rIns="0" bIns="0" rtlCol="0" anchor="t"/>
          <a:lstStyle/>
          <a:p>
            <a:pPr algn="l" marL="219710" indent="-219710">
              <a:lnSpc>
                <a:spcPct val="113000"/>
              </a:lnSpc>
              <a:buSzPct val="100000"/>
              <a:buChar char="•"/>
            </a:pPr>
            <a:r>
              <a:rPr lang="tg" altLang="en-US" sz="2300" b="1" dirty="0">
                <a:solidFill>
                  <a:srgbClr val="422C70"/>
                </a:solidFill>
                <a:latin typeface="IBM Plex Sans" pitchFamily="34" charset="0"/>
                <a:ea typeface="IBM Plex Sans" pitchFamily="34" charset="-122"/>
                <a:cs typeface="IBM Plex Sans" pitchFamily="34" charset="-120"/>
              </a:rPr>
              <a:t>Далел:</a:t>
            </a:r>
            <a:r>
              <a:rPr lang="tg" altLang="en-US" sz="2300" dirty="0">
                <a:solidFill>
                  <a:srgbClr val="25252B"/>
                </a:solidFill>
                <a:latin typeface="IBM Plex Sans" pitchFamily="34" charset="0"/>
                <a:ea typeface="IBM Plex Sans" pitchFamily="34" charset="-122"/>
                <a:cs typeface="IBM Plex Sans" pitchFamily="34" charset="-120"/>
              </a:rPr>
              <a:t> "Ин пул барои пардохти андозҳо қабул карда мешавад." Инро метавон санҷид.</a:t>
            </a:r>
            <a:endParaRPr lang="tg" sz="2300" dirty="0"/>
          </a:p>
          <a:p>
            <a:pPr algn="l" marL="219710" indent="-219710">
              <a:lnSpc>
                <a:spcPct val="113000"/>
              </a:lnSpc>
              <a:spcBef>
                <a:spcPts val="460"/>
              </a:spcBef>
              <a:buSzPct val="100000"/>
              <a:buChar char="•"/>
            </a:pPr>
            <a:r>
              <a:rPr lang="tg" altLang="en-US" sz="2300" b="1" dirty="0">
                <a:solidFill>
                  <a:srgbClr val="422C70"/>
                </a:solidFill>
                <a:latin typeface="IBM Plex Sans" pitchFamily="34" charset="0"/>
                <a:ea typeface="IBM Plex Sans" pitchFamily="34" charset="-122"/>
                <a:cs typeface="IBM Plex Sans" pitchFamily="34" charset="-120"/>
              </a:rPr>
              <a:t>Андеша:</a:t>
            </a:r>
            <a:r>
              <a:rPr lang="tg" altLang="en-US" sz="2300" dirty="0">
                <a:solidFill>
                  <a:srgbClr val="25252B"/>
                </a:solidFill>
                <a:latin typeface="IBM Plex Sans" pitchFamily="34" charset="0"/>
                <a:ea typeface="IBM Plex Sans" pitchFamily="34" charset="-122"/>
                <a:cs typeface="IBM Plex Sans" pitchFamily="34" charset="-120"/>
              </a:rPr>
              <a:t> "Ин беҳтарин шакли пул аст." Барои ин меъёрҳо ва далелҳо лозиманд.</a:t>
            </a:r>
            <a:endParaRPr lang="tg" sz="2300" dirty="0"/>
          </a:p>
        </p:txBody>
      </p:sp>
      <p:sp>
        <p:nvSpPr>
          <p:cNvPr id="6" name="Text 3"/>
          <p:cNvSpPr/>
          <p:nvPr/>
        </p:nvSpPr>
        <p:spPr>
          <a:xfrm>
            <a:off x="666780" y="4133271"/>
            <a:ext cx="6340632" cy="1974921"/>
          </a:xfrm>
          <a:prstGeom prst="rect">
            <a:avLst/>
          </a:prstGeom>
          <a:noFill/>
          <a:ln/>
        </p:spPr>
        <p:txBody>
          <a:bodyPr wrap="square" lIns="0" tIns="0" rIns="0" bIns="0" rtlCol="0" anchor="t"/>
          <a:lstStyle/>
          <a:p>
            <a:pPr algn="l" indent="0" marL="0">
              <a:lnSpc>
                <a:spcPct val="113000"/>
              </a:lnSpc>
              <a:buNone/>
            </a:pPr>
            <a:r>
              <a:rPr lang="tg" altLang="en-US" sz="2300" dirty="0">
                <a:solidFill>
                  <a:srgbClr val="25252B"/>
                </a:solidFill>
                <a:latin typeface="IBM Plex Sans" pitchFamily="34" charset="0"/>
                <a:ea typeface="IBM Plex Sans" pitchFamily="34" charset="-122"/>
                <a:cs typeface="IBM Plex Sans" pitchFamily="34" charset="-120"/>
              </a:rPr>
              <a:t>Ин дастур танҳо барои омӯзиш пешбинӣ шудааст. Он маслиҳатҳои молиявӣ, сармоягузорӣ, ҳуқуқӣ ё андозӣ намедиҳад ва ба шумо намегӯяд, ки чизеро харед, фурӯшед ё нигоҳ доред.</a:t>
            </a:r>
            <a:endParaRPr lang="tg"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Чаро пул муҳим аст?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tg" altLang="en-US" sz="4350" dirty="0">
                <a:solidFill>
                  <a:srgbClr val="FFFFFF"/>
                </a:solidFill>
                <a:latin typeface="IBM Plex Sans Medium" pitchFamily="34" charset="0"/>
                <a:ea typeface="IBM Plex Sans Medium" pitchFamily="34" charset="-122"/>
                <a:cs typeface="IBM Plex Sans Medium" pitchFamily="34" charset="-120"/>
              </a:rPr>
              <a:t>Пул чист?</a:t>
            </a:r>
            <a:endParaRPr lang="tg"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tg" altLang="en-US" sz="2400" dirty="0">
                <a:solidFill>
                  <a:srgbClr val="FFFFFF"/>
                </a:solidFill>
                <a:latin typeface="IBM Plex Sans" pitchFamily="34" charset="0"/>
                <a:ea typeface="IBM Plex Sans" pitchFamily="34" charset="-122"/>
                <a:cs typeface="IBM Plex Sans" pitchFamily="34" charset="-120"/>
              </a:rPr>
              <a:t>Пул воситаи мубодила аст.</a:t>
            </a:r>
            <a:endParaRPr lang="t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Мубодилаи мол ба мол ва мувофиқати дуҷонибаи ниёзҳо</a:t>
            </a:r>
            <a:endParaRPr lang="tg"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g" altLang="en-US" sz="2400" dirty="0">
                <a:solidFill>
                  <a:srgbClr val="25252B"/>
                </a:solidFill>
                <a:latin typeface="IBM Plex Sans" pitchFamily="34" charset="0"/>
                <a:ea typeface="IBM Plex Sans" pitchFamily="34" charset="-122"/>
                <a:cs typeface="IBM Plex Sans" pitchFamily="34" charset="-120"/>
              </a:rPr>
              <a:t>Ҳар ду нафар бояд он чизеро, ки дигарӣ дорад, дар як вақт ва ба миқдори муносиб хоҳанд.</a:t>
            </a:r>
            <a:endParaRPr lang="tg"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Пул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Мубодилаи мол ба мол ва мувофиқати дуҷонибаи ниёзҳо</a:t>
            </a:r>
            <a:endParaRPr lang="tg"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g" altLang="en-US" sz="2400" dirty="0">
                <a:solidFill>
                  <a:srgbClr val="25252B"/>
                </a:solidFill>
                <a:latin typeface="IBM Plex Sans" pitchFamily="34" charset="0"/>
                <a:ea typeface="IBM Plex Sans" pitchFamily="34" charset="-122"/>
                <a:cs typeface="IBM Plex Sans" pitchFamily="34" charset="-120"/>
              </a:rPr>
              <a:t>Ҳар ду нафар бояд он чизеро, ки дигарӣ дорад, ҳамзамон ва ба миқдори муносиб хоҳанд.</a:t>
            </a:r>
            <a:endParaRPr lang="tg" sz="2400" dirty="0"/>
          </a:p>
        </p:txBody>
      </p:sp>
      <p:pic>
        <p:nvPicPr>
          <p:cNvPr id="5" name="Image 0" descr="Amina Дорад: биринҷ Мехоҳад: пойафзолБо LuisLuis биринҷ намехоҳад.Luis Дорад: пойафзолМехоҳад: равғанБо MeiMei пойафзол намехоҳад.MeiДорад: равғанМехоҳад: таъмирБо AminaAmina таъмир карда наметавонад.">    </p:cNvPr>
          <p:cNvPicPr>
            <a:picLocks noChangeAspect="1"/>
          </p:cNvPicPr>
          <p:nvPr/>
        </p:nvPicPr>
        <p:blipFill>
          <a:blip r:embed="rId1"/>
          <a:stretch>
            <a:fillRect/>
          </a:stretch>
        </p:blipFill>
        <p:spPr>
          <a:xfrm>
            <a:off x="1969709" y="2422886"/>
            <a:ext cx="8252369" cy="38018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Пул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Пул воситаи мубодила аст</a:t>
            </a:r>
            <a:endParaRPr lang="tg"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tg" altLang="en-US" sz="2400" dirty="0">
                <a:solidFill>
                  <a:srgbClr val="25252B"/>
                </a:solidFill>
                <a:latin typeface="IBM Plex Sans" pitchFamily="34" charset="0"/>
                <a:ea typeface="IBM Plex Sans" pitchFamily="34" charset="-122"/>
                <a:cs typeface="IBM Plex Sans" pitchFamily="34" charset="-120"/>
              </a:rPr>
              <a:t>Ҳеҷ кас пулро танҳо ба хотири худи пул намехоҳад. Пул аз он ҷиҳат муфид аст, ки дигарон онро бо умеди он қабул мекунанд, ки баъдтар дигарон низ онро қабул хоҳанд кард.</a:t>
            </a:r>
            <a:endParaRPr lang="tg" sz="2400" dirty="0"/>
          </a:p>
        </p:txBody>
      </p:sp>
      <p:pic>
        <p:nvPicPr>
          <p:cNvPr id="5" name="Image 0" descr="preencoded.png">    </p:cNvPr>
          <p:cNvPicPr>
            <a:picLocks noChangeAspect="1"/>
          </p:cNvPicPr>
          <p:nvPr/>
        </p:nvPicPr>
        <p:blipFill>
          <a:blip r:embed="rId1"/>
          <a:stretch>
            <a:fillRect/>
          </a:stretch>
        </p:blipFill>
        <p:spPr>
          <a:xfrm>
            <a:off x="2796144" y="2986705"/>
            <a:ext cx="6599591" cy="32997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Пул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Се вазифаи пул</a:t>
            </a:r>
            <a:endParaRPr lang="tg" sz="3000" dirty="0"/>
          </a:p>
        </p:txBody>
      </p:sp>
      <p:sp>
        <p:nvSpPr>
          <p:cNvPr id="5" name="Text 2"/>
          <p:cNvSpPr/>
          <p:nvPr/>
        </p:nvSpPr>
        <p:spPr>
          <a:xfrm>
            <a:off x="1032449" y="1383030"/>
            <a:ext cx="5939760" cy="2881914"/>
          </a:xfrm>
          <a:prstGeom prst="rect">
            <a:avLst/>
          </a:prstGeom>
          <a:noFill/>
          <a:ln/>
        </p:spPr>
        <p:txBody>
          <a:bodyPr wrap="square" lIns="0" tIns="0" rIns="0" bIns="0" rtlCol="0" anchor="t"/>
          <a:lstStyle/>
          <a:p>
            <a:pPr algn="l" marL="219710" indent="-219710">
              <a:lnSpc>
                <a:spcPct val="113000"/>
              </a:lnSpc>
              <a:buSzPct val="100000"/>
              <a:buChar char="•"/>
            </a:pPr>
            <a:r>
              <a:rPr lang="tg" altLang="en-US" sz="2300" b="1" dirty="0">
                <a:solidFill>
                  <a:srgbClr val="422C70"/>
                </a:solidFill>
                <a:latin typeface="IBM Plex Sans" pitchFamily="34" charset="0"/>
                <a:ea typeface="IBM Plex Sans" pitchFamily="34" charset="-122"/>
                <a:cs typeface="IBM Plex Sans" pitchFamily="34" charset="-120"/>
              </a:rPr>
              <a:t>Воситаи мубодила:</a:t>
            </a:r>
            <a:r>
              <a:rPr lang="tg" altLang="en-US" sz="2300" dirty="0">
                <a:solidFill>
                  <a:srgbClr val="25252B"/>
                </a:solidFill>
                <a:latin typeface="IBM Plex Sans" pitchFamily="34" charset="0"/>
                <a:ea typeface="IBM Plex Sans" pitchFamily="34" charset="-122"/>
                <a:cs typeface="IBM Plex Sans" pitchFamily="34" charset="-120"/>
              </a:rPr>
              <a:t> одамон онро ҳамчун пардохт қабул мекунанд</a:t>
            </a:r>
            <a:endParaRPr lang="tg" sz="2300" dirty="0"/>
          </a:p>
          <a:p>
            <a:pPr algn="l" marL="219710" indent="-219710">
              <a:lnSpc>
                <a:spcPct val="113000"/>
              </a:lnSpc>
              <a:spcBef>
                <a:spcPts val="460"/>
              </a:spcBef>
              <a:buSzPct val="100000"/>
              <a:buChar char="•"/>
            </a:pPr>
            <a:r>
              <a:rPr lang="tg" altLang="en-US" sz="2300" b="1" dirty="0">
                <a:solidFill>
                  <a:srgbClr val="422C70"/>
                </a:solidFill>
                <a:latin typeface="IBM Plex Sans" pitchFamily="34" charset="0"/>
                <a:ea typeface="IBM Plex Sans" pitchFamily="34" charset="-122"/>
                <a:cs typeface="IBM Plex Sans" pitchFamily="34" charset="-120"/>
              </a:rPr>
              <a:t>Воҳиди ҳисоб:</a:t>
            </a:r>
            <a:r>
              <a:rPr lang="tg" altLang="en-US" sz="2300" dirty="0">
                <a:solidFill>
                  <a:srgbClr val="25252B"/>
                </a:solidFill>
                <a:latin typeface="IBM Plex Sans" pitchFamily="34" charset="0"/>
                <a:ea typeface="IBM Plex Sans" pitchFamily="34" charset="-122"/>
                <a:cs typeface="IBM Plex Sans" pitchFamily="34" charset="-120"/>
              </a:rPr>
              <a:t> нархҳо бо он ифода мешаванд</a:t>
            </a:r>
            <a:endParaRPr lang="tg" sz="2300" dirty="0"/>
          </a:p>
          <a:p>
            <a:pPr algn="l" marL="219710" indent="-219710">
              <a:lnSpc>
                <a:spcPct val="113000"/>
              </a:lnSpc>
              <a:spcBef>
                <a:spcPts val="460"/>
              </a:spcBef>
              <a:buSzPct val="100000"/>
              <a:buChar char="•"/>
            </a:pPr>
            <a:r>
              <a:rPr lang="tg" altLang="en-US" sz="2300" b="1" dirty="0">
                <a:solidFill>
                  <a:srgbClr val="422C70"/>
                </a:solidFill>
                <a:latin typeface="IBM Plex Sans" pitchFamily="34" charset="0"/>
                <a:ea typeface="IBM Plex Sans" pitchFamily="34" charset="-122"/>
                <a:cs typeface="IBM Plex Sans" pitchFamily="34" charset="-120"/>
              </a:rPr>
              <a:t>Воситаи нигоҳдории арзиш:</a:t>
            </a:r>
            <a:r>
              <a:rPr lang="tg" altLang="en-US" sz="2300" dirty="0">
                <a:solidFill>
                  <a:srgbClr val="25252B"/>
                </a:solidFill>
                <a:latin typeface="IBM Plex Sans" pitchFamily="34" charset="0"/>
                <a:ea typeface="IBM Plex Sans" pitchFamily="34" charset="-122"/>
                <a:cs typeface="IBM Plex Sans" pitchFamily="34" charset="-120"/>
              </a:rPr>
              <a:t> он арзишро аз имрӯз ба оянда интиқол медиҳад</a:t>
            </a:r>
            <a:endParaRPr lang="tg" sz="2300" dirty="0"/>
          </a:p>
        </p:txBody>
      </p:sp>
      <p:sp>
        <p:nvSpPr>
          <p:cNvPr id="6" name="Text 3"/>
          <p:cNvSpPr/>
          <p:nvPr/>
        </p:nvSpPr>
        <p:spPr>
          <a:xfrm>
            <a:off x="666780" y="4586722"/>
            <a:ext cx="6340632" cy="1579992"/>
          </a:xfrm>
          <a:prstGeom prst="rect">
            <a:avLst/>
          </a:prstGeom>
          <a:noFill/>
          <a:ln/>
        </p:spPr>
        <p:txBody>
          <a:bodyPr wrap="square" lIns="0" tIns="0" rIns="0" bIns="0" rtlCol="0" anchor="t"/>
          <a:lstStyle/>
          <a:p>
            <a:pPr algn="l" indent="0" marL="0">
              <a:lnSpc>
                <a:spcPct val="113000"/>
              </a:lnSpc>
              <a:buNone/>
            </a:pPr>
            <a:r>
              <a:rPr lang="tg" altLang="en-US" sz="2300" dirty="0">
                <a:solidFill>
                  <a:srgbClr val="25252B"/>
                </a:solidFill>
                <a:latin typeface="IBM Plex Sans" pitchFamily="34" charset="0"/>
                <a:ea typeface="IBM Plex Sans" pitchFamily="34" charset="-122"/>
                <a:cs typeface="IBM Plex Sans" pitchFamily="34" charset="-120"/>
              </a:rPr>
              <a:t>Ҳеҷ як пул арзишро ба таври комил нигоҳ намедорад, аммо баъзе шаклҳои пул қобилияти харидории худро нисбат ба дигарон сусттар аз даст медиҳанд.</a:t>
            </a:r>
            <a:endParaRPr lang="tg"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Пул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Аз садафҳо то коғаз</a:t>
            </a:r>
            <a:endParaRPr lang="tg" sz="3000" dirty="0"/>
          </a:p>
        </p:txBody>
      </p:sp>
      <p:sp>
        <p:nvSpPr>
          <p:cNvPr id="5" name="Text 2"/>
          <p:cNvSpPr/>
          <p:nvPr/>
        </p:nvSpPr>
        <p:spPr>
          <a:xfrm>
            <a:off x="1002000" y="1375806"/>
            <a:ext cx="5327020" cy="3780221"/>
          </a:xfrm>
          <a:prstGeom prst="rect">
            <a:avLst/>
          </a:prstGeom>
          <a:noFill/>
          <a:ln/>
        </p:spPr>
        <p:txBody>
          <a:bodyPr wrap="square" lIns="0" tIns="0" rIns="0" bIns="0" rtlCol="0" anchor="t"/>
          <a:lstStyle/>
          <a:p>
            <a:pPr algn="l" marL="200660" indent="-200660">
              <a:lnSpc>
                <a:spcPct val="113000"/>
              </a:lnSpc>
              <a:buSzPct val="100000"/>
              <a:buChar char="•"/>
            </a:pPr>
            <a:r>
              <a:rPr lang="tg" altLang="en-US" sz="2110" dirty="0">
                <a:solidFill>
                  <a:srgbClr val="25252B"/>
                </a:solidFill>
                <a:latin typeface="IBM Plex Sans" pitchFamily="34" charset="0"/>
                <a:ea typeface="IBM Plex Sans" pitchFamily="34" charset="-122"/>
                <a:cs typeface="IBM Plex Sans" pitchFamily="34" charset="-120"/>
              </a:rPr>
              <a:t>Садафҳо, намак, муҳраҳо, чорво, мис, нуқра, тилло</a:t>
            </a:r>
            <a:endParaRPr lang="tg" sz="2110" dirty="0"/>
          </a:p>
          <a:p>
            <a:pPr algn="l" marL="200660" indent="-200660">
              <a:lnSpc>
                <a:spcPct val="113000"/>
              </a:lnSpc>
              <a:spcBef>
                <a:spcPts val="420"/>
              </a:spcBef>
              <a:buSzPct val="100000"/>
              <a:buChar char="•"/>
            </a:pPr>
            <a:r>
              <a:rPr lang="tg" altLang="en-US" sz="2110" dirty="0">
                <a:solidFill>
                  <a:srgbClr val="25252B"/>
                </a:solidFill>
                <a:latin typeface="IBM Plex Sans" pitchFamily="34" charset="0"/>
                <a:ea typeface="IBM Plex Sans" pitchFamily="34" charset="-122"/>
                <a:cs typeface="IBM Plex Sans" pitchFamily="34" charset="-120"/>
              </a:rPr>
              <a:t>Металлҳои қиматбаҳо: камёб, пойдор, ба таври васеъ пазируфташуда</a:t>
            </a:r>
            <a:endParaRPr lang="tg" sz="2110" dirty="0"/>
          </a:p>
          <a:p>
            <a:pPr algn="l" marL="200660" indent="-200660">
              <a:lnSpc>
                <a:spcPct val="113000"/>
              </a:lnSpc>
              <a:spcBef>
                <a:spcPts val="420"/>
              </a:spcBef>
              <a:buSzPct val="100000"/>
              <a:buChar char="•"/>
            </a:pPr>
            <a:r>
              <a:rPr lang="tg" altLang="en-US" sz="2110" dirty="0">
                <a:solidFill>
                  <a:srgbClr val="25252B"/>
                </a:solidFill>
                <a:latin typeface="IBM Plex Sans" pitchFamily="34" charset="0"/>
                <a:ea typeface="IBM Plex Sans" pitchFamily="34" charset="-122"/>
                <a:cs typeface="IBM Plex Sans" pitchFamily="34" charset="-120"/>
              </a:rPr>
              <a:t>Санадҳои коғазие, ки ба миқдори муайяни металл иваз карда мешаванд</a:t>
            </a:r>
            <a:endParaRPr lang="tg" sz="2110" dirty="0"/>
          </a:p>
          <a:p>
            <a:pPr algn="l" marL="200660" indent="-200660">
              <a:lnSpc>
                <a:spcPct val="113000"/>
              </a:lnSpc>
              <a:spcBef>
                <a:spcPts val="420"/>
              </a:spcBef>
              <a:buSzPct val="100000"/>
              <a:buChar char="•"/>
            </a:pPr>
            <a:r>
              <a:rPr lang="tg" altLang="en-US" sz="2110" dirty="0">
                <a:solidFill>
                  <a:srgbClr val="25252B"/>
                </a:solidFill>
                <a:latin typeface="IBM Plex Sans" pitchFamily="34" charset="0"/>
                <a:ea typeface="IBM Plex Sans" pitchFamily="34" charset="-122"/>
                <a:cs typeface="IBM Plex Sans" pitchFamily="34" charset="-120"/>
              </a:rPr>
              <a:t>Стандартҳои тиллоӣ: воҳиди асъоре, ки қонунан ба тилло пайваст аст</a:t>
            </a:r>
            <a:endParaRPr lang="tg" sz="2110" dirty="0"/>
          </a:p>
        </p:txBody>
      </p:sp>
      <p:sp>
        <p:nvSpPr>
          <p:cNvPr id="6" name="Text 3"/>
          <p:cNvSpPr/>
          <p:nvPr/>
        </p:nvSpPr>
        <p:spPr>
          <a:xfrm>
            <a:off x="666780" y="5451013"/>
            <a:ext cx="5694426" cy="723930"/>
          </a:xfrm>
          <a:prstGeom prst="rect">
            <a:avLst/>
          </a:prstGeom>
          <a:noFill/>
          <a:ln/>
        </p:spPr>
        <p:txBody>
          <a:bodyPr wrap="square" lIns="0" tIns="0" rIns="0" bIns="0" rtlCol="0" anchor="t"/>
          <a:lstStyle/>
          <a:p>
            <a:pPr algn="l" indent="0" marL="0">
              <a:lnSpc>
                <a:spcPct val="113000"/>
              </a:lnSpc>
              <a:buNone/>
            </a:pPr>
            <a:r>
              <a:rPr lang="tg" altLang="en-US" sz="2110" dirty="0">
                <a:solidFill>
                  <a:srgbClr val="25252B"/>
                </a:solidFill>
                <a:latin typeface="IBM Plex Sans" pitchFamily="34" charset="0"/>
                <a:ea typeface="IBM Plex Sans" pitchFamily="34" charset="-122"/>
                <a:cs typeface="IBM Plex Sans" pitchFamily="34" charset="-120"/>
              </a:rPr>
              <a:t>Қоидаҳо вобаста ба макон ва давра фарқ мекарданд.</a:t>
            </a:r>
            <a:endParaRPr lang="tg"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Пул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Пули фиатӣ</a:t>
            </a:r>
            <a:endParaRPr lang="tg"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1971: Иёлоти Муттаҳида мубодилаи расмии долларро ба тилло барои ҳукуматҳои хориҷӣ ва бонкҳои марказӣ қатъ кард</a:t>
            </a:r>
            <a:endParaRPr lang="tg" sz="2400" dirty="0"/>
          </a:p>
          <a:p>
            <a:pPr algn="l" marL="228600" indent="-228600">
              <a:lnSpc>
                <a:spcPct val="113000"/>
              </a:lnSpc>
              <a:spcBef>
                <a:spcPts val="480"/>
              </a:spcBef>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Имрӯз аксари асъорҳои миллӣ пулҳои фиатӣ мебошанд: бо иҷозати ҳукумат бароварда мешаванд ва ба тилло ё ягон моли дигар иваз карда намешаванд</a:t>
            </a:r>
            <a:endParaRPr lang="tg" sz="2400" dirty="0"/>
          </a:p>
          <a:p>
            <a:pPr algn="l" marL="228600" indent="-228600">
              <a:lnSpc>
                <a:spcPct val="113000"/>
              </a:lnSpc>
              <a:spcBef>
                <a:spcPts val="480"/>
              </a:spcBef>
              <a:buSzPct val="100000"/>
              <a:buChar char="•"/>
            </a:pPr>
            <a:r>
              <a:rPr lang="tg" altLang="en-US" sz="2400" i="1" dirty="0">
                <a:solidFill>
                  <a:srgbClr val="25252B"/>
                </a:solidFill>
                <a:latin typeface="IBM Plex Sans" pitchFamily="34" charset="0"/>
                <a:ea typeface="IBM Plex Sans" pitchFamily="34" charset="-122"/>
                <a:cs typeface="IBM Plex Sans" pitchFamily="34" charset="-120"/>
              </a:rPr>
              <a:t>Фиат</a:t>
            </a:r>
            <a:r>
              <a:rPr lang="tg" altLang="en-US" sz="2400" dirty="0">
                <a:solidFill>
                  <a:srgbClr val="25252B"/>
                </a:solidFill>
                <a:latin typeface="IBM Plex Sans" pitchFamily="34" charset="0"/>
                <a:ea typeface="IBM Plex Sans" pitchFamily="34" charset="-122"/>
                <a:cs typeface="IBM Plex Sans" pitchFamily="34" charset="-120"/>
              </a:rPr>
              <a:t> дар лотинӣ маънои «бигзор иҷро шавад»-ро дорад ва аксар вақт ҳамчун «бо фармон» фаҳмида мешавад</a:t>
            </a:r>
            <a:endParaRPr lang="tg" sz="2400" dirty="0"/>
          </a:p>
          <a:p>
            <a:pPr algn="l" marL="228600" indent="-228600">
              <a:lnSpc>
                <a:spcPct val="113000"/>
              </a:lnSpc>
              <a:spcBef>
                <a:spcPts val="480"/>
              </a:spcBef>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Он қабул мешавад, зеро мардум, корхонаҳо, бонкҳо ва ҳукуматҳо аз он истифода мебаранд; қонунҳо онро воситаи қонунии пардохт эътироф мекунанд ва пардохти андозҳоро бо он талаб менамоянд</a:t>
            </a:r>
            <a:endParaRPr lang="tg"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Пул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tg" altLang="en-US" sz="4350" dirty="0">
                <a:solidFill>
                  <a:srgbClr val="FFFFFF"/>
                </a:solidFill>
                <a:latin typeface="IBM Plex Sans Medium" pitchFamily="34" charset="0"/>
                <a:ea typeface="IBM Plex Sans Medium" pitchFamily="34" charset="-122"/>
                <a:cs typeface="IBM Plex Sans Medium" pitchFamily="34" charset="-120"/>
              </a:rPr>
              <a:t>Мо аз пуле, ки пуштибонаи он</a:t>
            </a:r>
            <a:br/>
            <a:r>
              <a:rPr lang="tg" altLang="en-US" sz="4350" dirty="0">
                <a:solidFill>
                  <a:srgbClr val="FFFFFF"/>
                </a:solidFill>
                <a:latin typeface="IBM Plex Sans Medium" pitchFamily="34" charset="0"/>
                <a:ea typeface="IBM Plex Sans Medium" pitchFamily="34" charset="-122"/>
                <a:cs typeface="IBM Plex Sans Medium" pitchFamily="34" charset="-120"/>
              </a:rPr>
              <a:t>чизе буд, ба пуле гузаштем, ки</a:t>
            </a:r>
            <a:br/>
            <a:r>
              <a:rPr lang="tg" altLang="en-US" sz="4350" dirty="0">
                <a:solidFill>
                  <a:srgbClr val="FFFFFF"/>
                </a:solidFill>
                <a:latin typeface="IBM Plex Sans Medium" pitchFamily="34" charset="0"/>
                <a:ea typeface="IBM Plex Sans Medium" pitchFamily="34" charset="-122"/>
                <a:cs typeface="IBM Plex Sans Medium" pitchFamily="34" charset="-120"/>
              </a:rPr>
              <a:t>пуштибонаи он эътимод ба</a:t>
            </a:r>
            <a:br/>
            <a:r>
              <a:rPr lang="tg" altLang="en-US" sz="4350" dirty="0">
                <a:solidFill>
                  <a:srgbClr val="FFFFFF"/>
                </a:solidFill>
                <a:latin typeface="IBM Plex Sans Medium" pitchFamily="34" charset="0"/>
                <a:ea typeface="IBM Plex Sans Medium" pitchFamily="34" charset="-122"/>
                <a:cs typeface="IBM Plex Sans Medium" pitchFamily="34" charset="-120"/>
              </a:rPr>
              <a:t>касест.</a:t>
            </a:r>
            <a:endParaRPr lang="tg"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C0C0D0"/>
                </a:solidFill>
                <a:latin typeface="IBM Plex Sans" pitchFamily="34" charset="0"/>
                <a:ea typeface="IBM Plex Sans" pitchFamily="34" charset="-122"/>
                <a:cs typeface="IBM Plex Sans" pitchFamily="34" charset="-120"/>
              </a:rPr>
              <a:t>Муқаддима ба Биткоин · Пул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tg" altLang="en-US" sz="4350" dirty="0">
                <a:solidFill>
                  <a:srgbClr val="FFFFFF"/>
                </a:solidFill>
                <a:latin typeface="IBM Plex Sans Medium" pitchFamily="34" charset="0"/>
                <a:ea typeface="IBM Plex Sans Medium" pitchFamily="34" charset="-122"/>
                <a:cs typeface="IBM Plex Sans Medium" pitchFamily="34" charset="-120"/>
              </a:rPr>
              <a:t>Мушкили пули мо дар чист?</a:t>
            </a:r>
            <a:endParaRPr lang="tg"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g" altLang="en-US" sz="2400" dirty="0">
                <a:solidFill>
                  <a:srgbClr val="FFFFFF"/>
                </a:solidFill>
                <a:latin typeface="IBM Plex Sans" pitchFamily="34" charset="0"/>
                <a:ea typeface="IBM Plex Sans" pitchFamily="34" charset="-122"/>
                <a:cs typeface="IBM Plex Sans" pitchFamily="34" charset="-120"/>
              </a:rPr>
              <a:t>Вақте ки одамон калимаи таваррумро мешунаванд, онҳо одатан дар бораи болоравии нархҳо фикр мекунанд.</a:t>
            </a:r>
            <a:endParaRPr lang="t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Таваррум ва қобилияти харидорӣ</a:t>
            </a:r>
            <a:endParaRPr lang="tg" sz="3000" dirty="0"/>
          </a:p>
        </p:txBody>
      </p:sp>
      <p:pic>
        <p:nvPicPr>
          <p:cNvPr id="4" name="Image 0" descr="Пеш аз болоравии нархҳо Шумо 100 воҳиди пулӣ доред. Сабад 100 арзиш дорад. Шумо метавонед тамоми сабадро харед.Сатҳи нархҳоПасттарҚобилияти харидорӣБаландтарПас аз болоравии нархҳо Шумо ҳанӯз ҳам 100 ">    </p:cNvPr>
          <p:cNvPicPr>
            <a:picLocks noChangeAspect="1"/>
          </p:cNvPicPr>
          <p:nvPr/>
        </p:nvPicPr>
        <p:blipFill>
          <a:blip r:embed="rId1"/>
          <a:stretch>
            <a:fillRect/>
          </a:stretch>
        </p:blipFill>
        <p:spPr>
          <a:xfrm>
            <a:off x="1426830" y="1295430"/>
            <a:ext cx="9338219" cy="4963089"/>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Мушкили пули мо дар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Таваррум ва қобилияти харидорӣ</a:t>
            </a:r>
            <a:endParaRPr lang="tg"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Мушкили пули мо дар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Сабабҳои зиёд, як интихоб</a:t>
            </a:r>
            <a:endParaRPr lang="tg"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Афзоиши ҳаҷми пул ва қарз</a:t>
            </a:r>
            <a:endParaRPr lang="tg" sz="2400" dirty="0"/>
          </a:p>
          <a:p>
            <a:pPr algn="l" marL="228600" indent="-228600">
              <a:lnSpc>
                <a:spcPct val="113000"/>
              </a:lnSpc>
              <a:spcBef>
                <a:spcPts val="480"/>
              </a:spcBef>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Ихтилол дар таъминот ва тағйирёбии талабот</a:t>
            </a:r>
            <a:endParaRPr lang="tg" sz="2400" dirty="0"/>
          </a:p>
          <a:p>
            <a:pPr algn="l" marL="228600" indent="-228600">
              <a:lnSpc>
                <a:spcPct val="113000"/>
              </a:lnSpc>
              <a:spcBef>
                <a:spcPts val="480"/>
              </a:spcBef>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Қурби коҳишёбандаи асъор, андозҳо, хароҷоти истеҳсолот</a:t>
            </a:r>
            <a:endParaRPr lang="tg" sz="2400" dirty="0"/>
          </a:p>
        </p:txBody>
      </p:sp>
      <p:sp>
        <p:nvSpPr>
          <p:cNvPr id="6" name="Text 3"/>
          <p:cNvSpPr/>
          <p:nvPr/>
        </p:nvSpPr>
        <p:spPr>
          <a:xfrm>
            <a:off x="666780" y="3900465"/>
            <a:ext cx="5694426" cy="2056760"/>
          </a:xfrm>
          <a:prstGeom prst="rect">
            <a:avLst/>
          </a:prstGeom>
          <a:noFill/>
          <a:ln/>
        </p:spPr>
        <p:txBody>
          <a:bodyPr wrap="square" lIns="0" tIns="0" rIns="0" bIns="0" rtlCol="0" anchor="t"/>
          <a:lstStyle/>
          <a:p>
            <a:pPr algn="l" indent="0" marL="0">
              <a:lnSpc>
                <a:spcPct val="113000"/>
              </a:lnSpc>
              <a:buNone/>
            </a:pPr>
            <a:r>
              <a:rPr lang="tg" altLang="en-US" sz="2400" dirty="0">
                <a:solidFill>
                  <a:srgbClr val="25252B"/>
                </a:solidFill>
                <a:latin typeface="IBM Plex Sans" pitchFamily="34" charset="0"/>
                <a:ea typeface="IBM Plex Sans" pitchFamily="34" charset="-122"/>
                <a:cs typeface="IBM Plex Sans" pitchFamily="34" charset="-120"/>
              </a:rPr>
              <a:t>Яке аз сабабҳо натиҷаи интихоб аст, на тасодуф: дар низоми пули фиатӣ шумораи ками ниҳодҳо метавонанд ҳаҷми пул ва қарзро зиёд кунанд ва қоидаҳои ин низомро тағйир диҳанд.</a:t>
            </a:r>
            <a:endParaRPr lang="tg"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Мушкили пули мо дар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Камёбӣ ва арзиш</a:t>
            </a:r>
            <a:endParaRPr lang="tg" sz="3000" dirty="0"/>
          </a:p>
        </p:txBody>
      </p:sp>
      <p:sp>
        <p:nvSpPr>
          <p:cNvPr id="4" name="Text 2"/>
          <p:cNvSpPr/>
          <p:nvPr/>
        </p:nvSpPr>
        <p:spPr>
          <a:xfrm>
            <a:off x="1047720" y="1386779"/>
            <a:ext cx="11092404" cy="3001244"/>
          </a:xfrm>
          <a:prstGeom prst="rect">
            <a:avLst/>
          </a:prstGeom>
          <a:noFill/>
          <a:ln/>
        </p:spPr>
        <p:txBody>
          <a:bodyPr wrap="square" lIns="0" tIns="0" rIns="0" bIns="0" rtlCol="0" anchor="t"/>
          <a:lstStyle/>
          <a:p>
            <a:pPr algn="l" marL="228600" indent="-228600">
              <a:lnSpc>
                <a:spcPct val="113000"/>
              </a:lnSpc>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Нусхаи аслии Мона Лиза аз ҳар гуна нусхаи кӯчонидашуда арзишмандтар аст: он ягона аст</a:t>
            </a:r>
            <a:endParaRPr lang="tg" sz="2400" dirty="0"/>
          </a:p>
          <a:p>
            <a:pPr algn="l" marL="228600" indent="-228600">
              <a:lnSpc>
                <a:spcPct val="113000"/>
              </a:lnSpc>
              <a:spcBef>
                <a:spcPts val="480"/>
              </a:spcBef>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Танҳо камёбӣ арзиш эҷод намекунад, аммо вақте ки одамон чизеро мехоҳанд, миқдори дастраси он аҳамият дорад</a:t>
            </a:r>
            <a:endParaRPr lang="tg" sz="2400" dirty="0"/>
          </a:p>
          <a:p>
            <a:pPr algn="l" marL="228600" indent="-228600">
              <a:lnSpc>
                <a:spcPct val="113000"/>
              </a:lnSpc>
              <a:spcBef>
                <a:spcPts val="480"/>
              </a:spcBef>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Вақте ки ҳаҷми пул нисбат ба ҳаҷми чизҳое, ки бо он харидан мумкин аст, зудтар меафзояд, одатан бо ҳар воҳиди пул чизҳои камтар харидан мумкин мешавад</a:t>
            </a:r>
            <a:endParaRPr lang="tg"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Мушкили пули мо дар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Таваррум ба ҳама яксон таъсир намерасонад</a:t>
            </a:r>
            <a:endParaRPr lang="tg"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Пули нақд ва пасандозҳо метавонанд қобилияти харидории худро аз даст диҳанд</a:t>
            </a:r>
            <a:endParaRPr lang="tg" sz="2400" dirty="0"/>
          </a:p>
          <a:p>
            <a:pPr algn="l" marL="228600" indent="-228600">
              <a:lnSpc>
                <a:spcPct val="113000"/>
              </a:lnSpc>
              <a:spcBef>
                <a:spcPts val="480"/>
              </a:spcBef>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Соҳибони дороиҳое, ки нархашон боло меравад, метавонанд қисман ҳифз шаванд</a:t>
            </a:r>
            <a:endParaRPr lang="tg" sz="2400" dirty="0"/>
          </a:p>
          <a:p>
            <a:pPr algn="l" marL="228600" indent="-228600">
              <a:lnSpc>
                <a:spcPct val="113000"/>
              </a:lnSpc>
              <a:spcBef>
                <a:spcPts val="480"/>
              </a:spcBef>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Музди меҳнат ва нархҳо бо суръатҳои гуногун тағйир меёбанд</a:t>
            </a:r>
            <a:endParaRPr lang="tg" sz="2400" dirty="0"/>
          </a:p>
        </p:txBody>
      </p:sp>
      <p:sp>
        <p:nvSpPr>
          <p:cNvPr id="5" name="Text 3"/>
          <p:cNvSpPr/>
          <p:nvPr/>
        </p:nvSpPr>
        <p:spPr>
          <a:xfrm>
            <a:off x="666780" y="3900465"/>
            <a:ext cx="11510010" cy="1645463"/>
          </a:xfrm>
          <a:prstGeom prst="rect">
            <a:avLst/>
          </a:prstGeom>
          <a:noFill/>
          <a:ln/>
        </p:spPr>
        <p:txBody>
          <a:bodyPr wrap="square" lIns="0" tIns="0" rIns="0" bIns="0" rtlCol="0" anchor="t"/>
          <a:lstStyle/>
          <a:p>
            <a:pPr algn="l" indent="0" marL="0">
              <a:lnSpc>
                <a:spcPct val="113000"/>
              </a:lnSpc>
              <a:buNone/>
            </a:pPr>
            <a:r>
              <a:rPr lang="tg" altLang="en-US" sz="2400" dirty="0">
                <a:solidFill>
                  <a:srgbClr val="25252B"/>
                </a:solidFill>
                <a:latin typeface="IBM Plex Sans" pitchFamily="34" charset="0"/>
                <a:ea typeface="IBM Plex Sans" pitchFamily="34" charset="-122"/>
                <a:cs typeface="IBM Plex Sans" pitchFamily="34" charset="-120"/>
              </a:rPr>
              <a:t>Бақияи суратҳисоби бонкӣ аз пули нақди дар дасти шумо буда фарқ мекунад: он ваъдаи бонк аст, ки ба шумо пул пардохт мекунад. Ин ваъда одатан иҷро мешавад, аммо иҷрои он аз бонк ва қоидаҳои танзимкунандаи фаъолияти он вобаста аст.</a:t>
            </a:r>
            <a:endParaRPr lang="t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Мушкили пули мо дар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Санҷида бинед: санҷиши қобилияти харидорӣ</a:t>
            </a:r>
            <a:endParaRPr lang="tg"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tg" altLang="en-US" sz="2400" dirty="0">
                <a:solidFill>
                  <a:srgbClr val="25252B"/>
                </a:solidFill>
                <a:latin typeface="IBM Plex Sans" pitchFamily="34" charset="0"/>
                <a:ea typeface="IBM Plex Sans" pitchFamily="34" charset="-122"/>
                <a:cs typeface="IBM Plex Sans" pitchFamily="34" charset="-120"/>
              </a:rPr>
              <a:t>Як мол ё хидмати рӯзмарраро интихоб кунед: нон, нақлиёт ё маблағи ҳисоби телефон</a:t>
            </a:r>
            <a:endParaRPr lang="tg" sz="2400" dirty="0"/>
          </a:p>
          <a:p>
            <a:pPr algn="l" marL="228600" indent="-228600">
              <a:lnSpc>
                <a:spcPct val="113000"/>
              </a:lnSpc>
              <a:spcBef>
                <a:spcPts val="480"/>
              </a:spcBef>
              <a:buSzPct val="100000"/>
              <a:buFont typeface="+mj-lt"/>
              <a:buAutoNum type="arabicPeriod" startAt="1"/>
            </a:pPr>
            <a:r>
              <a:rPr lang="tg" altLang="en-US" sz="2400" dirty="0">
                <a:solidFill>
                  <a:srgbClr val="25252B"/>
                </a:solidFill>
                <a:latin typeface="IBM Plex Sans" pitchFamily="34" charset="0"/>
                <a:ea typeface="IBM Plex Sans" pitchFamily="34" charset="-122"/>
                <a:cs typeface="IBM Plex Sans" pitchFamily="34" charset="-120"/>
              </a:rPr>
              <a:t>Нархи имрӯзаи онро нависед</a:t>
            </a:r>
            <a:endParaRPr lang="tg" sz="2400" dirty="0"/>
          </a:p>
          <a:p>
            <a:pPr algn="l" marL="228600" indent="-228600">
              <a:lnSpc>
                <a:spcPct val="113000"/>
              </a:lnSpc>
              <a:spcBef>
                <a:spcPts val="480"/>
              </a:spcBef>
              <a:buSzPct val="100000"/>
              <a:buFont typeface="+mj-lt"/>
              <a:buAutoNum type="arabicPeriod" startAt="1"/>
            </a:pPr>
            <a:r>
              <a:rPr lang="tg" altLang="en-US" sz="2400" dirty="0">
                <a:solidFill>
                  <a:srgbClr val="25252B"/>
                </a:solidFill>
                <a:latin typeface="IBM Plex Sans" pitchFamily="34" charset="0"/>
                <a:ea typeface="IBM Plex Sans" pitchFamily="34" charset="-122"/>
                <a:cs typeface="IBM Plex Sans" pitchFamily="34" charset="-120"/>
              </a:rPr>
              <a:t>Аз касе пурсед, ки он чанд сол пеш чӣ қадар арзиш дошт ва агар имкон дошта бошед, инро аз рӯйи сабти боэътимод санҷед</a:t>
            </a:r>
            <a:endParaRPr lang="tg" sz="2400" dirty="0"/>
          </a:p>
          <a:p>
            <a:pPr algn="l" marL="228600" indent="-228600">
              <a:lnSpc>
                <a:spcPct val="113000"/>
              </a:lnSpc>
              <a:spcBef>
                <a:spcPts val="480"/>
              </a:spcBef>
              <a:buSzPct val="100000"/>
              <a:buFont typeface="+mj-lt"/>
              <a:buAutoNum type="arabicPeriod" startAt="1"/>
            </a:pPr>
            <a:r>
              <a:rPr lang="tg" altLang="en-US" sz="2400" dirty="0">
                <a:solidFill>
                  <a:srgbClr val="25252B"/>
                </a:solidFill>
                <a:latin typeface="IBM Plex Sans" pitchFamily="34" charset="0"/>
                <a:ea typeface="IBM Plex Sans" pitchFamily="34" charset="-122"/>
                <a:cs typeface="IBM Plex Sans" pitchFamily="34" charset="-120"/>
              </a:rPr>
              <a:t>Оё даромадҳо низ бо ҳамин суръат афзуданд? Боз чӣ метавонад ин тағйиротро шарҳ диҳад?</a:t>
            </a:r>
            <a:endParaRPr lang="tg"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Мушкили пули мо дар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Пули фиатӣ кор мекунад, аммо хатарҳо дорад</a:t>
            </a:r>
            <a:endParaRPr lang="tg"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Пардохтҳои қулай, қарздиҳии чандир, воситаҳои вокуниш ба буҳронҳо</a:t>
            </a:r>
            <a:endParaRPr lang="tg" sz="2400" dirty="0"/>
          </a:p>
          <a:p>
            <a:pPr algn="l" marL="228600" indent="-228600">
              <a:lnSpc>
                <a:spcPct val="113000"/>
              </a:lnSpc>
              <a:spcBef>
                <a:spcPts val="480"/>
              </a:spcBef>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Аммо ҳаҷми пул дар гардиш ва қоидаҳои он метавонанд тағйир ёбанд ва одамоне, ки аз он истифода мебаранд, дар қабули қарорҳо нақши ночиз доранд</a:t>
            </a:r>
            <a:endParaRPr lang="tg"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tg" altLang="en-US" sz="2400" dirty="0">
                <a:solidFill>
                  <a:srgbClr val="25252B"/>
                </a:solidFill>
                <a:latin typeface="IBM Plex Sans" pitchFamily="34" charset="0"/>
                <a:ea typeface="IBM Plex Sans" pitchFamily="34" charset="-122"/>
                <a:cs typeface="IBM Plex Sans" pitchFamily="34" charset="-120"/>
              </a:rPr>
              <a:t>Аз ҳамин сабаб одамон роҳҳои алтернативиро меҷӯянд ва Биткоин низ маҳз барои ҳамин офарида шудааст.</a:t>
            </a:r>
            <a:endParaRPr lang="tg"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Мушкили пули мо дар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tg" altLang="en-US" sz="4350" dirty="0">
                <a:solidFill>
                  <a:srgbClr val="FFFFFF"/>
                </a:solidFill>
                <a:latin typeface="IBM Plex Sans Medium" pitchFamily="34" charset="0"/>
                <a:ea typeface="IBM Plex Sans Medium" pitchFamily="34" charset="-122"/>
                <a:cs typeface="IBM Plex Sans Medium" pitchFamily="34" charset="-120"/>
              </a:rPr>
              <a:t>Биткоин чист?</a:t>
            </a:r>
            <a:endParaRPr lang="tg"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g" altLang="en-US" sz="2400" dirty="0">
                <a:solidFill>
                  <a:srgbClr val="FFFFFF"/>
                </a:solidFill>
                <a:latin typeface="IBM Plex Sans" pitchFamily="34" charset="0"/>
                <a:ea typeface="IBM Plex Sans" pitchFamily="34" charset="-122"/>
                <a:cs typeface="IBM Plex Sans" pitchFamily="34" charset="-120"/>
              </a:rPr>
              <a:t>Пули рақамие, ки ғайримутамарказ аст, миқдори маҳдуд дорад ва онро метавон бе иҷозати бонк аз як ҳамто ба ҳамтои дигар фиристод.</a:t>
            </a:r>
            <a:endParaRPr lang="t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Масъалаи харҷи дубора</a:t>
            </a:r>
            <a:endParaRPr lang="tg"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g" altLang="en-US" sz="2400" b="1" dirty="0">
                <a:solidFill>
                  <a:srgbClr val="422C70"/>
                </a:solidFill>
                <a:latin typeface="IBM Plex Sans" pitchFamily="34" charset="0"/>
                <a:ea typeface="IBM Plex Sans" pitchFamily="34" charset="-122"/>
                <a:cs typeface="IBM Plex Sans" pitchFamily="34" charset="-120"/>
              </a:rPr>
              <a:t>31 октябри 2008:</a:t>
            </a:r>
            <a:r>
              <a:rPr lang="tg" altLang="en-US" sz="2400" dirty="0">
                <a:solidFill>
                  <a:srgbClr val="25252B"/>
                </a:solidFill>
                <a:latin typeface="IBM Plex Sans" pitchFamily="34" charset="0"/>
                <a:ea typeface="IBM Plex Sans" pitchFamily="34" charset="-122"/>
                <a:cs typeface="IBM Plex Sans" pitchFamily="34" charset="-120"/>
              </a:rPr>
              <a:t> Satoshi Nakamoto нашр мекунад </a:t>
            </a:r>
            <a:r>
              <a:rPr lang="tg" altLang="en-US" sz="2400" i="1" dirty="0">
                <a:solidFill>
                  <a:srgbClr val="25252B"/>
                </a:solidFill>
                <a:latin typeface="IBM Plex Sans" pitchFamily="34" charset="0"/>
                <a:ea typeface="IBM Plex Sans" pitchFamily="34" charset="-122"/>
                <a:cs typeface="IBM Plex Sans" pitchFamily="34" charset="-120"/>
              </a:rPr>
              <a:t>Биткоин: низоми пули электронии ҳамто ба ҳамто</a:t>
            </a:r>
            <a:r>
              <a:rPr lang="tg" altLang="en-US" sz="2400" dirty="0">
                <a:solidFill>
                  <a:srgbClr val="25252B"/>
                </a:solidFill>
                <a:latin typeface="IBM Plex Sans" pitchFamily="34" charset="0"/>
                <a:ea typeface="IBM Plex Sans" pitchFamily="34" charset="-122"/>
                <a:cs typeface="IBM Plex Sans" pitchFamily="34" charset="-120"/>
              </a:rPr>
              <a:t>. </a:t>
            </a:r>
            <a:r>
              <a:rPr lang="tg" altLang="en-US" sz="2400" b="1" dirty="0">
                <a:solidFill>
                  <a:srgbClr val="25252B"/>
                </a:solidFill>
                <a:latin typeface="IBM Plex Sans" pitchFamily="34" charset="0"/>
                <a:ea typeface="IBM Plex Sans" pitchFamily="34" charset="-122"/>
                <a:cs typeface="IBM Plex Sans" pitchFamily="34" charset="-120"/>
              </a:rPr>
              <a:t>Январи 2009:</a:t>
            </a:r>
            <a:r>
              <a:rPr lang="tg" altLang="en-US" sz="2400" dirty="0">
                <a:solidFill>
                  <a:srgbClr val="25252B"/>
                </a:solidFill>
                <a:latin typeface="IBM Plex Sans" pitchFamily="34" charset="0"/>
                <a:ea typeface="IBM Plex Sans" pitchFamily="34" charset="-122"/>
                <a:cs typeface="IBM Plex Sans" pitchFamily="34" charset="-120"/>
              </a:rPr>
              <a:t> шабака ба кор оғоз мекунад.</a:t>
            </a:r>
            <a:endParaRPr lang="tg" sz="2400" dirty="0"/>
          </a:p>
        </p:txBody>
      </p:sp>
      <p:pic>
        <p:nvPicPr>
          <p:cNvPr id="5" name="Image 0" descr="Ширкати пардохтӣ Фиристанда аз ширкат дархост мекунадШиркат дафтари ҳисобро нигоҳ медорад ва тасдиқ мекунад Гиранда пардохтро мегирад, агар ширкат иҷозат диҳадВобаста аст баЯк ташкилоти боэътимод, ки ">    </p:cNvPr>
          <p:cNvPicPr>
            <a:picLocks noChangeAspect="1"/>
          </p:cNvPicPr>
          <p:nvPr/>
        </p:nvPicPr>
        <p:blipFill>
          <a:blip r:embed="rId1"/>
          <a:stretch>
            <a:fillRect/>
          </a:stretch>
        </p:blipFill>
        <p:spPr>
          <a:xfrm>
            <a:off x="3489899" y="2422886"/>
            <a:ext cx="5211989" cy="374629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Биткоин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Ғайримутамарказ · Пешниҳоди маҳдуд · Ҳамто ба ҳамто</a:t>
            </a:r>
            <a:endParaRPr lang="tg"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tg" altLang="en-US" sz="2400" b="1" dirty="0">
                <a:solidFill>
                  <a:srgbClr val="422C70"/>
                </a:solidFill>
                <a:latin typeface="IBM Plex Sans" pitchFamily="34" charset="0"/>
                <a:ea typeface="IBM Plex Sans" pitchFamily="34" charset="-122"/>
                <a:cs typeface="IBM Plex Sans" pitchFamily="34" charset="-120"/>
              </a:rPr>
              <a:t>Ғайримутамарказ:</a:t>
            </a:r>
            <a:r>
              <a:rPr lang="tg" altLang="en-US" sz="2400" dirty="0">
                <a:solidFill>
                  <a:srgbClr val="25252B"/>
                </a:solidFill>
                <a:latin typeface="IBM Plex Sans" pitchFamily="34" charset="0"/>
                <a:ea typeface="IBM Plex Sans" pitchFamily="34" charset="-122"/>
                <a:cs typeface="IBM Plex Sans" pitchFamily="34" charset="-120"/>
              </a:rPr>
              <a:t> ягон идораи марказӣ ҳисобҳо намекушояд, бақияҳоро тағйир намедиҳад ё иҷозати пайвастшавӣ намедиҳад</a:t>
            </a:r>
            <a:endParaRPr lang="tg" sz="2400" dirty="0"/>
          </a:p>
          <a:p>
            <a:pPr algn="l" marL="228600" indent="-228600">
              <a:lnSpc>
                <a:spcPct val="113000"/>
              </a:lnSpc>
              <a:spcBef>
                <a:spcPts val="480"/>
              </a:spcBef>
              <a:buSzPct val="100000"/>
              <a:buChar char="•"/>
            </a:pPr>
            <a:r>
              <a:rPr lang="tg" altLang="en-US" sz="2400" b="1" dirty="0">
                <a:solidFill>
                  <a:srgbClr val="422C70"/>
                </a:solidFill>
                <a:latin typeface="IBM Plex Sans" pitchFamily="34" charset="0"/>
                <a:ea typeface="IBM Plex Sans" pitchFamily="34" charset="-122"/>
                <a:cs typeface="IBM Plex Sans" pitchFamily="34" charset="-120"/>
              </a:rPr>
              <a:t>Пешниҳоди маҳдуд:</a:t>
            </a:r>
            <a:r>
              <a:rPr lang="tg" altLang="en-US" sz="2400" dirty="0">
                <a:solidFill>
                  <a:srgbClr val="25252B"/>
                </a:solidFill>
                <a:latin typeface="IBM Plex Sans" pitchFamily="34" charset="0"/>
                <a:ea typeface="IBM Plex Sans" pitchFamily="34" charset="-122"/>
                <a:cs typeface="IBM Plex Sans" pitchFamily="34" charset="-120"/>
              </a:rPr>
              <a:t> ҳеҷ гоҳ бештар аз 21 миллион биткоин вуҷуд нахоҳад дошт</a:t>
            </a:r>
            <a:endParaRPr lang="tg" sz="2400" dirty="0"/>
          </a:p>
          <a:p>
            <a:pPr algn="l" marL="228600" indent="-228600">
              <a:lnSpc>
                <a:spcPct val="113000"/>
              </a:lnSpc>
              <a:spcBef>
                <a:spcPts val="480"/>
              </a:spcBef>
              <a:buSzPct val="100000"/>
              <a:buChar char="•"/>
            </a:pPr>
            <a:r>
              <a:rPr lang="tg" altLang="en-US" sz="2400" b="1" dirty="0">
                <a:solidFill>
                  <a:srgbClr val="422C70"/>
                </a:solidFill>
                <a:latin typeface="IBM Plex Sans" pitchFamily="34" charset="0"/>
                <a:ea typeface="IBM Plex Sans" pitchFamily="34" charset="-122"/>
                <a:cs typeface="IBM Plex Sans" pitchFamily="34" charset="-120"/>
              </a:rPr>
              <a:t>Ҳамто ба ҳамто:</a:t>
            </a:r>
            <a:r>
              <a:rPr lang="tg" altLang="en-US" sz="2400" dirty="0">
                <a:solidFill>
                  <a:srgbClr val="25252B"/>
                </a:solidFill>
                <a:latin typeface="IBM Plex Sans" pitchFamily="34" charset="0"/>
                <a:ea typeface="IBM Plex Sans" pitchFamily="34" charset="-122"/>
                <a:cs typeface="IBM Plex Sans" pitchFamily="34" charset="-120"/>
              </a:rPr>
              <a:t> ба ҳар кас, дар ҳар куҷо, бидуни дархости иҷозат аз мақомоти марказӣ фиристед</a:t>
            </a:r>
            <a:endParaRPr lang="tg" sz="2400" dirty="0"/>
          </a:p>
        </p:txBody>
      </p:sp>
      <p:sp>
        <p:nvSpPr>
          <p:cNvPr id="5" name="Text 3"/>
          <p:cNvSpPr/>
          <p:nvPr/>
        </p:nvSpPr>
        <p:spPr>
          <a:xfrm>
            <a:off x="666780" y="4311853"/>
            <a:ext cx="11510010" cy="1645463"/>
          </a:xfrm>
          <a:prstGeom prst="rect">
            <a:avLst/>
          </a:prstGeom>
          <a:noFill/>
          <a:ln/>
        </p:spPr>
        <p:txBody>
          <a:bodyPr wrap="square" lIns="0" tIns="0" rIns="0" bIns="0" rtlCol="0" anchor="t"/>
          <a:lstStyle/>
          <a:p>
            <a:pPr algn="l" indent="0" marL="0">
              <a:lnSpc>
                <a:spcPct val="113000"/>
              </a:lnSpc>
              <a:buNone/>
            </a:pPr>
            <a:r>
              <a:rPr lang="tg" altLang="en-US" sz="2400" dirty="0">
                <a:solidFill>
                  <a:srgbClr val="25252B"/>
                </a:solidFill>
                <a:latin typeface="IBM Plex Sans" pitchFamily="34" charset="0"/>
                <a:ea typeface="IBM Plex Sans" pitchFamily="34" charset="-122"/>
                <a:cs typeface="IBM Plex Sans" pitchFamily="34" charset="-120"/>
              </a:rPr>
              <a:t>Ҳеҷ ширкат наметавонад биткоинеро, ки худи Шумо назорат мекунед, масдуд кунад. Ҷониби дигари ин озодӣ масъулият аст: бекор кардани амалиёти эътиборнок одатан ғайриимкон аст ва шабака хадамоти дастгирӣ надорад.</a:t>
            </a:r>
            <a:endParaRPr lang="t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Биткоин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Ҳадде, ки ҳар кас метавонад онро санҷад</a:t>
            </a:r>
            <a:endParaRPr lang="tg" sz="3000" dirty="0"/>
          </a:p>
        </p:txBody>
      </p:sp>
      <p:pic>
        <p:nvPicPr>
          <p:cNvPr id="4" name="Image 0" descr="Иддао дар бораи ҳаҷми барориш Бароранда дар сомонаи худ ҳадди бароришро эълон мекунад. Он танҳо дар пойгоҳи додаҳои худи бароранда сабт мешавад. Ҳеҷ кас берун аз созмони бароранда онро санҷида наметав">    </p:cNvPr>
          <p:cNvPicPr>
            <a:picLocks noChangeAspect="1"/>
          </p:cNvPicPr>
          <p:nvPr/>
        </p:nvPicPr>
        <p:blipFill>
          <a:blip r:embed="rId1"/>
          <a:stretch>
            <a:fillRect/>
          </a:stretch>
        </p:blipFill>
        <p:spPr>
          <a:xfrm>
            <a:off x="1698315" y="1295430"/>
            <a:ext cx="8795339" cy="497342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Биткоин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Ба шумо як Биткоини пурра лозим нест</a:t>
            </a:r>
            <a:endParaRPr lang="tg"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g" altLang="en-US" sz="2400" dirty="0">
                <a:solidFill>
                  <a:srgbClr val="25252B"/>
                </a:solidFill>
                <a:latin typeface="IBM Plex Sans" pitchFamily="34" charset="0"/>
                <a:ea typeface="IBM Plex Sans" pitchFamily="34" charset="-122"/>
                <a:cs typeface="IBM Plex Sans" pitchFamily="34" charset="-120"/>
              </a:rPr>
              <a:t>Як биткоин ба 100 000 000 воҳиди хурдтар тақсим мешавад, ки сатоши ё сат ном доранд.</a:t>
            </a:r>
            <a:endParaRPr lang="tg" sz="2400" dirty="0"/>
          </a:p>
        </p:txBody>
      </p:sp>
      <p:pic>
        <p:nvPicPr>
          <p:cNvPr id="5" name="Image 0" descr="Биткоин (BTC)10,10,010,0010,00000001Сатошиҳо (сат)⁠100 000 000⁠ 10 000 000⁠ 1 000 000⁠ 100 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Биткоин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Кӣ фаъолияти Биткоинро таъмин мекунад?</a:t>
            </a:r>
            <a:endParaRPr lang="tg" sz="3000" dirty="0"/>
          </a:p>
        </p:txBody>
      </p:sp>
      <p:pic>
        <p:nvPicPr>
          <p:cNvPr id="4" name="Image 0" descr="КорбарКорбар биткоинро қабул мекунад, нигоҳ медорад ва мефиристад. ГиреҳГиреҳ риояи қоидаҳоро мустақилона месанҷад ва маълумоти дурустро ба дигарон мерасонад. МайнерМайнер блокҳои номзадро месозад ва ">    </p:cNvPr>
          <p:cNvPicPr>
            <a:picLocks noChangeAspect="1"/>
          </p:cNvPicPr>
          <p:nvPr/>
        </p:nvPicPr>
        <p:blipFill>
          <a:blip r:embed="rId1"/>
          <a:stretch>
            <a:fillRect/>
          </a:stretch>
        </p:blipFill>
        <p:spPr>
          <a:xfrm>
            <a:off x="2086112" y="1295430"/>
            <a:ext cx="8019562" cy="498101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Биткоин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Кӣ фаъолияти Биткоинро таъмин мекунад?</a:t>
            </a:r>
            <a:endParaRPr lang="tg"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Биткоин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Биткоин ҷиҳатҳои мусбат ва манфӣ дорад</a:t>
            </a:r>
            <a:endParaRPr lang="tg"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Нархи он метавонад зуд тағйир ёбад</a:t>
            </a:r>
            <a:endParaRPr lang="tg" sz="2400" dirty="0"/>
          </a:p>
          <a:p>
            <a:pPr algn="l" marL="228600" indent="-228600">
              <a:lnSpc>
                <a:spcPct val="113000"/>
              </a:lnSpc>
              <a:spcBef>
                <a:spcPts val="480"/>
              </a:spcBef>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Хатогиҳо одатан ислоҳнопазиранд</a:t>
            </a:r>
            <a:endParaRPr lang="tg" sz="2400" dirty="0"/>
          </a:p>
          <a:p>
            <a:pPr algn="l" marL="228600" indent="-228600">
              <a:lnSpc>
                <a:spcPct val="113000"/>
              </a:lnSpc>
              <a:spcBef>
                <a:spcPts val="480"/>
              </a:spcBef>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Қабули он дар бисёр ҷойҳо ҳанӯз маҳдуд аст</a:t>
            </a:r>
            <a:endParaRPr lang="tg" sz="2400" dirty="0"/>
          </a:p>
          <a:p>
            <a:pPr algn="l" marL="228600" indent="-228600">
              <a:lnSpc>
                <a:spcPct val="113000"/>
              </a:lnSpc>
              <a:spcBef>
                <a:spcPts val="480"/>
              </a:spcBef>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Барои истифодаи бехатари он каме омӯзиш лозим аст</a:t>
            </a:r>
            <a:endParaRPr lang="tg"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tg" altLang="en-US" sz="2400" dirty="0">
                <a:solidFill>
                  <a:srgbClr val="25252B"/>
                </a:solidFill>
                <a:latin typeface="IBM Plex Sans" pitchFamily="34" charset="0"/>
                <a:ea typeface="IBM Plex Sans" pitchFamily="34" charset="-122"/>
                <a:cs typeface="IBM Plex Sans" pitchFamily="34" charset="-120"/>
              </a:rPr>
              <a:t>Биткоин қисме аз эътимод ба ниҳодҳоро бо санҷиш ва масъулияти шахсӣ иваз мекунад. Он хавфро аз байн намебарад.</a:t>
            </a:r>
            <a:endParaRPr lang="t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Биткоин чист?</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0980" y="2430384"/>
            <a:ext cx="11510010" cy="1143000"/>
          </a:xfrm>
          <a:prstGeom prst="rect">
            <a:avLst/>
          </a:prstGeom>
          <a:noFill/>
          <a:ln/>
        </p:spPr>
        <p:txBody>
          <a:bodyPr wrap="square" lIns="0" tIns="0" rIns="0" bIns="0" rtlCol="0" anchor="t"/>
          <a:lstStyle/>
          <a:p>
            <a:pPr algn="ctr" indent="0" marL="0">
              <a:lnSpc>
                <a:spcPct val="83000"/>
              </a:lnSpc>
              <a:buNone/>
            </a:pPr>
            <a:r>
              <a:rPr lang="tg" altLang="en-US" sz="4350" dirty="0">
                <a:solidFill>
                  <a:srgbClr val="FFFFFF"/>
                </a:solidFill>
                <a:latin typeface="IBM Plex Sans Medium" pitchFamily="34" charset="0"/>
                <a:ea typeface="IBM Plex Sans Medium" pitchFamily="34" charset="-122"/>
                <a:cs typeface="IBM Plex Sans Medium" pitchFamily="34" charset="-120"/>
              </a:rPr>
              <a:t>Шумо Биткоинро чӣ гуна истифода</a:t>
            </a:r>
            <a:br/>
            <a:r>
              <a:rPr lang="tg" altLang="en-US" sz="4350" dirty="0">
                <a:solidFill>
                  <a:srgbClr val="FFFFFF"/>
                </a:solidFill>
                <a:latin typeface="IBM Plex Sans Medium" pitchFamily="34" charset="0"/>
                <a:ea typeface="IBM Plex Sans Medium" pitchFamily="34" charset="-122"/>
                <a:cs typeface="IBM Plex Sans Medium" pitchFamily="34" charset="-120"/>
              </a:rPr>
              <a:t>мебаред?</a:t>
            </a:r>
            <a:endParaRPr lang="tg" sz="4350" dirty="0"/>
          </a:p>
        </p:txBody>
      </p:sp>
      <p:sp>
        <p:nvSpPr>
          <p:cNvPr id="3" name="Text 1"/>
          <p:cNvSpPr/>
          <p:nvPr/>
        </p:nvSpPr>
        <p:spPr>
          <a:xfrm>
            <a:off x="381030" y="4016319"/>
            <a:ext cx="11430000" cy="411389"/>
          </a:xfrm>
          <a:prstGeom prst="rect">
            <a:avLst/>
          </a:prstGeom>
          <a:noFill/>
          <a:ln/>
        </p:spPr>
        <p:txBody>
          <a:bodyPr wrap="square" lIns="0" tIns="0" rIns="0" bIns="0" rtlCol="0" anchor="t"/>
          <a:lstStyle/>
          <a:p>
            <a:pPr algn="ctr" indent="0" marL="0">
              <a:lnSpc>
                <a:spcPct val="113000"/>
              </a:lnSpc>
              <a:buNone/>
            </a:pPr>
            <a:r>
              <a:rPr lang="tg" altLang="en-US" sz="2400" dirty="0">
                <a:solidFill>
                  <a:srgbClr val="FFFFFF"/>
                </a:solidFill>
                <a:latin typeface="IBM Plex Sans" pitchFamily="34" charset="0"/>
                <a:ea typeface="IBM Plex Sans" pitchFamily="34" charset="-122"/>
                <a:cs typeface="IBM Plex Sans" pitchFamily="34" charset="-120"/>
              </a:rPr>
              <a:t>Саволи аввал дар бораи ҳар як ҳамён: калидҳоро кӣ назорат мекунад?</a:t>
            </a:r>
            <a:endParaRPr lang="t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Ҳамён калидҳоро идора мекунад</a:t>
            </a:r>
            <a:endParaRPr lang="tg" sz="3000" dirty="0"/>
          </a:p>
        </p:txBody>
      </p:sp>
      <p:pic>
        <p:nvPicPr>
          <p:cNvPr id="4" name="Image 0" descr="Ҳамёни шумо калидҳоро нигоҳ медорад Қабул кардан Суроғаи қабулро мубодила кунедФиристодан Бо калиди худ имзо гузоред Биткоин дар дафтари муштараки сабтҳо мемонад">    </p:cNvPr>
          <p:cNvPicPr>
            <a:picLocks noChangeAspect="1"/>
          </p:cNvPicPr>
          <p:nvPr/>
        </p:nvPicPr>
        <p:blipFill>
          <a:blip r:embed="rId1"/>
          <a:stretch>
            <a:fillRect/>
          </a:stretch>
        </p:blipFill>
        <p:spPr>
          <a:xfrm>
            <a:off x="1472093" y="1295430"/>
            <a:ext cx="9247693" cy="495824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Шумо Биткоинро чӣ гуна истифода мебаред?</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Дар асл Биткоини шуморо кӣ нигоҳ медорад?</a:t>
            </a:r>
            <a:endParaRPr lang="tg"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tg" altLang="en-US" sz="2300" b="1" dirty="0">
                <a:solidFill>
                  <a:srgbClr val="422C70"/>
                </a:solidFill>
                <a:latin typeface="IBM Plex Sans" pitchFamily="34" charset="0"/>
                <a:ea typeface="IBM Plex Sans" pitchFamily="34" charset="-122"/>
                <a:cs typeface="IBM Plex Sans" pitchFamily="34" charset="-120"/>
              </a:rPr>
              <a:t>Нигоҳдории мустақил:</a:t>
            </a:r>
            <a:r>
              <a:rPr lang="tg" altLang="en-US" sz="2300" dirty="0">
                <a:solidFill>
                  <a:srgbClr val="25252B"/>
                </a:solidFill>
                <a:latin typeface="IBM Plex Sans" pitchFamily="34" charset="0"/>
                <a:ea typeface="IBM Plex Sans" pitchFamily="34" charset="-122"/>
                <a:cs typeface="IBM Plex Sans" pitchFamily="34" charset="-120"/>
              </a:rPr>
              <a:t> шумо калидҳоро назорат мекунед</a:t>
            </a:r>
            <a:endParaRPr lang="tg" sz="2300" dirty="0"/>
          </a:p>
          <a:p>
            <a:pPr algn="l" marL="219710" indent="-219710">
              <a:lnSpc>
                <a:spcPct val="113000"/>
              </a:lnSpc>
              <a:spcBef>
                <a:spcPts val="460"/>
              </a:spcBef>
              <a:buSzPct val="100000"/>
              <a:buChar char="•"/>
            </a:pPr>
            <a:r>
              <a:rPr lang="tg" altLang="en-US" sz="2300" dirty="0">
                <a:solidFill>
                  <a:srgbClr val="25252B"/>
                </a:solidFill>
                <a:latin typeface="IBM Plex Sans" pitchFamily="34" charset="0"/>
                <a:ea typeface="IBM Plex Sans" pitchFamily="34" charset="-122"/>
                <a:cs typeface="IBM Plex Sans" pitchFamily="34" charset="-120"/>
              </a:rPr>
              <a:t>Агар шумо ибораи барқарорсозӣ ва дастгоҳро гум кунед, ҳеҷ кас наметавонад биткоинҳои шуморо бароятон барқарор кунад</a:t>
            </a:r>
            <a:endParaRPr lang="tg" sz="2300" dirty="0"/>
          </a:p>
          <a:p>
            <a:pPr algn="l" marL="219710" indent="-219710">
              <a:lnSpc>
                <a:spcPct val="113000"/>
              </a:lnSpc>
              <a:spcBef>
                <a:spcPts val="460"/>
              </a:spcBef>
              <a:buSzPct val="100000"/>
              <a:buChar char="•"/>
            </a:pPr>
            <a:r>
              <a:rPr lang="tg" altLang="en-US" sz="2300" b="1" dirty="0">
                <a:solidFill>
                  <a:srgbClr val="422C70"/>
                </a:solidFill>
                <a:latin typeface="IBM Plex Sans" pitchFamily="34" charset="0"/>
                <a:ea typeface="IBM Plex Sans" pitchFamily="34" charset="-122"/>
                <a:cs typeface="IBM Plex Sans" pitchFamily="34" charset="-120"/>
              </a:rPr>
              <a:t>Нигоҳдорӣ тавассути миёнарав:</a:t>
            </a:r>
            <a:r>
              <a:rPr lang="tg" altLang="en-US" sz="2300" dirty="0">
                <a:solidFill>
                  <a:srgbClr val="25252B"/>
                </a:solidFill>
                <a:latin typeface="IBM Plex Sans" pitchFamily="34" charset="0"/>
                <a:ea typeface="IBM Plex Sans" pitchFamily="34" charset="-122"/>
                <a:cs typeface="IBM Plex Sans" pitchFamily="34" charset="-120"/>
              </a:rPr>
              <a:t> ширкат калидҳоро нигоҳ медорад, то андозае монанди бонк</a:t>
            </a:r>
            <a:endParaRPr lang="tg" sz="2300" dirty="0"/>
          </a:p>
          <a:p>
            <a:pPr algn="l" marL="219710" indent="-219710">
              <a:lnSpc>
                <a:spcPct val="113000"/>
              </a:lnSpc>
              <a:spcBef>
                <a:spcPts val="460"/>
              </a:spcBef>
              <a:buSzPct val="100000"/>
              <a:buChar char="•"/>
            </a:pPr>
            <a:r>
              <a:rPr lang="tg" altLang="en-US" sz="2300" dirty="0">
                <a:solidFill>
                  <a:srgbClr val="25252B"/>
                </a:solidFill>
                <a:latin typeface="IBM Plex Sans" pitchFamily="34" charset="0"/>
                <a:ea typeface="IBM Plex Sans" pitchFamily="34" charset="-122"/>
                <a:cs typeface="IBM Plex Sans" pitchFamily="34" charset="-120"/>
              </a:rPr>
              <a:t>Бақияи ҳисоби шумо ваъдаи ширкат барои пардохт аст; ширкат метавонад гирифтани маблағро маҳдуд кунад, ҳисобро масдуд кунад, ҳадафи ҳамлаи ҳакерӣ қарор гирад ё фаъолияташро қатъ кунад</a:t>
            </a:r>
            <a:endParaRPr lang="tg"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tg" altLang="en-US" sz="2300" dirty="0">
                <a:solidFill>
                  <a:srgbClr val="25252B"/>
                </a:solidFill>
                <a:latin typeface="IBM Plex Sans" pitchFamily="34" charset="0"/>
                <a:ea typeface="IBM Plex Sans" pitchFamily="34" charset="-122"/>
                <a:cs typeface="IBM Plex Sans" pitchFamily="34" charset="-120"/>
              </a:rPr>
              <a:t>Интихоби тарзи нигоҳдорӣ санҷиши арзишмандии шумо нест. Муҳим он аст, ки бидонед аз кадом навъи нигоҳдорӣ истифода мебаред ва ба чӣ эътимод мекунед.</a:t>
            </a:r>
            <a:endParaRPr lang="tg"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Шумо Биткоинро чӣ гуна истифода мебаред?</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Ибораи барқарорсозии шумо</a:t>
            </a:r>
            <a:br/>
            <a:r>
              <a:rPr lang="tg" altLang="en-US" sz="3000" dirty="0">
                <a:solidFill>
                  <a:srgbClr val="422C70"/>
                </a:solidFill>
                <a:latin typeface="IBM Plex Sans Medium" pitchFamily="34" charset="0"/>
                <a:ea typeface="IBM Plex Sans Medium" pitchFamily="34" charset="-122"/>
                <a:cs typeface="IBM Plex Sans Medium" pitchFamily="34" charset="-120"/>
              </a:rPr>
              <a:t>дастрасии пурра медиҳад</a:t>
            </a:r>
            <a:endParaRPr lang="tg" sz="3000" dirty="0"/>
          </a:p>
        </p:txBody>
      </p:sp>
      <p:sp>
        <p:nvSpPr>
          <p:cNvPr id="5" name="Text 2"/>
          <p:cNvSpPr/>
          <p:nvPr/>
        </p:nvSpPr>
        <p:spPr>
          <a:xfrm>
            <a:off x="666780" y="1842516"/>
            <a:ext cx="5694426" cy="1727850"/>
          </a:xfrm>
          <a:prstGeom prst="rect">
            <a:avLst/>
          </a:prstGeom>
          <a:noFill/>
          <a:ln/>
        </p:spPr>
        <p:txBody>
          <a:bodyPr wrap="square" lIns="0" tIns="0" rIns="0" bIns="0" rtlCol="0" anchor="t"/>
          <a:lstStyle/>
          <a:p>
            <a:pPr algn="l" indent="0" marL="0">
              <a:lnSpc>
                <a:spcPct val="113000"/>
              </a:lnSpc>
              <a:buNone/>
            </a:pPr>
            <a:r>
              <a:rPr lang="tg" altLang="en-US" sz="2020" dirty="0">
                <a:solidFill>
                  <a:srgbClr val="25252B"/>
                </a:solidFill>
                <a:latin typeface="IBM Plex Sans" pitchFamily="34" charset="0"/>
                <a:ea typeface="IBM Plex Sans" pitchFamily="34" charset="-122"/>
                <a:cs typeface="IBM Plex Sans" pitchFamily="34" charset="-120"/>
              </a:rPr>
              <a:t>Рӯйхати калимаҳо бо тартиби муайян, одатан аз 12 ё 24 калима иборат аст, ки бо ёрии он калидҳои шуморо барқарор кардан мумкин аст. Ҳар касе, ки ин рӯйхатро дорад, метавонад биткоини шуморо бигирад.</a:t>
            </a:r>
            <a:endParaRPr lang="tg" sz="2020" dirty="0"/>
          </a:p>
        </p:txBody>
      </p:sp>
      <p:pic>
        <p:nvPicPr>
          <p:cNvPr id="6" name="Image 1" descr="Танҳо намуна1. civil2. switch3. plunge4. stadium5. live6. wedding7. foster8. dice9. giraffe10. you11. foil12. cinnamon">    </p:cNvPr>
          <p:cNvPicPr>
            <a:picLocks noChangeAspect="1"/>
          </p:cNvPicPr>
          <p:nvPr/>
        </p:nvPicPr>
        <p:blipFill>
          <a:blip r:embed="rId2"/>
          <a:stretch>
            <a:fillRect/>
          </a:stretch>
        </p:blipFill>
        <p:spPr>
          <a:xfrm>
            <a:off x="1472550" y="3698382"/>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Шумо Биткоинро чӣ гуна истифода мебаред?</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tg" altLang="en-US" sz="4350" dirty="0">
                <a:solidFill>
                  <a:srgbClr val="FFFFFF"/>
                </a:solidFill>
                <a:latin typeface="IBM Plex Sans Medium" pitchFamily="34" charset="0"/>
                <a:ea typeface="IBM Plex Sans Medium" pitchFamily="34" charset="-122"/>
                <a:cs typeface="IBM Plex Sans Medium" pitchFamily="34" charset="-120"/>
              </a:rPr>
              <a:t>Калидҳо аз они шумо нестанд</a:t>
            </a:r>
            <a:br/>
            <a:r>
              <a:rPr lang="tg" altLang="en-US" sz="4350" dirty="0">
                <a:solidFill>
                  <a:srgbClr val="FFFFFF"/>
                </a:solidFill>
                <a:latin typeface="IBM Plex Sans Medium" pitchFamily="34" charset="0"/>
                <a:ea typeface="IBM Plex Sans Medium" pitchFamily="34" charset="-122"/>
                <a:cs typeface="IBM Plex Sans Medium" pitchFamily="34" charset="-120"/>
              </a:rPr>
              <a:t>— тангаҳо ҳам аз они шумо</a:t>
            </a:r>
            <a:br/>
            <a:r>
              <a:rPr lang="tg" altLang="en-US" sz="4350" dirty="0">
                <a:solidFill>
                  <a:srgbClr val="FFFFFF"/>
                </a:solidFill>
                <a:latin typeface="IBM Plex Sans Medium" pitchFamily="34" charset="0"/>
                <a:ea typeface="IBM Plex Sans Medium" pitchFamily="34" charset="-122"/>
                <a:cs typeface="IBM Plex Sans Medium" pitchFamily="34" charset="-120"/>
              </a:rPr>
              <a:t>нестанд.</a:t>
            </a:r>
            <a:endParaRPr lang="tg"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C0C0D0"/>
                </a:solidFill>
                <a:latin typeface="IBM Plex Sans" pitchFamily="34" charset="0"/>
                <a:ea typeface="IBM Plex Sans" pitchFamily="34" charset="-122"/>
                <a:cs typeface="IBM Plex Sans" pitchFamily="34" charset="-120"/>
              </a:rPr>
              <a:t>Муқаддима ба Биткоин · Шумо Биткоинро чӣ гуна истифода мебаред?</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Пеш аз истифодаи ҳар гуна</a:t>
            </a:r>
            <a:br/>
            <a:r>
              <a:rPr lang="tg" altLang="en-US" sz="3000" dirty="0">
                <a:solidFill>
                  <a:srgbClr val="422C70"/>
                </a:solidFill>
                <a:latin typeface="IBM Plex Sans Medium" pitchFamily="34" charset="0"/>
                <a:ea typeface="IBM Plex Sans Medium" pitchFamily="34" charset="-122"/>
                <a:cs typeface="IBM Plex Sans Medium" pitchFamily="34" charset="-120"/>
              </a:rPr>
              <a:t>ҳамён</a:t>
            </a:r>
            <a:endParaRPr lang="tg" sz="3000" dirty="0"/>
          </a:p>
        </p:txBody>
      </p:sp>
      <p:sp>
        <p:nvSpPr>
          <p:cNvPr id="5" name="Text 2"/>
          <p:cNvSpPr/>
          <p:nvPr/>
        </p:nvSpPr>
        <p:spPr>
          <a:xfrm>
            <a:off x="956188" y="1783812"/>
            <a:ext cx="6023427" cy="4606930"/>
          </a:xfrm>
          <a:prstGeom prst="rect">
            <a:avLst/>
          </a:prstGeom>
          <a:noFill/>
          <a:ln/>
        </p:spPr>
        <p:txBody>
          <a:bodyPr wrap="square" lIns="0" tIns="0" rIns="0" bIns="0" rtlCol="0" anchor="t"/>
          <a:lstStyle/>
          <a:p>
            <a:pPr algn="l" marL="173990" indent="-173990">
              <a:lnSpc>
                <a:spcPct val="113000"/>
              </a:lnSpc>
              <a:buSzPct val="100000"/>
              <a:buChar char="•"/>
            </a:pPr>
            <a:r>
              <a:rPr lang="tg" altLang="en-US" sz="1820" b="1" dirty="0">
                <a:solidFill>
                  <a:srgbClr val="422C70"/>
                </a:solidFill>
                <a:latin typeface="IBM Plex Sans" pitchFamily="34" charset="0"/>
                <a:ea typeface="IBM Plex Sans" pitchFamily="34" charset="-122"/>
                <a:cs typeface="IBM Plex Sans" pitchFamily="34" charset="-120"/>
              </a:rPr>
              <a:t>Калидҳо:</a:t>
            </a:r>
            <a:r>
              <a:rPr lang="tg" altLang="en-US" sz="1820" dirty="0">
                <a:solidFill>
                  <a:srgbClr val="25252B"/>
                </a:solidFill>
                <a:latin typeface="IBM Plex Sans" pitchFamily="34" charset="0"/>
                <a:ea typeface="IBM Plex Sans" pitchFamily="34" charset="-122"/>
                <a:cs typeface="IBM Plex Sans" pitchFamily="34" charset="-120"/>
              </a:rPr>
              <a:t> онҳоро кӣ назорат мекунад, шумо ё ширкат?</a:t>
            </a:r>
            <a:endParaRPr lang="tg" sz="1820" dirty="0"/>
          </a:p>
          <a:p>
            <a:pPr algn="l" marL="173990" indent="-173990">
              <a:lnSpc>
                <a:spcPct val="113000"/>
              </a:lnSpc>
              <a:spcBef>
                <a:spcPts val="360"/>
              </a:spcBef>
              <a:buSzPct val="100000"/>
              <a:buChar char="•"/>
            </a:pPr>
            <a:r>
              <a:rPr lang="tg" altLang="en-US" sz="1820" b="1" dirty="0">
                <a:solidFill>
                  <a:srgbClr val="422C70"/>
                </a:solidFill>
                <a:latin typeface="IBM Plex Sans" pitchFamily="34" charset="0"/>
                <a:ea typeface="IBM Plex Sans" pitchFamily="34" charset="-122"/>
                <a:cs typeface="IBM Plex Sans" pitchFamily="34" charset="-120"/>
              </a:rPr>
              <a:t>Барқарорсозӣ:</a:t>
            </a:r>
            <a:r>
              <a:rPr lang="tg" altLang="en-US" sz="1820" dirty="0">
                <a:solidFill>
                  <a:srgbClr val="25252B"/>
                </a:solidFill>
                <a:latin typeface="IBM Plex Sans" pitchFamily="34" charset="0"/>
                <a:ea typeface="IBM Plex Sans" pitchFamily="34" charset="-122"/>
                <a:cs typeface="IBM Plex Sans" pitchFamily="34" charset="-120"/>
              </a:rPr>
              <a:t> агар телефони шумо гум шавад ё ширкат аз байн равад, чӣ мешавад?</a:t>
            </a:r>
            <a:endParaRPr lang="tg" sz="1820" dirty="0"/>
          </a:p>
          <a:p>
            <a:pPr algn="l" marL="173990" indent="-173990">
              <a:lnSpc>
                <a:spcPct val="113000"/>
              </a:lnSpc>
              <a:spcBef>
                <a:spcPts val="360"/>
              </a:spcBef>
              <a:buSzPct val="100000"/>
              <a:buChar char="•"/>
            </a:pPr>
            <a:r>
              <a:rPr lang="tg" altLang="en-US" sz="1820" b="1" dirty="0">
                <a:solidFill>
                  <a:srgbClr val="422C70"/>
                </a:solidFill>
                <a:latin typeface="IBM Plex Sans" pitchFamily="34" charset="0"/>
                <a:ea typeface="IBM Plex Sans" pitchFamily="34" charset="-122"/>
                <a:cs typeface="IBM Plex Sans" pitchFamily="34" charset="-120"/>
              </a:rPr>
              <a:t>Манбаъ:</a:t>
            </a:r>
            <a:r>
              <a:rPr lang="tg" altLang="en-US" sz="1820" dirty="0">
                <a:solidFill>
                  <a:srgbClr val="25252B"/>
                </a:solidFill>
                <a:latin typeface="IBM Plex Sans" pitchFamily="34" charset="0"/>
                <a:ea typeface="IBM Plex Sans" pitchFamily="34" charset="-122"/>
                <a:cs typeface="IBM Plex Sans" pitchFamily="34" charset="-120"/>
              </a:rPr>
              <a:t> сомонаи расмӣ ё саҳифаи барнома дар мағозаи барномаҳо, на пайванде, ки касе ба шумо фиристодааст?</a:t>
            </a:r>
            <a:endParaRPr lang="tg" sz="1820" dirty="0"/>
          </a:p>
          <a:p>
            <a:pPr algn="l" marL="173990" indent="-173990">
              <a:lnSpc>
                <a:spcPct val="113000"/>
              </a:lnSpc>
              <a:spcBef>
                <a:spcPts val="360"/>
              </a:spcBef>
              <a:buSzPct val="100000"/>
              <a:buChar char="•"/>
            </a:pPr>
            <a:r>
              <a:rPr lang="tg" altLang="en-US" sz="1820" b="1" dirty="0">
                <a:solidFill>
                  <a:srgbClr val="422C70"/>
                </a:solidFill>
                <a:latin typeface="IBM Plex Sans" pitchFamily="34" charset="0"/>
                <a:ea typeface="IBM Plex Sans" pitchFamily="34" charset="-122"/>
                <a:cs typeface="IBM Plex Sans" pitchFamily="34" charset="-120"/>
              </a:rPr>
              <a:t>Рамз:</a:t>
            </a:r>
            <a:r>
              <a:rPr lang="tg" altLang="en-US" sz="1820" dirty="0">
                <a:solidFill>
                  <a:srgbClr val="25252B"/>
                </a:solidFill>
                <a:latin typeface="IBM Plex Sans" pitchFamily="34" charset="0"/>
                <a:ea typeface="IBM Plex Sans" pitchFamily="34" charset="-122"/>
                <a:cs typeface="IBM Plex Sans" pitchFamily="34" charset="-120"/>
              </a:rPr>
              <a:t> рамзи сарчашмааш кушода аст ва фаъолона нигоҳдорӣ мешавад? (Ин худ аз худ далели бехатарӣ нест.)</a:t>
            </a:r>
            <a:endParaRPr lang="tg" sz="1820" dirty="0"/>
          </a:p>
          <a:p>
            <a:pPr algn="l" marL="173990" indent="-173990">
              <a:lnSpc>
                <a:spcPct val="113000"/>
              </a:lnSpc>
              <a:spcBef>
                <a:spcPts val="360"/>
              </a:spcBef>
              <a:buSzPct val="100000"/>
              <a:buChar char="•"/>
            </a:pPr>
            <a:r>
              <a:rPr lang="tg" altLang="en-US" sz="1820" b="1" dirty="0">
                <a:solidFill>
                  <a:srgbClr val="422C70"/>
                </a:solidFill>
                <a:latin typeface="IBM Plex Sans" pitchFamily="34" charset="0"/>
                <a:ea typeface="IBM Plex Sans" pitchFamily="34" charset="-122"/>
                <a:cs typeface="IBM Plex Sans" pitchFamily="34" charset="-120"/>
              </a:rPr>
              <a:t>Хароҷот:</a:t>
            </a:r>
            <a:r>
              <a:rPr lang="tg" altLang="en-US" sz="1820" dirty="0">
                <a:solidFill>
                  <a:srgbClr val="25252B"/>
                </a:solidFill>
                <a:latin typeface="IBM Plex Sans" pitchFamily="34" charset="0"/>
                <a:ea typeface="IBM Plex Sans" pitchFamily="34" charset="-122"/>
                <a:cs typeface="IBM Plex Sans" pitchFamily="34" charset="-120"/>
              </a:rPr>
              <a:t> ҳаққи хизмат барои фиристодан, қабул кардан ё бозпас гирифтани маблағ?</a:t>
            </a:r>
            <a:endParaRPr lang="tg" sz="1820" dirty="0"/>
          </a:p>
          <a:p>
            <a:pPr algn="l" marL="173990" indent="-173990">
              <a:lnSpc>
                <a:spcPct val="113000"/>
              </a:lnSpc>
              <a:spcBef>
                <a:spcPts val="360"/>
              </a:spcBef>
              <a:buSzPct val="100000"/>
              <a:buChar char="•"/>
            </a:pPr>
            <a:r>
              <a:rPr lang="tg" altLang="en-US" sz="1820" b="1" dirty="0">
                <a:solidFill>
                  <a:srgbClr val="422C70"/>
                </a:solidFill>
                <a:latin typeface="IBM Plex Sans" pitchFamily="34" charset="0"/>
                <a:ea typeface="IBM Plex Sans" pitchFamily="34" charset="-122"/>
                <a:cs typeface="IBM Plex Sans" pitchFamily="34" charset="-120"/>
              </a:rPr>
              <a:t>Пардохтҳо:</a:t>
            </a:r>
            <a:r>
              <a:rPr lang="tg" altLang="en-US" sz="1820" dirty="0">
                <a:solidFill>
                  <a:srgbClr val="25252B"/>
                </a:solidFill>
                <a:latin typeface="IBM Plex Sans" pitchFamily="34" charset="0"/>
                <a:ea typeface="IBM Plex Sans" pitchFamily="34" charset="-122"/>
                <a:cs typeface="IBM Plex Sans" pitchFamily="34" charset="-120"/>
              </a:rPr>
              <a:t> дар занҷир, тавассути Lightning ё ҳар ду?</a:t>
            </a:r>
            <a:endParaRPr lang="tg"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Шумо Биткоинро чӣ гуна истифода мебаред?</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Дар занҷир ва Лайтнинг</a:t>
            </a:r>
            <a:endParaRPr lang="tg"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tg" altLang="en-US" sz="2400" b="1" dirty="0">
                <a:solidFill>
                  <a:srgbClr val="422C70"/>
                </a:solidFill>
                <a:latin typeface="IBM Plex Sans" pitchFamily="34" charset="0"/>
                <a:ea typeface="IBM Plex Sans" pitchFamily="34" charset="-122"/>
                <a:cs typeface="IBM Plex Sans" pitchFamily="34" charset="-120"/>
              </a:rPr>
              <a:t>Дар занҷир:</a:t>
            </a:r>
            <a:r>
              <a:rPr lang="tg" altLang="en-US" sz="2400" dirty="0">
                <a:solidFill>
                  <a:srgbClr val="25252B"/>
                </a:solidFill>
                <a:latin typeface="IBM Plex Sans" pitchFamily="34" charset="0"/>
                <a:ea typeface="IBM Plex Sans" pitchFamily="34" charset="-122"/>
                <a:cs typeface="IBM Plex Sans" pitchFamily="34" charset="-120"/>
              </a:rPr>
              <a:t> бевосита дар блокчейн сабт мешавад</a:t>
            </a:r>
            <a:endParaRPr lang="tg" sz="2400" dirty="0"/>
          </a:p>
          <a:p>
            <a:pPr algn="l" marL="228600" indent="-228600">
              <a:lnSpc>
                <a:spcPct val="113000"/>
              </a:lnSpc>
              <a:spcBef>
                <a:spcPts val="480"/>
              </a:spcBef>
              <a:buSzPct val="100000"/>
              <a:buChar char="•"/>
            </a:pPr>
            <a:r>
              <a:rPr lang="tg" altLang="en-US" sz="2400" b="1" dirty="0">
                <a:solidFill>
                  <a:srgbClr val="422C70"/>
                </a:solidFill>
                <a:latin typeface="IBM Plex Sans" pitchFamily="34" charset="0"/>
                <a:ea typeface="IBM Plex Sans" pitchFamily="34" charset="-122"/>
                <a:cs typeface="IBM Plex Sans" pitchFamily="34" charset="-120"/>
              </a:rPr>
              <a:t>Лайтнинг:</a:t>
            </a:r>
            <a:r>
              <a:rPr lang="tg" altLang="en-US" sz="2400" dirty="0">
                <a:solidFill>
                  <a:srgbClr val="25252B"/>
                </a:solidFill>
                <a:latin typeface="IBM Plex Sans" pitchFamily="34" charset="0"/>
                <a:ea typeface="IBM Plex Sans" pitchFamily="34" charset="-122"/>
                <a:cs typeface="IBM Plex Sans" pitchFamily="34" charset="-120"/>
              </a:rPr>
              <a:t> шабакаи пардохтие, ки бар пояи Биткоин барои пардохтҳои зуд, хурд ва зуд-зуд, ба монанди харидани қаҳва, сохта шудааст</a:t>
            </a:r>
            <a:endParaRPr lang="tg" sz="2400" dirty="0"/>
          </a:p>
          <a:p>
            <a:pPr algn="l" marL="228600" indent="-228600">
              <a:lnSpc>
                <a:spcPct val="113000"/>
              </a:lnSpc>
              <a:spcBef>
                <a:spcPts val="480"/>
              </a:spcBef>
              <a:buSzPct val="100000"/>
              <a:buChar char="•"/>
            </a:pPr>
            <a:r>
              <a:rPr lang="tg" altLang="en-US" sz="2400" dirty="0">
                <a:solidFill>
                  <a:srgbClr val="25252B"/>
                </a:solidFill>
                <a:latin typeface="IBM Plex Sans" pitchFamily="34" charset="0"/>
                <a:ea typeface="IBM Plex Sans" pitchFamily="34" charset="-122"/>
                <a:cs typeface="IBM Plex Sans" pitchFamily="34" charset="-120"/>
              </a:rPr>
              <a:t>Ҳамёни Лайтнинг низ метавонад таҳти идораи шахси сеюм ё таҳти идораи худи корбар бошад</a:t>
            </a:r>
            <a:endParaRPr lang="tg" sz="2400" dirty="0"/>
          </a:p>
        </p:txBody>
      </p:sp>
      <p:pic>
        <p:nvPicPr>
          <p:cNvPr id="5" name="Image 0" descr="Дар занҷирБевосита дар блокчейни Биткойн сабт мешавадЛайтнингШабакаи пардохтие, ки бар пояи Биткойн сохта шудааст">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Шумо Биткоинро чӣ гуна истифода мебаред?</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Се қоида ҳангоми омӯзиш</a:t>
            </a:r>
            <a:endParaRPr lang="tg" sz="3000" dirty="0"/>
          </a:p>
        </p:txBody>
      </p:sp>
      <p:sp>
        <p:nvSpPr>
          <p:cNvPr id="4" name="Text 2"/>
          <p:cNvSpPr/>
          <p:nvPr/>
        </p:nvSpPr>
        <p:spPr>
          <a:xfrm>
            <a:off x="1032449" y="1383030"/>
            <a:ext cx="11109137" cy="1696944"/>
          </a:xfrm>
          <a:prstGeom prst="rect">
            <a:avLst/>
          </a:prstGeom>
          <a:noFill/>
          <a:ln/>
        </p:spPr>
        <p:txBody>
          <a:bodyPr wrap="square" lIns="0" tIns="0" rIns="0" bIns="0" rtlCol="0" anchor="t"/>
          <a:lstStyle/>
          <a:p>
            <a:pPr algn="l" marL="219710" indent="-219710">
              <a:lnSpc>
                <a:spcPct val="113000"/>
              </a:lnSpc>
              <a:buSzPct val="100000"/>
              <a:buChar char="•"/>
            </a:pPr>
            <a:r>
              <a:rPr lang="tg" altLang="en-US" sz="2300" b="1" dirty="0">
                <a:solidFill>
                  <a:srgbClr val="25252B"/>
                </a:solidFill>
                <a:latin typeface="IBM Plex Sans" pitchFamily="34" charset="0"/>
                <a:ea typeface="IBM Plex Sans" pitchFamily="34" charset="-122"/>
                <a:cs typeface="IBM Plex Sans" pitchFamily="34" charset="-120"/>
              </a:rPr>
              <a:t>Аввал омӯзед.</a:t>
            </a:r>
            <a:r>
              <a:rPr lang="tg" altLang="en-US" sz="2300" dirty="0">
                <a:solidFill>
                  <a:srgbClr val="25252B"/>
                </a:solidFill>
                <a:latin typeface="IBM Plex Sans" pitchFamily="34" charset="0"/>
                <a:ea typeface="IBM Plex Sans" pitchFamily="34" charset="-122"/>
                <a:cs typeface="IBM Plex Sans" pitchFamily="34" charset="-120"/>
              </a:rPr>
              <a:t> Аз рӯйи ҳаяҷон, тарс ё зери фишор амал накунед.</a:t>
            </a:r>
            <a:endParaRPr lang="tg" sz="2300" dirty="0"/>
          </a:p>
          <a:p>
            <a:pPr algn="l" marL="219710" indent="-219710">
              <a:lnSpc>
                <a:spcPct val="113000"/>
              </a:lnSpc>
              <a:spcBef>
                <a:spcPts val="460"/>
              </a:spcBef>
              <a:buSzPct val="100000"/>
              <a:buChar char="•"/>
            </a:pPr>
            <a:r>
              <a:rPr lang="tg" altLang="en-US" sz="2300" b="1" dirty="0">
                <a:solidFill>
                  <a:srgbClr val="25252B"/>
                </a:solidFill>
                <a:latin typeface="IBM Plex Sans" pitchFamily="34" charset="0"/>
                <a:ea typeface="IBM Plex Sans" pitchFamily="34" charset="-122"/>
                <a:cs typeface="IBM Plex Sans" pitchFamily="34" charset="-120"/>
              </a:rPr>
              <a:t>Аз маблағи кам оғоз кунед.</a:t>
            </a:r>
            <a:r>
              <a:rPr lang="tg" altLang="en-US" sz="2300" dirty="0">
                <a:solidFill>
                  <a:srgbClr val="25252B"/>
                </a:solidFill>
                <a:latin typeface="IBM Plex Sans" pitchFamily="34" charset="0"/>
                <a:ea typeface="IBM Plex Sans" pitchFamily="34" charset="-122"/>
                <a:cs typeface="IBM Plex Sans" pitchFamily="34" charset="-120"/>
              </a:rPr>
              <a:t> Воситаҳои ношиносро бо маблағе санҷед, ки аз даст доданаш бароятон қобили таҳаммул аст.</a:t>
            </a:r>
            <a:endParaRPr lang="tg" sz="2300" dirty="0"/>
          </a:p>
          <a:p>
            <a:pPr algn="l" marL="219710" indent="-219710">
              <a:lnSpc>
                <a:spcPct val="113000"/>
              </a:lnSpc>
              <a:spcBef>
                <a:spcPts val="460"/>
              </a:spcBef>
              <a:buSzPct val="100000"/>
              <a:buChar char="•"/>
            </a:pPr>
            <a:r>
              <a:rPr lang="tg" altLang="en-US" sz="2300" b="1" dirty="0">
                <a:solidFill>
                  <a:srgbClr val="25252B"/>
                </a:solidFill>
                <a:latin typeface="IBM Plex Sans" pitchFamily="34" charset="0"/>
                <a:ea typeface="IBM Plex Sans" pitchFamily="34" charset="-122"/>
                <a:cs typeface="IBM Plex Sans" pitchFamily="34" charset="-120"/>
              </a:rPr>
              <a:t>Бовар накунед, санҷед.</a:t>
            </a:r>
            <a:r>
              <a:rPr lang="tg" altLang="en-US" sz="2300" dirty="0">
                <a:solidFill>
                  <a:srgbClr val="25252B"/>
                </a:solidFill>
                <a:latin typeface="IBM Plex Sans" pitchFamily="34" charset="0"/>
                <a:ea typeface="IBM Plex Sans" pitchFamily="34" charset="-122"/>
                <a:cs typeface="IBM Plex Sans" pitchFamily="34" charset="-120"/>
              </a:rPr>
              <a:t> Шахс, усули пардохт, суроға ва маблағро санҷед.</a:t>
            </a:r>
            <a:endParaRPr lang="tg" sz="2300" dirty="0"/>
          </a:p>
        </p:txBody>
      </p:sp>
      <p:sp>
        <p:nvSpPr>
          <p:cNvPr id="5" name="Shape 3"/>
          <p:cNvSpPr/>
          <p:nvPr/>
        </p:nvSpPr>
        <p:spPr>
          <a:xfrm>
            <a:off x="666780" y="3401751"/>
            <a:ext cx="10858500" cy="2764323"/>
          </a:xfrm>
          <a:prstGeom prst="rect">
            <a:avLst/>
          </a:prstGeom>
          <a:solidFill>
            <a:srgbClr val="F3F3FA"/>
          </a:solidFill>
          <a:ln/>
        </p:spPr>
      </p:sp>
      <p:sp>
        <p:nvSpPr>
          <p:cNvPr id="6" name="Shape 4"/>
          <p:cNvSpPr/>
          <p:nvPr/>
        </p:nvSpPr>
        <p:spPr>
          <a:xfrm>
            <a:off x="666780" y="3401751"/>
            <a:ext cx="57150" cy="2764323"/>
          </a:xfrm>
          <a:prstGeom prst="rect">
            <a:avLst/>
          </a:prstGeom>
          <a:solidFill>
            <a:srgbClr val="422C70"/>
          </a:solidFill>
          <a:ln/>
        </p:spPr>
      </p:sp>
      <p:sp>
        <p:nvSpPr>
          <p:cNvPr id="7" name="Text 5"/>
          <p:cNvSpPr/>
          <p:nvPr/>
        </p:nvSpPr>
        <p:spPr>
          <a:xfrm>
            <a:off x="1192103" y="3665098"/>
            <a:ext cx="10456896" cy="2237628"/>
          </a:xfrm>
          <a:prstGeom prst="rect">
            <a:avLst/>
          </a:prstGeom>
          <a:noFill/>
          <a:ln/>
        </p:spPr>
        <p:txBody>
          <a:bodyPr wrap="square" lIns="0" tIns="0" rIns="0" bIns="0" rtlCol="0" anchor="t"/>
          <a:lstStyle/>
          <a:p>
            <a:pPr algn="l" indent="0" marL="0">
              <a:lnSpc>
                <a:spcPct val="113000"/>
              </a:lnSpc>
              <a:buNone/>
            </a:pPr>
            <a:r>
              <a:rPr lang="tg" altLang="en-US" sz="2300" b="1" dirty="0">
                <a:solidFill>
                  <a:srgbClr val="422C70"/>
                </a:solidFill>
                <a:latin typeface="IBM Plex Sans" pitchFamily="34" charset="0"/>
                <a:ea typeface="IBM Plex Sans" pitchFamily="34" charset="-122"/>
                <a:cs typeface="IBM Plex Sans" pitchFamily="34" charset="-120"/>
              </a:rPr>
              <a:t>Маълумоти қабули маблағро мубодила кунед, аммо ҳеҷ гоҳ маълумоти махфиро надиҳед</a:t>
            </a:r>
            <a:endParaRPr lang="tg" sz="2300" dirty="0"/>
          </a:p>
          <a:p>
            <a:pPr algn="l" indent="0" marL="0">
              <a:lnSpc>
                <a:spcPct val="113000"/>
              </a:lnSpc>
              <a:spcBef>
                <a:spcPts val="340"/>
              </a:spcBef>
              <a:buNone/>
            </a:pPr>
            <a:r>
              <a:rPr lang="tg" altLang="en-US" sz="2300" dirty="0">
                <a:solidFill>
                  <a:srgbClr val="25252B"/>
                </a:solidFill>
                <a:latin typeface="IBM Plex Sans" pitchFamily="34" charset="0"/>
                <a:ea typeface="IBM Plex Sans" pitchFamily="34" charset="-122"/>
                <a:cs typeface="IBM Plex Sans" pitchFamily="34" charset="-120"/>
              </a:rPr>
              <a:t>Суроға ё дархости пардохтро метавон мубодила кард. Ибораи барқарорсозӣ ё калиди хусусиро ҳеҷ гоҳ набояд ба касе дод. Ҳеҷ омӯзгори боэътимод, ширкати ҳамён ё корманди хадамоти дастгирӣ ҳеҷ гоҳ аз шумо ин маълумотро намепурсад.</a:t>
            </a:r>
            <a:endParaRPr lang="tg"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Шумо Биткоинро чӣ гуна истифода мебаред?</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Истед, ҳеҷ чизро мубодила</a:t>
            </a:r>
            <a:br/>
            <a:r>
              <a:rPr lang="tg" altLang="en-US" sz="3000" dirty="0">
                <a:solidFill>
                  <a:srgbClr val="422C70"/>
                </a:solidFill>
                <a:latin typeface="IBM Plex Sans Medium" pitchFamily="34" charset="0"/>
                <a:ea typeface="IBM Plex Sans Medium" pitchFamily="34" charset="-122"/>
                <a:cs typeface="IBM Plex Sans Medium" pitchFamily="34" charset="-120"/>
              </a:rPr>
              <a:t>накунед, ҳеҷ чизро</a:t>
            </a:r>
            <a:br/>
            <a:r>
              <a:rPr lang="tg" altLang="en-US" sz="3000" dirty="0">
                <a:solidFill>
                  <a:srgbClr val="422C70"/>
                </a:solidFill>
                <a:latin typeface="IBM Plex Sans Medium" pitchFamily="34" charset="0"/>
                <a:ea typeface="IBM Plex Sans Medium" pitchFamily="34" charset="-122"/>
                <a:cs typeface="IBM Plex Sans Medium" pitchFamily="34" charset="-120"/>
              </a:rPr>
              <a:t>нафиристед</a:t>
            </a:r>
            <a:endParaRPr lang="tg" sz="3000" dirty="0"/>
          </a:p>
        </p:txBody>
      </p:sp>
      <p:sp>
        <p:nvSpPr>
          <p:cNvPr id="5" name="Text 2"/>
          <p:cNvSpPr/>
          <p:nvPr/>
        </p:nvSpPr>
        <p:spPr>
          <a:xfrm>
            <a:off x="666780" y="2249424"/>
            <a:ext cx="5694426" cy="2500335"/>
          </a:xfrm>
          <a:prstGeom prst="rect">
            <a:avLst/>
          </a:prstGeom>
          <a:noFill/>
          <a:ln/>
        </p:spPr>
        <p:txBody>
          <a:bodyPr wrap="square" lIns="0" tIns="0" rIns="0" bIns="0" rtlCol="0" anchor="t"/>
          <a:lstStyle/>
          <a:p>
            <a:pPr algn="l" indent="0" marL="0">
              <a:lnSpc>
                <a:spcPct val="113000"/>
              </a:lnSpc>
              <a:buNone/>
            </a:pPr>
            <a:r>
              <a:rPr lang="tg" altLang="en-US" sz="1820" dirty="0">
                <a:solidFill>
                  <a:srgbClr val="25252B"/>
                </a:solidFill>
                <a:latin typeface="IBM Plex Sans" pitchFamily="34" charset="0"/>
                <a:ea typeface="IBM Plex Sans" pitchFamily="34" charset="-122"/>
                <a:cs typeface="IBM Plex Sans" pitchFamily="34" charset="-120"/>
              </a:rPr>
              <a:t>Агар касе шуморо ба шитобкорӣ ё махфӣ нигоҳ доштани кор водор кунад, фоидаи кафолатнок ваъда диҳад, аз шумо талаб кунад, ки аввал биткоин фиристед ё ибораи барқарорсозии ҳамёнатонро диҳед, даст кашед. Таваққуф кунед. Ҳеҷ маълумоте надиҳед. Ҳеҷ чиз нафиристед. Сипас тавассути манбае, ки аллакай мешиносед, санҷед.</a:t>
            </a:r>
            <a:endParaRPr lang="tg" sz="1820" dirty="0"/>
          </a:p>
        </p:txBody>
      </p:sp>
      <p:pic>
        <p:nvPicPr>
          <p:cNvPr id="6" name="Image 1" descr="Таъҷилӣ будан Худро ба ҷойи каси дигар муаррифӣ кардан Тағйир ёфтани суроғаи қабулкунанда Даромади кафолатнок Дархости маълумоти махфӣ">    </p:cNvPr>
          <p:cNvPicPr>
            <a:picLocks noChangeAspect="1"/>
          </p:cNvPicPr>
          <p:nvPr/>
        </p:nvPicPr>
        <p:blipFill>
          <a:blip r:embed="rId2"/>
          <a:stretch>
            <a:fillRect/>
          </a:stretch>
        </p:blipFill>
        <p:spPr>
          <a:xfrm>
            <a:off x="1338224" y="4865522"/>
            <a:ext cx="4029121" cy="1859615"/>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Шумо Биткоинро чӣ гуна истифода мебаред?</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tg" altLang="en-US" sz="4350" dirty="0">
                <a:solidFill>
                  <a:srgbClr val="FFFFFF"/>
                </a:solidFill>
                <a:latin typeface="IBM Plex Sans Medium" pitchFamily="34" charset="0"/>
                <a:ea typeface="IBM Plex Sans Medium" pitchFamily="34" charset="-122"/>
                <a:cs typeface="IBM Plex Sans Medium" pitchFamily="34" charset="-120"/>
              </a:rPr>
              <a:t>Баъд чӣ?</a:t>
            </a:r>
            <a:endParaRPr lang="tg"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tg" altLang="en-US" sz="2400" dirty="0">
                <a:solidFill>
                  <a:srgbClr val="FFFFFF"/>
                </a:solidFill>
                <a:latin typeface="IBM Plex Sans" pitchFamily="34" charset="0"/>
                <a:ea typeface="IBM Plex Sans" pitchFamily="34" charset="-122"/>
                <a:cs typeface="IBM Plex Sans" pitchFamily="34" charset="-120"/>
              </a:rPr>
              <a:t>Ин танҳо оғози кор аст.</a:t>
            </a:r>
            <a:endParaRPr lang="t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Чор хулосаи асосӣ</a:t>
            </a:r>
            <a:endParaRPr lang="tg" sz="3000" dirty="0"/>
          </a:p>
        </p:txBody>
      </p:sp>
      <p:sp>
        <p:nvSpPr>
          <p:cNvPr id="4" name="Text 2"/>
          <p:cNvSpPr/>
          <p:nvPr/>
        </p:nvSpPr>
        <p:spPr>
          <a:xfrm>
            <a:off x="1017179" y="1379464"/>
            <a:ext cx="11125871" cy="3195645"/>
          </a:xfrm>
          <a:prstGeom prst="rect">
            <a:avLst/>
          </a:prstGeom>
          <a:noFill/>
          <a:ln/>
        </p:spPr>
        <p:txBody>
          <a:bodyPr wrap="square" lIns="0" tIns="0" rIns="0" bIns="0" rtlCol="0" anchor="t"/>
          <a:lstStyle/>
          <a:p>
            <a:pPr algn="l" marL="210820" indent="-210820">
              <a:lnSpc>
                <a:spcPct val="113000"/>
              </a:lnSpc>
              <a:buSzPct val="100000"/>
              <a:buChar char="•"/>
            </a:pPr>
            <a:r>
              <a:rPr lang="tg" altLang="en-US" sz="2210" b="1" dirty="0">
                <a:solidFill>
                  <a:srgbClr val="25252B"/>
                </a:solidFill>
                <a:latin typeface="IBM Plex Sans" pitchFamily="34" charset="0"/>
                <a:ea typeface="IBM Plex Sans" pitchFamily="34" charset="-122"/>
                <a:cs typeface="IBM Plex Sans" pitchFamily="34" charset="-120"/>
              </a:rPr>
              <a:t>Пул ба қоидаҳо ва эътимод вобаста аст.</a:t>
            </a:r>
            <a:r>
              <a:rPr lang="tg" altLang="en-US" sz="2210" dirty="0">
                <a:solidFill>
                  <a:srgbClr val="25252B"/>
                </a:solidFill>
                <a:latin typeface="IBM Plex Sans" pitchFamily="34" charset="0"/>
                <a:ea typeface="IBM Plex Sans" pitchFamily="34" charset="-122"/>
                <a:cs typeface="IBM Plex Sans" pitchFamily="34" charset="-120"/>
              </a:rPr>
              <a:t> Ҳаҷми пешниҳоди пули фиатӣ ва қоидаҳои онро шумораи ками ниҳодҳо муайян мекунанд.</a:t>
            </a:r>
            <a:endParaRPr lang="tg" sz="2210" dirty="0"/>
          </a:p>
          <a:p>
            <a:pPr algn="l" marL="210820" indent="-210820">
              <a:lnSpc>
                <a:spcPct val="113000"/>
              </a:lnSpc>
              <a:spcBef>
                <a:spcPts val="440"/>
              </a:spcBef>
              <a:buSzPct val="100000"/>
              <a:buChar char="•"/>
            </a:pPr>
            <a:r>
              <a:rPr lang="tg" altLang="en-US" sz="2210" b="1" dirty="0">
                <a:solidFill>
                  <a:srgbClr val="25252B"/>
                </a:solidFill>
                <a:latin typeface="IBM Plex Sans" pitchFamily="34" charset="0"/>
                <a:ea typeface="IBM Plex Sans" pitchFamily="34" charset="-122"/>
                <a:cs typeface="IBM Plex Sans" pitchFamily="34" charset="-120"/>
              </a:rPr>
              <a:t>Биткоин қоидаҳои дигарро пешниҳод мекунад.</a:t>
            </a:r>
            <a:r>
              <a:rPr lang="tg" altLang="en-US" sz="2210" dirty="0">
                <a:solidFill>
                  <a:srgbClr val="25252B"/>
                </a:solidFill>
                <a:latin typeface="IBM Plex Sans" pitchFamily="34" charset="0"/>
                <a:ea typeface="IBM Plex Sans" pitchFamily="34" charset="-122"/>
                <a:cs typeface="IBM Plex Sans" pitchFamily="34" charset="-120"/>
              </a:rPr>
              <a:t> Пешниҳоди шаффофу маҳдуд, ки барои ҳама дастрас аст ва ба ҷойи эътимод кардан ба он, метавон онро санҷид.</a:t>
            </a:r>
            <a:endParaRPr lang="tg" sz="2210" dirty="0"/>
          </a:p>
          <a:p>
            <a:pPr algn="l" marL="210820" indent="-210820">
              <a:lnSpc>
                <a:spcPct val="113000"/>
              </a:lnSpc>
              <a:spcBef>
                <a:spcPts val="440"/>
              </a:spcBef>
              <a:buSzPct val="100000"/>
              <a:buChar char="•"/>
            </a:pPr>
            <a:r>
              <a:rPr lang="tg" altLang="en-US" sz="2210" b="1" dirty="0">
                <a:solidFill>
                  <a:srgbClr val="25252B"/>
                </a:solidFill>
                <a:latin typeface="IBM Plex Sans" pitchFamily="34" charset="0"/>
                <a:ea typeface="IBM Plex Sans" pitchFamily="34" charset="-122"/>
                <a:cs typeface="IBM Plex Sans" pitchFamily="34" charset="-120"/>
              </a:rPr>
              <a:t>Амният дар ҷойи аввал аст.</a:t>
            </a:r>
            <a:r>
              <a:rPr lang="tg" altLang="en-US" sz="2210" dirty="0">
                <a:solidFill>
                  <a:srgbClr val="25252B"/>
                </a:solidFill>
                <a:latin typeface="IBM Plex Sans" pitchFamily="34" charset="0"/>
                <a:ea typeface="IBM Plex Sans" pitchFamily="34" charset="-122"/>
                <a:cs typeface="IBM Plex Sans" pitchFamily="34" charset="-120"/>
              </a:rPr>
              <a:t> Аввал омӯзед, аз миқдори кам оғоз кунед, ҳама чизро санҷед ва ҳеҷ гоҳ ибораи барқарорсозии худро ба касе надиҳед.</a:t>
            </a:r>
            <a:endParaRPr lang="tg" sz="2210" dirty="0"/>
          </a:p>
          <a:p>
            <a:pPr algn="l" marL="210820" indent="-210820">
              <a:lnSpc>
                <a:spcPct val="113000"/>
              </a:lnSpc>
              <a:spcBef>
                <a:spcPts val="440"/>
              </a:spcBef>
              <a:buSzPct val="100000"/>
              <a:buChar char="•"/>
            </a:pPr>
            <a:r>
              <a:rPr lang="tg" altLang="en-US" sz="2210" b="1" dirty="0">
                <a:solidFill>
                  <a:srgbClr val="25252B"/>
                </a:solidFill>
                <a:latin typeface="IBM Plex Sans" pitchFamily="34" charset="0"/>
                <a:ea typeface="IBM Plex Sans" pitchFamily="34" charset="-122"/>
                <a:cs typeface="IBM Plex Sans" pitchFamily="34" charset="-120"/>
              </a:rPr>
              <a:t>Ин танҳо оғози роҳ аст.</a:t>
            </a:r>
            <a:r>
              <a:rPr lang="tg" altLang="en-US" sz="2210" dirty="0">
                <a:solidFill>
                  <a:srgbClr val="25252B"/>
                </a:solidFill>
                <a:latin typeface="IBM Plex Sans" pitchFamily="34" charset="0"/>
                <a:ea typeface="IBM Plex Sans" pitchFamily="34" charset="-122"/>
                <a:cs typeface="IBM Plex Sans" pitchFamily="34" charset="-120"/>
              </a:rPr>
              <a:t> Як қадами минбаъдаи бехатар кофист.</a:t>
            </a:r>
            <a:endParaRPr lang="tg" sz="2210" dirty="0"/>
          </a:p>
        </p:txBody>
      </p:sp>
      <p:sp>
        <p:nvSpPr>
          <p:cNvPr id="5" name="Shape 3"/>
          <p:cNvSpPr/>
          <p:nvPr/>
        </p:nvSpPr>
        <p:spPr>
          <a:xfrm>
            <a:off x="666780" y="4883536"/>
            <a:ext cx="10858500" cy="1134953"/>
          </a:xfrm>
          <a:prstGeom prst="rect">
            <a:avLst/>
          </a:prstGeom>
          <a:solidFill>
            <a:srgbClr val="F3F3FA"/>
          </a:solidFill>
          <a:ln/>
        </p:spPr>
      </p:sp>
      <p:sp>
        <p:nvSpPr>
          <p:cNvPr id="6" name="Shape 4"/>
          <p:cNvSpPr/>
          <p:nvPr/>
        </p:nvSpPr>
        <p:spPr>
          <a:xfrm>
            <a:off x="666780" y="4883536"/>
            <a:ext cx="57150" cy="1134953"/>
          </a:xfrm>
          <a:prstGeom prst="rect">
            <a:avLst/>
          </a:prstGeom>
          <a:solidFill>
            <a:srgbClr val="422C70"/>
          </a:solidFill>
          <a:ln/>
        </p:spPr>
      </p:sp>
      <p:sp>
        <p:nvSpPr>
          <p:cNvPr id="7" name="Text 5"/>
          <p:cNvSpPr/>
          <p:nvPr/>
        </p:nvSpPr>
        <p:spPr>
          <a:xfrm>
            <a:off x="1172535" y="5135910"/>
            <a:ext cx="10498226" cy="630204"/>
          </a:xfrm>
          <a:prstGeom prst="rect">
            <a:avLst/>
          </a:prstGeom>
          <a:noFill/>
          <a:ln/>
        </p:spPr>
        <p:txBody>
          <a:bodyPr wrap="square" lIns="0" tIns="0" rIns="0" bIns="0" rtlCol="0" anchor="t"/>
          <a:lstStyle/>
          <a:p>
            <a:pPr algn="l" indent="0" marL="0">
              <a:lnSpc>
                <a:spcPct val="113000"/>
              </a:lnSpc>
              <a:buNone/>
            </a:pPr>
            <a:r>
              <a:rPr lang="tg" altLang="en-US" sz="2210" b="1" dirty="0">
                <a:solidFill>
                  <a:srgbClr val="422C70"/>
                </a:solidFill>
                <a:latin typeface="IBM Plex Sans" pitchFamily="34" charset="0"/>
                <a:ea typeface="IBM Plex Sans" pitchFamily="34" charset="-122"/>
                <a:cs typeface="IBM Plex Sans" pitchFamily="34" charset="-120"/>
              </a:rPr>
              <a:t>Лаҳзае барои андешидан</a:t>
            </a:r>
            <a:endParaRPr lang="tg" sz="2210" dirty="0"/>
          </a:p>
          <a:p>
            <a:pPr algn="l" indent="0" marL="0">
              <a:lnSpc>
                <a:spcPct val="113000"/>
              </a:lnSpc>
              <a:spcBef>
                <a:spcPts val="330"/>
              </a:spcBef>
              <a:buNone/>
            </a:pPr>
            <a:r>
              <a:rPr lang="tg" altLang="en-US" sz="2210" dirty="0">
                <a:solidFill>
                  <a:srgbClr val="25252B"/>
                </a:solidFill>
                <a:latin typeface="IBM Plex Sans" pitchFamily="34" charset="0"/>
                <a:ea typeface="IBM Plex Sans" pitchFamily="34" charset="-122"/>
                <a:cs typeface="IBM Plex Sans" pitchFamily="34" charset="-120"/>
              </a:rPr>
              <a:t>Ба панҷ саволи ибтидоӣ баргардед. Ҳоло чӣ ҷавоб медодед?</a:t>
            </a:r>
            <a:endParaRPr lang="tg"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Баъд чӣ?</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g" altLang="en-US" sz="3000" dirty="0">
                <a:solidFill>
                  <a:srgbClr val="422C70"/>
                </a:solidFill>
                <a:latin typeface="IBM Plex Sans Medium" pitchFamily="34" charset="0"/>
                <a:ea typeface="IBM Plex Sans Medium" pitchFamily="34" charset="-122"/>
                <a:cs typeface="IBM Plex Sans Medium" pitchFamily="34" charset="-120"/>
              </a:rPr>
              <a:t>Дипломи Биткоин</a:t>
            </a:r>
            <a:endParaRPr lang="tg"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tg" altLang="en-US" sz="2020" dirty="0">
                <a:solidFill>
                  <a:srgbClr val="25252B"/>
                </a:solidFill>
                <a:latin typeface="IBM Plex Sans" pitchFamily="34" charset="0"/>
                <a:ea typeface="IBM Plex Sans" pitchFamily="34" charset="-122"/>
                <a:cs typeface="IBM Plex Sans" pitchFamily="34" charset="-120"/>
              </a:rPr>
              <a:t>Қадами навбатӣ. Чор модули он шуморо ба пеш мебаранд:</a:t>
            </a:r>
            <a:endParaRPr lang="tg"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tg" altLang="en-US" sz="2020" dirty="0">
                <a:solidFill>
                  <a:srgbClr val="25252B"/>
                </a:solidFill>
                <a:latin typeface="IBM Plex Sans" pitchFamily="34" charset="0"/>
                <a:ea typeface="IBM Plex Sans" pitchFamily="34" charset="-122"/>
                <a:cs typeface="IBM Plex Sans" pitchFamily="34" charset="-120"/>
              </a:rPr>
              <a:t>Шинохти пул</a:t>
            </a:r>
            <a:endParaRPr lang="tg" sz="2020" dirty="0"/>
          </a:p>
          <a:p>
            <a:pPr algn="l" marL="191770" indent="-191770">
              <a:lnSpc>
                <a:spcPct val="113000"/>
              </a:lnSpc>
              <a:spcBef>
                <a:spcPts val="400"/>
              </a:spcBef>
              <a:buSzPct val="100000"/>
              <a:buChar char="•"/>
            </a:pPr>
            <a:r>
              <a:rPr lang="tg" altLang="en-US" sz="2020" dirty="0">
                <a:solidFill>
                  <a:srgbClr val="25252B"/>
                </a:solidFill>
                <a:latin typeface="IBM Plex Sans" pitchFamily="34" charset="0"/>
                <a:ea typeface="IBM Plex Sans" pitchFamily="34" charset="-122"/>
                <a:cs typeface="IBM Plex Sans" pitchFamily="34" charset="-120"/>
              </a:rPr>
              <a:t>Биткоин чӣ гуна кор мекунад</a:t>
            </a:r>
            <a:endParaRPr lang="tg" sz="2020" dirty="0"/>
          </a:p>
          <a:p>
            <a:pPr algn="l" marL="191770" indent="-191770">
              <a:lnSpc>
                <a:spcPct val="113000"/>
              </a:lnSpc>
              <a:spcBef>
                <a:spcPts val="400"/>
              </a:spcBef>
              <a:buSzPct val="100000"/>
              <a:buChar char="•"/>
            </a:pPr>
            <a:r>
              <a:rPr lang="tg" altLang="en-US" sz="2020" dirty="0">
                <a:solidFill>
                  <a:srgbClr val="25252B"/>
                </a:solidFill>
                <a:latin typeface="IBM Plex Sans" pitchFamily="34" charset="0"/>
                <a:ea typeface="IBM Plex Sans" pitchFamily="34" charset="-122"/>
                <a:cs typeface="IBM Plex Sans" pitchFamily="34" charset="-120"/>
              </a:rPr>
              <a:t>Истифодаи бехатари Биткоин</a:t>
            </a:r>
            <a:endParaRPr lang="tg" sz="2020" dirty="0"/>
          </a:p>
          <a:p>
            <a:pPr algn="l" marL="191770" indent="-191770">
              <a:lnSpc>
                <a:spcPct val="113000"/>
              </a:lnSpc>
              <a:spcBef>
                <a:spcPts val="400"/>
              </a:spcBef>
              <a:buSzPct val="100000"/>
              <a:buChar char="•"/>
            </a:pPr>
            <a:r>
              <a:rPr lang="tg" altLang="en-US" sz="2020" dirty="0">
                <a:solidFill>
                  <a:srgbClr val="25252B"/>
                </a:solidFill>
                <a:latin typeface="IBM Plex Sans" pitchFamily="34" charset="0"/>
                <a:ea typeface="IBM Plex Sans" pitchFamily="34" charset="-122"/>
                <a:cs typeface="IBM Plex Sans" pitchFamily="34" charset="-120"/>
              </a:rPr>
              <a:t>Биткоин дар ҷомеаи шумо</a:t>
            </a:r>
            <a:endParaRPr lang="tg"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tg" altLang="en-US" sz="2020" dirty="0">
                <a:solidFill>
                  <a:srgbClr val="25252B"/>
                </a:solidFill>
                <a:latin typeface="IBM Plex Sans" pitchFamily="34" charset="0"/>
                <a:ea typeface="IBM Plex Sans" pitchFamily="34" charset="-122"/>
                <a:cs typeface="IBM Plex Sans" pitchFamily="34" charset="-120"/>
              </a:rPr>
              <a:t>Кунҷков бошед, савол доданро идома диҳед ва маълумоти бештарро аз ин сомона гиред: </a:t>
            </a:r>
            <a:r>
              <a:rPr lang="tg"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tg" altLang="en-US" sz="2020" dirty="0">
                <a:solidFill>
                  <a:srgbClr val="25252B"/>
                </a:solidFill>
                <a:latin typeface="IBM Plex Sans" pitchFamily="34" charset="0"/>
                <a:ea typeface="IBM Plex Sans" pitchFamily="34" charset="-122"/>
                <a:cs typeface="IBM Plex Sans" pitchFamily="34" charset="-120"/>
              </a:rPr>
              <a:t>.</a:t>
            </a:r>
            <a:endParaRPr lang="tg"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tg" altLang="en-US" sz="2020" dirty="0">
                <a:solidFill>
                  <a:srgbClr val="25252B"/>
                </a:solidFill>
                <a:latin typeface="IBM Plex Sans" pitchFamily="34" charset="0"/>
                <a:ea typeface="IBM Plex Sans" pitchFamily="34" charset="-122"/>
                <a:cs typeface="IBM Plex Sans" pitchFamily="34" charset="-120"/>
              </a:rPr>
              <a:t>Мо бесаброна интизори дидори шумо дар гурӯҳи навбатии омӯзишии худ ҳастем.</a:t>
            </a:r>
            <a:endParaRPr lang="tg"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g" altLang="en-US" sz="1200" dirty="0">
                <a:solidFill>
                  <a:srgbClr val="6C6C7D"/>
                </a:solidFill>
                <a:latin typeface="IBM Plex Sans" pitchFamily="34" charset="0"/>
                <a:ea typeface="IBM Plex Sans" pitchFamily="34" charset="-122"/>
                <a:cs typeface="IBM Plex Sans" pitchFamily="34" charset="-120"/>
              </a:rPr>
              <a:t>Муқаддима ба Биткоин · Баъд чӣ?</a:t>
            </a:r>
            <a:endParaRPr lang="t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Муқаддима ба Биткоин</dc:title>
  <dc:subject>Open educational slides (Creative Commons). Adapt them freely.</dc:subject>
  <dc:creator>My First Bitcoin</dc:creator>
  <cp:lastModifiedBy>My First Bitcoin</cp:lastModifiedBy>
  <cp:revision>1</cp:revision>
  <dcterms:created xsi:type="dcterms:W3CDTF">2026-10-22T19:51:55Z</dcterms:created>
  <dcterms:modified xsi:type="dcterms:W3CDTF">2026-10-22T19:51:55Z</dcterms:modified>
</cp:coreProperties>
</file>