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మూలం: My First Bitcoin, బిట్‌కాయిన్ పరిచయం, ప్రారంభకుల మార్గదర్శిని, సంచిక 26.10. క్రియేటివ్ కామన్స్ అట్రిబ్యూషన్-షేర్‌అలైక్ 4.0 ఇంటర్నేషనల్ లైసెన్స్ కింద అనుసరించబడింది; ఈ స్లైడ్‌ల సమాహారం కూడా అదే లైసెన్స్‌ను ఉపయోగిస్తుంది. మార్గదర్శినిలోని ఆరు ప్రశ్నల ఆధారంగా రూపొందించిన ఈ స్లైడ్‌ల సమాహారం, బోధకుల నేతృత్వంలో జరిగే ప్రజెంటేషన్‌కు సహాయక సాధనం. అర్థాన్ని, భద్రతా సందేశాలను కాపాడుతూ, ఉదాహరణలను, బోధనా వేగాన్ని, ప్రదర్శన విధానాన్ని మీ సమాజానికి అనుగుణంగా మార్చుకోండి. బోధనా కార్యక్రమానికి నిర్దిష్ట వ్యవధి ఉండాలని ఇందులో సూచించడం లేదు.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చిత్రంతో ప్రారంభించండి: మన చుట్టూ ఉన్న ప్రతి ఒక్కరూ డబ్బు గురించి ప్రశ్నించకుండానే దాన్ని ఉపయోగిస్తున్నారు. డబ్బు ఎక్కడి నుంచి వస్తుందనే విషయం గురించి చివరిసారిగా ఎప్పుడు ఆలోచించారో బృందంలోని వారిని అడగండి.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రాయడానికి అభ్యాసకులకు కొన్ని నిమిషాల సమయం ఇవ్వండి. వ్యక్తిగత ఆర్థిక వివరాలను పంచుకోమని ఎవరినీ అడగవద్దు. ఈ సమాధానాలను "తర్వాత ఏమిటి?" అనే ముఖ్యాంశాల స్లైడ్‌లో మళ్లీ ప్రస్తావిస్తారు.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ఈ తేడాను సెషన్ అంతటా గుర్తుంచుకోండి. ఏదైనా వాదన ఎదురైనప్పుడు, ఇలా ప్రశ్నించండి: మనం దాన్ని తనిఖీ చేయగలమా, లేక దానికి ప్రమాణాలు, ఆధారాలు అవసరమా?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మార్గదర్శినిలోని ఉదాహరణను తీసుకోండి: మీరు వరి పండిస్తారు, మీకు బూట్లు కావాలి. కానీ బూట్లు తయారుచేసే వ్యక్తికి వంటనూనె కావాలి, బియ్యం కాదు. ఆర్థికవేత్తలు దీనిని కోరికల ద్వంద్వ యాదృచ్ఛిక సమన్వయం అంటారు.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మార్గదర్శినిలోని ఉదాహరణను తీసుకోండి: మీరు వరి పండిస్తారు, మీకు బూట్లు కావాలి. కానీ బూట్లు తయారుచేసే వ్యక్తికి వంటనూనె కావాలి, బియ్యం కాదు. ఆర్థికవేత్తలు దీనిని కోరికల ద్వంద్వ యాదృచ్ఛిక సమన్వయం అంటారు.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బ్యాంకు నోటు కేవలం ఒక కాగితం ముక్క మాత్రమే. అమ్మకాన్ని కొనుగోలు నుంచి వేరు చేయడం ద్వారా డబ్బు వస్తుమార్పిడి సమస్యను పరిష్కరిస్తుంది: మీరు మీ బియ్యాన్ని ఒకరికి అమ్మి, మరొకరి నుంచి బూట్లు కొంటారు. డబ్బును వస్తుమార్పిడి నుంచి వేరు చేసేది ఇదే.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ధరల ద్రవ్యోల్బణం అంటే సాధారణ ధరల స్థాయి నిరంతరంగా పెరగడం. దీనికి మరో పార్శ్వం కొనుగోలు శక్తి: ఒక యూనిట్ డబ్బుతో ఎంత కొనగలమనేది. ప్రాథమిక వస్తువుల బుట్ట ధర 100 కరెన్సీ యూనిట్ల నుంచి 110కి పెరిగితే, అదే 100 యూనిట్లతో ఇక ఆ బుట్టలోని వస్తువులన్నింటినీ కొనలేరు.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ధరల ద్రవ్యోల్బణం అంటే సాధారణ ధరల స్థాయి నిరంతరంగా పెరగడం. దీనికి మరో పార్శ్వం కొనుగోలు శక్తి: ఒక యూనిట్ డబ్బుతో ఎంత కొనగలమనేది. ప్రాథమిక వస్తువుల బుట్ట ధర 100 కరెన్సీ యూనిట్ల నుంచి 110కి పెరిగితే, అదే 100 యూనిట్లతో ఇక ఆ బుట్టలోని వస్తువులన్నింటినీ కొనలేరు.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ప్రతి కారణం ఎంతవరకు ప్రభావం చూపుతుందనే దానిపై ఆర్థికవేత్తలు చర్చిస్తారు. యాదృచ్ఛికంగా సంభవించేది కాకుండా, ఒక నిర్ణయం వల్ల ఏర్పడే ఆ ఒక్క కారణంపైనే దృష్టి కేంద్రీకరించండి.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ఇది ఎలాంటి పరికరం లేదా ఇంటర్నెట్ లేకుండానే పనిచేస్తుంది. సమూహంలోని అందరి సమాధానాలను పోల్చండి. ఒకే ధర మొత్తం ద్రవ్యోల్బణానికి కొలమానం కాదని అభ్యాసకులకు గుర్తుచేయండి.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బిట్‌కాయిన్‌కు ముందు, ఆన్‌లైన్‌లో డబ్బు పంపడం ఎల్లప్పుడూ ఒక విశ్వసనీయ సంస్థపై ఆధారపడి ఉండేది: లావాదేవీల చిట్టాను నిర్వహించే, ఖాతాలను ఆమోదించే, చెల్లింపును ఆలస్యం చేయగల, అడ్డుకోగల లేదా వెనక్కి మళ్లించగల బ్యాంకు లేదా చెల్లింపుల సంస్థపై. డిజిటల్ సమాచారాన్ని సులభంగా నకలు చేయవచ్చు: ఒక డిజిటల్ నాణేన్ని రెండుసార్లు ఖర్చు చేయగలిగితే, అది డబ్బుగా పనిచేయలేదు. ఇదే ద్వంద్వ వ్యయ సమస్య. Satoshi Nakamoto అనేది ఆ పేరును ఉపయోగించే ఒక వ్యక్తి లేదా బృందం.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వికేంద్రీకృతం అంటే అందరికీ సమాన ప్రభావం ఉంటుందని కాదు. ఏ ఒక్క భాగస్వామి కూడా అందరి తరఫున లెడ్జర్‌ను లేదా ద్రవ్య నియమాలను మార్చలేరని దాని అర్థం.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కొత్త బిట్‌కాయిన్‌లు బహిరంగంగా ప్రకటించిన కాలపట్టిక ప్రకారం విడుదలవుతాయి. నోడ్‌లు అని పిలిచే స్వతంత్ర కంప్యూటర్లు ఆ నియమాన్ని ఉల్లంఘించే ఏ బ్లాక్‌నైనా తిరస్కరిస్తాయి. ఈ పరిమితిని ఎవరైనా తనిఖీ చేయగలరు కాబట్టి ఇది నమ్మదగినది. ఇది ప్రకృతి నియమం కాదు: పాల్గొనేవారు దీన్ని నిరంతరం అమలు చేస్తుండటం వల్లే ఇది కొనసాగుతుంది. పరిమిత సరఫరా ఉన్నంత మాత్రాన ధర పెరుగుతుందని హామీ లేదు; ధర సరఫరాతో పాటు డిమాండ్‌పై కూడా ఆధారపడి ఉంటుంది.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1,00,000 సాట్స్‌ను కలిగి ఉండటం, 0.001 బిట్‌కాయిన్‌ను కలిగి ఉండటం రెండూ ఒకే మొత్తాన్ని సూచిస్తాయి. ఒక బిట్‌కాయిన్ ధర ఎక్కువగా ఉన్నందున బిట్‌కాయిన్ అందుబాటులో లేదనే అపోహను నివృత్తి చేయండి.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వినియోగదారులు బిట్‌కాయిన్‌ను పంపుతారు, స్వీకరిస్తారు, నిల్వ ఉంచుకుంటారు; నోడ్‌లు ప్రతి లావాదేవీని, ప్రతి బ్లాక్‌ను నియమాలకు అనుగుణంగా ఉన్నాయో లేదో తనిఖీ చేస్తాయి; మైనర్లు దాదాపు ప్రతి పది నిమిషాలకు రికార్డులో ఒక కొత్త బ్లాక్‌ను చేర్చడానికి పోటీ పడతారు. బ్లాక్‌చెయిన్‌ అని పిలిచే ఆ రికార్డు అందరికీ అందుబాటులో ఉంటుంది; దాన్ని తిరగరాయడం చాలా ఖర్చుతో కూడుకున్న పని. అక్షరరూపం గురించి ఒక గమనిక: ఆంగ్లంలో పెద్ద అక్షరం Bతో రాసే Bitcoin సాధారణంగా నెట్‌వర్క్‌ను లేదా వ్యవస్థను సూచిస్తుంది; చిన్న అక్షరం bతో రాసే bitcoin ఆ డబ్బునే సూచిస్తుంది.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వినియోగదారులు బిట్‌కాయిన్‌ను పంపుతారు, స్వీకరిస్తారు, నిల్వ ఉంచుకుంటారు; నోడ్‌లు ప్రతి లావాదేవీని, ప్రతి బ్లాక్‌ను నియమాలకు అనుగుణంగా ఉన్నాయో లేదో తనిఖీ చేస్తాయి; మైనర్లు దాదాపు ప్రతి పది నిమిషాలకు రికార్డులో ఒక కొత్త బ్లాక్‌ను చేర్చడానికి పోటీ పడతారు. బ్లాక్‌చెయిన్‌ అని పిలిచే ఆ రికార్డు అందరికీ అందుబాటులో ఉంటుంది; దాన్ని తిరగరాయడం చాలా ఖర్చుతో కూడుకున్న పని. అక్షరరూపం గురించి ఒక గమనిక: ఆంగ్లంలో పెద్ద అక్షరం Bతో రాసే Bitcoin సాధారణంగా నెట్‌వర్క్‌ను లేదా వ్యవస్థను సూచిస్తుంది; చిన్న అక్షరం bతో రాసే bitcoin ఆ డబ్బునే సూచిస్తుంది.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బిట్‌కాయిన్ వాలెట్ అనేది మీరు బిట్‌కాయిన్‌ను స్వీకరించడానికి, తనిఖీ చేయడానికి, పంపడానికి ఉపయోగపడే ఒక సాధనం. ఇది సాధారణంగా ఒక యాప్ రూపంలో ఉంటుంది. మీ బిట్‌కాయిన్ మీ ఫోన్‌లో నిల్వ ఉండదు: అది బ్లాక్‌చెయిన్‌పై నమోదై ఉంటుంది. అది మీదేనని నిరూపించడానికి, చెల్లింపును అనుమతించడానికి ఉపయోగపడే కీలను వాలెట్ నిర్వహిస్తుంది.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సీడ్ ఫ్రేజ్ కేవలం బ్యాకప్ మాత్రమే కాదు: అది మీ వాలెట్‌కు పూర్తి ప్రాప్యతను ఇస్తుంది. మీరు వాలెట్‌ను సృష్టించినప్పుడు దాన్ని కాగితంపై ఖచ్చితంగా రాసుకోండి; దాన్ని ఆఫ్‌లైన్‌లో, గోప్యంగా, పోగొట్టుకోకుండా లేదా పాడవకుండా ఉండే చోట భద్రపరచండి. దాన్ని ఎప్పుడూ ఫోటో తీయకండి, ఇమెయిల్ చేయకండి, క్లౌడ్ నోట్స్‌లో నిల్వ చేయకండి, సందేశంలో పంపకండి లేదా వెబ్‌సైట్‌లో టైప్ చేయకండి. చూపించిన పదాలు కేవలం నమూనా మాత్రమే; నిజమైన సీడ్ ఫ్రేజ్‌ను ఎప్పుడూ చూపించకండి లేదా సేకరించకండి.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 First Bitcoin నిర్దిష్ట వాలెట్లను సిఫార్సు చేయదు. సాధనాలు, రుసుములు, యజమానులు మారుతుంటారు; ఒక సముదాయానికి సరిపోయేది మరొక సముదాయానికి సరిపోకపోవచ్చు. అభ్యాసకులను విశ్వసనీయమైన స్థానిక బోధకుడి వద్దకు మార్గనిర్దేశం చేయండి.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yfirstbitcoin.org/" TargetMode="External"/><Relationship Id="rId1" Type="http://schemas.openxmlformats.org/officeDocument/2006/relationships/image" Target="../media/image-41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324582" y="571500"/>
            <a:ext cx="1200699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te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సంచిక 26.10</a:t>
            </a:r>
            <a:endParaRPr lang="te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192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te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బిట్‌కాయిన్‌కు</a:t>
            </a:r>
            <a:br/>
            <a:r>
              <a:rPr lang="te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పరిచయం</a:t>
            </a:r>
            <a:endParaRPr lang="te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te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ప్రారంభకుల మార్గదర్శిని</a:t>
            </a:r>
            <a:endParaRPr lang="te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e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డబ్బు ఎందుకు ముఖ్యమైనది?</a:t>
            </a:r>
            <a:endParaRPr lang="te" sz="4350" dirty="0"/>
          </a:p>
        </p:txBody>
      </p:sp>
      <p:sp>
        <p:nvSpPr>
          <p:cNvPr id="3" name="Text 1"/>
          <p:cNvSpPr/>
          <p:nvPr/>
        </p:nvSpPr>
        <p:spPr>
          <a:xfrm>
            <a:off x="348844" y="3740079"/>
            <a:ext cx="11494191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మనం ప్రతిరోజూ డబ్బును ఉపయోగిస్తాం, అయినా అది ఎలా పనిచేస్తుందో అరుదుగానే ప్రశ్నిస్తాం.</a:t>
            </a:r>
            <a:endParaRPr lang="te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చాలామంది డబ్బు గురించి ఎప్పుడూ</a:t>
            </a:r>
            <a:br/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ఆగి ఆలోచించరు</a:t>
            </a:r>
            <a:endParaRPr lang="te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దాన్ని సంపాదించడం కాదు, ఖర్చు చేయడం కాదు, అది ఏమిటి, ఎలా పనిచేస్తుంది అని ఆలోచించడం.</a:t>
            </a:r>
            <a:endParaRPr lang="te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డబ్బు ఎందుకు ముఖ్యమైనది?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ప్రారంభించడానికి ఐదు ప్రశ్నలు</a:t>
            </a:r>
            <a:endParaRPr lang="te" sz="3000" dirty="0"/>
          </a:p>
        </p:txBody>
      </p:sp>
      <p:sp>
        <p:nvSpPr>
          <p:cNvPr id="5" name="Text 2"/>
          <p:cNvSpPr/>
          <p:nvPr/>
        </p:nvSpPr>
        <p:spPr>
          <a:xfrm>
            <a:off x="1017179" y="1379464"/>
            <a:ext cx="5956493" cy="2873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te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ప్రజలకు డబ్బు ఎందుకు అవసరం?</a:t>
            </a:r>
            <a:endParaRPr lang="te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e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దేనినైనా డబ్బుగా పరిగణించేలా చేసేది ఏమిటి?</a:t>
            </a:r>
            <a:endParaRPr lang="te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e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మీరు ఉపయోగించే డబ్బును ఎవరు సృష్టించగలరు లేదా నియంత్రించగలరు?</a:t>
            </a:r>
            <a:endParaRPr lang="te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e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మీరు ఉపయోగించే డబ్బుకు విలువ ఎందుకు ఉంది?</a:t>
            </a:r>
            <a:endParaRPr lang="te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te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మీ డబ్బుతో మునుపటిలాగే అదే పరిమాణంలో వస్తువులను కొనగలుగుతున్నారా?</a:t>
            </a:r>
            <a:endParaRPr lang="te" sz="2210" dirty="0"/>
          </a:p>
        </p:txBody>
      </p:sp>
      <p:sp>
        <p:nvSpPr>
          <p:cNvPr id="6" name="Shape 3"/>
          <p:cNvSpPr/>
          <p:nvPr/>
        </p:nvSpPr>
        <p:spPr>
          <a:xfrm>
            <a:off x="666780" y="4561027"/>
            <a:ext cx="5981730" cy="151342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4"/>
          <p:cNvSpPr/>
          <p:nvPr/>
        </p:nvSpPr>
        <p:spPr>
          <a:xfrm>
            <a:off x="666780" y="4561027"/>
            <a:ext cx="57150" cy="151342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5"/>
          <p:cNvSpPr/>
          <p:nvPr/>
        </p:nvSpPr>
        <p:spPr>
          <a:xfrm>
            <a:off x="1172535" y="4813402"/>
            <a:ext cx="5328849" cy="1008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మీ సమాధానాలను భద్రపరచుకోండి</a:t>
            </a:r>
            <a:endParaRPr lang="te" sz="2210" dirty="0"/>
          </a:p>
          <a:p>
            <a:pPr algn="l" indent="0" marL="0">
              <a:lnSpc>
                <a:spcPct val="113000"/>
              </a:lnSpc>
              <a:spcBef>
                <a:spcPts val="330"/>
              </a:spcBef>
              <a:buNone/>
            </a:pPr>
            <a:r>
              <a:rPr lang="te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ప్రతి ప్రశ్నకు సంక్షిప్త సమాధానం రాయండి. చివరలో మీరు వాటిని మళ్లీ పరిశీలిస్తారు.</a:t>
            </a:r>
            <a:endParaRPr lang="te" sz="22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డబ్బు ఎందుకు ముఖ్యమైనది?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వాస్తవమా లేదా అభిప్రాయమా?</a:t>
            </a:r>
            <a:endParaRPr lang="te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2117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వాస్తవం: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"పన్నులు చెల్లించడానికి ఈ నోటును అంగీకరిస్తారు." దీనిని ధృవీకరించవచ్చు.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అభిప్రాయం: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"ఇది డబ్బు యొక్క అత్యుత్తమ రూపం." దీనికి ప్రమాణాలు, ఆధారాలు అవసరం.</a:t>
            </a:r>
            <a:endParaRPr lang="te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3839657"/>
            <a:ext cx="6340632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ఈ మార్గదర్శిని కేవలం విద్యా ప్రయోజనాల కోసం మాత్రమే. ఇది ఆర్థిక, పెట్టుబడి, చట్టపరమైన లేదా పన్ను సంబంధిత సలహాలను అందించదు, అలాగే మీరు దేనినైనా కొనాలని, అమ్మాలని లేదా అట్టిపెట్టుకోవాలని సూచించదు.</a:t>
            </a:r>
            <a:endParaRPr lang="te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డబ్బు ఎందుకు ముఖ్యమైనది?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e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డబ్బు అంటే ఏమిటి?</a:t>
            </a:r>
            <a:endParaRPr lang="te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డబ్బు అనేది మార్పిడికి ఉపయోగపడే సాధనం.</a:t>
            </a:r>
            <a:endParaRPr lang="te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వస్తు మార్పిడి మరియు కోరికల ద్వంద్వ ఏకీభావం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ఇద్దరూ ఒకరి వద్ద ఉన్నది మరొకరు ఒకే సమయంలో, తగిన పరిమాణాల్లో కోరుకోవాలి.</a:t>
            </a:r>
            <a:endParaRPr lang="te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4993" y="2163928"/>
            <a:ext cx="6181893" cy="412239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డబ్బు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వస్తు మార్పిడి మరియు కోరికల ద్వంద్వ ఏకీభావం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ఇద్దరికీ ఒకే సమయంలో, తగిన పరిమాణాల్లో, ఎదుటి వ్యక్తి వద్ద ఉన్నది కావాలి.</a:t>
            </a:r>
            <a:endParaRPr lang="te" sz="2400" dirty="0"/>
          </a:p>
        </p:txBody>
      </p:sp>
      <p:pic>
        <p:nvPicPr>
          <p:cNvPr id="5" name="Image 0" descr="Amina ఉన్నది: బియ్యం కావలసినవి: బూట్లుLuisతోLuisకు బియ్యం అవసరం లేదు.Luis ఉన్నవి: బూట్లుకావలసినది: నూనెMeiతోMeiకి బూట్లు అవసరం లేదు.Meiఉన్నది: నూనెకావలసినవి: మరమ్మతులుAminaతోAmina మరమ్మతులు చేయలేరు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029" y="2011589"/>
            <a:ext cx="9989820" cy="423449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డబ్బు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డబ్బు మార్పిడికి ఒక సాధనం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ఎవరూ డబ్బును కేవలం దాని కోసమే కోరుకోరు. తర్వాత మరికొందరు దాన్ని స్వీకరిస్తారనే నమ్మకంతో ఇతరులు దాన్ని స్వీకరిస్తారు కాబట్టి అది ఉపయోగకరంగా ఉంటుంది.</a:t>
            </a:r>
            <a:endParaRPr lang="te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4847" y="2575316"/>
            <a:ext cx="7422368" cy="3711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డబ్బు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డబ్బు చేసే మూడు పనులు</a:t>
            </a:r>
            <a:endParaRPr lang="te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వినిమయ మాధ్యమం: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ప్రజలు దానిని చెల్లింపుగా అంగీకరిస్తారు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లెక్కింపు ప్రమాణం: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ధరలు దానిలో వ్యక్తీకరించబడతాయి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విలువ నిల్వ సాధనం: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అది విలువను నేటి నుంచి భవిష్యత్తుకు తీసుకెళ్తుంది</a:t>
            </a:r>
            <a:endParaRPr lang="te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4311853"/>
            <a:ext cx="6340632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ఏ ద్రవ్యమూ విలువను సంపూర్ణంగా నిల్వ చేయదు, కానీ కొన్ని ద్రవ్య రూపాలు ఇతర వాటికంటే నెమ్మదిగా కొనుగోలు శక్తిని కోల్పోతాయి.</a:t>
            </a:r>
            <a:endParaRPr lang="te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డబ్బు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381280"/>
            <a:ext cx="5029200" cy="20955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గవ్వల నుంచి కాగితం వరకు</a:t>
            </a:r>
            <a:endParaRPr lang="te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293553" cy="3730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e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గవ్వలు, ఉప్పు, పూసలు, పశువులు, రాగి, వెండి, బంగారం</a:t>
            </a:r>
            <a:endParaRPr lang="te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e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విలువైన లోహాలు: అరుదైనవి, మన్నికైనవి, విస్తృతంగా ఆమోదించబడినవి</a:t>
            </a:r>
            <a:endParaRPr lang="te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e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నిర్దిష్ట పరిమాణంలోని లోహానికి మార్పిడి చేసుకోగల కాగితపు హామీ పత్రాలు</a:t>
            </a:r>
            <a:endParaRPr lang="te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e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బంగారు ప్రమాణాలు: బంగారంతో చట్టపరంగా అనుసంధానించిన కరెన్సీ యూనిట్</a:t>
            </a:r>
            <a:endParaRPr lang="te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5435194"/>
            <a:ext cx="5694426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ప్రాంతం, కాలాన్ని బట్టి నియమాలు మారుతూ ఉండేవి.</a:t>
            </a:r>
            <a:endParaRPr lang="te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డబ్బు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ఫియట్ ద్రవ్యం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884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1971: విదేశీ ప్రభుత్వాలు, కేంద్ర బ్యాంకులు డాలర్లను బంగారంగా మార్చుకునే అధికారిక మార్పిడిని అమెరికా సంయుక్త రాష్ట్రాలు నిలిపివేశాయి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నేడు చాలా దేశాల కరెన్సీలు ఫియట్ డబ్బు రూపంలో ఉన్నాయి: ఇవి ప్రభుత్వ అధికారం కింద జారీ చేయబడతాయి, వీటిని బంగారం లేదా మరే ఇతర సరుకుగా మార్చుకోలేరు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ఫియట్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అనేది లాటిన్‌లో "అలా జరగనివ్వండి" అని అర్థం, దీనిని తరచుగా "ఆజ్ఞ ద్వారా" అని అర్థం చేసుకుంటారు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ప్రజలు, వ్యాపారాలు, బ్యాంకులు, ప్రభుత్వాలు ఉపయోగిస్తున్నందున ఇది ఆమోదించబడుతుంది; చట్టాలు దీనికి చట్టబద్ధమైన చెల్లింపు సాధనంగా గుర్తింపునిస్తాయి, పన్నులు చెల్లించడానికి దీనిని ఉపయోగించడం తప్పనిసరి చేస్తాయి</a:t>
            </a:r>
            <a:endParaRPr lang="te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డబ్బు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434681"/>
            <a:ext cx="10226010" cy="1988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te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దేనిపైనో ఆధారపడిన డబ్బు నుంచి,</a:t>
            </a:r>
            <a:br/>
            <a:r>
              <a:rPr lang="te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ఎవరిపైనో నమ్మకంపై ఆధారపడిన</a:t>
            </a:r>
            <a:br/>
            <a:r>
              <a:rPr lang="te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డబ్బుకు మనం మారాము.</a:t>
            </a:r>
            <a:endParaRPr lang="te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డబ్బు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e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మన డబ్బులో లోపమేమిటి?</a:t>
            </a:r>
            <a:endParaRPr lang="te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ప్రజలు ద్రవ్యోల్బణం అనే పదాన్ని విన్నప్పుడు, సాధారణంగా ధరలు పెరగడం గురించి ఆలోచిస్తారు.</a:t>
            </a:r>
            <a:endParaRPr lang="te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ద్రవ్యోల్బణం మరియు కొనుగోలు శక్తి</a:t>
            </a:r>
            <a:endParaRPr lang="te" sz="3000" dirty="0"/>
          </a:p>
        </p:txBody>
      </p:sp>
      <p:pic>
        <p:nvPicPr>
          <p:cNvPr id="4" name="Image 0" descr="ముందు మీ వద్ద 100 యూనిట్లు ఉన్నాయి. సరుకుల బుట్ట ధర 100. మీరు బుట్టలోని సరుకులన్నింటినీ కొనగలరు.ధరల స్థాయితక్కువకొనుగోలు శక్తిఎక్కువధరలు పెరిగిన తర్వాత మీ వద్ద ఇప్పటికీ 100 యూనిట్లే ఉన్నాయి. అదే సరుకు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9544" y="1295430"/>
            <a:ext cx="10532699" cy="495120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మన డబ్బులో లోపమేమిటి?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ద్రవ్యోల్బణం మరియు కొనుగోలు శక్తి</a:t>
            </a:r>
            <a:endParaRPr lang="te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మన డబ్బులో లోపమేమిటి?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అనేక కారణాలు, ఒకే ఎంపిక</a:t>
            </a:r>
            <a:endParaRPr lang="te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276820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ద్రవ్యం మరియు రుణాల విస్తరణ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సరఫరాలో అంతరాయాలు మరియు డిమాండ్‌లో మార్పులు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బలహీనపడుతున్న కరెన్సీ, పన్నులు, ఉత్పత్తి ఖర్చులు</a:t>
            </a:r>
            <a:endParaRPr lang="te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3900465"/>
            <a:ext cx="5694426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ఒక కారణం ఉద్దేశపూర్వక నిర్ణయమే, యాదృచ్ఛికం కాదు: ఫియట్ వ్యవస్థలో, కొద్ది సంస్థలు ద్రవ్యం మరియు రుణాల సరఫరాను పెంచగలవు, ఆ వ్యవస్థ నియమాలను మార్చగలవు.</a:t>
            </a:r>
            <a:endParaRPr lang="te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మన డబ్బులో లోపమేమిటి?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కొరత మరియు విలువ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అసలైన Mona Lisa విలువ ఏ నకలు కంటే ఎక్కువ: అది ఉన్నది ఒక్కటే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కొరత ఒక్కటే విలువను సృష్టించదు, కానీ ప్రజలు ఏదైనా కోరుకున్నప్పుడు, దాని సరఫరా ముఖ్యమవుతుంది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డబ్బుతో కొనగలిగే వాటి కంటే డబ్బు సరఫరా వేగంగా పెరిగినప్పుడు, ప్రతి యూనిట్‌తో కొనగలిగేది సాధారణంగా తగ్గుతుంది</a:t>
            </a:r>
            <a:endParaRPr lang="te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మన డబ్బులో లోపమేమిటి?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ద్రవ్యోల్బణం అందరినీ సమానంగా ప్రభావితం చేయదు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35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నగదు, పొదుపుల కొనుగోలు శక్తి తగ్గిపోవచ్చు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ధరలు పెరిగే ఆస్తుల యజమానులకు కొంతవరకు రక్షణ లభించవచ్చు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వేతనాలు, ధరలు వేర్వేరు వేగాలతో సర్దుబాటు అవుతాయి</a:t>
            </a:r>
            <a:endParaRPr lang="te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077779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బ్యాంకు ఖాతాలోని నిల్వ మీ చేతిలోని నగదు కంటే భిన్నమైనది: అది మీకు చెల్లిస్తామని బ్యాంకు ఇచ్చే వాగ్దానం. ఆ వాగ్దానం సాధారణంగా నిలబెట్టుకోబడుతుంది, కానీ అది బ్యాంకుపైనా, దానికి వర్తించే నియమాలపైనా ఆధారపడి ఉంటుంది.</a:t>
            </a:r>
            <a:endParaRPr lang="te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మన డబ్బులో లోపమేమిటి?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చేసి చూడండి: కొనుగోలు శక్తి తనిఖీ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239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ఒక సాధారణ వస్తువు లేదా సేవను ఎంచుకోండి: రొట్టె, రవాణా లేదా ఫోన్ రీఛార్జ్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ఈ రోజు దాని ధరను రాసుకోండి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కొన్ని సంవత్సరాల క్రితం దాని ధర ఎంత ఉండేదో ఎవరినైనా అడగండి, వీలైతే నమ్మదగిన రికార్డును పరిశీలించండి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ఆదాయాలు కూడా అదే రేటుతో పెరిగాయా? ఈ మార్పుకు ఇంకా ఏ కారణాలు ఉండవచ్చు?</a:t>
            </a:r>
            <a:endParaRPr lang="te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మన డబ్బులో లోపమేమిటి?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ఫియట్ డబ్బు పనిచేస్తుంది, కానీ నష్టభయాలు ఉన్నాయి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06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సౌకర్యవంతమైన చెల్లింపులు, అనువైన రుణ సదుపాయం, సంక్షోభాలను ఎదుర్కొనే సాధనాలు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కానీ దాని సరఫరా, నియమాలు మారవచ్చు, దానిని ఉపయోగించే ప్రజలకు నిర్ణయాల్లో పెద్దగా భాగస్వామ్యం ఉండదు</a:t>
            </a:r>
            <a:endParaRPr lang="te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428268"/>
            <a:ext cx="10858500" cy="776874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428268"/>
            <a:ext cx="57150" cy="776874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702588"/>
            <a:ext cx="10599450" cy="2282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అందుకే ప్రజలు ప్రత్యామ్నాయాల కోసం చూస్తారు, అందుకే బిట్‌కాయిన్ సృష్టించబడింది.</a:t>
            </a:r>
            <a:endParaRPr lang="te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మన డబ్బులో లోపమేమిటి?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e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బిట్‌కాయిన్ అంటే ఏమిటి?</a:t>
            </a:r>
            <a:endParaRPr lang="te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వికేంద్రీకృతమైన, పరిమిత సరఫరా కలిగిన, బ్యాంకు అనుమతి లేకుండా ఒకరి నుంచి మరొకరికి నేరుగా పంపగల డిజిటల్ డబ్బు.</a:t>
            </a:r>
            <a:endParaRPr lang="te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రెండుసార్లు ఖర్చు చేసే సమస్య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 అక్టోబర్ 2008: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Satoshi Nakamoto ప్రచురించారు </a:t>
            </a:r>
            <a:r>
              <a:rPr lang="te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బిట్‌కాయిన్: పీర్-టు-పీర్ ఎలక్ట్రానిక్ నగదు వ్యవస్థ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r>
              <a:rPr lang="te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జనవరి 2009: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నెట్‌వర్క్ ప్రారంభమైంది.</a:t>
            </a:r>
            <a:endParaRPr lang="te" sz="2400" dirty="0"/>
          </a:p>
        </p:txBody>
      </p:sp>
      <p:pic>
        <p:nvPicPr>
          <p:cNvPr id="5" name="Image 0" descr="చెల్లింపుల సంస్థ పంపేవారు సంస్థను అభ్యర్థిస్తారుసంస్థ లావాదేవీల చిట్టాను నిర్వహించి, ఆమోదిస్తుంది సంస్థ అనుమతిస్తే స్వీకర్తకు చెల్లింపు అందుతుందిఆధారపడేదిలావాదేవీల చిట్టాను నిర్వహించే ఒక విశ్వసనీయ సం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2729" y="2422886"/>
            <a:ext cx="5646420" cy="383965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బిట్‌కాయిన్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వికేంద్రీకృతం · పరిమిత సరఫరా · వ్యక్తి నుంచి వ్యక్తికి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వికేంద్రీకృతం: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ఖాతాలను సృష్టించడానికి, నిల్వలను మార్చడానికి లేదా ఎవరు చేరాలో ఆమోదించడానికి కేంద్ర కార్యాలయం ఏదీ ఉండదు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పరిమిత సరఫరా: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బిట్‌కాయిన్‌ల సంఖ్య ఎప్పటికీ 21 మిలియన్లకు మించదు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వ్యక్తి నుంచి వ్యక్తికి: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కేంద్ర అధికారం అనుమతి అడగకుండానే ఎవరికైనా, ఎక్కడికైనా పంపండి</a:t>
            </a:r>
            <a:endParaRPr lang="te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900465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మీరు స్వయంగా నియంత్రించే బిట్‌కాయిన్‌ను ఏ కంపెనీ కూడా స్తంభింపజేయలేదు. ఆ స్వేచ్ఛకు మరో వైపు బాధ్యత ఉంటుంది: చెల్లుబాటు అయ్యే లావాదేవీని సాధారణంగా వెనక్కి తిప్పడం అసాధ్యం, అలాగే ఈ నెట్‌వర్క్‌కు సహాయ కేంద్రం ఏదీ లేదు.</a:t>
            </a:r>
            <a:endParaRPr lang="te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బిట్‌కాయిన్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ఎవరైనా ధృవీకరించగల పరిమితి</a:t>
            </a:r>
            <a:endParaRPr lang="te" sz="3000" dirty="0"/>
          </a:p>
        </p:txBody>
      </p:sp>
      <p:pic>
        <p:nvPicPr>
          <p:cNvPr id="4" name="Image 0" descr="సరఫరా గురించి ఒక ప్రకటన జారీదారు తన వెబ్‌సైట్‌లో ఒక పరిమితిని ప్రకటిస్తారు. అది జారీదారు సొంత డేటాబేస్‌లో మాత్రమే నమోదవుతుంది. జారీదారు తప్ప మరెవరూ దాన్ని తనిఖీ చేయలేరు. జారీదారు ఎవరికీ తెలియకుండా సరఫ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96" y="1295430"/>
            <a:ext cx="9283903" cy="496592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బిట్‌కాయిన్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మీకు ఒక పూర్తి బిట్‌కాయిన్ అవసరం లేదు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ఒక బిట్‌కాయిన్‌ను సతోషీలు లేదా సాట్స్ అని పిలిచే 10,00,00,000 చిన్న యూనిట్లుగా విభజించవచ్చు.</a:t>
            </a:r>
            <a:endParaRPr lang="te" sz="2400" dirty="0"/>
          </a:p>
        </p:txBody>
      </p:sp>
      <p:pic>
        <p:nvPicPr>
          <p:cNvPr id="5" name="Image 0" descr="బిట్‌కాయిన్ (BTC)10.10.010.0010.00000001సతోషీలు (సాట్స్)⁠10,00,00,000⁠ 1,00,00,000⁠ 10,00,000⁠ 1,00,000⁠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455" y="2422886"/>
            <a:ext cx="6837060" cy="3857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బిట్‌కాయిన్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బిట్‌కాయిన్‌ను నడిపించేది ఎవరు?</a:t>
            </a:r>
            <a:endParaRPr lang="te" sz="3000" dirty="0"/>
          </a:p>
        </p:txBody>
      </p:sp>
      <p:pic>
        <p:nvPicPr>
          <p:cNvPr id="4" name="Image 0" descr="వినియోగదారువినియోగదారు బిట్‌కాయిన్‌ను స్వీకరిస్తారు, నిల్వ చేసుకుంటారు, పంపుతారు. నోడ్నోడ్ నియమాలను స్వతంత్రంగా తనిఖీ చేసి, చెల్లుబాటు అయ్యే డేటాను ఇతర నోడ్‌లకు చేరవేస్తుంది. మైనర్మైనర్ ప్రతిపాదిత బ్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8866" y="1295430"/>
            <a:ext cx="8573963" cy="4962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బిట్‌కాయిన్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బిట్‌కాయిన్‌ను నడిపించేది ఎవరు?</a:t>
            </a:r>
            <a:endParaRPr lang="te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బిట్‌కాయిన్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బిట్‌కాయిన్‌లో రాజీలు ఉంటాయి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దీని ధర వేగంగా మారవచ్చు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పొరపాట్లను సాధారణంగా సరిదిద్దలేము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అనేక ప్రదేశాల్లో దీని ఆమోదం ఇప్పటికీ పరిమితంగానే ఉంది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దీన్ని సురక్షితంగా ఉపయోగించడానికి కొంత నేర్చుకోవాలి</a:t>
            </a:r>
            <a:endParaRPr lang="te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 సంస్థలపై ఉంచే నమ్మకంలో కొంత భాగాన్ని ధృవీకరణ, వ్యక్తిగత బాధ్యతలతో భర్తీ చేస్తుంది. ఇది ప్రమాదాన్ని తొలగించదు.</a:t>
            </a:r>
            <a:endParaRPr lang="te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బిట్‌కాయిన్ అంటే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e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మీరు బిట్‌కాయిన్‌ను ఎలా ఉపయోగిస్తారు?</a:t>
            </a:r>
            <a:endParaRPr lang="te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ఏ వాలెట్ గురించైనా మొదటి ప్రశ్న: కీల నియంత్రణ ఎవరి చేతుల్లో ఉంది?</a:t>
            </a:r>
            <a:endParaRPr lang="te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వాలెట్ కీలను నిర్వహిస్తుంది</a:t>
            </a:r>
            <a:endParaRPr lang="te" sz="3000" dirty="0"/>
          </a:p>
        </p:txBody>
      </p:sp>
      <p:pic>
        <p:nvPicPr>
          <p:cNvPr id="4" name="Image 0" descr="మీ వాలెట్‌లో కీలు ఉంటాయి స్వీకరించండి స్వీకరణ చిరునామాను పంచుకోండిపంపండి మీ కీతో సంతకం చేయండి బిట్‌కాయిన్ ఉమ్మడి లెడ్జర్‌లోనే ఉంటుంది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266" y="1295430"/>
            <a:ext cx="10221255" cy="497845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మీరు బిట్‌కాయిన్‌ను ఎలా ఉపయోగిస్తారు?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మీ బిట్‌కాయిన్‌ను నిజానికి ఎవరు కలిగి ఉన్నారు?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473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స్వీయ సంరక్షణ: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కీల నియంత్రణ మీ చేతుల్లో ఉంటుంది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మీరు సీడ్ పదబంధాన్ని, పరికరాన్ని కోల్పోతే, మీ బిట్‌కాయిన్‌ను ఎవరూ మీకు తిరిగి అందించలేరు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సంస్థాగత సంరక్షణ: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ఒక సంస్థ కీలను తన వద్ద ఉంచుకుంటుంది, కొంతవరకు బ్యాంకు మాదిరిగా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మీ ఖాతాలోని నిల్వ అనేది మీకు చెల్లిస్తామని ఆ సంస్థ ఇచ్చే వాగ్దానం; అది ఉపసంహరణలను పరిమితం చేయవచ్చు, ఖాతాను స్తంభింపజేయవచ్చు, హ్యాకింగ్‌కు గురికావచ్చు లేదా మూతపడవచ్చు</a:t>
            </a:r>
            <a:endParaRPr lang="te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5195438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సంరక్షణ పద్ధతిని ఎంచుకోవడం మీ విలువకు పరీక్ష కాదు. మీరు ఏ రకమైన సంరక్షణను ఉపయోగిస్తున్నారో, దేనిపై నమ్మకం ఉంచుతున్నారో తెలుసుకోవడమే ముఖ్యం.</a:t>
            </a:r>
            <a:endParaRPr lang="te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మీరు బిట్‌కాయిన్‌ను ఎలా ఉపయోగిస్తారు?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మీ సీడ్ ఫ్రేజ్ అంటే పూర్తి ప్రాప్యత</a:t>
            </a:r>
            <a:endParaRPr lang="te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47770"/>
            <a:ext cx="5694426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మీ కీలను తిరిగి సృష్టించగల, ఒక నిర్దిష్ట క్రమంలో ఉండే పదాల జాబితా. ఇందులో సాధారణంగా 12 లేదా 24 పదాలు ఉంటాయి. ఈ జాబితా ఉన్న ఎవరైనా మీ బిట్‌కాయిన్‌ను తీసుకోవచ్చు.</a:t>
            </a:r>
            <a:endParaRPr lang="te" sz="2400" dirty="0"/>
          </a:p>
        </p:txBody>
      </p:sp>
      <p:pic>
        <p:nvPicPr>
          <p:cNvPr id="6" name="Image 1" descr="నమూనా మాత్రమే1. civil2. switch3. plunge4. stadium5. live6. wedding7. foster8. dice9. giraffe10. you11. foil12. cinnam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60" y="3656960"/>
            <a:ext cx="4514850" cy="257129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మీరు బిట్‌కాయిన్‌ను ఎలా ఉపయోగిస్తారు?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766151"/>
            <a:ext cx="10226010" cy="1325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te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కీలు మీవి కాకపోతే, నాణేలు కూడా</a:t>
            </a:r>
            <a:br/>
            <a:r>
              <a:rPr lang="te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మీవి కావు.</a:t>
            </a:r>
            <a:endParaRPr lang="te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మీరు బిట్‌కాయిన్‌ను ఎలా ఉపయోగిస్తారు?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మీరు ఏదైనా వాలెట్‌ను ఉపయోగించే</a:t>
            </a:r>
            <a:br/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ముందు</a:t>
            </a:r>
            <a:endParaRPr lang="te" sz="3000" dirty="0"/>
          </a:p>
        </p:txBody>
      </p:sp>
      <p:sp>
        <p:nvSpPr>
          <p:cNvPr id="5" name="Text 2"/>
          <p:cNvSpPr/>
          <p:nvPr/>
        </p:nvSpPr>
        <p:spPr>
          <a:xfrm>
            <a:off x="971459" y="1787561"/>
            <a:ext cx="6006694" cy="41920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13000"/>
              </a:lnSpc>
              <a:buSzPct val="100000"/>
              <a:buChar char="•"/>
            </a:pPr>
            <a:r>
              <a:rPr lang="te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కీలు:</a:t>
            </a:r>
            <a:r>
              <a:rPr lang="te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వాటిపై నియంత్రణ ఎవరిది, మీకా లేక ఒక కంపెనీకా?</a:t>
            </a:r>
            <a:endParaRPr lang="te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te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పునరుద్ధరణ:</a:t>
            </a:r>
            <a:r>
              <a:rPr lang="te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మీ ఫోన్ పోయినా లేదా కంపెనీ కనుమరుగైనా పరిస్థితి ఏమిటి?</a:t>
            </a:r>
            <a:endParaRPr lang="te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te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మూలం:</a:t>
            </a:r>
            <a:r>
              <a:rPr lang="te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అధికారిక వెబ్‌సైట్ లేదా యాప్ స్టోర్‌లోని పేజీ నుంచేనా, ఎవరో మీకు పంపిన లింక్ నుంచి కాదు కదా?</a:t>
            </a:r>
            <a:endParaRPr lang="te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te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కోడ్:</a:t>
            </a:r>
            <a:r>
              <a:rPr lang="te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ఓపెన్ సోర్స్‌గా ఉండి, క్రమం తప్పకుండా నిర్వహించబడుతోందా? (ఇది ఒక్కటే భద్రతకు రుజువు కాదు.)</a:t>
            </a:r>
            <a:endParaRPr lang="te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te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ఖర్చులు:</a:t>
            </a:r>
            <a:r>
              <a:rPr lang="te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పంపడానికి, స్వీకరించడానికి లేదా ఉపసంహరించుకోవడానికి రుసుములు ఉన్నాయా?</a:t>
            </a:r>
            <a:endParaRPr lang="te" sz="1920" dirty="0"/>
          </a:p>
          <a:p>
            <a:pPr algn="l" marL="182880" indent="-182880">
              <a:lnSpc>
                <a:spcPct val="113000"/>
              </a:lnSpc>
              <a:spcBef>
                <a:spcPts val="380"/>
              </a:spcBef>
              <a:buSzPct val="100000"/>
              <a:buChar char="•"/>
            </a:pPr>
            <a:r>
              <a:rPr lang="te" altLang="en-US" sz="19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చెల్లింపులు:</a:t>
            </a:r>
            <a:r>
              <a:rPr lang="te" altLang="en-US" sz="19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ఆన్-చైన్‌లోనా, లైట్నింగ్‌లోనా, లేక రెండింటిలోనా?</a:t>
            </a:r>
            <a:endParaRPr lang="te" sz="192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మీరు బిట్‌కాయిన్‌ను ఎలా ఉపయోగిస్తారు?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ఆన్-చైన్ మరియు లైట్నింగ్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6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ఆన్-చైన్: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బ్లాక్‌చైన్‌లో నేరుగా నమోదు చేయబడినది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లైట్నింగ్: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కాఫీ కొనడం వంటి వేగవంతమైన, చిన్న మొత్తాల, తరచుగా చేసే చెల్లింపుల కోసం బిట్‌కాయిన్‌పై నిర్మించిన చెల్లింపుల నెట్‌వర్క్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లైట్నింగ్ వాలెట్ కూడా ఇతరుల సంరక్షణలో లేదా స్వీయ సంరక్షణలో ఉండవచ్చు</a:t>
            </a:r>
            <a:endParaRPr lang="te" sz="2400" dirty="0"/>
          </a:p>
        </p:txBody>
      </p:sp>
      <p:pic>
        <p:nvPicPr>
          <p:cNvPr id="5" name="Image 0" descr="ఆన్-చైన్బిట్‌కాయిన్ బ్లాక్‌చైన్‌లో నేరుగా నమోదు చేయబడుతుందిలైట్నింగ్బిట్‌కాయిన్‌పై నిర్మించిన చెల్లింపుల నెట్‌వర్క్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189" y="3336737"/>
            <a:ext cx="10717408" cy="273579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మీరు బిట్‌కాయిన్‌ను ఎలా ఉపయోగిస్తారు?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మీరు నేర్చుకునేటప్పుడు పాటించాల్సిన మూడు నియమాలు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2091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te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ముందుగా నేర్చుకోండి.</a:t>
            </a:r>
            <a:r>
              <a:rPr lang="te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ఉత్సాహం, భయం లేదా ఒత్తిడి వల్ల చర్య తీసుకోకండి.</a:t>
            </a:r>
            <a:endParaRPr lang="te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e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చిన్న మొత్తంతో ప్రారంభించండి.</a:t>
            </a:r>
            <a:r>
              <a:rPr lang="te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మీకు పరిచయం లేని సాధనాలను, మీరు నష్టపోయినా భరించగలిగే మొత్తంతో ప్రయత్నించండి.</a:t>
            </a:r>
            <a:endParaRPr lang="te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te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నమ్మకండి, ధృవీకరించండి.</a:t>
            </a:r>
            <a:r>
              <a:rPr lang="te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వ్యక్తిని, చెల్లింపు పద్ధతిని, చిరునామాను, మొత్తాన్ని తనిఖీ చేయండి.</a:t>
            </a:r>
            <a:endParaRPr lang="te" sz="2300" dirty="0"/>
          </a:p>
        </p:txBody>
      </p:sp>
      <p:sp>
        <p:nvSpPr>
          <p:cNvPr id="5" name="Shape 3"/>
          <p:cNvSpPr/>
          <p:nvPr/>
        </p:nvSpPr>
        <p:spPr>
          <a:xfrm>
            <a:off x="666780" y="3796772"/>
            <a:ext cx="10858500" cy="2369302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796772"/>
            <a:ext cx="57150" cy="2369302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92103" y="4060119"/>
            <a:ext cx="10456896" cy="184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చెల్లింపులు స్వీకరించడానికి అవసరమైన సమాచారాన్ని పంచుకోండి, రహస్యాలను ఎప్పుడూ పంచుకోకండి</a:t>
            </a:r>
            <a:endParaRPr lang="te" sz="2300" dirty="0"/>
          </a:p>
          <a:p>
            <a:pPr algn="l" indent="0" marL="0">
              <a:lnSpc>
                <a:spcPct val="113000"/>
              </a:lnSpc>
              <a:spcBef>
                <a:spcPts val="340"/>
              </a:spcBef>
              <a:buNone/>
            </a:pPr>
            <a:r>
              <a:rPr lang="te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చిరునామాను లేదా చెల్లింపు అభ్యర్థనను పంచుకోవచ్చు. సీడ్ పదబంధాన్ని లేదా ప్రైవేట్ కీని ఎప్పుడూ పంచుకోకూడదు. ఏ విశ్వసనీయ బోధకులు, వాలెట్ సంస్థ లేదా సహాయ సిబ్బంది కూడా వాటిని ఎప్పుడూ అడగరు.</a:t>
            </a:r>
            <a:endParaRPr lang="te" sz="23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మీరు బిట్‌కాయిన్‌ను ఎలా ఉపయోగిస్తారు?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ఆగండి, ఏమీ పంచుకోవద్దు, ఏమీ</a:t>
            </a:r>
            <a:br/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పంపవద్దు</a:t>
            </a:r>
            <a:endParaRPr lang="te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48551"/>
            <a:ext cx="5694426" cy="2533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ఎవరైనా తొందరపెట్టినా లేదా రహస్యంగా ఉంచమన్నా, తప్పకుండా లాభాలు వస్తాయని హామీ ఇచ్చినా, ముందుగా బిట్‌కాయిన్ పంపమని మిమ్మల్ని అడిగినా, లేదా మీ సీడ్ పదబంధాన్ని అడిగినా ఆగండి. కాస్త ఆగి ఆలోచించండి. ఏదీ పంచుకోవద్దు. ఏదీ పంపవద్దు. ఆ తర్వాత మీకు ఇప్పటికే తెలిసిన సమాచారం అందించే మూలం ద్వారా సరిచూసుకోండి.</a:t>
            </a:r>
            <a:endParaRPr lang="te" sz="2110" dirty="0"/>
          </a:p>
        </p:txBody>
      </p:sp>
      <p:pic>
        <p:nvPicPr>
          <p:cNvPr id="6" name="Image 1" descr="అత్యవసరమని ఒత్తిడి చేయడం మరొకరి వలె నటించడం మార్చిన గమ్యస్థానం రాబడులకు హామీ ఇవ్వడం రహస్య సమాచారం అడగడం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24" y="4516313"/>
            <a:ext cx="4029121" cy="17225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మీరు బిట్‌కాయిన్‌ను ఎలా ఉపయోగిస్తారు?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te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తర్వాత ఏమిటి?</a:t>
            </a:r>
            <a:endParaRPr lang="te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te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ఇది కేవలం ఆరంభం మాత్రమే.</a:t>
            </a:r>
            <a:endParaRPr lang="te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నాలుగు ముఖ్యాంశాలు</a:t>
            </a:r>
            <a:endParaRPr lang="te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te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డబ్బు నియమాలు, నమ్మకంపై ఆధారపడి ఉంటుంది.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ఫియట్ ద్రవ్య సరఫరాను, నియమాలను కొద్దిపాటి సంస్థలు నిర్ణయిస్తాయి.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 భిన్నమైన నియమాలను అందిస్తుంది.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అందరికీ అందుబాటులో ఉండే, బహిరంగమైన, పరిమిత సరఫరా—దీనిని నమ్మడంపై ఆధారపడకుండా తనిఖీ చేయవచ్చు.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భద్రతే మొదటి ప్రాధాన్యం.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ముందుగా నేర్చుకోండి, చిన్న మొత్తంతో ప్రారంభించండి, ప్రతిదీ ధృవీకరించుకోండి, మీ సీడ్ పదబంధాన్ని ఎప్పుడూ ఎవరితోనూ పంచుకోకండి.</a:t>
            </a:r>
            <a:endParaRPr lang="te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te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ఇది కేవలం ఆరంభం మాత్రమే.</a:t>
            </a: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సురక్షితమైన ఒక తదుపరి అడుగు వేస్తే చాలు.</a:t>
            </a:r>
            <a:endParaRPr lang="te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4784049"/>
            <a:ext cx="10858500" cy="1233891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4784049"/>
            <a:ext cx="57150" cy="1233891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5058369"/>
            <a:ext cx="10415565" cy="685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ఒక్క క్షణం ఆలోచించండి</a:t>
            </a:r>
            <a:endParaRPr lang="te" sz="2400" dirty="0"/>
          </a:p>
          <a:p>
            <a:pPr algn="l" indent="0" marL="0">
              <a:lnSpc>
                <a:spcPct val="113000"/>
              </a:lnSpc>
              <a:spcBef>
                <a:spcPts val="360"/>
              </a:spcBef>
              <a:buNone/>
            </a:pPr>
            <a:r>
              <a:rPr lang="te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ప్రారంభంలోని ఐదు ప్రశ్నలను మళ్లీ చూడండి. ఇప్పుడు మీరు ఏమని సమాధానం ఇస్తారు?</a:t>
            </a:r>
            <a:endParaRPr lang="te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తర్వాత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te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బిట్‌కాయిన్ డిప్లొమా</a:t>
            </a:r>
            <a:endParaRPr lang="te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23355"/>
            <a:ext cx="6340632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తదుపరి అడుగు. ఇందులోని నాలుగు మాడ్యూల్స్ మిమ్మల్ని మరింత ముందుకు తీసుకెళ్తాయి:</a:t>
            </a:r>
            <a:endParaRPr lang="te" sz="2020" dirty="0"/>
          </a:p>
        </p:txBody>
      </p:sp>
      <p:sp>
        <p:nvSpPr>
          <p:cNvPr id="6" name="Text 3"/>
          <p:cNvSpPr/>
          <p:nvPr/>
        </p:nvSpPr>
        <p:spPr>
          <a:xfrm>
            <a:off x="986729" y="2319376"/>
            <a:ext cx="5989960" cy="1535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te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డబ్బును అర్థం చేసుకోవడం</a:t>
            </a:r>
            <a:endParaRPr lang="te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e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 ఎలా పనిచేస్తుంది</a:t>
            </a:r>
            <a:endParaRPr lang="te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e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బిట్‌కాయిన్‌ను సురక్షితంగా ఉపయోగించడం</a:t>
            </a:r>
            <a:endParaRPr lang="te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te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మీ సమాజంలో బిట్‌కాయిన్</a:t>
            </a:r>
            <a:endParaRPr lang="te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4136837"/>
            <a:ext cx="6340632" cy="1036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జిజ్ఞాసను కొనసాగించండి, ప్రశ్నలు అడుగుతూ ఉండండి, మరింత తెలుసుకోవడానికి సందర్శించండి: </a:t>
            </a:r>
            <a:r>
              <a:rPr lang="te" altLang="en-US" sz="2020" b="1" u="sng" dirty="0">
                <a:solidFill>
                  <a:srgbClr val="F7941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myfirstbitcoin.org</a:t>
            </a:r>
            <a:r>
              <a:rPr lang="te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te" sz="2020" dirty="0"/>
          </a:p>
        </p:txBody>
      </p:sp>
      <p:sp>
        <p:nvSpPr>
          <p:cNvPr id="8" name="Text 5"/>
          <p:cNvSpPr/>
          <p:nvPr/>
        </p:nvSpPr>
        <p:spPr>
          <a:xfrm>
            <a:off x="666780" y="5429524"/>
            <a:ext cx="6340632" cy="691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మా తదుపరి విద్యార్థుల బృందంలో మిమ్మల్ని చూడాలని ఎదురుచూస్తున్నాము.</a:t>
            </a:r>
            <a:endParaRPr lang="te" sz="202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te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బిట్‌కాయిన్‌కు పరిచయం · తర్వాత ఏమిటి?</a:t>
            </a:r>
            <a:endParaRPr lang="te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బిట్‌కాయిన్‌కు పరిచయం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2026-10-22T19:51:30Z</dcterms:created>
  <dcterms:modified xsi:type="dcterms:W3CDTF">2026-10-22T19:51:30Z</dcterms:modified>
</cp:coreProperties>
</file>