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68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z Salaza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B6ED414-A964-481C-88FF-ADFFF0E9322C}">
  <a:tblStyle styleId="{2B6ED414-A964-481C-88FF-ADFFF0E932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44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4-11T13:00:28.738" idx="1">
    <p:pos x="6000" y="0"/>
    <p:text>Would be good to point out difference of feeling anxious vs. having anxiety - Everyone feels anxious every once in a while. However, if your anxious feelings start to affect your schoolwork, personal life, or health, you may have anxiety.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02402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_1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hyperlink" Target="http://www.youtube.com/watch?v=Jfki4Vb84ZM" TargetMode="External"/><Relationship Id="rId5" Type="http://schemas.openxmlformats.org/officeDocument/2006/relationships/image" Target="../media/image20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emf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comments" Target="../comments/comment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://www.youtube.com/watch?v=u9Q8D6n-3qw" TargetMode="External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1586300" y="1332800"/>
            <a:ext cx="3087000" cy="101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3F3F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P2P</a:t>
            </a:r>
            <a:r>
              <a:rPr lang="en"/>
              <a:t> </a:t>
            </a: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968700" y="3265150"/>
            <a:ext cx="42555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We’re Here to Help</a:t>
            </a:r>
            <a:endParaRPr sz="3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9" name="Shape 59"/>
          <p:cNvSpPr txBox="1"/>
          <p:nvPr/>
        </p:nvSpPr>
        <p:spPr>
          <a:xfrm>
            <a:off x="1062300" y="2643763"/>
            <a:ext cx="430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Help helps, you are not alone!</a:t>
            </a:r>
            <a:endParaRPr sz="24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431900" y="290550"/>
            <a:ext cx="27171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What Can Others Do?</a:t>
            </a:r>
            <a:endParaRPr sz="1800" b="1"/>
          </a:p>
        </p:txBody>
      </p:sp>
      <p:sp>
        <p:nvSpPr>
          <p:cNvPr id="121" name="Shape 121"/>
          <p:cNvSpPr txBox="1"/>
          <p:nvPr/>
        </p:nvSpPr>
        <p:spPr>
          <a:xfrm>
            <a:off x="643925" y="891313"/>
            <a:ext cx="2206500" cy="18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Being a friend of someone who has depression or anxiety can be very hard to watch.  You may feel bad for the friend.  </a:t>
            </a:r>
            <a:r>
              <a:rPr lang="en">
                <a:solidFill>
                  <a:srgbClr val="FF0000"/>
                </a:solidFill>
              </a:rPr>
              <a:t>Here are some strategies that YOU can do to help.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22" name="Shape 122" descr="Image result for what can others do to help my anxiet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2878" y="117800"/>
            <a:ext cx="4945746" cy="476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722450" y="2889775"/>
            <a:ext cx="2426700" cy="17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Bad Script"/>
              <a:buChar char="●"/>
            </a:pPr>
            <a:r>
              <a:rPr lang="en">
                <a:solidFill>
                  <a:srgbClr val="FF0000"/>
                </a:solidFill>
                <a:latin typeface="Bad Script"/>
                <a:ea typeface="Bad Script"/>
                <a:cs typeface="Bad Script"/>
                <a:sym typeface="Bad Script"/>
              </a:rPr>
              <a:t>Be positive</a:t>
            </a:r>
            <a:endParaRPr>
              <a:solidFill>
                <a:srgbClr val="FF0000"/>
              </a:solidFill>
              <a:latin typeface="Bad Script"/>
              <a:ea typeface="Bad Script"/>
              <a:cs typeface="Bad Script"/>
              <a:sym typeface="Bad Script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Do what your friends wants to do, don’t overdo it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rgbClr val="FF0000"/>
                </a:solidFill>
              </a:rPr>
              <a:t>Stay calm </a:t>
            </a:r>
            <a:r>
              <a:rPr lang="en"/>
              <a:t>and help your friend keep calm.</a:t>
            </a:r>
            <a:endParaRPr/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Read this comic ----&gt;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363" y="168813"/>
            <a:ext cx="7847275" cy="480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460913" y="0"/>
            <a:ext cx="3912638" cy="15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latin typeface="Playball"/>
                <a:ea typeface="Playball"/>
                <a:cs typeface="Playball"/>
                <a:sym typeface="Playball"/>
              </a:rPr>
              <a:t>Erase</a:t>
            </a:r>
            <a:endParaRPr sz="9600" dirty="0">
              <a:latin typeface="Playball"/>
              <a:ea typeface="Playball"/>
              <a:cs typeface="Playball"/>
              <a:sym typeface="Playball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829950" y="1410025"/>
            <a:ext cx="29628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BY: Gabriel J. Hill 7th Grade</a:t>
            </a:r>
            <a:endParaRPr sz="24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5" name="Shape 135" title="103834ED BBE0 4DCC AE9A 7460C7B21A78 HQ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2900" y="2653750"/>
            <a:ext cx="3203850" cy="240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497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05730">
            <a:off x="245818" y="342969"/>
            <a:ext cx="3043626" cy="2282720"/>
          </a:xfrm>
          <a:prstGeom prst="rect">
            <a:avLst/>
          </a:prstGeom>
          <a:ln w="19050" cmpd="sng">
            <a:solidFill>
              <a:srgbClr val="FFFF00"/>
            </a:solidFill>
          </a:ln>
        </p:spPr>
      </p:pic>
      <p:pic>
        <p:nvPicPr>
          <p:cNvPr id="4" name="Picture 3" descr="DSC01508-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91999">
            <a:off x="3812426" y="280661"/>
            <a:ext cx="5115908" cy="3198323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pic>
        <p:nvPicPr>
          <p:cNvPr id="3" name="Picture 2" descr="DSC01498-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9817" y="2621671"/>
            <a:ext cx="4394924" cy="2450142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939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5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5197"/>
            <a:ext cx="4691069" cy="3518302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pic>
        <p:nvPicPr>
          <p:cNvPr id="3" name="Picture 2" descr="DSC01513-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8385" y="1228910"/>
            <a:ext cx="3475614" cy="3914589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pic>
        <p:nvPicPr>
          <p:cNvPr id="4" name="Picture 3" descr="P2P Depression Awareness Poster 4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3784">
            <a:off x="4162448" y="221773"/>
            <a:ext cx="2269849" cy="3026465"/>
          </a:xfrm>
          <a:prstGeom prst="rect">
            <a:avLst/>
          </a:prstGeom>
          <a:ln w="19050" cmpd="sng">
            <a:solidFill>
              <a:schemeClr val="accent6"/>
            </a:solidFill>
          </a:ln>
        </p:spPr>
      </p:pic>
      <p:pic>
        <p:nvPicPr>
          <p:cNvPr id="5" name="Picture 4" descr="DSC0151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40389">
            <a:off x="231191" y="116558"/>
            <a:ext cx="2205505" cy="1654130"/>
          </a:xfrm>
          <a:prstGeom prst="rect">
            <a:avLst/>
          </a:prstGeom>
          <a:ln w="19050" cmpd="sng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88360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1495-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398" y="102408"/>
            <a:ext cx="3390270" cy="2160833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pic>
        <p:nvPicPr>
          <p:cNvPr id="4" name="Picture 3" descr="DSC01496-1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66281">
            <a:off x="4704052" y="36513"/>
            <a:ext cx="3062510" cy="2887939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pic>
        <p:nvPicPr>
          <p:cNvPr id="7" name="Picture 6" descr="DSC0150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89807">
            <a:off x="348245" y="2252999"/>
            <a:ext cx="3963852" cy="2634475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pic>
        <p:nvPicPr>
          <p:cNvPr id="12" name="Picture 11" descr="DSC01522-1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5411" y="2079767"/>
            <a:ext cx="3784952" cy="2980937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 descr="Image result for depression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2079" y="926275"/>
            <a:ext cx="3428050" cy="35936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219075" y="926275"/>
            <a:ext cx="4233600" cy="39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omfortaa"/>
              <a:buChar char="○"/>
            </a:pPr>
            <a:r>
              <a:rPr lang="en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Loss of interest or pleasure in activities once enjoyed</a:t>
            </a:r>
            <a:endParaRPr dirty="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Comfortaa"/>
              <a:buChar char="○"/>
            </a:pPr>
            <a:r>
              <a:rPr lang="en" dirty="0">
                <a:solidFill>
                  <a:srgbClr val="111111"/>
                </a:solidFill>
                <a:latin typeface="Comfortaa"/>
                <a:ea typeface="Comfortaa"/>
                <a:cs typeface="Comfortaa"/>
                <a:sym typeface="Comfortaa"/>
              </a:rPr>
              <a:t>Feeling sad or having a dull mood</a:t>
            </a:r>
            <a:endParaRPr dirty="0">
              <a:solidFill>
                <a:srgbClr val="11111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Comfortaa"/>
              <a:buChar char="○"/>
            </a:pPr>
            <a:r>
              <a:rPr lang="en" dirty="0">
                <a:solidFill>
                  <a:srgbClr val="111111"/>
                </a:solidFill>
                <a:latin typeface="Comfortaa"/>
                <a:ea typeface="Comfortaa"/>
                <a:cs typeface="Comfortaa"/>
                <a:sym typeface="Comfortaa"/>
              </a:rPr>
              <a:t>Changes in appetite — weight loss or gain unrelated to dieting</a:t>
            </a:r>
            <a:endParaRPr dirty="0">
              <a:solidFill>
                <a:srgbClr val="11111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omfortaa"/>
              <a:buChar char="○"/>
            </a:pPr>
            <a:r>
              <a:rPr lang="en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Trouble sleeping or sleeping too much</a:t>
            </a:r>
            <a:endParaRPr dirty="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Comfortaa"/>
              <a:buChar char="○"/>
            </a:pPr>
            <a:r>
              <a:rPr lang="en" dirty="0">
                <a:solidFill>
                  <a:srgbClr val="111111"/>
                </a:solidFill>
                <a:latin typeface="Comfortaa"/>
                <a:ea typeface="Comfortaa"/>
                <a:cs typeface="Comfortaa"/>
                <a:sym typeface="Comfortaa"/>
              </a:rPr>
              <a:t>Loss of energy or increased fatigue</a:t>
            </a:r>
            <a:endParaRPr dirty="0">
              <a:solidFill>
                <a:srgbClr val="11111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Comfortaa"/>
              <a:buChar char="○"/>
            </a:pPr>
            <a:r>
              <a:rPr lang="en" dirty="0">
                <a:solidFill>
                  <a:srgbClr val="111111"/>
                </a:solidFill>
                <a:latin typeface="Comfortaa"/>
                <a:ea typeface="Comfortaa"/>
                <a:cs typeface="Comfortaa"/>
                <a:sym typeface="Comfortaa"/>
              </a:rPr>
              <a:t>Increase in purposeless physical activity (e.g., hand-wringing or pacing) or slowed movements and speech (actions observable by others)</a:t>
            </a:r>
            <a:endParaRPr dirty="0">
              <a:solidFill>
                <a:srgbClr val="11111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omfortaa"/>
              <a:buChar char="○"/>
            </a:pPr>
            <a:r>
              <a:rPr lang="en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Feeling worthless or guilty </a:t>
            </a:r>
            <a:endParaRPr dirty="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omfortaa"/>
              <a:buChar char="○"/>
            </a:pPr>
            <a:r>
              <a:rPr lang="en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Difficulty thinking, concentrating or making decisions</a:t>
            </a:r>
            <a:endParaRPr dirty="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omfortaa"/>
              <a:buChar char="○"/>
            </a:pPr>
            <a:r>
              <a:rPr lang="en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Thoughts of death or suicide</a:t>
            </a:r>
            <a:endParaRPr dirty="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omfortaa"/>
              <a:buChar char="○"/>
            </a:pPr>
            <a:r>
              <a:rPr lang="en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Self harm</a:t>
            </a:r>
            <a:endParaRPr dirty="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omfortaa"/>
              <a:buChar char="○"/>
            </a:pPr>
            <a:r>
              <a:rPr lang="en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Feeling these ways for at least two weeks </a:t>
            </a:r>
            <a:endParaRPr dirty="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2814925" y="154375"/>
            <a:ext cx="2969400" cy="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 txBox="1"/>
          <p:nvPr/>
        </p:nvSpPr>
        <p:spPr>
          <a:xfrm>
            <a:off x="378973" y="4575"/>
            <a:ext cx="4930896" cy="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Lobster"/>
                <a:ea typeface="Lobster"/>
                <a:cs typeface="Lobster"/>
                <a:sym typeface="Lobster"/>
              </a:rPr>
              <a:t>Depression Can Be:</a:t>
            </a:r>
            <a:endParaRPr sz="3600" dirty="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578050" y="326900"/>
            <a:ext cx="4357200" cy="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 txBox="1"/>
          <p:nvPr/>
        </p:nvSpPr>
        <p:spPr>
          <a:xfrm>
            <a:off x="259400" y="3584925"/>
            <a:ext cx="3998400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8352" y="198788"/>
            <a:ext cx="276225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491800" y="326900"/>
            <a:ext cx="35766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</p:txBody>
      </p:sp>
      <p:sp>
        <p:nvSpPr>
          <p:cNvPr id="92" name="Shape 92"/>
          <p:cNvSpPr txBox="1"/>
          <p:nvPr/>
        </p:nvSpPr>
        <p:spPr>
          <a:xfrm>
            <a:off x="259400" y="326900"/>
            <a:ext cx="5260500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Dancing Script"/>
                <a:ea typeface="Dancing Script"/>
                <a:cs typeface="Dancing Script"/>
                <a:sym typeface="Dancing Script"/>
              </a:rPr>
              <a:t>Anxiety Can Be:</a:t>
            </a:r>
            <a:endParaRPr sz="36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126400" y="1198700"/>
            <a:ext cx="5260500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alligraffitti"/>
              <a:buChar char="➢"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Calligraffitti"/>
                <a:ea typeface="Calligraffitti"/>
                <a:cs typeface="Calligraffitti"/>
                <a:sym typeface="Calligraffitti"/>
              </a:rPr>
              <a:t>a feeling of worry, nervousness, or unease, typically about an imminent event or something with an uncertain outcome.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Calligraffitti"/>
              <a:ea typeface="Calligraffitti"/>
              <a:cs typeface="Calligraffitti"/>
              <a:sym typeface="Calligraffitti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ligraffitti"/>
              <a:buChar char="➢"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Calligraffitti"/>
                <a:ea typeface="Calligraffitti"/>
                <a:cs typeface="Calligraffitti"/>
                <a:sym typeface="Calligraffitti"/>
              </a:rPr>
              <a:t>Restlessness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Calligraffitti"/>
              <a:ea typeface="Calligraffitti"/>
              <a:cs typeface="Calligraffitti"/>
              <a:sym typeface="Calligraffitti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ligraffitti"/>
              <a:buChar char="➢"/>
            </a:pPr>
            <a:r>
              <a:rPr lang="en" sz="1800">
                <a:solidFill>
                  <a:srgbClr val="FF0000"/>
                </a:solidFill>
                <a:highlight>
                  <a:srgbClr val="FFFFFF"/>
                </a:highlight>
                <a:latin typeface="Calligraffitti"/>
                <a:ea typeface="Calligraffitti"/>
                <a:cs typeface="Calligraffitti"/>
                <a:sym typeface="Calligraffitti"/>
              </a:rPr>
              <a:t>Sweating</a:t>
            </a:r>
            <a:endParaRPr sz="1800">
              <a:solidFill>
                <a:srgbClr val="FF0000"/>
              </a:solidFill>
              <a:highlight>
                <a:srgbClr val="FFFFFF"/>
              </a:highlight>
              <a:latin typeface="Calligraffitti"/>
              <a:ea typeface="Calligraffitti"/>
              <a:cs typeface="Calligraffitti"/>
              <a:sym typeface="Calligraffitti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ligraffitti"/>
              <a:buChar char="➢"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Calligraffitti"/>
                <a:ea typeface="Calligraffitti"/>
                <a:cs typeface="Calligraffitti"/>
                <a:sym typeface="Calligraffitti"/>
              </a:rPr>
              <a:t>Excessive worry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Calligraffitti"/>
              <a:ea typeface="Calligraffitti"/>
              <a:cs typeface="Calligraffitti"/>
              <a:sym typeface="Calligraffitti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ligraffitti"/>
              <a:buChar char="➢"/>
            </a:pPr>
            <a:r>
              <a:rPr lang="en" sz="1800">
                <a:solidFill>
                  <a:srgbClr val="FF0000"/>
                </a:solidFill>
                <a:highlight>
                  <a:srgbClr val="FFFFFF"/>
                </a:highlight>
                <a:latin typeface="Calligraffitti"/>
                <a:ea typeface="Calligraffitti"/>
                <a:cs typeface="Calligraffitti"/>
                <a:sym typeface="Calligraffitti"/>
              </a:rPr>
              <a:t>Insomnia (Trouble sleeping)</a:t>
            </a:r>
            <a:endParaRPr sz="1800">
              <a:solidFill>
                <a:srgbClr val="FF0000"/>
              </a:solidFill>
              <a:highlight>
                <a:srgbClr val="FFFFFF"/>
              </a:highlight>
              <a:latin typeface="Calligraffitti"/>
              <a:ea typeface="Calligraffitti"/>
              <a:cs typeface="Calligraffitti"/>
              <a:sym typeface="Calligraffitti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ligraffitti"/>
              <a:buChar char="➢"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Calligraffitti"/>
                <a:ea typeface="Calligraffitti"/>
                <a:cs typeface="Calligraffitti"/>
                <a:sym typeface="Calligraffitti"/>
              </a:rPr>
              <a:t>Nausea (Feeling dizzy/sick)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Calligraffitti"/>
              <a:ea typeface="Calligraffitti"/>
              <a:cs typeface="Calligraffitti"/>
              <a:sym typeface="Calligraffitti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ligraffitti"/>
              <a:buChar char="➢"/>
            </a:pPr>
            <a:r>
              <a:rPr lang="en" sz="1800">
                <a:solidFill>
                  <a:srgbClr val="FF0000"/>
                </a:solidFill>
                <a:highlight>
                  <a:srgbClr val="FFFFFF"/>
                </a:highlight>
                <a:latin typeface="Calligraffitti"/>
                <a:ea typeface="Calligraffitti"/>
                <a:cs typeface="Calligraffitti"/>
                <a:sym typeface="Calligraffitti"/>
              </a:rPr>
              <a:t>Poor Concentration </a:t>
            </a:r>
            <a:endParaRPr sz="1800">
              <a:solidFill>
                <a:srgbClr val="FF0000"/>
              </a:solidFill>
              <a:highlight>
                <a:srgbClr val="FFFFFF"/>
              </a:highlight>
              <a:latin typeface="Calligraffitti"/>
              <a:ea typeface="Calligraffitti"/>
              <a:cs typeface="Calligraffitti"/>
              <a:sym typeface="Calligraffitti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ligraffitti"/>
              <a:buChar char="➢"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Calligraffitti"/>
                <a:ea typeface="Calligraffitti"/>
                <a:cs typeface="Calligraffitti"/>
                <a:sym typeface="Calligraffitti"/>
              </a:rPr>
              <a:t>Racing or Unwanted Thoughts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Calligraffitti"/>
              <a:ea typeface="Calligraffitti"/>
              <a:cs typeface="Calligraffitti"/>
              <a:sym typeface="Calligraffitti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ligraffitti"/>
              <a:buChar char="➢"/>
            </a:pPr>
            <a:r>
              <a:rPr lang="en" sz="1800">
                <a:solidFill>
                  <a:srgbClr val="FF0000"/>
                </a:solidFill>
                <a:highlight>
                  <a:srgbClr val="FFFFFF"/>
                </a:highlight>
                <a:latin typeface="Calligraffitti"/>
                <a:ea typeface="Calligraffitti"/>
                <a:cs typeface="Calligraffitti"/>
                <a:sym typeface="Calligraffitti"/>
              </a:rPr>
              <a:t>A feeling of panic — sometimes without a particular reason</a:t>
            </a:r>
            <a:endParaRPr sz="1800">
              <a:solidFill>
                <a:srgbClr val="FF0000"/>
              </a:solidFill>
              <a:highlight>
                <a:srgbClr val="FFFFFF"/>
              </a:highlight>
              <a:latin typeface="Calligraffitti"/>
              <a:ea typeface="Calligraffitti"/>
              <a:cs typeface="Calligraffitti"/>
              <a:sym typeface="Calligraffitti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ligraffitti"/>
              <a:buChar char="➢"/>
            </a:pPr>
            <a:r>
              <a:rPr lang="en" sz="1800">
                <a:solidFill>
                  <a:srgbClr val="FF0000"/>
                </a:solidFill>
                <a:highlight>
                  <a:srgbClr val="FFFFFF"/>
                </a:highlight>
                <a:latin typeface="Calligraffitti"/>
                <a:ea typeface="Calligraffitti"/>
                <a:cs typeface="Calligraffitti"/>
                <a:sym typeface="Calligraffitti"/>
              </a:rPr>
              <a:t>These feelings impacting your daily life</a:t>
            </a:r>
            <a:endParaRPr sz="1800">
              <a:solidFill>
                <a:srgbClr val="FF0000"/>
              </a:solidFill>
              <a:highlight>
                <a:srgbClr val="FFFFFF"/>
              </a:highlight>
              <a:latin typeface="Calligraffitti"/>
              <a:ea typeface="Calligraffitti"/>
              <a:cs typeface="Calligraffitti"/>
              <a:sym typeface="Calligraffitti"/>
            </a:endParaRPr>
          </a:p>
        </p:txBody>
      </p:sp>
      <p:pic>
        <p:nvPicPr>
          <p:cNvPr id="94" name="Shape 94" descr="Image result for anxiet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4950" y="3182363"/>
            <a:ext cx="1800225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113125" y="104825"/>
            <a:ext cx="28413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How about an activity</a:t>
            </a:r>
            <a:endParaRPr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BOX BREATHING!</a:t>
            </a:r>
            <a:endParaRPr b="1"/>
          </a:p>
        </p:txBody>
      </p:sp>
      <p:sp>
        <p:nvSpPr>
          <p:cNvPr id="100" name="Shape 100"/>
          <p:cNvSpPr txBox="1"/>
          <p:nvPr/>
        </p:nvSpPr>
        <p:spPr>
          <a:xfrm>
            <a:off x="304975" y="1021725"/>
            <a:ext cx="2457600" cy="21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legreya"/>
                <a:ea typeface="Alegreya"/>
                <a:cs typeface="Alegreya"/>
                <a:sym typeface="Alegreya"/>
              </a:rPr>
              <a:t>Box breathing can help you calm down in an anxious situation. Box breathing is a form of calming oneself down. This can help when you are anxious.  Such as during a test. Take a chance to calm down. This video does really work.  Please follow along with the video and relax.</a:t>
            </a:r>
            <a:endParaRPr sz="1500"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01" name="Shape 101" descr="Image result for 4-7-8 breath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800" y="3740850"/>
            <a:ext cx="2184450" cy="122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 descr="I created this video with the YouTube Video Editor (https://www.youtube.com/editor)" title="Triangle breathing, 1 minute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8500" y="65542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510425" y="392625"/>
            <a:ext cx="18768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What Can I Do?</a:t>
            </a:r>
            <a:endParaRPr sz="1800" b="1"/>
          </a:p>
        </p:txBody>
      </p:sp>
      <p:sp>
        <p:nvSpPr>
          <p:cNvPr id="112" name="Shape 112"/>
          <p:cNvSpPr txBox="1"/>
          <p:nvPr/>
        </p:nvSpPr>
        <p:spPr>
          <a:xfrm>
            <a:off x="722475" y="989425"/>
            <a:ext cx="1876800" cy="13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Having anxiety and depression is a hard thing to deal with.  Here are some strategies to help get through it.</a:t>
            </a:r>
            <a:endParaRPr/>
          </a:p>
        </p:txBody>
      </p:sp>
      <p:sp>
        <p:nvSpPr>
          <p:cNvPr id="113" name="Shape 113"/>
          <p:cNvSpPr txBox="1"/>
          <p:nvPr/>
        </p:nvSpPr>
        <p:spPr>
          <a:xfrm>
            <a:off x="558725" y="2864550"/>
            <a:ext cx="2418600" cy="19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rgbClr val="FF0000"/>
                </a:solidFill>
              </a:rPr>
              <a:t>Professional Help </a:t>
            </a:r>
            <a:r>
              <a:rPr lang="en" sz="1500">
                <a:solidFill>
                  <a:schemeClr val="dk1"/>
                </a:solidFill>
              </a:rPr>
              <a:t>(Counselor,</a:t>
            </a:r>
            <a:endParaRPr sz="15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Therapist, etc.)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rgbClr val="FF0000"/>
                </a:solidFill>
              </a:rPr>
              <a:t>Talking to people who care about you </a:t>
            </a:r>
            <a:r>
              <a:rPr lang="en" sz="1500">
                <a:solidFill>
                  <a:schemeClr val="dk1"/>
                </a:solidFill>
              </a:rPr>
              <a:t>(Close </a:t>
            </a:r>
            <a:r>
              <a:rPr lang="en" sz="1500">
                <a:solidFill>
                  <a:srgbClr val="980000"/>
                </a:solidFill>
              </a:rPr>
              <a:t>Friends, Family,</a:t>
            </a:r>
            <a:r>
              <a:rPr lang="en" sz="1500">
                <a:solidFill>
                  <a:schemeClr val="dk1"/>
                </a:solidFill>
              </a:rPr>
              <a:t> etc.)</a:t>
            </a:r>
            <a:endParaRPr sz="1500"/>
          </a:p>
        </p:txBody>
      </p:sp>
      <p:pic>
        <p:nvPicPr>
          <p:cNvPr id="114" name="Shape 114" descr="Image result for what can I d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9828" y="183225"/>
            <a:ext cx="2682772" cy="19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 descr="Image result for what can I do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275" y="2175202"/>
            <a:ext cx="2563875" cy="256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360</Words>
  <Application>Microsoft Macintosh PowerPoint</Application>
  <PresentationFormat>On-screen Show (16:9)</PresentationFormat>
  <Paragraphs>44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Simple Light</vt:lpstr>
      <vt:lpstr>P2P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P2P </dc:title>
  <cp:lastModifiedBy>ITD</cp:lastModifiedBy>
  <cp:revision>9</cp:revision>
  <dcterms:modified xsi:type="dcterms:W3CDTF">2018-06-03T23:07:21Z</dcterms:modified>
</cp:coreProperties>
</file>