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5" r:id="rId7"/>
    <p:sldId id="263" r:id="rId8"/>
    <p:sldId id="261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8" d="100"/>
          <a:sy n="28" d="100"/>
        </p:scale>
        <p:origin x="-1085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F577341-776C-42EE-9598-C9AB715F054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5CC1E6A-631E-4DD7-91C3-F6BFD24FE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7341-776C-42EE-9598-C9AB715F054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1E6A-631E-4DD7-91C3-F6BFD24FE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7341-776C-42EE-9598-C9AB715F054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1E6A-631E-4DD7-91C3-F6BFD24FE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7341-776C-42EE-9598-C9AB715F054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1E6A-631E-4DD7-91C3-F6BFD24FE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7341-776C-42EE-9598-C9AB715F054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1E6A-631E-4DD7-91C3-F6BFD24FE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7341-776C-42EE-9598-C9AB715F054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1E6A-631E-4DD7-91C3-F6BFD24FE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F577341-776C-42EE-9598-C9AB715F054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CC1E6A-631E-4DD7-91C3-F6BFD24FE5F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F577341-776C-42EE-9598-C9AB715F054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5CC1E6A-631E-4DD7-91C3-F6BFD24FE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7341-776C-42EE-9598-C9AB715F054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1E6A-631E-4DD7-91C3-F6BFD24FE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7341-776C-42EE-9598-C9AB715F054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1E6A-631E-4DD7-91C3-F6BFD24FE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7341-776C-42EE-9598-C9AB715F054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1E6A-631E-4DD7-91C3-F6BFD24FE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F577341-776C-42EE-9598-C9AB715F054A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5CC1E6A-631E-4DD7-91C3-F6BFD24FE5F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9848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Depression Overview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6096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Alejandro Rojas, LLMSW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Picture 9" descr="Understanding-Depression-Infographic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2057400"/>
            <a:ext cx="6217920" cy="34975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1066800"/>
          </a:xfrm>
        </p:spPr>
        <p:txBody>
          <a:bodyPr/>
          <a:lstStyle/>
          <a:p>
            <a:r>
              <a:rPr lang="en-US" dirty="0" smtClean="0"/>
              <a:t>Activity Time!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2932176"/>
          </a:xfrm>
        </p:spPr>
        <p:txBody>
          <a:bodyPr/>
          <a:lstStyle/>
          <a:p>
            <a:r>
              <a:rPr lang="en-US" dirty="0" smtClean="0"/>
              <a:t>Grab a piece of paper and number it from 1 to 10</a:t>
            </a:r>
          </a:p>
          <a:p>
            <a:endParaRPr lang="en-US" dirty="0" smtClean="0"/>
          </a:p>
          <a:p>
            <a:r>
              <a:rPr lang="en-US" dirty="0" smtClean="0"/>
              <a:t>I will ask you 10 Questions and you answer True of False</a:t>
            </a:r>
          </a:p>
          <a:p>
            <a:endParaRPr lang="en-US" dirty="0" smtClean="0"/>
          </a:p>
          <a:p>
            <a:r>
              <a:rPr lang="en-US" dirty="0" smtClean="0"/>
              <a:t>Good Luck!</a:t>
            </a:r>
            <a:endParaRPr lang="en-US" dirty="0"/>
          </a:p>
        </p:txBody>
      </p:sp>
      <p:pic>
        <p:nvPicPr>
          <p:cNvPr id="4" name="Picture 3" descr="True-Or-False-Gam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3962400"/>
            <a:ext cx="30956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1143000"/>
            <a:ext cx="4150385" cy="443727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What is Depression</a:t>
            </a:r>
          </a:p>
          <a:p>
            <a:pPr lvl="1"/>
            <a:r>
              <a:rPr lang="en-US" sz="2200" dirty="0" smtClean="0">
                <a:solidFill>
                  <a:schemeClr val="accent6">
                    <a:lumMod val="50000"/>
                  </a:schemeClr>
                </a:solidFill>
              </a:rPr>
              <a:t>And what Causes Depression</a:t>
            </a:r>
          </a:p>
          <a:p>
            <a:pPr lvl="1"/>
            <a:endParaRPr lang="en-US" sz="22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Symptoms of Depression</a:t>
            </a:r>
          </a:p>
          <a:p>
            <a:pPr lvl="1"/>
            <a:r>
              <a:rPr lang="en-US" sz="2200" dirty="0" smtClean="0">
                <a:solidFill>
                  <a:schemeClr val="accent6">
                    <a:lumMod val="50000"/>
                  </a:schemeClr>
                </a:solidFill>
              </a:rPr>
              <a:t>thoughts, feelings, and behaviors</a:t>
            </a:r>
          </a:p>
          <a:p>
            <a:pPr lvl="1"/>
            <a:endParaRPr lang="en-US" sz="22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What are the myths about Depression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How we can help a friend with Depression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True or False game.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Picture 4" descr="agenda-clipart-TN_agenda_animation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38800" y="609600"/>
            <a:ext cx="1855391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maxresdefault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990600"/>
            <a:ext cx="4038600" cy="2667000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33400" y="3810000"/>
            <a:ext cx="4038600" cy="2017776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Depression is when normal feelings like being sad, down, grumpy, or irritable are very intense, go on too long and get in the way of normal life. 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8200" y="1295400"/>
            <a:ext cx="40386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rgbClr val="FF0000"/>
                </a:solidFill>
              </a:rPr>
              <a:t>Common Symptoms</a:t>
            </a:r>
          </a:p>
          <a:p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Low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mood, 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Loss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of interest in things you’d normally enjoy, changes in appetite, 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Feeling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worthless or excessively guilty, 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Sleeping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either too much or too little, 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Poor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concentration, restlessness or slowness, loss of energy,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and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Recurrent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thoughts of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harming yourself.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3383280" cy="457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Causes of Depression: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34000" y="1219200"/>
            <a:ext cx="3383280" cy="5410200"/>
          </a:xfrm>
        </p:spPr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2000" dirty="0" smtClean="0"/>
              <a:t> 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</a:rPr>
              <a:t>Stress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endParaRPr lang="en-US" sz="1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</a:rPr>
              <a:t>  Chronic illness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endParaRPr lang="en-US" sz="1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</a:rPr>
              <a:t>  Chemicals in the brain (not working properly)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endParaRPr lang="en-US" sz="1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</a:rPr>
              <a:t>  Stressful life events like 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death of a loved one,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endParaRPr lang="en-US" sz="1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</a:rPr>
              <a:t>  Divorce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endParaRPr lang="en-US" sz="1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</a:rPr>
              <a:t>  Moving to a new area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endParaRPr lang="en-US" sz="1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</a:rPr>
              <a:t>  Breakup with a girlfriend or boyfriend </a:t>
            </a:r>
            <a:endParaRPr lang="en-US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Content Placeholder 6" descr="teenage-depressio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676400"/>
            <a:ext cx="4800600" cy="372846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SYMPTOMS- </a:t>
            </a:r>
            <a:r>
              <a:rPr lang="en-US" sz="2800" dirty="0" smtClean="0"/>
              <a:t>Feelings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3962400" cy="4648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Sad mood, feelings of worthlessness or guilt, and despair</a:t>
            </a:r>
          </a:p>
          <a:p>
            <a:endParaRPr lang="en-US" dirty="0" smtClean="0"/>
          </a:p>
          <a:p>
            <a:r>
              <a:rPr lang="en-US" dirty="0" smtClean="0"/>
              <a:t> Irritability, anger, or hostility</a:t>
            </a:r>
          </a:p>
          <a:p>
            <a:endParaRPr lang="en-US" dirty="0" smtClean="0"/>
          </a:p>
          <a:p>
            <a:r>
              <a:rPr lang="en-US" dirty="0" smtClean="0"/>
              <a:t>No energy, bored</a:t>
            </a:r>
          </a:p>
          <a:p>
            <a:endParaRPr lang="en-US" dirty="0" smtClean="0"/>
          </a:p>
          <a:p>
            <a:r>
              <a:rPr lang="en-US" dirty="0" smtClean="0"/>
              <a:t>Extreme sensitivity to (and easily upset about) things </a:t>
            </a:r>
          </a:p>
          <a:p>
            <a:r>
              <a:rPr lang="en-US" dirty="0" smtClean="0"/>
              <a:t>that happen</a:t>
            </a:r>
          </a:p>
          <a:p>
            <a:endParaRPr lang="en-US" dirty="0" smtClean="0"/>
          </a:p>
          <a:p>
            <a:r>
              <a:rPr lang="en-US" dirty="0" smtClean="0"/>
              <a:t>Difficulty concentrating</a:t>
            </a:r>
          </a:p>
          <a:p>
            <a:endParaRPr lang="en-US" dirty="0" smtClean="0"/>
          </a:p>
          <a:p>
            <a:r>
              <a:rPr lang="en-US" dirty="0" smtClean="0"/>
              <a:t>Physical aches and pains </a:t>
            </a:r>
          </a:p>
          <a:p>
            <a:r>
              <a:rPr lang="en-US" dirty="0" smtClean="0"/>
              <a:t>such as headaches or stomachaches</a:t>
            </a:r>
          </a:p>
          <a:p>
            <a:endParaRPr lang="en-US" dirty="0"/>
          </a:p>
        </p:txBody>
      </p:sp>
      <p:pic>
        <p:nvPicPr>
          <p:cNvPr id="5" name="Content Placeholder 4" descr="depression-signs-symptoms-infographic-concept-vector-flat-cartoon-illustration-poster-sad-women-character-8048095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114800" y="1447800"/>
            <a:ext cx="4705350" cy="406831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7620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SYMPTOMS- </a:t>
            </a:r>
            <a:r>
              <a:rPr lang="en-US" sz="2800" dirty="0" smtClean="0"/>
              <a:t>Thoughts</a:t>
            </a:r>
            <a:endParaRPr lang="en-US" dirty="0"/>
          </a:p>
        </p:txBody>
      </p:sp>
      <p:pic>
        <p:nvPicPr>
          <p:cNvPr id="7" name="Content Placeholder 6" descr="image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3398" y="2362191"/>
            <a:ext cx="3947160" cy="2971800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19600" y="1676400"/>
            <a:ext cx="4343400" cy="4602163"/>
          </a:xfrm>
        </p:spPr>
        <p:txBody>
          <a:bodyPr>
            <a:normAutofit fontScale="85000" lnSpcReduction="10000"/>
          </a:bodyPr>
          <a:lstStyle/>
          <a:p>
            <a:r>
              <a:rPr lang="en-US" sz="2100" dirty="0" smtClean="0">
                <a:solidFill>
                  <a:schemeClr val="accent6">
                    <a:lumMod val="50000"/>
                  </a:schemeClr>
                </a:solidFill>
              </a:rPr>
              <a:t>Down on self, thoughts of not being worth anything, or not being lovable</a:t>
            </a:r>
          </a:p>
          <a:p>
            <a:endParaRPr lang="en-US" sz="21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100" dirty="0" smtClean="0">
                <a:solidFill>
                  <a:schemeClr val="accent6">
                    <a:lumMod val="50000"/>
                  </a:schemeClr>
                </a:solidFill>
              </a:rPr>
              <a:t> Little or no interest in socializing with friends</a:t>
            </a:r>
          </a:p>
          <a:p>
            <a:endParaRPr lang="en-US" sz="21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100" dirty="0" smtClean="0">
                <a:solidFill>
                  <a:schemeClr val="accent6">
                    <a:lumMod val="50000"/>
                  </a:schemeClr>
                </a:solidFill>
              </a:rPr>
              <a:t>People don’t like me or are not interested in me. </a:t>
            </a:r>
          </a:p>
          <a:p>
            <a:endParaRPr lang="en-US" sz="21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100" dirty="0" smtClean="0">
                <a:solidFill>
                  <a:schemeClr val="accent6">
                    <a:lumMod val="50000"/>
                  </a:schemeClr>
                </a:solidFill>
              </a:rPr>
              <a:t>Thoughts of hopelessness- like things can never change or get better- nothing works..</a:t>
            </a:r>
          </a:p>
          <a:p>
            <a:endParaRPr lang="en-US" sz="21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21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100" dirty="0" smtClean="0">
                <a:solidFill>
                  <a:schemeClr val="accent6">
                    <a:lumMod val="50000"/>
                  </a:schemeClr>
                </a:solidFill>
              </a:rPr>
              <a:t>Thinking it would be better to be dead, or thoughts of hurting oneself.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SYMPTOMS-</a:t>
            </a:r>
            <a:r>
              <a:rPr lang="en-US" sz="2700" dirty="0" smtClean="0"/>
              <a:t>Behaviors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334000"/>
          </a:xfrm>
        </p:spPr>
        <p:txBody>
          <a:bodyPr>
            <a:noAutofit/>
          </a:bodyPr>
          <a:lstStyle/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Withdrawing, and Isolating from people.</a:t>
            </a:r>
          </a:p>
          <a:p>
            <a:endParaRPr lang="en-US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Poor communication- fighting.</a:t>
            </a:r>
          </a:p>
          <a:p>
            <a:endParaRPr lang="en-US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Crying about little things or crying lot.</a:t>
            </a:r>
          </a:p>
          <a:p>
            <a:endParaRPr lang="en-US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 Unintentionally losing or gaining weight/change in appetite.</a:t>
            </a:r>
          </a:p>
          <a:p>
            <a:endParaRPr lang="en-US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Absences from school or a drop in school</a:t>
            </a:r>
          </a:p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Performance.</a:t>
            </a:r>
          </a:p>
          <a:p>
            <a:endParaRPr lang="en-US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Talking about or trying to run away from home.</a:t>
            </a:r>
          </a:p>
          <a:p>
            <a:endParaRPr lang="en-US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Alcohol or substance abuse</a:t>
            </a:r>
          </a:p>
          <a:p>
            <a:endParaRPr lang="en-US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• Physical feelings of restlessness or being slow/sluggish</a:t>
            </a:r>
          </a:p>
          <a:p>
            <a:endParaRPr lang="en-US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• Hurting self on purpose, </a:t>
            </a:r>
            <a:endParaRPr lang="en-US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" name="Content Placeholder 7" descr="can-dogs-cry-03-600x600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0" y="1676400"/>
            <a:ext cx="4038600" cy="401716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10 Common myths of Depression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Myth #6  People with depression can’t be happy or excited.</a:t>
            </a:r>
          </a:p>
          <a:p>
            <a:endParaRPr lang="en-US" dirty="0" smtClean="0"/>
          </a:p>
          <a:p>
            <a:r>
              <a:rPr lang="en-US" dirty="0" smtClean="0"/>
              <a:t>Myth #7  Parents will know if their teen is depressed.</a:t>
            </a:r>
          </a:p>
          <a:p>
            <a:endParaRPr lang="en-US" dirty="0" smtClean="0"/>
          </a:p>
          <a:p>
            <a:r>
              <a:rPr lang="en-US" dirty="0" smtClean="0"/>
              <a:t>Myth #8  Depressed teens will get better if they resume their normal routine.</a:t>
            </a:r>
          </a:p>
          <a:p>
            <a:endParaRPr lang="en-US" dirty="0" smtClean="0"/>
          </a:p>
          <a:p>
            <a:r>
              <a:rPr lang="en-US" dirty="0" smtClean="0"/>
              <a:t>Myth #9  Depression isn’t an inherited condition.</a:t>
            </a:r>
          </a:p>
          <a:p>
            <a:endParaRPr lang="en-US" dirty="0" smtClean="0"/>
          </a:p>
          <a:p>
            <a:r>
              <a:rPr lang="en-US" dirty="0" smtClean="0"/>
              <a:t>Myth #10  If a friend of mine is depressed, there isn’t much I can do.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Myth #1  Teens can’t become clinically depressed—they’re just moody</a:t>
            </a:r>
          </a:p>
          <a:p>
            <a:endParaRPr lang="en-US" dirty="0" smtClean="0"/>
          </a:p>
          <a:p>
            <a:r>
              <a:rPr lang="en-US" dirty="0" smtClean="0"/>
              <a:t>Myth #2  Adolescent depression looks like adult depression</a:t>
            </a:r>
          </a:p>
          <a:p>
            <a:endParaRPr lang="en-US" dirty="0" smtClean="0"/>
          </a:p>
          <a:p>
            <a:r>
              <a:rPr lang="en-US" dirty="0" smtClean="0"/>
              <a:t>Myth #3  Depressed kids are loners</a:t>
            </a:r>
          </a:p>
          <a:p>
            <a:endParaRPr lang="en-US" dirty="0" smtClean="0"/>
          </a:p>
          <a:p>
            <a:r>
              <a:rPr lang="en-US" dirty="0" smtClean="0"/>
              <a:t>Myth #4  You’re better off not discussing your depression</a:t>
            </a:r>
          </a:p>
          <a:p>
            <a:endParaRPr lang="en-US" dirty="0" smtClean="0"/>
          </a:p>
          <a:p>
            <a:r>
              <a:rPr lang="en-US" dirty="0" smtClean="0"/>
              <a:t>Myth #5  It is obvious as to who has depression.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3383280" cy="531994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How to Help a Friend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962400" y="1447800"/>
            <a:ext cx="4774376" cy="5180647"/>
          </a:xfrm>
        </p:spPr>
        <p:txBody>
          <a:bodyPr/>
          <a:lstStyle/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2060"/>
                </a:solidFill>
                <a:latin typeface="Georgia" pitchFamily="18" charset="0"/>
              </a:rPr>
              <a:t> Get your friend to talk to you. ...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2060"/>
                </a:solidFill>
                <a:latin typeface="Georgia" pitchFamily="18" charset="0"/>
              </a:rPr>
              <a:t> Know that your friend doesn't expect you to have the answers. ...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2060"/>
                </a:solidFill>
                <a:latin typeface="Georgia" pitchFamily="18" charset="0"/>
              </a:rPr>
              <a:t> Encourage your friend to get help. ...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2060"/>
                </a:solidFill>
                <a:latin typeface="Georgia" pitchFamily="18" charset="0"/>
              </a:rPr>
              <a:t> Stick with your friend through the hard times. ...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2060"/>
                </a:solidFill>
                <a:latin typeface="Georgia" pitchFamily="18" charset="0"/>
              </a:rPr>
              <a:t> Speak up if your friend is suicidal.</a:t>
            </a:r>
          </a:p>
          <a:p>
            <a:endParaRPr lang="en-US" dirty="0"/>
          </a:p>
        </p:txBody>
      </p:sp>
      <p:pic>
        <p:nvPicPr>
          <p:cNvPr id="5" name="Content Placeholder 4" descr="images (1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2057400"/>
            <a:ext cx="2440305" cy="368046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343</TotalTime>
  <Words>563</Words>
  <Application>Microsoft Office PowerPoint</Application>
  <PresentationFormat>On-screen Show (4:3)</PresentationFormat>
  <Paragraphs>118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Depression Overview</vt:lpstr>
      <vt:lpstr>Today’s Agenda</vt:lpstr>
      <vt:lpstr>PowerPoint Presentation</vt:lpstr>
      <vt:lpstr>Causes of Depression:</vt:lpstr>
      <vt:lpstr>SYMPTOMS- Feelings</vt:lpstr>
      <vt:lpstr>SYMPTOMS- Thoughts</vt:lpstr>
      <vt:lpstr>SYMPTOMS-Behaviors </vt:lpstr>
      <vt:lpstr>10 Common myths of Depression</vt:lpstr>
      <vt:lpstr>How to Help a Friend</vt:lpstr>
      <vt:lpstr>Activity Time!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Depression Overview</dc:title>
  <dc:creator>Alejandro Rojas</dc:creator>
  <cp:lastModifiedBy>Salazar, Stephanie</cp:lastModifiedBy>
  <cp:revision>34</cp:revision>
  <dcterms:created xsi:type="dcterms:W3CDTF">2017-11-12T21:30:34Z</dcterms:created>
  <dcterms:modified xsi:type="dcterms:W3CDTF">2017-11-13T14:07:34Z</dcterms:modified>
</cp:coreProperties>
</file>