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Dosis"/>
      <p:regular r:id="rId39"/>
      <p:bold r:id="rId40"/>
    </p:embeddedFont>
    <p:embeddedFont>
      <p:font typeface="Roboto"/>
      <p:regular r:id="rId41"/>
      <p:bold r:id="rId42"/>
      <p:italic r:id="rId43"/>
      <p:boldItalic r:id="rId44"/>
    </p:embeddedFont>
    <p:embeddedFont>
      <p:font typeface="Bebas Neue"/>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osis-bold.fntdata"/><Relationship Id="rId20" Type="http://schemas.openxmlformats.org/officeDocument/2006/relationships/slide" Target="slides/slide15.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7.xml"/><Relationship Id="rId44" Type="http://schemas.openxmlformats.org/officeDocument/2006/relationships/font" Target="fonts/Roboto-boldItalic.fntdata"/><Relationship Id="rId21" Type="http://schemas.openxmlformats.org/officeDocument/2006/relationships/slide" Target="slides/slide16.xml"/><Relationship Id="rId43" Type="http://schemas.openxmlformats.org/officeDocument/2006/relationships/font" Target="fonts/Roboto-italic.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BebasNeu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Dosis-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246665ebee_0_45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246665ebee_0_4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17e0a96c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17e0a96c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f9487f6975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f9487f697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06615108a2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06615108a2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1d20d9a8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1d20d9a8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1345de93ef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1345de93ef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06e71df63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06e71df63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5879262dce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5879262dce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1ea02b17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1ea02b17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1ea02b17e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1ea02b17e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1ea02b17e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1ea02b17e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58856ae2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58856ae2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1ea02b17e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1ea02b17e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1d20d9a86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1d20d9a86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1d834338d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1d834338d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False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1d834338de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1d834338de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1d834338d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1d834338d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False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1d834338de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1d834338de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d834338d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1d834338d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True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1d834338de_3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1d834338de_3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1d834338de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1d834338de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1d834338de_3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1d834338de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5879262dc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5879262dc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Might be worthwhile to explain after the statistics that P2P focuses primarily on depression and anxiety because they are the most common mental health diagnoses that impact middle and high schoolers.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1d834338de_3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1d834338de_3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1d834338de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1d834338de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32b9b0022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32b9b0022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1d834338de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1d834338de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5879262dc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5879262dc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5879262dc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5879262dc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5879262dce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5879262dce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5879262dc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5879262dc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5879262dce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5879262dce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46665ebee_0_45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246665ebee_0_4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4.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suicidepreventionlifeline.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hyperlink" Target="http://www.youtube.com/watch?v=j1XAAQ6X2Kg" TargetMode="Externa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youtube.com/watch?v=RNFnlhlYy_I" TargetMode="Externa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suicidepreventionlifeline.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nvSpPr>
        <p:spPr>
          <a:xfrm>
            <a:off x="-62500" y="0"/>
            <a:ext cx="9424500" cy="5143500"/>
          </a:xfrm>
          <a:prstGeom prst="rect">
            <a:avLst/>
          </a:prstGeom>
          <a:solidFill>
            <a:srgbClr val="00274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70000"/>
              </a:lnSpc>
              <a:spcBef>
                <a:spcPts val="1000"/>
              </a:spcBef>
              <a:spcAft>
                <a:spcPts val="0"/>
              </a:spcAft>
              <a:buNone/>
            </a:pPr>
            <a:r>
              <a:rPr lang="en" sz="7200">
                <a:solidFill>
                  <a:srgbClr val="FFCB05"/>
                </a:solidFill>
                <a:latin typeface="Bebas Neue"/>
                <a:ea typeface="Bebas Neue"/>
                <a:cs typeface="Bebas Neue"/>
                <a:sym typeface="Bebas Neue"/>
              </a:rPr>
              <a:t>   Peer-2-peer is always here</a:t>
            </a:r>
            <a:endParaRPr sz="7200">
              <a:solidFill>
                <a:srgbClr val="FFCB05"/>
              </a:solidFill>
              <a:latin typeface="Bebas Neue"/>
              <a:ea typeface="Bebas Neue"/>
              <a:cs typeface="Bebas Neue"/>
              <a:sym typeface="Bebas Neue"/>
            </a:endParaRPr>
          </a:p>
        </p:txBody>
      </p:sp>
      <p:sp>
        <p:nvSpPr>
          <p:cNvPr id="55" name="Google Shape;55;p13"/>
          <p:cNvSpPr/>
          <p:nvPr/>
        </p:nvSpPr>
        <p:spPr>
          <a:xfrm>
            <a:off x="41150" y="41150"/>
            <a:ext cx="3703200" cy="48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rotWithShape="1">
          <a:blip r:embed="rId3">
            <a:alphaModFix/>
          </a:blip>
          <a:srcRect b="0" l="0" r="0" t="0"/>
          <a:stretch/>
        </p:blipFill>
        <p:spPr>
          <a:xfrm>
            <a:off x="365087" y="170563"/>
            <a:ext cx="3055325" cy="221175"/>
          </a:xfrm>
          <a:prstGeom prst="rect">
            <a:avLst/>
          </a:prstGeom>
          <a:noFill/>
          <a:ln>
            <a:noFill/>
          </a:ln>
        </p:spPr>
      </p:pic>
      <p:sp>
        <p:nvSpPr>
          <p:cNvPr id="57" name="Google Shape;57;p13"/>
          <p:cNvSpPr txBox="1"/>
          <p:nvPr/>
        </p:nvSpPr>
        <p:spPr>
          <a:xfrm>
            <a:off x="122550" y="4221450"/>
            <a:ext cx="4066800" cy="72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00274C"/>
                </a:solidFill>
                <a:highlight>
                  <a:srgbClr val="FFCB05"/>
                </a:highlight>
                <a:latin typeface="Bebas Neue"/>
                <a:ea typeface="Bebas Neue"/>
                <a:cs typeface="Bebas Neue"/>
                <a:sym typeface="Bebas Neue"/>
              </a:rPr>
              <a:t>PEER-2-peer</a:t>
            </a:r>
            <a:endParaRPr sz="3000">
              <a:solidFill>
                <a:srgbClr val="00274C"/>
              </a:solidFill>
              <a:highlight>
                <a:srgbClr val="FFCB05"/>
              </a:highlight>
              <a:latin typeface="Bebas Neue"/>
              <a:ea typeface="Bebas Neue"/>
              <a:cs typeface="Bebas Neue"/>
              <a:sym typeface="Bebas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137" name="Shape 137"/>
        <p:cNvGrpSpPr/>
        <p:nvPr/>
      </p:nvGrpSpPr>
      <p:grpSpPr>
        <a:xfrm>
          <a:off x="0" y="0"/>
          <a:ext cx="0" cy="0"/>
          <a:chOff x="0" y="0"/>
          <a:chExt cx="0" cy="0"/>
        </a:xfrm>
      </p:grpSpPr>
      <p:sp>
        <p:nvSpPr>
          <p:cNvPr id="138" name="Google Shape;138;p22"/>
          <p:cNvSpPr txBox="1"/>
          <p:nvPr/>
        </p:nvSpPr>
        <p:spPr>
          <a:xfrm>
            <a:off x="231400" y="557500"/>
            <a:ext cx="8776800" cy="2293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100">
                <a:solidFill>
                  <a:srgbClr val="FFCB05"/>
                </a:solidFill>
              </a:rPr>
              <a:t>Do </a:t>
            </a:r>
            <a:r>
              <a:rPr lang="en" sz="4100" u="sng">
                <a:solidFill>
                  <a:srgbClr val="FFCB05"/>
                </a:solidFill>
              </a:rPr>
              <a:t>NOT</a:t>
            </a:r>
            <a:r>
              <a:rPr lang="en" sz="4100">
                <a:solidFill>
                  <a:srgbClr val="FFCB05"/>
                </a:solidFill>
              </a:rPr>
              <a:t> Hide Your Feelings</a:t>
            </a:r>
            <a:endParaRPr sz="4100">
              <a:solidFill>
                <a:srgbClr val="FFCB05"/>
              </a:solidFill>
            </a:endParaRPr>
          </a:p>
          <a:p>
            <a:pPr indent="0" lvl="0" marL="0" rtl="0" algn="l">
              <a:spcBef>
                <a:spcPts val="0"/>
              </a:spcBef>
              <a:spcAft>
                <a:spcPts val="0"/>
              </a:spcAft>
              <a:buNone/>
            </a:pPr>
            <a:r>
              <a:rPr lang="en" sz="2700">
                <a:solidFill>
                  <a:srgbClr val="FFCB05"/>
                </a:solidFill>
              </a:rPr>
              <a:t> </a:t>
            </a:r>
            <a:r>
              <a:rPr lang="en" sz="2300">
                <a:solidFill>
                  <a:srgbClr val="FFCB05"/>
                </a:solidFill>
              </a:rPr>
              <a:t>Hiding how you feel can lead to physical harm, substance abuse, and bad health. </a:t>
            </a:r>
            <a:r>
              <a:rPr lang="en" sz="2300">
                <a:solidFill>
                  <a:srgbClr val="FFCB05"/>
                </a:solidFill>
                <a:latin typeface="Roboto"/>
                <a:ea typeface="Roboto"/>
                <a:cs typeface="Roboto"/>
                <a:sym typeface="Roboto"/>
              </a:rPr>
              <a:t>Instead of hiding your feelings, try talking to an adult. If you’re having a hard time, try asking your parent/guardian to schedule a time to see a professional that you can talk to.</a:t>
            </a:r>
            <a:endParaRPr sz="2300">
              <a:solidFill>
                <a:srgbClr val="FFCB05"/>
              </a:solidFill>
            </a:endParaRPr>
          </a:p>
        </p:txBody>
      </p:sp>
      <p:pic>
        <p:nvPicPr>
          <p:cNvPr id="139" name="Google Shape;139;p22"/>
          <p:cNvPicPr preferRelativeResize="0"/>
          <p:nvPr/>
        </p:nvPicPr>
        <p:blipFill rotWithShape="1">
          <a:blip r:embed="rId3">
            <a:alphaModFix/>
          </a:blip>
          <a:srcRect b="9351" l="0" r="0" t="10922"/>
          <a:stretch/>
        </p:blipFill>
        <p:spPr>
          <a:xfrm>
            <a:off x="5748525" y="2921500"/>
            <a:ext cx="3395476" cy="222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1000"/>
                                        <p:tgtEl>
                                          <p:spTgt spid="13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143" name="Shape 143"/>
        <p:cNvGrpSpPr/>
        <p:nvPr/>
      </p:nvGrpSpPr>
      <p:grpSpPr>
        <a:xfrm>
          <a:off x="0" y="0"/>
          <a:ext cx="0" cy="0"/>
          <a:chOff x="0" y="0"/>
          <a:chExt cx="0" cy="0"/>
        </a:xfrm>
      </p:grpSpPr>
      <p:sp>
        <p:nvSpPr>
          <p:cNvPr id="144" name="Google Shape;144;p23"/>
          <p:cNvSpPr txBox="1"/>
          <p:nvPr>
            <p:ph type="title"/>
          </p:nvPr>
        </p:nvSpPr>
        <p:spPr>
          <a:xfrm>
            <a:off x="1763775" y="327675"/>
            <a:ext cx="6035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274C"/>
                </a:solidFill>
                <a:highlight>
                  <a:srgbClr val="FFCB05"/>
                </a:highlight>
              </a:rPr>
              <a:t>People to go to for help:</a:t>
            </a:r>
            <a:endParaRPr sz="3600">
              <a:solidFill>
                <a:srgbClr val="00274C"/>
              </a:solidFill>
              <a:highlight>
                <a:srgbClr val="FFCB05"/>
              </a:highlight>
            </a:endParaRPr>
          </a:p>
        </p:txBody>
      </p:sp>
      <p:sp>
        <p:nvSpPr>
          <p:cNvPr id="145" name="Google Shape;145;p23"/>
          <p:cNvSpPr txBox="1"/>
          <p:nvPr>
            <p:ph idx="1" type="body"/>
          </p:nvPr>
        </p:nvSpPr>
        <p:spPr>
          <a:xfrm>
            <a:off x="0" y="900375"/>
            <a:ext cx="9144000" cy="35970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lang="en"/>
              <a:t>            </a:t>
            </a:r>
            <a:endParaRPr>
              <a:solidFill>
                <a:srgbClr val="FFFFFF"/>
              </a:solidFill>
            </a:endParaRPr>
          </a:p>
          <a:p>
            <a:pPr indent="-349250" lvl="0" marL="698500" rtl="0" algn="l">
              <a:lnSpc>
                <a:spcPct val="160000"/>
              </a:lnSpc>
              <a:spcBef>
                <a:spcPts val="1600"/>
              </a:spcBef>
              <a:spcAft>
                <a:spcPts val="0"/>
              </a:spcAft>
              <a:buClr>
                <a:schemeClr val="lt1"/>
              </a:buClr>
              <a:buSzPts val="1900"/>
              <a:buChar char="●"/>
            </a:pPr>
            <a:r>
              <a:rPr lang="en" sz="1900">
                <a:solidFill>
                  <a:srgbClr val="FFFFFF"/>
                </a:solidFill>
              </a:rPr>
              <a:t>Your Parent/Guardian</a:t>
            </a:r>
            <a:endParaRPr sz="1900">
              <a:solidFill>
                <a:srgbClr val="FFFFFF"/>
              </a:solidFill>
            </a:endParaRPr>
          </a:p>
          <a:p>
            <a:pPr indent="-349250" lvl="0" marL="698500" rtl="0" algn="l">
              <a:lnSpc>
                <a:spcPct val="160000"/>
              </a:lnSpc>
              <a:spcBef>
                <a:spcPts val="0"/>
              </a:spcBef>
              <a:spcAft>
                <a:spcPts val="0"/>
              </a:spcAft>
              <a:buClr>
                <a:srgbClr val="FFFFFF"/>
              </a:buClr>
              <a:buSzPts val="1900"/>
              <a:buChar char="●"/>
            </a:pPr>
            <a:r>
              <a:rPr lang="en" sz="1900">
                <a:solidFill>
                  <a:srgbClr val="FFFFFF"/>
                </a:solidFill>
              </a:rPr>
              <a:t>A family member</a:t>
            </a:r>
            <a:endParaRPr sz="1900">
              <a:solidFill>
                <a:srgbClr val="FFFFFF"/>
              </a:solidFill>
            </a:endParaRPr>
          </a:p>
          <a:p>
            <a:pPr indent="-349250" lvl="0" marL="698500" rtl="0" algn="l">
              <a:lnSpc>
                <a:spcPct val="160000"/>
              </a:lnSpc>
              <a:spcBef>
                <a:spcPts val="0"/>
              </a:spcBef>
              <a:spcAft>
                <a:spcPts val="0"/>
              </a:spcAft>
              <a:buClr>
                <a:srgbClr val="FFFFFF"/>
              </a:buClr>
              <a:buSzPts val="1900"/>
              <a:buChar char="●"/>
            </a:pPr>
            <a:r>
              <a:rPr lang="en" sz="1900">
                <a:solidFill>
                  <a:srgbClr val="FFFFFF"/>
                </a:solidFill>
              </a:rPr>
              <a:t>Your Teacher</a:t>
            </a:r>
            <a:endParaRPr sz="1900">
              <a:solidFill>
                <a:srgbClr val="FFFFFF"/>
              </a:solidFill>
            </a:endParaRPr>
          </a:p>
          <a:p>
            <a:pPr indent="-349250" lvl="0" marL="698500" rtl="0" algn="l">
              <a:lnSpc>
                <a:spcPct val="160000"/>
              </a:lnSpc>
              <a:spcBef>
                <a:spcPts val="0"/>
              </a:spcBef>
              <a:spcAft>
                <a:spcPts val="0"/>
              </a:spcAft>
              <a:buClr>
                <a:srgbClr val="FFFFFF"/>
              </a:buClr>
              <a:buSzPts val="1900"/>
              <a:buChar char="●"/>
            </a:pPr>
            <a:r>
              <a:rPr lang="en" sz="1900">
                <a:solidFill>
                  <a:srgbClr val="FFFFFF"/>
                </a:solidFill>
              </a:rPr>
              <a:t>Your School Counselor</a:t>
            </a:r>
            <a:endParaRPr sz="1900">
              <a:solidFill>
                <a:srgbClr val="FFFFFF"/>
              </a:solidFill>
            </a:endParaRPr>
          </a:p>
          <a:p>
            <a:pPr indent="-349250" lvl="0" marL="698500" rtl="0" algn="l">
              <a:lnSpc>
                <a:spcPct val="160000"/>
              </a:lnSpc>
              <a:spcBef>
                <a:spcPts val="0"/>
              </a:spcBef>
              <a:spcAft>
                <a:spcPts val="0"/>
              </a:spcAft>
              <a:buClr>
                <a:srgbClr val="FFFFFF"/>
              </a:buClr>
              <a:buSzPts val="1900"/>
              <a:buChar char="●"/>
            </a:pPr>
            <a:r>
              <a:rPr lang="en" sz="1900">
                <a:solidFill>
                  <a:srgbClr val="FFFFFF"/>
                </a:solidFill>
              </a:rPr>
              <a:t>Your Principal</a:t>
            </a:r>
            <a:endParaRPr sz="1900">
              <a:solidFill>
                <a:srgbClr val="FFFFFF"/>
              </a:solidFill>
            </a:endParaRPr>
          </a:p>
          <a:p>
            <a:pPr indent="0" lvl="0" marL="0" rtl="0" algn="l">
              <a:lnSpc>
                <a:spcPct val="160000"/>
              </a:lnSpc>
              <a:spcBef>
                <a:spcPts val="1600"/>
              </a:spcBef>
              <a:spcAft>
                <a:spcPts val="0"/>
              </a:spcAft>
              <a:buNone/>
            </a:pPr>
            <a:r>
              <a:t/>
            </a:r>
            <a:endParaRPr sz="1200">
              <a:solidFill>
                <a:schemeClr val="lt1"/>
              </a:solidFill>
            </a:endParaRPr>
          </a:p>
          <a:p>
            <a:pPr indent="0" lvl="0" marL="0" rtl="0" algn="l">
              <a:spcBef>
                <a:spcPts val="1600"/>
              </a:spcBef>
              <a:spcAft>
                <a:spcPts val="0"/>
              </a:spcAft>
              <a:buClr>
                <a:schemeClr val="dk1"/>
              </a:buClr>
              <a:buSzPts val="1100"/>
              <a:buFont typeface="Arial"/>
              <a:buNone/>
            </a:pPr>
            <a:r>
              <a:t/>
            </a:r>
            <a:endParaRPr sz="1200">
              <a:solidFill>
                <a:schemeClr val="lt1"/>
              </a:solidFill>
            </a:endParaRPr>
          </a:p>
          <a:p>
            <a:pPr indent="0" lvl="0" marL="0" rtl="0" algn="l">
              <a:spcBef>
                <a:spcPts val="1200"/>
              </a:spcBef>
              <a:spcAft>
                <a:spcPts val="0"/>
              </a:spcAft>
              <a:buClr>
                <a:schemeClr val="dk1"/>
              </a:buClr>
              <a:buSzPts val="1100"/>
              <a:buFont typeface="Arial"/>
              <a:buNone/>
            </a:pPr>
            <a:r>
              <a:t/>
            </a:r>
            <a:endParaRPr sz="1200">
              <a:solidFill>
                <a:schemeClr val="lt1"/>
              </a:solidFill>
            </a:endParaRPr>
          </a:p>
          <a:p>
            <a:pPr indent="0" lvl="0" marL="0" rtl="0" algn="l">
              <a:spcBef>
                <a:spcPts val="1200"/>
              </a:spcBef>
              <a:spcAft>
                <a:spcPts val="1200"/>
              </a:spcAft>
              <a:buNone/>
            </a:pPr>
            <a:r>
              <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149" name="Shape 149"/>
        <p:cNvGrpSpPr/>
        <p:nvPr/>
      </p:nvGrpSpPr>
      <p:grpSpPr>
        <a:xfrm>
          <a:off x="0" y="0"/>
          <a:ext cx="0" cy="0"/>
          <a:chOff x="0" y="0"/>
          <a:chExt cx="0" cy="0"/>
        </a:xfrm>
      </p:grpSpPr>
      <p:sp>
        <p:nvSpPr>
          <p:cNvPr id="150" name="Google Shape;150;p24"/>
          <p:cNvSpPr txBox="1"/>
          <p:nvPr>
            <p:ph type="title"/>
          </p:nvPr>
        </p:nvSpPr>
        <p:spPr>
          <a:xfrm>
            <a:off x="1344450" y="327675"/>
            <a:ext cx="6455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274C"/>
                </a:solidFill>
                <a:highlight>
                  <a:srgbClr val="FFCB05"/>
                </a:highlight>
              </a:rPr>
              <a:t>Places</a:t>
            </a:r>
            <a:r>
              <a:rPr lang="en" sz="3600">
                <a:solidFill>
                  <a:srgbClr val="00274C"/>
                </a:solidFill>
                <a:highlight>
                  <a:srgbClr val="FFCB05"/>
                </a:highlight>
              </a:rPr>
              <a:t> to call for help include:</a:t>
            </a:r>
            <a:endParaRPr sz="3600">
              <a:solidFill>
                <a:srgbClr val="00274C"/>
              </a:solidFill>
              <a:highlight>
                <a:srgbClr val="FFCB05"/>
              </a:highlight>
            </a:endParaRPr>
          </a:p>
        </p:txBody>
      </p:sp>
      <p:sp>
        <p:nvSpPr>
          <p:cNvPr id="151" name="Google Shape;151;p24"/>
          <p:cNvSpPr txBox="1"/>
          <p:nvPr>
            <p:ph idx="1" type="body"/>
          </p:nvPr>
        </p:nvSpPr>
        <p:spPr>
          <a:xfrm>
            <a:off x="0" y="482825"/>
            <a:ext cx="8877900" cy="40146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lang="en"/>
              <a:t>            </a:t>
            </a:r>
            <a:endParaRPr>
              <a:solidFill>
                <a:srgbClr val="FFFFFF"/>
              </a:solidFill>
            </a:endParaRPr>
          </a:p>
          <a:p>
            <a:pPr indent="-330200" lvl="0" marL="698500" rtl="0" algn="l">
              <a:lnSpc>
                <a:spcPct val="160000"/>
              </a:lnSpc>
              <a:spcBef>
                <a:spcPts val="1600"/>
              </a:spcBef>
              <a:spcAft>
                <a:spcPts val="0"/>
              </a:spcAft>
              <a:buClr>
                <a:schemeClr val="lt1"/>
              </a:buClr>
              <a:buSzPts val="1600"/>
              <a:buChar char="●"/>
            </a:pPr>
            <a:r>
              <a:rPr lang="en" sz="1600">
                <a:solidFill>
                  <a:srgbClr val="FFFFFF"/>
                </a:solidFill>
              </a:rPr>
              <a:t>988 - </a:t>
            </a:r>
            <a:r>
              <a:rPr lang="en" sz="1600">
                <a:solidFill>
                  <a:srgbClr val="FFFFFF"/>
                </a:solidFill>
              </a:rPr>
              <a:t> Suicide and crisis lifeline</a:t>
            </a:r>
            <a:r>
              <a:rPr lang="en" sz="1600">
                <a:solidFill>
                  <a:srgbClr val="FFFFFF"/>
                </a:solidFill>
              </a:rPr>
              <a:t> (Provides 24/7 confidential support to people in suicidal crisis or mental health related to distress)</a:t>
            </a:r>
            <a:endParaRPr sz="1600">
              <a:solidFill>
                <a:srgbClr val="FFFFFF"/>
              </a:solidFill>
            </a:endParaRPr>
          </a:p>
          <a:p>
            <a:pPr indent="-330200" lvl="0" marL="698500" rtl="0" algn="l">
              <a:lnSpc>
                <a:spcPct val="160000"/>
              </a:lnSpc>
              <a:spcBef>
                <a:spcPts val="0"/>
              </a:spcBef>
              <a:spcAft>
                <a:spcPts val="0"/>
              </a:spcAft>
              <a:buClr>
                <a:srgbClr val="FFFFFF"/>
              </a:buClr>
              <a:buSzPts val="1600"/>
              <a:buChar char="●"/>
            </a:pPr>
            <a:r>
              <a:rPr lang="en" sz="1600">
                <a:solidFill>
                  <a:schemeClr val="lt1"/>
                </a:solidFill>
                <a:uFill>
                  <a:noFill/>
                </a:uFill>
                <a:hlinkClick r:id="rId3">
                  <a:extLst>
                    <a:ext uri="{A12FA001-AC4F-418D-AE19-62706E023703}">
                      <ahyp:hlinkClr val="tx"/>
                    </a:ext>
                  </a:extLst>
                </a:hlinkClick>
              </a:rPr>
              <a:t>National Suicide Prevention Lifeline</a:t>
            </a:r>
            <a:r>
              <a:rPr lang="en" sz="1600">
                <a:solidFill>
                  <a:schemeClr val="lt1"/>
                </a:solidFill>
              </a:rPr>
              <a:t>: 1-800-273-8255. Crisis intervention and free emotional support are available, which is helpful when you need confidential assistance during a time of emotional distress for you or a loved one.The helpline is open 24/7, and a live online chat is available as well.</a:t>
            </a:r>
            <a:endParaRPr sz="1600">
              <a:solidFill>
                <a:schemeClr val="lt1"/>
              </a:solidFill>
            </a:endParaRPr>
          </a:p>
          <a:p>
            <a:pPr indent="-330200" lvl="0" marL="698500" rtl="0" algn="l">
              <a:lnSpc>
                <a:spcPct val="160000"/>
              </a:lnSpc>
              <a:spcBef>
                <a:spcPts val="0"/>
              </a:spcBef>
              <a:spcAft>
                <a:spcPts val="0"/>
              </a:spcAft>
              <a:buClr>
                <a:schemeClr val="lt1"/>
              </a:buClr>
              <a:buSzPts val="1600"/>
              <a:buChar char="●"/>
            </a:pPr>
            <a:r>
              <a:rPr lang="en" sz="1600">
                <a:solidFill>
                  <a:schemeClr val="lt1"/>
                </a:solidFill>
              </a:rPr>
              <a:t>911- last resort. In case of an emergency. If you are worried about them and you think someone might hurt themselves, and you don’t know what to do.</a:t>
            </a:r>
            <a:endParaRPr sz="1600">
              <a:solidFill>
                <a:schemeClr val="lt1"/>
              </a:solidFill>
            </a:endParaRPr>
          </a:p>
          <a:p>
            <a:pPr indent="0" lvl="0" marL="0" rtl="0" algn="l">
              <a:lnSpc>
                <a:spcPct val="160000"/>
              </a:lnSpc>
              <a:spcBef>
                <a:spcPts val="1600"/>
              </a:spcBef>
              <a:spcAft>
                <a:spcPts val="0"/>
              </a:spcAft>
              <a:buNone/>
            </a:pPr>
            <a:r>
              <a:t/>
            </a:r>
            <a:endParaRPr sz="1200">
              <a:solidFill>
                <a:schemeClr val="lt1"/>
              </a:solidFill>
            </a:endParaRPr>
          </a:p>
          <a:p>
            <a:pPr indent="0" lvl="0" marL="0" rtl="0" algn="l">
              <a:spcBef>
                <a:spcPts val="1600"/>
              </a:spcBef>
              <a:spcAft>
                <a:spcPts val="0"/>
              </a:spcAft>
              <a:buClr>
                <a:schemeClr val="dk1"/>
              </a:buClr>
              <a:buSzPts val="1100"/>
              <a:buFont typeface="Arial"/>
              <a:buNone/>
            </a:pPr>
            <a:r>
              <a:t/>
            </a:r>
            <a:endParaRPr sz="1200">
              <a:solidFill>
                <a:schemeClr val="lt1"/>
              </a:solidFill>
            </a:endParaRPr>
          </a:p>
          <a:p>
            <a:pPr indent="0" lvl="0" marL="0" rtl="0" algn="l">
              <a:spcBef>
                <a:spcPts val="1200"/>
              </a:spcBef>
              <a:spcAft>
                <a:spcPts val="0"/>
              </a:spcAft>
              <a:buClr>
                <a:schemeClr val="dk1"/>
              </a:buClr>
              <a:buSzPts val="1100"/>
              <a:buFont typeface="Arial"/>
              <a:buNone/>
            </a:pPr>
            <a:r>
              <a:t/>
            </a:r>
            <a:endParaRPr sz="1200">
              <a:solidFill>
                <a:schemeClr val="lt1"/>
              </a:solidFill>
            </a:endParaRPr>
          </a:p>
          <a:p>
            <a:pPr indent="0" lvl="0" marL="0" rtl="0" algn="l">
              <a:spcBef>
                <a:spcPts val="1200"/>
              </a:spcBef>
              <a:spcAft>
                <a:spcPts val="1200"/>
              </a:spcAft>
              <a:buNone/>
            </a:pPr>
            <a:r>
              <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25"/>
          <p:cNvSpPr txBox="1"/>
          <p:nvPr/>
        </p:nvSpPr>
        <p:spPr>
          <a:xfrm>
            <a:off x="-62500" y="0"/>
            <a:ext cx="9424500" cy="5143500"/>
          </a:xfrm>
          <a:prstGeom prst="rect">
            <a:avLst/>
          </a:prstGeom>
          <a:solidFill>
            <a:srgbClr val="00274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70000"/>
              </a:lnSpc>
              <a:spcBef>
                <a:spcPts val="1000"/>
              </a:spcBef>
              <a:spcAft>
                <a:spcPts val="0"/>
              </a:spcAft>
              <a:buNone/>
            </a:pPr>
            <a:r>
              <a:rPr lang="en" sz="7200">
                <a:solidFill>
                  <a:srgbClr val="FFCB05"/>
                </a:solidFill>
                <a:latin typeface="Bebas Neue"/>
                <a:ea typeface="Bebas Neue"/>
                <a:cs typeface="Bebas Neue"/>
                <a:sym typeface="Bebas Neue"/>
              </a:rPr>
              <a:t>   Peer-2-peer is always here</a:t>
            </a:r>
            <a:endParaRPr sz="7200">
              <a:solidFill>
                <a:srgbClr val="FFCB05"/>
              </a:solidFill>
              <a:latin typeface="Bebas Neue"/>
              <a:ea typeface="Bebas Neue"/>
              <a:cs typeface="Bebas Neue"/>
              <a:sym typeface="Bebas Neue"/>
            </a:endParaRPr>
          </a:p>
        </p:txBody>
      </p:sp>
      <p:sp>
        <p:nvSpPr>
          <p:cNvPr id="157" name="Google Shape;157;p25"/>
          <p:cNvSpPr/>
          <p:nvPr/>
        </p:nvSpPr>
        <p:spPr>
          <a:xfrm>
            <a:off x="41150" y="41150"/>
            <a:ext cx="3703200" cy="48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25"/>
          <p:cNvPicPr preferRelativeResize="0"/>
          <p:nvPr/>
        </p:nvPicPr>
        <p:blipFill rotWithShape="1">
          <a:blip r:embed="rId3">
            <a:alphaModFix/>
          </a:blip>
          <a:srcRect b="0" l="0" r="0" t="0"/>
          <a:stretch/>
        </p:blipFill>
        <p:spPr>
          <a:xfrm>
            <a:off x="365087" y="170563"/>
            <a:ext cx="3055325" cy="221175"/>
          </a:xfrm>
          <a:prstGeom prst="rect">
            <a:avLst/>
          </a:prstGeom>
          <a:noFill/>
          <a:ln>
            <a:noFill/>
          </a:ln>
        </p:spPr>
      </p:pic>
      <p:sp>
        <p:nvSpPr>
          <p:cNvPr id="159" name="Google Shape;159;p25"/>
          <p:cNvSpPr txBox="1"/>
          <p:nvPr/>
        </p:nvSpPr>
        <p:spPr>
          <a:xfrm>
            <a:off x="122550" y="4221450"/>
            <a:ext cx="4066800" cy="72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00274C"/>
                </a:solidFill>
                <a:highlight>
                  <a:srgbClr val="FFCB05"/>
                </a:highlight>
                <a:latin typeface="Bebas Neue"/>
                <a:ea typeface="Bebas Neue"/>
                <a:cs typeface="Bebas Neue"/>
                <a:sym typeface="Bebas Neue"/>
              </a:rPr>
              <a:t>PEER-2-peer</a:t>
            </a:r>
            <a:endParaRPr sz="3000">
              <a:solidFill>
                <a:srgbClr val="00274C"/>
              </a:solidFill>
              <a:highlight>
                <a:srgbClr val="FFCB05"/>
              </a:highlight>
              <a:latin typeface="Bebas Neue"/>
              <a:ea typeface="Bebas Neue"/>
              <a:cs typeface="Bebas Neue"/>
              <a:sym typeface="Bebas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163" name="Shape 163"/>
        <p:cNvGrpSpPr/>
        <p:nvPr/>
      </p:nvGrpSpPr>
      <p:grpSpPr>
        <a:xfrm>
          <a:off x="0" y="0"/>
          <a:ext cx="0" cy="0"/>
          <a:chOff x="0" y="0"/>
          <a:chExt cx="0" cy="0"/>
        </a:xfrm>
      </p:grpSpPr>
      <p:sp>
        <p:nvSpPr>
          <p:cNvPr id="164" name="Google Shape;164;p26"/>
          <p:cNvSpPr txBox="1"/>
          <p:nvPr>
            <p:ph type="title"/>
          </p:nvPr>
        </p:nvSpPr>
        <p:spPr>
          <a:xfrm>
            <a:off x="364225" y="327675"/>
            <a:ext cx="8119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rgbClr val="00274C"/>
                </a:solidFill>
                <a:highlight>
                  <a:srgbClr val="FFCB05"/>
                </a:highlight>
              </a:rPr>
              <a:t>Most of this Information was </a:t>
            </a:r>
            <a:r>
              <a:rPr lang="en" sz="3400">
                <a:solidFill>
                  <a:srgbClr val="00274C"/>
                </a:solidFill>
                <a:highlight>
                  <a:srgbClr val="FFCB05"/>
                </a:highlight>
              </a:rPr>
              <a:t>provided</a:t>
            </a:r>
            <a:r>
              <a:rPr lang="en" sz="3400">
                <a:solidFill>
                  <a:srgbClr val="00274C"/>
                </a:solidFill>
                <a:highlight>
                  <a:srgbClr val="FFCB05"/>
                </a:highlight>
              </a:rPr>
              <a:t> by</a:t>
            </a:r>
            <a:r>
              <a:rPr lang="en" sz="3400">
                <a:solidFill>
                  <a:srgbClr val="00274C"/>
                </a:solidFill>
                <a:highlight>
                  <a:srgbClr val="FFCB05"/>
                </a:highlight>
              </a:rPr>
              <a:t>:</a:t>
            </a:r>
            <a:endParaRPr sz="3400">
              <a:solidFill>
                <a:srgbClr val="00274C"/>
              </a:solidFill>
              <a:highlight>
                <a:srgbClr val="FFCB05"/>
              </a:highlight>
            </a:endParaRPr>
          </a:p>
        </p:txBody>
      </p:sp>
      <p:sp>
        <p:nvSpPr>
          <p:cNvPr id="165" name="Google Shape;165;p26"/>
          <p:cNvSpPr txBox="1"/>
          <p:nvPr>
            <p:ph idx="1" type="body"/>
          </p:nvPr>
        </p:nvSpPr>
        <p:spPr>
          <a:xfrm>
            <a:off x="0" y="1306275"/>
            <a:ext cx="9144000" cy="3837300"/>
          </a:xfrm>
          <a:prstGeom prst="rect">
            <a:avLst/>
          </a:prstGeom>
        </p:spPr>
        <p:txBody>
          <a:bodyPr anchorCtr="0" anchor="t" bIns="91425" lIns="91425" spcFirstLastPara="1" rIns="91425" wrap="square" tIns="91425">
            <a:noAutofit/>
          </a:bodyPr>
          <a:lstStyle/>
          <a:p>
            <a:pPr indent="-361950" lvl="0" marL="698500" rtl="0" algn="l">
              <a:lnSpc>
                <a:spcPct val="160000"/>
              </a:lnSpc>
              <a:spcBef>
                <a:spcPts val="0"/>
              </a:spcBef>
              <a:spcAft>
                <a:spcPts val="0"/>
              </a:spcAft>
              <a:buClr>
                <a:srgbClr val="FFCB05"/>
              </a:buClr>
              <a:buSzPts val="2100"/>
              <a:buChar char="●"/>
            </a:pPr>
            <a:r>
              <a:rPr lang="en" sz="2100">
                <a:solidFill>
                  <a:srgbClr val="FFCB05"/>
                </a:solidFill>
              </a:rPr>
              <a:t>The University of Michigan-Eisenberg Family Depression Center</a:t>
            </a:r>
            <a:endParaRPr sz="2100">
              <a:solidFill>
                <a:srgbClr val="FFCB05"/>
              </a:solidFill>
            </a:endParaRPr>
          </a:p>
          <a:p>
            <a:pPr indent="-361950" lvl="0" marL="698500" rtl="0" algn="l">
              <a:lnSpc>
                <a:spcPct val="160000"/>
              </a:lnSpc>
              <a:spcBef>
                <a:spcPts val="0"/>
              </a:spcBef>
              <a:spcAft>
                <a:spcPts val="0"/>
              </a:spcAft>
              <a:buClr>
                <a:srgbClr val="FFCB05"/>
              </a:buClr>
              <a:buSzPts val="2100"/>
              <a:buChar char="●"/>
            </a:pPr>
            <a:r>
              <a:rPr lang="en" sz="2100">
                <a:solidFill>
                  <a:srgbClr val="FFCB05"/>
                </a:solidFill>
              </a:rPr>
              <a:t>Presented to you by Dubem Akabogu, Lily Cornett, Amelia Exume, Jonah Hoesel, Isaiah Hoffman, Dima Ismail, &amp; Amaya Ly</a:t>
            </a:r>
            <a:endParaRPr sz="2100">
              <a:solidFill>
                <a:srgbClr val="FFCB05"/>
              </a:solidFill>
            </a:endParaRPr>
          </a:p>
          <a:p>
            <a:pPr indent="0" lvl="0" marL="0" rtl="0" algn="l">
              <a:spcBef>
                <a:spcPts val="1600"/>
              </a:spcBef>
              <a:spcAft>
                <a:spcPts val="0"/>
              </a:spcAft>
              <a:buClr>
                <a:schemeClr val="dk1"/>
              </a:buClr>
              <a:buSzPts val="1100"/>
              <a:buFont typeface="Arial"/>
              <a:buNone/>
            </a:pPr>
            <a:r>
              <a:t/>
            </a:r>
            <a:endParaRPr sz="1200">
              <a:solidFill>
                <a:srgbClr val="FFCB05"/>
              </a:solidFill>
            </a:endParaRPr>
          </a:p>
          <a:p>
            <a:pPr indent="0" lvl="0" marL="0" rtl="0" algn="l">
              <a:spcBef>
                <a:spcPts val="1200"/>
              </a:spcBef>
              <a:spcAft>
                <a:spcPts val="0"/>
              </a:spcAft>
              <a:buClr>
                <a:schemeClr val="dk1"/>
              </a:buClr>
              <a:buSzPts val="1100"/>
              <a:buFont typeface="Arial"/>
              <a:buNone/>
            </a:pPr>
            <a:r>
              <a:t/>
            </a:r>
            <a:endParaRPr sz="12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69" name="Shape 169"/>
        <p:cNvGrpSpPr/>
        <p:nvPr/>
      </p:nvGrpSpPr>
      <p:grpSpPr>
        <a:xfrm>
          <a:off x="0" y="0"/>
          <a:ext cx="0" cy="0"/>
          <a:chOff x="0" y="0"/>
          <a:chExt cx="0" cy="0"/>
        </a:xfrm>
      </p:grpSpPr>
      <p:sp>
        <p:nvSpPr>
          <p:cNvPr id="170" name="Google Shape;170;p27"/>
          <p:cNvSpPr txBox="1"/>
          <p:nvPr/>
        </p:nvSpPr>
        <p:spPr>
          <a:xfrm>
            <a:off x="195425" y="0"/>
            <a:ext cx="8776800" cy="4771500"/>
          </a:xfrm>
          <a:prstGeom prst="rect">
            <a:avLst/>
          </a:prstGeom>
          <a:solidFill>
            <a:srgbClr val="07376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4100">
              <a:solidFill>
                <a:srgbClr val="FFCB05"/>
              </a:solidFill>
            </a:endParaRPr>
          </a:p>
          <a:p>
            <a:pPr indent="0" lvl="0" marL="0" rtl="0" algn="ctr">
              <a:spcBef>
                <a:spcPts val="0"/>
              </a:spcBef>
              <a:spcAft>
                <a:spcPts val="0"/>
              </a:spcAft>
              <a:buNone/>
            </a:pPr>
            <a:r>
              <a:rPr lang="en" sz="2700">
                <a:solidFill>
                  <a:srgbClr val="FFCB05"/>
                </a:solidFill>
              </a:rPr>
              <a:t> </a:t>
            </a:r>
            <a:endParaRPr sz="2300">
              <a:solidFill>
                <a:srgbClr val="FFCB05"/>
              </a:solidFill>
            </a:endParaRPr>
          </a:p>
          <a:p>
            <a:pPr indent="0" lvl="0" marL="0" rtl="0" algn="ctr">
              <a:spcBef>
                <a:spcPts val="0"/>
              </a:spcBef>
              <a:spcAft>
                <a:spcPts val="0"/>
              </a:spcAft>
              <a:buNone/>
            </a:pPr>
            <a:r>
              <a:t/>
            </a:r>
            <a:endParaRPr sz="2300">
              <a:solidFill>
                <a:srgbClr val="FFCB05"/>
              </a:solidFill>
            </a:endParaRPr>
          </a:p>
          <a:p>
            <a:pPr indent="0" lvl="0" marL="0" rtl="0" algn="ctr">
              <a:spcBef>
                <a:spcPts val="0"/>
              </a:spcBef>
              <a:spcAft>
                <a:spcPts val="0"/>
              </a:spcAft>
              <a:buNone/>
            </a:pPr>
            <a:r>
              <a:t/>
            </a:r>
            <a:endParaRPr sz="2300">
              <a:solidFill>
                <a:srgbClr val="FFCB05"/>
              </a:solidFill>
            </a:endParaRPr>
          </a:p>
          <a:p>
            <a:pPr indent="0" lvl="0" marL="0" rtl="0" algn="ctr">
              <a:spcBef>
                <a:spcPts val="0"/>
              </a:spcBef>
              <a:spcAft>
                <a:spcPts val="0"/>
              </a:spcAft>
              <a:buNone/>
            </a:pPr>
            <a:r>
              <a:t/>
            </a:r>
            <a:endParaRPr sz="2300">
              <a:solidFill>
                <a:srgbClr val="FFCB05"/>
              </a:solidFill>
            </a:endParaRPr>
          </a:p>
          <a:p>
            <a:pPr indent="0" lvl="0" marL="0" rtl="0" algn="ctr">
              <a:spcBef>
                <a:spcPts val="0"/>
              </a:spcBef>
              <a:spcAft>
                <a:spcPts val="0"/>
              </a:spcAft>
              <a:buNone/>
            </a:pPr>
            <a:r>
              <a:t/>
            </a:r>
            <a:endParaRPr sz="2300">
              <a:solidFill>
                <a:srgbClr val="FFCB05"/>
              </a:solidFill>
            </a:endParaRPr>
          </a:p>
          <a:p>
            <a:pPr indent="0" lvl="0" marL="0" rtl="0" algn="ctr">
              <a:spcBef>
                <a:spcPts val="0"/>
              </a:spcBef>
              <a:spcAft>
                <a:spcPts val="0"/>
              </a:spcAft>
              <a:buNone/>
            </a:pPr>
            <a:r>
              <a:t/>
            </a:r>
            <a:endParaRPr sz="2300">
              <a:solidFill>
                <a:srgbClr val="FFCB05"/>
              </a:solidFill>
            </a:endParaRPr>
          </a:p>
          <a:p>
            <a:pPr indent="0" lvl="0" marL="0" rtl="0" algn="ctr">
              <a:spcBef>
                <a:spcPts val="0"/>
              </a:spcBef>
              <a:spcAft>
                <a:spcPts val="0"/>
              </a:spcAft>
              <a:buNone/>
            </a:pPr>
            <a:r>
              <a:t/>
            </a:r>
            <a:endParaRPr sz="2300">
              <a:solidFill>
                <a:srgbClr val="FFCB05"/>
              </a:solidFill>
            </a:endParaRPr>
          </a:p>
          <a:p>
            <a:pPr indent="0" lvl="0" marL="0" rtl="0" algn="ctr">
              <a:spcBef>
                <a:spcPts val="0"/>
              </a:spcBef>
              <a:spcAft>
                <a:spcPts val="0"/>
              </a:spcAft>
              <a:buNone/>
            </a:pPr>
            <a:r>
              <a:t/>
            </a:r>
            <a:endParaRPr sz="2300">
              <a:solidFill>
                <a:srgbClr val="FFCB05"/>
              </a:solidFill>
            </a:endParaRPr>
          </a:p>
          <a:p>
            <a:pPr indent="0" lvl="0" marL="0" rtl="0" algn="ctr">
              <a:spcBef>
                <a:spcPts val="0"/>
              </a:spcBef>
              <a:spcAft>
                <a:spcPts val="0"/>
              </a:spcAft>
              <a:buNone/>
            </a:pPr>
            <a:r>
              <a:t/>
            </a:r>
            <a:endParaRPr sz="2300">
              <a:solidFill>
                <a:srgbClr val="FFCB05"/>
              </a:solidFill>
            </a:endParaRPr>
          </a:p>
          <a:p>
            <a:pPr indent="0" lvl="0" marL="0" rtl="0" algn="ctr">
              <a:spcBef>
                <a:spcPts val="0"/>
              </a:spcBef>
              <a:spcAft>
                <a:spcPts val="0"/>
              </a:spcAft>
              <a:buNone/>
            </a:pPr>
            <a:r>
              <a:t/>
            </a:r>
            <a:endParaRPr sz="2300">
              <a:solidFill>
                <a:srgbClr val="FFCB05"/>
              </a:solidFill>
            </a:endParaRPr>
          </a:p>
          <a:p>
            <a:pPr indent="0" lvl="0" marL="0" rtl="0" algn="ctr">
              <a:spcBef>
                <a:spcPts val="0"/>
              </a:spcBef>
              <a:spcAft>
                <a:spcPts val="0"/>
              </a:spcAft>
              <a:buNone/>
            </a:pPr>
            <a:r>
              <a:t/>
            </a:r>
            <a:endParaRPr sz="2300">
              <a:solidFill>
                <a:srgbClr val="FFCB05"/>
              </a:solidFill>
            </a:endParaRPr>
          </a:p>
        </p:txBody>
      </p:sp>
      <p:sp>
        <p:nvSpPr>
          <p:cNvPr id="171" name="Google Shape;171;p27"/>
          <p:cNvSpPr/>
          <p:nvPr/>
        </p:nvSpPr>
        <p:spPr>
          <a:xfrm>
            <a:off x="195425" y="337025"/>
            <a:ext cx="3070500" cy="44346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txBox="1"/>
          <p:nvPr/>
        </p:nvSpPr>
        <p:spPr>
          <a:xfrm>
            <a:off x="195425" y="881225"/>
            <a:ext cx="1495200" cy="314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3200">
                <a:solidFill>
                  <a:srgbClr val="FFCB05"/>
                </a:solidFill>
              </a:rPr>
              <a:t>Peer </a:t>
            </a:r>
            <a:endParaRPr sz="3200">
              <a:solidFill>
                <a:srgbClr val="FFCB05"/>
              </a:solidFill>
            </a:endParaRPr>
          </a:p>
          <a:p>
            <a:pPr indent="0" lvl="0" marL="0" rtl="0" algn="ctr">
              <a:spcBef>
                <a:spcPts val="0"/>
              </a:spcBef>
              <a:spcAft>
                <a:spcPts val="0"/>
              </a:spcAft>
              <a:buClr>
                <a:schemeClr val="dk1"/>
              </a:buClr>
              <a:buSzPts val="1100"/>
              <a:buFont typeface="Arial"/>
              <a:buNone/>
            </a:pPr>
            <a:r>
              <a:rPr lang="en" sz="3200">
                <a:solidFill>
                  <a:srgbClr val="FFCB05"/>
                </a:solidFill>
              </a:rPr>
              <a:t>to </a:t>
            </a:r>
            <a:endParaRPr sz="3200">
              <a:solidFill>
                <a:srgbClr val="FFCB05"/>
              </a:solidFill>
            </a:endParaRPr>
          </a:p>
          <a:p>
            <a:pPr indent="0" lvl="0" marL="0" rtl="0" algn="ctr">
              <a:spcBef>
                <a:spcPts val="0"/>
              </a:spcBef>
              <a:spcAft>
                <a:spcPts val="0"/>
              </a:spcAft>
              <a:buClr>
                <a:schemeClr val="dk1"/>
              </a:buClr>
              <a:buSzPts val="1100"/>
              <a:buFont typeface="Arial"/>
              <a:buNone/>
            </a:pPr>
            <a:r>
              <a:rPr lang="en" sz="3200">
                <a:solidFill>
                  <a:srgbClr val="FFCB05"/>
                </a:solidFill>
              </a:rPr>
              <a:t>Peer </a:t>
            </a:r>
            <a:endParaRPr sz="3200">
              <a:solidFill>
                <a:srgbClr val="FFCB05"/>
              </a:solidFill>
            </a:endParaRPr>
          </a:p>
          <a:p>
            <a:pPr indent="0" lvl="0" marL="0" rtl="0" algn="ctr">
              <a:spcBef>
                <a:spcPts val="0"/>
              </a:spcBef>
              <a:spcAft>
                <a:spcPts val="0"/>
              </a:spcAft>
              <a:buClr>
                <a:schemeClr val="dk1"/>
              </a:buClr>
              <a:buSzPts val="1100"/>
              <a:buFont typeface="Arial"/>
              <a:buNone/>
            </a:pPr>
            <a:r>
              <a:rPr lang="en" sz="3200">
                <a:solidFill>
                  <a:srgbClr val="FFCB05"/>
                </a:solidFill>
              </a:rPr>
              <a:t>is Always Here</a:t>
            </a:r>
            <a:endParaRPr sz="500"/>
          </a:p>
        </p:txBody>
      </p:sp>
      <p:pic>
        <p:nvPicPr>
          <p:cNvPr id="173" name="Google Shape;173;p27" title="P2P class video">
            <a:hlinkClick r:id="rId3"/>
          </p:cNvPr>
          <p:cNvPicPr preferRelativeResize="0"/>
          <p:nvPr/>
        </p:nvPicPr>
        <p:blipFill>
          <a:blip r:embed="rId4">
            <a:alphaModFix/>
          </a:blip>
          <a:stretch>
            <a:fillRect/>
          </a:stretch>
        </p:blipFill>
        <p:spPr>
          <a:xfrm>
            <a:off x="2646950" y="595125"/>
            <a:ext cx="5120750" cy="3953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177" name="Shape 177"/>
        <p:cNvGrpSpPr/>
        <p:nvPr/>
      </p:nvGrpSpPr>
      <p:grpSpPr>
        <a:xfrm>
          <a:off x="0" y="0"/>
          <a:ext cx="0" cy="0"/>
          <a:chOff x="0" y="0"/>
          <a:chExt cx="0" cy="0"/>
        </a:xfrm>
      </p:grpSpPr>
      <p:sp>
        <p:nvSpPr>
          <p:cNvPr id="178" name="Google Shape;178;p28"/>
          <p:cNvSpPr txBox="1"/>
          <p:nvPr/>
        </p:nvSpPr>
        <p:spPr>
          <a:xfrm>
            <a:off x="2790150" y="733350"/>
            <a:ext cx="3563700" cy="8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00274C"/>
                </a:solidFill>
                <a:highlight>
                  <a:srgbClr val="FFCB05"/>
                </a:highlight>
                <a:latin typeface="Dosis"/>
                <a:ea typeface="Dosis"/>
                <a:cs typeface="Dosis"/>
                <a:sym typeface="Dosis"/>
              </a:rPr>
              <a:t>After Class…   </a:t>
            </a:r>
            <a:endParaRPr sz="3000">
              <a:solidFill>
                <a:srgbClr val="00274C"/>
              </a:solidFill>
              <a:highlight>
                <a:srgbClr val="FFCB05"/>
              </a:highlight>
              <a:latin typeface="Dosis"/>
              <a:ea typeface="Dosis"/>
              <a:cs typeface="Dosis"/>
              <a:sym typeface="Dosis"/>
            </a:endParaRPr>
          </a:p>
        </p:txBody>
      </p:sp>
      <p:pic>
        <p:nvPicPr>
          <p:cNvPr id="179" name="Google Shape;179;p28" title="Sad Video">
            <a:hlinkClick r:id="rId3"/>
          </p:cNvPr>
          <p:cNvPicPr preferRelativeResize="0"/>
          <p:nvPr/>
        </p:nvPicPr>
        <p:blipFill>
          <a:blip r:embed="rId4">
            <a:alphaModFix/>
          </a:blip>
          <a:stretch>
            <a:fillRect/>
          </a:stretch>
        </p:blipFill>
        <p:spPr>
          <a:xfrm>
            <a:off x="1203150" y="1444775"/>
            <a:ext cx="6428325" cy="3615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nvSpPr>
        <p:spPr>
          <a:xfrm>
            <a:off x="-213900" y="71800"/>
            <a:ext cx="9357900" cy="5071800"/>
          </a:xfrm>
          <a:prstGeom prst="rect">
            <a:avLst/>
          </a:prstGeom>
          <a:solidFill>
            <a:srgbClr val="00274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4500">
              <a:solidFill>
                <a:srgbClr val="FFCB05"/>
              </a:solidFill>
              <a:latin typeface="Bebas Neue"/>
              <a:ea typeface="Bebas Neue"/>
              <a:cs typeface="Bebas Neue"/>
              <a:sym typeface="Bebas Neue"/>
            </a:endParaRPr>
          </a:p>
        </p:txBody>
      </p:sp>
      <p:sp>
        <p:nvSpPr>
          <p:cNvPr id="185" name="Google Shape;185;p29"/>
          <p:cNvSpPr txBox="1"/>
          <p:nvPr/>
        </p:nvSpPr>
        <p:spPr>
          <a:xfrm>
            <a:off x="645300" y="1033163"/>
            <a:ext cx="7853400" cy="118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CB05"/>
                </a:solidFill>
                <a:latin typeface="Dosis"/>
                <a:ea typeface="Dosis"/>
                <a:cs typeface="Dosis"/>
                <a:sym typeface="Dosis"/>
              </a:rPr>
              <a:t>Depression is feeling </a:t>
            </a:r>
            <a:r>
              <a:rPr b="1" lang="en" sz="1800">
                <a:solidFill>
                  <a:srgbClr val="FFCB05"/>
                </a:solidFill>
                <a:latin typeface="Dosis"/>
                <a:ea typeface="Dosis"/>
                <a:cs typeface="Dosis"/>
                <a:sym typeface="Dosis"/>
              </a:rPr>
              <a:t>very down</a:t>
            </a:r>
            <a:r>
              <a:rPr lang="en" sz="1800">
                <a:solidFill>
                  <a:srgbClr val="FFCB05"/>
                </a:solidFill>
                <a:latin typeface="Dosis"/>
                <a:ea typeface="Dosis"/>
                <a:cs typeface="Dosis"/>
                <a:sym typeface="Dosis"/>
              </a:rPr>
              <a:t> or </a:t>
            </a:r>
            <a:r>
              <a:rPr b="1" lang="en" sz="1800">
                <a:solidFill>
                  <a:srgbClr val="FFCB05"/>
                </a:solidFill>
                <a:latin typeface="Dosis"/>
                <a:ea typeface="Dosis"/>
                <a:cs typeface="Dosis"/>
                <a:sym typeface="Dosis"/>
              </a:rPr>
              <a:t>not wanting to do much </a:t>
            </a:r>
            <a:r>
              <a:rPr lang="en" sz="1800">
                <a:solidFill>
                  <a:srgbClr val="FFCB05"/>
                </a:solidFill>
                <a:latin typeface="Dosis"/>
                <a:ea typeface="Dosis"/>
                <a:cs typeface="Dosis"/>
                <a:sym typeface="Dosis"/>
              </a:rPr>
              <a:t>for 2 weeks or more, and includes some of the following symptoms:</a:t>
            </a:r>
            <a:endParaRPr b="1" sz="1800">
              <a:solidFill>
                <a:srgbClr val="FFCB05"/>
              </a:solidFill>
              <a:latin typeface="Dosis"/>
              <a:ea typeface="Dosis"/>
              <a:cs typeface="Dosis"/>
              <a:sym typeface="Dosis"/>
            </a:endParaRPr>
          </a:p>
        </p:txBody>
      </p:sp>
      <p:sp>
        <p:nvSpPr>
          <p:cNvPr id="186" name="Google Shape;186;p29"/>
          <p:cNvSpPr txBox="1"/>
          <p:nvPr/>
        </p:nvSpPr>
        <p:spPr>
          <a:xfrm>
            <a:off x="1014675" y="1930450"/>
            <a:ext cx="6775200" cy="23109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FFCB05"/>
              </a:buClr>
              <a:buSzPts val="1200"/>
              <a:buFont typeface="Dosis"/>
              <a:buChar char="●"/>
            </a:pPr>
            <a:r>
              <a:rPr lang="en" sz="1600">
                <a:solidFill>
                  <a:srgbClr val="FFCB05"/>
                </a:solidFill>
                <a:latin typeface="Dosis"/>
                <a:ea typeface="Dosis"/>
                <a:cs typeface="Dosis"/>
                <a:sym typeface="Dosis"/>
              </a:rPr>
              <a:t>Eating less or eating a lot more than usual</a:t>
            </a:r>
            <a:endParaRPr sz="1600">
              <a:solidFill>
                <a:srgbClr val="FFCB05"/>
              </a:solidFill>
              <a:latin typeface="Dosis"/>
              <a:ea typeface="Dosis"/>
              <a:cs typeface="Dosis"/>
              <a:sym typeface="Dosis"/>
            </a:endParaRPr>
          </a:p>
          <a:p>
            <a:pPr indent="-304800" lvl="0" marL="457200" rtl="0" algn="l">
              <a:spcBef>
                <a:spcPts val="200"/>
              </a:spcBef>
              <a:spcAft>
                <a:spcPts val="0"/>
              </a:spcAft>
              <a:buClr>
                <a:srgbClr val="FFCB05"/>
              </a:buClr>
              <a:buSzPts val="1200"/>
              <a:buFont typeface="Dosis"/>
              <a:buChar char="●"/>
            </a:pPr>
            <a:r>
              <a:rPr lang="en" sz="1600">
                <a:solidFill>
                  <a:srgbClr val="FFCB05"/>
                </a:solidFill>
                <a:latin typeface="Dosis"/>
                <a:ea typeface="Dosis"/>
                <a:cs typeface="Dosis"/>
                <a:sym typeface="Dosis"/>
              </a:rPr>
              <a:t>Sleep problems/trouble falling/staying asleep or sleeping too much</a:t>
            </a:r>
            <a:endParaRPr sz="1600">
              <a:solidFill>
                <a:srgbClr val="FFCB05"/>
              </a:solidFill>
              <a:latin typeface="Dosis"/>
              <a:ea typeface="Dosis"/>
              <a:cs typeface="Dosis"/>
              <a:sym typeface="Dosis"/>
            </a:endParaRPr>
          </a:p>
          <a:p>
            <a:pPr indent="-304800" lvl="0" marL="457200" rtl="0" algn="l">
              <a:spcBef>
                <a:spcPts val="200"/>
              </a:spcBef>
              <a:spcAft>
                <a:spcPts val="0"/>
              </a:spcAft>
              <a:buClr>
                <a:srgbClr val="FFCB05"/>
              </a:buClr>
              <a:buSzPts val="1200"/>
              <a:buFont typeface="Dosis"/>
              <a:buChar char="●"/>
            </a:pPr>
            <a:r>
              <a:rPr lang="en" sz="1600">
                <a:solidFill>
                  <a:srgbClr val="FFCB05"/>
                </a:solidFill>
                <a:latin typeface="Dosis"/>
                <a:ea typeface="Dosis"/>
                <a:cs typeface="Dosis"/>
                <a:sym typeface="Dosis"/>
              </a:rPr>
              <a:t>Feeling tired or having little energy</a:t>
            </a:r>
            <a:endParaRPr sz="1600">
              <a:solidFill>
                <a:srgbClr val="FFCB05"/>
              </a:solidFill>
              <a:latin typeface="Dosis"/>
              <a:ea typeface="Dosis"/>
              <a:cs typeface="Dosis"/>
              <a:sym typeface="Dosis"/>
            </a:endParaRPr>
          </a:p>
          <a:p>
            <a:pPr indent="-304800" lvl="0" marL="457200" rtl="0" algn="l">
              <a:spcBef>
                <a:spcPts val="200"/>
              </a:spcBef>
              <a:spcAft>
                <a:spcPts val="0"/>
              </a:spcAft>
              <a:buClr>
                <a:srgbClr val="FFCB05"/>
              </a:buClr>
              <a:buSzPts val="1200"/>
              <a:buFont typeface="Dosis"/>
              <a:buChar char="●"/>
            </a:pPr>
            <a:r>
              <a:rPr lang="en" sz="1600">
                <a:solidFill>
                  <a:srgbClr val="FFCB05"/>
                </a:solidFill>
                <a:latin typeface="Dosis"/>
                <a:ea typeface="Dosis"/>
                <a:cs typeface="Dosis"/>
                <a:sym typeface="Dosis"/>
              </a:rPr>
              <a:t>Feeling easily annoyed or upset</a:t>
            </a:r>
            <a:endParaRPr sz="1600">
              <a:solidFill>
                <a:srgbClr val="FFCB05"/>
              </a:solidFill>
              <a:latin typeface="Dosis"/>
              <a:ea typeface="Dosis"/>
              <a:cs typeface="Dosis"/>
              <a:sym typeface="Dosis"/>
            </a:endParaRPr>
          </a:p>
          <a:p>
            <a:pPr indent="-304800" lvl="0" marL="457200" rtl="0" algn="l">
              <a:spcBef>
                <a:spcPts val="200"/>
              </a:spcBef>
              <a:spcAft>
                <a:spcPts val="0"/>
              </a:spcAft>
              <a:buClr>
                <a:srgbClr val="FFCB05"/>
              </a:buClr>
              <a:buSzPts val="1200"/>
              <a:buFont typeface="Dosis"/>
              <a:buChar char="●"/>
            </a:pPr>
            <a:r>
              <a:rPr lang="en" sz="1600">
                <a:solidFill>
                  <a:srgbClr val="FFCB05"/>
                </a:solidFill>
                <a:latin typeface="Dosis"/>
                <a:ea typeface="Dosis"/>
                <a:cs typeface="Dosis"/>
                <a:sym typeface="Dosis"/>
              </a:rPr>
              <a:t>Difficulty concentrating on things like schoolwork or watching a show</a:t>
            </a:r>
            <a:endParaRPr sz="1600">
              <a:solidFill>
                <a:srgbClr val="FFCB05"/>
              </a:solidFill>
              <a:latin typeface="Dosis"/>
              <a:ea typeface="Dosis"/>
              <a:cs typeface="Dosis"/>
              <a:sym typeface="Dosis"/>
            </a:endParaRPr>
          </a:p>
          <a:p>
            <a:pPr indent="-304800" lvl="0" marL="457200" rtl="0" algn="l">
              <a:spcBef>
                <a:spcPts val="200"/>
              </a:spcBef>
              <a:spcAft>
                <a:spcPts val="0"/>
              </a:spcAft>
              <a:buClr>
                <a:srgbClr val="FFCB05"/>
              </a:buClr>
              <a:buSzPts val="1200"/>
              <a:buFont typeface="Dosis"/>
              <a:buChar char="●"/>
            </a:pPr>
            <a:r>
              <a:rPr lang="en" sz="1600">
                <a:solidFill>
                  <a:srgbClr val="FFCB05"/>
                </a:solidFill>
                <a:latin typeface="Dosis"/>
                <a:ea typeface="Dosis"/>
                <a:cs typeface="Dosis"/>
                <a:sym typeface="Dosis"/>
              </a:rPr>
              <a:t>Trouble making decisions </a:t>
            </a:r>
            <a:endParaRPr sz="1600">
              <a:solidFill>
                <a:srgbClr val="FFCB05"/>
              </a:solidFill>
              <a:latin typeface="Dosis"/>
              <a:ea typeface="Dosis"/>
              <a:cs typeface="Dosis"/>
              <a:sym typeface="Dosis"/>
            </a:endParaRPr>
          </a:p>
          <a:p>
            <a:pPr indent="-304800" lvl="0" marL="457200" rtl="0" algn="l">
              <a:spcBef>
                <a:spcPts val="200"/>
              </a:spcBef>
              <a:spcAft>
                <a:spcPts val="0"/>
              </a:spcAft>
              <a:buClr>
                <a:srgbClr val="FFCB05"/>
              </a:buClr>
              <a:buSzPts val="1200"/>
              <a:buFont typeface="Dosis"/>
              <a:buChar char="●"/>
            </a:pPr>
            <a:r>
              <a:rPr lang="en" sz="1600">
                <a:solidFill>
                  <a:srgbClr val="FFCB05"/>
                </a:solidFill>
                <a:latin typeface="Dosis"/>
                <a:ea typeface="Dosis"/>
                <a:cs typeface="Dosis"/>
                <a:sym typeface="Dosis"/>
              </a:rPr>
              <a:t>Feeling very sad and crying easily </a:t>
            </a:r>
            <a:endParaRPr sz="1600">
              <a:solidFill>
                <a:srgbClr val="FFCB05"/>
              </a:solidFill>
              <a:latin typeface="Dosis"/>
              <a:ea typeface="Dosis"/>
              <a:cs typeface="Dosis"/>
              <a:sym typeface="Dosis"/>
            </a:endParaRPr>
          </a:p>
          <a:p>
            <a:pPr indent="-304800" lvl="0" marL="457200" rtl="0" algn="l">
              <a:spcBef>
                <a:spcPts val="200"/>
              </a:spcBef>
              <a:spcAft>
                <a:spcPts val="200"/>
              </a:spcAft>
              <a:buClr>
                <a:srgbClr val="FFCB05"/>
              </a:buClr>
              <a:buSzPts val="1200"/>
              <a:buFont typeface="Dosis"/>
              <a:buChar char="●"/>
            </a:pPr>
            <a:r>
              <a:rPr lang="en" sz="1600">
                <a:solidFill>
                  <a:srgbClr val="FFCB05"/>
                </a:solidFill>
                <a:latin typeface="Dosis"/>
                <a:ea typeface="Dosis"/>
                <a:cs typeface="Dosis"/>
                <a:sym typeface="Dosis"/>
              </a:rPr>
              <a:t>Thoughts of suicide</a:t>
            </a:r>
            <a:endParaRPr sz="1600">
              <a:solidFill>
                <a:srgbClr val="FFCB05"/>
              </a:solidFill>
              <a:latin typeface="Dosis"/>
              <a:ea typeface="Dosis"/>
              <a:cs typeface="Dosis"/>
              <a:sym typeface="Dosis"/>
            </a:endParaRPr>
          </a:p>
        </p:txBody>
      </p:sp>
      <p:sp>
        <p:nvSpPr>
          <p:cNvPr id="187" name="Google Shape;187;p29"/>
          <p:cNvSpPr txBox="1"/>
          <p:nvPr/>
        </p:nvSpPr>
        <p:spPr>
          <a:xfrm>
            <a:off x="645300" y="4107421"/>
            <a:ext cx="7853400" cy="81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CB05"/>
                </a:solidFill>
                <a:latin typeface="Dosis"/>
                <a:ea typeface="Dosis"/>
                <a:cs typeface="Dosis"/>
                <a:sym typeface="Dosis"/>
              </a:rPr>
              <a:t>These symptoms get in the way of your </a:t>
            </a:r>
            <a:r>
              <a:rPr b="1" lang="en" sz="1600">
                <a:solidFill>
                  <a:srgbClr val="FFCB05"/>
                </a:solidFill>
                <a:latin typeface="Dosis"/>
                <a:ea typeface="Dosis"/>
                <a:cs typeface="Dosis"/>
                <a:sym typeface="Dosis"/>
              </a:rPr>
              <a:t>daily functioning</a:t>
            </a:r>
            <a:r>
              <a:rPr lang="en" sz="1600">
                <a:solidFill>
                  <a:srgbClr val="FFCB05"/>
                </a:solidFill>
                <a:latin typeface="Dosis"/>
                <a:ea typeface="Dosis"/>
                <a:cs typeface="Dosis"/>
                <a:sym typeface="Dosis"/>
              </a:rPr>
              <a:t>: doing your schoolwork, </a:t>
            </a:r>
            <a:br>
              <a:rPr lang="en" sz="1600">
                <a:solidFill>
                  <a:srgbClr val="FFCB05"/>
                </a:solidFill>
                <a:latin typeface="Dosis"/>
                <a:ea typeface="Dosis"/>
                <a:cs typeface="Dosis"/>
                <a:sym typeface="Dosis"/>
              </a:rPr>
            </a:br>
            <a:r>
              <a:rPr lang="en" sz="1600">
                <a:solidFill>
                  <a:srgbClr val="FFCB05"/>
                </a:solidFill>
                <a:latin typeface="Dosis"/>
                <a:ea typeface="Dosis"/>
                <a:cs typeface="Dosis"/>
                <a:sym typeface="Dosis"/>
              </a:rPr>
              <a:t>participating in chores or extracurricular activities, or getting along with other people.</a:t>
            </a:r>
            <a:endParaRPr b="1" sz="1600">
              <a:solidFill>
                <a:srgbClr val="FFCB05"/>
              </a:solidFill>
              <a:latin typeface="Dosis"/>
              <a:ea typeface="Dosis"/>
              <a:cs typeface="Dosis"/>
              <a:sym typeface="Dosis"/>
            </a:endParaRPr>
          </a:p>
        </p:txBody>
      </p:sp>
      <p:sp>
        <p:nvSpPr>
          <p:cNvPr id="188" name="Google Shape;188;p29"/>
          <p:cNvSpPr txBox="1"/>
          <p:nvPr/>
        </p:nvSpPr>
        <p:spPr>
          <a:xfrm>
            <a:off x="1643425" y="263675"/>
            <a:ext cx="70422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800">
                <a:solidFill>
                  <a:srgbClr val="FFCB05"/>
                </a:solidFill>
              </a:rPr>
              <a:t>Depression symptoms</a:t>
            </a:r>
            <a:endParaRPr sz="3800">
              <a:solidFill>
                <a:srgbClr val="FFCB0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192" name="Shape 192"/>
        <p:cNvGrpSpPr/>
        <p:nvPr/>
      </p:nvGrpSpPr>
      <p:grpSpPr>
        <a:xfrm>
          <a:off x="0" y="0"/>
          <a:ext cx="0" cy="0"/>
          <a:chOff x="0" y="0"/>
          <a:chExt cx="0" cy="0"/>
        </a:xfrm>
      </p:grpSpPr>
      <p:sp>
        <p:nvSpPr>
          <p:cNvPr id="193" name="Google Shape;193;p30"/>
          <p:cNvSpPr txBox="1"/>
          <p:nvPr/>
        </p:nvSpPr>
        <p:spPr>
          <a:xfrm>
            <a:off x="424650" y="2002950"/>
            <a:ext cx="3659700" cy="215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FFCB05"/>
                </a:solidFill>
                <a:latin typeface="Dosis"/>
                <a:ea typeface="Dosis"/>
                <a:cs typeface="Dosis"/>
                <a:sym typeface="Dosis"/>
              </a:rPr>
              <a:t>Through fMRI, we can </a:t>
            </a:r>
            <a:br>
              <a:rPr lang="en" sz="2000">
                <a:solidFill>
                  <a:srgbClr val="FFCB05"/>
                </a:solidFill>
                <a:latin typeface="Dosis"/>
                <a:ea typeface="Dosis"/>
                <a:cs typeface="Dosis"/>
                <a:sym typeface="Dosis"/>
              </a:rPr>
            </a:br>
            <a:r>
              <a:rPr lang="en" sz="2000">
                <a:solidFill>
                  <a:srgbClr val="FFCB05"/>
                </a:solidFill>
                <a:latin typeface="Dosis"/>
                <a:ea typeface="Dosis"/>
                <a:cs typeface="Dosis"/>
                <a:sym typeface="Dosis"/>
              </a:rPr>
              <a:t>“see” changes in the brain. </a:t>
            </a:r>
            <a:br>
              <a:rPr lang="en" sz="2000">
                <a:solidFill>
                  <a:srgbClr val="FFCB05"/>
                </a:solidFill>
                <a:latin typeface="Dosis"/>
                <a:ea typeface="Dosis"/>
                <a:cs typeface="Dosis"/>
                <a:sym typeface="Dosis"/>
              </a:rPr>
            </a:br>
            <a:r>
              <a:rPr lang="en" sz="2000">
                <a:solidFill>
                  <a:srgbClr val="FFCB05"/>
                </a:solidFill>
                <a:latin typeface="Dosis"/>
                <a:ea typeface="Dosis"/>
                <a:cs typeface="Dosis"/>
                <a:sym typeface="Dosis"/>
              </a:rPr>
              <a:t>Over time you can see that people with depression, have changes in their brain showing that this is a  </a:t>
            </a:r>
            <a:r>
              <a:rPr b="1" lang="en" sz="2000">
                <a:solidFill>
                  <a:srgbClr val="FFCB05"/>
                </a:solidFill>
                <a:latin typeface="Dosis"/>
                <a:ea typeface="Dosis"/>
                <a:cs typeface="Dosis"/>
                <a:sym typeface="Dosis"/>
              </a:rPr>
              <a:t>brain illness and you </a:t>
            </a:r>
            <a:r>
              <a:rPr b="1" lang="en" sz="2000" u="sng">
                <a:solidFill>
                  <a:srgbClr val="FFCB05"/>
                </a:solidFill>
                <a:latin typeface="Dosis"/>
                <a:ea typeface="Dosis"/>
                <a:cs typeface="Dosis"/>
                <a:sym typeface="Dosis"/>
              </a:rPr>
              <a:t>can't </a:t>
            </a:r>
            <a:r>
              <a:rPr b="1" lang="en" sz="2000">
                <a:solidFill>
                  <a:srgbClr val="FFCB05"/>
                </a:solidFill>
                <a:latin typeface="Dosis"/>
                <a:ea typeface="Dosis"/>
                <a:cs typeface="Dosis"/>
                <a:sym typeface="Dosis"/>
              </a:rPr>
              <a:t>just snap out of it.</a:t>
            </a:r>
            <a:endParaRPr b="1" sz="2000">
              <a:solidFill>
                <a:srgbClr val="FFCB05"/>
              </a:solidFill>
              <a:latin typeface="Dosis"/>
              <a:ea typeface="Dosis"/>
              <a:cs typeface="Dosis"/>
              <a:sym typeface="Dosis"/>
            </a:endParaRPr>
          </a:p>
        </p:txBody>
      </p:sp>
      <p:sp>
        <p:nvSpPr>
          <p:cNvPr id="194" name="Google Shape;194;p30"/>
          <p:cNvSpPr txBox="1"/>
          <p:nvPr/>
        </p:nvSpPr>
        <p:spPr>
          <a:xfrm>
            <a:off x="282050" y="79950"/>
            <a:ext cx="6975600" cy="1492500"/>
          </a:xfrm>
          <a:prstGeom prst="rect">
            <a:avLst/>
          </a:prstGeom>
          <a:solidFill>
            <a:srgbClr val="00274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70000"/>
              </a:lnSpc>
              <a:spcBef>
                <a:spcPts val="500"/>
              </a:spcBef>
              <a:spcAft>
                <a:spcPts val="0"/>
              </a:spcAft>
              <a:buNone/>
            </a:pPr>
            <a:r>
              <a:rPr lang="en" sz="5000">
                <a:solidFill>
                  <a:srgbClr val="FFCB05"/>
                </a:solidFill>
                <a:latin typeface="Bebas Neue"/>
                <a:ea typeface="Bebas Neue"/>
                <a:cs typeface="Bebas Neue"/>
                <a:sym typeface="Bebas Neue"/>
              </a:rPr>
              <a:t>Changes in</a:t>
            </a:r>
            <a:br>
              <a:rPr lang="en" sz="5000">
                <a:solidFill>
                  <a:srgbClr val="FFCB05"/>
                </a:solidFill>
                <a:latin typeface="Bebas Neue"/>
                <a:ea typeface="Bebas Neue"/>
                <a:cs typeface="Bebas Neue"/>
                <a:sym typeface="Bebas Neue"/>
              </a:rPr>
            </a:br>
            <a:r>
              <a:rPr lang="en" sz="5000">
                <a:solidFill>
                  <a:srgbClr val="FFCB05"/>
                </a:solidFill>
                <a:latin typeface="Bebas Neue"/>
                <a:ea typeface="Bebas Neue"/>
                <a:cs typeface="Bebas Neue"/>
                <a:sym typeface="Bebas Neue"/>
              </a:rPr>
              <a:t>The brain</a:t>
            </a:r>
            <a:endParaRPr sz="5000">
              <a:solidFill>
                <a:srgbClr val="FFCB05"/>
              </a:solidFill>
              <a:latin typeface="Bebas Neue"/>
              <a:ea typeface="Bebas Neue"/>
              <a:cs typeface="Bebas Neue"/>
              <a:sym typeface="Bebas Neue"/>
            </a:endParaRPr>
          </a:p>
        </p:txBody>
      </p:sp>
      <p:pic>
        <p:nvPicPr>
          <p:cNvPr id="195" name="Google Shape;195;p30"/>
          <p:cNvPicPr preferRelativeResize="0"/>
          <p:nvPr/>
        </p:nvPicPr>
        <p:blipFill>
          <a:blip r:embed="rId3">
            <a:alphaModFix/>
          </a:blip>
          <a:stretch>
            <a:fillRect/>
          </a:stretch>
        </p:blipFill>
        <p:spPr>
          <a:xfrm>
            <a:off x="2767625" y="220125"/>
            <a:ext cx="1316725" cy="1316725"/>
          </a:xfrm>
          <a:prstGeom prst="rect">
            <a:avLst/>
          </a:prstGeom>
          <a:noFill/>
          <a:ln>
            <a:noFill/>
          </a:ln>
        </p:spPr>
      </p:pic>
      <p:pic>
        <p:nvPicPr>
          <p:cNvPr id="196" name="Google Shape;196;p30"/>
          <p:cNvPicPr preferRelativeResize="0"/>
          <p:nvPr/>
        </p:nvPicPr>
        <p:blipFill>
          <a:blip r:embed="rId4">
            <a:alphaModFix/>
          </a:blip>
          <a:stretch>
            <a:fillRect/>
          </a:stretch>
        </p:blipFill>
        <p:spPr>
          <a:xfrm>
            <a:off x="4211300" y="0"/>
            <a:ext cx="4932700" cy="5143499"/>
          </a:xfrm>
          <a:prstGeom prst="rect">
            <a:avLst/>
          </a:prstGeom>
          <a:noFill/>
          <a:ln cap="flat" cmpd="sng" w="19050">
            <a:solidFill>
              <a:srgbClr val="FFFFFF"/>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00" name="Shape 200"/>
        <p:cNvGrpSpPr/>
        <p:nvPr/>
      </p:nvGrpSpPr>
      <p:grpSpPr>
        <a:xfrm>
          <a:off x="0" y="0"/>
          <a:ext cx="0" cy="0"/>
          <a:chOff x="0" y="0"/>
          <a:chExt cx="0" cy="0"/>
        </a:xfrm>
      </p:grpSpPr>
      <p:sp>
        <p:nvSpPr>
          <p:cNvPr id="201" name="Google Shape;201;p31"/>
          <p:cNvSpPr txBox="1"/>
          <p:nvPr/>
        </p:nvSpPr>
        <p:spPr>
          <a:xfrm>
            <a:off x="-106950" y="539400"/>
            <a:ext cx="9357900" cy="580500"/>
          </a:xfrm>
          <a:prstGeom prst="rect">
            <a:avLst/>
          </a:prstGeom>
          <a:solidFill>
            <a:srgbClr val="00274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solidFill>
                  <a:srgbClr val="FFCB05"/>
                </a:solidFill>
                <a:latin typeface="Bebas Neue"/>
                <a:ea typeface="Bebas Neue"/>
                <a:cs typeface="Bebas Neue"/>
                <a:sym typeface="Bebas Neue"/>
              </a:rPr>
              <a:t>anxiety symptoms</a:t>
            </a:r>
            <a:endParaRPr sz="4500">
              <a:solidFill>
                <a:srgbClr val="FFCB05"/>
              </a:solidFill>
              <a:latin typeface="Bebas Neue"/>
              <a:ea typeface="Bebas Neue"/>
              <a:cs typeface="Bebas Neue"/>
              <a:sym typeface="Bebas Neue"/>
            </a:endParaRPr>
          </a:p>
        </p:txBody>
      </p:sp>
      <p:sp>
        <p:nvSpPr>
          <p:cNvPr id="202" name="Google Shape;202;p31"/>
          <p:cNvSpPr txBox="1"/>
          <p:nvPr/>
        </p:nvSpPr>
        <p:spPr>
          <a:xfrm>
            <a:off x="517525" y="1033175"/>
            <a:ext cx="7981200" cy="118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CB05"/>
                </a:solidFill>
                <a:latin typeface="Dosis"/>
                <a:ea typeface="Dosis"/>
                <a:cs typeface="Dosis"/>
                <a:sym typeface="Dosis"/>
              </a:rPr>
              <a:t>Anxiety is </a:t>
            </a:r>
            <a:r>
              <a:rPr b="1" lang="en" sz="1800">
                <a:solidFill>
                  <a:srgbClr val="FFCB05"/>
                </a:solidFill>
                <a:latin typeface="Dosis"/>
                <a:ea typeface="Dosis"/>
                <a:cs typeface="Dosis"/>
                <a:sym typeface="Dosis"/>
              </a:rPr>
              <a:t>excessive worrying</a:t>
            </a:r>
            <a:r>
              <a:rPr lang="en" sz="1800">
                <a:solidFill>
                  <a:srgbClr val="FFCB05"/>
                </a:solidFill>
                <a:latin typeface="Dosis"/>
                <a:ea typeface="Dosis"/>
                <a:cs typeface="Dosis"/>
                <a:sym typeface="Dosis"/>
              </a:rPr>
              <a:t> that happens almost every day for 6+ months, </a:t>
            </a:r>
            <a:br>
              <a:rPr lang="en" sz="1800">
                <a:solidFill>
                  <a:srgbClr val="FFCB05"/>
                </a:solidFill>
                <a:latin typeface="Dosis"/>
                <a:ea typeface="Dosis"/>
                <a:cs typeface="Dosis"/>
                <a:sym typeface="Dosis"/>
              </a:rPr>
            </a:br>
            <a:r>
              <a:rPr lang="en" sz="1800">
                <a:solidFill>
                  <a:srgbClr val="FFCB05"/>
                </a:solidFill>
                <a:latin typeface="Dosis"/>
                <a:ea typeface="Dosis"/>
                <a:cs typeface="Dosis"/>
                <a:sym typeface="Dosis"/>
              </a:rPr>
              <a:t>and includes some of the following symptoms:</a:t>
            </a:r>
            <a:endParaRPr b="1" sz="1800">
              <a:solidFill>
                <a:srgbClr val="FFCB05"/>
              </a:solidFill>
              <a:latin typeface="Dosis"/>
              <a:ea typeface="Dosis"/>
              <a:cs typeface="Dosis"/>
              <a:sym typeface="Dosis"/>
            </a:endParaRPr>
          </a:p>
        </p:txBody>
      </p:sp>
      <p:sp>
        <p:nvSpPr>
          <p:cNvPr id="203" name="Google Shape;203;p31"/>
          <p:cNvSpPr txBox="1"/>
          <p:nvPr/>
        </p:nvSpPr>
        <p:spPr>
          <a:xfrm>
            <a:off x="1602000" y="2016000"/>
            <a:ext cx="5940000" cy="23109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F1C232"/>
              </a:buClr>
              <a:buSzPts val="1200"/>
              <a:buFont typeface="Dosis"/>
              <a:buChar char="●"/>
            </a:pPr>
            <a:r>
              <a:rPr lang="en" sz="1600">
                <a:solidFill>
                  <a:srgbClr val="F1C232"/>
                </a:solidFill>
                <a:latin typeface="Dosis"/>
                <a:ea typeface="Dosis"/>
                <a:cs typeface="Dosis"/>
                <a:sym typeface="Dosis"/>
              </a:rPr>
              <a:t>Feeling nervous/restless (you can’t sit still)</a:t>
            </a:r>
            <a:endParaRPr sz="1600">
              <a:solidFill>
                <a:srgbClr val="F1C232"/>
              </a:solidFill>
              <a:latin typeface="Dosis"/>
              <a:ea typeface="Dosis"/>
              <a:cs typeface="Dosis"/>
              <a:sym typeface="Dosis"/>
            </a:endParaRPr>
          </a:p>
          <a:p>
            <a:pPr indent="-304800" lvl="0" marL="457200" rtl="0" algn="l">
              <a:spcBef>
                <a:spcPts val="200"/>
              </a:spcBef>
              <a:spcAft>
                <a:spcPts val="0"/>
              </a:spcAft>
              <a:buClr>
                <a:srgbClr val="F1C232"/>
              </a:buClr>
              <a:buSzPts val="1200"/>
              <a:buFont typeface="Dosis"/>
              <a:buChar char="●"/>
            </a:pPr>
            <a:r>
              <a:rPr lang="en" sz="1600">
                <a:solidFill>
                  <a:srgbClr val="F1C232"/>
                </a:solidFill>
                <a:latin typeface="Dosis"/>
                <a:ea typeface="Dosis"/>
                <a:cs typeface="Dosis"/>
                <a:sym typeface="Dosis"/>
              </a:rPr>
              <a:t>Not being able to control yourself</a:t>
            </a:r>
            <a:endParaRPr sz="1600">
              <a:solidFill>
                <a:srgbClr val="F1C232"/>
              </a:solidFill>
              <a:latin typeface="Dosis"/>
              <a:ea typeface="Dosis"/>
              <a:cs typeface="Dosis"/>
              <a:sym typeface="Dosis"/>
            </a:endParaRPr>
          </a:p>
          <a:p>
            <a:pPr indent="-304800" lvl="0" marL="457200" rtl="0" algn="l">
              <a:spcBef>
                <a:spcPts val="200"/>
              </a:spcBef>
              <a:spcAft>
                <a:spcPts val="0"/>
              </a:spcAft>
              <a:buClr>
                <a:srgbClr val="F1C232"/>
              </a:buClr>
              <a:buSzPts val="1200"/>
              <a:buFont typeface="Dosis"/>
              <a:buChar char="●"/>
            </a:pPr>
            <a:r>
              <a:rPr lang="en" sz="1600">
                <a:solidFill>
                  <a:srgbClr val="F1C232"/>
                </a:solidFill>
                <a:latin typeface="Dosis"/>
                <a:ea typeface="Dosis"/>
                <a:cs typeface="Dosis"/>
                <a:sym typeface="Dosis"/>
              </a:rPr>
              <a:t>Being easily tired or worn out  </a:t>
            </a:r>
            <a:endParaRPr sz="1600">
              <a:solidFill>
                <a:srgbClr val="F1C232"/>
              </a:solidFill>
              <a:latin typeface="Dosis"/>
              <a:ea typeface="Dosis"/>
              <a:cs typeface="Dosis"/>
              <a:sym typeface="Dosis"/>
            </a:endParaRPr>
          </a:p>
          <a:p>
            <a:pPr indent="-304800" lvl="0" marL="457200" rtl="0" algn="l">
              <a:spcBef>
                <a:spcPts val="200"/>
              </a:spcBef>
              <a:spcAft>
                <a:spcPts val="0"/>
              </a:spcAft>
              <a:buClr>
                <a:srgbClr val="F1C232"/>
              </a:buClr>
              <a:buSzPts val="1200"/>
              <a:buFont typeface="Dosis"/>
              <a:buChar char="●"/>
            </a:pPr>
            <a:r>
              <a:rPr lang="en" sz="1600">
                <a:solidFill>
                  <a:srgbClr val="F1C232"/>
                </a:solidFill>
                <a:latin typeface="Dosis"/>
                <a:ea typeface="Dosis"/>
                <a:cs typeface="Dosis"/>
                <a:sym typeface="Dosis"/>
              </a:rPr>
              <a:t>Having tense or tight muscles </a:t>
            </a:r>
            <a:endParaRPr sz="1600">
              <a:solidFill>
                <a:srgbClr val="F1C232"/>
              </a:solidFill>
              <a:latin typeface="Dosis"/>
              <a:ea typeface="Dosis"/>
              <a:cs typeface="Dosis"/>
              <a:sym typeface="Dosis"/>
            </a:endParaRPr>
          </a:p>
          <a:p>
            <a:pPr indent="-304800" lvl="0" marL="457200" rtl="0" algn="l">
              <a:spcBef>
                <a:spcPts val="200"/>
              </a:spcBef>
              <a:spcAft>
                <a:spcPts val="0"/>
              </a:spcAft>
              <a:buClr>
                <a:srgbClr val="F1C232"/>
              </a:buClr>
              <a:buSzPts val="1200"/>
              <a:buFont typeface="Dosis"/>
              <a:buChar char="●"/>
            </a:pPr>
            <a:r>
              <a:rPr lang="en" sz="1600">
                <a:solidFill>
                  <a:srgbClr val="F1C232"/>
                </a:solidFill>
                <a:latin typeface="Dosis"/>
                <a:ea typeface="Dosis"/>
                <a:cs typeface="Dosis"/>
                <a:sym typeface="Dosis"/>
              </a:rPr>
              <a:t>Having trouble relaxing</a:t>
            </a:r>
            <a:endParaRPr sz="1600">
              <a:solidFill>
                <a:srgbClr val="F1C232"/>
              </a:solidFill>
              <a:latin typeface="Dosis"/>
              <a:ea typeface="Dosis"/>
              <a:cs typeface="Dosis"/>
              <a:sym typeface="Dosis"/>
            </a:endParaRPr>
          </a:p>
          <a:p>
            <a:pPr indent="-304800" lvl="0" marL="457200" rtl="0" algn="l">
              <a:spcBef>
                <a:spcPts val="200"/>
              </a:spcBef>
              <a:spcAft>
                <a:spcPts val="0"/>
              </a:spcAft>
              <a:buClr>
                <a:srgbClr val="F1C232"/>
              </a:buClr>
              <a:buSzPts val="1200"/>
              <a:buFont typeface="Dosis"/>
              <a:buChar char="●"/>
            </a:pPr>
            <a:r>
              <a:rPr lang="en" sz="1600">
                <a:solidFill>
                  <a:srgbClr val="F1C232"/>
                </a:solidFill>
                <a:latin typeface="Dosis"/>
                <a:ea typeface="Dosis"/>
                <a:cs typeface="Dosis"/>
                <a:sym typeface="Dosis"/>
              </a:rPr>
              <a:t>Difficulty concentrating or losing your thoughts</a:t>
            </a:r>
            <a:endParaRPr sz="1600">
              <a:solidFill>
                <a:srgbClr val="F1C232"/>
              </a:solidFill>
              <a:latin typeface="Dosis"/>
              <a:ea typeface="Dosis"/>
              <a:cs typeface="Dosis"/>
              <a:sym typeface="Dosis"/>
            </a:endParaRPr>
          </a:p>
          <a:p>
            <a:pPr indent="-304800" lvl="0" marL="457200" rtl="0" algn="l">
              <a:spcBef>
                <a:spcPts val="200"/>
              </a:spcBef>
              <a:spcAft>
                <a:spcPts val="0"/>
              </a:spcAft>
              <a:buClr>
                <a:srgbClr val="F1C232"/>
              </a:buClr>
              <a:buSzPts val="1200"/>
              <a:buFont typeface="Dosis"/>
              <a:buChar char="●"/>
            </a:pPr>
            <a:r>
              <a:rPr lang="en" sz="1600">
                <a:solidFill>
                  <a:srgbClr val="F1C232"/>
                </a:solidFill>
                <a:latin typeface="Dosis"/>
                <a:ea typeface="Dosis"/>
                <a:cs typeface="Dosis"/>
                <a:sym typeface="Dosis"/>
              </a:rPr>
              <a:t>Being easy to annoy </a:t>
            </a:r>
            <a:endParaRPr sz="1600">
              <a:solidFill>
                <a:srgbClr val="F1C232"/>
              </a:solidFill>
              <a:latin typeface="Dosis"/>
              <a:ea typeface="Dosis"/>
              <a:cs typeface="Dosis"/>
              <a:sym typeface="Dosis"/>
            </a:endParaRPr>
          </a:p>
          <a:p>
            <a:pPr indent="-304800" lvl="0" marL="457200" rtl="0" algn="l">
              <a:spcBef>
                <a:spcPts val="200"/>
              </a:spcBef>
              <a:spcAft>
                <a:spcPts val="200"/>
              </a:spcAft>
              <a:buClr>
                <a:srgbClr val="F1C232"/>
              </a:buClr>
              <a:buSzPts val="1200"/>
              <a:buFont typeface="Dosis"/>
              <a:buChar char="●"/>
            </a:pPr>
            <a:r>
              <a:rPr lang="en" sz="1600">
                <a:solidFill>
                  <a:srgbClr val="F1C232"/>
                </a:solidFill>
                <a:latin typeface="Dosis"/>
                <a:ea typeface="Dosis"/>
                <a:cs typeface="Dosis"/>
                <a:sym typeface="Dosis"/>
              </a:rPr>
              <a:t>Difficulty sleeping: trouble falling asleep or staying asleep</a:t>
            </a:r>
            <a:endParaRPr sz="1600">
              <a:solidFill>
                <a:srgbClr val="F1C232"/>
              </a:solidFill>
              <a:latin typeface="Dosis"/>
              <a:ea typeface="Dosis"/>
              <a:cs typeface="Dosis"/>
              <a:sym typeface="Dosis"/>
            </a:endParaRPr>
          </a:p>
        </p:txBody>
      </p:sp>
      <p:sp>
        <p:nvSpPr>
          <p:cNvPr id="204" name="Google Shape;204;p31"/>
          <p:cNvSpPr txBox="1"/>
          <p:nvPr/>
        </p:nvSpPr>
        <p:spPr>
          <a:xfrm>
            <a:off x="645300" y="4326896"/>
            <a:ext cx="7853400" cy="81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highlight>
                  <a:srgbClr val="F1C232"/>
                </a:highlight>
                <a:latin typeface="Dosis"/>
                <a:ea typeface="Dosis"/>
                <a:cs typeface="Dosis"/>
                <a:sym typeface="Dosis"/>
              </a:rPr>
              <a:t>These symptoms get in the way of your </a:t>
            </a:r>
            <a:r>
              <a:rPr b="1" lang="en" sz="1600">
                <a:solidFill>
                  <a:schemeClr val="dk1"/>
                </a:solidFill>
                <a:highlight>
                  <a:srgbClr val="F1C232"/>
                </a:highlight>
                <a:latin typeface="Dosis"/>
                <a:ea typeface="Dosis"/>
                <a:cs typeface="Dosis"/>
                <a:sym typeface="Dosis"/>
              </a:rPr>
              <a:t>daily functioning</a:t>
            </a:r>
            <a:r>
              <a:rPr lang="en" sz="1600">
                <a:solidFill>
                  <a:schemeClr val="dk1"/>
                </a:solidFill>
                <a:highlight>
                  <a:srgbClr val="F1C232"/>
                </a:highlight>
                <a:latin typeface="Dosis"/>
                <a:ea typeface="Dosis"/>
                <a:cs typeface="Dosis"/>
                <a:sym typeface="Dosis"/>
              </a:rPr>
              <a:t>: doing your schoolwork, </a:t>
            </a:r>
            <a:br>
              <a:rPr lang="en" sz="1600">
                <a:solidFill>
                  <a:schemeClr val="dk1"/>
                </a:solidFill>
                <a:highlight>
                  <a:srgbClr val="F1C232"/>
                </a:highlight>
                <a:latin typeface="Dosis"/>
                <a:ea typeface="Dosis"/>
                <a:cs typeface="Dosis"/>
                <a:sym typeface="Dosis"/>
              </a:rPr>
            </a:br>
            <a:r>
              <a:rPr lang="en" sz="1600">
                <a:solidFill>
                  <a:schemeClr val="dk1"/>
                </a:solidFill>
                <a:highlight>
                  <a:srgbClr val="F1C232"/>
                </a:highlight>
                <a:latin typeface="Dosis"/>
                <a:ea typeface="Dosis"/>
                <a:cs typeface="Dosis"/>
                <a:sym typeface="Dosis"/>
              </a:rPr>
              <a:t>participating in chores or extracurricular activities, or get along with other people.</a:t>
            </a:r>
            <a:endParaRPr b="1" sz="1600">
              <a:solidFill>
                <a:schemeClr val="dk1"/>
              </a:solidFill>
              <a:highlight>
                <a:srgbClr val="F1C232"/>
              </a:highlight>
              <a:latin typeface="Dosis"/>
              <a:ea typeface="Dosis"/>
              <a:cs typeface="Dosis"/>
              <a:sym typeface="Dosi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nvSpPr>
        <p:spPr>
          <a:xfrm>
            <a:off x="-106950" y="0"/>
            <a:ext cx="9357900" cy="5143500"/>
          </a:xfrm>
          <a:prstGeom prst="rect">
            <a:avLst/>
          </a:prstGeom>
          <a:solidFill>
            <a:srgbClr val="00274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500">
              <a:solidFill>
                <a:srgbClr val="FFCB05"/>
              </a:solidFill>
              <a:latin typeface="Bebas Neue"/>
              <a:ea typeface="Bebas Neue"/>
              <a:cs typeface="Bebas Neue"/>
              <a:sym typeface="Bebas Neue"/>
            </a:endParaRPr>
          </a:p>
        </p:txBody>
      </p:sp>
      <p:sp>
        <p:nvSpPr>
          <p:cNvPr id="63" name="Google Shape;63;p14"/>
          <p:cNvSpPr txBox="1"/>
          <p:nvPr/>
        </p:nvSpPr>
        <p:spPr>
          <a:xfrm>
            <a:off x="700200" y="1452750"/>
            <a:ext cx="7743600" cy="4806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200"/>
              </a:spcAft>
              <a:buNone/>
            </a:pPr>
            <a:r>
              <a:rPr b="1" lang="en" sz="2400">
                <a:solidFill>
                  <a:srgbClr val="FFCB05"/>
                </a:solidFill>
                <a:latin typeface="Dosis"/>
                <a:ea typeface="Dosis"/>
                <a:cs typeface="Dosis"/>
                <a:sym typeface="Dosis"/>
              </a:rPr>
              <a:t>Mental health is our well-being in the following areas:</a:t>
            </a:r>
            <a:endParaRPr b="1" sz="2400">
              <a:solidFill>
                <a:srgbClr val="FFCB05"/>
              </a:solidFill>
              <a:latin typeface="Dosis"/>
              <a:ea typeface="Dosis"/>
              <a:cs typeface="Dosis"/>
              <a:sym typeface="Dosis"/>
            </a:endParaRPr>
          </a:p>
        </p:txBody>
      </p:sp>
      <p:sp>
        <p:nvSpPr>
          <p:cNvPr id="64" name="Google Shape;64;p14"/>
          <p:cNvSpPr txBox="1"/>
          <p:nvPr/>
        </p:nvSpPr>
        <p:spPr>
          <a:xfrm>
            <a:off x="391725" y="1933350"/>
            <a:ext cx="2070000" cy="63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solidFill>
                  <a:srgbClr val="00274C"/>
                </a:solidFill>
                <a:highlight>
                  <a:srgbClr val="FFCB05"/>
                </a:highlight>
                <a:latin typeface="Bebas Neue"/>
                <a:ea typeface="Bebas Neue"/>
                <a:cs typeface="Bebas Neue"/>
                <a:sym typeface="Bebas Neue"/>
              </a:rPr>
              <a:t>emotional</a:t>
            </a:r>
            <a:endParaRPr sz="3500">
              <a:solidFill>
                <a:srgbClr val="00274C"/>
              </a:solidFill>
              <a:highlight>
                <a:srgbClr val="FFCB05"/>
              </a:highlight>
              <a:latin typeface="Bebas Neue"/>
              <a:ea typeface="Bebas Neue"/>
              <a:cs typeface="Bebas Neue"/>
              <a:sym typeface="Bebas Neue"/>
            </a:endParaRPr>
          </a:p>
        </p:txBody>
      </p:sp>
      <p:sp>
        <p:nvSpPr>
          <p:cNvPr id="65" name="Google Shape;65;p14"/>
          <p:cNvSpPr txBox="1"/>
          <p:nvPr/>
        </p:nvSpPr>
        <p:spPr>
          <a:xfrm>
            <a:off x="3228600" y="1918875"/>
            <a:ext cx="2686800" cy="63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solidFill>
                  <a:srgbClr val="00274C"/>
                </a:solidFill>
                <a:highlight>
                  <a:srgbClr val="FFCB05"/>
                </a:highlight>
                <a:latin typeface="Bebas Neue"/>
                <a:ea typeface="Bebas Neue"/>
                <a:cs typeface="Bebas Neue"/>
                <a:sym typeface="Bebas Neue"/>
              </a:rPr>
              <a:t>psychological</a:t>
            </a:r>
            <a:endParaRPr sz="3500">
              <a:solidFill>
                <a:srgbClr val="00274C"/>
              </a:solidFill>
              <a:highlight>
                <a:srgbClr val="FFCB05"/>
              </a:highlight>
              <a:latin typeface="Bebas Neue"/>
              <a:ea typeface="Bebas Neue"/>
              <a:cs typeface="Bebas Neue"/>
              <a:sym typeface="Bebas Neue"/>
            </a:endParaRPr>
          </a:p>
        </p:txBody>
      </p:sp>
      <p:sp>
        <p:nvSpPr>
          <p:cNvPr id="66" name="Google Shape;66;p14"/>
          <p:cNvSpPr txBox="1"/>
          <p:nvPr/>
        </p:nvSpPr>
        <p:spPr>
          <a:xfrm>
            <a:off x="6535575" y="1918875"/>
            <a:ext cx="2070000" cy="63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solidFill>
                  <a:srgbClr val="00274C"/>
                </a:solidFill>
                <a:highlight>
                  <a:srgbClr val="FFCB05"/>
                </a:highlight>
                <a:latin typeface="Bebas Neue"/>
                <a:ea typeface="Bebas Neue"/>
                <a:cs typeface="Bebas Neue"/>
                <a:sym typeface="Bebas Neue"/>
              </a:rPr>
              <a:t>social</a:t>
            </a:r>
            <a:endParaRPr sz="3500">
              <a:solidFill>
                <a:srgbClr val="00274C"/>
              </a:solidFill>
              <a:highlight>
                <a:srgbClr val="FFCB05"/>
              </a:highlight>
              <a:latin typeface="Bebas Neue"/>
              <a:ea typeface="Bebas Neue"/>
              <a:cs typeface="Bebas Neue"/>
              <a:sym typeface="Bebas Neue"/>
            </a:endParaRPr>
          </a:p>
        </p:txBody>
      </p:sp>
      <p:sp>
        <p:nvSpPr>
          <p:cNvPr id="67" name="Google Shape;67;p14"/>
          <p:cNvSpPr txBox="1"/>
          <p:nvPr/>
        </p:nvSpPr>
        <p:spPr>
          <a:xfrm>
            <a:off x="244125" y="2530950"/>
            <a:ext cx="2365200" cy="150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1000"/>
              </a:spcAft>
              <a:buNone/>
            </a:pPr>
            <a:r>
              <a:rPr b="1" lang="en" sz="1800">
                <a:solidFill>
                  <a:srgbClr val="FFCB05"/>
                </a:solidFill>
                <a:latin typeface="Dosis"/>
                <a:ea typeface="Dosis"/>
                <a:cs typeface="Dosis"/>
                <a:sym typeface="Dosis"/>
              </a:rPr>
              <a:t>It impacts how we feel</a:t>
            </a:r>
            <a:endParaRPr b="1" sz="1800">
              <a:solidFill>
                <a:srgbClr val="FFCB05"/>
              </a:solidFill>
              <a:latin typeface="Dosis"/>
              <a:ea typeface="Dosis"/>
              <a:cs typeface="Dosis"/>
              <a:sym typeface="Dosis"/>
            </a:endParaRPr>
          </a:p>
        </p:txBody>
      </p:sp>
      <p:sp>
        <p:nvSpPr>
          <p:cNvPr id="68" name="Google Shape;68;p14"/>
          <p:cNvSpPr txBox="1"/>
          <p:nvPr/>
        </p:nvSpPr>
        <p:spPr>
          <a:xfrm>
            <a:off x="3305438" y="2557275"/>
            <a:ext cx="2439300" cy="1440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1000"/>
              </a:spcAft>
              <a:buNone/>
            </a:pPr>
            <a:r>
              <a:rPr b="1" lang="en" sz="1800">
                <a:solidFill>
                  <a:srgbClr val="FFCB05"/>
                </a:solidFill>
                <a:latin typeface="Dosis"/>
                <a:ea typeface="Dosis"/>
                <a:cs typeface="Dosis"/>
                <a:sym typeface="Dosis"/>
              </a:rPr>
              <a:t>It impacts how we think.</a:t>
            </a:r>
            <a:endParaRPr b="1" sz="1800">
              <a:solidFill>
                <a:srgbClr val="FFCB05"/>
              </a:solidFill>
              <a:latin typeface="Dosis"/>
              <a:ea typeface="Dosis"/>
              <a:cs typeface="Dosis"/>
              <a:sym typeface="Dosis"/>
            </a:endParaRPr>
          </a:p>
        </p:txBody>
      </p:sp>
      <p:sp>
        <p:nvSpPr>
          <p:cNvPr id="69" name="Google Shape;69;p14"/>
          <p:cNvSpPr txBox="1"/>
          <p:nvPr/>
        </p:nvSpPr>
        <p:spPr>
          <a:xfrm>
            <a:off x="6459375" y="2668062"/>
            <a:ext cx="2365200" cy="158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800">
                <a:solidFill>
                  <a:srgbClr val="FFCB05"/>
                </a:solidFill>
                <a:latin typeface="Dosis"/>
                <a:ea typeface="Dosis"/>
                <a:cs typeface="Dosis"/>
                <a:sym typeface="Dosis"/>
              </a:rPr>
              <a:t>It impacts how we act.</a:t>
            </a:r>
            <a:endParaRPr b="1" sz="1800">
              <a:solidFill>
                <a:srgbClr val="FFCB05"/>
              </a:solidFill>
              <a:latin typeface="Dosis"/>
              <a:ea typeface="Dosis"/>
              <a:cs typeface="Dosis"/>
              <a:sym typeface="Dosis"/>
            </a:endParaRPr>
          </a:p>
          <a:p>
            <a:pPr indent="0" lvl="0" marL="0" rtl="0" algn="ctr">
              <a:lnSpc>
                <a:spcPct val="100000"/>
              </a:lnSpc>
              <a:spcBef>
                <a:spcPts val="1000"/>
              </a:spcBef>
              <a:spcAft>
                <a:spcPts val="1000"/>
              </a:spcAft>
              <a:buNone/>
            </a:pPr>
            <a:r>
              <a:t/>
            </a:r>
            <a:endParaRPr sz="1800">
              <a:solidFill>
                <a:schemeClr val="accent6"/>
              </a:solidFill>
              <a:latin typeface="Dosis"/>
              <a:ea typeface="Dosis"/>
              <a:cs typeface="Dosis"/>
              <a:sym typeface="Dosis"/>
            </a:endParaRPr>
          </a:p>
        </p:txBody>
      </p:sp>
      <p:sp>
        <p:nvSpPr>
          <p:cNvPr id="70" name="Google Shape;70;p14"/>
          <p:cNvSpPr txBox="1"/>
          <p:nvPr/>
        </p:nvSpPr>
        <p:spPr>
          <a:xfrm>
            <a:off x="624375" y="4359025"/>
            <a:ext cx="7743600" cy="736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solidFill>
                <a:srgbClr val="FFCB05"/>
              </a:solidFill>
              <a:latin typeface="Dosis"/>
              <a:ea typeface="Dosis"/>
              <a:cs typeface="Dosis"/>
              <a:sym typeface="Dosis"/>
            </a:endParaRPr>
          </a:p>
          <a:p>
            <a:pPr indent="0" lvl="0" marL="0" rtl="0" algn="ctr">
              <a:lnSpc>
                <a:spcPct val="115000"/>
              </a:lnSpc>
              <a:spcBef>
                <a:spcPts val="600"/>
              </a:spcBef>
              <a:spcAft>
                <a:spcPts val="600"/>
              </a:spcAft>
              <a:buNone/>
            </a:pPr>
            <a:r>
              <a:rPr lang="en" sz="1800">
                <a:solidFill>
                  <a:srgbClr val="FFCB05"/>
                </a:solidFill>
                <a:latin typeface="Dosis"/>
                <a:ea typeface="Dosis"/>
                <a:cs typeface="Dosis"/>
                <a:sym typeface="Dosis"/>
              </a:rPr>
              <a:t>Our mental health can </a:t>
            </a:r>
            <a:r>
              <a:rPr b="1" lang="en" sz="1800">
                <a:solidFill>
                  <a:srgbClr val="FFCB05"/>
                </a:solidFill>
                <a:latin typeface="Dosis"/>
                <a:ea typeface="Dosis"/>
                <a:cs typeface="Dosis"/>
                <a:sym typeface="Dosis"/>
              </a:rPr>
              <a:t>change throughout our lives</a:t>
            </a:r>
            <a:r>
              <a:rPr lang="en" sz="1800">
                <a:solidFill>
                  <a:srgbClr val="FFCB05"/>
                </a:solidFill>
                <a:latin typeface="Dosis"/>
                <a:ea typeface="Dosis"/>
                <a:cs typeface="Dosis"/>
                <a:sym typeface="Dosis"/>
              </a:rPr>
              <a:t>.</a:t>
            </a:r>
            <a:endParaRPr sz="1800">
              <a:solidFill>
                <a:srgbClr val="FFCB05"/>
              </a:solidFill>
              <a:latin typeface="Dosis"/>
              <a:ea typeface="Dosis"/>
              <a:cs typeface="Dosis"/>
              <a:sym typeface="Dosis"/>
            </a:endParaRPr>
          </a:p>
        </p:txBody>
      </p:sp>
      <p:sp>
        <p:nvSpPr>
          <p:cNvPr id="71" name="Google Shape;71;p14"/>
          <p:cNvSpPr txBox="1"/>
          <p:nvPr/>
        </p:nvSpPr>
        <p:spPr>
          <a:xfrm>
            <a:off x="474200" y="316150"/>
            <a:ext cx="77943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4500">
                <a:solidFill>
                  <a:srgbClr val="FFCB05"/>
                </a:solidFill>
                <a:latin typeface="Bebas Neue"/>
                <a:ea typeface="Bebas Neue"/>
                <a:cs typeface="Bebas Neue"/>
                <a:sym typeface="Bebas Neue"/>
              </a:rPr>
              <a:t>What is mental health?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08" name="Shape 208"/>
        <p:cNvGrpSpPr/>
        <p:nvPr/>
      </p:nvGrpSpPr>
      <p:grpSpPr>
        <a:xfrm>
          <a:off x="0" y="0"/>
          <a:ext cx="0" cy="0"/>
          <a:chOff x="0" y="0"/>
          <a:chExt cx="0" cy="0"/>
        </a:xfrm>
      </p:grpSpPr>
      <p:sp>
        <p:nvSpPr>
          <p:cNvPr id="209" name="Google Shape;209;p32"/>
          <p:cNvSpPr txBox="1"/>
          <p:nvPr>
            <p:ph type="title"/>
          </p:nvPr>
        </p:nvSpPr>
        <p:spPr>
          <a:xfrm>
            <a:off x="1763775" y="327675"/>
            <a:ext cx="6035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274C"/>
                </a:solidFill>
                <a:highlight>
                  <a:srgbClr val="FFCB05"/>
                </a:highlight>
              </a:rPr>
              <a:t>People to go to for help:</a:t>
            </a:r>
            <a:endParaRPr sz="3600">
              <a:solidFill>
                <a:srgbClr val="00274C"/>
              </a:solidFill>
              <a:highlight>
                <a:srgbClr val="FFCB05"/>
              </a:highlight>
            </a:endParaRPr>
          </a:p>
        </p:txBody>
      </p:sp>
      <p:sp>
        <p:nvSpPr>
          <p:cNvPr id="210" name="Google Shape;210;p32"/>
          <p:cNvSpPr txBox="1"/>
          <p:nvPr>
            <p:ph idx="1" type="body"/>
          </p:nvPr>
        </p:nvSpPr>
        <p:spPr>
          <a:xfrm>
            <a:off x="0" y="900375"/>
            <a:ext cx="9144000" cy="35970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lang="en"/>
              <a:t>            </a:t>
            </a:r>
            <a:endParaRPr>
              <a:solidFill>
                <a:srgbClr val="FFFFFF"/>
              </a:solidFill>
            </a:endParaRPr>
          </a:p>
          <a:p>
            <a:pPr indent="-349250" lvl="0" marL="698500" rtl="0" algn="l">
              <a:lnSpc>
                <a:spcPct val="160000"/>
              </a:lnSpc>
              <a:spcBef>
                <a:spcPts val="1600"/>
              </a:spcBef>
              <a:spcAft>
                <a:spcPts val="0"/>
              </a:spcAft>
              <a:buClr>
                <a:schemeClr val="lt1"/>
              </a:buClr>
              <a:buSzPts val="1900"/>
              <a:buChar char="●"/>
            </a:pPr>
            <a:r>
              <a:rPr lang="en" sz="1900">
                <a:solidFill>
                  <a:srgbClr val="FFFFFF"/>
                </a:solidFill>
              </a:rPr>
              <a:t>Your Parent/Guardian</a:t>
            </a:r>
            <a:endParaRPr sz="1900">
              <a:solidFill>
                <a:srgbClr val="FFFFFF"/>
              </a:solidFill>
            </a:endParaRPr>
          </a:p>
          <a:p>
            <a:pPr indent="-349250" lvl="0" marL="698500" rtl="0" algn="l">
              <a:lnSpc>
                <a:spcPct val="160000"/>
              </a:lnSpc>
              <a:spcBef>
                <a:spcPts val="0"/>
              </a:spcBef>
              <a:spcAft>
                <a:spcPts val="0"/>
              </a:spcAft>
              <a:buClr>
                <a:srgbClr val="FFFFFF"/>
              </a:buClr>
              <a:buSzPts val="1900"/>
              <a:buChar char="●"/>
            </a:pPr>
            <a:r>
              <a:rPr lang="en" sz="1900">
                <a:solidFill>
                  <a:srgbClr val="FFFFFF"/>
                </a:solidFill>
              </a:rPr>
              <a:t>A family member</a:t>
            </a:r>
            <a:endParaRPr sz="1900">
              <a:solidFill>
                <a:srgbClr val="FFFFFF"/>
              </a:solidFill>
            </a:endParaRPr>
          </a:p>
          <a:p>
            <a:pPr indent="-349250" lvl="0" marL="698500" rtl="0" algn="l">
              <a:lnSpc>
                <a:spcPct val="160000"/>
              </a:lnSpc>
              <a:spcBef>
                <a:spcPts val="0"/>
              </a:spcBef>
              <a:spcAft>
                <a:spcPts val="0"/>
              </a:spcAft>
              <a:buClr>
                <a:srgbClr val="FFFFFF"/>
              </a:buClr>
              <a:buSzPts val="1900"/>
              <a:buChar char="●"/>
            </a:pPr>
            <a:r>
              <a:rPr lang="en" sz="1900">
                <a:solidFill>
                  <a:srgbClr val="FFFFFF"/>
                </a:solidFill>
              </a:rPr>
              <a:t>Your Teacher</a:t>
            </a:r>
            <a:endParaRPr sz="1900">
              <a:solidFill>
                <a:srgbClr val="FFFFFF"/>
              </a:solidFill>
            </a:endParaRPr>
          </a:p>
          <a:p>
            <a:pPr indent="-349250" lvl="0" marL="698500" rtl="0" algn="l">
              <a:lnSpc>
                <a:spcPct val="160000"/>
              </a:lnSpc>
              <a:spcBef>
                <a:spcPts val="0"/>
              </a:spcBef>
              <a:spcAft>
                <a:spcPts val="0"/>
              </a:spcAft>
              <a:buClr>
                <a:srgbClr val="FFFFFF"/>
              </a:buClr>
              <a:buSzPts val="1900"/>
              <a:buChar char="●"/>
            </a:pPr>
            <a:r>
              <a:rPr lang="en" sz="1900">
                <a:solidFill>
                  <a:srgbClr val="FFFFFF"/>
                </a:solidFill>
              </a:rPr>
              <a:t>Your School Counselor</a:t>
            </a:r>
            <a:endParaRPr sz="1900">
              <a:solidFill>
                <a:srgbClr val="FFFFFF"/>
              </a:solidFill>
            </a:endParaRPr>
          </a:p>
          <a:p>
            <a:pPr indent="-349250" lvl="0" marL="698500" rtl="0" algn="l">
              <a:lnSpc>
                <a:spcPct val="160000"/>
              </a:lnSpc>
              <a:spcBef>
                <a:spcPts val="0"/>
              </a:spcBef>
              <a:spcAft>
                <a:spcPts val="0"/>
              </a:spcAft>
              <a:buClr>
                <a:srgbClr val="FFFFFF"/>
              </a:buClr>
              <a:buSzPts val="1900"/>
              <a:buChar char="●"/>
            </a:pPr>
            <a:r>
              <a:rPr lang="en" sz="1900">
                <a:solidFill>
                  <a:srgbClr val="FFFFFF"/>
                </a:solidFill>
              </a:rPr>
              <a:t>Your Principal</a:t>
            </a:r>
            <a:endParaRPr sz="1900">
              <a:solidFill>
                <a:srgbClr val="FFFFFF"/>
              </a:solidFill>
            </a:endParaRPr>
          </a:p>
          <a:p>
            <a:pPr indent="0" lvl="0" marL="0" rtl="0" algn="l">
              <a:lnSpc>
                <a:spcPct val="160000"/>
              </a:lnSpc>
              <a:spcBef>
                <a:spcPts val="1600"/>
              </a:spcBef>
              <a:spcAft>
                <a:spcPts val="0"/>
              </a:spcAft>
              <a:buNone/>
            </a:pPr>
            <a:r>
              <a:t/>
            </a:r>
            <a:endParaRPr sz="1200">
              <a:solidFill>
                <a:schemeClr val="lt1"/>
              </a:solidFill>
            </a:endParaRPr>
          </a:p>
          <a:p>
            <a:pPr indent="0" lvl="0" marL="0" rtl="0" algn="l">
              <a:spcBef>
                <a:spcPts val="1600"/>
              </a:spcBef>
              <a:spcAft>
                <a:spcPts val="0"/>
              </a:spcAft>
              <a:buClr>
                <a:schemeClr val="dk1"/>
              </a:buClr>
              <a:buSzPts val="1100"/>
              <a:buFont typeface="Arial"/>
              <a:buNone/>
            </a:pPr>
            <a:r>
              <a:t/>
            </a:r>
            <a:endParaRPr sz="1200">
              <a:solidFill>
                <a:schemeClr val="lt1"/>
              </a:solidFill>
            </a:endParaRPr>
          </a:p>
          <a:p>
            <a:pPr indent="0" lvl="0" marL="0" rtl="0" algn="l">
              <a:spcBef>
                <a:spcPts val="1200"/>
              </a:spcBef>
              <a:spcAft>
                <a:spcPts val="0"/>
              </a:spcAft>
              <a:buClr>
                <a:schemeClr val="dk1"/>
              </a:buClr>
              <a:buSzPts val="1100"/>
              <a:buFont typeface="Arial"/>
              <a:buNone/>
            </a:pPr>
            <a:r>
              <a:t/>
            </a:r>
            <a:endParaRPr sz="1200">
              <a:solidFill>
                <a:schemeClr val="lt1"/>
              </a:solidFill>
            </a:endParaRPr>
          </a:p>
          <a:p>
            <a:pPr indent="0" lvl="0" marL="0" rtl="0" algn="l">
              <a:spcBef>
                <a:spcPts val="1200"/>
              </a:spcBef>
              <a:spcAft>
                <a:spcPts val="1200"/>
              </a:spcAft>
              <a:buNone/>
            </a:pPr>
            <a:r>
              <a:t/>
            </a:r>
            <a:endParaRPr>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14" name="Shape 214"/>
        <p:cNvGrpSpPr/>
        <p:nvPr/>
      </p:nvGrpSpPr>
      <p:grpSpPr>
        <a:xfrm>
          <a:off x="0" y="0"/>
          <a:ext cx="0" cy="0"/>
          <a:chOff x="0" y="0"/>
          <a:chExt cx="0" cy="0"/>
        </a:xfrm>
      </p:grpSpPr>
      <p:sp>
        <p:nvSpPr>
          <p:cNvPr id="215" name="Google Shape;215;p33"/>
          <p:cNvSpPr txBox="1"/>
          <p:nvPr>
            <p:ph type="title"/>
          </p:nvPr>
        </p:nvSpPr>
        <p:spPr>
          <a:xfrm>
            <a:off x="1344450" y="327675"/>
            <a:ext cx="6455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274C"/>
                </a:solidFill>
                <a:highlight>
                  <a:srgbClr val="FFCB05"/>
                </a:highlight>
              </a:rPr>
              <a:t>Places to call for help include:</a:t>
            </a:r>
            <a:endParaRPr sz="3600">
              <a:solidFill>
                <a:srgbClr val="00274C"/>
              </a:solidFill>
              <a:highlight>
                <a:srgbClr val="FFCB05"/>
              </a:highlight>
            </a:endParaRPr>
          </a:p>
        </p:txBody>
      </p:sp>
      <p:sp>
        <p:nvSpPr>
          <p:cNvPr id="216" name="Google Shape;216;p33"/>
          <p:cNvSpPr txBox="1"/>
          <p:nvPr>
            <p:ph idx="1" type="body"/>
          </p:nvPr>
        </p:nvSpPr>
        <p:spPr>
          <a:xfrm>
            <a:off x="0" y="482825"/>
            <a:ext cx="8877900" cy="40146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lang="en"/>
              <a:t>            </a:t>
            </a:r>
            <a:endParaRPr>
              <a:solidFill>
                <a:srgbClr val="FFFFFF"/>
              </a:solidFill>
            </a:endParaRPr>
          </a:p>
          <a:p>
            <a:pPr indent="-330200" lvl="0" marL="698500" rtl="0" algn="l">
              <a:lnSpc>
                <a:spcPct val="160000"/>
              </a:lnSpc>
              <a:spcBef>
                <a:spcPts val="1600"/>
              </a:spcBef>
              <a:spcAft>
                <a:spcPts val="0"/>
              </a:spcAft>
              <a:buClr>
                <a:schemeClr val="lt1"/>
              </a:buClr>
              <a:buSzPts val="1600"/>
              <a:buChar char="●"/>
            </a:pPr>
            <a:r>
              <a:rPr lang="en" sz="1600">
                <a:solidFill>
                  <a:srgbClr val="FFFFFF"/>
                </a:solidFill>
              </a:rPr>
              <a:t>988 -  Suicide and crisis lifeline (Provides 24/7 confidential support to people in suicidal crisis or mental health related to distress)</a:t>
            </a:r>
            <a:endParaRPr sz="1600">
              <a:solidFill>
                <a:srgbClr val="FFFFFF"/>
              </a:solidFill>
            </a:endParaRPr>
          </a:p>
          <a:p>
            <a:pPr indent="-330200" lvl="0" marL="698500" rtl="0" algn="l">
              <a:lnSpc>
                <a:spcPct val="160000"/>
              </a:lnSpc>
              <a:spcBef>
                <a:spcPts val="0"/>
              </a:spcBef>
              <a:spcAft>
                <a:spcPts val="0"/>
              </a:spcAft>
              <a:buClr>
                <a:srgbClr val="FFFFFF"/>
              </a:buClr>
              <a:buSzPts val="1600"/>
              <a:buChar char="●"/>
            </a:pPr>
            <a:r>
              <a:rPr lang="en" sz="1600">
                <a:solidFill>
                  <a:schemeClr val="lt1"/>
                </a:solidFill>
                <a:uFill>
                  <a:noFill/>
                </a:uFill>
                <a:hlinkClick r:id="rId3">
                  <a:extLst>
                    <a:ext uri="{A12FA001-AC4F-418D-AE19-62706E023703}">
                      <ahyp:hlinkClr val="tx"/>
                    </a:ext>
                  </a:extLst>
                </a:hlinkClick>
              </a:rPr>
              <a:t>National Suicide Prevention Lifeline</a:t>
            </a:r>
            <a:r>
              <a:rPr lang="en" sz="1600">
                <a:solidFill>
                  <a:schemeClr val="lt1"/>
                </a:solidFill>
              </a:rPr>
              <a:t>: 1-800-273-8255. Crisis intervention and free emotional support are available, which is helpful when you need confidential assistance during a time of emotional distress for you or a loved one.The helpline is open 24/7, and a live online chat is available as well.</a:t>
            </a:r>
            <a:endParaRPr sz="1600">
              <a:solidFill>
                <a:schemeClr val="lt1"/>
              </a:solidFill>
            </a:endParaRPr>
          </a:p>
          <a:p>
            <a:pPr indent="-330200" lvl="0" marL="698500" rtl="0" algn="l">
              <a:lnSpc>
                <a:spcPct val="160000"/>
              </a:lnSpc>
              <a:spcBef>
                <a:spcPts val="0"/>
              </a:spcBef>
              <a:spcAft>
                <a:spcPts val="0"/>
              </a:spcAft>
              <a:buClr>
                <a:schemeClr val="lt1"/>
              </a:buClr>
              <a:buSzPts val="1600"/>
              <a:buChar char="●"/>
            </a:pPr>
            <a:r>
              <a:rPr lang="en" sz="1600">
                <a:solidFill>
                  <a:schemeClr val="lt1"/>
                </a:solidFill>
              </a:rPr>
              <a:t>911- last resort. In case of an emergency. If you are worried about them and you think someone might hurt themselves, and you don’t know what to do.</a:t>
            </a:r>
            <a:endParaRPr sz="1600">
              <a:solidFill>
                <a:schemeClr val="lt1"/>
              </a:solidFill>
            </a:endParaRPr>
          </a:p>
          <a:p>
            <a:pPr indent="0" lvl="0" marL="0" rtl="0" algn="l">
              <a:lnSpc>
                <a:spcPct val="160000"/>
              </a:lnSpc>
              <a:spcBef>
                <a:spcPts val="1600"/>
              </a:spcBef>
              <a:spcAft>
                <a:spcPts val="0"/>
              </a:spcAft>
              <a:buNone/>
            </a:pPr>
            <a:r>
              <a:t/>
            </a:r>
            <a:endParaRPr sz="1200">
              <a:solidFill>
                <a:schemeClr val="lt1"/>
              </a:solidFill>
            </a:endParaRPr>
          </a:p>
          <a:p>
            <a:pPr indent="0" lvl="0" marL="0" rtl="0" algn="l">
              <a:spcBef>
                <a:spcPts val="1600"/>
              </a:spcBef>
              <a:spcAft>
                <a:spcPts val="0"/>
              </a:spcAft>
              <a:buClr>
                <a:schemeClr val="dk1"/>
              </a:buClr>
              <a:buSzPts val="1100"/>
              <a:buFont typeface="Arial"/>
              <a:buNone/>
            </a:pPr>
            <a:r>
              <a:t/>
            </a:r>
            <a:endParaRPr sz="1200">
              <a:solidFill>
                <a:schemeClr val="lt1"/>
              </a:solidFill>
            </a:endParaRPr>
          </a:p>
          <a:p>
            <a:pPr indent="0" lvl="0" marL="0" rtl="0" algn="l">
              <a:spcBef>
                <a:spcPts val="1200"/>
              </a:spcBef>
              <a:spcAft>
                <a:spcPts val="0"/>
              </a:spcAft>
              <a:buClr>
                <a:schemeClr val="dk1"/>
              </a:buClr>
              <a:buSzPts val="1100"/>
              <a:buFont typeface="Arial"/>
              <a:buNone/>
            </a:pPr>
            <a:r>
              <a:t/>
            </a:r>
            <a:endParaRPr sz="1200">
              <a:solidFill>
                <a:schemeClr val="lt1"/>
              </a:solidFill>
            </a:endParaRPr>
          </a:p>
          <a:p>
            <a:pPr indent="0" lvl="0" marL="0" rtl="0" algn="l">
              <a:spcBef>
                <a:spcPts val="1200"/>
              </a:spcBef>
              <a:spcAft>
                <a:spcPts val="1200"/>
              </a:spcAft>
              <a:buNone/>
            </a:pPr>
            <a:r>
              <a:t/>
            </a: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20" name="Shape 220"/>
        <p:cNvGrpSpPr/>
        <p:nvPr/>
      </p:nvGrpSpPr>
      <p:grpSpPr>
        <a:xfrm>
          <a:off x="0" y="0"/>
          <a:ext cx="0" cy="0"/>
          <a:chOff x="0" y="0"/>
          <a:chExt cx="0" cy="0"/>
        </a:xfrm>
      </p:grpSpPr>
      <p:sp>
        <p:nvSpPr>
          <p:cNvPr id="221" name="Google Shape;221;p34"/>
          <p:cNvSpPr txBox="1"/>
          <p:nvPr/>
        </p:nvSpPr>
        <p:spPr>
          <a:xfrm>
            <a:off x="1160075" y="1206600"/>
            <a:ext cx="852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22" name="Google Shape;222;p34"/>
          <p:cNvSpPr txBox="1"/>
          <p:nvPr/>
        </p:nvSpPr>
        <p:spPr>
          <a:xfrm>
            <a:off x="251575" y="1355800"/>
            <a:ext cx="8260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CB05"/>
                </a:solidFill>
              </a:rPr>
              <a:t>True/False -Depression is something that you can get over</a:t>
            </a:r>
            <a:endParaRPr sz="4600">
              <a:solidFill>
                <a:srgbClr val="FFCB05"/>
              </a:solidFill>
            </a:endParaRPr>
          </a:p>
        </p:txBody>
      </p:sp>
      <p:sp>
        <p:nvSpPr>
          <p:cNvPr id="223" name="Google Shape;223;p34"/>
          <p:cNvSpPr txBox="1"/>
          <p:nvPr/>
        </p:nvSpPr>
        <p:spPr>
          <a:xfrm>
            <a:off x="1160075" y="193300"/>
            <a:ext cx="69885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900">
                <a:solidFill>
                  <a:srgbClr val="FFCB05"/>
                </a:solidFill>
                <a:latin typeface="Dosis"/>
                <a:ea typeface="Dosis"/>
                <a:cs typeface="Dosis"/>
                <a:sym typeface="Dosis"/>
              </a:rPr>
              <a:t>Are These Questions True or False?</a:t>
            </a:r>
            <a:endParaRPr sz="3900">
              <a:solidFill>
                <a:srgbClr val="FFCB05"/>
              </a:solidFill>
              <a:latin typeface="Dosis"/>
              <a:ea typeface="Dosis"/>
              <a:cs typeface="Dosis"/>
              <a:sym typeface="Dosi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27" name="Shape 227"/>
        <p:cNvGrpSpPr/>
        <p:nvPr/>
      </p:nvGrpSpPr>
      <p:grpSpPr>
        <a:xfrm>
          <a:off x="0" y="0"/>
          <a:ext cx="0" cy="0"/>
          <a:chOff x="0" y="0"/>
          <a:chExt cx="0" cy="0"/>
        </a:xfrm>
      </p:grpSpPr>
      <p:sp>
        <p:nvSpPr>
          <p:cNvPr id="228" name="Google Shape;228;p35"/>
          <p:cNvSpPr txBox="1"/>
          <p:nvPr/>
        </p:nvSpPr>
        <p:spPr>
          <a:xfrm>
            <a:off x="413650" y="1151000"/>
            <a:ext cx="7688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CB05"/>
                </a:solidFill>
              </a:rPr>
              <a:t>False-You can’t just get over depression, it’s not the “blues”</a:t>
            </a:r>
            <a:endParaRPr sz="3000">
              <a:solidFill>
                <a:srgbClr val="FFCB05"/>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32" name="Shape 232"/>
        <p:cNvGrpSpPr/>
        <p:nvPr/>
      </p:nvGrpSpPr>
      <p:grpSpPr>
        <a:xfrm>
          <a:off x="0" y="0"/>
          <a:ext cx="0" cy="0"/>
          <a:chOff x="0" y="0"/>
          <a:chExt cx="0" cy="0"/>
        </a:xfrm>
      </p:grpSpPr>
      <p:sp>
        <p:nvSpPr>
          <p:cNvPr id="233" name="Google Shape;233;p36"/>
          <p:cNvSpPr txBox="1"/>
          <p:nvPr/>
        </p:nvSpPr>
        <p:spPr>
          <a:xfrm>
            <a:off x="1160075" y="1206600"/>
            <a:ext cx="852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4" name="Google Shape;234;p36"/>
          <p:cNvSpPr txBox="1"/>
          <p:nvPr/>
        </p:nvSpPr>
        <p:spPr>
          <a:xfrm>
            <a:off x="251575" y="1313875"/>
            <a:ext cx="8260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CB05"/>
                </a:solidFill>
              </a:rPr>
              <a:t>True/False</a:t>
            </a:r>
            <a:r>
              <a:rPr lang="en" sz="3000">
                <a:solidFill>
                  <a:srgbClr val="FFCB05"/>
                </a:solidFill>
              </a:rPr>
              <a:t> -Depression is not treatable</a:t>
            </a:r>
            <a:endParaRPr sz="3000">
              <a:solidFill>
                <a:srgbClr val="FFCB05"/>
              </a:solidFill>
            </a:endParaRPr>
          </a:p>
        </p:txBody>
      </p:sp>
      <p:sp>
        <p:nvSpPr>
          <p:cNvPr id="235" name="Google Shape;235;p36"/>
          <p:cNvSpPr txBox="1"/>
          <p:nvPr/>
        </p:nvSpPr>
        <p:spPr>
          <a:xfrm>
            <a:off x="1160075" y="193300"/>
            <a:ext cx="69885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900">
                <a:solidFill>
                  <a:srgbClr val="FFCB05"/>
                </a:solidFill>
                <a:latin typeface="Dosis"/>
                <a:ea typeface="Dosis"/>
                <a:cs typeface="Dosis"/>
                <a:sym typeface="Dosis"/>
              </a:rPr>
              <a:t>Are These Questions True or False?</a:t>
            </a:r>
            <a:endParaRPr sz="3900">
              <a:solidFill>
                <a:srgbClr val="FFCB05"/>
              </a:solidFill>
              <a:latin typeface="Dosis"/>
              <a:ea typeface="Dosis"/>
              <a:cs typeface="Dosis"/>
              <a:sym typeface="Dosi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39" name="Shape 239"/>
        <p:cNvGrpSpPr/>
        <p:nvPr/>
      </p:nvGrpSpPr>
      <p:grpSpPr>
        <a:xfrm>
          <a:off x="0" y="0"/>
          <a:ext cx="0" cy="0"/>
          <a:chOff x="0" y="0"/>
          <a:chExt cx="0" cy="0"/>
        </a:xfrm>
      </p:grpSpPr>
      <p:sp>
        <p:nvSpPr>
          <p:cNvPr id="240" name="Google Shape;240;p37"/>
          <p:cNvSpPr txBox="1"/>
          <p:nvPr/>
        </p:nvSpPr>
        <p:spPr>
          <a:xfrm>
            <a:off x="413650" y="1151000"/>
            <a:ext cx="7688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CB05"/>
                </a:solidFill>
              </a:rPr>
              <a:t>False- Professional help and/or medication can help with depression</a:t>
            </a:r>
            <a:endParaRPr sz="3000">
              <a:solidFill>
                <a:srgbClr val="FFCB05"/>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44" name="Shape 244"/>
        <p:cNvGrpSpPr/>
        <p:nvPr/>
      </p:nvGrpSpPr>
      <p:grpSpPr>
        <a:xfrm>
          <a:off x="0" y="0"/>
          <a:ext cx="0" cy="0"/>
          <a:chOff x="0" y="0"/>
          <a:chExt cx="0" cy="0"/>
        </a:xfrm>
      </p:grpSpPr>
      <p:sp>
        <p:nvSpPr>
          <p:cNvPr id="245" name="Google Shape;245;p38"/>
          <p:cNvSpPr txBox="1"/>
          <p:nvPr/>
        </p:nvSpPr>
        <p:spPr>
          <a:xfrm>
            <a:off x="1160075" y="1206600"/>
            <a:ext cx="852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46" name="Google Shape;246;p38"/>
          <p:cNvSpPr txBox="1"/>
          <p:nvPr/>
        </p:nvSpPr>
        <p:spPr>
          <a:xfrm>
            <a:off x="251575" y="1355800"/>
            <a:ext cx="8260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CB05"/>
                </a:solidFill>
              </a:rPr>
              <a:t>True/False - </a:t>
            </a:r>
            <a:r>
              <a:rPr lang="en" sz="3000">
                <a:solidFill>
                  <a:srgbClr val="FFCB05"/>
                </a:solidFill>
              </a:rPr>
              <a:t>A symptom of anxiety is being nervous or restless</a:t>
            </a:r>
            <a:endParaRPr sz="3000">
              <a:solidFill>
                <a:srgbClr val="FFCB05"/>
              </a:solidFill>
            </a:endParaRPr>
          </a:p>
        </p:txBody>
      </p:sp>
      <p:sp>
        <p:nvSpPr>
          <p:cNvPr id="247" name="Google Shape;247;p38"/>
          <p:cNvSpPr txBox="1"/>
          <p:nvPr/>
        </p:nvSpPr>
        <p:spPr>
          <a:xfrm>
            <a:off x="1160075" y="193300"/>
            <a:ext cx="69885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900">
                <a:solidFill>
                  <a:srgbClr val="FFCB05"/>
                </a:solidFill>
                <a:latin typeface="Dosis"/>
                <a:ea typeface="Dosis"/>
                <a:cs typeface="Dosis"/>
                <a:sym typeface="Dosis"/>
              </a:rPr>
              <a:t>Are These Questions True or False?</a:t>
            </a:r>
            <a:endParaRPr sz="3900">
              <a:solidFill>
                <a:srgbClr val="FFCB05"/>
              </a:solidFill>
              <a:latin typeface="Dosis"/>
              <a:ea typeface="Dosis"/>
              <a:cs typeface="Dosis"/>
              <a:sym typeface="Dosi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51" name="Shape 251"/>
        <p:cNvGrpSpPr/>
        <p:nvPr/>
      </p:nvGrpSpPr>
      <p:grpSpPr>
        <a:xfrm>
          <a:off x="0" y="0"/>
          <a:ext cx="0" cy="0"/>
          <a:chOff x="0" y="0"/>
          <a:chExt cx="0" cy="0"/>
        </a:xfrm>
      </p:grpSpPr>
      <p:sp>
        <p:nvSpPr>
          <p:cNvPr id="252" name="Google Shape;252;p39"/>
          <p:cNvSpPr txBox="1"/>
          <p:nvPr/>
        </p:nvSpPr>
        <p:spPr>
          <a:xfrm>
            <a:off x="737350" y="1429750"/>
            <a:ext cx="7310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3000">
                <a:solidFill>
                  <a:srgbClr val="FFCB05"/>
                </a:solidFill>
              </a:rPr>
              <a:t>True</a:t>
            </a:r>
            <a:r>
              <a:rPr lang="en" sz="3000">
                <a:solidFill>
                  <a:srgbClr val="FFCB05"/>
                </a:solidFill>
              </a:rPr>
              <a:t>- Those are all symptoms of anxiety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56" name="Shape 256"/>
        <p:cNvGrpSpPr/>
        <p:nvPr/>
      </p:nvGrpSpPr>
      <p:grpSpPr>
        <a:xfrm>
          <a:off x="0" y="0"/>
          <a:ext cx="0" cy="0"/>
          <a:chOff x="0" y="0"/>
          <a:chExt cx="0" cy="0"/>
        </a:xfrm>
      </p:grpSpPr>
      <p:sp>
        <p:nvSpPr>
          <p:cNvPr id="257" name="Google Shape;257;p40"/>
          <p:cNvSpPr txBox="1"/>
          <p:nvPr/>
        </p:nvSpPr>
        <p:spPr>
          <a:xfrm>
            <a:off x="1160075" y="1206600"/>
            <a:ext cx="852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8" name="Google Shape;258;p40"/>
          <p:cNvSpPr txBox="1"/>
          <p:nvPr/>
        </p:nvSpPr>
        <p:spPr>
          <a:xfrm>
            <a:off x="251575" y="1355800"/>
            <a:ext cx="8260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CB05"/>
                </a:solidFill>
              </a:rPr>
              <a:t>True/False - </a:t>
            </a:r>
            <a:r>
              <a:rPr lang="en" sz="3000">
                <a:solidFill>
                  <a:srgbClr val="FFCB05"/>
                </a:solidFill>
              </a:rPr>
              <a:t>Some people turn to drug use as a way to cope with depression/anxiety</a:t>
            </a:r>
            <a:endParaRPr sz="3000">
              <a:solidFill>
                <a:srgbClr val="FFCB05"/>
              </a:solidFill>
            </a:endParaRPr>
          </a:p>
        </p:txBody>
      </p:sp>
      <p:sp>
        <p:nvSpPr>
          <p:cNvPr id="259" name="Google Shape;259;p40"/>
          <p:cNvSpPr txBox="1"/>
          <p:nvPr/>
        </p:nvSpPr>
        <p:spPr>
          <a:xfrm>
            <a:off x="1160075" y="193300"/>
            <a:ext cx="69885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900">
                <a:solidFill>
                  <a:srgbClr val="FFCB05"/>
                </a:solidFill>
                <a:latin typeface="Dosis"/>
                <a:ea typeface="Dosis"/>
                <a:cs typeface="Dosis"/>
                <a:sym typeface="Dosis"/>
              </a:rPr>
              <a:t>Are These Questions True or False?</a:t>
            </a:r>
            <a:endParaRPr sz="3900">
              <a:solidFill>
                <a:srgbClr val="FFCB05"/>
              </a:solidFill>
              <a:latin typeface="Dosis"/>
              <a:ea typeface="Dosis"/>
              <a:cs typeface="Dosis"/>
              <a:sym typeface="Dosi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63" name="Shape 263"/>
        <p:cNvGrpSpPr/>
        <p:nvPr/>
      </p:nvGrpSpPr>
      <p:grpSpPr>
        <a:xfrm>
          <a:off x="0" y="0"/>
          <a:ext cx="0" cy="0"/>
          <a:chOff x="0" y="0"/>
          <a:chExt cx="0" cy="0"/>
        </a:xfrm>
      </p:grpSpPr>
      <p:sp>
        <p:nvSpPr>
          <p:cNvPr id="264" name="Google Shape;264;p41"/>
          <p:cNvSpPr txBox="1"/>
          <p:nvPr/>
        </p:nvSpPr>
        <p:spPr>
          <a:xfrm>
            <a:off x="391350" y="1565400"/>
            <a:ext cx="8050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CB05"/>
                </a:solidFill>
              </a:rPr>
              <a:t>True- Sometimes people use unhealthy coping (Non-Prescription drugs and substance use are an example of this)</a:t>
            </a:r>
            <a:endParaRPr sz="3000">
              <a:solidFill>
                <a:srgbClr val="FFCB0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75" name="Shape 75"/>
        <p:cNvGrpSpPr/>
        <p:nvPr/>
      </p:nvGrpSpPr>
      <p:grpSpPr>
        <a:xfrm>
          <a:off x="0" y="0"/>
          <a:ext cx="0" cy="0"/>
          <a:chOff x="0" y="0"/>
          <a:chExt cx="0" cy="0"/>
        </a:xfrm>
      </p:grpSpPr>
      <p:sp>
        <p:nvSpPr>
          <p:cNvPr id="76" name="Google Shape;76;p15"/>
          <p:cNvSpPr txBox="1"/>
          <p:nvPr/>
        </p:nvSpPr>
        <p:spPr>
          <a:xfrm>
            <a:off x="0" y="-1981275"/>
            <a:ext cx="9144000" cy="7124700"/>
          </a:xfrm>
          <a:prstGeom prst="rect">
            <a:avLst/>
          </a:prstGeom>
          <a:solidFill>
            <a:srgbClr val="00274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solidFill>
                  <a:srgbClr val="FFCB05"/>
                </a:solidFill>
                <a:latin typeface="Bebas Neue"/>
                <a:ea typeface="Bebas Neue"/>
                <a:cs typeface="Bebas Neue"/>
                <a:sym typeface="Bebas Neue"/>
              </a:rPr>
              <a:t>Youth mental illness stats </a:t>
            </a:r>
            <a:endParaRPr sz="4500">
              <a:solidFill>
                <a:srgbClr val="FFCB05"/>
              </a:solidFill>
              <a:latin typeface="Bebas Neue"/>
              <a:ea typeface="Bebas Neue"/>
              <a:cs typeface="Bebas Neue"/>
              <a:sym typeface="Bebas Neue"/>
            </a:endParaRPr>
          </a:p>
        </p:txBody>
      </p:sp>
      <p:sp>
        <p:nvSpPr>
          <p:cNvPr id="77" name="Google Shape;77;p15"/>
          <p:cNvSpPr txBox="1"/>
          <p:nvPr/>
        </p:nvSpPr>
        <p:spPr>
          <a:xfrm>
            <a:off x="7142375" y="2177875"/>
            <a:ext cx="1251300" cy="17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00274C"/>
                </a:solidFill>
                <a:highlight>
                  <a:srgbClr val="FFCB05"/>
                </a:highlight>
                <a:latin typeface="Bebas Neue"/>
                <a:ea typeface="Bebas Neue"/>
                <a:cs typeface="Bebas Neue"/>
                <a:sym typeface="Bebas Neue"/>
              </a:rPr>
              <a:t>15.1</a:t>
            </a:r>
            <a:r>
              <a:rPr lang="en" sz="4000">
                <a:solidFill>
                  <a:srgbClr val="00274C"/>
                </a:solidFill>
                <a:highlight>
                  <a:srgbClr val="FFCB05"/>
                </a:highlight>
                <a:latin typeface="Bebas Neue"/>
                <a:ea typeface="Bebas Neue"/>
                <a:cs typeface="Bebas Neue"/>
                <a:sym typeface="Bebas Neue"/>
              </a:rPr>
              <a:t>%</a:t>
            </a:r>
            <a:endParaRPr sz="4000">
              <a:solidFill>
                <a:srgbClr val="00274C"/>
              </a:solidFill>
              <a:highlight>
                <a:srgbClr val="FFCB05"/>
              </a:highlight>
              <a:latin typeface="Bebas Neue"/>
              <a:ea typeface="Bebas Neue"/>
              <a:cs typeface="Bebas Neue"/>
              <a:sym typeface="Bebas Neue"/>
            </a:endParaRPr>
          </a:p>
        </p:txBody>
      </p:sp>
      <p:sp>
        <p:nvSpPr>
          <p:cNvPr id="78" name="Google Shape;78;p15"/>
          <p:cNvSpPr txBox="1"/>
          <p:nvPr/>
        </p:nvSpPr>
        <p:spPr>
          <a:xfrm>
            <a:off x="6382350" y="3885750"/>
            <a:ext cx="2455200" cy="106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CB05"/>
                </a:solidFill>
                <a:latin typeface="Dosis"/>
                <a:ea typeface="Dosis"/>
                <a:cs typeface="Dosis"/>
                <a:sym typeface="Dosis"/>
              </a:rPr>
              <a:t>of adolescents aged 12-17 had a major depressive episode in 2018-2019</a:t>
            </a:r>
            <a:endParaRPr b="1" sz="1800">
              <a:solidFill>
                <a:srgbClr val="FFCB05"/>
              </a:solidFill>
              <a:latin typeface="Dosis"/>
              <a:ea typeface="Dosis"/>
              <a:cs typeface="Dosis"/>
              <a:sym typeface="Dosis"/>
            </a:endParaRPr>
          </a:p>
        </p:txBody>
      </p:sp>
      <p:sp>
        <p:nvSpPr>
          <p:cNvPr id="79" name="Google Shape;79;p15"/>
          <p:cNvSpPr txBox="1"/>
          <p:nvPr/>
        </p:nvSpPr>
        <p:spPr>
          <a:xfrm>
            <a:off x="1273950" y="2177600"/>
            <a:ext cx="1127700" cy="17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00274C"/>
                </a:solidFill>
                <a:highlight>
                  <a:srgbClr val="FFCB05"/>
                </a:highlight>
                <a:latin typeface="Bebas Neue"/>
                <a:ea typeface="Bebas Neue"/>
                <a:cs typeface="Bebas Neue"/>
                <a:sym typeface="Bebas Neue"/>
              </a:rPr>
              <a:t>32%</a:t>
            </a:r>
            <a:endParaRPr sz="4000">
              <a:solidFill>
                <a:srgbClr val="00274C"/>
              </a:solidFill>
              <a:highlight>
                <a:srgbClr val="FFCB05"/>
              </a:highlight>
              <a:latin typeface="Bebas Neue"/>
              <a:ea typeface="Bebas Neue"/>
              <a:cs typeface="Bebas Neue"/>
              <a:sym typeface="Bebas Neue"/>
            </a:endParaRPr>
          </a:p>
        </p:txBody>
      </p:sp>
      <p:sp>
        <p:nvSpPr>
          <p:cNvPr id="80" name="Google Shape;80;p15"/>
          <p:cNvSpPr txBox="1"/>
          <p:nvPr/>
        </p:nvSpPr>
        <p:spPr>
          <a:xfrm>
            <a:off x="587275" y="3828200"/>
            <a:ext cx="2403300" cy="106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CB05"/>
                </a:solidFill>
                <a:latin typeface="Dosis"/>
                <a:ea typeface="Dosis"/>
                <a:cs typeface="Dosis"/>
                <a:sym typeface="Dosis"/>
              </a:rPr>
              <a:t>of 1</a:t>
            </a:r>
            <a:r>
              <a:rPr b="1" lang="en" sz="1800">
                <a:solidFill>
                  <a:srgbClr val="FFCB05"/>
                </a:solidFill>
                <a:latin typeface="Dosis"/>
                <a:ea typeface="Dosis"/>
                <a:cs typeface="Dosis"/>
                <a:sym typeface="Dosis"/>
              </a:rPr>
              <a:t>3-18 year olds have a diagnosable anxiety disorder (2017)</a:t>
            </a:r>
            <a:endParaRPr b="1" sz="1800">
              <a:solidFill>
                <a:srgbClr val="FFCB05"/>
              </a:solidFill>
              <a:latin typeface="Dosis"/>
              <a:ea typeface="Dosis"/>
              <a:cs typeface="Dosis"/>
              <a:sym typeface="Dosis"/>
            </a:endParaRPr>
          </a:p>
        </p:txBody>
      </p:sp>
      <p:sp>
        <p:nvSpPr>
          <p:cNvPr id="81" name="Google Shape;81;p15"/>
          <p:cNvSpPr txBox="1"/>
          <p:nvPr/>
        </p:nvSpPr>
        <p:spPr>
          <a:xfrm>
            <a:off x="4008150" y="2177375"/>
            <a:ext cx="1127700" cy="17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00274C"/>
                </a:solidFill>
                <a:highlight>
                  <a:srgbClr val="FFCB05"/>
                </a:highlight>
                <a:latin typeface="Bebas Neue"/>
                <a:ea typeface="Bebas Neue"/>
                <a:cs typeface="Bebas Neue"/>
                <a:sym typeface="Bebas Neue"/>
              </a:rPr>
              <a:t>37%</a:t>
            </a:r>
            <a:endParaRPr sz="4000">
              <a:solidFill>
                <a:srgbClr val="00274C"/>
              </a:solidFill>
              <a:highlight>
                <a:srgbClr val="FFCB05"/>
              </a:highlight>
              <a:latin typeface="Bebas Neue"/>
              <a:ea typeface="Bebas Neue"/>
              <a:cs typeface="Bebas Neue"/>
              <a:sym typeface="Bebas Neue"/>
            </a:endParaRPr>
          </a:p>
        </p:txBody>
      </p:sp>
      <p:sp>
        <p:nvSpPr>
          <p:cNvPr id="82" name="Google Shape;82;p15"/>
          <p:cNvSpPr txBox="1"/>
          <p:nvPr/>
        </p:nvSpPr>
        <p:spPr>
          <a:xfrm>
            <a:off x="3097826" y="3828200"/>
            <a:ext cx="2991000" cy="106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CB05"/>
                </a:solidFill>
                <a:latin typeface="Dosis"/>
                <a:ea typeface="Dosis"/>
                <a:cs typeface="Dosis"/>
                <a:sym typeface="Dosis"/>
              </a:rPr>
              <a:t>of students with depression/anxiety will receive mental health treatment</a:t>
            </a:r>
            <a:endParaRPr b="1" sz="1800">
              <a:solidFill>
                <a:srgbClr val="FFCB05"/>
              </a:solidFill>
              <a:latin typeface="Dosis"/>
              <a:ea typeface="Dosis"/>
              <a:cs typeface="Dosis"/>
              <a:sym typeface="Dosi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68" name="Shape 268"/>
        <p:cNvGrpSpPr/>
        <p:nvPr/>
      </p:nvGrpSpPr>
      <p:grpSpPr>
        <a:xfrm>
          <a:off x="0" y="0"/>
          <a:ext cx="0" cy="0"/>
          <a:chOff x="0" y="0"/>
          <a:chExt cx="0" cy="0"/>
        </a:xfrm>
      </p:grpSpPr>
      <p:sp>
        <p:nvSpPr>
          <p:cNvPr id="269" name="Google Shape;269;p42"/>
          <p:cNvSpPr txBox="1"/>
          <p:nvPr/>
        </p:nvSpPr>
        <p:spPr>
          <a:xfrm>
            <a:off x="1160075" y="1206600"/>
            <a:ext cx="852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70" name="Google Shape;270;p42"/>
          <p:cNvSpPr txBox="1"/>
          <p:nvPr/>
        </p:nvSpPr>
        <p:spPr>
          <a:xfrm>
            <a:off x="251575" y="1355800"/>
            <a:ext cx="82605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CB05"/>
                </a:solidFill>
              </a:rPr>
              <a:t>True/False - </a:t>
            </a:r>
            <a:r>
              <a:rPr lang="en" sz="3000">
                <a:solidFill>
                  <a:srgbClr val="FFCB05"/>
                </a:solidFill>
              </a:rPr>
              <a:t>If you have a friend who has symptoms of anxiety/depression you should act as their therapist</a:t>
            </a:r>
            <a:endParaRPr sz="3000">
              <a:solidFill>
                <a:srgbClr val="FFCB05"/>
              </a:solidFill>
            </a:endParaRPr>
          </a:p>
        </p:txBody>
      </p:sp>
      <p:sp>
        <p:nvSpPr>
          <p:cNvPr id="271" name="Google Shape;271;p42"/>
          <p:cNvSpPr txBox="1"/>
          <p:nvPr/>
        </p:nvSpPr>
        <p:spPr>
          <a:xfrm>
            <a:off x="1160075" y="193300"/>
            <a:ext cx="69885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900">
                <a:solidFill>
                  <a:srgbClr val="FFCB05"/>
                </a:solidFill>
                <a:latin typeface="Dosis"/>
                <a:ea typeface="Dosis"/>
                <a:cs typeface="Dosis"/>
                <a:sym typeface="Dosis"/>
              </a:rPr>
              <a:t>Are These Questions True or False?</a:t>
            </a:r>
            <a:endParaRPr sz="3900">
              <a:solidFill>
                <a:srgbClr val="FFCB05"/>
              </a:solidFill>
              <a:latin typeface="Dosis"/>
              <a:ea typeface="Dosis"/>
              <a:cs typeface="Dosis"/>
              <a:sym typeface="Dosi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75" name="Shape 275"/>
        <p:cNvGrpSpPr/>
        <p:nvPr/>
      </p:nvGrpSpPr>
      <p:grpSpPr>
        <a:xfrm>
          <a:off x="0" y="0"/>
          <a:ext cx="0" cy="0"/>
          <a:chOff x="0" y="0"/>
          <a:chExt cx="0" cy="0"/>
        </a:xfrm>
      </p:grpSpPr>
      <p:sp>
        <p:nvSpPr>
          <p:cNvPr id="276" name="Google Shape;276;p43"/>
          <p:cNvSpPr txBox="1"/>
          <p:nvPr/>
        </p:nvSpPr>
        <p:spPr>
          <a:xfrm>
            <a:off x="633375" y="1363500"/>
            <a:ext cx="74313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CB05"/>
                </a:solidFill>
              </a:rPr>
              <a:t>False- If your friend is feeling this way, you should </a:t>
            </a:r>
            <a:r>
              <a:rPr lang="en" sz="3000">
                <a:solidFill>
                  <a:srgbClr val="FFCB05"/>
                </a:solidFill>
              </a:rPr>
              <a:t>suggest</a:t>
            </a:r>
            <a:r>
              <a:rPr lang="en" sz="3000">
                <a:solidFill>
                  <a:srgbClr val="FFCB05"/>
                </a:solidFill>
              </a:rPr>
              <a:t> professional help. (Such as, a hotline or a trusted adult.)</a:t>
            </a:r>
            <a:endParaRPr sz="3000">
              <a:solidFill>
                <a:srgbClr val="FFCB05"/>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280" name="Shape 280"/>
        <p:cNvGrpSpPr/>
        <p:nvPr/>
      </p:nvGrpSpPr>
      <p:grpSpPr>
        <a:xfrm>
          <a:off x="0" y="0"/>
          <a:ext cx="0" cy="0"/>
          <a:chOff x="0" y="0"/>
          <a:chExt cx="0" cy="0"/>
        </a:xfrm>
      </p:grpSpPr>
      <p:sp>
        <p:nvSpPr>
          <p:cNvPr id="281" name="Google Shape;281;p44"/>
          <p:cNvSpPr txBox="1"/>
          <p:nvPr/>
        </p:nvSpPr>
        <p:spPr>
          <a:xfrm>
            <a:off x="2790150" y="2654075"/>
            <a:ext cx="3563700" cy="45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00274C"/>
                </a:solidFill>
                <a:highlight>
                  <a:srgbClr val="FFCB05"/>
                </a:highlight>
                <a:latin typeface="Dosis"/>
                <a:ea typeface="Dosis"/>
                <a:cs typeface="Dosis"/>
                <a:sym typeface="Dosis"/>
              </a:rPr>
              <a:t>Any questions?   </a:t>
            </a:r>
            <a:endParaRPr sz="3000">
              <a:solidFill>
                <a:srgbClr val="00274C"/>
              </a:solidFill>
              <a:highlight>
                <a:srgbClr val="FFCB05"/>
              </a:highlight>
              <a:latin typeface="Dosis"/>
              <a:ea typeface="Dosis"/>
              <a:cs typeface="Dosis"/>
              <a:sym typeface="Dosis"/>
            </a:endParaRPr>
          </a:p>
        </p:txBody>
      </p:sp>
      <p:sp>
        <p:nvSpPr>
          <p:cNvPr id="282" name="Google Shape;282;p44"/>
          <p:cNvSpPr txBox="1"/>
          <p:nvPr/>
        </p:nvSpPr>
        <p:spPr>
          <a:xfrm>
            <a:off x="-63250" y="1682400"/>
            <a:ext cx="9317400" cy="839700"/>
          </a:xfrm>
          <a:prstGeom prst="rect">
            <a:avLst/>
          </a:prstGeom>
          <a:solidFill>
            <a:srgbClr val="00274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200">
                <a:solidFill>
                  <a:srgbClr val="FFCB05"/>
                </a:solidFill>
                <a:latin typeface="Bebas Neue"/>
                <a:ea typeface="Bebas Neue"/>
                <a:cs typeface="Bebas Neue"/>
                <a:sym typeface="Bebas Neue"/>
              </a:rPr>
              <a:t>Thank you! </a:t>
            </a:r>
            <a:endParaRPr sz="7200">
              <a:solidFill>
                <a:srgbClr val="FFCB05"/>
              </a:solidFill>
              <a:latin typeface="Bebas Neue"/>
              <a:ea typeface="Bebas Neue"/>
              <a:cs typeface="Bebas Neue"/>
              <a:sym typeface="Bebas Neue"/>
            </a:endParaRPr>
          </a:p>
        </p:txBody>
      </p:sp>
      <p:sp>
        <p:nvSpPr>
          <p:cNvPr id="283" name="Google Shape;283;p44"/>
          <p:cNvSpPr txBox="1"/>
          <p:nvPr/>
        </p:nvSpPr>
        <p:spPr>
          <a:xfrm>
            <a:off x="2122125" y="3444000"/>
            <a:ext cx="5179500" cy="4002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a:highlight>
                  <a:srgbClr val="FFCB05"/>
                </a:highlight>
              </a:rPr>
              <a:t>Share any coping skills that you have used….</a:t>
            </a:r>
            <a:endParaRPr>
              <a:highlight>
                <a:srgbClr val="FFCB05"/>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87" name="Shape 287"/>
        <p:cNvGrpSpPr/>
        <p:nvPr/>
      </p:nvGrpSpPr>
      <p:grpSpPr>
        <a:xfrm>
          <a:off x="0" y="0"/>
          <a:ext cx="0" cy="0"/>
          <a:chOff x="0" y="0"/>
          <a:chExt cx="0" cy="0"/>
        </a:xfrm>
      </p:grpSpPr>
      <p:sp>
        <p:nvSpPr>
          <p:cNvPr id="288" name="Google Shape;288;p45"/>
          <p:cNvSpPr txBox="1"/>
          <p:nvPr/>
        </p:nvSpPr>
        <p:spPr>
          <a:xfrm>
            <a:off x="1476650" y="1555925"/>
            <a:ext cx="5708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CB05"/>
                </a:solidFill>
              </a:rPr>
              <a:t>Sensory Stickers</a:t>
            </a:r>
            <a:endParaRPr>
              <a:solidFill>
                <a:srgbClr val="FFCB0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nvSpPr>
        <p:spPr>
          <a:xfrm>
            <a:off x="-213900" y="71800"/>
            <a:ext cx="9357900" cy="5071800"/>
          </a:xfrm>
          <a:prstGeom prst="rect">
            <a:avLst/>
          </a:prstGeom>
          <a:solidFill>
            <a:srgbClr val="00274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4500">
              <a:solidFill>
                <a:srgbClr val="FFCB05"/>
              </a:solidFill>
              <a:latin typeface="Bebas Neue"/>
              <a:ea typeface="Bebas Neue"/>
              <a:cs typeface="Bebas Neue"/>
              <a:sym typeface="Bebas Neue"/>
            </a:endParaRPr>
          </a:p>
        </p:txBody>
      </p:sp>
      <p:sp>
        <p:nvSpPr>
          <p:cNvPr id="88" name="Google Shape;88;p16"/>
          <p:cNvSpPr txBox="1"/>
          <p:nvPr/>
        </p:nvSpPr>
        <p:spPr>
          <a:xfrm>
            <a:off x="645300" y="1033163"/>
            <a:ext cx="7853400" cy="118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CB05"/>
                </a:solidFill>
                <a:latin typeface="Dosis"/>
                <a:ea typeface="Dosis"/>
                <a:cs typeface="Dosis"/>
                <a:sym typeface="Dosis"/>
              </a:rPr>
              <a:t>Depression is feeling </a:t>
            </a:r>
            <a:r>
              <a:rPr b="1" lang="en" sz="1800">
                <a:solidFill>
                  <a:srgbClr val="FFCB05"/>
                </a:solidFill>
                <a:latin typeface="Dosis"/>
                <a:ea typeface="Dosis"/>
                <a:cs typeface="Dosis"/>
                <a:sym typeface="Dosis"/>
              </a:rPr>
              <a:t>very down</a:t>
            </a:r>
            <a:r>
              <a:rPr lang="en" sz="1800">
                <a:solidFill>
                  <a:srgbClr val="FFCB05"/>
                </a:solidFill>
                <a:latin typeface="Dosis"/>
                <a:ea typeface="Dosis"/>
                <a:cs typeface="Dosis"/>
                <a:sym typeface="Dosis"/>
              </a:rPr>
              <a:t> or </a:t>
            </a:r>
            <a:r>
              <a:rPr b="1" lang="en" sz="1800">
                <a:solidFill>
                  <a:srgbClr val="FFCB05"/>
                </a:solidFill>
                <a:latin typeface="Dosis"/>
                <a:ea typeface="Dosis"/>
                <a:cs typeface="Dosis"/>
                <a:sym typeface="Dosis"/>
              </a:rPr>
              <a:t>not wanting to do much </a:t>
            </a:r>
            <a:r>
              <a:rPr lang="en" sz="1800">
                <a:solidFill>
                  <a:srgbClr val="FFCB05"/>
                </a:solidFill>
                <a:latin typeface="Dosis"/>
                <a:ea typeface="Dosis"/>
                <a:cs typeface="Dosis"/>
                <a:sym typeface="Dosis"/>
              </a:rPr>
              <a:t>for 2 weeks or more, and includes some of the following symptoms:</a:t>
            </a:r>
            <a:endParaRPr b="1" sz="1800">
              <a:solidFill>
                <a:srgbClr val="FFCB05"/>
              </a:solidFill>
              <a:latin typeface="Dosis"/>
              <a:ea typeface="Dosis"/>
              <a:cs typeface="Dosis"/>
              <a:sym typeface="Dosis"/>
            </a:endParaRPr>
          </a:p>
        </p:txBody>
      </p:sp>
      <p:sp>
        <p:nvSpPr>
          <p:cNvPr id="89" name="Google Shape;89;p16"/>
          <p:cNvSpPr txBox="1"/>
          <p:nvPr/>
        </p:nvSpPr>
        <p:spPr>
          <a:xfrm>
            <a:off x="1014675" y="1930450"/>
            <a:ext cx="6775200" cy="23109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FFCB05"/>
              </a:buClr>
              <a:buSzPts val="1200"/>
              <a:buFont typeface="Dosis"/>
              <a:buChar char="●"/>
            </a:pPr>
            <a:r>
              <a:rPr lang="en" sz="1600">
                <a:solidFill>
                  <a:srgbClr val="FFCB05"/>
                </a:solidFill>
                <a:latin typeface="Dosis"/>
                <a:ea typeface="Dosis"/>
                <a:cs typeface="Dosis"/>
                <a:sym typeface="Dosis"/>
              </a:rPr>
              <a:t>Eating less or eating a lot more than usual</a:t>
            </a:r>
            <a:endParaRPr sz="1600">
              <a:solidFill>
                <a:srgbClr val="FFCB05"/>
              </a:solidFill>
              <a:latin typeface="Dosis"/>
              <a:ea typeface="Dosis"/>
              <a:cs typeface="Dosis"/>
              <a:sym typeface="Dosis"/>
            </a:endParaRPr>
          </a:p>
          <a:p>
            <a:pPr indent="-304800" lvl="0" marL="457200" rtl="0" algn="l">
              <a:spcBef>
                <a:spcPts val="200"/>
              </a:spcBef>
              <a:spcAft>
                <a:spcPts val="0"/>
              </a:spcAft>
              <a:buClr>
                <a:srgbClr val="FFCB05"/>
              </a:buClr>
              <a:buSzPts val="1200"/>
              <a:buFont typeface="Dosis"/>
              <a:buChar char="●"/>
            </a:pPr>
            <a:r>
              <a:rPr lang="en" sz="1600">
                <a:solidFill>
                  <a:srgbClr val="FFCB05"/>
                </a:solidFill>
                <a:latin typeface="Dosis"/>
                <a:ea typeface="Dosis"/>
                <a:cs typeface="Dosis"/>
                <a:sym typeface="Dosis"/>
              </a:rPr>
              <a:t>Sleep problems/</a:t>
            </a:r>
            <a:r>
              <a:rPr lang="en" sz="1600">
                <a:solidFill>
                  <a:srgbClr val="FFCB05"/>
                </a:solidFill>
                <a:latin typeface="Dosis"/>
                <a:ea typeface="Dosis"/>
                <a:cs typeface="Dosis"/>
                <a:sym typeface="Dosis"/>
              </a:rPr>
              <a:t>trouble</a:t>
            </a:r>
            <a:r>
              <a:rPr lang="en" sz="1600">
                <a:solidFill>
                  <a:srgbClr val="FFCB05"/>
                </a:solidFill>
                <a:latin typeface="Dosis"/>
                <a:ea typeface="Dosis"/>
                <a:cs typeface="Dosis"/>
                <a:sym typeface="Dosis"/>
              </a:rPr>
              <a:t> falling/staying asleep or sleeping too much</a:t>
            </a:r>
            <a:endParaRPr sz="1600">
              <a:solidFill>
                <a:srgbClr val="FFCB05"/>
              </a:solidFill>
              <a:latin typeface="Dosis"/>
              <a:ea typeface="Dosis"/>
              <a:cs typeface="Dosis"/>
              <a:sym typeface="Dosis"/>
            </a:endParaRPr>
          </a:p>
          <a:p>
            <a:pPr indent="-304800" lvl="0" marL="457200" rtl="0" algn="l">
              <a:spcBef>
                <a:spcPts val="200"/>
              </a:spcBef>
              <a:spcAft>
                <a:spcPts val="0"/>
              </a:spcAft>
              <a:buClr>
                <a:srgbClr val="FFCB05"/>
              </a:buClr>
              <a:buSzPts val="1200"/>
              <a:buFont typeface="Dosis"/>
              <a:buChar char="●"/>
            </a:pPr>
            <a:r>
              <a:rPr lang="en" sz="1600">
                <a:solidFill>
                  <a:srgbClr val="FFCB05"/>
                </a:solidFill>
                <a:latin typeface="Dosis"/>
                <a:ea typeface="Dosis"/>
                <a:cs typeface="Dosis"/>
                <a:sym typeface="Dosis"/>
              </a:rPr>
              <a:t>Feeling tired or having little energy</a:t>
            </a:r>
            <a:endParaRPr sz="1600">
              <a:solidFill>
                <a:srgbClr val="FFCB05"/>
              </a:solidFill>
              <a:latin typeface="Dosis"/>
              <a:ea typeface="Dosis"/>
              <a:cs typeface="Dosis"/>
              <a:sym typeface="Dosis"/>
            </a:endParaRPr>
          </a:p>
          <a:p>
            <a:pPr indent="-304800" lvl="0" marL="457200" rtl="0" algn="l">
              <a:spcBef>
                <a:spcPts val="200"/>
              </a:spcBef>
              <a:spcAft>
                <a:spcPts val="0"/>
              </a:spcAft>
              <a:buClr>
                <a:srgbClr val="FFCB05"/>
              </a:buClr>
              <a:buSzPts val="1200"/>
              <a:buFont typeface="Dosis"/>
              <a:buChar char="●"/>
            </a:pPr>
            <a:r>
              <a:rPr lang="en" sz="1600">
                <a:solidFill>
                  <a:srgbClr val="FFCB05"/>
                </a:solidFill>
                <a:latin typeface="Dosis"/>
                <a:ea typeface="Dosis"/>
                <a:cs typeface="Dosis"/>
                <a:sym typeface="Dosis"/>
              </a:rPr>
              <a:t>Feeling easily annoyed or upset</a:t>
            </a:r>
            <a:endParaRPr sz="1600">
              <a:solidFill>
                <a:srgbClr val="FFCB05"/>
              </a:solidFill>
              <a:latin typeface="Dosis"/>
              <a:ea typeface="Dosis"/>
              <a:cs typeface="Dosis"/>
              <a:sym typeface="Dosis"/>
            </a:endParaRPr>
          </a:p>
          <a:p>
            <a:pPr indent="-304800" lvl="0" marL="457200" rtl="0" algn="l">
              <a:spcBef>
                <a:spcPts val="200"/>
              </a:spcBef>
              <a:spcAft>
                <a:spcPts val="0"/>
              </a:spcAft>
              <a:buClr>
                <a:srgbClr val="FFCB05"/>
              </a:buClr>
              <a:buSzPts val="1200"/>
              <a:buFont typeface="Dosis"/>
              <a:buChar char="●"/>
            </a:pPr>
            <a:r>
              <a:rPr lang="en" sz="1600">
                <a:solidFill>
                  <a:srgbClr val="FFCB05"/>
                </a:solidFill>
                <a:latin typeface="Dosis"/>
                <a:ea typeface="Dosis"/>
                <a:cs typeface="Dosis"/>
                <a:sym typeface="Dosis"/>
              </a:rPr>
              <a:t>Difficulty concentrating on things like schoolwork or watching a show</a:t>
            </a:r>
            <a:endParaRPr sz="1600">
              <a:solidFill>
                <a:srgbClr val="FFCB05"/>
              </a:solidFill>
              <a:latin typeface="Dosis"/>
              <a:ea typeface="Dosis"/>
              <a:cs typeface="Dosis"/>
              <a:sym typeface="Dosis"/>
            </a:endParaRPr>
          </a:p>
          <a:p>
            <a:pPr indent="-304800" lvl="0" marL="457200" rtl="0" algn="l">
              <a:spcBef>
                <a:spcPts val="200"/>
              </a:spcBef>
              <a:spcAft>
                <a:spcPts val="0"/>
              </a:spcAft>
              <a:buClr>
                <a:srgbClr val="FFCB05"/>
              </a:buClr>
              <a:buSzPts val="1200"/>
              <a:buFont typeface="Dosis"/>
              <a:buChar char="●"/>
            </a:pPr>
            <a:r>
              <a:rPr lang="en" sz="1600">
                <a:solidFill>
                  <a:srgbClr val="FFCB05"/>
                </a:solidFill>
                <a:latin typeface="Dosis"/>
                <a:ea typeface="Dosis"/>
                <a:cs typeface="Dosis"/>
                <a:sym typeface="Dosis"/>
              </a:rPr>
              <a:t>Trouble making decisions </a:t>
            </a:r>
            <a:endParaRPr sz="1600">
              <a:solidFill>
                <a:srgbClr val="FFCB05"/>
              </a:solidFill>
              <a:latin typeface="Dosis"/>
              <a:ea typeface="Dosis"/>
              <a:cs typeface="Dosis"/>
              <a:sym typeface="Dosis"/>
            </a:endParaRPr>
          </a:p>
          <a:p>
            <a:pPr indent="-304800" lvl="0" marL="457200" rtl="0" algn="l">
              <a:spcBef>
                <a:spcPts val="200"/>
              </a:spcBef>
              <a:spcAft>
                <a:spcPts val="0"/>
              </a:spcAft>
              <a:buClr>
                <a:srgbClr val="FFCB05"/>
              </a:buClr>
              <a:buSzPts val="1200"/>
              <a:buFont typeface="Dosis"/>
              <a:buChar char="●"/>
            </a:pPr>
            <a:r>
              <a:rPr lang="en" sz="1600">
                <a:solidFill>
                  <a:srgbClr val="FFCB05"/>
                </a:solidFill>
                <a:latin typeface="Dosis"/>
                <a:ea typeface="Dosis"/>
                <a:cs typeface="Dosis"/>
                <a:sym typeface="Dosis"/>
              </a:rPr>
              <a:t>Feeling very sad and crying easily </a:t>
            </a:r>
            <a:endParaRPr sz="1600">
              <a:solidFill>
                <a:srgbClr val="FFCB05"/>
              </a:solidFill>
              <a:latin typeface="Dosis"/>
              <a:ea typeface="Dosis"/>
              <a:cs typeface="Dosis"/>
              <a:sym typeface="Dosis"/>
            </a:endParaRPr>
          </a:p>
          <a:p>
            <a:pPr indent="-304800" lvl="0" marL="457200" rtl="0" algn="l">
              <a:spcBef>
                <a:spcPts val="200"/>
              </a:spcBef>
              <a:spcAft>
                <a:spcPts val="200"/>
              </a:spcAft>
              <a:buClr>
                <a:srgbClr val="FFCB05"/>
              </a:buClr>
              <a:buSzPts val="1200"/>
              <a:buFont typeface="Dosis"/>
              <a:buChar char="●"/>
            </a:pPr>
            <a:r>
              <a:rPr lang="en" sz="1600">
                <a:solidFill>
                  <a:srgbClr val="FFCB05"/>
                </a:solidFill>
                <a:latin typeface="Dosis"/>
                <a:ea typeface="Dosis"/>
                <a:cs typeface="Dosis"/>
                <a:sym typeface="Dosis"/>
              </a:rPr>
              <a:t>Thoughts of suicide</a:t>
            </a:r>
            <a:endParaRPr sz="1600">
              <a:solidFill>
                <a:srgbClr val="FFCB05"/>
              </a:solidFill>
              <a:latin typeface="Dosis"/>
              <a:ea typeface="Dosis"/>
              <a:cs typeface="Dosis"/>
              <a:sym typeface="Dosis"/>
            </a:endParaRPr>
          </a:p>
        </p:txBody>
      </p:sp>
      <p:sp>
        <p:nvSpPr>
          <p:cNvPr id="90" name="Google Shape;90;p16"/>
          <p:cNvSpPr txBox="1"/>
          <p:nvPr/>
        </p:nvSpPr>
        <p:spPr>
          <a:xfrm>
            <a:off x="645300" y="4107421"/>
            <a:ext cx="7853400" cy="81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CB05"/>
                </a:solidFill>
                <a:latin typeface="Dosis"/>
                <a:ea typeface="Dosis"/>
                <a:cs typeface="Dosis"/>
                <a:sym typeface="Dosis"/>
              </a:rPr>
              <a:t>These symptoms get in the way of your </a:t>
            </a:r>
            <a:r>
              <a:rPr b="1" lang="en" sz="1600">
                <a:solidFill>
                  <a:srgbClr val="FFCB05"/>
                </a:solidFill>
                <a:latin typeface="Dosis"/>
                <a:ea typeface="Dosis"/>
                <a:cs typeface="Dosis"/>
                <a:sym typeface="Dosis"/>
              </a:rPr>
              <a:t>daily functioning</a:t>
            </a:r>
            <a:r>
              <a:rPr lang="en" sz="1600">
                <a:solidFill>
                  <a:srgbClr val="FFCB05"/>
                </a:solidFill>
                <a:latin typeface="Dosis"/>
                <a:ea typeface="Dosis"/>
                <a:cs typeface="Dosis"/>
                <a:sym typeface="Dosis"/>
              </a:rPr>
              <a:t>: doing your schoolwork, </a:t>
            </a:r>
            <a:br>
              <a:rPr lang="en" sz="1600">
                <a:solidFill>
                  <a:srgbClr val="FFCB05"/>
                </a:solidFill>
                <a:latin typeface="Dosis"/>
                <a:ea typeface="Dosis"/>
                <a:cs typeface="Dosis"/>
                <a:sym typeface="Dosis"/>
              </a:rPr>
            </a:br>
            <a:r>
              <a:rPr lang="en" sz="1600">
                <a:solidFill>
                  <a:srgbClr val="FFCB05"/>
                </a:solidFill>
                <a:latin typeface="Dosis"/>
                <a:ea typeface="Dosis"/>
                <a:cs typeface="Dosis"/>
                <a:sym typeface="Dosis"/>
              </a:rPr>
              <a:t>participating in chores or </a:t>
            </a:r>
            <a:r>
              <a:rPr lang="en" sz="1600">
                <a:solidFill>
                  <a:srgbClr val="FFCB05"/>
                </a:solidFill>
                <a:latin typeface="Dosis"/>
                <a:ea typeface="Dosis"/>
                <a:cs typeface="Dosis"/>
                <a:sym typeface="Dosis"/>
              </a:rPr>
              <a:t>extracurricular</a:t>
            </a:r>
            <a:r>
              <a:rPr lang="en" sz="1600">
                <a:solidFill>
                  <a:srgbClr val="FFCB05"/>
                </a:solidFill>
                <a:latin typeface="Dosis"/>
                <a:ea typeface="Dosis"/>
                <a:cs typeface="Dosis"/>
                <a:sym typeface="Dosis"/>
              </a:rPr>
              <a:t> activities, or getting along with other people.</a:t>
            </a:r>
            <a:endParaRPr b="1" sz="1600">
              <a:solidFill>
                <a:srgbClr val="FFCB05"/>
              </a:solidFill>
              <a:latin typeface="Dosis"/>
              <a:ea typeface="Dosis"/>
              <a:cs typeface="Dosis"/>
              <a:sym typeface="Dosis"/>
            </a:endParaRPr>
          </a:p>
        </p:txBody>
      </p:sp>
      <p:sp>
        <p:nvSpPr>
          <p:cNvPr id="91" name="Google Shape;91;p16"/>
          <p:cNvSpPr txBox="1"/>
          <p:nvPr/>
        </p:nvSpPr>
        <p:spPr>
          <a:xfrm>
            <a:off x="1643425" y="263675"/>
            <a:ext cx="70422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800">
                <a:solidFill>
                  <a:srgbClr val="FFCB05"/>
                </a:solidFill>
              </a:rPr>
              <a:t>Depression</a:t>
            </a:r>
            <a:r>
              <a:rPr lang="en" sz="3800">
                <a:solidFill>
                  <a:srgbClr val="FFCB05"/>
                </a:solidFill>
              </a:rPr>
              <a:t> symptoms</a:t>
            </a:r>
            <a:endParaRPr sz="3800">
              <a:solidFill>
                <a:srgbClr val="FFCB0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95" name="Shape 95"/>
        <p:cNvGrpSpPr/>
        <p:nvPr/>
      </p:nvGrpSpPr>
      <p:grpSpPr>
        <a:xfrm>
          <a:off x="0" y="0"/>
          <a:ext cx="0" cy="0"/>
          <a:chOff x="0" y="0"/>
          <a:chExt cx="0" cy="0"/>
        </a:xfrm>
      </p:grpSpPr>
      <p:sp>
        <p:nvSpPr>
          <p:cNvPr id="96" name="Google Shape;96;p17"/>
          <p:cNvSpPr txBox="1"/>
          <p:nvPr/>
        </p:nvSpPr>
        <p:spPr>
          <a:xfrm>
            <a:off x="0" y="1984975"/>
            <a:ext cx="2958300" cy="215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FFCB05"/>
                </a:solidFill>
                <a:latin typeface="Dosis"/>
                <a:ea typeface="Dosis"/>
                <a:cs typeface="Dosis"/>
                <a:sym typeface="Dosis"/>
              </a:rPr>
              <a:t>Through fMRI, we can </a:t>
            </a:r>
            <a:br>
              <a:rPr lang="en" sz="2000">
                <a:solidFill>
                  <a:srgbClr val="FFCB05"/>
                </a:solidFill>
                <a:latin typeface="Dosis"/>
                <a:ea typeface="Dosis"/>
                <a:cs typeface="Dosis"/>
                <a:sym typeface="Dosis"/>
              </a:rPr>
            </a:br>
            <a:r>
              <a:rPr lang="en" sz="2000">
                <a:solidFill>
                  <a:srgbClr val="FFCB05"/>
                </a:solidFill>
                <a:latin typeface="Dosis"/>
                <a:ea typeface="Dosis"/>
                <a:cs typeface="Dosis"/>
                <a:sym typeface="Dosis"/>
              </a:rPr>
              <a:t>“see” changes in the brain. </a:t>
            </a:r>
            <a:br>
              <a:rPr lang="en" sz="2000">
                <a:solidFill>
                  <a:srgbClr val="FFCB05"/>
                </a:solidFill>
                <a:latin typeface="Dosis"/>
                <a:ea typeface="Dosis"/>
                <a:cs typeface="Dosis"/>
                <a:sym typeface="Dosis"/>
              </a:rPr>
            </a:br>
            <a:r>
              <a:rPr lang="en" sz="2000">
                <a:solidFill>
                  <a:srgbClr val="FFCB05"/>
                </a:solidFill>
                <a:latin typeface="Dosis"/>
                <a:ea typeface="Dosis"/>
                <a:cs typeface="Dosis"/>
                <a:sym typeface="Dosis"/>
              </a:rPr>
              <a:t>Over time you can see that people with depression, have changes in their brain showing that this is a  </a:t>
            </a:r>
            <a:r>
              <a:rPr b="1" lang="en" sz="2000">
                <a:solidFill>
                  <a:srgbClr val="FFCB05"/>
                </a:solidFill>
                <a:latin typeface="Dosis"/>
                <a:ea typeface="Dosis"/>
                <a:cs typeface="Dosis"/>
                <a:sym typeface="Dosis"/>
              </a:rPr>
              <a:t>brain illness and you </a:t>
            </a:r>
            <a:r>
              <a:rPr b="1" lang="en" sz="2000" u="sng">
                <a:solidFill>
                  <a:srgbClr val="FFCB05"/>
                </a:solidFill>
                <a:latin typeface="Dosis"/>
                <a:ea typeface="Dosis"/>
                <a:cs typeface="Dosis"/>
                <a:sym typeface="Dosis"/>
              </a:rPr>
              <a:t>can't</a:t>
            </a:r>
            <a:r>
              <a:rPr b="1" lang="en" sz="2000" u="sng">
                <a:solidFill>
                  <a:srgbClr val="FFCB05"/>
                </a:solidFill>
                <a:latin typeface="Dosis"/>
                <a:ea typeface="Dosis"/>
                <a:cs typeface="Dosis"/>
                <a:sym typeface="Dosis"/>
              </a:rPr>
              <a:t> </a:t>
            </a:r>
            <a:r>
              <a:rPr b="1" lang="en" sz="2000">
                <a:solidFill>
                  <a:srgbClr val="FFCB05"/>
                </a:solidFill>
                <a:latin typeface="Dosis"/>
                <a:ea typeface="Dosis"/>
                <a:cs typeface="Dosis"/>
                <a:sym typeface="Dosis"/>
              </a:rPr>
              <a:t>just snap out of it.</a:t>
            </a:r>
            <a:endParaRPr b="1" sz="2000">
              <a:solidFill>
                <a:srgbClr val="FFCB05"/>
              </a:solidFill>
              <a:latin typeface="Dosis"/>
              <a:ea typeface="Dosis"/>
              <a:cs typeface="Dosis"/>
              <a:sym typeface="Dosis"/>
            </a:endParaRPr>
          </a:p>
        </p:txBody>
      </p:sp>
      <p:sp>
        <p:nvSpPr>
          <p:cNvPr id="97" name="Google Shape;97;p17"/>
          <p:cNvSpPr txBox="1"/>
          <p:nvPr/>
        </p:nvSpPr>
        <p:spPr>
          <a:xfrm>
            <a:off x="282050" y="79950"/>
            <a:ext cx="6975600" cy="1492500"/>
          </a:xfrm>
          <a:prstGeom prst="rect">
            <a:avLst/>
          </a:prstGeom>
          <a:solidFill>
            <a:srgbClr val="00274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70000"/>
              </a:lnSpc>
              <a:spcBef>
                <a:spcPts val="500"/>
              </a:spcBef>
              <a:spcAft>
                <a:spcPts val="0"/>
              </a:spcAft>
              <a:buNone/>
            </a:pPr>
            <a:r>
              <a:rPr lang="en" sz="5000">
                <a:solidFill>
                  <a:srgbClr val="FFCB05"/>
                </a:solidFill>
                <a:latin typeface="Bebas Neue"/>
                <a:ea typeface="Bebas Neue"/>
                <a:cs typeface="Bebas Neue"/>
                <a:sym typeface="Bebas Neue"/>
              </a:rPr>
              <a:t>Changes in</a:t>
            </a:r>
            <a:br>
              <a:rPr lang="en" sz="5000">
                <a:solidFill>
                  <a:srgbClr val="FFCB05"/>
                </a:solidFill>
                <a:latin typeface="Bebas Neue"/>
                <a:ea typeface="Bebas Neue"/>
                <a:cs typeface="Bebas Neue"/>
                <a:sym typeface="Bebas Neue"/>
              </a:rPr>
            </a:br>
            <a:r>
              <a:rPr lang="en" sz="5000">
                <a:solidFill>
                  <a:srgbClr val="FFCB05"/>
                </a:solidFill>
                <a:latin typeface="Bebas Neue"/>
                <a:ea typeface="Bebas Neue"/>
                <a:cs typeface="Bebas Neue"/>
                <a:sym typeface="Bebas Neue"/>
              </a:rPr>
              <a:t>The brain</a:t>
            </a:r>
            <a:endParaRPr sz="5000">
              <a:solidFill>
                <a:srgbClr val="FFCB05"/>
              </a:solidFill>
              <a:latin typeface="Bebas Neue"/>
              <a:ea typeface="Bebas Neue"/>
              <a:cs typeface="Bebas Neue"/>
              <a:sym typeface="Bebas Neue"/>
            </a:endParaRPr>
          </a:p>
        </p:txBody>
      </p:sp>
      <p:pic>
        <p:nvPicPr>
          <p:cNvPr id="98" name="Google Shape;98;p17"/>
          <p:cNvPicPr preferRelativeResize="0"/>
          <p:nvPr/>
        </p:nvPicPr>
        <p:blipFill>
          <a:blip r:embed="rId3">
            <a:alphaModFix/>
          </a:blip>
          <a:stretch>
            <a:fillRect/>
          </a:stretch>
        </p:blipFill>
        <p:spPr>
          <a:xfrm>
            <a:off x="2767625" y="220125"/>
            <a:ext cx="1316725" cy="1316725"/>
          </a:xfrm>
          <a:prstGeom prst="rect">
            <a:avLst/>
          </a:prstGeom>
          <a:noFill/>
          <a:ln>
            <a:noFill/>
          </a:ln>
        </p:spPr>
      </p:pic>
      <p:pic>
        <p:nvPicPr>
          <p:cNvPr id="99" name="Google Shape;99;p17"/>
          <p:cNvPicPr preferRelativeResize="0"/>
          <p:nvPr/>
        </p:nvPicPr>
        <p:blipFill>
          <a:blip r:embed="rId4">
            <a:alphaModFix/>
          </a:blip>
          <a:stretch>
            <a:fillRect/>
          </a:stretch>
        </p:blipFill>
        <p:spPr>
          <a:xfrm>
            <a:off x="4211300" y="0"/>
            <a:ext cx="4932700" cy="5143499"/>
          </a:xfrm>
          <a:prstGeom prst="rect">
            <a:avLst/>
          </a:prstGeom>
          <a:noFill/>
          <a:ln cap="flat" cmpd="sng" w="19050">
            <a:solidFill>
              <a:srgbClr val="FFFFFF"/>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nvSpPr>
        <p:spPr>
          <a:xfrm>
            <a:off x="-106950" y="0"/>
            <a:ext cx="9357900" cy="5143500"/>
          </a:xfrm>
          <a:prstGeom prst="rect">
            <a:avLst/>
          </a:prstGeom>
          <a:solidFill>
            <a:srgbClr val="00274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500">
              <a:solidFill>
                <a:srgbClr val="FFCB05"/>
              </a:solidFill>
              <a:latin typeface="Bebas Neue"/>
              <a:ea typeface="Bebas Neue"/>
              <a:cs typeface="Bebas Neue"/>
              <a:sym typeface="Bebas Neue"/>
            </a:endParaRPr>
          </a:p>
        </p:txBody>
      </p:sp>
      <p:sp>
        <p:nvSpPr>
          <p:cNvPr id="105" name="Google Shape;105;p18"/>
          <p:cNvSpPr txBox="1"/>
          <p:nvPr/>
        </p:nvSpPr>
        <p:spPr>
          <a:xfrm>
            <a:off x="708300" y="2581700"/>
            <a:ext cx="3863700" cy="21438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FFCB05"/>
              </a:buClr>
              <a:buSzPts val="1400"/>
              <a:buFont typeface="Dosis"/>
              <a:buChar char="●"/>
            </a:pPr>
            <a:r>
              <a:rPr lang="en" sz="1600">
                <a:solidFill>
                  <a:srgbClr val="FFCB05"/>
                </a:solidFill>
                <a:latin typeface="Dosis"/>
                <a:ea typeface="Dosis"/>
                <a:cs typeface="Dosis"/>
                <a:sym typeface="Dosis"/>
              </a:rPr>
              <a:t>Genetic/Can run in families</a:t>
            </a:r>
            <a:endParaRPr sz="1600">
              <a:solidFill>
                <a:srgbClr val="FFCB05"/>
              </a:solidFill>
              <a:latin typeface="Dosis"/>
              <a:ea typeface="Dosis"/>
              <a:cs typeface="Dosis"/>
              <a:sym typeface="Dosis"/>
            </a:endParaRPr>
          </a:p>
          <a:p>
            <a:pPr indent="-317500" lvl="0" marL="457200" rtl="0" algn="l">
              <a:spcBef>
                <a:spcPts val="0"/>
              </a:spcBef>
              <a:spcAft>
                <a:spcPts val="0"/>
              </a:spcAft>
              <a:buClr>
                <a:srgbClr val="FFCB05"/>
              </a:buClr>
              <a:buSzPts val="1400"/>
              <a:buFont typeface="Dosis"/>
              <a:buChar char="●"/>
            </a:pPr>
            <a:r>
              <a:rPr lang="en" sz="1600">
                <a:solidFill>
                  <a:srgbClr val="FFCB05"/>
                </a:solidFill>
                <a:latin typeface="Dosis"/>
                <a:ea typeface="Dosis"/>
                <a:cs typeface="Dosis"/>
                <a:sym typeface="Dosis"/>
              </a:rPr>
              <a:t>Lasts 2 weeks or more</a:t>
            </a:r>
            <a:endParaRPr sz="1600">
              <a:solidFill>
                <a:srgbClr val="FFCB05"/>
              </a:solidFill>
              <a:latin typeface="Dosis"/>
              <a:ea typeface="Dosis"/>
              <a:cs typeface="Dosis"/>
              <a:sym typeface="Dosis"/>
            </a:endParaRPr>
          </a:p>
          <a:p>
            <a:pPr indent="-317500" lvl="0" marL="457200" rtl="0" algn="l">
              <a:spcBef>
                <a:spcPts val="1000"/>
              </a:spcBef>
              <a:spcAft>
                <a:spcPts val="0"/>
              </a:spcAft>
              <a:buClr>
                <a:srgbClr val="FFCB05"/>
              </a:buClr>
              <a:buSzPts val="1400"/>
              <a:buFont typeface="Dosis"/>
              <a:buChar char="●"/>
            </a:pPr>
            <a:r>
              <a:rPr lang="en" sz="1600">
                <a:solidFill>
                  <a:srgbClr val="FFCB05"/>
                </a:solidFill>
                <a:latin typeface="Dosis"/>
                <a:ea typeface="Dosis"/>
                <a:cs typeface="Dosis"/>
                <a:sym typeface="Dosis"/>
              </a:rPr>
              <a:t>Gets in the way of our ability to live our everyday lives</a:t>
            </a:r>
            <a:endParaRPr sz="1600">
              <a:solidFill>
                <a:srgbClr val="FFCB05"/>
              </a:solidFill>
              <a:latin typeface="Dosis"/>
              <a:ea typeface="Dosis"/>
              <a:cs typeface="Dosis"/>
              <a:sym typeface="Dosis"/>
            </a:endParaRPr>
          </a:p>
          <a:p>
            <a:pPr indent="-317500" lvl="0" marL="457200" rtl="0" algn="l">
              <a:spcBef>
                <a:spcPts val="1000"/>
              </a:spcBef>
              <a:spcAft>
                <a:spcPts val="1000"/>
              </a:spcAft>
              <a:buClr>
                <a:srgbClr val="FFCB05"/>
              </a:buClr>
              <a:buSzPts val="1400"/>
              <a:buFont typeface="Dosis"/>
              <a:buChar char="●"/>
            </a:pPr>
            <a:r>
              <a:rPr lang="en" sz="1600">
                <a:solidFill>
                  <a:srgbClr val="FFCB05"/>
                </a:solidFill>
                <a:latin typeface="Dosis"/>
                <a:ea typeface="Dosis"/>
                <a:cs typeface="Dosis"/>
                <a:sym typeface="Dosis"/>
              </a:rPr>
              <a:t>A </a:t>
            </a:r>
            <a:r>
              <a:rPr b="1" lang="en" sz="1600">
                <a:solidFill>
                  <a:srgbClr val="FFCB05"/>
                </a:solidFill>
                <a:latin typeface="Dosis"/>
                <a:ea typeface="Dosis"/>
                <a:cs typeface="Dosis"/>
                <a:sym typeface="Dosis"/>
              </a:rPr>
              <a:t>common</a:t>
            </a:r>
            <a:r>
              <a:rPr lang="en" sz="1600">
                <a:solidFill>
                  <a:srgbClr val="FFCB05"/>
                </a:solidFill>
                <a:latin typeface="Dosis"/>
                <a:ea typeface="Dosis"/>
                <a:cs typeface="Dosis"/>
                <a:sym typeface="Dosis"/>
              </a:rPr>
              <a:t> and </a:t>
            </a:r>
            <a:r>
              <a:rPr b="1" lang="en" sz="1600">
                <a:solidFill>
                  <a:srgbClr val="FFCB05"/>
                </a:solidFill>
                <a:latin typeface="Dosis"/>
                <a:ea typeface="Dosis"/>
                <a:cs typeface="Dosis"/>
                <a:sym typeface="Dosis"/>
              </a:rPr>
              <a:t>treatable</a:t>
            </a:r>
            <a:r>
              <a:rPr lang="en" sz="1600">
                <a:solidFill>
                  <a:srgbClr val="FFCB05"/>
                </a:solidFill>
                <a:latin typeface="Dosis"/>
                <a:ea typeface="Dosis"/>
                <a:cs typeface="Dosis"/>
                <a:sym typeface="Dosis"/>
              </a:rPr>
              <a:t> medical illness</a:t>
            </a:r>
            <a:endParaRPr sz="1600">
              <a:solidFill>
                <a:srgbClr val="FFCB05"/>
              </a:solidFill>
              <a:latin typeface="Dosis"/>
              <a:ea typeface="Dosis"/>
              <a:cs typeface="Dosis"/>
              <a:sym typeface="Dosis"/>
            </a:endParaRPr>
          </a:p>
        </p:txBody>
      </p:sp>
      <p:sp>
        <p:nvSpPr>
          <p:cNvPr id="106" name="Google Shape;106;p18"/>
          <p:cNvSpPr txBox="1"/>
          <p:nvPr/>
        </p:nvSpPr>
        <p:spPr>
          <a:xfrm>
            <a:off x="4572000" y="2969825"/>
            <a:ext cx="3863700" cy="18318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FFCB05"/>
              </a:buClr>
              <a:buSzPts val="1200"/>
              <a:buFont typeface="Dosis"/>
              <a:buChar char="●"/>
            </a:pPr>
            <a:r>
              <a:rPr lang="en" sz="1600">
                <a:solidFill>
                  <a:srgbClr val="FFCB05"/>
                </a:solidFill>
                <a:latin typeface="Dosis"/>
                <a:ea typeface="Dosis"/>
                <a:cs typeface="Dosis"/>
                <a:sym typeface="Dosis"/>
              </a:rPr>
              <a:t>“The blues,” “being sad,” “stressed out,” or “upset”</a:t>
            </a:r>
            <a:endParaRPr sz="1600">
              <a:solidFill>
                <a:srgbClr val="FFCB05"/>
              </a:solidFill>
              <a:latin typeface="Dosis"/>
              <a:ea typeface="Dosis"/>
              <a:cs typeface="Dosis"/>
              <a:sym typeface="Dosis"/>
            </a:endParaRPr>
          </a:p>
          <a:p>
            <a:pPr indent="-304800" lvl="0" marL="457200" rtl="0" algn="l">
              <a:spcBef>
                <a:spcPts val="1000"/>
              </a:spcBef>
              <a:spcAft>
                <a:spcPts val="0"/>
              </a:spcAft>
              <a:buClr>
                <a:srgbClr val="FFCB05"/>
              </a:buClr>
              <a:buSzPts val="1200"/>
              <a:buFont typeface="Dosis"/>
              <a:buChar char="●"/>
            </a:pPr>
            <a:r>
              <a:rPr lang="en" sz="1600">
                <a:solidFill>
                  <a:srgbClr val="FFCB05"/>
                </a:solidFill>
                <a:latin typeface="Dosis"/>
                <a:ea typeface="Dosis"/>
                <a:cs typeface="Dosis"/>
                <a:sym typeface="Dosis"/>
              </a:rPr>
              <a:t>A sign of personal weakness</a:t>
            </a:r>
            <a:endParaRPr sz="1600">
              <a:solidFill>
                <a:srgbClr val="FFCB05"/>
              </a:solidFill>
              <a:latin typeface="Dosis"/>
              <a:ea typeface="Dosis"/>
              <a:cs typeface="Dosis"/>
              <a:sym typeface="Dosis"/>
            </a:endParaRPr>
          </a:p>
          <a:p>
            <a:pPr indent="-304800" lvl="0" marL="457200" rtl="0" algn="l">
              <a:spcBef>
                <a:spcPts val="1000"/>
              </a:spcBef>
              <a:spcAft>
                <a:spcPts val="0"/>
              </a:spcAft>
              <a:buClr>
                <a:srgbClr val="FFCB05"/>
              </a:buClr>
              <a:buSzPts val="1200"/>
              <a:buFont typeface="Dosis"/>
              <a:buChar char="●"/>
            </a:pPr>
            <a:r>
              <a:rPr lang="en" sz="1600">
                <a:solidFill>
                  <a:srgbClr val="FFCB05"/>
                </a:solidFill>
                <a:latin typeface="Dosis"/>
                <a:ea typeface="Dosis"/>
                <a:cs typeface="Dosis"/>
                <a:sym typeface="Dosis"/>
              </a:rPr>
              <a:t>Controlled through willpower</a:t>
            </a:r>
            <a:endParaRPr sz="1600">
              <a:solidFill>
                <a:srgbClr val="FFCB05"/>
              </a:solidFill>
              <a:latin typeface="Dosis"/>
              <a:ea typeface="Dosis"/>
              <a:cs typeface="Dosis"/>
              <a:sym typeface="Dosis"/>
            </a:endParaRPr>
          </a:p>
          <a:p>
            <a:pPr indent="-304800" lvl="0" marL="457200" rtl="0" algn="l">
              <a:spcBef>
                <a:spcPts val="1000"/>
              </a:spcBef>
              <a:spcAft>
                <a:spcPts val="0"/>
              </a:spcAft>
              <a:buClr>
                <a:srgbClr val="FFCB05"/>
              </a:buClr>
              <a:buSzPts val="1200"/>
              <a:buFont typeface="Dosis"/>
              <a:buChar char="●"/>
            </a:pPr>
            <a:r>
              <a:rPr lang="en" sz="1600">
                <a:solidFill>
                  <a:srgbClr val="FFCB05"/>
                </a:solidFill>
                <a:latin typeface="Dosis"/>
                <a:ea typeface="Dosis"/>
                <a:cs typeface="Dosis"/>
                <a:sym typeface="Dosis"/>
              </a:rPr>
              <a:t>Caused by a bad day</a:t>
            </a:r>
            <a:endParaRPr sz="1600">
              <a:solidFill>
                <a:srgbClr val="FFCB05"/>
              </a:solidFill>
              <a:latin typeface="Dosis"/>
              <a:ea typeface="Dosis"/>
              <a:cs typeface="Dosis"/>
              <a:sym typeface="Dosis"/>
            </a:endParaRPr>
          </a:p>
          <a:p>
            <a:pPr indent="-304800" lvl="0" marL="457200" rtl="0" algn="l">
              <a:spcBef>
                <a:spcPts val="1000"/>
              </a:spcBef>
              <a:spcAft>
                <a:spcPts val="1000"/>
              </a:spcAft>
              <a:buClr>
                <a:srgbClr val="FFCB05"/>
              </a:buClr>
              <a:buSzPts val="1200"/>
              <a:buFont typeface="Dosis"/>
              <a:buChar char="●"/>
            </a:pPr>
            <a:r>
              <a:rPr lang="en" sz="1600">
                <a:solidFill>
                  <a:srgbClr val="FFCB05"/>
                </a:solidFill>
                <a:latin typeface="Dosis"/>
                <a:ea typeface="Dosis"/>
                <a:cs typeface="Dosis"/>
                <a:sym typeface="Dosis"/>
              </a:rPr>
              <a:t>Looking for attention</a:t>
            </a:r>
            <a:endParaRPr sz="1600">
              <a:solidFill>
                <a:srgbClr val="FFCB05"/>
              </a:solidFill>
              <a:latin typeface="Dosis"/>
              <a:ea typeface="Dosis"/>
              <a:cs typeface="Dosis"/>
              <a:sym typeface="Dosis"/>
            </a:endParaRPr>
          </a:p>
        </p:txBody>
      </p:sp>
      <p:sp>
        <p:nvSpPr>
          <p:cNvPr id="107" name="Google Shape;107;p18"/>
          <p:cNvSpPr txBox="1"/>
          <p:nvPr/>
        </p:nvSpPr>
        <p:spPr>
          <a:xfrm>
            <a:off x="1419775" y="2252550"/>
            <a:ext cx="2619300" cy="63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00274C"/>
                </a:solidFill>
                <a:highlight>
                  <a:srgbClr val="FFCB05"/>
                </a:highlight>
                <a:latin typeface="Bebas Neue"/>
                <a:ea typeface="Bebas Neue"/>
                <a:cs typeface="Bebas Neue"/>
                <a:sym typeface="Bebas Neue"/>
              </a:rPr>
              <a:t>Depression  is   </a:t>
            </a:r>
            <a:endParaRPr sz="3000">
              <a:solidFill>
                <a:srgbClr val="00274C"/>
              </a:solidFill>
              <a:highlight>
                <a:srgbClr val="FFCB05"/>
              </a:highlight>
              <a:latin typeface="Bebas Neue"/>
              <a:ea typeface="Bebas Neue"/>
              <a:cs typeface="Bebas Neue"/>
              <a:sym typeface="Bebas Neue"/>
            </a:endParaRPr>
          </a:p>
        </p:txBody>
      </p:sp>
      <p:sp>
        <p:nvSpPr>
          <p:cNvPr id="108" name="Google Shape;108;p18"/>
          <p:cNvSpPr txBox="1"/>
          <p:nvPr/>
        </p:nvSpPr>
        <p:spPr>
          <a:xfrm>
            <a:off x="5244875" y="2181075"/>
            <a:ext cx="2619300" cy="63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00274C"/>
                </a:solidFill>
                <a:highlight>
                  <a:srgbClr val="FFCB05"/>
                </a:highlight>
                <a:latin typeface="Bebas Neue"/>
                <a:ea typeface="Bebas Neue"/>
                <a:cs typeface="Bebas Neue"/>
                <a:sym typeface="Bebas Neue"/>
              </a:rPr>
              <a:t>Depression is not</a:t>
            </a:r>
            <a:endParaRPr sz="3000">
              <a:solidFill>
                <a:srgbClr val="00274C"/>
              </a:solidFill>
              <a:highlight>
                <a:srgbClr val="FFCB05"/>
              </a:highlight>
              <a:latin typeface="Bebas Neue"/>
              <a:ea typeface="Bebas Neue"/>
              <a:cs typeface="Bebas Neue"/>
              <a:sym typeface="Bebas Neue"/>
            </a:endParaRPr>
          </a:p>
        </p:txBody>
      </p:sp>
      <p:pic>
        <p:nvPicPr>
          <p:cNvPr id="109" name="Google Shape;109;p18"/>
          <p:cNvPicPr preferRelativeResize="0"/>
          <p:nvPr/>
        </p:nvPicPr>
        <p:blipFill>
          <a:blip r:embed="rId3">
            <a:alphaModFix/>
          </a:blip>
          <a:stretch>
            <a:fillRect/>
          </a:stretch>
        </p:blipFill>
        <p:spPr>
          <a:xfrm>
            <a:off x="2378198" y="1550125"/>
            <a:ext cx="702450" cy="702426"/>
          </a:xfrm>
          <a:prstGeom prst="rect">
            <a:avLst/>
          </a:prstGeom>
          <a:noFill/>
          <a:ln>
            <a:noFill/>
          </a:ln>
        </p:spPr>
      </p:pic>
      <p:pic>
        <p:nvPicPr>
          <p:cNvPr id="110" name="Google Shape;110;p18"/>
          <p:cNvPicPr preferRelativeResize="0"/>
          <p:nvPr/>
        </p:nvPicPr>
        <p:blipFill>
          <a:blip r:embed="rId4">
            <a:alphaModFix/>
          </a:blip>
          <a:stretch>
            <a:fillRect/>
          </a:stretch>
        </p:blipFill>
        <p:spPr>
          <a:xfrm>
            <a:off x="6184650" y="1489213"/>
            <a:ext cx="638400" cy="638400"/>
          </a:xfrm>
          <a:prstGeom prst="rect">
            <a:avLst/>
          </a:prstGeom>
          <a:noFill/>
          <a:ln>
            <a:noFill/>
          </a:ln>
        </p:spPr>
      </p:pic>
      <p:sp>
        <p:nvSpPr>
          <p:cNvPr id="111" name="Google Shape;111;p18"/>
          <p:cNvSpPr txBox="1"/>
          <p:nvPr/>
        </p:nvSpPr>
        <p:spPr>
          <a:xfrm>
            <a:off x="1799850" y="268900"/>
            <a:ext cx="5544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0">
                <a:solidFill>
                  <a:srgbClr val="FFCB05"/>
                </a:solidFill>
                <a:latin typeface="Bebas Neue"/>
                <a:ea typeface="Bebas Neue"/>
                <a:cs typeface="Bebas Neue"/>
                <a:sym typeface="Bebas Neue"/>
              </a:rPr>
              <a:t>Stigma &amp; Depression</a:t>
            </a:r>
            <a:endParaRPr sz="6000">
              <a:solidFill>
                <a:srgbClr val="FFCB05"/>
              </a:solidFill>
              <a:latin typeface="Bebas Neue"/>
              <a:ea typeface="Bebas Neue"/>
              <a:cs typeface="Bebas Neue"/>
              <a:sym typeface="Bebas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115" name="Shape 115"/>
        <p:cNvGrpSpPr/>
        <p:nvPr/>
      </p:nvGrpSpPr>
      <p:grpSpPr>
        <a:xfrm>
          <a:off x="0" y="0"/>
          <a:ext cx="0" cy="0"/>
          <a:chOff x="0" y="0"/>
          <a:chExt cx="0" cy="0"/>
        </a:xfrm>
      </p:grpSpPr>
      <p:sp>
        <p:nvSpPr>
          <p:cNvPr id="116" name="Google Shape;116;p19"/>
          <p:cNvSpPr txBox="1"/>
          <p:nvPr/>
        </p:nvSpPr>
        <p:spPr>
          <a:xfrm>
            <a:off x="-106950" y="539400"/>
            <a:ext cx="9357900" cy="580500"/>
          </a:xfrm>
          <a:prstGeom prst="rect">
            <a:avLst/>
          </a:prstGeom>
          <a:solidFill>
            <a:srgbClr val="00274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solidFill>
                  <a:srgbClr val="FFCB05"/>
                </a:solidFill>
                <a:latin typeface="Bebas Neue"/>
                <a:ea typeface="Bebas Neue"/>
                <a:cs typeface="Bebas Neue"/>
                <a:sym typeface="Bebas Neue"/>
              </a:rPr>
              <a:t>anxiety</a:t>
            </a:r>
            <a:r>
              <a:rPr lang="en" sz="4500">
                <a:solidFill>
                  <a:srgbClr val="FFCB05"/>
                </a:solidFill>
                <a:latin typeface="Bebas Neue"/>
                <a:ea typeface="Bebas Neue"/>
                <a:cs typeface="Bebas Neue"/>
                <a:sym typeface="Bebas Neue"/>
              </a:rPr>
              <a:t> symptoms</a:t>
            </a:r>
            <a:endParaRPr sz="4500">
              <a:solidFill>
                <a:srgbClr val="FFCB05"/>
              </a:solidFill>
              <a:latin typeface="Bebas Neue"/>
              <a:ea typeface="Bebas Neue"/>
              <a:cs typeface="Bebas Neue"/>
              <a:sym typeface="Bebas Neue"/>
            </a:endParaRPr>
          </a:p>
        </p:txBody>
      </p:sp>
      <p:sp>
        <p:nvSpPr>
          <p:cNvPr id="117" name="Google Shape;117;p19"/>
          <p:cNvSpPr txBox="1"/>
          <p:nvPr/>
        </p:nvSpPr>
        <p:spPr>
          <a:xfrm>
            <a:off x="517525" y="1033175"/>
            <a:ext cx="7981200" cy="118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CB05"/>
                </a:solidFill>
                <a:latin typeface="Dosis"/>
                <a:ea typeface="Dosis"/>
                <a:cs typeface="Dosis"/>
                <a:sym typeface="Dosis"/>
              </a:rPr>
              <a:t>Anxiety is </a:t>
            </a:r>
            <a:r>
              <a:rPr b="1" lang="en" sz="1800">
                <a:solidFill>
                  <a:srgbClr val="FFCB05"/>
                </a:solidFill>
                <a:latin typeface="Dosis"/>
                <a:ea typeface="Dosis"/>
                <a:cs typeface="Dosis"/>
                <a:sym typeface="Dosis"/>
              </a:rPr>
              <a:t>excessive</a:t>
            </a:r>
            <a:r>
              <a:rPr b="1" lang="en" sz="1800">
                <a:solidFill>
                  <a:srgbClr val="FFCB05"/>
                </a:solidFill>
                <a:latin typeface="Dosis"/>
                <a:ea typeface="Dosis"/>
                <a:cs typeface="Dosis"/>
                <a:sym typeface="Dosis"/>
              </a:rPr>
              <a:t> worrying</a:t>
            </a:r>
            <a:r>
              <a:rPr lang="en" sz="1800">
                <a:solidFill>
                  <a:srgbClr val="FFCB05"/>
                </a:solidFill>
                <a:latin typeface="Dosis"/>
                <a:ea typeface="Dosis"/>
                <a:cs typeface="Dosis"/>
                <a:sym typeface="Dosis"/>
              </a:rPr>
              <a:t> that happens almost every day for 6+ months, </a:t>
            </a:r>
            <a:br>
              <a:rPr lang="en" sz="1800">
                <a:solidFill>
                  <a:srgbClr val="FFCB05"/>
                </a:solidFill>
                <a:latin typeface="Dosis"/>
                <a:ea typeface="Dosis"/>
                <a:cs typeface="Dosis"/>
                <a:sym typeface="Dosis"/>
              </a:rPr>
            </a:br>
            <a:r>
              <a:rPr lang="en" sz="1800">
                <a:solidFill>
                  <a:srgbClr val="FFCB05"/>
                </a:solidFill>
                <a:latin typeface="Dosis"/>
                <a:ea typeface="Dosis"/>
                <a:cs typeface="Dosis"/>
                <a:sym typeface="Dosis"/>
              </a:rPr>
              <a:t>and includes some of the following symptoms:</a:t>
            </a:r>
            <a:endParaRPr b="1" sz="1800">
              <a:solidFill>
                <a:srgbClr val="FFCB05"/>
              </a:solidFill>
              <a:latin typeface="Dosis"/>
              <a:ea typeface="Dosis"/>
              <a:cs typeface="Dosis"/>
              <a:sym typeface="Dosis"/>
            </a:endParaRPr>
          </a:p>
        </p:txBody>
      </p:sp>
      <p:sp>
        <p:nvSpPr>
          <p:cNvPr id="118" name="Google Shape;118;p19"/>
          <p:cNvSpPr txBox="1"/>
          <p:nvPr/>
        </p:nvSpPr>
        <p:spPr>
          <a:xfrm>
            <a:off x="1602000" y="2016000"/>
            <a:ext cx="5940000" cy="23109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F1C232"/>
              </a:buClr>
              <a:buSzPts val="1200"/>
              <a:buFont typeface="Dosis"/>
              <a:buChar char="●"/>
            </a:pPr>
            <a:r>
              <a:rPr lang="en" sz="1600">
                <a:solidFill>
                  <a:srgbClr val="F1C232"/>
                </a:solidFill>
                <a:latin typeface="Dosis"/>
                <a:ea typeface="Dosis"/>
                <a:cs typeface="Dosis"/>
                <a:sym typeface="Dosis"/>
              </a:rPr>
              <a:t>Feeling nervous/restless (you can’t sit still)</a:t>
            </a:r>
            <a:endParaRPr sz="1600">
              <a:solidFill>
                <a:srgbClr val="F1C232"/>
              </a:solidFill>
              <a:latin typeface="Dosis"/>
              <a:ea typeface="Dosis"/>
              <a:cs typeface="Dosis"/>
              <a:sym typeface="Dosis"/>
            </a:endParaRPr>
          </a:p>
          <a:p>
            <a:pPr indent="-304800" lvl="0" marL="457200" rtl="0" algn="l">
              <a:spcBef>
                <a:spcPts val="200"/>
              </a:spcBef>
              <a:spcAft>
                <a:spcPts val="0"/>
              </a:spcAft>
              <a:buClr>
                <a:srgbClr val="F1C232"/>
              </a:buClr>
              <a:buSzPts val="1200"/>
              <a:buFont typeface="Dosis"/>
              <a:buChar char="●"/>
            </a:pPr>
            <a:r>
              <a:rPr lang="en" sz="1600">
                <a:solidFill>
                  <a:srgbClr val="F1C232"/>
                </a:solidFill>
                <a:latin typeface="Dosis"/>
                <a:ea typeface="Dosis"/>
                <a:cs typeface="Dosis"/>
                <a:sym typeface="Dosis"/>
              </a:rPr>
              <a:t>Not being able to control yourself</a:t>
            </a:r>
            <a:endParaRPr sz="1600">
              <a:solidFill>
                <a:srgbClr val="F1C232"/>
              </a:solidFill>
              <a:latin typeface="Dosis"/>
              <a:ea typeface="Dosis"/>
              <a:cs typeface="Dosis"/>
              <a:sym typeface="Dosis"/>
            </a:endParaRPr>
          </a:p>
          <a:p>
            <a:pPr indent="-304800" lvl="0" marL="457200" rtl="0" algn="l">
              <a:spcBef>
                <a:spcPts val="200"/>
              </a:spcBef>
              <a:spcAft>
                <a:spcPts val="0"/>
              </a:spcAft>
              <a:buClr>
                <a:srgbClr val="F1C232"/>
              </a:buClr>
              <a:buSzPts val="1200"/>
              <a:buFont typeface="Dosis"/>
              <a:buChar char="●"/>
            </a:pPr>
            <a:r>
              <a:rPr lang="en" sz="1600">
                <a:solidFill>
                  <a:srgbClr val="F1C232"/>
                </a:solidFill>
                <a:latin typeface="Dosis"/>
                <a:ea typeface="Dosis"/>
                <a:cs typeface="Dosis"/>
                <a:sym typeface="Dosis"/>
              </a:rPr>
              <a:t>Being easily tired or worn out  </a:t>
            </a:r>
            <a:endParaRPr sz="1600">
              <a:solidFill>
                <a:srgbClr val="F1C232"/>
              </a:solidFill>
              <a:latin typeface="Dosis"/>
              <a:ea typeface="Dosis"/>
              <a:cs typeface="Dosis"/>
              <a:sym typeface="Dosis"/>
            </a:endParaRPr>
          </a:p>
          <a:p>
            <a:pPr indent="-304800" lvl="0" marL="457200" rtl="0" algn="l">
              <a:spcBef>
                <a:spcPts val="200"/>
              </a:spcBef>
              <a:spcAft>
                <a:spcPts val="0"/>
              </a:spcAft>
              <a:buClr>
                <a:srgbClr val="F1C232"/>
              </a:buClr>
              <a:buSzPts val="1200"/>
              <a:buFont typeface="Dosis"/>
              <a:buChar char="●"/>
            </a:pPr>
            <a:r>
              <a:rPr lang="en" sz="1600">
                <a:solidFill>
                  <a:srgbClr val="F1C232"/>
                </a:solidFill>
                <a:latin typeface="Dosis"/>
                <a:ea typeface="Dosis"/>
                <a:cs typeface="Dosis"/>
                <a:sym typeface="Dosis"/>
              </a:rPr>
              <a:t>Having tense or tight muscles </a:t>
            </a:r>
            <a:endParaRPr sz="1600">
              <a:solidFill>
                <a:srgbClr val="F1C232"/>
              </a:solidFill>
              <a:latin typeface="Dosis"/>
              <a:ea typeface="Dosis"/>
              <a:cs typeface="Dosis"/>
              <a:sym typeface="Dosis"/>
            </a:endParaRPr>
          </a:p>
          <a:p>
            <a:pPr indent="-304800" lvl="0" marL="457200" rtl="0" algn="l">
              <a:spcBef>
                <a:spcPts val="200"/>
              </a:spcBef>
              <a:spcAft>
                <a:spcPts val="0"/>
              </a:spcAft>
              <a:buClr>
                <a:srgbClr val="F1C232"/>
              </a:buClr>
              <a:buSzPts val="1200"/>
              <a:buFont typeface="Dosis"/>
              <a:buChar char="●"/>
            </a:pPr>
            <a:r>
              <a:rPr lang="en" sz="1600">
                <a:solidFill>
                  <a:srgbClr val="F1C232"/>
                </a:solidFill>
                <a:latin typeface="Dosis"/>
                <a:ea typeface="Dosis"/>
                <a:cs typeface="Dosis"/>
                <a:sym typeface="Dosis"/>
              </a:rPr>
              <a:t>Having trouble relaxing</a:t>
            </a:r>
            <a:endParaRPr sz="1600">
              <a:solidFill>
                <a:srgbClr val="F1C232"/>
              </a:solidFill>
              <a:latin typeface="Dosis"/>
              <a:ea typeface="Dosis"/>
              <a:cs typeface="Dosis"/>
              <a:sym typeface="Dosis"/>
            </a:endParaRPr>
          </a:p>
          <a:p>
            <a:pPr indent="-304800" lvl="0" marL="457200" rtl="0" algn="l">
              <a:spcBef>
                <a:spcPts val="200"/>
              </a:spcBef>
              <a:spcAft>
                <a:spcPts val="0"/>
              </a:spcAft>
              <a:buClr>
                <a:srgbClr val="F1C232"/>
              </a:buClr>
              <a:buSzPts val="1200"/>
              <a:buFont typeface="Dosis"/>
              <a:buChar char="●"/>
            </a:pPr>
            <a:r>
              <a:rPr lang="en" sz="1600">
                <a:solidFill>
                  <a:srgbClr val="F1C232"/>
                </a:solidFill>
                <a:latin typeface="Dosis"/>
                <a:ea typeface="Dosis"/>
                <a:cs typeface="Dosis"/>
                <a:sym typeface="Dosis"/>
              </a:rPr>
              <a:t>Difficulty concentrating or losing your thoughts</a:t>
            </a:r>
            <a:endParaRPr sz="1600">
              <a:solidFill>
                <a:srgbClr val="F1C232"/>
              </a:solidFill>
              <a:latin typeface="Dosis"/>
              <a:ea typeface="Dosis"/>
              <a:cs typeface="Dosis"/>
              <a:sym typeface="Dosis"/>
            </a:endParaRPr>
          </a:p>
          <a:p>
            <a:pPr indent="-304800" lvl="0" marL="457200" rtl="0" algn="l">
              <a:spcBef>
                <a:spcPts val="200"/>
              </a:spcBef>
              <a:spcAft>
                <a:spcPts val="0"/>
              </a:spcAft>
              <a:buClr>
                <a:srgbClr val="F1C232"/>
              </a:buClr>
              <a:buSzPts val="1200"/>
              <a:buFont typeface="Dosis"/>
              <a:buChar char="●"/>
            </a:pPr>
            <a:r>
              <a:rPr lang="en" sz="1600">
                <a:solidFill>
                  <a:srgbClr val="F1C232"/>
                </a:solidFill>
                <a:latin typeface="Dosis"/>
                <a:ea typeface="Dosis"/>
                <a:cs typeface="Dosis"/>
                <a:sym typeface="Dosis"/>
              </a:rPr>
              <a:t>Being easy to annoy </a:t>
            </a:r>
            <a:endParaRPr sz="1600">
              <a:solidFill>
                <a:srgbClr val="F1C232"/>
              </a:solidFill>
              <a:latin typeface="Dosis"/>
              <a:ea typeface="Dosis"/>
              <a:cs typeface="Dosis"/>
              <a:sym typeface="Dosis"/>
            </a:endParaRPr>
          </a:p>
          <a:p>
            <a:pPr indent="-304800" lvl="0" marL="457200" rtl="0" algn="l">
              <a:spcBef>
                <a:spcPts val="200"/>
              </a:spcBef>
              <a:spcAft>
                <a:spcPts val="200"/>
              </a:spcAft>
              <a:buClr>
                <a:srgbClr val="F1C232"/>
              </a:buClr>
              <a:buSzPts val="1200"/>
              <a:buFont typeface="Dosis"/>
              <a:buChar char="●"/>
            </a:pPr>
            <a:r>
              <a:rPr lang="en" sz="1600">
                <a:solidFill>
                  <a:srgbClr val="F1C232"/>
                </a:solidFill>
                <a:latin typeface="Dosis"/>
                <a:ea typeface="Dosis"/>
                <a:cs typeface="Dosis"/>
                <a:sym typeface="Dosis"/>
              </a:rPr>
              <a:t>Difficulty sleeping: trouble falling asleep or staying asleep</a:t>
            </a:r>
            <a:endParaRPr sz="1600">
              <a:solidFill>
                <a:srgbClr val="F1C232"/>
              </a:solidFill>
              <a:latin typeface="Dosis"/>
              <a:ea typeface="Dosis"/>
              <a:cs typeface="Dosis"/>
              <a:sym typeface="Dosis"/>
            </a:endParaRPr>
          </a:p>
        </p:txBody>
      </p:sp>
      <p:sp>
        <p:nvSpPr>
          <p:cNvPr id="119" name="Google Shape;119;p19"/>
          <p:cNvSpPr txBox="1"/>
          <p:nvPr/>
        </p:nvSpPr>
        <p:spPr>
          <a:xfrm>
            <a:off x="645300" y="4326896"/>
            <a:ext cx="7853400" cy="81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highlight>
                  <a:srgbClr val="F1C232"/>
                </a:highlight>
                <a:latin typeface="Dosis"/>
                <a:ea typeface="Dosis"/>
                <a:cs typeface="Dosis"/>
                <a:sym typeface="Dosis"/>
              </a:rPr>
              <a:t>These symptoms get in the way of your </a:t>
            </a:r>
            <a:r>
              <a:rPr b="1" lang="en" sz="1600">
                <a:solidFill>
                  <a:schemeClr val="dk1"/>
                </a:solidFill>
                <a:highlight>
                  <a:srgbClr val="F1C232"/>
                </a:highlight>
                <a:latin typeface="Dosis"/>
                <a:ea typeface="Dosis"/>
                <a:cs typeface="Dosis"/>
                <a:sym typeface="Dosis"/>
              </a:rPr>
              <a:t>daily functioning</a:t>
            </a:r>
            <a:r>
              <a:rPr lang="en" sz="1600">
                <a:solidFill>
                  <a:schemeClr val="dk1"/>
                </a:solidFill>
                <a:highlight>
                  <a:srgbClr val="F1C232"/>
                </a:highlight>
                <a:latin typeface="Dosis"/>
                <a:ea typeface="Dosis"/>
                <a:cs typeface="Dosis"/>
                <a:sym typeface="Dosis"/>
              </a:rPr>
              <a:t>: doing your schoolwork, </a:t>
            </a:r>
            <a:br>
              <a:rPr lang="en" sz="1600">
                <a:solidFill>
                  <a:schemeClr val="dk1"/>
                </a:solidFill>
                <a:highlight>
                  <a:srgbClr val="F1C232"/>
                </a:highlight>
                <a:latin typeface="Dosis"/>
                <a:ea typeface="Dosis"/>
                <a:cs typeface="Dosis"/>
                <a:sym typeface="Dosis"/>
              </a:rPr>
            </a:br>
            <a:r>
              <a:rPr lang="en" sz="1600">
                <a:solidFill>
                  <a:schemeClr val="dk1"/>
                </a:solidFill>
                <a:highlight>
                  <a:srgbClr val="F1C232"/>
                </a:highlight>
                <a:latin typeface="Dosis"/>
                <a:ea typeface="Dosis"/>
                <a:cs typeface="Dosis"/>
                <a:sym typeface="Dosis"/>
              </a:rPr>
              <a:t>participating in chores or extracurricular activities, or get along with other people.</a:t>
            </a:r>
            <a:endParaRPr b="1" sz="1600">
              <a:solidFill>
                <a:schemeClr val="dk1"/>
              </a:solidFill>
              <a:highlight>
                <a:srgbClr val="F1C232"/>
              </a:highlight>
              <a:latin typeface="Dosis"/>
              <a:ea typeface="Dosis"/>
              <a:cs typeface="Dosis"/>
              <a:sym typeface="Dosi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123" name="Shape 123"/>
        <p:cNvGrpSpPr/>
        <p:nvPr/>
      </p:nvGrpSpPr>
      <p:grpSpPr>
        <a:xfrm>
          <a:off x="0" y="0"/>
          <a:ext cx="0" cy="0"/>
          <a:chOff x="0" y="0"/>
          <a:chExt cx="0" cy="0"/>
        </a:xfrm>
      </p:grpSpPr>
      <p:sp>
        <p:nvSpPr>
          <p:cNvPr id="124" name="Google Shape;124;p20"/>
          <p:cNvSpPr txBox="1"/>
          <p:nvPr/>
        </p:nvSpPr>
        <p:spPr>
          <a:xfrm>
            <a:off x="-170825" y="445600"/>
            <a:ext cx="9357900" cy="580500"/>
          </a:xfrm>
          <a:prstGeom prst="rect">
            <a:avLst/>
          </a:prstGeom>
          <a:solidFill>
            <a:srgbClr val="00274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solidFill>
                  <a:srgbClr val="FFCB05"/>
                </a:solidFill>
                <a:latin typeface="Bebas Neue"/>
                <a:ea typeface="Bebas Neue"/>
                <a:cs typeface="Bebas Neue"/>
                <a:sym typeface="Bebas Neue"/>
              </a:rPr>
              <a:t>Be aware </a:t>
            </a:r>
            <a:endParaRPr sz="4500">
              <a:solidFill>
                <a:srgbClr val="FFCB05"/>
              </a:solidFill>
              <a:latin typeface="Bebas Neue"/>
              <a:ea typeface="Bebas Neue"/>
              <a:cs typeface="Bebas Neue"/>
              <a:sym typeface="Bebas Neue"/>
            </a:endParaRPr>
          </a:p>
        </p:txBody>
      </p:sp>
      <p:sp>
        <p:nvSpPr>
          <p:cNvPr id="125" name="Google Shape;125;p20"/>
          <p:cNvSpPr txBox="1"/>
          <p:nvPr/>
        </p:nvSpPr>
        <p:spPr>
          <a:xfrm>
            <a:off x="517525" y="1309650"/>
            <a:ext cx="7981200" cy="90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CB05"/>
                </a:solidFill>
                <a:latin typeface="Dosis"/>
                <a:ea typeface="Dosis"/>
                <a:cs typeface="Dosis"/>
                <a:sym typeface="Dosis"/>
              </a:rPr>
              <a:t>Pay attention to unhealthy ways that some people cope with stressful situations, depression, and anxiety. The following behaviors can be </a:t>
            </a:r>
            <a:r>
              <a:rPr b="1" lang="en" sz="1800">
                <a:solidFill>
                  <a:srgbClr val="FFCB05"/>
                </a:solidFill>
                <a:latin typeface="Dosis"/>
                <a:ea typeface="Dosis"/>
                <a:cs typeface="Dosis"/>
                <a:sym typeface="Dosis"/>
              </a:rPr>
              <a:t>dangerous</a:t>
            </a:r>
            <a:r>
              <a:rPr lang="en" sz="1800">
                <a:solidFill>
                  <a:srgbClr val="FFCB05"/>
                </a:solidFill>
                <a:latin typeface="Dosis"/>
                <a:ea typeface="Dosis"/>
                <a:cs typeface="Dosis"/>
                <a:sym typeface="Dosis"/>
              </a:rPr>
              <a:t>:</a:t>
            </a:r>
            <a:endParaRPr sz="1800">
              <a:solidFill>
                <a:srgbClr val="FFCB05"/>
              </a:solidFill>
              <a:latin typeface="Dosis"/>
              <a:ea typeface="Dosis"/>
              <a:cs typeface="Dosis"/>
              <a:sym typeface="Dosis"/>
            </a:endParaRPr>
          </a:p>
        </p:txBody>
      </p:sp>
      <p:sp>
        <p:nvSpPr>
          <p:cNvPr id="126" name="Google Shape;126;p20"/>
          <p:cNvSpPr txBox="1"/>
          <p:nvPr/>
        </p:nvSpPr>
        <p:spPr>
          <a:xfrm>
            <a:off x="1345500" y="2327400"/>
            <a:ext cx="6453000" cy="21381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FFFF00"/>
              </a:buClr>
              <a:buSzPts val="1200"/>
              <a:buFont typeface="Dosis"/>
              <a:buChar char="●"/>
            </a:pPr>
            <a:r>
              <a:rPr b="1" lang="en" sz="1800">
                <a:solidFill>
                  <a:srgbClr val="00274C"/>
                </a:solidFill>
                <a:highlight>
                  <a:srgbClr val="FFCB05"/>
                </a:highlight>
                <a:latin typeface="Dosis"/>
                <a:ea typeface="Dosis"/>
                <a:cs typeface="Dosis"/>
                <a:sym typeface="Dosis"/>
              </a:rPr>
              <a:t>Substance use</a:t>
            </a:r>
            <a:r>
              <a:rPr lang="en" sz="1800">
                <a:solidFill>
                  <a:srgbClr val="FFFF00"/>
                </a:solidFill>
                <a:latin typeface="Dosis"/>
                <a:ea typeface="Dosis"/>
                <a:cs typeface="Dosis"/>
                <a:sym typeface="Dosis"/>
              </a:rPr>
              <a:t> </a:t>
            </a:r>
            <a:r>
              <a:rPr lang="en" sz="1800">
                <a:solidFill>
                  <a:srgbClr val="FFCB05"/>
                </a:solidFill>
                <a:latin typeface="Dosis"/>
                <a:ea typeface="Dosis"/>
                <a:cs typeface="Dosis"/>
                <a:sym typeface="Dosis"/>
              </a:rPr>
              <a:t>=using alcohol, taking drugs or taking prescription drugs in a way that your doctor did not approve</a:t>
            </a:r>
            <a:endParaRPr sz="1800">
              <a:solidFill>
                <a:srgbClr val="FFCB05"/>
              </a:solidFill>
              <a:latin typeface="Dosis"/>
              <a:ea typeface="Dosis"/>
              <a:cs typeface="Dosis"/>
              <a:sym typeface="Dosis"/>
            </a:endParaRPr>
          </a:p>
          <a:p>
            <a:pPr indent="-304800" lvl="0" marL="457200" rtl="0" algn="l">
              <a:spcBef>
                <a:spcPts val="1000"/>
              </a:spcBef>
              <a:spcAft>
                <a:spcPts val="0"/>
              </a:spcAft>
              <a:buClr>
                <a:srgbClr val="FFFF00"/>
              </a:buClr>
              <a:buSzPts val="1200"/>
              <a:buFont typeface="Dosis"/>
              <a:buChar char="●"/>
            </a:pPr>
            <a:r>
              <a:rPr b="1" lang="en" sz="1800">
                <a:solidFill>
                  <a:srgbClr val="00274C"/>
                </a:solidFill>
                <a:highlight>
                  <a:srgbClr val="FFCB05"/>
                </a:highlight>
                <a:latin typeface="Dosis"/>
                <a:ea typeface="Dosis"/>
                <a:cs typeface="Dosis"/>
                <a:sym typeface="Dosis"/>
              </a:rPr>
              <a:t>Self-harm behaviors</a:t>
            </a:r>
            <a:r>
              <a:rPr lang="en" sz="1800">
                <a:solidFill>
                  <a:srgbClr val="FFFF00"/>
                </a:solidFill>
                <a:latin typeface="Dosis"/>
                <a:ea typeface="Dosis"/>
                <a:cs typeface="Dosis"/>
                <a:sym typeface="Dosis"/>
              </a:rPr>
              <a:t> </a:t>
            </a:r>
            <a:r>
              <a:rPr lang="en" sz="1800">
                <a:solidFill>
                  <a:srgbClr val="FFCB05"/>
                </a:solidFill>
                <a:latin typeface="Dosis"/>
                <a:ea typeface="Dosis"/>
                <a:cs typeface="Dosis"/>
                <a:sym typeface="Dosis"/>
              </a:rPr>
              <a:t>=intentionally causing physical pain to cope with negative emotions or relieve emotional numbness</a:t>
            </a:r>
            <a:endParaRPr sz="1800">
              <a:solidFill>
                <a:srgbClr val="FFCB05"/>
              </a:solidFill>
              <a:latin typeface="Dosis"/>
              <a:ea typeface="Dosis"/>
              <a:cs typeface="Dosis"/>
              <a:sym typeface="Dosis"/>
            </a:endParaRPr>
          </a:p>
          <a:p>
            <a:pPr indent="-304800" lvl="0" marL="457200" rtl="0" algn="l">
              <a:spcBef>
                <a:spcPts val="1000"/>
              </a:spcBef>
              <a:spcAft>
                <a:spcPts val="1000"/>
              </a:spcAft>
              <a:buClr>
                <a:srgbClr val="FFFF00"/>
              </a:buClr>
              <a:buSzPts val="1200"/>
              <a:buFont typeface="Dosis"/>
              <a:buChar char="●"/>
            </a:pPr>
            <a:r>
              <a:rPr b="1" lang="en" sz="1800">
                <a:solidFill>
                  <a:srgbClr val="00274C"/>
                </a:solidFill>
                <a:highlight>
                  <a:srgbClr val="FFCB05"/>
                </a:highlight>
                <a:latin typeface="Dosis"/>
                <a:ea typeface="Dosis"/>
                <a:cs typeface="Dosis"/>
                <a:sym typeface="Dosis"/>
              </a:rPr>
              <a:t>Risk-taking behaviors</a:t>
            </a:r>
            <a:r>
              <a:rPr lang="en" sz="1800">
                <a:solidFill>
                  <a:schemeClr val="lt1"/>
                </a:solidFill>
                <a:latin typeface="Dosis"/>
                <a:ea typeface="Dosis"/>
                <a:cs typeface="Dosis"/>
                <a:sym typeface="Dosis"/>
              </a:rPr>
              <a:t> </a:t>
            </a:r>
            <a:r>
              <a:rPr lang="en" sz="1800">
                <a:solidFill>
                  <a:srgbClr val="FFCB05"/>
                </a:solidFill>
                <a:latin typeface="Dosis"/>
                <a:ea typeface="Dosis"/>
                <a:cs typeface="Dosis"/>
                <a:sym typeface="Dosis"/>
              </a:rPr>
              <a:t>could result in </a:t>
            </a:r>
            <a:r>
              <a:rPr lang="en" sz="1800">
                <a:solidFill>
                  <a:srgbClr val="FFCB05"/>
                </a:solidFill>
                <a:latin typeface="Dosis"/>
                <a:ea typeface="Dosis"/>
                <a:cs typeface="Dosis"/>
                <a:sym typeface="Dosis"/>
              </a:rPr>
              <a:t>dangerous situations</a:t>
            </a:r>
            <a:r>
              <a:rPr lang="en" sz="1800">
                <a:solidFill>
                  <a:srgbClr val="FFCB05"/>
                </a:solidFill>
                <a:latin typeface="Dosis"/>
                <a:ea typeface="Dosis"/>
                <a:cs typeface="Dosis"/>
                <a:sym typeface="Dosis"/>
              </a:rPr>
              <a:t> or serious injury, </a:t>
            </a:r>
            <a:endParaRPr sz="1800">
              <a:solidFill>
                <a:srgbClr val="FFCB05"/>
              </a:solidFill>
              <a:latin typeface="Dosis"/>
              <a:ea typeface="Dosis"/>
              <a:cs typeface="Dosis"/>
              <a:sym typeface="Dosi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74C"/>
        </a:solidFill>
      </p:bgPr>
    </p:bg>
    <p:spTree>
      <p:nvGrpSpPr>
        <p:cNvPr id="130" name="Shape 130"/>
        <p:cNvGrpSpPr/>
        <p:nvPr/>
      </p:nvGrpSpPr>
      <p:grpSpPr>
        <a:xfrm>
          <a:off x="0" y="0"/>
          <a:ext cx="0" cy="0"/>
          <a:chOff x="0" y="0"/>
          <a:chExt cx="0" cy="0"/>
        </a:xfrm>
      </p:grpSpPr>
      <p:sp>
        <p:nvSpPr>
          <p:cNvPr id="131" name="Google Shape;131;p21"/>
          <p:cNvSpPr txBox="1"/>
          <p:nvPr/>
        </p:nvSpPr>
        <p:spPr>
          <a:xfrm>
            <a:off x="-63250" y="387000"/>
            <a:ext cx="9317400" cy="580800"/>
          </a:xfrm>
          <a:prstGeom prst="rect">
            <a:avLst/>
          </a:prstGeom>
          <a:solidFill>
            <a:srgbClr val="00274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solidFill>
                  <a:srgbClr val="FFCB05"/>
                </a:solidFill>
                <a:latin typeface="Bebas Neue"/>
                <a:ea typeface="Bebas Neue"/>
                <a:cs typeface="Bebas Neue"/>
                <a:sym typeface="Bebas Neue"/>
              </a:rPr>
              <a:t>Warning signs of suicide</a:t>
            </a:r>
            <a:endParaRPr sz="4500">
              <a:solidFill>
                <a:srgbClr val="FFCB05"/>
              </a:solidFill>
              <a:latin typeface="Bebas Neue"/>
              <a:ea typeface="Bebas Neue"/>
              <a:cs typeface="Bebas Neue"/>
              <a:sym typeface="Bebas Neue"/>
            </a:endParaRPr>
          </a:p>
        </p:txBody>
      </p:sp>
      <p:sp>
        <p:nvSpPr>
          <p:cNvPr id="132" name="Google Shape;132;p21"/>
          <p:cNvSpPr txBox="1"/>
          <p:nvPr/>
        </p:nvSpPr>
        <p:spPr>
          <a:xfrm>
            <a:off x="1528450" y="2004825"/>
            <a:ext cx="6570300" cy="2714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Dosis"/>
              <a:buChar char="●"/>
            </a:pPr>
            <a:r>
              <a:rPr lang="en" sz="1600">
                <a:solidFill>
                  <a:schemeClr val="lt1"/>
                </a:solidFill>
                <a:latin typeface="Dosis"/>
                <a:ea typeface="Dosis"/>
                <a:cs typeface="Dosis"/>
                <a:sym typeface="Dosis"/>
              </a:rPr>
              <a:t>Talking, writing, and drawing about death constantly</a:t>
            </a:r>
            <a:endParaRPr sz="1600">
              <a:solidFill>
                <a:schemeClr val="lt1"/>
              </a:solidFill>
              <a:latin typeface="Dosis"/>
              <a:ea typeface="Dosis"/>
              <a:cs typeface="Dosis"/>
              <a:sym typeface="Dosis"/>
            </a:endParaRPr>
          </a:p>
          <a:p>
            <a:pPr indent="-304800" lvl="0" marL="457200" rtl="0" algn="l">
              <a:lnSpc>
                <a:spcPct val="115000"/>
              </a:lnSpc>
              <a:spcBef>
                <a:spcPts val="0"/>
              </a:spcBef>
              <a:spcAft>
                <a:spcPts val="0"/>
              </a:spcAft>
              <a:buClr>
                <a:schemeClr val="lt1"/>
              </a:buClr>
              <a:buSzPts val="1200"/>
              <a:buFont typeface="Dosis"/>
              <a:buChar char="●"/>
            </a:pPr>
            <a:r>
              <a:rPr lang="en" sz="1600">
                <a:solidFill>
                  <a:schemeClr val="lt1"/>
                </a:solidFill>
                <a:latin typeface="Dosis"/>
                <a:ea typeface="Dosis"/>
                <a:cs typeface="Dosis"/>
                <a:sym typeface="Dosis"/>
              </a:rPr>
              <a:t>Giving away </a:t>
            </a:r>
            <a:r>
              <a:rPr lang="en" sz="1600">
                <a:solidFill>
                  <a:schemeClr val="lt1"/>
                </a:solidFill>
                <a:latin typeface="Dosis"/>
                <a:ea typeface="Dosis"/>
                <a:cs typeface="Dosis"/>
                <a:sym typeface="Dosis"/>
              </a:rPr>
              <a:t>their things (ex-their favorite things/stuff at school)</a:t>
            </a:r>
            <a:endParaRPr sz="1600">
              <a:solidFill>
                <a:schemeClr val="lt1"/>
              </a:solidFill>
              <a:latin typeface="Dosis"/>
              <a:ea typeface="Dosis"/>
              <a:cs typeface="Dosis"/>
              <a:sym typeface="Dosis"/>
            </a:endParaRPr>
          </a:p>
          <a:p>
            <a:pPr indent="-304800" lvl="0" marL="457200" rtl="0" algn="l">
              <a:lnSpc>
                <a:spcPct val="115000"/>
              </a:lnSpc>
              <a:spcBef>
                <a:spcPts val="200"/>
              </a:spcBef>
              <a:spcAft>
                <a:spcPts val="0"/>
              </a:spcAft>
              <a:buClr>
                <a:schemeClr val="lt1"/>
              </a:buClr>
              <a:buSzPts val="1200"/>
              <a:buFont typeface="Dosis"/>
              <a:buChar char="●"/>
            </a:pPr>
            <a:r>
              <a:rPr lang="en" sz="1600">
                <a:solidFill>
                  <a:schemeClr val="lt1"/>
                </a:solidFill>
                <a:latin typeface="Dosis"/>
                <a:ea typeface="Dosis"/>
                <a:cs typeface="Dosis"/>
                <a:sym typeface="Dosis"/>
              </a:rPr>
              <a:t>Not spending time with</a:t>
            </a:r>
            <a:r>
              <a:rPr lang="en" sz="1600">
                <a:solidFill>
                  <a:schemeClr val="lt1"/>
                </a:solidFill>
                <a:latin typeface="Dosis"/>
                <a:ea typeface="Dosis"/>
                <a:cs typeface="Dosis"/>
                <a:sym typeface="Dosis"/>
              </a:rPr>
              <a:t> friends and family and trying to be alone</a:t>
            </a:r>
            <a:endParaRPr sz="1600">
              <a:solidFill>
                <a:schemeClr val="lt1"/>
              </a:solidFill>
              <a:latin typeface="Dosis"/>
              <a:ea typeface="Dosis"/>
              <a:cs typeface="Dosis"/>
              <a:sym typeface="Dosis"/>
            </a:endParaRPr>
          </a:p>
          <a:p>
            <a:pPr indent="-304800" lvl="0" marL="457200" rtl="0" algn="l">
              <a:lnSpc>
                <a:spcPct val="115000"/>
              </a:lnSpc>
              <a:spcBef>
                <a:spcPts val="200"/>
              </a:spcBef>
              <a:spcAft>
                <a:spcPts val="0"/>
              </a:spcAft>
              <a:buClr>
                <a:schemeClr val="lt1"/>
              </a:buClr>
              <a:buSzPts val="1200"/>
              <a:buFont typeface="Dosis"/>
              <a:buChar char="●"/>
            </a:pPr>
            <a:r>
              <a:rPr lang="en" sz="1600">
                <a:solidFill>
                  <a:schemeClr val="lt1"/>
                </a:solidFill>
                <a:latin typeface="Dosis"/>
                <a:ea typeface="Dosis"/>
                <a:cs typeface="Dosis"/>
                <a:sym typeface="Dosis"/>
              </a:rPr>
              <a:t>Being more angry or showing </a:t>
            </a:r>
            <a:r>
              <a:rPr lang="en" sz="1600">
                <a:solidFill>
                  <a:schemeClr val="lt1"/>
                </a:solidFill>
                <a:latin typeface="Dosis"/>
                <a:ea typeface="Dosis"/>
                <a:cs typeface="Dosis"/>
                <a:sym typeface="Dosis"/>
              </a:rPr>
              <a:t>aggressive</a:t>
            </a:r>
            <a:r>
              <a:rPr lang="en" sz="1600">
                <a:solidFill>
                  <a:schemeClr val="lt1"/>
                </a:solidFill>
                <a:latin typeface="Dosis"/>
                <a:ea typeface="Dosis"/>
                <a:cs typeface="Dosis"/>
                <a:sym typeface="Dosis"/>
              </a:rPr>
              <a:t> </a:t>
            </a:r>
            <a:r>
              <a:rPr lang="en" sz="1600">
                <a:solidFill>
                  <a:schemeClr val="lt1"/>
                </a:solidFill>
                <a:latin typeface="Dosis"/>
                <a:ea typeface="Dosis"/>
                <a:cs typeface="Dosis"/>
                <a:sym typeface="Dosis"/>
              </a:rPr>
              <a:t>behavior</a:t>
            </a:r>
            <a:endParaRPr sz="1600">
              <a:solidFill>
                <a:schemeClr val="lt1"/>
              </a:solidFill>
              <a:latin typeface="Dosis"/>
              <a:ea typeface="Dosis"/>
              <a:cs typeface="Dosis"/>
              <a:sym typeface="Dosis"/>
            </a:endParaRPr>
          </a:p>
          <a:p>
            <a:pPr indent="-304800" lvl="0" marL="457200" rtl="0" algn="l">
              <a:lnSpc>
                <a:spcPct val="115000"/>
              </a:lnSpc>
              <a:spcBef>
                <a:spcPts val="200"/>
              </a:spcBef>
              <a:spcAft>
                <a:spcPts val="0"/>
              </a:spcAft>
              <a:buClr>
                <a:schemeClr val="lt1"/>
              </a:buClr>
              <a:buSzPts val="1200"/>
              <a:buFont typeface="Dosis"/>
              <a:buChar char="●"/>
            </a:pPr>
            <a:r>
              <a:rPr lang="en" sz="1600">
                <a:solidFill>
                  <a:schemeClr val="lt1"/>
                </a:solidFill>
                <a:latin typeface="Dosis"/>
                <a:ea typeface="Dosis"/>
                <a:cs typeface="Dosis"/>
                <a:sym typeface="Dosis"/>
              </a:rPr>
              <a:t>Not taking care of their</a:t>
            </a:r>
            <a:r>
              <a:rPr lang="en" sz="1600">
                <a:solidFill>
                  <a:schemeClr val="lt1"/>
                </a:solidFill>
                <a:latin typeface="Dosis"/>
                <a:ea typeface="Dosis"/>
                <a:cs typeface="Dosis"/>
                <a:sym typeface="Dosis"/>
              </a:rPr>
              <a:t> personal appearance</a:t>
            </a:r>
            <a:endParaRPr sz="1600">
              <a:solidFill>
                <a:schemeClr val="lt1"/>
              </a:solidFill>
              <a:latin typeface="Dosis"/>
              <a:ea typeface="Dosis"/>
              <a:cs typeface="Dosis"/>
              <a:sym typeface="Dosis"/>
            </a:endParaRPr>
          </a:p>
          <a:p>
            <a:pPr indent="-304800" lvl="0" marL="457200" rtl="0" algn="l">
              <a:lnSpc>
                <a:spcPct val="115000"/>
              </a:lnSpc>
              <a:spcBef>
                <a:spcPts val="200"/>
              </a:spcBef>
              <a:spcAft>
                <a:spcPts val="0"/>
              </a:spcAft>
              <a:buClr>
                <a:schemeClr val="lt1"/>
              </a:buClr>
              <a:buSzPts val="1200"/>
              <a:buFont typeface="Dosis"/>
              <a:buChar char="●"/>
            </a:pPr>
            <a:r>
              <a:rPr lang="en" sz="1600">
                <a:solidFill>
                  <a:schemeClr val="lt1"/>
                </a:solidFill>
                <a:latin typeface="Dosis"/>
                <a:ea typeface="Dosis"/>
                <a:cs typeface="Dosis"/>
                <a:sym typeface="Dosis"/>
              </a:rPr>
              <a:t>Running away from home</a:t>
            </a:r>
            <a:endParaRPr sz="1600">
              <a:solidFill>
                <a:schemeClr val="lt1"/>
              </a:solidFill>
              <a:latin typeface="Dosis"/>
              <a:ea typeface="Dosis"/>
              <a:cs typeface="Dosis"/>
              <a:sym typeface="Dosis"/>
            </a:endParaRPr>
          </a:p>
          <a:p>
            <a:pPr indent="-304800" lvl="0" marL="457200" rtl="0" algn="l">
              <a:lnSpc>
                <a:spcPct val="115000"/>
              </a:lnSpc>
              <a:spcBef>
                <a:spcPts val="200"/>
              </a:spcBef>
              <a:spcAft>
                <a:spcPts val="0"/>
              </a:spcAft>
              <a:buClr>
                <a:schemeClr val="lt1"/>
              </a:buClr>
              <a:buSzPts val="1200"/>
              <a:buFont typeface="Dosis"/>
              <a:buChar char="●"/>
            </a:pPr>
            <a:r>
              <a:rPr lang="en" sz="1600">
                <a:solidFill>
                  <a:schemeClr val="lt1"/>
                </a:solidFill>
                <a:latin typeface="Dosis"/>
                <a:ea typeface="Dosis"/>
                <a:cs typeface="Dosis"/>
                <a:sym typeface="Dosis"/>
              </a:rPr>
              <a:t>Engaging in risky behavior like dangerous activities</a:t>
            </a:r>
            <a:endParaRPr sz="1600">
              <a:solidFill>
                <a:schemeClr val="lt1"/>
              </a:solidFill>
              <a:latin typeface="Dosis"/>
              <a:ea typeface="Dosis"/>
              <a:cs typeface="Dosis"/>
              <a:sym typeface="Dosis"/>
            </a:endParaRPr>
          </a:p>
          <a:p>
            <a:pPr indent="-304800" lvl="0" marL="457200" rtl="0" algn="l">
              <a:lnSpc>
                <a:spcPct val="115000"/>
              </a:lnSpc>
              <a:spcBef>
                <a:spcPts val="200"/>
              </a:spcBef>
              <a:spcAft>
                <a:spcPts val="200"/>
              </a:spcAft>
              <a:buClr>
                <a:schemeClr val="lt1"/>
              </a:buClr>
              <a:buSzPts val="1200"/>
              <a:buFont typeface="Dosis"/>
              <a:buChar char="●"/>
            </a:pPr>
            <a:r>
              <a:rPr lang="en" sz="1600">
                <a:solidFill>
                  <a:schemeClr val="lt1"/>
                </a:solidFill>
                <a:latin typeface="Dosis"/>
                <a:ea typeface="Dosis"/>
                <a:cs typeface="Dosis"/>
                <a:sym typeface="Dosis"/>
              </a:rPr>
              <a:t>A change in personality (ex: </a:t>
            </a:r>
            <a:r>
              <a:rPr lang="en" sz="1600">
                <a:solidFill>
                  <a:schemeClr val="lt1"/>
                </a:solidFill>
                <a:latin typeface="Dosis"/>
                <a:ea typeface="Dosis"/>
                <a:cs typeface="Dosis"/>
                <a:sym typeface="Dosis"/>
              </a:rPr>
              <a:t>very talkative and upbeat</a:t>
            </a:r>
            <a:r>
              <a:rPr lang="en" sz="1600">
                <a:solidFill>
                  <a:schemeClr val="lt1"/>
                </a:solidFill>
                <a:latin typeface="Dosis"/>
                <a:ea typeface="Dosis"/>
                <a:cs typeface="Dosis"/>
                <a:sym typeface="Dosis"/>
              </a:rPr>
              <a:t> to quiet and alone)</a:t>
            </a:r>
            <a:endParaRPr sz="1600">
              <a:solidFill>
                <a:schemeClr val="lt1"/>
              </a:solidFill>
              <a:latin typeface="Dosis"/>
              <a:ea typeface="Dosis"/>
              <a:cs typeface="Dosis"/>
              <a:sym typeface="Dosis"/>
            </a:endParaRPr>
          </a:p>
        </p:txBody>
      </p:sp>
      <p:sp>
        <p:nvSpPr>
          <p:cNvPr id="133" name="Google Shape;133;p21"/>
          <p:cNvSpPr txBox="1"/>
          <p:nvPr/>
        </p:nvSpPr>
        <p:spPr>
          <a:xfrm>
            <a:off x="484950" y="1100625"/>
            <a:ext cx="7981200" cy="90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br>
              <a:rPr lang="en" sz="1800">
                <a:solidFill>
                  <a:schemeClr val="lt1"/>
                </a:solidFill>
                <a:latin typeface="Dosis"/>
                <a:ea typeface="Dosis"/>
                <a:cs typeface="Dosis"/>
                <a:sym typeface="Dosis"/>
              </a:rPr>
            </a:br>
            <a:r>
              <a:rPr b="1" lang="en" sz="1800">
                <a:solidFill>
                  <a:srgbClr val="262626"/>
                </a:solidFill>
                <a:highlight>
                  <a:srgbClr val="FFCB05"/>
                </a:highlight>
                <a:latin typeface="Dosis"/>
                <a:ea typeface="Dosis"/>
                <a:cs typeface="Dosis"/>
                <a:sym typeface="Dosis"/>
              </a:rPr>
              <a:t>Talking about suicide</a:t>
            </a:r>
            <a:r>
              <a:rPr lang="en" sz="1800">
                <a:solidFill>
                  <a:schemeClr val="lt1"/>
                </a:solidFill>
                <a:latin typeface="Dosis"/>
                <a:ea typeface="Dosis"/>
                <a:cs typeface="Dosis"/>
                <a:sym typeface="Dosis"/>
              </a:rPr>
              <a:t> is a  warning sign, in addition to: </a:t>
            </a:r>
            <a:endParaRPr sz="1800">
              <a:solidFill>
                <a:schemeClr val="lt1"/>
              </a:solidFill>
              <a:latin typeface="Dosis"/>
              <a:ea typeface="Dosis"/>
              <a:cs typeface="Dosis"/>
              <a:sym typeface="Dosi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