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
      <p:font typeface="Ralew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77"/>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Shape 7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ebmd.com/anxiety-panic/default.htm"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www.webmd.com/anxiety-panic/tc/social-anxiety-disorder-topic-overview" TargetMode="External"/><Relationship Id="rId3" Type="http://schemas.openxmlformats.org/officeDocument/2006/relationships/hyperlink" Target="https://www.webmd.com/balance/stress-management/rm-quiz-stress-anxiety" TargetMode="External"/><Relationship Id="rId7" Type="http://schemas.openxmlformats.org/officeDocument/2006/relationships/hyperlink" Target="https://www.webmd.com/heart-disease/guide/heart-disease-heart-attack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www.webmd.com/heart-disease/guide/what-causes-heart-palpitations" TargetMode="External"/><Relationship Id="rId11" Type="http://schemas.openxmlformats.org/officeDocument/2006/relationships/hyperlink" Target="https://www.webmd.com/anxiety-panic/guide/generalized-anxiety-disorder" TargetMode="External"/><Relationship Id="rId5" Type="http://schemas.openxmlformats.org/officeDocument/2006/relationships/hyperlink" Target="https://www.webmd.com/pain-management/guide/whats-causing-my-chest-pain" TargetMode="External"/><Relationship Id="rId10" Type="http://schemas.openxmlformats.org/officeDocument/2006/relationships/hyperlink" Target="https://www.webmd.com/anxiety-panic/specific-phobias" TargetMode="External"/><Relationship Id="rId4" Type="http://schemas.openxmlformats.org/officeDocument/2006/relationships/hyperlink" Target="https://www.webmd.com/anxiety-panic/guide/panic-attack-symptoms" TargetMode="External"/><Relationship Id="rId9" Type="http://schemas.openxmlformats.org/officeDocument/2006/relationships/hyperlink" Target="https://www.webmd.com/anxiety-panic/guide/mental-health-social-anxiety-disord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uYQkXuTCMTg"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HD0NzvtJaY"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webmd.com/depression/guide/major-depression"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t>Depression Awareness Campaign Week</a:t>
            </a:r>
            <a:endParaRPr/>
          </a:p>
        </p:txBody>
      </p:sp>
      <p:sp>
        <p:nvSpPr>
          <p:cNvPr id="87" name="Shape 87"/>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      April 16th - 20th</a:t>
            </a:r>
            <a:endParaRPr sz="1800"/>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idx="4294967295"/>
          </p:nvPr>
        </p:nvSpPr>
        <p:spPr>
          <a:xfrm>
            <a:off x="261850" y="23220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is Anxiety?</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145" name="Shape 145"/>
          <p:cNvSpPr txBox="1"/>
          <p:nvPr/>
        </p:nvSpPr>
        <p:spPr>
          <a:xfrm>
            <a:off x="98050" y="767400"/>
            <a:ext cx="8690400" cy="2297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Everyone feels anxious now and then. It’s a normal emotion. For example, you may feel nervous when faced with a problem, before taking a test, or before making an important decision.  </a:t>
            </a:r>
            <a:r>
              <a:rPr lang="en" sz="1800">
                <a:uFill>
                  <a:noFill/>
                </a:uFill>
                <a:hlinkClick r:id="rId3"/>
              </a:rPr>
              <a:t>Anxiety disorders</a:t>
            </a:r>
            <a:r>
              <a:rPr lang="en" sz="1800"/>
              <a:t> are different, though. They are a group of mental illnesses, and the distress they cause can keep you from carrying on with your life normally.  For people who have one, worry and fear are constant and overwhelming, and can be disabling. But with treatment, many people can manage those feelings and get back to a fulfilling life.</a:t>
            </a:r>
            <a:endParaRPr sz="1800"/>
          </a:p>
          <a:p>
            <a:pPr marL="0" lvl="0" indent="0" rtl="0">
              <a:spcBef>
                <a:spcPts val="0"/>
              </a:spcBef>
              <a:spcAft>
                <a:spcPts val="0"/>
              </a:spcAft>
              <a:buNone/>
            </a:pPr>
            <a:endParaRPr sz="1800"/>
          </a:p>
          <a:p>
            <a:pPr marL="0" lvl="0" indent="0" rtl="0">
              <a:spcBef>
                <a:spcPts val="0"/>
              </a:spcBef>
              <a:spcAft>
                <a:spcPts val="0"/>
              </a:spcAft>
              <a:buNone/>
            </a:pPr>
            <a:endParaRPr/>
          </a:p>
        </p:txBody>
      </p:sp>
      <p:pic>
        <p:nvPicPr>
          <p:cNvPr id="146" name="Shape 146"/>
          <p:cNvPicPr preferRelativeResize="0"/>
          <p:nvPr/>
        </p:nvPicPr>
        <p:blipFill>
          <a:blip r:embed="rId4">
            <a:alphaModFix/>
          </a:blip>
          <a:stretch>
            <a:fillRect/>
          </a:stretch>
        </p:blipFill>
        <p:spPr>
          <a:xfrm>
            <a:off x="2792900" y="2924550"/>
            <a:ext cx="3134500" cy="216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0" y="0"/>
            <a:ext cx="9144000" cy="5143500"/>
          </a:xfrm>
          <a:prstGeom prst="rect">
            <a:avLst/>
          </a:prstGeom>
        </p:spPr>
        <p:txBody>
          <a:bodyPr spcFirstLastPara="1" wrap="square" lIns="91425" tIns="91425" rIns="91425" bIns="91425" anchor="ctr" anchorCtr="0">
            <a:noAutofit/>
          </a:bodyPr>
          <a:lstStyle/>
          <a:p>
            <a:pPr marL="0" lvl="0" indent="0" rtl="0">
              <a:lnSpc>
                <a:spcPct val="115000"/>
              </a:lnSpc>
              <a:spcBef>
                <a:spcPts val="1800"/>
              </a:spcBef>
              <a:spcAft>
                <a:spcPts val="0"/>
              </a:spcAft>
              <a:buNone/>
            </a:pPr>
            <a:r>
              <a:rPr lang="en" sz="1700" b="1">
                <a:solidFill>
                  <a:srgbClr val="000000"/>
                </a:solidFill>
                <a:latin typeface="Arial"/>
                <a:ea typeface="Arial"/>
                <a:cs typeface="Arial"/>
                <a:sym typeface="Arial"/>
              </a:rPr>
              <a:t>Types of Disorders</a:t>
            </a:r>
            <a:endParaRPr sz="1700" b="1">
              <a:solidFill>
                <a:srgbClr val="000000"/>
              </a:solidFill>
              <a:latin typeface="Arial"/>
              <a:ea typeface="Arial"/>
              <a:cs typeface="Arial"/>
              <a:sym typeface="Arial"/>
            </a:endParaRPr>
          </a:p>
          <a:p>
            <a:pPr marL="0" lvl="0" indent="0" rtl="0">
              <a:lnSpc>
                <a:spcPct val="115000"/>
              </a:lnSpc>
              <a:spcBef>
                <a:spcPts val="400"/>
              </a:spcBef>
              <a:spcAft>
                <a:spcPts val="0"/>
              </a:spcAft>
              <a:buNone/>
            </a:pPr>
            <a:r>
              <a:rPr lang="en" sz="1800" b="1">
                <a:solidFill>
                  <a:srgbClr val="000000"/>
                </a:solidFill>
                <a:latin typeface="Arial"/>
                <a:ea typeface="Arial"/>
                <a:cs typeface="Arial"/>
                <a:sym typeface="Arial"/>
              </a:rPr>
              <a:t>Anxiety disorder is an umbrella term that includes different conditions:</a:t>
            </a:r>
            <a:endParaRPr sz="1800" b="1">
              <a:solidFill>
                <a:srgbClr val="000000"/>
              </a:solidFill>
              <a:latin typeface="Arial"/>
              <a:ea typeface="Arial"/>
              <a:cs typeface="Arial"/>
              <a:sym typeface="Arial"/>
            </a:endParaRPr>
          </a:p>
          <a:p>
            <a:pPr marL="457200" lvl="0" indent="-342900" rtl="0">
              <a:lnSpc>
                <a:spcPct val="115000"/>
              </a:lnSpc>
              <a:spcBef>
                <a:spcPts val="0"/>
              </a:spcBef>
              <a:spcAft>
                <a:spcPts val="0"/>
              </a:spcAft>
              <a:buClr>
                <a:srgbClr val="000000"/>
              </a:buClr>
              <a:buSzPts val="1800"/>
              <a:buFont typeface="Arial"/>
              <a:buChar char="●"/>
            </a:pPr>
            <a:r>
              <a:rPr lang="en" sz="1800" b="1" u="sng">
                <a:solidFill>
                  <a:srgbClr val="000000"/>
                </a:solidFill>
                <a:latin typeface="Arial"/>
                <a:ea typeface="Arial"/>
                <a:cs typeface="Arial"/>
                <a:sym typeface="Arial"/>
                <a:hlinkClick r:id="rId3"/>
              </a:rPr>
              <a:t>Panic disorder</a:t>
            </a:r>
            <a:r>
              <a:rPr lang="en" sz="1800" b="1">
                <a:solidFill>
                  <a:srgbClr val="000000"/>
                </a:solidFill>
                <a:latin typeface="Arial"/>
                <a:ea typeface="Arial"/>
                <a:cs typeface="Arial"/>
                <a:sym typeface="Arial"/>
              </a:rPr>
              <a:t>. You feel terror that strikes at random. During a</a:t>
            </a:r>
            <a:r>
              <a:rPr lang="en" sz="1800" b="1">
                <a:solidFill>
                  <a:srgbClr val="000000"/>
                </a:solidFill>
                <a:uFill>
                  <a:noFill/>
                </a:uFill>
                <a:latin typeface="Arial"/>
                <a:ea typeface="Arial"/>
                <a:cs typeface="Arial"/>
                <a:sym typeface="Arial"/>
                <a:hlinkClick r:id="rId4"/>
              </a:rPr>
              <a:t> </a:t>
            </a:r>
            <a:r>
              <a:rPr lang="en" sz="1800" b="1" u="sng">
                <a:solidFill>
                  <a:srgbClr val="000000"/>
                </a:solidFill>
                <a:latin typeface="Arial"/>
                <a:ea typeface="Arial"/>
                <a:cs typeface="Arial"/>
                <a:sym typeface="Arial"/>
                <a:hlinkClick r:id="rId4"/>
              </a:rPr>
              <a:t>panic attack</a:t>
            </a:r>
            <a:r>
              <a:rPr lang="en" sz="1800" b="1">
                <a:solidFill>
                  <a:srgbClr val="000000"/>
                </a:solidFill>
                <a:latin typeface="Arial"/>
                <a:ea typeface="Arial"/>
                <a:cs typeface="Arial"/>
                <a:sym typeface="Arial"/>
              </a:rPr>
              <a:t>, you may also sweat, have</a:t>
            </a:r>
            <a:r>
              <a:rPr lang="en" sz="1800" b="1">
                <a:solidFill>
                  <a:srgbClr val="000000"/>
                </a:solidFill>
                <a:uFill>
                  <a:noFill/>
                </a:uFill>
                <a:latin typeface="Arial"/>
                <a:ea typeface="Arial"/>
                <a:cs typeface="Arial"/>
                <a:sym typeface="Arial"/>
                <a:hlinkClick r:id="rId5"/>
              </a:rPr>
              <a:t> </a:t>
            </a:r>
            <a:r>
              <a:rPr lang="en" sz="1800" b="1" u="sng">
                <a:solidFill>
                  <a:srgbClr val="000000"/>
                </a:solidFill>
                <a:latin typeface="Arial"/>
                <a:ea typeface="Arial"/>
                <a:cs typeface="Arial"/>
                <a:sym typeface="Arial"/>
                <a:hlinkClick r:id="rId5"/>
              </a:rPr>
              <a:t>chest pain</a:t>
            </a:r>
            <a:r>
              <a:rPr lang="en" sz="1800" b="1">
                <a:solidFill>
                  <a:srgbClr val="000000"/>
                </a:solidFill>
                <a:latin typeface="Arial"/>
                <a:ea typeface="Arial"/>
                <a:cs typeface="Arial"/>
                <a:sym typeface="Arial"/>
              </a:rPr>
              <a:t>, and feel</a:t>
            </a:r>
            <a:r>
              <a:rPr lang="en" sz="1800" b="1">
                <a:solidFill>
                  <a:srgbClr val="000000"/>
                </a:solidFill>
                <a:uFill>
                  <a:noFill/>
                </a:uFill>
                <a:latin typeface="Arial"/>
                <a:ea typeface="Arial"/>
                <a:cs typeface="Arial"/>
                <a:sym typeface="Arial"/>
                <a:hlinkClick r:id="rId6"/>
              </a:rPr>
              <a:t> </a:t>
            </a:r>
            <a:r>
              <a:rPr lang="en" sz="1800" b="1" u="sng">
                <a:solidFill>
                  <a:srgbClr val="000000"/>
                </a:solidFill>
                <a:latin typeface="Arial"/>
                <a:ea typeface="Arial"/>
                <a:cs typeface="Arial"/>
                <a:sym typeface="Arial"/>
                <a:hlinkClick r:id="rId6"/>
              </a:rPr>
              <a:t>palpitations</a:t>
            </a:r>
            <a:r>
              <a:rPr lang="en" sz="1800" b="1">
                <a:solidFill>
                  <a:srgbClr val="000000"/>
                </a:solidFill>
                <a:latin typeface="Arial"/>
                <a:ea typeface="Arial"/>
                <a:cs typeface="Arial"/>
                <a:sym typeface="Arial"/>
              </a:rPr>
              <a:t> (unusually strong or irregular heartbeats). Sometimes you may feel like you’re choking or having a</a:t>
            </a:r>
            <a:r>
              <a:rPr lang="en" sz="1800" b="1">
                <a:solidFill>
                  <a:srgbClr val="000000"/>
                </a:solidFill>
                <a:uFill>
                  <a:noFill/>
                </a:uFill>
                <a:latin typeface="Arial"/>
                <a:ea typeface="Arial"/>
                <a:cs typeface="Arial"/>
                <a:sym typeface="Arial"/>
                <a:hlinkClick r:id="rId7"/>
              </a:rPr>
              <a:t> </a:t>
            </a:r>
            <a:r>
              <a:rPr lang="en" sz="1800" b="1" u="sng">
                <a:solidFill>
                  <a:srgbClr val="000000"/>
                </a:solidFill>
                <a:latin typeface="Arial"/>
                <a:ea typeface="Arial"/>
                <a:cs typeface="Arial"/>
                <a:sym typeface="Arial"/>
                <a:hlinkClick r:id="rId7"/>
              </a:rPr>
              <a:t>heart attack</a:t>
            </a:r>
            <a:r>
              <a:rPr lang="en" sz="1800" b="1">
                <a:solidFill>
                  <a:srgbClr val="000000"/>
                </a:solidFill>
                <a:latin typeface="Arial"/>
                <a:ea typeface="Arial"/>
                <a:cs typeface="Arial"/>
                <a:sym typeface="Arial"/>
              </a:rPr>
              <a:t>.</a:t>
            </a:r>
            <a:endParaRPr sz="1800" b="1">
              <a:solidFill>
                <a:srgbClr val="000000"/>
              </a:solidFill>
              <a:latin typeface="Arial"/>
              <a:ea typeface="Arial"/>
              <a:cs typeface="Arial"/>
              <a:sym typeface="Arial"/>
            </a:endParaRPr>
          </a:p>
          <a:p>
            <a:pPr marL="457200" lvl="0" indent="-342900" rtl="0">
              <a:lnSpc>
                <a:spcPct val="115000"/>
              </a:lnSpc>
              <a:spcBef>
                <a:spcPts val="0"/>
              </a:spcBef>
              <a:spcAft>
                <a:spcPts val="0"/>
              </a:spcAft>
              <a:buClr>
                <a:srgbClr val="000000"/>
              </a:buClr>
              <a:buSzPts val="1800"/>
              <a:buFont typeface="Arial"/>
              <a:buChar char="●"/>
            </a:pPr>
            <a:r>
              <a:rPr lang="en" sz="1800" b="1" u="sng">
                <a:solidFill>
                  <a:srgbClr val="000000"/>
                </a:solidFill>
                <a:latin typeface="Arial"/>
                <a:ea typeface="Arial"/>
                <a:cs typeface="Arial"/>
                <a:sym typeface="Arial"/>
                <a:hlinkClick r:id="rId8"/>
              </a:rPr>
              <a:t>Social anxiety disorder</a:t>
            </a:r>
            <a:r>
              <a:rPr lang="en" sz="1800" b="1">
                <a:solidFill>
                  <a:srgbClr val="000000"/>
                </a:solidFill>
                <a:latin typeface="Arial"/>
                <a:ea typeface="Arial"/>
                <a:cs typeface="Arial"/>
                <a:sym typeface="Arial"/>
              </a:rPr>
              <a:t>. Also called</a:t>
            </a:r>
            <a:r>
              <a:rPr lang="en" sz="1800" b="1">
                <a:solidFill>
                  <a:srgbClr val="000000"/>
                </a:solidFill>
                <a:uFill>
                  <a:noFill/>
                </a:uFill>
                <a:latin typeface="Arial"/>
                <a:ea typeface="Arial"/>
                <a:cs typeface="Arial"/>
                <a:sym typeface="Arial"/>
                <a:hlinkClick r:id="rId9"/>
              </a:rPr>
              <a:t> </a:t>
            </a:r>
            <a:r>
              <a:rPr lang="en" sz="1800" b="1" u="sng">
                <a:solidFill>
                  <a:srgbClr val="000000"/>
                </a:solidFill>
                <a:latin typeface="Arial"/>
                <a:ea typeface="Arial"/>
                <a:cs typeface="Arial"/>
                <a:sym typeface="Arial"/>
                <a:hlinkClick r:id="rId9"/>
              </a:rPr>
              <a:t>social phobia</a:t>
            </a:r>
            <a:r>
              <a:rPr lang="en" sz="1800" b="1">
                <a:solidFill>
                  <a:srgbClr val="000000"/>
                </a:solidFill>
                <a:latin typeface="Arial"/>
                <a:ea typeface="Arial"/>
                <a:cs typeface="Arial"/>
                <a:sym typeface="Arial"/>
              </a:rPr>
              <a:t>, this is when you feel overwhelming worry and self-consciousness about everyday social situations. You fixate about others judging you or on being embarrassed or ridiculed.</a:t>
            </a:r>
            <a:endParaRPr sz="1800" b="1">
              <a:solidFill>
                <a:srgbClr val="000000"/>
              </a:solidFill>
              <a:latin typeface="Arial"/>
              <a:ea typeface="Arial"/>
              <a:cs typeface="Arial"/>
              <a:sym typeface="Arial"/>
            </a:endParaRPr>
          </a:p>
          <a:p>
            <a:pPr marL="457200" lvl="0" indent="-342900" rtl="0">
              <a:lnSpc>
                <a:spcPct val="115000"/>
              </a:lnSpc>
              <a:spcBef>
                <a:spcPts val="0"/>
              </a:spcBef>
              <a:spcAft>
                <a:spcPts val="0"/>
              </a:spcAft>
              <a:buClr>
                <a:srgbClr val="000000"/>
              </a:buClr>
              <a:buSzPts val="1800"/>
              <a:buFont typeface="Arial"/>
              <a:buChar char="●"/>
            </a:pPr>
            <a:r>
              <a:rPr lang="en" sz="1800" b="1">
                <a:solidFill>
                  <a:srgbClr val="000000"/>
                </a:solidFill>
                <a:latin typeface="Arial"/>
                <a:ea typeface="Arial"/>
                <a:cs typeface="Arial"/>
                <a:sym typeface="Arial"/>
              </a:rPr>
              <a:t>Specific</a:t>
            </a:r>
            <a:r>
              <a:rPr lang="en" sz="1800" b="1">
                <a:solidFill>
                  <a:srgbClr val="000000"/>
                </a:solidFill>
                <a:uFill>
                  <a:noFill/>
                </a:uFill>
                <a:latin typeface="Arial"/>
                <a:ea typeface="Arial"/>
                <a:cs typeface="Arial"/>
                <a:sym typeface="Arial"/>
                <a:hlinkClick r:id="rId10"/>
              </a:rPr>
              <a:t> </a:t>
            </a:r>
            <a:r>
              <a:rPr lang="en" sz="1800" b="1" u="sng">
                <a:solidFill>
                  <a:srgbClr val="000000"/>
                </a:solidFill>
                <a:latin typeface="Arial"/>
                <a:ea typeface="Arial"/>
                <a:cs typeface="Arial"/>
                <a:sym typeface="Arial"/>
                <a:hlinkClick r:id="rId10"/>
              </a:rPr>
              <a:t>phobias</a:t>
            </a:r>
            <a:r>
              <a:rPr lang="en" sz="1800" b="1">
                <a:solidFill>
                  <a:srgbClr val="000000"/>
                </a:solidFill>
                <a:latin typeface="Arial"/>
                <a:ea typeface="Arial"/>
                <a:cs typeface="Arial"/>
                <a:sym typeface="Arial"/>
              </a:rPr>
              <a:t>. You feel intense fear of a specific object or situation, such as heights or flying. The fear goes beyond what’s appropriate and may cause you to avoid ordinary situations.</a:t>
            </a:r>
            <a:endParaRPr sz="1800" b="1">
              <a:solidFill>
                <a:srgbClr val="000000"/>
              </a:solidFill>
              <a:latin typeface="Arial"/>
              <a:ea typeface="Arial"/>
              <a:cs typeface="Arial"/>
              <a:sym typeface="Arial"/>
            </a:endParaRPr>
          </a:p>
          <a:p>
            <a:pPr marL="457200" lvl="0" indent="-342900" rtl="0">
              <a:lnSpc>
                <a:spcPct val="115000"/>
              </a:lnSpc>
              <a:spcBef>
                <a:spcPts val="0"/>
              </a:spcBef>
              <a:spcAft>
                <a:spcPts val="0"/>
              </a:spcAft>
              <a:buClr>
                <a:srgbClr val="000000"/>
              </a:buClr>
              <a:buSzPts val="1800"/>
              <a:buFont typeface="Arial"/>
              <a:buChar char="●"/>
            </a:pPr>
            <a:r>
              <a:rPr lang="en" sz="1800" b="1" u="sng">
                <a:solidFill>
                  <a:srgbClr val="000000"/>
                </a:solidFill>
                <a:latin typeface="Arial"/>
                <a:ea typeface="Arial"/>
                <a:cs typeface="Arial"/>
                <a:sym typeface="Arial"/>
                <a:hlinkClick r:id="rId11"/>
              </a:rPr>
              <a:t>Generalized anxiety disorder</a:t>
            </a:r>
            <a:r>
              <a:rPr lang="en" sz="1800" b="1">
                <a:solidFill>
                  <a:srgbClr val="000000"/>
                </a:solidFill>
                <a:latin typeface="Arial"/>
                <a:ea typeface="Arial"/>
                <a:cs typeface="Arial"/>
                <a:sym typeface="Arial"/>
              </a:rPr>
              <a:t>. You feel excessive, unrealistic worry and tension with little or no reason.</a:t>
            </a:r>
            <a:endParaRPr sz="1800" b="1">
              <a:solidFill>
                <a:srgbClr val="000000"/>
              </a:solidFill>
              <a:latin typeface="Arial"/>
              <a:ea typeface="Arial"/>
              <a:cs typeface="Arial"/>
              <a:sym typeface="Arial"/>
            </a:endParaRPr>
          </a:p>
          <a:p>
            <a:pPr marL="0" lvl="0" indent="0">
              <a:spcBef>
                <a:spcPts val="0"/>
              </a:spcBef>
              <a:spcAft>
                <a:spcPts val="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idx="4294967295"/>
          </p:nvPr>
        </p:nvSpPr>
        <p:spPr>
          <a:xfrm>
            <a:off x="344925" y="135925"/>
            <a:ext cx="3300900" cy="168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Thursday 19th</a:t>
            </a:r>
            <a:endParaRPr/>
          </a:p>
        </p:txBody>
      </p:sp>
      <p:sp>
        <p:nvSpPr>
          <p:cNvPr id="161" name="Shape 161"/>
          <p:cNvSpPr txBox="1">
            <a:spLocks noGrp="1"/>
          </p:cNvSpPr>
          <p:nvPr>
            <p:ph type="subTitle" idx="4294967295"/>
          </p:nvPr>
        </p:nvSpPr>
        <p:spPr>
          <a:xfrm rot="-901348">
            <a:off x="327857" y="2736420"/>
            <a:ext cx="1581033" cy="431173"/>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rPr>
              <a:t>“Boxed Breathing” </a:t>
            </a:r>
            <a:endParaRPr>
              <a:solidFill>
                <a:srgbClr val="000000"/>
              </a:solidFill>
            </a:endParaRPr>
          </a:p>
        </p:txBody>
      </p:sp>
      <p:sp>
        <p:nvSpPr>
          <p:cNvPr id="162" name="Shape 162"/>
          <p:cNvSpPr txBox="1">
            <a:spLocks noGrp="1"/>
          </p:cNvSpPr>
          <p:nvPr>
            <p:ph type="body" idx="4294967295"/>
          </p:nvPr>
        </p:nvSpPr>
        <p:spPr>
          <a:xfrm>
            <a:off x="4799675" y="71200"/>
            <a:ext cx="4414500" cy="497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solidFill>
                  <a:srgbClr val="222222"/>
                </a:solidFill>
                <a:latin typeface="Arial"/>
                <a:ea typeface="Arial"/>
                <a:cs typeface="Arial"/>
                <a:sym typeface="Arial"/>
              </a:rPr>
              <a:t>Daily News: </a:t>
            </a:r>
            <a:endParaRPr sz="1800" b="1">
              <a:solidFill>
                <a:srgbClr val="222222"/>
              </a:solidFill>
              <a:latin typeface="Arial"/>
              <a:ea typeface="Arial"/>
              <a:cs typeface="Arial"/>
              <a:sym typeface="Arial"/>
            </a:endParaRPr>
          </a:p>
          <a:p>
            <a:pPr marL="0" lvl="0" indent="0">
              <a:spcBef>
                <a:spcPts val="1600"/>
              </a:spcBef>
              <a:spcAft>
                <a:spcPts val="0"/>
              </a:spcAft>
              <a:buNone/>
            </a:pPr>
            <a:r>
              <a:rPr lang="en" sz="1800" b="1">
                <a:solidFill>
                  <a:srgbClr val="000000"/>
                </a:solidFill>
                <a:latin typeface="Arial"/>
                <a:ea typeface="Arial"/>
                <a:cs typeface="Arial"/>
                <a:sym typeface="Arial"/>
              </a:rPr>
              <a:t>Box breathing</a:t>
            </a:r>
            <a:r>
              <a:rPr lang="en" sz="1800">
                <a:solidFill>
                  <a:srgbClr val="000000"/>
                </a:solidFill>
                <a:latin typeface="Arial"/>
                <a:ea typeface="Arial"/>
                <a:cs typeface="Arial"/>
                <a:sym typeface="Arial"/>
              </a:rPr>
              <a:t> is a technique used in taking slow, deep breaths. This technique can be beneficial to anyone, especially those who want to meditate or reduce stress.</a:t>
            </a:r>
            <a:endParaRPr sz="1800">
              <a:solidFill>
                <a:srgbClr val="000000"/>
              </a:solidFill>
              <a:latin typeface="Arial"/>
              <a:ea typeface="Arial"/>
              <a:cs typeface="Arial"/>
              <a:sym typeface="Arial"/>
            </a:endParaRPr>
          </a:p>
          <a:p>
            <a:pPr marL="0" lvl="0" indent="0">
              <a:spcBef>
                <a:spcPts val="1600"/>
              </a:spcBef>
              <a:spcAft>
                <a:spcPts val="0"/>
              </a:spcAft>
              <a:buNone/>
            </a:pPr>
            <a:r>
              <a:rPr lang="en" sz="1800">
                <a:solidFill>
                  <a:srgbClr val="000000"/>
                </a:solidFill>
                <a:latin typeface="Arial"/>
                <a:ea typeface="Arial"/>
                <a:cs typeface="Arial"/>
                <a:sym typeface="Arial"/>
              </a:rPr>
              <a:t>Along with box breathing, research has found that </a:t>
            </a:r>
            <a:r>
              <a:rPr lang="en" sz="1800" b="1">
                <a:solidFill>
                  <a:srgbClr val="000000"/>
                </a:solidFill>
                <a:latin typeface="Arial"/>
                <a:ea typeface="Arial"/>
                <a:cs typeface="Arial"/>
                <a:sym typeface="Arial"/>
              </a:rPr>
              <a:t>coloring</a:t>
            </a:r>
            <a:r>
              <a:rPr lang="en" sz="1800">
                <a:solidFill>
                  <a:srgbClr val="000000"/>
                </a:solidFill>
                <a:latin typeface="Arial"/>
                <a:ea typeface="Arial"/>
                <a:cs typeface="Arial"/>
                <a:sym typeface="Arial"/>
              </a:rPr>
              <a:t> is now being used as a form of therapy to help reduce and/or relieve feelings of stress or anxiety.</a:t>
            </a:r>
            <a:endParaRPr sz="1800">
              <a:solidFill>
                <a:srgbClr val="000000"/>
              </a:solidFill>
              <a:latin typeface="Arial"/>
              <a:ea typeface="Arial"/>
              <a:cs typeface="Arial"/>
              <a:sym typeface="Arial"/>
            </a:endParaRPr>
          </a:p>
          <a:p>
            <a:pPr marL="0" lvl="0" indent="0">
              <a:spcBef>
                <a:spcPts val="1600"/>
              </a:spcBef>
              <a:spcAft>
                <a:spcPts val="0"/>
              </a:spcAft>
              <a:buNone/>
            </a:pPr>
            <a:r>
              <a:rPr lang="en" sz="1800">
                <a:solidFill>
                  <a:srgbClr val="000000"/>
                </a:solidFill>
                <a:latin typeface="Arial"/>
                <a:ea typeface="Arial"/>
                <a:cs typeface="Arial"/>
                <a:sym typeface="Arial"/>
              </a:rPr>
              <a:t>Today you will have the </a:t>
            </a:r>
            <a:r>
              <a:rPr lang="en" sz="1800" b="1">
                <a:solidFill>
                  <a:srgbClr val="000000"/>
                </a:solidFill>
                <a:latin typeface="Arial"/>
                <a:ea typeface="Arial"/>
                <a:cs typeface="Arial"/>
                <a:sym typeface="Arial"/>
              </a:rPr>
              <a:t>opportunity</a:t>
            </a:r>
            <a:r>
              <a:rPr lang="en" sz="1800">
                <a:solidFill>
                  <a:srgbClr val="000000"/>
                </a:solidFill>
                <a:latin typeface="Arial"/>
                <a:ea typeface="Arial"/>
                <a:cs typeface="Arial"/>
                <a:sym typeface="Arial"/>
              </a:rPr>
              <a:t> to practice both techniques.</a:t>
            </a:r>
            <a:endParaRPr sz="1800">
              <a:solidFill>
                <a:srgbClr val="000000"/>
              </a:solidFill>
              <a:latin typeface="Arial"/>
              <a:ea typeface="Arial"/>
              <a:cs typeface="Arial"/>
              <a:sym typeface="Arial"/>
            </a:endParaRPr>
          </a:p>
          <a:p>
            <a:pPr marL="0" lvl="0" indent="0">
              <a:spcBef>
                <a:spcPts val="1600"/>
              </a:spcBef>
              <a:spcAft>
                <a:spcPts val="0"/>
              </a:spcAft>
              <a:buNone/>
            </a:pPr>
            <a:endParaRPr sz="1800">
              <a:solidFill>
                <a:srgbClr val="222222"/>
              </a:solidFill>
              <a:highlight>
                <a:srgbClr val="FFFFFF"/>
              </a:highlight>
              <a:latin typeface="Arial"/>
              <a:ea typeface="Arial"/>
              <a:cs typeface="Arial"/>
              <a:sym typeface="Arial"/>
            </a:endParaRPr>
          </a:p>
          <a:p>
            <a:pPr marL="0" lvl="0" indent="0">
              <a:spcBef>
                <a:spcPts val="1600"/>
              </a:spcBef>
              <a:spcAft>
                <a:spcPts val="1600"/>
              </a:spcAft>
              <a:buNone/>
            </a:pPr>
            <a:endParaRPr sz="1800">
              <a:solidFill>
                <a:srgbClr val="222222"/>
              </a:solidFill>
              <a:highlight>
                <a:srgbClr val="FFFFFF"/>
              </a:highlight>
              <a:latin typeface="Arial"/>
              <a:ea typeface="Arial"/>
              <a:cs typeface="Arial"/>
              <a:sym typeface="Arial"/>
            </a:endParaRPr>
          </a:p>
        </p:txBody>
      </p:sp>
      <p:pic>
        <p:nvPicPr>
          <p:cNvPr id="163" name="Shape 163"/>
          <p:cNvPicPr preferRelativeResize="0"/>
          <p:nvPr/>
        </p:nvPicPr>
        <p:blipFill>
          <a:blip r:embed="rId3">
            <a:alphaModFix/>
          </a:blip>
          <a:stretch>
            <a:fillRect/>
          </a:stretch>
        </p:blipFill>
        <p:spPr>
          <a:xfrm rot="-901861">
            <a:off x="312464" y="3167335"/>
            <a:ext cx="2172797" cy="1624379"/>
          </a:xfrm>
          <a:prstGeom prst="rect">
            <a:avLst/>
          </a:prstGeom>
          <a:noFill/>
          <a:ln>
            <a:noFill/>
          </a:ln>
        </p:spPr>
      </p:pic>
      <p:pic>
        <p:nvPicPr>
          <p:cNvPr id="164" name="Shape 164"/>
          <p:cNvPicPr preferRelativeResize="0"/>
          <p:nvPr/>
        </p:nvPicPr>
        <p:blipFill>
          <a:blip r:embed="rId4">
            <a:alphaModFix/>
          </a:blip>
          <a:stretch>
            <a:fillRect/>
          </a:stretch>
        </p:blipFill>
        <p:spPr>
          <a:xfrm rot="545235">
            <a:off x="2002956" y="1092832"/>
            <a:ext cx="2380364" cy="17996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idx="4294967295"/>
          </p:nvPr>
        </p:nvSpPr>
        <p:spPr>
          <a:xfrm>
            <a:off x="426900" y="41097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Greeting/Sharing </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170" name="Shape 170"/>
          <p:cNvSpPr txBox="1">
            <a:spLocks noGrp="1"/>
          </p:cNvSpPr>
          <p:nvPr>
            <p:ph type="body" idx="4294967295"/>
          </p:nvPr>
        </p:nvSpPr>
        <p:spPr>
          <a:xfrm>
            <a:off x="578175" y="1143700"/>
            <a:ext cx="7688700" cy="226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00"/>
                </a:solidFill>
              </a:rPr>
              <a:t>Greet the  person next to you and explain one way  that you use to stay calm in a stressful situation. </a:t>
            </a:r>
            <a:endParaRPr sz="2400" b="1">
              <a:solidFill>
                <a:srgbClr val="000000"/>
              </a:solidFill>
            </a:endParaRPr>
          </a:p>
          <a:p>
            <a:pPr marL="0" lvl="0" indent="0" algn="ctr">
              <a:spcBef>
                <a:spcPts val="1600"/>
              </a:spcBef>
              <a:spcAft>
                <a:spcPts val="0"/>
              </a:spcAft>
              <a:buNone/>
            </a:pPr>
            <a:r>
              <a:rPr lang="en" sz="2400" b="1">
                <a:solidFill>
                  <a:srgbClr val="000000"/>
                </a:solidFill>
              </a:rPr>
              <a:t>Ask 2-3 people to share aloud </a:t>
            </a:r>
            <a:endParaRPr sz="2400" b="1">
              <a:solidFill>
                <a:srgbClr val="000000"/>
              </a:solidFill>
            </a:endParaRPr>
          </a:p>
          <a:p>
            <a:pPr marL="0" lvl="0" indent="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idx="4294967295"/>
          </p:nvPr>
        </p:nvSpPr>
        <p:spPr>
          <a:xfrm>
            <a:off x="165575" y="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Activity </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176" name="Shape 176"/>
          <p:cNvSpPr txBox="1"/>
          <p:nvPr/>
        </p:nvSpPr>
        <p:spPr>
          <a:xfrm>
            <a:off x="82525" y="535200"/>
            <a:ext cx="3396900" cy="435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Show video that demonstrates the Box Breathing technique.  After watching, have students practice this technique and discuss when they might use this.</a:t>
            </a:r>
            <a:endParaRPr sz="1800"/>
          </a:p>
          <a:p>
            <a:pPr marL="0" lvl="0" indent="0">
              <a:spcBef>
                <a:spcPts val="0"/>
              </a:spcBef>
              <a:spcAft>
                <a:spcPts val="0"/>
              </a:spcAft>
              <a:buNone/>
            </a:pPr>
            <a:endParaRPr sz="1800"/>
          </a:p>
          <a:p>
            <a:pPr marL="0" lvl="0" indent="0">
              <a:spcBef>
                <a:spcPts val="0"/>
              </a:spcBef>
              <a:spcAft>
                <a:spcPts val="0"/>
              </a:spcAft>
              <a:buNone/>
            </a:pPr>
            <a:r>
              <a:rPr lang="en" sz="1800"/>
              <a:t>If time, pass out a coloring sheet for each student.  Let them know that there will be copies available in each classroom.  If they are feeling stressed or anxious, they can help themselves to one of the copies.</a:t>
            </a:r>
            <a:endParaRPr sz="1800"/>
          </a:p>
        </p:txBody>
      </p:sp>
      <p:pic>
        <p:nvPicPr>
          <p:cNvPr id="177" name="Shape 177" descr="*This Version is Suitable for children, 5 years and older.&#10;&#10;Together, we can create a better world! &#10;* Positive Programmes for children and adults. &#10;For more parenting and teaching tips, &#10;visit my website: https://www.has-ar.com &#10;&#10;Has A.R&#10;Founder / Master Trainer / Speaker / Empowerment coach&#10;www.positivefocus.com.sg&#10;Like us on Facebook! https://www.facebook.com/positivefocus.com.sg&#10;&#10;Music: &#10;Meditation Impromptu 03 by Kevin MacLeod is licensed under a Creative Commons Attribution license (https://creativecommons.org/licenses/by/4.0/)&#10;Source: http://incompetech.com/music/royalty-free/index.html?isrc=USUAN1100161&#10;Artist: http://incompetech.com/" title="Mindfulness Exercise for kids -  Box Breathing">
            <a:hlinkClick r:id="rId3"/>
          </p:cNvPr>
          <p:cNvPicPr preferRelativeResize="0"/>
          <p:nvPr/>
        </p:nvPicPr>
        <p:blipFill>
          <a:blip r:embed="rId4">
            <a:alphaModFix/>
          </a:blip>
          <a:stretch>
            <a:fillRect/>
          </a:stretch>
        </p:blipFill>
        <p:spPr>
          <a:xfrm>
            <a:off x="3939425" y="319500"/>
            <a:ext cx="4572000" cy="3429000"/>
          </a:xfrm>
          <a:prstGeom prst="rect">
            <a:avLst/>
          </a:prstGeom>
          <a:noFill/>
          <a:ln>
            <a:noFill/>
          </a:ln>
        </p:spPr>
      </p:pic>
      <p:sp>
        <p:nvSpPr>
          <p:cNvPr id="178" name="Shape 178"/>
          <p:cNvSpPr txBox="1"/>
          <p:nvPr/>
        </p:nvSpPr>
        <p:spPr>
          <a:xfrm>
            <a:off x="3861900" y="3878975"/>
            <a:ext cx="4750500" cy="1012200"/>
          </a:xfrm>
          <a:prstGeom prst="rect">
            <a:avLst/>
          </a:prstGeom>
          <a:solidFill>
            <a:srgbClr val="B6D7A8"/>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latin typeface="Calibri"/>
                <a:ea typeface="Calibri"/>
                <a:cs typeface="Calibri"/>
                <a:sym typeface="Calibri"/>
              </a:rPr>
              <a:t>P.S. Want to learn more? 6th grader Noah M. learned about this for his inquiry project: </a:t>
            </a:r>
            <a:r>
              <a:rPr lang="en" sz="1800" b="1">
                <a:latin typeface="Calibri"/>
                <a:ea typeface="Calibri"/>
                <a:cs typeface="Calibri"/>
                <a:sym typeface="Calibri"/>
              </a:rPr>
              <a:t>How does doodling help students learn?</a:t>
            </a:r>
            <a:endParaRPr sz="1800" b="1">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82"/>
        <p:cNvGrpSpPr/>
        <p:nvPr/>
      </p:nvGrpSpPr>
      <p:grpSpPr>
        <a:xfrm>
          <a:off x="0" y="0"/>
          <a:ext cx="0" cy="0"/>
          <a:chOff x="0" y="0"/>
          <a:chExt cx="0" cy="0"/>
        </a:xfrm>
      </p:grpSpPr>
      <p:sp>
        <p:nvSpPr>
          <p:cNvPr id="183" name="Shape 183"/>
          <p:cNvSpPr txBox="1"/>
          <p:nvPr/>
        </p:nvSpPr>
        <p:spPr>
          <a:xfrm>
            <a:off x="226250" y="168425"/>
            <a:ext cx="8280900" cy="814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600"/>
              <a:t>Green Out/Black Out</a:t>
            </a:r>
            <a:endParaRPr sz="3600"/>
          </a:p>
        </p:txBody>
      </p:sp>
      <p:sp>
        <p:nvSpPr>
          <p:cNvPr id="184" name="Shape 184"/>
          <p:cNvSpPr txBox="1"/>
          <p:nvPr/>
        </p:nvSpPr>
        <p:spPr>
          <a:xfrm>
            <a:off x="362000" y="952775"/>
            <a:ext cx="8401500" cy="375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t>Friday was a day for students to reflect on the weeks message.  We covered the mirrors in the bathrooms, to send the message to the students that beauty comes from within.  </a:t>
            </a:r>
            <a:endParaRPr sz="2400"/>
          </a:p>
          <a:p>
            <a:pPr marL="0" lvl="0" indent="0">
              <a:spcBef>
                <a:spcPts val="0"/>
              </a:spcBef>
              <a:spcAft>
                <a:spcPts val="0"/>
              </a:spcAft>
              <a:buNone/>
            </a:pPr>
            <a:endParaRPr sz="2400"/>
          </a:p>
          <a:p>
            <a:pPr marL="0" lvl="0" indent="0">
              <a:spcBef>
                <a:spcPts val="0"/>
              </a:spcBef>
              <a:spcAft>
                <a:spcPts val="0"/>
              </a:spcAft>
              <a:buNone/>
            </a:pPr>
            <a:r>
              <a:rPr lang="en" sz="2400"/>
              <a:t>We also encouraged students to wear green as that is the depression awareness color and we passed out green wristbands with the message “Breathe”, “You Got This”.  This was to serve as a reminder that when they are stressed, just practice the box breathing technique from earlier in the week, and YOU GOT THIS!!!!</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l="7435" t="6255" r="19953" b="9661"/>
          <a:stretch/>
        </p:blipFill>
        <p:spPr>
          <a:xfrm>
            <a:off x="5188750" y="310588"/>
            <a:ext cx="3514478" cy="4548036"/>
          </a:xfrm>
          <a:prstGeom prst="rect">
            <a:avLst/>
          </a:prstGeom>
          <a:noFill/>
          <a:ln>
            <a:noFill/>
          </a:ln>
        </p:spPr>
      </p:pic>
      <p:pic>
        <p:nvPicPr>
          <p:cNvPr id="190" name="Shape 190"/>
          <p:cNvPicPr preferRelativeResize="0"/>
          <p:nvPr/>
        </p:nvPicPr>
        <p:blipFill rotWithShape="1">
          <a:blip r:embed="rId4">
            <a:alphaModFix/>
          </a:blip>
          <a:srcRect l="10222" t="17477" r="19955" b="12074"/>
          <a:stretch/>
        </p:blipFill>
        <p:spPr>
          <a:xfrm>
            <a:off x="920075" y="220688"/>
            <a:ext cx="3514478" cy="4727853"/>
          </a:xfrm>
          <a:prstGeom prst="rect">
            <a:avLst/>
          </a:prstGeom>
          <a:noFill/>
          <a:ln>
            <a:noFill/>
          </a:ln>
        </p:spPr>
      </p:pic>
      <p:sp>
        <p:nvSpPr>
          <p:cNvPr id="191" name="Shape 191"/>
          <p:cNvSpPr txBox="1"/>
          <p:nvPr/>
        </p:nvSpPr>
        <p:spPr>
          <a:xfrm>
            <a:off x="120675" y="545525"/>
            <a:ext cx="407400" cy="354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78775" y="125950"/>
            <a:ext cx="7757700" cy="795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Monday, April 16th, 2018</a:t>
            </a:r>
            <a:endParaRPr/>
          </a:p>
        </p:txBody>
      </p:sp>
      <p:sp>
        <p:nvSpPr>
          <p:cNvPr id="93" name="Shape 93"/>
          <p:cNvSpPr txBox="1">
            <a:spLocks noGrp="1"/>
          </p:cNvSpPr>
          <p:nvPr>
            <p:ph type="body" idx="4294967295"/>
          </p:nvPr>
        </p:nvSpPr>
        <p:spPr>
          <a:xfrm>
            <a:off x="247550" y="1169000"/>
            <a:ext cx="8471700" cy="391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FFFFFF"/>
                </a:solidFill>
              </a:rPr>
              <a:t>Daily News!!!!!!!!!</a:t>
            </a:r>
            <a:endParaRPr sz="2400" b="1">
              <a:solidFill>
                <a:srgbClr val="FFFFFF"/>
              </a:solidFill>
            </a:endParaRPr>
          </a:p>
          <a:p>
            <a:pPr marL="0" lvl="0" indent="0">
              <a:spcBef>
                <a:spcPts val="1600"/>
              </a:spcBef>
              <a:spcAft>
                <a:spcPts val="0"/>
              </a:spcAft>
              <a:buNone/>
            </a:pPr>
            <a:r>
              <a:rPr lang="en" sz="1800">
                <a:solidFill>
                  <a:srgbClr val="FFFFFF"/>
                </a:solidFill>
              </a:rPr>
              <a:t>     We, the members of the peer to peer depression and anxiety awareness representatives for </a:t>
            </a:r>
            <a:r>
              <a:rPr lang="en" sz="1800" i="1">
                <a:solidFill>
                  <a:srgbClr val="FF0000"/>
                </a:solidFill>
              </a:rPr>
              <a:t>Scarlett</a:t>
            </a:r>
            <a:r>
              <a:rPr lang="en" sz="1800">
                <a:solidFill>
                  <a:srgbClr val="FFFFFF"/>
                </a:solidFill>
              </a:rPr>
              <a:t> Middle School took part in a training  program to help bring information back to the student body.  Our goal this week will be about spreading awareness throughout our school.  But first, you should probably learn a little more about it.  Our program was developed to help raise awareness of depressive </a:t>
            </a:r>
            <a:r>
              <a:rPr lang="en" sz="1800" i="1">
                <a:solidFill>
                  <a:srgbClr val="FF0000"/>
                </a:solidFill>
              </a:rPr>
              <a:t>illnesses</a:t>
            </a:r>
            <a:r>
              <a:rPr lang="en" sz="1800">
                <a:solidFill>
                  <a:srgbClr val="FFFFFF"/>
                </a:solidFill>
              </a:rPr>
              <a:t>, reduce the stigma of depression and increase the likelihood of early detection and encouraging students to </a:t>
            </a:r>
            <a:r>
              <a:rPr lang="en" sz="1800" i="1">
                <a:solidFill>
                  <a:srgbClr val="FF0000"/>
                </a:solidFill>
              </a:rPr>
              <a:t>seek help</a:t>
            </a:r>
            <a:r>
              <a:rPr lang="en" sz="1800">
                <a:solidFill>
                  <a:srgbClr val="FFFFFF"/>
                </a:solidFill>
              </a:rPr>
              <a:t> if needed. </a:t>
            </a:r>
            <a:endParaRPr sz="1800">
              <a:solidFill>
                <a:srgbClr val="FFFFFF"/>
              </a:solidFill>
            </a:endParaRPr>
          </a:p>
          <a:p>
            <a:pPr marL="0" lvl="0" indent="0">
              <a:spcBef>
                <a:spcPts val="1600"/>
              </a:spcBef>
              <a:spcAft>
                <a:spcPts val="1600"/>
              </a:spcAft>
              <a:buNone/>
            </a:pPr>
            <a:r>
              <a:rPr lang="en" sz="1800">
                <a:solidFill>
                  <a:srgbClr val="FFFFFF"/>
                </a:solidFill>
              </a:rPr>
              <a:t>Students who are wearing Michigan “</a:t>
            </a:r>
            <a:r>
              <a:rPr lang="en" sz="1800">
                <a:solidFill>
                  <a:srgbClr val="FFFF00"/>
                </a:solidFill>
              </a:rPr>
              <a:t>P2P</a:t>
            </a:r>
            <a:r>
              <a:rPr lang="en" sz="1800">
                <a:solidFill>
                  <a:srgbClr val="FFFFFF"/>
                </a:solidFill>
              </a:rPr>
              <a:t>” shirts, created this week's campaign and  can be a resource if you have any questions, comments, or concerns.</a:t>
            </a:r>
            <a:endParaRPr sz="1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78775" y="84700"/>
            <a:ext cx="7757700" cy="795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Greeting</a:t>
            </a:r>
            <a:endParaRPr>
              <a:solidFill>
                <a:srgbClr val="000000"/>
              </a:solidFill>
            </a:endParaRPr>
          </a:p>
        </p:txBody>
      </p:sp>
      <p:sp>
        <p:nvSpPr>
          <p:cNvPr id="99" name="Shape 99"/>
          <p:cNvSpPr txBox="1">
            <a:spLocks noGrp="1"/>
          </p:cNvSpPr>
          <p:nvPr>
            <p:ph type="body" idx="4294967295"/>
          </p:nvPr>
        </p:nvSpPr>
        <p:spPr>
          <a:xfrm>
            <a:off x="247550" y="1169000"/>
            <a:ext cx="8471700" cy="3534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00"/>
                </a:solidFill>
              </a:rPr>
              <a:t>Greet 2 people in the room and make a positive statement about them.</a:t>
            </a:r>
            <a:endParaRPr sz="2400" b="1">
              <a:solidFill>
                <a:srgbClr val="000000"/>
              </a:solidFill>
            </a:endParaRPr>
          </a:p>
          <a:p>
            <a:pPr marL="0" lvl="0" indent="0" rtl="0">
              <a:spcBef>
                <a:spcPts val="1600"/>
              </a:spcBef>
              <a:spcAft>
                <a:spcPts val="1600"/>
              </a:spcAft>
              <a:buNone/>
            </a:pPr>
            <a:r>
              <a:rPr lang="en" sz="2400" b="1">
                <a:solidFill>
                  <a:srgbClr val="000000"/>
                </a:solidFill>
              </a:rPr>
              <a:t>     </a:t>
            </a:r>
            <a:r>
              <a:rPr lang="en" sz="2400" b="1" i="1">
                <a:solidFill>
                  <a:srgbClr val="000000"/>
                </a:solidFill>
              </a:rPr>
              <a:t>Example:  Good morning Kayla, you have the best smile!!</a:t>
            </a:r>
            <a:endParaRPr sz="2400" b="1" i="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78775" y="125950"/>
            <a:ext cx="7757700" cy="795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Tuesday 17th “I am” statements:</a:t>
            </a:r>
            <a:endParaRPr/>
          </a:p>
        </p:txBody>
      </p:sp>
      <p:sp>
        <p:nvSpPr>
          <p:cNvPr id="105" name="Shape 105"/>
          <p:cNvSpPr txBox="1">
            <a:spLocks noGrp="1"/>
          </p:cNvSpPr>
          <p:nvPr>
            <p:ph type="body" idx="4294967295"/>
          </p:nvPr>
        </p:nvSpPr>
        <p:spPr>
          <a:xfrm>
            <a:off x="247550" y="921550"/>
            <a:ext cx="8471700" cy="3781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2400" b="1">
              <a:solidFill>
                <a:srgbClr val="FFFFFF"/>
              </a:solidFill>
              <a:latin typeface="Raleway"/>
              <a:ea typeface="Raleway"/>
              <a:cs typeface="Raleway"/>
              <a:sym typeface="Raleway"/>
            </a:endParaRPr>
          </a:p>
          <a:p>
            <a:pPr marL="0" lvl="0" indent="0" rtl="0">
              <a:lnSpc>
                <a:spcPct val="100000"/>
              </a:lnSpc>
              <a:spcBef>
                <a:spcPts val="0"/>
              </a:spcBef>
              <a:spcAft>
                <a:spcPts val="0"/>
              </a:spcAft>
              <a:buNone/>
            </a:pPr>
            <a:r>
              <a:rPr lang="en" sz="1800" b="1">
                <a:solidFill>
                  <a:schemeClr val="lt1"/>
                </a:solidFill>
                <a:latin typeface="Raleway"/>
                <a:ea typeface="Raleway"/>
                <a:cs typeface="Raleway"/>
                <a:sym typeface="Raleway"/>
              </a:rPr>
              <a:t>***During lunch you will write a positive “I am” statement in the Scarlett Middle School bubble letters!  This will be posted as a reminder of all the positive attributes that each and everyone of you bring to the table.  </a:t>
            </a:r>
            <a:endParaRPr sz="1800" b="1">
              <a:solidFill>
                <a:schemeClr val="lt1"/>
              </a:solidFill>
              <a:latin typeface="Raleway"/>
              <a:ea typeface="Raleway"/>
              <a:cs typeface="Raleway"/>
              <a:sym typeface="Raleway"/>
            </a:endParaRPr>
          </a:p>
          <a:p>
            <a:pPr marL="0" lvl="0" indent="0" algn="ctr" rtl="0">
              <a:lnSpc>
                <a:spcPct val="100000"/>
              </a:lnSpc>
              <a:spcBef>
                <a:spcPts val="0"/>
              </a:spcBef>
              <a:spcAft>
                <a:spcPts val="0"/>
              </a:spcAft>
              <a:buNone/>
            </a:pPr>
            <a:r>
              <a:rPr lang="en" sz="1800" b="1">
                <a:solidFill>
                  <a:schemeClr val="lt1"/>
                </a:solidFill>
                <a:latin typeface="Raleway"/>
                <a:ea typeface="Raleway"/>
                <a:cs typeface="Raleway"/>
                <a:sym typeface="Raleway"/>
              </a:rPr>
              <a:t>6th grade:  </a:t>
            </a:r>
            <a:r>
              <a:rPr lang="en" sz="1800" b="1">
                <a:solidFill>
                  <a:srgbClr val="FF0000"/>
                </a:solidFill>
                <a:latin typeface="Raleway"/>
                <a:ea typeface="Raleway"/>
                <a:cs typeface="Raleway"/>
                <a:sym typeface="Raleway"/>
              </a:rPr>
              <a:t>Scarlett</a:t>
            </a:r>
            <a:endParaRPr sz="1800" b="1">
              <a:solidFill>
                <a:srgbClr val="FF0000"/>
              </a:solidFill>
              <a:latin typeface="Raleway"/>
              <a:ea typeface="Raleway"/>
              <a:cs typeface="Raleway"/>
              <a:sym typeface="Raleway"/>
            </a:endParaRPr>
          </a:p>
          <a:p>
            <a:pPr marL="0" lvl="0" indent="0" algn="ctr" rtl="0">
              <a:lnSpc>
                <a:spcPct val="100000"/>
              </a:lnSpc>
              <a:spcBef>
                <a:spcPts val="0"/>
              </a:spcBef>
              <a:spcAft>
                <a:spcPts val="0"/>
              </a:spcAft>
              <a:buNone/>
            </a:pPr>
            <a:r>
              <a:rPr lang="en" sz="1800" b="1">
                <a:solidFill>
                  <a:schemeClr val="lt1"/>
                </a:solidFill>
                <a:latin typeface="Raleway"/>
                <a:ea typeface="Raleway"/>
                <a:cs typeface="Raleway"/>
                <a:sym typeface="Raleway"/>
              </a:rPr>
              <a:t>7th grade:  </a:t>
            </a:r>
            <a:r>
              <a:rPr lang="en" sz="1800" b="1">
                <a:solidFill>
                  <a:srgbClr val="3D85C6"/>
                </a:solidFill>
                <a:latin typeface="Raleway"/>
                <a:ea typeface="Raleway"/>
                <a:cs typeface="Raleway"/>
                <a:sym typeface="Raleway"/>
              </a:rPr>
              <a:t>Middle </a:t>
            </a:r>
            <a:endParaRPr sz="1800" b="1">
              <a:solidFill>
                <a:srgbClr val="3D85C6"/>
              </a:solidFill>
              <a:latin typeface="Raleway"/>
              <a:ea typeface="Raleway"/>
              <a:cs typeface="Raleway"/>
              <a:sym typeface="Raleway"/>
            </a:endParaRPr>
          </a:p>
          <a:p>
            <a:pPr marL="0" lvl="0" indent="0" algn="ctr" rtl="0">
              <a:lnSpc>
                <a:spcPct val="100000"/>
              </a:lnSpc>
              <a:spcBef>
                <a:spcPts val="0"/>
              </a:spcBef>
              <a:spcAft>
                <a:spcPts val="0"/>
              </a:spcAft>
              <a:buNone/>
            </a:pPr>
            <a:r>
              <a:rPr lang="en" sz="1800" b="1">
                <a:solidFill>
                  <a:schemeClr val="lt1"/>
                </a:solidFill>
                <a:latin typeface="Raleway"/>
                <a:ea typeface="Raleway"/>
                <a:cs typeface="Raleway"/>
                <a:sym typeface="Raleway"/>
              </a:rPr>
              <a:t>8th grade:  School </a:t>
            </a:r>
            <a:endParaRPr sz="1800" b="1">
              <a:solidFill>
                <a:schemeClr val="lt1"/>
              </a:solidFill>
              <a:latin typeface="Raleway"/>
              <a:ea typeface="Raleway"/>
              <a:cs typeface="Raleway"/>
              <a:sym typeface="Raleway"/>
            </a:endParaRPr>
          </a:p>
          <a:p>
            <a:pPr marL="0" lvl="0" indent="0" rtl="0">
              <a:lnSpc>
                <a:spcPct val="100000"/>
              </a:lnSpc>
              <a:spcBef>
                <a:spcPts val="0"/>
              </a:spcBef>
              <a:spcAft>
                <a:spcPts val="0"/>
              </a:spcAft>
              <a:buNone/>
            </a:pPr>
            <a:endParaRPr sz="1800" b="1">
              <a:solidFill>
                <a:schemeClr val="lt1"/>
              </a:solidFill>
              <a:latin typeface="Raleway"/>
              <a:ea typeface="Raleway"/>
              <a:cs typeface="Raleway"/>
              <a:sym typeface="Raleway"/>
            </a:endParaRPr>
          </a:p>
          <a:p>
            <a:pPr marL="0" lvl="0" indent="0" rtl="0">
              <a:lnSpc>
                <a:spcPct val="100000"/>
              </a:lnSpc>
              <a:spcBef>
                <a:spcPts val="0"/>
              </a:spcBef>
              <a:spcAft>
                <a:spcPts val="0"/>
              </a:spcAft>
              <a:buNone/>
            </a:pPr>
            <a:r>
              <a:rPr lang="en" sz="1800" b="1">
                <a:solidFill>
                  <a:schemeClr val="lt1"/>
                </a:solidFill>
                <a:latin typeface="Raleway"/>
                <a:ea typeface="Raleway"/>
                <a:cs typeface="Raleway"/>
                <a:sym typeface="Raleway"/>
              </a:rPr>
              <a:t>So be thinking, some </a:t>
            </a:r>
            <a:r>
              <a:rPr lang="en" sz="1800" b="1" i="1">
                <a:solidFill>
                  <a:schemeClr val="lt1"/>
                </a:solidFill>
                <a:latin typeface="Raleway"/>
                <a:ea typeface="Raleway"/>
                <a:cs typeface="Raleway"/>
                <a:sym typeface="Raleway"/>
              </a:rPr>
              <a:t>examples are:  I am a great basketball player,  I am a brilliant mathematician,  I am great at doing nails,  I am loved by my family and friends</a:t>
            </a:r>
            <a:endParaRPr sz="1800" b="1" i="1">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78775" y="125950"/>
            <a:ext cx="7757700" cy="79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Positive “I am” posters</a:t>
            </a:r>
            <a:endParaRPr>
              <a:solidFill>
                <a:srgbClr val="000000"/>
              </a:solidFill>
            </a:endParaRPr>
          </a:p>
        </p:txBody>
      </p:sp>
      <p:pic>
        <p:nvPicPr>
          <p:cNvPr id="111" name="Shape 111"/>
          <p:cNvPicPr preferRelativeResize="0"/>
          <p:nvPr/>
        </p:nvPicPr>
        <p:blipFill>
          <a:blip r:embed="rId3">
            <a:alphaModFix/>
          </a:blip>
          <a:stretch>
            <a:fillRect/>
          </a:stretch>
        </p:blipFill>
        <p:spPr>
          <a:xfrm>
            <a:off x="1315883" y="725450"/>
            <a:ext cx="5629267" cy="4221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body" idx="4294967295"/>
          </p:nvPr>
        </p:nvSpPr>
        <p:spPr>
          <a:xfrm>
            <a:off x="2051375" y="233825"/>
            <a:ext cx="5295300" cy="703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3000" b="1" i="1">
                <a:solidFill>
                  <a:srgbClr val="FFFFFF"/>
                </a:solidFill>
                <a:latin typeface="Raleway"/>
                <a:ea typeface="Raleway"/>
                <a:cs typeface="Raleway"/>
                <a:sym typeface="Raleway"/>
              </a:rPr>
              <a:t>Individual “I am” statements</a:t>
            </a:r>
            <a:endParaRPr sz="3000" b="1" i="1">
              <a:solidFill>
                <a:srgbClr val="FFFFFF"/>
              </a:solidFill>
              <a:latin typeface="Raleway"/>
              <a:ea typeface="Raleway"/>
              <a:cs typeface="Raleway"/>
              <a:sym typeface="Raleway"/>
            </a:endParaRPr>
          </a:p>
        </p:txBody>
      </p:sp>
      <p:pic>
        <p:nvPicPr>
          <p:cNvPr id="117" name="Shape 117"/>
          <p:cNvPicPr preferRelativeResize="0"/>
          <p:nvPr/>
        </p:nvPicPr>
        <p:blipFill>
          <a:blip r:embed="rId3">
            <a:alphaModFix/>
          </a:blip>
          <a:stretch>
            <a:fillRect/>
          </a:stretch>
        </p:blipFill>
        <p:spPr>
          <a:xfrm>
            <a:off x="306276" y="1691850"/>
            <a:ext cx="4157627" cy="3118228"/>
          </a:xfrm>
          <a:prstGeom prst="rect">
            <a:avLst/>
          </a:prstGeom>
          <a:noFill/>
          <a:ln>
            <a:noFill/>
          </a:ln>
        </p:spPr>
      </p:pic>
      <p:pic>
        <p:nvPicPr>
          <p:cNvPr id="118" name="Shape 118"/>
          <p:cNvPicPr preferRelativeResize="0"/>
          <p:nvPr/>
        </p:nvPicPr>
        <p:blipFill>
          <a:blip r:embed="rId4">
            <a:alphaModFix/>
          </a:blip>
          <a:stretch>
            <a:fillRect/>
          </a:stretch>
        </p:blipFill>
        <p:spPr>
          <a:xfrm>
            <a:off x="4616303" y="1090025"/>
            <a:ext cx="4375295" cy="32814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idx="4294967295"/>
          </p:nvPr>
        </p:nvSpPr>
        <p:spPr>
          <a:xfrm>
            <a:off x="124325" y="6715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Wednesday 18th: </a:t>
            </a:r>
            <a:r>
              <a:rPr lang="en" sz="2400" b="0">
                <a:solidFill>
                  <a:srgbClr val="000000"/>
                </a:solidFill>
                <a:latin typeface="Arial"/>
                <a:ea typeface="Arial"/>
                <a:cs typeface="Arial"/>
                <a:sym typeface="Arial"/>
              </a:rPr>
              <a:t>Daily News </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124" name="Shape 124"/>
          <p:cNvSpPr txBox="1"/>
          <p:nvPr/>
        </p:nvSpPr>
        <p:spPr>
          <a:xfrm>
            <a:off x="124325" y="602350"/>
            <a:ext cx="5941200" cy="41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t>Depression is real </a:t>
            </a:r>
            <a:r>
              <a:rPr lang="en" sz="2400"/>
              <a:t>and you can’t just “snap” out of it. Depression is a common but serious health condition- it is more than just feeling sad or “blue” for a few days.   </a:t>
            </a:r>
            <a:endParaRPr sz="2400"/>
          </a:p>
          <a:p>
            <a:pPr marL="0" lvl="0" indent="0">
              <a:spcBef>
                <a:spcPts val="0"/>
              </a:spcBef>
              <a:spcAft>
                <a:spcPts val="0"/>
              </a:spcAft>
              <a:buNone/>
            </a:pPr>
            <a:r>
              <a:rPr lang="en" sz="2400"/>
              <a:t>If you have depression or anxiety disorder, professional help is available and effective. There is a lot of different ways to help you feel better. You don’t have to do it on your own.</a:t>
            </a:r>
            <a:r>
              <a:rPr lang="en" sz="2400" b="1"/>
              <a:t> Asking for help is a sign of strength not weakness.</a:t>
            </a:r>
            <a:endParaRPr sz="2400" b="1"/>
          </a:p>
          <a:p>
            <a:pPr marL="0" lvl="0" indent="0" rtl="0">
              <a:spcBef>
                <a:spcPts val="0"/>
              </a:spcBef>
              <a:spcAft>
                <a:spcPts val="0"/>
              </a:spcAft>
              <a:buNone/>
            </a:pPr>
            <a:endParaRPr sz="1800" b="1"/>
          </a:p>
        </p:txBody>
      </p:sp>
      <p:pic>
        <p:nvPicPr>
          <p:cNvPr id="125" name="Shape 125" descr="Meet Sadness. You have her to thank for your chronic case of the Mondays.&#10;&#10;Inside Out comes to US theatres in 3D on June 19, 2015. &#10;&#10;From an adventurous balloon ride above the clouds to a monster-filled metropolis, Academy Award®-winning director Pete Docter (“Monsters, Inc.,” “Up”) has taken audiences to unique and imaginative places. In Disney•Pixar’s original movie “ Inside Out,” he will take us to the most extraordinary location of all—inside the mind. &#10;&#10;Growing up can be a bumpy road, and it's no exception for Riley, who is uprooted from her Midwest life when her father starts a new job in San Francisco. Like all of us, Riley is guided by her emotions – Joy (Amy Poehler), Fear (Bill Hader), Anger (Lewis Black), Disgust (Mindy Kaling) and Sadness (Phyllis Smith). The emotions live in Headquarters, the control center inside Riley’s mind, where they help advise her through everyday life. As Riley and her emotions struggle to adjust to a new life in San Francisco, turmoil ensues in Headquarters. Although Joy, Riley's main and most important emotion, tries to keep things positive, the emotions conflict on how best to navigate a new city, house and school." title="Meet Sadness - Inside Out">
            <a:hlinkClick r:id="rId3"/>
          </p:cNvPr>
          <p:cNvPicPr preferRelativeResize="0"/>
          <p:nvPr/>
        </p:nvPicPr>
        <p:blipFill>
          <a:blip r:embed="rId4">
            <a:alphaModFix/>
          </a:blip>
          <a:stretch>
            <a:fillRect/>
          </a:stretch>
        </p:blipFill>
        <p:spPr>
          <a:xfrm>
            <a:off x="6158150" y="1003950"/>
            <a:ext cx="2762774" cy="2072075"/>
          </a:xfrm>
          <a:prstGeom prst="rect">
            <a:avLst/>
          </a:prstGeom>
          <a:noFill/>
          <a:ln>
            <a:noFill/>
          </a:ln>
        </p:spPr>
      </p:pic>
      <p:sp>
        <p:nvSpPr>
          <p:cNvPr id="126" name="Shape 126"/>
          <p:cNvSpPr txBox="1"/>
          <p:nvPr/>
        </p:nvSpPr>
        <p:spPr>
          <a:xfrm>
            <a:off x="605125" y="4648425"/>
            <a:ext cx="8251500" cy="42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t>**Pass out the sheet with resources and go over it at the end of the lesson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idx="4294967295"/>
          </p:nvPr>
        </p:nvSpPr>
        <p:spPr>
          <a:xfrm>
            <a:off x="165625" y="204675"/>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Greeting/Sharing </a:t>
            </a:r>
            <a:endParaRPr/>
          </a:p>
        </p:txBody>
      </p:sp>
      <p:sp>
        <p:nvSpPr>
          <p:cNvPr id="132" name="Shape 132"/>
          <p:cNvSpPr txBox="1"/>
          <p:nvPr/>
        </p:nvSpPr>
        <p:spPr>
          <a:xfrm>
            <a:off x="0" y="739875"/>
            <a:ext cx="9144000" cy="311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t>Greet and discuss how you would help a friend who is upset.</a:t>
            </a:r>
            <a:endParaRPr sz="2400"/>
          </a:p>
          <a:p>
            <a:pPr marL="0" lvl="0" indent="0">
              <a:spcBef>
                <a:spcPts val="0"/>
              </a:spcBef>
              <a:spcAft>
                <a:spcPts val="0"/>
              </a:spcAft>
              <a:buNone/>
            </a:pPr>
            <a:endParaRPr sz="2400"/>
          </a:p>
          <a:p>
            <a:pPr marL="0" lvl="0" indent="0">
              <a:spcBef>
                <a:spcPts val="0"/>
              </a:spcBef>
              <a:spcAft>
                <a:spcPts val="0"/>
              </a:spcAft>
              <a:buNone/>
            </a:pPr>
            <a:r>
              <a:rPr lang="en" sz="2400"/>
              <a:t>How would you help and who are some people you could refer them to if they don’t seem to be getting better?</a:t>
            </a:r>
            <a:endParaRPr sz="2400"/>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idx="4294967295"/>
          </p:nvPr>
        </p:nvSpPr>
        <p:spPr>
          <a:xfrm>
            <a:off x="261850" y="23220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is depression?</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138" name="Shape 138"/>
          <p:cNvSpPr txBox="1"/>
          <p:nvPr/>
        </p:nvSpPr>
        <p:spPr>
          <a:xfrm>
            <a:off x="98050" y="880150"/>
            <a:ext cx="9144000" cy="159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Most people feel sad or depressed at times. It’s a normal reaction to loss or life's struggles.  But when intense sadness -- including feeling helpless, hopeless, and worthless -- lasts for many days to weeks and keeps you from living your life, it may be something more than sadness. You could have</a:t>
            </a:r>
            <a:r>
              <a:rPr lang="en" sz="1800">
                <a:uFill>
                  <a:noFill/>
                </a:uFill>
                <a:hlinkClick r:id="rId3"/>
              </a:rPr>
              <a:t> clinical depression</a:t>
            </a:r>
            <a:r>
              <a:rPr lang="en" sz="1800"/>
              <a:t> -- a treatable medical condition.</a:t>
            </a:r>
            <a:endParaRPr sz="1800"/>
          </a:p>
          <a:p>
            <a:pPr marL="0" lvl="0" indent="0" rtl="0">
              <a:spcBef>
                <a:spcPts val="0"/>
              </a:spcBef>
              <a:spcAft>
                <a:spcPts val="0"/>
              </a:spcAft>
              <a:buNone/>
            </a:pPr>
            <a:endParaRPr/>
          </a:p>
        </p:txBody>
      </p:sp>
      <p:pic>
        <p:nvPicPr>
          <p:cNvPr id="139" name="Shape 139"/>
          <p:cNvPicPr preferRelativeResize="0"/>
          <p:nvPr/>
        </p:nvPicPr>
        <p:blipFill>
          <a:blip r:embed="rId4">
            <a:alphaModFix/>
          </a:blip>
          <a:stretch>
            <a:fillRect/>
          </a:stretch>
        </p:blipFill>
        <p:spPr>
          <a:xfrm>
            <a:off x="2117900" y="2210850"/>
            <a:ext cx="4121825" cy="293265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1061</Words>
  <Application>Microsoft Office PowerPoint</Application>
  <PresentationFormat>On-screen Show (16:9)</PresentationFormat>
  <Paragraphs>55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Lato</vt:lpstr>
      <vt:lpstr>Arial</vt:lpstr>
      <vt:lpstr>Raleway</vt:lpstr>
      <vt:lpstr>Streamline</vt:lpstr>
      <vt:lpstr>Depression Awareness Campaign Week</vt:lpstr>
      <vt:lpstr>Monday, April 16th, 2018</vt:lpstr>
      <vt:lpstr>Greeting</vt:lpstr>
      <vt:lpstr>Tuesday 17th “I am” statements:</vt:lpstr>
      <vt:lpstr>Positive “I am” posters</vt:lpstr>
      <vt:lpstr>PowerPoint Presentation</vt:lpstr>
      <vt:lpstr>Wednesday 18th: Daily News   </vt:lpstr>
      <vt:lpstr>Greeting/Sharing </vt:lpstr>
      <vt:lpstr>What is depression?  </vt:lpstr>
      <vt:lpstr>What is Anxiety?  </vt:lpstr>
      <vt:lpstr>PowerPoint Presentation</vt:lpstr>
      <vt:lpstr>PowerPoint Presentation</vt:lpstr>
      <vt:lpstr>Thursday 19th</vt:lpstr>
      <vt:lpstr>Greeting/Sharing   </vt:lpstr>
      <vt:lpstr>Activity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Awareness Campaign Week</dc:title>
  <dc:creator>Salazar, Stephanie</dc:creator>
  <cp:lastModifiedBy>Salazar, Stephanie</cp:lastModifiedBy>
  <cp:revision>1</cp:revision>
  <dcterms:modified xsi:type="dcterms:W3CDTF">2018-06-04T13:55:57Z</dcterms:modified>
</cp:coreProperties>
</file>