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Barlow Condensed"/>
      <p:regular r:id="rId15"/>
      <p:bold r:id="rId16"/>
      <p:italic r:id="rId17"/>
      <p:boldItalic r:id="rId18"/>
    </p:embeddedFont>
    <p:embeddedFont>
      <p:font typeface="Average"/>
      <p:regular r:id="rId19"/>
    </p:embeddedFont>
    <p:embeddedFont>
      <p:font typeface="Oswald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Oswal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BarlowCondensed-regular.fntdata"/><Relationship Id="rId14" Type="http://schemas.openxmlformats.org/officeDocument/2006/relationships/slide" Target="slides/slide9.xml"/><Relationship Id="rId17" Type="http://schemas.openxmlformats.org/officeDocument/2006/relationships/font" Target="fonts/BarlowCondensed-italic.fntdata"/><Relationship Id="rId16" Type="http://schemas.openxmlformats.org/officeDocument/2006/relationships/font" Target="fonts/BarlowCondensed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Average-regular.fntdata"/><Relationship Id="rId6" Type="http://schemas.openxmlformats.org/officeDocument/2006/relationships/slide" Target="slides/slide1.xml"/><Relationship Id="rId18" Type="http://schemas.openxmlformats.org/officeDocument/2006/relationships/font" Target="fonts/BarlowCondense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not Change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where Delaney (or someone) will mention the thing when a student stopped another student from joking about depression after the presentation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Also where we can talk about other impacts seen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2.jpg"/><Relationship Id="rId5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6.jpg"/><Relationship Id="rId5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arlow Condensed"/>
                <a:ea typeface="Barlow Condensed"/>
                <a:cs typeface="Barlow Condensed"/>
                <a:sym typeface="Barlow Condensed"/>
              </a:rPr>
              <a:t>Mill Creek P2P Team</a:t>
            </a:r>
            <a:endParaRPr sz="60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671250" y="3111701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Get Help, There Is Hope.</a:t>
            </a:r>
            <a:endParaRPr sz="30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4244525" y="2825375"/>
            <a:ext cx="646500" cy="2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 txBox="1"/>
          <p:nvPr>
            <p:ph type="ctrTitle"/>
          </p:nvPr>
        </p:nvSpPr>
        <p:spPr>
          <a:xfrm>
            <a:off x="248050" y="324425"/>
            <a:ext cx="8520600" cy="102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Members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1088550" y="1349525"/>
            <a:ext cx="3699900" cy="31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Hannah Baldwin</a:t>
            </a:r>
            <a:endParaRPr sz="36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Antonia Butka</a:t>
            </a:r>
            <a:endParaRPr sz="36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Delaney Christy</a:t>
            </a:r>
            <a:endParaRPr sz="36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Aaralyn Huhn</a:t>
            </a:r>
            <a:endParaRPr sz="36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Ellie Manly </a:t>
            </a:r>
            <a:endParaRPr sz="36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Laura Walton</a:t>
            </a:r>
            <a:endParaRPr sz="36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5234250" y="1349525"/>
            <a:ext cx="3699900" cy="31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Shelly Beach</a:t>
            </a:r>
            <a:endParaRPr sz="36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Grace Byron</a:t>
            </a:r>
            <a:endParaRPr sz="36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Audrey Hudson</a:t>
            </a:r>
            <a:endParaRPr sz="36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Hayden Keeley</a:t>
            </a:r>
            <a:r>
              <a:rPr lang="en" sz="36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endParaRPr sz="36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Niko Michos</a:t>
            </a:r>
            <a:endParaRPr sz="36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 b="4888" l="0" r="0" t="0"/>
          <a:stretch/>
        </p:blipFill>
        <p:spPr>
          <a:xfrm>
            <a:off x="0" y="2571750"/>
            <a:ext cx="3239952" cy="2571753"/>
          </a:xfrm>
          <a:prstGeom prst="rect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4" name="Shape 74"/>
          <p:cNvPicPr preferRelativeResize="0"/>
          <p:nvPr/>
        </p:nvPicPr>
        <p:blipFill rotWithShape="1">
          <a:blip r:embed="rId4">
            <a:alphaModFix/>
          </a:blip>
          <a:srcRect b="0" l="0" r="0" t="35052"/>
          <a:stretch/>
        </p:blipFill>
        <p:spPr>
          <a:xfrm>
            <a:off x="0" y="0"/>
            <a:ext cx="5011502" cy="2429975"/>
          </a:xfrm>
          <a:prstGeom prst="rect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5" name="Shape 75"/>
          <p:cNvPicPr preferRelativeResize="0"/>
          <p:nvPr/>
        </p:nvPicPr>
        <p:blipFill rotWithShape="1">
          <a:blip r:embed="rId5">
            <a:alphaModFix/>
          </a:blip>
          <a:srcRect b="0" l="0" r="0" t="16261"/>
          <a:stretch/>
        </p:blipFill>
        <p:spPr>
          <a:xfrm>
            <a:off x="5146900" y="0"/>
            <a:ext cx="3997100" cy="2429976"/>
          </a:xfrm>
          <a:prstGeom prst="rect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6" name="Shape 76"/>
          <p:cNvSpPr txBox="1"/>
          <p:nvPr/>
        </p:nvSpPr>
        <p:spPr>
          <a:xfrm>
            <a:off x="3297125" y="2916125"/>
            <a:ext cx="5718900" cy="19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Presentation Pictures</a:t>
            </a:r>
            <a:endParaRPr sz="48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P2P Goals:</a:t>
            </a:r>
            <a:endParaRPr sz="36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82" name="Shape 82"/>
          <p:cNvSpPr txBox="1"/>
          <p:nvPr/>
        </p:nvSpPr>
        <p:spPr>
          <a:xfrm>
            <a:off x="461700" y="1251700"/>
            <a:ext cx="8220600" cy="3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rage"/>
              <a:buChar char="●"/>
            </a:pPr>
            <a:r>
              <a:rPr lang="en" sz="3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Give students a better understanding of depression through in-class presentations</a:t>
            </a:r>
            <a:endParaRPr sz="30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4191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arlow Condensed"/>
              <a:buChar char="●"/>
            </a:pPr>
            <a:r>
              <a:rPr lang="en" sz="3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Reduce stigma/ joking around depression</a:t>
            </a:r>
            <a:endParaRPr sz="30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4191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Barlow Condensed"/>
              <a:buChar char="●"/>
            </a:pPr>
            <a:r>
              <a:rPr lang="en" sz="3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Encourage people to get help through presentations, keychains and posters</a:t>
            </a:r>
            <a:endParaRPr sz="30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 b="2408" l="2892" r="2883" t="2408"/>
          <a:stretch/>
        </p:blipFill>
        <p:spPr>
          <a:xfrm>
            <a:off x="0" y="0"/>
            <a:ext cx="4383250" cy="520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 rotWithShape="1">
          <a:blip r:embed="rId4">
            <a:alphaModFix/>
          </a:blip>
          <a:srcRect b="3981" l="2568" r="8566" t="2778"/>
          <a:stretch/>
        </p:blipFill>
        <p:spPr>
          <a:xfrm>
            <a:off x="4330450" y="0"/>
            <a:ext cx="4863700" cy="52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b="1989" l="3741" r="3639" t="0"/>
          <a:stretch/>
        </p:blipFill>
        <p:spPr>
          <a:xfrm>
            <a:off x="0" y="0"/>
            <a:ext cx="45489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292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Keychains and Handouts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652800" y="1305038"/>
            <a:ext cx="5179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Stress ball keychains: Get Help! There is Hope!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017725"/>
            <a:ext cx="3005936" cy="399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4">
            <a:alphaModFix/>
          </a:blip>
          <a:srcRect b="11174" l="32050" r="44334" t="0"/>
          <a:stretch/>
        </p:blipFill>
        <p:spPr>
          <a:xfrm>
            <a:off x="4246552" y="1859550"/>
            <a:ext cx="1351450" cy="314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5">
            <a:alphaModFix/>
          </a:blip>
          <a:srcRect b="14848" l="39870" r="39734" t="4933"/>
          <a:stretch/>
        </p:blipFill>
        <p:spPr>
          <a:xfrm>
            <a:off x="6018150" y="1859550"/>
            <a:ext cx="1292467" cy="314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In-Team </a:t>
            </a: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Experience</a:t>
            </a: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 with Depression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algn="ctr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Some members of Mill Creek’s P2P Team have direct </a:t>
            </a:r>
            <a:r>
              <a:rPr lang="en" sz="3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experience</a:t>
            </a:r>
            <a:r>
              <a:rPr lang="en" sz="3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with depression and, by including that into their presentations, greatly contributed to classroom conversations and education. </a:t>
            </a:r>
            <a:endParaRPr sz="30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Barlow Condensed"/>
                <a:ea typeface="Barlow Condensed"/>
                <a:cs typeface="Barlow Condensed"/>
                <a:sym typeface="Barlow Condensed"/>
              </a:rPr>
              <a:t>Impact </a:t>
            </a:r>
            <a:endParaRPr sz="36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1339225"/>
            <a:ext cx="8520600" cy="322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Barlow Condensed"/>
              <a:buChar char="●"/>
            </a:pPr>
            <a:r>
              <a:rPr lang="en" sz="26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Many people left with a better understanding of depression and how to get help</a:t>
            </a:r>
            <a:endParaRPr sz="26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937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Barlow Condensed"/>
              <a:buChar char="●"/>
            </a:pPr>
            <a:r>
              <a:rPr lang="en" sz="26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Students definitely understood the importance of not joking about depression/ not creating stigma </a:t>
            </a:r>
            <a:endParaRPr sz="26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937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Barlow Condensed"/>
              <a:buChar char="○"/>
            </a:pPr>
            <a:r>
              <a:rPr lang="en" sz="26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Changes could be seen directly after the presentation</a:t>
            </a:r>
            <a:endParaRPr sz="26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93700" lvl="1" marL="914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Barlow Condensed"/>
              <a:buChar char="○"/>
            </a:pPr>
            <a:r>
              <a:rPr lang="en" sz="26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Keychains handed out reminded students to get help when they need it. </a:t>
            </a:r>
            <a:endParaRPr sz="26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