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handoutMasterIdLst>
    <p:handoutMasterId r:id="rId23"/>
  </p:handoutMasterIdLst>
  <p:sldIdLst>
    <p:sldId id="256" r:id="rId2"/>
    <p:sldId id="286" r:id="rId3"/>
    <p:sldId id="263" r:id="rId4"/>
    <p:sldId id="262" r:id="rId5"/>
    <p:sldId id="284" r:id="rId6"/>
    <p:sldId id="273" r:id="rId7"/>
    <p:sldId id="278" r:id="rId8"/>
    <p:sldId id="279" r:id="rId9"/>
    <p:sldId id="280" r:id="rId10"/>
    <p:sldId id="281" r:id="rId11"/>
    <p:sldId id="277" r:id="rId12"/>
    <p:sldId id="274" r:id="rId13"/>
    <p:sldId id="264" r:id="rId14"/>
    <p:sldId id="257" r:id="rId15"/>
    <p:sldId id="270" r:id="rId16"/>
    <p:sldId id="271" r:id="rId17"/>
    <p:sldId id="265" r:id="rId18"/>
    <p:sldId id="269" r:id="rId19"/>
    <p:sldId id="268" r:id="rId20"/>
    <p:sldId id="267" r:id="rId21"/>
    <p:sldId id="285" r:id="rId22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C6257303-2F3E-4CE1-8150-0D682E0D1955}">
          <p14:sldIdLst>
            <p14:sldId id="256"/>
            <p14:sldId id="286"/>
            <p14:sldId id="263"/>
            <p14:sldId id="262"/>
            <p14:sldId id="284"/>
            <p14:sldId id="273"/>
            <p14:sldId id="278"/>
            <p14:sldId id="279"/>
            <p14:sldId id="280"/>
            <p14:sldId id="281"/>
            <p14:sldId id="277"/>
            <p14:sldId id="274"/>
            <p14:sldId id="264"/>
            <p14:sldId id="257"/>
            <p14:sldId id="270"/>
            <p14:sldId id="271"/>
            <p14:sldId id="265"/>
            <p14:sldId id="269"/>
            <p14:sldId id="268"/>
            <p14:sldId id="267"/>
            <p14:sldId id="28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CB763C4-576D-47B7-89AD-7C8AA1303AD2}" type="datetimeFigureOut">
              <a:rPr lang="en-US" smtClean="0"/>
              <a:t>5/31/2018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8B6AEEB-B9EE-488E-B6CE-49AB8DC9B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912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CF802-8277-41C4-BDB0-7D5D16E51E31}" type="datetimeFigureOut">
              <a:rPr lang="en-US" smtClean="0"/>
              <a:t>5/31/2018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35E2A-A21B-4905-A99E-E9380CF8EC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604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CF802-8277-41C4-BDB0-7D5D16E51E31}" type="datetimeFigureOut">
              <a:rPr lang="en-US" smtClean="0"/>
              <a:t>5/31/2018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35E2A-A21B-4905-A99E-E9380CF8EC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132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CF802-8277-41C4-BDB0-7D5D16E51E31}" type="datetimeFigureOut">
              <a:rPr lang="en-US" smtClean="0"/>
              <a:t>5/31/2018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35E2A-A21B-4905-A99E-E9380CF8EC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508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CF802-8277-41C4-BDB0-7D5D16E51E31}" type="datetimeFigureOut">
              <a:rPr lang="en-US" smtClean="0"/>
              <a:t>5/31/2018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35E2A-A21B-4905-A99E-E9380CF8EC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846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CF802-8277-41C4-BDB0-7D5D16E51E31}" type="datetimeFigureOut">
              <a:rPr lang="en-US" smtClean="0"/>
              <a:t>5/31/2018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35E2A-A21B-4905-A99E-E9380CF8EC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748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CF802-8277-41C4-BDB0-7D5D16E51E31}" type="datetimeFigureOut">
              <a:rPr lang="en-US" smtClean="0"/>
              <a:t>5/31/2018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35E2A-A21B-4905-A99E-E9380CF8EC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401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CF802-8277-41C4-BDB0-7D5D16E51E31}" type="datetimeFigureOut">
              <a:rPr lang="en-US" smtClean="0"/>
              <a:t>5/31/2018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35E2A-A21B-4905-A99E-E9380CF8EC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622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CF802-8277-41C4-BDB0-7D5D16E51E31}" type="datetimeFigureOut">
              <a:rPr lang="en-US" smtClean="0"/>
              <a:t>5/31/2018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35E2A-A21B-4905-A99E-E9380CF8EC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9162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CF802-8277-41C4-BDB0-7D5D16E51E31}" type="datetimeFigureOut">
              <a:rPr lang="en-US" smtClean="0"/>
              <a:t>5/31/2018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35E2A-A21B-4905-A99E-E9380CF8EC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851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CF802-8277-41C4-BDB0-7D5D16E51E31}" type="datetimeFigureOut">
              <a:rPr lang="en-US" smtClean="0"/>
              <a:t>5/31/2018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35E2A-A21B-4905-A99E-E9380CF8EC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426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CF802-8277-41C4-BDB0-7D5D16E51E31}" type="datetimeFigureOut">
              <a:rPr lang="en-US" smtClean="0"/>
              <a:t>5/31/2018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35E2A-A21B-4905-A99E-E9380CF8EC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096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0CF802-8277-41C4-BDB0-7D5D16E51E31}" type="datetimeFigureOut">
              <a:rPr lang="en-US" smtClean="0"/>
              <a:t>5/31/2018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D35E2A-A21B-4905-A99E-E9380CF8EC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37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20000"/>
                <a:lumOff val="80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122979" y="6581001"/>
            <a:ext cx="3069021" cy="276999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perspectiveLef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Ella, Allison, Cynthia, Andre, Lilith, Will, RAHS</a:t>
            </a:r>
            <a:endParaRPr lang="en-US" sz="1200" dirty="0"/>
          </a:p>
        </p:txBody>
      </p:sp>
      <p:pic>
        <p:nvPicPr>
          <p:cNvPr id="10" name="Picture 9" descr="C:\Users\holdenw\AppData\Local\Microsoft\Windows\Temporary Internet Files\Content.Outlook\ZY0EH6GO\P2P-circle-logo-282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1944" y="338959"/>
            <a:ext cx="1828800" cy="18288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6767179" y="1979957"/>
            <a:ext cx="44612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Peer to Peer Depression Awareness Campaign LMS </a:t>
            </a:r>
          </a:p>
          <a:p>
            <a:pPr algn="ctr"/>
            <a:r>
              <a:rPr lang="en-US" sz="1600" dirty="0" smtClean="0"/>
              <a:t>University of Michigan Depression Center</a:t>
            </a:r>
            <a:endParaRPr lang="en-US" sz="1600" dirty="0"/>
          </a:p>
        </p:txBody>
      </p:sp>
      <p:sp>
        <p:nvSpPr>
          <p:cNvPr id="2" name="TextBox 1"/>
          <p:cNvSpPr txBox="1"/>
          <p:nvPr/>
        </p:nvSpPr>
        <p:spPr>
          <a:xfrm>
            <a:off x="3397089" y="3452618"/>
            <a:ext cx="56007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Lincoln Middle School</a:t>
            </a:r>
          </a:p>
          <a:p>
            <a:pPr algn="ctr"/>
            <a:r>
              <a:rPr lang="en-US" sz="4400" dirty="0" smtClean="0"/>
              <a:t>Peer to </a:t>
            </a:r>
            <a:r>
              <a:rPr lang="en-US" sz="4400" dirty="0" smtClean="0"/>
              <a:t>Peer</a:t>
            </a:r>
          </a:p>
          <a:p>
            <a:pPr algn="ctr"/>
            <a:endParaRPr lang="en-US" sz="4400" dirty="0"/>
          </a:p>
          <a:p>
            <a:pPr algn="ctr"/>
            <a:endParaRPr lang="en-US" sz="4400" dirty="0"/>
          </a:p>
        </p:txBody>
      </p:sp>
      <p:sp>
        <p:nvSpPr>
          <p:cNvPr id="12" name="TextBox 11"/>
          <p:cNvSpPr txBox="1"/>
          <p:nvPr/>
        </p:nvSpPr>
        <p:spPr>
          <a:xfrm>
            <a:off x="692940" y="591639"/>
            <a:ext cx="6726621" cy="1323439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perspectiveRigh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rial Black" panose="020B0A04020102020204" pitchFamily="34" charset="0"/>
              </a:rPr>
              <a:t>Depression is real, so is help.</a:t>
            </a:r>
            <a:endParaRPr lang="en-US" sz="40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3968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8831" y="622417"/>
            <a:ext cx="94869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Myths Of Depression</a:t>
            </a:r>
          </a:p>
          <a:p>
            <a:r>
              <a:rPr lang="en-US" sz="3200" dirty="0" smtClean="0"/>
              <a:t> 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808398"/>
            <a:ext cx="805815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Myth or Fact of Depression: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People with depression often want help </a:t>
            </a:r>
          </a:p>
          <a:p>
            <a:r>
              <a:rPr lang="en-US" sz="3200" dirty="0" smtClean="0"/>
              <a:t>and want to talk about their challenges but often don’t know where or how to start these conversations with a support person.</a:t>
            </a:r>
            <a:endParaRPr lang="en-US" sz="3200" dirty="0"/>
          </a:p>
          <a:p>
            <a:endParaRPr lang="en-US" dirty="0" smtClean="0"/>
          </a:p>
          <a:p>
            <a:r>
              <a:rPr lang="en-US" dirty="0" smtClean="0"/>
              <a:t> </a:t>
            </a:r>
          </a:p>
        </p:txBody>
      </p:sp>
      <p:pic>
        <p:nvPicPr>
          <p:cNvPr id="4" name="Picture 3" descr="C:\Users\holdenw\AppData\Local\Microsoft\Windows\Temporary Internet Files\Content.Outlook\ZY0EH6GO\P2P-circle-logo-282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1943" y="147145"/>
            <a:ext cx="1944415" cy="202061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6767179" y="1979957"/>
            <a:ext cx="44612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Peer to Peer Depression Awareness Campaign LMS </a:t>
            </a:r>
          </a:p>
          <a:p>
            <a:pPr algn="ctr"/>
            <a:r>
              <a:rPr lang="en-US" sz="1600" dirty="0" smtClean="0"/>
              <a:t>University of Michigan Depression Center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9122979" y="6581001"/>
            <a:ext cx="3069021" cy="276999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perspectiveLef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Ella, Allison, Cynthia, Andre, Lilith, Will, RAHS</a:t>
            </a:r>
            <a:endParaRPr lang="en-US" sz="1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724" l="0" r="98795">
                        <a14:foregroundMark x1="36948" y1="87245" x2="41365" y2="92602"/>
                        <a14:foregroundMark x1="50736" y1="64031" x2="49665" y2="57908"/>
                        <a14:foregroundMark x1="39491" y1="64796" x2="40830" y2="69388"/>
                        <a14:foregroundMark x1="44846" y1="62245" x2="44311" y2="57398"/>
                        <a14:foregroundMark x1="61178" y1="57398" x2="59304" y2="56633"/>
                        <a14:foregroundMark x1="58902" y1="64031" x2="59304" y2="64031"/>
                        <a14:foregroundMark x1="53280" y1="52041" x2="53949" y2="52041"/>
                        <a14:foregroundMark x1="78447" y1="53571" x2="80589" y2="48980"/>
                        <a14:backgroundMark x1="92369" y1="39286" x2="92771" y2="39286"/>
                        <a14:backgroundMark x1="80321" y1="50255" x2="80321" y2="5025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83365" y="2660388"/>
            <a:ext cx="4553362" cy="2389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532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8831" y="622417"/>
            <a:ext cx="94869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Myths Of Depression</a:t>
            </a:r>
          </a:p>
          <a:p>
            <a:r>
              <a:rPr lang="en-US" sz="3200" dirty="0" smtClean="0"/>
              <a:t> 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314916" y="1769154"/>
            <a:ext cx="80581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If you don’t get help you'll be fine</a:t>
            </a:r>
            <a:r>
              <a:rPr lang="en-US" dirty="0" smtClean="0"/>
              <a:t> </a:t>
            </a:r>
          </a:p>
        </p:txBody>
      </p:sp>
      <p:pic>
        <p:nvPicPr>
          <p:cNvPr id="4" name="Picture 3" descr="C:\Users\holdenw\AppData\Local\Microsoft\Windows\Temporary Internet Files\Content.Outlook\ZY0EH6GO\P2P-circle-logo-282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1943" y="147145"/>
            <a:ext cx="1944415" cy="202061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6767179" y="1979957"/>
            <a:ext cx="44612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Peer to Peer Depression Awareness Campaign LMS </a:t>
            </a:r>
          </a:p>
          <a:p>
            <a:pPr algn="ctr"/>
            <a:r>
              <a:rPr lang="en-US" sz="1600" dirty="0" smtClean="0"/>
              <a:t>University of Michigan Depression Center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9122979" y="6581001"/>
            <a:ext cx="3069021" cy="276999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perspectiveLef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Ella, Allison, Cynthia, Andre, Lilith, Will, RAHS</a:t>
            </a:r>
            <a:endParaRPr lang="en-US" sz="1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724" l="0" r="98795">
                        <a14:foregroundMark x1="36948" y1="87245" x2="41365" y2="92602"/>
                        <a14:foregroundMark x1="50736" y1="64031" x2="49665" y2="57908"/>
                        <a14:foregroundMark x1="39491" y1="64796" x2="40830" y2="69388"/>
                        <a14:foregroundMark x1="44846" y1="62245" x2="44311" y2="57398"/>
                        <a14:foregroundMark x1="61178" y1="57398" x2="59304" y2="56633"/>
                        <a14:foregroundMark x1="58902" y1="64031" x2="59304" y2="64031"/>
                        <a14:foregroundMark x1="53280" y1="52041" x2="53949" y2="52041"/>
                        <a14:foregroundMark x1="78447" y1="53571" x2="80589" y2="48980"/>
                        <a14:backgroundMark x1="92369" y1="39286" x2="92771" y2="39286"/>
                        <a14:backgroundMark x1="80321" y1="50255" x2="80321" y2="5025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83365" y="2660388"/>
            <a:ext cx="4553362" cy="2389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624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8831" y="622417"/>
            <a:ext cx="94869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Myths Of Depression</a:t>
            </a:r>
          </a:p>
          <a:p>
            <a:r>
              <a:rPr lang="en-US" sz="3200" dirty="0" smtClean="0"/>
              <a:t> 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314916" y="1769154"/>
            <a:ext cx="805815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Depression </a:t>
            </a:r>
            <a:r>
              <a:rPr lang="en-US" sz="3200" dirty="0"/>
              <a:t>is your fault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You should not talk to someone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Depression is laziness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You should hold it 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People with depression never look happy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People with depression never want help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If you don’t get help you'll be fine</a:t>
            </a:r>
          </a:p>
          <a:p>
            <a:endParaRPr lang="en-US" sz="2800" dirty="0"/>
          </a:p>
          <a:p>
            <a:r>
              <a:rPr lang="en-US" sz="2800" dirty="0" smtClean="0"/>
              <a:t>Ask your RAHS Clinic or Counseling Office for support.</a:t>
            </a:r>
          </a:p>
          <a:p>
            <a:endParaRPr lang="en-US" dirty="0" smtClean="0"/>
          </a:p>
          <a:p>
            <a:r>
              <a:rPr lang="en-US" dirty="0" smtClean="0"/>
              <a:t> </a:t>
            </a:r>
          </a:p>
        </p:txBody>
      </p:sp>
      <p:pic>
        <p:nvPicPr>
          <p:cNvPr id="4" name="Picture 3" descr="C:\Users\holdenw\AppData\Local\Microsoft\Windows\Temporary Internet Files\Content.Outlook\ZY0EH6GO\P2P-circle-logo-282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1943" y="147145"/>
            <a:ext cx="1944415" cy="202061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6767179" y="1979957"/>
            <a:ext cx="44612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Peer to Peer Depression Awareness Campaign LMS </a:t>
            </a:r>
          </a:p>
          <a:p>
            <a:pPr algn="ctr"/>
            <a:r>
              <a:rPr lang="en-US" sz="1600" dirty="0" smtClean="0"/>
              <a:t>University of Michigan Depression Center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9122979" y="6581001"/>
            <a:ext cx="3069021" cy="276999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perspectiveLef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Ella, Allison, Cynthia, Andre, Lilith, Will, RAHS</a:t>
            </a:r>
            <a:endParaRPr lang="en-US" sz="1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724" l="0" r="98795">
                        <a14:foregroundMark x1="36948" y1="87245" x2="41365" y2="92602"/>
                        <a14:foregroundMark x1="50736" y1="64031" x2="49665" y2="57908"/>
                        <a14:foregroundMark x1="39491" y1="64796" x2="40830" y2="69388"/>
                        <a14:foregroundMark x1="44846" y1="62245" x2="44311" y2="57398"/>
                        <a14:foregroundMark x1="61178" y1="57398" x2="59304" y2="56633"/>
                        <a14:foregroundMark x1="58902" y1="64031" x2="59304" y2="64031"/>
                        <a14:foregroundMark x1="53280" y1="52041" x2="53949" y2="52041"/>
                        <a14:foregroundMark x1="78447" y1="53571" x2="80589" y2="48980"/>
                        <a14:backgroundMark x1="92369" y1="39286" x2="92771" y2="39286"/>
                        <a14:backgroundMark x1="80321" y1="50255" x2="80321" y2="5025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83365" y="2660388"/>
            <a:ext cx="4553362" cy="2389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598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20000"/>
                <a:lumOff val="80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17"/>
          <a:stretch/>
        </p:blipFill>
        <p:spPr>
          <a:xfrm rot="5400000">
            <a:off x="2551155" y="297813"/>
            <a:ext cx="6879832" cy="6240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533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8831" y="622417"/>
            <a:ext cx="94869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Depression Facts!!!!</a:t>
            </a:r>
          </a:p>
          <a:p>
            <a:r>
              <a:rPr lang="en-US" sz="3200" dirty="0" smtClean="0"/>
              <a:t> 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1040130" y="2263140"/>
            <a:ext cx="805815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Depression is an illness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A depressed person just can’t snap out of it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Depression affects the whole body including sleep, appetite, and energy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Depression is treatable with therapy and medication  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Ask your RAHS Clinic or Counseling Office for support.</a:t>
            </a:r>
          </a:p>
          <a:p>
            <a:endParaRPr lang="en-US" dirty="0" smtClean="0"/>
          </a:p>
          <a:p>
            <a:r>
              <a:rPr lang="en-US" dirty="0" smtClean="0"/>
              <a:t> </a:t>
            </a:r>
          </a:p>
        </p:txBody>
      </p:sp>
      <p:pic>
        <p:nvPicPr>
          <p:cNvPr id="4" name="Picture 3" descr="C:\Users\holdenw\AppData\Local\Microsoft\Windows\Temporary Internet Files\Content.Outlook\ZY0EH6GO\P2P-circle-logo-282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1944" y="338959"/>
            <a:ext cx="1828800" cy="18288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6767179" y="1979957"/>
            <a:ext cx="44612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Peer to Peer Depression Awareness Campaign LMS </a:t>
            </a:r>
          </a:p>
          <a:p>
            <a:pPr algn="ctr"/>
            <a:r>
              <a:rPr lang="en-US" sz="1600" dirty="0" smtClean="0"/>
              <a:t>University of Michigan Depression Center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9122979" y="6581001"/>
            <a:ext cx="3069021" cy="276999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perspectiveLef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Ella, Allison, Cynthia, Andre, Lilith, Will, RAHS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74948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20000"/>
                <a:lumOff val="80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921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20000"/>
                <a:lumOff val="80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571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20000"/>
                <a:lumOff val="80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924"/>
          <a:stretch/>
        </p:blipFill>
        <p:spPr>
          <a:xfrm rot="5400000">
            <a:off x="2727787" y="-418936"/>
            <a:ext cx="6871073" cy="7682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771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20000"/>
                <a:lumOff val="80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886" y="8163"/>
            <a:ext cx="9144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90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20000"/>
                <a:lumOff val="80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5"/>
          <a:stretch/>
        </p:blipFill>
        <p:spPr>
          <a:xfrm rot="5400000">
            <a:off x="2515350" y="381000"/>
            <a:ext cx="6858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06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20000"/>
                <a:lumOff val="80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122979" y="6581001"/>
            <a:ext cx="3069021" cy="276999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perspectiveLef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Ella, Allison, Cynthia, Andre, Lilith, Will, RAHS</a:t>
            </a:r>
            <a:endParaRPr lang="en-US" sz="1200" dirty="0"/>
          </a:p>
        </p:txBody>
      </p:sp>
      <p:pic>
        <p:nvPicPr>
          <p:cNvPr id="10" name="Picture 9" descr="C:\Users\holdenw\AppData\Local\Microsoft\Windows\Temporary Internet Files\Content.Outlook\ZY0EH6GO\P2P-circle-logo-282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1944" y="338959"/>
            <a:ext cx="1828800" cy="18288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6767179" y="1979957"/>
            <a:ext cx="44612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Peer to Peer Depression Awareness Campaign LMS </a:t>
            </a:r>
          </a:p>
          <a:p>
            <a:pPr algn="ctr"/>
            <a:r>
              <a:rPr lang="en-US" sz="1600" dirty="0" smtClean="0"/>
              <a:t>University of Michigan Depression Center</a:t>
            </a:r>
            <a:endParaRPr lang="en-US" sz="1600" dirty="0"/>
          </a:p>
        </p:txBody>
      </p:sp>
      <p:sp>
        <p:nvSpPr>
          <p:cNvPr id="2" name="TextBox 1"/>
          <p:cNvSpPr txBox="1"/>
          <p:nvPr/>
        </p:nvSpPr>
        <p:spPr>
          <a:xfrm>
            <a:off x="3227272" y="3241625"/>
            <a:ext cx="56007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Announcement of the context for our P2P Campaign</a:t>
            </a:r>
          </a:p>
          <a:p>
            <a:pPr algn="ctr"/>
            <a:endParaRPr lang="en-US" sz="4400" dirty="0"/>
          </a:p>
          <a:p>
            <a:pPr algn="ctr"/>
            <a:endParaRPr lang="en-US" sz="4400" dirty="0"/>
          </a:p>
        </p:txBody>
      </p:sp>
      <p:sp>
        <p:nvSpPr>
          <p:cNvPr id="12" name="TextBox 11"/>
          <p:cNvSpPr txBox="1"/>
          <p:nvPr/>
        </p:nvSpPr>
        <p:spPr>
          <a:xfrm>
            <a:off x="692940" y="591639"/>
            <a:ext cx="6726621" cy="1323439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perspectiveRigh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rial Black" panose="020B0A04020102020204" pitchFamily="34" charset="0"/>
              </a:rPr>
              <a:t>Depression is real, so is help.</a:t>
            </a:r>
            <a:endParaRPr lang="en-US" sz="40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5321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20000"/>
                <a:lumOff val="80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29" r="8415"/>
          <a:stretch/>
        </p:blipFill>
        <p:spPr>
          <a:xfrm rot="5400000">
            <a:off x="2610456" y="220580"/>
            <a:ext cx="6857999" cy="6416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696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20000"/>
                <a:lumOff val="80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49087" y="1698171"/>
            <a:ext cx="95358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/>
              <a:t>Thank you for your attention!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3658509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20000"/>
                <a:lumOff val="80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122979" y="6581001"/>
            <a:ext cx="3069021" cy="276999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perspectiveLef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Ella, Allison, Cynthia, Andre, Lilith, Will, RAHS</a:t>
            </a:r>
            <a:endParaRPr lang="en-US" sz="1200" dirty="0"/>
          </a:p>
        </p:txBody>
      </p:sp>
      <p:pic>
        <p:nvPicPr>
          <p:cNvPr id="10" name="Picture 9" descr="C:\Users\holdenw\AppData\Local\Microsoft\Windows\Temporary Internet Files\Content.Outlook\ZY0EH6GO\P2P-circle-logo-282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1944" y="338959"/>
            <a:ext cx="1828800" cy="18288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6767179" y="1979957"/>
            <a:ext cx="44612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Peer to Peer Depression Awareness Campaign LMS </a:t>
            </a:r>
          </a:p>
          <a:p>
            <a:pPr algn="ctr"/>
            <a:r>
              <a:rPr lang="en-US" sz="1600" dirty="0" smtClean="0"/>
              <a:t>University of Michigan Depression Center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692940" y="591639"/>
            <a:ext cx="6726621" cy="1323439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perspectiveRigh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rial Black" panose="020B0A04020102020204" pitchFamily="34" charset="0"/>
              </a:rPr>
              <a:t>Depression is real, so is help.</a:t>
            </a:r>
            <a:endParaRPr lang="en-US" sz="4000" dirty="0">
              <a:latin typeface="Arial Black" panose="020B0A040201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114" y="3734283"/>
            <a:ext cx="4535567" cy="271669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7742" y="3075839"/>
            <a:ext cx="3506003" cy="329837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8609" y="2272344"/>
            <a:ext cx="64890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Honoring recently deceased Lincoln Middle </a:t>
            </a:r>
            <a:r>
              <a:rPr lang="en-US" sz="2800" dirty="0" err="1" smtClean="0"/>
              <a:t>Schoolers</a:t>
            </a:r>
            <a:r>
              <a:rPr lang="en-US" sz="2800" dirty="0" smtClean="0"/>
              <a:t>: Kaylynn, Aubin, </a:t>
            </a:r>
            <a:r>
              <a:rPr lang="en-US" sz="2800" dirty="0" err="1" smtClean="0"/>
              <a:t>Taliah</a:t>
            </a:r>
            <a:r>
              <a:rPr lang="en-US" sz="2800" dirty="0" smtClean="0"/>
              <a:t>, Elizabeth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548609" y="6081648"/>
            <a:ext cx="2530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Kaylynn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960989" y="3364951"/>
            <a:ext cx="1665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Elizabeth (Lizzy)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177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20000"/>
                <a:lumOff val="80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45931" y="987972"/>
            <a:ext cx="6726621" cy="1323439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perspectiveRigh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rial Black" panose="020B0A04020102020204" pitchFamily="34" charset="0"/>
              </a:rPr>
              <a:t>Depression is real, so is help.</a:t>
            </a:r>
            <a:endParaRPr lang="en-US" sz="4000" dirty="0">
              <a:latin typeface="Arial Black" panose="020B0A04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19503" y="3205655"/>
            <a:ext cx="3657600" cy="2862322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perspectiveRigh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Euphemia" panose="020B0503040102020104" pitchFamily="34" charset="0"/>
              </a:rPr>
              <a:t>If you think you have depression, please talk to someone. It will help!</a:t>
            </a:r>
            <a:endParaRPr lang="en-US" sz="3600" dirty="0">
              <a:latin typeface="Euphemia" panose="020B0503040102020104" pitchFamily="34" charset="0"/>
            </a:endParaRPr>
          </a:p>
        </p:txBody>
      </p:sp>
      <p:pic>
        <p:nvPicPr>
          <p:cNvPr id="1026" name="Picture 2" descr="Image result for help is availab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913" y="2905367"/>
            <a:ext cx="3810000" cy="300990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122979" y="6581001"/>
            <a:ext cx="3069021" cy="276999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perspectiveLef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Ella, Allison, Cynthia, Andre, Lilith, Will, RAHS</a:t>
            </a: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4109544" y="6211669"/>
            <a:ext cx="44212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LilyUPC" panose="020B0604020202020204" pitchFamily="34" charset="-34"/>
                <a:cs typeface="LilyUPC" panose="020B0604020202020204" pitchFamily="34" charset="-34"/>
              </a:rPr>
              <a:t>734-714-9509 RAHS Clinic</a:t>
            </a:r>
            <a:endParaRPr lang="en-US" sz="3600" dirty="0">
              <a:latin typeface="LilyUPC" panose="020B0604020202020204" pitchFamily="34" charset="-34"/>
              <a:cs typeface="LilyUPC" panose="020B0604020202020204" pitchFamily="34" charset="-34"/>
            </a:endParaRPr>
          </a:p>
        </p:txBody>
      </p:sp>
      <p:pic>
        <p:nvPicPr>
          <p:cNvPr id="8" name="Picture 7" descr="C:\Users\holdenw\AppData\Local\Microsoft\Windows\Temporary Internet Files\Content.Outlook\ZY0EH6GO\P2P-circle-logo-282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1944" y="338959"/>
            <a:ext cx="1828800" cy="18288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6767179" y="1979957"/>
            <a:ext cx="44612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Peer to Peer Depression Awareness Campaign LMS </a:t>
            </a:r>
          </a:p>
          <a:p>
            <a:pPr algn="ctr"/>
            <a:r>
              <a:rPr lang="en-US" sz="1600" dirty="0" smtClean="0"/>
              <a:t>University of Michigan Depression Center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978819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20000"/>
                <a:lumOff val="80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02" t="396" r="24266"/>
          <a:stretch/>
        </p:blipFill>
        <p:spPr>
          <a:xfrm rot="5400000">
            <a:off x="7749722" y="630108"/>
            <a:ext cx="2760257" cy="500089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55" t="-1" r="30795" b="-1"/>
          <a:stretch/>
        </p:blipFill>
        <p:spPr>
          <a:xfrm rot="5400000">
            <a:off x="1978560" y="63602"/>
            <a:ext cx="2760259" cy="6133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216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8831" y="622417"/>
            <a:ext cx="94869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Myths Of Depression</a:t>
            </a:r>
          </a:p>
          <a:p>
            <a:r>
              <a:rPr lang="en-US" sz="3200" dirty="0" smtClean="0"/>
              <a:t> 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314916" y="1769154"/>
            <a:ext cx="80581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Myth or Fact?</a:t>
            </a:r>
          </a:p>
        </p:txBody>
      </p:sp>
      <p:pic>
        <p:nvPicPr>
          <p:cNvPr id="4" name="Picture 3" descr="C:\Users\holdenw\AppData\Local\Microsoft\Windows\Temporary Internet Files\Content.Outlook\ZY0EH6GO\P2P-circle-logo-282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1943" y="147145"/>
            <a:ext cx="1944415" cy="202061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6767179" y="1979957"/>
            <a:ext cx="44612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Peer to Peer Depression Awareness Campaign LMS </a:t>
            </a:r>
          </a:p>
          <a:p>
            <a:pPr algn="ctr"/>
            <a:r>
              <a:rPr lang="en-US" sz="1600" dirty="0" smtClean="0"/>
              <a:t>University of Michigan Depression Center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9122979" y="6581001"/>
            <a:ext cx="3069021" cy="276999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perspectiveLef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Ella, Allison, Cynthia, Andre, Lilith, Will, RAHS</a:t>
            </a:r>
            <a:endParaRPr lang="en-US" sz="1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724" l="0" r="98795">
                        <a14:foregroundMark x1="36948" y1="87245" x2="41365" y2="92602"/>
                        <a14:foregroundMark x1="50736" y1="64031" x2="49665" y2="57908"/>
                        <a14:foregroundMark x1="39491" y1="64796" x2="40830" y2="69388"/>
                        <a14:foregroundMark x1="44846" y1="62245" x2="44311" y2="57398"/>
                        <a14:foregroundMark x1="61178" y1="57398" x2="59304" y2="56633"/>
                        <a14:foregroundMark x1="58902" y1="64031" x2="59304" y2="64031"/>
                        <a14:foregroundMark x1="53280" y1="52041" x2="53949" y2="52041"/>
                        <a14:foregroundMark x1="78447" y1="53571" x2="80589" y2="48980"/>
                        <a14:backgroundMark x1="92369" y1="39286" x2="92771" y2="39286"/>
                        <a14:backgroundMark x1="80321" y1="50255" x2="80321" y2="5025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83365" y="2660388"/>
            <a:ext cx="4553362" cy="2389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571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8831" y="622417"/>
            <a:ext cx="94869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Myths Of Depression</a:t>
            </a:r>
          </a:p>
          <a:p>
            <a:r>
              <a:rPr lang="en-US" sz="3200" dirty="0" smtClean="0"/>
              <a:t> 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314916" y="1769154"/>
            <a:ext cx="805815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Myth or Fact of Depression: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Depression is your fault </a:t>
            </a:r>
          </a:p>
          <a:p>
            <a:endParaRPr lang="en-US" dirty="0" smtClean="0"/>
          </a:p>
          <a:p>
            <a:r>
              <a:rPr lang="en-US" dirty="0" smtClean="0"/>
              <a:t> </a:t>
            </a:r>
          </a:p>
        </p:txBody>
      </p:sp>
      <p:pic>
        <p:nvPicPr>
          <p:cNvPr id="4" name="Picture 3" descr="C:\Users\holdenw\AppData\Local\Microsoft\Windows\Temporary Internet Files\Content.Outlook\ZY0EH6GO\P2P-circle-logo-282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1943" y="147145"/>
            <a:ext cx="1944415" cy="202061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6767179" y="1979957"/>
            <a:ext cx="44612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Peer to Peer Depression Awareness Campaign LMS </a:t>
            </a:r>
          </a:p>
          <a:p>
            <a:pPr algn="ctr"/>
            <a:r>
              <a:rPr lang="en-US" sz="1600" dirty="0" smtClean="0"/>
              <a:t>University of Michigan Depression Center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9122979" y="6581001"/>
            <a:ext cx="3069021" cy="276999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perspectiveLef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Ella, Allison, Cynthia, Andre, Lilith, Will, RAHS</a:t>
            </a:r>
            <a:endParaRPr lang="en-US" sz="1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724" l="0" r="98795">
                        <a14:foregroundMark x1="36948" y1="87245" x2="41365" y2="92602"/>
                        <a14:foregroundMark x1="50736" y1="64031" x2="49665" y2="57908"/>
                        <a14:foregroundMark x1="39491" y1="64796" x2="40830" y2="69388"/>
                        <a14:foregroundMark x1="44846" y1="62245" x2="44311" y2="57398"/>
                        <a14:foregroundMark x1="61178" y1="57398" x2="59304" y2="56633"/>
                        <a14:foregroundMark x1="58902" y1="64031" x2="59304" y2="64031"/>
                        <a14:foregroundMark x1="53280" y1="52041" x2="53949" y2="52041"/>
                        <a14:foregroundMark x1="78447" y1="53571" x2="80589" y2="48980"/>
                        <a14:backgroundMark x1="92369" y1="39286" x2="92771" y2="39286"/>
                        <a14:backgroundMark x1="80321" y1="50255" x2="80321" y2="5025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83365" y="2660388"/>
            <a:ext cx="4553362" cy="2389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3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8831" y="622417"/>
            <a:ext cx="94869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Myths Of Depression</a:t>
            </a:r>
          </a:p>
          <a:p>
            <a:r>
              <a:rPr lang="en-US" sz="3200" dirty="0" smtClean="0"/>
              <a:t> 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314916" y="1769154"/>
            <a:ext cx="805815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Myth or Fact of Depression: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You should not talk to someone </a:t>
            </a:r>
          </a:p>
          <a:p>
            <a:endParaRPr lang="en-US" dirty="0" smtClean="0"/>
          </a:p>
          <a:p>
            <a:r>
              <a:rPr lang="en-US" dirty="0" smtClean="0"/>
              <a:t> </a:t>
            </a:r>
          </a:p>
        </p:txBody>
      </p:sp>
      <p:pic>
        <p:nvPicPr>
          <p:cNvPr id="4" name="Picture 3" descr="C:\Users\holdenw\AppData\Local\Microsoft\Windows\Temporary Internet Files\Content.Outlook\ZY0EH6GO\P2P-circle-logo-282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1943" y="147145"/>
            <a:ext cx="1944415" cy="202061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6767179" y="1979957"/>
            <a:ext cx="44612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Peer to Peer Depression Awareness Campaign LMS </a:t>
            </a:r>
          </a:p>
          <a:p>
            <a:pPr algn="ctr"/>
            <a:r>
              <a:rPr lang="en-US" sz="1600" dirty="0" smtClean="0"/>
              <a:t>University of Michigan Depression Center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9122979" y="6581001"/>
            <a:ext cx="3069021" cy="276999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perspectiveLef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Ella, Allison, Cynthia, Andre, Lilith, Will, RAHS</a:t>
            </a:r>
            <a:endParaRPr lang="en-US" sz="1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724" l="0" r="98795">
                        <a14:foregroundMark x1="36948" y1="87245" x2="41365" y2="92602"/>
                        <a14:foregroundMark x1="50736" y1="64031" x2="49665" y2="57908"/>
                        <a14:foregroundMark x1="39491" y1="64796" x2="40830" y2="69388"/>
                        <a14:foregroundMark x1="44846" y1="62245" x2="44311" y2="57398"/>
                        <a14:foregroundMark x1="61178" y1="57398" x2="59304" y2="56633"/>
                        <a14:foregroundMark x1="58902" y1="64031" x2="59304" y2="64031"/>
                        <a14:foregroundMark x1="53280" y1="52041" x2="53949" y2="52041"/>
                        <a14:foregroundMark x1="78447" y1="53571" x2="80589" y2="48980"/>
                        <a14:backgroundMark x1="92369" y1="39286" x2="92771" y2="39286"/>
                        <a14:backgroundMark x1="80321" y1="50255" x2="80321" y2="5025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83365" y="2660388"/>
            <a:ext cx="4553362" cy="2389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684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8831" y="622417"/>
            <a:ext cx="94869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Myths Of Depression</a:t>
            </a:r>
          </a:p>
          <a:p>
            <a:r>
              <a:rPr lang="en-US" sz="3200" dirty="0" smtClean="0"/>
              <a:t> 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314916" y="1769154"/>
            <a:ext cx="805815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Myth or Fact of Depression: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Depression is laziness </a:t>
            </a:r>
          </a:p>
          <a:p>
            <a:endParaRPr lang="en-US" dirty="0" smtClean="0"/>
          </a:p>
          <a:p>
            <a:r>
              <a:rPr lang="en-US" dirty="0" smtClean="0"/>
              <a:t> </a:t>
            </a:r>
          </a:p>
        </p:txBody>
      </p:sp>
      <p:pic>
        <p:nvPicPr>
          <p:cNvPr id="4" name="Picture 3" descr="C:\Users\holdenw\AppData\Local\Microsoft\Windows\Temporary Internet Files\Content.Outlook\ZY0EH6GO\P2P-circle-logo-282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1943" y="147145"/>
            <a:ext cx="1944415" cy="202061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6767179" y="1979957"/>
            <a:ext cx="44612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Peer to Peer Depression Awareness Campaign LMS </a:t>
            </a:r>
          </a:p>
          <a:p>
            <a:pPr algn="ctr"/>
            <a:r>
              <a:rPr lang="en-US" sz="1600" dirty="0" smtClean="0"/>
              <a:t>University of Michigan Depression Center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9122979" y="6581001"/>
            <a:ext cx="3069021" cy="276999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perspectiveLef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Ella, Allison, Cynthia, Andre, Lilith, Will, RAHS</a:t>
            </a:r>
            <a:endParaRPr lang="en-US" sz="1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724" l="0" r="98795">
                        <a14:foregroundMark x1="36948" y1="87245" x2="41365" y2="92602"/>
                        <a14:foregroundMark x1="50736" y1="64031" x2="49665" y2="57908"/>
                        <a14:foregroundMark x1="39491" y1="64796" x2="40830" y2="69388"/>
                        <a14:foregroundMark x1="44846" y1="62245" x2="44311" y2="57398"/>
                        <a14:foregroundMark x1="61178" y1="57398" x2="59304" y2="56633"/>
                        <a14:foregroundMark x1="58902" y1="64031" x2="59304" y2="64031"/>
                        <a14:foregroundMark x1="53280" y1="52041" x2="53949" y2="52041"/>
                        <a14:foregroundMark x1="78447" y1="53571" x2="80589" y2="48980"/>
                        <a14:backgroundMark x1="92369" y1="39286" x2="92771" y2="39286"/>
                        <a14:backgroundMark x1="80321" y1="50255" x2="80321" y2="5025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83365" y="2660388"/>
            <a:ext cx="4553362" cy="2389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507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370</TotalTime>
  <Words>596</Words>
  <Application>Microsoft Office PowerPoint</Application>
  <PresentationFormat>Widescreen</PresentationFormat>
  <Paragraphs>112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Arial Black</vt:lpstr>
      <vt:lpstr>Calibri</vt:lpstr>
      <vt:lpstr>Calibri Light</vt:lpstr>
      <vt:lpstr>Euphemia</vt:lpstr>
      <vt:lpstr>LilyUPC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Michigan Health System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Holden, William</dc:creator>
  <cp:lastModifiedBy>Holden, William</cp:lastModifiedBy>
  <cp:revision>20</cp:revision>
  <cp:lastPrinted>2018-02-15T14:40:24Z</cp:lastPrinted>
  <dcterms:created xsi:type="dcterms:W3CDTF">2017-11-30T19:20:46Z</dcterms:created>
  <dcterms:modified xsi:type="dcterms:W3CDTF">2018-05-31T17:33:16Z</dcterms:modified>
</cp:coreProperties>
</file>