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6" r:id="rId1"/>
  </p:sldMasterIdLst>
  <p:notesMasterIdLst>
    <p:notesMasterId r:id="rId26"/>
  </p:notesMasterIdLst>
  <p:sldIdLst>
    <p:sldId id="311" r:id="rId2"/>
    <p:sldId id="329" r:id="rId3"/>
    <p:sldId id="370" r:id="rId4"/>
    <p:sldId id="371" r:id="rId5"/>
    <p:sldId id="372" r:id="rId6"/>
    <p:sldId id="373" r:id="rId7"/>
    <p:sldId id="374" r:id="rId8"/>
    <p:sldId id="378" r:id="rId9"/>
    <p:sldId id="380" r:id="rId10"/>
    <p:sldId id="386" r:id="rId11"/>
    <p:sldId id="377" r:id="rId12"/>
    <p:sldId id="383" r:id="rId13"/>
    <p:sldId id="382" r:id="rId14"/>
    <p:sldId id="385" r:id="rId15"/>
    <p:sldId id="376" r:id="rId16"/>
    <p:sldId id="381" r:id="rId17"/>
    <p:sldId id="384" r:id="rId18"/>
    <p:sldId id="379" r:id="rId19"/>
    <p:sldId id="375" r:id="rId20"/>
    <p:sldId id="345" r:id="rId21"/>
    <p:sldId id="270" r:id="rId22"/>
    <p:sldId id="271" r:id="rId23"/>
    <p:sldId id="300" r:id="rId24"/>
    <p:sldId id="304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43" autoAdjust="0"/>
    <p:restoredTop sz="50796" autoAdjust="0"/>
  </p:normalViewPr>
  <p:slideViewPr>
    <p:cSldViewPr snapToGrid="0">
      <p:cViewPr varScale="1">
        <p:scale>
          <a:sx n="43" d="100"/>
          <a:sy n="43" d="100"/>
        </p:scale>
        <p:origin x="158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6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D8D57-4858-43F2-9274-90CE9E652508}" type="datetimeFigureOut">
              <a:rPr lang="en-AU" smtClean="0"/>
              <a:t>29/03/2026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40AA2-E79B-4615-BA97-AC73C3F806F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6125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3988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6149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9585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47102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3795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3575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673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4346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45970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8981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9783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737273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35325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663176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40AA2-E79B-4615-BA97-AC73C3F806F1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5470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178165"/>
      </p:ext>
    </p:extLst>
  </p:cSld>
  <p:clrMapOvr>
    <a:masterClrMapping/>
  </p:clrMapOvr>
  <p:transition spd="slow" advTm="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208720"/>
      </p:ext>
    </p:extLst>
  </p:cSld>
  <p:clrMapOvr>
    <a:masterClrMapping/>
  </p:clrMapOvr>
  <p:transition spd="slow" advTm="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293" y="1709738"/>
            <a:ext cx="10617157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0293" y="4589463"/>
            <a:ext cx="1061715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718999"/>
      </p:ext>
    </p:extLst>
  </p:cSld>
  <p:clrMapOvr>
    <a:masterClrMapping/>
  </p:clrMapOvr>
  <p:transition spd="slow" advTm="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1859"/>
      </p:ext>
    </p:extLst>
  </p:cSld>
  <p:clrMapOvr>
    <a:masterClrMapping/>
  </p:clrMapOvr>
  <p:transition spd="slow" advTm="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3903"/>
            <a:ext cx="522033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737063"/>
            <a:ext cx="5220335" cy="34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390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737063"/>
            <a:ext cx="5183188" cy="34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337076"/>
      </p:ext>
    </p:extLst>
  </p:cSld>
  <p:clrMapOvr>
    <a:masterClrMapping/>
  </p:clrMapOvr>
  <p:transition spd="slow" advTm="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326378"/>
      </p:ext>
    </p:extLst>
  </p:cSld>
  <p:clrMapOvr>
    <a:masterClrMapping/>
  </p:clrMapOvr>
  <p:transition spd="slow"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567591"/>
      </p:ext>
    </p:extLst>
  </p:cSld>
  <p:clrMapOvr>
    <a:masterClrMapping/>
  </p:clrMapOvr>
  <p:transition spd="slow" advTm="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2226364"/>
            <a:ext cx="3994785" cy="364262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22375"/>
      </p:ext>
    </p:extLst>
  </p:cSld>
  <p:clrMapOvr>
    <a:masterClrMapping/>
  </p:clrMapOvr>
  <p:transition spd="slow"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20" y="457200"/>
            <a:ext cx="405400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18020" y="2250218"/>
            <a:ext cx="4054006" cy="361876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649543"/>
      </p:ext>
    </p:extLst>
  </p:cSld>
  <p:clrMapOvr>
    <a:masterClrMapping/>
  </p:clrMapOvr>
  <p:transition spd="slow" advTm="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101069"/>
      </p:ext>
    </p:extLst>
  </p:cSld>
  <p:clrMapOvr>
    <a:masterClrMapping/>
  </p:clrMapOvr>
  <p:transition spd="slow"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77240" y="365125"/>
            <a:ext cx="779526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7AA7F-BE72-4467-897E-7A302F46504F}" type="datetimeFigureOut">
              <a:rPr lang="en-US" smtClean="0"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305978"/>
      </p:ext>
    </p:extLst>
  </p:cSld>
  <p:clrMapOvr>
    <a:masterClrMapping/>
  </p:clrMapOvr>
  <p:transition spd="slow" advTm="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CD62DB5A-5AA0-4E7E-94AB-AD20F02CA8DF}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086ECE-EF43-4B07-9DD0-59679471A067}"/>
              </a:ext>
            </a:extLst>
          </p:cNvPr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2" y="365125"/>
            <a:ext cx="1063751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2" y="1825625"/>
            <a:ext cx="1063751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2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3657AA7F-BE72-4467-897E-7A302F46504F}" type="datetimeFigureOut">
              <a:rPr lang="en-US" smtClean="0"/>
              <a:pPr/>
              <a:t>3/29/2026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7156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5561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75" r:id="rId8"/>
    <p:sldLayoutId id="2147483676" r:id="rId9"/>
    <p:sldLayoutId id="2147483677" r:id="rId10"/>
    <p:sldLayoutId id="2147483685" r:id="rId11"/>
  </p:sldLayoutIdLst>
  <p:transition spd="slow" advTm="100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choolsforfuture@outlook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choolsforfuture.wixsite.com/schoolsforfutur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5" Type="http://schemas.openxmlformats.org/officeDocument/2006/relationships/image" Target="../media/image25.svg"/><Relationship Id="rId4" Type="http://schemas.openxmlformats.org/officeDocument/2006/relationships/image" Target="../media/image24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1A4666-F1CA-1D1C-B4EB-1D8761A5D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075" y="1740261"/>
            <a:ext cx="3493655" cy="33774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57429B-6806-24BF-CD3F-C9BA87FB1EAA}"/>
              </a:ext>
            </a:extLst>
          </p:cNvPr>
          <p:cNvSpPr txBox="1"/>
          <p:nvPr/>
        </p:nvSpPr>
        <p:spPr>
          <a:xfrm>
            <a:off x="5575610" y="2207941"/>
            <a:ext cx="4969678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dirty="0"/>
              <a:t>ABN: 46135764876 ACNC</a:t>
            </a:r>
          </a:p>
          <a:p>
            <a:pPr algn="ctr"/>
            <a:r>
              <a:rPr lang="en-AU" sz="2800" dirty="0"/>
              <a:t>CRM:  001260561986</a:t>
            </a:r>
          </a:p>
          <a:p>
            <a:endParaRPr lang="en-AU" dirty="0"/>
          </a:p>
          <a:p>
            <a:pPr algn="ctr"/>
            <a:r>
              <a:rPr lang="en-AU" sz="2800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Schoolsforfuture@outlook.com</a:t>
            </a:r>
            <a:endParaRPr lang="en-AU" sz="2800" dirty="0"/>
          </a:p>
          <a:p>
            <a:pPr algn="ctr"/>
            <a:endParaRPr lang="en-AU" sz="1100" dirty="0"/>
          </a:p>
          <a:p>
            <a:pPr algn="ctr"/>
            <a:r>
              <a:rPr lang="en-AU" sz="2800" u="sng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https://schoolsforfuture.wixsite.com/schoolsforfuture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1979001158"/>
      </p:ext>
    </p:extLst>
  </p:cSld>
  <p:clrMapOvr>
    <a:masterClrMapping/>
  </p:clrMapOvr>
  <p:transition spd="slow" advTm="3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27650BA-44C3-6765-02DF-2A68383202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7513" y="2751"/>
            <a:ext cx="2943707" cy="31644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5F351F-1080-EA38-D72F-C7D5A51730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7513" y="3690798"/>
            <a:ext cx="2749534" cy="27556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C8EE86-D958-07E7-CA3C-B3769F3DE4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76" y="18801"/>
            <a:ext cx="2085013" cy="208501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3826C39-F13B-1A3E-1529-BF2BD027853E}"/>
              </a:ext>
            </a:extLst>
          </p:cNvPr>
          <p:cNvSpPr txBox="1"/>
          <p:nvPr/>
        </p:nvSpPr>
        <p:spPr>
          <a:xfrm>
            <a:off x="1102065" y="2212784"/>
            <a:ext cx="778968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4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Accessibility to schooling for all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200" dirty="0"/>
              <a:t>Inclusive &amp; equitable quality education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200" dirty="0"/>
              <a:t>Lifelong opportunity for all</a:t>
            </a:r>
            <a:endParaRPr lang="en-US" sz="4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4D59E4-7251-4C23-6019-58024ADE679E}"/>
              </a:ext>
            </a:extLst>
          </p:cNvPr>
          <p:cNvSpPr txBox="1"/>
          <p:nvPr/>
        </p:nvSpPr>
        <p:spPr>
          <a:xfrm>
            <a:off x="2377440" y="624840"/>
            <a:ext cx="6339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4800" dirty="0">
                <a:solidFill>
                  <a:srgbClr val="00B0F0"/>
                </a:solidFill>
              </a:rPr>
              <a:t>SCHOOLS FOR FUTURE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6C4A64-F061-D9DF-DBF9-6AAA17A51654}"/>
              </a:ext>
            </a:extLst>
          </p:cNvPr>
          <p:cNvSpPr txBox="1"/>
          <p:nvPr/>
        </p:nvSpPr>
        <p:spPr>
          <a:xfrm>
            <a:off x="2491387" y="1550451"/>
            <a:ext cx="62743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100" b="1" dirty="0">
                <a:solidFill>
                  <a:srgbClr val="00B0F0"/>
                </a:solidFill>
              </a:rPr>
              <a:t>https//schoolsforfuture.wixsite.com/</a:t>
            </a:r>
            <a:r>
              <a:rPr lang="en-AU" sz="2100" b="1" dirty="0" err="1">
                <a:solidFill>
                  <a:srgbClr val="00B0F0"/>
                </a:solidFill>
              </a:rPr>
              <a:t>schoolsforfuture</a:t>
            </a:r>
            <a:endParaRPr lang="en-AU" sz="2100" b="1" dirty="0">
              <a:solidFill>
                <a:srgbClr val="00B0F0"/>
              </a:solidFill>
            </a:endParaRP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id="{1F3EC9DC-0F51-304F-AC5E-D8A8538B03B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78400" y="3276600"/>
            <a:ext cx="1270000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/>
          </a:p>
        </p:txBody>
      </p:sp>
      <p:pic>
        <p:nvPicPr>
          <p:cNvPr id="1028" name="Picture 4" descr="Home - United Nations Sustainable Development">
            <a:extLst>
              <a:ext uri="{FF2B5EF4-FFF2-40B4-BE49-F238E27FC236}">
                <a16:creationId xmlns:a16="http://schemas.microsoft.com/office/drawing/2014/main" id="{0E4BC145-9F5B-59E1-B475-801E05A83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628" y="5176429"/>
            <a:ext cx="1419772" cy="139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| Sustainable Development">
            <a:extLst>
              <a:ext uri="{FF2B5EF4-FFF2-40B4-BE49-F238E27FC236}">
                <a16:creationId xmlns:a16="http://schemas.microsoft.com/office/drawing/2014/main" id="{71D3AC1B-C679-889F-2DE3-A67C9066D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738" y="5176429"/>
            <a:ext cx="1419772" cy="1397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6506120"/>
      </p:ext>
    </p:extLst>
  </p:cSld>
  <p:clrMapOvr>
    <a:masterClrMapping/>
  </p:clrMapOvr>
  <p:transition spd="slow" advTm="3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07473B-5F58-AEC5-46D7-49EF76AFC13F}"/>
              </a:ext>
            </a:extLst>
          </p:cNvPr>
          <p:cNvSpPr txBox="1"/>
          <p:nvPr/>
        </p:nvSpPr>
        <p:spPr>
          <a:xfrm>
            <a:off x="1193180" y="1010725"/>
            <a:ext cx="980563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7200" dirty="0"/>
              <a:t>Celebrating </a:t>
            </a:r>
          </a:p>
          <a:p>
            <a:pPr algn="ctr"/>
            <a:r>
              <a:rPr lang="en-AU" sz="8000" dirty="0"/>
              <a:t>Family Foundation</a:t>
            </a:r>
          </a:p>
          <a:p>
            <a:pPr algn="ctr"/>
            <a:r>
              <a:rPr lang="en-AU" sz="7200" dirty="0"/>
              <a:t>Mother’s Love &amp; Nurture</a:t>
            </a:r>
          </a:p>
          <a:p>
            <a:pPr algn="ctr"/>
            <a:r>
              <a:rPr lang="en-AU" sz="4800" i="1" dirty="0"/>
              <a:t>1</a:t>
            </a:r>
            <a:r>
              <a:rPr lang="en-AU" sz="4800" i="1" baseline="30000" dirty="0"/>
              <a:t>st</a:t>
            </a:r>
            <a:r>
              <a:rPr lang="en-AU" sz="4800" i="1" dirty="0"/>
              <a:t> May 2026</a:t>
            </a:r>
          </a:p>
        </p:txBody>
      </p:sp>
    </p:spTree>
    <p:extLst>
      <p:ext uri="{BB962C8B-B14F-4D97-AF65-F5344CB8AC3E}">
        <p14:creationId xmlns:p14="http://schemas.microsoft.com/office/powerpoint/2010/main" val="1131548543"/>
      </p:ext>
    </p:extLst>
  </p:cSld>
  <p:clrMapOvr>
    <a:masterClrMapping/>
  </p:clrMapOvr>
  <p:transition spd="slow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236CDF-1B54-E4DB-2A09-227693754195}"/>
              </a:ext>
            </a:extLst>
          </p:cNvPr>
          <p:cNvSpPr txBox="1"/>
          <p:nvPr/>
        </p:nvSpPr>
        <p:spPr>
          <a:xfrm>
            <a:off x="1300976" y="920621"/>
            <a:ext cx="95900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AU" sz="7200" b="1" dirty="0"/>
              <a:t>Family</a:t>
            </a:r>
          </a:p>
          <a:p>
            <a:pPr fontAlgn="base"/>
            <a:r>
              <a:rPr lang="en-AU" sz="7200" dirty="0"/>
              <a:t>“Family is the foundation of personal virtue and social order.” </a:t>
            </a:r>
            <a:r>
              <a:rPr lang="en-AU" sz="6600" i="1" dirty="0"/>
              <a:t>Confucius</a:t>
            </a:r>
          </a:p>
        </p:txBody>
      </p:sp>
    </p:spTree>
    <p:extLst>
      <p:ext uri="{BB962C8B-B14F-4D97-AF65-F5344CB8AC3E}">
        <p14:creationId xmlns:p14="http://schemas.microsoft.com/office/powerpoint/2010/main" val="695019493"/>
      </p:ext>
    </p:extLst>
  </p:cSld>
  <p:clrMapOvr>
    <a:masterClrMapping/>
  </p:clrMapOvr>
  <p:transition spd="slow" advTm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58226E-8517-797D-90C6-0CC74E55DAA9}"/>
              </a:ext>
            </a:extLst>
          </p:cNvPr>
          <p:cNvSpPr txBox="1"/>
          <p:nvPr/>
        </p:nvSpPr>
        <p:spPr>
          <a:xfrm>
            <a:off x="1070518" y="446049"/>
            <a:ext cx="942649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Motherhood</a:t>
            </a:r>
          </a:p>
          <a:p>
            <a:endParaRPr lang="en-US" sz="1200" dirty="0"/>
          </a:p>
          <a:p>
            <a:r>
              <a:rPr lang="en-US" sz="5400" dirty="0"/>
              <a:t>Inherited with compassion and love, mother nurtures children with wisdom and courage. She is the world to her children even if the world sees her as a women. </a:t>
            </a:r>
          </a:p>
          <a:p>
            <a:pPr algn="r"/>
            <a:r>
              <a:rPr lang="en-US" sz="3600" i="1" dirty="0"/>
              <a:t>Tuong Phan</a:t>
            </a:r>
            <a:endParaRPr lang="en-AU" sz="3600" i="1" dirty="0"/>
          </a:p>
        </p:txBody>
      </p:sp>
    </p:spTree>
    <p:extLst>
      <p:ext uri="{BB962C8B-B14F-4D97-AF65-F5344CB8AC3E}">
        <p14:creationId xmlns:p14="http://schemas.microsoft.com/office/powerpoint/2010/main" val="2677027323"/>
      </p:ext>
    </p:extLst>
  </p:cSld>
  <p:clrMapOvr>
    <a:masterClrMapping/>
  </p:clrMapOvr>
  <p:transition spd="slow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2DEBF4-72FE-3E1E-C5FF-F96F16403D07}"/>
              </a:ext>
            </a:extLst>
          </p:cNvPr>
          <p:cNvSpPr txBox="1"/>
          <p:nvPr/>
        </p:nvSpPr>
        <p:spPr>
          <a:xfrm>
            <a:off x="1278673" y="1438035"/>
            <a:ext cx="96346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5400" dirty="0"/>
              <a:t>Makes tribute to motherhood in honour of resilient mothers, who have offered  </a:t>
            </a:r>
            <a:r>
              <a:rPr lang="en-AU" sz="5400" b="1" dirty="0"/>
              <a:t>more than a century </a:t>
            </a:r>
            <a:r>
              <a:rPr lang="en-AU" sz="5400" dirty="0"/>
              <a:t>of love and care to their children, family and community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D0B45B-E5F2-6D2B-4D7E-5E858C0BD658}"/>
              </a:ext>
            </a:extLst>
          </p:cNvPr>
          <p:cNvSpPr txBox="1"/>
          <p:nvPr/>
        </p:nvSpPr>
        <p:spPr>
          <a:xfrm>
            <a:off x="1360449" y="446049"/>
            <a:ext cx="95454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dirty="0"/>
              <a:t>SFF MAY 2026 EVENT</a:t>
            </a:r>
          </a:p>
        </p:txBody>
      </p:sp>
    </p:spTree>
    <p:extLst>
      <p:ext uri="{BB962C8B-B14F-4D97-AF65-F5344CB8AC3E}">
        <p14:creationId xmlns:p14="http://schemas.microsoft.com/office/powerpoint/2010/main" val="2701994304"/>
      </p:ext>
    </p:extLst>
  </p:cSld>
  <p:clrMapOvr>
    <a:masterClrMapping/>
  </p:clrMapOvr>
  <p:transition spd="slow" advTm="1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95A46C-3527-D103-0D9A-C495B17EBA21}"/>
              </a:ext>
            </a:extLst>
          </p:cNvPr>
          <p:cNvSpPr txBox="1"/>
          <p:nvPr/>
        </p:nvSpPr>
        <p:spPr>
          <a:xfrm>
            <a:off x="1115122" y="1405054"/>
            <a:ext cx="10482147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Mai </a:t>
            </a:r>
            <a:r>
              <a:rPr lang="en-AU" sz="3000" dirty="0" err="1"/>
              <a:t>Thi</a:t>
            </a:r>
            <a:r>
              <a:rPr lang="en-AU" sz="3000" dirty="0"/>
              <a:t> Nhanh, 						106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Loc </a:t>
            </a:r>
            <a:r>
              <a:rPr lang="en-AU" sz="3000" dirty="0" err="1"/>
              <a:t>Thi</a:t>
            </a:r>
            <a:r>
              <a:rPr lang="en-AU" sz="3000" dirty="0"/>
              <a:t> Nguyen,						104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Nhan </a:t>
            </a:r>
            <a:r>
              <a:rPr lang="en-AU" sz="3000" dirty="0" err="1"/>
              <a:t>thi</a:t>
            </a:r>
            <a:r>
              <a:rPr lang="en-AU" sz="3000" dirty="0"/>
              <a:t> Nguyen, 						103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Beatriz Robles							103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Dao </a:t>
            </a:r>
            <a:r>
              <a:rPr lang="en-AU" sz="3000" dirty="0" err="1"/>
              <a:t>Thi</a:t>
            </a:r>
            <a:r>
              <a:rPr lang="en-AU" sz="3000" dirty="0"/>
              <a:t> Tran, 							102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Dorothy Miller. 							102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Anh Diec, 								100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Van </a:t>
            </a:r>
            <a:r>
              <a:rPr lang="en-AU" sz="3000" dirty="0" err="1"/>
              <a:t>Thi</a:t>
            </a:r>
            <a:r>
              <a:rPr lang="en-AU" sz="3000" dirty="0"/>
              <a:t> Ngo, 							100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Rosa Patron, 							100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Thoi </a:t>
            </a:r>
            <a:r>
              <a:rPr lang="en-AU" sz="3000" dirty="0" err="1"/>
              <a:t>Thi</a:t>
            </a:r>
            <a:r>
              <a:rPr lang="en-AU" sz="3000" dirty="0"/>
              <a:t> Lam,							100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n-AU" sz="3000" dirty="0"/>
              <a:t>Mrs Beatriz de Rivera						100 yrs old</a:t>
            </a:r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AU" sz="3000" dirty="0"/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AU" sz="3600" dirty="0"/>
          </a:p>
          <a:p>
            <a:pPr marL="571500" indent="-571500">
              <a:buFont typeface="Wingdings" panose="05000000000000000000" pitchFamily="2" charset="2"/>
              <a:buChar char="v"/>
            </a:pPr>
            <a:endParaRPr lang="en-AU" sz="3600" dirty="0"/>
          </a:p>
          <a:p>
            <a:endParaRPr lang="en-AU" sz="3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C99DE6-9DDF-48BA-BA23-0872C2C1C2FA}"/>
              </a:ext>
            </a:extLst>
          </p:cNvPr>
          <p:cNvSpPr txBox="1"/>
          <p:nvPr/>
        </p:nvSpPr>
        <p:spPr>
          <a:xfrm>
            <a:off x="1271239" y="669073"/>
            <a:ext cx="9545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600" b="1" dirty="0"/>
              <a:t>Mothers With a Century of Longevity by 2026</a:t>
            </a:r>
          </a:p>
        </p:txBody>
      </p:sp>
    </p:spTree>
    <p:extLst>
      <p:ext uri="{BB962C8B-B14F-4D97-AF65-F5344CB8AC3E}">
        <p14:creationId xmlns:p14="http://schemas.microsoft.com/office/powerpoint/2010/main" val="1387003340"/>
      </p:ext>
    </p:extLst>
  </p:cSld>
  <p:clrMapOvr>
    <a:masterClrMapping/>
  </p:clrMapOvr>
  <p:transition spd="slow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744BD049-9945-4379-EBE1-F74371B620D6}"/>
              </a:ext>
            </a:extLst>
          </p:cNvPr>
          <p:cNvSpPr txBox="1"/>
          <p:nvPr/>
        </p:nvSpPr>
        <p:spPr>
          <a:xfrm>
            <a:off x="1382751" y="423746"/>
            <a:ext cx="943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dirty="0"/>
              <a:t>Mrs Mai </a:t>
            </a:r>
            <a:r>
              <a:rPr lang="en-AU" sz="6000" dirty="0" err="1"/>
              <a:t>Thi</a:t>
            </a:r>
            <a:r>
              <a:rPr lang="en-AU" sz="6000" dirty="0"/>
              <a:t> Nhanh 106 yrs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A13B3E2-42B7-AC8A-7AB9-1E4C8773388D}"/>
              </a:ext>
            </a:extLst>
          </p:cNvPr>
          <p:cNvSpPr txBox="1"/>
          <p:nvPr/>
        </p:nvSpPr>
        <p:spPr>
          <a:xfrm>
            <a:off x="6304159" y="2089241"/>
            <a:ext cx="478015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01 January 1920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3600" dirty="0">
                <a:solidFill>
                  <a:prstClr val="white"/>
                </a:solidFill>
                <a:latin typeface="Calibri"/>
              </a:rPr>
              <a:t>3</a:t>
            </a: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years in Australia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Fairfield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Living with Son’s family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Daughters, Sons and extended family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75244C0-7705-4CDB-7A2D-1BFD9FCC2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72" y="1640078"/>
            <a:ext cx="5172172" cy="443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83647"/>
      </p:ext>
    </p:extLst>
  </p:cSld>
  <p:clrMapOvr>
    <a:masterClrMapping/>
  </p:clrMapOvr>
  <p:transition spd="slow" advTm="1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3B92AE8-7E5C-12D6-AF35-CC413ADECD8E}"/>
              </a:ext>
            </a:extLst>
          </p:cNvPr>
          <p:cNvSpPr txBox="1"/>
          <p:nvPr/>
        </p:nvSpPr>
        <p:spPr>
          <a:xfrm>
            <a:off x="1345580" y="156556"/>
            <a:ext cx="950083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000" dirty="0" err="1"/>
              <a:t>Mrs</a:t>
            </a:r>
            <a:r>
              <a:rPr lang="en-US" sz="6000" dirty="0"/>
              <a:t> Loc </a:t>
            </a:r>
            <a:r>
              <a:rPr lang="en-US" sz="6000" dirty="0" err="1"/>
              <a:t>Thi</a:t>
            </a:r>
            <a:r>
              <a:rPr lang="en-US" sz="6000" dirty="0"/>
              <a:t> Nguyen104 yrs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940908-7902-7D17-B74C-6A1BAF15A730}"/>
              </a:ext>
            </a:extLst>
          </p:cNvPr>
          <p:cNvSpPr txBox="1"/>
          <p:nvPr/>
        </p:nvSpPr>
        <p:spPr>
          <a:xfrm>
            <a:off x="5768900" y="1741288"/>
            <a:ext cx="562764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17 January 1922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35 years in Australia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Yagoona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Living with Son’s family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Daughters, Sons and extended family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4B287E-AC49-32A0-DAEA-0D4C0442EA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195" y="1583472"/>
            <a:ext cx="4624039" cy="465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81489"/>
      </p:ext>
    </p:extLst>
  </p:cSld>
  <p:clrMapOvr>
    <a:masterClrMapping/>
  </p:clrMapOvr>
  <p:transition spd="slow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0A47636-C825-E1D7-7A21-4150C043DDE0}"/>
              </a:ext>
            </a:extLst>
          </p:cNvPr>
          <p:cNvSpPr txBox="1"/>
          <p:nvPr/>
        </p:nvSpPr>
        <p:spPr>
          <a:xfrm>
            <a:off x="1226634" y="234836"/>
            <a:ext cx="985767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Mrs Nhien </a:t>
            </a:r>
            <a:r>
              <a:rPr kumimoji="0" lang="en-AU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</a:t>
            </a:r>
            <a:r>
              <a:rPr kumimoji="0" lang="en-AU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Nguyen 103 yrs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FFACF8-58A3-6FAF-CA2C-361A9DD9AAE6}"/>
              </a:ext>
            </a:extLst>
          </p:cNvPr>
          <p:cNvSpPr txBox="1"/>
          <p:nvPr/>
        </p:nvSpPr>
        <p:spPr>
          <a:xfrm>
            <a:off x="1226634" y="1849944"/>
            <a:ext cx="1010300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24 April 192</a:t>
            </a:r>
            <a:r>
              <a:rPr lang="en-AU" sz="4000" dirty="0">
                <a:solidFill>
                  <a:prstClr val="white"/>
                </a:solidFill>
                <a:latin typeface="Calibri"/>
              </a:rPr>
              <a:t>3</a:t>
            </a:r>
            <a:endParaRPr kumimoji="0" lang="en-AU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 years in Australia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Cabramatta NSW</a:t>
            </a:r>
          </a:p>
          <a:p>
            <a:pPr lvl="0">
              <a:defRPr/>
            </a:pP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Cared by: Arete </a:t>
            </a:r>
            <a:r>
              <a:rPr lang="en-AU" sz="4000" dirty="0">
                <a:solidFill>
                  <a:prstClr val="white"/>
                </a:solidFill>
              </a:rPr>
              <a:t>Healthcare Lansdowne Aged Care, Cabramatta </a:t>
            </a: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Sons</a:t>
            </a:r>
          </a:p>
        </p:txBody>
      </p:sp>
    </p:spTree>
    <p:extLst>
      <p:ext uri="{BB962C8B-B14F-4D97-AF65-F5344CB8AC3E}">
        <p14:creationId xmlns:p14="http://schemas.microsoft.com/office/powerpoint/2010/main" val="2182414338"/>
      </p:ext>
    </p:extLst>
  </p:cSld>
  <p:clrMapOvr>
    <a:masterClrMapping/>
  </p:clrMapOvr>
  <p:transition spd="slow" advTm="1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9AF876B-151B-A646-4C0F-1CC7BDA26DEF}"/>
              </a:ext>
            </a:extLst>
          </p:cNvPr>
          <p:cNvSpPr txBox="1"/>
          <p:nvPr/>
        </p:nvSpPr>
        <p:spPr>
          <a:xfrm>
            <a:off x="3319347" y="2099758"/>
            <a:ext cx="526892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200" dirty="0"/>
              <a:t>DOB: 5 June 1922</a:t>
            </a:r>
          </a:p>
          <a:p>
            <a:r>
              <a:rPr lang="en-AU" sz="3200" dirty="0"/>
              <a:t>Origin: Spanish </a:t>
            </a:r>
          </a:p>
          <a:p>
            <a:r>
              <a:rPr lang="en-AU" sz="3200" dirty="0"/>
              <a:t>45 years in Australia</a:t>
            </a:r>
          </a:p>
          <a:p>
            <a:r>
              <a:rPr lang="en-AU" sz="3200" dirty="0"/>
              <a:t>Cared by: Spanish Residential Gardens Rooty Hill NSW</a:t>
            </a:r>
          </a:p>
          <a:p>
            <a:r>
              <a:rPr lang="en-AU" sz="3200" dirty="0"/>
              <a:t>Carers: Daughters, Sons and extended family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036428-B568-365F-B249-CF2AD29975AE}"/>
              </a:ext>
            </a:extLst>
          </p:cNvPr>
          <p:cNvSpPr txBox="1"/>
          <p:nvPr/>
        </p:nvSpPr>
        <p:spPr>
          <a:xfrm>
            <a:off x="1271239" y="446049"/>
            <a:ext cx="9746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dirty="0"/>
              <a:t>Mrs Beatriz Robles 103 yrs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B8897C3-FB6B-E0AD-5071-4DF1EC98C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51" y="2099758"/>
            <a:ext cx="2319454" cy="35394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49F772-DECD-1AC6-15C5-343EEABBD9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8271" y="1895707"/>
            <a:ext cx="2785973" cy="3539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840337"/>
      </p:ext>
    </p:extLst>
  </p:cSld>
  <p:clrMapOvr>
    <a:masterClrMapping/>
  </p:clrMapOvr>
  <p:transition spd="slow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D5CD5-4E0D-C1C4-929A-15B27C9FA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8F781DC5-04B1-8501-E5A6-CD3A5C786FDF}"/>
              </a:ext>
            </a:extLst>
          </p:cNvPr>
          <p:cNvSpPr txBox="1"/>
          <p:nvPr/>
        </p:nvSpPr>
        <p:spPr>
          <a:xfrm>
            <a:off x="1382751" y="423746"/>
            <a:ext cx="943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dirty="0"/>
              <a:t>Mrs Dao </a:t>
            </a:r>
            <a:r>
              <a:rPr lang="en-AU" sz="6000" dirty="0" err="1"/>
              <a:t>Thi</a:t>
            </a:r>
            <a:r>
              <a:rPr lang="en-AU" sz="6000" dirty="0"/>
              <a:t> Tran 102 yrs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2E566E-FEEF-BCEE-E384-C638B03AD9EA}"/>
              </a:ext>
            </a:extLst>
          </p:cNvPr>
          <p:cNvSpPr txBox="1"/>
          <p:nvPr/>
        </p:nvSpPr>
        <p:spPr>
          <a:xfrm>
            <a:off x="3702205" y="1970170"/>
            <a:ext cx="50106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24  Apri 1924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3600" dirty="0">
                <a:solidFill>
                  <a:prstClr val="white"/>
                </a:solidFill>
                <a:latin typeface="Calibri"/>
              </a:rPr>
              <a:t>3</a:t>
            </a: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years in Australia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Fairfield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Living with Daughter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Daughters, Sons and extended family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9A814-AEA7-6C9B-3F18-D90578909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13" y="1851101"/>
            <a:ext cx="3215267" cy="42084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7344CAD-B0FB-0E15-E2C1-F0997FA6C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4204" y="1851101"/>
            <a:ext cx="3653883" cy="4160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63043"/>
      </p:ext>
    </p:extLst>
  </p:cSld>
  <p:clrMapOvr>
    <a:masterClrMapping/>
  </p:clrMapOvr>
  <p:transition spd="slow" advTm="1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AF039-5FE5-33E2-04A8-63006F55AD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2982BD2A-DDED-6BC2-B0F4-01189704C4A9}"/>
              </a:ext>
            </a:extLst>
          </p:cNvPr>
          <p:cNvSpPr txBox="1"/>
          <p:nvPr/>
        </p:nvSpPr>
        <p:spPr>
          <a:xfrm>
            <a:off x="1382751" y="423746"/>
            <a:ext cx="94339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dirty="0"/>
              <a:t>Mrs Dorothy Miller 102 yrs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231407-5085-04D9-EFF2-6DDC1385C13B}"/>
              </a:ext>
            </a:extLst>
          </p:cNvPr>
          <p:cNvSpPr txBox="1"/>
          <p:nvPr/>
        </p:nvSpPr>
        <p:spPr>
          <a:xfrm>
            <a:off x="4571999" y="2040435"/>
            <a:ext cx="57317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09 July 1924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Australia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3600" dirty="0">
                <a:solidFill>
                  <a:prstClr val="white"/>
                </a:solidFill>
                <a:latin typeface="Calibri"/>
              </a:rPr>
              <a:t>50</a:t>
            </a: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years in Sydney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Fairfield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Living by herself </a:t>
            </a:r>
          </a:p>
          <a:p>
            <a:pPr lvl="0"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Sons, </a:t>
            </a:r>
            <a:r>
              <a:rPr lang="en-AU" sz="3600" dirty="0">
                <a:solidFill>
                  <a:prstClr val="white"/>
                </a:solidFill>
              </a:rPr>
              <a:t>Daughters </a:t>
            </a: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</a:t>
            </a:r>
            <a:r>
              <a:rPr lang="en-AU" sz="3600" dirty="0">
                <a:solidFill>
                  <a:prstClr val="white"/>
                </a:solidFill>
              </a:rPr>
              <a:t>extended family </a:t>
            </a:r>
            <a:endParaRPr kumimoji="0" lang="en-AU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DB8167-E222-23F8-B641-285D3BC9F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189340" y="2197026"/>
            <a:ext cx="4482792" cy="365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880171"/>
      </p:ext>
    </p:extLst>
  </p:cSld>
  <p:clrMapOvr>
    <a:masterClrMapping/>
  </p:clrMapOvr>
  <p:transition spd="slow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3415152-FCD4-195A-A7E2-27FE02DBD390}"/>
              </a:ext>
            </a:extLst>
          </p:cNvPr>
          <p:cNvSpPr txBox="1"/>
          <p:nvPr/>
        </p:nvSpPr>
        <p:spPr>
          <a:xfrm>
            <a:off x="869795" y="0"/>
            <a:ext cx="1016991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Mrs Linh Tu Ly 100 yrs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B85226-418F-57EB-4965-38C164215239}"/>
              </a:ext>
            </a:extLst>
          </p:cNvPr>
          <p:cNvSpPr txBox="1"/>
          <p:nvPr/>
        </p:nvSpPr>
        <p:spPr>
          <a:xfrm>
            <a:off x="1717288" y="1252265"/>
            <a:ext cx="907709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26 April 1925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4400" dirty="0">
                <a:solidFill>
                  <a:prstClr val="white"/>
                </a:solidFill>
                <a:latin typeface="Calibri"/>
              </a:rPr>
              <a:t>2</a:t>
            </a: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years in Australia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Bankstown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Cared by: Son’s Family NSW</a:t>
            </a:r>
          </a:p>
          <a:p>
            <a:pPr lvl="0">
              <a:defRPr/>
            </a:pP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Sons a</a:t>
            </a:r>
            <a:r>
              <a:rPr lang="en-AU" sz="4400" dirty="0">
                <a:solidFill>
                  <a:prstClr val="white"/>
                </a:solidFill>
              </a:rPr>
              <a:t> Daughters a</a:t>
            </a:r>
            <a:r>
              <a:rPr kumimoji="0" lang="en-AU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nd</a:t>
            </a:r>
            <a:r>
              <a:rPr kumimoji="0" lang="en-AU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extended family</a:t>
            </a:r>
          </a:p>
        </p:txBody>
      </p:sp>
    </p:spTree>
    <p:extLst>
      <p:ext uri="{BB962C8B-B14F-4D97-AF65-F5344CB8AC3E}">
        <p14:creationId xmlns:p14="http://schemas.microsoft.com/office/powerpoint/2010/main" val="1601570558"/>
      </p:ext>
    </p:extLst>
  </p:cSld>
  <p:clrMapOvr>
    <a:masterClrMapping/>
  </p:clrMapOvr>
  <p:transition spd="slow" advTm="1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D03943F-E3FD-6FF1-E273-86730BCD2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51" y="1382751"/>
            <a:ext cx="2587083" cy="497344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A23202-F2D3-9252-E9DB-0CD1DB3E73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6565" y="1650380"/>
            <a:ext cx="2868535" cy="42374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0188783-2E16-A4C4-3366-57BF98D0CC76}"/>
              </a:ext>
            </a:extLst>
          </p:cNvPr>
          <p:cNvSpPr txBox="1"/>
          <p:nvPr/>
        </p:nvSpPr>
        <p:spPr>
          <a:xfrm>
            <a:off x="1271239" y="446049"/>
            <a:ext cx="97461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dirty="0"/>
              <a:t>Mrs Beatriz de Rivera 100 yrs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AF69A7-B4A4-B280-2C46-3BA1279286B0}"/>
              </a:ext>
            </a:extLst>
          </p:cNvPr>
          <p:cNvSpPr txBox="1"/>
          <p:nvPr/>
        </p:nvSpPr>
        <p:spPr>
          <a:xfrm>
            <a:off x="3233854" y="1873405"/>
            <a:ext cx="48842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/>
              <a:t>DOB: 14 March 1926</a:t>
            </a:r>
          </a:p>
          <a:p>
            <a:r>
              <a:rPr lang="en-AU" sz="3200" dirty="0"/>
              <a:t>Origin: Spanish</a:t>
            </a:r>
          </a:p>
          <a:p>
            <a:r>
              <a:rPr lang="en-AU" sz="3200" dirty="0"/>
              <a:t>45 years in Australia</a:t>
            </a:r>
          </a:p>
          <a:p>
            <a:r>
              <a:rPr lang="en-AU" sz="3200" dirty="0"/>
              <a:t>Home: Mt Pritchards NSW</a:t>
            </a:r>
          </a:p>
          <a:p>
            <a:r>
              <a:rPr lang="en-AU" sz="3200" dirty="0"/>
              <a:t>Living by herself</a:t>
            </a:r>
          </a:p>
          <a:p>
            <a:r>
              <a:rPr lang="en-AU" sz="3200" dirty="0"/>
              <a:t>Carers: Daughters, Sons and extended family</a:t>
            </a:r>
          </a:p>
        </p:txBody>
      </p:sp>
    </p:spTree>
    <p:extLst>
      <p:ext uri="{BB962C8B-B14F-4D97-AF65-F5344CB8AC3E}">
        <p14:creationId xmlns:p14="http://schemas.microsoft.com/office/powerpoint/2010/main" val="2984101000"/>
      </p:ext>
    </p:extLst>
  </p:cSld>
  <p:clrMapOvr>
    <a:masterClrMapping/>
  </p:clrMapOvr>
  <p:transition spd="slow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F6F2F1-8B09-A6F5-C732-E23A7DFBFF8C}"/>
              </a:ext>
            </a:extLst>
          </p:cNvPr>
          <p:cNvSpPr txBox="1"/>
          <p:nvPr/>
        </p:nvSpPr>
        <p:spPr>
          <a:xfrm>
            <a:off x="1405054" y="239080"/>
            <a:ext cx="1010300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Mrs Rosa Patron 100 yrs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7C6C5F-3579-4570-9252-D1BED663C8B3}"/>
              </a:ext>
            </a:extLst>
          </p:cNvPr>
          <p:cNvSpPr txBox="1"/>
          <p:nvPr/>
        </p:nvSpPr>
        <p:spPr>
          <a:xfrm>
            <a:off x="5605346" y="2317626"/>
            <a:ext cx="659408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25 June 1926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Spanish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3600" dirty="0">
                <a:solidFill>
                  <a:prstClr val="white"/>
                </a:solidFill>
                <a:latin typeface="Calibri"/>
              </a:rPr>
              <a:t>4</a:t>
            </a: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years in Australia</a:t>
            </a:r>
          </a:p>
          <a:p>
            <a:pPr lvl="0"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Aged Care, Chipping Norton,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Sons and extended family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B78CD47-0B7C-0CF1-19D9-D599498BFF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376" y="1873797"/>
            <a:ext cx="4482790" cy="430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65336"/>
      </p:ext>
    </p:extLst>
  </p:cSld>
  <p:clrMapOvr>
    <a:masterClrMapping/>
  </p:clrMapOvr>
  <p:transition spd="slow" advTm="1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01D1FD-3506-CCEB-5A45-25E214B85A49}"/>
              </a:ext>
            </a:extLst>
          </p:cNvPr>
          <p:cNvSpPr txBox="1"/>
          <p:nvPr/>
        </p:nvSpPr>
        <p:spPr>
          <a:xfrm>
            <a:off x="1003610" y="234835"/>
            <a:ext cx="1008070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Mrs Lam </a:t>
            </a:r>
            <a:r>
              <a:rPr kumimoji="0" lang="en-AU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</a:t>
            </a:r>
            <a:r>
              <a:rPr kumimoji="0" lang="en-AU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Thoi 100 yrs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C615F4-20FD-CEC7-AE42-9D63C4F53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43" y="1583473"/>
            <a:ext cx="4036277" cy="437127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F4D60B-F30B-0333-D1B8-D1F411186D3A}"/>
              </a:ext>
            </a:extLst>
          </p:cNvPr>
          <p:cNvSpPr txBox="1"/>
          <p:nvPr/>
        </p:nvSpPr>
        <p:spPr>
          <a:xfrm>
            <a:off x="5403229" y="1707434"/>
            <a:ext cx="636456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12 February 1926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3600" dirty="0">
                <a:solidFill>
                  <a:prstClr val="white"/>
                </a:solidFill>
                <a:latin typeface="Calibri"/>
              </a:rPr>
              <a:t>3</a:t>
            </a: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 years in Sydney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Edensor Park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Living With Son’s Family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Sons, Daughters and extended family </a:t>
            </a:r>
          </a:p>
          <a:p>
            <a:pPr lvl="0">
              <a:defRPr/>
            </a:pPr>
            <a:r>
              <a:rPr lang="en-AU" sz="1800" dirty="0">
                <a:solidFill>
                  <a:prstClr val="white"/>
                </a:solidFill>
              </a:rPr>
              <a:t> </a:t>
            </a:r>
            <a:endParaRPr kumimoji="0" lang="en-A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18467"/>
      </p:ext>
    </p:extLst>
  </p:cSld>
  <p:clrMapOvr>
    <a:masterClrMapping/>
  </p:clrMapOvr>
  <p:transition spd="slow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6D0F85-E57B-7376-D462-E4F02995BB16}"/>
              </a:ext>
            </a:extLst>
          </p:cNvPr>
          <p:cNvSpPr txBox="1"/>
          <p:nvPr/>
        </p:nvSpPr>
        <p:spPr>
          <a:xfrm>
            <a:off x="3902927" y="1988906"/>
            <a:ext cx="492884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DOB: 01 January 192</a:t>
            </a:r>
            <a:r>
              <a:rPr lang="en-AU" sz="3200" dirty="0">
                <a:solidFill>
                  <a:prstClr val="white"/>
                </a:solidFill>
                <a:latin typeface="Calibri"/>
              </a:rPr>
              <a:t>6</a:t>
            </a:r>
            <a:endParaRPr kumimoji="0" lang="en-AU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Origin: Vietnamese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3200" dirty="0">
                <a:solidFill>
                  <a:prstClr val="white"/>
                </a:solidFill>
                <a:latin typeface="Calibri"/>
              </a:rPr>
              <a:t>2</a:t>
            </a: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 years in Australia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Add: Canley Heights NSW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Living with Son’s family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Carers: Daughters, Sons and extended family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B4B21A-397D-F804-537D-AD5BA487F888}"/>
              </a:ext>
            </a:extLst>
          </p:cNvPr>
          <p:cNvSpPr txBox="1"/>
          <p:nvPr/>
        </p:nvSpPr>
        <p:spPr>
          <a:xfrm>
            <a:off x="1148576" y="235925"/>
            <a:ext cx="1043754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U" sz="6000" dirty="0"/>
              <a:t>Mrs Van </a:t>
            </a:r>
            <a:r>
              <a:rPr lang="en-AU" sz="6000" dirty="0" err="1"/>
              <a:t>Thi</a:t>
            </a:r>
            <a:r>
              <a:rPr lang="en-AU" sz="6000" dirty="0"/>
              <a:t> Ngo 100 yrs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770D7B7-9DE7-9568-C4A5-DC693127E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37" y="1640078"/>
            <a:ext cx="3337351" cy="42370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B4BA70-60E3-9DF9-6026-39B31D2509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2487" y="1828800"/>
            <a:ext cx="2950775" cy="404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80358"/>
      </p:ext>
    </p:extLst>
  </p:cSld>
  <p:clrMapOvr>
    <a:masterClrMapping/>
  </p:clrMapOvr>
  <p:transition spd="slow" advTm="1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948880-6D72-87AD-6C71-51DF8879E1D1}"/>
              </a:ext>
            </a:extLst>
          </p:cNvPr>
          <p:cNvSpPr txBox="1"/>
          <p:nvPr/>
        </p:nvSpPr>
        <p:spPr>
          <a:xfrm>
            <a:off x="1077951" y="258901"/>
            <a:ext cx="10036098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b="1" dirty="0"/>
              <a:t>Living Values</a:t>
            </a:r>
          </a:p>
          <a:p>
            <a:pPr algn="ctr"/>
            <a:r>
              <a:rPr lang="en-AU" sz="6000" b="1" dirty="0"/>
              <a:t>learnt from these seniors</a:t>
            </a:r>
          </a:p>
          <a:p>
            <a:endParaRPr lang="en-AU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AU" sz="4400" dirty="0"/>
              <a:t>Education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AU" sz="1200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AU" sz="4400" dirty="0"/>
              <a:t>Family love &amp; harmony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AU" sz="1200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AU" sz="4400" dirty="0"/>
              <a:t>Simple Living, Spend within means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AU" sz="1200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AU" sz="4400" dirty="0"/>
              <a:t>Forgiveness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endParaRPr lang="en-AU" sz="1200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AU" sz="4400" dirty="0"/>
              <a:t>Hardworking</a:t>
            </a:r>
          </a:p>
        </p:txBody>
      </p:sp>
    </p:spTree>
    <p:extLst>
      <p:ext uri="{BB962C8B-B14F-4D97-AF65-F5344CB8AC3E}">
        <p14:creationId xmlns:p14="http://schemas.microsoft.com/office/powerpoint/2010/main" val="2947824286"/>
      </p:ext>
    </p:extLst>
  </p:cSld>
  <p:clrMapOvr>
    <a:masterClrMapping/>
  </p:clrMapOvr>
  <p:transition spd="slow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FA1A3-575B-6325-522A-10A918E57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kumimoji="0" lang="en-AU" sz="6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Gill Sans Nova"/>
                <a:ea typeface="+mj-ea"/>
                <a:cs typeface="+mj-cs"/>
              </a:rPr>
              <a:t>Keynote Speaker</a:t>
            </a:r>
            <a:endParaRPr lang="en-AU" sz="6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519066-28E4-0978-6C26-CFB368CB917C}"/>
              </a:ext>
            </a:extLst>
          </p:cNvPr>
          <p:cNvSpPr txBox="1"/>
          <p:nvPr/>
        </p:nvSpPr>
        <p:spPr>
          <a:xfrm>
            <a:off x="4170556" y="2018523"/>
            <a:ext cx="724420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6000" b="1" dirty="0"/>
              <a:t>Mr Zhi Soon</a:t>
            </a:r>
          </a:p>
          <a:p>
            <a:pPr algn="ctr"/>
            <a:r>
              <a:rPr lang="en-AU" sz="5400" b="1" dirty="0"/>
              <a:t>MP for Banks</a:t>
            </a:r>
          </a:p>
          <a:p>
            <a:pPr algn="ctr"/>
            <a:r>
              <a:rPr lang="en-AU" sz="5400" b="1" dirty="0"/>
              <a:t>Southwest Syd</a:t>
            </a:r>
          </a:p>
          <a:p>
            <a:pPr algn="ctr"/>
            <a:r>
              <a:rPr lang="en-AU" sz="5400" b="1" dirty="0"/>
              <a:t>Australia</a:t>
            </a:r>
          </a:p>
        </p:txBody>
      </p:sp>
      <p:pic>
        <p:nvPicPr>
          <p:cNvPr id="1026" name="Picture 2" descr="Zhi Soon – Member for Banks">
            <a:extLst>
              <a:ext uri="{FF2B5EF4-FFF2-40B4-BE49-F238E27FC236}">
                <a16:creationId xmlns:a16="http://schemas.microsoft.com/office/drawing/2014/main" id="{651E494B-EDD1-48E3-00F6-84825F34BC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" y="1690688"/>
            <a:ext cx="287630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149881"/>
      </p:ext>
    </p:extLst>
  </p:cSld>
  <p:clrMapOvr>
    <a:masterClrMapping/>
  </p:clrMapOvr>
  <p:transition spd="slow" advTm="1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7" name="Rectangle 96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2BAF6C38-492C-4EA2-9BD9-B3CCDF422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00" name="Rectangle 99">
            <a:extLst>
              <a:ext uri="{FF2B5EF4-FFF2-40B4-BE49-F238E27FC236}">
                <a16:creationId xmlns:a16="http://schemas.microsoft.com/office/drawing/2014/main" id="{F518D20D-5F05-49C3-8900-68783F8AC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F50CA5B-2FF8-43D9-B7D8-3BDE1BFD3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" name="Content Placeholder 9" descr="A hand writing on a heart shape&#10;&#10;Description automatically generated">
            <a:extLst>
              <a:ext uri="{FF2B5EF4-FFF2-40B4-BE49-F238E27FC236}">
                <a16:creationId xmlns:a16="http://schemas.microsoft.com/office/drawing/2014/main" id="{ABFD0DB0-5790-5B8B-666B-32D86578C3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860" r="1" b="10510"/>
          <a:stretch/>
        </p:blipFill>
        <p:spPr>
          <a:xfrm>
            <a:off x="484631" y="484631"/>
            <a:ext cx="11222738" cy="5890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3FE0A5-D0D3-0B77-B4F6-ECA4A4371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049" y="3971990"/>
            <a:ext cx="2085013" cy="20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968526"/>
      </p:ext>
    </p:extLst>
  </p:cSld>
  <p:clrMapOvr>
    <a:masterClrMapping/>
  </p:clrMapOvr>
  <p:transition spd="slow" advTm="3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D62DB5A-5AA0-4E7E-94AB-AD20F02CA8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F086ECE-EF43-4B07-9DD0-59679471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BAF6C38-492C-4EA2-9BD9-B3CCDF422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518D20D-5F05-49C3-8900-68783F8AC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F50CA5B-2FF8-43D9-B7D8-3BDE1BFD3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bg2">
              <a:lumMod val="90000"/>
              <a:lumOff val="1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254473F-7004-4DC4-8D5A-2FD85D5177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0" y="0"/>
            <a:ext cx="3429000" cy="3429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1CDBAAF-541B-4F2D-939E-B13F2EC7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" y="0"/>
            <a:ext cx="3429000" cy="3429000"/>
          </a:xfrm>
          <a:prstGeom prst="rect">
            <a:avLst/>
          </a:prstGeom>
        </p:spPr>
      </p:pic>
      <p:pic>
        <p:nvPicPr>
          <p:cNvPr id="5" name="Content Placeholder 4" descr="A child kissing a child&#10;&#10;Description automatically generated">
            <a:extLst>
              <a:ext uri="{FF2B5EF4-FFF2-40B4-BE49-F238E27FC236}">
                <a16:creationId xmlns:a16="http://schemas.microsoft.com/office/drawing/2014/main" id="{550A3A3F-B6B8-DB22-DCD7-59FBD9518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r="7139"/>
          <a:stretch/>
        </p:blipFill>
        <p:spPr>
          <a:xfrm>
            <a:off x="3432048" y="806"/>
            <a:ext cx="5327904" cy="6856388"/>
          </a:xfrm>
          <a:prstGeom prst="rect">
            <a:avLst/>
          </a:prstGeom>
        </p:spPr>
      </p:pic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BFA272C8-94F8-4081-B918-FED119E1A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3000" y="0"/>
            <a:ext cx="3429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2985CF86-7E97-4B8E-A274-890D1217B2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63000" y="0"/>
            <a:ext cx="3429000" cy="3429000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BFE31F77-B71F-4A5B-8BBC-6584ED395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050" y="3427200"/>
            <a:ext cx="3429000" cy="3429000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35182FCE-5B14-4A20-BB06-D2C1360773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61200" y="3427200"/>
            <a:ext cx="3430800" cy="3430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Graphic 31">
            <a:extLst>
              <a:ext uri="{FF2B5EF4-FFF2-40B4-BE49-F238E27FC236}">
                <a16:creationId xmlns:a16="http://schemas.microsoft.com/office/drawing/2014/main" id="{C606E479-C24C-415E-BB4A-B07BE0D56D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63000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845453"/>
      </p:ext>
    </p:extLst>
  </p:cSld>
  <p:clrMapOvr>
    <a:masterClrMapping/>
  </p:clrMapOvr>
  <p:transition spd="slow" advTm="3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ouquet of flowers with text&#10;&#10;Description automatically generated">
            <a:extLst>
              <a:ext uri="{FF2B5EF4-FFF2-40B4-BE49-F238E27FC236}">
                <a16:creationId xmlns:a16="http://schemas.microsoft.com/office/drawing/2014/main" id="{A83BA512-404A-9CA5-F9AD-0379E2DC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48175" y="126668"/>
            <a:ext cx="6728118" cy="660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071775"/>
      </p:ext>
    </p:extLst>
  </p:cSld>
  <p:clrMapOvr>
    <a:masterClrMapping/>
  </p:clrMapOvr>
  <p:transition spd="slow" advTm="3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DF92E-4CCB-3D41-4784-F56F676D4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i="1" dirty="0">
                <a:solidFill>
                  <a:srgbClr val="FF0000"/>
                </a:solidFill>
              </a:rPr>
              <a:t>Wishing You Happiness &amp; Contentment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1FC662-952B-BD67-ED29-E906A2800D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0331" y="1825625"/>
            <a:ext cx="4351338" cy="43513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2285-A8E1-5763-BB0F-73EE6859CFB1}"/>
              </a:ext>
            </a:extLst>
          </p:cNvPr>
          <p:cNvSpPr txBox="1"/>
          <p:nvPr/>
        </p:nvSpPr>
        <p:spPr>
          <a:xfrm>
            <a:off x="412124" y="1825625"/>
            <a:ext cx="30809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i="1" dirty="0">
                <a:solidFill>
                  <a:srgbClr val="00B0F0"/>
                </a:solidFill>
              </a:rPr>
              <a:t>From all of us: SFF members, collaborators and children in need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CA7DED-41CC-937F-E4D5-84CBA643CB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8963" y="1825625"/>
            <a:ext cx="3080913" cy="383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065281"/>
      </p:ext>
    </p:extLst>
  </p:cSld>
  <p:clrMapOvr>
    <a:masterClrMapping/>
  </p:clrMapOvr>
  <p:transition spd="slow" advTm="3000"/>
</p:sld>
</file>

<file path=ppt/theme/theme1.xml><?xml version="1.0" encoding="utf-8"?>
<a:theme xmlns:a="http://schemas.openxmlformats.org/drawingml/2006/main" name="CelebrationVTI">
  <a:themeElements>
    <a:clrScheme name="Custom 25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1274F"/>
      </a:accent1>
      <a:accent2>
        <a:srgbClr val="97446E"/>
      </a:accent2>
      <a:accent3>
        <a:srgbClr val="24BEEE"/>
      </a:accent3>
      <a:accent4>
        <a:srgbClr val="A52B3A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brationVTI" id="{BAD6E4D6-FB5F-472A-BAD2-154760D77BE0}" vid="{59D360FE-6438-46F1-A5A6-11415132A2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7421</TotalTime>
  <Words>739</Words>
  <Application>Microsoft Office PowerPoint</Application>
  <PresentationFormat>Widescreen</PresentationFormat>
  <Paragraphs>147</Paragraphs>
  <Slides>24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Aptos</vt:lpstr>
      <vt:lpstr>Arial</vt:lpstr>
      <vt:lpstr>Calibri</vt:lpstr>
      <vt:lpstr>Gill Sans Nova</vt:lpstr>
      <vt:lpstr>Wingdings</vt:lpstr>
      <vt:lpstr>CelebrationVTI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Keynote Speaker</vt:lpstr>
      <vt:lpstr>PowerPoint Presentation</vt:lpstr>
      <vt:lpstr>PowerPoint Presentation</vt:lpstr>
      <vt:lpstr>PowerPoint Presentation</vt:lpstr>
      <vt:lpstr>Wishing You Happiness &amp; Contentment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Tuong Phan</dc:creator>
  <cp:lastModifiedBy>Schools For Future</cp:lastModifiedBy>
  <cp:revision>68</cp:revision>
  <dcterms:created xsi:type="dcterms:W3CDTF">2024-10-06T06:33:40Z</dcterms:created>
  <dcterms:modified xsi:type="dcterms:W3CDTF">2026-03-28T23:56:34Z</dcterms:modified>
</cp:coreProperties>
</file>