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1pPr>
    <a:lvl2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8FB"/>
          </a:solidFill>
        </a:fill>
      </a:tcStyle>
    </a:wholeTbl>
    <a:band2H>
      <a:tcTxStyle/>
      <a:tcStyle>
        <a:tcBdr/>
        <a:fill>
          <a:solidFill>
            <a:srgbClr val="E8EDFD"/>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438400" latinLnBrk="0">
      <a:defRPr sz="3600">
        <a:latin typeface="Arial"/>
        <a:ea typeface="Arial"/>
        <a:cs typeface="Arial"/>
        <a:sym typeface="Arial"/>
      </a:defRPr>
    </a:lvl1pPr>
    <a:lvl2pPr indent="228600" defTabSz="2438400" latinLnBrk="0">
      <a:defRPr sz="3600">
        <a:latin typeface="Arial"/>
        <a:ea typeface="Arial"/>
        <a:cs typeface="Arial"/>
        <a:sym typeface="Arial"/>
      </a:defRPr>
    </a:lvl2pPr>
    <a:lvl3pPr indent="457200" defTabSz="2438400" latinLnBrk="0">
      <a:defRPr sz="3600">
        <a:latin typeface="Arial"/>
        <a:ea typeface="Arial"/>
        <a:cs typeface="Arial"/>
        <a:sym typeface="Arial"/>
      </a:defRPr>
    </a:lvl3pPr>
    <a:lvl4pPr indent="685800" defTabSz="2438400" latinLnBrk="0">
      <a:defRPr sz="3600">
        <a:latin typeface="Arial"/>
        <a:ea typeface="Arial"/>
        <a:cs typeface="Arial"/>
        <a:sym typeface="Arial"/>
      </a:defRPr>
    </a:lvl4pPr>
    <a:lvl5pPr indent="914400" defTabSz="2438400" latinLnBrk="0">
      <a:defRPr sz="3600">
        <a:latin typeface="Arial"/>
        <a:ea typeface="Arial"/>
        <a:cs typeface="Arial"/>
        <a:sym typeface="Arial"/>
      </a:defRPr>
    </a:lvl5pPr>
    <a:lvl6pPr indent="1143000" defTabSz="2438400" latinLnBrk="0">
      <a:defRPr sz="3600">
        <a:latin typeface="Arial"/>
        <a:ea typeface="Arial"/>
        <a:cs typeface="Arial"/>
        <a:sym typeface="Arial"/>
      </a:defRPr>
    </a:lvl6pPr>
    <a:lvl7pPr indent="1371600" defTabSz="2438400" latinLnBrk="0">
      <a:defRPr sz="3600">
        <a:latin typeface="Arial"/>
        <a:ea typeface="Arial"/>
        <a:cs typeface="Arial"/>
        <a:sym typeface="Arial"/>
      </a:defRPr>
    </a:lvl7pPr>
    <a:lvl8pPr indent="1600200" defTabSz="2438400" latinLnBrk="0">
      <a:defRPr sz="3600">
        <a:latin typeface="Arial"/>
        <a:ea typeface="Arial"/>
        <a:cs typeface="Arial"/>
        <a:sym typeface="Arial"/>
      </a:defRPr>
    </a:lvl8pPr>
    <a:lvl9pPr indent="1828800" defTabSz="2438400" latinLnBrk="0">
      <a:defRPr sz="3600">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lvl1pPr defTabSz="914400">
              <a:defRPr sz="1100"/>
            </a:lvl1pPr>
          </a:lstStyle>
          <a:p>
            <a:r>
              <a:t>Take a few minutes to ask students for feedback, comments, impressions and questions.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381000" y="685800"/>
            <a:ext cx="6096000" cy="3429000"/>
          </a:xfrm>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lvl1pPr defTabSz="914400">
              <a:defRPr sz="1100"/>
            </a:lvl1pPr>
          </a:lstStyle>
          <a:p>
            <a:r>
              <a:t>Take a few minutes to ask students for feedback, comments, impressions and questions.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pPr defTabSz="914400">
              <a:defRPr sz="1100"/>
            </a:pPr>
            <a:r>
              <a:t>The Dalai Lama promotes and</a:t>
            </a:r>
            <a:r>
              <a:rPr b="1"/>
              <a:t> </a:t>
            </a:r>
            <a:r>
              <a:t>follows values such as</a:t>
            </a:r>
            <a:r>
              <a:rPr b="1"/>
              <a:t> </a:t>
            </a:r>
            <a:r>
              <a:t>dialogue, compromise, non-violence, kindness. He's also ensured the democratization of the Tibetan administration. To adapt to a life in exile, he created a Tibetan educational system to make sure Tibetan children learn their language, culture and history and established cultural institutions to protect the Tibetan identity: the Tibetan Institute of Performing Arts (1959), the Central Institute of Higher Tibetan Studies (1967), the Library of Tibetan Works and Archives (1970).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831221" y="1985533"/>
            <a:ext cx="22721601" cy="5473601"/>
          </a:xfrm>
          <a:prstGeom prst="rect">
            <a:avLst/>
          </a:prstGeom>
        </p:spPr>
        <p:txBody>
          <a:bodyPr anchor="b"/>
          <a:lstStyle>
            <a:lvl1pPr algn="ctr">
              <a:defRPr sz="13800"/>
            </a:lvl1pPr>
          </a:lstStyle>
          <a:p>
            <a:r>
              <a:t>Title Text</a:t>
            </a:r>
          </a:p>
        </p:txBody>
      </p:sp>
      <p:sp>
        <p:nvSpPr>
          <p:cNvPr id="13" name="Body Level One…"/>
          <p:cNvSpPr txBox="1">
            <a:spLocks noGrp="1"/>
          </p:cNvSpPr>
          <p:nvPr>
            <p:ph type="body" sz="quarter" idx="1"/>
          </p:nvPr>
        </p:nvSpPr>
        <p:spPr>
          <a:xfrm>
            <a:off x="831199" y="7557666"/>
            <a:ext cx="22721602" cy="2113601"/>
          </a:xfrm>
          <a:prstGeom prst="rect">
            <a:avLst/>
          </a:prstGeom>
        </p:spPr>
        <p:txBody>
          <a:bodyPr/>
          <a:lstStyle>
            <a:lvl1pPr marL="914400" indent="-800100" algn="ctr">
              <a:lnSpc>
                <a:spcPct val="100000"/>
              </a:lnSpc>
              <a:buClrTx/>
              <a:buSzTx/>
              <a:buFontTx/>
              <a:buNone/>
              <a:defRPr sz="7400"/>
            </a:lvl1pPr>
            <a:lvl2pPr marL="914400" indent="-317500" algn="ctr">
              <a:lnSpc>
                <a:spcPct val="100000"/>
              </a:lnSpc>
              <a:buClrTx/>
              <a:buSzTx/>
              <a:buFontTx/>
              <a:buNone/>
              <a:defRPr sz="7400"/>
            </a:lvl2pPr>
            <a:lvl3pPr marL="914400" indent="139700" algn="ctr">
              <a:lnSpc>
                <a:spcPct val="100000"/>
              </a:lnSpc>
              <a:buClrTx/>
              <a:buSzTx/>
              <a:buFontTx/>
              <a:buNone/>
              <a:defRPr sz="7400"/>
            </a:lvl3pPr>
            <a:lvl4pPr marL="914400" indent="596900" algn="ctr">
              <a:lnSpc>
                <a:spcPct val="100000"/>
              </a:lnSpc>
              <a:buClrTx/>
              <a:buSzTx/>
              <a:buFontTx/>
              <a:buNone/>
              <a:defRPr sz="7400"/>
            </a:lvl4pPr>
            <a:lvl5pPr marL="914400" indent="1054100" algn="ctr">
              <a:lnSpc>
                <a:spcPct val="100000"/>
              </a:lnSpc>
              <a:buClrTx/>
              <a:buSzTx/>
              <a:buFontTx/>
              <a:buNone/>
              <a:defRPr sz="7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1" name="Title Text"/>
          <p:cNvSpPr txBox="1">
            <a:spLocks noGrp="1"/>
          </p:cNvSpPr>
          <p:nvPr>
            <p:ph type="title"/>
          </p:nvPr>
        </p:nvSpPr>
        <p:spPr>
          <a:xfrm>
            <a:off x="831199" y="5735599"/>
            <a:ext cx="22721602" cy="2244801"/>
          </a:xfrm>
          <a:prstGeom prst="rect">
            <a:avLst/>
          </a:prstGeom>
        </p:spPr>
        <p:txBody>
          <a:bodyPr anchor="ctr"/>
          <a:lstStyle>
            <a:lvl1pPr algn="ctr">
              <a:defRPr sz="9600"/>
            </a:lvl1pPr>
          </a:lstStyle>
          <a:p>
            <a:r>
              <a:t>Title Text</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sp>
        <p:nvSpPr>
          <p:cNvPr id="45" name="Rectangle 3"/>
          <p:cNvSpPr/>
          <p:nvPr/>
        </p:nvSpPr>
        <p:spPr>
          <a:xfrm>
            <a:off x="-1" y="0"/>
            <a:ext cx="24384001" cy="13716001"/>
          </a:xfrm>
          <a:prstGeom prst="rect">
            <a:avLst/>
          </a:prstGeom>
          <a:solidFill>
            <a:srgbClr val="EDEEEE">
              <a:alpha val="50000"/>
            </a:srgbClr>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46" name="Rectangle 3"/>
          <p:cNvSpPr/>
          <p:nvPr/>
        </p:nvSpPr>
        <p:spPr>
          <a:xfrm>
            <a:off x="21799548" y="0"/>
            <a:ext cx="2590803" cy="13716000"/>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pic>
        <p:nvPicPr>
          <p:cNvPr id="47" name="Graphic 9" descr="Graphic 9"/>
          <p:cNvPicPr>
            <a:picLocks noChangeAspect="1"/>
          </p:cNvPicPr>
          <p:nvPr/>
        </p:nvPicPr>
        <p:blipFill>
          <a:blip r:embed="rId2"/>
          <a:stretch>
            <a:fillRect/>
          </a:stretch>
        </p:blipFill>
        <p:spPr>
          <a:xfrm>
            <a:off x="1676400" y="12323661"/>
            <a:ext cx="3061854" cy="740489"/>
          </a:xfrm>
          <a:prstGeom prst="rect">
            <a:avLst/>
          </a:prstGeom>
          <a:ln w="12700">
            <a:miter lim="400000"/>
          </a:ln>
        </p:spPr>
      </p:pic>
      <p:pic>
        <p:nvPicPr>
          <p:cNvPr id="48" name="Picture 6" descr="Picture 6"/>
          <p:cNvPicPr>
            <a:picLocks noChangeAspect="1"/>
          </p:cNvPicPr>
          <p:nvPr/>
        </p:nvPicPr>
        <p:blipFill>
          <a:blip r:embed="rId3"/>
          <a:stretch>
            <a:fillRect/>
          </a:stretch>
        </p:blipFill>
        <p:spPr>
          <a:xfrm>
            <a:off x="21145479" y="9996696"/>
            <a:ext cx="3028657" cy="1800051"/>
          </a:xfrm>
          <a:prstGeom prst="rect">
            <a:avLst/>
          </a:prstGeom>
          <a:ln w="12700">
            <a:miter lim="400000"/>
          </a:ln>
        </p:spPr>
      </p:pic>
      <p:sp>
        <p:nvSpPr>
          <p:cNvPr id="49" name="Slide Number"/>
          <p:cNvSpPr txBox="1">
            <a:spLocks noGrp="1"/>
          </p:cNvSpPr>
          <p:nvPr>
            <p:ph type="sldNum" sz="quarter" idx="2"/>
          </p:nvPr>
        </p:nvSpPr>
        <p:spPr>
          <a:xfrm>
            <a:off x="22642108" y="12296236"/>
            <a:ext cx="905685" cy="970201"/>
          </a:xfrm>
          <a:prstGeom prst="rect">
            <a:avLst/>
          </a:prstGeom>
        </p:spPr>
        <p:txBody>
          <a:bodyPr/>
          <a:lstStyle>
            <a:lvl1pPr algn="ctr" defTabSz="1828800">
              <a:defRPr sz="2800">
                <a:solidFill>
                  <a:srgbClr val="EDEEEE"/>
                </a:solidFill>
                <a:latin typeface="Noto Sans Thin"/>
                <a:ea typeface="Noto Sans Thin"/>
                <a:cs typeface="Noto Sans Thin"/>
                <a:sym typeface="Noto Sans Thin"/>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copy 1">
    <p:spTree>
      <p:nvGrpSpPr>
        <p:cNvPr id="1" name=""/>
        <p:cNvGrpSpPr/>
        <p:nvPr/>
      </p:nvGrpSpPr>
      <p:grpSpPr>
        <a:xfrm>
          <a:off x="0" y="0"/>
          <a:ext cx="0" cy="0"/>
          <a:chOff x="0" y="0"/>
          <a:chExt cx="0" cy="0"/>
        </a:xfrm>
      </p:grpSpPr>
      <p:sp>
        <p:nvSpPr>
          <p:cNvPr id="56" name="Rectangle 3"/>
          <p:cNvSpPr/>
          <p:nvPr/>
        </p:nvSpPr>
        <p:spPr>
          <a:xfrm>
            <a:off x="0" y="0"/>
            <a:ext cx="24384000" cy="13716000"/>
          </a:xfrm>
          <a:prstGeom prst="rect">
            <a:avLst/>
          </a:prstGeom>
          <a:solidFill>
            <a:srgbClr val="EDEEEE">
              <a:alpha val="50000"/>
            </a:srgbClr>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57" name="Rectangle 25"/>
          <p:cNvSpPr/>
          <p:nvPr/>
        </p:nvSpPr>
        <p:spPr>
          <a:xfrm>
            <a:off x="0" y="0"/>
            <a:ext cx="24384000" cy="2311814"/>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58" name="Rectangle 20"/>
          <p:cNvSpPr/>
          <p:nvPr/>
        </p:nvSpPr>
        <p:spPr>
          <a:xfrm>
            <a:off x="353925" y="3005251"/>
            <a:ext cx="346720"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59" name="Rectangle 24"/>
          <p:cNvSpPr/>
          <p:nvPr/>
        </p:nvSpPr>
        <p:spPr>
          <a:xfrm>
            <a:off x="1045142" y="2658533"/>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60" name="Rectangle 26"/>
          <p:cNvSpPr/>
          <p:nvPr/>
        </p:nvSpPr>
        <p:spPr>
          <a:xfrm>
            <a:off x="711200" y="2311815"/>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61" name="Rectangle 5"/>
          <p:cNvSpPr/>
          <p:nvPr/>
        </p:nvSpPr>
        <p:spPr>
          <a:xfrm>
            <a:off x="23339674" y="3005251"/>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62" name="Rectangle 7"/>
          <p:cNvSpPr/>
          <p:nvPr/>
        </p:nvSpPr>
        <p:spPr>
          <a:xfrm>
            <a:off x="23686391" y="2313034"/>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63" name="Rectangle 31"/>
          <p:cNvSpPr/>
          <p:nvPr/>
        </p:nvSpPr>
        <p:spPr>
          <a:xfrm>
            <a:off x="21015382" y="2311813"/>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pic>
        <p:nvPicPr>
          <p:cNvPr id="64" name="Graphic 9" descr="Graphic 9"/>
          <p:cNvPicPr>
            <a:picLocks noChangeAspect="1"/>
          </p:cNvPicPr>
          <p:nvPr/>
        </p:nvPicPr>
        <p:blipFill>
          <a:blip r:embed="rId2"/>
          <a:stretch>
            <a:fillRect/>
          </a:stretch>
        </p:blipFill>
        <p:spPr>
          <a:xfrm>
            <a:off x="1676400" y="12323661"/>
            <a:ext cx="3061854" cy="740489"/>
          </a:xfrm>
          <a:prstGeom prst="rect">
            <a:avLst/>
          </a:prstGeom>
          <a:ln w="12700">
            <a:miter lim="400000"/>
          </a:ln>
        </p:spPr>
      </p:pic>
      <p:sp>
        <p:nvSpPr>
          <p:cNvPr id="65" name="Slide Number"/>
          <p:cNvSpPr txBox="1">
            <a:spLocks noGrp="1"/>
          </p:cNvSpPr>
          <p:nvPr>
            <p:ph type="sldNum" sz="quarter" idx="2"/>
          </p:nvPr>
        </p:nvSpPr>
        <p:spPr>
          <a:xfrm>
            <a:off x="22642108" y="12296236"/>
            <a:ext cx="905685" cy="970201"/>
          </a:xfrm>
          <a:prstGeom prst="rect">
            <a:avLst/>
          </a:prstGeom>
        </p:spPr>
        <p:txBody>
          <a:bodyPr/>
          <a:lstStyle>
            <a:lvl1pPr algn="ctr" defTabSz="1828800">
              <a:defRPr sz="2800">
                <a:solidFill>
                  <a:srgbClr val="000000"/>
                </a:solidFill>
                <a:latin typeface="Noto Sans Thin"/>
                <a:ea typeface="Noto Sans Thin"/>
                <a:cs typeface="Noto Sans Thin"/>
                <a:sym typeface="Noto Sans Thin"/>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copy 2">
    <p:spTree>
      <p:nvGrpSpPr>
        <p:cNvPr id="1" name=""/>
        <p:cNvGrpSpPr/>
        <p:nvPr/>
      </p:nvGrpSpPr>
      <p:grpSpPr>
        <a:xfrm>
          <a:off x="0" y="0"/>
          <a:ext cx="0" cy="0"/>
          <a:chOff x="0" y="0"/>
          <a:chExt cx="0" cy="0"/>
        </a:xfrm>
      </p:grpSpPr>
      <p:sp>
        <p:nvSpPr>
          <p:cNvPr id="72" name="Rectangle 3"/>
          <p:cNvSpPr/>
          <p:nvPr/>
        </p:nvSpPr>
        <p:spPr>
          <a:xfrm>
            <a:off x="0" y="0"/>
            <a:ext cx="24384000" cy="13716000"/>
          </a:xfrm>
          <a:prstGeom prst="rect">
            <a:avLst/>
          </a:prstGeom>
          <a:solidFill>
            <a:srgbClr val="EDEEEE">
              <a:alpha val="50000"/>
            </a:srgbClr>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73" name="Rectangle 25"/>
          <p:cNvSpPr/>
          <p:nvPr/>
        </p:nvSpPr>
        <p:spPr>
          <a:xfrm>
            <a:off x="0" y="0"/>
            <a:ext cx="24384000" cy="3327814"/>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74" name="Rectangle 20"/>
          <p:cNvSpPr/>
          <p:nvPr/>
        </p:nvSpPr>
        <p:spPr>
          <a:xfrm>
            <a:off x="353925" y="4021251"/>
            <a:ext cx="346720"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75" name="Rectangle 24"/>
          <p:cNvSpPr/>
          <p:nvPr/>
        </p:nvSpPr>
        <p:spPr>
          <a:xfrm>
            <a:off x="1045142" y="3674533"/>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76" name="Rectangle 26"/>
          <p:cNvSpPr/>
          <p:nvPr/>
        </p:nvSpPr>
        <p:spPr>
          <a:xfrm>
            <a:off x="711200" y="3327815"/>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77" name="Rectangle 5"/>
          <p:cNvSpPr/>
          <p:nvPr/>
        </p:nvSpPr>
        <p:spPr>
          <a:xfrm>
            <a:off x="23339674" y="4021251"/>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78" name="Rectangle 7"/>
          <p:cNvSpPr/>
          <p:nvPr/>
        </p:nvSpPr>
        <p:spPr>
          <a:xfrm>
            <a:off x="23686391" y="3329034"/>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79" name="Rectangle 31"/>
          <p:cNvSpPr/>
          <p:nvPr/>
        </p:nvSpPr>
        <p:spPr>
          <a:xfrm>
            <a:off x="21015382" y="3327813"/>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pic>
        <p:nvPicPr>
          <p:cNvPr id="80" name="Graphic 9" descr="Graphic 9"/>
          <p:cNvPicPr>
            <a:picLocks noChangeAspect="1"/>
          </p:cNvPicPr>
          <p:nvPr/>
        </p:nvPicPr>
        <p:blipFill>
          <a:blip r:embed="rId2"/>
          <a:stretch>
            <a:fillRect/>
          </a:stretch>
        </p:blipFill>
        <p:spPr>
          <a:xfrm>
            <a:off x="1676400" y="12323661"/>
            <a:ext cx="3061854" cy="740489"/>
          </a:xfrm>
          <a:prstGeom prst="rect">
            <a:avLst/>
          </a:prstGeom>
          <a:ln w="12700">
            <a:miter lim="400000"/>
          </a:ln>
        </p:spPr>
      </p:pic>
      <p:sp>
        <p:nvSpPr>
          <p:cNvPr id="81" name="Slide Number"/>
          <p:cNvSpPr txBox="1">
            <a:spLocks noGrp="1"/>
          </p:cNvSpPr>
          <p:nvPr>
            <p:ph type="sldNum" sz="quarter" idx="2"/>
          </p:nvPr>
        </p:nvSpPr>
        <p:spPr>
          <a:xfrm>
            <a:off x="22642108" y="12296236"/>
            <a:ext cx="905685" cy="970201"/>
          </a:xfrm>
          <a:prstGeom prst="rect">
            <a:avLst/>
          </a:prstGeom>
        </p:spPr>
        <p:txBody>
          <a:bodyPr/>
          <a:lstStyle>
            <a:lvl1pPr algn="ctr" defTabSz="1828800">
              <a:defRPr sz="2800">
                <a:solidFill>
                  <a:srgbClr val="000000"/>
                </a:solidFill>
                <a:latin typeface="Noto Sans Thin"/>
                <a:ea typeface="Noto Sans Thin"/>
                <a:cs typeface="Noto Sans Thin"/>
                <a:sym typeface="Noto Sans Thin"/>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copy 2">
    <p:spTree>
      <p:nvGrpSpPr>
        <p:cNvPr id="1" name=""/>
        <p:cNvGrpSpPr/>
        <p:nvPr/>
      </p:nvGrpSpPr>
      <p:grpSpPr>
        <a:xfrm>
          <a:off x="0" y="0"/>
          <a:ext cx="0" cy="0"/>
          <a:chOff x="0" y="0"/>
          <a:chExt cx="0" cy="0"/>
        </a:xfrm>
      </p:grpSpPr>
      <p:sp>
        <p:nvSpPr>
          <p:cNvPr id="88" name="Rectangle 3"/>
          <p:cNvSpPr/>
          <p:nvPr/>
        </p:nvSpPr>
        <p:spPr>
          <a:xfrm>
            <a:off x="0" y="0"/>
            <a:ext cx="24384000" cy="13716000"/>
          </a:xfrm>
          <a:prstGeom prst="rect">
            <a:avLst/>
          </a:prstGeom>
          <a:solidFill>
            <a:srgbClr val="EDEEEE">
              <a:alpha val="50000"/>
            </a:srgbClr>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89" name="Rectangle 8"/>
          <p:cNvSpPr/>
          <p:nvPr/>
        </p:nvSpPr>
        <p:spPr>
          <a:xfrm>
            <a:off x="0" y="11287599"/>
            <a:ext cx="24384000" cy="3962401"/>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90" name="Rectangle 19"/>
          <p:cNvSpPr/>
          <p:nvPr/>
        </p:nvSpPr>
        <p:spPr>
          <a:xfrm>
            <a:off x="-6351" y="10940881"/>
            <a:ext cx="346720"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91" name="Rectangle 20"/>
          <p:cNvSpPr/>
          <p:nvPr/>
        </p:nvSpPr>
        <p:spPr>
          <a:xfrm>
            <a:off x="1031796" y="10601799"/>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92" name="Rectangle 21"/>
          <p:cNvSpPr/>
          <p:nvPr/>
        </p:nvSpPr>
        <p:spPr>
          <a:xfrm>
            <a:off x="685077" y="10940881"/>
            <a:ext cx="346720"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93" name="Rectangle 22"/>
          <p:cNvSpPr/>
          <p:nvPr/>
        </p:nvSpPr>
        <p:spPr>
          <a:xfrm>
            <a:off x="16375" y="9342473"/>
            <a:ext cx="346720"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94" name="Rectangle 23"/>
          <p:cNvSpPr/>
          <p:nvPr/>
        </p:nvSpPr>
        <p:spPr>
          <a:xfrm>
            <a:off x="1378514" y="10956153"/>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95" name="Rectangle 24"/>
          <p:cNvSpPr/>
          <p:nvPr/>
        </p:nvSpPr>
        <p:spPr>
          <a:xfrm>
            <a:off x="8410908" y="10945945"/>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pic>
        <p:nvPicPr>
          <p:cNvPr id="96" name="Graphic 9" descr="Graphic 9"/>
          <p:cNvPicPr>
            <a:picLocks noChangeAspect="1"/>
          </p:cNvPicPr>
          <p:nvPr/>
        </p:nvPicPr>
        <p:blipFill>
          <a:blip r:embed="rId2"/>
          <a:stretch>
            <a:fillRect/>
          </a:stretch>
        </p:blipFill>
        <p:spPr>
          <a:xfrm>
            <a:off x="1676400" y="12323661"/>
            <a:ext cx="3061854" cy="740489"/>
          </a:xfrm>
          <a:prstGeom prst="rect">
            <a:avLst/>
          </a:prstGeom>
          <a:ln w="12700">
            <a:miter lim="400000"/>
          </a:ln>
        </p:spPr>
      </p:pic>
      <p:sp>
        <p:nvSpPr>
          <p:cNvPr id="97" name="Slide Number"/>
          <p:cNvSpPr txBox="1">
            <a:spLocks noGrp="1"/>
          </p:cNvSpPr>
          <p:nvPr>
            <p:ph type="sldNum" sz="quarter" idx="2"/>
          </p:nvPr>
        </p:nvSpPr>
        <p:spPr>
          <a:xfrm>
            <a:off x="22642108" y="12296236"/>
            <a:ext cx="905685" cy="970201"/>
          </a:xfrm>
          <a:prstGeom prst="rect">
            <a:avLst/>
          </a:prstGeom>
        </p:spPr>
        <p:txBody>
          <a:bodyPr/>
          <a:lstStyle>
            <a:lvl1pPr algn="ctr" defTabSz="1828800">
              <a:defRPr sz="2800">
                <a:solidFill>
                  <a:srgbClr val="FFFFFF"/>
                </a:solidFill>
                <a:latin typeface="Noto Sans Thin"/>
                <a:ea typeface="Noto Sans Thin"/>
                <a:cs typeface="Noto Sans Thin"/>
                <a:sym typeface="Noto Sans Thin"/>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BLANK copy 3">
    <p:spTree>
      <p:nvGrpSpPr>
        <p:cNvPr id="1" name=""/>
        <p:cNvGrpSpPr/>
        <p:nvPr/>
      </p:nvGrpSpPr>
      <p:grpSpPr>
        <a:xfrm>
          <a:off x="0" y="0"/>
          <a:ext cx="0" cy="0"/>
          <a:chOff x="0" y="0"/>
          <a:chExt cx="0" cy="0"/>
        </a:xfrm>
      </p:grpSpPr>
      <p:sp>
        <p:nvSpPr>
          <p:cNvPr id="104" name="Rectangle 3"/>
          <p:cNvSpPr/>
          <p:nvPr/>
        </p:nvSpPr>
        <p:spPr>
          <a:xfrm>
            <a:off x="0" y="0"/>
            <a:ext cx="24384000" cy="13716000"/>
          </a:xfrm>
          <a:prstGeom prst="rect">
            <a:avLst/>
          </a:prstGeom>
          <a:solidFill>
            <a:srgbClr val="EDEEEE">
              <a:alpha val="50000"/>
            </a:srgbClr>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105" name="Rectangle 8"/>
          <p:cNvSpPr/>
          <p:nvPr/>
        </p:nvSpPr>
        <p:spPr>
          <a:xfrm>
            <a:off x="0" y="9753600"/>
            <a:ext cx="24384000" cy="3962400"/>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106" name="Rectangle 19"/>
          <p:cNvSpPr/>
          <p:nvPr/>
        </p:nvSpPr>
        <p:spPr>
          <a:xfrm>
            <a:off x="-6351" y="9406881"/>
            <a:ext cx="346720"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107" name="Rectangle 20"/>
          <p:cNvSpPr/>
          <p:nvPr/>
        </p:nvSpPr>
        <p:spPr>
          <a:xfrm>
            <a:off x="1031796" y="9067800"/>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108" name="Rectangle 21"/>
          <p:cNvSpPr/>
          <p:nvPr/>
        </p:nvSpPr>
        <p:spPr>
          <a:xfrm>
            <a:off x="685077" y="9406881"/>
            <a:ext cx="346720"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109" name="Rectangle 22"/>
          <p:cNvSpPr/>
          <p:nvPr/>
        </p:nvSpPr>
        <p:spPr>
          <a:xfrm>
            <a:off x="16375" y="7808473"/>
            <a:ext cx="346720"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110" name="Rectangle 23"/>
          <p:cNvSpPr/>
          <p:nvPr/>
        </p:nvSpPr>
        <p:spPr>
          <a:xfrm>
            <a:off x="1378514" y="9422154"/>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111" name="Rectangle 24"/>
          <p:cNvSpPr/>
          <p:nvPr/>
        </p:nvSpPr>
        <p:spPr>
          <a:xfrm>
            <a:off x="8410908" y="9411945"/>
            <a:ext cx="346719" cy="346719"/>
          </a:xfrm>
          <a:prstGeom prst="rect">
            <a:avLst/>
          </a:prstGeom>
          <a:solidFill>
            <a:srgbClr val="488344"/>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pic>
        <p:nvPicPr>
          <p:cNvPr id="112" name="Graphic 9" descr="Graphic 9"/>
          <p:cNvPicPr>
            <a:picLocks noChangeAspect="1"/>
          </p:cNvPicPr>
          <p:nvPr/>
        </p:nvPicPr>
        <p:blipFill>
          <a:blip r:embed="rId2"/>
          <a:stretch>
            <a:fillRect/>
          </a:stretch>
        </p:blipFill>
        <p:spPr>
          <a:xfrm>
            <a:off x="1676400" y="12323661"/>
            <a:ext cx="3061854" cy="740489"/>
          </a:xfrm>
          <a:prstGeom prst="rect">
            <a:avLst/>
          </a:prstGeom>
          <a:ln w="12700">
            <a:miter lim="400000"/>
          </a:ln>
        </p:spPr>
      </p:pic>
      <p:sp>
        <p:nvSpPr>
          <p:cNvPr id="113" name="Slide Number"/>
          <p:cNvSpPr txBox="1">
            <a:spLocks noGrp="1"/>
          </p:cNvSpPr>
          <p:nvPr>
            <p:ph type="sldNum" sz="quarter" idx="2"/>
          </p:nvPr>
        </p:nvSpPr>
        <p:spPr>
          <a:xfrm>
            <a:off x="22642108" y="12296236"/>
            <a:ext cx="905685" cy="970201"/>
          </a:xfrm>
          <a:prstGeom prst="rect">
            <a:avLst/>
          </a:prstGeom>
        </p:spPr>
        <p:txBody>
          <a:bodyPr/>
          <a:lstStyle>
            <a:lvl1pPr algn="ctr" defTabSz="1828800">
              <a:defRPr sz="2800">
                <a:solidFill>
                  <a:srgbClr val="FFFFFF"/>
                </a:solidFill>
                <a:latin typeface="Noto Sans Thin"/>
                <a:ea typeface="Noto Sans Thin"/>
                <a:cs typeface="Noto Sans Thin"/>
                <a:sym typeface="Noto Sans Thin"/>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4C_NPC_16x9_1.png" descr="G4C_NPC_16x9_1.png"/>
          <p:cNvPicPr>
            <a:picLocks noChangeAspect="1"/>
          </p:cNvPicPr>
          <p:nvPr/>
        </p:nvPicPr>
        <p:blipFill>
          <a:blip r:embed="rId11"/>
          <a:stretch>
            <a:fillRect/>
          </a:stretch>
        </p:blipFill>
        <p:spPr>
          <a:xfrm>
            <a:off x="0" y="0"/>
            <a:ext cx="24384000" cy="13716000"/>
          </a:xfrm>
          <a:prstGeom prst="rect">
            <a:avLst/>
          </a:prstGeom>
          <a:ln w="12700">
            <a:miter lim="400000"/>
          </a:ln>
        </p:spPr>
      </p:pic>
      <p:sp>
        <p:nvSpPr>
          <p:cNvPr id="3" name="Title Text"/>
          <p:cNvSpPr txBox="1">
            <a:spLocks noGrp="1"/>
          </p:cNvSpPr>
          <p:nvPr>
            <p:ph type="title"/>
          </p:nvPr>
        </p:nvSpPr>
        <p:spPr>
          <a:xfrm>
            <a:off x="831199" y="1186733"/>
            <a:ext cx="22721602" cy="1527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normAutofit/>
          </a:bodyPr>
          <a:lstStyle/>
          <a:p>
            <a:r>
              <a:t>Title Text</a:t>
            </a:r>
          </a:p>
        </p:txBody>
      </p:sp>
      <p:sp>
        <p:nvSpPr>
          <p:cNvPr id="4" name="Body Level One…"/>
          <p:cNvSpPr txBox="1">
            <a:spLocks noGrp="1"/>
          </p:cNvSpPr>
          <p:nvPr>
            <p:ph type="body" idx="1"/>
          </p:nvPr>
        </p:nvSpPr>
        <p:spPr>
          <a:xfrm>
            <a:off x="831199" y="3073266"/>
            <a:ext cx="22721602" cy="91104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23188838" y="12524796"/>
            <a:ext cx="867584" cy="870499"/>
          </a:xfrm>
          <a:prstGeom prst="rect">
            <a:avLst/>
          </a:prstGeom>
          <a:ln w="25400">
            <a:miter lim="400000"/>
          </a:ln>
        </p:spPr>
        <p:txBody>
          <a:bodyPr wrap="none" lIns="243799" tIns="243799" rIns="243799" bIns="243799" anchor="ctr">
            <a:normAutofit/>
          </a:bodyPr>
          <a:lstStyle>
            <a:lvl1pPr algn="r">
              <a:defRPr sz="26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Arial"/>
          <a:ea typeface="Arial"/>
          <a:cs typeface="Arial"/>
          <a:sym typeface="Arial"/>
        </a:defRPr>
      </a:lvl1pPr>
      <a:lvl2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Arial"/>
          <a:ea typeface="Arial"/>
          <a:cs typeface="Arial"/>
          <a:sym typeface="Arial"/>
        </a:defRPr>
      </a:lvl2pPr>
      <a:lvl3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Arial"/>
          <a:ea typeface="Arial"/>
          <a:cs typeface="Arial"/>
          <a:sym typeface="Arial"/>
        </a:defRPr>
      </a:lvl3pPr>
      <a:lvl4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Arial"/>
          <a:ea typeface="Arial"/>
          <a:cs typeface="Arial"/>
          <a:sym typeface="Arial"/>
        </a:defRPr>
      </a:lvl4pPr>
      <a:lvl5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Arial"/>
          <a:ea typeface="Arial"/>
          <a:cs typeface="Arial"/>
          <a:sym typeface="Arial"/>
        </a:defRPr>
      </a:lvl5pPr>
      <a:lvl6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Arial"/>
          <a:ea typeface="Arial"/>
          <a:cs typeface="Arial"/>
          <a:sym typeface="Arial"/>
        </a:defRPr>
      </a:lvl6pPr>
      <a:lvl7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Arial"/>
          <a:ea typeface="Arial"/>
          <a:cs typeface="Arial"/>
          <a:sym typeface="Arial"/>
        </a:defRPr>
      </a:lvl7pPr>
      <a:lvl8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Arial"/>
          <a:ea typeface="Arial"/>
          <a:cs typeface="Arial"/>
          <a:sym typeface="Arial"/>
        </a:defRPr>
      </a:lvl8pPr>
      <a:lvl9pPr marL="0" marR="0" indent="0" algn="l" defTabSz="2438400" rtl="0" latinLnBrk="0">
        <a:lnSpc>
          <a:spcPct val="100000"/>
        </a:lnSpc>
        <a:spcBef>
          <a:spcPts val="0"/>
        </a:spcBef>
        <a:spcAft>
          <a:spcPts val="0"/>
        </a:spcAft>
        <a:buClrTx/>
        <a:buSzTx/>
        <a:buFontTx/>
        <a:buNone/>
        <a:tabLst/>
        <a:defRPr sz="7400" b="0" i="0" u="none" strike="noStrike" cap="none" spc="0" baseline="0">
          <a:solidFill>
            <a:srgbClr val="000000"/>
          </a:solidFill>
          <a:uFillTx/>
          <a:latin typeface="Arial"/>
          <a:ea typeface="Arial"/>
          <a:cs typeface="Arial"/>
          <a:sym typeface="Arial"/>
        </a:defRPr>
      </a:lvl9pPr>
    </p:titleStyle>
    <p:bodyStyle>
      <a:lvl1pPr marL="1028700" marR="0" indent="-914400"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Arial"/>
          <a:ea typeface="Arial"/>
          <a:cs typeface="Arial"/>
          <a:sym typeface="Arial"/>
        </a:defRPr>
      </a:lvl1pPr>
      <a:lvl2pPr marL="16854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Arial"/>
          <a:ea typeface="Arial"/>
          <a:cs typeface="Arial"/>
          <a:sym typeface="Arial"/>
        </a:defRPr>
      </a:lvl2pPr>
      <a:lvl3pPr marL="21426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Arial"/>
          <a:ea typeface="Arial"/>
          <a:cs typeface="Arial"/>
          <a:sym typeface="Arial"/>
        </a:defRPr>
      </a:lvl3pPr>
      <a:lvl4pPr marL="25998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Arial"/>
          <a:ea typeface="Arial"/>
          <a:cs typeface="Arial"/>
          <a:sym typeface="Arial"/>
        </a:defRPr>
      </a:lvl4pPr>
      <a:lvl5pPr marL="30570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Arial"/>
          <a:ea typeface="Arial"/>
          <a:cs typeface="Arial"/>
          <a:sym typeface="Arial"/>
        </a:defRPr>
      </a:lvl5pPr>
      <a:lvl6pPr marL="35142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Arial"/>
          <a:ea typeface="Arial"/>
          <a:cs typeface="Arial"/>
          <a:sym typeface="Arial"/>
        </a:defRPr>
      </a:lvl6pPr>
      <a:lvl7pPr marL="39714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Arial"/>
          <a:ea typeface="Arial"/>
          <a:cs typeface="Arial"/>
          <a:sym typeface="Arial"/>
        </a:defRPr>
      </a:lvl7pPr>
      <a:lvl8pPr marL="44286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Arial"/>
          <a:ea typeface="Arial"/>
          <a:cs typeface="Arial"/>
          <a:sym typeface="Arial"/>
        </a:defRPr>
      </a:lvl8pPr>
      <a:lvl9pPr marL="4885871" marR="0" indent="-1088571" algn="l" defTabSz="2438400" rtl="0" latinLnBrk="0">
        <a:lnSpc>
          <a:spcPct val="115000"/>
        </a:lnSpc>
        <a:spcBef>
          <a:spcPts val="0"/>
        </a:spcBef>
        <a:spcAft>
          <a:spcPts val="0"/>
        </a:spcAft>
        <a:buClr>
          <a:schemeClr val="accent2">
            <a:lumOff val="21764"/>
          </a:schemeClr>
        </a:buClr>
        <a:buSzPts val="4800"/>
        <a:buFont typeface="Arial"/>
        <a:buChar char="■"/>
        <a:tabLst/>
        <a:defRPr sz="4800" b="0" i="0" u="none" strike="noStrike" cap="none" spc="0" baseline="0">
          <a:solidFill>
            <a:schemeClr val="accent2">
              <a:lumOff val="21764"/>
            </a:schemeClr>
          </a:solidFill>
          <a:uFillTx/>
          <a:latin typeface="Arial"/>
          <a:ea typeface="Arial"/>
          <a:cs typeface="Arial"/>
          <a:sym typeface="Arial"/>
        </a:defRPr>
      </a:lvl9pPr>
    </p:bodyStyle>
    <p:otherStyle>
      <a:lvl1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1pPr>
      <a:lvl2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2pPr>
      <a:lvl3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3pPr>
      <a:lvl4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4pPr>
      <a:lvl5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5pPr>
      <a:lvl6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6pPr>
      <a:lvl7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7pPr>
      <a:lvl8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8pPr>
      <a:lvl9pPr marL="0" marR="0" indent="0" algn="r" defTabSz="2438400" rtl="0" latinLnBrk="0">
        <a:lnSpc>
          <a:spcPct val="100000"/>
        </a:lnSpc>
        <a:spcBef>
          <a:spcPts val="0"/>
        </a:spcBef>
        <a:spcAft>
          <a:spcPts val="0"/>
        </a:spcAft>
        <a:buClrTx/>
        <a:buSzTx/>
        <a:buFontTx/>
        <a:buNone/>
        <a:tabLst/>
        <a:defRPr sz="26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ideo" Target="https://www.youtube.com/embed/MJtC-3DKwfM?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MMhDrJGGMFk"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xfrm>
            <a:off x="22743453" y="12296236"/>
            <a:ext cx="702993" cy="970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
        <p:nvSpPr>
          <p:cNvPr id="123" name="Rectangle 4"/>
          <p:cNvSpPr/>
          <p:nvPr/>
        </p:nvSpPr>
        <p:spPr>
          <a:xfrm>
            <a:off x="1676400" y="2309668"/>
            <a:ext cx="17437080" cy="8154777"/>
          </a:xfrm>
          <a:prstGeom prst="rect">
            <a:avLst/>
          </a:prstGeom>
          <a:solidFill>
            <a:srgbClr val="E6F2E3"/>
          </a:solidFill>
          <a:ln w="12700">
            <a:miter lim="400000"/>
          </a:ln>
        </p:spPr>
        <p:txBody>
          <a:bodyPr tIns="91439" bIns="91439" anchor="ctr"/>
          <a:lstStyle/>
          <a:p>
            <a:pPr algn="ctr" defTabSz="1828800">
              <a:defRPr>
                <a:solidFill>
                  <a:srgbClr val="FFFFFF"/>
                </a:solidFill>
                <a:latin typeface="Calibri"/>
                <a:ea typeface="Calibri"/>
                <a:cs typeface="Calibri"/>
                <a:sym typeface="Calibri"/>
              </a:defRPr>
            </a:pPr>
            <a:endParaRPr/>
          </a:p>
        </p:txBody>
      </p:sp>
      <p:sp>
        <p:nvSpPr>
          <p:cNvPr id="124" name="Google Shape;54;p13"/>
          <p:cNvSpPr txBox="1">
            <a:spLocks noGrp="1"/>
          </p:cNvSpPr>
          <p:nvPr>
            <p:ph type="title" idx="4294967295"/>
          </p:nvPr>
        </p:nvSpPr>
        <p:spPr>
          <a:xfrm>
            <a:off x="949733" y="2309668"/>
            <a:ext cx="22721601" cy="3705289"/>
          </a:xfrm>
          <a:prstGeom prst="rect">
            <a:avLst/>
          </a:prstGeom>
        </p:spPr>
        <p:txBody>
          <a:bodyPr lIns="0" tIns="0" rIns="0" bIns="0" anchor="b"/>
          <a:lstStyle>
            <a:lvl1pPr defTabSz="1828800">
              <a:lnSpc>
                <a:spcPct val="90000"/>
              </a:lnSpc>
              <a:defRPr sz="11900">
                <a:latin typeface="+mn-lt"/>
                <a:ea typeface="+mn-ea"/>
                <a:cs typeface="+mn-cs"/>
                <a:sym typeface="Torque Bold"/>
              </a:defRPr>
            </a:lvl1pPr>
          </a:lstStyle>
          <a:p>
            <a:r>
              <a:t>Wangari Maathai</a:t>
            </a:r>
          </a:p>
        </p:txBody>
      </p:sp>
      <p:sp>
        <p:nvSpPr>
          <p:cNvPr id="125" name="Google Shape;55;p13"/>
          <p:cNvSpPr txBox="1">
            <a:spLocks noGrp="1"/>
          </p:cNvSpPr>
          <p:nvPr>
            <p:ph type="body" sz="quarter" idx="4294967295"/>
          </p:nvPr>
        </p:nvSpPr>
        <p:spPr>
          <a:xfrm>
            <a:off x="2744666" y="6235089"/>
            <a:ext cx="15004045" cy="3731904"/>
          </a:xfrm>
          <a:prstGeom prst="rect">
            <a:avLst/>
          </a:prstGeom>
        </p:spPr>
        <p:txBody>
          <a:bodyPr lIns="0" tIns="0" rIns="0" bIns="0">
            <a:noAutofit/>
          </a:bodyPr>
          <a:lstStyle>
            <a:lvl1pPr marL="0" indent="0">
              <a:lnSpc>
                <a:spcPct val="100000"/>
              </a:lnSpc>
              <a:buClrTx/>
              <a:buSzTx/>
              <a:buFontTx/>
              <a:buNone/>
              <a:defRPr sz="6000">
                <a:solidFill>
                  <a:srgbClr val="000000"/>
                </a:solidFill>
                <a:latin typeface="NotoSans"/>
                <a:ea typeface="NotoSans"/>
                <a:cs typeface="NotoSans"/>
                <a:sym typeface="NotoSans"/>
              </a:defRPr>
            </a:lvl1pPr>
          </a:lstStyle>
          <a:p>
            <a:r>
              <a:t>University professor, environmental activist and Nobel Peace Prize laureate</a:t>
            </a:r>
          </a:p>
        </p:txBody>
      </p:sp>
      <p:pic>
        <p:nvPicPr>
          <p:cNvPr id="3" name="Bilde 2" descr="Et bilde som inneholder leke, LEGO&#10;&#10;Automatisk generert beskrivelse">
            <a:extLst>
              <a:ext uri="{FF2B5EF4-FFF2-40B4-BE49-F238E27FC236}">
                <a16:creationId xmlns:a16="http://schemas.microsoft.com/office/drawing/2014/main" id="{213F438B-4028-0A4A-BC3C-96497E51D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5323" y="3719781"/>
            <a:ext cx="2284579" cy="5334549"/>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169" name="Google Shape;72;p16"/>
          <p:cNvSpPr txBox="1">
            <a:spLocks noGrp="1"/>
          </p:cNvSpPr>
          <p:nvPr>
            <p:ph type="title" idx="4294967295"/>
          </p:nvPr>
        </p:nvSpPr>
        <p:spPr>
          <a:xfrm>
            <a:off x="831199" y="1186733"/>
            <a:ext cx="22721602" cy="1527201"/>
          </a:xfrm>
          <a:prstGeom prst="rect">
            <a:avLst/>
          </a:prstGeom>
        </p:spPr>
        <p:txBody>
          <a:bodyPr/>
          <a:lstStyle>
            <a:lvl1pPr>
              <a:defRPr sz="6600">
                <a:latin typeface="+mn-lt"/>
                <a:ea typeface="+mn-ea"/>
                <a:cs typeface="+mn-cs"/>
                <a:sym typeface="Torque Bold"/>
              </a:defRPr>
            </a:lvl1pPr>
          </a:lstStyle>
          <a:p>
            <a:r>
              <a:t>What is a “grassroots movement?”</a:t>
            </a:r>
          </a:p>
        </p:txBody>
      </p:sp>
      <p:sp>
        <p:nvSpPr>
          <p:cNvPr id="170" name="Google Shape;73;p16"/>
          <p:cNvSpPr txBox="1">
            <a:spLocks noGrp="1"/>
          </p:cNvSpPr>
          <p:nvPr>
            <p:ph type="body" idx="4294967295"/>
          </p:nvPr>
        </p:nvSpPr>
        <p:spPr>
          <a:xfrm>
            <a:off x="831199" y="3073266"/>
            <a:ext cx="17745381" cy="9110401"/>
          </a:xfrm>
          <a:prstGeom prst="rect">
            <a:avLst/>
          </a:prstGeom>
        </p:spPr>
        <p:txBody>
          <a:bodyPr/>
          <a:lstStyle/>
          <a:p>
            <a:pPr marL="0" indent="0">
              <a:buSzTx/>
              <a:buNone/>
              <a:defRPr sz="6200">
                <a:latin typeface="NotoSans"/>
                <a:ea typeface="NotoSans"/>
                <a:cs typeface="NotoSans"/>
                <a:sym typeface="NotoSans"/>
              </a:defRPr>
            </a:pPr>
            <a:endParaRPr>
              <a:solidFill>
                <a:srgbClr val="000000"/>
              </a:solidFill>
            </a:endParaRPr>
          </a:p>
          <a:p>
            <a:pPr marL="0" indent="0">
              <a:lnSpc>
                <a:spcPct val="100000"/>
              </a:lnSpc>
              <a:spcBef>
                <a:spcPts val="3200"/>
              </a:spcBef>
              <a:buSzTx/>
              <a:buNone/>
              <a:defRPr sz="6200">
                <a:solidFill>
                  <a:srgbClr val="000000"/>
                </a:solidFill>
                <a:latin typeface="NotoSans"/>
                <a:ea typeface="NotoSans"/>
                <a:cs typeface="NotoSans"/>
                <a:sym typeface="NotoSans"/>
              </a:defRPr>
            </a:pPr>
            <a:r>
              <a:t>Why was Wangari Maathai’s work creating </a:t>
            </a:r>
            <a:br/>
            <a:r>
              <a:rPr i="1">
                <a:latin typeface="NotoSans-Italic"/>
                <a:ea typeface="NotoSans-Italic"/>
                <a:cs typeface="NotoSans-Italic"/>
                <a:sym typeface="NotoSans-Italic"/>
              </a:rPr>
              <a:t>The Green Belt Movement</a:t>
            </a:r>
            <a:r>
              <a:t> considered a “grassroots movement”?</a:t>
            </a:r>
            <a:b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173" name="Google Shape;78;p17"/>
          <p:cNvSpPr txBox="1">
            <a:spLocks noGrp="1"/>
          </p:cNvSpPr>
          <p:nvPr>
            <p:ph type="title" idx="4294967295"/>
          </p:nvPr>
        </p:nvSpPr>
        <p:spPr>
          <a:xfrm>
            <a:off x="831199" y="1186733"/>
            <a:ext cx="22721602" cy="1527201"/>
          </a:xfrm>
          <a:prstGeom prst="rect">
            <a:avLst/>
          </a:prstGeom>
        </p:spPr>
        <p:txBody>
          <a:bodyPr/>
          <a:lstStyle>
            <a:lvl1pPr>
              <a:defRPr sz="6600">
                <a:latin typeface="+mn-lt"/>
                <a:ea typeface="+mn-ea"/>
                <a:cs typeface="+mn-cs"/>
                <a:sym typeface="Torque Bold"/>
              </a:defRPr>
            </a:lvl1pPr>
          </a:lstStyle>
          <a:p>
            <a:r>
              <a:t>Agree or Disagree?</a:t>
            </a:r>
          </a:p>
        </p:txBody>
      </p:sp>
      <p:sp>
        <p:nvSpPr>
          <p:cNvPr id="174" name="Google Shape;79;p17"/>
          <p:cNvSpPr txBox="1">
            <a:spLocks noGrp="1"/>
          </p:cNvSpPr>
          <p:nvPr>
            <p:ph type="body" idx="4294967295"/>
          </p:nvPr>
        </p:nvSpPr>
        <p:spPr>
          <a:xfrm>
            <a:off x="2101199" y="3073266"/>
            <a:ext cx="16634916" cy="9110401"/>
          </a:xfrm>
          <a:prstGeom prst="rect">
            <a:avLst/>
          </a:prstGeom>
        </p:spPr>
        <p:txBody>
          <a:bodyPr/>
          <a:lstStyle/>
          <a:p>
            <a:pPr marL="0" indent="0">
              <a:lnSpc>
                <a:spcPct val="100000"/>
              </a:lnSpc>
              <a:buSzTx/>
              <a:buNone/>
              <a:defRPr>
                <a:latin typeface="NotoSans"/>
                <a:ea typeface="NotoSans"/>
                <a:cs typeface="NotoSans"/>
                <a:sym typeface="NotoSans"/>
              </a:defRPr>
            </a:pPr>
            <a:endParaRPr sz="6400">
              <a:solidFill>
                <a:srgbClr val="000000"/>
              </a:solidFill>
            </a:endParaRPr>
          </a:p>
          <a:p>
            <a:pPr marL="0" indent="0">
              <a:lnSpc>
                <a:spcPct val="100000"/>
              </a:lnSpc>
              <a:buSzTx/>
              <a:buNone/>
              <a:defRPr sz="6400">
                <a:solidFill>
                  <a:srgbClr val="000000"/>
                </a:solidFill>
                <a:latin typeface="NotoSans"/>
                <a:ea typeface="NotoSans"/>
                <a:cs typeface="NotoSans"/>
                <a:sym typeface="NotoSans"/>
              </a:defRPr>
            </a:pPr>
            <a:r>
              <a:t>“There are some big problems in the world today </a:t>
            </a:r>
            <a:r>
              <a:rPr b="1" i="1">
                <a:latin typeface="NotoSans-BoldItalic"/>
                <a:ea typeface="NotoSans-BoldItalic"/>
                <a:cs typeface="NotoSans-BoldItalic"/>
                <a:sym typeface="NotoSans-BoldItalic"/>
              </a:rPr>
              <a:t>and</a:t>
            </a:r>
            <a:r>
              <a:t> if I take even one small action, it can make a difference.”</a:t>
            </a:r>
            <a:b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177" name="Google Shape;91;p18"/>
          <p:cNvSpPr/>
          <p:nvPr/>
        </p:nvSpPr>
        <p:spPr>
          <a:xfrm>
            <a:off x="831199" y="6414400"/>
            <a:ext cx="22721602" cy="1"/>
          </a:xfrm>
          <a:prstGeom prst="line">
            <a:avLst/>
          </a:prstGeom>
          <a:ln w="101600">
            <a:solidFill>
              <a:srgbClr val="56824B"/>
            </a:solidFill>
          </a:ln>
        </p:spPr>
        <p:txBody>
          <a:bodyPr lIns="0" tIns="0" rIns="0" bIns="0"/>
          <a:lstStyle/>
          <a:p>
            <a:endParaRPr/>
          </a:p>
        </p:txBody>
      </p:sp>
      <p:sp>
        <p:nvSpPr>
          <p:cNvPr id="178" name="Google Shape;86;p18"/>
          <p:cNvSpPr/>
          <p:nvPr/>
        </p:nvSpPr>
        <p:spPr>
          <a:xfrm>
            <a:off x="2317666" y="6072400"/>
            <a:ext cx="760001" cy="785601"/>
          </a:xfrm>
          <a:prstGeom prst="ellipse">
            <a:avLst/>
          </a:prstGeom>
          <a:solidFill>
            <a:srgbClr val="56824B"/>
          </a:solidFill>
          <a:ln w="12700">
            <a:miter lim="400000"/>
          </a:ln>
        </p:spPr>
        <p:txBody>
          <a:bodyPr lIns="0" tIns="0" rIns="0" bIns="0" anchor="ctr"/>
          <a:lstStyle/>
          <a:p>
            <a:endParaRPr/>
          </a:p>
        </p:txBody>
      </p:sp>
      <p:sp>
        <p:nvSpPr>
          <p:cNvPr id="179" name="Google Shape;87;p18"/>
          <p:cNvSpPr/>
          <p:nvPr/>
        </p:nvSpPr>
        <p:spPr>
          <a:xfrm>
            <a:off x="7169532" y="6072400"/>
            <a:ext cx="760001" cy="785601"/>
          </a:xfrm>
          <a:prstGeom prst="ellipse">
            <a:avLst/>
          </a:prstGeom>
          <a:solidFill>
            <a:srgbClr val="56824B"/>
          </a:solidFill>
          <a:ln w="12700">
            <a:miter lim="400000"/>
          </a:ln>
        </p:spPr>
        <p:txBody>
          <a:bodyPr lIns="0" tIns="0" rIns="0" bIns="0" anchor="ctr"/>
          <a:lstStyle/>
          <a:p>
            <a:endParaRPr/>
          </a:p>
        </p:txBody>
      </p:sp>
      <p:sp>
        <p:nvSpPr>
          <p:cNvPr id="180" name="Google Shape;88;p18"/>
          <p:cNvSpPr/>
          <p:nvPr/>
        </p:nvSpPr>
        <p:spPr>
          <a:xfrm>
            <a:off x="11641301" y="6072400"/>
            <a:ext cx="760001" cy="785601"/>
          </a:xfrm>
          <a:prstGeom prst="ellipse">
            <a:avLst/>
          </a:prstGeom>
          <a:solidFill>
            <a:srgbClr val="56824B"/>
          </a:solidFill>
          <a:ln w="12700">
            <a:miter lim="400000"/>
          </a:ln>
        </p:spPr>
        <p:txBody>
          <a:bodyPr lIns="0" tIns="0" rIns="0" bIns="0" anchor="ctr"/>
          <a:lstStyle/>
          <a:p>
            <a:endParaRPr/>
          </a:p>
        </p:txBody>
      </p:sp>
      <p:sp>
        <p:nvSpPr>
          <p:cNvPr id="181" name="Google Shape;89;p18"/>
          <p:cNvSpPr/>
          <p:nvPr/>
        </p:nvSpPr>
        <p:spPr>
          <a:xfrm>
            <a:off x="16341134" y="6072400"/>
            <a:ext cx="760001" cy="785601"/>
          </a:xfrm>
          <a:prstGeom prst="ellipse">
            <a:avLst/>
          </a:prstGeom>
          <a:solidFill>
            <a:srgbClr val="56824B"/>
          </a:solidFill>
          <a:ln w="12700">
            <a:miter lim="400000"/>
          </a:ln>
        </p:spPr>
        <p:txBody>
          <a:bodyPr lIns="0" tIns="0" rIns="0" bIns="0" anchor="ctr"/>
          <a:lstStyle/>
          <a:p>
            <a:endParaRPr/>
          </a:p>
        </p:txBody>
      </p:sp>
      <p:sp>
        <p:nvSpPr>
          <p:cNvPr id="182" name="Google Shape;90;p18"/>
          <p:cNvSpPr/>
          <p:nvPr/>
        </p:nvSpPr>
        <p:spPr>
          <a:xfrm>
            <a:off x="21040934" y="6072400"/>
            <a:ext cx="760001" cy="785601"/>
          </a:xfrm>
          <a:prstGeom prst="ellipse">
            <a:avLst/>
          </a:prstGeom>
          <a:solidFill>
            <a:srgbClr val="56824B"/>
          </a:solidFill>
          <a:ln w="12700">
            <a:miter lim="400000"/>
          </a:ln>
        </p:spPr>
        <p:txBody>
          <a:bodyPr lIns="0" tIns="0" rIns="0" bIns="0" anchor="ctr"/>
          <a:lstStyle/>
          <a:p>
            <a:endParaRPr/>
          </a:p>
        </p:txBody>
      </p:sp>
      <p:sp>
        <p:nvSpPr>
          <p:cNvPr id="183" name="Google Shape;84;p18"/>
          <p:cNvSpPr txBox="1">
            <a:spLocks noGrp="1"/>
          </p:cNvSpPr>
          <p:nvPr>
            <p:ph type="title" idx="4294967295"/>
          </p:nvPr>
        </p:nvSpPr>
        <p:spPr>
          <a:xfrm>
            <a:off x="831199" y="1738114"/>
            <a:ext cx="22721602" cy="1527201"/>
          </a:xfrm>
          <a:prstGeom prst="rect">
            <a:avLst/>
          </a:prstGeom>
        </p:spPr>
        <p:txBody>
          <a:bodyPr/>
          <a:lstStyle>
            <a:lvl1pPr>
              <a:defRPr sz="6600">
                <a:latin typeface="+mn-lt"/>
                <a:ea typeface="+mn-ea"/>
                <a:cs typeface="+mn-cs"/>
                <a:sym typeface="Torque Bold"/>
              </a:defRPr>
            </a:lvl1pPr>
          </a:lstStyle>
          <a:p>
            <a:r>
              <a:t>What is a “Likert Scale”?</a:t>
            </a:r>
          </a:p>
        </p:txBody>
      </p:sp>
      <p:sp>
        <p:nvSpPr>
          <p:cNvPr id="184" name="Google Shape;85;p18"/>
          <p:cNvSpPr txBox="1"/>
          <p:nvPr/>
        </p:nvSpPr>
        <p:spPr>
          <a:xfrm>
            <a:off x="853553" y="4724036"/>
            <a:ext cx="3688226" cy="11738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lstStyle>
            <a:lvl1pPr algn="ctr">
              <a:lnSpc>
                <a:spcPct val="115000"/>
              </a:lnSpc>
              <a:defRPr sz="2900">
                <a:latin typeface="NotoSans"/>
                <a:ea typeface="NotoSans"/>
                <a:cs typeface="NotoSans"/>
                <a:sym typeface="NotoSans"/>
              </a:defRPr>
            </a:lvl1pPr>
          </a:lstStyle>
          <a:p>
            <a:r>
              <a:t>Strongly Agree</a:t>
            </a:r>
          </a:p>
        </p:txBody>
      </p:sp>
      <p:sp>
        <p:nvSpPr>
          <p:cNvPr id="185" name="Google Shape;85;p18"/>
          <p:cNvSpPr txBox="1"/>
          <p:nvPr/>
        </p:nvSpPr>
        <p:spPr>
          <a:xfrm>
            <a:off x="5705420" y="4724036"/>
            <a:ext cx="3688227" cy="139085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lstStyle>
            <a:lvl1pPr algn="ctr">
              <a:lnSpc>
                <a:spcPct val="115000"/>
              </a:lnSpc>
              <a:defRPr sz="2900">
                <a:latin typeface="NotoSans"/>
                <a:ea typeface="NotoSans"/>
                <a:cs typeface="NotoSans"/>
                <a:sym typeface="NotoSans"/>
              </a:defRPr>
            </a:lvl1pPr>
          </a:lstStyle>
          <a:p>
            <a:r>
              <a:t>Agree</a:t>
            </a:r>
          </a:p>
        </p:txBody>
      </p:sp>
      <p:sp>
        <p:nvSpPr>
          <p:cNvPr id="186" name="Google Shape;85;p18"/>
          <p:cNvSpPr txBox="1"/>
          <p:nvPr/>
        </p:nvSpPr>
        <p:spPr>
          <a:xfrm>
            <a:off x="10170086" y="4253081"/>
            <a:ext cx="3688227" cy="186180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lstStyle>
            <a:lvl1pPr algn="ctr">
              <a:lnSpc>
                <a:spcPct val="115000"/>
              </a:lnSpc>
              <a:defRPr sz="2900">
                <a:latin typeface="NotoSans"/>
                <a:ea typeface="NotoSans"/>
                <a:cs typeface="NotoSans"/>
                <a:sym typeface="NotoSans"/>
              </a:defRPr>
            </a:lvl1pPr>
          </a:lstStyle>
          <a:p>
            <a:r>
              <a:t>Neither Agree or Disagree</a:t>
            </a:r>
          </a:p>
        </p:txBody>
      </p:sp>
      <p:sp>
        <p:nvSpPr>
          <p:cNvPr id="187" name="Google Shape;85;p18"/>
          <p:cNvSpPr txBox="1"/>
          <p:nvPr/>
        </p:nvSpPr>
        <p:spPr>
          <a:xfrm>
            <a:off x="14877020" y="4724036"/>
            <a:ext cx="3688226" cy="11738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lstStyle>
            <a:lvl1pPr algn="ctr">
              <a:lnSpc>
                <a:spcPct val="115000"/>
              </a:lnSpc>
              <a:defRPr sz="2900">
                <a:latin typeface="NotoSans"/>
                <a:ea typeface="NotoSans"/>
                <a:cs typeface="NotoSans"/>
                <a:sym typeface="NotoSans"/>
              </a:defRPr>
            </a:lvl1pPr>
          </a:lstStyle>
          <a:p>
            <a:r>
              <a:t>Disagree</a:t>
            </a:r>
          </a:p>
        </p:txBody>
      </p:sp>
      <p:sp>
        <p:nvSpPr>
          <p:cNvPr id="188" name="Google Shape;85;p18"/>
          <p:cNvSpPr txBox="1"/>
          <p:nvPr/>
        </p:nvSpPr>
        <p:spPr>
          <a:xfrm>
            <a:off x="19576822" y="4724036"/>
            <a:ext cx="3688226" cy="11738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lstStyle>
            <a:lvl1pPr algn="ctr">
              <a:lnSpc>
                <a:spcPct val="115000"/>
              </a:lnSpc>
              <a:defRPr sz="2900">
                <a:latin typeface="NotoSans"/>
                <a:ea typeface="NotoSans"/>
                <a:cs typeface="NotoSans"/>
                <a:sym typeface="NotoSans"/>
              </a:defRPr>
            </a:lvl1pPr>
          </a:lstStyle>
          <a:p>
            <a:r>
              <a:t>Strongly Disagree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191" name="Google Shape;96;p19"/>
          <p:cNvSpPr txBox="1">
            <a:spLocks noGrp="1"/>
          </p:cNvSpPr>
          <p:nvPr>
            <p:ph type="title" idx="4294967295"/>
          </p:nvPr>
        </p:nvSpPr>
        <p:spPr>
          <a:xfrm>
            <a:off x="831199" y="1186733"/>
            <a:ext cx="22721602" cy="1527201"/>
          </a:xfrm>
          <a:prstGeom prst="rect">
            <a:avLst/>
          </a:prstGeom>
        </p:spPr>
        <p:txBody>
          <a:bodyPr/>
          <a:lstStyle>
            <a:lvl1pPr>
              <a:defRPr sz="6600">
                <a:latin typeface="+mn-lt"/>
                <a:ea typeface="+mn-ea"/>
                <a:cs typeface="+mn-cs"/>
                <a:sym typeface="Torque Bold"/>
              </a:defRPr>
            </a:lvl1pPr>
          </a:lstStyle>
          <a:p>
            <a:r>
              <a:t>Reflect and Share</a:t>
            </a:r>
          </a:p>
        </p:txBody>
      </p:sp>
      <p:sp>
        <p:nvSpPr>
          <p:cNvPr id="192" name="Google Shape;97;p19"/>
          <p:cNvSpPr txBox="1">
            <a:spLocks noGrp="1"/>
          </p:cNvSpPr>
          <p:nvPr>
            <p:ph type="body" idx="4294967295"/>
          </p:nvPr>
        </p:nvSpPr>
        <p:spPr>
          <a:xfrm>
            <a:off x="831199" y="3073266"/>
            <a:ext cx="19879754" cy="9110401"/>
          </a:xfrm>
          <a:prstGeom prst="rect">
            <a:avLst/>
          </a:prstGeom>
        </p:spPr>
        <p:txBody>
          <a:bodyPr/>
          <a:lstStyle/>
          <a:p>
            <a:pPr marL="1092200" indent="-1016000">
              <a:spcBef>
                <a:spcPts val="4800"/>
              </a:spcBef>
              <a:buClr>
                <a:srgbClr val="000000"/>
              </a:buClr>
              <a:buSzPts val="5900"/>
              <a:buFontTx/>
              <a:buAutoNum type="arabicPeriod"/>
              <a:defRPr sz="5900">
                <a:solidFill>
                  <a:srgbClr val="000000"/>
                </a:solidFill>
                <a:latin typeface="NotoSans"/>
                <a:ea typeface="NotoSans"/>
                <a:cs typeface="NotoSans"/>
                <a:sym typeface="NotoSans"/>
              </a:defRPr>
            </a:pPr>
            <a:r>
              <a:t>What are 3 causes you care about (in our community, country, or the world?)</a:t>
            </a:r>
          </a:p>
          <a:p>
            <a:pPr marL="1092200" indent="-1016000">
              <a:spcBef>
                <a:spcPts val="4800"/>
              </a:spcBef>
              <a:buClr>
                <a:srgbClr val="000000"/>
              </a:buClr>
              <a:buSzPts val="5900"/>
              <a:buFontTx/>
              <a:buAutoNum type="arabicPeriod"/>
              <a:defRPr sz="5900">
                <a:solidFill>
                  <a:srgbClr val="000000"/>
                </a:solidFill>
                <a:latin typeface="NotoSans"/>
                <a:ea typeface="NotoSans"/>
                <a:cs typeface="NotoSans"/>
                <a:sym typeface="NotoSans"/>
              </a:defRPr>
            </a:pPr>
            <a:r>
              <a:t>For each cause, can you think of one small action you can take to help address this cause?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195" name="Title 1"/>
          <p:cNvSpPr txBox="1">
            <a:spLocks noGrp="1"/>
          </p:cNvSpPr>
          <p:nvPr>
            <p:ph type="title" idx="4294967295"/>
          </p:nvPr>
        </p:nvSpPr>
        <p:spPr>
          <a:xfrm>
            <a:off x="1551873" y="1177968"/>
            <a:ext cx="22721601" cy="1527201"/>
          </a:xfrm>
          <a:prstGeom prst="rect">
            <a:avLst/>
          </a:prstGeom>
        </p:spPr>
        <p:txBody>
          <a:bodyPr/>
          <a:lstStyle>
            <a:lvl1pPr>
              <a:defRPr sz="6600">
                <a:latin typeface="+mn-lt"/>
                <a:ea typeface="+mn-ea"/>
                <a:cs typeface="+mn-cs"/>
                <a:sym typeface="Torque Bold"/>
              </a:defRPr>
            </a:lvl1pPr>
          </a:lstStyle>
          <a:p>
            <a:r>
              <a:t>COPYRIGHT DISCLAIMER</a:t>
            </a:r>
          </a:p>
        </p:txBody>
      </p:sp>
      <p:pic>
        <p:nvPicPr>
          <p:cNvPr id="196" name="Picture 3" descr="Picture 3"/>
          <p:cNvPicPr>
            <a:picLocks noChangeAspect="1"/>
          </p:cNvPicPr>
          <p:nvPr/>
        </p:nvPicPr>
        <p:blipFill>
          <a:blip r:embed="rId2"/>
          <a:stretch>
            <a:fillRect/>
          </a:stretch>
        </p:blipFill>
        <p:spPr>
          <a:xfrm>
            <a:off x="20650345" y="8655223"/>
            <a:ext cx="3028657" cy="1800051"/>
          </a:xfrm>
          <a:prstGeom prst="rect">
            <a:avLst/>
          </a:prstGeom>
          <a:ln w="12700">
            <a:miter lim="400000"/>
          </a:ln>
        </p:spPr>
      </p:pic>
      <p:sp>
        <p:nvSpPr>
          <p:cNvPr id="197" name="Text Placeholder 2"/>
          <p:cNvSpPr txBox="1"/>
          <p:nvPr/>
        </p:nvSpPr>
        <p:spPr>
          <a:xfrm>
            <a:off x="1725232" y="3073266"/>
            <a:ext cx="19524565" cy="606238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lstStyle/>
          <a:p>
            <a:pPr indent="114300">
              <a:buClr>
                <a:schemeClr val="accent2">
                  <a:lumOff val="21764"/>
                </a:schemeClr>
              </a:buClr>
              <a:buFont typeface="Arial"/>
              <a:defRPr sz="4200">
                <a:latin typeface="Noto Sans Thin"/>
                <a:ea typeface="Noto Sans Thin"/>
                <a:cs typeface="Noto Sans Thin"/>
                <a:sym typeface="Noto Sans Thin"/>
              </a:defRPr>
            </a:pPr>
            <a:r>
              <a:t>All original content by the Nobel Peace Center &amp; Games For Change.</a:t>
            </a:r>
          </a:p>
          <a:p>
            <a:pPr indent="114300">
              <a:buClr>
                <a:schemeClr val="accent2">
                  <a:lumOff val="21764"/>
                </a:schemeClr>
              </a:buClr>
              <a:buFont typeface="Arial"/>
              <a:defRPr sz="4200">
                <a:latin typeface="Noto Sans Thin"/>
                <a:ea typeface="Noto Sans Thin"/>
                <a:cs typeface="Noto Sans Thin"/>
                <a:sym typeface="Noto Sans Thin"/>
              </a:defRPr>
            </a:pPr>
            <a:endParaRPr/>
          </a:p>
          <a:p>
            <a:pPr indent="114300">
              <a:buClr>
                <a:schemeClr val="accent2">
                  <a:lumOff val="21764"/>
                </a:schemeClr>
              </a:buClr>
              <a:buFont typeface="Arial"/>
              <a:defRPr sz="4200">
                <a:latin typeface="Noto Sans Thin"/>
                <a:ea typeface="Noto Sans Thin"/>
                <a:cs typeface="Noto Sans Thin"/>
                <a:sym typeface="Noto Sans Thin"/>
              </a:defRPr>
            </a:pPr>
            <a:r>
              <a:t>Animation video and illustrations: © Animaskin</a:t>
            </a:r>
          </a:p>
          <a:p>
            <a:pPr indent="114300">
              <a:buClr>
                <a:schemeClr val="accent2">
                  <a:lumOff val="21764"/>
                </a:schemeClr>
              </a:buClr>
              <a:buFont typeface="Arial"/>
              <a:defRPr sz="4200">
                <a:latin typeface="Noto Sans Thin"/>
                <a:ea typeface="Noto Sans Thin"/>
                <a:cs typeface="Noto Sans Thin"/>
                <a:sym typeface="Noto Sans Thin"/>
              </a:defRPr>
            </a:pPr>
            <a:endParaRPr/>
          </a:p>
          <a:p>
            <a:pPr indent="114300">
              <a:buClr>
                <a:schemeClr val="accent2">
                  <a:lumOff val="21764"/>
                </a:schemeClr>
              </a:buClr>
              <a:buFont typeface="Arial"/>
              <a:defRPr sz="4200">
                <a:latin typeface="Noto Sans Thin"/>
                <a:ea typeface="Noto Sans Thin"/>
                <a:cs typeface="Noto Sans Thin"/>
                <a:sym typeface="Noto Sans Thin"/>
              </a:defRPr>
            </a:pPr>
            <a:r>
              <a:t>Photos of Wangari Maathai : </a:t>
            </a:r>
          </a:p>
          <a:p>
            <a:pPr indent="114300">
              <a:buClr>
                <a:schemeClr val="accent2">
                  <a:lumOff val="21764"/>
                </a:schemeClr>
              </a:buClr>
              <a:buFont typeface="Arial"/>
              <a:defRPr sz="4200">
                <a:latin typeface="Noto Sans Thin"/>
                <a:ea typeface="Noto Sans Thin"/>
                <a:cs typeface="Noto Sans Thin"/>
                <a:sym typeface="Noto Sans Thin"/>
              </a:defRPr>
            </a:pPr>
            <a:r>
              <a:t>© Green Belt Movement</a:t>
            </a:r>
          </a:p>
          <a:p>
            <a:pPr indent="114300">
              <a:buClr>
                <a:schemeClr val="accent2">
                  <a:lumOff val="21764"/>
                </a:schemeClr>
              </a:buClr>
              <a:buFont typeface="Arial"/>
              <a:defRPr sz="4200">
                <a:latin typeface="Noto Sans Thin"/>
                <a:ea typeface="Noto Sans Thin"/>
                <a:cs typeface="Noto Sans Thin"/>
                <a:sym typeface="Noto Sans Thin"/>
              </a:defRPr>
            </a:pPr>
            <a:r>
              <a:t>© Knudsens fotosenter/Dextra Photo, Norsk Teknisk Museum</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lide Number"/>
          <p:cNvSpPr txBox="1">
            <a:spLocks noGrp="1"/>
          </p:cNvSpPr>
          <p:nvPr>
            <p:ph type="sldNum" sz="quarter" idx="2"/>
          </p:nvPr>
        </p:nvSpPr>
        <p:spPr>
          <a:xfrm>
            <a:off x="22743453" y="12296236"/>
            <a:ext cx="702993" cy="970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pic>
        <p:nvPicPr>
          <p:cNvPr id="3" name="Media på Internett 2" descr="Wangari Maathai: the Nobel Peace Prize Laureate Who Planted Trees">
            <a:hlinkClick r:id="" action="ppaction://media"/>
            <a:extLst>
              <a:ext uri="{FF2B5EF4-FFF2-40B4-BE49-F238E27FC236}">
                <a16:creationId xmlns:a16="http://schemas.microsoft.com/office/drawing/2014/main" id="{88AB7101-728C-884F-BE41-B037581E806A}"/>
              </a:ext>
            </a:extLst>
          </p:cNvPr>
          <p:cNvPicPr>
            <a:picLocks noRot="1" noChangeAspect="1"/>
          </p:cNvPicPr>
          <p:nvPr>
            <a:videoFile r:link="rId1"/>
          </p:nvPr>
        </p:nvPicPr>
        <p:blipFill>
          <a:blip r:embed="rId3"/>
          <a:stretch>
            <a:fillRect/>
          </a:stretch>
        </p:blipFill>
        <p:spPr>
          <a:xfrm>
            <a:off x="42530" y="0"/>
            <a:ext cx="24276106" cy="13716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Google Shape;66;p15"/>
          <p:cNvSpPr txBox="1">
            <a:spLocks noGrp="1"/>
          </p:cNvSpPr>
          <p:nvPr>
            <p:ph type="body" sz="half" idx="1"/>
          </p:nvPr>
        </p:nvSpPr>
        <p:spPr>
          <a:xfrm>
            <a:off x="831199" y="3758000"/>
            <a:ext cx="12611281" cy="9345601"/>
          </a:xfrm>
          <a:prstGeom prst="rect">
            <a:avLst/>
          </a:prstGeom>
        </p:spPr>
        <p:txBody>
          <a:bodyPr/>
          <a:lstStyle/>
          <a:p>
            <a:pPr marL="0" indent="0">
              <a:buSzTx/>
              <a:buNone/>
              <a:defRPr sz="5200">
                <a:solidFill>
                  <a:srgbClr val="000000"/>
                </a:solidFill>
                <a:latin typeface="AlfredSans-Regular"/>
                <a:ea typeface="AlfredSans-Regular"/>
                <a:cs typeface="AlfredSans-Regular"/>
                <a:sym typeface="AlfredSans-Regular"/>
              </a:defRPr>
            </a:pPr>
            <a:r>
              <a:t>What did you think of Wangari Maathai?</a:t>
            </a:r>
          </a:p>
          <a:p>
            <a:pPr marL="0" indent="0">
              <a:buSzTx/>
              <a:buNone/>
              <a:defRPr sz="5200">
                <a:solidFill>
                  <a:srgbClr val="000000"/>
                </a:solidFill>
                <a:latin typeface="AlfredSans-Regular"/>
                <a:ea typeface="AlfredSans-Regular"/>
                <a:cs typeface="AlfredSans-Regular"/>
                <a:sym typeface="AlfredSans-Regular"/>
              </a:defRPr>
            </a:pPr>
            <a:endParaRPr/>
          </a:p>
          <a:p>
            <a:pPr marL="0" indent="0">
              <a:buSzTx/>
              <a:buNone/>
              <a:defRPr sz="5200">
                <a:solidFill>
                  <a:srgbClr val="000000"/>
                </a:solidFill>
                <a:latin typeface="AlfredSans-Regular"/>
                <a:ea typeface="AlfredSans-Regular"/>
                <a:cs typeface="AlfredSans-Regular"/>
                <a:sym typeface="AlfredSans-Regular"/>
              </a:defRPr>
            </a:pPr>
            <a:r>
              <a:t>Was there anything you didn’t understand? </a:t>
            </a:r>
          </a:p>
          <a:p>
            <a:pPr marL="0" indent="0">
              <a:lnSpc>
                <a:spcPct val="114998"/>
              </a:lnSpc>
              <a:buSzTx/>
              <a:buNone/>
              <a:defRPr sz="5200">
                <a:solidFill>
                  <a:srgbClr val="000000"/>
                </a:solidFill>
                <a:latin typeface="AlfredSans-Regular"/>
                <a:ea typeface="AlfredSans-Regular"/>
                <a:cs typeface="AlfredSans-Regular"/>
                <a:sym typeface="AlfredSans-Regular"/>
              </a:defRPr>
            </a:pPr>
            <a:endParaRPr/>
          </a:p>
          <a:p>
            <a:pPr marL="0" indent="0">
              <a:lnSpc>
                <a:spcPct val="114998"/>
              </a:lnSpc>
              <a:buSzTx/>
              <a:buNone/>
              <a:defRPr sz="5200">
                <a:solidFill>
                  <a:srgbClr val="000000"/>
                </a:solidFill>
                <a:latin typeface="AlfredSans-Regular"/>
                <a:ea typeface="AlfredSans-Regular"/>
                <a:cs typeface="AlfredSans-Regular"/>
                <a:sym typeface="AlfredSans-Regular"/>
              </a:defRPr>
            </a:pPr>
            <a:r>
              <a:t>Do you have any questions?</a:t>
            </a:r>
          </a:p>
        </p:txBody>
      </p:sp>
      <p:sp>
        <p:nvSpPr>
          <p:cNvPr id="132" name="Google Shape;68;p15"/>
          <p:cNvSpPr txBox="1">
            <a:spLocks noGrp="1"/>
          </p:cNvSpPr>
          <p:nvPr>
            <p:ph type="title"/>
          </p:nvPr>
        </p:nvSpPr>
        <p:spPr>
          <a:xfrm>
            <a:off x="831199" y="1505199"/>
            <a:ext cx="22721602" cy="1527201"/>
          </a:xfrm>
          <a:prstGeom prst="rect">
            <a:avLst/>
          </a:prstGeom>
        </p:spPr>
        <p:txBody>
          <a:bodyPr>
            <a:noAutofit/>
          </a:bodyPr>
          <a:lstStyle>
            <a:lvl1pPr>
              <a:defRPr sz="6600">
                <a:latin typeface="Alfred Sans Bold"/>
                <a:ea typeface="Alfred Sans Bold"/>
                <a:cs typeface="Alfred Sans Bold"/>
                <a:sym typeface="Alfred Sans Bold"/>
              </a:defRPr>
            </a:lvl1pPr>
          </a:lstStyle>
          <a:p>
            <a:r>
              <a:t>First Impressions</a:t>
            </a:r>
          </a:p>
        </p:txBody>
      </p:sp>
      <p:pic>
        <p:nvPicPr>
          <p:cNvPr id="133" name="Picture 2" descr="Picture 2"/>
          <p:cNvPicPr>
            <a:picLocks noChangeAspect="1"/>
          </p:cNvPicPr>
          <p:nvPr/>
        </p:nvPicPr>
        <p:blipFill>
          <a:blip r:embed="rId3"/>
          <a:stretch>
            <a:fillRect/>
          </a:stretch>
        </p:blipFill>
        <p:spPr>
          <a:xfrm>
            <a:off x="15086032" y="-6326"/>
            <a:ext cx="9294828" cy="13728650"/>
          </a:xfrm>
          <a:prstGeom prst="rect">
            <a:avLst/>
          </a:prstGeom>
          <a:ln w="12700">
            <a:miter lim="400000"/>
          </a:ln>
        </p:spPr>
      </p:pic>
      <p:pic>
        <p:nvPicPr>
          <p:cNvPr id="134" name="Picture 3" descr="Picture 3"/>
          <p:cNvPicPr>
            <a:picLocks noChangeAspect="1"/>
          </p:cNvPicPr>
          <p:nvPr/>
        </p:nvPicPr>
        <p:blipFill>
          <a:blip r:embed="rId4"/>
          <a:stretch>
            <a:fillRect/>
          </a:stretch>
        </p:blipFill>
        <p:spPr>
          <a:xfrm>
            <a:off x="9382813" y="4818669"/>
            <a:ext cx="9891859" cy="989185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lide Number"/>
          <p:cNvSpPr txBox="1">
            <a:spLocks noGrp="1"/>
          </p:cNvSpPr>
          <p:nvPr>
            <p:ph type="sldNum" sz="quarter" idx="2"/>
          </p:nvPr>
        </p:nvSpPr>
        <p:spPr>
          <a:xfrm>
            <a:off x="22743453" y="12296236"/>
            <a:ext cx="702993" cy="970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pic>
        <p:nvPicPr>
          <p:cNvPr id="139" name="Picture 2" descr="Picture 2"/>
          <p:cNvPicPr>
            <a:picLocks noChangeAspect="1"/>
          </p:cNvPicPr>
          <p:nvPr/>
        </p:nvPicPr>
        <p:blipFill>
          <a:blip r:embed="rId3"/>
          <a:stretch>
            <a:fillRect/>
          </a:stretch>
        </p:blipFill>
        <p:spPr>
          <a:xfrm>
            <a:off x="15086032" y="-6326"/>
            <a:ext cx="9294828" cy="13728650"/>
          </a:xfrm>
          <a:prstGeom prst="rect">
            <a:avLst/>
          </a:prstGeom>
          <a:ln w="12700">
            <a:miter lim="400000"/>
          </a:ln>
        </p:spPr>
      </p:pic>
      <p:pic>
        <p:nvPicPr>
          <p:cNvPr id="140" name="Picture 3" descr="Picture 3"/>
          <p:cNvPicPr>
            <a:picLocks noChangeAspect="1"/>
          </p:cNvPicPr>
          <p:nvPr/>
        </p:nvPicPr>
        <p:blipFill>
          <a:blip r:embed="rId4"/>
          <a:stretch>
            <a:fillRect/>
          </a:stretch>
        </p:blipFill>
        <p:spPr>
          <a:xfrm>
            <a:off x="9761458" y="4797404"/>
            <a:ext cx="9891859" cy="9891859"/>
          </a:xfrm>
          <a:prstGeom prst="rect">
            <a:avLst/>
          </a:prstGeom>
          <a:ln w="12700">
            <a:miter lim="400000"/>
          </a:ln>
        </p:spPr>
      </p:pic>
      <p:sp>
        <p:nvSpPr>
          <p:cNvPr id="141" name="Google Shape;66;p15"/>
          <p:cNvSpPr txBox="1">
            <a:spLocks noGrp="1"/>
          </p:cNvSpPr>
          <p:nvPr>
            <p:ph type="body" sz="half" idx="4294967295"/>
          </p:nvPr>
        </p:nvSpPr>
        <p:spPr>
          <a:xfrm>
            <a:off x="1100220" y="3348305"/>
            <a:ext cx="13228523" cy="9345601"/>
          </a:xfrm>
          <a:prstGeom prst="rect">
            <a:avLst/>
          </a:prstGeom>
        </p:spPr>
        <p:txBody>
          <a:bodyPr/>
          <a:lstStyle/>
          <a:p>
            <a:pPr marL="0" indent="0">
              <a:buSzTx/>
              <a:buNone/>
              <a:defRPr sz="5200">
                <a:solidFill>
                  <a:srgbClr val="000000"/>
                </a:solidFill>
                <a:latin typeface="AlfredSans-Regular"/>
                <a:ea typeface="AlfredSans-Regular"/>
                <a:cs typeface="AlfredSans-Regular"/>
                <a:sym typeface="AlfredSans-Regular"/>
              </a:defRPr>
            </a:pPr>
            <a:r>
              <a:t>What did you think of Wangari Maathai?</a:t>
            </a:r>
          </a:p>
          <a:p>
            <a:pPr marL="0" indent="0">
              <a:buSzTx/>
              <a:buNone/>
              <a:defRPr sz="5200">
                <a:solidFill>
                  <a:srgbClr val="000000"/>
                </a:solidFill>
                <a:latin typeface="AlfredSans-Regular"/>
                <a:ea typeface="AlfredSans-Regular"/>
                <a:cs typeface="AlfredSans-Regular"/>
                <a:sym typeface="AlfredSans-Regular"/>
              </a:defRPr>
            </a:pPr>
            <a:endParaRPr/>
          </a:p>
          <a:p>
            <a:pPr marL="0" indent="0">
              <a:buSzTx/>
              <a:buNone/>
              <a:defRPr sz="5200">
                <a:solidFill>
                  <a:srgbClr val="000000"/>
                </a:solidFill>
                <a:latin typeface="AlfredSans-Regular"/>
                <a:ea typeface="AlfredSans-Regular"/>
                <a:cs typeface="AlfredSans-Regular"/>
                <a:sym typeface="AlfredSans-Regular"/>
              </a:defRPr>
            </a:pPr>
            <a:r>
              <a:t>Was there anything you didn’t understand? </a:t>
            </a:r>
          </a:p>
          <a:p>
            <a:pPr marL="0" indent="0">
              <a:lnSpc>
                <a:spcPct val="114998"/>
              </a:lnSpc>
              <a:buSzTx/>
              <a:buNone/>
              <a:defRPr sz="5200">
                <a:solidFill>
                  <a:srgbClr val="000000"/>
                </a:solidFill>
                <a:latin typeface="AlfredSans-Regular"/>
                <a:ea typeface="AlfredSans-Regular"/>
                <a:cs typeface="AlfredSans-Regular"/>
                <a:sym typeface="AlfredSans-Regular"/>
              </a:defRPr>
            </a:pPr>
            <a:endParaRPr/>
          </a:p>
          <a:p>
            <a:pPr marL="0" indent="0">
              <a:lnSpc>
                <a:spcPct val="114998"/>
              </a:lnSpc>
              <a:buSzTx/>
              <a:buNone/>
              <a:defRPr sz="5200">
                <a:solidFill>
                  <a:srgbClr val="000000"/>
                </a:solidFill>
                <a:latin typeface="AlfredSans-Regular"/>
                <a:ea typeface="AlfredSans-Regular"/>
                <a:cs typeface="AlfredSans-Regular"/>
                <a:sym typeface="AlfredSans-Regular"/>
              </a:defRPr>
            </a:pPr>
            <a:r>
              <a:t>Do you have any questions?</a:t>
            </a:r>
          </a:p>
        </p:txBody>
      </p:sp>
      <p:sp>
        <p:nvSpPr>
          <p:cNvPr id="142" name="Google Shape;68;p15"/>
          <p:cNvSpPr txBox="1"/>
          <p:nvPr/>
        </p:nvSpPr>
        <p:spPr>
          <a:xfrm>
            <a:off x="1100220" y="1505199"/>
            <a:ext cx="9645253" cy="178900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lstStyle>
            <a:lvl1pPr>
              <a:defRPr sz="6600">
                <a:latin typeface="+mn-lt"/>
                <a:ea typeface="+mn-ea"/>
                <a:cs typeface="+mn-cs"/>
                <a:sym typeface="Torque Bold"/>
              </a:defRPr>
            </a:lvl1pPr>
          </a:lstStyle>
          <a:p>
            <a:r>
              <a:t>FIRST IMPRESSIONS</a:t>
            </a:r>
          </a:p>
        </p:txBody>
      </p:sp>
      <p:pic>
        <p:nvPicPr>
          <p:cNvPr id="3" name="Bilde 2" descr="Et bilde som inneholder leke, LEGO&#10;&#10;Automatisk generert beskrivelse">
            <a:extLst>
              <a:ext uri="{FF2B5EF4-FFF2-40B4-BE49-F238E27FC236}">
                <a16:creationId xmlns:a16="http://schemas.microsoft.com/office/drawing/2014/main" id="{29ED32B9-6BE4-9A46-B119-5C7E580AA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050" y="7626301"/>
            <a:ext cx="2501900" cy="58420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xfrm>
            <a:off x="22743453" y="12296236"/>
            <a:ext cx="702993" cy="970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147" name="Google Shape;75;p16"/>
          <p:cNvSpPr txBox="1">
            <a:spLocks noGrp="1"/>
          </p:cNvSpPr>
          <p:nvPr>
            <p:ph type="title" idx="4294967295"/>
          </p:nvPr>
        </p:nvSpPr>
        <p:spPr>
          <a:xfrm>
            <a:off x="1676400" y="784613"/>
            <a:ext cx="11850401" cy="1527201"/>
          </a:xfrm>
          <a:prstGeom prst="rect">
            <a:avLst/>
          </a:prstGeom>
        </p:spPr>
        <p:txBody>
          <a:bodyPr/>
          <a:lstStyle>
            <a:lvl1pPr defTabSz="1828800">
              <a:lnSpc>
                <a:spcPct val="90000"/>
              </a:lnSpc>
              <a:defRPr sz="6400">
                <a:solidFill>
                  <a:srgbClr val="FFFFFF"/>
                </a:solidFill>
                <a:latin typeface="+mn-lt"/>
                <a:ea typeface="+mn-ea"/>
                <a:cs typeface="+mn-cs"/>
                <a:sym typeface="Torque Bold"/>
              </a:defRPr>
            </a:lvl1pPr>
          </a:lstStyle>
          <a:p>
            <a:r>
              <a:t>SUMMARY</a:t>
            </a:r>
          </a:p>
        </p:txBody>
      </p:sp>
      <p:sp>
        <p:nvSpPr>
          <p:cNvPr id="148" name="Google Shape;73;p16"/>
          <p:cNvSpPr txBox="1">
            <a:spLocks noGrp="1"/>
          </p:cNvSpPr>
          <p:nvPr>
            <p:ph type="body" sz="half" idx="4294967295"/>
          </p:nvPr>
        </p:nvSpPr>
        <p:spPr>
          <a:xfrm>
            <a:off x="1676400" y="3005251"/>
            <a:ext cx="11850401" cy="10244759"/>
          </a:xfrm>
          <a:prstGeom prst="rect">
            <a:avLst/>
          </a:prstGeom>
        </p:spPr>
        <p:txBody>
          <a:bodyPr/>
          <a:lstStyle/>
          <a:p>
            <a:pPr marL="0" indent="0">
              <a:lnSpc>
                <a:spcPct val="110000"/>
              </a:lnSpc>
              <a:spcBef>
                <a:spcPts val="3400"/>
              </a:spcBef>
              <a:buSzTx/>
              <a:buNone/>
              <a:defRPr sz="3200" b="1">
                <a:solidFill>
                  <a:srgbClr val="000000"/>
                </a:solidFill>
                <a:latin typeface="NotoSans-Bold"/>
                <a:ea typeface="NotoSans-Bold"/>
                <a:cs typeface="NotoSans-Bold"/>
                <a:sym typeface="NotoSans-Bold"/>
              </a:defRPr>
            </a:pPr>
            <a:r>
              <a:t>1971 </a:t>
            </a:r>
            <a:r>
              <a:rPr b="0">
                <a:latin typeface="NotoSans"/>
                <a:ea typeface="NotoSans"/>
                <a:cs typeface="NotoSans"/>
                <a:sym typeface="NotoSans"/>
              </a:rPr>
              <a:t>First woman in Eastern Africa to earn a PhD, doctorate in veterinary anatomy from the University of Nairobi</a:t>
            </a:r>
          </a:p>
          <a:p>
            <a:pPr marL="0" indent="0">
              <a:lnSpc>
                <a:spcPct val="110000"/>
              </a:lnSpc>
              <a:spcBef>
                <a:spcPts val="3400"/>
              </a:spcBef>
              <a:buSzTx/>
              <a:buNone/>
              <a:defRPr sz="3200" b="1">
                <a:solidFill>
                  <a:srgbClr val="000000"/>
                </a:solidFill>
                <a:latin typeface="NotoSans-Bold"/>
                <a:ea typeface="NotoSans-Bold"/>
                <a:cs typeface="NotoSans-Bold"/>
                <a:sym typeface="NotoSans-Bold"/>
              </a:defRPr>
            </a:pPr>
            <a:r>
              <a:t>1976 </a:t>
            </a:r>
            <a:r>
              <a:rPr b="0">
                <a:latin typeface="NotoSans"/>
                <a:ea typeface="NotoSans"/>
                <a:cs typeface="NotoSans"/>
                <a:sym typeface="NotoSans"/>
              </a:rPr>
              <a:t>First woman to become university professor in Kenya</a:t>
            </a:r>
          </a:p>
          <a:p>
            <a:pPr marL="0" indent="0">
              <a:lnSpc>
                <a:spcPct val="110000"/>
              </a:lnSpc>
              <a:spcBef>
                <a:spcPts val="3400"/>
              </a:spcBef>
              <a:buSzTx/>
              <a:buNone/>
              <a:defRPr sz="3200" b="1">
                <a:solidFill>
                  <a:srgbClr val="000000"/>
                </a:solidFill>
                <a:latin typeface="NotoSans-Bold"/>
                <a:ea typeface="NotoSans-Bold"/>
                <a:cs typeface="NotoSans-Bold"/>
                <a:sym typeface="NotoSans-Bold"/>
              </a:defRPr>
            </a:pPr>
            <a:r>
              <a:t>1977 </a:t>
            </a:r>
            <a:r>
              <a:rPr b="0">
                <a:latin typeface="NotoSans"/>
                <a:ea typeface="NotoSans"/>
                <a:cs typeface="NotoSans"/>
                <a:sym typeface="NotoSans"/>
              </a:rPr>
              <a:t>Wangari Maathai creates the Green Belt Movement.</a:t>
            </a:r>
          </a:p>
          <a:p>
            <a:pPr marL="0" indent="0">
              <a:lnSpc>
                <a:spcPct val="110000"/>
              </a:lnSpc>
              <a:spcBef>
                <a:spcPts val="3400"/>
              </a:spcBef>
              <a:buSzTx/>
              <a:buNone/>
              <a:defRPr sz="3200" b="1">
                <a:solidFill>
                  <a:srgbClr val="000000"/>
                </a:solidFill>
                <a:latin typeface="NotoSans-Bold"/>
                <a:ea typeface="NotoSans-Bold"/>
                <a:cs typeface="NotoSans-Bold"/>
                <a:sym typeface="NotoSans-Bold"/>
              </a:defRPr>
            </a:pPr>
            <a:r>
              <a:t>2002 </a:t>
            </a:r>
            <a:r>
              <a:rPr b="0">
                <a:latin typeface="NotoSans"/>
                <a:ea typeface="NotoSans"/>
                <a:cs typeface="NotoSans"/>
                <a:sym typeface="NotoSans"/>
              </a:rPr>
              <a:t>She is elected to Parliament.</a:t>
            </a:r>
          </a:p>
          <a:p>
            <a:pPr marL="0" indent="0">
              <a:lnSpc>
                <a:spcPct val="110000"/>
              </a:lnSpc>
              <a:spcBef>
                <a:spcPts val="3400"/>
              </a:spcBef>
              <a:buSzTx/>
              <a:buNone/>
              <a:defRPr sz="3200" b="1">
                <a:solidFill>
                  <a:srgbClr val="000000"/>
                </a:solidFill>
                <a:latin typeface="NotoSans-Bold"/>
                <a:ea typeface="NotoSans-Bold"/>
                <a:cs typeface="NotoSans-Bold"/>
                <a:sym typeface="NotoSans-Bold"/>
              </a:defRPr>
            </a:pPr>
            <a:r>
              <a:t>2003 – 2005</a:t>
            </a:r>
            <a:r>
              <a:rPr b="0">
                <a:latin typeface="NotoSans"/>
                <a:ea typeface="NotoSans"/>
                <a:cs typeface="NotoSans"/>
                <a:sym typeface="NotoSans"/>
              </a:rPr>
              <a:t> She becomes Assistant Minister in the Ministry for Environment and Natural Resources.</a:t>
            </a:r>
          </a:p>
          <a:p>
            <a:pPr marL="0" indent="0">
              <a:lnSpc>
                <a:spcPct val="110000"/>
              </a:lnSpc>
              <a:spcBef>
                <a:spcPts val="3400"/>
              </a:spcBef>
              <a:buSzTx/>
              <a:buNone/>
              <a:defRPr sz="3200" b="1">
                <a:solidFill>
                  <a:srgbClr val="000000"/>
                </a:solidFill>
                <a:latin typeface="NotoSans-Bold"/>
                <a:ea typeface="NotoSans-Bold"/>
                <a:cs typeface="NotoSans-Bold"/>
                <a:sym typeface="NotoSans-Bold"/>
              </a:defRPr>
            </a:pPr>
            <a:r>
              <a:t>2004</a:t>
            </a:r>
            <a:r>
              <a:rPr b="0">
                <a:latin typeface="NotoSans"/>
                <a:ea typeface="NotoSans"/>
                <a:cs typeface="NotoSans"/>
                <a:sym typeface="NotoSans"/>
              </a:rPr>
              <a:t>  She receives the Nobel Peace Prize.</a:t>
            </a:r>
          </a:p>
          <a:p>
            <a:pPr marL="0" indent="0">
              <a:lnSpc>
                <a:spcPct val="110000"/>
              </a:lnSpc>
              <a:spcBef>
                <a:spcPts val="3400"/>
              </a:spcBef>
              <a:buSzTx/>
              <a:buNone/>
              <a:defRPr sz="3200" b="1">
                <a:solidFill>
                  <a:srgbClr val="000000"/>
                </a:solidFill>
                <a:latin typeface="NotoSans-Bold"/>
                <a:ea typeface="NotoSans-Bold"/>
                <a:cs typeface="NotoSans-Bold"/>
                <a:sym typeface="NotoSans-Bold"/>
              </a:defRPr>
            </a:pPr>
            <a:r>
              <a:t>2006</a:t>
            </a:r>
            <a:r>
              <a:rPr b="0">
                <a:latin typeface="NotoSans"/>
                <a:ea typeface="NotoSans"/>
                <a:cs typeface="NotoSans"/>
                <a:sym typeface="NotoSans"/>
              </a:rPr>
              <a:t> She leads the United Nations Billion Tree Campaign.</a:t>
            </a:r>
          </a:p>
        </p:txBody>
      </p:sp>
      <p:pic>
        <p:nvPicPr>
          <p:cNvPr id="149" name="Picture 2" descr="Picture 2"/>
          <p:cNvPicPr>
            <a:picLocks noChangeAspect="1"/>
          </p:cNvPicPr>
          <p:nvPr/>
        </p:nvPicPr>
        <p:blipFill>
          <a:blip r:embed="rId2"/>
          <a:srcRect l="36823" t="1146" r="8902"/>
          <a:stretch>
            <a:fillRect/>
          </a:stretch>
        </p:blipFill>
        <p:spPr>
          <a:xfrm>
            <a:off x="13526800" y="0"/>
            <a:ext cx="11323680" cy="1371597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lide Number"/>
          <p:cNvSpPr txBox="1">
            <a:spLocks noGrp="1"/>
          </p:cNvSpPr>
          <p:nvPr>
            <p:ph type="sldNum" sz="quarter" idx="2"/>
          </p:nvPr>
        </p:nvSpPr>
        <p:spPr>
          <a:xfrm>
            <a:off x="22743453" y="12296236"/>
            <a:ext cx="702993" cy="970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152" name="Title 5"/>
          <p:cNvSpPr txBox="1">
            <a:spLocks noGrp="1"/>
          </p:cNvSpPr>
          <p:nvPr>
            <p:ph type="title" idx="4294967295"/>
          </p:nvPr>
        </p:nvSpPr>
        <p:spPr>
          <a:xfrm>
            <a:off x="2409331" y="3275994"/>
            <a:ext cx="19565338" cy="3226406"/>
          </a:xfrm>
          <a:prstGeom prst="rect">
            <a:avLst/>
          </a:prstGeom>
        </p:spPr>
        <p:txBody>
          <a:bodyPr>
            <a:noAutofit/>
          </a:bodyPr>
          <a:lstStyle>
            <a:lvl1pPr algn="ctr">
              <a:defRPr sz="7600">
                <a:latin typeface="+mn-lt"/>
                <a:ea typeface="+mn-ea"/>
                <a:cs typeface="+mn-cs"/>
                <a:sym typeface="Torque Bold"/>
              </a:defRPr>
            </a:lvl1pPr>
          </a:lstStyle>
          <a:p>
            <a:r>
              <a:t>What skills and/or tools did Wangari Maathai use to make a difference?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lide Number"/>
          <p:cNvSpPr txBox="1">
            <a:spLocks noGrp="1"/>
          </p:cNvSpPr>
          <p:nvPr>
            <p:ph type="sldNum" sz="quarter" idx="2"/>
          </p:nvPr>
        </p:nvSpPr>
        <p:spPr>
          <a:xfrm>
            <a:off x="22743453" y="12296236"/>
            <a:ext cx="702993" cy="970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157" name="Google Shape;92;p19"/>
          <p:cNvSpPr txBox="1">
            <a:spLocks noGrp="1"/>
          </p:cNvSpPr>
          <p:nvPr>
            <p:ph type="body" idx="4294967295"/>
          </p:nvPr>
        </p:nvSpPr>
        <p:spPr>
          <a:xfrm>
            <a:off x="1085199" y="3073266"/>
            <a:ext cx="19100114" cy="9110401"/>
          </a:xfrm>
          <a:prstGeom prst="rect">
            <a:avLst/>
          </a:prstGeom>
        </p:spPr>
        <p:txBody>
          <a:bodyPr lIns="0" tIns="0" rIns="0" bIns="0">
            <a:noAutofit/>
          </a:bodyPr>
          <a:lstStyle/>
          <a:p>
            <a:pPr marL="914400" indent="-800100">
              <a:lnSpc>
                <a:spcPct val="114998"/>
              </a:lnSpc>
              <a:buSzTx/>
              <a:buNone/>
              <a:defRPr sz="4100" b="1">
                <a:solidFill>
                  <a:srgbClr val="000000"/>
                </a:solidFill>
                <a:latin typeface="NotoSans-Bold"/>
                <a:ea typeface="NotoSans-Bold"/>
                <a:cs typeface="NotoSans-Bold"/>
                <a:sym typeface="NotoSans-Bold"/>
              </a:defRPr>
            </a:pPr>
            <a:r>
              <a:t>Grassroots:</a:t>
            </a:r>
            <a:r>
              <a:rPr b="0">
                <a:latin typeface="NotoSans"/>
                <a:ea typeface="NotoSans"/>
                <a:cs typeface="NotoSans"/>
                <a:sym typeface="NotoSans"/>
              </a:rPr>
              <a:t> movement or organization using collective action on the local level to effect change at the local, regional, national or international level. </a:t>
            </a:r>
          </a:p>
          <a:p>
            <a:pPr marL="914400" indent="-800100">
              <a:lnSpc>
                <a:spcPct val="114998"/>
              </a:lnSpc>
              <a:buSzTx/>
              <a:buNone/>
              <a:defRPr sz="4100">
                <a:solidFill>
                  <a:srgbClr val="000000"/>
                </a:solidFill>
                <a:latin typeface="NotoSans"/>
                <a:ea typeface="NotoSans"/>
                <a:cs typeface="NotoSans"/>
                <a:sym typeface="NotoSans"/>
              </a:defRPr>
            </a:pPr>
            <a:endParaRPr b="0">
              <a:latin typeface="NotoSans"/>
              <a:ea typeface="NotoSans"/>
              <a:cs typeface="NotoSans"/>
              <a:sym typeface="NotoSans"/>
            </a:endParaRPr>
          </a:p>
          <a:p>
            <a:pPr marL="914400" indent="-800100">
              <a:lnSpc>
                <a:spcPct val="114998"/>
              </a:lnSpc>
              <a:buSzTx/>
              <a:buNone/>
              <a:defRPr sz="4100" b="1">
                <a:solidFill>
                  <a:srgbClr val="000000"/>
                </a:solidFill>
                <a:latin typeface="NotoSans-Bold"/>
                <a:ea typeface="NotoSans-Bold"/>
                <a:cs typeface="NotoSans-Bold"/>
                <a:sym typeface="NotoSans-Bold"/>
              </a:defRPr>
            </a:pPr>
            <a:r>
              <a:t>Green Belt Movement: </a:t>
            </a:r>
            <a:r>
              <a:rPr b="0">
                <a:latin typeface="NotoSans"/>
                <a:ea typeface="NotoSans"/>
                <a:cs typeface="NotoSans"/>
                <a:sym typeface="NotoSans"/>
              </a:rPr>
              <a:t>grassroots, non-governmental organization based in Nairobi, Kenya. It aims at organizing women in rural Kenya to plant trees, combat deforestation, restore their main sources of fuel for cooking, generate income, and stop soil erosion. 30,000 women have been trained in forestry, food processing, beekeeping, and other trades that help them earn income while preserving their lands and resources. </a:t>
            </a:r>
          </a:p>
        </p:txBody>
      </p:sp>
      <p:sp>
        <p:nvSpPr>
          <p:cNvPr id="158" name="Google Shape;93;p19"/>
          <p:cNvSpPr txBox="1">
            <a:spLocks noGrp="1"/>
          </p:cNvSpPr>
          <p:nvPr>
            <p:ph type="title" idx="4294967295"/>
          </p:nvPr>
        </p:nvSpPr>
        <p:spPr>
          <a:xfrm>
            <a:off x="831199" y="1186733"/>
            <a:ext cx="22721602" cy="1527201"/>
          </a:xfrm>
          <a:prstGeom prst="rect">
            <a:avLst/>
          </a:prstGeom>
        </p:spPr>
        <p:txBody>
          <a:bodyPr/>
          <a:lstStyle>
            <a:lvl1pPr>
              <a:defRPr sz="6600">
                <a:latin typeface="+mn-lt"/>
                <a:ea typeface="+mn-ea"/>
                <a:cs typeface="+mn-cs"/>
                <a:sym typeface="Torque Bold"/>
              </a:defRPr>
            </a:lvl1pPr>
          </a:lstStyle>
          <a:p>
            <a:r>
              <a:t>Key Concepts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lide Number"/>
          <p:cNvSpPr txBox="1">
            <a:spLocks noGrp="1"/>
          </p:cNvSpPr>
          <p:nvPr>
            <p:ph type="sldNum" sz="quarter" idx="2"/>
          </p:nvPr>
        </p:nvSpPr>
        <p:spPr>
          <a:xfrm>
            <a:off x="22743453" y="12296236"/>
            <a:ext cx="702993" cy="970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161" name="Google Shape;61;p14"/>
          <p:cNvSpPr txBox="1">
            <a:spLocks noGrp="1"/>
          </p:cNvSpPr>
          <p:nvPr>
            <p:ph type="body" idx="4294967295"/>
          </p:nvPr>
        </p:nvSpPr>
        <p:spPr>
          <a:xfrm>
            <a:off x="1212199" y="3117638"/>
            <a:ext cx="18865127" cy="8291383"/>
          </a:xfrm>
          <a:prstGeom prst="rect">
            <a:avLst/>
          </a:prstGeom>
        </p:spPr>
        <p:txBody>
          <a:bodyPr>
            <a:noAutofit/>
          </a:bodyPr>
          <a:lstStyle/>
          <a:p>
            <a:pPr marL="0" indent="0">
              <a:lnSpc>
                <a:spcPct val="100000"/>
              </a:lnSpc>
              <a:spcBef>
                <a:spcPts val="1200"/>
              </a:spcBef>
              <a:buSzTx/>
              <a:buNone/>
              <a:defRPr sz="6200">
                <a:solidFill>
                  <a:srgbClr val="000000"/>
                </a:solidFill>
                <a:latin typeface="NotoSans"/>
                <a:ea typeface="NotoSans"/>
                <a:cs typeface="NotoSans"/>
                <a:sym typeface="NotoSans"/>
              </a:defRPr>
            </a:pPr>
            <a:r>
              <a:t>“When we plant trees, we plant the seeds of peace and hope.” </a:t>
            </a:r>
            <a:r>
              <a:rPr i="1">
                <a:latin typeface="NotoSans-Italic"/>
                <a:ea typeface="NotoSans-Italic"/>
                <a:cs typeface="NotoSans-Italic"/>
                <a:sym typeface="NotoSans-Italic"/>
              </a:rPr>
              <a:t>- Wangari Maathai</a:t>
            </a:r>
            <a:br>
              <a:rPr i="1">
                <a:latin typeface="NotoSans-Italic"/>
                <a:ea typeface="NotoSans-Italic"/>
                <a:cs typeface="NotoSans-Italic"/>
                <a:sym typeface="NotoSans-Italic"/>
              </a:rPr>
            </a:br>
            <a:br>
              <a:rPr i="1">
                <a:latin typeface="NotoSans-Italic"/>
                <a:ea typeface="NotoSans-Italic"/>
                <a:cs typeface="NotoSans-Italic"/>
                <a:sym typeface="NotoSans-Italic"/>
              </a:rPr>
            </a:br>
            <a:r>
              <a:rPr sz="4800" b="1">
                <a:latin typeface="NotoSans-Bold"/>
                <a:ea typeface="NotoSans-Bold"/>
                <a:cs typeface="NotoSans-Bold"/>
                <a:sym typeface="NotoSans-Bold"/>
              </a:rPr>
              <a:t>What do you think she meant?</a:t>
            </a:r>
          </a:p>
          <a:p>
            <a:pPr>
              <a:lnSpc>
                <a:spcPct val="100000"/>
              </a:lnSpc>
              <a:buClr>
                <a:srgbClr val="000000"/>
              </a:buClr>
              <a:buFontTx/>
              <a:buAutoNum type="arabicPeriod"/>
              <a:defRPr>
                <a:solidFill>
                  <a:srgbClr val="000000"/>
                </a:solidFill>
                <a:latin typeface="NotoSans"/>
                <a:ea typeface="NotoSans"/>
                <a:cs typeface="NotoSans"/>
                <a:sym typeface="NotoSans"/>
              </a:defRPr>
            </a:pPr>
            <a:r>
              <a:t>What does this mean to you?</a:t>
            </a:r>
          </a:p>
          <a:p>
            <a:pPr>
              <a:lnSpc>
                <a:spcPct val="100000"/>
              </a:lnSpc>
              <a:buClr>
                <a:srgbClr val="000000"/>
              </a:buClr>
              <a:buFontTx/>
              <a:buAutoNum type="arabicPeriod"/>
              <a:defRPr>
                <a:solidFill>
                  <a:srgbClr val="000000"/>
                </a:solidFill>
                <a:latin typeface="NotoSans"/>
                <a:ea typeface="NotoSans"/>
                <a:cs typeface="NotoSans"/>
                <a:sym typeface="NotoSans"/>
              </a:defRPr>
            </a:pPr>
            <a:r>
              <a:t>Is this quote only about planting trees? Could its meaning extend beyond planting trees? If so, what is the larger message here?</a:t>
            </a:r>
          </a:p>
        </p:txBody>
      </p:sp>
      <p:sp>
        <p:nvSpPr>
          <p:cNvPr id="162" name="Google Shape;93;p19"/>
          <p:cNvSpPr txBox="1"/>
          <p:nvPr/>
        </p:nvSpPr>
        <p:spPr>
          <a:xfrm>
            <a:off x="831199" y="1186733"/>
            <a:ext cx="22721602" cy="1527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3799" tIns="243799" rIns="243799" bIns="243799">
            <a:normAutofit/>
          </a:bodyPr>
          <a:lstStyle>
            <a:lvl1pPr>
              <a:defRPr sz="6600">
                <a:latin typeface="+mn-lt"/>
                <a:ea typeface="+mn-ea"/>
                <a:cs typeface="+mn-cs"/>
                <a:sym typeface="Torque Bold"/>
              </a:defRPr>
            </a:lvl1pPr>
          </a:lstStyle>
          <a:p>
            <a:r>
              <a:t>Reflect &amp; Discuss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lide Number"/>
          <p:cNvSpPr txBox="1">
            <a:spLocks noGrp="1"/>
          </p:cNvSpPr>
          <p:nvPr>
            <p:ph type="sldNum" sz="quarter" idx="2"/>
          </p:nvPr>
        </p:nvSpPr>
        <p:spPr>
          <a:xfrm>
            <a:off x="22743453" y="12296236"/>
            <a:ext cx="702993" cy="9702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pic>
        <p:nvPicPr>
          <p:cNvPr id="165" name="Wangari Maathai - Defender of the Earth, fighter for democracyGoogle Shape;67;p15" descr="Wangari Maathai - Defender of the Earth, fighter for democracyGoogle Shape;67;p15">
            <a:hlinkClick r:id="rId2"/>
          </p:cNvPr>
          <p:cNvPicPr>
            <a:picLocks noChangeAspect="1"/>
          </p:cNvPicPr>
          <p:nvPr/>
        </p:nvPicPr>
        <p:blipFill>
          <a:blip r:embed="rId3"/>
          <a:srcRect t="12656" b="12656"/>
          <a:stretch>
            <a:fillRect/>
          </a:stretch>
        </p:blipFill>
        <p:spPr>
          <a:xfrm>
            <a:off x="5684028" y="3155697"/>
            <a:ext cx="18294227" cy="10247551"/>
          </a:xfrm>
          <a:prstGeom prst="rect">
            <a:avLst/>
          </a:prstGeom>
          <a:ln w="12700">
            <a:miter lim="400000"/>
          </a:ln>
        </p:spPr>
      </p:pic>
      <p:sp>
        <p:nvSpPr>
          <p:cNvPr id="166" name="Google Shape;66;p15"/>
          <p:cNvSpPr txBox="1">
            <a:spLocks noGrp="1"/>
          </p:cNvSpPr>
          <p:nvPr>
            <p:ph type="title" idx="4294967295"/>
          </p:nvPr>
        </p:nvSpPr>
        <p:spPr>
          <a:xfrm>
            <a:off x="831199" y="761265"/>
            <a:ext cx="20988646" cy="7220568"/>
          </a:xfrm>
          <a:prstGeom prst="rect">
            <a:avLst/>
          </a:prstGeom>
        </p:spPr>
        <p:txBody>
          <a:bodyPr>
            <a:noAutofit/>
          </a:bodyPr>
          <a:lstStyle>
            <a:lvl1pPr>
              <a:defRPr sz="6600">
                <a:latin typeface="+mn-lt"/>
                <a:ea typeface="+mn-ea"/>
                <a:cs typeface="+mn-cs"/>
                <a:sym typeface="Torque Bold"/>
              </a:defRPr>
            </a:lvl1pPr>
          </a:lstStyle>
          <a:p>
            <a:r>
              <a:t>Wangari Maathai - Defender of the Earth, fighter for democracy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animBg="1" advAuto="0"/>
    </p:bldLst>
  </p:timing>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Torque Bold"/>
        <a:ea typeface="Torque Bold"/>
        <a:cs typeface="Torque Bold"/>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Torque Bold"/>
        <a:ea typeface="Torque Bold"/>
        <a:cs typeface="Torque Bold"/>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50800" dir="5400000" rotWithShape="0">
              <a:srgbClr val="000000">
                <a:alpha val="35000"/>
              </a:srgbClr>
            </a:outerShdw>
          </a:effectLst>
        </a:effectStyle>
        <a:effectStyle>
          <a:effectLst>
            <a:outerShdw blurRad="101600" dist="508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chemeClr val="accent1"/>
          </a:solidFill>
          <a:prstDash val="solid"/>
          <a:round/>
        </a:ln>
        <a:effectLst>
          <a:outerShdw blurRad="101600" dist="50800" dir="5400000" rotWithShape="0">
            <a:srgbClr val="000000">
              <a:alpha val="35000"/>
            </a:srgbClr>
          </a:outerShdw>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chemeClr val="accent1"/>
          </a:solidFill>
          <a:prstDash val="solid"/>
          <a:round/>
        </a:ln>
        <a:effectLst>
          <a:outerShdw blurRad="101600" dist="508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t">
        <a:spAutoFit/>
      </a:bodyPr>
      <a:lstStyle>
        <a:defPPr marL="0" marR="0" indent="0" algn="l" defTabSz="2438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620</Words>
  <Application>Microsoft Macintosh PowerPoint</Application>
  <PresentationFormat>Egendefinert</PresentationFormat>
  <Paragraphs>71</Paragraphs>
  <Slides>14</Slides>
  <Notes>3</Notes>
  <HiddenSlides>0</HiddenSlides>
  <MMClips>1</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14</vt:i4>
      </vt:variant>
    </vt:vector>
  </HeadingPairs>
  <TitlesOfParts>
    <vt:vector size="25" baseType="lpstr">
      <vt:lpstr>Alfred Sans Bold</vt:lpstr>
      <vt:lpstr>AlfredSans-Regular</vt:lpstr>
      <vt:lpstr>Arial</vt:lpstr>
      <vt:lpstr>Calibri</vt:lpstr>
      <vt:lpstr>Noto Sans Thin</vt:lpstr>
      <vt:lpstr>NotoSans</vt:lpstr>
      <vt:lpstr>NotoSans-Bold</vt:lpstr>
      <vt:lpstr>NotoSans-BoldItalic</vt:lpstr>
      <vt:lpstr>NotoSans-Italic</vt:lpstr>
      <vt:lpstr>Torque Bold</vt:lpstr>
      <vt:lpstr>Simple Light</vt:lpstr>
      <vt:lpstr>Wangari Maathai</vt:lpstr>
      <vt:lpstr>PowerPoint-presentasjon</vt:lpstr>
      <vt:lpstr>First Impressions</vt:lpstr>
      <vt:lpstr>PowerPoint-presentasjon</vt:lpstr>
      <vt:lpstr>SUMMARY</vt:lpstr>
      <vt:lpstr>What skills and/or tools did Wangari Maathai use to make a difference?</vt:lpstr>
      <vt:lpstr>Key Concepts</vt:lpstr>
      <vt:lpstr>PowerPoint-presentasjon</vt:lpstr>
      <vt:lpstr>Wangari Maathai - Defender of the Earth, fighter for democracy</vt:lpstr>
      <vt:lpstr>What is a “grassroots movement?”</vt:lpstr>
      <vt:lpstr>Agree or Disagree?</vt:lpstr>
      <vt:lpstr>What is a “Likert Scale”?</vt:lpstr>
      <vt:lpstr>Reflect and Share</vt:lpstr>
      <vt:lpstr>COPYRIGHT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Wangari Maathai</dc:title>
  <cp:lastModifiedBy>Kiki Fallet</cp:lastModifiedBy>
  <cp:revision>2</cp:revision>
  <dcterms:modified xsi:type="dcterms:W3CDTF">2022-02-10T09:01:00Z</dcterms:modified>
</cp:coreProperties>
</file>