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media/image4.jpeg" ContentType="image/jpeg"/>
  <Override PartName="/ppt/notesSlides/notesSlide3.xml" ContentType="application/vnd.openxmlformats-officedocument.presentationml.notesSlide+xml"/>
  <Override PartName="/ppt/media/image5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600">
        <a:latin typeface="Arial"/>
        <a:ea typeface="Arial"/>
        <a:cs typeface="Arial"/>
        <a:sym typeface="Arial"/>
      </a:defRPr>
    </a:lvl1pPr>
    <a:lvl2pPr indent="228600" defTabSz="2438400" latinLnBrk="0">
      <a:defRPr sz="3600">
        <a:latin typeface="Arial"/>
        <a:ea typeface="Arial"/>
        <a:cs typeface="Arial"/>
        <a:sym typeface="Arial"/>
      </a:defRPr>
    </a:lvl2pPr>
    <a:lvl3pPr indent="457200" defTabSz="2438400" latinLnBrk="0">
      <a:defRPr sz="3600">
        <a:latin typeface="Arial"/>
        <a:ea typeface="Arial"/>
        <a:cs typeface="Arial"/>
        <a:sym typeface="Arial"/>
      </a:defRPr>
    </a:lvl3pPr>
    <a:lvl4pPr indent="685800" defTabSz="2438400" latinLnBrk="0">
      <a:defRPr sz="3600">
        <a:latin typeface="Arial"/>
        <a:ea typeface="Arial"/>
        <a:cs typeface="Arial"/>
        <a:sym typeface="Arial"/>
      </a:defRPr>
    </a:lvl4pPr>
    <a:lvl5pPr indent="914400" defTabSz="2438400" latinLnBrk="0">
      <a:defRPr sz="3600">
        <a:latin typeface="Arial"/>
        <a:ea typeface="Arial"/>
        <a:cs typeface="Arial"/>
        <a:sym typeface="Arial"/>
      </a:defRPr>
    </a:lvl5pPr>
    <a:lvl6pPr indent="1143000" defTabSz="2438400" latinLnBrk="0">
      <a:defRPr sz="3600">
        <a:latin typeface="Arial"/>
        <a:ea typeface="Arial"/>
        <a:cs typeface="Arial"/>
        <a:sym typeface="Arial"/>
      </a:defRPr>
    </a:lvl6pPr>
    <a:lvl7pPr indent="1371600" defTabSz="2438400" latinLnBrk="0">
      <a:defRPr sz="3600">
        <a:latin typeface="Arial"/>
        <a:ea typeface="Arial"/>
        <a:cs typeface="Arial"/>
        <a:sym typeface="Arial"/>
      </a:defRPr>
    </a:lvl7pPr>
    <a:lvl8pPr indent="1600200" defTabSz="2438400" latinLnBrk="0">
      <a:defRPr sz="3600">
        <a:latin typeface="Arial"/>
        <a:ea typeface="Arial"/>
        <a:cs typeface="Arial"/>
        <a:sym typeface="Arial"/>
      </a:defRPr>
    </a:lvl8pPr>
    <a:lvl9pPr indent="1828800" defTabSz="2438400" latinLnBrk="0">
      <a:defRPr sz="3600"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pPr/>
            <a:r>
              <a:t>Take a few minutes to ask students for feedback, comments, impressions and questions.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pPr/>
            <a:r>
              <a:t>These are two examples of Nansen Passports: one issued in Germany in 1938 (on the left) and one issued in the UK in 1927 (on the right).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The Dalai Lama promotes and</a:t>
            </a:r>
            <a:r>
              <a:rPr b="1"/>
              <a:t> </a:t>
            </a:r>
            <a:r>
              <a:t>follows values such as</a:t>
            </a:r>
            <a:r>
              <a:rPr b="1"/>
              <a:t> </a:t>
            </a:r>
            <a:r>
              <a:t>dialogue, compromise, non-violence, kindness. He's also ensured the democratization of the Tibetan administration. To adapt to a life in exile, he created a Tibetan educational system to make sure Tibetan children learn their language, culture and history and established cultural institutions to protect the Tibetan identity: the Tibetan Institute of Performing Arts (1959), the Central Institute of Higher Tibetan Studies (1967), the Library of Tibetan Works and Archives (1970). 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pPr/>
            <a:r>
              <a:t>See definitions in the teacher's cheat sheet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pPr/>
            <a:r>
              <a:t>Introduction to the 'four corners' exercise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tekst"/>
          <p:cNvSpPr txBox="1"/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pPr/>
            <a:r>
              <a:t>Titteltekst</a:t>
            </a:r>
          </a:p>
        </p:txBody>
      </p:sp>
      <p:sp>
        <p:nvSpPr>
          <p:cNvPr id="13" name="Brødtekst nivå én…"/>
          <p:cNvSpPr txBox="1"/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/>
          <a:lstStyle>
            <a:lvl1pPr marL="914400" indent="-8001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914400" indent="-3175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914400" indent="1397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914400" indent="5969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914400" indent="10541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4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tekst"/>
          <p:cNvSpPr txBox="1"/>
          <p:nvPr>
            <p:ph type="title"/>
          </p:nvPr>
        </p:nvSpPr>
        <p:spPr>
          <a:xfrm>
            <a:off x="831199" y="5735599"/>
            <a:ext cx="227216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/>
            </a:lvl1pPr>
          </a:lstStyle>
          <a:p>
            <a:pPr/>
            <a:r>
              <a:t>Titteltekst</a:t>
            </a:r>
          </a:p>
        </p:txBody>
      </p:sp>
      <p:sp>
        <p:nvSpPr>
          <p:cNvPr id="2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Titteltekst</a:t>
            </a:r>
          </a:p>
        </p:txBody>
      </p:sp>
      <p:sp>
        <p:nvSpPr>
          <p:cNvPr id="30" name="Brødtekst nivå 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Rectangle 3"/>
          <p:cNvSpPr/>
          <p:nvPr/>
        </p:nvSpPr>
        <p:spPr>
          <a:xfrm>
            <a:off x="21799548" y="0"/>
            <a:ext cx="2590803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7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45479" y="9996696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Lysbildenummer"/>
          <p:cNvSpPr txBox="1"/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EDEEE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" name="Rectangle 25"/>
          <p:cNvSpPr/>
          <p:nvPr/>
        </p:nvSpPr>
        <p:spPr>
          <a:xfrm>
            <a:off x="0" y="0"/>
            <a:ext cx="24384000" cy="2311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" name="Rectangle 20"/>
          <p:cNvSpPr/>
          <p:nvPr/>
        </p:nvSpPr>
        <p:spPr>
          <a:xfrm>
            <a:off x="353925" y="3005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Rectangle 24"/>
          <p:cNvSpPr/>
          <p:nvPr/>
        </p:nvSpPr>
        <p:spPr>
          <a:xfrm>
            <a:off x="1045142" y="2658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" name="Rectangle 26"/>
          <p:cNvSpPr/>
          <p:nvPr/>
        </p:nvSpPr>
        <p:spPr>
          <a:xfrm>
            <a:off x="711200" y="2311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" name="Rectangle 5"/>
          <p:cNvSpPr/>
          <p:nvPr/>
        </p:nvSpPr>
        <p:spPr>
          <a:xfrm>
            <a:off x="23339674" y="3005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Rectangle 7"/>
          <p:cNvSpPr/>
          <p:nvPr/>
        </p:nvSpPr>
        <p:spPr>
          <a:xfrm>
            <a:off x="23686391" y="2313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" name="Rectangle 31"/>
          <p:cNvSpPr/>
          <p:nvPr/>
        </p:nvSpPr>
        <p:spPr>
          <a:xfrm>
            <a:off x="21015382" y="2311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4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ysbildenummer"/>
          <p:cNvSpPr txBox="1"/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Rectangle 25"/>
          <p:cNvSpPr/>
          <p:nvPr/>
        </p:nvSpPr>
        <p:spPr>
          <a:xfrm>
            <a:off x="0" y="0"/>
            <a:ext cx="24384000" cy="3327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Rectangle 20"/>
          <p:cNvSpPr/>
          <p:nvPr/>
        </p:nvSpPr>
        <p:spPr>
          <a:xfrm>
            <a:off x="353925" y="4021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Rectangle 24"/>
          <p:cNvSpPr/>
          <p:nvPr/>
        </p:nvSpPr>
        <p:spPr>
          <a:xfrm>
            <a:off x="1045142" y="3674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Rectangle 26"/>
          <p:cNvSpPr/>
          <p:nvPr/>
        </p:nvSpPr>
        <p:spPr>
          <a:xfrm>
            <a:off x="711200" y="3327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Rectangle 5"/>
          <p:cNvSpPr/>
          <p:nvPr/>
        </p:nvSpPr>
        <p:spPr>
          <a:xfrm>
            <a:off x="23339674" y="4021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Rectangle 7"/>
          <p:cNvSpPr/>
          <p:nvPr/>
        </p:nvSpPr>
        <p:spPr>
          <a:xfrm>
            <a:off x="23686391" y="3329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Rectangle 31"/>
          <p:cNvSpPr/>
          <p:nvPr/>
        </p:nvSpPr>
        <p:spPr>
          <a:xfrm>
            <a:off x="21015382" y="3327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0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Lysbildenummer"/>
          <p:cNvSpPr txBox="1"/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" name="Rectangle 8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0" name="Rectangle 19"/>
          <p:cNvSpPr/>
          <p:nvPr/>
        </p:nvSpPr>
        <p:spPr>
          <a:xfrm>
            <a:off x="-6351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" name="Rectangle 20"/>
          <p:cNvSpPr/>
          <p:nvPr/>
        </p:nvSpPr>
        <p:spPr>
          <a:xfrm>
            <a:off x="1031796" y="9067800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" name="Rectangle 21"/>
          <p:cNvSpPr/>
          <p:nvPr/>
        </p:nvSpPr>
        <p:spPr>
          <a:xfrm>
            <a:off x="685077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" name="Rectangle 22"/>
          <p:cNvSpPr/>
          <p:nvPr/>
        </p:nvSpPr>
        <p:spPr>
          <a:xfrm>
            <a:off x="16375" y="7808473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" name="Rectangle 23"/>
          <p:cNvSpPr/>
          <p:nvPr/>
        </p:nvSpPr>
        <p:spPr>
          <a:xfrm>
            <a:off x="1378514" y="942215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" name="Rectangle 24"/>
          <p:cNvSpPr/>
          <p:nvPr/>
        </p:nvSpPr>
        <p:spPr>
          <a:xfrm>
            <a:off x="8410908" y="941194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6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ysbildenummer"/>
          <p:cNvSpPr txBox="1"/>
          <p:nvPr>
            <p:ph type="sldNum" sz="quarter" idx="2"/>
          </p:nvPr>
        </p:nvSpPr>
        <p:spPr>
          <a:xfrm>
            <a:off x="22745916" y="12321636"/>
            <a:ext cx="698068" cy="9194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4C_NPC_16x9_1.png" descr="G4C_NPC_16x9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teltekst"/>
          <p:cNvSpPr txBox="1"/>
          <p:nvPr>
            <p:ph type="title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4" name="Brødtekst nivå én…"/>
          <p:cNvSpPr txBox="1"/>
          <p:nvPr>
            <p:ph type="body" idx="1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" name="Lysbildenummer"/>
          <p:cNvSpPr txBox="1"/>
          <p:nvPr>
            <p:ph type="sldNum" sz="quarter" idx="2"/>
          </p:nvPr>
        </p:nvSpPr>
        <p:spPr>
          <a:xfrm>
            <a:off x="23372480" y="12524796"/>
            <a:ext cx="683942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normAutofit fontScale="100000" lnSpcReduction="0"/>
          </a:bodyPr>
          <a:lstStyle>
            <a:lvl1pPr algn="r">
              <a:defRPr sz="26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1685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2142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2599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30570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35142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3971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4428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4885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b="0" baseline="0" cap="none" i="0" spc="0" strike="noStrike" sz="4800" u="none"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https://www.youtube.com/embed/25bwiSikRsI?feature=oembed" TargetMode="External"/><Relationship Id="rId3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" name="Rectangle 4"/>
          <p:cNvSpPr/>
          <p:nvPr/>
        </p:nvSpPr>
        <p:spPr>
          <a:xfrm>
            <a:off x="1676400" y="2309668"/>
            <a:ext cx="17437080" cy="8154777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54;p13"/>
          <p:cNvSpPr txBox="1"/>
          <p:nvPr>
            <p:ph type="title" idx="4294967295"/>
          </p:nvPr>
        </p:nvSpPr>
        <p:spPr>
          <a:xfrm>
            <a:off x="949733" y="2309668"/>
            <a:ext cx="22721601" cy="3705289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90000"/>
              </a:lnSpc>
              <a:defRPr sz="119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Fridtjof Nansen</a:t>
            </a:r>
          </a:p>
        </p:txBody>
      </p:sp>
      <p:sp>
        <p:nvSpPr>
          <p:cNvPr id="109" name="Google Shape;55;p13"/>
          <p:cNvSpPr txBox="1"/>
          <p:nvPr>
            <p:ph type="body" sz="quarter" idx="4294967295"/>
          </p:nvPr>
        </p:nvSpPr>
        <p:spPr>
          <a:xfrm>
            <a:off x="2744666" y="6235089"/>
            <a:ext cx="14020985" cy="373190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Polar explorer, scientist, diplomat 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and Nobel Peace Prize laureate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ysbildenummer"/>
          <p:cNvSpPr txBox="1"/>
          <p:nvPr>
            <p:ph type="sldNum" sz="quarter" idx="2"/>
          </p:nvPr>
        </p:nvSpPr>
        <p:spPr>
          <a:xfrm>
            <a:off x="22647032" y="12321636"/>
            <a:ext cx="895836" cy="91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Google Shape;98;p20"/>
          <p:cNvSpPr txBox="1"/>
          <p:nvPr/>
        </p:nvSpPr>
        <p:spPr>
          <a:xfrm>
            <a:off x="1367879" y="3628799"/>
            <a:ext cx="18114196" cy="5839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indent="457200">
              <a:lnSpc>
                <a:spcPct val="130000"/>
              </a:lnSpc>
              <a:defRPr b="1" sz="7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Imagine that a war breaks out here and we live in an area with heavy fighting. What would you do?  </a:t>
            </a:r>
            <a:endParaRPr>
              <a:solidFill>
                <a:schemeClr val="accent2">
                  <a:lumOff val="21764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ysbildenummer"/>
          <p:cNvSpPr txBox="1"/>
          <p:nvPr>
            <p:ph type="sldNum" sz="quarter" idx="2"/>
          </p:nvPr>
        </p:nvSpPr>
        <p:spPr>
          <a:xfrm>
            <a:off x="22660141" y="12321636"/>
            <a:ext cx="869618" cy="91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" name="Google Shape;100;p20"/>
          <p:cNvSpPr txBox="1"/>
          <p:nvPr>
            <p:ph type="body" idx="4294967295"/>
          </p:nvPr>
        </p:nvSpPr>
        <p:spPr>
          <a:xfrm>
            <a:off x="831199" y="3185835"/>
            <a:ext cx="18303411" cy="91104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What is your greatest takeaway about Fritdjof Nansen and what he did for refugees?</a:t>
            </a:r>
          </a:p>
          <a:p>
            <a:pPr marL="0" indent="0">
              <a:lnSpc>
                <a:spcPct val="100000"/>
              </a:lnSpc>
              <a:buSz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lnSpc>
                <a:spcPct val="100000"/>
              </a:lnSpc>
              <a:buSzTx/>
              <a:buNone/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What is one question you still have about Nansen or refugee rights today?</a:t>
            </a:r>
          </a:p>
        </p:txBody>
      </p:sp>
      <p:sp>
        <p:nvSpPr>
          <p:cNvPr id="159" name="Google Shape;93;p19"/>
          <p:cNvSpPr txBox="1"/>
          <p:nvPr/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>
            <a:lvl1pPr>
              <a:defRPr b="1" sz="6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Reflect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ysbildenummer"/>
          <p:cNvSpPr txBox="1"/>
          <p:nvPr>
            <p:ph type="sldNum" sz="quarter" idx="2"/>
          </p:nvPr>
        </p:nvSpPr>
        <p:spPr>
          <a:xfrm>
            <a:off x="22647032" y="12321636"/>
            <a:ext cx="895836" cy="919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" name="Title 1"/>
          <p:cNvSpPr txBox="1"/>
          <p:nvPr>
            <p:ph type="title" idx="4294967295"/>
          </p:nvPr>
        </p:nvSpPr>
        <p:spPr>
          <a:xfrm>
            <a:off x="1551873" y="1177968"/>
            <a:ext cx="22721601" cy="1527201"/>
          </a:xfrm>
          <a:prstGeom prst="rect">
            <a:avLst/>
          </a:prstGeom>
        </p:spPr>
        <p:txBody>
          <a:bodyPr/>
          <a:lstStyle>
            <a:lvl1pPr>
              <a:defRPr b="1" sz="6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COPYRIGHT DISCLAIMER</a:t>
            </a:r>
          </a:p>
        </p:txBody>
      </p:sp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0345" y="8655223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 Placeholder 2"/>
          <p:cNvSpPr txBox="1"/>
          <p:nvPr>
            <p:ph type="body" idx="4294967295"/>
          </p:nvPr>
        </p:nvSpPr>
        <p:spPr>
          <a:xfrm>
            <a:off x="1551873" y="2882968"/>
            <a:ext cx="22721601" cy="91104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All original content by the Nobel Peace Center &amp; Games For Change.</a:t>
            </a: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Animation video and illustrations: © Animaskin</a:t>
            </a: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Photos of Fridtjof Nansen: © National Library of Norway</a:t>
            </a:r>
          </a:p>
          <a:p>
            <a:pPr marL="0" indent="114300">
              <a:lnSpc>
                <a:spcPct val="100000"/>
              </a:lnSpc>
              <a:buSzTx/>
              <a:buNone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Nansen Passports: Public Domain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" name="Google Shape;60;p14"/>
          <p:cNvSpPr txBox="1"/>
          <p:nvPr>
            <p:ph type="title" idx="4294967295"/>
          </p:nvPr>
        </p:nvSpPr>
        <p:spPr>
          <a:xfrm>
            <a:off x="831199" y="1169799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b="1" sz="6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PLACEHOLDER</a:t>
            </a:r>
          </a:p>
        </p:txBody>
      </p:sp>
      <p:sp>
        <p:nvSpPr>
          <p:cNvPr id="113" name="Google Shape;61;p14"/>
          <p:cNvSpPr txBox="1"/>
          <p:nvPr>
            <p:ph type="body" idx="4294967295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</p:spPr>
        <p:txBody>
          <a:bodyPr/>
          <a:lstStyle>
            <a:lvl1pPr marL="914400" indent="-8001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Video: Fridtjof Nansen and the Nobel Peace Prize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893" y="-155"/>
            <a:ext cx="10096107" cy="1371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5606" y="3737840"/>
            <a:ext cx="10580449" cy="1058044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Google Shape;66;p15"/>
          <p:cNvSpPr txBox="1"/>
          <p:nvPr>
            <p:ph type="body" sz="half" idx="4294967295"/>
          </p:nvPr>
        </p:nvSpPr>
        <p:spPr>
          <a:xfrm>
            <a:off x="1995834" y="4194611"/>
            <a:ext cx="12292060" cy="84263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What did you think of Nansen?</a:t>
            </a:r>
          </a:p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Was there anything you didn’t understand? </a:t>
            </a:r>
          </a:p>
          <a:p>
            <a:pPr marL="0" indent="0">
              <a:lnSpc>
                <a:spcPct val="100000"/>
              </a:lnSpc>
              <a:spcBef>
                <a:spcPts val="77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Do you have any questions?</a:t>
            </a:r>
          </a:p>
        </p:txBody>
      </p:sp>
      <p:sp>
        <p:nvSpPr>
          <p:cNvPr id="119" name="Google Shape;68;p15"/>
          <p:cNvSpPr txBox="1"/>
          <p:nvPr/>
        </p:nvSpPr>
        <p:spPr>
          <a:xfrm>
            <a:off x="1100220" y="1505199"/>
            <a:ext cx="9645253" cy="1789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>
            <a:lvl1pPr>
              <a:defRPr b="1" sz="6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FIRST IMPRESSIONS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Google Shape;75;p16"/>
          <p:cNvSpPr txBox="1"/>
          <p:nvPr>
            <p:ph type="title" idx="4294967295"/>
          </p:nvPr>
        </p:nvSpPr>
        <p:spPr>
          <a:xfrm>
            <a:off x="10287657" y="784613"/>
            <a:ext cx="11850402" cy="1527201"/>
          </a:xfrm>
          <a:prstGeom prst="rect">
            <a:avLst/>
          </a:prstGeom>
        </p:spPr>
        <p:txBody>
          <a:bodyPr/>
          <a:lstStyle>
            <a:lvl1pPr defTabSz="1828800">
              <a:lnSpc>
                <a:spcPct val="90000"/>
              </a:lnSpc>
              <a:defRPr sz="6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SUMMARY</a:t>
            </a:r>
          </a:p>
        </p:txBody>
      </p:sp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0" y="3074"/>
            <a:ext cx="10206087" cy="1372556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73;p16"/>
          <p:cNvSpPr txBox="1"/>
          <p:nvPr>
            <p:ph type="body" sz="half" idx="4294967295"/>
          </p:nvPr>
        </p:nvSpPr>
        <p:spPr>
          <a:xfrm>
            <a:off x="10629245" y="2863930"/>
            <a:ext cx="12371385" cy="106411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1918 </a:t>
            </a:r>
            <a:r>
              <a:rPr b="0"/>
              <a:t>End of World War I </a:t>
            </a:r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1919 </a:t>
            </a:r>
            <a:r>
              <a:rPr b="0"/>
              <a:t>Creation of the League of Nations </a:t>
            </a:r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1920</a:t>
            </a:r>
            <a:r>
              <a:rPr b="0"/>
              <a:t> Nansen becomes High Commissioner for Prisoners of War: he helps 430,000 prisoners of war return home.</a:t>
            </a:r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1921</a:t>
            </a:r>
            <a:r>
              <a:rPr b="0"/>
              <a:t> First High Commissioner for Refugees in history: he creates the Nansen Passport. </a:t>
            </a:r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1921</a:t>
            </a:r>
            <a:r>
              <a:rPr b="0"/>
              <a:t> Responsible for aid work for famine victims in Russia: he raises money for food and medicine.</a:t>
            </a:r>
          </a:p>
          <a:p>
            <a:pPr marL="0" indent="0">
              <a:buSzTx/>
              <a:buNone/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buSzTx/>
              <a:buNone/>
              <a:defRPr b="1" sz="3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1922</a:t>
            </a:r>
            <a:r>
              <a:rPr b="0"/>
              <a:t> Nansen is awarded the Nobel Peace Prize.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1701" y="25309"/>
            <a:ext cx="8591943" cy="1369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1167" y="727"/>
            <a:ext cx="9874740" cy="13695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" name="Title 5"/>
          <p:cNvSpPr txBox="1"/>
          <p:nvPr>
            <p:ph type="title" idx="4294967295"/>
          </p:nvPr>
        </p:nvSpPr>
        <p:spPr>
          <a:xfrm>
            <a:off x="2409331" y="3301394"/>
            <a:ext cx="19565338" cy="32264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skills and/or tools did Nansen use to make a difference?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Picture 2" descr="Picture 2"/>
          <p:cNvPicPr>
            <a:picLocks noChangeAspect="0"/>
          </p:cNvPicPr>
          <p:nvPr>
            <a:videoFile xmlns:mc="http://schemas.openxmlformats.org/markup-compatibility/2006" r:link="rId2" mc:Ignorable="aiw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069882" y="295670"/>
            <a:ext cx="16990919" cy="10472513"/>
          </a:xfrm>
          <a:prstGeom prst="rect">
            <a:avLst/>
          </a:prstGeom>
        </p:spPr>
      </p:pic>
      <p:sp>
        <p:nvSpPr>
          <p:cNvPr id="140" name="Google Shape;86;p18"/>
          <p:cNvSpPr txBox="1"/>
          <p:nvPr/>
        </p:nvSpPr>
        <p:spPr>
          <a:xfrm>
            <a:off x="858437" y="2817893"/>
            <a:ext cx="5795555" cy="57327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>
              <a:defRPr b="1" sz="6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does it mean to be a refugee?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" name="Google Shape;92;p19"/>
          <p:cNvSpPr txBox="1"/>
          <p:nvPr>
            <p:ph type="body" idx="4294967295"/>
          </p:nvPr>
        </p:nvSpPr>
        <p:spPr>
          <a:xfrm>
            <a:off x="831199" y="3073266"/>
            <a:ext cx="17865101" cy="9110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How would you describe each of the following terms in your own words?</a:t>
            </a:r>
          </a:p>
          <a:p>
            <a:pPr lvl="2" marL="1784350" indent="-730250">
              <a:lnSpc>
                <a:spcPct val="100000"/>
              </a:lnSpc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Migrant</a:t>
            </a:r>
          </a:p>
          <a:p>
            <a:pPr lvl="2" marL="1784350" indent="-730250">
              <a:lnSpc>
                <a:spcPct val="100000"/>
              </a:lnSpc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Refugee</a:t>
            </a:r>
          </a:p>
          <a:p>
            <a:pPr lvl="2" marL="1784350" indent="-730250">
              <a:lnSpc>
                <a:spcPct val="100000"/>
              </a:lnSpc>
              <a:spcBef>
                <a:spcPts val="3200"/>
              </a:spcBef>
              <a:buSzPts val="4600"/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Asylum</a:t>
            </a:r>
          </a:p>
        </p:txBody>
      </p:sp>
      <p:sp>
        <p:nvSpPr>
          <p:cNvPr id="144" name="Google Shape;93;p19"/>
          <p:cNvSpPr txBox="1"/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Key Concepts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Lysbilde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Google Shape;93;p19"/>
          <p:cNvSpPr txBox="1"/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sz="6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Discuss</a:t>
            </a:r>
          </a:p>
        </p:txBody>
      </p:sp>
      <p:sp>
        <p:nvSpPr>
          <p:cNvPr id="150" name="Google Shape;94;p19"/>
          <p:cNvSpPr txBox="1"/>
          <p:nvPr>
            <p:ph type="body" idx="4294967295"/>
          </p:nvPr>
        </p:nvSpPr>
        <p:spPr>
          <a:xfrm>
            <a:off x="831199" y="3583505"/>
            <a:ext cx="19987657" cy="9110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Where are there current refugee crises in the world today? </a:t>
            </a:r>
          </a:p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Who is being affected, why, and what is being done?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