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8FB"/>
          </a:solidFill>
        </a:fill>
      </a:tcStyle>
    </a:wholeTbl>
    <a:band2H>
      <a:tcTxStyle/>
      <a:tcStyle>
        <a:tcBdr/>
        <a:fill>
          <a:solidFill>
            <a:srgbClr val="E8EDFD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/>
      <a:tcStyle>
        <a:tcBdr/>
        <a:fill>
          <a:solidFill>
            <a:srgbClr val="EBEE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/>
      <a:tcStyle>
        <a:tcBdr/>
        <a:fill>
          <a:solidFill>
            <a:srgbClr val="FCFF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270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270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2438400" latinLnBrk="0">
      <a:defRPr sz="3600">
        <a:latin typeface="Arial"/>
        <a:ea typeface="Arial"/>
        <a:cs typeface="Arial"/>
        <a:sym typeface="Arial"/>
      </a:defRPr>
    </a:lvl1pPr>
    <a:lvl2pPr indent="228600" defTabSz="2438400" latinLnBrk="0">
      <a:defRPr sz="3600">
        <a:latin typeface="Arial"/>
        <a:ea typeface="Arial"/>
        <a:cs typeface="Arial"/>
        <a:sym typeface="Arial"/>
      </a:defRPr>
    </a:lvl2pPr>
    <a:lvl3pPr indent="457200" defTabSz="2438400" latinLnBrk="0">
      <a:defRPr sz="3600">
        <a:latin typeface="Arial"/>
        <a:ea typeface="Arial"/>
        <a:cs typeface="Arial"/>
        <a:sym typeface="Arial"/>
      </a:defRPr>
    </a:lvl3pPr>
    <a:lvl4pPr indent="685800" defTabSz="2438400" latinLnBrk="0">
      <a:defRPr sz="3600">
        <a:latin typeface="Arial"/>
        <a:ea typeface="Arial"/>
        <a:cs typeface="Arial"/>
        <a:sym typeface="Arial"/>
      </a:defRPr>
    </a:lvl4pPr>
    <a:lvl5pPr indent="914400" defTabSz="2438400" latinLnBrk="0">
      <a:defRPr sz="3600">
        <a:latin typeface="Arial"/>
        <a:ea typeface="Arial"/>
        <a:cs typeface="Arial"/>
        <a:sym typeface="Arial"/>
      </a:defRPr>
    </a:lvl5pPr>
    <a:lvl6pPr indent="1143000" defTabSz="2438400" latinLnBrk="0">
      <a:defRPr sz="3600">
        <a:latin typeface="Arial"/>
        <a:ea typeface="Arial"/>
        <a:cs typeface="Arial"/>
        <a:sym typeface="Arial"/>
      </a:defRPr>
    </a:lvl6pPr>
    <a:lvl7pPr indent="1371600" defTabSz="2438400" latinLnBrk="0">
      <a:defRPr sz="3600">
        <a:latin typeface="Arial"/>
        <a:ea typeface="Arial"/>
        <a:cs typeface="Arial"/>
        <a:sym typeface="Arial"/>
      </a:defRPr>
    </a:lvl7pPr>
    <a:lvl8pPr indent="1600200" defTabSz="2438400" latinLnBrk="0">
      <a:defRPr sz="3600">
        <a:latin typeface="Arial"/>
        <a:ea typeface="Arial"/>
        <a:cs typeface="Arial"/>
        <a:sym typeface="Arial"/>
      </a:defRPr>
    </a:lvl8pPr>
    <a:lvl9pPr indent="1828800" defTabSz="2438400" latinLnBrk="0">
      <a:defRPr sz="3600"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100"/>
            </a:lvl1pPr>
          </a:lstStyle>
          <a:p>
            <a:r>
              <a:t>Take a few minutes to ask students for feedback, comments, impressions and questions.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defRPr sz="1100"/>
            </a:pPr>
            <a:r>
              <a:t>The Dalai Lama promotes and</a:t>
            </a:r>
            <a:r>
              <a:rPr b="1"/>
              <a:t> </a:t>
            </a:r>
            <a:r>
              <a:t>follows values such as</a:t>
            </a:r>
            <a:r>
              <a:rPr b="1"/>
              <a:t> </a:t>
            </a:r>
            <a:r>
              <a:t>dialogue, compromise, non-violence, kindness. He's also ensured the democratization of the Tibetan administration. To adapt to a life in exile, he created a Tibetan educational system to make sure Tibetan children learn their language, culture and history and established cultural institutions to protect the Tibetan identity: the Tibetan Institute of Performing Arts (1959), the Central Institute of Higher Tibetan Studies (1967), the Library of Tibetan Works and Archives (1970). 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831221" y="1985533"/>
            <a:ext cx="22721601" cy="5473601"/>
          </a:xfrm>
          <a:prstGeom prst="rect">
            <a:avLst/>
          </a:prstGeom>
        </p:spPr>
        <p:txBody>
          <a:bodyPr anchor="b"/>
          <a:lstStyle>
            <a:lvl1pPr algn="ctr">
              <a:defRPr sz="13800"/>
            </a:lvl1pPr>
          </a:lstStyle>
          <a:p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199" y="7557666"/>
            <a:ext cx="22721602" cy="2113601"/>
          </a:xfrm>
          <a:prstGeom prst="rect">
            <a:avLst/>
          </a:prstGeom>
        </p:spPr>
        <p:txBody>
          <a:bodyPr/>
          <a:lstStyle>
            <a:lvl1pPr marL="914400" indent="-800100" algn="ctr">
              <a:lnSpc>
                <a:spcPct val="100000"/>
              </a:lnSpc>
              <a:buClrTx/>
              <a:buSzTx/>
              <a:buFontTx/>
              <a:buNone/>
              <a:defRPr sz="7400"/>
            </a:lvl1pPr>
            <a:lvl2pPr marL="914400" indent="-317500" algn="ctr">
              <a:lnSpc>
                <a:spcPct val="100000"/>
              </a:lnSpc>
              <a:buClrTx/>
              <a:buSzTx/>
              <a:buFontTx/>
              <a:buNone/>
              <a:defRPr sz="7400"/>
            </a:lvl2pPr>
            <a:lvl3pPr marL="914400" indent="139700" algn="ctr">
              <a:lnSpc>
                <a:spcPct val="100000"/>
              </a:lnSpc>
              <a:buClrTx/>
              <a:buSzTx/>
              <a:buFontTx/>
              <a:buNone/>
              <a:defRPr sz="7400"/>
            </a:lvl3pPr>
            <a:lvl4pPr marL="914400" indent="596900" algn="ctr">
              <a:lnSpc>
                <a:spcPct val="100000"/>
              </a:lnSpc>
              <a:buClrTx/>
              <a:buSzTx/>
              <a:buFontTx/>
              <a:buNone/>
              <a:defRPr sz="7400"/>
            </a:lvl4pPr>
            <a:lvl5pPr marL="914400" indent="1054100" algn="ctr">
              <a:lnSpc>
                <a:spcPct val="100000"/>
              </a:lnSpc>
              <a:buClrTx/>
              <a:buSzTx/>
              <a:buFontTx/>
              <a:buNone/>
              <a:defRPr sz="7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31199" y="5735599"/>
            <a:ext cx="22721602" cy="2244801"/>
          </a:xfrm>
          <a:prstGeom prst="rect">
            <a:avLst/>
          </a:prstGeom>
        </p:spPr>
        <p:txBody>
          <a:bodyPr anchor="ctr"/>
          <a:lstStyle>
            <a:lvl1pPr algn="ctr">
              <a:defRPr sz="9600"/>
            </a:lvl1pPr>
          </a:lstStyle>
          <a:p>
            <a:r>
              <a:t>Title Text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3"/>
          <p:cNvSpPr/>
          <p:nvPr/>
        </p:nvSpPr>
        <p:spPr>
          <a:xfrm>
            <a:off x="-1" y="0"/>
            <a:ext cx="24384001" cy="13716001"/>
          </a:xfrm>
          <a:prstGeom prst="rect">
            <a:avLst/>
          </a:prstGeom>
          <a:solidFill>
            <a:srgbClr val="EDEEEE">
              <a:alpha val="50000"/>
            </a:srgbClr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6" name="Rectangle 3"/>
          <p:cNvSpPr/>
          <p:nvPr/>
        </p:nvSpPr>
        <p:spPr>
          <a:xfrm>
            <a:off x="21799548" y="0"/>
            <a:ext cx="2590803" cy="13716000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47" name="Graphic 9" descr="Graphic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323661"/>
            <a:ext cx="3061854" cy="740489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5479" y="9996696"/>
            <a:ext cx="3028657" cy="1800051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42108" y="12296236"/>
            <a:ext cx="905685" cy="970201"/>
          </a:xfrm>
          <a:prstGeom prst="rect">
            <a:avLst/>
          </a:prstGeom>
        </p:spPr>
        <p:txBody>
          <a:bodyPr/>
          <a:lstStyle>
            <a:lvl1pPr algn="ctr" defTabSz="1828800">
              <a:defRPr sz="2800">
                <a:solidFill>
                  <a:srgbClr val="EDEEEE"/>
                </a:solidFill>
                <a:latin typeface="Noto Sans Thin"/>
                <a:ea typeface="Noto Sans Thin"/>
                <a:cs typeface="Noto Sans Thin"/>
                <a:sym typeface="Noto Sans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3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DEEEE">
              <a:alpha val="50000"/>
            </a:srgbClr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7" name="Rectangle 25"/>
          <p:cNvSpPr/>
          <p:nvPr/>
        </p:nvSpPr>
        <p:spPr>
          <a:xfrm>
            <a:off x="0" y="0"/>
            <a:ext cx="24384000" cy="2311814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8" name="Rectangle 20"/>
          <p:cNvSpPr/>
          <p:nvPr/>
        </p:nvSpPr>
        <p:spPr>
          <a:xfrm>
            <a:off x="353925" y="3005251"/>
            <a:ext cx="346720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9" name="Rectangle 24"/>
          <p:cNvSpPr/>
          <p:nvPr/>
        </p:nvSpPr>
        <p:spPr>
          <a:xfrm>
            <a:off x="1045142" y="2658533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0" name="Rectangle 26"/>
          <p:cNvSpPr/>
          <p:nvPr/>
        </p:nvSpPr>
        <p:spPr>
          <a:xfrm>
            <a:off x="711200" y="2311815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1" name="Rectangle 5"/>
          <p:cNvSpPr/>
          <p:nvPr/>
        </p:nvSpPr>
        <p:spPr>
          <a:xfrm>
            <a:off x="23339674" y="3005251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2" name="Rectangle 7"/>
          <p:cNvSpPr/>
          <p:nvPr/>
        </p:nvSpPr>
        <p:spPr>
          <a:xfrm>
            <a:off x="23686391" y="2313034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63" name="Rectangle 31"/>
          <p:cNvSpPr/>
          <p:nvPr/>
        </p:nvSpPr>
        <p:spPr>
          <a:xfrm>
            <a:off x="21015382" y="2311813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64" name="Graphic 9" descr="Graphic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323661"/>
            <a:ext cx="3061854" cy="740489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42108" y="12296236"/>
            <a:ext cx="905685" cy="970201"/>
          </a:xfrm>
          <a:prstGeom prst="rect">
            <a:avLst/>
          </a:prstGeom>
        </p:spPr>
        <p:txBody>
          <a:bodyPr/>
          <a:lstStyle>
            <a:lvl1pPr algn="ctr" defTabSz="1828800">
              <a:defRPr sz="2800">
                <a:solidFill>
                  <a:srgbClr val="000000"/>
                </a:solidFill>
                <a:latin typeface="Noto Sans Thin"/>
                <a:ea typeface="Noto Sans Thin"/>
                <a:cs typeface="Noto Sans Thin"/>
                <a:sym typeface="Noto Sans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3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DEEEE">
              <a:alpha val="50000"/>
            </a:srgbClr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3" name="Rectangle 25"/>
          <p:cNvSpPr/>
          <p:nvPr/>
        </p:nvSpPr>
        <p:spPr>
          <a:xfrm>
            <a:off x="0" y="0"/>
            <a:ext cx="24384000" cy="3327814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4" name="Rectangle 20"/>
          <p:cNvSpPr/>
          <p:nvPr/>
        </p:nvSpPr>
        <p:spPr>
          <a:xfrm>
            <a:off x="353925" y="4021251"/>
            <a:ext cx="346720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5" name="Rectangle 24"/>
          <p:cNvSpPr/>
          <p:nvPr/>
        </p:nvSpPr>
        <p:spPr>
          <a:xfrm>
            <a:off x="1045142" y="3674533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6" name="Rectangle 26"/>
          <p:cNvSpPr/>
          <p:nvPr/>
        </p:nvSpPr>
        <p:spPr>
          <a:xfrm>
            <a:off x="711200" y="3327815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7" name="Rectangle 5"/>
          <p:cNvSpPr/>
          <p:nvPr/>
        </p:nvSpPr>
        <p:spPr>
          <a:xfrm>
            <a:off x="23339674" y="4021251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8" name="Rectangle 7"/>
          <p:cNvSpPr/>
          <p:nvPr/>
        </p:nvSpPr>
        <p:spPr>
          <a:xfrm>
            <a:off x="23686391" y="3329034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9" name="Rectangle 31"/>
          <p:cNvSpPr/>
          <p:nvPr/>
        </p:nvSpPr>
        <p:spPr>
          <a:xfrm>
            <a:off x="21015382" y="3327813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80" name="Graphic 9" descr="Graphic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323661"/>
            <a:ext cx="3061854" cy="740489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42108" y="12296236"/>
            <a:ext cx="905685" cy="970201"/>
          </a:xfrm>
          <a:prstGeom prst="rect">
            <a:avLst/>
          </a:prstGeom>
        </p:spPr>
        <p:txBody>
          <a:bodyPr/>
          <a:lstStyle>
            <a:lvl1pPr algn="ctr" defTabSz="1828800">
              <a:defRPr sz="2800">
                <a:solidFill>
                  <a:srgbClr val="000000"/>
                </a:solidFill>
                <a:latin typeface="Noto Sans Thin"/>
                <a:ea typeface="Noto Sans Thin"/>
                <a:cs typeface="Noto Sans Thin"/>
                <a:sym typeface="Noto Sans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3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DEEEE">
              <a:alpha val="50000"/>
            </a:srgbClr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9" name="Rectangle 8"/>
          <p:cNvSpPr/>
          <p:nvPr/>
        </p:nvSpPr>
        <p:spPr>
          <a:xfrm>
            <a:off x="0" y="9753600"/>
            <a:ext cx="24384000" cy="3962400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0" name="Rectangle 19"/>
          <p:cNvSpPr/>
          <p:nvPr/>
        </p:nvSpPr>
        <p:spPr>
          <a:xfrm>
            <a:off x="-6351" y="9406881"/>
            <a:ext cx="346720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1" name="Rectangle 20"/>
          <p:cNvSpPr/>
          <p:nvPr/>
        </p:nvSpPr>
        <p:spPr>
          <a:xfrm>
            <a:off x="1031796" y="9067800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2" name="Rectangle 21"/>
          <p:cNvSpPr/>
          <p:nvPr/>
        </p:nvSpPr>
        <p:spPr>
          <a:xfrm>
            <a:off x="685077" y="9406881"/>
            <a:ext cx="346720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3" name="Rectangle 22"/>
          <p:cNvSpPr/>
          <p:nvPr/>
        </p:nvSpPr>
        <p:spPr>
          <a:xfrm>
            <a:off x="16375" y="7808473"/>
            <a:ext cx="346720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4" name="Rectangle 23"/>
          <p:cNvSpPr/>
          <p:nvPr/>
        </p:nvSpPr>
        <p:spPr>
          <a:xfrm>
            <a:off x="1378514" y="9422154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5" name="Rectangle 24"/>
          <p:cNvSpPr/>
          <p:nvPr/>
        </p:nvSpPr>
        <p:spPr>
          <a:xfrm>
            <a:off x="8410908" y="9411945"/>
            <a:ext cx="346719" cy="346719"/>
          </a:xfrm>
          <a:prstGeom prst="rect">
            <a:avLst/>
          </a:prstGeom>
          <a:solidFill>
            <a:srgbClr val="488344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96" name="Graphic 9" descr="Graphic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323661"/>
            <a:ext cx="3061854" cy="740489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642108" y="12296236"/>
            <a:ext cx="905685" cy="970201"/>
          </a:xfrm>
          <a:prstGeom prst="rect">
            <a:avLst/>
          </a:prstGeom>
        </p:spPr>
        <p:txBody>
          <a:bodyPr/>
          <a:lstStyle>
            <a:lvl1pPr algn="ctr" defTabSz="1828800">
              <a:defRPr sz="2800">
                <a:solidFill>
                  <a:srgbClr val="FFFFFF"/>
                </a:solidFill>
                <a:latin typeface="Noto Sans Thin"/>
                <a:ea typeface="Noto Sans Thin"/>
                <a:cs typeface="Noto Sans Thin"/>
                <a:sym typeface="Noto Sans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4C_NPC_16x9_1.png" descr="G4C_NPC_16x9_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831199" y="1186733"/>
            <a:ext cx="22721602" cy="15272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43799" tIns="243799" rIns="243799" bIns="243799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831199" y="3073266"/>
            <a:ext cx="22721602" cy="91104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43799" tIns="243799" rIns="243799" bIns="24379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188838" y="12524796"/>
            <a:ext cx="867584" cy="870499"/>
          </a:xfrm>
          <a:prstGeom prst="rect">
            <a:avLst/>
          </a:prstGeom>
          <a:ln w="25400">
            <a:miter lim="400000"/>
          </a:ln>
        </p:spPr>
        <p:txBody>
          <a:bodyPr wrap="none" lIns="243799" tIns="243799" rIns="243799" bIns="243799" anchor="ctr">
            <a:normAutofit/>
          </a:bodyPr>
          <a:lstStyle>
            <a:lvl1pPr algn="r">
              <a:defRPr sz="26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028700" marR="0" indent="-914400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●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1pPr>
      <a:lvl2pPr marL="16854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○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2pPr>
      <a:lvl3pPr marL="21426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■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3pPr>
      <a:lvl4pPr marL="25998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●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4pPr>
      <a:lvl5pPr marL="30570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○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5pPr>
      <a:lvl6pPr marL="35142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■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6pPr>
      <a:lvl7pPr marL="39714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●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7pPr>
      <a:lvl8pPr marL="44286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○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8pPr>
      <a:lvl9pPr marL="4885871" marR="0" indent="-1088571" algn="l" defTabSz="2438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4800"/>
        <a:buFont typeface="Arial"/>
        <a:buChar char="■"/>
        <a:tabLst/>
        <a:defRPr sz="4800" b="0" i="0" u="none" strike="noStrike" cap="none" spc="0" baseline="0">
          <a:solidFill>
            <a:schemeClr val="accent2">
              <a:lumOff val="21764"/>
            </a:schemeClr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2438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ChQBHSL8vVg?feature=oemb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witter.com/GretaThunberg?ref_src=twsrc%5Egoogle%7Ctwcamp%5Eserp%7Ctwgr%5Eauthor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07" name="Rectangle 4"/>
          <p:cNvSpPr/>
          <p:nvPr/>
        </p:nvSpPr>
        <p:spPr>
          <a:xfrm>
            <a:off x="1676400" y="2309668"/>
            <a:ext cx="17437080" cy="8154777"/>
          </a:xfrm>
          <a:prstGeom prst="rect">
            <a:avLst/>
          </a:prstGeom>
          <a:solidFill>
            <a:srgbClr val="E6F2E3"/>
          </a:solidFill>
          <a:ln w="12700">
            <a:miter lim="400000"/>
          </a:ln>
        </p:spPr>
        <p:txBody>
          <a:bodyPr tIns="91439" bIns="91439" anchor="ctr"/>
          <a:lstStyle/>
          <a:p>
            <a:pPr algn="ctr" defTabSz="182880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8" name="Google Shape;54;p13"/>
          <p:cNvSpPr txBox="1">
            <a:spLocks noGrp="1"/>
          </p:cNvSpPr>
          <p:nvPr>
            <p:ph type="title" idx="4294967295"/>
          </p:nvPr>
        </p:nvSpPr>
        <p:spPr>
          <a:xfrm>
            <a:off x="949733" y="2309668"/>
            <a:ext cx="22721601" cy="3705289"/>
          </a:xfrm>
          <a:prstGeom prst="rect">
            <a:avLst/>
          </a:prstGeom>
        </p:spPr>
        <p:txBody>
          <a:bodyPr lIns="0" tIns="0" rIns="0" bIns="0" anchor="b"/>
          <a:lstStyle>
            <a:lvl1pPr defTabSz="1828800">
              <a:lnSpc>
                <a:spcPct val="90000"/>
              </a:lnSpc>
              <a:defRPr sz="11900">
                <a:latin typeface="+mn-lt"/>
                <a:ea typeface="+mn-ea"/>
                <a:cs typeface="+mn-cs"/>
                <a:sym typeface="Torque Bold"/>
              </a:defRPr>
            </a:lvl1pPr>
          </a:lstStyle>
          <a:p>
            <a:r>
              <a:t>Malala Yousafzai</a:t>
            </a:r>
          </a:p>
        </p:txBody>
      </p:sp>
      <p:sp>
        <p:nvSpPr>
          <p:cNvPr id="109" name="Google Shape;55;p13"/>
          <p:cNvSpPr txBox="1">
            <a:spLocks noGrp="1"/>
          </p:cNvSpPr>
          <p:nvPr>
            <p:ph type="body" sz="quarter" idx="4294967295"/>
          </p:nvPr>
        </p:nvSpPr>
        <p:spPr>
          <a:xfrm>
            <a:off x="2744666" y="6235089"/>
            <a:ext cx="14020985" cy="373190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ClrTx/>
              <a:buSzTx/>
              <a:buFontTx/>
              <a:buNone/>
              <a:defRPr sz="60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lvl1pPr>
          </a:lstStyle>
          <a:p>
            <a:r>
              <a:t>Advocate for education and children's rights and the youngest Nobel laureate in history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48" name="Google Shape;84;p18"/>
          <p:cNvSpPr txBox="1">
            <a:spLocks noGrp="1"/>
          </p:cNvSpPr>
          <p:nvPr>
            <p:ph type="title" idx="4294967295"/>
          </p:nvPr>
        </p:nvSpPr>
        <p:spPr>
          <a:xfrm>
            <a:off x="831199" y="1186733"/>
            <a:ext cx="22721602" cy="1527201"/>
          </a:xfrm>
          <a:prstGeom prst="rect">
            <a:avLst/>
          </a:prstGeom>
        </p:spPr>
        <p:txBody>
          <a:bodyPr/>
          <a:lstStyle>
            <a:lvl1pPr>
              <a:defRPr sz="6600">
                <a:latin typeface="+mn-lt"/>
                <a:ea typeface="+mn-ea"/>
                <a:cs typeface="+mn-cs"/>
                <a:sym typeface="Torque Bold"/>
              </a:defRPr>
            </a:lvl1pPr>
          </a:lstStyle>
          <a:p>
            <a:r>
              <a:t>Let’s play a game!</a:t>
            </a:r>
          </a:p>
        </p:txBody>
      </p:sp>
      <p:sp>
        <p:nvSpPr>
          <p:cNvPr id="149" name="Google Shape;85;p18"/>
          <p:cNvSpPr txBox="1">
            <a:spLocks noGrp="1"/>
          </p:cNvSpPr>
          <p:nvPr>
            <p:ph type="body" idx="4294967295"/>
          </p:nvPr>
        </p:nvSpPr>
        <p:spPr>
          <a:xfrm>
            <a:off x="831199" y="3180949"/>
            <a:ext cx="19483682" cy="98832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In this card game you’ll take turns judging which types of social medium might work best to address a specific social cause.</a:t>
            </a:r>
          </a:p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endParaRPr/>
          </a:p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Social Medium: a tool, website, or application (for example, Instagram, YouTube, a podcast, etc.) that can serve as a powerful form of communication and change-making in a social movement.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152" name="Google Shape;91;p19"/>
          <p:cNvSpPr txBox="1">
            <a:spLocks noGrp="1"/>
          </p:cNvSpPr>
          <p:nvPr>
            <p:ph type="body" idx="4294967295"/>
          </p:nvPr>
        </p:nvSpPr>
        <p:spPr>
          <a:xfrm>
            <a:off x="831199" y="1955666"/>
            <a:ext cx="19087055" cy="95359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SzTx/>
              <a:buNone/>
              <a:defRPr sz="64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If you could send one Tweet about a cause that is important to you that everyone in the world would read, what would it be?</a:t>
            </a:r>
          </a:p>
          <a:p>
            <a:pPr marL="0" indent="0">
              <a:lnSpc>
                <a:spcPct val="100000"/>
              </a:lnSpc>
              <a:buSzTx/>
              <a:buNone/>
              <a:defRPr>
                <a:latin typeface="NotoSans"/>
                <a:ea typeface="NotoSans"/>
                <a:cs typeface="NotoSans"/>
                <a:sym typeface="NotoSans"/>
              </a:defRPr>
            </a:pPr>
            <a:endParaRPr sz="640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SzTx/>
              <a:buNone/>
              <a:defRPr>
                <a:latin typeface="NotoSans"/>
                <a:ea typeface="NotoSans"/>
                <a:cs typeface="NotoSans"/>
                <a:sym typeface="NotoSans"/>
              </a:defRPr>
            </a:pPr>
            <a:endParaRPr sz="640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SzTx/>
              <a:buNone/>
              <a:defRPr u="sng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Optional challenge</a:t>
            </a:r>
            <a:r>
              <a:rPr u="none"/>
              <a:t>: A Tweet is limited to 280 characters (letters, punctuation, and spaces included). Can you write down your message in the form of a Tweet of 280 characters or less?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55" name="Title 1"/>
          <p:cNvSpPr txBox="1">
            <a:spLocks noGrp="1"/>
          </p:cNvSpPr>
          <p:nvPr>
            <p:ph type="title" idx="4294967295"/>
          </p:nvPr>
        </p:nvSpPr>
        <p:spPr>
          <a:xfrm>
            <a:off x="1551873" y="1177968"/>
            <a:ext cx="22721601" cy="1527201"/>
          </a:xfrm>
          <a:prstGeom prst="rect">
            <a:avLst/>
          </a:prstGeom>
        </p:spPr>
        <p:txBody>
          <a:bodyPr/>
          <a:lstStyle>
            <a:lvl1pPr>
              <a:defRPr sz="6600">
                <a:latin typeface="+mn-lt"/>
                <a:ea typeface="+mn-ea"/>
                <a:cs typeface="+mn-cs"/>
                <a:sym typeface="Torque Bold"/>
              </a:defRPr>
            </a:lvl1pPr>
          </a:lstStyle>
          <a:p>
            <a:r>
              <a:t>COPYRIGHT DISCLAIMER</a:t>
            </a:r>
          </a:p>
        </p:txBody>
      </p:sp>
      <p:pic>
        <p:nvPicPr>
          <p:cNvPr id="15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0345" y="8655223"/>
            <a:ext cx="3028657" cy="1800051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Text Placeholder 2"/>
          <p:cNvSpPr txBox="1"/>
          <p:nvPr/>
        </p:nvSpPr>
        <p:spPr>
          <a:xfrm>
            <a:off x="1725232" y="3073266"/>
            <a:ext cx="19519146" cy="508192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43799" tIns="243799" rIns="243799" bIns="243799">
            <a:normAutofit/>
          </a:bodyPr>
          <a:lstStyle/>
          <a:p>
            <a:pPr indent="114300">
              <a:buClr>
                <a:schemeClr val="accent2">
                  <a:lumOff val="21764"/>
                </a:schemeClr>
              </a:buClr>
              <a:buFont typeface="Arial"/>
              <a:defRPr sz="4800">
                <a:latin typeface="Noto Sans Thin"/>
                <a:ea typeface="Noto Sans Thin"/>
                <a:cs typeface="Noto Sans Thin"/>
                <a:sym typeface="Noto Sans Thin"/>
              </a:defRPr>
            </a:pPr>
            <a:r>
              <a:t>All original content by the Nobel Peace Center &amp; Games For Change.</a:t>
            </a:r>
          </a:p>
          <a:p>
            <a:pPr indent="114300">
              <a:buClr>
                <a:schemeClr val="accent2">
                  <a:lumOff val="21764"/>
                </a:schemeClr>
              </a:buClr>
              <a:buFont typeface="Arial"/>
              <a:defRPr sz="4800">
                <a:latin typeface="Noto Sans Thin"/>
                <a:ea typeface="Noto Sans Thin"/>
                <a:cs typeface="Noto Sans Thin"/>
                <a:sym typeface="Noto Sans Thin"/>
              </a:defRPr>
            </a:pPr>
            <a:endParaRPr/>
          </a:p>
          <a:p>
            <a:pPr indent="114300">
              <a:buClr>
                <a:schemeClr val="accent2">
                  <a:lumOff val="21764"/>
                </a:schemeClr>
              </a:buClr>
              <a:buFont typeface="Arial"/>
              <a:defRPr sz="4800">
                <a:latin typeface="Noto Sans Thin"/>
                <a:ea typeface="Noto Sans Thin"/>
                <a:cs typeface="Noto Sans Thin"/>
                <a:sym typeface="Noto Sans Thin"/>
              </a:defRPr>
            </a:pPr>
            <a:r>
              <a:t>Photos of Malala Yousafzai:</a:t>
            </a:r>
          </a:p>
          <a:p>
            <a:pPr indent="114300">
              <a:buClr>
                <a:schemeClr val="accent2">
                  <a:lumOff val="21764"/>
                </a:schemeClr>
              </a:buClr>
              <a:buFont typeface="Arial"/>
              <a:defRPr sz="4800">
                <a:latin typeface="Noto Sans Thin"/>
                <a:ea typeface="Noto Sans Thin"/>
                <a:cs typeface="Noto Sans Thin"/>
                <a:sym typeface="Noto Sans Thin"/>
              </a:defRPr>
            </a:pPr>
            <a:r>
              <a:t>© The Nobel Foundation</a:t>
            </a:r>
          </a:p>
          <a:p>
            <a:pPr indent="114300">
              <a:buClr>
                <a:schemeClr val="accent2">
                  <a:lumOff val="21764"/>
                </a:schemeClr>
              </a:buClr>
              <a:buFont typeface="Arial"/>
              <a:defRPr sz="4800">
                <a:latin typeface="Noto Sans Thin"/>
                <a:ea typeface="Noto Sans Thin"/>
                <a:cs typeface="Noto Sans Thin"/>
                <a:sym typeface="Noto Sans Thin"/>
              </a:defRPr>
            </a:pPr>
            <a:r>
              <a:t>© Johannes Granseth / Nobel Peace Center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12" name="Google Shape;61;p14"/>
          <p:cNvSpPr txBox="1">
            <a:spLocks noGrp="1"/>
          </p:cNvSpPr>
          <p:nvPr>
            <p:ph type="body" idx="4294967295"/>
          </p:nvPr>
        </p:nvSpPr>
        <p:spPr>
          <a:xfrm>
            <a:off x="831199" y="2302799"/>
            <a:ext cx="18363276" cy="9110402"/>
          </a:xfrm>
          <a:prstGeom prst="rect">
            <a:avLst/>
          </a:prstGeom>
        </p:spPr>
        <p:txBody>
          <a:bodyPr/>
          <a:lstStyle/>
          <a:p>
            <a:pPr marL="855133" indent="-778933">
              <a:lnSpc>
                <a:spcPct val="100000"/>
              </a:lnSpc>
              <a:spcBef>
                <a:spcPts val="6400"/>
              </a:spcBef>
              <a:buClr>
                <a:srgbClr val="000000"/>
              </a:buClr>
              <a:buSzPts val="5300"/>
              <a:buFontTx/>
              <a:buAutoNum type="arabicPeriod"/>
              <a:defRPr sz="53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What does “</a:t>
            </a:r>
            <a:r>
              <a:rPr b="1">
                <a:latin typeface="NotoSans-Bold"/>
                <a:ea typeface="NotoSans-Bold"/>
                <a:cs typeface="NotoSans-Bold"/>
                <a:sym typeface="NotoSans-Bold"/>
              </a:rPr>
              <a:t>freedom of speech</a:t>
            </a:r>
            <a:r>
              <a:t>” mean? Why is it important?</a:t>
            </a:r>
          </a:p>
          <a:p>
            <a:pPr marL="855133" indent="-778933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ts val="5300"/>
              <a:buFontTx/>
              <a:buAutoNum type="arabicPeriod"/>
              <a:defRPr sz="53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Can you think of individuals, present or past, who have </a:t>
            </a:r>
            <a:r>
              <a:rPr b="1">
                <a:latin typeface="NotoSans-Bold"/>
                <a:ea typeface="NotoSans-Bold"/>
                <a:cs typeface="NotoSans-Bold"/>
                <a:sym typeface="NotoSans-Bold"/>
              </a:rPr>
              <a:t>used their voice or their words</a:t>
            </a:r>
            <a:r>
              <a:t> to contribute something important to society or </a:t>
            </a:r>
            <a:r>
              <a:rPr b="1">
                <a:latin typeface="NotoSans-Bold"/>
                <a:ea typeface="NotoSans-Bold"/>
                <a:cs typeface="NotoSans-Bold"/>
                <a:sym typeface="NotoSans-Bold"/>
              </a:rPr>
              <a:t>help change the world for the better</a:t>
            </a:r>
            <a:r>
              <a:t>? Who comes to mind, and how did they use their voice or words to create change?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15" name="Google Shape;66;p15"/>
          <p:cNvSpPr txBox="1">
            <a:spLocks noGrp="1"/>
          </p:cNvSpPr>
          <p:nvPr>
            <p:ph type="title" idx="4294967295"/>
          </p:nvPr>
        </p:nvSpPr>
        <p:spPr>
          <a:xfrm>
            <a:off x="1452535" y="2419269"/>
            <a:ext cx="22721601" cy="152720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600" b="1">
                <a:latin typeface="NotoSans-Bold"/>
                <a:ea typeface="NotoSans-Bold"/>
                <a:cs typeface="NotoSans-Bold"/>
                <a:sym typeface="NotoSans-Bold"/>
              </a:defRPr>
            </a:lvl1pPr>
          </a:lstStyle>
          <a:p>
            <a:r>
              <a:t>What do we know about Malala Yousafzai?</a:t>
            </a:r>
          </a:p>
        </p:txBody>
      </p:sp>
      <p:sp>
        <p:nvSpPr>
          <p:cNvPr id="116" name="Google Shape;67;p15"/>
          <p:cNvSpPr txBox="1">
            <a:spLocks noGrp="1"/>
          </p:cNvSpPr>
          <p:nvPr>
            <p:ph type="body" idx="4294967295"/>
          </p:nvPr>
        </p:nvSpPr>
        <p:spPr>
          <a:xfrm>
            <a:off x="1452535" y="4586935"/>
            <a:ext cx="22721601" cy="8194402"/>
          </a:xfrm>
          <a:prstGeom prst="rect">
            <a:avLst/>
          </a:prstGeom>
        </p:spPr>
        <p:txBody>
          <a:bodyPr/>
          <a:lstStyle/>
          <a:p>
            <a:pPr marL="1092200" indent="-1016000">
              <a:lnSpc>
                <a:spcPct val="100000"/>
              </a:lnSpc>
              <a:spcBef>
                <a:spcPts val="3400"/>
              </a:spcBef>
              <a:buClr>
                <a:srgbClr val="000000"/>
              </a:buClr>
              <a:buSzPts val="6400"/>
              <a:buFontTx/>
              <a:buAutoNum type="arabicPeriod"/>
              <a:defRPr sz="64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What do you already know about Malala?</a:t>
            </a:r>
          </a:p>
          <a:p>
            <a:pPr marL="1092200" indent="-1016000">
              <a:lnSpc>
                <a:spcPct val="100000"/>
              </a:lnSpc>
              <a:spcBef>
                <a:spcPts val="3400"/>
              </a:spcBef>
              <a:buClr>
                <a:srgbClr val="000000"/>
              </a:buClr>
              <a:buSzPts val="6400"/>
              <a:buFontTx/>
              <a:buAutoNum type="arabicPeriod"/>
              <a:defRPr sz="64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What are you unsure about?</a:t>
            </a:r>
          </a:p>
          <a:p>
            <a:pPr marL="1092200" indent="-1016000">
              <a:lnSpc>
                <a:spcPct val="100000"/>
              </a:lnSpc>
              <a:spcBef>
                <a:spcPts val="3400"/>
              </a:spcBef>
              <a:buClr>
                <a:srgbClr val="000000"/>
              </a:buClr>
              <a:buSzPts val="6400"/>
              <a:buFontTx/>
              <a:buAutoNum type="arabicPeriod"/>
              <a:defRPr sz="64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What would you like to learn about her?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2" name="Media på Internett 1" descr="Malala Yousafzai: Fearless Voice for Education &amp; Nobel Peace Laureate">
            <a:hlinkClick r:id="" action="ppaction://media"/>
            <a:extLst>
              <a:ext uri="{FF2B5EF4-FFF2-40B4-BE49-F238E27FC236}">
                <a16:creationId xmlns:a16="http://schemas.microsoft.com/office/drawing/2014/main" id="{FD07384D-954D-EA48-9C64-BDC42A87659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7696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123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7994" y="8453"/>
            <a:ext cx="9130881" cy="13713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icture 3" descr="Picture 3"/>
          <p:cNvPicPr>
            <a:picLocks noChangeAspect="1"/>
          </p:cNvPicPr>
          <p:nvPr/>
        </p:nvPicPr>
        <p:blipFill>
          <a:blip r:embed="rId4"/>
          <a:srcRect r="20306" b="5727"/>
          <a:stretch>
            <a:fillRect/>
          </a:stretch>
        </p:blipFill>
        <p:spPr>
          <a:xfrm>
            <a:off x="6854333" y="4001682"/>
            <a:ext cx="8183703" cy="9695558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Google Shape;66;p15"/>
          <p:cNvSpPr txBox="1">
            <a:spLocks noGrp="1"/>
          </p:cNvSpPr>
          <p:nvPr>
            <p:ph type="body" sz="half" idx="4294967295"/>
          </p:nvPr>
        </p:nvSpPr>
        <p:spPr>
          <a:xfrm>
            <a:off x="1100220" y="3348305"/>
            <a:ext cx="10003202" cy="93456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What did you think of Malala?</a:t>
            </a:r>
          </a:p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endParaRPr/>
          </a:p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Was there anything you didn’t understand? </a:t>
            </a:r>
          </a:p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endParaRPr/>
          </a:p>
          <a:p>
            <a:pPr marL="0" indent="0">
              <a:lnSpc>
                <a:spcPct val="100000"/>
              </a:lnSpc>
              <a:spcBef>
                <a:spcPts val="3200"/>
              </a:spcBef>
              <a:buSzTx/>
              <a:buNone/>
              <a:defRPr sz="46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Do you have any questions?</a:t>
            </a:r>
          </a:p>
        </p:txBody>
      </p:sp>
      <p:sp>
        <p:nvSpPr>
          <p:cNvPr id="126" name="Google Shape;68;p15"/>
          <p:cNvSpPr txBox="1"/>
          <p:nvPr/>
        </p:nvSpPr>
        <p:spPr>
          <a:xfrm>
            <a:off x="1100220" y="1505199"/>
            <a:ext cx="9645253" cy="178900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43799" tIns="243799" rIns="243799" bIns="243799"/>
          <a:lstStyle>
            <a:lvl1pPr>
              <a:defRPr sz="6600">
                <a:latin typeface="+mn-lt"/>
                <a:ea typeface="+mn-ea"/>
                <a:cs typeface="+mn-cs"/>
                <a:sym typeface="Torque Bold"/>
              </a:defRPr>
            </a:lvl1pPr>
          </a:lstStyle>
          <a:p>
            <a:r>
              <a:t>FIRST IMPRESSIONS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31" name="Google Shape;75;p16"/>
          <p:cNvSpPr txBox="1">
            <a:spLocks noGrp="1"/>
          </p:cNvSpPr>
          <p:nvPr>
            <p:ph type="title" idx="4294967295"/>
          </p:nvPr>
        </p:nvSpPr>
        <p:spPr>
          <a:xfrm>
            <a:off x="10287657" y="784613"/>
            <a:ext cx="11850402" cy="1527201"/>
          </a:xfrm>
          <a:prstGeom prst="rect">
            <a:avLst/>
          </a:prstGeom>
        </p:spPr>
        <p:txBody>
          <a:bodyPr/>
          <a:lstStyle>
            <a:lvl1pPr defTabSz="1828800">
              <a:lnSpc>
                <a:spcPct val="90000"/>
              </a:lnSpc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orque Bold"/>
              </a:defRPr>
            </a:lvl1pPr>
          </a:lstStyle>
          <a:p>
            <a:r>
              <a:t>SUMMARY</a:t>
            </a:r>
          </a:p>
        </p:txBody>
      </p:sp>
      <p:pic>
        <p:nvPicPr>
          <p:cNvPr id="132" name="Picture 4" descr="Picture 4"/>
          <p:cNvPicPr>
            <a:picLocks noChangeAspect="1"/>
          </p:cNvPicPr>
          <p:nvPr/>
        </p:nvPicPr>
        <p:blipFill>
          <a:blip r:embed="rId2"/>
          <a:srcRect l="25990" t="15185" r="32966"/>
          <a:stretch>
            <a:fillRect/>
          </a:stretch>
        </p:blipFill>
        <p:spPr>
          <a:xfrm>
            <a:off x="0" y="0"/>
            <a:ext cx="9919363" cy="13715929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Google Shape;73;p16"/>
          <p:cNvSpPr txBox="1">
            <a:spLocks noGrp="1"/>
          </p:cNvSpPr>
          <p:nvPr>
            <p:ph type="body" sz="half" idx="4294967295"/>
          </p:nvPr>
        </p:nvSpPr>
        <p:spPr>
          <a:xfrm>
            <a:off x="10287657" y="3005251"/>
            <a:ext cx="12807293" cy="10244759"/>
          </a:xfrm>
          <a:prstGeom prst="rect">
            <a:avLst/>
          </a:prstGeom>
        </p:spPr>
        <p:txBody>
          <a:bodyPr/>
          <a:lstStyle/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r>
              <a:t>2009 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Malala (11 years old) starts to blog anonymously for the BBC. She gains more and more attention and by the end of the year,</a:t>
            </a:r>
            <a:r>
              <a:t> 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she decides to reveal her identity and give interviews.</a:t>
            </a: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endParaRPr b="0">
              <a:latin typeface="NotoSans"/>
              <a:ea typeface="NotoSans"/>
              <a:cs typeface="NotoSans"/>
              <a:sym typeface="NotoSans"/>
            </a:endParaRP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r>
              <a:t>2010 – 2012 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She becomes known throughout Pakistan for her campaign to give all Pakistani girls access to free quality education. </a:t>
            </a: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endParaRPr b="0">
              <a:latin typeface="NotoSans"/>
              <a:ea typeface="NotoSans"/>
              <a:cs typeface="NotoSans"/>
              <a:sym typeface="NotoSans"/>
            </a:endParaRP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r>
              <a:t>October 9th, 2012: 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Malala (15 years old) is shot by the Taliban. </a:t>
            </a: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endParaRPr b="0">
              <a:latin typeface="NotoSans"/>
              <a:ea typeface="NotoSans"/>
              <a:cs typeface="NotoSans"/>
              <a:sym typeface="NotoSans"/>
            </a:endParaRP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r>
              <a:t>March 2013 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Malala is able to attend school in Birmingham (UK). </a:t>
            </a: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endParaRPr b="0">
              <a:latin typeface="NotoSans"/>
              <a:ea typeface="NotoSans"/>
              <a:cs typeface="NotoSans"/>
              <a:sym typeface="NotoSans"/>
            </a:endParaRP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r>
              <a:t>July 2013 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On her 16th birthday, Malala speaks at the United Nations.  </a:t>
            </a: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endParaRPr b="0">
              <a:latin typeface="NotoSans"/>
              <a:ea typeface="NotoSans"/>
              <a:cs typeface="NotoSans"/>
              <a:sym typeface="NotoSans"/>
            </a:endParaRP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r>
              <a:t>2014 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Malala becomes the youngest Nobel laureate at the age of 17.</a:t>
            </a: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endParaRPr b="0">
              <a:latin typeface="NotoSans"/>
              <a:ea typeface="NotoSans"/>
              <a:cs typeface="NotoSans"/>
              <a:sym typeface="NotoSans"/>
            </a:endParaRPr>
          </a:p>
          <a:p>
            <a:pPr marL="0" indent="0" defTabSz="2414016">
              <a:lnSpc>
                <a:spcPct val="114998"/>
              </a:lnSpc>
              <a:buSzTx/>
              <a:buNone/>
              <a:defRPr sz="2970" b="1">
                <a:solidFill>
                  <a:srgbClr val="000000"/>
                </a:solidFill>
                <a:latin typeface="NotoSans-Bold"/>
                <a:ea typeface="NotoSans-Bold"/>
                <a:cs typeface="NotoSans-Bold"/>
                <a:sym typeface="NotoSans-Bold"/>
              </a:defRPr>
            </a:pPr>
            <a:r>
              <a:t>2021 </a:t>
            </a:r>
            <a:r>
              <a:rPr b="0">
                <a:latin typeface="NotoSans"/>
                <a:ea typeface="NotoSans"/>
                <a:cs typeface="NotoSans"/>
                <a:sym typeface="NotoSans"/>
              </a:rPr>
              <a:t>Malala graduates from Oxford University.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36" name="Title 5"/>
          <p:cNvSpPr txBox="1">
            <a:spLocks noGrp="1"/>
          </p:cNvSpPr>
          <p:nvPr>
            <p:ph type="title" idx="4294967295"/>
          </p:nvPr>
        </p:nvSpPr>
        <p:spPr>
          <a:xfrm>
            <a:off x="2409331" y="3275994"/>
            <a:ext cx="19565338" cy="3226406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7600">
                <a:latin typeface="+mn-lt"/>
                <a:ea typeface="+mn-ea"/>
                <a:cs typeface="+mn-cs"/>
                <a:sym typeface="Torque Bold"/>
              </a:defRPr>
            </a:lvl1pPr>
          </a:lstStyle>
          <a:p>
            <a:r>
              <a:t>What skills and/or tools did Malala use to make a difference?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41" name="Google Shape;98;p20"/>
          <p:cNvSpPr txBox="1"/>
          <p:nvPr/>
        </p:nvSpPr>
        <p:spPr>
          <a:xfrm>
            <a:off x="834675" y="1950144"/>
            <a:ext cx="20310806" cy="753605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43799" tIns="243799" rIns="243799" bIns="243799">
            <a:spAutoFit/>
          </a:bodyPr>
          <a:lstStyle/>
          <a:p>
            <a:pPr indent="457200">
              <a:lnSpc>
                <a:spcPct val="114998"/>
              </a:lnSpc>
              <a:spcBef>
                <a:spcPts val="3200"/>
              </a:spcBef>
              <a:defRPr sz="5000">
                <a:latin typeface="NotoSans"/>
                <a:ea typeface="NotoSans"/>
                <a:cs typeface="NotoSans"/>
                <a:sym typeface="NotoSans"/>
              </a:defRPr>
            </a:pPr>
            <a:r>
              <a:t>“I tell my story, not because it is unique, but because it is not. </a:t>
            </a:r>
          </a:p>
          <a:p>
            <a:pPr indent="457200">
              <a:lnSpc>
                <a:spcPct val="114998"/>
              </a:lnSpc>
              <a:spcBef>
                <a:spcPts val="3200"/>
              </a:spcBef>
              <a:defRPr sz="5000">
                <a:latin typeface="NotoSans"/>
                <a:ea typeface="NotoSans"/>
                <a:cs typeface="NotoSans"/>
                <a:sym typeface="NotoSans"/>
              </a:defRPr>
            </a:pPr>
            <a:r>
              <a:t>It is the story of many girls. (…)</a:t>
            </a:r>
          </a:p>
          <a:p>
            <a:pPr indent="457200">
              <a:lnSpc>
                <a:spcPct val="114998"/>
              </a:lnSpc>
              <a:spcBef>
                <a:spcPts val="3200"/>
              </a:spcBef>
              <a:defRPr sz="5000">
                <a:latin typeface="NotoSans"/>
                <a:ea typeface="NotoSans"/>
                <a:cs typeface="NotoSans"/>
                <a:sym typeface="NotoSans"/>
              </a:defRPr>
            </a:pPr>
            <a:r>
              <a:t>I am those 66 million girls who are deprived of education. And today I am not raising my voice, it is the voice of those 66 million girls.” </a:t>
            </a:r>
          </a:p>
          <a:p>
            <a:pPr algn="r">
              <a:spcBef>
                <a:spcPts val="3200"/>
              </a:spcBef>
              <a:defRPr sz="5000">
                <a:latin typeface="NotoSans"/>
                <a:ea typeface="NotoSans"/>
                <a:cs typeface="NotoSans"/>
                <a:sym typeface="NotoSans"/>
              </a:defRPr>
            </a:pPr>
            <a:r>
              <a:t>Malala Yousafzai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3453" y="12296236"/>
            <a:ext cx="702993" cy="970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44" name="Google Shape;78;p17"/>
          <p:cNvSpPr txBox="1">
            <a:spLocks noGrp="1"/>
          </p:cNvSpPr>
          <p:nvPr>
            <p:ph type="title" idx="4294967295"/>
          </p:nvPr>
        </p:nvSpPr>
        <p:spPr>
          <a:xfrm>
            <a:off x="831199" y="1186733"/>
            <a:ext cx="22721602" cy="1527201"/>
          </a:xfrm>
          <a:prstGeom prst="rect">
            <a:avLst/>
          </a:prstGeom>
        </p:spPr>
        <p:txBody>
          <a:bodyPr/>
          <a:lstStyle>
            <a:lvl1pPr>
              <a:defRPr sz="6600">
                <a:latin typeface="+mn-lt"/>
                <a:ea typeface="+mn-ea"/>
                <a:cs typeface="+mn-cs"/>
                <a:sym typeface="Torque Bold"/>
              </a:defRPr>
            </a:lvl1pPr>
          </a:lstStyle>
          <a:p>
            <a:r>
              <a:t>Greta Thunburg</a:t>
            </a:r>
          </a:p>
        </p:txBody>
      </p:sp>
      <p:sp>
        <p:nvSpPr>
          <p:cNvPr id="145" name="Google Shape;79;p17"/>
          <p:cNvSpPr txBox="1">
            <a:spLocks noGrp="1"/>
          </p:cNvSpPr>
          <p:nvPr>
            <p:ph type="body" idx="4294967295"/>
          </p:nvPr>
        </p:nvSpPr>
        <p:spPr>
          <a:xfrm>
            <a:off x="831199" y="3073266"/>
            <a:ext cx="22721602" cy="9110401"/>
          </a:xfrm>
          <a:prstGeom prst="rect">
            <a:avLst/>
          </a:prstGeom>
        </p:spPr>
        <p:txBody>
          <a:bodyPr/>
          <a:lstStyle/>
          <a:p>
            <a:pPr marL="1092200" indent="-1016000">
              <a:spcBef>
                <a:spcPts val="4600"/>
              </a:spcBef>
              <a:buClr>
                <a:srgbClr val="000000"/>
              </a:buClr>
              <a:buSzPts val="5900"/>
              <a:buFontTx/>
              <a:buAutoNum type="arabicPeriod"/>
              <a:defRPr sz="59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Who is Greta Thunburg?</a:t>
            </a:r>
          </a:p>
          <a:p>
            <a:pPr marL="1092200" indent="-1016000">
              <a:spcBef>
                <a:spcPts val="4600"/>
              </a:spcBef>
              <a:buClr>
                <a:srgbClr val="000000"/>
              </a:buClr>
              <a:buSzPts val="5900"/>
              <a:buFontTx/>
              <a:buAutoNum type="arabicPeriod"/>
              <a:defRPr sz="59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What do Greta and Malala have in common?</a:t>
            </a:r>
          </a:p>
          <a:p>
            <a:pPr marL="1092200" indent="-1016000">
              <a:spcBef>
                <a:spcPts val="4600"/>
              </a:spcBef>
              <a:buClr>
                <a:srgbClr val="000000"/>
              </a:buClr>
              <a:buSzPts val="5900"/>
              <a:buFontTx/>
              <a:buAutoNum type="arabicPeriod"/>
              <a:defRPr sz="5900">
                <a:solidFill>
                  <a:srgbClr val="000000"/>
                </a:solidFill>
                <a:latin typeface="NotoSans"/>
                <a:ea typeface="NotoSans"/>
                <a:cs typeface="NotoSans"/>
                <a:sym typeface="NotoSans"/>
              </a:defRPr>
            </a:pPr>
            <a:r>
              <a:t>Let’s explore Greta Thunburg’s 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2"/>
              </a:rPr>
              <a:t>Twitter feed</a:t>
            </a:r>
            <a:r>
              <a:t>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Helvetica"/>
        <a:ea typeface="Helvetica"/>
        <a:cs typeface="Helvetica"/>
      </a:majorFont>
      <a:minorFont>
        <a:latin typeface="Torque Bold"/>
        <a:ea typeface="Torque Bold"/>
        <a:cs typeface="Torque Bold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121919" tIns="121919" rIns="121919" bIns="121919" numCol="1" spcCol="38100" rtlCol="0" anchor="ctr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21919" tIns="121919" rIns="121919" bIns="121919" numCol="1" spcCol="38100" rtlCol="0" anchor="t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Helvetica"/>
        <a:ea typeface="Helvetica"/>
        <a:cs typeface="Helvetica"/>
      </a:majorFont>
      <a:minorFont>
        <a:latin typeface="Torque Bold"/>
        <a:ea typeface="Torque Bold"/>
        <a:cs typeface="Torque Bold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121919" tIns="121919" rIns="121919" bIns="121919" numCol="1" spcCol="38100" rtlCol="0" anchor="ctr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21919" tIns="121919" rIns="121919" bIns="121919" numCol="1" spcCol="38100" rtlCol="0" anchor="t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</Words>
  <Application>Microsoft Macintosh PowerPoint</Application>
  <PresentationFormat>Egendefinert</PresentationFormat>
  <Paragraphs>65</Paragraphs>
  <Slides>12</Slides>
  <Notes>2</Notes>
  <HiddenSlides>0</HiddenSlides>
  <MMClips>1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12</vt:i4>
      </vt:variant>
    </vt:vector>
  </HeadingPairs>
  <TitlesOfParts>
    <vt:vector size="19" baseType="lpstr">
      <vt:lpstr>Arial</vt:lpstr>
      <vt:lpstr>Calibri</vt:lpstr>
      <vt:lpstr>Noto Sans Thin</vt:lpstr>
      <vt:lpstr>NotoSans</vt:lpstr>
      <vt:lpstr>NotoSans-Bold</vt:lpstr>
      <vt:lpstr>Torque Bold</vt:lpstr>
      <vt:lpstr>Simple Light</vt:lpstr>
      <vt:lpstr>Malala Yousafzai</vt:lpstr>
      <vt:lpstr>PowerPoint-presentasjon</vt:lpstr>
      <vt:lpstr>What do we know about Malala Yousafzai?</vt:lpstr>
      <vt:lpstr>PowerPoint-presentasjon</vt:lpstr>
      <vt:lpstr>PowerPoint-presentasjon</vt:lpstr>
      <vt:lpstr>SUMMARY</vt:lpstr>
      <vt:lpstr>What skills and/or tools did Malala use to make a difference?</vt:lpstr>
      <vt:lpstr>PowerPoint-presentasjon</vt:lpstr>
      <vt:lpstr>Greta Thunburg</vt:lpstr>
      <vt:lpstr>Let’s play a game!</vt:lpstr>
      <vt:lpstr>PowerPoint-presentasjon</vt:lpstr>
      <vt:lpstr>COPYRIGHT DISCLAIMER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Malala Yousafzai</dc:title>
  <cp:lastModifiedBy>Kiki Fallet</cp:lastModifiedBy>
  <cp:revision>1</cp:revision>
  <dcterms:modified xsi:type="dcterms:W3CDTF">2022-02-02T12:18:02Z</dcterms:modified>
</cp:coreProperties>
</file>