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600">
        <a:latin typeface="Arial"/>
        <a:ea typeface="Arial"/>
        <a:cs typeface="Arial"/>
        <a:sym typeface="Arial"/>
      </a:defRPr>
    </a:lvl1pPr>
    <a:lvl2pPr indent="228600" defTabSz="2438400" latinLnBrk="0">
      <a:defRPr sz="3600">
        <a:latin typeface="Arial"/>
        <a:ea typeface="Arial"/>
        <a:cs typeface="Arial"/>
        <a:sym typeface="Arial"/>
      </a:defRPr>
    </a:lvl2pPr>
    <a:lvl3pPr indent="457200" defTabSz="2438400" latinLnBrk="0">
      <a:defRPr sz="3600">
        <a:latin typeface="Arial"/>
        <a:ea typeface="Arial"/>
        <a:cs typeface="Arial"/>
        <a:sym typeface="Arial"/>
      </a:defRPr>
    </a:lvl3pPr>
    <a:lvl4pPr indent="685800" defTabSz="2438400" latinLnBrk="0">
      <a:defRPr sz="3600">
        <a:latin typeface="Arial"/>
        <a:ea typeface="Arial"/>
        <a:cs typeface="Arial"/>
        <a:sym typeface="Arial"/>
      </a:defRPr>
    </a:lvl4pPr>
    <a:lvl5pPr indent="914400" defTabSz="2438400" latinLnBrk="0">
      <a:defRPr sz="3600">
        <a:latin typeface="Arial"/>
        <a:ea typeface="Arial"/>
        <a:cs typeface="Arial"/>
        <a:sym typeface="Arial"/>
      </a:defRPr>
    </a:lvl5pPr>
    <a:lvl6pPr indent="1143000" defTabSz="2438400" latinLnBrk="0">
      <a:defRPr sz="3600">
        <a:latin typeface="Arial"/>
        <a:ea typeface="Arial"/>
        <a:cs typeface="Arial"/>
        <a:sym typeface="Arial"/>
      </a:defRPr>
    </a:lvl6pPr>
    <a:lvl7pPr indent="1371600" defTabSz="2438400" latinLnBrk="0">
      <a:defRPr sz="3600">
        <a:latin typeface="Arial"/>
        <a:ea typeface="Arial"/>
        <a:cs typeface="Arial"/>
        <a:sym typeface="Arial"/>
      </a:defRPr>
    </a:lvl7pPr>
    <a:lvl8pPr indent="1600200" defTabSz="2438400" latinLnBrk="0">
      <a:defRPr sz="3600">
        <a:latin typeface="Arial"/>
        <a:ea typeface="Arial"/>
        <a:cs typeface="Arial"/>
        <a:sym typeface="Arial"/>
      </a:defRPr>
    </a:lvl8pPr>
    <a:lvl9pPr indent="1828800" defTabSz="2438400" latinLnBrk="0">
      <a:defRPr sz="3600"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100"/>
            </a:lvl1pPr>
          </a:lstStyle>
          <a:p>
            <a:r>
              <a:t>Take a few minutes to ask students for feedback, comments, impressions and questions.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100"/>
            </a:pPr>
            <a:r>
              <a:t>The Dalai Lama promotes and</a:t>
            </a:r>
            <a:r>
              <a:rPr b="1"/>
              <a:t> </a:t>
            </a:r>
            <a:r>
              <a:t>follows values such as</a:t>
            </a:r>
            <a:r>
              <a:rPr b="1"/>
              <a:t> </a:t>
            </a:r>
            <a:r>
              <a:t>dialogue, compromise, non-violence, kindness. He's also ensured the democratization of the Tibetan administration. To adapt to a life in exile, he created a Tibetan educational system to make sure Tibetan children learn their language, culture and history and established cultural institutions to protect the Tibetan identity: the Tibetan Institute of Performing Arts (1959), the Central Institute of Higher Tibetan Studies (1967), the Library of Tibetan Works and Archives (1970). 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31221" y="1985533"/>
            <a:ext cx="22721601" cy="5473601"/>
          </a:xfrm>
          <a:prstGeom prst="rect">
            <a:avLst/>
          </a:prstGeom>
        </p:spPr>
        <p:txBody>
          <a:bodyPr anchor="b"/>
          <a:lstStyle>
            <a:lvl1pPr algn="ctr">
              <a:defRPr sz="138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199" y="7557666"/>
            <a:ext cx="22721602" cy="2113601"/>
          </a:xfrm>
          <a:prstGeom prst="rect">
            <a:avLst/>
          </a:prstGeom>
        </p:spPr>
        <p:txBody>
          <a:bodyPr/>
          <a:lstStyle>
            <a:lvl1pPr marL="914400" indent="-800100" algn="ctr">
              <a:lnSpc>
                <a:spcPct val="100000"/>
              </a:lnSpc>
              <a:buClrTx/>
              <a:buSzTx/>
              <a:buFontTx/>
              <a:buNone/>
              <a:defRPr sz="7400"/>
            </a:lvl1pPr>
            <a:lvl2pPr marL="914400" indent="-317500" algn="ctr">
              <a:lnSpc>
                <a:spcPct val="100000"/>
              </a:lnSpc>
              <a:buClrTx/>
              <a:buSzTx/>
              <a:buFontTx/>
              <a:buNone/>
              <a:defRPr sz="7400"/>
            </a:lvl2pPr>
            <a:lvl3pPr marL="914400" indent="139700" algn="ctr">
              <a:lnSpc>
                <a:spcPct val="100000"/>
              </a:lnSpc>
              <a:buClrTx/>
              <a:buSzTx/>
              <a:buFontTx/>
              <a:buNone/>
              <a:defRPr sz="7400"/>
            </a:lvl3pPr>
            <a:lvl4pPr marL="914400" indent="596900" algn="ctr">
              <a:lnSpc>
                <a:spcPct val="100000"/>
              </a:lnSpc>
              <a:buClrTx/>
              <a:buSzTx/>
              <a:buFontTx/>
              <a:buNone/>
              <a:defRPr sz="7400"/>
            </a:lvl4pPr>
            <a:lvl5pPr marL="914400" indent="1054100" algn="ctr">
              <a:lnSpc>
                <a:spcPct val="100000"/>
              </a:lnSpc>
              <a:buClrTx/>
              <a:buSzTx/>
              <a:buFontTx/>
              <a:buNone/>
              <a:defRPr sz="7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31199" y="5735599"/>
            <a:ext cx="22721602" cy="2244801"/>
          </a:xfrm>
          <a:prstGeom prst="rect">
            <a:avLst/>
          </a:prstGeom>
        </p:spPr>
        <p:txBody>
          <a:bodyPr anchor="ctr"/>
          <a:lstStyle>
            <a:lvl1pPr algn="ctr">
              <a:defRPr sz="9600"/>
            </a:lvl1pPr>
          </a:lstStyle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>
          <a:xfrm>
            <a:off x="-1" y="0"/>
            <a:ext cx="24384001" cy="13716001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" name="Rectangle 3"/>
          <p:cNvSpPr/>
          <p:nvPr/>
        </p:nvSpPr>
        <p:spPr>
          <a:xfrm>
            <a:off x="21799548" y="0"/>
            <a:ext cx="2590803" cy="13716000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7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79" y="9996696"/>
            <a:ext cx="3028657" cy="180005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EDEEEE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" name="Rectangle 25"/>
          <p:cNvSpPr/>
          <p:nvPr/>
        </p:nvSpPr>
        <p:spPr>
          <a:xfrm>
            <a:off x="0" y="0"/>
            <a:ext cx="24384000" cy="2311814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8" name="Rectangle 20"/>
          <p:cNvSpPr/>
          <p:nvPr/>
        </p:nvSpPr>
        <p:spPr>
          <a:xfrm>
            <a:off x="353925" y="300525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" name="Rectangle 24"/>
          <p:cNvSpPr/>
          <p:nvPr/>
        </p:nvSpPr>
        <p:spPr>
          <a:xfrm>
            <a:off x="1045142" y="265853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" name="Rectangle 26"/>
          <p:cNvSpPr/>
          <p:nvPr/>
        </p:nvSpPr>
        <p:spPr>
          <a:xfrm>
            <a:off x="711200" y="2311815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" name="Rectangle 5"/>
          <p:cNvSpPr/>
          <p:nvPr/>
        </p:nvSpPr>
        <p:spPr>
          <a:xfrm>
            <a:off x="23339674" y="3005251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Rectangle 7"/>
          <p:cNvSpPr/>
          <p:nvPr/>
        </p:nvSpPr>
        <p:spPr>
          <a:xfrm>
            <a:off x="23686391" y="2313034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Rectangle 31"/>
          <p:cNvSpPr/>
          <p:nvPr/>
        </p:nvSpPr>
        <p:spPr>
          <a:xfrm>
            <a:off x="21015382" y="231181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4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000000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3" name="Rectangle 25"/>
          <p:cNvSpPr/>
          <p:nvPr/>
        </p:nvSpPr>
        <p:spPr>
          <a:xfrm>
            <a:off x="0" y="0"/>
            <a:ext cx="24384000" cy="3327814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4" name="Rectangle 20"/>
          <p:cNvSpPr/>
          <p:nvPr/>
        </p:nvSpPr>
        <p:spPr>
          <a:xfrm>
            <a:off x="353925" y="402125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" name="Rectangle 24"/>
          <p:cNvSpPr/>
          <p:nvPr/>
        </p:nvSpPr>
        <p:spPr>
          <a:xfrm>
            <a:off x="1045142" y="367453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6" name="Rectangle 26"/>
          <p:cNvSpPr/>
          <p:nvPr/>
        </p:nvSpPr>
        <p:spPr>
          <a:xfrm>
            <a:off x="711200" y="3327815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7" name="Rectangle 5"/>
          <p:cNvSpPr/>
          <p:nvPr/>
        </p:nvSpPr>
        <p:spPr>
          <a:xfrm>
            <a:off x="23339674" y="4021251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8" name="Rectangle 7"/>
          <p:cNvSpPr/>
          <p:nvPr/>
        </p:nvSpPr>
        <p:spPr>
          <a:xfrm>
            <a:off x="23686391" y="3329034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9" name="Rectangle 31"/>
          <p:cNvSpPr/>
          <p:nvPr/>
        </p:nvSpPr>
        <p:spPr>
          <a:xfrm>
            <a:off x="21015382" y="332781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80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000000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9" name="Rectangle 8"/>
          <p:cNvSpPr/>
          <p:nvPr/>
        </p:nvSpPr>
        <p:spPr>
          <a:xfrm>
            <a:off x="0" y="9753600"/>
            <a:ext cx="24384000" cy="3962400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0" name="Rectangle 19"/>
          <p:cNvSpPr/>
          <p:nvPr/>
        </p:nvSpPr>
        <p:spPr>
          <a:xfrm>
            <a:off x="-6351" y="940688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1" name="Rectangle 20"/>
          <p:cNvSpPr/>
          <p:nvPr/>
        </p:nvSpPr>
        <p:spPr>
          <a:xfrm>
            <a:off x="1031796" y="9067800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2" name="Rectangle 21"/>
          <p:cNvSpPr/>
          <p:nvPr/>
        </p:nvSpPr>
        <p:spPr>
          <a:xfrm>
            <a:off x="685077" y="940688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Rectangle 22"/>
          <p:cNvSpPr/>
          <p:nvPr/>
        </p:nvSpPr>
        <p:spPr>
          <a:xfrm>
            <a:off x="16375" y="7808473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Rectangle 23"/>
          <p:cNvSpPr/>
          <p:nvPr/>
        </p:nvSpPr>
        <p:spPr>
          <a:xfrm>
            <a:off x="1378514" y="9422154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5" name="Rectangle 24"/>
          <p:cNvSpPr/>
          <p:nvPr/>
        </p:nvSpPr>
        <p:spPr>
          <a:xfrm>
            <a:off x="8410908" y="9411945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6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FFFFFF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4C_NPC_16x9_1.png" descr="G4C_NPC_16x9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9" tIns="243799" rIns="243799" bIns="24379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9" tIns="243799" rIns="243799" bIns="2437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88838" y="12524796"/>
            <a:ext cx="867584" cy="870499"/>
          </a:xfrm>
          <a:prstGeom prst="rect">
            <a:avLst/>
          </a:prstGeom>
          <a:ln w="25400">
            <a:miter lim="400000"/>
          </a:ln>
        </p:spPr>
        <p:txBody>
          <a:bodyPr wrap="none" lIns="243799" tIns="243799" rIns="243799" bIns="243799" anchor="ctr">
            <a:normAutofit/>
          </a:bodyPr>
          <a:lstStyle>
            <a:lvl1pPr algn="r">
              <a:defRPr sz="26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028700" marR="0" indent="-914400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●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16854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○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21426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■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25998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●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30570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○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35142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■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39714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●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44286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○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48858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■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hQBHSL8vVg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GretaThunberg?ref_src=twsrc%5Egoogle%7Ctwcamp%5Eserp%7Ctwgr%5Eauthor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07" name="Rectangle 4"/>
          <p:cNvSpPr/>
          <p:nvPr/>
        </p:nvSpPr>
        <p:spPr>
          <a:xfrm>
            <a:off x="1676400" y="2309668"/>
            <a:ext cx="17437080" cy="8154777"/>
          </a:xfrm>
          <a:prstGeom prst="rect">
            <a:avLst/>
          </a:prstGeom>
          <a:solidFill>
            <a:srgbClr val="E6F2E3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" name="Google Shape;54;p13"/>
          <p:cNvSpPr txBox="1">
            <a:spLocks noGrp="1"/>
          </p:cNvSpPr>
          <p:nvPr>
            <p:ph type="title" idx="4294967295"/>
          </p:nvPr>
        </p:nvSpPr>
        <p:spPr>
          <a:xfrm>
            <a:off x="949733" y="2309668"/>
            <a:ext cx="22721601" cy="3705289"/>
          </a:xfrm>
          <a:prstGeom prst="rect">
            <a:avLst/>
          </a:prstGeom>
        </p:spPr>
        <p:txBody>
          <a:bodyPr lIns="0" tIns="0" rIns="0" bIns="0" anchor="b"/>
          <a:lstStyle>
            <a:lvl1pPr defTabSz="1828800">
              <a:lnSpc>
                <a:spcPct val="90000"/>
              </a:lnSpc>
              <a:defRPr sz="119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t>Malala Yousafzai</a:t>
            </a:r>
          </a:p>
        </p:txBody>
      </p:sp>
      <p:sp>
        <p:nvSpPr>
          <p:cNvPr id="109" name="Google Shape;55;p13"/>
          <p:cNvSpPr txBox="1">
            <a:spLocks noGrp="1"/>
          </p:cNvSpPr>
          <p:nvPr>
            <p:ph type="body" sz="quarter" idx="4294967295"/>
          </p:nvPr>
        </p:nvSpPr>
        <p:spPr>
          <a:xfrm>
            <a:off x="2744666" y="6235089"/>
            <a:ext cx="14020985" cy="37319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60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lvl1pPr>
          </a:lstStyle>
          <a:p>
            <a:r>
              <a:t>Advocate for education and children's rights and the youngest Nobel laureate in history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48" name="Google Shape;84;p18"/>
          <p:cNvSpPr txBox="1">
            <a:spLocks noGrp="1"/>
          </p:cNvSpPr>
          <p:nvPr>
            <p:ph type="title" idx="4294967295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t>Let’s play a game!</a:t>
            </a:r>
          </a:p>
        </p:txBody>
      </p:sp>
      <p:sp>
        <p:nvSpPr>
          <p:cNvPr id="149" name="Google Shape;85;p18"/>
          <p:cNvSpPr txBox="1">
            <a:spLocks noGrp="1"/>
          </p:cNvSpPr>
          <p:nvPr>
            <p:ph type="body" idx="4294967295"/>
          </p:nvPr>
        </p:nvSpPr>
        <p:spPr>
          <a:xfrm>
            <a:off x="831199" y="3180949"/>
            <a:ext cx="19483682" cy="98832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In this card game you’ll take turns judging which types of social medium might work best to address a specific social cause.</a:t>
            </a:r>
          </a:p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endParaRPr/>
          </a:p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Social Medium: a tool, website, or application (for example, Instagram, YouTube, a podcast, etc.) that can serve as a powerful form of communication and change-making in a social movement.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52" name="Google Shape;91;p19"/>
          <p:cNvSpPr txBox="1">
            <a:spLocks noGrp="1"/>
          </p:cNvSpPr>
          <p:nvPr>
            <p:ph type="body" idx="4294967295"/>
          </p:nvPr>
        </p:nvSpPr>
        <p:spPr>
          <a:xfrm>
            <a:off x="831199" y="1955666"/>
            <a:ext cx="19087055" cy="9535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64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If you could send one Tweet about a cause that is important to you that everyone in the world would read, what would it be?</a:t>
            </a:r>
          </a:p>
          <a:p>
            <a:pPr marL="0" indent="0">
              <a:lnSpc>
                <a:spcPct val="100000"/>
              </a:lnSpc>
              <a:buSzTx/>
              <a:buNone/>
              <a:defRPr>
                <a:latin typeface="NotoSans"/>
                <a:ea typeface="NotoSans"/>
                <a:cs typeface="NotoSans"/>
                <a:sym typeface="NotoSans"/>
              </a:defRPr>
            </a:pPr>
            <a:endParaRPr sz="64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>
                <a:latin typeface="NotoSans"/>
                <a:ea typeface="NotoSans"/>
                <a:cs typeface="NotoSans"/>
                <a:sym typeface="NotoSans"/>
              </a:defRPr>
            </a:pPr>
            <a:endParaRPr sz="64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u="sng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Optional challenge</a:t>
            </a:r>
            <a:r>
              <a:rPr u="none"/>
              <a:t>: A Tweet is limited to 280 characters (letters, punctuation, and spaces included). Can you write down your message in the form of a Tweet of 280 characters or less?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55" name="Title 1"/>
          <p:cNvSpPr txBox="1">
            <a:spLocks noGrp="1"/>
          </p:cNvSpPr>
          <p:nvPr>
            <p:ph type="title" idx="4294967295"/>
          </p:nvPr>
        </p:nvSpPr>
        <p:spPr>
          <a:xfrm>
            <a:off x="1551873" y="1177968"/>
            <a:ext cx="22721601" cy="152720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t>COPYRIGHT DISCLAIMER</a:t>
            </a:r>
          </a:p>
        </p:txBody>
      </p:sp>
      <p:pic>
        <p:nvPicPr>
          <p:cNvPr id="15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345" y="8655223"/>
            <a:ext cx="3028657" cy="180005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 Placeholder 2"/>
          <p:cNvSpPr txBox="1"/>
          <p:nvPr/>
        </p:nvSpPr>
        <p:spPr>
          <a:xfrm>
            <a:off x="1725232" y="3073266"/>
            <a:ext cx="19519146" cy="508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9" tIns="243799" rIns="243799" bIns="243799">
            <a:normAutofit/>
          </a:bodyPr>
          <a:lstStyle/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800">
                <a:latin typeface="Noto Sans Thin"/>
                <a:ea typeface="Noto Sans Thin"/>
                <a:cs typeface="Noto Sans Thin"/>
                <a:sym typeface="Noto Sans Thin"/>
              </a:defRPr>
            </a:pPr>
            <a:r>
              <a:t>All original content by the Nobel Peace Center &amp; Games For Change.</a:t>
            </a:r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800">
                <a:latin typeface="Noto Sans Thin"/>
                <a:ea typeface="Noto Sans Thin"/>
                <a:cs typeface="Noto Sans Thin"/>
                <a:sym typeface="Noto Sans Thin"/>
              </a:defRPr>
            </a:pPr>
            <a:endParaRPr/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800">
                <a:latin typeface="Noto Sans Thin"/>
                <a:ea typeface="Noto Sans Thin"/>
                <a:cs typeface="Noto Sans Thin"/>
                <a:sym typeface="Noto Sans Thin"/>
              </a:defRPr>
            </a:pPr>
            <a:r>
              <a:t>Photos of Malala Yousafzai:</a:t>
            </a:r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800">
                <a:latin typeface="Noto Sans Thin"/>
                <a:ea typeface="Noto Sans Thin"/>
                <a:cs typeface="Noto Sans Thin"/>
                <a:sym typeface="Noto Sans Thin"/>
              </a:defRPr>
            </a:pPr>
            <a:r>
              <a:t>© The Nobel Foundation</a:t>
            </a:r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800">
                <a:latin typeface="Noto Sans Thin"/>
                <a:ea typeface="Noto Sans Thin"/>
                <a:cs typeface="Noto Sans Thin"/>
                <a:sym typeface="Noto Sans Thin"/>
              </a:defRPr>
            </a:pPr>
            <a:r>
              <a:t>© Johannes Granseth / Nobel Peace Center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12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831199" y="2302799"/>
            <a:ext cx="18363276" cy="9110402"/>
          </a:xfrm>
          <a:prstGeom prst="rect">
            <a:avLst/>
          </a:prstGeom>
        </p:spPr>
        <p:txBody>
          <a:bodyPr/>
          <a:lstStyle/>
          <a:p>
            <a:pPr marL="855133" indent="-778933">
              <a:lnSpc>
                <a:spcPct val="100000"/>
              </a:lnSpc>
              <a:spcBef>
                <a:spcPts val="6400"/>
              </a:spcBef>
              <a:buClr>
                <a:srgbClr val="000000"/>
              </a:buClr>
              <a:buSzPts val="5300"/>
              <a:buFontTx/>
              <a:buAutoNum type="arabicPeriod"/>
              <a:defRPr sz="53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What does “</a:t>
            </a:r>
            <a:r>
              <a:rPr b="1">
                <a:latin typeface="NotoSans-Bold"/>
                <a:ea typeface="NotoSans-Bold"/>
                <a:cs typeface="NotoSans-Bold"/>
                <a:sym typeface="NotoSans-Bold"/>
              </a:rPr>
              <a:t>freedom of speech</a:t>
            </a:r>
            <a:r>
              <a:t>” mean? Why is it important?</a:t>
            </a:r>
          </a:p>
          <a:p>
            <a:pPr marL="855133" indent="-778933">
              <a:lnSpc>
                <a:spcPct val="100000"/>
              </a:lnSpc>
              <a:spcBef>
                <a:spcPts val="3200"/>
              </a:spcBef>
              <a:buClr>
                <a:srgbClr val="000000"/>
              </a:buClr>
              <a:buSzPts val="5300"/>
              <a:buFontTx/>
              <a:buAutoNum type="arabicPeriod"/>
              <a:defRPr sz="53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Can you think of individuals, present or past, who have </a:t>
            </a:r>
            <a:r>
              <a:rPr b="1">
                <a:latin typeface="NotoSans-Bold"/>
                <a:ea typeface="NotoSans-Bold"/>
                <a:cs typeface="NotoSans-Bold"/>
                <a:sym typeface="NotoSans-Bold"/>
              </a:rPr>
              <a:t>used their voice or their words</a:t>
            </a:r>
            <a:r>
              <a:t> to contribute something important to society or </a:t>
            </a:r>
            <a:r>
              <a:rPr b="1">
                <a:latin typeface="NotoSans-Bold"/>
                <a:ea typeface="NotoSans-Bold"/>
                <a:cs typeface="NotoSans-Bold"/>
                <a:sym typeface="NotoSans-Bold"/>
              </a:rPr>
              <a:t>help change the world for the better</a:t>
            </a:r>
            <a:r>
              <a:t>? Who comes to mind, and how did they use their voice or words to create change?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15" name="Google Shape;66;p15"/>
          <p:cNvSpPr txBox="1">
            <a:spLocks noGrp="1"/>
          </p:cNvSpPr>
          <p:nvPr>
            <p:ph type="title" idx="4294967295"/>
          </p:nvPr>
        </p:nvSpPr>
        <p:spPr>
          <a:xfrm>
            <a:off x="1452535" y="2419269"/>
            <a:ext cx="22721601" cy="15272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600" b="1">
                <a:latin typeface="NotoSans-Bold"/>
                <a:ea typeface="NotoSans-Bold"/>
                <a:cs typeface="NotoSans-Bold"/>
                <a:sym typeface="NotoSans-Bold"/>
              </a:defRPr>
            </a:lvl1pPr>
          </a:lstStyle>
          <a:p>
            <a:r>
              <a:t>What do we know about Malala Yousafzai?</a:t>
            </a:r>
          </a:p>
        </p:txBody>
      </p:sp>
      <p:sp>
        <p:nvSpPr>
          <p:cNvPr id="116" name="Google Shape;67;p15"/>
          <p:cNvSpPr txBox="1">
            <a:spLocks noGrp="1"/>
          </p:cNvSpPr>
          <p:nvPr>
            <p:ph type="body" idx="4294967295"/>
          </p:nvPr>
        </p:nvSpPr>
        <p:spPr>
          <a:xfrm>
            <a:off x="1452535" y="4586935"/>
            <a:ext cx="22721601" cy="8194402"/>
          </a:xfrm>
          <a:prstGeom prst="rect">
            <a:avLst/>
          </a:prstGeom>
        </p:spPr>
        <p:txBody>
          <a:bodyPr/>
          <a:lstStyle/>
          <a:p>
            <a:pPr marL="1092200" indent="-1016000">
              <a:lnSpc>
                <a:spcPct val="100000"/>
              </a:lnSpc>
              <a:spcBef>
                <a:spcPts val="3400"/>
              </a:spcBef>
              <a:buClr>
                <a:srgbClr val="000000"/>
              </a:buClr>
              <a:buSzPts val="6400"/>
              <a:buFontTx/>
              <a:buAutoNum type="arabicPeriod"/>
              <a:defRPr sz="64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What do you already know about Malala?</a:t>
            </a:r>
          </a:p>
          <a:p>
            <a:pPr marL="1092200" indent="-1016000">
              <a:lnSpc>
                <a:spcPct val="100000"/>
              </a:lnSpc>
              <a:spcBef>
                <a:spcPts val="3400"/>
              </a:spcBef>
              <a:buClr>
                <a:srgbClr val="000000"/>
              </a:buClr>
              <a:buSzPts val="6400"/>
              <a:buFontTx/>
              <a:buAutoNum type="arabicPeriod"/>
              <a:defRPr sz="64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What are you unsure about?</a:t>
            </a:r>
          </a:p>
          <a:p>
            <a:pPr marL="1092200" indent="-1016000">
              <a:lnSpc>
                <a:spcPct val="100000"/>
              </a:lnSpc>
              <a:spcBef>
                <a:spcPts val="3400"/>
              </a:spcBef>
              <a:buClr>
                <a:srgbClr val="000000"/>
              </a:buClr>
              <a:buSzPts val="6400"/>
              <a:buFontTx/>
              <a:buAutoNum type="arabicPeriod"/>
              <a:defRPr sz="64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What would you like to learn about her?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2" name="Media på Internett 1" descr="Malala Yousafzai: Fearless Voice for Education &amp; Nobel Peace Laureate">
            <a:hlinkClick r:id="" action="ppaction://media"/>
            <a:extLst>
              <a:ext uri="{FF2B5EF4-FFF2-40B4-BE49-F238E27FC236}">
                <a16:creationId xmlns:a16="http://schemas.microsoft.com/office/drawing/2014/main" id="{FD07384D-954D-EA48-9C64-BDC42A8765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769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2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994" y="8453"/>
            <a:ext cx="9130881" cy="13713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3" descr="Picture 3"/>
          <p:cNvPicPr>
            <a:picLocks noChangeAspect="1"/>
          </p:cNvPicPr>
          <p:nvPr/>
        </p:nvPicPr>
        <p:blipFill>
          <a:blip r:embed="rId4"/>
          <a:srcRect r="20306" b="5727"/>
          <a:stretch>
            <a:fillRect/>
          </a:stretch>
        </p:blipFill>
        <p:spPr>
          <a:xfrm>
            <a:off x="6854333" y="4001682"/>
            <a:ext cx="8183703" cy="969555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66;p15"/>
          <p:cNvSpPr txBox="1">
            <a:spLocks noGrp="1"/>
          </p:cNvSpPr>
          <p:nvPr>
            <p:ph type="body" sz="half" idx="4294967295"/>
          </p:nvPr>
        </p:nvSpPr>
        <p:spPr>
          <a:xfrm>
            <a:off x="1100220" y="3348305"/>
            <a:ext cx="10003202" cy="93456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What did you think of Malala?</a:t>
            </a:r>
          </a:p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endParaRPr/>
          </a:p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Was there anything you didn’t understand? </a:t>
            </a:r>
          </a:p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endParaRPr/>
          </a:p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Do you have any questions?</a:t>
            </a:r>
          </a:p>
        </p:txBody>
      </p:sp>
      <p:sp>
        <p:nvSpPr>
          <p:cNvPr id="126" name="Google Shape;68;p15"/>
          <p:cNvSpPr txBox="1"/>
          <p:nvPr/>
        </p:nvSpPr>
        <p:spPr>
          <a:xfrm>
            <a:off x="1100220" y="1505199"/>
            <a:ext cx="9645253" cy="17890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9" tIns="243799" rIns="243799" bIns="243799"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t>FIRST IMPRESSIONS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31" name="Google Shape;75;p16"/>
          <p:cNvSpPr txBox="1">
            <a:spLocks noGrp="1"/>
          </p:cNvSpPr>
          <p:nvPr>
            <p:ph type="title" idx="4294967295"/>
          </p:nvPr>
        </p:nvSpPr>
        <p:spPr>
          <a:xfrm>
            <a:off x="10287657" y="784613"/>
            <a:ext cx="11850402" cy="1527201"/>
          </a:xfrm>
          <a:prstGeom prst="rect">
            <a:avLst/>
          </a:prstGeom>
        </p:spPr>
        <p:txBody>
          <a:bodyPr/>
          <a:lstStyle>
            <a:lvl1pPr defTabSz="1828800">
              <a:lnSpc>
                <a:spcPct val="90000"/>
              </a:lnSpc>
              <a:defRPr sz="6400">
                <a:solidFill>
                  <a:srgbClr val="FFFFFF"/>
                </a:solidFill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t>SUMMARY</a:t>
            </a:r>
          </a:p>
        </p:txBody>
      </p:sp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2"/>
          <a:srcRect l="25990" t="15185" r="32966"/>
          <a:stretch>
            <a:fillRect/>
          </a:stretch>
        </p:blipFill>
        <p:spPr>
          <a:xfrm>
            <a:off x="0" y="0"/>
            <a:ext cx="9919363" cy="1371592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Google Shape;73;p16"/>
          <p:cNvSpPr txBox="1">
            <a:spLocks noGrp="1"/>
          </p:cNvSpPr>
          <p:nvPr>
            <p:ph type="body" sz="half" idx="4294967295"/>
          </p:nvPr>
        </p:nvSpPr>
        <p:spPr>
          <a:xfrm>
            <a:off x="10287657" y="3005251"/>
            <a:ext cx="12807293" cy="10244759"/>
          </a:xfrm>
          <a:prstGeom prst="rect">
            <a:avLst/>
          </a:prstGeom>
        </p:spPr>
        <p:txBody>
          <a:bodyPr/>
          <a:lstStyle/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t>2009 </a:t>
            </a:r>
            <a:r>
              <a:rPr b="0">
                <a:latin typeface="NotoSans"/>
                <a:ea typeface="NotoSans"/>
                <a:cs typeface="NotoSans"/>
                <a:sym typeface="NotoSans"/>
              </a:rPr>
              <a:t>Malala (11 years old) starts to blog anonymously for the BBC. She gains more and more attention and by the end of the year,</a:t>
            </a:r>
            <a:r>
              <a:t> </a:t>
            </a:r>
            <a:r>
              <a:rPr b="0">
                <a:latin typeface="NotoSans"/>
                <a:ea typeface="NotoSans"/>
                <a:cs typeface="NotoSans"/>
                <a:sym typeface="NotoSans"/>
              </a:rPr>
              <a:t>she decides to reveal her identity and give interviews.</a:t>
            </a: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endParaRPr b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t>2010 – 2012 </a:t>
            </a:r>
            <a:r>
              <a:rPr b="0">
                <a:latin typeface="NotoSans"/>
                <a:ea typeface="NotoSans"/>
                <a:cs typeface="NotoSans"/>
                <a:sym typeface="NotoSans"/>
              </a:rPr>
              <a:t>She becomes known throughout Pakistan for her campaign to give all Pakistani girls access to free quality education. </a:t>
            </a: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endParaRPr b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t>October 9th, 2012: </a:t>
            </a:r>
            <a:r>
              <a:rPr b="0">
                <a:latin typeface="NotoSans"/>
                <a:ea typeface="NotoSans"/>
                <a:cs typeface="NotoSans"/>
                <a:sym typeface="NotoSans"/>
              </a:rPr>
              <a:t>Malala (15 years old) is shot by the Taliban. </a:t>
            </a: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endParaRPr b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t>March 2013 </a:t>
            </a:r>
            <a:r>
              <a:rPr b="0">
                <a:latin typeface="NotoSans"/>
                <a:ea typeface="NotoSans"/>
                <a:cs typeface="NotoSans"/>
                <a:sym typeface="NotoSans"/>
              </a:rPr>
              <a:t>Malala is able to attend school in Birmingham (UK). </a:t>
            </a: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endParaRPr b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t>July 2013 </a:t>
            </a:r>
            <a:r>
              <a:rPr b="0">
                <a:latin typeface="NotoSans"/>
                <a:ea typeface="NotoSans"/>
                <a:cs typeface="NotoSans"/>
                <a:sym typeface="NotoSans"/>
              </a:rPr>
              <a:t>On her 16th birthday, Malala speaks at the United Nations.  </a:t>
            </a: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endParaRPr b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t>2014 </a:t>
            </a:r>
            <a:r>
              <a:rPr b="0">
                <a:latin typeface="NotoSans"/>
                <a:ea typeface="NotoSans"/>
                <a:cs typeface="NotoSans"/>
                <a:sym typeface="NotoSans"/>
              </a:rPr>
              <a:t>Malala becomes the youngest Nobel laureate at the age of 17.</a:t>
            </a: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endParaRPr b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t>2021 </a:t>
            </a:r>
            <a:r>
              <a:rPr b="0">
                <a:latin typeface="NotoSans"/>
                <a:ea typeface="NotoSans"/>
                <a:cs typeface="NotoSans"/>
                <a:sym typeface="NotoSans"/>
              </a:rPr>
              <a:t>Malala graduates from Oxford University.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36" name="Title 5"/>
          <p:cNvSpPr txBox="1">
            <a:spLocks noGrp="1"/>
          </p:cNvSpPr>
          <p:nvPr>
            <p:ph type="title" idx="4294967295"/>
          </p:nvPr>
        </p:nvSpPr>
        <p:spPr>
          <a:xfrm>
            <a:off x="2409331" y="3275994"/>
            <a:ext cx="19565338" cy="322640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7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t>What skills and/or tools did Malala use to make a difference?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1" name="Google Shape;98;p20"/>
          <p:cNvSpPr txBox="1"/>
          <p:nvPr/>
        </p:nvSpPr>
        <p:spPr>
          <a:xfrm>
            <a:off x="834675" y="1950144"/>
            <a:ext cx="20310806" cy="753605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3799" tIns="243799" rIns="243799" bIns="243799">
            <a:spAutoFit/>
          </a:bodyPr>
          <a:lstStyle/>
          <a:p>
            <a:pPr indent="457200">
              <a:lnSpc>
                <a:spcPct val="114998"/>
              </a:lnSpc>
              <a:spcBef>
                <a:spcPts val="3200"/>
              </a:spcBef>
              <a:defRPr sz="5000">
                <a:latin typeface="NotoSans"/>
                <a:ea typeface="NotoSans"/>
                <a:cs typeface="NotoSans"/>
                <a:sym typeface="NotoSans"/>
              </a:defRPr>
            </a:pPr>
            <a:r>
              <a:t>“I tell my story, not because it is unique, but because it is not. </a:t>
            </a:r>
          </a:p>
          <a:p>
            <a:pPr indent="457200">
              <a:lnSpc>
                <a:spcPct val="114998"/>
              </a:lnSpc>
              <a:spcBef>
                <a:spcPts val="3200"/>
              </a:spcBef>
              <a:defRPr sz="5000">
                <a:latin typeface="NotoSans"/>
                <a:ea typeface="NotoSans"/>
                <a:cs typeface="NotoSans"/>
                <a:sym typeface="NotoSans"/>
              </a:defRPr>
            </a:pPr>
            <a:r>
              <a:t>It is the story of many girls. (…)</a:t>
            </a:r>
          </a:p>
          <a:p>
            <a:pPr indent="457200">
              <a:lnSpc>
                <a:spcPct val="114998"/>
              </a:lnSpc>
              <a:spcBef>
                <a:spcPts val="3200"/>
              </a:spcBef>
              <a:defRPr sz="5000">
                <a:latin typeface="NotoSans"/>
                <a:ea typeface="NotoSans"/>
                <a:cs typeface="NotoSans"/>
                <a:sym typeface="NotoSans"/>
              </a:defRPr>
            </a:pPr>
            <a:r>
              <a:t>I am those 66 million girls who are deprived of education. And today I am not raising my voice, it is the voice of those 66 million girls.” </a:t>
            </a:r>
          </a:p>
          <a:p>
            <a:pPr algn="r">
              <a:spcBef>
                <a:spcPts val="3200"/>
              </a:spcBef>
              <a:defRPr sz="5000">
                <a:latin typeface="NotoSans"/>
                <a:ea typeface="NotoSans"/>
                <a:cs typeface="NotoSans"/>
                <a:sym typeface="NotoSans"/>
              </a:defRPr>
            </a:pPr>
            <a:r>
              <a:t>Malala Yousafzai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44" name="Google Shape;78;p17"/>
          <p:cNvSpPr txBox="1">
            <a:spLocks noGrp="1"/>
          </p:cNvSpPr>
          <p:nvPr>
            <p:ph type="title" idx="4294967295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t>Greta Thunburg</a:t>
            </a:r>
          </a:p>
        </p:txBody>
      </p:sp>
      <p:sp>
        <p:nvSpPr>
          <p:cNvPr id="145" name="Google Shape;79;p17"/>
          <p:cNvSpPr txBox="1">
            <a:spLocks noGrp="1"/>
          </p:cNvSpPr>
          <p:nvPr>
            <p:ph type="body" idx="4294967295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</p:spPr>
        <p:txBody>
          <a:bodyPr/>
          <a:lstStyle/>
          <a:p>
            <a:pPr marL="1092200" indent="-1016000">
              <a:spcBef>
                <a:spcPts val="4600"/>
              </a:spcBef>
              <a:buClr>
                <a:srgbClr val="000000"/>
              </a:buClr>
              <a:buSzPts val="5900"/>
              <a:buFontTx/>
              <a:buAutoNum type="arabicPeriod"/>
              <a:defRPr sz="59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Who is Greta Thunburg?</a:t>
            </a:r>
          </a:p>
          <a:p>
            <a:pPr marL="1092200" indent="-1016000">
              <a:spcBef>
                <a:spcPts val="4600"/>
              </a:spcBef>
              <a:buClr>
                <a:srgbClr val="000000"/>
              </a:buClr>
              <a:buSzPts val="5900"/>
              <a:buFontTx/>
              <a:buAutoNum type="arabicPeriod"/>
              <a:defRPr sz="59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What do Greta and Malala have in common?</a:t>
            </a:r>
          </a:p>
          <a:p>
            <a:pPr marL="1092200" indent="-1016000">
              <a:spcBef>
                <a:spcPts val="4600"/>
              </a:spcBef>
              <a:buClr>
                <a:srgbClr val="000000"/>
              </a:buClr>
              <a:buSzPts val="5900"/>
              <a:buFontTx/>
              <a:buAutoNum type="arabicPeriod"/>
              <a:defRPr sz="59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t>Let’s explore Greta Thunburg’s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/>
              </a:rPr>
              <a:t>Twitter feed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Torque Bold"/>
        <a:ea typeface="Torque Bold"/>
        <a:cs typeface="Torque Bold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Torque Bold"/>
        <a:ea typeface="Torque Bold"/>
        <a:cs typeface="Torque Bold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Macintosh PowerPoint</Application>
  <PresentationFormat>Egendefinert</PresentationFormat>
  <Paragraphs>65</Paragraphs>
  <Slides>12</Slides>
  <Notes>2</Notes>
  <HiddenSlides>0</HiddenSlides>
  <MMClips>1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Noto Sans Thin</vt:lpstr>
      <vt:lpstr>NotoSans</vt:lpstr>
      <vt:lpstr>NotoSans-Bold</vt:lpstr>
      <vt:lpstr>Torque Bold</vt:lpstr>
      <vt:lpstr>Simple Light</vt:lpstr>
      <vt:lpstr>Malala Yousafzai</vt:lpstr>
      <vt:lpstr>PowerPoint-presentasjon</vt:lpstr>
      <vt:lpstr>What do we know about Malala Yousafzai?</vt:lpstr>
      <vt:lpstr>PowerPoint-presentasjon</vt:lpstr>
      <vt:lpstr>PowerPoint-presentasjon</vt:lpstr>
      <vt:lpstr>SUMMARY</vt:lpstr>
      <vt:lpstr>What skills and/or tools did Malala use to make a difference?</vt:lpstr>
      <vt:lpstr>PowerPoint-presentasjon</vt:lpstr>
      <vt:lpstr>Greta Thunburg</vt:lpstr>
      <vt:lpstr>Let’s play a game!</vt:lpstr>
      <vt:lpstr>PowerPoint-presentasjon</vt:lpstr>
      <vt:lpstr>COPYRIGHT 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Malala Yousafzai</dc:title>
  <cp:lastModifiedBy>Kiki Fallet</cp:lastModifiedBy>
  <cp:revision>1</cp:revision>
  <dcterms:modified xsi:type="dcterms:W3CDTF">2022-02-02T12:18:02Z</dcterms:modified>
</cp:coreProperties>
</file>