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FB"/>
          </a:solidFill>
        </a:fill>
      </a:tcStyle>
    </a:wholeTbl>
    <a:band2H>
      <a:tcTxStyle/>
      <a:tcStyle>
        <a:tcBdr/>
        <a:fill>
          <a:solidFill>
            <a:srgbClr val="E8EDF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latinLnBrk="0">
      <a:defRPr sz="3600">
        <a:latin typeface="+mn-lt"/>
        <a:ea typeface="+mn-ea"/>
        <a:cs typeface="+mn-cs"/>
        <a:sym typeface="Arial"/>
      </a:defRPr>
    </a:lvl1pPr>
    <a:lvl2pPr indent="228600" defTabSz="2438400" latinLnBrk="0">
      <a:defRPr sz="3600">
        <a:latin typeface="+mn-lt"/>
        <a:ea typeface="+mn-ea"/>
        <a:cs typeface="+mn-cs"/>
        <a:sym typeface="Arial"/>
      </a:defRPr>
    </a:lvl2pPr>
    <a:lvl3pPr indent="457200" defTabSz="2438400" latinLnBrk="0">
      <a:defRPr sz="3600">
        <a:latin typeface="+mn-lt"/>
        <a:ea typeface="+mn-ea"/>
        <a:cs typeface="+mn-cs"/>
        <a:sym typeface="Arial"/>
      </a:defRPr>
    </a:lvl3pPr>
    <a:lvl4pPr indent="685800" defTabSz="2438400" latinLnBrk="0">
      <a:defRPr sz="3600">
        <a:latin typeface="+mn-lt"/>
        <a:ea typeface="+mn-ea"/>
        <a:cs typeface="+mn-cs"/>
        <a:sym typeface="Arial"/>
      </a:defRPr>
    </a:lvl4pPr>
    <a:lvl5pPr indent="914400" defTabSz="2438400" latinLnBrk="0">
      <a:defRPr sz="3600">
        <a:latin typeface="+mn-lt"/>
        <a:ea typeface="+mn-ea"/>
        <a:cs typeface="+mn-cs"/>
        <a:sym typeface="Arial"/>
      </a:defRPr>
    </a:lvl5pPr>
    <a:lvl6pPr indent="1143000" defTabSz="2438400" latinLnBrk="0">
      <a:defRPr sz="3600">
        <a:latin typeface="+mn-lt"/>
        <a:ea typeface="+mn-ea"/>
        <a:cs typeface="+mn-cs"/>
        <a:sym typeface="Arial"/>
      </a:defRPr>
    </a:lvl6pPr>
    <a:lvl7pPr indent="1371600" defTabSz="2438400" latinLnBrk="0">
      <a:defRPr sz="3600">
        <a:latin typeface="+mn-lt"/>
        <a:ea typeface="+mn-ea"/>
        <a:cs typeface="+mn-cs"/>
        <a:sym typeface="Arial"/>
      </a:defRPr>
    </a:lvl7pPr>
    <a:lvl8pPr indent="1600200" defTabSz="2438400" latinLnBrk="0">
      <a:defRPr sz="3600">
        <a:latin typeface="+mn-lt"/>
        <a:ea typeface="+mn-ea"/>
        <a:cs typeface="+mn-cs"/>
        <a:sym typeface="Arial"/>
      </a:defRPr>
    </a:lvl8pPr>
    <a:lvl9pPr indent="1828800" defTabSz="2438400" latinLnBrk="0">
      <a:defRPr sz="36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lailama.com/videos/living-together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lack_Lives_Matter_Sign_-_Minneapolis_Protest_(22632545857).jpg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inghistory.org/resource-library/image/boy-warsaw-ghetto?backlink=https://www.facinghistory.org/resource-library?search=Holocaust&amp;f%5B0%5D=multi_field_resource_type:630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ro-Tibet_protest_in_Pokhara,_Nepal_-_20080317.jpg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inghistory.org/resource-library/image/elizabeth-eckford-and-hazel-bryan?backlink=https://www.facinghistory.org/resource-library?f%5B0%5D=multi_field_resource_type:630&amp;search=civil%20rights%20movement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bbcworldservice/13107801424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100"/>
            </a:lvl1pPr>
          </a:lstStyle>
          <a:p>
            <a:r>
              <a:t>Take a few minutes to ask students for feedback, comments, impressions and questions.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1" name="Shape 2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100"/>
            </a:pPr>
            <a:r>
              <a:t>Source: https://mcblogs.montgomerycollege.edu/atmc/equal-protection-for-transgender-students/</a:t>
            </a:r>
          </a:p>
          <a:p>
            <a:pPr defTabSz="914400">
              <a:defRPr sz="1100"/>
            </a:pPr>
            <a:r>
              <a:t>Photo credit: Ted Eytan, Wikimedia Commons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100"/>
            </a:pPr>
            <a:r>
              <a:t>The Dalai Lama promotes and</a:t>
            </a:r>
            <a:r>
              <a:rPr b="1"/>
              <a:t> </a:t>
            </a:r>
            <a:r>
              <a:t>follows values such as</a:t>
            </a:r>
            <a:r>
              <a:rPr b="1"/>
              <a:t> </a:t>
            </a:r>
            <a:r>
              <a:t>dialogue, compromise, non-violence, kindness. He's also ensured the democratization of the Tibetan administration. To adapt to a life in exile, he created a Tibetan educational system to make sure Tibetan children learn their language, culture and history and established cultural institutions to protect the Tibetan identity: the Tibetan Institute of Performing Arts (1959), the Central Institute of Higher Tibetan Studies (1967), the Library of Tibetan Works and Archives (1970). 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3600" b="0" i="0" dirty="0">
                <a:effectLst/>
                <a:latin typeface="+mn-lt"/>
                <a:ea typeface="+mn-ea"/>
                <a:cs typeface="+mn-cs"/>
                <a:sym typeface="Arial"/>
              </a:rPr>
              <a:t>* trekk, egenskaper, standpunkter e.l. ved en person som er med på å definere hvem man er.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33120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100"/>
            </a:pPr>
            <a:r>
              <a:rPr dirty="0"/>
              <a:t>Click to play video. Video can also be found at: </a:t>
            </a:r>
            <a:r>
              <a:rPr u="sng" dirty="0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3"/>
              </a:rPr>
              <a:t>https://www.dalailama.com/videos/living-together</a:t>
            </a:r>
            <a:r>
              <a:rPr dirty="0"/>
              <a:t>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100"/>
            </a:pPr>
            <a:r>
              <a:t>Source: 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3"/>
              </a:rPr>
              <a:t>https://commons.wikimedia.org/wiki/File:Black_Lives_Matter_Sign_-_Minneapolis_Protest_(22632545857).jpg</a:t>
            </a:r>
          </a:p>
          <a:p>
            <a:pPr defTabSz="914400">
              <a:defRPr sz="1000">
                <a:solidFill>
                  <a:srgbClr val="202122"/>
                </a:solidFill>
              </a:defRPr>
            </a:pPr>
            <a:r>
              <a:t>Photo: Tony Webster tony@tonywebster.com</a:t>
            </a:r>
            <a:endParaRPr sz="11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Shape 2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t>Photo Credit: National Archives and Records Administration, College Park</a:t>
            </a:r>
            <a:endParaRPr sz="1100"/>
          </a:p>
          <a:p>
            <a:pPr defTabSz="914400">
              <a:defRPr sz="1100"/>
            </a:pPr>
            <a:r>
              <a:t>Source: 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3"/>
              </a:rPr>
              <a:t>https://www.facinghistory.org/resource-library/image/boy-warsaw-ghetto?backlink=https://www.facinghistory.org/resource-library?search=Holocaust&amp;f%5B0%5D=multi_field_resource_type%3A630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0" name="Shape 2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100"/>
            </a:pPr>
            <a:r>
              <a:t>Source: 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3"/>
              </a:rPr>
              <a:t>https://commons.wikimedia.org/wiki/File:Pro-Tibet_protest_in_Pokhara,_Nepal_-_20080317.jpg</a:t>
            </a:r>
          </a:p>
          <a:p>
            <a:pPr defTabSz="914400">
              <a:defRPr sz="1100"/>
            </a:pPr>
            <a:r>
              <a:t>Tom Booth, CC BY 2.0 &lt;https://creativecommons.org/licenses/by/2.0&gt;, via Wikimedia Commons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" name="Shape 2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100"/>
            </a:pPr>
            <a:r>
              <a:t>Photo credit: Will Counts</a:t>
            </a:r>
            <a:br/>
            <a:r>
              <a:t>Source: 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3"/>
              </a:rPr>
              <a:t>https://www.facinghistory.org/resource-library/image/elizabeth-eckford-and-hazel-bryan?backlink=https://www.facinghistory.org/resource-library?f%5B0%5D=multi_field_resource_type%3A630&amp;search=civil%20rights%20movement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4" name="Shape 2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100"/>
            </a:pPr>
            <a:r>
              <a:t>Source: </a:t>
            </a:r>
            <a:r>
              <a:rPr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3"/>
              </a:rPr>
              <a:t>https://www.flickr.com/photos/bbcworldservice/13107801424</a:t>
            </a:r>
          </a:p>
          <a:p>
            <a:pPr defTabSz="914400">
              <a:defRPr sz="10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Produced by Nina Robinson for BBC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831221" y="1985533"/>
            <a:ext cx="22721601" cy="5473601"/>
          </a:xfrm>
          <a:prstGeom prst="rect">
            <a:avLst/>
          </a:prstGeom>
        </p:spPr>
        <p:txBody>
          <a:bodyPr anchor="b"/>
          <a:lstStyle>
            <a:lvl1pPr algn="ctr">
              <a:defRPr sz="13800"/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199" y="7557666"/>
            <a:ext cx="22721602" cy="2113601"/>
          </a:xfrm>
          <a:prstGeom prst="rect">
            <a:avLst/>
          </a:prstGeom>
        </p:spPr>
        <p:txBody>
          <a:bodyPr/>
          <a:lstStyle>
            <a:lvl1pPr marL="914400" indent="-800100" algn="ctr">
              <a:lnSpc>
                <a:spcPct val="100000"/>
              </a:lnSpc>
              <a:buClrTx/>
              <a:buSzTx/>
              <a:buFontTx/>
              <a:buNone/>
              <a:defRPr sz="7400"/>
            </a:lvl1pPr>
            <a:lvl2pPr marL="914400" indent="-317500" algn="ctr">
              <a:lnSpc>
                <a:spcPct val="100000"/>
              </a:lnSpc>
              <a:buClrTx/>
              <a:buSzTx/>
              <a:buFontTx/>
              <a:buNone/>
              <a:defRPr sz="7400"/>
            </a:lvl2pPr>
            <a:lvl3pPr marL="914400" indent="139700" algn="ctr">
              <a:lnSpc>
                <a:spcPct val="100000"/>
              </a:lnSpc>
              <a:buClrTx/>
              <a:buSzTx/>
              <a:buFontTx/>
              <a:buNone/>
              <a:defRPr sz="7400"/>
            </a:lvl3pPr>
            <a:lvl4pPr marL="914400" indent="596900" algn="ctr">
              <a:lnSpc>
                <a:spcPct val="100000"/>
              </a:lnSpc>
              <a:buClrTx/>
              <a:buSzTx/>
              <a:buFontTx/>
              <a:buNone/>
              <a:defRPr sz="7400"/>
            </a:lvl4pPr>
            <a:lvl5pPr marL="914400" indent="1054100" algn="ctr">
              <a:lnSpc>
                <a:spcPct val="100000"/>
              </a:lnSpc>
              <a:buClrTx/>
              <a:buSzTx/>
              <a:buFontTx/>
              <a:buNone/>
              <a:defRPr sz="7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 3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DEEEE">
              <a:alpha val="50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7" name="Rectangle 25"/>
          <p:cNvSpPr/>
          <p:nvPr/>
        </p:nvSpPr>
        <p:spPr>
          <a:xfrm>
            <a:off x="0" y="0"/>
            <a:ext cx="24384000" cy="3327814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8" name="Rectangle 20"/>
          <p:cNvSpPr/>
          <p:nvPr/>
        </p:nvSpPr>
        <p:spPr>
          <a:xfrm>
            <a:off x="353925" y="4021251"/>
            <a:ext cx="346720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9" name="Rectangle 24"/>
          <p:cNvSpPr/>
          <p:nvPr/>
        </p:nvSpPr>
        <p:spPr>
          <a:xfrm>
            <a:off x="1045142" y="3674533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0" name="Rectangle 26"/>
          <p:cNvSpPr/>
          <p:nvPr/>
        </p:nvSpPr>
        <p:spPr>
          <a:xfrm>
            <a:off x="711200" y="3327815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1" name="Rectangle 5"/>
          <p:cNvSpPr/>
          <p:nvPr/>
        </p:nvSpPr>
        <p:spPr>
          <a:xfrm>
            <a:off x="23339674" y="4021251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2" name="Rectangle 7"/>
          <p:cNvSpPr/>
          <p:nvPr/>
        </p:nvSpPr>
        <p:spPr>
          <a:xfrm>
            <a:off x="23686391" y="3329034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03" name="Rectangle 31"/>
          <p:cNvSpPr/>
          <p:nvPr/>
        </p:nvSpPr>
        <p:spPr>
          <a:xfrm>
            <a:off x="21015382" y="3327813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04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323661"/>
            <a:ext cx="3061854" cy="740489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642108" y="12296236"/>
            <a:ext cx="905685" cy="970201"/>
          </a:xfrm>
          <a:prstGeom prst="rect">
            <a:avLst/>
          </a:prstGeom>
        </p:spPr>
        <p:txBody>
          <a:bodyPr/>
          <a:lstStyle>
            <a:lvl1pPr algn="ctr" defTabSz="1828800">
              <a:defRPr sz="2800">
                <a:solidFill>
                  <a:srgbClr val="000000"/>
                </a:solidFill>
                <a:latin typeface="Noto Sans Thin"/>
                <a:ea typeface="Noto Sans Thin"/>
                <a:cs typeface="Noto Sans Thin"/>
                <a:sym typeface="Noto Sans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3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DEEEE">
              <a:alpha val="50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3" name="Rectangle 8"/>
          <p:cNvSpPr/>
          <p:nvPr/>
        </p:nvSpPr>
        <p:spPr>
          <a:xfrm>
            <a:off x="0" y="9753600"/>
            <a:ext cx="24384000" cy="3962400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4" name="Rectangle 19"/>
          <p:cNvSpPr/>
          <p:nvPr/>
        </p:nvSpPr>
        <p:spPr>
          <a:xfrm>
            <a:off x="-6351" y="9406881"/>
            <a:ext cx="346720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5" name="Rectangle 20"/>
          <p:cNvSpPr/>
          <p:nvPr/>
        </p:nvSpPr>
        <p:spPr>
          <a:xfrm>
            <a:off x="1031796" y="9067800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6" name="Rectangle 21"/>
          <p:cNvSpPr/>
          <p:nvPr/>
        </p:nvSpPr>
        <p:spPr>
          <a:xfrm>
            <a:off x="685077" y="9406881"/>
            <a:ext cx="346720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7" name="Rectangle 22"/>
          <p:cNvSpPr/>
          <p:nvPr/>
        </p:nvSpPr>
        <p:spPr>
          <a:xfrm>
            <a:off x="16375" y="7808473"/>
            <a:ext cx="346720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8" name="Rectangle 23"/>
          <p:cNvSpPr/>
          <p:nvPr/>
        </p:nvSpPr>
        <p:spPr>
          <a:xfrm>
            <a:off x="1378514" y="9422154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9" name="Rectangle 24"/>
          <p:cNvSpPr/>
          <p:nvPr/>
        </p:nvSpPr>
        <p:spPr>
          <a:xfrm>
            <a:off x="8410908" y="9411945"/>
            <a:ext cx="346719" cy="346719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20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323661"/>
            <a:ext cx="3061854" cy="740489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642108" y="12296236"/>
            <a:ext cx="905685" cy="970201"/>
          </a:xfrm>
          <a:prstGeom prst="rect">
            <a:avLst/>
          </a:prstGeom>
        </p:spPr>
        <p:txBody>
          <a:bodyPr/>
          <a:lstStyle>
            <a:lvl1pPr algn="ctr" defTabSz="1828800">
              <a:defRPr sz="2800">
                <a:solidFill>
                  <a:srgbClr val="FFFFFF"/>
                </a:solidFill>
                <a:latin typeface="Noto Sans Thin"/>
                <a:ea typeface="Noto Sans Thin"/>
                <a:cs typeface="Noto Sans Thin"/>
                <a:sym typeface="Noto Sans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831199" y="5735599"/>
            <a:ext cx="22721602" cy="2244801"/>
          </a:xfrm>
          <a:prstGeom prst="rect">
            <a:avLst/>
          </a:prstGeom>
        </p:spPr>
        <p:txBody>
          <a:bodyPr anchor="ctr"/>
          <a:lstStyle>
            <a:lvl1pPr algn="ctr">
              <a:defRPr sz="9600"/>
            </a:lvl1pPr>
          </a:lstStyle>
          <a:p>
            <a:r>
              <a:t>Title Text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1199" y="3073266"/>
            <a:ext cx="10666401" cy="9110401"/>
          </a:xfrm>
          <a:prstGeom prst="rect">
            <a:avLst/>
          </a:prstGeom>
        </p:spPr>
        <p:txBody>
          <a:bodyPr/>
          <a:lstStyle>
            <a:lvl1pPr marL="956128" indent="-816428">
              <a:buSzPts val="3600"/>
              <a:defRPr sz="3600"/>
            </a:lvl1pPr>
            <a:lvl2pPr marL="1524000" indent="-914400">
              <a:buSzPts val="3600"/>
              <a:defRPr sz="3600"/>
            </a:lvl2pPr>
            <a:lvl3pPr marL="1981200" indent="-914400">
              <a:buSzPts val="3600"/>
              <a:defRPr sz="3600"/>
            </a:lvl3pPr>
            <a:lvl4pPr marL="2438400" indent="-914400">
              <a:buSzPts val="3600"/>
              <a:defRPr sz="3600"/>
            </a:lvl4pPr>
            <a:lvl5pPr marL="2895600" indent="-914400">
              <a:buSzPts val="3600"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12886400" y="3073266"/>
            <a:ext cx="10666401" cy="9110401"/>
          </a:xfrm>
          <a:prstGeom prst="rect">
            <a:avLst/>
          </a:prstGeom>
        </p:spPr>
        <p:txBody>
          <a:bodyPr/>
          <a:lstStyle/>
          <a:p>
            <a:pPr marL="956128" indent="-816428">
              <a:buSzPts val="3600"/>
              <a:defRPr sz="3600"/>
            </a:pPr>
            <a:endParaRPr/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831199" y="1481599"/>
            <a:ext cx="7488001" cy="2015201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199" y="3705599"/>
            <a:ext cx="7488001" cy="8478402"/>
          </a:xfrm>
          <a:prstGeom prst="rect">
            <a:avLst/>
          </a:prstGeom>
        </p:spPr>
        <p:txBody>
          <a:bodyPr/>
          <a:lstStyle>
            <a:lvl1pPr marL="965200" indent="-812800">
              <a:buSzPts val="3200"/>
              <a:defRPr sz="3200"/>
            </a:lvl1pPr>
            <a:lvl2pPr marL="1422400" indent="-812800">
              <a:buSzPts val="3200"/>
              <a:defRPr sz="3200"/>
            </a:lvl2pPr>
            <a:lvl3pPr marL="1879600" indent="-812800">
              <a:buSzPts val="3200"/>
              <a:defRPr sz="3200"/>
            </a:lvl3pPr>
            <a:lvl4pPr marL="2336800" indent="-812800">
              <a:buSzPts val="3200"/>
              <a:defRPr sz="3200"/>
            </a:lvl4pPr>
            <a:lvl5pPr marL="2794000" indent="-812800">
              <a:buSzPts val="3200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1307333" y="1200399"/>
            <a:ext cx="16980801" cy="10908801"/>
          </a:xfrm>
          <a:prstGeom prst="rect">
            <a:avLst/>
          </a:prstGeom>
        </p:spPr>
        <p:txBody>
          <a:bodyPr anchor="ctr"/>
          <a:lstStyle>
            <a:lvl1pPr>
              <a:defRPr sz="12800"/>
            </a:lvl1pPr>
          </a:lstStyle>
          <a:p>
            <a:r>
              <a:t>Title Text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3"/>
          <p:cNvSpPr/>
          <p:nvPr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EDEEEE">
              <a:alpha val="50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4" name="Rectangle 6"/>
          <p:cNvSpPr/>
          <p:nvPr/>
        </p:nvSpPr>
        <p:spPr>
          <a:xfrm>
            <a:off x="6817921" y="0"/>
            <a:ext cx="13716001" cy="13716000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5" name="Rectangle 2"/>
          <p:cNvSpPr/>
          <p:nvPr/>
        </p:nvSpPr>
        <p:spPr>
          <a:xfrm>
            <a:off x="2" y="0"/>
            <a:ext cx="13716001" cy="13716000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76" name="Graphic 4" descr="Graphic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450" y="1272364"/>
            <a:ext cx="3669813" cy="887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2761" y="5460460"/>
            <a:ext cx="7229693" cy="4276719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3"/>
          <p:cNvSpPr/>
          <p:nvPr/>
        </p:nvSpPr>
        <p:spPr>
          <a:xfrm>
            <a:off x="-1" y="0"/>
            <a:ext cx="24384001" cy="13716001"/>
          </a:xfrm>
          <a:prstGeom prst="rect">
            <a:avLst/>
          </a:prstGeom>
          <a:solidFill>
            <a:srgbClr val="EDEEEE">
              <a:alpha val="5000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86" name="Rectangle 3"/>
          <p:cNvSpPr/>
          <p:nvPr/>
        </p:nvSpPr>
        <p:spPr>
          <a:xfrm>
            <a:off x="21799548" y="0"/>
            <a:ext cx="2590803" cy="13716000"/>
          </a:xfrm>
          <a:prstGeom prst="rect">
            <a:avLst/>
          </a:prstGeom>
          <a:solidFill>
            <a:srgbClr val="488344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87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323661"/>
            <a:ext cx="3061854" cy="740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5479" y="9996696"/>
            <a:ext cx="3028657" cy="1800051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642108" y="12296236"/>
            <a:ext cx="905685" cy="970201"/>
          </a:xfrm>
          <a:prstGeom prst="rect">
            <a:avLst/>
          </a:prstGeom>
        </p:spPr>
        <p:txBody>
          <a:bodyPr/>
          <a:lstStyle>
            <a:lvl1pPr algn="ctr" defTabSz="1828800">
              <a:defRPr sz="2800">
                <a:solidFill>
                  <a:srgbClr val="EDEEEE"/>
                </a:solidFill>
                <a:latin typeface="Noto Sans Thin"/>
                <a:ea typeface="Noto Sans Thin"/>
                <a:cs typeface="Noto Sans Thin"/>
                <a:sym typeface="Noto Sans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4C_NPC_16x9_1.png" descr="G4C_NPC_16x9_1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31199" y="1186733"/>
            <a:ext cx="22721602" cy="152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3799" tIns="243799" rIns="243799" bIns="243799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831199" y="3073266"/>
            <a:ext cx="22721602" cy="9110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3799" tIns="243799" rIns="243799" bIns="24379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188838" y="12524796"/>
            <a:ext cx="867584" cy="870499"/>
          </a:xfrm>
          <a:prstGeom prst="rect">
            <a:avLst/>
          </a:prstGeom>
          <a:ln w="25400">
            <a:miter lim="400000"/>
          </a:ln>
        </p:spPr>
        <p:txBody>
          <a:bodyPr wrap="none" lIns="243799" tIns="243799" rIns="243799" bIns="243799" anchor="ctr">
            <a:normAutofit/>
          </a:bodyPr>
          <a:lstStyle>
            <a:lvl1pPr algn="r">
              <a:defRPr sz="26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1028700" marR="0" indent="-914400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●"/>
        <a:tabLst/>
        <a:defRPr sz="4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1685471" marR="0" indent="-1088571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○"/>
        <a:tabLst/>
        <a:defRPr sz="4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2142671" marR="0" indent="-1088571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■"/>
        <a:tabLst/>
        <a:defRPr sz="4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2599871" marR="0" indent="-1088571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●"/>
        <a:tabLst/>
        <a:defRPr sz="4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3057071" marR="0" indent="-1088571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○"/>
        <a:tabLst/>
        <a:defRPr sz="4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3514271" marR="0" indent="-1088571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■"/>
        <a:tabLst/>
        <a:defRPr sz="4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3971471" marR="0" indent="-1088571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●"/>
        <a:tabLst/>
        <a:defRPr sz="4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4428671" marR="0" indent="-1088571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○"/>
        <a:tabLst/>
        <a:defRPr sz="4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4885871" marR="0" indent="-1088571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4800"/>
        <a:buFont typeface="Arial"/>
        <a:buChar char="■"/>
        <a:tabLst/>
        <a:defRPr sz="4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j8fx2xm2GCE?start=2&amp;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A3tBCJ_mHI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43453" y="12296236"/>
            <a:ext cx="702993" cy="97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131" name="Rectangle 4"/>
          <p:cNvSpPr/>
          <p:nvPr/>
        </p:nvSpPr>
        <p:spPr>
          <a:xfrm>
            <a:off x="-10295467" y="-338358"/>
            <a:ext cx="10041467" cy="9070171"/>
          </a:xfrm>
          <a:prstGeom prst="rect">
            <a:avLst/>
          </a:prstGeom>
          <a:solidFill>
            <a:srgbClr val="E6F2E3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2" name="Rectangle 4"/>
          <p:cNvSpPr/>
          <p:nvPr/>
        </p:nvSpPr>
        <p:spPr>
          <a:xfrm>
            <a:off x="1676400" y="2309668"/>
            <a:ext cx="17437080" cy="8154777"/>
          </a:xfrm>
          <a:prstGeom prst="rect">
            <a:avLst/>
          </a:prstGeom>
          <a:solidFill>
            <a:srgbClr val="E6F2E3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3" name="Google Shape;54;p13"/>
          <p:cNvSpPr txBox="1">
            <a:spLocks noGrp="1"/>
          </p:cNvSpPr>
          <p:nvPr>
            <p:ph type="title" idx="4294967295"/>
          </p:nvPr>
        </p:nvSpPr>
        <p:spPr>
          <a:xfrm>
            <a:off x="949733" y="2309668"/>
            <a:ext cx="22721601" cy="3705289"/>
          </a:xfrm>
          <a:prstGeom prst="rect">
            <a:avLst/>
          </a:prstGeom>
        </p:spPr>
        <p:txBody>
          <a:bodyPr lIns="0" tIns="0" rIns="0" bIns="0" anchor="b"/>
          <a:lstStyle>
            <a:lvl1pPr defTabSz="1828800">
              <a:lnSpc>
                <a:spcPct val="90000"/>
              </a:lnSpc>
              <a:defRPr sz="11900"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rPr lang="nb-NO" dirty="0"/>
              <a:t>Den 14. </a:t>
            </a:r>
            <a:r>
              <a:rPr dirty="0"/>
              <a:t>Dalai Lama</a:t>
            </a:r>
          </a:p>
        </p:txBody>
      </p:sp>
      <p:sp>
        <p:nvSpPr>
          <p:cNvPr id="134" name="Google Shape;55;p13"/>
          <p:cNvSpPr txBox="1">
            <a:spLocks noGrp="1"/>
          </p:cNvSpPr>
          <p:nvPr>
            <p:ph type="body" sz="quarter" idx="4294967295"/>
          </p:nvPr>
        </p:nvSpPr>
        <p:spPr>
          <a:xfrm>
            <a:off x="2744666" y="6235089"/>
            <a:ext cx="15017926" cy="37319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60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lvl1pPr>
          </a:lstStyle>
          <a:p>
            <a:r>
              <a:rPr lang="nb-NO" dirty="0"/>
              <a:t>Åndelig leder</a:t>
            </a:r>
            <a:r>
              <a:rPr dirty="0"/>
              <a:t>, </a:t>
            </a:r>
            <a:r>
              <a:rPr lang="nb-NO" dirty="0"/>
              <a:t>forsvarer av tibetansk kultur, </a:t>
            </a:r>
            <a:br>
              <a:rPr lang="nb-NO" dirty="0"/>
            </a:br>
            <a:r>
              <a:rPr lang="nb-NO" dirty="0"/>
              <a:t>og vinner av Nobels fredspris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43453" y="12296236"/>
            <a:ext cx="702993" cy="97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77" name="Google Shape;78;p17"/>
          <p:cNvSpPr txBox="1">
            <a:spLocks noGrp="1"/>
          </p:cNvSpPr>
          <p:nvPr>
            <p:ph type="title" idx="4294967295"/>
          </p:nvPr>
        </p:nvSpPr>
        <p:spPr>
          <a:xfrm>
            <a:off x="831199" y="1186733"/>
            <a:ext cx="22721602" cy="1527201"/>
          </a:xfrm>
          <a:prstGeom prst="rect">
            <a:avLst/>
          </a:prstGeom>
        </p:spPr>
        <p:txBody>
          <a:bodyPr/>
          <a:lstStyle>
            <a:lvl1pPr>
              <a:defRPr sz="6600"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rPr lang="nb-NO" dirty="0"/>
              <a:t>Vokabular</a:t>
            </a:r>
            <a:endParaRPr dirty="0"/>
          </a:p>
        </p:txBody>
      </p:sp>
      <p:sp>
        <p:nvSpPr>
          <p:cNvPr id="178" name="Google Shape;79;p17"/>
          <p:cNvSpPr txBox="1">
            <a:spLocks noGrp="1"/>
          </p:cNvSpPr>
          <p:nvPr>
            <p:ph type="body" idx="4294967295"/>
          </p:nvPr>
        </p:nvSpPr>
        <p:spPr>
          <a:xfrm>
            <a:off x="2321332" y="2713933"/>
            <a:ext cx="16698440" cy="9110401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00000"/>
              </a:lnSpc>
              <a:buSzTx/>
              <a:buNone/>
              <a:defRPr sz="5900">
                <a:latin typeface="NotoSans"/>
                <a:ea typeface="NotoSans"/>
                <a:cs typeface="NotoSans"/>
                <a:sym typeface="NotoSans"/>
              </a:defRPr>
            </a:pPr>
            <a:endParaRPr dirty="0">
              <a:solidFill>
                <a:srgbClr val="000000"/>
              </a:solidFill>
            </a:endParaRPr>
          </a:p>
          <a:p>
            <a:pPr marL="0" indent="0" algn="ctr">
              <a:lnSpc>
                <a:spcPct val="100000"/>
              </a:lnSpc>
              <a:buSzTx/>
              <a:buNone/>
              <a:defRPr sz="59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rPr lang="nb-NO" dirty="0"/>
              <a:t>Forkjemper</a:t>
            </a:r>
            <a:br>
              <a:rPr dirty="0"/>
            </a:br>
            <a:endParaRPr dirty="0"/>
          </a:p>
          <a:p>
            <a:pPr marL="0" indent="0" algn="ctr">
              <a:lnSpc>
                <a:spcPct val="100000"/>
              </a:lnSpc>
              <a:buSzTx/>
              <a:buNone/>
              <a:defRPr sz="59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rPr lang="nb-NO" dirty="0"/>
              <a:t>Tilskuer</a:t>
            </a:r>
            <a:endParaRPr dirty="0"/>
          </a:p>
          <a:p>
            <a:pPr marL="0" indent="0" algn="ctr">
              <a:lnSpc>
                <a:spcPct val="100000"/>
              </a:lnSpc>
              <a:buSzTx/>
              <a:buNone/>
              <a:defRPr sz="59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br>
              <a:rPr dirty="0"/>
            </a:br>
            <a:endParaRPr dirty="0"/>
          </a:p>
          <a:p>
            <a:pPr marL="0" indent="0" algn="ctr">
              <a:lnSpc>
                <a:spcPct val="100000"/>
              </a:lnSpc>
              <a:buSzTx/>
              <a:buNone/>
              <a:defRPr sz="5900" i="1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rPr lang="nb-NO" dirty="0"/>
              <a:t>Hva betyr disse ordene?</a:t>
            </a:r>
            <a:endParaRPr dirty="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181" name="Google Shape;84;p18"/>
          <p:cNvSpPr txBox="1">
            <a:spLocks noGrp="1"/>
          </p:cNvSpPr>
          <p:nvPr>
            <p:ph type="title" idx="4294967295"/>
          </p:nvPr>
        </p:nvSpPr>
        <p:spPr>
          <a:xfrm>
            <a:off x="2610086" y="3592417"/>
            <a:ext cx="8969962" cy="2895680"/>
          </a:xfrm>
          <a:prstGeom prst="rect">
            <a:avLst/>
          </a:prstGeom>
        </p:spPr>
        <p:txBody>
          <a:bodyPr/>
          <a:lstStyle>
            <a:lvl1pPr algn="ctr">
              <a:defRPr sz="9900"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rPr lang="nb-NO" dirty="0"/>
              <a:t>Gallerirunde</a:t>
            </a:r>
            <a:endParaRPr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184" name="Google Shape;90;p19"/>
          <p:cNvSpPr txBox="1">
            <a:spLocks noGrp="1"/>
          </p:cNvSpPr>
          <p:nvPr>
            <p:ph type="title" idx="4294967295"/>
          </p:nvPr>
        </p:nvSpPr>
        <p:spPr>
          <a:xfrm>
            <a:off x="831199" y="1186733"/>
            <a:ext cx="22721602" cy="1527201"/>
          </a:xfrm>
          <a:prstGeom prst="rect">
            <a:avLst/>
          </a:prstGeom>
        </p:spPr>
        <p:txBody>
          <a:bodyPr/>
          <a:lstStyle>
            <a:lvl1pPr>
              <a:defRPr sz="6600"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rPr lang="nb-NO" dirty="0"/>
              <a:t>Reflekter</a:t>
            </a:r>
            <a:endParaRPr dirty="0"/>
          </a:p>
        </p:txBody>
      </p:sp>
      <p:sp>
        <p:nvSpPr>
          <p:cNvPr id="185" name="Google Shape;91;p19"/>
          <p:cNvSpPr txBox="1">
            <a:spLocks noGrp="1"/>
          </p:cNvSpPr>
          <p:nvPr>
            <p:ph type="body" idx="4294967295"/>
          </p:nvPr>
        </p:nvSpPr>
        <p:spPr>
          <a:xfrm>
            <a:off x="831199" y="3073266"/>
            <a:ext cx="18810366" cy="91104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None/>
              <a:defRPr sz="6200">
                <a:solidFill>
                  <a:srgbClr val="202124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rPr lang="nb-NO" dirty="0"/>
              <a:t>«</a:t>
            </a:r>
            <a:r>
              <a:rPr dirty="0"/>
              <a:t>Mental</a:t>
            </a:r>
            <a:r>
              <a:rPr lang="nb-NO" dirty="0"/>
              <a:t>t</a:t>
            </a:r>
            <a:r>
              <a:rPr dirty="0"/>
              <a:t>, </a:t>
            </a:r>
            <a:r>
              <a:rPr lang="nb-NO" dirty="0"/>
              <a:t>emosjonelt og fysisk er vi alle like</a:t>
            </a:r>
            <a:r>
              <a:rPr dirty="0"/>
              <a:t>.</a:t>
            </a:r>
            <a:r>
              <a:rPr lang="nb-NO" dirty="0"/>
              <a:t>»</a:t>
            </a:r>
            <a:endParaRPr dirty="0"/>
          </a:p>
          <a:p>
            <a:pPr marL="0" indent="0">
              <a:lnSpc>
                <a:spcPct val="90000"/>
              </a:lnSpc>
              <a:buSzTx/>
              <a:buNone/>
              <a:defRPr>
                <a:latin typeface="NotoSans"/>
                <a:ea typeface="NotoSans"/>
                <a:cs typeface="NotoSans"/>
                <a:sym typeface="NotoSans"/>
              </a:defRPr>
            </a:pPr>
            <a:endParaRPr sz="6400" dirty="0">
              <a:solidFill>
                <a:srgbClr val="202124"/>
              </a:solidFill>
            </a:endParaRPr>
          </a:p>
          <a:p>
            <a:pPr marL="0" indent="0" algn="r">
              <a:lnSpc>
                <a:spcPct val="90000"/>
              </a:lnSpc>
              <a:buSzTx/>
              <a:buNone/>
              <a:defRPr sz="4700">
                <a:solidFill>
                  <a:srgbClr val="202124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rPr lang="nb-NO" dirty="0"/>
              <a:t>– Den 14. </a:t>
            </a:r>
            <a:r>
              <a:rPr dirty="0"/>
              <a:t>Dalai Lama</a:t>
            </a:r>
          </a:p>
          <a:p>
            <a:pPr marL="0" indent="0">
              <a:lnSpc>
                <a:spcPct val="103500"/>
              </a:lnSpc>
              <a:spcBef>
                <a:spcPts val="400"/>
              </a:spcBef>
              <a:buSzTx/>
              <a:buNone/>
              <a:defRPr>
                <a:latin typeface="NotoSans"/>
                <a:ea typeface="NotoSans"/>
                <a:cs typeface="NotoSans"/>
                <a:sym typeface="NotoSans"/>
              </a:defRPr>
            </a:pPr>
            <a:endParaRPr sz="5200" dirty="0">
              <a:solidFill>
                <a:srgbClr val="202124"/>
              </a:solidFill>
            </a:endParaRPr>
          </a:p>
          <a:p>
            <a:pPr marL="0" indent="0">
              <a:lnSpc>
                <a:spcPct val="103500"/>
              </a:lnSpc>
              <a:spcBef>
                <a:spcPts val="1000"/>
              </a:spcBef>
              <a:buSzTx/>
              <a:buNone/>
              <a:defRPr b="1">
                <a:solidFill>
                  <a:srgbClr val="000000"/>
                </a:solidFill>
                <a:latin typeface="NotoSans-Bold"/>
                <a:ea typeface="NotoSans-Bold"/>
                <a:cs typeface="NotoSans-Bold"/>
                <a:sym typeface="NotoSans-Bold"/>
              </a:defRPr>
            </a:pPr>
            <a:r>
              <a:rPr lang="nb-NO" dirty="0"/>
              <a:t>Spørsmål</a:t>
            </a:r>
            <a:r>
              <a:rPr dirty="0"/>
              <a:t>: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buSzTx/>
              <a:buNone/>
              <a:defRPr i="1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rPr dirty="0"/>
              <a:t>H</a:t>
            </a:r>
            <a:r>
              <a:rPr lang="nb-NO" dirty="0" err="1"/>
              <a:t>vordan</a:t>
            </a:r>
            <a:r>
              <a:rPr lang="nb-NO" dirty="0"/>
              <a:t> kan vi alle være komplekse og unike individer formet av en rekke ulike erfaringer – og samtidig være så like, og så knyttet til hverandre?</a:t>
            </a:r>
            <a:endParaRPr dirty="0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188" name="Google Shape;96;p20"/>
          <p:cNvSpPr txBox="1">
            <a:spLocks noGrp="1"/>
          </p:cNvSpPr>
          <p:nvPr>
            <p:ph type="title" idx="4294967295"/>
          </p:nvPr>
        </p:nvSpPr>
        <p:spPr>
          <a:xfrm>
            <a:off x="831199" y="1186733"/>
            <a:ext cx="22721602" cy="1527201"/>
          </a:xfrm>
          <a:prstGeom prst="rect">
            <a:avLst/>
          </a:prstGeom>
        </p:spPr>
        <p:txBody>
          <a:bodyPr/>
          <a:lstStyle>
            <a:lvl1pPr>
              <a:defRPr sz="6600"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rPr lang="nb-NO" dirty="0"/>
              <a:t>TILLEGG</a:t>
            </a:r>
            <a:endParaRPr dirty="0"/>
          </a:p>
        </p:txBody>
      </p:sp>
      <p:sp>
        <p:nvSpPr>
          <p:cNvPr id="189" name="Google Shape;97;p20"/>
          <p:cNvSpPr txBox="1">
            <a:spLocks noGrp="1"/>
          </p:cNvSpPr>
          <p:nvPr>
            <p:ph type="body" idx="4294967295"/>
          </p:nvPr>
        </p:nvSpPr>
        <p:spPr>
          <a:xfrm>
            <a:off x="1881066" y="3073266"/>
            <a:ext cx="16899303" cy="91104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SzTx/>
              <a:buNone/>
              <a:defRPr sz="4600" b="1" u="sng">
                <a:solidFill>
                  <a:srgbClr val="000000"/>
                </a:solidFill>
                <a:latin typeface="NotoSans-Bold"/>
                <a:ea typeface="NotoSans-Bold"/>
                <a:cs typeface="NotoSans-Bold"/>
                <a:sym typeface="NotoSans-Bold"/>
              </a:defRPr>
            </a:pPr>
            <a:r>
              <a:rPr lang="nb-NO" dirty="0"/>
              <a:t>Merknad til lærer</a:t>
            </a:r>
            <a:r>
              <a:rPr dirty="0"/>
              <a:t>:</a:t>
            </a:r>
          </a:p>
          <a:p>
            <a:pPr marL="0" indent="0">
              <a:lnSpc>
                <a:spcPct val="100000"/>
              </a:lnSpc>
              <a:spcBef>
                <a:spcPts val="3200"/>
              </a:spcBef>
              <a:buSzTx/>
              <a:buNone/>
              <a:defRPr sz="46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rPr lang="nb-NO" dirty="0"/>
              <a:t>De neste lysbildene inneholder eksempler på bilder du kan bruke som inspirasjon til «gallerirunde»-aktiviteten i klasserommet. </a:t>
            </a:r>
            <a:br>
              <a:rPr dirty="0"/>
            </a:br>
            <a:br>
              <a:rPr dirty="0"/>
            </a:br>
            <a:r>
              <a:rPr lang="nb-NO" dirty="0"/>
              <a:t>Du kan gjerne velge dine egne bilder av mennesker som står opp for retten til identitet når du lager dette galleriet for elevene dine. </a:t>
            </a:r>
            <a:endParaRPr dirty="0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192" name="Google Shape;102;p21"/>
          <p:cNvSpPr txBox="1">
            <a:spLocks noGrp="1"/>
          </p:cNvSpPr>
          <p:nvPr>
            <p:ph type="title" idx="4294967295"/>
          </p:nvPr>
        </p:nvSpPr>
        <p:spPr>
          <a:xfrm>
            <a:off x="831199" y="1186733"/>
            <a:ext cx="22721602" cy="1527201"/>
          </a:xfrm>
          <a:prstGeom prst="rect">
            <a:avLst/>
          </a:prstGeom>
        </p:spPr>
        <p:txBody>
          <a:bodyPr/>
          <a:lstStyle/>
          <a:p>
            <a:pPr>
              <a:defRPr sz="6600">
                <a:latin typeface="Torque Bold"/>
                <a:ea typeface="Torque Bold"/>
                <a:cs typeface="Torque Bold"/>
                <a:sym typeface="Torque Bold"/>
              </a:defRPr>
            </a:pPr>
            <a:r>
              <a:rPr dirty="0"/>
              <a:t>Black Lives Matter (Minnesota, </a:t>
            </a:r>
            <a:r>
              <a:rPr lang="nb-NO" dirty="0"/>
              <a:t>USA</a:t>
            </a:r>
            <a:r>
              <a:rPr dirty="0"/>
              <a:t>)</a:t>
            </a:r>
          </a:p>
        </p:txBody>
      </p:sp>
      <p:pic>
        <p:nvPicPr>
          <p:cNvPr id="193" name="Google Shape;103;p21" descr="Google Shape;103;p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010" y="2504640"/>
            <a:ext cx="14333924" cy="9476627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Google Shape;104;p21"/>
          <p:cNvSpPr txBox="1"/>
          <p:nvPr/>
        </p:nvSpPr>
        <p:spPr>
          <a:xfrm>
            <a:off x="15383933" y="11097435"/>
            <a:ext cx="4922766" cy="1198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3799" tIns="243799" rIns="243799" bIns="243799">
            <a:spAutoFit/>
          </a:bodyPr>
          <a:lstStyle>
            <a:lvl1pPr>
              <a:defRPr sz="2300">
                <a:solidFill>
                  <a:srgbClr val="202122"/>
                </a:solidFill>
                <a:latin typeface="AlfredSans-Regular"/>
                <a:ea typeface="AlfredSans-Regular"/>
                <a:cs typeface="AlfredSans-Regular"/>
                <a:sym typeface="AlfredSans-Regular"/>
              </a:defRPr>
            </a:lvl1pPr>
          </a:lstStyle>
          <a:p>
            <a:r>
              <a:rPr lang="nb-NO" dirty="0"/>
              <a:t>Foto</a:t>
            </a:r>
            <a:r>
              <a:rPr dirty="0"/>
              <a:t>: Tony Webster </a:t>
            </a:r>
            <a:r>
              <a:rPr dirty="0" err="1"/>
              <a:t>tony@tonywebster.com</a:t>
            </a:r>
            <a:endParaRPr dirty="0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199" name="Google Shape;110;p22" descr="Google Shape;110;p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27" y="545687"/>
            <a:ext cx="8716964" cy="12624626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Google Shape;109;p22"/>
          <p:cNvSpPr txBox="1">
            <a:spLocks noGrp="1"/>
          </p:cNvSpPr>
          <p:nvPr>
            <p:ph type="title" idx="4294967295"/>
          </p:nvPr>
        </p:nvSpPr>
        <p:spPr>
          <a:xfrm>
            <a:off x="10364666" y="3691623"/>
            <a:ext cx="12259843" cy="3964765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6600">
                <a:latin typeface="Torque Bold"/>
                <a:ea typeface="Torque Bold"/>
                <a:cs typeface="Torque Bold"/>
                <a:sym typeface="Torque Bold"/>
              </a:defRPr>
            </a:pPr>
            <a:r>
              <a:rPr dirty="0"/>
              <a:t>Holocaust, </a:t>
            </a:r>
            <a:br>
              <a:rPr dirty="0"/>
            </a:br>
            <a:r>
              <a:rPr lang="nb-NO" dirty="0"/>
              <a:t>andre verdenskrig</a:t>
            </a:r>
            <a:br>
              <a:rPr dirty="0"/>
            </a:br>
            <a:r>
              <a:rPr dirty="0"/>
              <a:t>(Warsaw</a:t>
            </a:r>
            <a:r>
              <a:rPr lang="nb-NO" dirty="0"/>
              <a:t>a</a:t>
            </a:r>
            <a:r>
              <a:rPr dirty="0"/>
              <a:t>, Pol</a:t>
            </a:r>
            <a:r>
              <a:rPr lang="nb-NO" dirty="0"/>
              <a:t>en</a:t>
            </a:r>
            <a:r>
              <a:rPr dirty="0"/>
              <a:t>)</a:t>
            </a:r>
          </a:p>
        </p:txBody>
      </p:sp>
      <p:sp>
        <p:nvSpPr>
          <p:cNvPr id="201" name="Google Shape;111;p22"/>
          <p:cNvSpPr txBox="1"/>
          <p:nvPr/>
        </p:nvSpPr>
        <p:spPr>
          <a:xfrm>
            <a:off x="9990133" y="11641312"/>
            <a:ext cx="8978401" cy="141568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3799" tIns="243799" rIns="243799" bIns="243799">
            <a:spAutoFit/>
          </a:bodyPr>
          <a:lstStyle>
            <a:lvl1pPr>
              <a:defRPr sz="3000">
                <a:latin typeface="NotoSans"/>
                <a:ea typeface="NotoSans"/>
                <a:cs typeface="NotoSans"/>
                <a:sym typeface="NotoSans"/>
              </a:defRPr>
            </a:lvl1pPr>
          </a:lstStyle>
          <a:p>
            <a:r>
              <a:rPr lang="nb-NO" dirty="0"/>
              <a:t>Foto</a:t>
            </a:r>
            <a:r>
              <a:rPr dirty="0"/>
              <a:t>: National Archives and Records Administration, College Park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206" name="Google Shape;117;p23" descr="Google Shape;117;p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059" y="2443000"/>
            <a:ext cx="14430282" cy="9596701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Google Shape;116;p23"/>
          <p:cNvSpPr txBox="1">
            <a:spLocks noGrp="1"/>
          </p:cNvSpPr>
          <p:nvPr>
            <p:ph type="title" idx="4294967295"/>
          </p:nvPr>
        </p:nvSpPr>
        <p:spPr>
          <a:xfrm>
            <a:off x="831199" y="1186733"/>
            <a:ext cx="22721602" cy="1527201"/>
          </a:xfrm>
          <a:prstGeom prst="rect">
            <a:avLst/>
          </a:prstGeom>
        </p:spPr>
        <p:txBody>
          <a:bodyPr/>
          <a:lstStyle/>
          <a:p>
            <a:pPr>
              <a:defRPr sz="6600">
                <a:latin typeface="Torque Bold"/>
                <a:ea typeface="Torque Bold"/>
                <a:cs typeface="Torque Bold"/>
                <a:sym typeface="Torque Bold"/>
              </a:defRPr>
            </a:pPr>
            <a:r>
              <a:rPr dirty="0"/>
              <a:t>Protest</a:t>
            </a:r>
            <a:r>
              <a:rPr lang="nb-NO" dirty="0"/>
              <a:t> for Tibet</a:t>
            </a:r>
            <a:r>
              <a:rPr dirty="0"/>
              <a:t> (Nepal)</a:t>
            </a:r>
          </a:p>
        </p:txBody>
      </p:sp>
      <p:sp>
        <p:nvSpPr>
          <p:cNvPr id="208" name="Google Shape;118;p23"/>
          <p:cNvSpPr txBox="1"/>
          <p:nvPr/>
        </p:nvSpPr>
        <p:spPr>
          <a:xfrm>
            <a:off x="20866210" y="9600533"/>
            <a:ext cx="2837664" cy="27101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3799" tIns="243799" rIns="243799" bIns="243799">
            <a:spAutoFit/>
          </a:bodyPr>
          <a:lstStyle>
            <a:lvl1pPr>
              <a:defRPr sz="2100">
                <a:solidFill>
                  <a:srgbClr val="A7A7A7"/>
                </a:solidFill>
                <a:latin typeface="AlfredSans-Regular"/>
                <a:ea typeface="AlfredSans-Regular"/>
                <a:cs typeface="AlfredSans-Regular"/>
                <a:sym typeface="AlfredSans-Regular"/>
              </a:defRPr>
            </a:lvl1pPr>
          </a:lstStyle>
          <a:p>
            <a:r>
              <a:t>Credit: Tom Booth, CC BY 2.0 &lt;https://creativecommons.org/licenses/by/2.0&gt;, via Wikimedia Commons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213" name="Google Shape;125;p24" descr="Google Shape;125;p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866" y="3138453"/>
            <a:ext cx="13466379" cy="8918134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Google Shape;123;p24"/>
          <p:cNvSpPr txBox="1">
            <a:spLocks noGrp="1"/>
          </p:cNvSpPr>
          <p:nvPr>
            <p:ph type="title" idx="4294967295"/>
          </p:nvPr>
        </p:nvSpPr>
        <p:spPr>
          <a:xfrm>
            <a:off x="677599" y="780599"/>
            <a:ext cx="23404168" cy="4715708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 sz="6600">
                <a:latin typeface="Torque Bold"/>
                <a:ea typeface="Torque Bold"/>
                <a:cs typeface="Torque Bold"/>
                <a:sym typeface="Torque Bold"/>
              </a:defRPr>
            </a:pPr>
            <a:r>
              <a:rPr lang="nb-NO" dirty="0"/>
              <a:t>Den amerikanske borgerrettsbevegelsen</a:t>
            </a:r>
            <a:r>
              <a:rPr dirty="0"/>
              <a:t>: </a:t>
            </a:r>
            <a:br>
              <a:rPr dirty="0"/>
            </a:br>
            <a:r>
              <a:rPr dirty="0"/>
              <a:t>Elizabeth Eckford </a:t>
            </a:r>
            <a:r>
              <a:rPr lang="nb-NO" dirty="0"/>
              <a:t>og</a:t>
            </a:r>
            <a:r>
              <a:rPr dirty="0"/>
              <a:t> Hazel Bryan</a:t>
            </a:r>
          </a:p>
        </p:txBody>
      </p:sp>
      <p:sp>
        <p:nvSpPr>
          <p:cNvPr id="215" name="Google Shape;124;p24"/>
          <p:cNvSpPr txBox="1"/>
          <p:nvPr/>
        </p:nvSpPr>
        <p:spPr>
          <a:xfrm>
            <a:off x="14724678" y="9603078"/>
            <a:ext cx="6236184" cy="212384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43799" tIns="243799" rIns="243799" bIns="243799">
            <a:spAutoFit/>
          </a:bodyPr>
          <a:lstStyle>
            <a:lvl1pPr>
              <a:defRPr sz="2700">
                <a:latin typeface="AlfredSans-Regular"/>
                <a:ea typeface="AlfredSans-Regular"/>
                <a:cs typeface="AlfredSans-Regular"/>
                <a:sym typeface="AlfredSans-Regular"/>
              </a:defRPr>
            </a:lvl1pPr>
          </a:lstStyle>
          <a:p>
            <a:r>
              <a:rPr lang="nb-NO" dirty="0"/>
              <a:t>Fotografen</a:t>
            </a:r>
            <a:r>
              <a:rPr dirty="0"/>
              <a:t> Will Counts </a:t>
            </a:r>
            <a:r>
              <a:rPr lang="nb-NO" dirty="0"/>
              <a:t>fanger </a:t>
            </a:r>
            <a:r>
              <a:rPr dirty="0"/>
              <a:t>15</a:t>
            </a:r>
            <a:r>
              <a:rPr lang="nb-NO" dirty="0"/>
              <a:t> år gamle </a:t>
            </a:r>
            <a:r>
              <a:rPr dirty="0"/>
              <a:t>Hazel Bryans </a:t>
            </a:r>
            <a:r>
              <a:rPr lang="nb-NO" dirty="0"/>
              <a:t>reaksjon mot </a:t>
            </a:r>
            <a:r>
              <a:rPr dirty="0"/>
              <a:t>Elizabeth Eckford </a:t>
            </a:r>
            <a:r>
              <a:rPr lang="nb-NO" dirty="0"/>
              <a:t>under opphevelsen av rasesegregeringen på Little Rock </a:t>
            </a:r>
            <a:r>
              <a:rPr dirty="0"/>
              <a:t>Central High </a:t>
            </a:r>
            <a:r>
              <a:rPr lang="nb-NO" dirty="0"/>
              <a:t>School</a:t>
            </a:r>
            <a:r>
              <a:rPr dirty="0"/>
              <a:t>, </a:t>
            </a:r>
            <a:r>
              <a:rPr lang="nb-NO" dirty="0"/>
              <a:t>4. s</a:t>
            </a:r>
            <a:r>
              <a:rPr dirty="0" err="1"/>
              <a:t>eptember</a:t>
            </a:r>
            <a:r>
              <a:rPr dirty="0"/>
              <a:t> 1957.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220" name="Google Shape;131;p25" descr="Google Shape;131;p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333" y="2119066"/>
            <a:ext cx="14811465" cy="9835740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Google Shape;130;p25"/>
          <p:cNvSpPr txBox="1">
            <a:spLocks noGrp="1"/>
          </p:cNvSpPr>
          <p:nvPr>
            <p:ph type="title" idx="4294967295"/>
          </p:nvPr>
        </p:nvSpPr>
        <p:spPr>
          <a:xfrm>
            <a:off x="831199" y="763399"/>
            <a:ext cx="22721602" cy="15272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300"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rPr lang="nb-NO" dirty="0"/>
              <a:t>Grensen mellom Mexico og USA</a:t>
            </a:r>
            <a:r>
              <a:rPr dirty="0"/>
              <a:t>: </a:t>
            </a:r>
            <a:r>
              <a:rPr lang="nb-NO" dirty="0"/>
              <a:t>familier i</a:t>
            </a:r>
            <a:r>
              <a:rPr dirty="0"/>
              <a:t> Friendship Park</a:t>
            </a:r>
          </a:p>
        </p:txBody>
      </p:sp>
      <p:sp>
        <p:nvSpPr>
          <p:cNvPr id="222" name="Google Shape;132;p25"/>
          <p:cNvSpPr txBox="1"/>
          <p:nvPr/>
        </p:nvSpPr>
        <p:spPr>
          <a:xfrm>
            <a:off x="16033600" y="11307123"/>
            <a:ext cx="3754953" cy="7502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43799" tIns="243799" rIns="243799" bIns="243799">
            <a:spAutoFit/>
          </a:bodyPr>
          <a:lstStyle>
            <a:lvl1pPr>
              <a:defRPr sz="2700">
                <a:latin typeface="AlfredSans-Regular"/>
                <a:ea typeface="AlfredSans-Regular"/>
                <a:cs typeface="AlfredSans-Regular"/>
                <a:sym typeface="AlfredSans-Regular"/>
              </a:defRPr>
            </a:lvl1pPr>
          </a:lstStyle>
          <a:p>
            <a:r>
              <a:rPr lang="nb-NO" dirty="0"/>
              <a:t>Foto: </a:t>
            </a:r>
            <a:r>
              <a:rPr dirty="0"/>
              <a:t>Nina Robinson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227" name="Google Shape;138;p26"/>
          <p:cNvSpPr txBox="1"/>
          <p:nvPr/>
        </p:nvSpPr>
        <p:spPr>
          <a:xfrm>
            <a:off x="11753424" y="10940846"/>
            <a:ext cx="7463377" cy="8559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43799" tIns="243799" rIns="243799" bIns="243799">
            <a:spAutoFit/>
          </a:bodyPr>
          <a:lstStyle>
            <a:lvl1pPr algn="r">
              <a:defRPr sz="2400">
                <a:latin typeface="AlfredSans-Regular"/>
                <a:ea typeface="AlfredSans-Regular"/>
                <a:cs typeface="AlfredSans-Regular"/>
                <a:sym typeface="AlfredSans-Regular"/>
              </a:defRPr>
            </a:lvl1pPr>
          </a:lstStyle>
          <a:p>
            <a:r>
              <a:rPr lang="nb-NO" dirty="0"/>
              <a:t>Foto</a:t>
            </a:r>
            <a:r>
              <a:rPr dirty="0"/>
              <a:t>: Ted </a:t>
            </a:r>
            <a:r>
              <a:rPr dirty="0" err="1"/>
              <a:t>Eytan</a:t>
            </a:r>
            <a:r>
              <a:rPr lang="nb-NO" dirty="0"/>
              <a:t>, </a:t>
            </a:r>
            <a:r>
              <a:rPr dirty="0"/>
              <a:t>Wikimedia Commons</a:t>
            </a:r>
          </a:p>
        </p:txBody>
      </p:sp>
      <p:pic>
        <p:nvPicPr>
          <p:cNvPr id="228" name="Google Shape;139;p26" descr="Google Shape;139;p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466" y="3285357"/>
            <a:ext cx="17863214" cy="7145286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Google Shape;137;p26"/>
          <p:cNvSpPr txBox="1">
            <a:spLocks noGrp="1"/>
          </p:cNvSpPr>
          <p:nvPr>
            <p:ph type="title" idx="4294967295"/>
          </p:nvPr>
        </p:nvSpPr>
        <p:spPr>
          <a:xfrm>
            <a:off x="831199" y="1186733"/>
            <a:ext cx="22721602" cy="15272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600"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rPr lang="nb-NO" dirty="0"/>
              <a:t>Lik beskyttelse for trans-studenter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4"/>
          <p:cNvSpPr/>
          <p:nvPr/>
        </p:nvSpPr>
        <p:spPr>
          <a:xfrm>
            <a:off x="-10295467" y="-338358"/>
            <a:ext cx="10041467" cy="9070171"/>
          </a:xfrm>
          <a:prstGeom prst="rect">
            <a:avLst/>
          </a:prstGeom>
          <a:solidFill>
            <a:srgbClr val="E6F2E3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7" name="Google Shape;54;p13"/>
          <p:cNvSpPr txBox="1">
            <a:spLocks noGrp="1"/>
          </p:cNvSpPr>
          <p:nvPr>
            <p:ph type="title" idx="4294967295"/>
          </p:nvPr>
        </p:nvSpPr>
        <p:spPr>
          <a:xfrm>
            <a:off x="949733" y="3025709"/>
            <a:ext cx="22721601" cy="3705289"/>
          </a:xfrm>
          <a:prstGeom prst="rect">
            <a:avLst/>
          </a:prstGeom>
        </p:spPr>
        <p:txBody>
          <a:bodyPr lIns="0" tIns="0" rIns="0" bIns="0" anchor="b"/>
          <a:lstStyle>
            <a:lvl1pPr defTabSz="1828800">
              <a:lnSpc>
                <a:spcPct val="90000"/>
              </a:lnSpc>
              <a:defRPr sz="10100">
                <a:solidFill>
                  <a:srgbClr val="FFFFFF"/>
                </a:solidFill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rPr lang="nb-NO" dirty="0"/>
              <a:t>Den 14. </a:t>
            </a:r>
            <a:r>
              <a:rPr dirty="0"/>
              <a:t>Dalai Lama</a:t>
            </a:r>
          </a:p>
        </p:txBody>
      </p:sp>
      <p:sp>
        <p:nvSpPr>
          <p:cNvPr id="138" name="Google Shape;55;p13"/>
          <p:cNvSpPr txBox="1">
            <a:spLocks noGrp="1"/>
          </p:cNvSpPr>
          <p:nvPr>
            <p:ph type="body" sz="quarter" idx="4294967295"/>
          </p:nvPr>
        </p:nvSpPr>
        <p:spPr>
          <a:xfrm>
            <a:off x="2744666" y="7154330"/>
            <a:ext cx="9864199" cy="37319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6000">
                <a:solidFill>
                  <a:srgbClr val="FFFFFF"/>
                </a:solidFill>
                <a:latin typeface="Noto Sans Thin"/>
                <a:ea typeface="Noto Sans Thin"/>
                <a:cs typeface="Noto Sans Thin"/>
                <a:sym typeface="Noto Sans Thin"/>
              </a:defRPr>
            </a:lvl1pPr>
          </a:lstStyle>
          <a:p>
            <a:r>
              <a:rPr lang="nb-NO" dirty="0"/>
              <a:t>Åndelig leder</a:t>
            </a:r>
            <a:r>
              <a:rPr dirty="0"/>
              <a:t>, </a:t>
            </a:r>
            <a:r>
              <a:rPr lang="nb-NO" dirty="0"/>
              <a:t>forsvarer av tibetansk kultur, og vinner av Nobels fredspris</a:t>
            </a:r>
            <a:endParaRPr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238" name="Title 1"/>
          <p:cNvSpPr txBox="1">
            <a:spLocks noGrp="1"/>
          </p:cNvSpPr>
          <p:nvPr>
            <p:ph type="title" idx="4294967295"/>
          </p:nvPr>
        </p:nvSpPr>
        <p:spPr>
          <a:xfrm>
            <a:off x="1551873" y="1177968"/>
            <a:ext cx="22721601" cy="1527201"/>
          </a:xfrm>
          <a:prstGeom prst="rect">
            <a:avLst/>
          </a:prstGeom>
        </p:spPr>
        <p:txBody>
          <a:bodyPr/>
          <a:lstStyle>
            <a:lvl1pPr>
              <a:defRPr sz="6600"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rPr lang="nb-NO" dirty="0"/>
              <a:t>OPPHAVSRETT</a:t>
            </a:r>
            <a:endParaRPr dirty="0"/>
          </a:p>
        </p:txBody>
      </p:sp>
      <p:sp>
        <p:nvSpPr>
          <p:cNvPr id="239" name="Text Placeholder 2"/>
          <p:cNvSpPr txBox="1">
            <a:spLocks noGrp="1"/>
          </p:cNvSpPr>
          <p:nvPr>
            <p:ph type="body" sz="half" idx="4294967295"/>
          </p:nvPr>
        </p:nvSpPr>
        <p:spPr>
          <a:xfrm>
            <a:off x="1551872" y="2805586"/>
            <a:ext cx="20603690" cy="626221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114300">
              <a:buSzTx/>
              <a:buNone/>
              <a:defRPr>
                <a:solidFill>
                  <a:srgbClr val="000000"/>
                </a:solidFill>
                <a:latin typeface="Noto Sans Thin"/>
                <a:ea typeface="Noto Sans Thin"/>
                <a:cs typeface="Noto Sans Thin"/>
                <a:sym typeface="Noto Sans Thin"/>
              </a:defRPr>
            </a:pPr>
            <a:r>
              <a:rPr lang="nb-NO" dirty="0"/>
              <a:t>Alt originalinnhold tilhører Nobel Fredssenter og Games For </a:t>
            </a:r>
            <a:r>
              <a:rPr lang="nb-NO" dirty="0" err="1"/>
              <a:t>Change</a:t>
            </a:r>
            <a:r>
              <a:rPr lang="nb-NO" dirty="0"/>
              <a:t>.</a:t>
            </a:r>
          </a:p>
          <a:p>
            <a:pPr marL="0" indent="114300">
              <a:lnSpc>
                <a:spcPct val="114998"/>
              </a:lnSpc>
              <a:buSzTx/>
              <a:buNone/>
              <a:defRPr>
                <a:latin typeface="Noto Sans Thin"/>
                <a:ea typeface="Noto Sans Thin"/>
                <a:cs typeface="Noto Sans Thin"/>
                <a:sym typeface="Noto Sans Thin"/>
              </a:defRPr>
            </a:pPr>
            <a:endParaRPr lang="nb-NO" dirty="0"/>
          </a:p>
          <a:p>
            <a:pPr marL="0" indent="114300">
              <a:lnSpc>
                <a:spcPct val="114998"/>
              </a:lnSpc>
              <a:buSzTx/>
              <a:buNone/>
              <a:defRPr>
                <a:solidFill>
                  <a:srgbClr val="000000"/>
                </a:solidFill>
                <a:latin typeface="Noto Sans Thin"/>
                <a:ea typeface="Noto Sans Thin"/>
                <a:cs typeface="Noto Sans Thin"/>
                <a:sym typeface="Noto Sans Thin"/>
              </a:defRPr>
            </a:pPr>
            <a:r>
              <a:rPr lang="nb-NO" dirty="0"/>
              <a:t>Animasjonsvideo og illustrasjoner: © </a:t>
            </a:r>
            <a:r>
              <a:rPr lang="nb-NO" dirty="0" err="1"/>
              <a:t>Animaskin</a:t>
            </a:r>
            <a:endParaRPr lang="nb-NO" dirty="0"/>
          </a:p>
          <a:p>
            <a:pPr marL="0" indent="114300">
              <a:lnSpc>
                <a:spcPct val="114998"/>
              </a:lnSpc>
              <a:buSzTx/>
              <a:buNone/>
              <a:defRPr>
                <a:solidFill>
                  <a:srgbClr val="000000"/>
                </a:solidFill>
                <a:latin typeface="Noto Sans Thin"/>
                <a:ea typeface="Noto Sans Thin"/>
                <a:cs typeface="Noto Sans Thin"/>
                <a:sym typeface="Noto Sans Thin"/>
              </a:defRPr>
            </a:pPr>
            <a:endParaRPr lang="nb-NO" dirty="0"/>
          </a:p>
          <a:p>
            <a:pPr marL="0" indent="114300">
              <a:lnSpc>
                <a:spcPct val="114998"/>
              </a:lnSpc>
              <a:buSzTx/>
              <a:buNone/>
              <a:defRPr>
                <a:solidFill>
                  <a:srgbClr val="000000"/>
                </a:solidFill>
                <a:latin typeface="Noto Sans Thin"/>
                <a:ea typeface="Noto Sans Thin"/>
                <a:cs typeface="Noto Sans Thin"/>
                <a:sym typeface="Noto Sans Thin"/>
              </a:defRPr>
            </a:pPr>
            <a:r>
              <a:rPr lang="nb-NO" dirty="0"/>
              <a:t>Fotografiene av den 14. Dalai Lama er lisensiert under Creative               </a:t>
            </a:r>
            <a:br>
              <a:rPr lang="nb-NO" dirty="0"/>
            </a:br>
            <a:r>
              <a:rPr lang="nb-NO" dirty="0"/>
              <a:t> </a:t>
            </a:r>
            <a:r>
              <a:rPr lang="nb-NO" dirty="0" err="1"/>
              <a:t>Commons</a:t>
            </a:r>
            <a:r>
              <a:rPr lang="nb-NO" dirty="0"/>
              <a:t> </a:t>
            </a:r>
            <a:r>
              <a:rPr lang="nb-NO" dirty="0" err="1"/>
              <a:t>Attribution</a:t>
            </a:r>
            <a:r>
              <a:rPr lang="nb-NO" dirty="0"/>
              <a:t> 2.0 </a:t>
            </a:r>
            <a:r>
              <a:rPr lang="nb-NO" dirty="0" err="1"/>
              <a:t>Generic</a:t>
            </a:r>
            <a:r>
              <a:rPr lang="nb-NO" dirty="0"/>
              <a:t> </a:t>
            </a:r>
            <a:r>
              <a:rPr lang="nb-NO" dirty="0" err="1"/>
              <a:t>license</a:t>
            </a:r>
            <a:r>
              <a:rPr lang="nb-NO" dirty="0"/>
              <a:t>.</a:t>
            </a:r>
          </a:p>
        </p:txBody>
      </p:sp>
      <p:pic>
        <p:nvPicPr>
          <p:cNvPr id="240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0345" y="8655223"/>
            <a:ext cx="3028657" cy="1800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e 2" descr="Et bilde som inneholder tekst, visittkort, vektorgrafikk&#10;&#10;Automatisk generert beskrivelse">
            <a:extLst>
              <a:ext uri="{FF2B5EF4-FFF2-40B4-BE49-F238E27FC236}">
                <a16:creationId xmlns:a16="http://schemas.microsoft.com/office/drawing/2014/main" id="{DF493469-597F-DF43-BED2-991F9206E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57" y="11340262"/>
            <a:ext cx="1566022" cy="1926175"/>
          </a:xfrm>
          <a:prstGeom prst="rect">
            <a:avLst/>
          </a:prstGeom>
        </p:spPr>
      </p:pic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FC28B6B5-F2E0-D74A-94CF-861DED9ABF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076" y="11893767"/>
            <a:ext cx="1904579" cy="128853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43453" y="12296236"/>
            <a:ext cx="702993" cy="97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3" name="Media på Internett 2" descr="Den 14. Dalai Lama: Beskytter av den tibetanske identiteten og Nobels fredsprisvinner">
            <a:hlinkClick r:id="" action="ppaction://media"/>
            <a:extLst>
              <a:ext uri="{FF2B5EF4-FFF2-40B4-BE49-F238E27FC236}">
                <a16:creationId xmlns:a16="http://schemas.microsoft.com/office/drawing/2014/main" id="{56DBD2C3-663A-9747-90A5-F87C1877089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7695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43453" y="12296236"/>
            <a:ext cx="702993" cy="97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145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-1"/>
            <a:ext cx="13716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Google Shape;66;p15"/>
          <p:cNvSpPr txBox="1">
            <a:spLocks noGrp="1"/>
          </p:cNvSpPr>
          <p:nvPr>
            <p:ph type="body" sz="half" idx="4294967295"/>
          </p:nvPr>
        </p:nvSpPr>
        <p:spPr>
          <a:xfrm>
            <a:off x="831199" y="2978061"/>
            <a:ext cx="8608005" cy="93456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46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rPr lang="nb-NO" dirty="0"/>
              <a:t>Hva tenker du om </a:t>
            </a:r>
            <a:r>
              <a:rPr dirty="0"/>
              <a:t>Dalai Lama?</a:t>
            </a:r>
          </a:p>
          <a:p>
            <a:pPr marL="0" indent="0">
              <a:buSzTx/>
              <a:buNone/>
              <a:defRPr sz="46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endParaRPr dirty="0"/>
          </a:p>
          <a:p>
            <a:pPr marL="0" indent="0">
              <a:buSzTx/>
              <a:buNone/>
              <a:defRPr sz="46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rPr lang="nb-NO" dirty="0"/>
              <a:t>Var det noe i filmen du ikke forsto</a:t>
            </a:r>
            <a:r>
              <a:rPr dirty="0"/>
              <a:t>? </a:t>
            </a:r>
          </a:p>
          <a:p>
            <a:pPr marL="0" indent="0">
              <a:lnSpc>
                <a:spcPct val="114998"/>
              </a:lnSpc>
              <a:buSzTx/>
              <a:buNone/>
              <a:defRPr sz="46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endParaRPr dirty="0"/>
          </a:p>
          <a:p>
            <a:pPr marL="0" indent="0">
              <a:lnSpc>
                <a:spcPct val="114998"/>
              </a:lnSpc>
              <a:buSzTx/>
              <a:buNone/>
              <a:defRPr sz="46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rPr lang="nb-NO" dirty="0"/>
              <a:t>Har du noen spørsmål</a:t>
            </a:r>
            <a:r>
              <a:rPr dirty="0"/>
              <a:t>?</a:t>
            </a:r>
          </a:p>
        </p:txBody>
      </p:sp>
      <p:sp>
        <p:nvSpPr>
          <p:cNvPr id="147" name="Google Shape;68;p15"/>
          <p:cNvSpPr txBox="1">
            <a:spLocks noGrp="1"/>
          </p:cNvSpPr>
          <p:nvPr>
            <p:ph type="title" idx="4294967295"/>
          </p:nvPr>
        </p:nvSpPr>
        <p:spPr>
          <a:xfrm>
            <a:off x="831199" y="1505199"/>
            <a:ext cx="22721602" cy="152720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600"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rPr lang="nb-NO" dirty="0"/>
              <a:t>FØRSTEINNTRYKK</a:t>
            </a:r>
            <a:endParaRPr dirty="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43453" y="12296236"/>
            <a:ext cx="702993" cy="97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152" name="Picture 5" descr="Picture 5"/>
          <p:cNvPicPr>
            <a:picLocks noChangeAspect="1"/>
          </p:cNvPicPr>
          <p:nvPr/>
        </p:nvPicPr>
        <p:blipFill>
          <a:blip r:embed="rId2"/>
          <a:srcRect l="10047" r="8320" b="236"/>
          <a:stretch>
            <a:fillRect/>
          </a:stretch>
        </p:blipFill>
        <p:spPr>
          <a:xfrm>
            <a:off x="353926" y="2453753"/>
            <a:ext cx="13519245" cy="10986828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Google Shape;73;p16"/>
          <p:cNvSpPr txBox="1">
            <a:spLocks noGrp="1"/>
          </p:cNvSpPr>
          <p:nvPr>
            <p:ph type="body" sz="half" idx="4294967295"/>
          </p:nvPr>
        </p:nvSpPr>
        <p:spPr>
          <a:xfrm>
            <a:off x="14283766" y="4559093"/>
            <a:ext cx="8811184" cy="100248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14998"/>
              </a:lnSpc>
              <a:buSzTx/>
              <a:buNone/>
              <a:defRPr sz="2400" b="1">
                <a:solidFill>
                  <a:srgbClr val="000000"/>
                </a:solidFill>
                <a:latin typeface="NotoSans-Bold"/>
                <a:ea typeface="NotoSans-Bold"/>
                <a:cs typeface="NotoSans-Bold"/>
                <a:sym typeface="NotoSans-Bold"/>
              </a:defRPr>
            </a:pPr>
            <a:r>
              <a:rPr dirty="0"/>
              <a:t>1937 </a:t>
            </a:r>
            <a:r>
              <a:rPr lang="nb-NO" b="0" dirty="0">
                <a:latin typeface="NotoSans"/>
                <a:ea typeface="NotoSans"/>
                <a:cs typeface="NotoSans"/>
                <a:sym typeface="NotoSans"/>
              </a:rPr>
              <a:t>To år gammel blir </a:t>
            </a:r>
            <a:r>
              <a:rPr lang="nb-NO" b="0" dirty="0" err="1">
                <a:latin typeface="NotoSans"/>
                <a:ea typeface="NotoSans"/>
                <a:cs typeface="NotoSans"/>
                <a:sym typeface="NotoSans"/>
              </a:rPr>
              <a:t>Tenzin</a:t>
            </a:r>
            <a:r>
              <a:rPr lang="nb-NO" b="0" dirty="0">
                <a:latin typeface="NotoSans"/>
                <a:ea typeface="NotoSans"/>
                <a:cs typeface="NotoSans"/>
                <a:sym typeface="NotoSans"/>
              </a:rPr>
              <a:t> </a:t>
            </a:r>
            <a:r>
              <a:rPr lang="nb-NO" b="0" dirty="0" err="1">
                <a:latin typeface="NotoSans"/>
                <a:ea typeface="NotoSans"/>
                <a:cs typeface="NotoSans"/>
                <a:sym typeface="NotoSans"/>
              </a:rPr>
              <a:t>Gyatso</a:t>
            </a:r>
            <a:r>
              <a:rPr lang="nb-NO" b="0" dirty="0">
                <a:latin typeface="NotoSans"/>
                <a:ea typeface="NotoSans"/>
                <a:cs typeface="NotoSans"/>
                <a:sym typeface="NotoSans"/>
              </a:rPr>
              <a:t> identifisert som en gjenfødelse av sin forgjenger, den 13. Dalai Lama.</a:t>
            </a:r>
            <a:br>
              <a:rPr lang="nb-NO" b="0" dirty="0">
                <a:latin typeface="NotoSans"/>
                <a:ea typeface="NotoSans"/>
                <a:cs typeface="NotoSans"/>
                <a:sym typeface="NotoSans"/>
              </a:rPr>
            </a:br>
            <a:endParaRPr b="0" dirty="0">
              <a:latin typeface="NotoSans"/>
              <a:ea typeface="NotoSans"/>
              <a:cs typeface="NotoSans"/>
              <a:sym typeface="NotoSans"/>
            </a:endParaRPr>
          </a:p>
          <a:p>
            <a:pPr marL="0" indent="0">
              <a:lnSpc>
                <a:spcPct val="114998"/>
              </a:lnSpc>
              <a:buSzTx/>
              <a:buNone/>
              <a:defRPr sz="2400" b="1">
                <a:solidFill>
                  <a:srgbClr val="000000"/>
                </a:solidFill>
                <a:latin typeface="NotoSans-Bold"/>
                <a:ea typeface="NotoSans-Bold"/>
                <a:cs typeface="NotoSans-Bold"/>
                <a:sym typeface="NotoSans-Bold"/>
              </a:defRPr>
            </a:pPr>
            <a:r>
              <a:rPr dirty="0"/>
              <a:t>1950</a:t>
            </a:r>
            <a:r>
              <a:rPr b="0" dirty="0">
                <a:latin typeface="NotoSans"/>
                <a:ea typeface="NotoSans"/>
                <a:cs typeface="NotoSans"/>
                <a:sym typeface="NotoSans"/>
              </a:rPr>
              <a:t> </a:t>
            </a:r>
            <a:r>
              <a:rPr lang="nb-NO" b="0" dirty="0">
                <a:latin typeface="NotoSans"/>
                <a:ea typeface="NotoSans"/>
                <a:cs typeface="NotoSans"/>
                <a:sym typeface="NotoSans"/>
              </a:rPr>
              <a:t>Når Dalai Lama er 15 år gammel, blir han innsatt som Tibets statsoverhode. </a:t>
            </a:r>
            <a:br>
              <a:rPr lang="nb-NO" b="0" dirty="0">
                <a:latin typeface="NotoSans"/>
                <a:ea typeface="NotoSans"/>
                <a:cs typeface="NotoSans"/>
                <a:sym typeface="NotoSans"/>
              </a:rPr>
            </a:br>
            <a:endParaRPr b="0" dirty="0">
              <a:latin typeface="NotoSans"/>
              <a:ea typeface="NotoSans"/>
              <a:cs typeface="NotoSans"/>
              <a:sym typeface="NotoSans"/>
            </a:endParaRPr>
          </a:p>
          <a:p>
            <a:pPr marL="0" indent="0">
              <a:lnSpc>
                <a:spcPct val="114998"/>
              </a:lnSpc>
              <a:buSzTx/>
              <a:buNone/>
              <a:defRPr sz="2400" b="1">
                <a:solidFill>
                  <a:srgbClr val="000000"/>
                </a:solidFill>
                <a:latin typeface="NotoSans-Bold"/>
                <a:ea typeface="NotoSans-Bold"/>
                <a:cs typeface="NotoSans-Bold"/>
                <a:sym typeface="NotoSans-Bold"/>
              </a:defRPr>
            </a:pPr>
            <a:r>
              <a:rPr dirty="0"/>
              <a:t>1959 </a:t>
            </a:r>
            <a:r>
              <a:rPr lang="nb-NO" b="0" dirty="0">
                <a:latin typeface="NotoSans"/>
                <a:ea typeface="NotoSans"/>
                <a:cs typeface="NotoSans"/>
                <a:sym typeface="NotoSans"/>
              </a:rPr>
              <a:t>Sammenstøt mellom tibetanere og den kinesiske hæren tvinger Dalai Lama til å forlate Tibet. Siden 1960 har han bodd i </a:t>
            </a:r>
            <a:r>
              <a:rPr b="0" dirty="0" err="1">
                <a:latin typeface="NotoSans"/>
                <a:ea typeface="NotoSans"/>
                <a:cs typeface="NotoSans"/>
                <a:sym typeface="NotoSans"/>
              </a:rPr>
              <a:t>Dharamsala</a:t>
            </a:r>
            <a:r>
              <a:rPr b="0" dirty="0">
                <a:latin typeface="NotoSans"/>
                <a:ea typeface="NotoSans"/>
                <a:cs typeface="NotoSans"/>
                <a:sym typeface="NotoSans"/>
              </a:rPr>
              <a:t> </a:t>
            </a:r>
            <a:r>
              <a:rPr lang="nb-NO" b="0" dirty="0">
                <a:latin typeface="NotoSans"/>
                <a:ea typeface="NotoSans"/>
                <a:cs typeface="NotoSans"/>
                <a:sym typeface="NotoSans"/>
              </a:rPr>
              <a:t>i </a:t>
            </a:r>
            <a:r>
              <a:rPr b="0" dirty="0">
                <a:latin typeface="NotoSans"/>
                <a:ea typeface="NotoSans"/>
                <a:cs typeface="NotoSans"/>
                <a:sym typeface="NotoSans"/>
              </a:rPr>
              <a:t>India.</a:t>
            </a:r>
          </a:p>
          <a:p>
            <a:pPr marL="0" indent="0">
              <a:lnSpc>
                <a:spcPct val="114998"/>
              </a:lnSpc>
              <a:buSzTx/>
              <a:buNone/>
              <a:defRPr sz="24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endParaRPr b="0" dirty="0">
              <a:latin typeface="NotoSans"/>
              <a:ea typeface="NotoSans"/>
              <a:cs typeface="NotoSans"/>
              <a:sym typeface="NotoSans"/>
            </a:endParaRPr>
          </a:p>
          <a:p>
            <a:pPr marL="0" indent="0">
              <a:lnSpc>
                <a:spcPct val="114998"/>
              </a:lnSpc>
              <a:buSzTx/>
              <a:buNone/>
              <a:defRPr sz="2400" b="1">
                <a:solidFill>
                  <a:srgbClr val="000000"/>
                </a:solidFill>
                <a:latin typeface="NotoSans-Bold"/>
                <a:ea typeface="NotoSans-Bold"/>
                <a:cs typeface="NotoSans-Bold"/>
                <a:sym typeface="NotoSans-Bold"/>
              </a:defRPr>
            </a:pPr>
            <a:r>
              <a:rPr dirty="0"/>
              <a:t>1963</a:t>
            </a:r>
            <a:r>
              <a:rPr b="0" dirty="0">
                <a:latin typeface="NotoSans"/>
                <a:ea typeface="NotoSans"/>
                <a:cs typeface="NotoSans"/>
                <a:sym typeface="NotoSans"/>
              </a:rPr>
              <a:t> </a:t>
            </a:r>
            <a:r>
              <a:rPr lang="nb-NO" b="0" dirty="0">
                <a:latin typeface="NotoSans"/>
                <a:ea typeface="NotoSans"/>
                <a:cs typeface="NotoSans"/>
                <a:sym typeface="NotoSans"/>
              </a:rPr>
              <a:t>Dalai Lama presenterer et utkast til en demokratisk grunnlov for Tibet og reformer for å demokratisere det tibetanske styret. </a:t>
            </a:r>
          </a:p>
          <a:p>
            <a:pPr marL="0" indent="0">
              <a:lnSpc>
                <a:spcPct val="114998"/>
              </a:lnSpc>
              <a:buSzTx/>
              <a:buNone/>
              <a:defRPr sz="2400" b="1">
                <a:solidFill>
                  <a:srgbClr val="000000"/>
                </a:solidFill>
                <a:latin typeface="NotoSans-Bold"/>
                <a:ea typeface="NotoSans-Bold"/>
                <a:cs typeface="NotoSans-Bold"/>
                <a:sym typeface="NotoSans-Bold"/>
              </a:defRPr>
            </a:pPr>
            <a:endParaRPr b="0" dirty="0">
              <a:latin typeface="NotoSans"/>
              <a:ea typeface="NotoSans"/>
              <a:cs typeface="NotoSans"/>
              <a:sym typeface="NotoSans"/>
            </a:endParaRPr>
          </a:p>
          <a:p>
            <a:pPr marL="0" indent="0">
              <a:lnSpc>
                <a:spcPct val="114998"/>
              </a:lnSpc>
              <a:buSzTx/>
              <a:buNone/>
              <a:defRPr sz="2400" b="1">
                <a:solidFill>
                  <a:srgbClr val="000000"/>
                </a:solidFill>
                <a:latin typeface="NotoSans-Bold"/>
                <a:ea typeface="NotoSans-Bold"/>
                <a:cs typeface="NotoSans-Bold"/>
                <a:sym typeface="NotoSans-Bold"/>
              </a:defRPr>
            </a:pPr>
            <a:r>
              <a:rPr dirty="0"/>
              <a:t>1989 </a:t>
            </a:r>
            <a:r>
              <a:rPr lang="nb-NO" b="0" dirty="0">
                <a:latin typeface="NotoSans"/>
                <a:ea typeface="NotoSans"/>
                <a:cs typeface="NotoSans"/>
                <a:sym typeface="NotoSans"/>
              </a:rPr>
              <a:t>Dalai Lama blir tildelt Nobels fredspris.</a:t>
            </a:r>
            <a:endParaRPr b="0" dirty="0">
              <a:latin typeface="NotoSans"/>
              <a:ea typeface="NotoSans"/>
              <a:cs typeface="NotoSans"/>
              <a:sym typeface="NotoSans"/>
            </a:endParaRPr>
          </a:p>
          <a:p>
            <a:pPr marL="0" indent="0">
              <a:lnSpc>
                <a:spcPct val="114998"/>
              </a:lnSpc>
              <a:buSzTx/>
              <a:buNone/>
              <a:defRPr sz="24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endParaRPr b="0" dirty="0">
              <a:latin typeface="NotoSans"/>
              <a:ea typeface="NotoSans"/>
              <a:cs typeface="NotoSans"/>
              <a:sym typeface="NotoSans"/>
            </a:endParaRPr>
          </a:p>
          <a:p>
            <a:pPr marL="0" indent="0">
              <a:lnSpc>
                <a:spcPct val="114998"/>
              </a:lnSpc>
              <a:buSzTx/>
              <a:buNone/>
              <a:defRPr sz="2400" b="1">
                <a:solidFill>
                  <a:srgbClr val="000000"/>
                </a:solidFill>
                <a:latin typeface="NotoSans-Bold"/>
                <a:ea typeface="NotoSans-Bold"/>
                <a:cs typeface="NotoSans-Bold"/>
                <a:sym typeface="NotoSans-Bold"/>
              </a:defRPr>
            </a:pPr>
            <a:r>
              <a:rPr dirty="0"/>
              <a:t>2011</a:t>
            </a:r>
            <a:r>
              <a:rPr b="0" dirty="0">
                <a:latin typeface="NotoSans"/>
                <a:ea typeface="NotoSans"/>
                <a:cs typeface="NotoSans"/>
                <a:sym typeface="NotoSans"/>
              </a:rPr>
              <a:t> </a:t>
            </a:r>
            <a:r>
              <a:rPr lang="nb-NO" b="0" dirty="0">
                <a:latin typeface="NotoSans"/>
                <a:ea typeface="NotoSans"/>
                <a:cs typeface="NotoSans"/>
                <a:sym typeface="NotoSans"/>
              </a:rPr>
              <a:t>Den 14. </a:t>
            </a:r>
            <a:r>
              <a:rPr b="0" dirty="0">
                <a:latin typeface="NotoSans"/>
                <a:ea typeface="NotoSans"/>
                <a:cs typeface="NotoSans"/>
                <a:sym typeface="NotoSans"/>
              </a:rPr>
              <a:t>Dalai Lama </a:t>
            </a:r>
            <a:r>
              <a:rPr lang="nb-NO" b="0" dirty="0">
                <a:latin typeface="NotoSans"/>
                <a:ea typeface="NotoSans"/>
                <a:cs typeface="NotoSans"/>
                <a:sym typeface="NotoSans"/>
              </a:rPr>
              <a:t>trer av som leder for den tibetanske eksilregjeringen. For første gang i historien velger tibetanerne selv sin politiske leder.</a:t>
            </a:r>
            <a:endParaRPr b="0" dirty="0">
              <a:latin typeface="NotoSans"/>
              <a:ea typeface="NotoSans"/>
              <a:cs typeface="NotoSans"/>
              <a:sym typeface="NotoSans"/>
            </a:endParaRPr>
          </a:p>
        </p:txBody>
      </p:sp>
      <p:sp>
        <p:nvSpPr>
          <p:cNvPr id="154" name="Google Shape;75;p16"/>
          <p:cNvSpPr txBox="1">
            <a:spLocks noGrp="1"/>
          </p:cNvSpPr>
          <p:nvPr>
            <p:ph type="title" idx="4294967295"/>
          </p:nvPr>
        </p:nvSpPr>
        <p:spPr>
          <a:xfrm>
            <a:off x="644933" y="926738"/>
            <a:ext cx="13228238" cy="1527201"/>
          </a:xfrm>
          <a:prstGeom prst="rect">
            <a:avLst/>
          </a:prstGeom>
        </p:spPr>
        <p:txBody>
          <a:bodyPr>
            <a:normAutofit/>
          </a:bodyPr>
          <a:lstStyle>
            <a:lvl1pPr defTabSz="1828800">
              <a:lnSpc>
                <a:spcPct val="90000"/>
              </a:lnSpc>
              <a:defRPr sz="6400">
                <a:solidFill>
                  <a:srgbClr val="FFFFFF"/>
                </a:solidFill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rPr lang="nb-NO" dirty="0"/>
              <a:t>OPPSUMMERING</a:t>
            </a:r>
            <a:endParaRPr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43453" y="12296236"/>
            <a:ext cx="702993" cy="97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57" name="Title 5"/>
          <p:cNvSpPr txBox="1">
            <a:spLocks noGrp="1"/>
          </p:cNvSpPr>
          <p:nvPr>
            <p:ph type="title" idx="4294967295"/>
          </p:nvPr>
        </p:nvSpPr>
        <p:spPr>
          <a:xfrm>
            <a:off x="2409331" y="3275994"/>
            <a:ext cx="19565338" cy="32264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7600"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rPr lang="nb-NO" dirty="0"/>
              <a:t>Hvilke egenskaper og/eller verktøy brukte </a:t>
            </a:r>
            <a:br>
              <a:rPr lang="nb-NO" dirty="0"/>
            </a:br>
            <a:r>
              <a:rPr dirty="0"/>
              <a:t>Dalai Lama </a:t>
            </a:r>
            <a:r>
              <a:rPr lang="nb-NO" dirty="0"/>
              <a:t>for å gjøre en forskjell</a:t>
            </a:r>
            <a:r>
              <a:rPr dirty="0"/>
              <a:t>?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 4"/>
          <p:cNvSpPr/>
          <p:nvPr/>
        </p:nvSpPr>
        <p:spPr>
          <a:xfrm>
            <a:off x="2692607" y="1950333"/>
            <a:ext cx="17149007" cy="9070170"/>
          </a:xfrm>
          <a:prstGeom prst="rect">
            <a:avLst/>
          </a:prstGeom>
          <a:solidFill>
            <a:srgbClr val="E6F2E3"/>
          </a:solidFill>
          <a:ln w="12700">
            <a:miter lim="400000"/>
          </a:ln>
        </p:spPr>
        <p:txBody>
          <a:bodyPr tIns="91439" bIns="91439" anchor="ctr"/>
          <a:lstStyle/>
          <a:p>
            <a:pPr algn="ctr" defTabSz="18288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43453" y="12296236"/>
            <a:ext cx="702993" cy="97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63" name="Google Shape;60;p14"/>
          <p:cNvSpPr txBox="1">
            <a:spLocks noGrp="1"/>
          </p:cNvSpPr>
          <p:nvPr>
            <p:ph type="title" idx="4294967295"/>
          </p:nvPr>
        </p:nvSpPr>
        <p:spPr>
          <a:xfrm>
            <a:off x="831199" y="2262268"/>
            <a:ext cx="22721602" cy="1527201"/>
          </a:xfrm>
          <a:prstGeom prst="rect">
            <a:avLst/>
          </a:prstGeom>
        </p:spPr>
        <p:txBody>
          <a:bodyPr/>
          <a:lstStyle>
            <a:lvl1pPr>
              <a:defRPr sz="6600"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rPr dirty="0" err="1"/>
              <a:t>Refle</a:t>
            </a:r>
            <a:r>
              <a:rPr lang="nb-NO" dirty="0" err="1"/>
              <a:t>kter</a:t>
            </a:r>
            <a:r>
              <a:rPr dirty="0"/>
              <a:t>: </a:t>
            </a:r>
            <a:r>
              <a:rPr lang="nb-NO" dirty="0"/>
              <a:t>Vår identitet</a:t>
            </a:r>
            <a:endParaRPr dirty="0"/>
          </a:p>
        </p:txBody>
      </p:sp>
      <p:sp>
        <p:nvSpPr>
          <p:cNvPr id="164" name="Google Shape;61;p14"/>
          <p:cNvSpPr txBox="1">
            <a:spLocks noGrp="1"/>
          </p:cNvSpPr>
          <p:nvPr>
            <p:ph type="body" sz="half" idx="4294967295"/>
          </p:nvPr>
        </p:nvSpPr>
        <p:spPr>
          <a:xfrm>
            <a:off x="3403600" y="3789469"/>
            <a:ext cx="15022770" cy="63741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SzTx/>
              <a:buNone/>
              <a:defRPr sz="50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rPr lang="nb-NO" dirty="0"/>
              <a:t>«Du er ikke en dråpe i havet</a:t>
            </a:r>
            <a:r>
              <a:rPr dirty="0"/>
              <a:t>. </a:t>
            </a:r>
            <a:r>
              <a:rPr lang="nb-NO" dirty="0"/>
              <a:t>Du er hele havet i en dråpe</a:t>
            </a:r>
            <a:r>
              <a:rPr dirty="0"/>
              <a:t>.</a:t>
            </a:r>
            <a:r>
              <a:rPr lang="nb-NO" dirty="0"/>
              <a:t>»</a:t>
            </a:r>
            <a:endParaRPr dirty="0"/>
          </a:p>
          <a:p>
            <a:pPr marL="0" indent="0" algn="r">
              <a:lnSpc>
                <a:spcPct val="100000"/>
              </a:lnSpc>
              <a:buSzTx/>
              <a:buNone/>
              <a:defRPr sz="50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rPr lang="nb-NO" dirty="0"/>
              <a:t>– </a:t>
            </a:r>
            <a:r>
              <a:rPr dirty="0"/>
              <a:t>Rumi</a:t>
            </a:r>
          </a:p>
          <a:p>
            <a:pPr marL="0" indent="0">
              <a:lnSpc>
                <a:spcPct val="100000"/>
              </a:lnSpc>
              <a:buSzTx/>
              <a:buNone/>
              <a:defRPr sz="5000">
                <a:latin typeface="NotoSans"/>
                <a:ea typeface="NotoSans"/>
                <a:cs typeface="NotoSans"/>
                <a:sym typeface="NotoSans"/>
              </a:defRPr>
            </a:pPr>
            <a:endParaRPr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SzTx/>
              <a:buNone/>
              <a:defRPr sz="5000">
                <a:latin typeface="NotoSans"/>
                <a:ea typeface="NotoSans"/>
                <a:cs typeface="NotoSans"/>
                <a:sym typeface="NotoSans"/>
              </a:defRPr>
            </a:pPr>
            <a:endParaRPr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SzTx/>
              <a:buNone/>
              <a:defRPr sz="5000" b="1">
                <a:solidFill>
                  <a:srgbClr val="000000"/>
                </a:solidFill>
                <a:latin typeface="NotoSans-Bold"/>
                <a:ea typeface="NotoSans-Bold"/>
                <a:cs typeface="NotoSans-Bold"/>
                <a:sym typeface="NotoSans-Bold"/>
              </a:defRPr>
            </a:pPr>
            <a:r>
              <a:rPr lang="nb-NO" dirty="0"/>
              <a:t>Spørsmål</a:t>
            </a:r>
            <a:r>
              <a:rPr dirty="0"/>
              <a:t>:</a:t>
            </a:r>
          </a:p>
          <a:p>
            <a:pPr marL="0" indent="0">
              <a:lnSpc>
                <a:spcPct val="100000"/>
              </a:lnSpc>
              <a:buSzTx/>
              <a:buNone/>
              <a:defRPr sz="5000" i="1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rPr lang="nb-NO" dirty="0"/>
              <a:t>Hva tror du dette betyr</a:t>
            </a:r>
            <a:r>
              <a:rPr dirty="0"/>
              <a:t>?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43453" y="12296236"/>
            <a:ext cx="702993" cy="97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67" name="Google Shape;66;p15"/>
          <p:cNvSpPr txBox="1">
            <a:spLocks noGrp="1"/>
          </p:cNvSpPr>
          <p:nvPr>
            <p:ph type="title" idx="4294967295"/>
          </p:nvPr>
        </p:nvSpPr>
        <p:spPr>
          <a:xfrm>
            <a:off x="831199" y="1186733"/>
            <a:ext cx="21256469" cy="217394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600"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rPr lang="nb-NO" dirty="0"/>
              <a:t>Liste: mine identitetsmarkører</a:t>
            </a:r>
            <a:endParaRPr dirty="0"/>
          </a:p>
        </p:txBody>
      </p:sp>
      <p:sp>
        <p:nvSpPr>
          <p:cNvPr id="168" name="Google Shape;67;p15"/>
          <p:cNvSpPr txBox="1">
            <a:spLocks noGrp="1"/>
          </p:cNvSpPr>
          <p:nvPr>
            <p:ph type="body" idx="4294967295"/>
          </p:nvPr>
        </p:nvSpPr>
        <p:spPr>
          <a:xfrm>
            <a:off x="831199" y="2988599"/>
            <a:ext cx="19773320" cy="9110401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SzTx/>
              <a:buNone/>
              <a:defRPr sz="40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rPr lang="nb-NO" dirty="0"/>
              <a:t>Ta en titt på listen du har skrevet over identitetsmarkørene dine. </a:t>
            </a:r>
          </a:p>
          <a:p>
            <a:pPr marL="0" indent="0">
              <a:lnSpc>
                <a:spcPct val="100000"/>
              </a:lnSpc>
              <a:buSzTx/>
              <a:buNone/>
              <a:defRPr sz="40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rPr lang="nb-NO" dirty="0"/>
              <a:t>Tenk over disse spørsmålene</a:t>
            </a:r>
            <a:r>
              <a:rPr dirty="0"/>
              <a:t>:</a:t>
            </a:r>
          </a:p>
          <a:p>
            <a:pPr marL="1061950" indent="-974320">
              <a:lnSpc>
                <a:spcPct val="100000"/>
              </a:lnSpc>
              <a:spcBef>
                <a:spcPts val="3200"/>
              </a:spcBef>
              <a:buClr>
                <a:srgbClr val="202124"/>
              </a:buClr>
              <a:buSzPct val="100000"/>
              <a:buFontTx/>
              <a:buAutoNum type="arabicPeriod"/>
              <a:defRPr sz="4000">
                <a:solidFill>
                  <a:srgbClr val="202124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rPr lang="nb-NO" dirty="0"/>
              <a:t>Hvilke identitetsmarkører skrev du ned først? </a:t>
            </a:r>
            <a:br>
              <a:rPr dirty="0"/>
            </a:br>
            <a:endParaRPr dirty="0"/>
          </a:p>
          <a:p>
            <a:pPr marL="1061950" indent="-974320">
              <a:lnSpc>
                <a:spcPct val="100000"/>
              </a:lnSpc>
              <a:buClr>
                <a:srgbClr val="202124"/>
              </a:buClr>
              <a:buSzPct val="100000"/>
              <a:buFontTx/>
              <a:buAutoNum type="arabicPeriod"/>
              <a:defRPr sz="4000">
                <a:solidFill>
                  <a:srgbClr val="202124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rPr lang="nb-NO" dirty="0"/>
              <a:t>Var det lett å komme på mange identitetsmarkører, eller stoppet du opp etter noen få?</a:t>
            </a:r>
            <a:br>
              <a:rPr dirty="0"/>
            </a:br>
            <a:endParaRPr dirty="0"/>
          </a:p>
          <a:p>
            <a:pPr marL="1061950" indent="-974320">
              <a:lnSpc>
                <a:spcPct val="100000"/>
              </a:lnSpc>
              <a:buClr>
                <a:srgbClr val="202124"/>
              </a:buClr>
              <a:buSzPct val="100000"/>
              <a:buFontTx/>
              <a:buAutoNum type="arabicPeriod"/>
              <a:defRPr sz="4000">
                <a:solidFill>
                  <a:srgbClr val="202124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rPr lang="nb-NO" dirty="0"/>
              <a:t>Var det noen identitetsmarkører du nølte med å skrive? </a:t>
            </a:r>
            <a:r>
              <a:rPr dirty="0"/>
              <a:t>(</a:t>
            </a:r>
            <a:r>
              <a:rPr lang="nb-NO" i="1" dirty="0"/>
              <a:t>Du trenger ikke å dele dette med andre, bare reflekter for deg selv over hvilke det kan ha vært og hvorfor du ikke tok </a:t>
            </a:r>
            <a:br>
              <a:rPr lang="nb-NO" i="1" dirty="0"/>
            </a:br>
            <a:r>
              <a:rPr lang="nb-NO" i="1" dirty="0"/>
              <a:t>dem med.</a:t>
            </a:r>
            <a:r>
              <a:rPr dirty="0"/>
              <a:t>)</a:t>
            </a:r>
            <a:br>
              <a:rPr dirty="0"/>
            </a:br>
            <a:endParaRPr dirty="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743453" y="12296236"/>
            <a:ext cx="702993" cy="970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171" name="Living TogetherGoogle Shape;73;p16" descr="Living TogetherGoogle Shape;73;p16">
            <a:hlinkClick r:id="rId3"/>
          </p:cNvPr>
          <p:cNvPicPr>
            <a:picLocks noChangeAspect="1"/>
          </p:cNvPicPr>
          <p:nvPr/>
        </p:nvPicPr>
        <p:blipFill>
          <a:blip r:embed="rId4"/>
          <a:srcRect t="12599" b="12599"/>
          <a:stretch>
            <a:fillRect/>
          </a:stretch>
        </p:blipFill>
        <p:spPr>
          <a:xfrm>
            <a:off x="7666893" y="1631618"/>
            <a:ext cx="14595186" cy="8188028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Google Shape;72;p16"/>
          <p:cNvSpPr txBox="1">
            <a:spLocks noGrp="1"/>
          </p:cNvSpPr>
          <p:nvPr>
            <p:ph type="title" idx="4294967295"/>
          </p:nvPr>
        </p:nvSpPr>
        <p:spPr>
          <a:xfrm>
            <a:off x="973179" y="3723087"/>
            <a:ext cx="6693714" cy="342730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600"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rPr lang="nb-NO" dirty="0"/>
              <a:t>Se</a:t>
            </a:r>
            <a:r>
              <a:rPr dirty="0"/>
              <a:t>: </a:t>
            </a:r>
            <a:br>
              <a:rPr lang="nb-NO" dirty="0"/>
            </a:br>
            <a:r>
              <a:rPr lang="nb-NO" dirty="0"/>
              <a:t>«</a:t>
            </a:r>
            <a:r>
              <a:rPr dirty="0"/>
              <a:t>Living Together</a:t>
            </a:r>
            <a:r>
              <a:rPr lang="nb-NO" dirty="0"/>
              <a:t>:</a:t>
            </a:r>
            <a:r>
              <a:rPr dirty="0"/>
              <a:t> The Dalai Lama</a:t>
            </a:r>
            <a:r>
              <a:rPr lang="nb-NO" dirty="0"/>
              <a:t>»</a:t>
            </a:r>
            <a:endParaRPr dirty="0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FC3222BB-39DE-D946-983A-9DD805ABACD3}"/>
              </a:ext>
            </a:extLst>
          </p:cNvPr>
          <p:cNvSpPr txBox="1"/>
          <p:nvPr/>
        </p:nvSpPr>
        <p:spPr>
          <a:xfrm>
            <a:off x="7666893" y="9953946"/>
            <a:ext cx="12461358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21919" tIns="121919" rIns="121919" bIns="121919" numCol="1" spcCol="38100" rtlCol="0" anchor="t">
            <a:spAutoFit/>
          </a:bodyPr>
          <a:lstStyle/>
          <a:p>
            <a:r>
              <a:rPr lang="nb-NO" dirty="0" err="1"/>
              <a:t>https</a:t>
            </a:r>
            <a:r>
              <a:rPr lang="nb-NO" dirty="0"/>
              <a:t>://</a:t>
            </a:r>
            <a:r>
              <a:rPr lang="nb-NO" dirty="0" err="1"/>
              <a:t>www.dalailama.com</a:t>
            </a:r>
            <a:r>
              <a:rPr lang="nb-NO" dirty="0"/>
              <a:t>/videos/living-</a:t>
            </a:r>
            <a:r>
              <a:rPr lang="nb-NO" dirty="0" err="1"/>
              <a:t>together</a:t>
            </a:r>
            <a:endParaRPr kumimoji="0" lang="nb-NO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1" animBg="1" advAuto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1040</Words>
  <Application>Microsoft Macintosh PowerPoint</Application>
  <PresentationFormat>Egendefinert</PresentationFormat>
  <Paragraphs>105</Paragraphs>
  <Slides>20</Slides>
  <Notes>10</Notes>
  <HiddenSlides>1</HiddenSlides>
  <MMClips>1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20</vt:i4>
      </vt:variant>
    </vt:vector>
  </HeadingPairs>
  <TitlesOfParts>
    <vt:vector size="29" baseType="lpstr">
      <vt:lpstr>AlfredSans-Regular</vt:lpstr>
      <vt:lpstr>Arial</vt:lpstr>
      <vt:lpstr>Calibri</vt:lpstr>
      <vt:lpstr>Helvetica Neue</vt:lpstr>
      <vt:lpstr>Noto Sans Thin</vt:lpstr>
      <vt:lpstr>NotoSans</vt:lpstr>
      <vt:lpstr>NotoSans-Bold</vt:lpstr>
      <vt:lpstr>Torque Bold</vt:lpstr>
      <vt:lpstr>Simple Light</vt:lpstr>
      <vt:lpstr>Den 14. Dalai Lama</vt:lpstr>
      <vt:lpstr>Den 14. Dalai Lama</vt:lpstr>
      <vt:lpstr>PowerPoint-presentasjon</vt:lpstr>
      <vt:lpstr>FØRSTEINNTRYKK</vt:lpstr>
      <vt:lpstr>OPPSUMMERING</vt:lpstr>
      <vt:lpstr>Hvilke egenskaper og/eller verktøy brukte  Dalai Lama for å gjøre en forskjell?</vt:lpstr>
      <vt:lpstr>Reflekter: Vår identitet</vt:lpstr>
      <vt:lpstr>Liste: mine identitetsmarkører</vt:lpstr>
      <vt:lpstr>Se:  «Living Together: The Dalai Lama»</vt:lpstr>
      <vt:lpstr>Vokabular</vt:lpstr>
      <vt:lpstr>Gallerirunde</vt:lpstr>
      <vt:lpstr>Reflekter</vt:lpstr>
      <vt:lpstr>TILLEGG</vt:lpstr>
      <vt:lpstr>Black Lives Matter (Minnesota, USA)</vt:lpstr>
      <vt:lpstr>Holocaust,  andre verdenskrig (Warsawa, Polen)</vt:lpstr>
      <vt:lpstr>Protest for Tibet (Nepal)</vt:lpstr>
      <vt:lpstr>Den amerikanske borgerrettsbevegelsen:  Elizabeth Eckford og Hazel Bryan</vt:lpstr>
      <vt:lpstr>Grensen mellom Mexico og USA: familier i Friendship Park</vt:lpstr>
      <vt:lpstr>Lik beskyttelse for trans-studenter</vt:lpstr>
      <vt:lpstr>OPPHAVSRETT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14th Dalai Lama</dc:title>
  <cp:lastModifiedBy>Kiki Fallet</cp:lastModifiedBy>
  <cp:revision>58</cp:revision>
  <dcterms:modified xsi:type="dcterms:W3CDTF">2022-02-27T13:36:07Z</dcterms:modified>
</cp:coreProperties>
</file>