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6" r:id="rId5"/>
    <p:sldId id="257" r:id="rId6"/>
    <p:sldId id="263" r:id="rId7"/>
    <p:sldId id="264" r:id="rId8"/>
    <p:sldId id="265" r:id="rId9"/>
    <p:sldId id="259" r:id="rId10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10E43C-43B8-4D33-B7FD-529BF834FFCF}" v="1" dt="2025-10-12T15:04:49.944"/>
    <p1510:client id="{9FEBE872-8B8F-4243-93AB-392E41AFB332}" v="55" dt="2025-10-12T13:36:01.2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84" autoAdjust="0"/>
    <p:restoredTop sz="68005" autoAdjust="0"/>
  </p:normalViewPr>
  <p:slideViewPr>
    <p:cSldViewPr snapToGrid="0">
      <p:cViewPr varScale="1">
        <p:scale>
          <a:sx n="51" d="100"/>
          <a:sy n="51" d="100"/>
        </p:scale>
        <p:origin x="1064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618506-41C5-4AB1-9072-08014A375096}" type="datetimeFigureOut">
              <a:rPr lang="nb-NO" smtClean="0"/>
              <a:t>12.10.2025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36517F-D8E6-43F7-9DCA-27BB19C5833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706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do these numbers mean? Let the students guess.</a:t>
            </a:r>
            <a:b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b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2022, 71% of the world’s population lived under autocracies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a system of government where power is concentrated in the hands of one person or a small group, who have full control over the state without real influence from the people.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29% lived in a democracy,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where power is distributed and the people have a say through, among other things, free elections.</a:t>
            </a:r>
          </a:p>
          <a:p>
            <a:endParaRPr lang="nb-NO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Today, unfortunately,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democracy as a form of government is in decline.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the most part, democracies are not destroyed by coups and wars. They are destroyed from within.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 happens gradually and it can be hard to notice. But that’s what we’re going to practice now.</a:t>
            </a:r>
            <a:b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b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Source</a:t>
            </a: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https://ourworldindata.org/ </a:t>
            </a:r>
            <a:endParaRPr lang="nb-NO" sz="1200" b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36517F-D8E6-43F7-9DCA-27BB19C5833B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75729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BBAD80-7413-6780-DF11-A0447C5025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69413766-4524-B791-7059-1AC6050BD9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7A3A1C8F-44C5-F3E4-0454-45F7673FEC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Explain the task and preferably go through an example with the students so everyone understands. Remember to go through the examples in the order it is listed below. </a:t>
            </a:r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5A1CEB83-670D-2AF5-8CDD-508BF5AC8E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36517F-D8E6-43F7-9DCA-27BB19C5833B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953117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5249CD-6EC5-B8A3-E858-5E15883F17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51BFEA4A-325E-03E6-A38B-BB4615E526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5520567F-5D34-C98A-9DC0-5301BD0881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Now the students will try to categorize the scenarios.</a:t>
            </a:r>
            <a:br>
              <a:rPr lang="en-US" dirty="0"/>
            </a:br>
            <a:r>
              <a:rPr lang="en-US" dirty="0"/>
              <a:t>Several answers may be correct, but ask the students to place the scenario in the category they believe is most appropriate.</a:t>
            </a:r>
            <a:br>
              <a:rPr lang="en-US" dirty="0"/>
            </a:br>
            <a:r>
              <a:rPr lang="en-US" dirty="0"/>
              <a:t>Hand out the sheets with the categories. Go through the terms together with the class if needed. </a:t>
            </a:r>
            <a:r>
              <a:rPr lang="en-US" b="1" dirty="0"/>
              <a:t>Explanations are on the next slide.</a:t>
            </a:r>
          </a:p>
          <a:p>
            <a:endParaRPr lang="en-US" b="1" dirty="0"/>
          </a:p>
          <a:p>
            <a:r>
              <a:rPr lang="en-US" b="1" dirty="0"/>
              <a:t>Finish with a group review. Highlight examples where students have categorized differently.</a:t>
            </a:r>
          </a:p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08146BFF-4BC8-BE13-FF52-35B6E10100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36517F-D8E6-43F7-9DCA-27BB19C5833B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814658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F62203-EB84-76B1-3423-7E6B3AA728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64466ECD-CCD8-9A42-B2B3-FFDFCF3173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E8864E81-AC0F-361F-4F73-1AE8701201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DAE8E738-C35B-F3BE-4E05-872FEECDF5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36517F-D8E6-43F7-9DCA-27BB19C5833B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323368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Democracy cannot be taken for granted. It must be protected every single day. What can we do?</a:t>
            </a:r>
          </a:p>
          <a:p>
            <a:br>
              <a:rPr lang="en-US" dirty="0"/>
            </a:br>
            <a:r>
              <a:rPr lang="en-US" dirty="0"/>
              <a:t>In pairs/groups: Students agree on 3 things they believe are crucial for preserving democracy.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36517F-D8E6-43F7-9DCA-27BB19C5833B}" type="slidenum">
              <a:rPr lang="nb-NO" smtClean="0"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524514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B029808-BA11-8C4B-E4F6-D0955BC571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7E1D7BC3-5DD8-A521-0400-CC3966F184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23482B6-9FB7-80DD-21F3-AA2788A32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EB9B-9CE8-44F0-A4E8-2F9ADE624CFC}" type="datetimeFigureOut">
              <a:rPr lang="nb-NO" smtClean="0"/>
              <a:t>12.10.2025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D7FEC292-3646-66F7-3A07-BDE16A454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7A8CC7F-3DF6-020E-56F4-FEBF19D5F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FAD8-6ED2-490E-BBF2-A35AE58A61F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62562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627DB57-F2C6-469D-9E33-010CA0560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22703D46-04F2-C162-833A-1F9D8516FA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176994C-070A-C0B5-0DEE-93E2340A8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EB9B-9CE8-44F0-A4E8-2F9ADE624CFC}" type="datetimeFigureOut">
              <a:rPr lang="nb-NO" smtClean="0"/>
              <a:t>12.10.2025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AE5F907-343D-A822-5294-FC9857746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E03C920-8F4A-94AF-C811-31AE8F170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FAD8-6ED2-490E-BBF2-A35AE58A61F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15617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1628D8BA-3E4C-B806-2BE5-01A7153B07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2DA0792B-D06C-85DB-97E5-CEC5BDC4D6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9D1876A-FFC7-BAF7-BD45-0AA1F7033B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EB9B-9CE8-44F0-A4E8-2F9ADE624CFC}" type="datetimeFigureOut">
              <a:rPr lang="nb-NO" smtClean="0"/>
              <a:t>12.10.2025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97A18AC-D323-6BB8-61EE-C535051EB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00B98BC-F7D5-CDA3-F4F5-3F1562D07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FAD8-6ED2-490E-BBF2-A35AE58A61F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98411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E6425AE-2A0D-8DA8-4E3D-820193101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C67148C-E1DD-DD13-F9F6-ED1435A385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EDD0D5C-BDCF-7C04-E039-7957BF905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EB9B-9CE8-44F0-A4E8-2F9ADE624CFC}" type="datetimeFigureOut">
              <a:rPr lang="nb-NO" smtClean="0"/>
              <a:t>12.10.2025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B939E36-168B-2B16-1B85-C28293728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BA327DD-2D4C-295E-A12E-FF82DFD58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FAD8-6ED2-490E-BBF2-A35AE58A61F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73994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2152D58-E358-EADA-3CF0-817211639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02DA27FB-9531-EF72-8226-1640D6F309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DC29495-9DDB-96B8-335C-654D09CA6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EB9B-9CE8-44F0-A4E8-2F9ADE624CFC}" type="datetimeFigureOut">
              <a:rPr lang="nb-NO" smtClean="0"/>
              <a:t>12.10.2025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396C9A2-77B1-51E2-8E41-8145A7CE8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246D93BE-2A9A-499C-BF97-5D7323234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FAD8-6ED2-490E-BBF2-A35AE58A61F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79596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357179E-D6D0-55D3-46AD-2EBA240D5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FA8898D-D8A1-E01D-15A2-F6B3371B27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ACEA8F0C-7D3C-C59A-89D8-35385CC29E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646FA11E-A956-921C-1049-9E5918C09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EB9B-9CE8-44F0-A4E8-2F9ADE624CFC}" type="datetimeFigureOut">
              <a:rPr lang="nb-NO" smtClean="0"/>
              <a:t>12.10.2025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A08D7E10-AF59-8833-ACA6-617ED26FE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3FB6FDB8-45E9-B060-903A-B38674B89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FAD8-6ED2-490E-BBF2-A35AE58A61F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06578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78E760F-B90F-444A-332F-061C777C8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F8725D79-FE15-C0C7-04A9-FCA99C5AE7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8E21285F-0DF9-34B8-247D-EFD736C005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CE6FECCC-AF01-55DD-D903-42ECD25CA3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727E8393-5EE2-9590-93EC-1CDEB481A7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D71C1324-C3A9-9009-6D62-A862DC6FC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EB9B-9CE8-44F0-A4E8-2F9ADE624CFC}" type="datetimeFigureOut">
              <a:rPr lang="nb-NO" smtClean="0"/>
              <a:t>12.10.2025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C1F052C9-A622-7C4A-6416-2FEA8ECCA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177DB23F-FE59-77FD-833F-90791B278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FAD8-6ED2-490E-BBF2-A35AE58A61F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44751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97599FF-635B-3011-5E49-3FE5F866A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903506F1-80B3-6EBF-F450-96CEF1715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EB9B-9CE8-44F0-A4E8-2F9ADE624CFC}" type="datetimeFigureOut">
              <a:rPr lang="nb-NO" smtClean="0"/>
              <a:t>12.10.2025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9331035E-EC36-7B6C-248E-D739BCB2E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A6972868-EE02-4EAE-471A-7488C7499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FAD8-6ED2-490E-BBF2-A35AE58A61F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51896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C4EF1CB4-9708-5B06-81FC-D1C6B8D2F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EB9B-9CE8-44F0-A4E8-2F9ADE624CFC}" type="datetimeFigureOut">
              <a:rPr lang="nb-NO" smtClean="0"/>
              <a:t>12.10.2025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D6DD4CDB-2A41-9970-1F46-2CC6C55E5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C18A9F35-16E2-9505-906B-009041224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FAD8-6ED2-490E-BBF2-A35AE58A61F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35617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D34ADF2-4C0D-F83D-BC32-AAA848366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1D9BDC1-FBB9-9FF5-C48F-A9EDAB3A7F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9813B21F-B9EA-69C5-D473-CAF293C6A4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35292467-B7DF-A4BE-227B-034F06B94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EB9B-9CE8-44F0-A4E8-2F9ADE624CFC}" type="datetimeFigureOut">
              <a:rPr lang="nb-NO" smtClean="0"/>
              <a:t>12.10.2025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29DBE53-CCAC-AC18-B025-462D417B2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E68FAFB5-3237-0259-B53F-E602C6F83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FAD8-6ED2-490E-BBF2-A35AE58A61F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94407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3D42640-D46C-EC7A-007F-65432F36E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63168E71-BB23-64D8-4B8A-729A153DCE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52AF6CB3-A69E-DC3D-15D8-2500CDB75C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6EA52D87-A66A-B4EE-65D5-E5F125AC2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EB9B-9CE8-44F0-A4E8-2F9ADE624CFC}" type="datetimeFigureOut">
              <a:rPr lang="nb-NO" smtClean="0"/>
              <a:t>12.10.2025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9D4A95E8-65E4-D33D-1823-4D62CDDF8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ADCBAC54-02ED-FFB8-15EC-638EF905B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FAD8-6ED2-490E-BBF2-A35AE58A61F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30487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6C9A6AE9-5786-36BE-FC70-E98B17593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8B588C3-AB8F-ECA0-C063-270B23A284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F26675A-E868-5C31-1171-24C3C03C14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7AEB9B-9CE8-44F0-A4E8-2F9ADE624CFC}" type="datetimeFigureOut">
              <a:rPr lang="nb-NO" smtClean="0"/>
              <a:t>12.10.2025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72BDD3F-8CDE-81A8-2CEF-00C9E01D9C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53AC169-D4E6-2A7B-1C14-2067C17F16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D3FAD8-6ED2-490E-BBF2-A35AE58A61F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54406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88C10D3-35EC-4398-F992-C8A4C82879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>
                <a:latin typeface="Alfred Sans" panose="00000500000000000000" pitchFamily="50" charset="0"/>
              </a:rPr>
              <a:t>Nobel Peace </a:t>
            </a:r>
            <a:r>
              <a:rPr lang="nb-NO" dirty="0" err="1">
                <a:latin typeface="Alfred Sans" panose="00000500000000000000" pitchFamily="50" charset="0"/>
              </a:rPr>
              <a:t>Prize</a:t>
            </a:r>
            <a:br>
              <a:rPr lang="nb-NO" dirty="0">
                <a:latin typeface="Alfred Sans" panose="00000500000000000000" pitchFamily="50" charset="0"/>
              </a:rPr>
            </a:br>
            <a:r>
              <a:rPr lang="nb-NO" dirty="0">
                <a:latin typeface="Alfred Sans" panose="00000500000000000000" pitchFamily="50" charset="0"/>
              </a:rPr>
              <a:t>2025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FBB3F847-9E7F-CE0B-5AFD-576290D1F4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4801157"/>
            <a:ext cx="9144000" cy="1655762"/>
          </a:xfrm>
        </p:spPr>
        <p:txBody>
          <a:bodyPr>
            <a:normAutofit/>
          </a:bodyPr>
          <a:lstStyle/>
          <a:p>
            <a:r>
              <a:rPr lang="nb-NO" sz="2800" dirty="0"/>
              <a:t>Part 2</a:t>
            </a:r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3A80DE54-AFDE-71E7-3E16-DDA4442412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7482" y="3800111"/>
            <a:ext cx="637033" cy="509017"/>
          </a:xfrm>
          <a:prstGeom prst="rect">
            <a:avLst/>
          </a:prstGeom>
        </p:spPr>
      </p:pic>
      <p:pic>
        <p:nvPicPr>
          <p:cNvPr id="4" name="Picture 8">
            <a:extLst>
              <a:ext uri="{FF2B5EF4-FFF2-40B4-BE49-F238E27FC236}">
                <a16:creationId xmlns:a16="http://schemas.microsoft.com/office/drawing/2014/main" id="{27C89E59-4BF4-EA83-3E05-493DB3FD245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6" name="Tittel 1">
            <a:extLst>
              <a:ext uri="{FF2B5EF4-FFF2-40B4-BE49-F238E27FC236}">
                <a16:creationId xmlns:a16="http://schemas.microsoft.com/office/drawing/2014/main" id="{5F593CDE-DBB3-B4B2-DC56-5C7B891C1D3A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</p:spTree>
    <p:extLst>
      <p:ext uri="{BB962C8B-B14F-4D97-AF65-F5344CB8AC3E}">
        <p14:creationId xmlns:p14="http://schemas.microsoft.com/office/powerpoint/2010/main" val="390968114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B2525DF-AD59-D843-84C4-C528A5DE6F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8">
            <a:extLst>
              <a:ext uri="{FF2B5EF4-FFF2-40B4-BE49-F238E27FC236}">
                <a16:creationId xmlns:a16="http://schemas.microsoft.com/office/drawing/2014/main" id="{A0D82423-DF3A-5788-9BED-085B24EB614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4" name="Tittel 1">
            <a:extLst>
              <a:ext uri="{FF2B5EF4-FFF2-40B4-BE49-F238E27FC236}">
                <a16:creationId xmlns:a16="http://schemas.microsoft.com/office/drawing/2014/main" id="{4A19349A-FBEB-1CC5-0EA3-FB0DCA5D811C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D95F26AB-FA31-D554-7439-57460CFEB106}"/>
              </a:ext>
            </a:extLst>
          </p:cNvPr>
          <p:cNvSpPr txBox="1"/>
          <p:nvPr/>
        </p:nvSpPr>
        <p:spPr>
          <a:xfrm>
            <a:off x="7380891" y="3890261"/>
            <a:ext cx="45804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800" dirty="0">
                <a:latin typeface="Alfred Sans" panose="00000500000000000000" pitchFamily="50" charset="0"/>
              </a:rPr>
              <a:t>29%  lives in </a:t>
            </a:r>
            <a:r>
              <a:rPr lang="nb-NO" sz="2800" dirty="0" err="1">
                <a:latin typeface="Alfred Sans" panose="00000500000000000000" pitchFamily="50" charset="0"/>
              </a:rPr>
              <a:t>democracies</a:t>
            </a:r>
            <a:endParaRPr lang="nb-NO" sz="2800" dirty="0">
              <a:latin typeface="Alfred Sans" panose="00000500000000000000" pitchFamily="50" charset="0"/>
            </a:endParaRP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CEEA091B-5707-D4C9-AB56-5EE6476F900B}"/>
              </a:ext>
            </a:extLst>
          </p:cNvPr>
          <p:cNvSpPr txBox="1"/>
          <p:nvPr/>
        </p:nvSpPr>
        <p:spPr>
          <a:xfrm>
            <a:off x="7433450" y="2444519"/>
            <a:ext cx="4300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800" dirty="0">
                <a:latin typeface="Alfred Sans" panose="00000500000000000000" pitchFamily="50" charset="0"/>
              </a:rPr>
              <a:t>71% lives in  </a:t>
            </a:r>
            <a:r>
              <a:rPr lang="nb-NO" sz="2800" dirty="0" err="1">
                <a:latin typeface="Alfred Sans" panose="00000500000000000000" pitchFamily="50" charset="0"/>
              </a:rPr>
              <a:t>autocracies</a:t>
            </a:r>
            <a:endParaRPr lang="nb-NO" sz="2800" dirty="0">
              <a:latin typeface="Alfred Sans" panose="00000500000000000000" pitchFamily="50" charset="0"/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677A65F6-45D1-A818-CDC7-701E85AFB8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293" y="1000898"/>
            <a:ext cx="7146842" cy="5053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338675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C9EE8CC-8B17-7FFF-07CD-3069681E8E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Sylinder 7">
            <a:extLst>
              <a:ext uri="{FF2B5EF4-FFF2-40B4-BE49-F238E27FC236}">
                <a16:creationId xmlns:a16="http://schemas.microsoft.com/office/drawing/2014/main" id="{1274A178-D8A2-8CEB-E4EF-8D311E70592D}"/>
              </a:ext>
            </a:extLst>
          </p:cNvPr>
          <p:cNvSpPr txBox="1"/>
          <p:nvPr/>
        </p:nvSpPr>
        <p:spPr>
          <a:xfrm>
            <a:off x="403293" y="1480683"/>
            <a:ext cx="11385414" cy="458587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nb-NO" sz="2800" b="1" dirty="0">
                <a:latin typeface="Alfred Sans"/>
              </a:rPr>
              <a:t>Group </a:t>
            </a:r>
            <a:r>
              <a:rPr lang="nb-NO" sz="2800" b="1" dirty="0" err="1">
                <a:latin typeface="Alfred Sans"/>
              </a:rPr>
              <a:t>exercise</a:t>
            </a:r>
            <a:r>
              <a:rPr lang="nb-NO" sz="2800" b="1" dirty="0">
                <a:latin typeface="Alfred Sans"/>
              </a:rPr>
              <a:t>:</a:t>
            </a:r>
          </a:p>
          <a:p>
            <a:r>
              <a:rPr lang="nb-NO" sz="3200" dirty="0">
                <a:latin typeface="Alfred Serif Display" panose="00000500000000000000" pitchFamily="50" charset="0"/>
              </a:rPr>
              <a:t>The Democracy </a:t>
            </a:r>
            <a:r>
              <a:rPr lang="nb-NO" sz="3200" dirty="0" err="1">
                <a:latin typeface="Alfred Serif Display" panose="00000500000000000000" pitchFamily="50" charset="0"/>
              </a:rPr>
              <a:t>Thermometer</a:t>
            </a:r>
            <a:r>
              <a:rPr lang="nb-NO" sz="3200" dirty="0">
                <a:latin typeface="Alfred Serif Display" panose="00000500000000000000" pitchFamily="50" charset="0"/>
              </a:rPr>
              <a:t>: </a:t>
            </a:r>
            <a:r>
              <a:rPr lang="nb-NO" sz="3200" dirty="0" err="1">
                <a:latin typeface="Alfred Serif Display" panose="00000500000000000000" pitchFamily="50" charset="0"/>
              </a:rPr>
              <a:t>When</a:t>
            </a:r>
            <a:r>
              <a:rPr lang="nb-NO" sz="3200" dirty="0">
                <a:latin typeface="Alfred Serif Display" panose="00000500000000000000" pitchFamily="50" charset="0"/>
              </a:rPr>
              <a:t> do </a:t>
            </a:r>
            <a:r>
              <a:rPr lang="nb-NO" sz="3200" dirty="0" err="1">
                <a:latin typeface="Alfred Serif Display" panose="00000500000000000000" pitchFamily="50" charset="0"/>
              </a:rPr>
              <a:t>the</a:t>
            </a:r>
            <a:r>
              <a:rPr lang="nb-NO" sz="3200" dirty="0">
                <a:latin typeface="Alfred Serif Display" panose="00000500000000000000" pitchFamily="50" charset="0"/>
              </a:rPr>
              <a:t> </a:t>
            </a:r>
            <a:r>
              <a:rPr lang="nb-NO" sz="3200" dirty="0" err="1">
                <a:latin typeface="Alfred Serif Display" panose="00000500000000000000" pitchFamily="50" charset="0"/>
              </a:rPr>
              <a:t>warning</a:t>
            </a:r>
            <a:r>
              <a:rPr lang="nb-NO" sz="3200" dirty="0">
                <a:latin typeface="Alfred Serif Display" panose="00000500000000000000" pitchFamily="50" charset="0"/>
              </a:rPr>
              <a:t> </a:t>
            </a:r>
            <a:r>
              <a:rPr lang="nb-NO" sz="3200" dirty="0" err="1">
                <a:latin typeface="Alfred Serif Display" panose="00000500000000000000" pitchFamily="50" charset="0"/>
              </a:rPr>
              <a:t>lights</a:t>
            </a:r>
            <a:r>
              <a:rPr lang="nb-NO" sz="3200" dirty="0">
                <a:latin typeface="Alfred Serif Display" panose="00000500000000000000" pitchFamily="50" charset="0"/>
              </a:rPr>
              <a:t> flash?</a:t>
            </a:r>
          </a:p>
          <a:p>
            <a:endParaRPr lang="nb-NO" sz="2600" dirty="0">
              <a:latin typeface="Alfred Serif Display" panose="00000500000000000000" pitchFamily="50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nb-NO" sz="2600" dirty="0" err="1">
                <a:latin typeface="Alfred Sans" panose="00000500000000000000" pitchFamily="50" charset="0"/>
              </a:rPr>
              <a:t>You</a:t>
            </a:r>
            <a:r>
              <a:rPr lang="nb-NO" sz="2600" dirty="0">
                <a:latin typeface="Alfred Sans" panose="00000500000000000000" pitchFamily="50" charset="0"/>
              </a:rPr>
              <a:t> </a:t>
            </a:r>
            <a:r>
              <a:rPr lang="nb-NO" sz="2600" dirty="0" err="1">
                <a:latin typeface="Alfred Sans" panose="00000500000000000000" pitchFamily="50" charset="0"/>
              </a:rPr>
              <a:t>will</a:t>
            </a:r>
            <a:r>
              <a:rPr lang="nb-NO" sz="2600" dirty="0">
                <a:latin typeface="Alfred Sans" panose="00000500000000000000" pitchFamily="50" charset="0"/>
              </a:rPr>
              <a:t> </a:t>
            </a:r>
            <a:r>
              <a:rPr lang="nb-NO" sz="2600" dirty="0" err="1">
                <a:latin typeface="Alfred Sans" panose="00000500000000000000" pitchFamily="50" charset="0"/>
              </a:rPr>
              <a:t>now</a:t>
            </a:r>
            <a:r>
              <a:rPr lang="nb-NO" sz="2600" dirty="0">
                <a:latin typeface="Alfred Sans" panose="00000500000000000000" pitchFamily="50" charset="0"/>
              </a:rPr>
              <a:t> be </a:t>
            </a:r>
            <a:r>
              <a:rPr lang="nb-NO" sz="2600" dirty="0" err="1">
                <a:latin typeface="Alfred Sans" panose="00000500000000000000" pitchFamily="50" charset="0"/>
              </a:rPr>
              <a:t>presented</a:t>
            </a:r>
            <a:r>
              <a:rPr lang="nb-NO" sz="2600" dirty="0">
                <a:latin typeface="Alfred Sans" panose="00000500000000000000" pitchFamily="50" charset="0"/>
              </a:rPr>
              <a:t> </a:t>
            </a:r>
            <a:r>
              <a:rPr lang="nb-NO" sz="2600" dirty="0" err="1">
                <a:latin typeface="Alfred Sans" panose="00000500000000000000" pitchFamily="50" charset="0"/>
              </a:rPr>
              <a:t>with</a:t>
            </a:r>
            <a:r>
              <a:rPr lang="nb-NO" sz="2600" dirty="0">
                <a:latin typeface="Alfred Sans" panose="00000500000000000000" pitchFamily="50" charset="0"/>
              </a:rPr>
              <a:t> </a:t>
            </a:r>
            <a:r>
              <a:rPr lang="nb-NO" sz="2600" dirty="0" err="1">
                <a:latin typeface="Alfred Sans" panose="00000500000000000000" pitchFamily="50" charset="0"/>
              </a:rPr>
              <a:t>several</a:t>
            </a:r>
            <a:r>
              <a:rPr lang="nb-NO" sz="2600" dirty="0">
                <a:latin typeface="Alfred Sans" panose="00000500000000000000" pitchFamily="50" charset="0"/>
              </a:rPr>
              <a:t> scenarios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endParaRPr lang="nb-NO" sz="2600" dirty="0">
              <a:latin typeface="Alfred Sans" panose="00000500000000000000" pitchFamily="50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nb-NO" sz="2600" dirty="0">
                <a:latin typeface="Alfred Sans" panose="00000500000000000000" pitchFamily="50" charset="0"/>
              </a:rPr>
              <a:t>Rank </a:t>
            </a:r>
            <a:r>
              <a:rPr lang="nb-NO" sz="2600" dirty="0" err="1">
                <a:latin typeface="Alfred Sans" panose="00000500000000000000" pitchFamily="50" charset="0"/>
              </a:rPr>
              <a:t>the</a:t>
            </a:r>
            <a:r>
              <a:rPr lang="nb-NO" sz="2600" dirty="0">
                <a:latin typeface="Alfred Sans" panose="00000500000000000000" pitchFamily="50" charset="0"/>
              </a:rPr>
              <a:t> scenarios </a:t>
            </a:r>
            <a:r>
              <a:rPr lang="nb-NO" sz="2600" dirty="0" err="1">
                <a:latin typeface="Alfred Sans" panose="00000500000000000000" pitchFamily="50" charset="0"/>
              </a:rPr>
              <a:t>on</a:t>
            </a:r>
            <a:r>
              <a:rPr lang="nb-NO" sz="2600" dirty="0">
                <a:latin typeface="Alfred Sans" panose="00000500000000000000" pitchFamily="50" charset="0"/>
              </a:rPr>
              <a:t> </a:t>
            </a:r>
            <a:r>
              <a:rPr lang="nb-NO" sz="2600" dirty="0" err="1">
                <a:latin typeface="Alfred Sans" panose="00000500000000000000" pitchFamily="50" charset="0"/>
              </a:rPr>
              <a:t>the</a:t>
            </a:r>
            <a:r>
              <a:rPr lang="nb-NO" sz="2600" dirty="0">
                <a:latin typeface="Alfred Sans" panose="00000500000000000000" pitchFamily="50" charset="0"/>
              </a:rPr>
              <a:t> </a:t>
            </a:r>
            <a:r>
              <a:rPr lang="nb-NO" sz="2600" dirty="0" err="1">
                <a:latin typeface="Alfred Sans" panose="00000500000000000000" pitchFamily="50" charset="0"/>
              </a:rPr>
              <a:t>democracy</a:t>
            </a:r>
            <a:r>
              <a:rPr lang="nb-NO" sz="2600" dirty="0">
                <a:latin typeface="Alfred Sans" panose="00000500000000000000" pitchFamily="50" charset="0"/>
              </a:rPr>
              <a:t> </a:t>
            </a:r>
            <a:r>
              <a:rPr lang="nb-NO" sz="2600" dirty="0" err="1">
                <a:latin typeface="Alfred Sans" panose="00000500000000000000" pitchFamily="50" charset="0"/>
              </a:rPr>
              <a:t>thermometer</a:t>
            </a:r>
            <a:r>
              <a:rPr lang="nb-NO" sz="2600" dirty="0">
                <a:latin typeface="Alfred Sans" panose="00000500000000000000" pitchFamily="50" charset="0"/>
              </a:rPr>
              <a:t>: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 sz="2600" dirty="0">
                <a:latin typeface="Alfred Sans" panose="00000500000000000000" pitchFamily="50" charset="0"/>
              </a:rPr>
              <a:t>Compatible </a:t>
            </a:r>
            <a:r>
              <a:rPr lang="nb-NO" sz="2600" dirty="0" err="1">
                <a:latin typeface="Alfred Sans" panose="00000500000000000000" pitchFamily="50" charset="0"/>
              </a:rPr>
              <a:t>with</a:t>
            </a:r>
            <a:r>
              <a:rPr lang="nb-NO" sz="2600" dirty="0">
                <a:latin typeface="Alfred Sans" panose="00000500000000000000" pitchFamily="50" charset="0"/>
              </a:rPr>
              <a:t> a </a:t>
            </a:r>
            <a:r>
              <a:rPr lang="nb-NO" sz="2600" dirty="0" err="1">
                <a:latin typeface="Alfred Sans" panose="00000500000000000000" pitchFamily="50" charset="0"/>
              </a:rPr>
              <a:t>democracy</a:t>
            </a:r>
            <a:r>
              <a:rPr lang="nb-NO" sz="2600" dirty="0">
                <a:latin typeface="Alfred Sans" panose="00000500000000000000" pitchFamily="50" charset="0"/>
              </a:rPr>
              <a:t> = </a:t>
            </a:r>
            <a:r>
              <a:rPr lang="nb-NO" sz="2600" dirty="0" err="1">
                <a:latin typeface="Alfred Sans" panose="00000500000000000000" pitchFamily="50" charset="0"/>
              </a:rPr>
              <a:t>low</a:t>
            </a:r>
            <a:r>
              <a:rPr lang="nb-NO" sz="2600" dirty="0">
                <a:latin typeface="Alfred Sans" panose="00000500000000000000" pitchFamily="50" charset="0"/>
              </a:rPr>
              <a:t> </a:t>
            </a:r>
            <a:r>
              <a:rPr lang="nb-NO" sz="2600" dirty="0" err="1">
                <a:latin typeface="Alfred Sans" panose="00000500000000000000" pitchFamily="50" charset="0"/>
              </a:rPr>
              <a:t>temperature</a:t>
            </a:r>
            <a:endParaRPr lang="nb-NO" sz="2600" dirty="0">
              <a:latin typeface="Alfred Sans" panose="00000500000000000000" pitchFamily="50" charset="0"/>
            </a:endParaRP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 sz="2600" dirty="0" err="1">
                <a:latin typeface="Alfred Sans" panose="00000500000000000000" pitchFamily="50" charset="0"/>
              </a:rPr>
              <a:t>Seems</a:t>
            </a:r>
            <a:r>
              <a:rPr lang="nb-NO" sz="2600" dirty="0">
                <a:latin typeface="Alfred Sans" panose="00000500000000000000" pitchFamily="50" charset="0"/>
              </a:rPr>
              <a:t> </a:t>
            </a:r>
            <a:r>
              <a:rPr lang="nb-NO" sz="2600" dirty="0" err="1">
                <a:latin typeface="Alfred Sans" panose="00000500000000000000" pitchFamily="50" charset="0"/>
              </a:rPr>
              <a:t>suspiciously</a:t>
            </a:r>
            <a:r>
              <a:rPr lang="nb-NO" sz="2600" dirty="0">
                <a:latin typeface="Alfred Sans" panose="00000500000000000000" pitchFamily="50" charset="0"/>
              </a:rPr>
              <a:t> like a </a:t>
            </a:r>
            <a:r>
              <a:rPr lang="nb-NO" sz="2600" dirty="0" err="1">
                <a:latin typeface="Alfred Sans" panose="00000500000000000000" pitchFamily="50" charset="0"/>
              </a:rPr>
              <a:t>dictatorshio</a:t>
            </a:r>
            <a:r>
              <a:rPr lang="nb-NO" sz="2600" dirty="0">
                <a:latin typeface="Alfred Sans" panose="00000500000000000000" pitchFamily="50" charset="0"/>
              </a:rPr>
              <a:t> = </a:t>
            </a:r>
            <a:r>
              <a:rPr lang="nb-NO" sz="2600" dirty="0" err="1">
                <a:latin typeface="Alfred Sans" panose="00000500000000000000" pitchFamily="50" charset="0"/>
              </a:rPr>
              <a:t>high</a:t>
            </a:r>
            <a:r>
              <a:rPr lang="nb-NO" sz="2600" dirty="0">
                <a:latin typeface="Alfred Sans" panose="00000500000000000000" pitchFamily="50" charset="0"/>
              </a:rPr>
              <a:t> </a:t>
            </a:r>
            <a:r>
              <a:rPr lang="nb-NO" sz="2600" dirty="0" err="1">
                <a:latin typeface="Alfred Sans" panose="00000500000000000000" pitchFamily="50" charset="0"/>
              </a:rPr>
              <a:t>temperature</a:t>
            </a:r>
            <a:endParaRPr lang="nb-NO" sz="2400" dirty="0">
              <a:latin typeface="Alfred Sans" panose="00000500000000000000" pitchFamily="50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nb-NO" sz="2400" dirty="0">
              <a:latin typeface="Alfred Sans" panose="00000500000000000000" pitchFamily="50" charset="0"/>
            </a:endParaRPr>
          </a:p>
        </p:txBody>
      </p:sp>
      <p:pic>
        <p:nvPicPr>
          <p:cNvPr id="3" name="Picture 8">
            <a:extLst>
              <a:ext uri="{FF2B5EF4-FFF2-40B4-BE49-F238E27FC236}">
                <a16:creationId xmlns:a16="http://schemas.microsoft.com/office/drawing/2014/main" id="{1B0CA8F8-EF6E-44C7-8B57-95E85F22347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4" name="Tittel 1">
            <a:extLst>
              <a:ext uri="{FF2B5EF4-FFF2-40B4-BE49-F238E27FC236}">
                <a16:creationId xmlns:a16="http://schemas.microsoft.com/office/drawing/2014/main" id="{E8310D50-96E9-D325-8107-CC4BD2835625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6DD9A6E3-5352-4BB4-C8D9-35EE5A22168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155501" y="3097198"/>
            <a:ext cx="865707" cy="1414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57719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7E0D5DE-9854-4DC9-A985-82B20B9F4C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Sylinder 7">
            <a:extLst>
              <a:ext uri="{FF2B5EF4-FFF2-40B4-BE49-F238E27FC236}">
                <a16:creationId xmlns:a16="http://schemas.microsoft.com/office/drawing/2014/main" id="{92214F22-51FA-9729-FF3E-0E15066930A9}"/>
              </a:ext>
            </a:extLst>
          </p:cNvPr>
          <p:cNvSpPr txBox="1"/>
          <p:nvPr/>
        </p:nvSpPr>
        <p:spPr>
          <a:xfrm>
            <a:off x="568411" y="1569308"/>
            <a:ext cx="100584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nb-NO" sz="2800" b="1" dirty="0" err="1"/>
              <a:t>Sorting</a:t>
            </a:r>
            <a:r>
              <a:rPr lang="nb-NO" sz="2800" b="1" dirty="0"/>
              <a:t> </a:t>
            </a:r>
            <a:r>
              <a:rPr lang="nb-NO" sz="2800" b="1" dirty="0" err="1"/>
              <a:t>exercise</a:t>
            </a:r>
            <a:r>
              <a:rPr lang="nb-NO" sz="2800" b="1" dirty="0"/>
              <a:t>:</a:t>
            </a:r>
          </a:p>
          <a:p>
            <a:pPr fontAlgn="base"/>
            <a:r>
              <a:rPr lang="nb-NO" sz="3600" dirty="0" err="1">
                <a:latin typeface="Alfred Serif Display" panose="00000500000000000000" pitchFamily="50" charset="0"/>
              </a:rPr>
              <a:t>What</a:t>
            </a:r>
            <a:r>
              <a:rPr lang="nb-NO" sz="3600" dirty="0">
                <a:latin typeface="Alfred Serif Display" panose="00000500000000000000" pitchFamily="50" charset="0"/>
              </a:rPr>
              <a:t> </a:t>
            </a:r>
            <a:r>
              <a:rPr lang="nb-NO" sz="3600" dirty="0" err="1">
                <a:latin typeface="Alfred Serif Display" panose="00000500000000000000" pitchFamily="50" charset="0"/>
              </a:rPr>
              <a:t>are</a:t>
            </a:r>
            <a:r>
              <a:rPr lang="nb-NO" sz="3600" dirty="0">
                <a:latin typeface="Alfred Serif Display" panose="00000500000000000000" pitchFamily="50" charset="0"/>
              </a:rPr>
              <a:t> </a:t>
            </a:r>
            <a:r>
              <a:rPr lang="nb-NO" sz="3600" dirty="0" err="1">
                <a:latin typeface="Alfred Serif Display" panose="00000500000000000000" pitchFamily="50" charset="0"/>
              </a:rPr>
              <a:t>these</a:t>
            </a:r>
            <a:r>
              <a:rPr lang="nb-NO" sz="3600" dirty="0">
                <a:latin typeface="Alfred Serif Display" panose="00000500000000000000" pitchFamily="50" charset="0"/>
              </a:rPr>
              <a:t> </a:t>
            </a:r>
            <a:r>
              <a:rPr lang="nb-NO" sz="3600" dirty="0" err="1">
                <a:latin typeface="Alfred Serif Display" panose="00000500000000000000" pitchFamily="50" charset="0"/>
              </a:rPr>
              <a:t>scenarious</a:t>
            </a:r>
            <a:r>
              <a:rPr lang="nb-NO" sz="3600" dirty="0">
                <a:latin typeface="Alfred Serif Display" panose="00000500000000000000" pitchFamily="50" charset="0"/>
              </a:rPr>
              <a:t> </a:t>
            </a:r>
            <a:r>
              <a:rPr lang="nb-NO" sz="3600" dirty="0" err="1">
                <a:latin typeface="Alfred Serif Display" panose="00000500000000000000" pitchFamily="50" charset="0"/>
              </a:rPr>
              <a:t>really</a:t>
            </a:r>
            <a:r>
              <a:rPr lang="nb-NO" sz="3600" dirty="0">
                <a:latin typeface="Alfred Serif Display" panose="00000500000000000000" pitchFamily="50" charset="0"/>
              </a:rPr>
              <a:t> </a:t>
            </a:r>
            <a:r>
              <a:rPr lang="nb-NO" sz="3600" dirty="0" err="1">
                <a:latin typeface="Alfred Serif Display" panose="00000500000000000000" pitchFamily="50" charset="0"/>
              </a:rPr>
              <a:t>about</a:t>
            </a:r>
            <a:r>
              <a:rPr lang="nb-NO" sz="3600" dirty="0">
                <a:latin typeface="Alfred Serif Display" panose="00000500000000000000" pitchFamily="50" charset="0"/>
              </a:rPr>
              <a:t>? </a:t>
            </a:r>
          </a:p>
          <a:p>
            <a:pPr fontAlgn="base"/>
            <a:endParaRPr lang="nb-NO" sz="2800" dirty="0"/>
          </a:p>
          <a:p>
            <a:pPr fontAlgn="base"/>
            <a:r>
              <a:rPr lang="en-US" sz="2800" dirty="0">
                <a:latin typeface="Alfred Sans" panose="00000500000000000000" pitchFamily="50" charset="0"/>
              </a:rPr>
              <a:t>Choose the category you think best fits each event.</a:t>
            </a:r>
          </a:p>
          <a:p>
            <a:pPr fontAlgn="base"/>
            <a:endParaRPr lang="en-US" sz="2800" dirty="0">
              <a:latin typeface="Alfred Sans" panose="00000500000000000000" pitchFamily="50" charset="0"/>
            </a:endParaRPr>
          </a:p>
          <a:p>
            <a:pPr fontAlgn="base"/>
            <a:r>
              <a:rPr lang="en-US" sz="2800" dirty="0">
                <a:latin typeface="Alfred Sans" panose="00000500000000000000" pitchFamily="50" charset="0"/>
              </a:rPr>
              <a:t>There may be more than one correct answer, but agree within your group on what you think fits best.</a:t>
            </a:r>
            <a:endParaRPr lang="nb-NO" sz="2800" dirty="0">
              <a:latin typeface="Alfred Sans" panose="00000500000000000000" pitchFamily="50" charset="0"/>
            </a:endParaRPr>
          </a:p>
          <a:p>
            <a:pPr fontAlgn="base"/>
            <a:endParaRPr lang="nb-NO" sz="2800" dirty="0">
              <a:latin typeface="Alfred Sans" panose="00000500000000000000" pitchFamily="50" charset="0"/>
            </a:endParaRPr>
          </a:p>
        </p:txBody>
      </p:sp>
      <p:pic>
        <p:nvPicPr>
          <p:cNvPr id="3" name="Picture 8">
            <a:extLst>
              <a:ext uri="{FF2B5EF4-FFF2-40B4-BE49-F238E27FC236}">
                <a16:creationId xmlns:a16="http://schemas.microsoft.com/office/drawing/2014/main" id="{22BAD053-F3FE-7D54-37BA-6A2E0F0BE2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4" name="Tittel 1">
            <a:extLst>
              <a:ext uri="{FF2B5EF4-FFF2-40B4-BE49-F238E27FC236}">
                <a16:creationId xmlns:a16="http://schemas.microsoft.com/office/drawing/2014/main" id="{0595AECB-E4F6-C5DE-25ED-BC63D15C47E5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63F309C4-A808-AF01-B805-80A08AB2749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56835" y="1681996"/>
            <a:ext cx="1402202" cy="1390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4214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C415971-EEE5-1892-FC57-E7466228C1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Sylinder 7">
            <a:extLst>
              <a:ext uri="{FF2B5EF4-FFF2-40B4-BE49-F238E27FC236}">
                <a16:creationId xmlns:a16="http://schemas.microsoft.com/office/drawing/2014/main" id="{8251C411-B3DF-C2DD-809B-8795EE635354}"/>
              </a:ext>
            </a:extLst>
          </p:cNvPr>
          <p:cNvSpPr txBox="1"/>
          <p:nvPr/>
        </p:nvSpPr>
        <p:spPr>
          <a:xfrm>
            <a:off x="532315" y="1262665"/>
            <a:ext cx="5663947" cy="7201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Alfred Sans" panose="00000500000000000000" pitchFamily="50" charset="0"/>
              </a:rPr>
              <a:t>Separation of powers: </a:t>
            </a:r>
            <a:r>
              <a:rPr lang="en-US" sz="2000" dirty="0">
                <a:latin typeface="Alfred Sans" panose="00000500000000000000" pitchFamily="50" charset="0"/>
              </a:rPr>
              <a:t>Power in the state is divided between legislative, executive, and judicial branches to prevent abuse of power.</a:t>
            </a:r>
          </a:p>
          <a:p>
            <a:endParaRPr lang="nb-NO" sz="2000" dirty="0">
              <a:latin typeface="Alfred Sans" panose="00000500000000000000" pitchFamily="50" charset="0"/>
            </a:endParaRPr>
          </a:p>
          <a:p>
            <a:r>
              <a:rPr lang="en-US" sz="2000" b="1" dirty="0">
                <a:latin typeface="Alfred Sans" panose="00000500000000000000" pitchFamily="50" charset="0"/>
              </a:rPr>
              <a:t>Freedom of speech: </a:t>
            </a:r>
            <a:r>
              <a:rPr lang="en-US" sz="2000" dirty="0">
                <a:latin typeface="Alfred Sans" panose="00000500000000000000" pitchFamily="50" charset="0"/>
              </a:rPr>
              <a:t>The right to express one’s opinions without being punished.</a:t>
            </a:r>
          </a:p>
          <a:p>
            <a:endParaRPr lang="nb-NO" sz="2000" dirty="0">
              <a:latin typeface="Alfred Sans" panose="00000500000000000000" pitchFamily="50" charset="0"/>
            </a:endParaRPr>
          </a:p>
          <a:p>
            <a:r>
              <a:rPr lang="en-US" sz="2000" b="1" dirty="0">
                <a:latin typeface="Alfred Sans" panose="00000500000000000000" pitchFamily="50" charset="0"/>
              </a:rPr>
              <a:t>Freedom of assembly and association: </a:t>
            </a:r>
            <a:r>
              <a:rPr lang="en-US" sz="2000" dirty="0">
                <a:latin typeface="Alfred Sans" panose="00000500000000000000" pitchFamily="50" charset="0"/>
              </a:rPr>
              <a:t>The right to form associations and participate in meetings or demonstrations.</a:t>
            </a:r>
          </a:p>
          <a:p>
            <a:endParaRPr lang="nb-NO" sz="2000" dirty="0">
              <a:latin typeface="Alfred Sans" panose="00000500000000000000" pitchFamily="50" charset="0"/>
            </a:endParaRPr>
          </a:p>
          <a:p>
            <a:r>
              <a:rPr lang="en-US" sz="2000" b="1" dirty="0">
                <a:latin typeface="Alfred Sans" panose="00000500000000000000" pitchFamily="50" charset="0"/>
              </a:rPr>
              <a:t>Free and fair elections: </a:t>
            </a:r>
            <a:r>
              <a:rPr lang="en-US" sz="2000" dirty="0">
                <a:latin typeface="Alfred Sans" panose="00000500000000000000" pitchFamily="50" charset="0"/>
              </a:rPr>
              <a:t>Elections where everyone has equal opportunity to vote and run for office.</a:t>
            </a:r>
          </a:p>
          <a:p>
            <a:endParaRPr lang="en-US" sz="2000" dirty="0">
              <a:latin typeface="Alfred Sans" panose="00000500000000000000" pitchFamily="50" charset="0"/>
            </a:endParaRPr>
          </a:p>
          <a:p>
            <a:r>
              <a:rPr lang="en-US" sz="2000" b="1" dirty="0">
                <a:latin typeface="Alfred Sans" panose="00000500000000000000" pitchFamily="50" charset="0"/>
              </a:rPr>
              <a:t>Freedom of information: </a:t>
            </a:r>
            <a:r>
              <a:rPr lang="en-US" sz="2000" dirty="0">
                <a:latin typeface="Alfred Sans" panose="00000500000000000000" pitchFamily="50" charset="0"/>
              </a:rPr>
              <a:t>The right to access and share information, and to have insight into what the authorities are doing.</a:t>
            </a:r>
            <a:endParaRPr lang="nb-NO" sz="2000" dirty="0">
              <a:latin typeface="Alfred Sans" panose="00000500000000000000" pitchFamily="50" charset="0"/>
            </a:endParaRPr>
          </a:p>
          <a:p>
            <a:endParaRPr lang="nb-NO" dirty="0">
              <a:latin typeface="Alfred Sans" panose="00000500000000000000" pitchFamily="50" charset="0"/>
            </a:endParaRPr>
          </a:p>
          <a:p>
            <a:pPr fontAlgn="base"/>
            <a:endParaRPr lang="nb-NO" sz="2800" b="1" dirty="0">
              <a:latin typeface="Alfred Sans" panose="00000500000000000000" pitchFamily="50" charset="0"/>
            </a:endParaRPr>
          </a:p>
          <a:p>
            <a:pPr fontAlgn="base"/>
            <a:endParaRPr lang="nb-NO" sz="2800" dirty="0">
              <a:latin typeface="Alfred Sans" panose="00000500000000000000" pitchFamily="50" charset="0"/>
            </a:endParaRPr>
          </a:p>
          <a:p>
            <a:pPr fontAlgn="base"/>
            <a:endParaRPr lang="nb-NO" sz="2800" dirty="0">
              <a:latin typeface="Alfred Sans" panose="00000500000000000000" pitchFamily="50" charset="0"/>
            </a:endParaRPr>
          </a:p>
        </p:txBody>
      </p:sp>
      <p:pic>
        <p:nvPicPr>
          <p:cNvPr id="3" name="Picture 8">
            <a:extLst>
              <a:ext uri="{FF2B5EF4-FFF2-40B4-BE49-F238E27FC236}">
                <a16:creationId xmlns:a16="http://schemas.microsoft.com/office/drawing/2014/main" id="{5192A9DD-2A72-8A11-AD83-60A8E5C8260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4" name="Tittel 1">
            <a:extLst>
              <a:ext uri="{FF2B5EF4-FFF2-40B4-BE49-F238E27FC236}">
                <a16:creationId xmlns:a16="http://schemas.microsoft.com/office/drawing/2014/main" id="{51A62F6F-1CCE-1898-7840-0A19773BD01F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93F651B3-FC0A-9FDE-3914-CCE4CC23BC75}"/>
              </a:ext>
            </a:extLst>
          </p:cNvPr>
          <p:cNvSpPr txBox="1"/>
          <p:nvPr/>
        </p:nvSpPr>
        <p:spPr>
          <a:xfrm>
            <a:off x="6617368" y="1262665"/>
            <a:ext cx="5342020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Alfred Sans" panose="00000500000000000000" pitchFamily="50" charset="0"/>
              </a:rPr>
              <a:t>Civil disobedience: </a:t>
            </a:r>
            <a:r>
              <a:rPr lang="en-US" sz="2000" dirty="0">
                <a:latin typeface="Alfred Sans" panose="00000500000000000000" pitchFamily="50" charset="0"/>
              </a:rPr>
              <a:t>A non-violent breach of the law done to protest something perceived as unjust.</a:t>
            </a:r>
          </a:p>
          <a:p>
            <a:endParaRPr lang="nb-NO" sz="2000" dirty="0">
              <a:latin typeface="Alfred Sans" panose="00000500000000000000" pitchFamily="50" charset="0"/>
            </a:endParaRPr>
          </a:p>
          <a:p>
            <a:r>
              <a:rPr lang="en-US" sz="2000" b="1" dirty="0">
                <a:latin typeface="Alfred Sans" panose="00000500000000000000" pitchFamily="50" charset="0"/>
              </a:rPr>
              <a:t>Minority protection: </a:t>
            </a:r>
            <a:r>
              <a:rPr lang="en-US" sz="2000" dirty="0">
                <a:latin typeface="Alfred Sans" panose="00000500000000000000" pitchFamily="50" charset="0"/>
              </a:rPr>
              <a:t>The idea that minority groups are entitled to special protection.</a:t>
            </a:r>
          </a:p>
          <a:p>
            <a:endParaRPr lang="nb-NO" sz="2000" dirty="0">
              <a:latin typeface="Alfred Sans" panose="00000500000000000000" pitchFamily="50" charset="0"/>
            </a:endParaRPr>
          </a:p>
          <a:p>
            <a:r>
              <a:rPr lang="en-US" sz="2000" b="1" dirty="0">
                <a:latin typeface="Alfred Sans" panose="00000500000000000000" pitchFamily="50" charset="0"/>
              </a:rPr>
              <a:t>Rule of law: </a:t>
            </a:r>
            <a:r>
              <a:rPr lang="en-US" sz="2000" dirty="0">
                <a:latin typeface="Alfred Sans" panose="00000500000000000000" pitchFamily="50" charset="0"/>
              </a:rPr>
              <a:t>Everyone is equal before the law and entitled to a fair trial.</a:t>
            </a:r>
          </a:p>
          <a:p>
            <a:endParaRPr lang="nb-NO" sz="2000" dirty="0">
              <a:latin typeface="Alfred Sans" panose="00000500000000000000" pitchFamily="50" charset="0"/>
            </a:endParaRPr>
          </a:p>
          <a:p>
            <a:r>
              <a:rPr lang="en-US" sz="2000" b="1" dirty="0">
                <a:latin typeface="Alfred Sans" panose="00000500000000000000" pitchFamily="50" charset="0"/>
              </a:rPr>
              <a:t>Trust in institutions: </a:t>
            </a:r>
            <a:r>
              <a:rPr lang="en-US" sz="2000" dirty="0">
                <a:latin typeface="Alfred Sans" panose="00000500000000000000" pitchFamily="50" charset="0"/>
              </a:rPr>
              <a:t>People accept decisions and elections because they trust the system is fair.</a:t>
            </a:r>
          </a:p>
          <a:p>
            <a:endParaRPr lang="nb-NO" sz="2000" dirty="0">
              <a:latin typeface="Alfred Sans" panose="00000500000000000000" pitchFamily="50" charset="0"/>
            </a:endParaRPr>
          </a:p>
          <a:p>
            <a:r>
              <a:rPr lang="en-US" sz="2000" b="1" dirty="0">
                <a:latin typeface="Alfred Sans" panose="00000500000000000000" pitchFamily="50" charset="0"/>
              </a:rPr>
              <a:t>Democratic culture: </a:t>
            </a:r>
            <a:r>
              <a:rPr lang="en-US" sz="2000" dirty="0">
                <a:latin typeface="Alfred Sans" panose="00000500000000000000" pitchFamily="50" charset="0"/>
              </a:rPr>
              <a:t>Attitudes, values, and habits that support democracy.</a:t>
            </a:r>
            <a:endParaRPr lang="nb-NO" sz="2000" dirty="0">
              <a:latin typeface="Alfred Sans" panose="00000500000000000000" pitchFamily="50" charset="0"/>
            </a:endParaRPr>
          </a:p>
          <a:p>
            <a:endParaRPr lang="nb-NO" dirty="0"/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810C7473-156C-8A71-7C0A-C9B73CEBBEB8}"/>
              </a:ext>
            </a:extLst>
          </p:cNvPr>
          <p:cNvSpPr txBox="1"/>
          <p:nvPr/>
        </p:nvSpPr>
        <p:spPr>
          <a:xfrm>
            <a:off x="3128211" y="234730"/>
            <a:ext cx="56639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4000" dirty="0">
                <a:latin typeface="Alfred Sans" panose="00000500000000000000" pitchFamily="50" charset="0"/>
              </a:rPr>
              <a:t>EXPLANATIONS</a:t>
            </a:r>
          </a:p>
        </p:txBody>
      </p:sp>
    </p:spTree>
    <p:extLst>
      <p:ext uri="{BB962C8B-B14F-4D97-AF65-F5344CB8AC3E}">
        <p14:creationId xmlns:p14="http://schemas.microsoft.com/office/powerpoint/2010/main" val="16036346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CD55DD9-4922-2911-8398-2BDC5503F9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>
            <a:extLst>
              <a:ext uri="{FF2B5EF4-FFF2-40B4-BE49-F238E27FC236}">
                <a16:creationId xmlns:a16="http://schemas.microsoft.com/office/drawing/2014/main" id="{1961E5AE-3FF2-EE57-9653-91190BA23C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93" y="347417"/>
            <a:ext cx="2047449" cy="142494"/>
          </a:xfrm>
          <a:prstGeom prst="rect">
            <a:avLst/>
          </a:prstGeom>
        </p:spPr>
      </p:pic>
      <p:sp>
        <p:nvSpPr>
          <p:cNvPr id="3" name="Tittel 1">
            <a:extLst>
              <a:ext uri="{FF2B5EF4-FFF2-40B4-BE49-F238E27FC236}">
                <a16:creationId xmlns:a16="http://schemas.microsoft.com/office/drawing/2014/main" id="{804B9507-EB06-53A3-9736-D73932590DBB}"/>
              </a:ext>
            </a:extLst>
          </p:cNvPr>
          <p:cNvSpPr txBox="1">
            <a:spLocks/>
          </p:cNvSpPr>
          <p:nvPr/>
        </p:nvSpPr>
        <p:spPr>
          <a:xfrm>
            <a:off x="9388004" y="234730"/>
            <a:ext cx="2400703" cy="367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b-NO" sz="1400" dirty="0">
                <a:latin typeface="Alfred Sans" panose="00000500000000000000" pitchFamily="50" charset="0"/>
              </a:rPr>
              <a:t>FREDSPRISLEKSJONEN</a:t>
            </a:r>
          </a:p>
        </p:txBody>
      </p:sp>
      <p:pic>
        <p:nvPicPr>
          <p:cNvPr id="6" name="Bilde 5">
            <a:extLst>
              <a:ext uri="{FF2B5EF4-FFF2-40B4-BE49-F238E27FC236}">
                <a16:creationId xmlns:a16="http://schemas.microsoft.com/office/drawing/2014/main" id="{36EE63BF-ED97-B097-2B14-5F6C5A65317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40064" y="511025"/>
            <a:ext cx="4311872" cy="5835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290825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8c304cc-c514-487e-82e9-fdf1ff63f990" xsi:nil="true"/>
    <lcf76f155ced4ddcb4097134ff3c332f xmlns="d36067f8-d824-44e4-a548-ed4e04460227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9730468573503499BD4DC7423A99A3D" ma:contentTypeVersion="19" ma:contentTypeDescription="Create a new document." ma:contentTypeScope="" ma:versionID="608c2ff4e28ad98cf5cb4fa93dfb0743">
  <xsd:schema xmlns:xsd="http://www.w3.org/2001/XMLSchema" xmlns:xs="http://www.w3.org/2001/XMLSchema" xmlns:p="http://schemas.microsoft.com/office/2006/metadata/properties" xmlns:ns2="d36067f8-d824-44e4-a548-ed4e04460227" xmlns:ns3="c8c304cc-c514-487e-82e9-fdf1ff63f990" targetNamespace="http://schemas.microsoft.com/office/2006/metadata/properties" ma:root="true" ma:fieldsID="58d9091d43225a63b8420841ab11dc87" ns2:_="" ns3:_="">
    <xsd:import namespace="d36067f8-d824-44e4-a548-ed4e04460227"/>
    <xsd:import namespace="c8c304cc-c514-487e-82e9-fdf1ff63f9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6067f8-d824-44e4-a548-ed4e044602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101d63fc-7d79-4a4e-88ed-5f84a86502d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c304cc-c514-487e-82e9-fdf1ff63f990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a4fd77f1-1df9-460f-afb4-8dda8dc40df2}" ma:internalName="TaxCatchAll" ma:showField="CatchAllData" ma:web="c8c304cc-c514-487e-82e9-fdf1ff63f9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3F7C6AD-DBD6-43AC-8A1F-D23CAF46AED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FA8E99F-8AF3-46B7-A43B-A829086952C3}">
  <ds:schemaRefs>
    <ds:schemaRef ds:uri="http://purl.org/dc/dcmitype/"/>
    <ds:schemaRef ds:uri="http://purl.org/dc/elements/1.1/"/>
    <ds:schemaRef ds:uri="http://www.w3.org/XML/1998/namespace"/>
    <ds:schemaRef ds:uri="http://schemas.microsoft.com/office/2006/documentManagement/types"/>
    <ds:schemaRef ds:uri="c8c304cc-c514-487e-82e9-fdf1ff63f990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d36067f8-d824-44e4-a548-ed4e04460227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CAC7E2C3-9E6A-41C7-AF8F-B088047CCE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36067f8-d824-44e4-a548-ed4e04460227"/>
    <ds:schemaRef ds:uri="c8c304cc-c514-487e-82e9-fdf1ff63f9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583</Words>
  <Application>Microsoft Office PowerPoint</Application>
  <PresentationFormat>Widescreen</PresentationFormat>
  <Paragraphs>63</Paragraphs>
  <Slides>6</Slides>
  <Notes>5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12" baseType="lpstr">
      <vt:lpstr>Alfred Sans</vt:lpstr>
      <vt:lpstr>Alfred Serif Display</vt:lpstr>
      <vt:lpstr>Aptos</vt:lpstr>
      <vt:lpstr>Aptos Display</vt:lpstr>
      <vt:lpstr>Arial</vt:lpstr>
      <vt:lpstr>Office-tema</vt:lpstr>
      <vt:lpstr>Nobel Peace Prize 2025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Marie Sannem Thoring</dc:creator>
  <cp:lastModifiedBy>Marie Sannem Thoring</cp:lastModifiedBy>
  <cp:revision>14</cp:revision>
  <dcterms:created xsi:type="dcterms:W3CDTF">2025-10-01T10:02:45Z</dcterms:created>
  <dcterms:modified xsi:type="dcterms:W3CDTF">2025-10-12T15:04:50Z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0x010100A9730468573503499BD4DC7423A99A3D</vt:lpwstr>
  </property>
  <property fmtid="{D5CDD505-2E9C-101B-9397-08002B2CF9AE}" pid="3" name="MediaServiceImageTags">
    <vt:lpwstr/>
  </property>
</Properties>
</file>