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7" r:id="rId12"/>
    <p:sldId id="266" r:id="rId13"/>
    <p:sldId id="265" r:id="rId14"/>
    <p:sldId id="269" r:id="rId15"/>
    <p:sldId id="268" r:id="rId16"/>
    <p:sldId id="264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9" roundtripDataSignature="AMtx7miljsXeS5e8YDR73hmLfz7f4b5QH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9E744E-A51C-DD1B-01C0-A8D48BA4A941}" name="Justin Edwards" initials="JE" userId="S::juedwards@microsoft.com::9a4b8f83-68f1-4b28-b012-643b42f4f3af" providerId="AD"/>
  <p188:author id="{A27501AF-14FA-4A5A-0B56-46BB559C58BE}" name="Daniel Stewart" initials="DS" userId="S::dastewart@microsoft.com::6067d913-84c6-4c17-bcad-8fe49e8c21c4" providerId="AD"/>
  <p188:author id="{A4E624B9-3132-275E-044B-CB1BE2988B4F}" name="Mira Langeland" initials="ML" userId="1ede672a21606ac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7208" autoAdjust="0"/>
  </p:normalViewPr>
  <p:slideViewPr>
    <p:cSldViewPr snapToGrid="0">
      <p:cViewPr varScale="1">
        <p:scale>
          <a:sx n="136" d="100"/>
          <a:sy n="136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7" name="Google Shape;4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52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64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00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3395a9df7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13395a9df7b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Forklar en gang til at Desmond Tutu jobbet for å endre alt dette , og det aparteid varte fra 1948 til 1994. Etter de Aparteid var avsluttet i 1994 han jobbet for å ha samfunn tilgi Hver annet , til tross de diskriminering og urettferdighet .</a:t>
            </a:r>
          </a:p>
          <a:p>
            <a:pPr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 La elevene komme på nytt deres tegninger og fyll ut deres tegninger med hva de synes at skulle være der , i stedet for hva de se i _ bilder . </a:t>
            </a:r>
            <a:r>
              <a:rPr lang="no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Inviter elevene til å lage tegninger inn i de kunstverk de tror det burde være i en verden gratis av rasisme .</a:t>
            </a:r>
          </a:p>
        </p:txBody>
      </p:sp>
      <p:sp>
        <p:nvSpPr>
          <p:cNvPr id="489" name="Google Shape;489;g13395a9df7b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395a9df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13395a9df7b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</a:pPr>
            <a:r>
              <a:rPr lang="nb-NO" sz="1050" dirty="0"/>
              <a:t>Dra nytte av elevenes forkunnskaper ved å varme opp klassen med noen av de følgende spørsmålene (se svar i nøkkelfakta-delen ovenfor). Noter elevenes svar og tanker på tavlen eller på kartpapir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nb-NO" sz="1100" dirty="0">
                <a:solidFill>
                  <a:srgbClr val="2E2A25"/>
                </a:solidFill>
              </a:rPr>
              <a:t>Apartheid betyr rasesegregering, eller «separert» og var et politisk system i Sør-Afrika mellom 1948 og 1994. </a:t>
            </a:r>
            <a:r>
              <a:rPr lang="nb-NO" sz="1100" dirty="0" err="1">
                <a:solidFill>
                  <a:srgbClr val="2E2A25"/>
                </a:solidFill>
              </a:rPr>
              <a:t>Apharteid</a:t>
            </a:r>
            <a:r>
              <a:rPr lang="nb-NO" sz="1100" dirty="0">
                <a:solidFill>
                  <a:srgbClr val="2E2A25"/>
                </a:solidFill>
              </a:rPr>
              <a:t>-regimet var et (rasistisk) system som skilte folk etter hudfarge, slik at hvite skulle ha størst makt.</a:t>
            </a:r>
            <a:endParaRPr lang="nb-NO" sz="105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o"/>
            </a:pPr>
            <a:endParaRPr sz="1100" dirty="0"/>
          </a:p>
        </p:txBody>
      </p:sp>
      <p:sp>
        <p:nvSpPr>
          <p:cNvPr id="425" name="Google Shape;425;g13395a9df7b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32da1c3c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132da1c3c4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132da1c3c4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3395a9df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13395a9df7b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tabLst/>
              <a:defRPr/>
            </a:pPr>
            <a:r>
              <a:rPr lang="nb-NO" dirty="0"/>
              <a:t>Lærere, legg gjerne til og utvid dette basert på fakta i timeplanen.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b-NO" dirty="0"/>
              <a:t>Det finnes også flere filmklipp på </a:t>
            </a:r>
            <a:r>
              <a:rPr lang="nb-NO" dirty="0" err="1"/>
              <a:t>youtube</a:t>
            </a:r>
            <a:r>
              <a:rPr lang="nb-NO" dirty="0"/>
              <a:t> om Apartheid og Desmond Tutu dere kan vise. </a:t>
            </a:r>
            <a:endParaRPr dirty="0"/>
          </a:p>
        </p:txBody>
      </p:sp>
      <p:sp>
        <p:nvSpPr>
          <p:cNvPr id="448" name="Google Shape;448;g13395a9df7b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3395a9df7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13395a9df7b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100" dirty="0"/>
              <a:t>Kan spilles med hele klassen, i mindre grupper eller to og to</a:t>
            </a:r>
            <a:endParaRPr sz="1100" dirty="0"/>
          </a:p>
        </p:txBody>
      </p:sp>
      <p:sp>
        <p:nvSpPr>
          <p:cNvPr id="458" name="Google Shape;458;g13395a9df7b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2f64680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132f64680b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468" name="Google Shape;468;g132f64680b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3395a9df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13395a9df7b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no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Bildeanalyse - EN SISTE RUNDE!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Fortell elevene de er skal spille en runde til av kopimaskin . Gi hver elev en av de historisk bildene i vedlegg . Par elevene sammen og sørg for at partneren deres har et annet bilde .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Fortell elevene de vil  prøv å forklare partneren deres hva _ de se i _ bilde . Be dem bare beskrive de gjenstander og detaljer , men de  har ikke lov til å beskrive farger , ord i _ bilde eller følelser eller noe tolkninger . ( dette er viktig for senere)Den andre eleven får ikke se de bilde , men må prøve å tegne hva partneren deres beskriver . </a:t>
            </a:r>
            <a:r>
              <a:rPr lang="no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 er tillatt denne gangen imidlertid for å stille spørsmål sammen de måte .</a:t>
            </a:r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En gang de første elevene har gått , har dem bytte slik at begge elevene har hatt mulighet til å beskrive og tegne .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En gang begge elevene har begge deler beskrevet og tegnet , tillat dem å vise hver annen deres tegninger men ikke la dem vise hver annen det originale bildet ennå .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Ved å bruke powerpoint , vis klasse den opprinnelige historiske bilder .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Før en kort diskusjon for å hjelpe elevene å forstå det alle i _ klasse var hørsel Om de samme bildene og likevel de tegninger var annerledes. Selv når vi er ikke sint , er det mulig å oppleve hørsel noe annen enn hva som blir sa . Det er lett å misforstå hver enkelt annet . Det er viktig å øve bli en god lytter , men også å lære hvordan velge _ de riktige ordene ved å stille spørsmål for å forstå hver annen bedre .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 dem tenke _ Om de trening de gjorde nettopp : Når de  ble til usikker av hva personen som forklarer mente de _ stilte spørsmål for å bli bedre forklaring  De  gjorde dette naturlig å unngå misforståelser . Noen ganger bare innser noe er en misforståelse kan hjelp du bevege seg på en ikke-voldelig måte .</a:t>
            </a:r>
          </a:p>
          <a:p>
            <a:pPr lvl="1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Reflektere på de innhold av de  bilder :</a:t>
            </a:r>
          </a:p>
          <a:p>
            <a:pPr lvl="2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Hvordan gjør disse bilder gjør deg føle ?</a:t>
            </a:r>
          </a:p>
          <a:p>
            <a:pPr lvl="2" rtl="0" fontAlgn="base"/>
            <a:r>
              <a:rPr lang="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Hvordan gjør du synes at dette føltes å ikke kunne ta de samme bussene, spis de samme restaurantene, ikke gå på de samme skolene og for svarte folk skal ikke ha de samme rettighetene som hvit mennesker 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1" name="Google Shape;481;g13395a9df7b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48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4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Intro Slide">
  <p:cSld name="Red: Intro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1070" y="2070316"/>
            <a:ext cx="2427030" cy="342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/>
        </p:nvSpPr>
        <p:spPr>
          <a:xfrm>
            <a:off x="11044238" y="13430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Table Slide">
  <p:cSld name="Green: Tab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740" y="4998348"/>
            <a:ext cx="1514328" cy="9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Bulllet Slide">
  <p:cSld name="Green: Bulllet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4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4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4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4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4"/>
          <p:cNvSpPr/>
          <p:nvPr/>
        </p:nvSpPr>
        <p:spPr>
          <a:xfrm>
            <a:off x="176963" y="2010626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22571" y="183726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Large Picture">
  <p:cSld name="Green: Large Pictur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E6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>
            <a:spLocks noGrp="1"/>
          </p:cNvSpPr>
          <p:nvPr>
            <p:ph type="pic" idx="2"/>
          </p:nvPr>
        </p:nvSpPr>
        <p:spPr>
          <a:xfrm>
            <a:off x="2961992" y="1654233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Full Bleed Picture">
  <p:cSld name="Green: Full Bleed Pictu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Full Bleed Media">
  <p:cSld name="Green: Full Bleed Medi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Media 1">
  <p:cSld name="Green: Media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>
            <a:spLocks noGrp="1"/>
          </p:cNvSpPr>
          <p:nvPr>
            <p:ph type="media" idx="2"/>
          </p:nvPr>
        </p:nvSpPr>
        <p:spPr>
          <a:xfrm>
            <a:off x="2387867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5" name="Google Shape;115;p18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116" name="Google Shape;116;p18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5173" y="4327612"/>
            <a:ext cx="1514328" cy="9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Media 2">
  <p:cSld name="Green: Media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2" name="Google Shape;122;p19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123" name="Google Shape;123;p19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9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>
            <a:spLocks noGrp="1"/>
          </p:cNvSpPr>
          <p:nvPr>
            <p:ph type="media" idx="2"/>
          </p:nvPr>
        </p:nvSpPr>
        <p:spPr>
          <a:xfrm>
            <a:off x="2387867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Intro Slide">
  <p:cSld name="Purple: Intro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41714C3-5B15-2684-34A3-BE9A0A853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8819913" y="1325465"/>
            <a:ext cx="2300378" cy="3931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Text / Picture">
  <p:cSld name="Purple: Text / Pictur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F3EB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>
            <a:spLocks noGrp="1"/>
          </p:cNvSpPr>
          <p:nvPr>
            <p:ph type="pic" idx="2"/>
          </p:nvPr>
        </p:nvSpPr>
        <p:spPr>
          <a:xfrm>
            <a:off x="5858933" y="1363288"/>
            <a:ext cx="4516967" cy="4535084"/>
          </a:xfrm>
          <a:prstGeom prst="rect">
            <a:avLst/>
          </a:prstGeom>
          <a:noFill/>
          <a:ln>
            <a:noFill/>
          </a:ln>
        </p:spPr>
      </p:sp>
      <p:pic>
        <p:nvPicPr>
          <p:cNvPr id="145" name="Google Shape;14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F46C027-C766-E2DA-3CE4-0068A1E1F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0511" y="3606781"/>
            <a:ext cx="1341005" cy="22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Table Slide">
  <p:cSld name="Purple: Tab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3762F91-7A85-94C6-D8F7-E8A0AD3DF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0511" y="3606781"/>
            <a:ext cx="1341005" cy="22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Table Slide">
  <p:cSld name="Red: Tab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1869" y="4458862"/>
            <a:ext cx="1019174" cy="143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Bulllet Slide">
  <p:cSld name="Purple: Bulllet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3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3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3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3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3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Large Picture">
  <p:cSld name="Purple: Large Pictur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F3EB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>
            <a:spLocks noGrp="1"/>
          </p:cNvSpPr>
          <p:nvPr>
            <p:ph type="pic" idx="2"/>
          </p:nvPr>
        </p:nvSpPr>
        <p:spPr>
          <a:xfrm>
            <a:off x="2961992" y="1654232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180" name="Google Shape;18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Full Bleed Picture">
  <p:cSld name="Purple: Full Bleed Pictur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Full Bleed Media">
  <p:cSld name="Purple: Full Bleed Media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5F9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915F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: Media 2">
  <p:cSld name="Purple: Media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8" name="Google Shape;198;p28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199" name="Google Shape;199;p28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8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91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>
            <a:spLocks noGrp="1"/>
          </p:cNvSpPr>
          <p:nvPr>
            <p:ph type="media" idx="2"/>
          </p:nvPr>
        </p:nvSpPr>
        <p:spPr>
          <a:xfrm>
            <a:off x="2387867" y="863599"/>
            <a:ext cx="7404370" cy="367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5F9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915F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Intro Slide">
  <p:cSld name="Blue: Intro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28755" y="1323309"/>
            <a:ext cx="3076412" cy="324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Text / Picture">
  <p:cSld name="Blue: Text / Pictur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E7E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>
            <a:spLocks noGrp="1"/>
          </p:cNvSpPr>
          <p:nvPr>
            <p:ph type="pic" idx="2"/>
          </p:nvPr>
        </p:nvSpPr>
        <p:spPr>
          <a:xfrm>
            <a:off x="5858933" y="1363288"/>
            <a:ext cx="4516967" cy="4535084"/>
          </a:xfrm>
          <a:prstGeom prst="rect">
            <a:avLst/>
          </a:prstGeom>
          <a:noFill/>
          <a:ln>
            <a:noFill/>
          </a:ln>
        </p:spPr>
      </p:sp>
      <p:pic>
        <p:nvPicPr>
          <p:cNvPr id="221" name="Google Shape;22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12379" y="4594161"/>
            <a:ext cx="1235049" cy="130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Table Slide">
  <p:cSld name="Blue: Tab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12379" y="4594161"/>
            <a:ext cx="1235049" cy="130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Bulllet Slide">
  <p:cSld name="Blue: Bulllet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32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32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32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32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2106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2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Large Picture">
  <p:cSld name="Blue: Large Pictur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E7E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3"/>
          <p:cNvSpPr>
            <a:spLocks noGrp="1"/>
          </p:cNvSpPr>
          <p:nvPr>
            <p:ph type="pic" idx="2"/>
          </p:nvPr>
        </p:nvSpPr>
        <p:spPr>
          <a:xfrm>
            <a:off x="2961992" y="1654232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256" name="Google Shape;2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4">
  <p:cSld name="Intro Slide 4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A picture containing bedroom, roo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" y="0"/>
            <a:ext cx="121911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3901" y="2322287"/>
            <a:ext cx="4106007" cy="201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720726" y="4452329"/>
            <a:ext cx="4108434" cy="7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Full Bleed Picture">
  <p:cSld name="Blue: Full Bleed Pictur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3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Full Bleed Media">
  <p:cSld name="Blue: Full Bleed Media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728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B72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Media 1">
  <p:cSld name="Blue: Media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6" name="Google Shape;266;p36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267" name="Google Shape;267;p36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9" name="Google Shape;26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0469574" y="4053244"/>
            <a:ext cx="1235049" cy="13042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>
            <a:spLocks noGrp="1"/>
          </p:cNvSpPr>
          <p:nvPr>
            <p:ph type="media" idx="2"/>
          </p:nvPr>
        </p:nvSpPr>
        <p:spPr>
          <a:xfrm>
            <a:off x="2386883" y="863600"/>
            <a:ext cx="7418233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728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B72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: Media 2">
  <p:cSld name="Blue: Media 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74" name="Google Shape;274;p37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275" name="Google Shape;275;p37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37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4B7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>
            <a:spLocks noGrp="1"/>
          </p:cNvSpPr>
          <p:nvPr>
            <p:ph type="media" idx="2"/>
          </p:nvPr>
        </p:nvSpPr>
        <p:spPr>
          <a:xfrm>
            <a:off x="2386883" y="863600"/>
            <a:ext cx="7418233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728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B72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Bulllet Slide">
  <p:cSld name="Red: Bulllet Slid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7" name="Google Shape;28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9"/>
          <p:cNvSpPr>
            <a:spLocks noGrp="1"/>
          </p:cNvSpPr>
          <p:nvPr>
            <p:ph type="pic" idx="6"/>
          </p:nvPr>
        </p:nvSpPr>
        <p:spPr>
          <a:xfrm>
            <a:off x="868179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39"/>
          <p:cNvSpPr>
            <a:spLocks noGrp="1"/>
          </p:cNvSpPr>
          <p:nvPr>
            <p:ph type="pic" idx="7"/>
          </p:nvPr>
        </p:nvSpPr>
        <p:spPr>
          <a:xfrm>
            <a:off x="2974298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39"/>
          <p:cNvSpPr>
            <a:spLocks noGrp="1"/>
          </p:cNvSpPr>
          <p:nvPr>
            <p:ph type="pic" idx="8"/>
          </p:nvPr>
        </p:nvSpPr>
        <p:spPr>
          <a:xfrm>
            <a:off x="5087910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39"/>
          <p:cNvSpPr>
            <a:spLocks noGrp="1"/>
          </p:cNvSpPr>
          <p:nvPr>
            <p:ph type="pic" idx="9"/>
          </p:nvPr>
        </p:nvSpPr>
        <p:spPr>
          <a:xfrm>
            <a:off x="7209445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39"/>
          <p:cNvSpPr>
            <a:spLocks noGrp="1"/>
          </p:cNvSpPr>
          <p:nvPr>
            <p:ph type="pic" idx="13"/>
          </p:nvPr>
        </p:nvSpPr>
        <p:spPr>
          <a:xfrm>
            <a:off x="9345543" y="2024546"/>
            <a:ext cx="1934980" cy="1918804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39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Large Picture">
  <p:cSld name="Red: Large Pictur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F8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0"/>
          <p:cNvSpPr>
            <a:spLocks noGrp="1"/>
          </p:cNvSpPr>
          <p:nvPr>
            <p:ph type="pic" idx="2"/>
          </p:nvPr>
        </p:nvSpPr>
        <p:spPr>
          <a:xfrm>
            <a:off x="2961992" y="1654231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310" name="Google Shape;31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Full Bleed Picture">
  <p:cSld name="Red: Full Bleed Pictur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41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Full Bleed Media">
  <p:cSld name="Red: Full Bleed Media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504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65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Media 1">
  <p:cSld name="Red: Media 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3"/>
          <p:cNvSpPr>
            <a:spLocks noGrp="1"/>
          </p:cNvSpPr>
          <p:nvPr>
            <p:ph type="media" idx="2"/>
          </p:nvPr>
        </p:nvSpPr>
        <p:spPr>
          <a:xfrm>
            <a:off x="2393815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504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65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3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21" name="Google Shape;321;p43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322" name="Google Shape;322;p43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4" name="Google Shape;32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7512" y="3814144"/>
            <a:ext cx="1019174" cy="143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Media 2">
  <p:cSld name="Red: Media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4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28" name="Google Shape;328;p44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329" name="Google Shape;329;p44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44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4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4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4"/>
          <p:cNvSpPr>
            <a:spLocks noGrp="1"/>
          </p:cNvSpPr>
          <p:nvPr>
            <p:ph type="media" idx="2"/>
          </p:nvPr>
        </p:nvSpPr>
        <p:spPr>
          <a:xfrm>
            <a:off x="2393815" y="863600"/>
            <a:ext cx="740437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504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65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: Text / Picture">
  <p:cSld name="Red: Text / Pictur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F8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65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>
            <a:off x="5858933" y="1363287"/>
            <a:ext cx="4516967" cy="4535083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1869" y="4458862"/>
            <a:ext cx="1019174" cy="143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Intro Slide">
  <p:cSld name="Orange: Intro Slid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5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5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5"/>
          <p:cNvSpPr txBox="1"/>
          <p:nvPr/>
        </p:nvSpPr>
        <p:spPr>
          <a:xfrm>
            <a:off x="11044238" y="13430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685" y="1805364"/>
            <a:ext cx="4655937" cy="380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Text / Picture">
  <p:cSld name="Orange: Text / Pictur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FAE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6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6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46"/>
          <p:cNvSpPr>
            <a:spLocks noGrp="1"/>
          </p:cNvSpPr>
          <p:nvPr>
            <p:ph type="pic" idx="2"/>
          </p:nvPr>
        </p:nvSpPr>
        <p:spPr>
          <a:xfrm>
            <a:off x="5858933" y="1363286"/>
            <a:ext cx="4516967" cy="4535083"/>
          </a:xfrm>
          <a:prstGeom prst="rect">
            <a:avLst/>
          </a:prstGeom>
          <a:noFill/>
          <a:ln>
            <a:noFill/>
          </a:ln>
        </p:spPr>
      </p:sp>
      <p:pic>
        <p:nvPicPr>
          <p:cNvPr id="352" name="Google Shape;35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Google Shape;35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954" y="4613044"/>
            <a:ext cx="1700295" cy="138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Table Slide">
  <p:cSld name="Orange: Table Slid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8" name="Google Shape;35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7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0" name="Google Shape;36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954" y="4613044"/>
            <a:ext cx="1700295" cy="138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Bulllet Slide">
  <p:cSld name="Orange: Bulllet Slid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"/>
          <p:cNvSpPr/>
          <p:nvPr/>
        </p:nvSpPr>
        <p:spPr>
          <a:xfrm>
            <a:off x="0" y="0"/>
            <a:ext cx="12192000" cy="1663908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4" name="Google Shape;36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8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48"/>
          <p:cNvSpPr txBox="1">
            <a:spLocks noGrp="1"/>
          </p:cNvSpPr>
          <p:nvPr>
            <p:ph type="body" idx="1"/>
          </p:nvPr>
        </p:nvSpPr>
        <p:spPr>
          <a:xfrm>
            <a:off x="868179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body" idx="2"/>
          </p:nvPr>
        </p:nvSpPr>
        <p:spPr>
          <a:xfrm>
            <a:off x="2974298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48"/>
          <p:cNvSpPr txBox="1">
            <a:spLocks noGrp="1"/>
          </p:cNvSpPr>
          <p:nvPr>
            <p:ph type="body" idx="3"/>
          </p:nvPr>
        </p:nvSpPr>
        <p:spPr>
          <a:xfrm>
            <a:off x="5087910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8"/>
          <p:cNvSpPr txBox="1">
            <a:spLocks noGrp="1"/>
          </p:cNvSpPr>
          <p:nvPr>
            <p:ph type="body" idx="4"/>
          </p:nvPr>
        </p:nvSpPr>
        <p:spPr>
          <a:xfrm>
            <a:off x="7209445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48"/>
          <p:cNvSpPr txBox="1">
            <a:spLocks noGrp="1"/>
          </p:cNvSpPr>
          <p:nvPr>
            <p:ph type="body" idx="5"/>
          </p:nvPr>
        </p:nvSpPr>
        <p:spPr>
          <a:xfrm>
            <a:off x="9345543" y="4141590"/>
            <a:ext cx="1934981" cy="61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b="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b="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b="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48"/>
          <p:cNvSpPr>
            <a:spLocks noGrp="1"/>
          </p:cNvSpPr>
          <p:nvPr>
            <p:ph type="pic" idx="6"/>
          </p:nvPr>
        </p:nvSpPr>
        <p:spPr>
          <a:xfrm>
            <a:off x="868179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48"/>
          <p:cNvSpPr>
            <a:spLocks noGrp="1"/>
          </p:cNvSpPr>
          <p:nvPr>
            <p:ph type="pic" idx="7"/>
          </p:nvPr>
        </p:nvSpPr>
        <p:spPr>
          <a:xfrm>
            <a:off x="2974298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48"/>
          <p:cNvSpPr>
            <a:spLocks noGrp="1"/>
          </p:cNvSpPr>
          <p:nvPr>
            <p:ph type="pic" idx="8"/>
          </p:nvPr>
        </p:nvSpPr>
        <p:spPr>
          <a:xfrm>
            <a:off x="5087910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48"/>
          <p:cNvSpPr>
            <a:spLocks noGrp="1"/>
          </p:cNvSpPr>
          <p:nvPr>
            <p:ph type="pic" idx="9"/>
          </p:nvPr>
        </p:nvSpPr>
        <p:spPr>
          <a:xfrm>
            <a:off x="7209445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48"/>
          <p:cNvSpPr>
            <a:spLocks noGrp="1"/>
          </p:cNvSpPr>
          <p:nvPr>
            <p:ph type="pic" idx="13"/>
          </p:nvPr>
        </p:nvSpPr>
        <p:spPr>
          <a:xfrm>
            <a:off x="9345543" y="2024545"/>
            <a:ext cx="1934980" cy="1918803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48"/>
          <p:cNvSpPr/>
          <p:nvPr/>
        </p:nvSpPr>
        <p:spPr>
          <a:xfrm>
            <a:off x="176963" y="2010626"/>
            <a:ext cx="173359" cy="183345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8"/>
          <p:cNvSpPr/>
          <p:nvPr/>
        </p:nvSpPr>
        <p:spPr>
          <a:xfrm>
            <a:off x="522571" y="1837267"/>
            <a:ext cx="173359" cy="183345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8"/>
          <p:cNvSpPr/>
          <p:nvPr/>
        </p:nvSpPr>
        <p:spPr>
          <a:xfrm>
            <a:off x="355600" y="1663908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8"/>
          <p:cNvSpPr/>
          <p:nvPr/>
        </p:nvSpPr>
        <p:spPr>
          <a:xfrm>
            <a:off x="11669837" y="2010626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8"/>
          <p:cNvSpPr/>
          <p:nvPr/>
        </p:nvSpPr>
        <p:spPr>
          <a:xfrm>
            <a:off x="11843196" y="167086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8"/>
          <p:cNvSpPr/>
          <p:nvPr/>
        </p:nvSpPr>
        <p:spPr>
          <a:xfrm>
            <a:off x="10507691" y="166390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Large Picture">
  <p:cSld name="Orange: Large Pictur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/>
          <p:nvPr/>
        </p:nvSpPr>
        <p:spPr>
          <a:xfrm>
            <a:off x="838199" y="1654233"/>
            <a:ext cx="2123793" cy="4181674"/>
          </a:xfrm>
          <a:prstGeom prst="rect">
            <a:avLst/>
          </a:prstGeom>
          <a:solidFill>
            <a:srgbClr val="FAE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9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10491703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9"/>
          <p:cNvSpPr txBox="1">
            <a:spLocks noGrp="1"/>
          </p:cNvSpPr>
          <p:nvPr>
            <p:ph type="body" idx="1"/>
          </p:nvPr>
        </p:nvSpPr>
        <p:spPr>
          <a:xfrm>
            <a:off x="1046375" y="1933731"/>
            <a:ext cx="1677972" cy="36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49"/>
          <p:cNvSpPr>
            <a:spLocks noGrp="1"/>
          </p:cNvSpPr>
          <p:nvPr>
            <p:ph type="pic" idx="2"/>
          </p:nvPr>
        </p:nvSpPr>
        <p:spPr>
          <a:xfrm>
            <a:off x="2961992" y="1654230"/>
            <a:ext cx="8367912" cy="4181673"/>
          </a:xfrm>
          <a:prstGeom prst="rect">
            <a:avLst/>
          </a:prstGeom>
          <a:noFill/>
          <a:ln>
            <a:noFill/>
          </a:ln>
        </p:spPr>
      </p:sp>
      <p:pic>
        <p:nvPicPr>
          <p:cNvPr id="387" name="Google Shape;38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9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Full Bleed Picture">
  <p:cSld name="Orange: Full Bleed Picture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50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Full Bleed Media">
  <p:cSld name="Orange: Full Bleed Media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E2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C6E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Media 1">
  <p:cSld name="Orange: Media 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2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7" name="Google Shape;397;p52"/>
          <p:cNvGrpSpPr/>
          <p:nvPr/>
        </p:nvGrpSpPr>
        <p:grpSpPr>
          <a:xfrm>
            <a:off x="1104901" y="5622091"/>
            <a:ext cx="655453" cy="655717"/>
            <a:chOff x="596096" y="5359033"/>
            <a:chExt cx="1057007" cy="1057007"/>
          </a:xfrm>
        </p:grpSpPr>
        <p:sp>
          <p:nvSpPr>
            <p:cNvPr id="398" name="Google Shape;398;p52"/>
            <p:cNvSpPr/>
            <p:nvPr/>
          </p:nvSpPr>
          <p:spPr>
            <a:xfrm>
              <a:off x="942115" y="5636428"/>
              <a:ext cx="444725" cy="51390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2"/>
            <p:cNvSpPr/>
            <p:nvPr/>
          </p:nvSpPr>
          <p:spPr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0" name="Google Shape;40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7512" y="3814144"/>
            <a:ext cx="1019174" cy="143951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2"/>
          <p:cNvSpPr>
            <a:spLocks noGrp="1"/>
          </p:cNvSpPr>
          <p:nvPr>
            <p:ph type="media" idx="2"/>
          </p:nvPr>
        </p:nvSpPr>
        <p:spPr>
          <a:xfrm>
            <a:off x="2393815" y="863599"/>
            <a:ext cx="7404370" cy="367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E2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C6E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: Media 2">
  <p:cSld name="Orange: Media 2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"/>
          <p:cNvSpPr/>
          <p:nvPr/>
        </p:nvSpPr>
        <p:spPr>
          <a:xfrm>
            <a:off x="0" y="4876800"/>
            <a:ext cx="12192000" cy="1981200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3"/>
          <p:cNvSpPr txBox="1">
            <a:spLocks noGrp="1"/>
          </p:cNvSpPr>
          <p:nvPr>
            <p:ph type="body" idx="1"/>
          </p:nvPr>
        </p:nvSpPr>
        <p:spPr>
          <a:xfrm>
            <a:off x="2216149" y="5578475"/>
            <a:ext cx="8870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31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05" name="Google Shape;405;p53"/>
          <p:cNvGrpSpPr/>
          <p:nvPr/>
        </p:nvGrpSpPr>
        <p:grpSpPr>
          <a:xfrm>
            <a:off x="1104901" y="5622090"/>
            <a:ext cx="655454" cy="655718"/>
            <a:chOff x="643973" y="5329145"/>
            <a:chExt cx="849680" cy="850022"/>
          </a:xfrm>
        </p:grpSpPr>
        <p:sp>
          <p:nvSpPr>
            <p:cNvPr id="406" name="Google Shape;406;p53"/>
            <p:cNvSpPr/>
            <p:nvPr/>
          </p:nvSpPr>
          <p:spPr>
            <a:xfrm flipH="1">
              <a:off x="856258" y="5541516"/>
              <a:ext cx="425111" cy="425281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8420" y="2257"/>
                  </a:lnTo>
                  <a:lnTo>
                    <a:pt x="5428" y="3158"/>
                  </a:lnTo>
                  <a:lnTo>
                    <a:pt x="6904" y="4678"/>
                  </a:lnTo>
                  <a:lnTo>
                    <a:pt x="10000" y="7770"/>
                  </a:lnTo>
                  <a:lnTo>
                    <a:pt x="8941" y="8830"/>
                  </a:lnTo>
                  <a:lnTo>
                    <a:pt x="7767" y="10000"/>
                  </a:lnTo>
                  <a:lnTo>
                    <a:pt x="4671" y="6907"/>
                  </a:lnTo>
                  <a:lnTo>
                    <a:pt x="3332" y="5598"/>
                  </a:lnTo>
                  <a:lnTo>
                    <a:pt x="2256" y="84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3"/>
            <p:cNvSpPr/>
            <p:nvPr/>
          </p:nvSpPr>
          <p:spPr>
            <a:xfrm>
              <a:off x="643973" y="5329145"/>
              <a:ext cx="849680" cy="850022"/>
            </a:xfrm>
            <a:prstGeom prst="ellipse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64"/>
                <a:buFont typeface="Calibri"/>
                <a:buNone/>
              </a:pPr>
              <a:endParaRPr sz="17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53"/>
          <p:cNvSpPr/>
          <p:nvPr/>
        </p:nvSpPr>
        <p:spPr>
          <a:xfrm>
            <a:off x="3175" y="4703441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3"/>
          <p:cNvSpPr/>
          <p:nvPr/>
        </p:nvSpPr>
        <p:spPr>
          <a:xfrm>
            <a:off x="515898" y="4533900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3"/>
          <p:cNvSpPr/>
          <p:nvPr/>
        </p:nvSpPr>
        <p:spPr>
          <a:xfrm>
            <a:off x="342539" y="4703441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3"/>
          <p:cNvSpPr/>
          <p:nvPr/>
        </p:nvSpPr>
        <p:spPr>
          <a:xfrm>
            <a:off x="8188" y="390423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3"/>
          <p:cNvSpPr/>
          <p:nvPr/>
        </p:nvSpPr>
        <p:spPr>
          <a:xfrm>
            <a:off x="689257" y="4711077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3"/>
          <p:cNvSpPr/>
          <p:nvPr/>
        </p:nvSpPr>
        <p:spPr>
          <a:xfrm>
            <a:off x="4205454" y="4699623"/>
            <a:ext cx="173359" cy="173359"/>
          </a:xfrm>
          <a:prstGeom prst="rect">
            <a:avLst/>
          </a:prstGeom>
          <a:solidFill>
            <a:srgbClr val="CC6E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3"/>
          <p:cNvSpPr>
            <a:spLocks noGrp="1"/>
          </p:cNvSpPr>
          <p:nvPr>
            <p:ph type="media" idx="2"/>
          </p:nvPr>
        </p:nvSpPr>
        <p:spPr>
          <a:xfrm>
            <a:off x="2393815" y="863599"/>
            <a:ext cx="7404370" cy="367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E2C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CC6E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1">
  <p:cSld name="Intro Sli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18021" t="3192" b="10631"/>
          <a:stretch/>
        </p:blipFill>
        <p:spPr>
          <a:xfrm>
            <a:off x="0" y="-1"/>
            <a:ext cx="12192000" cy="696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68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723900" y="4572000"/>
            <a:ext cx="4584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2">
  <p:cSld name="Intro Slide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l="15702" r="13262" b="2389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68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723900" y="4572000"/>
            <a:ext cx="4584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3">
  <p:cSld name="Intro Slide 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l="9640" b="23847"/>
          <a:stretch/>
        </p:blipFill>
        <p:spPr>
          <a:xfrm flipH="1">
            <a:off x="0" y="-5979"/>
            <a:ext cx="12192000" cy="686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68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3900" y="4572000"/>
            <a:ext cx="4584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Intro Slide">
  <p:cSld name="Green: Intro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3408961" y="0"/>
            <a:ext cx="6858000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1" y="0"/>
            <a:ext cx="6858000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636182"/>
            <a:ext cx="1834906" cy="44375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  <a:defRPr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723899" y="4572000"/>
            <a:ext cx="598947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381" y="2730230"/>
            <a:ext cx="3614846" cy="213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: Text / Picture">
  <p:cSld name="Green: Text / Pictu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838200" y="1363288"/>
            <a:ext cx="5020733" cy="4535085"/>
          </a:xfrm>
          <a:prstGeom prst="rect">
            <a:avLst/>
          </a:prstGeom>
          <a:solidFill>
            <a:srgbClr val="E6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10893424" y="0"/>
            <a:ext cx="1295401" cy="6858000"/>
          </a:xfrm>
          <a:prstGeom prst="rect">
            <a:avLst/>
          </a:prstGeom>
          <a:solidFill>
            <a:srgbClr val="488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1229192" y="1654233"/>
            <a:ext cx="4240275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000"/>
              <a:buNone/>
              <a:defRPr sz="2000" b="0">
                <a:solidFill>
                  <a:srgbClr val="4E4F4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None/>
              <a:defRPr sz="1800">
                <a:solidFill>
                  <a:srgbClr val="4E4F4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None/>
              <a:defRPr sz="1600">
                <a:solidFill>
                  <a:srgbClr val="4E4F4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400"/>
              <a:buNone/>
              <a:defRPr sz="1400">
                <a:solidFill>
                  <a:srgbClr val="4E4F4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2"/>
          </p:nvPr>
        </p:nvSpPr>
        <p:spPr>
          <a:xfrm>
            <a:off x="5858933" y="1363288"/>
            <a:ext cx="4516967" cy="4535085"/>
          </a:xfrm>
          <a:prstGeom prst="rect">
            <a:avLst/>
          </a:prstGeom>
          <a:noFill/>
          <a:ln>
            <a:noFill/>
          </a:ln>
        </p:spPr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61831"/>
            <a:ext cx="1530927" cy="37024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E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740" y="4998348"/>
            <a:ext cx="1514328" cy="9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EEE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700" cy="9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838200" y="1654233"/>
            <a:ext cx="9537700" cy="195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8344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88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4F4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E4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291" y="1590112"/>
            <a:ext cx="2242291" cy="31389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19;p2">
            <a:extLst>
              <a:ext uri="{FF2B5EF4-FFF2-40B4-BE49-F238E27FC236}">
                <a16:creationId xmlns:a16="http://schemas.microsoft.com/office/drawing/2014/main" id="{31ACC5F3-AFE5-D528-6C60-8DCE2DF811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3900" y="2743200"/>
            <a:ext cx="598947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</a:pPr>
            <a:r>
              <a:rPr lang="no" dirty="0"/>
              <a:t>DESMOND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</a:pPr>
            <a:r>
              <a:rPr lang="no" dirty="0"/>
              <a:t>TUTU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4C672A-0B00-BF23-71FB-73ABFD89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HISTORISKE BILDER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05491DC-27D2-8EE2-F466-9D100CC3A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Bilde 4" descr="Et bilde som inneholder utendørs, himmel, vei&#10;&#10;Automatisk generert beskrivelse">
            <a:extLst>
              <a:ext uri="{FF2B5EF4-FFF2-40B4-BE49-F238E27FC236}">
                <a16:creationId xmlns:a16="http://schemas.microsoft.com/office/drawing/2014/main" id="{C107E50D-E248-990E-ED88-2A415F72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74" y="1215007"/>
            <a:ext cx="7030452" cy="48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3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05491DC-27D2-8EE2-F466-9D100CC3A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4" name="Bilde 3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6A988F1F-CE56-86BA-4C5D-1A60D6A6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30" y="862802"/>
            <a:ext cx="7674610" cy="51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9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05491DC-27D2-8EE2-F466-9D100CC3A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5" name="Bilde 4" descr="Et bilde som inneholder utendørs, personer&#10;&#10;Automatisk generert beskrivelse">
            <a:extLst>
              <a:ext uri="{FF2B5EF4-FFF2-40B4-BE49-F238E27FC236}">
                <a16:creationId xmlns:a16="http://schemas.microsoft.com/office/drawing/2014/main" id="{60229948-F0E0-BD06-4B07-E535450A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40" y="436075"/>
            <a:ext cx="4260850" cy="6085026"/>
          </a:xfrm>
          <a:prstGeom prst="rect">
            <a:avLst/>
          </a:prstGeom>
        </p:spPr>
      </p:pic>
      <p:pic>
        <p:nvPicPr>
          <p:cNvPr id="12" name="Bilde 11" descr="Et bilde som inneholder tekst, utendørs, bakke, person&#10;&#10;Automatisk generert beskrivelse">
            <a:extLst>
              <a:ext uri="{FF2B5EF4-FFF2-40B4-BE49-F238E27FC236}">
                <a16:creationId xmlns:a16="http://schemas.microsoft.com/office/drawing/2014/main" id="{4420C420-20A4-F2CE-63E9-8FE224377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40" y="436075"/>
            <a:ext cx="406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3395a9df7b_0_7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AVSLUTTNING</a:t>
            </a:r>
            <a:endParaRPr dirty="0"/>
          </a:p>
        </p:txBody>
      </p:sp>
      <p:sp>
        <p:nvSpPr>
          <p:cNvPr id="492" name="Google Shape;492;g13395a9df7b_0_7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93" name="Google Shape;493;g13395a9df7b_0_72"/>
          <p:cNvSpPr txBox="1"/>
          <p:nvPr/>
        </p:nvSpPr>
        <p:spPr>
          <a:xfrm>
            <a:off x="2494405" y="2088419"/>
            <a:ext cx="59136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nb-NO" sz="2000" dirty="0"/>
              <a:t>Desmond Tutu jobbet for å endre ting. Etter at de endret seg, jobbet han for å hjelpe folk til å tilgi hverandre.</a:t>
            </a:r>
          </a:p>
          <a:p>
            <a:pPr lvl="0"/>
            <a:endParaRPr lang="nb-NO" sz="2000" dirty="0"/>
          </a:p>
          <a:p>
            <a:r>
              <a:rPr lang="nb-NO" sz="2000" dirty="0"/>
              <a:t>Ta en titt på tegningene dine. Nå kan du endre dem og legge til detaljer. Prøv å skap et kunstverk som sier noe om hvordan du ønsker at verden skal være.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395a9df7b_0_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OPPVARMING</a:t>
            </a:r>
            <a:endParaRPr dirty="0"/>
          </a:p>
        </p:txBody>
      </p:sp>
      <p:sp>
        <p:nvSpPr>
          <p:cNvPr id="428" name="Google Shape;428;g13395a9df7b_0_14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29" name="Google Shape;429;g13395a9df7b_0_14"/>
          <p:cNvSpPr txBox="1">
            <a:spLocks noGrp="1"/>
          </p:cNvSpPr>
          <p:nvPr>
            <p:ph type="body" idx="4294967295"/>
          </p:nvPr>
        </p:nvSpPr>
        <p:spPr>
          <a:xfrm>
            <a:off x="-231200" y="1600900"/>
            <a:ext cx="108315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Char char="▪"/>
            </a:pPr>
            <a:r>
              <a:rPr lang="nb-NO" sz="2500" dirty="0">
                <a:solidFill>
                  <a:schemeClr val="dk1"/>
                </a:solidFill>
              </a:rPr>
              <a:t>Har du hørt om Sør-Afrika? Vet du hvor det er?</a:t>
            </a:r>
          </a:p>
          <a:p>
            <a:pPr marL="13716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</a:endParaRPr>
          </a:p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Char char="▪"/>
            </a:pPr>
            <a:r>
              <a:rPr lang="nb-NO" sz="2500" dirty="0">
                <a:solidFill>
                  <a:schemeClr val="dk1"/>
                </a:solidFill>
              </a:rPr>
              <a:t>Har du hørt om apartheid? Hva er det?</a:t>
            </a:r>
          </a:p>
          <a:p>
            <a:pPr marL="13716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</a:endParaRPr>
          </a:p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Char char="▪"/>
            </a:pPr>
            <a:r>
              <a:rPr lang="nb-NO" sz="2500" dirty="0">
                <a:solidFill>
                  <a:schemeClr val="dk1"/>
                </a:solidFill>
              </a:rPr>
              <a:t>Har du hørt om Nelson Mandela? Hvem var han?</a:t>
            </a:r>
          </a:p>
          <a:p>
            <a:pPr marL="13716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</a:endParaRPr>
          </a:p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Char char="▪"/>
            </a:pPr>
            <a:r>
              <a:rPr lang="nb-NO" sz="2500" dirty="0">
                <a:solidFill>
                  <a:schemeClr val="dk1"/>
                </a:solidFill>
              </a:rPr>
              <a:t>Har noen hørt om Desmond Tutu? Hvem var han?</a:t>
            </a:r>
          </a:p>
          <a:p>
            <a:pPr marL="13716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500" dirty="0">
              <a:solidFill>
                <a:schemeClr val="dk1"/>
              </a:solidFill>
            </a:endParaRPr>
          </a:p>
          <a:p>
            <a:pPr lvl="2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Char char="▪"/>
            </a:pPr>
            <a:r>
              <a:rPr lang="nb-NO" sz="2500" dirty="0">
                <a:solidFill>
                  <a:schemeClr val="dk1"/>
                </a:solidFill>
              </a:rPr>
              <a:t>Hva er diskriminering?</a:t>
            </a:r>
            <a:endParaRPr lang="nb-NO" sz="3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32da1c3c45_0_6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36" name="Google Shape;436;g132da1c3c45_0_6"/>
          <p:cNvSpPr txBox="1">
            <a:spLocks noGrp="1"/>
          </p:cNvSpPr>
          <p:nvPr>
            <p:ph type="body" idx="1"/>
          </p:nvPr>
        </p:nvSpPr>
        <p:spPr>
          <a:xfrm>
            <a:off x="1236092" y="2230533"/>
            <a:ext cx="4240200" cy="204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 b="1" dirty="0">
                <a:solidFill>
                  <a:srgbClr val="202122"/>
                </a:solidFill>
              </a:rPr>
              <a:t>APARTHEID</a:t>
            </a:r>
            <a:r>
              <a:rPr lang="en-US" sz="2400" b="1" dirty="0">
                <a:solidFill>
                  <a:schemeClr val="dk1"/>
                </a:solidFill>
              </a:rPr>
              <a:t>: </a:t>
            </a:r>
            <a:endParaRPr sz="2400" b="1" dirty="0">
              <a:solidFill>
                <a:schemeClr val="dk1"/>
              </a:solidFill>
            </a:endParaRPr>
          </a:p>
          <a:p>
            <a:pPr lvl="0" indent="-298450">
              <a:lnSpc>
                <a:spcPct val="115000"/>
              </a:lnSpc>
              <a:buClr>
                <a:srgbClr val="2E2A25"/>
              </a:buClr>
              <a:buSzPts val="1100"/>
              <a:buFont typeface="Calibri"/>
              <a:buChar char="●"/>
            </a:pPr>
            <a:r>
              <a:rPr lang="nb-NO" sz="1200" dirty="0">
                <a:solidFill>
                  <a:srgbClr val="2E2A25"/>
                </a:solidFill>
              </a:rPr>
              <a:t>Apartheid betyr «atskilthet» og var et politisk system for </a:t>
            </a:r>
            <a:r>
              <a:rPr lang="nb-NO" sz="1200" dirty="0" err="1">
                <a:solidFill>
                  <a:srgbClr val="2E2A25"/>
                </a:solidFill>
              </a:rPr>
              <a:t>raseskillelse</a:t>
            </a:r>
            <a:r>
              <a:rPr lang="nb-NO" sz="1200" dirty="0">
                <a:solidFill>
                  <a:srgbClr val="2E2A25"/>
                </a:solidFill>
              </a:rPr>
              <a:t> i Sør-Afrika mellom 1948 og 1994. Apartheidregimet diskriminerte mennesker etter hudfarge. Mens hvite ble gitt makt og privilegier, ble ikke-hvite nektet grunnleggende menneskerettigheter.</a:t>
            </a:r>
            <a:endParaRPr lang="nb-NO" sz="4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37" name="Google Shape;437;g132da1c3c45_0_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211" r="12024"/>
          <a:stretch/>
        </p:blipFill>
        <p:spPr>
          <a:xfrm>
            <a:off x="5858933" y="1363288"/>
            <a:ext cx="4517101" cy="4535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395a9df7b_0_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no" dirty="0"/>
              <a:t>HVEM VAR DESMOND TUTU?</a:t>
            </a:r>
            <a:endParaRPr dirty="0"/>
          </a:p>
        </p:txBody>
      </p:sp>
      <p:sp>
        <p:nvSpPr>
          <p:cNvPr id="451" name="Google Shape;451;g13395a9df7b_0_28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52" name="Google Shape;452;g13395a9df7b_0_28"/>
          <p:cNvSpPr txBox="1">
            <a:spLocks noGrp="1"/>
          </p:cNvSpPr>
          <p:nvPr>
            <p:ph type="body" idx="4294967295"/>
          </p:nvPr>
        </p:nvSpPr>
        <p:spPr>
          <a:xfrm>
            <a:off x="590308" y="2012850"/>
            <a:ext cx="7344115" cy="306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nb-NO" b="0" dirty="0">
                <a:solidFill>
                  <a:schemeClr val="tx1"/>
                </a:solidFill>
              </a:rPr>
              <a:t>Desmond Tutu ble født i Sør- Afrika i 1931.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nb-NO" b="0" dirty="0">
                <a:solidFill>
                  <a:schemeClr val="tx1"/>
                </a:solidFill>
              </a:rPr>
              <a:t>Han var erkebiskop i Den anglikanske kirken i Sør-Afrika .</a:t>
            </a:r>
          </a:p>
          <a:p>
            <a:r>
              <a:rPr lang="nb-NO" b="0" dirty="0">
                <a:solidFill>
                  <a:schemeClr val="tx1"/>
                </a:solidFill>
              </a:rPr>
              <a:t>Tutu var en viktig leder i den ikke-voldelige motstanden mot apartheid.</a:t>
            </a:r>
          </a:p>
          <a:p>
            <a:r>
              <a:rPr lang="nb-NO" b="0" dirty="0">
                <a:solidFill>
                  <a:schemeClr val="tx1"/>
                </a:solidFill>
              </a:rPr>
              <a:t>I 1984 mottok Desmond Tutu Nobels fredspris.</a:t>
            </a:r>
          </a:p>
          <a:p>
            <a:r>
              <a:rPr lang="nb-NO" b="0" dirty="0">
                <a:solidFill>
                  <a:schemeClr val="tx1"/>
                </a:solidFill>
              </a:rPr>
              <a:t>Han døde 26. desember 2021.</a:t>
            </a:r>
            <a:endParaRPr lang="nb-NO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g13395a9df7b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39" y="343913"/>
            <a:ext cx="1749368" cy="24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13395a9df7b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6159" y="4574191"/>
            <a:ext cx="2289114" cy="153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3395a9df7b_0_5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no" dirty="0"/>
              <a:t>LA OSS SPILLE "KOPIMASKIN"!</a:t>
            </a:r>
            <a:endParaRPr dirty="0"/>
          </a:p>
        </p:txBody>
      </p:sp>
      <p:sp>
        <p:nvSpPr>
          <p:cNvPr id="461" name="Google Shape;461;g13395a9df7b_0_52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462" name="Google Shape;462;g13395a9df7b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447" y="653250"/>
            <a:ext cx="1920700" cy="28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13395a9df7b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450" y="3558625"/>
            <a:ext cx="1920700" cy="280798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13395a9df7b_0_52"/>
          <p:cNvSpPr txBox="1"/>
          <p:nvPr/>
        </p:nvSpPr>
        <p:spPr>
          <a:xfrm>
            <a:off x="379850" y="1971150"/>
            <a:ext cx="7176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b-NO" dirty="0"/>
              <a:t>MÅL: Innenfor tidsfristen, tegne bilder fra så mange kort som mulig.</a:t>
            </a:r>
          </a:p>
          <a:p>
            <a:pPr lvl="0"/>
            <a:endParaRPr lang="nb-NO" dirty="0"/>
          </a:p>
          <a:p>
            <a:pPr lvl="0">
              <a:buClr>
                <a:schemeClr val="dk1"/>
              </a:buClr>
              <a:buSzPts val="1100"/>
            </a:pPr>
            <a:r>
              <a:rPr lang="nb-NO" dirty="0"/>
              <a:t>OPPSETT: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En elev som skal  beskrive og setter seg </a:t>
            </a:r>
            <a:r>
              <a:rPr lang="nb-NO" dirty="0" err="1"/>
              <a:t>forran</a:t>
            </a:r>
            <a:r>
              <a:rPr lang="nb-NO" dirty="0"/>
              <a:t> klassen/gruppen.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«</a:t>
            </a:r>
            <a:r>
              <a:rPr lang="nb-NO" dirty="0" err="1"/>
              <a:t>Beskriveren</a:t>
            </a:r>
            <a:r>
              <a:rPr lang="nb-NO" dirty="0"/>
              <a:t>» trekker et kort. Han/hun kan bruke hvilke ord som helst for å instruere kopimaskinene (resten av klassen) hvordan de skal tegne bildet.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"Kopimaskinene" får ikke snakke.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Når alle kopimaskinene er ferdige, avslører «</a:t>
            </a:r>
            <a:r>
              <a:rPr lang="nb-NO" dirty="0" err="1"/>
              <a:t>beskriveren</a:t>
            </a:r>
            <a:r>
              <a:rPr lang="nb-NO" dirty="0"/>
              <a:t>» originaltegningen og kopimaskiner avslører hva de tegnet.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32f64680b5_0_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no" dirty="0"/>
              <a:t>SPILLEREGLER:</a:t>
            </a:r>
            <a:endParaRPr dirty="0"/>
          </a:p>
        </p:txBody>
      </p:sp>
      <p:sp>
        <p:nvSpPr>
          <p:cNvPr id="471" name="Google Shape;471;g132f64680b5_0_9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72" name="Google Shape;472;g132f64680b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447" y="653250"/>
            <a:ext cx="1920700" cy="28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132f64680b5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450" y="3558625"/>
            <a:ext cx="1920700" cy="280798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132f64680b5_0_9"/>
          <p:cNvSpPr txBox="1"/>
          <p:nvPr/>
        </p:nvSpPr>
        <p:spPr>
          <a:xfrm>
            <a:off x="636525" y="1354000"/>
            <a:ext cx="32751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nb-NO" dirty="0" err="1">
                <a:solidFill>
                  <a:schemeClr val="dk1"/>
                </a:solidFill>
              </a:rPr>
              <a:t>Beskriveren</a:t>
            </a:r>
            <a:r>
              <a:rPr lang="nb-NO" dirty="0">
                <a:solidFill>
                  <a:schemeClr val="dk1"/>
                </a:solidFill>
              </a:rPr>
              <a:t> KAN:</a:t>
            </a:r>
          </a:p>
          <a:p>
            <a:pPr marL="45720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Gi muntlige instruksjoner for å styre kopimaskinen trinn for trinn</a:t>
            </a:r>
          </a:p>
          <a:p>
            <a:pPr marL="45720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Gjenta en instruksjon eller starte på nytt etter kopimaskinens forespørsel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Bekreft fullføring av et bilde med kopimaskinen ved å spørre "Klar?"</a:t>
            </a:r>
            <a:endParaRPr lang="nb-NO" dirty="0"/>
          </a:p>
        </p:txBody>
      </p:sp>
      <p:sp>
        <p:nvSpPr>
          <p:cNvPr id="475" name="Google Shape;475;g132f64680b5_0_9"/>
          <p:cNvSpPr txBox="1"/>
          <p:nvPr/>
        </p:nvSpPr>
        <p:spPr>
          <a:xfrm>
            <a:off x="4342725" y="1363225"/>
            <a:ext cx="30000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nb-NO" dirty="0" err="1">
                <a:solidFill>
                  <a:schemeClr val="dk1"/>
                </a:solidFill>
              </a:rPr>
              <a:t>Beskriveren</a:t>
            </a:r>
            <a:r>
              <a:rPr lang="nb-NO" dirty="0">
                <a:solidFill>
                  <a:schemeClr val="dk1"/>
                </a:solidFill>
              </a:rPr>
              <a:t> KAN IKKE: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Bruk bevegelser for å forklare et bilde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Svare på spørsmål fra kopimaskinen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Løfte skilleveggen når som helst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Se hva kopimaskinen tegner til han eller hun løfter skillelinjen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6" name="Google Shape;476;g132f64680b5_0_9"/>
          <p:cNvSpPr txBox="1"/>
          <p:nvPr/>
        </p:nvSpPr>
        <p:spPr>
          <a:xfrm>
            <a:off x="764250" y="3775857"/>
            <a:ext cx="32751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nb-NO" dirty="0">
                <a:solidFill>
                  <a:schemeClr val="dk1"/>
                </a:solidFill>
              </a:rPr>
              <a:t>Kopimaskinen KAN: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Gjenta </a:t>
            </a:r>
            <a:r>
              <a:rPr lang="nb-NO" dirty="0" err="1">
                <a:solidFill>
                  <a:schemeClr val="dk1"/>
                </a:solidFill>
              </a:rPr>
              <a:t>beskriverens</a:t>
            </a:r>
            <a:r>
              <a:rPr lang="nb-NO" dirty="0">
                <a:solidFill>
                  <a:schemeClr val="dk1"/>
                </a:solidFill>
              </a:rPr>
              <a:t> instruksjoner muntlig etter å ha fullført hvert trinn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Si "Gjenta" for å få </a:t>
            </a:r>
            <a:r>
              <a:rPr lang="nb-NO" dirty="0" err="1">
                <a:solidFill>
                  <a:schemeClr val="dk1"/>
                </a:solidFill>
              </a:rPr>
              <a:t>beskriveren</a:t>
            </a:r>
            <a:r>
              <a:rPr lang="nb-NO" dirty="0">
                <a:solidFill>
                  <a:schemeClr val="dk1"/>
                </a:solidFill>
              </a:rPr>
              <a:t> til å gjenta den siste instruksjonen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Si "Start på nytt" for å få </a:t>
            </a:r>
            <a:r>
              <a:rPr lang="nb-NO" dirty="0" err="1">
                <a:solidFill>
                  <a:schemeClr val="dk1"/>
                </a:solidFill>
              </a:rPr>
              <a:t>beskriveren</a:t>
            </a:r>
            <a:r>
              <a:rPr lang="nb-NO" dirty="0">
                <a:solidFill>
                  <a:schemeClr val="dk1"/>
                </a:solidFill>
              </a:rPr>
              <a:t> til å begynne på nytt fra starten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7" name="Google Shape;477;g132f64680b5_0_9"/>
          <p:cNvSpPr txBox="1"/>
          <p:nvPr/>
        </p:nvSpPr>
        <p:spPr>
          <a:xfrm>
            <a:off x="4454050" y="3775857"/>
            <a:ext cx="30000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nb-NO" dirty="0">
                <a:solidFill>
                  <a:schemeClr val="dk1"/>
                </a:solidFill>
              </a:rPr>
              <a:t>Kopimaskinen KAN IKKE: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Se kortene som eies av </a:t>
            </a:r>
            <a:r>
              <a:rPr lang="nb-NO" dirty="0" err="1">
                <a:solidFill>
                  <a:schemeClr val="dk1"/>
                </a:solidFill>
              </a:rPr>
              <a:t>beskriveren</a:t>
            </a:r>
            <a:endParaRPr lang="nb-NO" dirty="0">
              <a:solidFill>
                <a:schemeClr val="dk1"/>
              </a:solidFill>
            </a:endParaRP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Stille spørsmål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r>
              <a:rPr lang="nb-NO" dirty="0">
                <a:solidFill>
                  <a:schemeClr val="dk1"/>
                </a:solidFill>
              </a:rPr>
              <a:t>Fortsett å endre et bilde etter at skilleveggen er løftet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3395a9df7b_0_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537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no" dirty="0"/>
              <a:t>EN SISTE RUNDE!</a:t>
            </a:r>
            <a:endParaRPr dirty="0"/>
          </a:p>
        </p:txBody>
      </p:sp>
      <p:sp>
        <p:nvSpPr>
          <p:cNvPr id="484" name="Google Shape;484;g13395a9df7b_0_45"/>
          <p:cNvSpPr txBox="1">
            <a:spLocks noGrp="1"/>
          </p:cNvSpPr>
          <p:nvPr>
            <p:ph type="sldNum" idx="12"/>
          </p:nvPr>
        </p:nvSpPr>
        <p:spPr>
          <a:xfrm>
            <a:off x="11329904" y="6224298"/>
            <a:ext cx="4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DEEEE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85" name="Google Shape;485;g13395a9df7b_0_45"/>
          <p:cNvSpPr txBox="1"/>
          <p:nvPr/>
        </p:nvSpPr>
        <p:spPr>
          <a:xfrm>
            <a:off x="2432015" y="2672969"/>
            <a:ext cx="59136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nb-NO" dirty="0"/>
              <a:t>Nå skal vi spille en siste runde med Kopimaskin, men denne gangen: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bildene blir litt mer kompliserte og litt annerledes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Her må man beskrive objekter og detaljer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ikke bruk noen farger eller ord i bildet</a:t>
            </a:r>
          </a:p>
          <a:p>
            <a:pPr marL="457200" indent="-317500">
              <a:buSzPts val="1400"/>
              <a:buChar char="●"/>
            </a:pPr>
            <a:r>
              <a:rPr lang="nb-NO" dirty="0"/>
              <a:t>ikke bruk noen uttrykk eller bevegelser</a:t>
            </a:r>
          </a:p>
          <a:p>
            <a:pPr marL="457200" lvl="0" indent="-317500">
              <a:buSzPts val="1400"/>
              <a:buChar char="●"/>
            </a:pPr>
            <a:r>
              <a:rPr lang="nb-NO" dirty="0"/>
              <a:t>kopimaskinen KAN stille alle spørsmål underveis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4C672A-0B00-BF23-71FB-73ABFD89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HISTORISKE BILDER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05491DC-27D2-8EE2-F466-9D100CC3A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Bilde 4" descr="Et bilde som inneholder tekst, benk, tre, utendørs&#10;&#10;Automatisk generert beskrivelse">
            <a:extLst>
              <a:ext uri="{FF2B5EF4-FFF2-40B4-BE49-F238E27FC236}">
                <a16:creationId xmlns:a16="http://schemas.microsoft.com/office/drawing/2014/main" id="{D4BE28C8-8462-AD3D-D2EB-64D59555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45" y="2432050"/>
            <a:ext cx="6837395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4C672A-0B00-BF23-71FB-73ABFD89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HISTORISKE BILDER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05491DC-27D2-8EE2-F466-9D100CC3A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Bilde 5" descr="Et bilde som inneholder tekst, utendørs, strand, bakke&#10;&#10;Automatisk generert beskrivelse">
            <a:extLst>
              <a:ext uri="{FF2B5EF4-FFF2-40B4-BE49-F238E27FC236}">
                <a16:creationId xmlns:a16="http://schemas.microsoft.com/office/drawing/2014/main" id="{D85582E0-1A99-5208-3D7D-880B6684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22" y="1174749"/>
            <a:ext cx="7082155" cy="48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050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ba6847-b1f2-4202-a025-2277d6b50481">
      <Terms xmlns="http://schemas.microsoft.com/office/infopath/2007/PartnerControls"/>
    </lcf76f155ced4ddcb4097134ff3c332f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08DC56CDAB64B899703CEB416F7C8" ma:contentTypeVersion="18" ma:contentTypeDescription="Create a new document." ma:contentTypeScope="" ma:versionID="188db2834be7841dcaf8804d932e1719">
  <xsd:schema xmlns:xsd="http://www.w3.org/2001/XMLSchema" xmlns:xs="http://www.w3.org/2001/XMLSchema" xmlns:p="http://schemas.microsoft.com/office/2006/metadata/properties" xmlns:ns2="b4ba6847-b1f2-4202-a025-2277d6b50481" xmlns:ns3="98dac741-67bb-4989-80d3-6b1b8fe7adf4" xmlns:ns4="230e9df3-be65-4c73-a93b-d1236ebd677e" targetNamespace="http://schemas.microsoft.com/office/2006/metadata/properties" ma:root="true" ma:fieldsID="6f26bc34e04ec456889b4f42bc106347" ns2:_="" ns3:_="" ns4:_="">
    <xsd:import namespace="b4ba6847-b1f2-4202-a025-2277d6b50481"/>
    <xsd:import namespace="98dac741-67bb-4989-80d3-6b1b8fe7adf4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a6847-b1f2-4202-a025-2277d6b50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ac741-67bb-4989-80d3-6b1b8fe7adf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d7878df-4de2-49f1-b05b-38286ccbb50e}" ma:internalName="TaxCatchAll" ma:showField="CatchAllData" ma:web="98dac741-67bb-4989-80d3-6b1b8fe7a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1AACFF-A8F5-4DF5-895D-42CAD8F4197C}">
  <ds:schemaRefs>
    <ds:schemaRef ds:uri="230e9df3-be65-4c73-a93b-d1236ebd677e"/>
    <ds:schemaRef ds:uri="http://schemas.microsoft.com/office/2006/documentManagement/types"/>
    <ds:schemaRef ds:uri="http://purl.org/dc/elements/1.1/"/>
    <ds:schemaRef ds:uri="http://www.w3.org/XML/1998/namespace"/>
    <ds:schemaRef ds:uri="b4ba6847-b1f2-4202-a025-2277d6b50481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98dac741-67bb-4989-80d3-6b1b8fe7adf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36A8DE-918D-43D4-BBE6-44022954EA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E09CA-DDD2-41BA-8E60-8F431C776A8B}">
  <ds:schemaRefs>
    <ds:schemaRef ds:uri="230e9df3-be65-4c73-a93b-d1236ebd677e"/>
    <ds:schemaRef ds:uri="98dac741-67bb-4989-80d3-6b1b8fe7adf4"/>
    <ds:schemaRef ds:uri="b4ba6847-b1f2-4202-a025-2277d6b504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1135</Words>
  <Application>Microsoft Macintosh PowerPoint</Application>
  <PresentationFormat>Widescreen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2_Office Theme</vt:lpstr>
      <vt:lpstr>PowerPoint-presentasjon</vt:lpstr>
      <vt:lpstr>OPPVARMING</vt:lpstr>
      <vt:lpstr>PowerPoint-presentasjon</vt:lpstr>
      <vt:lpstr>HVEM VAR DESMOND TUTU?</vt:lpstr>
      <vt:lpstr>LA OSS SPILLE "KOPIMASKIN"!</vt:lpstr>
      <vt:lpstr>SPILLEREGLER:</vt:lpstr>
      <vt:lpstr>EN SISTE RUNDE!</vt:lpstr>
      <vt:lpstr>HISTORISKE BILDER</vt:lpstr>
      <vt:lpstr>HISTORISKE BILDER</vt:lpstr>
      <vt:lpstr>HISTORISKE BILDER</vt:lpstr>
      <vt:lpstr>PowerPoint-presentasjon</vt:lpstr>
      <vt:lpstr>PowerPoint-presentasjon</vt:lpstr>
      <vt:lpstr>AVSLUTTNING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Aria Azizi</dc:creator>
  <cp:lastModifiedBy>Kiki Fallet</cp:lastModifiedBy>
  <cp:revision>8</cp:revision>
  <dcterms:created xsi:type="dcterms:W3CDTF">2022-01-11T20:25:06Z</dcterms:created>
  <dcterms:modified xsi:type="dcterms:W3CDTF">2022-08-30T11:29:28Z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0x01010036208DC56CDAB64B899703CEB416F7C8</vt:lpwstr>
  </property>
  <property fmtid="{D5CDD505-2E9C-101B-9397-08002B2CF9AE}" pid="3" name="MediaServiceImageTags">
    <vt:lpwstr/>
  </property>
  <property fmtid="{D5CDD505-2E9C-101B-9397-08002B2CF9AE}" pid="4" name="ClassificationContentMarkingFooterText">
    <vt:lpwstr>Classified as Microsoft Confidential</vt:lpwstr>
  </property>
</Properties>
</file>