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Arial"/>
        <a:ea typeface="Arial"/>
        <a:cs typeface="Arial"/>
        <a:sym typeface="Arial"/>
      </a:defRPr>
    </a:lvl1pPr>
    <a:lvl2pPr indent="228600" defTabSz="2438400" latinLnBrk="0">
      <a:defRPr sz="3600">
        <a:latin typeface="Arial"/>
        <a:ea typeface="Arial"/>
        <a:cs typeface="Arial"/>
        <a:sym typeface="Arial"/>
      </a:defRPr>
    </a:lvl2pPr>
    <a:lvl3pPr indent="457200" defTabSz="2438400" latinLnBrk="0">
      <a:defRPr sz="3600">
        <a:latin typeface="Arial"/>
        <a:ea typeface="Arial"/>
        <a:cs typeface="Arial"/>
        <a:sym typeface="Arial"/>
      </a:defRPr>
    </a:lvl3pPr>
    <a:lvl4pPr indent="685800" defTabSz="2438400" latinLnBrk="0">
      <a:defRPr sz="3600">
        <a:latin typeface="Arial"/>
        <a:ea typeface="Arial"/>
        <a:cs typeface="Arial"/>
        <a:sym typeface="Arial"/>
      </a:defRPr>
    </a:lvl4pPr>
    <a:lvl5pPr indent="914400" defTabSz="2438400" latinLnBrk="0">
      <a:defRPr sz="3600">
        <a:latin typeface="Arial"/>
        <a:ea typeface="Arial"/>
        <a:cs typeface="Arial"/>
        <a:sym typeface="Arial"/>
      </a:defRPr>
    </a:lvl5pPr>
    <a:lvl6pPr indent="1143000" defTabSz="2438400" latinLnBrk="0">
      <a:defRPr sz="3600">
        <a:latin typeface="Arial"/>
        <a:ea typeface="Arial"/>
        <a:cs typeface="Arial"/>
        <a:sym typeface="Arial"/>
      </a:defRPr>
    </a:lvl6pPr>
    <a:lvl7pPr indent="1371600" defTabSz="2438400" latinLnBrk="0">
      <a:defRPr sz="3600">
        <a:latin typeface="Arial"/>
        <a:ea typeface="Arial"/>
        <a:cs typeface="Arial"/>
        <a:sym typeface="Arial"/>
      </a:defRPr>
    </a:lvl7pPr>
    <a:lvl8pPr indent="1600200" defTabSz="2438400" latinLnBrk="0">
      <a:defRPr sz="3600">
        <a:latin typeface="Arial"/>
        <a:ea typeface="Arial"/>
        <a:cs typeface="Arial"/>
        <a:sym typeface="Arial"/>
      </a:defRPr>
    </a:lvl8pPr>
    <a:lvl9pPr indent="1828800" defTabSz="2438400" latinLnBrk="0">
      <a:defRPr sz="3600"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r>
              <a:t>Take a few minutes to ask students for feedback, comments, impressions and questions.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100"/>
            </a:pPr>
            <a:r>
              <a:t>The Dalai Lama promotes and</a:t>
            </a:r>
            <a:r>
              <a:rPr b="1"/>
              <a:t> </a:t>
            </a:r>
            <a:r>
              <a:t>follows values such as</a:t>
            </a:r>
            <a:r>
              <a:rPr b="1"/>
              <a:t> </a:t>
            </a:r>
            <a:r>
              <a:t>dialogue, compromise, non-violence, kindness. He's also ensured the democratization of the Tibetan administration. To adapt to a life in exile, he created a Tibetan educational system to make sure Tibetan children learn their language, culture and history and established cultural institutions to protect the Tibetan identity: the Tibetan Institute of Performing Arts (1959), the Central Institute of Higher Tibetan Studies (1967), the Library of Tibetan Works and Archives (1970).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1221" y="1985533"/>
            <a:ext cx="22721601" cy="5473601"/>
          </a:xfrm>
          <a:prstGeom prst="rect">
            <a:avLst/>
          </a:prstGeom>
        </p:spPr>
        <p:txBody>
          <a:bodyPr anchor="b"/>
          <a:lstStyle>
            <a:lvl1pPr algn="ctr">
              <a:defRPr sz="138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</p:spPr>
        <p:txBody>
          <a:bodyPr/>
          <a:lstStyle>
            <a:lvl1pPr marL="914400" indent="-800100" algn="ctr">
              <a:lnSpc>
                <a:spcPct val="100000"/>
              </a:lnSpc>
              <a:buClrTx/>
              <a:buSzTx/>
              <a:buFontTx/>
              <a:buNone/>
              <a:defRPr sz="7400"/>
            </a:lvl1pPr>
            <a:lvl2pPr marL="914400" indent="-317500" algn="ctr">
              <a:lnSpc>
                <a:spcPct val="100000"/>
              </a:lnSpc>
              <a:buClrTx/>
              <a:buSzTx/>
              <a:buFontTx/>
              <a:buNone/>
              <a:defRPr sz="7400"/>
            </a:lvl2pPr>
            <a:lvl3pPr marL="914400" indent="139700" algn="ctr">
              <a:lnSpc>
                <a:spcPct val="100000"/>
              </a:lnSpc>
              <a:buClrTx/>
              <a:buSzTx/>
              <a:buFontTx/>
              <a:buNone/>
              <a:defRPr sz="7400"/>
            </a:lvl3pPr>
            <a:lvl4pPr marL="914400" indent="596900" algn="ctr">
              <a:lnSpc>
                <a:spcPct val="100000"/>
              </a:lnSpc>
              <a:buClrTx/>
              <a:buSzTx/>
              <a:buFontTx/>
              <a:buNone/>
              <a:defRPr sz="7400"/>
            </a:lvl4pPr>
            <a:lvl5pPr marL="914400" indent="1054100" algn="ctr">
              <a:lnSpc>
                <a:spcPct val="100000"/>
              </a:lnSpc>
              <a:buClrTx/>
              <a:buSzTx/>
              <a:buFontTx/>
              <a:buNone/>
              <a:defRPr sz="7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31199" y="5735599"/>
            <a:ext cx="22721602" cy="2244801"/>
          </a:xfrm>
          <a:prstGeom prst="rect">
            <a:avLst/>
          </a:prstGeom>
        </p:spPr>
        <p:txBody>
          <a:bodyPr anchor="ctr"/>
          <a:lstStyle>
            <a:lvl1pPr algn="ctr"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Rectangle 3"/>
          <p:cNvSpPr/>
          <p:nvPr/>
        </p:nvSpPr>
        <p:spPr>
          <a:xfrm>
            <a:off x="21799548" y="0"/>
            <a:ext cx="2590803" cy="13716000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7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79" y="9996696"/>
            <a:ext cx="3028657" cy="18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EDEEEE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" name="Rectangle 25"/>
          <p:cNvSpPr/>
          <p:nvPr/>
        </p:nvSpPr>
        <p:spPr>
          <a:xfrm>
            <a:off x="0" y="0"/>
            <a:ext cx="24384000" cy="2311814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Rectangle 20"/>
          <p:cNvSpPr/>
          <p:nvPr/>
        </p:nvSpPr>
        <p:spPr>
          <a:xfrm>
            <a:off x="353925" y="300525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" name="Rectangle 24"/>
          <p:cNvSpPr/>
          <p:nvPr/>
        </p:nvSpPr>
        <p:spPr>
          <a:xfrm>
            <a:off x="1045142" y="265853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Rectangle 26"/>
          <p:cNvSpPr/>
          <p:nvPr/>
        </p:nvSpPr>
        <p:spPr>
          <a:xfrm>
            <a:off x="711200" y="231181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Rectangle 5"/>
          <p:cNvSpPr/>
          <p:nvPr/>
        </p:nvSpPr>
        <p:spPr>
          <a:xfrm>
            <a:off x="23339674" y="3005251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Rectangle 7"/>
          <p:cNvSpPr/>
          <p:nvPr/>
        </p:nvSpPr>
        <p:spPr>
          <a:xfrm>
            <a:off x="23686391" y="231303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Rectangle 31"/>
          <p:cNvSpPr/>
          <p:nvPr/>
        </p:nvSpPr>
        <p:spPr>
          <a:xfrm>
            <a:off x="21015382" y="231181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4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000000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Rectangle 25"/>
          <p:cNvSpPr/>
          <p:nvPr/>
        </p:nvSpPr>
        <p:spPr>
          <a:xfrm>
            <a:off x="0" y="0"/>
            <a:ext cx="24384000" cy="3327814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Rectangle 20"/>
          <p:cNvSpPr/>
          <p:nvPr/>
        </p:nvSpPr>
        <p:spPr>
          <a:xfrm>
            <a:off x="353925" y="402125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Rectangle 24"/>
          <p:cNvSpPr/>
          <p:nvPr/>
        </p:nvSpPr>
        <p:spPr>
          <a:xfrm>
            <a:off x="1045142" y="367453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Rectangle 26"/>
          <p:cNvSpPr/>
          <p:nvPr/>
        </p:nvSpPr>
        <p:spPr>
          <a:xfrm>
            <a:off x="711200" y="332781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" name="Rectangle 5"/>
          <p:cNvSpPr/>
          <p:nvPr/>
        </p:nvSpPr>
        <p:spPr>
          <a:xfrm>
            <a:off x="23339674" y="4021251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Rectangle 7"/>
          <p:cNvSpPr/>
          <p:nvPr/>
        </p:nvSpPr>
        <p:spPr>
          <a:xfrm>
            <a:off x="23686391" y="332903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9" name="Rectangle 31"/>
          <p:cNvSpPr/>
          <p:nvPr/>
        </p:nvSpPr>
        <p:spPr>
          <a:xfrm>
            <a:off x="21015382" y="332781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0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000000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Rectangle 8"/>
          <p:cNvSpPr/>
          <p:nvPr/>
        </p:nvSpPr>
        <p:spPr>
          <a:xfrm>
            <a:off x="0" y="11287599"/>
            <a:ext cx="24384000" cy="3962401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0" name="Rectangle 19"/>
          <p:cNvSpPr/>
          <p:nvPr/>
        </p:nvSpPr>
        <p:spPr>
          <a:xfrm>
            <a:off x="-6351" y="10940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" name="Rectangle 20"/>
          <p:cNvSpPr/>
          <p:nvPr/>
        </p:nvSpPr>
        <p:spPr>
          <a:xfrm>
            <a:off x="1031796" y="10601799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" name="Rectangle 21"/>
          <p:cNvSpPr/>
          <p:nvPr/>
        </p:nvSpPr>
        <p:spPr>
          <a:xfrm>
            <a:off x="685077" y="10940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Rectangle 22"/>
          <p:cNvSpPr/>
          <p:nvPr/>
        </p:nvSpPr>
        <p:spPr>
          <a:xfrm>
            <a:off x="16375" y="9342473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Rectangle 23"/>
          <p:cNvSpPr/>
          <p:nvPr/>
        </p:nvSpPr>
        <p:spPr>
          <a:xfrm>
            <a:off x="1378514" y="1095615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Rectangle 24"/>
          <p:cNvSpPr/>
          <p:nvPr/>
        </p:nvSpPr>
        <p:spPr>
          <a:xfrm>
            <a:off x="8410908" y="1094594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6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FFFFFF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" name="Rectangle 8"/>
          <p:cNvSpPr/>
          <p:nvPr/>
        </p:nvSpPr>
        <p:spPr>
          <a:xfrm>
            <a:off x="0" y="9753600"/>
            <a:ext cx="24384000" cy="3962400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" name="Rectangle 19"/>
          <p:cNvSpPr/>
          <p:nvPr/>
        </p:nvSpPr>
        <p:spPr>
          <a:xfrm>
            <a:off x="-6351" y="9406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Rectangle 20"/>
          <p:cNvSpPr/>
          <p:nvPr/>
        </p:nvSpPr>
        <p:spPr>
          <a:xfrm>
            <a:off x="1031796" y="9067800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Rectangle 21"/>
          <p:cNvSpPr/>
          <p:nvPr/>
        </p:nvSpPr>
        <p:spPr>
          <a:xfrm>
            <a:off x="685077" y="9406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Rectangle 22"/>
          <p:cNvSpPr/>
          <p:nvPr/>
        </p:nvSpPr>
        <p:spPr>
          <a:xfrm>
            <a:off x="16375" y="7808473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Rectangle 23"/>
          <p:cNvSpPr/>
          <p:nvPr/>
        </p:nvSpPr>
        <p:spPr>
          <a:xfrm>
            <a:off x="1378514" y="942215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1" name="Rectangle 24"/>
          <p:cNvSpPr/>
          <p:nvPr/>
        </p:nvSpPr>
        <p:spPr>
          <a:xfrm>
            <a:off x="8410908" y="941194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2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FFFFFF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4C_NPC_16x9_1.png" descr="G4C_NPC_16x9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normAutofit/>
          </a:bodyPr>
          <a:lstStyle>
            <a:lvl1pPr algn="r">
              <a:defRPr sz="26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028700" marR="0" indent="-914400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1685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2142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2599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30570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35142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3971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4428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4885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5hLq6XdFO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MMhDrJGGMFk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23" name="Rectangle 4"/>
          <p:cNvSpPr/>
          <p:nvPr/>
        </p:nvSpPr>
        <p:spPr>
          <a:xfrm>
            <a:off x="1676400" y="2309668"/>
            <a:ext cx="17437080" cy="8154777"/>
          </a:xfrm>
          <a:prstGeom prst="rect">
            <a:avLst/>
          </a:prstGeom>
          <a:solidFill>
            <a:srgbClr val="E6F2E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949733" y="2309668"/>
            <a:ext cx="22721601" cy="3705289"/>
          </a:xfrm>
          <a:prstGeom prst="rect">
            <a:avLst/>
          </a:prstGeom>
        </p:spPr>
        <p:txBody>
          <a:bodyPr lIns="0" tIns="0" rIns="0" bIns="0" anchor="b"/>
          <a:lstStyle>
            <a:lvl1pPr defTabSz="1828800">
              <a:lnSpc>
                <a:spcPct val="90000"/>
              </a:lnSpc>
              <a:defRPr sz="119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Wangari Maathai</a:t>
            </a:r>
          </a:p>
        </p:txBody>
      </p:sp>
      <p:sp>
        <p:nvSpPr>
          <p:cNvPr id="125" name="Google Shape;55;p13"/>
          <p:cNvSpPr txBox="1">
            <a:spLocks noGrp="1"/>
          </p:cNvSpPr>
          <p:nvPr>
            <p:ph type="body" sz="quarter" idx="4294967295"/>
          </p:nvPr>
        </p:nvSpPr>
        <p:spPr>
          <a:xfrm>
            <a:off x="2744666" y="6235089"/>
            <a:ext cx="15004045" cy="37319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dirty="0" err="1"/>
              <a:t>Universit</a:t>
            </a:r>
            <a:r>
              <a:rPr lang="nb-NO" dirty="0"/>
              <a:t>ets</a:t>
            </a:r>
            <a:r>
              <a:rPr dirty="0"/>
              <a:t>professor, </a:t>
            </a:r>
            <a:r>
              <a:rPr lang="nb-NO" dirty="0"/>
              <a:t>miljøaktivist og</a:t>
            </a:r>
            <a:br>
              <a:rPr lang="nb-NO" dirty="0"/>
            </a:br>
            <a:r>
              <a:rPr dirty="0"/>
              <a:t> </a:t>
            </a:r>
            <a:r>
              <a:rPr lang="nb-NO" dirty="0"/>
              <a:t>vinner av Nobels fredspris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73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Enig eller uenig</a:t>
            </a:r>
            <a:r>
              <a:rPr dirty="0"/>
              <a:t>?</a:t>
            </a:r>
          </a:p>
        </p:txBody>
      </p:sp>
      <p:sp>
        <p:nvSpPr>
          <p:cNvPr id="174" name="Google Shape;79;p17"/>
          <p:cNvSpPr txBox="1">
            <a:spLocks noGrp="1"/>
          </p:cNvSpPr>
          <p:nvPr>
            <p:ph type="body" idx="4294967295"/>
          </p:nvPr>
        </p:nvSpPr>
        <p:spPr>
          <a:xfrm>
            <a:off x="2101199" y="3073266"/>
            <a:ext cx="16634916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>
                <a:latin typeface="NotoSans"/>
                <a:ea typeface="NotoSans"/>
                <a:cs typeface="NotoSans"/>
                <a:sym typeface="NotoSans"/>
              </a:defRPr>
            </a:pPr>
            <a:endParaRPr sz="6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«Det finnes mange store problemer i verden i dag, </a:t>
            </a:r>
            <a:r>
              <a:rPr lang="nb-NO" b="1" dirty="0"/>
              <a:t>og</a:t>
            </a:r>
            <a:r>
              <a:rPr lang="nb-NO" dirty="0"/>
              <a:t> selv med en liten handling kan jeg gjøre en forskjell</a:t>
            </a:r>
            <a:r>
              <a:rPr dirty="0"/>
              <a:t>.</a:t>
            </a:r>
            <a:r>
              <a:rPr lang="nb-NO" dirty="0"/>
              <a:t>»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7" name="Google Shape;91;p18"/>
          <p:cNvSpPr/>
          <p:nvPr/>
        </p:nvSpPr>
        <p:spPr>
          <a:xfrm>
            <a:off x="831199" y="6414400"/>
            <a:ext cx="22721602" cy="1"/>
          </a:xfrm>
          <a:prstGeom prst="line">
            <a:avLst/>
          </a:prstGeom>
          <a:ln w="101600">
            <a:solidFill>
              <a:srgbClr val="56824B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Google Shape;86;p18"/>
          <p:cNvSpPr/>
          <p:nvPr/>
        </p:nvSpPr>
        <p:spPr>
          <a:xfrm>
            <a:off x="2317666" y="6072400"/>
            <a:ext cx="760001" cy="785601"/>
          </a:xfrm>
          <a:prstGeom prst="ellipse">
            <a:avLst/>
          </a:prstGeom>
          <a:solidFill>
            <a:srgbClr val="5682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9" name="Google Shape;87;p18"/>
          <p:cNvSpPr/>
          <p:nvPr/>
        </p:nvSpPr>
        <p:spPr>
          <a:xfrm>
            <a:off x="7169532" y="6072400"/>
            <a:ext cx="760001" cy="785601"/>
          </a:xfrm>
          <a:prstGeom prst="ellipse">
            <a:avLst/>
          </a:prstGeom>
          <a:solidFill>
            <a:srgbClr val="5682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0" name="Google Shape;88;p18"/>
          <p:cNvSpPr/>
          <p:nvPr/>
        </p:nvSpPr>
        <p:spPr>
          <a:xfrm>
            <a:off x="11641301" y="6072400"/>
            <a:ext cx="760001" cy="785601"/>
          </a:xfrm>
          <a:prstGeom prst="ellipse">
            <a:avLst/>
          </a:prstGeom>
          <a:solidFill>
            <a:srgbClr val="5682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Google Shape;89;p18"/>
          <p:cNvSpPr/>
          <p:nvPr/>
        </p:nvSpPr>
        <p:spPr>
          <a:xfrm>
            <a:off x="16341134" y="6072400"/>
            <a:ext cx="760001" cy="785601"/>
          </a:xfrm>
          <a:prstGeom prst="ellipse">
            <a:avLst/>
          </a:prstGeom>
          <a:solidFill>
            <a:srgbClr val="5682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2" name="Google Shape;90;p18"/>
          <p:cNvSpPr/>
          <p:nvPr/>
        </p:nvSpPr>
        <p:spPr>
          <a:xfrm>
            <a:off x="21040934" y="6072400"/>
            <a:ext cx="760001" cy="785601"/>
          </a:xfrm>
          <a:prstGeom prst="ellipse">
            <a:avLst/>
          </a:prstGeom>
          <a:solidFill>
            <a:srgbClr val="5682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3" name="Google Shape;84;p18"/>
          <p:cNvSpPr txBox="1">
            <a:spLocks noGrp="1"/>
          </p:cNvSpPr>
          <p:nvPr>
            <p:ph type="title" idx="4294967295"/>
          </p:nvPr>
        </p:nvSpPr>
        <p:spPr>
          <a:xfrm>
            <a:off x="831199" y="1738114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Hva er en «</a:t>
            </a:r>
            <a:r>
              <a:rPr dirty="0"/>
              <a:t>Likert</a:t>
            </a:r>
            <a:r>
              <a:rPr lang="nb-NO" dirty="0"/>
              <a:t>»-skala?</a:t>
            </a:r>
            <a:endParaRPr dirty="0"/>
          </a:p>
        </p:txBody>
      </p:sp>
      <p:sp>
        <p:nvSpPr>
          <p:cNvPr id="184" name="Google Shape;85;p18"/>
          <p:cNvSpPr txBox="1"/>
          <p:nvPr/>
        </p:nvSpPr>
        <p:spPr>
          <a:xfrm>
            <a:off x="853553" y="4724036"/>
            <a:ext cx="3688226" cy="1173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algn="ctr">
              <a:lnSpc>
                <a:spcPct val="115000"/>
              </a:lnSpc>
              <a:defRPr sz="2900"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lang="nb-NO" dirty="0"/>
              <a:t>Veldig enig</a:t>
            </a:r>
            <a:endParaRPr dirty="0"/>
          </a:p>
        </p:txBody>
      </p:sp>
      <p:sp>
        <p:nvSpPr>
          <p:cNvPr id="185" name="Google Shape;85;p18"/>
          <p:cNvSpPr txBox="1"/>
          <p:nvPr/>
        </p:nvSpPr>
        <p:spPr>
          <a:xfrm>
            <a:off x="5705420" y="4724036"/>
            <a:ext cx="3688227" cy="13908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algn="ctr">
              <a:lnSpc>
                <a:spcPct val="115000"/>
              </a:lnSpc>
              <a:defRPr sz="2900"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lang="nb-NO" dirty="0"/>
              <a:t>Enig</a:t>
            </a:r>
            <a:endParaRPr dirty="0"/>
          </a:p>
        </p:txBody>
      </p:sp>
      <p:sp>
        <p:nvSpPr>
          <p:cNvPr id="186" name="Google Shape;85;p18"/>
          <p:cNvSpPr txBox="1"/>
          <p:nvPr/>
        </p:nvSpPr>
        <p:spPr>
          <a:xfrm>
            <a:off x="10170086" y="4253081"/>
            <a:ext cx="3688227" cy="18618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algn="ctr">
              <a:lnSpc>
                <a:spcPct val="115000"/>
              </a:lnSpc>
              <a:defRPr sz="2900"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lang="nb-NO" dirty="0"/>
              <a:t>Verken enig </a:t>
            </a:r>
            <a:br>
              <a:rPr lang="nb-NO" dirty="0"/>
            </a:br>
            <a:r>
              <a:rPr lang="nb-NO" dirty="0"/>
              <a:t>eller uenig</a:t>
            </a:r>
            <a:endParaRPr dirty="0"/>
          </a:p>
        </p:txBody>
      </p:sp>
      <p:sp>
        <p:nvSpPr>
          <p:cNvPr id="187" name="Google Shape;85;p18"/>
          <p:cNvSpPr txBox="1"/>
          <p:nvPr/>
        </p:nvSpPr>
        <p:spPr>
          <a:xfrm>
            <a:off x="14877020" y="4724036"/>
            <a:ext cx="3688226" cy="1173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algn="ctr">
              <a:lnSpc>
                <a:spcPct val="115000"/>
              </a:lnSpc>
              <a:defRPr sz="2900"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lang="nb-NO" dirty="0"/>
              <a:t>Uenig</a:t>
            </a:r>
            <a:endParaRPr dirty="0"/>
          </a:p>
        </p:txBody>
      </p:sp>
      <p:sp>
        <p:nvSpPr>
          <p:cNvPr id="188" name="Google Shape;85;p18"/>
          <p:cNvSpPr txBox="1"/>
          <p:nvPr/>
        </p:nvSpPr>
        <p:spPr>
          <a:xfrm>
            <a:off x="19576822" y="4724036"/>
            <a:ext cx="3688226" cy="1173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algn="ctr">
              <a:lnSpc>
                <a:spcPct val="115000"/>
              </a:lnSpc>
              <a:defRPr sz="2900"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lang="nb-NO" dirty="0"/>
              <a:t>Veldig uenig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91" name="Google Shape;96;p19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Reflekter og del</a:t>
            </a:r>
            <a:endParaRPr dirty="0"/>
          </a:p>
        </p:txBody>
      </p:sp>
      <p:sp>
        <p:nvSpPr>
          <p:cNvPr id="192" name="Google Shape;97;p19"/>
          <p:cNvSpPr txBox="1">
            <a:spLocks noGrp="1"/>
          </p:cNvSpPr>
          <p:nvPr>
            <p:ph type="body" idx="4294967295"/>
          </p:nvPr>
        </p:nvSpPr>
        <p:spPr>
          <a:xfrm>
            <a:off x="831199" y="3073266"/>
            <a:ext cx="19879754" cy="9110401"/>
          </a:xfrm>
          <a:prstGeom prst="rect">
            <a:avLst/>
          </a:prstGeom>
        </p:spPr>
        <p:txBody>
          <a:bodyPr/>
          <a:lstStyle/>
          <a:p>
            <a:pPr marL="1092200" indent="-1016000">
              <a:spcBef>
                <a:spcPts val="48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Nevn tre samfunnsutfordringer som du bryr deg </a:t>
            </a:r>
            <a:br>
              <a:rPr lang="nb-NO" dirty="0"/>
            </a:br>
            <a:r>
              <a:rPr dirty="0"/>
              <a:t>(</a:t>
            </a:r>
            <a:r>
              <a:rPr lang="nb-NO" dirty="0"/>
              <a:t>i nærmiljøet, i Norge, i verden).</a:t>
            </a:r>
            <a:endParaRPr dirty="0"/>
          </a:p>
          <a:p>
            <a:pPr marL="1092200" indent="-1016000">
              <a:spcBef>
                <a:spcPts val="48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For hver samfunnsutfordring, kan du komme på ett lite tiltak du kan gjøre for å bidra til endring? 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95" name="Title 1"/>
          <p:cNvSpPr txBox="1">
            <a:spLocks noGrp="1"/>
          </p:cNvSpPr>
          <p:nvPr>
            <p:ph type="title" idx="4294967295"/>
          </p:nvPr>
        </p:nvSpPr>
        <p:spPr>
          <a:xfrm>
            <a:off x="1551873" y="1177968"/>
            <a:ext cx="22721601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OPPHAVSRETT</a:t>
            </a:r>
            <a:endParaRPr dirty="0"/>
          </a:p>
        </p:txBody>
      </p:sp>
      <p:pic>
        <p:nvPicPr>
          <p:cNvPr id="1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345" y="8655223"/>
            <a:ext cx="3028657" cy="18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 Placeholder 2"/>
          <p:cNvSpPr txBox="1"/>
          <p:nvPr/>
        </p:nvSpPr>
        <p:spPr>
          <a:xfrm>
            <a:off x="1725232" y="3073266"/>
            <a:ext cx="19524565" cy="60623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lang="nb-NO" dirty="0"/>
              <a:t>Alt originalinnhold tilhører </a:t>
            </a:r>
            <a:r>
              <a:rPr dirty="0"/>
              <a:t>Nobel</a:t>
            </a:r>
            <a:r>
              <a:rPr lang="nb-NO" dirty="0"/>
              <a:t>s fredssenter </a:t>
            </a:r>
            <a:r>
              <a:rPr dirty="0"/>
              <a:t>&amp; Games For Change.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endParaRPr dirty="0"/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lang="nb-NO" dirty="0"/>
              <a:t>Animasjonsvideo og illustrasjoner</a:t>
            </a:r>
            <a:r>
              <a:rPr dirty="0"/>
              <a:t>: © </a:t>
            </a:r>
            <a:r>
              <a:rPr dirty="0" err="1"/>
              <a:t>Animaskin</a:t>
            </a:r>
            <a:endParaRPr dirty="0"/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endParaRPr dirty="0"/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lang="nb-NO" dirty="0"/>
              <a:t>Fotografier av </a:t>
            </a:r>
            <a:r>
              <a:rPr dirty="0"/>
              <a:t>Wangari Maathai: 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dirty="0"/>
              <a:t>© Green Belt Movement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2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dirty="0"/>
              <a:t>© </a:t>
            </a:r>
            <a:r>
              <a:rPr dirty="0" err="1"/>
              <a:t>Knudsens</a:t>
            </a:r>
            <a:r>
              <a:rPr dirty="0"/>
              <a:t> </a:t>
            </a:r>
            <a:r>
              <a:rPr dirty="0" err="1"/>
              <a:t>fotosenter</a:t>
            </a:r>
            <a:r>
              <a:rPr dirty="0"/>
              <a:t>/</a:t>
            </a:r>
            <a:r>
              <a:rPr lang="nb-NO" dirty="0"/>
              <a:t> </a:t>
            </a:r>
            <a:r>
              <a:rPr dirty="0" err="1"/>
              <a:t>Dextra</a:t>
            </a:r>
            <a:r>
              <a:rPr dirty="0"/>
              <a:t> Photo, </a:t>
            </a:r>
            <a:r>
              <a:rPr dirty="0" err="1"/>
              <a:t>Norsk</a:t>
            </a:r>
            <a:r>
              <a:rPr dirty="0"/>
              <a:t> </a:t>
            </a:r>
            <a:r>
              <a:rPr dirty="0" err="1"/>
              <a:t>Teknisk</a:t>
            </a:r>
            <a:r>
              <a:rPr dirty="0"/>
              <a:t> Museum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" name="Media på Internett 1" descr="Wangari Maathai">
            <a:hlinkClick r:id="" action="ppaction://media"/>
            <a:extLst>
              <a:ext uri="{FF2B5EF4-FFF2-40B4-BE49-F238E27FC236}">
                <a16:creationId xmlns:a16="http://schemas.microsoft.com/office/drawing/2014/main" id="{9E6F9772-57BC-394D-882A-38C26E6D4E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795" y="0"/>
            <a:ext cx="24276105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032" y="-6326"/>
            <a:ext cx="9294828" cy="1372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813" y="4818669"/>
            <a:ext cx="9891859" cy="989185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66;p15"/>
          <p:cNvSpPr txBox="1">
            <a:spLocks noGrp="1"/>
          </p:cNvSpPr>
          <p:nvPr>
            <p:ph type="body" sz="half" idx="4294967295"/>
          </p:nvPr>
        </p:nvSpPr>
        <p:spPr>
          <a:xfrm>
            <a:off x="1100220" y="3348305"/>
            <a:ext cx="13228523" cy="9345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5200">
                <a:solidFill>
                  <a:srgbClr val="000000"/>
                </a:solidFill>
                <a:latin typeface="AlfredSans-Regular"/>
                <a:ea typeface="AlfredSans-Regular"/>
                <a:cs typeface="AlfredSans-Regular"/>
                <a:sym typeface="AlfredSans-Regular"/>
              </a:defRPr>
            </a:pPr>
            <a:r>
              <a:rPr lang="nb-NO" dirty="0"/>
              <a:t>Hva tenker du om </a:t>
            </a:r>
            <a:r>
              <a:rPr dirty="0"/>
              <a:t>Wangari Maathai?</a:t>
            </a:r>
          </a:p>
          <a:p>
            <a:pPr marL="0" indent="0">
              <a:buSzTx/>
              <a:buNone/>
              <a:defRPr sz="5200">
                <a:solidFill>
                  <a:srgbClr val="000000"/>
                </a:solidFill>
                <a:latin typeface="AlfredSans-Regular"/>
                <a:ea typeface="AlfredSans-Regular"/>
                <a:cs typeface="AlfredSans-Regular"/>
                <a:sym typeface="AlfredSans-Regular"/>
              </a:defRPr>
            </a:pPr>
            <a:endParaRPr dirty="0"/>
          </a:p>
          <a:p>
            <a:pPr marL="0" indent="0">
              <a:buSzTx/>
              <a:buNone/>
              <a:defRPr sz="5200">
                <a:solidFill>
                  <a:srgbClr val="000000"/>
                </a:solidFill>
                <a:latin typeface="AlfredSans-Regular"/>
                <a:ea typeface="AlfredSans-Regular"/>
                <a:cs typeface="AlfredSans-Regular"/>
                <a:sym typeface="AlfredSans-Regular"/>
              </a:defRPr>
            </a:pPr>
            <a:r>
              <a:rPr lang="nb-NO" dirty="0"/>
              <a:t>Var det noe i filmen du ikke forsto</a:t>
            </a:r>
            <a:r>
              <a:rPr dirty="0"/>
              <a:t>? </a:t>
            </a:r>
          </a:p>
          <a:p>
            <a:pPr marL="0" indent="0">
              <a:lnSpc>
                <a:spcPct val="114998"/>
              </a:lnSpc>
              <a:buSzTx/>
              <a:buNone/>
              <a:defRPr sz="5200">
                <a:solidFill>
                  <a:srgbClr val="000000"/>
                </a:solidFill>
                <a:latin typeface="AlfredSans-Regular"/>
                <a:ea typeface="AlfredSans-Regular"/>
                <a:cs typeface="AlfredSans-Regular"/>
                <a:sym typeface="AlfredSans-Regular"/>
              </a:defRPr>
            </a:pPr>
            <a:endParaRPr dirty="0"/>
          </a:p>
          <a:p>
            <a:pPr marL="0" indent="0">
              <a:lnSpc>
                <a:spcPct val="114998"/>
              </a:lnSpc>
              <a:buSzTx/>
              <a:buNone/>
              <a:defRPr sz="5200">
                <a:solidFill>
                  <a:srgbClr val="000000"/>
                </a:solidFill>
                <a:latin typeface="AlfredSans-Regular"/>
                <a:ea typeface="AlfredSans-Regular"/>
                <a:cs typeface="AlfredSans-Regular"/>
                <a:sym typeface="AlfredSans-Regular"/>
              </a:defRPr>
            </a:pPr>
            <a:r>
              <a:rPr lang="nb-NO" dirty="0"/>
              <a:t>Har du noen spørsmål</a:t>
            </a:r>
            <a:r>
              <a:rPr dirty="0"/>
              <a:t>?</a:t>
            </a:r>
          </a:p>
        </p:txBody>
      </p:sp>
      <p:sp>
        <p:nvSpPr>
          <p:cNvPr id="142" name="Google Shape;68;p15"/>
          <p:cNvSpPr txBox="1"/>
          <p:nvPr/>
        </p:nvSpPr>
        <p:spPr>
          <a:xfrm>
            <a:off x="1100220" y="1505199"/>
            <a:ext cx="9645253" cy="17890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FØRSTE INNTRYKK</a:t>
            </a:r>
            <a:endParaRPr dirty="0"/>
          </a:p>
        </p:txBody>
      </p:sp>
      <p:pic>
        <p:nvPicPr>
          <p:cNvPr id="3" name="Bilde 2" descr="Et bilde som inneholder leke, LEGO&#10;&#10;Automatisk generert beskrivelse">
            <a:extLst>
              <a:ext uri="{FF2B5EF4-FFF2-40B4-BE49-F238E27FC236}">
                <a16:creationId xmlns:a16="http://schemas.microsoft.com/office/drawing/2014/main" id="{8A70B586-8706-4644-8468-9842E1843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44" y="7860217"/>
            <a:ext cx="2501900" cy="584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7" name="Google Shape;75;p16"/>
          <p:cNvSpPr txBox="1">
            <a:spLocks noGrp="1"/>
          </p:cNvSpPr>
          <p:nvPr>
            <p:ph type="title" idx="4294967295"/>
          </p:nvPr>
        </p:nvSpPr>
        <p:spPr>
          <a:xfrm>
            <a:off x="1676400" y="784613"/>
            <a:ext cx="11850401" cy="1527201"/>
          </a:xfrm>
          <a:prstGeom prst="rect">
            <a:avLst/>
          </a:prstGeom>
        </p:spPr>
        <p:txBody>
          <a:bodyPr/>
          <a:lstStyle>
            <a:lvl1pPr defTabSz="1828800">
              <a:lnSpc>
                <a:spcPct val="90000"/>
              </a:lnSpc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OPPSUMMERING</a:t>
            </a:r>
            <a:endParaRPr dirty="0"/>
          </a:p>
        </p:txBody>
      </p:sp>
      <p:sp>
        <p:nvSpPr>
          <p:cNvPr id="148" name="Google Shape;73;p16"/>
          <p:cNvSpPr txBox="1">
            <a:spLocks noGrp="1"/>
          </p:cNvSpPr>
          <p:nvPr>
            <p:ph type="body" sz="half" idx="4294967295"/>
          </p:nvPr>
        </p:nvSpPr>
        <p:spPr>
          <a:xfrm>
            <a:off x="1676400" y="3005251"/>
            <a:ext cx="11850401" cy="1024475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3400"/>
              </a:spcBef>
              <a:buSzTx/>
              <a:buNone/>
              <a:defRPr sz="32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1971 </a:t>
            </a:r>
            <a:r>
              <a:rPr lang="nb-NO" b="0" dirty="0" err="1">
                <a:latin typeface="NotoSans"/>
                <a:ea typeface="NotoSans"/>
                <a:cs typeface="NotoSans"/>
                <a:sym typeface="NotoSans"/>
              </a:rPr>
              <a:t>Maathai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 blir den første kvinnen som tar en doktorgrad i Øst-Afrika, i veterinæranatomi ved universitetet i Nairobi.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r>
              <a:rPr dirty="0"/>
              <a:t>1976 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Hun blir Kenyas første kvinnelige universitetsprofessor.</a:t>
            </a: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>
              <a:lnSpc>
                <a:spcPct val="110000"/>
              </a:lnSpc>
              <a:spcBef>
                <a:spcPts val="3400"/>
              </a:spcBef>
              <a:buSzTx/>
              <a:buNone/>
              <a:defRPr sz="32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1977 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Maathai 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starter 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Green Belt Movement.</a:t>
            </a:r>
          </a:p>
          <a:p>
            <a:pPr marL="0" indent="0">
              <a:lnSpc>
                <a:spcPct val="110000"/>
              </a:lnSpc>
              <a:spcBef>
                <a:spcPts val="3400"/>
              </a:spcBef>
              <a:buSzTx/>
              <a:buNone/>
              <a:defRPr sz="32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2002 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Hun blir valgt inn i parlamentet.</a:t>
            </a: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>
              <a:lnSpc>
                <a:spcPct val="110000"/>
              </a:lnSpc>
              <a:spcBef>
                <a:spcPts val="3400"/>
              </a:spcBef>
              <a:buSzTx/>
              <a:buNone/>
              <a:defRPr sz="32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2003–2005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Hun blir Kenyas viseminister i Departementet for miljø og naturressurser.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r>
              <a:rPr dirty="0"/>
              <a:t>2004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  </a:t>
            </a:r>
            <a:r>
              <a:rPr lang="nb-NO" b="0" dirty="0" err="1">
                <a:latin typeface="NotoSans"/>
                <a:ea typeface="NotoSans"/>
                <a:cs typeface="NotoSans"/>
                <a:sym typeface="NotoSans"/>
              </a:rPr>
              <a:t>Wangari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 </a:t>
            </a:r>
            <a:r>
              <a:rPr lang="nb-NO" b="0" dirty="0" err="1">
                <a:latin typeface="NotoSans"/>
                <a:ea typeface="NotoSans"/>
                <a:cs typeface="NotoSans"/>
                <a:sym typeface="NotoSans"/>
              </a:rPr>
              <a:t>Maathai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 blir tildelt Nobels fredspris.</a:t>
            </a: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>
              <a:lnSpc>
                <a:spcPct val="110000"/>
              </a:lnSpc>
              <a:spcBef>
                <a:spcPts val="3400"/>
              </a:spcBef>
              <a:buSzTx/>
              <a:buNone/>
              <a:defRPr sz="32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2006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 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Hun leder FNs «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Billion Tree Campaign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»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.</a:t>
            </a:r>
          </a:p>
        </p:txBody>
      </p:sp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2"/>
          <a:srcRect l="36823" t="1146" r="8902"/>
          <a:stretch>
            <a:fillRect/>
          </a:stretch>
        </p:blipFill>
        <p:spPr>
          <a:xfrm>
            <a:off x="13526800" y="0"/>
            <a:ext cx="11323680" cy="13715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2" name="Title 5"/>
          <p:cNvSpPr txBox="1">
            <a:spLocks noGrp="1"/>
          </p:cNvSpPr>
          <p:nvPr>
            <p:ph type="title" idx="4294967295"/>
          </p:nvPr>
        </p:nvSpPr>
        <p:spPr>
          <a:xfrm>
            <a:off x="2409331" y="3275994"/>
            <a:ext cx="19565338" cy="32264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Hvilken egenskaper og/eller verktøy brukte </a:t>
            </a:r>
            <a:r>
              <a:rPr dirty="0"/>
              <a:t>Wangari Maathai </a:t>
            </a:r>
            <a:r>
              <a:rPr lang="nb-NO" dirty="0"/>
              <a:t>for å gjøre en forskjell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7" name="Google Shape;92;p19"/>
          <p:cNvSpPr txBox="1">
            <a:spLocks noGrp="1"/>
          </p:cNvSpPr>
          <p:nvPr>
            <p:ph type="body" idx="4294967295"/>
          </p:nvPr>
        </p:nvSpPr>
        <p:spPr>
          <a:xfrm>
            <a:off x="1085199" y="3073266"/>
            <a:ext cx="19100114" cy="91104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914400" indent="-800100">
              <a:lnSpc>
                <a:spcPct val="114998"/>
              </a:lnSpc>
              <a:buSzTx/>
              <a:buNone/>
              <a:defRPr sz="41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Gras</a:t>
            </a:r>
            <a:r>
              <a:rPr lang="nb-NO" dirty="0" err="1"/>
              <a:t>rotbevegelse</a:t>
            </a:r>
            <a:r>
              <a:rPr dirty="0"/>
              <a:t>: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bevegelse eller organisasjon som bruker kollektiv og lokal handling for å skape større endringer på både lokalt, regionalt, nasjonalt og internasjonalt nivå.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914400" indent="-800100">
              <a:lnSpc>
                <a:spcPct val="114998"/>
              </a:lnSpc>
              <a:buSzTx/>
              <a:buNone/>
              <a:defRPr sz="410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Green Belt Movement: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ikke-statlig grasrotorganisasjon grunnlagt i Nairobi i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 Kenya.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Green Belt </a:t>
            </a:r>
            <a:r>
              <a:rPr lang="nb-NO" b="0" dirty="0" err="1">
                <a:latin typeface="NotoSans"/>
                <a:ea typeface="NotoSans"/>
                <a:cs typeface="NotoSans"/>
                <a:sym typeface="NotoSans"/>
              </a:rPr>
              <a:t>Movement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 jobber for å organisere kvinner på den kenyanske landsbygda i Kenya og lærer dem opp i å plante trær, bekjempe avskoging, gjenopprette de viktigste fyringskildene for matlaging, stoppe jorderosjon og skaffe seg en inntekt.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30 000 kvinner har blitt opplært i skogbruk, matproduksjon, birøkt og andre yrker som hjelper dem med å få en inntekt samtidig som de bevarer landområdene og naturressursene sine. </a:t>
            </a:r>
            <a:endParaRPr b="0" dirty="0">
              <a:latin typeface="NotoSans"/>
              <a:ea typeface="NotoSans"/>
              <a:cs typeface="NotoSans"/>
              <a:sym typeface="NotoSans"/>
            </a:endParaRPr>
          </a:p>
        </p:txBody>
      </p:sp>
      <p:sp>
        <p:nvSpPr>
          <p:cNvPr id="158" name="Google Shape;93;p19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Nøkkelbegreper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1212199" y="3117638"/>
            <a:ext cx="18865127" cy="82913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None/>
              <a:defRPr sz="62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«Når vi planter trær, sår vi frøene til fred og håp.»</a:t>
            </a:r>
            <a:r>
              <a:rPr dirty="0"/>
              <a:t> </a:t>
            </a:r>
            <a:r>
              <a:rPr lang="nb-NO" i="1" dirty="0">
                <a:latin typeface="NotoSans-Italic"/>
                <a:sym typeface="NotoSans-Italic"/>
              </a:rPr>
              <a:t>– </a:t>
            </a:r>
            <a:r>
              <a:rPr i="1" dirty="0">
                <a:latin typeface="NotoSans-Italic"/>
                <a:ea typeface="NotoSans-Italic"/>
                <a:cs typeface="NotoSans-Italic"/>
                <a:sym typeface="NotoSans-Italic"/>
              </a:rPr>
              <a:t>Wangari Maathai</a:t>
            </a:r>
            <a:br>
              <a:rPr i="1" dirty="0">
                <a:latin typeface="NotoSans-Italic"/>
                <a:ea typeface="NotoSans-Italic"/>
                <a:cs typeface="NotoSans-Italic"/>
                <a:sym typeface="NotoSans-Italic"/>
              </a:rPr>
            </a:br>
            <a:br>
              <a:rPr i="1" dirty="0">
                <a:latin typeface="NotoSans-Italic"/>
                <a:ea typeface="NotoSans-Italic"/>
                <a:cs typeface="NotoSans-Italic"/>
                <a:sym typeface="NotoSans-Italic"/>
              </a:rPr>
            </a:br>
            <a:r>
              <a:rPr lang="nb-NO" sz="4800" b="1" dirty="0">
                <a:latin typeface="NotoSans-Bold"/>
                <a:ea typeface="NotoSans-Bold"/>
                <a:cs typeface="NotoSans-Bold"/>
                <a:sym typeface="NotoSans-Bold"/>
              </a:rPr>
              <a:t>Hva tror du </a:t>
            </a:r>
            <a:r>
              <a:rPr lang="nb-NO" sz="4800" b="1" dirty="0" err="1">
                <a:latin typeface="NotoSans-Bold"/>
                <a:ea typeface="NotoSans-Bold"/>
                <a:cs typeface="NotoSans-Bold"/>
                <a:sym typeface="NotoSans-Bold"/>
              </a:rPr>
              <a:t>Maathai</a:t>
            </a:r>
            <a:r>
              <a:rPr lang="nb-NO" sz="4800" b="1" dirty="0">
                <a:latin typeface="NotoSans-Bold"/>
                <a:ea typeface="NotoSans-Bold"/>
                <a:cs typeface="NotoSans-Bold"/>
                <a:sym typeface="NotoSans-Bold"/>
              </a:rPr>
              <a:t> har ment</a:t>
            </a:r>
            <a:r>
              <a:rPr sz="4800" b="1" dirty="0">
                <a:latin typeface="NotoSans-Bold"/>
                <a:ea typeface="NotoSans-Bold"/>
                <a:cs typeface="NotoSans-Bold"/>
                <a:sym typeface="NotoSans-Bold"/>
              </a:rPr>
              <a:t>?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Tx/>
              <a:buAutoNum type="arabicPeriod"/>
              <a:defRPr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Hva betyr sitatet for deg</a:t>
            </a:r>
            <a:r>
              <a:rPr dirty="0"/>
              <a:t>?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Tx/>
              <a:buAutoNum type="arabicPeriod"/>
              <a:defRPr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Handler sitatet bare om å plante trær, eller kan </a:t>
            </a:r>
            <a:r>
              <a:rPr lang="nb-NO" dirty="0" err="1"/>
              <a:t>Maathai</a:t>
            </a:r>
            <a:r>
              <a:rPr lang="nb-NO" dirty="0"/>
              <a:t> ha hatt et større budskap? Hva var i så fall budskap hennes?</a:t>
            </a:r>
            <a:endParaRPr dirty="0"/>
          </a:p>
        </p:txBody>
      </p:sp>
      <p:sp>
        <p:nvSpPr>
          <p:cNvPr id="162" name="Google Shape;93;p19"/>
          <p:cNvSpPr txBox="1"/>
          <p:nvPr/>
        </p:nvSpPr>
        <p:spPr>
          <a:xfrm>
            <a:off x="831199" y="1186733"/>
            <a:ext cx="227216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rmAutofit/>
          </a:bodyPr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dirty="0" err="1"/>
              <a:t>Refle</a:t>
            </a:r>
            <a:r>
              <a:rPr lang="nb-NO" dirty="0" err="1"/>
              <a:t>kter</a:t>
            </a:r>
            <a:r>
              <a:rPr lang="nb-NO" dirty="0"/>
              <a:t> </a:t>
            </a:r>
            <a:r>
              <a:rPr dirty="0"/>
              <a:t>&amp; </a:t>
            </a:r>
            <a:r>
              <a:rPr lang="nb-NO" dirty="0"/>
              <a:t>diskuter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5" name="Wangari Maathai - Defender of the Earth, fighter for democracyGoogle Shape;67;p15" descr="Wangari Maathai - Defender of the Earth, fighter for democracyGoogle Shape;67;p15">
            <a:hlinkClick r:id="rId2"/>
          </p:cNvPr>
          <p:cNvPicPr>
            <a:picLocks noChangeAspect="1"/>
          </p:cNvPicPr>
          <p:nvPr/>
        </p:nvPicPr>
        <p:blipFill>
          <a:blip r:embed="rId3"/>
          <a:srcRect t="12656" b="12656"/>
          <a:stretch>
            <a:fillRect/>
          </a:stretch>
        </p:blipFill>
        <p:spPr>
          <a:xfrm>
            <a:off x="5684028" y="3155697"/>
            <a:ext cx="18294227" cy="102475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831198" y="761265"/>
            <a:ext cx="22333601" cy="72205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dirty="0"/>
              <a:t>Wangari Maathai </a:t>
            </a:r>
            <a:r>
              <a:rPr lang="nb-NO" dirty="0"/>
              <a:t>– forsvarer av jorda, forkjemper for demokrati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9" name="Google Shape;72;p16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Hva er en «grasrotbevegelse»</a:t>
            </a:r>
            <a:r>
              <a:rPr dirty="0"/>
              <a:t>?</a:t>
            </a:r>
          </a:p>
        </p:txBody>
      </p:sp>
      <p:sp>
        <p:nvSpPr>
          <p:cNvPr id="170" name="Google Shape;73;p16"/>
          <p:cNvSpPr txBox="1">
            <a:spLocks noGrp="1"/>
          </p:cNvSpPr>
          <p:nvPr>
            <p:ph type="body" idx="4294967295"/>
          </p:nvPr>
        </p:nvSpPr>
        <p:spPr>
          <a:xfrm>
            <a:off x="831199" y="3073266"/>
            <a:ext cx="17745381" cy="91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6200">
                <a:latin typeface="NotoSans"/>
                <a:ea typeface="NotoSans"/>
                <a:cs typeface="NotoSans"/>
                <a:sym typeface="NotoSans"/>
              </a:defRPr>
            </a:pPr>
            <a:endParaRPr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62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Hvorfor regnes </a:t>
            </a:r>
            <a:r>
              <a:rPr dirty="0"/>
              <a:t>Wangari </a:t>
            </a:r>
            <a:r>
              <a:rPr dirty="0" err="1"/>
              <a:t>Maathais</a:t>
            </a:r>
            <a:r>
              <a:rPr lang="nb-NO" dirty="0"/>
              <a:t> </a:t>
            </a:r>
            <a:r>
              <a:rPr dirty="0">
                <a:latin typeface="NotoSans-Italic"/>
                <a:ea typeface="NotoSans-Italic"/>
                <a:cs typeface="NotoSans-Italic"/>
                <a:sym typeface="NotoSans-Italic"/>
              </a:rPr>
              <a:t>Green Belt Movement</a:t>
            </a:r>
            <a:r>
              <a:rPr dirty="0"/>
              <a:t> </a:t>
            </a:r>
            <a:r>
              <a:rPr lang="nb-NO" dirty="0"/>
              <a:t>som en «grasrotbevegelse»?</a:t>
            </a:r>
            <a:br>
              <a:rPr dirty="0"/>
            </a:br>
            <a:endParaRPr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B2898F3-78F0-324B-8F0E-2DE2B007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44" y="7008005"/>
            <a:ext cx="11198958" cy="57733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Torque Bold"/>
        <a:ea typeface="Torque Bold"/>
        <a:cs typeface="Torque Bold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Torque Bold"/>
        <a:ea typeface="Torque Bold"/>
        <a:cs typeface="Torque Bold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585</Words>
  <Application>Microsoft Macintosh PowerPoint</Application>
  <PresentationFormat>Egendefinert</PresentationFormat>
  <Paragraphs>61</Paragraphs>
  <Slides>13</Slides>
  <Notes>2</Notes>
  <HiddenSlides>0</HiddenSlides>
  <MMClips>1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2" baseType="lpstr">
      <vt:lpstr>AlfredSans-Regular</vt:lpstr>
      <vt:lpstr>Arial</vt:lpstr>
      <vt:lpstr>Calibri</vt:lpstr>
      <vt:lpstr>Noto Sans Thin</vt:lpstr>
      <vt:lpstr>NotoSans</vt:lpstr>
      <vt:lpstr>NotoSans-Bold</vt:lpstr>
      <vt:lpstr>NotoSans-Italic</vt:lpstr>
      <vt:lpstr>Torque Bold</vt:lpstr>
      <vt:lpstr>Simple Light</vt:lpstr>
      <vt:lpstr>Wangari Maathai</vt:lpstr>
      <vt:lpstr>PowerPoint-presentasjon</vt:lpstr>
      <vt:lpstr>PowerPoint-presentasjon</vt:lpstr>
      <vt:lpstr>OPPSUMMERING</vt:lpstr>
      <vt:lpstr>Hvilken egenskaper og/eller verktøy brukte Wangari Maathai for å gjøre en forskjell?</vt:lpstr>
      <vt:lpstr>Nøkkelbegreper</vt:lpstr>
      <vt:lpstr>PowerPoint-presentasjon</vt:lpstr>
      <vt:lpstr>Wangari Maathai – forsvarer av jorda, forkjemper for demokrati</vt:lpstr>
      <vt:lpstr>Hva er en «grasrotbevegelse»?</vt:lpstr>
      <vt:lpstr>Enig eller uenig?</vt:lpstr>
      <vt:lpstr>Hva er en «Likert»-skala?</vt:lpstr>
      <vt:lpstr>Reflekter og del</vt:lpstr>
      <vt:lpstr>OPPHAVSRETT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Wangari Maathai</dc:title>
  <cp:lastModifiedBy>Kiki Fallet</cp:lastModifiedBy>
  <cp:revision>36</cp:revision>
  <dcterms:modified xsi:type="dcterms:W3CDTF">2022-02-15T13:26:22Z</dcterms:modified>
</cp:coreProperties>
</file>