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146846399" r:id="rId2"/>
    <p:sldId id="257" r:id="rId3"/>
    <p:sldId id="258" r:id="rId4"/>
    <p:sldId id="259" r:id="rId5"/>
    <p:sldId id="2146846402" r:id="rId6"/>
    <p:sldId id="2146846403" r:id="rId7"/>
    <p:sldId id="262" r:id="rId8"/>
    <p:sldId id="2146846404" r:id="rId9"/>
    <p:sldId id="2146846405" r:id="rId10"/>
    <p:sldId id="265" r:id="rId11"/>
    <p:sldId id="266" r:id="rId12"/>
    <p:sldId id="267" r:id="rId1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8FB"/>
          </a:solidFill>
        </a:fill>
      </a:tcStyle>
    </a:wholeTbl>
    <a:band2H>
      <a:tcTxStyle/>
      <a:tcStyle>
        <a:tcBdr/>
        <a:fill>
          <a:solidFill>
            <a:srgbClr val="E8EDFD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/>
      <a:tcStyle>
        <a:tcBdr/>
        <a:fill>
          <a:solidFill>
            <a:srgbClr val="EBEEE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/>
      <a:tcStyle>
        <a:tcBdr/>
        <a:fill>
          <a:solidFill>
            <a:srgbClr val="FCFF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715"/>
    <p:restoredTop sz="96197"/>
  </p:normalViewPr>
  <p:slideViewPr>
    <p:cSldViewPr snapToGrid="0" snapToObjects="1">
      <p:cViewPr varScale="1">
        <p:scale>
          <a:sx n="47" d="100"/>
          <a:sy n="47" d="100"/>
        </p:scale>
        <p:origin x="296" y="9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4" name="Shape 10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latinLnBrk="0">
      <a:defRPr sz="3600">
        <a:latin typeface="Arial"/>
        <a:ea typeface="Arial"/>
        <a:cs typeface="Arial"/>
        <a:sym typeface="Arial"/>
      </a:defRPr>
    </a:lvl1pPr>
    <a:lvl2pPr indent="228600" defTabSz="2438400" latinLnBrk="0">
      <a:defRPr sz="3600">
        <a:latin typeface="Arial"/>
        <a:ea typeface="Arial"/>
        <a:cs typeface="Arial"/>
        <a:sym typeface="Arial"/>
      </a:defRPr>
    </a:lvl2pPr>
    <a:lvl3pPr indent="457200" defTabSz="2438400" latinLnBrk="0">
      <a:defRPr sz="3600">
        <a:latin typeface="Arial"/>
        <a:ea typeface="Arial"/>
        <a:cs typeface="Arial"/>
        <a:sym typeface="Arial"/>
      </a:defRPr>
    </a:lvl3pPr>
    <a:lvl4pPr indent="685800" defTabSz="2438400" latinLnBrk="0">
      <a:defRPr sz="3600">
        <a:latin typeface="Arial"/>
        <a:ea typeface="Arial"/>
        <a:cs typeface="Arial"/>
        <a:sym typeface="Arial"/>
      </a:defRPr>
    </a:lvl4pPr>
    <a:lvl5pPr indent="914400" defTabSz="2438400" latinLnBrk="0">
      <a:defRPr sz="3600">
        <a:latin typeface="Arial"/>
        <a:ea typeface="Arial"/>
        <a:cs typeface="Arial"/>
        <a:sym typeface="Arial"/>
      </a:defRPr>
    </a:lvl5pPr>
    <a:lvl6pPr indent="1143000" defTabSz="2438400" latinLnBrk="0">
      <a:defRPr sz="3600">
        <a:latin typeface="Arial"/>
        <a:ea typeface="Arial"/>
        <a:cs typeface="Arial"/>
        <a:sym typeface="Arial"/>
      </a:defRPr>
    </a:lvl6pPr>
    <a:lvl7pPr indent="1371600" defTabSz="2438400" latinLnBrk="0">
      <a:defRPr sz="3600">
        <a:latin typeface="Arial"/>
        <a:ea typeface="Arial"/>
        <a:cs typeface="Arial"/>
        <a:sym typeface="Arial"/>
      </a:defRPr>
    </a:lvl7pPr>
    <a:lvl8pPr indent="1600200" defTabSz="2438400" latinLnBrk="0">
      <a:defRPr sz="3600">
        <a:latin typeface="Arial"/>
        <a:ea typeface="Arial"/>
        <a:cs typeface="Arial"/>
        <a:sym typeface="Arial"/>
      </a:defRPr>
    </a:lvl8pPr>
    <a:lvl9pPr indent="1828800" defTabSz="2438400" latinLnBrk="0">
      <a:defRPr sz="3600"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1" name="Shape 12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 sz="1100"/>
            </a:lvl1pPr>
          </a:lstStyle>
          <a:p>
            <a:r>
              <a:t>Take a few minutes to ask students for feedback, comments, impressions and questions.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>
            <a:extLst>
              <a:ext uri="{FF2B5EF4-FFF2-40B4-BE49-F238E27FC236}">
                <a16:creationId xmlns:a16="http://schemas.microsoft.com/office/drawing/2014/main" id="{2C747F7B-9754-4C15-B761-DC2DFE83956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3314" name="Rectangle 2">
            <a:extLst>
              <a:ext uri="{FF2B5EF4-FFF2-40B4-BE49-F238E27FC236}">
                <a16:creationId xmlns:a16="http://schemas.microsoft.com/office/drawing/2014/main" id="{3D411CE4-5FBC-47A9-9F3A-5BE30EBA272A}"/>
              </a:ext>
            </a:extLst>
          </p:cNvPr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defTabSz="914400"/>
            <a:r>
              <a:rPr lang="en-US" altLang="en-US" sz="1100"/>
              <a:t>These are two examples of Nansen Passports: one issued in Germany in 1938 (on the left) and one issued in the UK in 1927 (on the right).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5" name="Shape 15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 sz="1100"/>
            </a:lvl1pPr>
          </a:lstStyle>
          <a:p>
            <a:r>
              <a:t>Introduction to the 'four corners' exercise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teltekst"/>
          <p:cNvSpPr txBox="1">
            <a:spLocks noGrp="1"/>
          </p:cNvSpPr>
          <p:nvPr>
            <p:ph type="title"/>
          </p:nvPr>
        </p:nvSpPr>
        <p:spPr>
          <a:xfrm>
            <a:off x="831221" y="1985533"/>
            <a:ext cx="22721601" cy="5473601"/>
          </a:xfrm>
          <a:prstGeom prst="rect">
            <a:avLst/>
          </a:prstGeom>
        </p:spPr>
        <p:txBody>
          <a:bodyPr anchor="b"/>
          <a:lstStyle>
            <a:lvl1pPr algn="ctr">
              <a:defRPr sz="13800"/>
            </a:lvl1pPr>
          </a:lstStyle>
          <a:p>
            <a:r>
              <a:t>Titteltekst</a:t>
            </a:r>
          </a:p>
        </p:txBody>
      </p:sp>
      <p:sp>
        <p:nvSpPr>
          <p:cNvPr id="13" name="Brødtekst nivå én…"/>
          <p:cNvSpPr txBox="1">
            <a:spLocks noGrp="1"/>
          </p:cNvSpPr>
          <p:nvPr>
            <p:ph type="body" sz="quarter" idx="1"/>
          </p:nvPr>
        </p:nvSpPr>
        <p:spPr>
          <a:xfrm>
            <a:off x="831199" y="7557666"/>
            <a:ext cx="22721602" cy="2113601"/>
          </a:xfrm>
          <a:prstGeom prst="rect">
            <a:avLst/>
          </a:prstGeom>
        </p:spPr>
        <p:txBody>
          <a:bodyPr/>
          <a:lstStyle>
            <a:lvl1pPr marL="914400" indent="-800100" algn="ctr">
              <a:lnSpc>
                <a:spcPct val="100000"/>
              </a:lnSpc>
              <a:buClrTx/>
              <a:buSzTx/>
              <a:buFontTx/>
              <a:buNone/>
              <a:defRPr sz="7400"/>
            </a:lvl1pPr>
            <a:lvl2pPr marL="914400" indent="-317500" algn="ctr">
              <a:lnSpc>
                <a:spcPct val="100000"/>
              </a:lnSpc>
              <a:buClrTx/>
              <a:buSzTx/>
              <a:buFontTx/>
              <a:buNone/>
              <a:defRPr sz="7400"/>
            </a:lvl2pPr>
            <a:lvl3pPr marL="914400" indent="139700" algn="ctr">
              <a:lnSpc>
                <a:spcPct val="100000"/>
              </a:lnSpc>
              <a:buClrTx/>
              <a:buSzTx/>
              <a:buFontTx/>
              <a:buNone/>
              <a:defRPr sz="7400"/>
            </a:lvl3pPr>
            <a:lvl4pPr marL="914400" indent="596900" algn="ctr">
              <a:lnSpc>
                <a:spcPct val="100000"/>
              </a:lnSpc>
              <a:buClrTx/>
              <a:buSzTx/>
              <a:buFontTx/>
              <a:buNone/>
              <a:defRPr sz="7400"/>
            </a:lvl4pPr>
            <a:lvl5pPr marL="914400" indent="1054100" algn="ctr">
              <a:lnSpc>
                <a:spcPct val="100000"/>
              </a:lnSpc>
              <a:buClrTx/>
              <a:buSzTx/>
              <a:buFontTx/>
              <a:buNone/>
              <a:defRPr sz="7400"/>
            </a:lvl5pPr>
          </a:lstStyle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14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3"/>
          <p:cNvSpPr/>
          <p:nvPr/>
        </p:nvSpPr>
        <p:spPr>
          <a:xfrm>
            <a:off x="-1" y="0"/>
            <a:ext cx="24384001" cy="13716001"/>
          </a:xfrm>
          <a:prstGeom prst="rect">
            <a:avLst/>
          </a:prstGeom>
          <a:solidFill>
            <a:srgbClr val="EDEEEE">
              <a:alpha val="50000"/>
            </a:srgbClr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6" name="Rectangle 3"/>
          <p:cNvSpPr/>
          <p:nvPr/>
        </p:nvSpPr>
        <p:spPr>
          <a:xfrm>
            <a:off x="21799548" y="0"/>
            <a:ext cx="2590803" cy="13716000"/>
          </a:xfrm>
          <a:prstGeom prst="rect">
            <a:avLst/>
          </a:prstGeom>
          <a:solidFill>
            <a:srgbClr val="488344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47" name="Graphic 9" descr="Graphic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2323661"/>
            <a:ext cx="3061854" cy="740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48" name="Picture 6" descr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45479" y="9996696"/>
            <a:ext cx="3028657" cy="1800051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22745916" y="12321636"/>
            <a:ext cx="698068" cy="919401"/>
          </a:xfrm>
          <a:prstGeom prst="rect">
            <a:avLst/>
          </a:prstGeom>
        </p:spPr>
        <p:txBody>
          <a:bodyPr/>
          <a:lstStyle>
            <a:lvl1pPr algn="ctr" defTabSz="1828800">
              <a:defRPr sz="2800">
                <a:solidFill>
                  <a:srgbClr val="EDEEEE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3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EDEEEE">
              <a:alpha val="50000"/>
            </a:srgbClr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7" name="Rectangle 25"/>
          <p:cNvSpPr/>
          <p:nvPr/>
        </p:nvSpPr>
        <p:spPr>
          <a:xfrm>
            <a:off x="0" y="0"/>
            <a:ext cx="24384000" cy="2311814"/>
          </a:xfrm>
          <a:prstGeom prst="rect">
            <a:avLst/>
          </a:prstGeom>
          <a:solidFill>
            <a:srgbClr val="488344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8" name="Rectangle 20"/>
          <p:cNvSpPr/>
          <p:nvPr/>
        </p:nvSpPr>
        <p:spPr>
          <a:xfrm>
            <a:off x="353925" y="3005251"/>
            <a:ext cx="346720" cy="346719"/>
          </a:xfrm>
          <a:prstGeom prst="rect">
            <a:avLst/>
          </a:prstGeom>
          <a:solidFill>
            <a:srgbClr val="488344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9" name="Rectangle 24"/>
          <p:cNvSpPr/>
          <p:nvPr/>
        </p:nvSpPr>
        <p:spPr>
          <a:xfrm>
            <a:off x="1045142" y="2658533"/>
            <a:ext cx="346719" cy="346719"/>
          </a:xfrm>
          <a:prstGeom prst="rect">
            <a:avLst/>
          </a:prstGeom>
          <a:solidFill>
            <a:srgbClr val="488344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0" name="Rectangle 26"/>
          <p:cNvSpPr/>
          <p:nvPr/>
        </p:nvSpPr>
        <p:spPr>
          <a:xfrm>
            <a:off x="711200" y="2311815"/>
            <a:ext cx="346719" cy="346719"/>
          </a:xfrm>
          <a:prstGeom prst="rect">
            <a:avLst/>
          </a:prstGeom>
          <a:solidFill>
            <a:srgbClr val="488344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1" name="Rectangle 5"/>
          <p:cNvSpPr/>
          <p:nvPr/>
        </p:nvSpPr>
        <p:spPr>
          <a:xfrm>
            <a:off x="23339674" y="3005251"/>
            <a:ext cx="346719" cy="346719"/>
          </a:xfrm>
          <a:prstGeom prst="rect">
            <a:avLst/>
          </a:prstGeom>
          <a:solidFill>
            <a:srgbClr val="488344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2" name="Rectangle 7"/>
          <p:cNvSpPr/>
          <p:nvPr/>
        </p:nvSpPr>
        <p:spPr>
          <a:xfrm>
            <a:off x="23686391" y="2313034"/>
            <a:ext cx="346719" cy="346719"/>
          </a:xfrm>
          <a:prstGeom prst="rect">
            <a:avLst/>
          </a:prstGeom>
          <a:solidFill>
            <a:srgbClr val="488344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3" name="Rectangle 31"/>
          <p:cNvSpPr/>
          <p:nvPr/>
        </p:nvSpPr>
        <p:spPr>
          <a:xfrm>
            <a:off x="21015382" y="2311813"/>
            <a:ext cx="346719" cy="346719"/>
          </a:xfrm>
          <a:prstGeom prst="rect">
            <a:avLst/>
          </a:prstGeom>
          <a:solidFill>
            <a:srgbClr val="488344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64" name="Graphic 9" descr="Graphic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2323661"/>
            <a:ext cx="3061854" cy="740489"/>
          </a:xfrm>
          <a:prstGeom prst="rect">
            <a:avLst/>
          </a:prstGeom>
          <a:ln w="12700">
            <a:miter lim="400000"/>
          </a:ln>
        </p:spPr>
      </p:pic>
      <p:sp>
        <p:nvSpPr>
          <p:cNvPr id="65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22745916" y="12321636"/>
            <a:ext cx="698068" cy="919401"/>
          </a:xfrm>
          <a:prstGeom prst="rect">
            <a:avLst/>
          </a:prstGeom>
        </p:spPr>
        <p:txBody>
          <a:bodyPr/>
          <a:lstStyle>
            <a:lvl1pPr algn="ctr" defTabSz="1828800"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3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EDEEEE">
              <a:alpha val="50000"/>
            </a:srgbClr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73" name="Rectangle 25"/>
          <p:cNvSpPr/>
          <p:nvPr/>
        </p:nvSpPr>
        <p:spPr>
          <a:xfrm>
            <a:off x="0" y="0"/>
            <a:ext cx="24384000" cy="3327814"/>
          </a:xfrm>
          <a:prstGeom prst="rect">
            <a:avLst/>
          </a:prstGeom>
          <a:solidFill>
            <a:srgbClr val="488344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74" name="Rectangle 20"/>
          <p:cNvSpPr/>
          <p:nvPr/>
        </p:nvSpPr>
        <p:spPr>
          <a:xfrm>
            <a:off x="353925" y="4021251"/>
            <a:ext cx="346720" cy="346719"/>
          </a:xfrm>
          <a:prstGeom prst="rect">
            <a:avLst/>
          </a:prstGeom>
          <a:solidFill>
            <a:srgbClr val="488344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75" name="Rectangle 24"/>
          <p:cNvSpPr/>
          <p:nvPr/>
        </p:nvSpPr>
        <p:spPr>
          <a:xfrm>
            <a:off x="1045142" y="3674533"/>
            <a:ext cx="346719" cy="346719"/>
          </a:xfrm>
          <a:prstGeom prst="rect">
            <a:avLst/>
          </a:prstGeom>
          <a:solidFill>
            <a:srgbClr val="488344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76" name="Rectangle 26"/>
          <p:cNvSpPr/>
          <p:nvPr/>
        </p:nvSpPr>
        <p:spPr>
          <a:xfrm>
            <a:off x="711200" y="3327815"/>
            <a:ext cx="346719" cy="346719"/>
          </a:xfrm>
          <a:prstGeom prst="rect">
            <a:avLst/>
          </a:prstGeom>
          <a:solidFill>
            <a:srgbClr val="488344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77" name="Rectangle 5"/>
          <p:cNvSpPr/>
          <p:nvPr/>
        </p:nvSpPr>
        <p:spPr>
          <a:xfrm>
            <a:off x="23339674" y="4021251"/>
            <a:ext cx="346719" cy="346719"/>
          </a:xfrm>
          <a:prstGeom prst="rect">
            <a:avLst/>
          </a:prstGeom>
          <a:solidFill>
            <a:srgbClr val="488344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78" name="Rectangle 7"/>
          <p:cNvSpPr/>
          <p:nvPr/>
        </p:nvSpPr>
        <p:spPr>
          <a:xfrm>
            <a:off x="23686391" y="3329034"/>
            <a:ext cx="346719" cy="346719"/>
          </a:xfrm>
          <a:prstGeom prst="rect">
            <a:avLst/>
          </a:prstGeom>
          <a:solidFill>
            <a:srgbClr val="488344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79" name="Rectangle 31"/>
          <p:cNvSpPr/>
          <p:nvPr/>
        </p:nvSpPr>
        <p:spPr>
          <a:xfrm>
            <a:off x="21015382" y="3327813"/>
            <a:ext cx="346719" cy="346719"/>
          </a:xfrm>
          <a:prstGeom prst="rect">
            <a:avLst/>
          </a:prstGeom>
          <a:solidFill>
            <a:srgbClr val="488344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80" name="Graphic 9" descr="Graphic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2323661"/>
            <a:ext cx="3061854" cy="740489"/>
          </a:xfrm>
          <a:prstGeom prst="rect">
            <a:avLst/>
          </a:prstGeom>
          <a:ln w="12700">
            <a:miter lim="400000"/>
          </a:ln>
        </p:spPr>
      </p:pic>
      <p:sp>
        <p:nvSpPr>
          <p:cNvPr id="81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22745916" y="12321636"/>
            <a:ext cx="698068" cy="919401"/>
          </a:xfrm>
          <a:prstGeom prst="rect">
            <a:avLst/>
          </a:prstGeom>
        </p:spPr>
        <p:txBody>
          <a:bodyPr/>
          <a:lstStyle>
            <a:lvl1pPr algn="ctr" defTabSz="1828800"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3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EDEEEE">
              <a:alpha val="50000"/>
            </a:srgbClr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89" name="Rectangle 8"/>
          <p:cNvSpPr/>
          <p:nvPr/>
        </p:nvSpPr>
        <p:spPr>
          <a:xfrm>
            <a:off x="0" y="9753600"/>
            <a:ext cx="24384000" cy="3962400"/>
          </a:xfrm>
          <a:prstGeom prst="rect">
            <a:avLst/>
          </a:prstGeom>
          <a:solidFill>
            <a:srgbClr val="488344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90" name="Rectangle 19"/>
          <p:cNvSpPr/>
          <p:nvPr/>
        </p:nvSpPr>
        <p:spPr>
          <a:xfrm>
            <a:off x="-6351" y="9406881"/>
            <a:ext cx="346720" cy="346719"/>
          </a:xfrm>
          <a:prstGeom prst="rect">
            <a:avLst/>
          </a:prstGeom>
          <a:solidFill>
            <a:srgbClr val="488344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91" name="Rectangle 20"/>
          <p:cNvSpPr/>
          <p:nvPr/>
        </p:nvSpPr>
        <p:spPr>
          <a:xfrm>
            <a:off x="1031796" y="9067800"/>
            <a:ext cx="346719" cy="346719"/>
          </a:xfrm>
          <a:prstGeom prst="rect">
            <a:avLst/>
          </a:prstGeom>
          <a:solidFill>
            <a:srgbClr val="488344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92" name="Rectangle 21"/>
          <p:cNvSpPr/>
          <p:nvPr/>
        </p:nvSpPr>
        <p:spPr>
          <a:xfrm>
            <a:off x="685077" y="9406881"/>
            <a:ext cx="346720" cy="346719"/>
          </a:xfrm>
          <a:prstGeom prst="rect">
            <a:avLst/>
          </a:prstGeom>
          <a:solidFill>
            <a:srgbClr val="488344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93" name="Rectangle 22"/>
          <p:cNvSpPr/>
          <p:nvPr/>
        </p:nvSpPr>
        <p:spPr>
          <a:xfrm>
            <a:off x="16375" y="7808473"/>
            <a:ext cx="346720" cy="346719"/>
          </a:xfrm>
          <a:prstGeom prst="rect">
            <a:avLst/>
          </a:prstGeom>
          <a:solidFill>
            <a:srgbClr val="488344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94" name="Rectangle 23"/>
          <p:cNvSpPr/>
          <p:nvPr/>
        </p:nvSpPr>
        <p:spPr>
          <a:xfrm>
            <a:off x="1378514" y="9422154"/>
            <a:ext cx="346719" cy="346719"/>
          </a:xfrm>
          <a:prstGeom prst="rect">
            <a:avLst/>
          </a:prstGeom>
          <a:solidFill>
            <a:srgbClr val="488344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95" name="Rectangle 24"/>
          <p:cNvSpPr/>
          <p:nvPr/>
        </p:nvSpPr>
        <p:spPr>
          <a:xfrm>
            <a:off x="8410908" y="9411945"/>
            <a:ext cx="346719" cy="346719"/>
          </a:xfrm>
          <a:prstGeom prst="rect">
            <a:avLst/>
          </a:prstGeom>
          <a:solidFill>
            <a:srgbClr val="488344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96" name="Graphic 9" descr="Graphic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2323661"/>
            <a:ext cx="3061854" cy="740489"/>
          </a:xfrm>
          <a:prstGeom prst="rect">
            <a:avLst/>
          </a:prstGeom>
          <a:ln w="12700">
            <a:miter lim="400000"/>
          </a:ln>
        </p:spPr>
      </p:pic>
      <p:sp>
        <p:nvSpPr>
          <p:cNvPr id="97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22745916" y="12321636"/>
            <a:ext cx="698068" cy="919401"/>
          </a:xfrm>
          <a:prstGeom prst="rect">
            <a:avLst/>
          </a:prstGeom>
        </p:spPr>
        <p:txBody>
          <a:bodyPr/>
          <a:lstStyle>
            <a:lvl1pPr algn="ctr" defTabSz="1828800">
              <a:defRPr sz="2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een: Text /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8A1B720-299A-074C-B8D9-4B86FD9611C9}"/>
              </a:ext>
            </a:extLst>
          </p:cNvPr>
          <p:cNvSpPr/>
          <p:nvPr userDrawn="1"/>
        </p:nvSpPr>
        <p:spPr>
          <a:xfrm>
            <a:off x="1676401" y="2726577"/>
            <a:ext cx="10041466" cy="9070170"/>
          </a:xfrm>
          <a:prstGeom prst="rect">
            <a:avLst/>
          </a:prstGeom>
          <a:solidFill>
            <a:srgbClr val="E6F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FA5A84-670E-4D40-B05B-27706245EBCC}"/>
              </a:ext>
            </a:extLst>
          </p:cNvPr>
          <p:cNvSpPr/>
          <p:nvPr userDrawn="1"/>
        </p:nvSpPr>
        <p:spPr>
          <a:xfrm>
            <a:off x="21786849" y="0"/>
            <a:ext cx="2590802" cy="13716000"/>
          </a:xfrm>
          <a:prstGeom prst="rect">
            <a:avLst/>
          </a:prstGeom>
          <a:solidFill>
            <a:srgbClr val="4883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AA6855-18B6-429B-9377-7B6CFBE1FC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CF287B-32DC-4183-903C-E17D7E3EF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8385" y="3308467"/>
            <a:ext cx="8480550" cy="768095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>
                <a:solidFill>
                  <a:srgbClr val="4E4F4F"/>
                </a:solidFill>
              </a:defRPr>
            </a:lvl1pPr>
            <a:lvl2pPr marL="914400" indent="0">
              <a:lnSpc>
                <a:spcPct val="100000"/>
              </a:lnSpc>
              <a:spcBef>
                <a:spcPts val="0"/>
              </a:spcBef>
              <a:buNone/>
              <a:defRPr sz="3600">
                <a:solidFill>
                  <a:srgbClr val="4E4F4F"/>
                </a:solidFill>
              </a:defRPr>
            </a:lvl2pPr>
            <a:lvl3pPr marL="1828800" indent="0">
              <a:lnSpc>
                <a:spcPct val="100000"/>
              </a:lnSpc>
              <a:spcBef>
                <a:spcPts val="0"/>
              </a:spcBef>
              <a:buNone/>
              <a:defRPr sz="3200">
                <a:solidFill>
                  <a:srgbClr val="4E4F4F"/>
                </a:solidFill>
              </a:defRPr>
            </a:lvl3pPr>
            <a:lvl4pPr marL="274320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rgbClr val="4E4F4F"/>
                </a:solidFill>
              </a:defRPr>
            </a:lvl4pPr>
            <a:lvl5pPr marL="365760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rgbClr val="4E4F4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F9B2694-11A5-4C12-A475-93C14DAD17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717867" y="2726577"/>
            <a:ext cx="9033934" cy="9070170"/>
          </a:xfrm>
        </p:spPr>
        <p:txBody>
          <a:bodyPr/>
          <a:lstStyle>
            <a:lvl1pPr>
              <a:spcBef>
                <a:spcPts val="0"/>
              </a:spcBef>
              <a:defRPr b="1"/>
            </a:lvl1pPr>
          </a:lstStyle>
          <a:p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4ABE978-4AC7-4830-AE28-C8BA1730B6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76401" y="12323662"/>
            <a:ext cx="3061854" cy="740488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6418D75-0DD9-4947-A32B-135DD55C3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659808" y="12079307"/>
            <a:ext cx="857580" cy="1354134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 sz="2800">
                <a:solidFill>
                  <a:srgbClr val="EDEEEE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defTabSz="1828800" hangingPunct="1">
              <a:defRPr/>
            </a:pPr>
            <a:fld id="{0B0187EC-64EF-484E-94CA-9E9DEF6DCF75}" type="slidenum">
              <a:rPr lang="en-US" kern="1200" smtClean="0"/>
              <a:pPr defTabSz="1828800" hangingPunct="1">
                <a:defRPr/>
              </a:pPr>
              <a:t>‹#›</a:t>
            </a:fld>
            <a:endParaRPr lang="en-US" kern="1200"/>
          </a:p>
        </p:txBody>
      </p:sp>
      <p:pic>
        <p:nvPicPr>
          <p:cNvPr id="7" name="Picture 6" descr="A picture containing dark&#10;&#10;Description automatically generated">
            <a:extLst>
              <a:ext uri="{FF2B5EF4-FFF2-40B4-BE49-F238E27FC236}">
                <a16:creationId xmlns:a16="http://schemas.microsoft.com/office/drawing/2014/main" id="{A7305638-588A-4782-8B15-CE02930A8C2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2577" y="7845319"/>
            <a:ext cx="4133510" cy="413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752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een: 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6FA5A84-670E-4D40-B05B-27706245EBCC}"/>
              </a:ext>
            </a:extLst>
          </p:cNvPr>
          <p:cNvSpPr/>
          <p:nvPr userDrawn="1"/>
        </p:nvSpPr>
        <p:spPr>
          <a:xfrm>
            <a:off x="21786849" y="0"/>
            <a:ext cx="2590802" cy="13716000"/>
          </a:xfrm>
          <a:prstGeom prst="rect">
            <a:avLst/>
          </a:prstGeom>
          <a:solidFill>
            <a:srgbClr val="4883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AA6855-18B6-429B-9377-7B6CFBE1FC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4ABE978-4AC7-4830-AE28-C8BA1730B6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76401" y="12323662"/>
            <a:ext cx="3061854" cy="740488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6418D75-0DD9-4947-A32B-135DD55C3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659808" y="12079307"/>
            <a:ext cx="857580" cy="1354134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 sz="2800">
                <a:solidFill>
                  <a:srgbClr val="EDEEEE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defTabSz="1828800" hangingPunct="1">
              <a:defRPr/>
            </a:pPr>
            <a:fld id="{0B0187EC-64EF-484E-94CA-9E9DEF6DCF75}" type="slidenum">
              <a:rPr lang="en-US" kern="1200" smtClean="0"/>
              <a:pPr defTabSz="1828800" hangingPunct="1">
                <a:defRPr/>
              </a:pPr>
              <a:t>‹#›</a:t>
            </a:fld>
            <a:endParaRPr lang="en-US" kern="1200"/>
          </a:p>
        </p:txBody>
      </p:sp>
      <p:sp>
        <p:nvSpPr>
          <p:cNvPr id="19" name="Table Placeholder 18">
            <a:extLst>
              <a:ext uri="{FF2B5EF4-FFF2-40B4-BE49-F238E27FC236}">
                <a16:creationId xmlns:a16="http://schemas.microsoft.com/office/drawing/2014/main" id="{112D2FA6-70E1-2944-B8C8-6F34D560C19C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1676401" y="3867518"/>
            <a:ext cx="17989550" cy="73152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dark&#10;&#10;Description automatically generated">
            <a:extLst>
              <a:ext uri="{FF2B5EF4-FFF2-40B4-BE49-F238E27FC236}">
                <a16:creationId xmlns:a16="http://schemas.microsoft.com/office/drawing/2014/main" id="{AE1E2434-2CA3-41E2-9C78-31663AF4D1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2577" y="7845319"/>
            <a:ext cx="4133510" cy="413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975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een: 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7692A46-6849-7A40-A9FD-DD67BEEB943E}"/>
              </a:ext>
            </a:extLst>
          </p:cNvPr>
          <p:cNvSpPr/>
          <p:nvPr userDrawn="1"/>
        </p:nvSpPr>
        <p:spPr>
          <a:xfrm>
            <a:off x="6817922" y="0"/>
            <a:ext cx="13716000" cy="13716000"/>
          </a:xfrm>
          <a:prstGeom prst="rect">
            <a:avLst/>
          </a:prstGeom>
          <a:solidFill>
            <a:srgbClr val="4883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3B447AC-4556-704E-8B0B-944031BA849A}"/>
              </a:ext>
            </a:extLst>
          </p:cNvPr>
          <p:cNvSpPr/>
          <p:nvPr userDrawn="1"/>
        </p:nvSpPr>
        <p:spPr>
          <a:xfrm>
            <a:off x="2" y="0"/>
            <a:ext cx="13716000" cy="13716000"/>
          </a:xfrm>
          <a:prstGeom prst="rect">
            <a:avLst/>
          </a:prstGeom>
          <a:solidFill>
            <a:srgbClr val="4883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12A3061-E386-824C-B271-A18877FC5B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41450" y="1272365"/>
            <a:ext cx="3669812" cy="887518"/>
          </a:xfrm>
          <a:prstGeom prst="rect">
            <a:avLst/>
          </a:prstGeom>
        </p:spPr>
      </p:pic>
      <p:sp>
        <p:nvSpPr>
          <p:cNvPr id="16" name="Text Placeholder 20">
            <a:extLst>
              <a:ext uri="{FF2B5EF4-FFF2-40B4-BE49-F238E27FC236}">
                <a16:creationId xmlns:a16="http://schemas.microsoft.com/office/drawing/2014/main" id="{A9B567E0-FC33-1940-99FC-F969F12076E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47801" y="5486400"/>
            <a:ext cx="11978954" cy="36576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3400">
                <a:solidFill>
                  <a:schemeClr val="bg1"/>
                </a:solidFill>
                <a:latin typeface="Torque Bold" panose="020B0803030202050203" pitchFamily="34" charset="0"/>
              </a:defRPr>
            </a:lvl1pPr>
            <a:lvl2pPr marL="914400" indent="0">
              <a:buNone/>
              <a:defRPr sz="5600">
                <a:solidFill>
                  <a:schemeClr val="bg1"/>
                </a:solidFill>
                <a:latin typeface="Torque Bold" panose="020B0803030202050203" pitchFamily="34" charset="0"/>
              </a:defRPr>
            </a:lvl2pPr>
            <a:lvl3pPr>
              <a:defRPr sz="4800">
                <a:solidFill>
                  <a:schemeClr val="bg1"/>
                </a:solidFill>
                <a:latin typeface="Torque Bold" panose="020B0803030202050203" pitchFamily="34" charset="0"/>
              </a:defRPr>
            </a:lvl3pPr>
            <a:lvl4pPr>
              <a:defRPr sz="4000">
                <a:solidFill>
                  <a:schemeClr val="bg1"/>
                </a:solidFill>
                <a:latin typeface="Torque Bold" panose="020B0803030202050203" pitchFamily="34" charset="0"/>
              </a:defRPr>
            </a:lvl4pPr>
            <a:lvl5pPr>
              <a:defRPr sz="4000">
                <a:solidFill>
                  <a:schemeClr val="bg1"/>
                </a:solidFill>
                <a:latin typeface="Torque Bold" panose="020B0803030202050203" pitchFamily="34" charset="0"/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032A5DA3-9E7A-6D47-ACFA-7EE65F9D11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47799" y="9144001"/>
            <a:ext cx="11978954" cy="206825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68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A picture containing dark&#10;&#10;Description automatically generated">
            <a:extLst>
              <a:ext uri="{FF2B5EF4-FFF2-40B4-BE49-F238E27FC236}">
                <a16:creationId xmlns:a16="http://schemas.microsoft.com/office/drawing/2014/main" id="{E11661A2-18D2-4D31-8229-70ED73B367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3040" y="4273062"/>
            <a:ext cx="7497936" cy="749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938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4C_NPC_16x9_1.png" descr="G4C_NPC_16x9_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teltekst"/>
          <p:cNvSpPr txBox="1">
            <a:spLocks noGrp="1"/>
          </p:cNvSpPr>
          <p:nvPr>
            <p:ph type="title"/>
          </p:nvPr>
        </p:nvSpPr>
        <p:spPr>
          <a:xfrm>
            <a:off x="831199" y="1186733"/>
            <a:ext cx="22721602" cy="1527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43799" tIns="243799" rIns="243799" bIns="243799">
            <a:normAutofit/>
          </a:bodyPr>
          <a:lstStyle/>
          <a:p>
            <a:r>
              <a:t>Titteltekst</a:t>
            </a:r>
          </a:p>
        </p:txBody>
      </p:sp>
      <p:sp>
        <p:nvSpPr>
          <p:cNvPr id="4" name="Brødtekst nivå én…"/>
          <p:cNvSpPr txBox="1">
            <a:spLocks noGrp="1"/>
          </p:cNvSpPr>
          <p:nvPr>
            <p:ph type="body" idx="1"/>
          </p:nvPr>
        </p:nvSpPr>
        <p:spPr>
          <a:xfrm>
            <a:off x="831199" y="3073266"/>
            <a:ext cx="22721602" cy="91104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43799" tIns="243799" rIns="243799" bIns="243799">
            <a:normAutofit/>
          </a:bodyPr>
          <a:lstStyle/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5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23372480" y="12524796"/>
            <a:ext cx="683942" cy="870499"/>
          </a:xfrm>
          <a:prstGeom prst="rect">
            <a:avLst/>
          </a:prstGeom>
          <a:ln w="25400">
            <a:miter lim="400000"/>
          </a:ln>
        </p:spPr>
        <p:txBody>
          <a:bodyPr wrap="none" lIns="243799" tIns="243799" rIns="243799" bIns="243799" anchor="ctr">
            <a:normAutofit/>
          </a:bodyPr>
          <a:lstStyle>
            <a:lvl1pPr algn="r">
              <a:defRPr sz="26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</p:sldLayoutIdLst>
  <p:transition spd="med"/>
  <p:txStyles>
    <p:titleStyle>
      <a:lvl1pPr marL="0" marR="0" indent="0" algn="l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1028700" marR="0" indent="-914400" algn="l" defTabSz="2438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4800"/>
        <a:buFont typeface="Arial"/>
        <a:buChar char="●"/>
        <a:tabLst/>
        <a:defRPr sz="4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Arial"/>
          <a:ea typeface="Arial"/>
          <a:cs typeface="Arial"/>
          <a:sym typeface="Arial"/>
        </a:defRPr>
      </a:lvl1pPr>
      <a:lvl2pPr marL="1685471" marR="0" indent="-1088571" algn="l" defTabSz="2438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4800"/>
        <a:buFont typeface="Arial"/>
        <a:buChar char="○"/>
        <a:tabLst/>
        <a:defRPr sz="4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Arial"/>
          <a:ea typeface="Arial"/>
          <a:cs typeface="Arial"/>
          <a:sym typeface="Arial"/>
        </a:defRPr>
      </a:lvl2pPr>
      <a:lvl3pPr marL="2142671" marR="0" indent="-1088571" algn="l" defTabSz="2438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4800"/>
        <a:buFont typeface="Arial"/>
        <a:buChar char="■"/>
        <a:tabLst/>
        <a:defRPr sz="4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Arial"/>
          <a:ea typeface="Arial"/>
          <a:cs typeface="Arial"/>
          <a:sym typeface="Arial"/>
        </a:defRPr>
      </a:lvl3pPr>
      <a:lvl4pPr marL="2599871" marR="0" indent="-1088571" algn="l" defTabSz="2438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4800"/>
        <a:buFont typeface="Arial"/>
        <a:buChar char="●"/>
        <a:tabLst/>
        <a:defRPr sz="4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Arial"/>
          <a:ea typeface="Arial"/>
          <a:cs typeface="Arial"/>
          <a:sym typeface="Arial"/>
        </a:defRPr>
      </a:lvl4pPr>
      <a:lvl5pPr marL="3057071" marR="0" indent="-1088571" algn="l" defTabSz="2438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4800"/>
        <a:buFont typeface="Arial"/>
        <a:buChar char="○"/>
        <a:tabLst/>
        <a:defRPr sz="4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Arial"/>
          <a:ea typeface="Arial"/>
          <a:cs typeface="Arial"/>
          <a:sym typeface="Arial"/>
        </a:defRPr>
      </a:lvl5pPr>
      <a:lvl6pPr marL="3514271" marR="0" indent="-1088571" algn="l" defTabSz="2438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4800"/>
        <a:buFont typeface="Arial"/>
        <a:buChar char="■"/>
        <a:tabLst/>
        <a:defRPr sz="4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Arial"/>
          <a:ea typeface="Arial"/>
          <a:cs typeface="Arial"/>
          <a:sym typeface="Arial"/>
        </a:defRPr>
      </a:lvl6pPr>
      <a:lvl7pPr marL="3971471" marR="0" indent="-1088571" algn="l" defTabSz="2438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4800"/>
        <a:buFont typeface="Arial"/>
        <a:buChar char="●"/>
        <a:tabLst/>
        <a:defRPr sz="4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Arial"/>
          <a:ea typeface="Arial"/>
          <a:cs typeface="Arial"/>
          <a:sym typeface="Arial"/>
        </a:defRPr>
      </a:lvl7pPr>
      <a:lvl8pPr marL="4428671" marR="0" indent="-1088571" algn="l" defTabSz="2438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4800"/>
        <a:buFont typeface="Arial"/>
        <a:buChar char="○"/>
        <a:tabLst/>
        <a:defRPr sz="4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Arial"/>
          <a:ea typeface="Arial"/>
          <a:cs typeface="Arial"/>
          <a:sym typeface="Arial"/>
        </a:defRPr>
      </a:lvl8pPr>
      <a:lvl9pPr marL="4885871" marR="0" indent="-1088571" algn="l" defTabSz="2438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4800"/>
        <a:buFont typeface="Arial"/>
        <a:buChar char="■"/>
        <a:tabLst/>
        <a:defRPr sz="4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JjJlmhRAeGQ?feature=oembed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25bwiSikRsI?feature=oembed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CBA944-8DF4-463A-8BFE-9547BDE7140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47800" y="5486400"/>
            <a:ext cx="11979276" cy="36576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182880" tIns="91440" rIns="18288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1828800">
              <a:lnSpc>
                <a:spcPct val="90000"/>
              </a:lnSpc>
              <a:spcAft>
                <a:spcPts val="1200"/>
              </a:spcAft>
              <a:defRPr/>
            </a:pPr>
            <a:r>
              <a:rPr lang="en-US" sz="10800" b="1" kern="1200" dirty="0">
                <a:solidFill>
                  <a:schemeClr val="bg1"/>
                </a:solidFill>
                <a:latin typeface="Torque Bold" panose="020B0803030202050203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FRIDTJOF NANSEN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68481D-8EAB-49D0-B242-55DC2FE001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47800" y="7315200"/>
            <a:ext cx="14152986" cy="2930032"/>
          </a:xfrm>
        </p:spPr>
        <p:txBody>
          <a:bodyPr/>
          <a:lstStyle/>
          <a:p>
            <a:pPr>
              <a:lnSpc>
                <a:spcPct val="100000"/>
              </a:lnSpc>
              <a:buClrTx/>
              <a:buSzTx/>
              <a:defRPr sz="6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nb-NO" sz="6600" dirty="0">
                <a:latin typeface="+mj-lt"/>
                <a:sym typeface="Helvetica"/>
              </a:rPr>
              <a:t>Polfarer, forsker, diplomat </a:t>
            </a:r>
          </a:p>
          <a:p>
            <a:pPr>
              <a:lnSpc>
                <a:spcPct val="100000"/>
              </a:lnSpc>
              <a:buClrTx/>
              <a:buSzTx/>
              <a:defRPr sz="6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nb-NO" sz="6600" dirty="0">
                <a:latin typeface="+mj-lt"/>
                <a:sym typeface="Helvetica"/>
              </a:rPr>
              <a:t>og vinner av Nobels fredspris</a:t>
            </a:r>
          </a:p>
          <a:p>
            <a:endParaRPr lang="en-US" sz="4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A00528-CB63-40DF-A51E-12A5E8E900E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3526751" y="12449177"/>
            <a:ext cx="857250" cy="615950"/>
          </a:xfrm>
          <a:prstGeom prst="rect">
            <a:avLst/>
          </a:prstGeom>
        </p:spPr>
        <p:txBody>
          <a:bodyPr>
            <a:normAutofit fontScale="32500" lnSpcReduction="20000"/>
          </a:bodyPr>
          <a:lstStyle/>
          <a:p>
            <a:pPr algn="ctr" defTabSz="1828800" hangingPunct="1">
              <a:defRPr/>
            </a:pPr>
            <a:fld id="{0B0187EC-64EF-484E-94CA-9E9DEF6DCF75}" type="slidenum">
              <a:rPr lang="en-US" sz="2800" kern="1200">
                <a:solidFill>
                  <a:srgbClr val="EDEEEE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pPr algn="ctr" defTabSz="1828800" hangingPunct="1">
                <a:defRPr/>
              </a:pPr>
              <a:t>1</a:t>
            </a:fld>
            <a:endParaRPr lang="en-US" sz="2800" kern="1200">
              <a:solidFill>
                <a:srgbClr val="EDEEEE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6865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22647032" y="12321636"/>
            <a:ext cx="895836" cy="9194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sp>
        <p:nvSpPr>
          <p:cNvPr id="153" name="Google Shape;98;p20"/>
          <p:cNvSpPr txBox="1"/>
          <p:nvPr/>
        </p:nvSpPr>
        <p:spPr>
          <a:xfrm>
            <a:off x="1367879" y="3628799"/>
            <a:ext cx="18114196" cy="470819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43799" tIns="243799" rIns="243799" bIns="243799">
            <a:spAutoFit/>
          </a:bodyPr>
          <a:lstStyle>
            <a:lvl1pPr indent="457200">
              <a:lnSpc>
                <a:spcPct val="130000"/>
              </a:lnSpc>
              <a:defRPr sz="7200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nb-NO" dirty="0"/>
              <a:t>Forestill deg at det bryter ut krig der du    </a:t>
            </a:r>
            <a:br>
              <a:rPr lang="nb-NO" dirty="0"/>
            </a:br>
            <a:r>
              <a:rPr lang="nb-NO" dirty="0"/>
              <a:t>  bor, og på hjemstedet ditt er det harde </a:t>
            </a:r>
            <a:br>
              <a:rPr lang="nb-NO" dirty="0"/>
            </a:br>
            <a:r>
              <a:rPr lang="nb-NO" dirty="0"/>
              <a:t>  kamper. Hva ville du ha gjort?</a:t>
            </a:r>
            <a:endParaRPr dirty="0">
              <a:solidFill>
                <a:schemeClr val="accent2">
                  <a:lumOff val="21764"/>
                </a:schemeClr>
              </a:solidFill>
            </a:endParaRP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22660141" y="12321636"/>
            <a:ext cx="869618" cy="9194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158" name="Google Shape;100;p20"/>
          <p:cNvSpPr txBox="1">
            <a:spLocks noGrp="1"/>
          </p:cNvSpPr>
          <p:nvPr>
            <p:ph type="body" idx="4294967295"/>
          </p:nvPr>
        </p:nvSpPr>
        <p:spPr>
          <a:xfrm>
            <a:off x="831199" y="3185835"/>
            <a:ext cx="18303411" cy="911040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SzTx/>
              <a:buNone/>
              <a:defRPr sz="6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nb-NO" dirty="0"/>
              <a:t>Hva er det viktigste du sitter igjen med om Nansen og hans arbeid for flyktninger?</a:t>
            </a:r>
            <a:br>
              <a:rPr lang="nb-NO" dirty="0"/>
            </a:br>
            <a:endParaRPr dirty="0"/>
          </a:p>
          <a:p>
            <a:pPr marL="0" indent="0">
              <a:lnSpc>
                <a:spcPct val="100000"/>
              </a:lnSpc>
              <a:buSzTx/>
              <a:buNone/>
              <a:defRPr sz="6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nb-NO" dirty="0"/>
              <a:t>Har du fortsatt noen spørsmål om Nansen eller flyktningers rettigheter i dag?</a:t>
            </a:r>
            <a:endParaRPr dirty="0"/>
          </a:p>
        </p:txBody>
      </p:sp>
      <p:sp>
        <p:nvSpPr>
          <p:cNvPr id="159" name="Google Shape;93;p19"/>
          <p:cNvSpPr txBox="1"/>
          <p:nvPr/>
        </p:nvSpPr>
        <p:spPr>
          <a:xfrm>
            <a:off x="831199" y="1186733"/>
            <a:ext cx="22721602" cy="1527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43799" tIns="243799" rIns="243799" bIns="243799"/>
          <a:lstStyle>
            <a:lvl1pPr>
              <a:defRPr sz="6600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nb-NO" dirty="0"/>
              <a:t>Reflekter</a:t>
            </a:r>
            <a:endParaRPr dirty="0"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22647032" y="12321636"/>
            <a:ext cx="895836" cy="9194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sp>
        <p:nvSpPr>
          <p:cNvPr id="162" name="Title 1"/>
          <p:cNvSpPr txBox="1">
            <a:spLocks noGrp="1"/>
          </p:cNvSpPr>
          <p:nvPr>
            <p:ph type="title" idx="4294967295"/>
          </p:nvPr>
        </p:nvSpPr>
        <p:spPr>
          <a:xfrm>
            <a:off x="1551873" y="1177968"/>
            <a:ext cx="22721601" cy="1527201"/>
          </a:xfrm>
          <a:prstGeom prst="rect">
            <a:avLst/>
          </a:prstGeom>
        </p:spPr>
        <p:txBody>
          <a:bodyPr/>
          <a:lstStyle>
            <a:lvl1pPr>
              <a:defRPr sz="6600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nb-NO" dirty="0"/>
              <a:t>OPPHAVSRETT</a:t>
            </a:r>
            <a:endParaRPr dirty="0"/>
          </a:p>
        </p:txBody>
      </p:sp>
      <p:pic>
        <p:nvPicPr>
          <p:cNvPr id="163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0345" y="8655223"/>
            <a:ext cx="3028657" cy="1800051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1551873" y="2882968"/>
            <a:ext cx="22721601" cy="911040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114300">
              <a:lnSpc>
                <a:spcPct val="100000"/>
              </a:lnSpc>
              <a:buSzTx/>
              <a:buNone/>
              <a:defRPr sz="4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nb-NO" sz="4400" dirty="0">
                <a:solidFill>
                  <a:srgbClr val="000000"/>
                </a:solidFill>
                <a:sym typeface="Helvetica"/>
              </a:rPr>
              <a:t>Alt originalinnhold tilhører Nobel Fredssenter &amp; </a:t>
            </a:r>
            <a:r>
              <a:rPr dirty="0"/>
              <a:t>Games For Change.</a:t>
            </a:r>
          </a:p>
          <a:p>
            <a:pPr marL="0" indent="114300">
              <a:lnSpc>
                <a:spcPct val="100000"/>
              </a:lnSpc>
              <a:buSzTx/>
              <a:buNone/>
              <a:defRPr sz="4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dirty="0"/>
          </a:p>
          <a:p>
            <a:pPr marL="0" indent="114300">
              <a:lnSpc>
                <a:spcPct val="100000"/>
              </a:lnSpc>
              <a:buSzTx/>
              <a:buNone/>
              <a:defRPr sz="4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nb-NO" sz="4400" dirty="0">
                <a:solidFill>
                  <a:srgbClr val="000000"/>
                </a:solidFill>
                <a:sym typeface="Helvetica"/>
              </a:rPr>
              <a:t>Animasjonsvideo og illustrasjoner</a:t>
            </a:r>
            <a:r>
              <a:rPr dirty="0"/>
              <a:t>: © </a:t>
            </a:r>
            <a:r>
              <a:rPr dirty="0" err="1"/>
              <a:t>Animaskin</a:t>
            </a:r>
            <a:endParaRPr dirty="0"/>
          </a:p>
          <a:p>
            <a:pPr marL="0" indent="114300">
              <a:lnSpc>
                <a:spcPct val="100000"/>
              </a:lnSpc>
              <a:buSzTx/>
              <a:buNone/>
              <a:defRPr sz="4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dirty="0"/>
          </a:p>
          <a:p>
            <a:pPr marL="0" indent="114300">
              <a:lnSpc>
                <a:spcPct val="100000"/>
              </a:lnSpc>
              <a:buSzTx/>
              <a:buNone/>
              <a:defRPr sz="4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nb-NO" dirty="0"/>
              <a:t>Fotografier av </a:t>
            </a:r>
            <a:r>
              <a:rPr dirty="0" err="1"/>
              <a:t>Fridtjof</a:t>
            </a:r>
            <a:r>
              <a:rPr dirty="0"/>
              <a:t> Nansen: © </a:t>
            </a:r>
            <a:r>
              <a:rPr lang="nb-NO" dirty="0"/>
              <a:t>Nasjonalbiblioteket</a:t>
            </a:r>
            <a:endParaRPr dirty="0"/>
          </a:p>
          <a:p>
            <a:pPr marL="0" indent="114300">
              <a:lnSpc>
                <a:spcPct val="100000"/>
              </a:lnSpc>
              <a:buSzTx/>
              <a:buNone/>
              <a:defRPr sz="4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Nansen</a:t>
            </a:r>
            <a:r>
              <a:rPr lang="nb-NO" dirty="0"/>
              <a:t>pass</a:t>
            </a:r>
            <a:r>
              <a:rPr dirty="0"/>
              <a:t>: </a:t>
            </a:r>
            <a:r>
              <a:rPr lang="nb-NO" dirty="0"/>
              <a:t>Offentlig eiendom</a:t>
            </a:r>
            <a:endParaRPr dirty="0"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pic>
        <p:nvPicPr>
          <p:cNvPr id="2" name="Media på Internett 1" descr="Fridtjof Nansen: Nobels fredspris for å sette medfølelse til handling">
            <a:hlinkClick r:id="" action="ppaction://media"/>
            <a:extLst>
              <a:ext uri="{FF2B5EF4-FFF2-40B4-BE49-F238E27FC236}">
                <a16:creationId xmlns:a16="http://schemas.microsoft.com/office/drawing/2014/main" id="{2EC96D47-E62E-654C-8032-14E26E68D53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18661" y="93063"/>
            <a:ext cx="23794747" cy="1344403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pic>
        <p:nvPicPr>
          <p:cNvPr id="116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893" y="-155"/>
            <a:ext cx="10096107" cy="137163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" name="Picture 3" descr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7678" y="3793258"/>
            <a:ext cx="10580449" cy="10580449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Google Shape;66;p15"/>
          <p:cNvSpPr txBox="1">
            <a:spLocks noGrp="1"/>
          </p:cNvSpPr>
          <p:nvPr>
            <p:ph type="body" sz="half" idx="4294967295"/>
          </p:nvPr>
        </p:nvSpPr>
        <p:spPr>
          <a:xfrm>
            <a:off x="1972754" y="4870299"/>
            <a:ext cx="12292060" cy="842636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7700"/>
              </a:spcBef>
              <a:buSzTx/>
              <a:buNone/>
              <a:defRPr sz="46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nb-NO" dirty="0"/>
              <a:t>Hva tenker du om Nansen</a:t>
            </a:r>
            <a:r>
              <a:rPr dirty="0"/>
              <a:t>?</a:t>
            </a:r>
          </a:p>
          <a:p>
            <a:pPr marL="0" indent="0">
              <a:lnSpc>
                <a:spcPct val="100000"/>
              </a:lnSpc>
              <a:spcBef>
                <a:spcPts val="7700"/>
              </a:spcBef>
              <a:buSzTx/>
              <a:buNone/>
              <a:defRPr sz="46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nb-NO" dirty="0"/>
              <a:t>Var det noe i filmen du ikke forsto</a:t>
            </a:r>
            <a:r>
              <a:rPr dirty="0"/>
              <a:t>? </a:t>
            </a:r>
          </a:p>
          <a:p>
            <a:pPr marL="0" indent="0">
              <a:lnSpc>
                <a:spcPct val="100000"/>
              </a:lnSpc>
              <a:spcBef>
                <a:spcPts val="7700"/>
              </a:spcBef>
              <a:buSzTx/>
              <a:buNone/>
              <a:defRPr sz="46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nb-NO" dirty="0"/>
              <a:t>Er det noe du lurer på Nansen</a:t>
            </a:r>
            <a:r>
              <a:rPr dirty="0"/>
              <a:t>?</a:t>
            </a:r>
          </a:p>
        </p:txBody>
      </p:sp>
      <p:sp>
        <p:nvSpPr>
          <p:cNvPr id="119" name="Google Shape;68;p15"/>
          <p:cNvSpPr txBox="1"/>
          <p:nvPr/>
        </p:nvSpPr>
        <p:spPr>
          <a:xfrm>
            <a:off x="1100220" y="1505199"/>
            <a:ext cx="9645253" cy="178900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43799" tIns="243799" rIns="243799" bIns="243799"/>
          <a:lstStyle>
            <a:lvl1pPr>
              <a:defRPr sz="66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dirty="0"/>
              <a:t>F</a:t>
            </a:r>
            <a:r>
              <a:rPr lang="nb-NO" dirty="0"/>
              <a:t>ØRSTEINNTRYKK</a:t>
            </a:r>
            <a:endParaRPr dirty="0"/>
          </a:p>
        </p:txBody>
      </p:sp>
      <p:pic>
        <p:nvPicPr>
          <p:cNvPr id="7" name="Bilde 6" descr="Et bilde som inneholder leke&#10;&#10;Automatisk generert beskrivelse">
            <a:extLst>
              <a:ext uri="{FF2B5EF4-FFF2-40B4-BE49-F238E27FC236}">
                <a16:creationId xmlns:a16="http://schemas.microsoft.com/office/drawing/2014/main" id="{F5B3CE3A-B262-8842-93ED-794E72129A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473" y="8308819"/>
            <a:ext cx="2080109" cy="493221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124" name="Google Shape;75;p16"/>
          <p:cNvSpPr txBox="1">
            <a:spLocks noGrp="1"/>
          </p:cNvSpPr>
          <p:nvPr>
            <p:ph type="title" idx="4294967295"/>
          </p:nvPr>
        </p:nvSpPr>
        <p:spPr>
          <a:xfrm>
            <a:off x="10287657" y="784613"/>
            <a:ext cx="11850402" cy="1527201"/>
          </a:xfrm>
          <a:prstGeom prst="rect">
            <a:avLst/>
          </a:prstGeom>
        </p:spPr>
        <p:txBody>
          <a:bodyPr/>
          <a:lstStyle>
            <a:lvl1pPr defTabSz="1828800">
              <a:lnSpc>
                <a:spcPct val="90000"/>
              </a:lnSpc>
              <a:defRPr sz="6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nb-NO" dirty="0"/>
              <a:t>OPPSUMMERING</a:t>
            </a:r>
            <a:endParaRPr dirty="0"/>
          </a:p>
        </p:txBody>
      </p:sp>
      <p:pic>
        <p:nvPicPr>
          <p:cNvPr id="125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0" y="3074"/>
            <a:ext cx="10206087" cy="13725562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Google Shape;73;p16"/>
          <p:cNvSpPr txBox="1">
            <a:spLocks noGrp="1"/>
          </p:cNvSpPr>
          <p:nvPr>
            <p:ph type="body" sz="half" idx="4294967295"/>
          </p:nvPr>
        </p:nvSpPr>
        <p:spPr>
          <a:xfrm>
            <a:off x="10629245" y="2863930"/>
            <a:ext cx="12371385" cy="1064117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SzTx/>
              <a:buNone/>
              <a:defRPr sz="3300" b="1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1918 </a:t>
            </a:r>
            <a:r>
              <a:rPr lang="nb-NO" b="0" dirty="0"/>
              <a:t>Første verdenskrig tar slutt.</a:t>
            </a:r>
            <a:endParaRPr b="0" dirty="0"/>
          </a:p>
          <a:p>
            <a:pPr marL="0" indent="0">
              <a:buSzTx/>
              <a:buNone/>
              <a:defRPr sz="33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b="0" dirty="0"/>
          </a:p>
          <a:p>
            <a:pPr marL="0" indent="0">
              <a:buSzTx/>
              <a:buNone/>
              <a:defRPr sz="3300" b="1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1919 </a:t>
            </a:r>
            <a:r>
              <a:rPr lang="nb-NO" b="0" dirty="0"/>
              <a:t>Folkeforbundet opprettes.</a:t>
            </a:r>
            <a:endParaRPr b="0" dirty="0"/>
          </a:p>
          <a:p>
            <a:pPr marL="0" indent="0">
              <a:buSzTx/>
              <a:buNone/>
              <a:defRPr sz="33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b="0" dirty="0"/>
          </a:p>
          <a:p>
            <a:pPr marL="0" indent="0">
              <a:buSzTx/>
              <a:buNone/>
              <a:defRPr sz="3300" b="1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1920</a:t>
            </a:r>
            <a:r>
              <a:rPr b="0" dirty="0"/>
              <a:t> Nansen </a:t>
            </a:r>
            <a:r>
              <a:rPr lang="nb-NO" b="0" dirty="0"/>
              <a:t>blir utnevnt til Folkeforbundets høykommissær for hjemsendelse av krigsfanger. Han hjelper</a:t>
            </a:r>
            <a:r>
              <a:rPr b="0" dirty="0"/>
              <a:t> 430</a:t>
            </a:r>
            <a:r>
              <a:rPr lang="nb-NO" b="0" dirty="0"/>
              <a:t> </a:t>
            </a:r>
            <a:r>
              <a:rPr b="0" dirty="0"/>
              <a:t>000 </a:t>
            </a:r>
            <a:r>
              <a:rPr lang="nb-NO" b="0" dirty="0"/>
              <a:t>krigsfanger hjem.</a:t>
            </a:r>
            <a:br>
              <a:rPr lang="nb-NO" b="0" dirty="0"/>
            </a:br>
            <a:endParaRPr b="0" dirty="0"/>
          </a:p>
          <a:p>
            <a:pPr marL="0" indent="0">
              <a:buSzTx/>
              <a:buNone/>
              <a:defRPr sz="3300" b="1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1921</a:t>
            </a:r>
            <a:r>
              <a:rPr b="0" dirty="0"/>
              <a:t> </a:t>
            </a:r>
            <a:r>
              <a:rPr lang="nb-NO" b="0" dirty="0"/>
              <a:t>Nansen blir Folkeforbundets første høykommissær for flyktninger. Han oppretter Nansenpasset. </a:t>
            </a:r>
            <a:br>
              <a:rPr lang="nb-NO" b="0" dirty="0"/>
            </a:br>
            <a:endParaRPr b="0" dirty="0"/>
          </a:p>
          <a:p>
            <a:pPr marL="0" indent="0">
              <a:buSzTx/>
              <a:buNone/>
              <a:defRPr sz="3300" b="1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1921</a:t>
            </a:r>
            <a:r>
              <a:rPr b="0" dirty="0"/>
              <a:t> </a:t>
            </a:r>
            <a:r>
              <a:rPr lang="nb-NO" b="0" dirty="0"/>
              <a:t>Nansen har ansvar for hjelpearbeid for sultofre i Russland, og skaffer penger til mat og medisiner. </a:t>
            </a:r>
            <a:br>
              <a:rPr lang="nb-NO" b="0" dirty="0"/>
            </a:br>
            <a:endParaRPr b="0" dirty="0"/>
          </a:p>
          <a:p>
            <a:pPr marL="0" indent="0">
              <a:buSzTx/>
              <a:buNone/>
              <a:defRPr sz="3300" b="1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1922</a:t>
            </a:r>
            <a:r>
              <a:rPr b="0" dirty="0"/>
              <a:t> Nansen </a:t>
            </a:r>
            <a:r>
              <a:rPr lang="nb-NO" b="0" dirty="0"/>
              <a:t>blir tildelt </a:t>
            </a:r>
            <a:r>
              <a:rPr b="0" dirty="0"/>
              <a:t>Nob</a:t>
            </a:r>
            <a:r>
              <a:rPr lang="nb-NO" b="0" dirty="0"/>
              <a:t>els fredspris.</a:t>
            </a:r>
            <a:endParaRPr b="0" dirty="0"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69705-1E11-4934-AD06-E6BBEFE6B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Nansenpasset</a:t>
            </a:r>
            <a:endParaRPr lang="en-US" dirty="0"/>
          </a:p>
        </p:txBody>
      </p:sp>
      <p:pic>
        <p:nvPicPr>
          <p:cNvPr id="5" name="Picture 2" descr="Picture 4">
            <a:extLst>
              <a:ext uri="{FF2B5EF4-FFF2-40B4-BE49-F238E27FC236}">
                <a16:creationId xmlns:a16="http://schemas.microsoft.com/office/drawing/2014/main" id="{7A84BEB6-503D-458E-9FF2-028A1F5825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351" y="3308351"/>
            <a:ext cx="5530626" cy="7680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1" descr="Picture 3">
            <a:extLst>
              <a:ext uri="{FF2B5EF4-FFF2-40B4-BE49-F238E27FC236}">
                <a16:creationId xmlns:a16="http://schemas.microsoft.com/office/drawing/2014/main" id="{541D7DA4-E5FA-4817-BB81-0FB390894C7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94" b="18594"/>
          <a:stretch/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0278216-513F-4B7B-B00B-5CE1952781F4}"/>
              </a:ext>
            </a:extLst>
          </p:cNvPr>
          <p:cNvSpPr txBox="1"/>
          <p:nvPr/>
        </p:nvSpPr>
        <p:spPr>
          <a:xfrm>
            <a:off x="4668982" y="5427344"/>
            <a:ext cx="1887403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6000" dirty="0"/>
              <a:t>Hvilke egenskaper og/eller verktøy brukte </a:t>
            </a:r>
            <a:br>
              <a:rPr lang="nb-NO" sz="6000" dirty="0"/>
            </a:br>
            <a:r>
              <a:rPr lang="nb-NO" sz="6000" dirty="0"/>
              <a:t>Nansen for å gjøre en forskjell?</a:t>
            </a:r>
            <a:endParaRPr lang="en-US" altLang="en-US" sz="5600" dirty="0">
              <a:sym typeface="Helvetica" panose="020B0604020202020204" pitchFamily="34" charset="0"/>
            </a:endParaRP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pic>
        <p:nvPicPr>
          <p:cNvPr id="139" name="Picture 2" descr="Picture 2"/>
          <p:cNvPicPr>
            <a:picLocks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069882" y="295670"/>
            <a:ext cx="16990919" cy="10472513"/>
          </a:xfrm>
          <a:prstGeom prst="rect">
            <a:avLst/>
          </a:prstGeom>
        </p:spPr>
      </p:pic>
      <p:sp>
        <p:nvSpPr>
          <p:cNvPr id="140" name="Google Shape;86;p18"/>
          <p:cNvSpPr txBox="1"/>
          <p:nvPr/>
        </p:nvSpPr>
        <p:spPr>
          <a:xfrm>
            <a:off x="858437" y="2817893"/>
            <a:ext cx="5795555" cy="573278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43799" tIns="243799" rIns="243799" bIns="243799">
            <a:normAutofit/>
          </a:bodyPr>
          <a:lstStyle>
            <a:lvl1pPr>
              <a:defRPr sz="6600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nb-NO" dirty="0"/>
              <a:t>Hva betyr det å være flyktning</a:t>
            </a:r>
            <a:r>
              <a:rPr dirty="0"/>
              <a:t>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9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78043-3EB7-4190-9780-56B43EEE6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381" y="1879460"/>
            <a:ext cx="22721602" cy="1527201"/>
          </a:xfrm>
        </p:spPr>
        <p:txBody>
          <a:bodyPr>
            <a:normAutofit fontScale="90000"/>
          </a:bodyPr>
          <a:lstStyle/>
          <a:p>
            <a:r>
              <a:rPr lang="en-US" dirty="0"/>
              <a:t>NØKKELBEGREPER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278216-513F-4B7B-B00B-5CE1952781F4}"/>
              </a:ext>
            </a:extLst>
          </p:cNvPr>
          <p:cNvSpPr txBox="1"/>
          <p:nvPr/>
        </p:nvSpPr>
        <p:spPr>
          <a:xfrm>
            <a:off x="1676400" y="3903344"/>
            <a:ext cx="18874032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200"/>
              </a:spcBef>
              <a:defRPr sz="46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nb-NO" sz="4600" dirty="0">
                <a:sym typeface="Helvetica"/>
              </a:rPr>
              <a:t>Hvordan vil du forklare hvert av disse begrepene med dine egne ord?</a:t>
            </a:r>
          </a:p>
          <a:p>
            <a:pPr marL="1784350" lvl="2" indent="-730250">
              <a:spcBef>
                <a:spcPts val="3200"/>
              </a:spcBef>
              <a:buSzPts val="4600"/>
              <a:defRPr sz="46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nb-NO" sz="4600" dirty="0">
                <a:sym typeface="Helvetica"/>
              </a:rPr>
              <a:t>Migrant</a:t>
            </a:r>
          </a:p>
          <a:p>
            <a:pPr marL="1784350" lvl="2" indent="-730250">
              <a:spcBef>
                <a:spcPts val="3200"/>
              </a:spcBef>
              <a:buSzPts val="4600"/>
              <a:defRPr sz="46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nb-NO" sz="4600" dirty="0">
                <a:sym typeface="Helvetica"/>
              </a:rPr>
              <a:t>Flyktning</a:t>
            </a:r>
          </a:p>
          <a:p>
            <a:pPr marL="1784350" lvl="2" indent="-730250">
              <a:spcBef>
                <a:spcPts val="3200"/>
              </a:spcBef>
              <a:buSzPts val="4600"/>
              <a:defRPr sz="46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nb-NO" sz="4600" dirty="0">
                <a:sym typeface="Helvetica"/>
              </a:rPr>
              <a:t>Asyl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78043-3EB7-4190-9780-56B43EEE6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381" y="1879460"/>
            <a:ext cx="22721602" cy="1527201"/>
          </a:xfrm>
        </p:spPr>
        <p:txBody>
          <a:bodyPr>
            <a:normAutofit fontScale="90000"/>
          </a:bodyPr>
          <a:lstStyle/>
          <a:p>
            <a:r>
              <a:rPr lang="en-US" dirty="0"/>
              <a:t>DISKUTER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278216-513F-4B7B-B00B-5CE1952781F4}"/>
              </a:ext>
            </a:extLst>
          </p:cNvPr>
          <p:cNvSpPr txBox="1"/>
          <p:nvPr/>
        </p:nvSpPr>
        <p:spPr>
          <a:xfrm>
            <a:off x="1759527" y="5510471"/>
            <a:ext cx="18874032" cy="19800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200"/>
              </a:spcBef>
              <a:defRPr sz="5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nb-NO" sz="4800" dirty="0">
                <a:sym typeface="Helvetica"/>
              </a:rPr>
              <a:t>Hvor finnes det flyktningkriser i dag? </a:t>
            </a:r>
          </a:p>
          <a:p>
            <a:pPr>
              <a:spcBef>
                <a:spcPts val="3200"/>
              </a:spcBef>
              <a:defRPr sz="5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nb-NO" sz="4800" dirty="0">
                <a:sym typeface="Helvetica"/>
              </a:rPr>
              <a:t>Hvem er rammet, hva er årsaken til krisen, og hva blir gjort?</a:t>
            </a:r>
          </a:p>
        </p:txBody>
      </p:sp>
    </p:spTree>
    <p:extLst>
      <p:ext uri="{BB962C8B-B14F-4D97-AF65-F5344CB8AC3E}">
        <p14:creationId xmlns:p14="http://schemas.microsoft.com/office/powerpoint/2010/main" val="2082554709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508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01600" dist="508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01600" dist="508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blurRad="101600" dist="508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>
        <a:spAutoFit/>
      </a:bodyPr>
      <a:lstStyle>
        <a:defPPr marL="0" marR="0" indent="0" algn="l" defTabSz="2438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blurRad="101600" dist="508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>
        <a:spAutoFit/>
      </a:bodyPr>
      <a:lstStyle>
        <a:defPPr marL="0" marR="0" indent="0" algn="l" defTabSz="2438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508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01600" dist="508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01600" dist="508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blurRad="101600" dist="508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>
        <a:spAutoFit/>
      </a:bodyPr>
      <a:lstStyle>
        <a:defPPr marL="0" marR="0" indent="0" algn="l" defTabSz="2438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blurRad="101600" dist="508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>
        <a:spAutoFit/>
      </a:bodyPr>
      <a:lstStyle>
        <a:defPPr marL="0" marR="0" indent="0" algn="l" defTabSz="2438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3936</TotalTime>
  <Words>326</Words>
  <Application>Microsoft Macintosh PowerPoint</Application>
  <PresentationFormat>Egendefinert</PresentationFormat>
  <Paragraphs>49</Paragraphs>
  <Slides>12</Slides>
  <Notes>3</Notes>
  <HiddenSlides>0</HiddenSlides>
  <MMClips>2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12</vt:i4>
      </vt:variant>
    </vt:vector>
  </HeadingPairs>
  <TitlesOfParts>
    <vt:vector size="18" baseType="lpstr">
      <vt:lpstr>Arial</vt:lpstr>
      <vt:lpstr>Calibri</vt:lpstr>
      <vt:lpstr>Helvetica</vt:lpstr>
      <vt:lpstr>Noto Sans</vt:lpstr>
      <vt:lpstr>Torque Bold</vt:lpstr>
      <vt:lpstr>Simple Light</vt:lpstr>
      <vt:lpstr>FRIDTJOF NANSEN</vt:lpstr>
      <vt:lpstr>PowerPoint-presentasjon</vt:lpstr>
      <vt:lpstr>PowerPoint-presentasjon</vt:lpstr>
      <vt:lpstr>OPPSUMMERING</vt:lpstr>
      <vt:lpstr>Nansenpasset</vt:lpstr>
      <vt:lpstr>PowerPoint-presentasjon</vt:lpstr>
      <vt:lpstr>PowerPoint-presentasjon</vt:lpstr>
      <vt:lpstr>NØKKELBEGREPER</vt:lpstr>
      <vt:lpstr>DISKUTER</vt:lpstr>
      <vt:lpstr>PowerPoint-presentasjon</vt:lpstr>
      <vt:lpstr>PowerPoint-presentasjon</vt:lpstr>
      <vt:lpstr>OPPHAVSRETT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Fridtjof Nansen</dc:title>
  <cp:lastModifiedBy>Kiki Fallet</cp:lastModifiedBy>
  <cp:revision>22</cp:revision>
  <dcterms:modified xsi:type="dcterms:W3CDTF">2022-02-25T11:42:45Z</dcterms:modified>
</cp:coreProperties>
</file>