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58" r:id="rId7"/>
    <p:sldId id="261" r:id="rId8"/>
    <p:sldId id="259" r:id="rId9"/>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3BF2DB-808C-44BF-8405-1B11FAFEFEF2}" v="363" dt="2025-10-12T14:09:16.435"/>
    <p1510:client id="{9C371063-92DF-4A13-8538-94F5DEB03911}" v="8" dt="2025-10-12T14:37:12.938"/>
    <p1510:client id="{A7F66F08-81A2-4095-898C-CB201BC7BBCE}" v="59" dt="2025-10-12T14:27:29.067"/>
    <p1510:client id="{F46F2797-5A76-4CF4-AD8B-06484550D642}" v="64" dt="2025-10-12T13:58:42.069"/>
    <p1510:client id="{F725E9B8-2978-9B71-F3F3-AA9856B152E6}" v="7" dt="2025-10-12T13:23:59.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5" d="100"/>
          <a:sy n="155" d="100"/>
        </p:scale>
        <p:origin x="272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3271F-D55F-487B-AFEA-6F7A40E99198}" type="datetimeFigureOut">
              <a:rPr lang="nb-NO" smtClean="0"/>
              <a:t>14.10.2025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667C8E-AD79-44C1-9733-0CCC43EB6B44}" type="slidenum">
              <a:rPr lang="nb-NO" smtClean="0"/>
              <a:t>‹#›</a:t>
            </a:fld>
            <a:endParaRPr lang="nb-NO"/>
          </a:p>
        </p:txBody>
      </p:sp>
    </p:spTree>
    <p:extLst>
      <p:ext uri="{BB962C8B-B14F-4D97-AF65-F5344CB8AC3E}">
        <p14:creationId xmlns:p14="http://schemas.microsoft.com/office/powerpoint/2010/main" val="514246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sz="1200" kern="1200">
                <a:solidFill>
                  <a:schemeClr val="tx1"/>
                </a:solidFill>
                <a:effectLst/>
                <a:latin typeface="+mn-lt"/>
                <a:ea typeface="+mn-ea"/>
                <a:cs typeface="+mn-cs"/>
              </a:rPr>
              <a:t>On Friday, the Peace Prize for 2025 was awarded in Oslo.</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Has anyone heard about this? Who received it? Where is she from?</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What is the Nobel Peace Prize?</a:t>
            </a:r>
            <a:endParaRPr lang="nb-NO"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Maria Corina Machado from Venezuela in South America has been awarded the Nobel Peace Prize.</a:t>
            </a:r>
            <a:br>
              <a:rPr lang="en-US" sz="1200" kern="1200">
                <a:solidFill>
                  <a:schemeClr val="tx1"/>
                </a:solidFill>
                <a:effectLst/>
                <a:latin typeface="+mn-lt"/>
                <a:ea typeface="+mn-ea"/>
                <a:cs typeface="+mn-cs"/>
              </a:rPr>
            </a:b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The Peace Prize is given to individuals or organizations that have made important contributions to peace, for example human rights or democracy.</a:t>
            </a:r>
            <a:endParaRPr lang="nb-NO" sz="1200" kern="1200">
              <a:solidFill>
                <a:schemeClr val="tx1"/>
              </a:solidFill>
              <a:effectLst/>
              <a:latin typeface="+mn-lt"/>
              <a:ea typeface="+mn-ea"/>
              <a:cs typeface="+mn-cs"/>
            </a:endParaRPr>
          </a:p>
          <a:p>
            <a:endParaRPr lang="nb-NO"/>
          </a:p>
        </p:txBody>
      </p:sp>
      <p:sp>
        <p:nvSpPr>
          <p:cNvPr id="4" name="Plassholder for lysbildenummer 3"/>
          <p:cNvSpPr>
            <a:spLocks noGrp="1"/>
          </p:cNvSpPr>
          <p:nvPr>
            <p:ph type="sldNum" sz="quarter" idx="5"/>
          </p:nvPr>
        </p:nvSpPr>
        <p:spPr/>
        <p:txBody>
          <a:bodyPr/>
          <a:lstStyle/>
          <a:p>
            <a:fld id="{98667C8E-AD79-44C1-9733-0CCC43EB6B44}" type="slidenum">
              <a:rPr lang="nb-NO" smtClean="0"/>
              <a:t>1</a:t>
            </a:fld>
            <a:endParaRPr lang="nb-NO"/>
          </a:p>
        </p:txBody>
      </p:sp>
    </p:spTree>
    <p:extLst>
      <p:ext uri="{BB962C8B-B14F-4D97-AF65-F5344CB8AC3E}">
        <p14:creationId xmlns:p14="http://schemas.microsoft.com/office/powerpoint/2010/main" val="1136005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sz="1200" kern="1200">
                <a:solidFill>
                  <a:schemeClr val="tx1"/>
                </a:solidFill>
                <a:effectLst/>
                <a:latin typeface="+mn-lt"/>
                <a:ea typeface="+mn-ea"/>
                <a:cs typeface="+mn-cs"/>
              </a:rPr>
              <a:t>Ask: What do you think it means to fight for democratic rights?</a:t>
            </a:r>
          </a:p>
          <a:p>
            <a:endParaRPr lang="nb-NO" sz="1200" kern="1200">
              <a:solidFill>
                <a:schemeClr val="tx1"/>
              </a:solidFill>
              <a:effectLst/>
              <a:latin typeface="+mn-lt"/>
              <a:ea typeface="+mn-ea"/>
              <a:cs typeface="+mn-cs"/>
            </a:endParaRPr>
          </a:p>
          <a:p>
            <a:r>
              <a:rPr lang="en-US" sz="1200" b="1" kern="1200">
                <a:solidFill>
                  <a:schemeClr val="tx1"/>
                </a:solidFill>
                <a:effectLst/>
                <a:latin typeface="+mn-lt"/>
                <a:ea typeface="+mn-ea"/>
                <a:cs typeface="+mn-cs"/>
              </a:rPr>
              <a:t>Now, we’re going to watch a video from NRK </a:t>
            </a:r>
            <a:r>
              <a:rPr lang="en-US" sz="1200" kern="1200">
                <a:solidFill>
                  <a:schemeClr val="tx1"/>
                </a:solidFill>
                <a:effectLst/>
                <a:latin typeface="+mn-lt"/>
                <a:ea typeface="+mn-ea"/>
                <a:cs typeface="+mn-cs"/>
              </a:rPr>
              <a:t>that explains who she is, and what she is fighting for.</a:t>
            </a:r>
            <a:endParaRPr lang="nb-NO"/>
          </a:p>
        </p:txBody>
      </p:sp>
      <p:sp>
        <p:nvSpPr>
          <p:cNvPr id="4" name="Plassholder for lysbildenummer 3"/>
          <p:cNvSpPr>
            <a:spLocks noGrp="1"/>
          </p:cNvSpPr>
          <p:nvPr>
            <p:ph type="sldNum" sz="quarter" idx="5"/>
          </p:nvPr>
        </p:nvSpPr>
        <p:spPr/>
        <p:txBody>
          <a:bodyPr/>
          <a:lstStyle/>
          <a:p>
            <a:fld id="{98667C8E-AD79-44C1-9733-0CCC43EB6B44}" type="slidenum">
              <a:rPr lang="nb-NO" smtClean="0"/>
              <a:t>2</a:t>
            </a:fld>
            <a:endParaRPr lang="nb-NO"/>
          </a:p>
        </p:txBody>
      </p:sp>
    </p:spTree>
    <p:extLst>
      <p:ext uri="{BB962C8B-B14F-4D97-AF65-F5344CB8AC3E}">
        <p14:creationId xmlns:p14="http://schemas.microsoft.com/office/powerpoint/2010/main" val="3955225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b="1"/>
              <a:t>Work individually or in groups. You may choose to review the results together at the end.</a:t>
            </a:r>
          </a:p>
          <a:p>
            <a:r>
              <a:rPr lang="en-US" b="1"/>
              <a:t>After the review:</a:t>
            </a:r>
            <a:br>
              <a:rPr lang="en-US"/>
            </a:br>
            <a:r>
              <a:rPr lang="en-US"/>
              <a:t>Now we’ve gotten to know Maria Corina Machado and her fight for democratic rights in Venezuela.</a:t>
            </a:r>
            <a:br>
              <a:rPr lang="en-US"/>
            </a:br>
            <a:r>
              <a:rPr lang="en-US"/>
              <a:t>We’ve seen how many people in the country live in deep poverty, are oppressed by the regime, and how many have chosen to flee because they no longer see a future there.</a:t>
            </a:r>
          </a:p>
          <a:p>
            <a:r>
              <a:rPr lang="en-US"/>
              <a:t>But how did it come to this?</a:t>
            </a:r>
            <a:br>
              <a:rPr lang="en-US"/>
            </a:br>
            <a:r>
              <a:rPr lang="en-US"/>
              <a:t>Now we’re going to do an activity where we explore the history behind it.</a:t>
            </a:r>
          </a:p>
          <a:p>
            <a:endParaRPr lang="nb-NO"/>
          </a:p>
        </p:txBody>
      </p:sp>
      <p:sp>
        <p:nvSpPr>
          <p:cNvPr id="4" name="Plassholder for lysbildenummer 3"/>
          <p:cNvSpPr>
            <a:spLocks noGrp="1"/>
          </p:cNvSpPr>
          <p:nvPr>
            <p:ph type="sldNum" sz="quarter" idx="5"/>
          </p:nvPr>
        </p:nvSpPr>
        <p:spPr/>
        <p:txBody>
          <a:bodyPr/>
          <a:lstStyle/>
          <a:p>
            <a:fld id="{98667C8E-AD79-44C1-9733-0CCC43EB6B44}" type="slidenum">
              <a:rPr lang="nb-NO" smtClean="0"/>
              <a:t>4</a:t>
            </a:fld>
            <a:endParaRPr lang="nb-NO"/>
          </a:p>
        </p:txBody>
      </p:sp>
    </p:spTree>
    <p:extLst>
      <p:ext uri="{BB962C8B-B14F-4D97-AF65-F5344CB8AC3E}">
        <p14:creationId xmlns:p14="http://schemas.microsoft.com/office/powerpoint/2010/main" val="2297604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a:t>Venezuela has gone from being one of Latin America's richest countries to a nation marked by crisis and authoritarian rule.</a:t>
            </a:r>
            <a:br>
              <a:rPr lang="en-US" dirty="0"/>
            </a:br>
            <a:r>
              <a:rPr lang="en-US" dirty="0"/>
              <a:t>In this activity, you will match key events with the correct year – and gain an overview of how the country ended up where it is today.</a:t>
            </a:r>
          </a:p>
          <a:p>
            <a:r>
              <a:rPr lang="en-US" b="1" dirty="0"/>
              <a:t>Practical instructions:</a:t>
            </a:r>
            <a:br>
              <a:rPr lang="en-US" dirty="0"/>
            </a:br>
            <a:r>
              <a:rPr lang="en-US" dirty="0"/>
              <a:t>Divide the students into pairs or small groups and hand out the timeline activity sheet along with a pen or marker, preferably in a bright color.</a:t>
            </a:r>
            <a:br>
              <a:rPr lang="en-US" dirty="0"/>
            </a:br>
            <a:r>
              <a:rPr lang="en-US" dirty="0"/>
              <a:t>We recommend allowing students to use digital tools to help complete the task.</a:t>
            </a:r>
          </a:p>
          <a:p>
            <a:pPr rtl="0" fontAlgn="base"/>
            <a:r>
              <a:rPr lang="en-US" b="1" dirty="0"/>
              <a:t>Wrap up the session</a:t>
            </a:r>
            <a:r>
              <a:rPr lang="en-US" dirty="0"/>
              <a:t> with a summary of the historical events.</a:t>
            </a:r>
            <a:br>
              <a:rPr lang="en-US" dirty="0"/>
            </a:br>
            <a:br>
              <a:rPr lang="en-US" dirty="0"/>
            </a:br>
            <a:r>
              <a:rPr lang="en-US" dirty="0"/>
              <a:t>Overview: </a:t>
            </a:r>
            <a:br>
              <a:rPr lang="en-US" dirty="0"/>
            </a:br>
            <a:br>
              <a:rPr lang="en-US" dirty="0"/>
            </a:br>
            <a:r>
              <a:rPr lang="en-US" sz="1200" b="1" i="0" kern="1200" dirty="0">
                <a:solidFill>
                  <a:schemeClr val="tx1"/>
                </a:solidFill>
                <a:effectLst/>
                <a:latin typeface="+mn-lt"/>
                <a:ea typeface="+mn-ea"/>
                <a:cs typeface="+mn-cs"/>
              </a:rPr>
              <a:t>1910–30:</a:t>
            </a:r>
            <a:r>
              <a:rPr lang="en-US" sz="1200" b="0" i="0" kern="1200" dirty="0">
                <a:solidFill>
                  <a:schemeClr val="tx1"/>
                </a:solidFill>
                <a:effectLst/>
                <a:latin typeface="+mn-lt"/>
                <a:ea typeface="+mn-ea"/>
                <a:cs typeface="+mn-cs"/>
              </a:rPr>
              <a:t> The oil industry is established in Venezuela; the country quickly becomes the world’s largest oil exporter and becomes highly dependent on oil. </a:t>
            </a:r>
          </a:p>
          <a:p>
            <a:pPr rtl="0" fontAlgn="base"/>
            <a:r>
              <a:rPr lang="en-US" sz="1200" b="1" i="0" kern="1200" dirty="0">
                <a:solidFill>
                  <a:schemeClr val="tx1"/>
                </a:solidFill>
                <a:effectLst/>
                <a:latin typeface="+mn-lt"/>
                <a:ea typeface="+mn-ea"/>
                <a:cs typeface="+mn-cs"/>
              </a:rPr>
              <a:t>1952–1958:</a:t>
            </a:r>
            <a:r>
              <a:rPr lang="en-US" sz="1200" b="0" i="0" kern="1200" dirty="0">
                <a:solidFill>
                  <a:schemeClr val="tx1"/>
                </a:solidFill>
                <a:effectLst/>
                <a:latin typeface="+mn-lt"/>
                <a:ea typeface="+mn-ea"/>
                <a:cs typeface="+mn-cs"/>
              </a:rPr>
              <a:t> The dictator Marcos Pérez Jiménez rules the country with an iron fist. He is eventually overthrown by the people. </a:t>
            </a:r>
          </a:p>
          <a:p>
            <a:pPr rtl="0" fontAlgn="base"/>
            <a:r>
              <a:rPr lang="en-US" sz="1200" b="1" i="0" kern="1200" dirty="0">
                <a:solidFill>
                  <a:schemeClr val="tx1"/>
                </a:solidFill>
                <a:effectLst/>
                <a:latin typeface="+mn-lt"/>
                <a:ea typeface="+mn-ea"/>
                <a:cs typeface="+mn-cs"/>
              </a:rPr>
              <a:t>1958:</a:t>
            </a:r>
            <a:r>
              <a:rPr lang="en-US" sz="1200" b="0" i="0" kern="1200" dirty="0">
                <a:solidFill>
                  <a:schemeClr val="tx1"/>
                </a:solidFill>
                <a:effectLst/>
                <a:latin typeface="+mn-lt"/>
                <a:ea typeface="+mn-ea"/>
                <a:cs typeface="+mn-cs"/>
              </a:rPr>
              <a:t> The first democratically elected government. The period brings growth and stability but also creates frustration over inequality and poor governance. </a:t>
            </a:r>
          </a:p>
          <a:p>
            <a:pPr rtl="0" fontAlgn="base"/>
            <a:r>
              <a:rPr lang="en-US" sz="1200" b="1" i="0" kern="1200" dirty="0">
                <a:solidFill>
                  <a:schemeClr val="tx1"/>
                </a:solidFill>
                <a:effectLst/>
                <a:latin typeface="+mn-lt"/>
                <a:ea typeface="+mn-ea"/>
                <a:cs typeface="+mn-cs"/>
              </a:rPr>
              <a:t>1989: </a:t>
            </a:r>
            <a:r>
              <a:rPr lang="en-US" sz="1200" b="0" i="0" kern="1200" dirty="0">
                <a:solidFill>
                  <a:schemeClr val="tx1"/>
                </a:solidFill>
                <a:effectLst/>
                <a:latin typeface="+mn-lt"/>
                <a:ea typeface="+mn-ea"/>
                <a:cs typeface="+mn-cs"/>
              </a:rPr>
              <a:t>Large protests against price increases are brutally suppressed by the authorities. The event weakens trust in democracy and paves the way for Hugo Chávez. </a:t>
            </a:r>
          </a:p>
          <a:p>
            <a:pPr rtl="0" fontAlgn="base"/>
            <a:r>
              <a:rPr lang="en-US" sz="1200" b="1" i="0" kern="1200" dirty="0">
                <a:solidFill>
                  <a:schemeClr val="tx1"/>
                </a:solidFill>
                <a:effectLst/>
                <a:latin typeface="+mn-lt"/>
                <a:ea typeface="+mn-ea"/>
                <a:cs typeface="+mn-cs"/>
              </a:rPr>
              <a:t>1992: </a:t>
            </a:r>
            <a:r>
              <a:rPr lang="en-US" sz="1200" b="0" i="0" kern="1200" dirty="0">
                <a:solidFill>
                  <a:schemeClr val="tx1"/>
                </a:solidFill>
                <a:effectLst/>
                <a:latin typeface="+mn-lt"/>
                <a:ea typeface="+mn-ea"/>
                <a:cs typeface="+mn-cs"/>
              </a:rPr>
              <a:t>The radical officer Hugo Chávez leads a failed coup attempt. He is imprisoned and becomes a symbol of resistance against the elite. </a:t>
            </a:r>
          </a:p>
          <a:p>
            <a:pPr rtl="0" fontAlgn="base"/>
            <a:r>
              <a:rPr lang="en-US" sz="1200" b="1" i="0" kern="1200" dirty="0">
                <a:solidFill>
                  <a:schemeClr val="tx1"/>
                </a:solidFill>
                <a:effectLst/>
                <a:latin typeface="+mn-lt"/>
                <a:ea typeface="+mn-ea"/>
                <a:cs typeface="+mn-cs"/>
              </a:rPr>
              <a:t>1998:</a:t>
            </a:r>
            <a:r>
              <a:rPr lang="en-US" sz="1200" b="0" i="0" kern="1200" dirty="0">
                <a:solidFill>
                  <a:schemeClr val="tx1"/>
                </a:solidFill>
                <a:effectLst/>
                <a:latin typeface="+mn-lt"/>
                <a:ea typeface="+mn-ea"/>
                <a:cs typeface="+mn-cs"/>
              </a:rPr>
              <a:t> Hugo Chávez is elected president. During the campaign, he promised to fight corruption and promote social justice. </a:t>
            </a:r>
          </a:p>
          <a:p>
            <a:pPr rtl="0" fontAlgn="base"/>
            <a:r>
              <a:rPr lang="en-US" sz="1200" b="1" i="0" kern="1200" dirty="0">
                <a:solidFill>
                  <a:schemeClr val="tx1"/>
                </a:solidFill>
                <a:effectLst/>
                <a:latin typeface="+mn-lt"/>
                <a:ea typeface="+mn-ea"/>
                <a:cs typeface="+mn-cs"/>
              </a:rPr>
              <a:t>1999: </a:t>
            </a:r>
            <a:r>
              <a:rPr lang="en-US" sz="1200" b="0" i="0" kern="1200" dirty="0">
                <a:solidFill>
                  <a:schemeClr val="tx1"/>
                </a:solidFill>
                <a:effectLst/>
                <a:latin typeface="+mn-lt"/>
                <a:ea typeface="+mn-ea"/>
                <a:cs typeface="+mn-cs"/>
              </a:rPr>
              <a:t>Venezuela adopts a new constitution that gives the president more power. Democracy gradually weakens through increased control over media, courts, and other institutions. </a:t>
            </a:r>
          </a:p>
          <a:p>
            <a:pPr rtl="0" fontAlgn="base"/>
            <a:r>
              <a:rPr lang="en-US" sz="1200" b="1" i="0" kern="1200" dirty="0">
                <a:solidFill>
                  <a:schemeClr val="tx1"/>
                </a:solidFill>
                <a:effectLst/>
                <a:latin typeface="+mn-lt"/>
                <a:ea typeface="+mn-ea"/>
                <a:cs typeface="+mn-cs"/>
              </a:rPr>
              <a:t>2003–2008:</a:t>
            </a:r>
            <a:r>
              <a:rPr lang="en-US" sz="1200" b="0" i="0" kern="1200" dirty="0">
                <a:solidFill>
                  <a:schemeClr val="tx1"/>
                </a:solidFill>
                <a:effectLst/>
                <a:latin typeface="+mn-lt"/>
                <a:ea typeface="+mn-ea"/>
                <a:cs typeface="+mn-cs"/>
              </a:rPr>
              <a:t> Chávez allows the state to take over many businesses. This leads to lower production, more corruption, and the beginning of an economic decline. </a:t>
            </a:r>
          </a:p>
          <a:p>
            <a:pPr rtl="0" fontAlgn="base"/>
            <a:r>
              <a:rPr lang="en-US" sz="1200" b="1" i="0" kern="1200" dirty="0">
                <a:solidFill>
                  <a:schemeClr val="tx1"/>
                </a:solidFill>
                <a:effectLst/>
                <a:latin typeface="+mn-lt"/>
                <a:ea typeface="+mn-ea"/>
                <a:cs typeface="+mn-cs"/>
              </a:rPr>
              <a:t>2007:</a:t>
            </a:r>
            <a:r>
              <a:rPr lang="en-US" sz="1200" b="0" i="0" kern="1200" dirty="0">
                <a:solidFill>
                  <a:schemeClr val="tx1"/>
                </a:solidFill>
                <a:effectLst/>
                <a:latin typeface="+mn-lt"/>
                <a:ea typeface="+mn-ea"/>
                <a:cs typeface="+mn-cs"/>
              </a:rPr>
              <a:t> María Corina Machado emerges as a key opposition leader and strong critic of the regime. </a:t>
            </a:r>
          </a:p>
          <a:p>
            <a:pPr rtl="0" fontAlgn="base"/>
            <a:r>
              <a:rPr lang="en-US" sz="1200" b="1" i="0" kern="1200" dirty="0">
                <a:solidFill>
                  <a:schemeClr val="tx1"/>
                </a:solidFill>
                <a:effectLst/>
                <a:latin typeface="+mn-lt"/>
                <a:ea typeface="+mn-ea"/>
                <a:cs typeface="+mn-cs"/>
              </a:rPr>
              <a:t>2013:</a:t>
            </a:r>
            <a:r>
              <a:rPr lang="en-US" sz="1200" b="0" i="0" kern="1200" dirty="0">
                <a:solidFill>
                  <a:schemeClr val="tx1"/>
                </a:solidFill>
                <a:effectLst/>
                <a:latin typeface="+mn-lt"/>
                <a:ea typeface="+mn-ea"/>
                <a:cs typeface="+mn-cs"/>
              </a:rPr>
              <a:t> Hugo Chávez dies, and Nicolás Maduro takes over. He continues Chávez’s policies but enjoys less popular support. </a:t>
            </a:r>
          </a:p>
          <a:p>
            <a:pPr rtl="0" fontAlgn="base"/>
            <a:r>
              <a:rPr lang="en-US" sz="1200" b="1" i="0" kern="1200" dirty="0">
                <a:solidFill>
                  <a:schemeClr val="tx1"/>
                </a:solidFill>
                <a:effectLst/>
                <a:latin typeface="+mn-lt"/>
                <a:ea typeface="+mn-ea"/>
                <a:cs typeface="+mn-cs"/>
              </a:rPr>
              <a:t>2014–2018:</a:t>
            </a:r>
            <a:r>
              <a:rPr lang="en-US" sz="1200" b="0" i="0" kern="1200" dirty="0">
                <a:solidFill>
                  <a:schemeClr val="tx1"/>
                </a:solidFill>
                <a:effectLst/>
                <a:latin typeface="+mn-lt"/>
                <a:ea typeface="+mn-ea"/>
                <a:cs typeface="+mn-cs"/>
              </a:rPr>
              <a:t> Oil prices fall sharply. The country is hit by economic crisis, food shortages, and international pressure. </a:t>
            </a:r>
          </a:p>
          <a:p>
            <a:pPr rtl="0" fontAlgn="base"/>
            <a:r>
              <a:rPr lang="en-US" sz="1200" b="1" i="0" kern="1200" dirty="0">
                <a:solidFill>
                  <a:schemeClr val="tx1"/>
                </a:solidFill>
                <a:effectLst/>
                <a:latin typeface="+mn-lt"/>
                <a:ea typeface="+mn-ea"/>
                <a:cs typeface="+mn-cs"/>
              </a:rPr>
              <a:t>2024:</a:t>
            </a:r>
            <a:r>
              <a:rPr lang="en-US" sz="1200" b="0" i="0" kern="1200" dirty="0">
                <a:solidFill>
                  <a:schemeClr val="tx1"/>
                </a:solidFill>
                <a:effectLst/>
                <a:latin typeface="+mn-lt"/>
                <a:ea typeface="+mn-ea"/>
                <a:cs typeface="+mn-cs"/>
              </a:rPr>
              <a:t> Widespread electoral fraud is reported after a new presidential election. María Corina Machado leads an independent citizens’ movement of election observers criticizing the vote. </a:t>
            </a:r>
          </a:p>
          <a:p>
            <a:pPr rtl="0" fontAlgn="base"/>
            <a:r>
              <a:rPr lang="en-US" sz="1200" b="1" i="0" kern="1200" dirty="0">
                <a:solidFill>
                  <a:schemeClr val="tx1"/>
                </a:solidFill>
                <a:effectLst/>
                <a:latin typeface="+mn-lt"/>
                <a:ea typeface="+mn-ea"/>
                <a:cs typeface="+mn-cs"/>
              </a:rPr>
              <a:t>Oct 1, 2025:</a:t>
            </a:r>
            <a:r>
              <a:rPr lang="en-US" sz="1200" b="0" i="0" kern="1200" dirty="0">
                <a:solidFill>
                  <a:schemeClr val="tx1"/>
                </a:solidFill>
                <a:effectLst/>
                <a:latin typeface="+mn-lt"/>
                <a:ea typeface="+mn-ea"/>
                <a:cs typeface="+mn-cs"/>
              </a:rPr>
              <a:t> After accusations of corruption and electoral fraud, Maduro decides to move Christmas forward. From now on, Christmas will start on October 1. This is celebrated with fireworks from the city’s infamous prison and torture chamber, El </a:t>
            </a:r>
            <a:r>
              <a:rPr lang="en-US" sz="1200" b="0" i="0" kern="1200" dirty="0" err="1">
                <a:solidFill>
                  <a:schemeClr val="tx1"/>
                </a:solidFill>
                <a:effectLst/>
                <a:latin typeface="+mn-lt"/>
                <a:ea typeface="+mn-ea"/>
                <a:cs typeface="+mn-cs"/>
              </a:rPr>
              <a:t>Helicoide</a:t>
            </a:r>
            <a:r>
              <a:rPr lang="en-US" sz="1200" b="0" i="0" kern="1200" dirty="0">
                <a:solidFill>
                  <a:schemeClr val="tx1"/>
                </a:solidFill>
                <a:effectLst/>
                <a:latin typeface="+mn-lt"/>
                <a:ea typeface="+mn-ea"/>
                <a:cs typeface="+mn-cs"/>
              </a:rPr>
              <a:t>. </a:t>
            </a:r>
          </a:p>
          <a:p>
            <a:pPr rtl="0" fontAlgn="base"/>
            <a:r>
              <a:rPr lang="en-US" sz="1200" b="1" i="0" kern="1200" dirty="0">
                <a:solidFill>
                  <a:schemeClr val="tx1"/>
                </a:solidFill>
                <a:effectLst/>
                <a:latin typeface="+mn-lt"/>
                <a:ea typeface="+mn-ea"/>
                <a:cs typeface="+mn-cs"/>
              </a:rPr>
              <a:t>Oct 10, 2025:</a:t>
            </a:r>
            <a:r>
              <a:rPr lang="en-US" sz="1200" b="0" i="0" kern="1200" dirty="0">
                <a:solidFill>
                  <a:schemeClr val="tx1"/>
                </a:solidFill>
                <a:effectLst/>
                <a:latin typeface="+mn-lt"/>
                <a:ea typeface="+mn-ea"/>
                <a:cs typeface="+mn-cs"/>
              </a:rPr>
              <a:t> María Corina Machado is awarded the Nobel Peace Prize for her fight for democracy in Venezuela. </a:t>
            </a:r>
          </a:p>
          <a:p>
            <a:endParaRPr lang="en-US" dirty="0"/>
          </a:p>
          <a:p>
            <a:endParaRPr lang="nb-NO" dirty="0"/>
          </a:p>
        </p:txBody>
      </p:sp>
      <p:sp>
        <p:nvSpPr>
          <p:cNvPr id="4" name="Plassholder for lysbildenummer 3"/>
          <p:cNvSpPr>
            <a:spLocks noGrp="1"/>
          </p:cNvSpPr>
          <p:nvPr>
            <p:ph type="sldNum" sz="quarter" idx="5"/>
          </p:nvPr>
        </p:nvSpPr>
        <p:spPr/>
        <p:txBody>
          <a:bodyPr/>
          <a:lstStyle/>
          <a:p>
            <a:fld id="{98667C8E-AD79-44C1-9733-0CCC43EB6B44}" type="slidenum">
              <a:rPr lang="nb-NO" smtClean="0"/>
              <a:t>5</a:t>
            </a:fld>
            <a:endParaRPr lang="nb-NO"/>
          </a:p>
        </p:txBody>
      </p:sp>
    </p:spTree>
    <p:extLst>
      <p:ext uri="{BB962C8B-B14F-4D97-AF65-F5344CB8AC3E}">
        <p14:creationId xmlns:p14="http://schemas.microsoft.com/office/powerpoint/2010/main" val="3279054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B029808-BA11-8C4B-E4F6-D0955BC571DB}"/>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7E1D7BC3-5DD8-A521-0400-CC3966F184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E23482B6-9FB7-80DD-21F3-AA2788A32DA6}"/>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D7FEC292-3646-66F7-3A07-BDE16A45495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7A8CC7F-3DF6-020E-56F4-FEBF19D5F0D2}"/>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1962562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627DB57-F2C6-469D-9E33-010CA0560F1F}"/>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22703D46-04F2-C162-833A-1F9D8516FABE}"/>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176994C-070A-C0B5-0DEE-93E2340A845A}"/>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4AE5F907-343D-A822-5294-FC9857746BD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E03C920-8F4A-94AF-C811-31AE8F170837}"/>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291561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1628D8BA-3E4C-B806-2BE5-01A7153B07F5}"/>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2DA0792B-D06C-85DB-97E5-CEC5BDC4D6FC}"/>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9D1876A-FFC7-BAF7-BD45-0AA1F7033BFC}"/>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197A18AC-D323-6BB8-61EE-C535051EB86E}"/>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B00B98BC-F7D5-CDA3-F4F5-3F1562D077E3}"/>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3798411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E6425AE-2A0D-8DA8-4E3D-820193101834}"/>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0C67148C-E1DD-DD13-F9F6-ED1435A38589}"/>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EDD0D5C-BDCF-7C04-E039-7957BF90595F}"/>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EB939E36-168B-2B16-1B85-C282937280C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FBA327DD-2D4C-295E-A12E-FF82DFD58C81}"/>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1073994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2152D58-E358-EADA-3CF0-8172116393BA}"/>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02DA27FB-9531-EF72-8226-1640D6F309C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0DC29495-9DDB-96B8-335C-654D09CA6651}"/>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7396C9A2-77B1-51E2-8E41-8145A7CE8B5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46D93BE-2A9A-499C-BF97-5D7323234B19}"/>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387959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357179E-D6D0-55D3-46AD-2EBA240D5743}"/>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DFA8898D-D8A1-E01D-15A2-F6B3371B27C8}"/>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ACEA8F0C-7D3C-C59A-89D8-35385CC29E4F}"/>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646FA11E-A956-921C-1049-9E5918C09933}"/>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6" name="Plassholder for bunntekst 5">
            <a:extLst>
              <a:ext uri="{FF2B5EF4-FFF2-40B4-BE49-F238E27FC236}">
                <a16:creationId xmlns:a16="http://schemas.microsoft.com/office/drawing/2014/main" id="{A08D7E10-AF59-8833-ACA6-617ED26FE826}"/>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3FB6FDB8-45E9-B060-903A-B38674B89F22}"/>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1606578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78E760F-B90F-444A-332F-061C777C8AEC}"/>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F8725D79-FE15-C0C7-04A9-FCA99C5AE7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8E21285F-0DF9-34B8-247D-EFD736C005AF}"/>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CE6FECCC-AF01-55DD-D903-42ECD25CA3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727E8393-5EE2-9590-93EC-1CDEB481A784}"/>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D71C1324-C3A9-9009-6D62-A862DC6FC39E}"/>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8" name="Plassholder for bunntekst 7">
            <a:extLst>
              <a:ext uri="{FF2B5EF4-FFF2-40B4-BE49-F238E27FC236}">
                <a16:creationId xmlns:a16="http://schemas.microsoft.com/office/drawing/2014/main" id="{C1F052C9-A622-7C4A-6416-2FEA8ECCA567}"/>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177DB23F-FE59-77FD-833F-90791B2780CE}"/>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374475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97599FF-635B-3011-5E49-3FE5F866A9F1}"/>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903506F1-80B3-6EBF-F450-96CEF1715EA1}"/>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4" name="Plassholder for bunntekst 3">
            <a:extLst>
              <a:ext uri="{FF2B5EF4-FFF2-40B4-BE49-F238E27FC236}">
                <a16:creationId xmlns:a16="http://schemas.microsoft.com/office/drawing/2014/main" id="{9331035E-EC36-7B6C-248E-D739BCB2E4B8}"/>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A6972868-EE02-4EAE-471A-7488C7499A5F}"/>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3751896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C4EF1CB4-9708-5B06-81FC-D1C6B8D2FEE8}"/>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3" name="Plassholder for bunntekst 2">
            <a:extLst>
              <a:ext uri="{FF2B5EF4-FFF2-40B4-BE49-F238E27FC236}">
                <a16:creationId xmlns:a16="http://schemas.microsoft.com/office/drawing/2014/main" id="{D6DD4CDB-2A41-9970-1F46-2CC6C55E50AE}"/>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C18A9F35-16E2-9505-906B-0090412247B6}"/>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4235617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D34ADF2-4C0D-F83D-BC32-AAA84836687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81D9BDC1-FBB9-9FF5-C48F-A9EDAB3A7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9813B21F-B9EA-69C5-D473-CAF293C6A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5292467-B7DF-A4BE-227B-034F06B9462C}"/>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6" name="Plassholder for bunntekst 5">
            <a:extLst>
              <a:ext uri="{FF2B5EF4-FFF2-40B4-BE49-F238E27FC236}">
                <a16:creationId xmlns:a16="http://schemas.microsoft.com/office/drawing/2014/main" id="{629DBE53-CCAC-AC18-B025-462D417B2D04}"/>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E68FAFB5-3237-0259-B53F-E602C6F83C1A}"/>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3094407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3D42640-D46C-EC7A-007F-65432F36EC11}"/>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63168E71-BB23-64D8-4B8A-729A153DCE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52AF6CB3-A69E-DC3D-15D8-2500CDB75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6EA52D87-A66A-B4EE-65D5-E5F125AC2D72}"/>
              </a:ext>
            </a:extLst>
          </p:cNvPr>
          <p:cNvSpPr>
            <a:spLocks noGrp="1"/>
          </p:cNvSpPr>
          <p:nvPr>
            <p:ph type="dt" sz="half" idx="10"/>
          </p:nvPr>
        </p:nvSpPr>
        <p:spPr/>
        <p:txBody>
          <a:bodyPr/>
          <a:lstStyle/>
          <a:p>
            <a:fld id="{967AEB9B-9CE8-44F0-A4E8-2F9ADE624CFC}" type="datetimeFigureOut">
              <a:rPr lang="nb-NO" smtClean="0"/>
              <a:t>14.10.2025</a:t>
            </a:fld>
            <a:endParaRPr lang="nb-NO"/>
          </a:p>
        </p:txBody>
      </p:sp>
      <p:sp>
        <p:nvSpPr>
          <p:cNvPr id="6" name="Plassholder for bunntekst 5">
            <a:extLst>
              <a:ext uri="{FF2B5EF4-FFF2-40B4-BE49-F238E27FC236}">
                <a16:creationId xmlns:a16="http://schemas.microsoft.com/office/drawing/2014/main" id="{9D4A95E8-65E4-D33D-1823-4D62CDDF879F}"/>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ADCBAC54-02ED-FFB8-15EC-638EF905B847}"/>
              </a:ext>
            </a:extLst>
          </p:cNvPr>
          <p:cNvSpPr>
            <a:spLocks noGrp="1"/>
          </p:cNvSpPr>
          <p:nvPr>
            <p:ph type="sldNum" sz="quarter" idx="12"/>
          </p:nvPr>
        </p:nvSpPr>
        <p:spPr/>
        <p:txBody>
          <a:bodyPr/>
          <a:lstStyle/>
          <a:p>
            <a:fld id="{DCD3FAD8-6ED2-490E-BBF2-A35AE58A61FA}" type="slidenum">
              <a:rPr lang="nb-NO" smtClean="0"/>
              <a:t>‹#›</a:t>
            </a:fld>
            <a:endParaRPr lang="nb-NO"/>
          </a:p>
        </p:txBody>
      </p:sp>
    </p:spTree>
    <p:extLst>
      <p:ext uri="{BB962C8B-B14F-4D97-AF65-F5344CB8AC3E}">
        <p14:creationId xmlns:p14="http://schemas.microsoft.com/office/powerpoint/2010/main" val="2130487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6C9A6AE9-5786-36BE-FC70-E98B17593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E8B588C3-AB8F-ECA0-C063-270B23A284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F26675A-E868-5C31-1171-24C3C03C14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7AEB9B-9CE8-44F0-A4E8-2F9ADE624CFC}" type="datetimeFigureOut">
              <a:rPr lang="nb-NO" smtClean="0"/>
              <a:t>14.10.2025</a:t>
            </a:fld>
            <a:endParaRPr lang="nb-NO"/>
          </a:p>
        </p:txBody>
      </p:sp>
      <p:sp>
        <p:nvSpPr>
          <p:cNvPr id="5" name="Plassholder for bunntekst 4">
            <a:extLst>
              <a:ext uri="{FF2B5EF4-FFF2-40B4-BE49-F238E27FC236}">
                <a16:creationId xmlns:a16="http://schemas.microsoft.com/office/drawing/2014/main" id="{B72BDD3F-8CDE-81A8-2CEF-00C9E01D9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b-NO"/>
          </a:p>
        </p:txBody>
      </p:sp>
      <p:sp>
        <p:nvSpPr>
          <p:cNvPr id="6" name="Plassholder for lysbildenummer 5">
            <a:extLst>
              <a:ext uri="{FF2B5EF4-FFF2-40B4-BE49-F238E27FC236}">
                <a16:creationId xmlns:a16="http://schemas.microsoft.com/office/drawing/2014/main" id="{A53AC169-D4E6-2A7B-1C14-2067C17F16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D3FAD8-6ED2-490E-BBF2-A35AE58A61FA}" type="slidenum">
              <a:rPr lang="nb-NO" smtClean="0"/>
              <a:t>‹#›</a:t>
            </a:fld>
            <a:endParaRPr lang="nb-NO"/>
          </a:p>
        </p:txBody>
      </p:sp>
    </p:spTree>
    <p:extLst>
      <p:ext uri="{BB962C8B-B14F-4D97-AF65-F5344CB8AC3E}">
        <p14:creationId xmlns:p14="http://schemas.microsoft.com/office/powerpoint/2010/main" val="3354406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ww.nrk.no/skole-deling/28022"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8C10D3-35EC-4398-F992-C8A4C8287979}"/>
              </a:ext>
            </a:extLst>
          </p:cNvPr>
          <p:cNvSpPr>
            <a:spLocks noGrp="1"/>
          </p:cNvSpPr>
          <p:nvPr>
            <p:ph type="ctrTitle"/>
          </p:nvPr>
        </p:nvSpPr>
        <p:spPr>
          <a:xfrm>
            <a:off x="695504" y="1279922"/>
            <a:ext cx="5719011" cy="2006584"/>
          </a:xfrm>
        </p:spPr>
        <p:txBody>
          <a:bodyPr>
            <a:normAutofit/>
          </a:bodyPr>
          <a:lstStyle/>
          <a:p>
            <a:r>
              <a:rPr lang="nb-NO" sz="4400">
                <a:latin typeface="Alfred Sans" panose="00000500000000000000" pitchFamily="50" charset="0"/>
              </a:rPr>
              <a:t>Nobel Peace </a:t>
            </a:r>
            <a:r>
              <a:rPr lang="nb-NO" sz="4400" err="1">
                <a:latin typeface="Alfred Sans" panose="00000500000000000000" pitchFamily="50" charset="0"/>
              </a:rPr>
              <a:t>Prize</a:t>
            </a:r>
            <a:r>
              <a:rPr lang="nb-NO" sz="4400">
                <a:latin typeface="Alfred Sans" panose="00000500000000000000" pitchFamily="50" charset="0"/>
              </a:rPr>
              <a:t> 2025</a:t>
            </a:r>
          </a:p>
        </p:txBody>
      </p:sp>
      <p:sp>
        <p:nvSpPr>
          <p:cNvPr id="3" name="Undertittel 2">
            <a:extLst>
              <a:ext uri="{FF2B5EF4-FFF2-40B4-BE49-F238E27FC236}">
                <a16:creationId xmlns:a16="http://schemas.microsoft.com/office/drawing/2014/main" id="{FBB3F847-9E7F-CE0B-5AFD-576290D1F4E6}"/>
              </a:ext>
            </a:extLst>
          </p:cNvPr>
          <p:cNvSpPr>
            <a:spLocks noGrp="1"/>
          </p:cNvSpPr>
          <p:nvPr>
            <p:ph type="subTitle" idx="1"/>
          </p:nvPr>
        </p:nvSpPr>
        <p:spPr>
          <a:xfrm>
            <a:off x="695504" y="5221705"/>
            <a:ext cx="5982022" cy="1235214"/>
          </a:xfrm>
        </p:spPr>
        <p:txBody>
          <a:bodyPr vert="horz" lIns="91440" tIns="45720" rIns="91440" bIns="45720" rtlCol="0" anchor="t">
            <a:normAutofit/>
          </a:bodyPr>
          <a:lstStyle/>
          <a:p>
            <a:r>
              <a:rPr lang="nb-NO" sz="2800">
                <a:latin typeface="Alfred Sans"/>
              </a:rPr>
              <a:t>MARIA CORINA MACHADO</a:t>
            </a:r>
          </a:p>
        </p:txBody>
      </p:sp>
      <p:pic>
        <p:nvPicPr>
          <p:cNvPr id="5" name="Bilde 4">
            <a:extLst>
              <a:ext uri="{FF2B5EF4-FFF2-40B4-BE49-F238E27FC236}">
                <a16:creationId xmlns:a16="http://schemas.microsoft.com/office/drawing/2014/main" id="{3A80DE54-AFDE-71E7-3E16-DDA4442412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6492" y="3999597"/>
            <a:ext cx="637033" cy="509017"/>
          </a:xfrm>
          <a:prstGeom prst="rect">
            <a:avLst/>
          </a:prstGeom>
        </p:spPr>
      </p:pic>
      <p:pic>
        <p:nvPicPr>
          <p:cNvPr id="4" name="Picture 8">
            <a:extLst>
              <a:ext uri="{FF2B5EF4-FFF2-40B4-BE49-F238E27FC236}">
                <a16:creationId xmlns:a16="http://schemas.microsoft.com/office/drawing/2014/main" id="{27C89E59-4BF4-EA83-3E05-493DB3FD245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3293" y="347417"/>
            <a:ext cx="2047449" cy="142494"/>
          </a:xfrm>
          <a:prstGeom prst="rect">
            <a:avLst/>
          </a:prstGeom>
        </p:spPr>
      </p:pic>
      <p:sp>
        <p:nvSpPr>
          <p:cNvPr id="6" name="Tittel 1">
            <a:extLst>
              <a:ext uri="{FF2B5EF4-FFF2-40B4-BE49-F238E27FC236}">
                <a16:creationId xmlns:a16="http://schemas.microsoft.com/office/drawing/2014/main" id="{5F593CDE-DBB3-B4B2-DC56-5C7B891C1D3A}"/>
              </a:ext>
            </a:extLst>
          </p:cNvPr>
          <p:cNvSpPr txBox="1">
            <a:spLocks/>
          </p:cNvSpPr>
          <p:nvPr/>
        </p:nvSpPr>
        <p:spPr>
          <a:xfrm>
            <a:off x="9388004" y="234730"/>
            <a:ext cx="2400703" cy="36786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nb-NO" sz="1400">
                <a:latin typeface="Alfred Sans" panose="00000500000000000000" pitchFamily="50" charset="0"/>
              </a:rPr>
              <a:t>FREDSPRISLEKSJONEN</a:t>
            </a:r>
          </a:p>
        </p:txBody>
      </p:sp>
      <p:pic>
        <p:nvPicPr>
          <p:cNvPr id="8" name="Bilde 7" descr="Et bilde som inneholder person, Menneskeansikt, klær, smil&#10;&#10;KI-generert innhold kan være feil.">
            <a:extLst>
              <a:ext uri="{FF2B5EF4-FFF2-40B4-BE49-F238E27FC236}">
                <a16:creationId xmlns:a16="http://schemas.microsoft.com/office/drawing/2014/main" id="{7ADCFACE-0F54-7E45-03F7-BEEBF6AAEE0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58992" y="1235051"/>
            <a:ext cx="3658024" cy="4801157"/>
          </a:xfrm>
          <a:prstGeom prst="rect">
            <a:avLst/>
          </a:prstGeom>
        </p:spPr>
      </p:pic>
    </p:spTree>
    <p:extLst>
      <p:ext uri="{BB962C8B-B14F-4D97-AF65-F5344CB8AC3E}">
        <p14:creationId xmlns:p14="http://schemas.microsoft.com/office/powerpoint/2010/main" val="3909681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2965D51-3180-D7FC-A9D8-585510783B98}"/>
            </a:ext>
          </a:extLst>
        </p:cNvPr>
        <p:cNvGrpSpPr/>
        <p:nvPr/>
      </p:nvGrpSpPr>
      <p:grpSpPr>
        <a:xfrm>
          <a:off x="0" y="0"/>
          <a:ext cx="0" cy="0"/>
          <a:chOff x="0" y="0"/>
          <a:chExt cx="0" cy="0"/>
        </a:xfrm>
      </p:grpSpPr>
      <p:sp>
        <p:nvSpPr>
          <p:cNvPr id="8" name="TekstSylinder 7">
            <a:extLst>
              <a:ext uri="{FF2B5EF4-FFF2-40B4-BE49-F238E27FC236}">
                <a16:creationId xmlns:a16="http://schemas.microsoft.com/office/drawing/2014/main" id="{A908C797-749D-67FA-7749-B59FD627D492}"/>
              </a:ext>
            </a:extLst>
          </p:cNvPr>
          <p:cNvSpPr txBox="1"/>
          <p:nvPr/>
        </p:nvSpPr>
        <p:spPr>
          <a:xfrm>
            <a:off x="827048" y="1962614"/>
            <a:ext cx="7861610" cy="954107"/>
          </a:xfrm>
          <a:prstGeom prst="rect">
            <a:avLst/>
          </a:prstGeom>
          <a:noFill/>
        </p:spPr>
        <p:txBody>
          <a:bodyPr wrap="square" rtlCol="0">
            <a:spAutoFit/>
          </a:bodyPr>
          <a:lstStyle/>
          <a:p>
            <a:endParaRPr lang="nb-NO" sz="2800">
              <a:latin typeface="Alfred Sans" panose="00000500000000000000" pitchFamily="50" charset="0"/>
            </a:endParaRPr>
          </a:p>
          <a:p>
            <a:endParaRPr lang="nb-NO" sz="2800">
              <a:latin typeface="Alfred Sans" panose="00000500000000000000" pitchFamily="50" charset="0"/>
            </a:endParaRPr>
          </a:p>
        </p:txBody>
      </p:sp>
      <p:pic>
        <p:nvPicPr>
          <p:cNvPr id="2" name="Picture 8">
            <a:extLst>
              <a:ext uri="{FF2B5EF4-FFF2-40B4-BE49-F238E27FC236}">
                <a16:creationId xmlns:a16="http://schemas.microsoft.com/office/drawing/2014/main" id="{FC31026D-BDBD-F36C-9E23-51F7CB0E78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293" y="347417"/>
            <a:ext cx="2047449" cy="142494"/>
          </a:xfrm>
          <a:prstGeom prst="rect">
            <a:avLst/>
          </a:prstGeom>
        </p:spPr>
      </p:pic>
      <p:sp>
        <p:nvSpPr>
          <p:cNvPr id="3" name="Tittel 1">
            <a:extLst>
              <a:ext uri="{FF2B5EF4-FFF2-40B4-BE49-F238E27FC236}">
                <a16:creationId xmlns:a16="http://schemas.microsoft.com/office/drawing/2014/main" id="{D2C3F490-6F8F-7CBF-2A1D-AC77FCBA0BF7}"/>
              </a:ext>
            </a:extLst>
          </p:cNvPr>
          <p:cNvSpPr txBox="1">
            <a:spLocks/>
          </p:cNvSpPr>
          <p:nvPr/>
        </p:nvSpPr>
        <p:spPr>
          <a:xfrm>
            <a:off x="9388004" y="234730"/>
            <a:ext cx="2400703" cy="36786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nb-NO" sz="1400">
                <a:latin typeface="Alfred Sans" panose="00000500000000000000" pitchFamily="50" charset="0"/>
              </a:rPr>
              <a:t>FREDSPRISLEKSJONEN</a:t>
            </a:r>
          </a:p>
        </p:txBody>
      </p:sp>
      <p:sp>
        <p:nvSpPr>
          <p:cNvPr id="6" name="TekstSylinder 5">
            <a:extLst>
              <a:ext uri="{FF2B5EF4-FFF2-40B4-BE49-F238E27FC236}">
                <a16:creationId xmlns:a16="http://schemas.microsoft.com/office/drawing/2014/main" id="{F7BE6F14-5EDE-1419-5E16-4DD4C5AB229F}"/>
              </a:ext>
            </a:extLst>
          </p:cNvPr>
          <p:cNvSpPr txBox="1"/>
          <p:nvPr/>
        </p:nvSpPr>
        <p:spPr>
          <a:xfrm>
            <a:off x="7083448" y="1516706"/>
            <a:ext cx="4609111" cy="4893647"/>
          </a:xfrm>
          <a:prstGeom prst="rect">
            <a:avLst/>
          </a:prstGeom>
          <a:noFill/>
        </p:spPr>
        <p:txBody>
          <a:bodyPr wrap="square">
            <a:spAutoFit/>
          </a:bodyPr>
          <a:lstStyle/>
          <a:p>
            <a:r>
              <a:rPr lang="nb-NO" sz="3600" i="1">
                <a:latin typeface="Alfred Serif Display" panose="00000500000000000000" pitchFamily="50" charset="0"/>
              </a:rPr>
              <a:t>«(…) </a:t>
            </a:r>
            <a:r>
              <a:rPr lang="en-US" sz="3600" i="1">
                <a:latin typeface="Alfred Serif Display" panose="00000500000000000000" pitchFamily="50" charset="0"/>
              </a:rPr>
              <a:t>for her tireless work promoting democratic rights for the people of Venezuela and for her struggle to achieve a just and peaceful transition from dictatorship to democracy.”</a:t>
            </a:r>
            <a:r>
              <a:rPr lang="nb-NO" sz="3600" i="1">
                <a:latin typeface="Alfred Serif Display" panose="00000500000000000000" pitchFamily="50" charset="0"/>
              </a:rPr>
              <a:t>- </a:t>
            </a:r>
            <a:r>
              <a:rPr lang="nb-NO" sz="2400">
                <a:latin typeface="Alfred Serif Display" panose="00000500000000000000" pitchFamily="50" charset="0"/>
              </a:rPr>
              <a:t>The Norwegian Nobel Committee</a:t>
            </a:r>
            <a:endParaRPr lang="nb-NO" sz="2400" i="1">
              <a:latin typeface="Alfred Serif Display" panose="00000500000000000000" pitchFamily="50" charset="0"/>
            </a:endParaRPr>
          </a:p>
        </p:txBody>
      </p:sp>
      <p:pic>
        <p:nvPicPr>
          <p:cNvPr id="7" name="Bilde 6" descr="Et bilde som inneholder Menneskeansikt, person, flagg, klær&#10;&#10;KI-generert innhold kan være feil.">
            <a:extLst>
              <a:ext uri="{FF2B5EF4-FFF2-40B4-BE49-F238E27FC236}">
                <a16:creationId xmlns:a16="http://schemas.microsoft.com/office/drawing/2014/main" id="{36C8A2EE-04C7-8EEE-F0DE-CDA6C5A610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57201"/>
            <a:ext cx="6710434" cy="8796959"/>
          </a:xfrm>
          <a:prstGeom prst="rect">
            <a:avLst/>
          </a:prstGeom>
        </p:spPr>
      </p:pic>
    </p:spTree>
    <p:extLst>
      <p:ext uri="{BB962C8B-B14F-4D97-AF65-F5344CB8AC3E}">
        <p14:creationId xmlns:p14="http://schemas.microsoft.com/office/powerpoint/2010/main" val="35665665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6EDDA1A-FBA9-9936-8133-E91AA593062B}"/>
            </a:ext>
          </a:extLst>
        </p:cNvPr>
        <p:cNvGrpSpPr/>
        <p:nvPr/>
      </p:nvGrpSpPr>
      <p:grpSpPr>
        <a:xfrm>
          <a:off x="0" y="0"/>
          <a:ext cx="0" cy="0"/>
          <a:chOff x="0" y="0"/>
          <a:chExt cx="0" cy="0"/>
        </a:xfrm>
      </p:grpSpPr>
      <p:sp>
        <p:nvSpPr>
          <p:cNvPr id="8" name="TekstSylinder 7">
            <a:extLst>
              <a:ext uri="{FF2B5EF4-FFF2-40B4-BE49-F238E27FC236}">
                <a16:creationId xmlns:a16="http://schemas.microsoft.com/office/drawing/2014/main" id="{1B26A930-161F-A950-7EC5-51FECFC13BD3}"/>
              </a:ext>
            </a:extLst>
          </p:cNvPr>
          <p:cNvSpPr txBox="1"/>
          <p:nvPr/>
        </p:nvSpPr>
        <p:spPr>
          <a:xfrm>
            <a:off x="3489027" y="3429000"/>
            <a:ext cx="5213946" cy="1323439"/>
          </a:xfrm>
          <a:prstGeom prst="rect">
            <a:avLst/>
          </a:prstGeom>
          <a:noFill/>
        </p:spPr>
        <p:txBody>
          <a:bodyPr wrap="square" rtlCol="0">
            <a:spAutoFit/>
          </a:bodyPr>
          <a:lstStyle/>
          <a:p>
            <a:pPr algn="ctr"/>
            <a:r>
              <a:rPr lang="nb-NO" sz="4000">
                <a:latin typeface="Alfred Sans" panose="00000500000000000000" pitchFamily="50" charset="0"/>
                <a:hlinkClick r:id="rId3"/>
              </a:rPr>
              <a:t>Watch </a:t>
            </a:r>
            <a:r>
              <a:rPr lang="nb-NO" sz="4000" err="1">
                <a:latin typeface="Alfred Sans" panose="00000500000000000000" pitchFamily="50" charset="0"/>
                <a:hlinkClick r:id="rId3"/>
              </a:rPr>
              <a:t>the</a:t>
            </a:r>
            <a:r>
              <a:rPr lang="nb-NO" sz="4000">
                <a:latin typeface="Alfred Sans" panose="00000500000000000000" pitchFamily="50" charset="0"/>
                <a:hlinkClick r:id="rId3"/>
              </a:rPr>
              <a:t> NRK video </a:t>
            </a:r>
            <a:r>
              <a:rPr lang="nb-NO" sz="4000" err="1">
                <a:latin typeface="Alfred Sans" panose="00000500000000000000" pitchFamily="50" charset="0"/>
                <a:hlinkClick r:id="rId3"/>
              </a:rPr>
              <a:t>here</a:t>
            </a:r>
            <a:endParaRPr lang="nb-NO" sz="4000">
              <a:latin typeface="Alfred Sans" panose="00000500000000000000" pitchFamily="50" charset="0"/>
            </a:endParaRPr>
          </a:p>
        </p:txBody>
      </p:sp>
      <p:pic>
        <p:nvPicPr>
          <p:cNvPr id="2" name="Bilde 1">
            <a:extLst>
              <a:ext uri="{FF2B5EF4-FFF2-40B4-BE49-F238E27FC236}">
                <a16:creationId xmlns:a16="http://schemas.microsoft.com/office/drawing/2014/main" id="{4AC96637-26D7-2BF4-733A-9B518FDC11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10935" y="1310479"/>
            <a:ext cx="1570130" cy="1390463"/>
          </a:xfrm>
          <a:prstGeom prst="rect">
            <a:avLst/>
          </a:prstGeom>
        </p:spPr>
      </p:pic>
      <p:pic>
        <p:nvPicPr>
          <p:cNvPr id="3" name="Picture 8">
            <a:extLst>
              <a:ext uri="{FF2B5EF4-FFF2-40B4-BE49-F238E27FC236}">
                <a16:creationId xmlns:a16="http://schemas.microsoft.com/office/drawing/2014/main" id="{E5A8B758-380C-78F6-A04B-9D68CD446CF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3293" y="347417"/>
            <a:ext cx="2047449" cy="142494"/>
          </a:xfrm>
          <a:prstGeom prst="rect">
            <a:avLst/>
          </a:prstGeom>
        </p:spPr>
      </p:pic>
      <p:sp>
        <p:nvSpPr>
          <p:cNvPr id="4" name="Tittel 1">
            <a:extLst>
              <a:ext uri="{FF2B5EF4-FFF2-40B4-BE49-F238E27FC236}">
                <a16:creationId xmlns:a16="http://schemas.microsoft.com/office/drawing/2014/main" id="{A4E51942-F8F2-7C6A-4DCF-E3F5F751021B}"/>
              </a:ext>
            </a:extLst>
          </p:cNvPr>
          <p:cNvSpPr txBox="1">
            <a:spLocks/>
          </p:cNvSpPr>
          <p:nvPr/>
        </p:nvSpPr>
        <p:spPr>
          <a:xfrm>
            <a:off x="9388004" y="234730"/>
            <a:ext cx="2400703" cy="36786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nb-NO" sz="1400">
                <a:latin typeface="Alfred Sans" panose="00000500000000000000" pitchFamily="50" charset="0"/>
              </a:rPr>
              <a:t>FREDSPRISLEKSJONEN</a:t>
            </a:r>
          </a:p>
        </p:txBody>
      </p:sp>
    </p:spTree>
    <p:extLst>
      <p:ext uri="{BB962C8B-B14F-4D97-AF65-F5344CB8AC3E}">
        <p14:creationId xmlns:p14="http://schemas.microsoft.com/office/powerpoint/2010/main" val="37299753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E5F83E5-FD2B-DB7F-DA06-83F36470AFC4}"/>
            </a:ext>
          </a:extLst>
        </p:cNvPr>
        <p:cNvGrpSpPr/>
        <p:nvPr/>
      </p:nvGrpSpPr>
      <p:grpSpPr>
        <a:xfrm>
          <a:off x="0" y="0"/>
          <a:ext cx="0" cy="0"/>
          <a:chOff x="0" y="0"/>
          <a:chExt cx="0" cy="0"/>
        </a:xfrm>
      </p:grpSpPr>
      <p:sp>
        <p:nvSpPr>
          <p:cNvPr id="8" name="TekstSylinder 7">
            <a:extLst>
              <a:ext uri="{FF2B5EF4-FFF2-40B4-BE49-F238E27FC236}">
                <a16:creationId xmlns:a16="http://schemas.microsoft.com/office/drawing/2014/main" id="{D53E7380-D2FF-2697-F397-512D34EAE389}"/>
              </a:ext>
            </a:extLst>
          </p:cNvPr>
          <p:cNvSpPr txBox="1"/>
          <p:nvPr/>
        </p:nvSpPr>
        <p:spPr>
          <a:xfrm>
            <a:off x="1182226" y="780839"/>
            <a:ext cx="7934591" cy="4807470"/>
          </a:xfrm>
          <a:prstGeom prst="rect">
            <a:avLst/>
          </a:prstGeom>
          <a:noFill/>
        </p:spPr>
        <p:txBody>
          <a:bodyPr wrap="square" lIns="91440" tIns="45720" rIns="91440" bIns="45720" rtlCol="0" anchor="t">
            <a:spAutoFit/>
          </a:bodyPr>
          <a:lstStyle/>
          <a:p>
            <a:pPr>
              <a:lnSpc>
                <a:spcPct val="200000"/>
              </a:lnSpc>
            </a:pPr>
            <a:r>
              <a:rPr lang="nb-NO" sz="3600">
                <a:latin typeface="Alfred Serif Display"/>
              </a:rPr>
              <a:t>Questions for </a:t>
            </a:r>
            <a:r>
              <a:rPr lang="nb-NO" sz="3600" err="1">
                <a:latin typeface="Alfred Serif Display"/>
              </a:rPr>
              <a:t>the</a:t>
            </a:r>
            <a:r>
              <a:rPr lang="nb-NO" sz="3600">
                <a:latin typeface="Alfred Serif Display"/>
              </a:rPr>
              <a:t> video:</a:t>
            </a:r>
            <a:endParaRPr lang="en-US" sz="3600">
              <a:latin typeface="Alfred Serif Display"/>
            </a:endParaRPr>
          </a:p>
          <a:p>
            <a:pPr marL="514350" indent="-514350">
              <a:lnSpc>
                <a:spcPct val="200000"/>
              </a:lnSpc>
              <a:buAutoNum type="arabicPeriod"/>
            </a:pPr>
            <a:r>
              <a:rPr lang="en-US" sz="2000">
                <a:latin typeface="Alfred Sans"/>
              </a:rPr>
              <a:t>Why will Maria Corina be awarded the Nobel Peace Prize?</a:t>
            </a:r>
            <a:r>
              <a:rPr lang="nb-NO" sz="2000">
                <a:latin typeface="Alfred Sans"/>
              </a:rPr>
              <a:t> </a:t>
            </a:r>
            <a:endParaRPr lang="en-US" sz="2000">
              <a:latin typeface="Alfred Sans"/>
            </a:endParaRPr>
          </a:p>
          <a:p>
            <a:pPr marL="514350" indent="-514350">
              <a:lnSpc>
                <a:spcPct val="200000"/>
              </a:lnSpc>
              <a:buAutoNum type="arabicPeriod"/>
            </a:pPr>
            <a:r>
              <a:rPr lang="en-US" sz="2000">
                <a:latin typeface="Alfred Sans"/>
              </a:rPr>
              <a:t>Why do you think the authorities in Venezuela wanted to prevent her from running for election?</a:t>
            </a:r>
          </a:p>
          <a:p>
            <a:pPr marL="514350" indent="-514350">
              <a:lnSpc>
                <a:spcPct val="200000"/>
              </a:lnSpc>
              <a:buAutoNum type="arabicPeriod"/>
            </a:pPr>
            <a:r>
              <a:rPr lang="en-US" sz="2000">
                <a:latin typeface="Alfred Sans"/>
              </a:rPr>
              <a:t>What has Maria Corina specifically done to fight for democracy?</a:t>
            </a:r>
          </a:p>
          <a:p>
            <a:pPr marL="514350" indent="-514350">
              <a:lnSpc>
                <a:spcPct val="200000"/>
              </a:lnSpc>
              <a:buAutoNum type="arabicPeriod"/>
            </a:pPr>
            <a:r>
              <a:rPr lang="en-US" sz="2000">
                <a:latin typeface="Alfred Sans"/>
              </a:rPr>
              <a:t>What does Jørgen Watne </a:t>
            </a:r>
            <a:r>
              <a:rPr lang="en-US" sz="2000" err="1">
                <a:latin typeface="Alfred Sans"/>
              </a:rPr>
              <a:t>Frydnes</a:t>
            </a:r>
            <a:r>
              <a:rPr lang="en-US" sz="2000">
                <a:latin typeface="Alfred Sans"/>
              </a:rPr>
              <a:t> believe is important to do to preserve democracy in Norway?</a:t>
            </a:r>
            <a:endParaRPr lang="nb-NO">
              <a:latin typeface="Alfred Sans"/>
            </a:endParaRPr>
          </a:p>
        </p:txBody>
      </p:sp>
      <p:pic>
        <p:nvPicPr>
          <p:cNvPr id="2" name="Picture 8">
            <a:extLst>
              <a:ext uri="{FF2B5EF4-FFF2-40B4-BE49-F238E27FC236}">
                <a16:creationId xmlns:a16="http://schemas.microsoft.com/office/drawing/2014/main" id="{A4B4E6D9-CEBB-BE44-5CB7-F38D9520DD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293" y="347417"/>
            <a:ext cx="2047449" cy="142494"/>
          </a:xfrm>
          <a:prstGeom prst="rect">
            <a:avLst/>
          </a:prstGeom>
        </p:spPr>
      </p:pic>
      <p:sp>
        <p:nvSpPr>
          <p:cNvPr id="4" name="Tittel 1">
            <a:extLst>
              <a:ext uri="{FF2B5EF4-FFF2-40B4-BE49-F238E27FC236}">
                <a16:creationId xmlns:a16="http://schemas.microsoft.com/office/drawing/2014/main" id="{A0884A9E-A774-1236-98FD-181048040381}"/>
              </a:ext>
            </a:extLst>
          </p:cNvPr>
          <p:cNvSpPr txBox="1">
            <a:spLocks/>
          </p:cNvSpPr>
          <p:nvPr/>
        </p:nvSpPr>
        <p:spPr>
          <a:xfrm>
            <a:off x="9388004" y="234730"/>
            <a:ext cx="2400703" cy="36786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nb-NO" sz="1400">
                <a:latin typeface="Alfred Sans" panose="00000500000000000000" pitchFamily="50" charset="0"/>
              </a:rPr>
              <a:t>FREDSPRISLEKSJONEN</a:t>
            </a:r>
          </a:p>
        </p:txBody>
      </p:sp>
      <p:pic>
        <p:nvPicPr>
          <p:cNvPr id="3" name="Bilde 2">
            <a:extLst>
              <a:ext uri="{FF2B5EF4-FFF2-40B4-BE49-F238E27FC236}">
                <a16:creationId xmlns:a16="http://schemas.microsoft.com/office/drawing/2014/main" id="{A4071330-2DDE-D972-CB99-146B737DFE1F}"/>
              </a:ext>
            </a:extLst>
          </p:cNvPr>
          <p:cNvPicPr>
            <a:picLocks noChangeAspect="1"/>
          </p:cNvPicPr>
          <p:nvPr/>
        </p:nvPicPr>
        <p:blipFill>
          <a:blip r:embed="rId5"/>
          <a:stretch>
            <a:fillRect/>
          </a:stretch>
        </p:blipFill>
        <p:spPr>
          <a:xfrm>
            <a:off x="9847323" y="2937724"/>
            <a:ext cx="1072989" cy="1511939"/>
          </a:xfrm>
          <a:prstGeom prst="rect">
            <a:avLst/>
          </a:prstGeom>
        </p:spPr>
      </p:pic>
    </p:spTree>
    <p:extLst>
      <p:ext uri="{BB962C8B-B14F-4D97-AF65-F5344CB8AC3E}">
        <p14:creationId xmlns:p14="http://schemas.microsoft.com/office/powerpoint/2010/main" val="12242721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CD55DD9-4922-2911-8398-2BDC5503F9FB}"/>
            </a:ext>
          </a:extLst>
        </p:cNvPr>
        <p:cNvGrpSpPr/>
        <p:nvPr/>
      </p:nvGrpSpPr>
      <p:grpSpPr>
        <a:xfrm>
          <a:off x="0" y="0"/>
          <a:ext cx="0" cy="0"/>
          <a:chOff x="0" y="0"/>
          <a:chExt cx="0" cy="0"/>
        </a:xfrm>
      </p:grpSpPr>
      <p:sp>
        <p:nvSpPr>
          <p:cNvPr id="8" name="TekstSylinder 7">
            <a:extLst>
              <a:ext uri="{FF2B5EF4-FFF2-40B4-BE49-F238E27FC236}">
                <a16:creationId xmlns:a16="http://schemas.microsoft.com/office/drawing/2014/main" id="{286AC8CA-918E-9359-124D-0214F1894D25}"/>
              </a:ext>
            </a:extLst>
          </p:cNvPr>
          <p:cNvSpPr txBox="1"/>
          <p:nvPr/>
        </p:nvSpPr>
        <p:spPr>
          <a:xfrm>
            <a:off x="403293" y="1086065"/>
            <a:ext cx="5703547" cy="5201424"/>
          </a:xfrm>
          <a:prstGeom prst="rect">
            <a:avLst/>
          </a:prstGeom>
          <a:noFill/>
        </p:spPr>
        <p:txBody>
          <a:bodyPr wrap="square" rtlCol="0">
            <a:spAutoFit/>
          </a:bodyPr>
          <a:lstStyle/>
          <a:p>
            <a:pPr fontAlgn="base"/>
            <a:r>
              <a:rPr lang="en-US" sz="4000">
                <a:latin typeface="Alfred Serif Display" panose="00000500000000000000" pitchFamily="50" charset="0"/>
              </a:rPr>
              <a:t>Group activity ​- Timeline</a:t>
            </a:r>
            <a:br>
              <a:rPr lang="en-US" sz="4000">
                <a:latin typeface="Alfred Serif Display" panose="00000500000000000000" pitchFamily="50" charset="0"/>
              </a:rPr>
            </a:br>
            <a:endParaRPr lang="en-US" sz="4000">
              <a:latin typeface="Alfred Serif Display" panose="00000500000000000000" pitchFamily="50" charset="0"/>
            </a:endParaRPr>
          </a:p>
          <a:p>
            <a:pPr fontAlgn="base"/>
            <a:endParaRPr lang="en-US" sz="2800">
              <a:latin typeface="Alfred Sans" panose="00000500000000000000" pitchFamily="50" charset="0"/>
            </a:endParaRPr>
          </a:p>
          <a:p>
            <a:pPr fontAlgn="base"/>
            <a:r>
              <a:rPr lang="en-US" sz="2800">
                <a:latin typeface="Alfred Sans" panose="00000500000000000000" pitchFamily="50" charset="0"/>
              </a:rPr>
              <a:t>The History of Venezuela – 100 </a:t>
            </a:r>
          </a:p>
          <a:p>
            <a:pPr fontAlgn="base"/>
            <a:r>
              <a:rPr lang="en-US" sz="2800">
                <a:latin typeface="Alfred Sans" panose="00000500000000000000" pitchFamily="50" charset="0"/>
              </a:rPr>
              <a:t>Years in 14 Events</a:t>
            </a:r>
            <a:endParaRPr lang="nb-NO" sz="2800">
              <a:latin typeface="Alfred Sans" panose="00000500000000000000" pitchFamily="50" charset="0"/>
            </a:endParaRPr>
          </a:p>
          <a:p>
            <a:pPr fontAlgn="base"/>
            <a:endParaRPr lang="nb-NO" sz="2800">
              <a:latin typeface="Alfred Sans" panose="00000500000000000000" pitchFamily="50" charset="0"/>
            </a:endParaRPr>
          </a:p>
          <a:p>
            <a:pPr fontAlgn="base"/>
            <a:r>
              <a:rPr lang="nb-NO" sz="2800">
                <a:latin typeface="Alfred Sans" panose="00000500000000000000" pitchFamily="50" charset="0"/>
              </a:rPr>
              <a:t>1) </a:t>
            </a:r>
            <a:r>
              <a:rPr lang="nb-NO" sz="2800" err="1">
                <a:latin typeface="Alfred Sans" panose="00000500000000000000" pitchFamily="50" charset="0"/>
              </a:rPr>
              <a:t>Get</a:t>
            </a:r>
            <a:r>
              <a:rPr lang="nb-NO" sz="2800">
                <a:latin typeface="Alfred Sans" panose="00000500000000000000" pitchFamily="50" charset="0"/>
              </a:rPr>
              <a:t> </a:t>
            </a:r>
            <a:r>
              <a:rPr lang="nb-NO" sz="2800" err="1">
                <a:latin typeface="Alfred Sans" panose="00000500000000000000" pitchFamily="50" charset="0"/>
              </a:rPr>
              <a:t>your</a:t>
            </a:r>
            <a:r>
              <a:rPr lang="nb-NO" sz="2800">
                <a:latin typeface="Alfred Sans" panose="00000500000000000000" pitchFamily="50" charset="0"/>
              </a:rPr>
              <a:t> </a:t>
            </a:r>
            <a:r>
              <a:rPr lang="nb-NO" sz="2800" err="1">
                <a:latin typeface="Alfred Sans" panose="00000500000000000000" pitchFamily="50" charset="0"/>
              </a:rPr>
              <a:t>timeline</a:t>
            </a:r>
            <a:r>
              <a:rPr lang="nb-NO" sz="2800">
                <a:latin typeface="Alfred Sans" panose="00000500000000000000" pitchFamily="50" charset="0"/>
              </a:rPr>
              <a:t> </a:t>
            </a:r>
            <a:r>
              <a:rPr lang="nb-NO" sz="2800" err="1">
                <a:latin typeface="Alfred Sans" panose="00000500000000000000" pitchFamily="50" charset="0"/>
              </a:rPr>
              <a:t>sheet</a:t>
            </a:r>
            <a:r>
              <a:rPr lang="nb-NO" sz="2800">
                <a:latin typeface="Alfred Sans" panose="00000500000000000000" pitchFamily="50" charset="0"/>
              </a:rPr>
              <a:t>. </a:t>
            </a:r>
          </a:p>
          <a:p>
            <a:pPr fontAlgn="base"/>
            <a:r>
              <a:rPr lang="nb-NO" sz="2800">
                <a:latin typeface="Alfred Sans" panose="00000500000000000000" pitchFamily="50" charset="0"/>
              </a:rPr>
              <a:t> </a:t>
            </a:r>
          </a:p>
          <a:p>
            <a:pPr fontAlgn="base"/>
            <a:r>
              <a:rPr lang="nb-NO" sz="2800">
                <a:latin typeface="Alfred Sans" panose="00000500000000000000" pitchFamily="50" charset="0"/>
              </a:rPr>
              <a:t>2) </a:t>
            </a:r>
            <a:r>
              <a:rPr lang="en-US" sz="2800">
                <a:latin typeface="Alfred Sans" panose="00000500000000000000" pitchFamily="50" charset="0"/>
              </a:rPr>
              <a:t>Draw a line from the events to the correct places on the timeline.</a:t>
            </a:r>
            <a:endParaRPr lang="nb-NO" sz="2800">
              <a:latin typeface="Alfred Sans" panose="00000500000000000000" pitchFamily="50" charset="0"/>
            </a:endParaRPr>
          </a:p>
        </p:txBody>
      </p:sp>
      <p:pic>
        <p:nvPicPr>
          <p:cNvPr id="2" name="Picture 8">
            <a:extLst>
              <a:ext uri="{FF2B5EF4-FFF2-40B4-BE49-F238E27FC236}">
                <a16:creationId xmlns:a16="http://schemas.microsoft.com/office/drawing/2014/main" id="{1961E5AE-3FF2-EE57-9653-91190BA23C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293" y="347417"/>
            <a:ext cx="2047449" cy="142494"/>
          </a:xfrm>
          <a:prstGeom prst="rect">
            <a:avLst/>
          </a:prstGeom>
        </p:spPr>
      </p:pic>
      <p:pic>
        <p:nvPicPr>
          <p:cNvPr id="10" name="Bilde 9">
            <a:extLst>
              <a:ext uri="{FF2B5EF4-FFF2-40B4-BE49-F238E27FC236}">
                <a16:creationId xmlns:a16="http://schemas.microsoft.com/office/drawing/2014/main" id="{15838B4B-8DA1-8C75-0CF4-BBF23B9ABD9C}"/>
              </a:ext>
            </a:extLst>
          </p:cNvPr>
          <p:cNvPicPr>
            <a:picLocks noChangeAspect="1"/>
          </p:cNvPicPr>
          <p:nvPr/>
        </p:nvPicPr>
        <p:blipFill>
          <a:blip r:embed="rId5"/>
          <a:stretch>
            <a:fillRect/>
          </a:stretch>
        </p:blipFill>
        <p:spPr>
          <a:xfrm>
            <a:off x="6488453" y="0"/>
            <a:ext cx="5703547" cy="6858000"/>
          </a:xfrm>
          <a:prstGeom prst="rect">
            <a:avLst/>
          </a:prstGeom>
        </p:spPr>
      </p:pic>
    </p:spTree>
    <p:extLst>
      <p:ext uri="{BB962C8B-B14F-4D97-AF65-F5344CB8AC3E}">
        <p14:creationId xmlns:p14="http://schemas.microsoft.com/office/powerpoint/2010/main" val="9829082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c304cc-c514-487e-82e9-fdf1ff63f990" xsi:nil="true"/>
    <lcf76f155ced4ddcb4097134ff3c332f xmlns="d36067f8-d824-44e4-a548-ed4e0446022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9730468573503499BD4DC7423A99A3D" ma:contentTypeVersion="19" ma:contentTypeDescription="Create a new document." ma:contentTypeScope="" ma:versionID="608c2ff4e28ad98cf5cb4fa93dfb0743">
  <xsd:schema xmlns:xsd="http://www.w3.org/2001/XMLSchema" xmlns:xs="http://www.w3.org/2001/XMLSchema" xmlns:p="http://schemas.microsoft.com/office/2006/metadata/properties" xmlns:ns2="d36067f8-d824-44e4-a548-ed4e04460227" xmlns:ns3="c8c304cc-c514-487e-82e9-fdf1ff63f990" targetNamespace="http://schemas.microsoft.com/office/2006/metadata/properties" ma:root="true" ma:fieldsID="58d9091d43225a63b8420841ab11dc87" ns2:_="" ns3:_="">
    <xsd:import namespace="d36067f8-d824-44e4-a548-ed4e04460227"/>
    <xsd:import namespace="c8c304cc-c514-487e-82e9-fdf1ff63f9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067f8-d824-44e4-a548-ed4e044602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01d63fc-7d79-4a4e-88ed-5f84a86502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304cc-c514-487e-82e9-fdf1ff63f99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4fd77f1-1df9-460f-afb4-8dda8dc40df2}" ma:internalName="TaxCatchAll" ma:showField="CatchAllData" ma:web="c8c304cc-c514-487e-82e9-fdf1ff63f9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F7C6AD-DBD6-43AC-8A1F-D23CAF46AED5}">
  <ds:schemaRefs>
    <ds:schemaRef ds:uri="http://schemas.microsoft.com/sharepoint/v3/contenttype/forms"/>
  </ds:schemaRefs>
</ds:datastoreItem>
</file>

<file path=customXml/itemProps2.xml><?xml version="1.0" encoding="utf-8"?>
<ds:datastoreItem xmlns:ds="http://schemas.openxmlformats.org/officeDocument/2006/customXml" ds:itemID="{BFA8E99F-8AF3-46B7-A43B-A829086952C3}">
  <ds:schemaRefs>
    <ds:schemaRef ds:uri="http://schemas.openxmlformats.org/package/2006/metadata/core-properties"/>
    <ds:schemaRef ds:uri="http://schemas.microsoft.com/office/infopath/2007/PartnerControls"/>
    <ds:schemaRef ds:uri="c8c304cc-c514-487e-82e9-fdf1ff63f990"/>
    <ds:schemaRef ds:uri="http://schemas.microsoft.com/office/2006/documentManagement/types"/>
    <ds:schemaRef ds:uri="http://purl.org/dc/elements/1.1/"/>
    <ds:schemaRef ds:uri="d36067f8-d824-44e4-a548-ed4e04460227"/>
    <ds:schemaRef ds:uri="http://purl.org/dc/terms/"/>
    <ds:schemaRef ds:uri="http://www.w3.org/XML/1998/namespac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CAC7E2C3-9E6A-41C7-AF8F-B088047CCE57}">
  <ds:schemaRefs>
    <ds:schemaRef ds:uri="c8c304cc-c514-487e-82e9-fdf1ff63f990"/>
    <ds:schemaRef ds:uri="d36067f8-d824-44e4-a548-ed4e044602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TotalTime>
  <Words>854</Words>
  <Application>Microsoft Office PowerPoint</Application>
  <PresentationFormat>Widescreen</PresentationFormat>
  <Paragraphs>49</Paragraphs>
  <Slides>5</Slides>
  <Notes>4</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5</vt:i4>
      </vt:variant>
    </vt:vector>
  </HeadingPairs>
  <TitlesOfParts>
    <vt:vector size="11" baseType="lpstr">
      <vt:lpstr>Alfred Sans</vt:lpstr>
      <vt:lpstr>Alfred Serif Display</vt:lpstr>
      <vt:lpstr>Aptos</vt:lpstr>
      <vt:lpstr>Aptos Display</vt:lpstr>
      <vt:lpstr>Arial</vt:lpstr>
      <vt:lpstr>Office-tema</vt:lpstr>
      <vt:lpstr>Nobel Peace Prize 2025</vt:lpstr>
      <vt:lpstr>PowerPoint-presentasjon</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Sannem Thoring</dc:creator>
  <cp:lastModifiedBy>Marie Sannem Thoring</cp:lastModifiedBy>
  <cp:revision>4</cp:revision>
  <dcterms:created xsi:type="dcterms:W3CDTF">2025-10-01T10:02:45Z</dcterms:created>
  <dcterms:modified xsi:type="dcterms:W3CDTF">2025-10-14T14:23:24Z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0x010100A9730468573503499BD4DC7423A99A3D</vt:lpwstr>
  </property>
  <property fmtid="{D5CDD505-2E9C-101B-9397-08002B2CF9AE}" pid="3" name="MediaServiceImageTags">
    <vt:lpwstr/>
  </property>
</Properties>
</file>