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 snapToGrid="0" snapToObjects="1">
      <p:cViewPr varScale="1">
        <p:scale>
          <a:sx n="55" d="100"/>
          <a:sy n="55" d="100"/>
        </p:scale>
        <p:origin x="68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Arial"/>
        <a:ea typeface="Arial"/>
        <a:cs typeface="Arial"/>
        <a:sym typeface="Arial"/>
      </a:defRPr>
    </a:lvl1pPr>
    <a:lvl2pPr indent="228600" defTabSz="2438400" latinLnBrk="0">
      <a:defRPr sz="3600">
        <a:latin typeface="Arial"/>
        <a:ea typeface="Arial"/>
        <a:cs typeface="Arial"/>
        <a:sym typeface="Arial"/>
      </a:defRPr>
    </a:lvl2pPr>
    <a:lvl3pPr indent="457200" defTabSz="2438400" latinLnBrk="0">
      <a:defRPr sz="3600">
        <a:latin typeface="Arial"/>
        <a:ea typeface="Arial"/>
        <a:cs typeface="Arial"/>
        <a:sym typeface="Arial"/>
      </a:defRPr>
    </a:lvl3pPr>
    <a:lvl4pPr indent="685800" defTabSz="2438400" latinLnBrk="0">
      <a:defRPr sz="3600">
        <a:latin typeface="Arial"/>
        <a:ea typeface="Arial"/>
        <a:cs typeface="Arial"/>
        <a:sym typeface="Arial"/>
      </a:defRPr>
    </a:lvl4pPr>
    <a:lvl5pPr indent="914400" defTabSz="2438400" latinLnBrk="0">
      <a:defRPr sz="3600">
        <a:latin typeface="Arial"/>
        <a:ea typeface="Arial"/>
        <a:cs typeface="Arial"/>
        <a:sym typeface="Arial"/>
      </a:defRPr>
    </a:lvl5pPr>
    <a:lvl6pPr indent="1143000" defTabSz="2438400" latinLnBrk="0">
      <a:defRPr sz="3600">
        <a:latin typeface="Arial"/>
        <a:ea typeface="Arial"/>
        <a:cs typeface="Arial"/>
        <a:sym typeface="Arial"/>
      </a:defRPr>
    </a:lvl6pPr>
    <a:lvl7pPr indent="1371600" defTabSz="2438400" latinLnBrk="0">
      <a:defRPr sz="3600">
        <a:latin typeface="Arial"/>
        <a:ea typeface="Arial"/>
        <a:cs typeface="Arial"/>
        <a:sym typeface="Arial"/>
      </a:defRPr>
    </a:lvl7pPr>
    <a:lvl8pPr indent="1600200" defTabSz="2438400" latinLnBrk="0">
      <a:defRPr sz="3600">
        <a:latin typeface="Arial"/>
        <a:ea typeface="Arial"/>
        <a:cs typeface="Arial"/>
        <a:sym typeface="Arial"/>
      </a:defRPr>
    </a:lvl8pPr>
    <a:lvl9pPr indent="1828800" defTabSz="2438400" latinLnBrk="0">
      <a:defRPr sz="3600"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r>
              <a:t>Take a few minutes to ask students for feedback, comments, impressions and questions.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100"/>
            </a:pPr>
            <a:r>
              <a:t>The Dalai Lama promotes and</a:t>
            </a:r>
            <a:r>
              <a:rPr b="1"/>
              <a:t> </a:t>
            </a:r>
            <a:r>
              <a:t>follows values such as</a:t>
            </a:r>
            <a:r>
              <a:rPr b="1"/>
              <a:t> </a:t>
            </a:r>
            <a:r>
              <a:t>dialogue, compromise, non-violence, kindness. He's also ensured the democratization of the Tibetan administration. To adapt to a life in exile, he created a Tibetan educational system to make sure Tibetan children learn their language, culture and history and established cultural institutions to protect the Tibetan identity: the Tibetan Institute of Performing Arts (1959), the Central Institute of Higher Tibetan Studies (1967), the Library of Tibetan Works and Archives (1970).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1221" y="1985533"/>
            <a:ext cx="22721601" cy="5473601"/>
          </a:xfrm>
          <a:prstGeom prst="rect">
            <a:avLst/>
          </a:prstGeom>
        </p:spPr>
        <p:txBody>
          <a:bodyPr anchor="b"/>
          <a:lstStyle>
            <a:lvl1pPr algn="ctr">
              <a:defRPr sz="138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</p:spPr>
        <p:txBody>
          <a:bodyPr/>
          <a:lstStyle>
            <a:lvl1pPr marL="914400" indent="-800100" algn="ctr">
              <a:lnSpc>
                <a:spcPct val="100000"/>
              </a:lnSpc>
              <a:buClrTx/>
              <a:buSzTx/>
              <a:buFontTx/>
              <a:buNone/>
              <a:defRPr sz="7400"/>
            </a:lvl1pPr>
            <a:lvl2pPr marL="914400" indent="-317500" algn="ctr">
              <a:lnSpc>
                <a:spcPct val="100000"/>
              </a:lnSpc>
              <a:buClrTx/>
              <a:buSzTx/>
              <a:buFontTx/>
              <a:buNone/>
              <a:defRPr sz="7400"/>
            </a:lvl2pPr>
            <a:lvl3pPr marL="914400" indent="139700" algn="ctr">
              <a:lnSpc>
                <a:spcPct val="100000"/>
              </a:lnSpc>
              <a:buClrTx/>
              <a:buSzTx/>
              <a:buFontTx/>
              <a:buNone/>
              <a:defRPr sz="7400"/>
            </a:lvl3pPr>
            <a:lvl4pPr marL="914400" indent="596900" algn="ctr">
              <a:lnSpc>
                <a:spcPct val="100000"/>
              </a:lnSpc>
              <a:buClrTx/>
              <a:buSzTx/>
              <a:buFontTx/>
              <a:buNone/>
              <a:defRPr sz="7400"/>
            </a:lvl4pPr>
            <a:lvl5pPr marL="914400" indent="1054100" algn="ctr">
              <a:lnSpc>
                <a:spcPct val="100000"/>
              </a:lnSpc>
              <a:buClrTx/>
              <a:buSzTx/>
              <a:buFontTx/>
              <a:buNone/>
              <a:defRPr sz="7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31199" y="5735599"/>
            <a:ext cx="22721602" cy="2244801"/>
          </a:xfrm>
          <a:prstGeom prst="rect">
            <a:avLst/>
          </a:prstGeom>
        </p:spPr>
        <p:txBody>
          <a:bodyPr anchor="ctr"/>
          <a:lstStyle>
            <a:lvl1pPr algn="ctr">
              <a:defRPr sz="9600"/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" name="Rectangle 3"/>
          <p:cNvSpPr/>
          <p:nvPr/>
        </p:nvSpPr>
        <p:spPr>
          <a:xfrm>
            <a:off x="21799548" y="0"/>
            <a:ext cx="2590803" cy="13716000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7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79" y="9996696"/>
            <a:ext cx="3028657" cy="18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EDEEEE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" name="Rectangle 25"/>
          <p:cNvSpPr/>
          <p:nvPr/>
        </p:nvSpPr>
        <p:spPr>
          <a:xfrm>
            <a:off x="0" y="0"/>
            <a:ext cx="24384000" cy="2311814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Rectangle 20"/>
          <p:cNvSpPr/>
          <p:nvPr/>
        </p:nvSpPr>
        <p:spPr>
          <a:xfrm>
            <a:off x="353925" y="300525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" name="Rectangle 24"/>
          <p:cNvSpPr/>
          <p:nvPr/>
        </p:nvSpPr>
        <p:spPr>
          <a:xfrm>
            <a:off x="1045142" y="265853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Rectangle 26"/>
          <p:cNvSpPr/>
          <p:nvPr/>
        </p:nvSpPr>
        <p:spPr>
          <a:xfrm>
            <a:off x="711200" y="231181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Rectangle 5"/>
          <p:cNvSpPr/>
          <p:nvPr/>
        </p:nvSpPr>
        <p:spPr>
          <a:xfrm>
            <a:off x="23339674" y="3005251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Rectangle 7"/>
          <p:cNvSpPr/>
          <p:nvPr/>
        </p:nvSpPr>
        <p:spPr>
          <a:xfrm>
            <a:off x="23686391" y="231303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Rectangle 31"/>
          <p:cNvSpPr/>
          <p:nvPr/>
        </p:nvSpPr>
        <p:spPr>
          <a:xfrm>
            <a:off x="21015382" y="231181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4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000000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Rectangle 25"/>
          <p:cNvSpPr/>
          <p:nvPr/>
        </p:nvSpPr>
        <p:spPr>
          <a:xfrm>
            <a:off x="0" y="0"/>
            <a:ext cx="24384000" cy="3327814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Rectangle 20"/>
          <p:cNvSpPr/>
          <p:nvPr/>
        </p:nvSpPr>
        <p:spPr>
          <a:xfrm>
            <a:off x="353925" y="402125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Rectangle 24"/>
          <p:cNvSpPr/>
          <p:nvPr/>
        </p:nvSpPr>
        <p:spPr>
          <a:xfrm>
            <a:off x="1045142" y="367453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Rectangle 26"/>
          <p:cNvSpPr/>
          <p:nvPr/>
        </p:nvSpPr>
        <p:spPr>
          <a:xfrm>
            <a:off x="711200" y="332781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7" name="Rectangle 5"/>
          <p:cNvSpPr/>
          <p:nvPr/>
        </p:nvSpPr>
        <p:spPr>
          <a:xfrm>
            <a:off x="23339674" y="4021251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Rectangle 7"/>
          <p:cNvSpPr/>
          <p:nvPr/>
        </p:nvSpPr>
        <p:spPr>
          <a:xfrm>
            <a:off x="23686391" y="332903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9" name="Rectangle 31"/>
          <p:cNvSpPr/>
          <p:nvPr/>
        </p:nvSpPr>
        <p:spPr>
          <a:xfrm>
            <a:off x="21015382" y="3327813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0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000000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EEEE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Rectangle 8"/>
          <p:cNvSpPr/>
          <p:nvPr/>
        </p:nvSpPr>
        <p:spPr>
          <a:xfrm>
            <a:off x="0" y="9753600"/>
            <a:ext cx="24384000" cy="3962400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0" name="Rectangle 19"/>
          <p:cNvSpPr/>
          <p:nvPr/>
        </p:nvSpPr>
        <p:spPr>
          <a:xfrm>
            <a:off x="-6351" y="9406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" name="Rectangle 20"/>
          <p:cNvSpPr/>
          <p:nvPr/>
        </p:nvSpPr>
        <p:spPr>
          <a:xfrm>
            <a:off x="1031796" y="9067800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" name="Rectangle 21"/>
          <p:cNvSpPr/>
          <p:nvPr/>
        </p:nvSpPr>
        <p:spPr>
          <a:xfrm>
            <a:off x="685077" y="9406881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Rectangle 22"/>
          <p:cNvSpPr/>
          <p:nvPr/>
        </p:nvSpPr>
        <p:spPr>
          <a:xfrm>
            <a:off x="16375" y="7808473"/>
            <a:ext cx="346720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Rectangle 23"/>
          <p:cNvSpPr/>
          <p:nvPr/>
        </p:nvSpPr>
        <p:spPr>
          <a:xfrm>
            <a:off x="1378514" y="9422154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Rectangle 24"/>
          <p:cNvSpPr/>
          <p:nvPr/>
        </p:nvSpPr>
        <p:spPr>
          <a:xfrm>
            <a:off x="8410908" y="9411945"/>
            <a:ext cx="346719" cy="346719"/>
          </a:xfrm>
          <a:prstGeom prst="rect">
            <a:avLst/>
          </a:prstGeom>
          <a:solidFill>
            <a:srgbClr val="488344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6" name="Graphic 9" descr="Graphic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23661"/>
            <a:ext cx="3061854" cy="74048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642108" y="12296236"/>
            <a:ext cx="905685" cy="970201"/>
          </a:xfrm>
          <a:prstGeom prst="rect">
            <a:avLst/>
          </a:prstGeom>
        </p:spPr>
        <p:txBody>
          <a:bodyPr/>
          <a:lstStyle>
            <a:lvl1pPr algn="ctr" defTabSz="1828800">
              <a:defRPr sz="2800">
                <a:solidFill>
                  <a:srgbClr val="FFFFFF"/>
                </a:solidFill>
                <a:latin typeface="Noto Sans Thin"/>
                <a:ea typeface="Noto Sans Thin"/>
                <a:cs typeface="Noto Sans Thin"/>
                <a:sym typeface="Noto Sans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4C_NPC_16x9_1.png" descr="G4C_NPC_16x9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normAutofit/>
          </a:bodyPr>
          <a:lstStyle>
            <a:lvl1pPr algn="r">
              <a:defRPr sz="26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028700" marR="0" indent="-914400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1685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2142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2599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30570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35142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3971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●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4428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○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4885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Arial"/>
        <a:buChar char="■"/>
        <a:tabLst/>
        <a:defRPr sz="4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hQBHSL8vV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GretaThunberg?ref_src=twsrc%5Egoogle%7Ctwcamp%5Eserp%7Ctwgr%5Eauthor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07" name="Rectangle 4"/>
          <p:cNvSpPr/>
          <p:nvPr/>
        </p:nvSpPr>
        <p:spPr>
          <a:xfrm>
            <a:off x="1676400" y="2309668"/>
            <a:ext cx="17437080" cy="8154777"/>
          </a:xfrm>
          <a:prstGeom prst="rect">
            <a:avLst/>
          </a:prstGeom>
          <a:solidFill>
            <a:srgbClr val="E6F2E3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949733" y="2309668"/>
            <a:ext cx="22721601" cy="3705289"/>
          </a:xfrm>
          <a:prstGeom prst="rect">
            <a:avLst/>
          </a:prstGeom>
        </p:spPr>
        <p:txBody>
          <a:bodyPr lIns="0" tIns="0" rIns="0" bIns="0" anchor="b"/>
          <a:lstStyle>
            <a:lvl1pPr defTabSz="1828800">
              <a:lnSpc>
                <a:spcPct val="90000"/>
              </a:lnSpc>
              <a:defRPr sz="119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t>Malala Yousafzai</a:t>
            </a:r>
          </a:p>
        </p:txBody>
      </p:sp>
      <p:sp>
        <p:nvSpPr>
          <p:cNvPr id="109" name="Google Shape;55;p13"/>
          <p:cNvSpPr txBox="1">
            <a:spLocks noGrp="1"/>
          </p:cNvSpPr>
          <p:nvPr>
            <p:ph type="body" sz="quarter" idx="4294967295"/>
          </p:nvPr>
        </p:nvSpPr>
        <p:spPr>
          <a:xfrm>
            <a:off x="2744666" y="6235089"/>
            <a:ext cx="14020985" cy="37319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60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lvl1pPr>
          </a:lstStyle>
          <a:p>
            <a:r>
              <a:rPr lang="nb-NO" dirty="0"/>
              <a:t>Forkjemper for skolegang og rettigheter </a:t>
            </a:r>
            <a:br>
              <a:rPr lang="nb-NO" dirty="0"/>
            </a:br>
            <a:r>
              <a:rPr lang="nb-NO" dirty="0"/>
              <a:t>for barn, og historiens yngste vinner av Nobels fredspris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48" name="Google Shape;84;p18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La oss spille</a:t>
            </a:r>
            <a:r>
              <a:rPr dirty="0"/>
              <a:t>!</a:t>
            </a:r>
          </a:p>
        </p:txBody>
      </p:sp>
      <p:sp>
        <p:nvSpPr>
          <p:cNvPr id="149" name="Google Shape;85;p18"/>
          <p:cNvSpPr txBox="1">
            <a:spLocks noGrp="1"/>
          </p:cNvSpPr>
          <p:nvPr>
            <p:ph type="body" idx="4294967295"/>
          </p:nvPr>
        </p:nvSpPr>
        <p:spPr>
          <a:xfrm>
            <a:off x="831199" y="3180949"/>
            <a:ext cx="19483682" cy="98832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I dette kortspillet skal dere bytte på å avgjøre hvilket sosialt medium som best kan vekke folks engasjement for et bestemt samfunnsproblem.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Sosialt medium</a:t>
            </a:r>
            <a:r>
              <a:rPr dirty="0"/>
              <a:t>: </a:t>
            </a:r>
            <a:r>
              <a:rPr lang="nb-NO" dirty="0"/>
              <a:t>et digitalt program</a:t>
            </a:r>
            <a:r>
              <a:rPr dirty="0"/>
              <a:t>, </a:t>
            </a:r>
            <a:r>
              <a:rPr lang="nb-NO" dirty="0"/>
              <a:t>en nettside eller en </a:t>
            </a:r>
            <a:r>
              <a:rPr lang="nb-NO" dirty="0" err="1"/>
              <a:t>app</a:t>
            </a:r>
            <a:r>
              <a:rPr lang="nb-NO" dirty="0"/>
              <a:t> </a:t>
            </a:r>
            <a:r>
              <a:rPr dirty="0"/>
              <a:t>(for </a:t>
            </a:r>
            <a:r>
              <a:rPr lang="nb-NO" dirty="0"/>
              <a:t>eksempel </a:t>
            </a:r>
            <a:r>
              <a:rPr dirty="0"/>
              <a:t>Instagram, YouTube, </a:t>
            </a:r>
            <a:r>
              <a:rPr lang="nb-NO" dirty="0"/>
              <a:t>en</a:t>
            </a:r>
            <a:r>
              <a:rPr dirty="0"/>
              <a:t> pod</a:t>
            </a:r>
            <a:r>
              <a:rPr lang="nb-NO" dirty="0"/>
              <a:t>k</a:t>
            </a:r>
            <a:r>
              <a:rPr dirty="0" err="1"/>
              <a:t>ast</a:t>
            </a:r>
            <a:r>
              <a:rPr dirty="0"/>
              <a:t>, </a:t>
            </a:r>
            <a:r>
              <a:rPr lang="nb-NO" dirty="0" err="1"/>
              <a:t>osv</a:t>
            </a:r>
            <a:r>
              <a:rPr dirty="0"/>
              <a:t>.) </a:t>
            </a:r>
            <a:r>
              <a:rPr lang="nb-NO" dirty="0"/>
              <a:t>som kan brukes som et mektig kommunikasjonsmiddel og endringsverktøy for sosiale bevegelser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52" name="Google Shape;91;p19"/>
          <p:cNvSpPr txBox="1">
            <a:spLocks noGrp="1"/>
          </p:cNvSpPr>
          <p:nvPr>
            <p:ph type="body" idx="4294967295"/>
          </p:nvPr>
        </p:nvSpPr>
        <p:spPr>
          <a:xfrm>
            <a:off x="831199" y="1955666"/>
            <a:ext cx="19087055" cy="95359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Hvis du kunne sende en </a:t>
            </a:r>
            <a:r>
              <a:rPr lang="nb-NO" dirty="0" err="1"/>
              <a:t>Twitter</a:t>
            </a:r>
            <a:r>
              <a:rPr lang="nb-NO" dirty="0"/>
              <a:t>-melding om en sak som er viktig for deg, og som hele verden kom til å lese, hvilken sak ville ha valgt? </a:t>
            </a:r>
            <a:endParaRPr sz="6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>
                <a:latin typeface="NotoSans"/>
                <a:ea typeface="NotoSans"/>
                <a:cs typeface="NotoSans"/>
                <a:sym typeface="NotoSans"/>
              </a:defRPr>
            </a:pPr>
            <a:endParaRPr sz="6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u="sng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Valgfri utfordring</a:t>
            </a:r>
            <a:r>
              <a:rPr u="none" dirty="0"/>
              <a:t>: </a:t>
            </a:r>
            <a:r>
              <a:rPr lang="nb-NO" u="none" dirty="0"/>
              <a:t>En </a:t>
            </a:r>
            <a:r>
              <a:rPr lang="nb-NO" u="none" dirty="0" err="1"/>
              <a:t>Twitter</a:t>
            </a:r>
            <a:r>
              <a:rPr lang="nb-NO" u="none" dirty="0"/>
              <a:t>-melding kan være på maks </a:t>
            </a:r>
            <a:r>
              <a:rPr u="none" dirty="0"/>
              <a:t>280</a:t>
            </a:r>
            <a:r>
              <a:rPr lang="nb-NO" u="none" dirty="0"/>
              <a:t> tegn</a:t>
            </a:r>
            <a:r>
              <a:rPr u="none" dirty="0"/>
              <a:t> (</a:t>
            </a:r>
            <a:r>
              <a:rPr lang="nb-NO" u="none" dirty="0"/>
              <a:t>inkludert mellomrom</a:t>
            </a:r>
            <a:r>
              <a:rPr u="none" dirty="0"/>
              <a:t>). </a:t>
            </a:r>
            <a:r>
              <a:rPr lang="nb-NO" u="none" dirty="0"/>
              <a:t>Klarer du å skrive ned budskapet ditt på 280 tegn eller færre? </a:t>
            </a:r>
            <a:endParaRPr u="none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5" name="Title 1"/>
          <p:cNvSpPr txBox="1">
            <a:spLocks noGrp="1"/>
          </p:cNvSpPr>
          <p:nvPr>
            <p:ph type="title" idx="4294967295"/>
          </p:nvPr>
        </p:nvSpPr>
        <p:spPr>
          <a:xfrm>
            <a:off x="1551873" y="1177968"/>
            <a:ext cx="22721601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OPPHAVSRETT</a:t>
            </a:r>
            <a:endParaRPr dirty="0"/>
          </a:p>
        </p:txBody>
      </p:sp>
      <p:pic>
        <p:nvPicPr>
          <p:cNvPr id="15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345" y="8655223"/>
            <a:ext cx="3028657" cy="18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 Placeholder 2"/>
          <p:cNvSpPr txBox="1"/>
          <p:nvPr/>
        </p:nvSpPr>
        <p:spPr>
          <a:xfrm>
            <a:off x="1725232" y="3073266"/>
            <a:ext cx="19519146" cy="508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rmAutofit/>
          </a:bodyPr>
          <a:lstStyle/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lang="nb-NO" dirty="0"/>
              <a:t>Alt originalinnhold tilhører </a:t>
            </a:r>
            <a:r>
              <a:rPr dirty="0"/>
              <a:t>Nobel </a:t>
            </a:r>
            <a:r>
              <a:rPr lang="nb-NO" dirty="0"/>
              <a:t>fredssenter </a:t>
            </a:r>
            <a:r>
              <a:rPr dirty="0"/>
              <a:t>&amp; Games For Change.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endParaRPr dirty="0"/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lang="nb-NO" dirty="0"/>
              <a:t>Fotografier av </a:t>
            </a:r>
            <a:r>
              <a:rPr dirty="0"/>
              <a:t>Malala Yousafzai:</a:t>
            </a:r>
          </a:p>
          <a:p>
            <a:pPr indent="114300">
              <a:buClr>
                <a:schemeClr val="accent2">
                  <a:lumOff val="21764"/>
                </a:schemeClr>
              </a:buClr>
              <a:buFont typeface="Arial"/>
              <a:defRPr sz="4800">
                <a:latin typeface="Noto Sans Thin"/>
                <a:ea typeface="Noto Sans Thin"/>
                <a:cs typeface="Noto Sans Thin"/>
                <a:sym typeface="Noto Sans Thin"/>
              </a:defRPr>
            </a:pPr>
            <a:r>
              <a:rPr dirty="0"/>
              <a:t>© </a:t>
            </a:r>
            <a:r>
              <a:rPr lang="nb-NO" dirty="0"/>
              <a:t>Nobelstiftelsen</a:t>
            </a:r>
            <a:br>
              <a:rPr lang="nb-NO" dirty="0"/>
            </a:br>
            <a:r>
              <a:rPr lang="nb-NO" dirty="0"/>
              <a:t> </a:t>
            </a:r>
            <a:r>
              <a:rPr dirty="0"/>
              <a:t>© Johannes </a:t>
            </a:r>
            <a:r>
              <a:rPr dirty="0" err="1"/>
              <a:t>Granseth</a:t>
            </a:r>
            <a:r>
              <a:rPr dirty="0"/>
              <a:t> / Nobel</a:t>
            </a:r>
            <a:r>
              <a:rPr lang="nb-NO" dirty="0"/>
              <a:t>s Fredssenter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12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831199" y="2302799"/>
            <a:ext cx="18363276" cy="9110402"/>
          </a:xfrm>
          <a:prstGeom prst="rect">
            <a:avLst/>
          </a:prstGeom>
        </p:spPr>
        <p:txBody>
          <a:bodyPr/>
          <a:lstStyle/>
          <a:p>
            <a:pPr marL="855133" indent="-778933">
              <a:lnSpc>
                <a:spcPct val="100000"/>
              </a:lnSpc>
              <a:spcBef>
                <a:spcPts val="6400"/>
              </a:spcBef>
              <a:buClr>
                <a:srgbClr val="000000"/>
              </a:buClr>
              <a:buSzPts val="5300"/>
              <a:buFontTx/>
              <a:buAutoNum type="arabicPeriod"/>
              <a:defRPr sz="53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Hva betyr «</a:t>
            </a:r>
            <a:r>
              <a:rPr lang="nb-NO" b="1" dirty="0">
                <a:latin typeface="NotoSans-Bold"/>
                <a:ea typeface="NotoSans-Bold"/>
                <a:cs typeface="NotoSans-Bold"/>
                <a:sym typeface="NotoSans-Bold"/>
              </a:rPr>
              <a:t>ytringsfrihet</a:t>
            </a:r>
            <a:r>
              <a:rPr lang="nb-NO" dirty="0"/>
              <a:t>»</a:t>
            </a:r>
            <a:r>
              <a:rPr dirty="0"/>
              <a:t>? </a:t>
            </a:r>
            <a:r>
              <a:rPr lang="nb-NO" dirty="0"/>
              <a:t>Hvorfor er det viktig?</a:t>
            </a:r>
            <a:endParaRPr dirty="0"/>
          </a:p>
          <a:p>
            <a:pPr marL="855133" indent="-778933">
              <a:lnSpc>
                <a:spcPct val="100000"/>
              </a:lnSpc>
              <a:spcBef>
                <a:spcPts val="3200"/>
              </a:spcBef>
              <a:buClr>
                <a:srgbClr val="000000"/>
              </a:buClr>
              <a:buSzPts val="5300"/>
              <a:buFontTx/>
              <a:buAutoNum type="arabicPeriod"/>
              <a:defRPr sz="53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Kan du komme på mennesker, enten i fortiden eller i dag, som har brukt </a:t>
            </a:r>
            <a:r>
              <a:rPr lang="nb-NO" b="1" dirty="0"/>
              <a:t>stemmen eller ordene </a:t>
            </a:r>
            <a:r>
              <a:rPr lang="nb-NO" dirty="0"/>
              <a:t>sine for å bidra med noe viktig i samfunnet og </a:t>
            </a:r>
            <a:r>
              <a:rPr lang="nb-NO" b="1" dirty="0"/>
              <a:t>gjøre verden til et bedre sted</a:t>
            </a:r>
            <a:r>
              <a:rPr lang="nb-NO" dirty="0"/>
              <a:t>? Hvem tenker du på, og hvordan brukte de stemmen eller ordene sine for å skape endring? 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5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1452535" y="2419269"/>
            <a:ext cx="22721601" cy="15272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1">
                <a:latin typeface="NotoSans-Bold"/>
                <a:ea typeface="NotoSans-Bold"/>
                <a:cs typeface="NotoSans-Bold"/>
                <a:sym typeface="NotoSans-Bold"/>
              </a:defRPr>
            </a:lvl1pPr>
          </a:lstStyle>
          <a:p>
            <a:r>
              <a:rPr lang="nb-NO" dirty="0"/>
              <a:t>Hva vet dere om </a:t>
            </a:r>
            <a:r>
              <a:rPr dirty="0"/>
              <a:t>Malala Yousafzai?</a:t>
            </a:r>
          </a:p>
        </p:txBody>
      </p:sp>
      <p:sp>
        <p:nvSpPr>
          <p:cNvPr id="116" name="Google Shape;67;p15"/>
          <p:cNvSpPr txBox="1">
            <a:spLocks noGrp="1"/>
          </p:cNvSpPr>
          <p:nvPr>
            <p:ph type="body" idx="4294967295"/>
          </p:nvPr>
        </p:nvSpPr>
        <p:spPr>
          <a:xfrm>
            <a:off x="1452535" y="4586935"/>
            <a:ext cx="22721601" cy="8194402"/>
          </a:xfrm>
          <a:prstGeom prst="rect">
            <a:avLst/>
          </a:prstGeom>
        </p:spPr>
        <p:txBody>
          <a:bodyPr/>
          <a:lstStyle/>
          <a:p>
            <a:pPr marL="1092200" indent="-10160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SzPts val="6400"/>
              <a:buFontTx/>
              <a:buAutoNum type="arabicPeriod"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Vet du noe om </a:t>
            </a:r>
            <a:r>
              <a:rPr dirty="0"/>
              <a:t>Malala</a:t>
            </a:r>
            <a:r>
              <a:rPr lang="nb-NO" dirty="0"/>
              <a:t> fra før</a:t>
            </a:r>
            <a:r>
              <a:rPr dirty="0"/>
              <a:t>?</a:t>
            </a:r>
          </a:p>
          <a:p>
            <a:pPr marL="1092200" indent="-10160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SzPts val="6400"/>
              <a:buFontTx/>
              <a:buAutoNum type="arabicPeriod"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Er det noe du er usikker på</a:t>
            </a:r>
            <a:r>
              <a:rPr dirty="0"/>
              <a:t>?</a:t>
            </a:r>
          </a:p>
          <a:p>
            <a:pPr marL="1092200" indent="-1016000">
              <a:lnSpc>
                <a:spcPct val="100000"/>
              </a:lnSpc>
              <a:spcBef>
                <a:spcPts val="3400"/>
              </a:spcBef>
              <a:buClr>
                <a:srgbClr val="000000"/>
              </a:buClr>
              <a:buSzPts val="6400"/>
              <a:buFontTx/>
              <a:buAutoNum type="arabicPeriod"/>
              <a:defRPr sz="64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Hva skulle du gjerne ha visst om Malala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" name="Media på Internett 1" descr="Malala Yousafzai: Fearless Voice for Education &amp; Nobel Peace Laureate">
            <a:hlinkClick r:id="" action="ppaction://media"/>
            <a:extLst>
              <a:ext uri="{FF2B5EF4-FFF2-40B4-BE49-F238E27FC236}">
                <a16:creationId xmlns:a16="http://schemas.microsoft.com/office/drawing/2014/main" id="{FD07384D-954D-EA48-9C64-BDC42A8765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769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994" y="8453"/>
            <a:ext cx="9130881" cy="13713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4"/>
          <a:srcRect r="20306" b="5727"/>
          <a:stretch>
            <a:fillRect/>
          </a:stretch>
        </p:blipFill>
        <p:spPr>
          <a:xfrm>
            <a:off x="6854333" y="4001682"/>
            <a:ext cx="8183703" cy="969555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6;p15"/>
          <p:cNvSpPr txBox="1">
            <a:spLocks noGrp="1"/>
          </p:cNvSpPr>
          <p:nvPr>
            <p:ph type="body" sz="half" idx="4294967295"/>
          </p:nvPr>
        </p:nvSpPr>
        <p:spPr>
          <a:xfrm>
            <a:off x="1100220" y="3348305"/>
            <a:ext cx="10003202" cy="93456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Hva tenker du om </a:t>
            </a:r>
            <a:r>
              <a:rPr dirty="0"/>
              <a:t>Malala?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Var det noe i filmen du ikke forsto</a:t>
            </a:r>
            <a:r>
              <a:rPr dirty="0"/>
              <a:t>? </a:t>
            </a:r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3200"/>
              </a:spcBef>
              <a:buSzTx/>
              <a:buNone/>
              <a:defRPr sz="46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Er det noe du lurer på om Malala</a:t>
            </a:r>
            <a:r>
              <a:rPr dirty="0"/>
              <a:t>?</a:t>
            </a:r>
          </a:p>
        </p:txBody>
      </p:sp>
      <p:sp>
        <p:nvSpPr>
          <p:cNvPr id="126" name="Google Shape;68;p15"/>
          <p:cNvSpPr txBox="1"/>
          <p:nvPr/>
        </p:nvSpPr>
        <p:spPr>
          <a:xfrm>
            <a:off x="1100220" y="1505199"/>
            <a:ext cx="9645253" cy="17890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FØRSTE INNTRYKK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31" name="Google Shape;75;p16"/>
          <p:cNvSpPr txBox="1">
            <a:spLocks noGrp="1"/>
          </p:cNvSpPr>
          <p:nvPr>
            <p:ph type="title" idx="4294967295"/>
          </p:nvPr>
        </p:nvSpPr>
        <p:spPr>
          <a:xfrm>
            <a:off x="10287657" y="784613"/>
            <a:ext cx="11850402" cy="1527201"/>
          </a:xfrm>
          <a:prstGeom prst="rect">
            <a:avLst/>
          </a:prstGeom>
        </p:spPr>
        <p:txBody>
          <a:bodyPr/>
          <a:lstStyle>
            <a:lvl1pPr defTabSz="1828800">
              <a:lnSpc>
                <a:spcPct val="90000"/>
              </a:lnSpc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OPPSUMMERING</a:t>
            </a:r>
            <a:endParaRPr dirty="0"/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/>
          <a:srcRect l="25990" t="15185" r="32966"/>
          <a:stretch>
            <a:fillRect/>
          </a:stretch>
        </p:blipFill>
        <p:spPr>
          <a:xfrm>
            <a:off x="0" y="0"/>
            <a:ext cx="9919363" cy="1371592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Google Shape;73;p16"/>
          <p:cNvSpPr txBox="1">
            <a:spLocks noGrp="1"/>
          </p:cNvSpPr>
          <p:nvPr>
            <p:ph type="body" sz="half" idx="4294967295"/>
          </p:nvPr>
        </p:nvSpPr>
        <p:spPr>
          <a:xfrm>
            <a:off x="10287657" y="3005251"/>
            <a:ext cx="12807293" cy="10244759"/>
          </a:xfrm>
          <a:prstGeom prst="rect">
            <a:avLst/>
          </a:prstGeom>
        </p:spPr>
        <p:txBody>
          <a:bodyPr/>
          <a:lstStyle/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2009 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11 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år gammel begynner Malala å blogge anonymt for BBC. Hun får mer og mer oppmerksomhet, og mot slutten av året bestemmer hun seg for å avsløre identiteten sin og gi intervjuer. 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2010</a:t>
            </a:r>
            <a:r>
              <a:rPr lang="nb-NO" dirty="0"/>
              <a:t>–</a:t>
            </a:r>
            <a:r>
              <a:rPr dirty="0"/>
              <a:t>2012 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Malala blir kjent over hele Pakistan for sin kamp for at alle pakistanske jenter skal ha tilgang til gratis og god utdanning.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9</a:t>
            </a:r>
            <a:r>
              <a:rPr lang="nb-NO" dirty="0"/>
              <a:t>. oktober</a:t>
            </a:r>
            <a:r>
              <a:rPr dirty="0"/>
              <a:t> 2012: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Når Malala er 15 år gammel, blir hun skutt av Taliban.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Ma</a:t>
            </a:r>
            <a:r>
              <a:rPr lang="nb-NO" dirty="0" err="1"/>
              <a:t>rs</a:t>
            </a:r>
            <a:r>
              <a:rPr dirty="0"/>
              <a:t> 2013 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Malala 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begynner på skole i 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Birmingham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 i England.</a:t>
            </a: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Jul</a:t>
            </a:r>
            <a:r>
              <a:rPr lang="nb-NO" dirty="0"/>
              <a:t>i</a:t>
            </a:r>
            <a:r>
              <a:rPr dirty="0"/>
              <a:t> 2013 </a:t>
            </a:r>
            <a:r>
              <a:rPr lang="nb-NO" dirty="0">
                <a:latin typeface="NotoSans"/>
                <a:sym typeface="NotoSans"/>
              </a:rPr>
              <a:t>P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å 16-årsdagen sin taler Malala i FN.</a:t>
            </a: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2014 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Malala 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blir den yngste vinneren av Nobels fredspris som 17-åring. </a:t>
            </a:r>
            <a:br>
              <a:rPr lang="nb-NO" b="0" dirty="0">
                <a:latin typeface="NotoSans"/>
                <a:ea typeface="NotoSans"/>
                <a:cs typeface="NotoSans"/>
                <a:sym typeface="NotoSans"/>
              </a:rPr>
            </a:br>
            <a:endParaRPr b="0" dirty="0">
              <a:latin typeface="NotoSans"/>
              <a:ea typeface="NotoSans"/>
              <a:cs typeface="NotoSans"/>
              <a:sym typeface="NotoSans"/>
            </a:endParaRPr>
          </a:p>
          <a:p>
            <a:pPr marL="0" indent="0" defTabSz="2414016">
              <a:lnSpc>
                <a:spcPct val="114998"/>
              </a:lnSpc>
              <a:buSzTx/>
              <a:buNone/>
              <a:defRPr sz="2970" b="1">
                <a:solidFill>
                  <a:srgbClr val="000000"/>
                </a:solidFill>
                <a:latin typeface="NotoSans-Bold"/>
                <a:ea typeface="NotoSans-Bold"/>
                <a:cs typeface="NotoSans-Bold"/>
                <a:sym typeface="NotoSans-Bold"/>
              </a:defRPr>
            </a:pPr>
            <a:r>
              <a:rPr dirty="0"/>
              <a:t>2021 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Malala</a:t>
            </a:r>
            <a:r>
              <a:rPr lang="nb-NO" b="0" dirty="0">
                <a:latin typeface="NotoSans"/>
                <a:ea typeface="NotoSans"/>
                <a:cs typeface="NotoSans"/>
                <a:sym typeface="NotoSans"/>
              </a:rPr>
              <a:t> fullfører studiene sine ved universitetet i Oxford.</a:t>
            </a:r>
            <a:r>
              <a:rPr b="0" dirty="0">
                <a:latin typeface="NotoSans"/>
                <a:ea typeface="NotoSans"/>
                <a:cs typeface="NotoSans"/>
                <a:sym typeface="NotoSans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36" name="Title 5"/>
          <p:cNvSpPr txBox="1">
            <a:spLocks noGrp="1"/>
          </p:cNvSpPr>
          <p:nvPr>
            <p:ph type="title" idx="4294967295"/>
          </p:nvPr>
        </p:nvSpPr>
        <p:spPr>
          <a:xfrm>
            <a:off x="2409331" y="3275994"/>
            <a:ext cx="19565338" cy="32264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lang="nb-NO" dirty="0"/>
              <a:t>Hvilke egenskaper og/eller verktøy brukte </a:t>
            </a:r>
            <a:r>
              <a:rPr dirty="0"/>
              <a:t>Malala </a:t>
            </a:r>
            <a:r>
              <a:rPr lang="nb-NO" dirty="0"/>
              <a:t>for å gjøre en forskjell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1" name="Google Shape;98;p20"/>
          <p:cNvSpPr txBox="1"/>
          <p:nvPr/>
        </p:nvSpPr>
        <p:spPr>
          <a:xfrm>
            <a:off x="834675" y="1950144"/>
            <a:ext cx="20310806" cy="69171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indent="457200">
              <a:lnSpc>
                <a:spcPct val="114998"/>
              </a:lnSpc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«Jeg forteller ikke historien min fordi den er unik, men fordi </a:t>
            </a:r>
            <a:br>
              <a:rPr lang="nb-NO" dirty="0"/>
            </a:br>
            <a:r>
              <a:rPr lang="nb-NO" dirty="0"/>
              <a:t>   den ikke er det.</a:t>
            </a:r>
            <a:endParaRPr dirty="0"/>
          </a:p>
          <a:p>
            <a:pPr indent="457200">
              <a:lnSpc>
                <a:spcPct val="114998"/>
              </a:lnSpc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Det er historien til mange jenter. </a:t>
            </a:r>
            <a:r>
              <a:rPr dirty="0"/>
              <a:t>(…)</a:t>
            </a:r>
          </a:p>
          <a:p>
            <a:pPr indent="457200">
              <a:lnSpc>
                <a:spcPct val="114998"/>
              </a:lnSpc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Jeg er de </a:t>
            </a:r>
            <a:r>
              <a:rPr dirty="0"/>
              <a:t>66 million</a:t>
            </a:r>
            <a:r>
              <a:rPr lang="nb-NO" dirty="0"/>
              <a:t>er jentene som ikke får utdannelse. Og det er ikke min          </a:t>
            </a:r>
            <a:br>
              <a:rPr lang="nb-NO" dirty="0"/>
            </a:br>
            <a:r>
              <a:rPr lang="nb-NO" dirty="0"/>
              <a:t>   stemme jeg hever i dag, men stemmen til de 66 millioner jentene.»</a:t>
            </a:r>
            <a:endParaRPr dirty="0"/>
          </a:p>
          <a:p>
            <a:pPr algn="r">
              <a:spcBef>
                <a:spcPts val="3200"/>
              </a:spcBef>
              <a:defRPr sz="5000">
                <a:latin typeface="NotoSans"/>
                <a:ea typeface="NotoSans"/>
                <a:cs typeface="NotoSans"/>
                <a:sym typeface="NotoSans"/>
              </a:defRPr>
            </a:pPr>
            <a:r>
              <a:rPr dirty="0"/>
              <a:t>Malala Yousafzai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43453" y="12296236"/>
            <a:ext cx="702993" cy="970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4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+mn-lt"/>
                <a:ea typeface="+mn-ea"/>
                <a:cs typeface="+mn-cs"/>
                <a:sym typeface="Torque Bold"/>
              </a:defRPr>
            </a:lvl1pPr>
          </a:lstStyle>
          <a:p>
            <a:r>
              <a:rPr dirty="0"/>
              <a:t>Greta </a:t>
            </a:r>
            <a:r>
              <a:rPr dirty="0" err="1"/>
              <a:t>Thunb</a:t>
            </a:r>
            <a:r>
              <a:rPr lang="nb-NO" dirty="0"/>
              <a:t>e</a:t>
            </a:r>
            <a:r>
              <a:rPr dirty="0" err="1"/>
              <a:t>rg</a:t>
            </a:r>
            <a:endParaRPr dirty="0"/>
          </a:p>
        </p:txBody>
      </p:sp>
      <p:sp>
        <p:nvSpPr>
          <p:cNvPr id="145" name="Google Shape;79;p17"/>
          <p:cNvSpPr txBox="1">
            <a:spLocks noGrp="1"/>
          </p:cNvSpPr>
          <p:nvPr>
            <p:ph type="body" idx="4294967295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/>
          <a:lstStyle/>
          <a:p>
            <a:pPr marL="1092200" indent="-1016000">
              <a:spcBef>
                <a:spcPts val="46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Hvem er </a:t>
            </a:r>
            <a:r>
              <a:rPr dirty="0"/>
              <a:t>Greta </a:t>
            </a:r>
            <a:r>
              <a:rPr dirty="0" err="1"/>
              <a:t>Thunb</a:t>
            </a:r>
            <a:r>
              <a:rPr lang="nb-NO" dirty="0"/>
              <a:t>e</a:t>
            </a:r>
            <a:r>
              <a:rPr dirty="0" err="1"/>
              <a:t>rg</a:t>
            </a:r>
            <a:r>
              <a:rPr dirty="0"/>
              <a:t>?</a:t>
            </a:r>
          </a:p>
          <a:p>
            <a:pPr marL="1092200" indent="-1016000">
              <a:spcBef>
                <a:spcPts val="46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Hva har </a:t>
            </a:r>
            <a:r>
              <a:rPr dirty="0"/>
              <a:t>Greta </a:t>
            </a:r>
            <a:r>
              <a:rPr lang="nb-NO" dirty="0"/>
              <a:t>og </a:t>
            </a:r>
            <a:r>
              <a:rPr dirty="0"/>
              <a:t>Malala </a:t>
            </a:r>
            <a:r>
              <a:rPr lang="nb-NO" dirty="0"/>
              <a:t>til felles</a:t>
            </a:r>
            <a:r>
              <a:rPr dirty="0"/>
              <a:t>?</a:t>
            </a:r>
          </a:p>
          <a:p>
            <a:pPr marL="1092200" indent="-1016000">
              <a:spcBef>
                <a:spcPts val="4600"/>
              </a:spcBef>
              <a:buClr>
                <a:srgbClr val="000000"/>
              </a:buClr>
              <a:buSzPts val="5900"/>
              <a:buFontTx/>
              <a:buAutoNum type="arabicPeriod"/>
              <a:defRPr sz="5900">
                <a:solidFill>
                  <a:srgbClr val="000000"/>
                </a:solidFill>
                <a:latin typeface="NotoSans"/>
                <a:ea typeface="NotoSans"/>
                <a:cs typeface="NotoSans"/>
                <a:sym typeface="NotoSans"/>
              </a:defRPr>
            </a:pPr>
            <a:r>
              <a:rPr lang="nb-NO" dirty="0"/>
              <a:t>La oss se på </a:t>
            </a:r>
            <a:r>
              <a:rPr dirty="0"/>
              <a:t>Greta </a:t>
            </a:r>
            <a:r>
              <a:rPr dirty="0" err="1"/>
              <a:t>Thunb</a:t>
            </a:r>
            <a:r>
              <a:rPr lang="nb-NO" dirty="0"/>
              <a:t>e</a:t>
            </a:r>
            <a:r>
              <a:rPr dirty="0" err="1"/>
              <a:t>rgs</a:t>
            </a:r>
            <a:r>
              <a:rPr dirty="0"/>
              <a:t> </a:t>
            </a: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Twitter</a:t>
            </a:r>
            <a:r>
              <a:rPr lang="nb-NO"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-</a:t>
            </a: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feed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Torque Bold"/>
        <a:ea typeface="Torque Bold"/>
        <a:cs typeface="Torque Bold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Torque Bold"/>
        <a:ea typeface="Torque Bold"/>
        <a:cs typeface="Torque Bold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650</Words>
  <Application>Microsoft Macintosh PowerPoint</Application>
  <PresentationFormat>Egendefinert</PresentationFormat>
  <Paragraphs>58</Paragraphs>
  <Slides>12</Slides>
  <Notes>2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Noto Sans Thin</vt:lpstr>
      <vt:lpstr>NotoSans</vt:lpstr>
      <vt:lpstr>NotoSans-Bold</vt:lpstr>
      <vt:lpstr>Torque Bold</vt:lpstr>
      <vt:lpstr>Simple Light</vt:lpstr>
      <vt:lpstr>Malala Yousafzai</vt:lpstr>
      <vt:lpstr>PowerPoint-presentasjon</vt:lpstr>
      <vt:lpstr>Hva vet dere om Malala Yousafzai?</vt:lpstr>
      <vt:lpstr>PowerPoint-presentasjon</vt:lpstr>
      <vt:lpstr>PowerPoint-presentasjon</vt:lpstr>
      <vt:lpstr>OPPSUMMERING</vt:lpstr>
      <vt:lpstr>Hvilke egenskaper og/eller verktøy brukte Malala for å gjøre en forskjell?</vt:lpstr>
      <vt:lpstr>PowerPoint-presentasjon</vt:lpstr>
      <vt:lpstr>Greta Thunberg</vt:lpstr>
      <vt:lpstr>La oss spille!</vt:lpstr>
      <vt:lpstr>PowerPoint-presentasjon</vt:lpstr>
      <vt:lpstr>OPPHAVSRETT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Malala Yousafzai</dc:title>
  <cp:lastModifiedBy>Mira Langeland</cp:lastModifiedBy>
  <cp:revision>37</cp:revision>
  <dcterms:modified xsi:type="dcterms:W3CDTF">2022-02-06T23:21:12Z</dcterms:modified>
</cp:coreProperties>
</file>