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tags/tag15.xml" ContentType="application/vnd.openxmlformats-officedocument.presentationml.tags+xml"/>
  <Override PartName="/ppt/charts/chart10.xml" ContentType="application/vnd.openxmlformats-officedocument.drawingml.chart+xml"/>
  <Override PartName="/ppt/slideMasters/slideMaster7.xml" ContentType="application/vnd.openxmlformats-officedocument.presentationml.slideMaster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  <p:sldMasterId id="2147483768" r:id="rId3"/>
    <p:sldMasterId id="2147483817" r:id="rId4"/>
    <p:sldMasterId id="2147483913" r:id="rId5"/>
    <p:sldMasterId id="2147483925" r:id="rId6"/>
    <p:sldMasterId id="2147483937" r:id="rId7"/>
  </p:sldMasterIdLst>
  <p:notesMasterIdLst>
    <p:notesMasterId r:id="rId29"/>
  </p:notesMasterIdLst>
  <p:sldIdLst>
    <p:sldId id="257" r:id="rId8"/>
    <p:sldId id="303" r:id="rId9"/>
    <p:sldId id="416" r:id="rId10"/>
    <p:sldId id="313" r:id="rId11"/>
    <p:sldId id="417" r:id="rId12"/>
    <p:sldId id="418" r:id="rId13"/>
    <p:sldId id="394" r:id="rId14"/>
    <p:sldId id="403" r:id="rId15"/>
    <p:sldId id="383" r:id="rId16"/>
    <p:sldId id="419" r:id="rId17"/>
    <p:sldId id="404" r:id="rId18"/>
    <p:sldId id="420" r:id="rId19"/>
    <p:sldId id="395" r:id="rId20"/>
    <p:sldId id="409" r:id="rId21"/>
    <p:sldId id="414" r:id="rId22"/>
    <p:sldId id="413" r:id="rId23"/>
    <p:sldId id="407" r:id="rId24"/>
    <p:sldId id="408" r:id="rId25"/>
    <p:sldId id="421" r:id="rId26"/>
    <p:sldId id="422" r:id="rId27"/>
    <p:sldId id="423" r:id="rId28"/>
  </p:sldIdLst>
  <p:sldSz cx="9144000" cy="6858000" type="screen4x3"/>
  <p:notesSz cx="6858000" cy="9144000"/>
  <p:custDataLst>
    <p:tags r:id="rId30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CCFF"/>
    <a:srgbClr val="6666FF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615" autoAdjust="0"/>
    <p:restoredTop sz="86381" autoAdjust="0"/>
  </p:normalViewPr>
  <p:slideViewPr>
    <p:cSldViewPr>
      <p:cViewPr>
        <p:scale>
          <a:sx n="100" d="100"/>
          <a:sy n="100" d="100"/>
        </p:scale>
        <p:origin x="-2814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-regneark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-regneark16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-regneark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_2012\Journalist_redakt&#248;r_unders&#248;kelsen\Den%20store%20journalistunders&#248;kelsen%202013\Andel_grupper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-regneark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-regneark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6559813624214406"/>
          <c:y val="6.8167764743692766E-2"/>
          <c:w val="0.7995896843169833"/>
          <c:h val="0.82843087471208943"/>
        </c:manualLayout>
      </c:layout>
      <c:barChart>
        <c:barDir val="bar"/>
        <c:grouping val="clustered"/>
        <c:ser>
          <c:idx val="1"/>
          <c:order val="0"/>
          <c:tx>
            <c:strRef>
              <c:f>'Ark3'!$C$2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strRef>
              <c:f>'Ark3'!$B$3:$B$12</c:f>
              <c:strCache>
                <c:ptCount val="10"/>
                <c:pt idx="0">
                  <c:v>Amedia</c:v>
                </c:pt>
                <c:pt idx="1">
                  <c:v>Schibsted Norge</c:v>
                </c:pt>
                <c:pt idx="2">
                  <c:v>Polaris Media</c:v>
                </c:pt>
                <c:pt idx="3">
                  <c:v>NRK</c:v>
                </c:pt>
                <c:pt idx="4">
                  <c:v>TV2</c:v>
                </c:pt>
                <c:pt idx="5">
                  <c:v>Hjemmet Mortensen</c:v>
                </c:pt>
                <c:pt idx="6">
                  <c:v>Aller Media</c:v>
                </c:pt>
                <c:pt idx="7">
                  <c:v>Frilanser</c:v>
                </c:pt>
                <c:pt idx="8">
                  <c:v>Annet</c:v>
                </c:pt>
                <c:pt idx="9">
                  <c:v>Jobber for flere</c:v>
                </c:pt>
              </c:strCache>
            </c:strRef>
          </c:cat>
          <c:val>
            <c:numRef>
              <c:f>'Ark3'!$C$3:$C$12</c:f>
              <c:numCache>
                <c:formatCode>####.0000</c:formatCode>
                <c:ptCount val="10"/>
                <c:pt idx="0">
                  <c:v>19.017094017094035</c:v>
                </c:pt>
                <c:pt idx="1">
                  <c:v>12.903486394557824</c:v>
                </c:pt>
                <c:pt idx="2">
                  <c:v>15.925531914893622</c:v>
                </c:pt>
                <c:pt idx="3">
                  <c:v>13.875548245614045</c:v>
                </c:pt>
                <c:pt idx="4">
                  <c:v>15.300925925925927</c:v>
                </c:pt>
                <c:pt idx="5">
                  <c:v>4.4600694444444446</c:v>
                </c:pt>
                <c:pt idx="6">
                  <c:v>13.170833333333334</c:v>
                </c:pt>
                <c:pt idx="7">
                  <c:v>2.59</c:v>
                </c:pt>
                <c:pt idx="8">
                  <c:v>14.22319532908705</c:v>
                </c:pt>
                <c:pt idx="9">
                  <c:v>9.8049242424242458</c:v>
                </c:pt>
              </c:numCache>
            </c:numRef>
          </c:val>
        </c:ser>
        <c:ser>
          <c:idx val="2"/>
          <c:order val="1"/>
          <c:tx>
            <c:strRef>
              <c:f>'Ark3'!$D$2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'Ark3'!$B$3:$B$12</c:f>
              <c:strCache>
                <c:ptCount val="10"/>
                <c:pt idx="0">
                  <c:v>Amedia</c:v>
                </c:pt>
                <c:pt idx="1">
                  <c:v>Schibsted Norge</c:v>
                </c:pt>
                <c:pt idx="2">
                  <c:v>Polaris Media</c:v>
                </c:pt>
                <c:pt idx="3">
                  <c:v>NRK</c:v>
                </c:pt>
                <c:pt idx="4">
                  <c:v>TV2</c:v>
                </c:pt>
                <c:pt idx="5">
                  <c:v>Hjemmet Mortensen</c:v>
                </c:pt>
                <c:pt idx="6">
                  <c:v>Aller Media</c:v>
                </c:pt>
                <c:pt idx="7">
                  <c:v>Frilanser</c:v>
                </c:pt>
                <c:pt idx="8">
                  <c:v>Annet</c:v>
                </c:pt>
                <c:pt idx="9">
                  <c:v>Jobber for flere</c:v>
                </c:pt>
              </c:strCache>
            </c:strRef>
          </c:cat>
          <c:val>
            <c:numRef>
              <c:f>'Ark3'!$D$3:$D$12</c:f>
              <c:numCache>
                <c:formatCode>####.0000</c:formatCode>
                <c:ptCount val="10"/>
                <c:pt idx="0">
                  <c:v>17.191364541490717</c:v>
                </c:pt>
                <c:pt idx="1">
                  <c:v>11.123137886780684</c:v>
                </c:pt>
                <c:pt idx="2">
                  <c:v>16.761823222439663</c:v>
                </c:pt>
                <c:pt idx="3">
                  <c:v>11.311696496520982</c:v>
                </c:pt>
                <c:pt idx="4">
                  <c:v>14.455280133362326</c:v>
                </c:pt>
                <c:pt idx="5">
                  <c:v>4.809132420091327</c:v>
                </c:pt>
                <c:pt idx="6">
                  <c:v>15.220833333333331</c:v>
                </c:pt>
                <c:pt idx="7">
                  <c:v>3.1344818749417582</c:v>
                </c:pt>
                <c:pt idx="8">
                  <c:v>13.164349001870548</c:v>
                </c:pt>
                <c:pt idx="9">
                  <c:v>12.557232938837641</c:v>
                </c:pt>
              </c:numCache>
            </c:numRef>
          </c:val>
        </c:ser>
        <c:ser>
          <c:idx val="3"/>
          <c:order val="2"/>
          <c:tx>
            <c:strRef>
              <c:f>'Ark3'!$E$2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'Ark3'!$B$3:$B$12</c:f>
              <c:strCache>
                <c:ptCount val="10"/>
                <c:pt idx="0">
                  <c:v>Amedia</c:v>
                </c:pt>
                <c:pt idx="1">
                  <c:v>Schibsted Norge</c:v>
                </c:pt>
                <c:pt idx="2">
                  <c:v>Polaris Media</c:v>
                </c:pt>
                <c:pt idx="3">
                  <c:v>NRK</c:v>
                </c:pt>
                <c:pt idx="4">
                  <c:v>TV2</c:v>
                </c:pt>
                <c:pt idx="5">
                  <c:v>Hjemmet Mortensen</c:v>
                </c:pt>
                <c:pt idx="6">
                  <c:v>Aller Media</c:v>
                </c:pt>
                <c:pt idx="7">
                  <c:v>Frilanser</c:v>
                </c:pt>
                <c:pt idx="8">
                  <c:v>Annet</c:v>
                </c:pt>
                <c:pt idx="9">
                  <c:v>Jobber for flere</c:v>
                </c:pt>
              </c:strCache>
            </c:strRef>
          </c:cat>
          <c:val>
            <c:numRef>
              <c:f>'Ark3'!$E$3:$E$12</c:f>
              <c:numCache>
                <c:formatCode>####.0000</c:formatCode>
                <c:ptCount val="10"/>
                <c:pt idx="0">
                  <c:v>17.141188959660308</c:v>
                </c:pt>
                <c:pt idx="1">
                  <c:v>12.320199275362322</c:v>
                </c:pt>
                <c:pt idx="2">
                  <c:v>15.192028985507253</c:v>
                </c:pt>
                <c:pt idx="3">
                  <c:v>12.324040767386094</c:v>
                </c:pt>
                <c:pt idx="4">
                  <c:v>13.902777777777779</c:v>
                </c:pt>
                <c:pt idx="5">
                  <c:v>4.3617424242424265</c:v>
                </c:pt>
                <c:pt idx="6">
                  <c:v>7.4924242424242413</c:v>
                </c:pt>
                <c:pt idx="7">
                  <c:v>2.5104166666666665</c:v>
                </c:pt>
                <c:pt idx="8">
                  <c:v>11.960264900662253</c:v>
                </c:pt>
                <c:pt idx="9">
                  <c:v>8.3598484848484862</c:v>
                </c:pt>
              </c:numCache>
            </c:numRef>
          </c:val>
        </c:ser>
        <c:dLbls/>
        <c:gapWidth val="26"/>
        <c:axId val="131327104"/>
        <c:axId val="131328640"/>
      </c:barChart>
      <c:catAx>
        <c:axId val="131327104"/>
        <c:scaling>
          <c:orientation val="maxMin"/>
        </c:scaling>
        <c:axPos val="l"/>
        <c:tickLblPos val="nextTo"/>
        <c:txPr>
          <a:bodyPr/>
          <a:lstStyle/>
          <a:p>
            <a:pPr>
              <a:defRPr sz="1100"/>
            </a:pPr>
            <a:endParaRPr lang="nb-NO"/>
          </a:p>
        </c:txPr>
        <c:crossAx val="131328640"/>
        <c:crosses val="autoZero"/>
        <c:auto val="1"/>
        <c:lblAlgn val="ctr"/>
        <c:lblOffset val="100"/>
      </c:catAx>
      <c:valAx>
        <c:axId val="131328640"/>
        <c:scaling>
          <c:orientation val="minMax"/>
        </c:scaling>
        <c:axPos val="t"/>
        <c:majorGridlines/>
        <c:numFmt formatCode="#,##0" sourceLinked="0"/>
        <c:tickLblPos val="nextTo"/>
        <c:crossAx val="13132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957234703460244"/>
          <c:y val="0.93775670898280561"/>
          <c:w val="0.33238483950974035"/>
          <c:h val="3.3329905190422629E-2"/>
        </c:manualLayout>
      </c:layout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autoTitleDeleted val="1"/>
    <c:plotArea>
      <c:layout>
        <c:manualLayout>
          <c:layoutTarget val="inner"/>
          <c:xMode val="edge"/>
          <c:yMode val="edge"/>
          <c:x val="0.16422556355490689"/>
          <c:y val="4.5114431729807815E-2"/>
          <c:w val="0.68520911163633347"/>
          <c:h val="0.7624741190372788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6820519547892564E-2"/>
                  <c:y val="-8.1460715243410753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nb-NO"/>
                </a:p>
              </c:txPr>
              <c:showVal val="1"/>
            </c:dLbl>
            <c:dLbl>
              <c:idx val="1"/>
              <c:layout>
                <c:manualLayout>
                  <c:x val="7.9547534786095723E-3"/>
                  <c:y val="-5.194656395504742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nb-NO"/>
                </a:p>
              </c:txPr>
              <c:showVal val="1"/>
            </c:dLbl>
            <c:dLbl>
              <c:idx val="2"/>
              <c:layout>
                <c:manualLayout>
                  <c:x val="-3.8348990927440395E-2"/>
                  <c:y val="6.2693498452012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nb-NO"/>
                </a:p>
              </c:txPr>
              <c:showVal val="1"/>
            </c:dLbl>
            <c:dLbl>
              <c:idx val="3"/>
              <c:layout>
                <c:manualLayout>
                  <c:x val="8.9216981160202414E-4"/>
                  <c:y val="8.4641161463345736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nb-NO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200"/>
                </a:pPr>
                <a:endParaRPr lang="nb-NO"/>
              </a:p>
            </c:txPr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  <c:pt idx="3">
                  <c:v>Ikke aktuelt</c:v>
                </c:pt>
              </c:strCache>
            </c:strRef>
          </c:cat>
          <c:val>
            <c:numRef>
              <c:f>'Ark1'!$B$2:$B$5</c:f>
              <c:numCache>
                <c:formatCode>####.0</c:formatCode>
                <c:ptCount val="4"/>
                <c:pt idx="0">
                  <c:v>66.310679611650485</c:v>
                </c:pt>
                <c:pt idx="1">
                  <c:v>21.213592233009706</c:v>
                </c:pt>
                <c:pt idx="2">
                  <c:v>6.9902912621359219</c:v>
                </c:pt>
                <c:pt idx="3">
                  <c:v>5.4854368932038833</c:v>
                </c:pt>
              </c:numCache>
            </c:numRef>
          </c:val>
        </c:ser>
        <c:dLbls/>
        <c:firstSliceAng val="0"/>
      </c:pieChart>
    </c:plotArea>
    <c:legend>
      <c:legendPos val="b"/>
      <c:layout/>
      <c:txPr>
        <a:bodyPr/>
        <a:lstStyle/>
        <a:p>
          <a:pPr>
            <a:defRPr sz="1100">
              <a:solidFill>
                <a:schemeClr val="bg2">
                  <a:lumMod val="50000"/>
                </a:schemeClr>
              </a:solidFill>
            </a:defRPr>
          </a:pPr>
          <a:endParaRPr lang="nb-NO"/>
        </a:p>
      </c:txPr>
    </c:legend>
    <c:plotVisOnly val="1"/>
    <c:dispBlanksAs val="zero"/>
  </c:chart>
  <c:txPr>
    <a:bodyPr/>
    <a:lstStyle/>
    <a:p>
      <a:pPr>
        <a:defRPr sz="18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autoTitleDeleted val="1"/>
    <c:plotArea>
      <c:layout>
        <c:manualLayout>
          <c:layoutTarget val="inner"/>
          <c:xMode val="edge"/>
          <c:yMode val="edge"/>
          <c:x val="0.16422556355490689"/>
          <c:y val="4.5114431729807815E-2"/>
          <c:w val="0.68520911163633347"/>
          <c:h val="0.7624741190372788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5638054160812479E-2"/>
                  <c:y val="-3.700649422791407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nb-NO"/>
                </a:p>
              </c:txPr>
              <c:showVal val="1"/>
            </c:dLbl>
            <c:dLbl>
              <c:idx val="1"/>
              <c:layout>
                <c:manualLayout>
                  <c:x val="7.9547534786095723E-3"/>
                  <c:y val="-5.194656395504742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nb-NO"/>
                </a:p>
              </c:txPr>
              <c:showVal val="1"/>
            </c:dLbl>
            <c:dLbl>
              <c:idx val="2"/>
              <c:layout>
                <c:manualLayout>
                  <c:x val="-1.5294901956513059E-2"/>
                  <c:y val="1.779928492793730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nb-NO"/>
                </a:p>
              </c:txPr>
              <c:showVal val="1"/>
            </c:dLbl>
            <c:dLbl>
              <c:idx val="3"/>
              <c:layout>
                <c:manualLayout>
                  <c:x val="8.9216981160202414E-4"/>
                  <c:y val="8.4641161463345736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nb-NO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200"/>
                </a:pPr>
                <a:endParaRPr lang="nb-NO"/>
              </a:p>
            </c:txPr>
          </c:dLbls>
          <c:cat>
            <c:strRef>
              <c:f>'Ark1'!$A$2:$A$5</c:f>
              <c:strCache>
                <c:ptCount val="4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  <c:pt idx="3">
                  <c:v>Ikke aktuelt</c:v>
                </c:pt>
              </c:strCache>
            </c:strRef>
          </c:cat>
          <c:val>
            <c:numRef>
              <c:f>'Ark1'!$B$2:$B$5</c:f>
              <c:numCache>
                <c:formatCode>####.0</c:formatCode>
                <c:ptCount val="4"/>
                <c:pt idx="0">
                  <c:v>72.143974960876363</c:v>
                </c:pt>
                <c:pt idx="1">
                  <c:v>22.691705790297341</c:v>
                </c:pt>
                <c:pt idx="2">
                  <c:v>1.8779342723004691</c:v>
                </c:pt>
                <c:pt idx="3">
                  <c:v>3.2863849765258215</c:v>
                </c:pt>
              </c:numCache>
            </c:numRef>
          </c:val>
        </c:ser>
        <c:dLbls/>
        <c:firstSliceAng val="0"/>
      </c:pieChart>
    </c:plotArea>
    <c:legend>
      <c:legendPos val="b"/>
      <c:layout/>
      <c:txPr>
        <a:bodyPr/>
        <a:lstStyle/>
        <a:p>
          <a:pPr>
            <a:defRPr sz="1100">
              <a:solidFill>
                <a:schemeClr val="bg2">
                  <a:lumMod val="50000"/>
                </a:schemeClr>
              </a:solidFill>
            </a:defRPr>
          </a:pPr>
          <a:endParaRPr lang="nb-NO"/>
        </a:p>
      </c:txPr>
    </c:legend>
    <c:plotVisOnly val="1"/>
    <c:dispBlanksAs val="zero"/>
  </c:chart>
  <c:txPr>
    <a:bodyPr/>
    <a:lstStyle/>
    <a:p>
      <a:pPr>
        <a:defRPr sz="18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autoTitleDeleted val="1"/>
    <c:plotArea>
      <c:layout>
        <c:manualLayout>
          <c:layoutTarget val="inner"/>
          <c:xMode val="edge"/>
          <c:yMode val="edge"/>
          <c:x val="0.36637804219947717"/>
          <c:y val="0.10053679822529925"/>
          <c:w val="0.59043383113649972"/>
          <c:h val="0.77773359986348478"/>
        </c:manualLayout>
      </c:layout>
      <c:barChart>
        <c:barDir val="bar"/>
        <c:grouping val="clustered"/>
        <c:ser>
          <c:idx val="0"/>
          <c:order val="0"/>
          <c:tx>
            <c:strRef>
              <c:f>'Ark1'!$B$1</c:f>
              <c:strCache>
                <c:ptCount val="1"/>
                <c:pt idx="0">
                  <c:v>Journalister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'Ark1'!$A$2:$A$8</c:f>
              <c:strCache>
                <c:ptCount val="7"/>
                <c:pt idx="0">
                  <c:v>Mye dårligere</c:v>
                </c:pt>
                <c:pt idx="1">
                  <c:v>Dårligere</c:v>
                </c:pt>
                <c:pt idx="2">
                  <c:v>Ingen forskjell</c:v>
                </c:pt>
                <c:pt idx="3">
                  <c:v>Bedre</c:v>
                </c:pt>
                <c:pt idx="4">
                  <c:v>Mye bedre</c:v>
                </c:pt>
                <c:pt idx="5">
                  <c:v>Vet ikke/kan ikke svare</c:v>
                </c:pt>
                <c:pt idx="6">
                  <c:v>Ikke relevant</c:v>
                </c:pt>
              </c:strCache>
            </c:strRef>
          </c:cat>
          <c:val>
            <c:numRef>
              <c:f>'Ark1'!$B$2:$B$8</c:f>
              <c:numCache>
                <c:formatCode>####.0</c:formatCode>
                <c:ptCount val="7"/>
                <c:pt idx="0">
                  <c:v>0.58651026392961858</c:v>
                </c:pt>
                <c:pt idx="1">
                  <c:v>13.489736070381236</c:v>
                </c:pt>
                <c:pt idx="2">
                  <c:v>50.073313782991207</c:v>
                </c:pt>
                <c:pt idx="3">
                  <c:v>20.38123167155425</c:v>
                </c:pt>
                <c:pt idx="4">
                  <c:v>1.7595307917888561</c:v>
                </c:pt>
                <c:pt idx="5">
                  <c:v>9.3108504398826994</c:v>
                </c:pt>
                <c:pt idx="6">
                  <c:v>4.3988269794721395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Redaktører/reportasjeleder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'Ark1'!$A$2:$A$8</c:f>
              <c:strCache>
                <c:ptCount val="7"/>
                <c:pt idx="0">
                  <c:v>Mye dårligere</c:v>
                </c:pt>
                <c:pt idx="1">
                  <c:v>Dårligere</c:v>
                </c:pt>
                <c:pt idx="2">
                  <c:v>Ingen forskjell</c:v>
                </c:pt>
                <c:pt idx="3">
                  <c:v>Bedre</c:v>
                </c:pt>
                <c:pt idx="4">
                  <c:v>Mye bedre</c:v>
                </c:pt>
                <c:pt idx="5">
                  <c:v>Vet ikke/kan ikke svare</c:v>
                </c:pt>
                <c:pt idx="6">
                  <c:v>Ikke relevant</c:v>
                </c:pt>
              </c:strCache>
            </c:strRef>
          </c:cat>
          <c:val>
            <c:numRef>
              <c:f>'Ark1'!$C$2:$C$8</c:f>
              <c:numCache>
                <c:formatCode>####.0</c:formatCode>
                <c:ptCount val="7"/>
                <c:pt idx="0" formatCode="General">
                  <c:v>0</c:v>
                </c:pt>
                <c:pt idx="1">
                  <c:v>4.7722342733188716</c:v>
                </c:pt>
                <c:pt idx="2">
                  <c:v>40.347071583514087</c:v>
                </c:pt>
                <c:pt idx="3">
                  <c:v>43.817787418655087</c:v>
                </c:pt>
                <c:pt idx="4">
                  <c:v>5.8568329718004328</c:v>
                </c:pt>
                <c:pt idx="5">
                  <c:v>3.0368763557483729</c:v>
                </c:pt>
                <c:pt idx="6">
                  <c:v>2.1691973969631242</c:v>
                </c:pt>
              </c:numCache>
            </c:numRef>
          </c:val>
        </c:ser>
        <c:dLbls/>
        <c:gapWidth val="49"/>
        <c:axId val="154610304"/>
        <c:axId val="154620288"/>
      </c:barChart>
      <c:catAx>
        <c:axId val="15461030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>
                <a:solidFill>
                  <a:schemeClr val="bg2">
                    <a:lumMod val="50000"/>
                  </a:schemeClr>
                </a:solidFill>
              </a:defRPr>
            </a:pPr>
            <a:endParaRPr lang="nb-NO"/>
          </a:p>
        </c:txPr>
        <c:crossAx val="154620288"/>
        <c:crosses val="autoZero"/>
        <c:auto val="1"/>
        <c:lblAlgn val="ctr"/>
        <c:lblOffset val="100"/>
      </c:catAx>
      <c:valAx>
        <c:axId val="154620288"/>
        <c:scaling>
          <c:orientation val="minMax"/>
        </c:scaling>
        <c:axPos val="t"/>
        <c:majorGridlines/>
        <c:numFmt formatCode="####.0" sourceLinked="1"/>
        <c:majorTickMark val="none"/>
        <c:tickLblPos val="nextTo"/>
        <c:spPr>
          <a:ln w="9525">
            <a:noFill/>
          </a:ln>
        </c:spPr>
        <c:crossAx val="154610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285166976240821"/>
          <c:y val="0.91555447209965635"/>
          <c:w val="0.4172499679493869"/>
          <c:h val="5.9677726042758596E-2"/>
        </c:manualLayout>
      </c:layout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nb-NO"/>
        </a:p>
      </c:txPr>
    </c:legend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title>
      <c:layout/>
    </c:title>
    <c:plotArea>
      <c:layout>
        <c:manualLayout>
          <c:layoutTarget val="inner"/>
          <c:xMode val="edge"/>
          <c:yMode val="edge"/>
          <c:x val="0.31488239661068507"/>
          <c:y val="0.10053679822529925"/>
          <c:w val="0.64192947672529221"/>
          <c:h val="0.81178932741766407"/>
        </c:manualLayout>
      </c:layout>
      <c:barChart>
        <c:barDir val="bar"/>
        <c:grouping val="clustered"/>
        <c:ser>
          <c:idx val="0"/>
          <c:order val="0"/>
          <c:tx>
            <c:strRef>
              <c:f>'Ark1'!$B$1</c:f>
              <c:strCache>
                <c:ptCount val="1"/>
                <c:pt idx="0">
                  <c:v>Journalister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'Ark1'!$A$2:$A$8</c:f>
              <c:strCache>
                <c:ptCount val="7"/>
                <c:pt idx="0">
                  <c:v>Mye dårligere</c:v>
                </c:pt>
                <c:pt idx="1">
                  <c:v>Dårligere</c:v>
                </c:pt>
                <c:pt idx="2">
                  <c:v>Ingen forskjell</c:v>
                </c:pt>
                <c:pt idx="3">
                  <c:v>Bedre</c:v>
                </c:pt>
                <c:pt idx="4">
                  <c:v>Mye bedre</c:v>
                </c:pt>
                <c:pt idx="5">
                  <c:v>Vet ikke/kan ikke svare</c:v>
                </c:pt>
                <c:pt idx="6">
                  <c:v>Ikke relevant</c:v>
                </c:pt>
              </c:strCache>
            </c:strRef>
          </c:cat>
          <c:val>
            <c:numRef>
              <c:f>'Ark1'!$B$2:$B$8</c:f>
              <c:numCache>
                <c:formatCode>####.0</c:formatCode>
                <c:ptCount val="7"/>
                <c:pt idx="0">
                  <c:v>3.1722791605661294</c:v>
                </c:pt>
                <c:pt idx="1">
                  <c:v>25.134211810639336</c:v>
                </c:pt>
                <c:pt idx="2">
                  <c:v>21.669106881405561</c:v>
                </c:pt>
                <c:pt idx="3">
                  <c:v>31.820400195217182</c:v>
                </c:pt>
                <c:pt idx="4">
                  <c:v>4.4411908247925824</c:v>
                </c:pt>
                <c:pt idx="5">
                  <c:v>10.248901903367493</c:v>
                </c:pt>
                <c:pt idx="6">
                  <c:v>3.5139092240117131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Redaktører/reportasjeleder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'Ark1'!$A$2:$A$8</c:f>
              <c:strCache>
                <c:ptCount val="7"/>
                <c:pt idx="0">
                  <c:v>Mye dårligere</c:v>
                </c:pt>
                <c:pt idx="1">
                  <c:v>Dårligere</c:v>
                </c:pt>
                <c:pt idx="2">
                  <c:v>Ingen forskjell</c:v>
                </c:pt>
                <c:pt idx="3">
                  <c:v>Bedre</c:v>
                </c:pt>
                <c:pt idx="4">
                  <c:v>Mye bedre</c:v>
                </c:pt>
                <c:pt idx="5">
                  <c:v>Vet ikke/kan ikke svare</c:v>
                </c:pt>
                <c:pt idx="6">
                  <c:v>Ikke relevant</c:v>
                </c:pt>
              </c:strCache>
            </c:strRef>
          </c:cat>
          <c:val>
            <c:numRef>
              <c:f>'Ark1'!$C$2:$C$8</c:f>
              <c:numCache>
                <c:formatCode>####.0</c:formatCode>
                <c:ptCount val="7"/>
                <c:pt idx="0">
                  <c:v>3.8759689922480609</c:v>
                </c:pt>
                <c:pt idx="1">
                  <c:v>14.728682170542635</c:v>
                </c:pt>
                <c:pt idx="2">
                  <c:v>11.627906976744185</c:v>
                </c:pt>
                <c:pt idx="3">
                  <c:v>44.1860465116279</c:v>
                </c:pt>
                <c:pt idx="4">
                  <c:v>17.829457364341085</c:v>
                </c:pt>
                <c:pt idx="5">
                  <c:v>4.6511627906976765</c:v>
                </c:pt>
                <c:pt idx="6">
                  <c:v>3.1007751937984493</c:v>
                </c:pt>
              </c:numCache>
            </c:numRef>
          </c:val>
        </c:ser>
        <c:dLbls/>
        <c:gapWidth val="42"/>
        <c:axId val="131335680"/>
        <c:axId val="131337216"/>
      </c:barChart>
      <c:catAx>
        <c:axId val="13133568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>
                <a:solidFill>
                  <a:schemeClr val="bg2">
                    <a:lumMod val="50000"/>
                  </a:schemeClr>
                </a:solidFill>
              </a:defRPr>
            </a:pPr>
            <a:endParaRPr lang="nb-NO"/>
          </a:p>
        </c:txPr>
        <c:crossAx val="131337216"/>
        <c:crosses val="autoZero"/>
        <c:auto val="1"/>
        <c:lblAlgn val="ctr"/>
        <c:lblOffset val="100"/>
      </c:catAx>
      <c:valAx>
        <c:axId val="131337216"/>
        <c:scaling>
          <c:orientation val="minMax"/>
        </c:scaling>
        <c:axPos val="t"/>
        <c:majorGridlines/>
        <c:numFmt formatCode="####.0" sourceLinked="1"/>
        <c:majorTickMark val="none"/>
        <c:tickLblPos val="nextTo"/>
        <c:crossAx val="131335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892891323079139"/>
          <c:y val="0.92793837302844895"/>
          <c:w val="0.4172499679493869"/>
          <c:h val="5.9677726042758596E-2"/>
        </c:manualLayout>
      </c:layout>
      <c:txPr>
        <a:bodyPr/>
        <a:lstStyle/>
        <a:p>
          <a:pPr>
            <a:defRPr sz="1200">
              <a:solidFill>
                <a:schemeClr val="tx1">
                  <a:lumMod val="50000"/>
                </a:schemeClr>
              </a:solidFill>
            </a:defRPr>
          </a:pPr>
          <a:endParaRPr lang="nb-NO"/>
        </a:p>
      </c:txPr>
    </c:legend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autoTitleDeleted val="1"/>
    <c:plotArea>
      <c:layout>
        <c:manualLayout>
          <c:layoutTarget val="inner"/>
          <c:xMode val="edge"/>
          <c:yMode val="edge"/>
          <c:x val="0.20075428393967459"/>
          <c:y val="3.0555341694896272E-2"/>
          <c:w val="0.7790854906121466"/>
          <c:h val="0.83055389813544622"/>
        </c:manualLayout>
      </c:layout>
      <c:barChart>
        <c:barDir val="bar"/>
        <c:grouping val="clustered"/>
        <c:ser>
          <c:idx val="0"/>
          <c:order val="0"/>
          <c:tx>
            <c:strRef>
              <c:f>[1]Ark7!$C$2</c:f>
              <c:strCache>
                <c:ptCount val="1"/>
                <c:pt idx="0">
                  <c:v>Journalistene 2010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[1]Ark7!$B$3:$B$7</c:f>
              <c:strCache>
                <c:ptCount val="5"/>
                <c:pt idx="0">
                  <c:v> I svært liten grad</c:v>
                </c:pt>
                <c:pt idx="1">
                  <c:v> I liten grad</c:v>
                </c:pt>
                <c:pt idx="2">
                  <c:v> Verken/eller</c:v>
                </c:pt>
                <c:pt idx="3">
                  <c:v> I stor grad</c:v>
                </c:pt>
                <c:pt idx="4">
                  <c:v> I svært stor grad</c:v>
                </c:pt>
              </c:strCache>
            </c:strRef>
          </c:cat>
          <c:val>
            <c:numRef>
              <c:f>[1]Ark7!$C$3:$C$7</c:f>
              <c:numCache>
                <c:formatCode>0</c:formatCode>
                <c:ptCount val="5"/>
                <c:pt idx="0">
                  <c:v>18.528252299999991</c:v>
                </c:pt>
                <c:pt idx="1">
                  <c:v>28.055190540000002</c:v>
                </c:pt>
                <c:pt idx="2">
                  <c:v>19.448094609999991</c:v>
                </c:pt>
                <c:pt idx="3">
                  <c:v>30.68331143</c:v>
                </c:pt>
                <c:pt idx="4">
                  <c:v>3.2851511170000003</c:v>
                </c:pt>
              </c:numCache>
            </c:numRef>
          </c:val>
        </c:ser>
        <c:ser>
          <c:idx val="2"/>
          <c:order val="1"/>
          <c:tx>
            <c:strRef>
              <c:f>[1]Ark7!$E$2</c:f>
              <c:strCache>
                <c:ptCount val="1"/>
                <c:pt idx="0">
                  <c:v>Journalistene 2011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[1]Ark7!$B$3:$B$7</c:f>
              <c:strCache>
                <c:ptCount val="5"/>
                <c:pt idx="0">
                  <c:v> I svært liten grad</c:v>
                </c:pt>
                <c:pt idx="1">
                  <c:v> I liten grad</c:v>
                </c:pt>
                <c:pt idx="2">
                  <c:v> Verken/eller</c:v>
                </c:pt>
                <c:pt idx="3">
                  <c:v> I stor grad</c:v>
                </c:pt>
                <c:pt idx="4">
                  <c:v> I svært stor grad</c:v>
                </c:pt>
              </c:strCache>
            </c:strRef>
          </c:cat>
          <c:val>
            <c:numRef>
              <c:f>[1]Ark7!$E$3:$E$7</c:f>
              <c:numCache>
                <c:formatCode>0</c:formatCode>
                <c:ptCount val="5"/>
                <c:pt idx="0">
                  <c:v>17.3</c:v>
                </c:pt>
                <c:pt idx="1">
                  <c:v>26.4</c:v>
                </c:pt>
                <c:pt idx="2">
                  <c:v>25.4</c:v>
                </c:pt>
                <c:pt idx="3">
                  <c:v>28.2</c:v>
                </c:pt>
                <c:pt idx="4">
                  <c:v>2.7</c:v>
                </c:pt>
              </c:numCache>
            </c:numRef>
          </c:val>
        </c:ser>
        <c:ser>
          <c:idx val="3"/>
          <c:order val="2"/>
          <c:tx>
            <c:strRef>
              <c:f>[1]Ark7!$F$2</c:f>
              <c:strCache>
                <c:ptCount val="1"/>
                <c:pt idx="0">
                  <c:v>Redaktører/reportasjeledere 2011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[1]Ark7!$B$3:$B$7</c:f>
              <c:strCache>
                <c:ptCount val="5"/>
                <c:pt idx="0">
                  <c:v> I svært liten grad</c:v>
                </c:pt>
                <c:pt idx="1">
                  <c:v> I liten grad</c:v>
                </c:pt>
                <c:pt idx="2">
                  <c:v> Verken/eller</c:v>
                </c:pt>
                <c:pt idx="3">
                  <c:v> I stor grad</c:v>
                </c:pt>
                <c:pt idx="4">
                  <c:v> I svært stor grad</c:v>
                </c:pt>
              </c:strCache>
            </c:strRef>
          </c:cat>
          <c:val>
            <c:numRef>
              <c:f>[1]Ark7!$F$3:$F$7</c:f>
              <c:numCache>
                <c:formatCode>####</c:formatCode>
                <c:ptCount val="5"/>
                <c:pt idx="0">
                  <c:v>3.5653650254668929</c:v>
                </c:pt>
                <c:pt idx="1">
                  <c:v>15.619694397283533</c:v>
                </c:pt>
                <c:pt idx="2">
                  <c:v>20.713073005093378</c:v>
                </c:pt>
                <c:pt idx="3">
                  <c:v>51.103565365025467</c:v>
                </c:pt>
                <c:pt idx="4">
                  <c:v>8.9983022071307275</c:v>
                </c:pt>
              </c:numCache>
            </c:numRef>
          </c:val>
        </c:ser>
        <c:ser>
          <c:idx val="4"/>
          <c:order val="3"/>
          <c:tx>
            <c:strRef>
              <c:f>[1]Ark7!$G$2</c:f>
              <c:strCache>
                <c:ptCount val="1"/>
                <c:pt idx="0">
                  <c:v>Journalistene 2013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[1]Ark7!$B$3:$B$7</c:f>
              <c:strCache>
                <c:ptCount val="5"/>
                <c:pt idx="0">
                  <c:v> I svært liten grad</c:v>
                </c:pt>
                <c:pt idx="1">
                  <c:v> I liten grad</c:v>
                </c:pt>
                <c:pt idx="2">
                  <c:v> Verken/eller</c:v>
                </c:pt>
                <c:pt idx="3">
                  <c:v> I stor grad</c:v>
                </c:pt>
                <c:pt idx="4">
                  <c:v> I svært stor grad</c:v>
                </c:pt>
              </c:strCache>
            </c:strRef>
          </c:cat>
          <c:val>
            <c:numRef>
              <c:f>[1]Ark7!$G$3:$G$7</c:f>
              <c:numCache>
                <c:formatCode>0</c:formatCode>
                <c:ptCount val="5"/>
                <c:pt idx="0">
                  <c:v>13.6</c:v>
                </c:pt>
                <c:pt idx="1">
                  <c:v>29.8</c:v>
                </c:pt>
                <c:pt idx="2">
                  <c:v>26.7</c:v>
                </c:pt>
                <c:pt idx="3">
                  <c:v>27.9</c:v>
                </c:pt>
                <c:pt idx="4">
                  <c:v>2</c:v>
                </c:pt>
              </c:numCache>
            </c:numRef>
          </c:val>
        </c:ser>
        <c:ser>
          <c:idx val="5"/>
          <c:order val="4"/>
          <c:tx>
            <c:strRef>
              <c:f>[1]Ark7!$H$2</c:f>
              <c:strCache>
                <c:ptCount val="1"/>
                <c:pt idx="0">
                  <c:v>Redaktører/reportasjeledere 2013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[1]Ark7!$B$3:$B$7</c:f>
              <c:strCache>
                <c:ptCount val="5"/>
                <c:pt idx="0">
                  <c:v> I svært liten grad</c:v>
                </c:pt>
                <c:pt idx="1">
                  <c:v> I liten grad</c:v>
                </c:pt>
                <c:pt idx="2">
                  <c:v> Verken/eller</c:v>
                </c:pt>
                <c:pt idx="3">
                  <c:v> I stor grad</c:v>
                </c:pt>
                <c:pt idx="4">
                  <c:v> I svært stor grad</c:v>
                </c:pt>
              </c:strCache>
            </c:strRef>
          </c:cat>
          <c:val>
            <c:numRef>
              <c:f>[1]Ark7!$H$3:$H$7</c:f>
              <c:numCache>
                <c:formatCode>####</c:formatCode>
                <c:ptCount val="5"/>
                <c:pt idx="0">
                  <c:v>4.5669291338582685</c:v>
                </c:pt>
                <c:pt idx="1">
                  <c:v>11.653543307086618</c:v>
                </c:pt>
                <c:pt idx="2">
                  <c:v>29.291338582677163</c:v>
                </c:pt>
                <c:pt idx="3">
                  <c:v>49.133858267716519</c:v>
                </c:pt>
                <c:pt idx="4">
                  <c:v>5.3543307086614167</c:v>
                </c:pt>
              </c:numCache>
            </c:numRef>
          </c:val>
        </c:ser>
        <c:dLbls/>
        <c:gapWidth val="44"/>
        <c:overlap val="8"/>
        <c:axId val="154688896"/>
        <c:axId val="154711168"/>
      </c:barChart>
      <c:catAx>
        <c:axId val="154688896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pPr>
            <a:endParaRPr lang="nb-NO"/>
          </a:p>
        </c:txPr>
        <c:crossAx val="154711168"/>
        <c:crosses val="autoZero"/>
        <c:auto val="1"/>
        <c:lblAlgn val="ctr"/>
        <c:lblOffset val="100"/>
      </c:catAx>
      <c:valAx>
        <c:axId val="154711168"/>
        <c:scaling>
          <c:orientation val="minMax"/>
        </c:scaling>
        <c:delete val="1"/>
        <c:axPos val="t"/>
        <c:majorGridlines/>
        <c:numFmt formatCode="0" sourceLinked="1"/>
        <c:majorTickMark val="none"/>
        <c:tickLblPos val="none"/>
        <c:crossAx val="154688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785442094839355E-2"/>
          <c:y val="0.8944423398611383"/>
          <c:w val="0.96659636804230509"/>
          <c:h val="8.8891110123463721E-2"/>
        </c:manualLayout>
      </c:layout>
      <c:txPr>
        <a:bodyPr/>
        <a:lstStyle/>
        <a:p>
          <a:pPr>
            <a:defRPr sz="1050">
              <a:solidFill>
                <a:schemeClr val="tx1">
                  <a:lumMod val="50000"/>
                </a:schemeClr>
              </a:solidFill>
            </a:defRPr>
          </a:pPr>
          <a:endParaRPr lang="nb-NO"/>
        </a:p>
      </c:txPr>
    </c:legend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autoTitleDeleted val="1"/>
    <c:plotArea>
      <c:layout>
        <c:manualLayout>
          <c:layoutTarget val="inner"/>
          <c:xMode val="edge"/>
          <c:yMode val="edge"/>
          <c:x val="0.26611916093055105"/>
          <c:y val="3.0555341694896272E-2"/>
          <c:w val="0.71372061362127026"/>
          <c:h val="0.81666510645594792"/>
        </c:manualLayout>
      </c:layout>
      <c:barChart>
        <c:barDir val="bar"/>
        <c:grouping val="clustered"/>
        <c:ser>
          <c:idx val="0"/>
          <c:order val="0"/>
          <c:tx>
            <c:strRef>
              <c:f>[1]Ark8!$B$1</c:f>
              <c:strCache>
                <c:ptCount val="1"/>
                <c:pt idx="0">
                  <c:v>Journalistene 2010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b="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[1]Ark8!$A$2:$A$6</c:f>
              <c:strCache>
                <c:ptCount val="5"/>
                <c:pt idx="0">
                  <c:v>I svært liten grad</c:v>
                </c:pt>
                <c:pt idx="1">
                  <c:v>I liten grad</c:v>
                </c:pt>
                <c:pt idx="2">
                  <c:v>Verken/eller</c:v>
                </c:pt>
                <c:pt idx="3">
                  <c:v>I stor grad</c:v>
                </c:pt>
                <c:pt idx="4">
                  <c:v>I svært stor grad</c:v>
                </c:pt>
              </c:strCache>
            </c:strRef>
          </c:cat>
          <c:val>
            <c:numRef>
              <c:f>[1]Ark8!$B$2:$B$6</c:f>
              <c:numCache>
                <c:formatCode>0.0</c:formatCode>
                <c:ptCount val="5"/>
                <c:pt idx="0">
                  <c:v>5.851413543721236</c:v>
                </c:pt>
                <c:pt idx="1">
                  <c:v>18.080210387902692</c:v>
                </c:pt>
                <c:pt idx="2">
                  <c:v>22.222222222222214</c:v>
                </c:pt>
                <c:pt idx="3">
                  <c:v>47.468770545693616</c:v>
                </c:pt>
                <c:pt idx="4">
                  <c:v>6.3773833004602238</c:v>
                </c:pt>
              </c:numCache>
            </c:numRef>
          </c:val>
        </c:ser>
        <c:ser>
          <c:idx val="2"/>
          <c:order val="1"/>
          <c:tx>
            <c:strRef>
              <c:f>[1]Ark8!$D$1</c:f>
              <c:strCache>
                <c:ptCount val="1"/>
                <c:pt idx="0">
                  <c:v>Journalistene 2011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[1]Ark8!$A$2:$A$6</c:f>
              <c:strCache>
                <c:ptCount val="5"/>
                <c:pt idx="0">
                  <c:v>I svært liten grad</c:v>
                </c:pt>
                <c:pt idx="1">
                  <c:v>I liten grad</c:v>
                </c:pt>
                <c:pt idx="2">
                  <c:v>Verken/eller</c:v>
                </c:pt>
                <c:pt idx="3">
                  <c:v>I stor grad</c:v>
                </c:pt>
                <c:pt idx="4">
                  <c:v>I svært stor grad</c:v>
                </c:pt>
              </c:strCache>
            </c:strRef>
          </c:cat>
          <c:val>
            <c:numRef>
              <c:f>[1]Ark8!$D$2:$D$6</c:f>
              <c:numCache>
                <c:formatCode>####.0</c:formatCode>
                <c:ptCount val="5"/>
                <c:pt idx="0">
                  <c:v>4.8568507157464209</c:v>
                </c:pt>
                <c:pt idx="1">
                  <c:v>14.46830265848671</c:v>
                </c:pt>
                <c:pt idx="2">
                  <c:v>28.2719836400818</c:v>
                </c:pt>
                <c:pt idx="3">
                  <c:v>48.006134969325153</c:v>
                </c:pt>
                <c:pt idx="4">
                  <c:v>4.3967280163599174</c:v>
                </c:pt>
              </c:numCache>
            </c:numRef>
          </c:val>
        </c:ser>
        <c:ser>
          <c:idx val="3"/>
          <c:order val="2"/>
          <c:tx>
            <c:strRef>
              <c:f>[1]Ark8!$E$1</c:f>
              <c:strCache>
                <c:ptCount val="1"/>
                <c:pt idx="0">
                  <c:v>Redaktører/reportasjeledere 2011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[1]Ark8!$A$2:$A$6</c:f>
              <c:strCache>
                <c:ptCount val="5"/>
                <c:pt idx="0">
                  <c:v>I svært liten grad</c:v>
                </c:pt>
                <c:pt idx="1">
                  <c:v>I liten grad</c:v>
                </c:pt>
                <c:pt idx="2">
                  <c:v>Verken/eller</c:v>
                </c:pt>
                <c:pt idx="3">
                  <c:v>I stor grad</c:v>
                </c:pt>
                <c:pt idx="4">
                  <c:v>I svært stor grad</c:v>
                </c:pt>
              </c:strCache>
            </c:strRef>
          </c:cat>
          <c:val>
            <c:numRef>
              <c:f>[1]Ark8!$E$2:$E$6</c:f>
              <c:numCache>
                <c:formatCode>####.0</c:formatCode>
                <c:ptCount val="5"/>
                <c:pt idx="0">
                  <c:v>2.037351443123939</c:v>
                </c:pt>
                <c:pt idx="1">
                  <c:v>6.1120543293718157</c:v>
                </c:pt>
                <c:pt idx="2">
                  <c:v>15.619694397283533</c:v>
                </c:pt>
                <c:pt idx="3">
                  <c:v>67.911714770797971</c:v>
                </c:pt>
                <c:pt idx="4">
                  <c:v>8.3191850594227521</c:v>
                </c:pt>
              </c:numCache>
            </c:numRef>
          </c:val>
        </c:ser>
        <c:ser>
          <c:idx val="4"/>
          <c:order val="3"/>
          <c:tx>
            <c:strRef>
              <c:f>[1]Ark8!$F$1</c:f>
              <c:strCache>
                <c:ptCount val="1"/>
                <c:pt idx="0">
                  <c:v>Journalistene 2013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[1]Ark8!$A$2:$A$6</c:f>
              <c:strCache>
                <c:ptCount val="5"/>
                <c:pt idx="0">
                  <c:v>I svært liten grad</c:v>
                </c:pt>
                <c:pt idx="1">
                  <c:v>I liten grad</c:v>
                </c:pt>
                <c:pt idx="2">
                  <c:v>Verken/eller</c:v>
                </c:pt>
                <c:pt idx="3">
                  <c:v>I stor grad</c:v>
                </c:pt>
                <c:pt idx="4">
                  <c:v>I svært stor grad</c:v>
                </c:pt>
              </c:strCache>
            </c:strRef>
          </c:cat>
          <c:val>
            <c:numRef>
              <c:f>[1]Ark8!$F$2:$F$6</c:f>
              <c:numCache>
                <c:formatCode>####.0</c:formatCode>
                <c:ptCount val="5"/>
                <c:pt idx="0">
                  <c:v>5.8823529411764701</c:v>
                </c:pt>
                <c:pt idx="1">
                  <c:v>15.343137254901965</c:v>
                </c:pt>
                <c:pt idx="2">
                  <c:v>28.67647058823529</c:v>
                </c:pt>
                <c:pt idx="3">
                  <c:v>46.176470588235297</c:v>
                </c:pt>
                <c:pt idx="4">
                  <c:v>3.9215686274509798</c:v>
                </c:pt>
              </c:numCache>
            </c:numRef>
          </c:val>
        </c:ser>
        <c:ser>
          <c:idx val="5"/>
          <c:order val="4"/>
          <c:tx>
            <c:strRef>
              <c:f>[1]Ark8!$G$1</c:f>
              <c:strCache>
                <c:ptCount val="1"/>
                <c:pt idx="0">
                  <c:v>Redaktører/reportasjeledere 2013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[1]Ark8!$A$2:$A$6</c:f>
              <c:strCache>
                <c:ptCount val="5"/>
                <c:pt idx="0">
                  <c:v>I svært liten grad</c:v>
                </c:pt>
                <c:pt idx="1">
                  <c:v>I liten grad</c:v>
                </c:pt>
                <c:pt idx="2">
                  <c:v>Verken/eller</c:v>
                </c:pt>
                <c:pt idx="3">
                  <c:v>I stor grad</c:v>
                </c:pt>
                <c:pt idx="4">
                  <c:v>I svært stor grad</c:v>
                </c:pt>
              </c:strCache>
            </c:strRef>
          </c:cat>
          <c:val>
            <c:numRef>
              <c:f>[1]Ark8!$G$2:$G$6</c:f>
              <c:numCache>
                <c:formatCode>####.0</c:formatCode>
                <c:ptCount val="5"/>
                <c:pt idx="0">
                  <c:v>1.889763779527559</c:v>
                </c:pt>
                <c:pt idx="1">
                  <c:v>6.7716535433070879</c:v>
                </c:pt>
                <c:pt idx="2">
                  <c:v>16.062992125984252</c:v>
                </c:pt>
                <c:pt idx="3">
                  <c:v>67.874015748031482</c:v>
                </c:pt>
                <c:pt idx="4">
                  <c:v>7.4015748031496074</c:v>
                </c:pt>
              </c:numCache>
            </c:numRef>
          </c:val>
        </c:ser>
        <c:dLbls/>
        <c:gapWidth val="41"/>
        <c:overlap val="8"/>
        <c:axId val="154969984"/>
        <c:axId val="154971520"/>
      </c:barChart>
      <c:catAx>
        <c:axId val="15496998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pPr>
            <a:endParaRPr lang="nb-NO"/>
          </a:p>
        </c:txPr>
        <c:crossAx val="154971520"/>
        <c:crosses val="autoZero"/>
        <c:auto val="1"/>
        <c:lblAlgn val="ctr"/>
        <c:lblOffset val="100"/>
      </c:catAx>
      <c:valAx>
        <c:axId val="154971520"/>
        <c:scaling>
          <c:orientation val="minMax"/>
        </c:scaling>
        <c:delete val="1"/>
        <c:axPos val="t"/>
        <c:majorGridlines/>
        <c:numFmt formatCode="0.0" sourceLinked="1"/>
        <c:majorTickMark val="none"/>
        <c:tickLblPos val="none"/>
        <c:crossAx val="154969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78192870293699E-2"/>
          <c:y val="0.8611092398303426"/>
          <c:w val="0.94460339482610989"/>
          <c:h val="0.12222421015425966"/>
        </c:manualLayout>
      </c:layout>
      <c:txPr>
        <a:bodyPr/>
        <a:lstStyle/>
        <a:p>
          <a:pPr>
            <a:defRPr sz="1050">
              <a:solidFill>
                <a:schemeClr val="tx1">
                  <a:lumMod val="65000"/>
                </a:schemeClr>
              </a:solidFill>
            </a:defRPr>
          </a:pPr>
          <a:endParaRPr lang="nb-NO"/>
        </a:p>
      </c:txPr>
    </c:legend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autoTitleDeleted val="1"/>
    <c:plotArea>
      <c:layout>
        <c:manualLayout>
          <c:layoutTarget val="inner"/>
          <c:xMode val="edge"/>
          <c:yMode val="edge"/>
          <c:x val="0.30192080624739226"/>
          <c:y val="1.440737947590918E-2"/>
          <c:w val="0.59504203935646527"/>
          <c:h val="0.81461402267314531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[Redaktorene_del_1.xlsx]Ark9!$B$3:$B$5</c:f>
              <c:strCache>
                <c:ptCount val="3"/>
                <c:pt idx="0">
                  <c:v> Ja</c:v>
                </c:pt>
                <c:pt idx="1">
                  <c:v> Nei</c:v>
                </c:pt>
                <c:pt idx="2">
                  <c:v> Vet ikke</c:v>
                </c:pt>
              </c:strCache>
            </c:strRef>
          </c:cat>
          <c:val>
            <c:numRef>
              <c:f>[Redaktorene_del_1.xlsx]Ark9!$C$3:$C$5</c:f>
              <c:numCache>
                <c:formatCode>0</c:formatCode>
                <c:ptCount val="3"/>
                <c:pt idx="0">
                  <c:v>8.928571428999998</c:v>
                </c:pt>
                <c:pt idx="1">
                  <c:v>76.964285710000013</c:v>
                </c:pt>
                <c:pt idx="2">
                  <c:v>14.10714286</c:v>
                </c:pt>
              </c:numCache>
            </c:numRef>
          </c:val>
        </c:ser>
        <c:ser>
          <c:idx val="1"/>
          <c:order val="1"/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[Redaktorene_del_1.xlsx]Ark9!$B$3:$B$5</c:f>
              <c:strCache>
                <c:ptCount val="3"/>
                <c:pt idx="0">
                  <c:v> Ja</c:v>
                </c:pt>
                <c:pt idx="1">
                  <c:v> Nei</c:v>
                </c:pt>
                <c:pt idx="2">
                  <c:v> Vet ikke</c:v>
                </c:pt>
              </c:strCache>
            </c:strRef>
          </c:cat>
          <c:val>
            <c:numRef>
              <c:f>[Redaktorene_del_1.xlsx]Ark9!$D$3:$D$5</c:f>
              <c:numCache>
                <c:formatCode>0</c:formatCode>
                <c:ptCount val="3"/>
                <c:pt idx="0">
                  <c:v>13.412563667232597</c:v>
                </c:pt>
                <c:pt idx="1">
                  <c:v>63.497453310696095</c:v>
                </c:pt>
                <c:pt idx="2">
                  <c:v>23.089983022071305</c:v>
                </c:pt>
              </c:numCache>
            </c:numRef>
          </c:val>
        </c:ser>
        <c:ser>
          <c:idx val="2"/>
          <c:order val="2"/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[Redaktorene_del_1.xlsx]Ark9!$B$3:$B$5</c:f>
              <c:strCache>
                <c:ptCount val="3"/>
                <c:pt idx="0">
                  <c:v> Ja</c:v>
                </c:pt>
                <c:pt idx="1">
                  <c:v> Nei</c:v>
                </c:pt>
                <c:pt idx="2">
                  <c:v> Vet ikke</c:v>
                </c:pt>
              </c:strCache>
            </c:strRef>
          </c:cat>
          <c:val>
            <c:numRef>
              <c:f>[Redaktorene_del_1.xlsx]Ark9!$E$3:$E$5</c:f>
              <c:numCache>
                <c:formatCode>0</c:formatCode>
                <c:ptCount val="3"/>
                <c:pt idx="0">
                  <c:v>27.856025039123629</c:v>
                </c:pt>
                <c:pt idx="1">
                  <c:v>56.338028169014081</c:v>
                </c:pt>
                <c:pt idx="2">
                  <c:v>15.805946791862288</c:v>
                </c:pt>
              </c:numCache>
            </c:numRef>
          </c:val>
        </c:ser>
        <c:dLbls>
          <c:showVal val="1"/>
        </c:dLbls>
        <c:gapWidth val="12"/>
        <c:axId val="155053056"/>
        <c:axId val="156640000"/>
      </c:barChart>
      <c:catAx>
        <c:axId val="15505305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baseline="0">
                <a:solidFill>
                  <a:schemeClr val="bg2">
                    <a:lumMod val="75000"/>
                  </a:schemeClr>
                </a:solidFill>
              </a:defRPr>
            </a:pPr>
            <a:endParaRPr lang="nb-NO"/>
          </a:p>
        </c:txPr>
        <c:crossAx val="156640000"/>
        <c:crosses val="autoZero"/>
        <c:auto val="1"/>
        <c:lblAlgn val="ctr"/>
        <c:lblOffset val="100"/>
      </c:catAx>
      <c:valAx>
        <c:axId val="156640000"/>
        <c:scaling>
          <c:orientation val="minMax"/>
        </c:scaling>
        <c:delete val="1"/>
        <c:axPos val="t"/>
        <c:numFmt formatCode="0" sourceLinked="1"/>
        <c:majorTickMark val="none"/>
        <c:tickLblPos val="none"/>
        <c:crossAx val="155053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'Ark10'!$B$2</c:f>
              <c:strCache>
                <c:ptCount val="1"/>
                <c:pt idx="0">
                  <c:v>Redaktører/reportasjeledere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Val val="1"/>
          </c:dLbls>
          <c:cat>
            <c:strRef>
              <c:f>'Ark10'!$A$3:$A$8</c:f>
              <c:strCache>
                <c:ptCount val="6"/>
                <c:pt idx="0">
                  <c:v>Før 2000</c:v>
                </c:pt>
                <c:pt idx="1">
                  <c:v>2006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Vet ikke/husker ikke</c:v>
                </c:pt>
              </c:strCache>
            </c:strRef>
          </c:cat>
          <c:val>
            <c:numRef>
              <c:f>'Ark10'!$B$3:$B$8</c:f>
              <c:numCache>
                <c:formatCode>####</c:formatCode>
                <c:ptCount val="6"/>
                <c:pt idx="0">
                  <c:v>0.5649717514124295</c:v>
                </c:pt>
                <c:pt idx="1">
                  <c:v>0.5649717514124295</c:v>
                </c:pt>
                <c:pt idx="2">
                  <c:v>1.6949152542372881</c:v>
                </c:pt>
                <c:pt idx="3">
                  <c:v>20.33898305084746</c:v>
                </c:pt>
                <c:pt idx="4">
                  <c:v>73.446327683615834</c:v>
                </c:pt>
                <c:pt idx="5">
                  <c:v>3.3898305084745766</c:v>
                </c:pt>
              </c:numCache>
            </c:numRef>
          </c:val>
        </c:ser>
        <c:dLbls/>
        <c:gapWidth val="23"/>
        <c:axId val="156726784"/>
        <c:axId val="156728320"/>
      </c:barChart>
      <c:catAx>
        <c:axId val="156726784"/>
        <c:scaling>
          <c:orientation val="maxMin"/>
        </c:scaling>
        <c:axPos val="l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156728320"/>
        <c:crosses val="autoZero"/>
        <c:auto val="1"/>
        <c:lblAlgn val="ctr"/>
        <c:lblOffset val="100"/>
      </c:catAx>
      <c:valAx>
        <c:axId val="156728320"/>
        <c:scaling>
          <c:orientation val="minMax"/>
        </c:scaling>
        <c:axPos val="t"/>
        <c:majorGridlines/>
        <c:numFmt formatCode="####" sourceLinked="1"/>
        <c:tickLblPos val="nextTo"/>
        <c:crossAx val="156726784"/>
        <c:crosses val="autoZero"/>
        <c:crossBetween val="between"/>
      </c:valAx>
    </c:plotArea>
    <c:plotVisOnly val="1"/>
    <c:dispBlanksAs val="gap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autoTitleDeleted val="1"/>
    <c:plotArea>
      <c:layout>
        <c:manualLayout>
          <c:layoutTarget val="inner"/>
          <c:xMode val="edge"/>
          <c:yMode val="edge"/>
          <c:x val="0.30192080624739226"/>
          <c:y val="1.440737947590918E-2"/>
          <c:w val="0.59504203935646527"/>
          <c:h val="0.81461402267314531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2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[1]Ark11!$B$3:$B$5</c:f>
              <c:strCache>
                <c:ptCount val="3"/>
                <c:pt idx="0">
                  <c:v> Ja</c:v>
                </c:pt>
                <c:pt idx="1">
                  <c:v> Nei</c:v>
                </c:pt>
                <c:pt idx="2">
                  <c:v> Vet ikke</c:v>
                </c:pt>
              </c:strCache>
            </c:strRef>
          </c:cat>
          <c:val>
            <c:numRef>
              <c:f>[1]Ark11!$C$3:$C$5</c:f>
              <c:numCache>
                <c:formatCode>####</c:formatCode>
                <c:ptCount val="3"/>
                <c:pt idx="0">
                  <c:v>52.321428571428555</c:v>
                </c:pt>
                <c:pt idx="1">
                  <c:v>44.285714285714285</c:v>
                </c:pt>
                <c:pt idx="2">
                  <c:v>3.3928571428571428</c:v>
                </c:pt>
              </c:numCache>
            </c:numRef>
          </c:val>
        </c:ser>
        <c:ser>
          <c:idx val="1"/>
          <c:order val="1"/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[1]Ark11!$B$3:$B$5</c:f>
              <c:strCache>
                <c:ptCount val="3"/>
                <c:pt idx="0">
                  <c:v> Ja</c:v>
                </c:pt>
                <c:pt idx="1">
                  <c:v> Nei</c:v>
                </c:pt>
                <c:pt idx="2">
                  <c:v> Vet ikke</c:v>
                </c:pt>
              </c:strCache>
            </c:strRef>
          </c:cat>
          <c:val>
            <c:numRef>
              <c:f>[1]Ark11!$D$3:$D$5</c:f>
              <c:numCache>
                <c:formatCode>####</c:formatCode>
                <c:ptCount val="3"/>
                <c:pt idx="0">
                  <c:v>58.573853989813244</c:v>
                </c:pt>
                <c:pt idx="1">
                  <c:v>36.842105263157904</c:v>
                </c:pt>
                <c:pt idx="2">
                  <c:v>4.5840407470288627</c:v>
                </c:pt>
              </c:numCache>
            </c:numRef>
          </c:val>
        </c:ser>
        <c:ser>
          <c:idx val="2"/>
          <c:order val="2"/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[1]Ark11!$B$3:$B$5</c:f>
              <c:strCache>
                <c:ptCount val="3"/>
                <c:pt idx="0">
                  <c:v> Ja</c:v>
                </c:pt>
                <c:pt idx="1">
                  <c:v> Nei</c:v>
                </c:pt>
                <c:pt idx="2">
                  <c:v> Vet ikke</c:v>
                </c:pt>
              </c:strCache>
            </c:strRef>
          </c:cat>
          <c:val>
            <c:numRef>
              <c:f>[1]Ark11!$E$3:$E$5</c:f>
              <c:numCache>
                <c:formatCode>####</c:formatCode>
                <c:ptCount val="3"/>
                <c:pt idx="0">
                  <c:v>61.189358372456972</c:v>
                </c:pt>
                <c:pt idx="1">
                  <c:v>34.428794992175291</c:v>
                </c:pt>
                <c:pt idx="2">
                  <c:v>4.3818466353677623</c:v>
                </c:pt>
              </c:numCache>
            </c:numRef>
          </c:val>
        </c:ser>
        <c:dLbls>
          <c:showVal val="1"/>
        </c:dLbls>
        <c:gapWidth val="12"/>
        <c:axId val="154920832"/>
        <c:axId val="154922368"/>
      </c:barChart>
      <c:catAx>
        <c:axId val="15492083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baseline="0">
                <a:solidFill>
                  <a:schemeClr val="bg2">
                    <a:lumMod val="75000"/>
                  </a:schemeClr>
                </a:solidFill>
              </a:defRPr>
            </a:pPr>
            <a:endParaRPr lang="nb-NO"/>
          </a:p>
        </c:txPr>
        <c:crossAx val="154922368"/>
        <c:crosses val="autoZero"/>
        <c:auto val="1"/>
        <c:lblAlgn val="ctr"/>
        <c:lblOffset val="100"/>
      </c:catAx>
      <c:valAx>
        <c:axId val="154922368"/>
        <c:scaling>
          <c:orientation val="minMax"/>
        </c:scaling>
        <c:delete val="1"/>
        <c:axPos val="t"/>
        <c:numFmt formatCode="####" sourceLinked="1"/>
        <c:majorTickMark val="none"/>
        <c:tickLblPos val="none"/>
        <c:crossAx val="154920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autoTitleDeleted val="1"/>
    <c:plotArea>
      <c:layout>
        <c:manualLayout>
          <c:layoutTarget val="inner"/>
          <c:xMode val="edge"/>
          <c:yMode val="edge"/>
          <c:x val="0.44237035179441453"/>
          <c:y val="2.8956152467304642E-2"/>
          <c:w val="0.53682601130693297"/>
          <c:h val="0.89136226927166795"/>
        </c:manualLayout>
      </c:layout>
      <c:barChart>
        <c:barDir val="bar"/>
        <c:grouping val="clustered"/>
        <c:ser>
          <c:idx val="0"/>
          <c:order val="0"/>
          <c:tx>
            <c:strRef>
              <c:f>'Ark1'!$B$1</c:f>
              <c:strCache>
                <c:ptCount val="1"/>
                <c:pt idx="0">
                  <c:v>Andel i % 2013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000" i="0">
                    <a:solidFill>
                      <a:schemeClr val="tx2">
                        <a:lumMod val="50000"/>
                        <a:lumOff val="50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'Ark1'!$A$2:$A$19</c:f>
              <c:strCache>
                <c:ptCount val="18"/>
                <c:pt idx="0">
                  <c:v>Redaktører/reportasjeledere</c:v>
                </c:pt>
                <c:pt idx="1">
                  <c:v>Deskmedarbeidere/redigerere</c:v>
                </c:pt>
                <c:pt idx="2">
                  <c:v>Fotografer</c:v>
                </c:pt>
                <c:pt idx="3">
                  <c:v>Annet</c:v>
                </c:pt>
                <c:pt idx="4">
                  <c:v>Radio pluss TV og Internett</c:v>
                </c:pt>
                <c:pt idx="5">
                  <c:v>Radiojournalister</c:v>
                </c:pt>
                <c:pt idx="6">
                  <c:v>TV pluss radio og Internett</c:v>
                </c:pt>
                <c:pt idx="7">
                  <c:v>TV journalister</c:v>
                </c:pt>
                <c:pt idx="8">
                  <c:v>Måndesutgivelser/magasinjournalister pluss Internett</c:v>
                </c:pt>
                <c:pt idx="9">
                  <c:v>Måndesutgivelser/magasinjournalister</c:v>
                </c:pt>
                <c:pt idx="10">
                  <c:v>Ukebladjournalister</c:v>
                </c:pt>
                <c:pt idx="11">
                  <c:v>Lokalavis pluss Internett</c:v>
                </c:pt>
                <c:pt idx="12">
                  <c:v>Lokalavisjournalister</c:v>
                </c:pt>
                <c:pt idx="13">
                  <c:v>Regionavis pluss Internett</c:v>
                </c:pt>
                <c:pt idx="14">
                  <c:v>Regionavisjournalister</c:v>
                </c:pt>
                <c:pt idx="15">
                  <c:v>Riksavis pluss Internett</c:v>
                </c:pt>
                <c:pt idx="16">
                  <c:v>Riksavisjournalister</c:v>
                </c:pt>
                <c:pt idx="17">
                  <c:v>Internettjournalister</c:v>
                </c:pt>
              </c:strCache>
            </c:strRef>
          </c:cat>
          <c:val>
            <c:numRef>
              <c:f>'Ark1'!$B$2:$B$19</c:f>
              <c:numCache>
                <c:formatCode>####.0000</c:formatCode>
                <c:ptCount val="18"/>
                <c:pt idx="0" formatCode="General">
                  <c:v>19.463904964971061</c:v>
                </c:pt>
                <c:pt idx="1">
                  <c:v>10.96558026195553</c:v>
                </c:pt>
                <c:pt idx="2">
                  <c:v>6.6098081023454158</c:v>
                </c:pt>
                <c:pt idx="3">
                  <c:v>1.675296984465428</c:v>
                </c:pt>
                <c:pt idx="4">
                  <c:v>5.6046299116661586</c:v>
                </c:pt>
                <c:pt idx="5">
                  <c:v>1.949436491014316</c:v>
                </c:pt>
                <c:pt idx="6">
                  <c:v>5.5437100213219619</c:v>
                </c:pt>
                <c:pt idx="7">
                  <c:v>2.6804751751446845</c:v>
                </c:pt>
                <c:pt idx="8">
                  <c:v>2.589095339628388</c:v>
                </c:pt>
                <c:pt idx="9">
                  <c:v>1.3402375875723425</c:v>
                </c:pt>
                <c:pt idx="10">
                  <c:v>1.4011574779165399</c:v>
                </c:pt>
                <c:pt idx="11">
                  <c:v>11.270179713676514</c:v>
                </c:pt>
                <c:pt idx="12">
                  <c:v>3.9597928723728297</c:v>
                </c:pt>
                <c:pt idx="13">
                  <c:v>7.3713067316478833</c:v>
                </c:pt>
                <c:pt idx="14">
                  <c:v>1.9798964361864149</c:v>
                </c:pt>
                <c:pt idx="15">
                  <c:v>4.3557721596101127</c:v>
                </c:pt>
                <c:pt idx="16">
                  <c:v>2.9241547365214746</c:v>
                </c:pt>
                <c:pt idx="17">
                  <c:v>8.3155650319829473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Andel i % 2011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800" i="1">
                    <a:solidFill>
                      <a:schemeClr val="tx2">
                        <a:lumMod val="50000"/>
                        <a:lumOff val="50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'Ark1'!$A$2:$A$19</c:f>
              <c:strCache>
                <c:ptCount val="18"/>
                <c:pt idx="0">
                  <c:v>Redaktører/reportasjeledere</c:v>
                </c:pt>
                <c:pt idx="1">
                  <c:v>Deskmedarbeidere/redigerere</c:v>
                </c:pt>
                <c:pt idx="2">
                  <c:v>Fotografer</c:v>
                </c:pt>
                <c:pt idx="3">
                  <c:v>Annet</c:v>
                </c:pt>
                <c:pt idx="4">
                  <c:v>Radio pluss TV og Internett</c:v>
                </c:pt>
                <c:pt idx="5">
                  <c:v>Radiojournalister</c:v>
                </c:pt>
                <c:pt idx="6">
                  <c:v>TV pluss radio og Internett</c:v>
                </c:pt>
                <c:pt idx="7">
                  <c:v>TV journalister</c:v>
                </c:pt>
                <c:pt idx="8">
                  <c:v>Måndesutgivelser/magasinjournalister pluss Internett</c:v>
                </c:pt>
                <c:pt idx="9">
                  <c:v>Måndesutgivelser/magasinjournalister</c:v>
                </c:pt>
                <c:pt idx="10">
                  <c:v>Ukebladjournalister</c:v>
                </c:pt>
                <c:pt idx="11">
                  <c:v>Lokalavis pluss Internett</c:v>
                </c:pt>
                <c:pt idx="12">
                  <c:v>Lokalavisjournalister</c:v>
                </c:pt>
                <c:pt idx="13">
                  <c:v>Regionavis pluss Internett</c:v>
                </c:pt>
                <c:pt idx="14">
                  <c:v>Regionavisjournalister</c:v>
                </c:pt>
                <c:pt idx="15">
                  <c:v>Riksavis pluss Internett</c:v>
                </c:pt>
                <c:pt idx="16">
                  <c:v>Riksavisjournalister</c:v>
                </c:pt>
                <c:pt idx="17">
                  <c:v>Internettjournalister</c:v>
                </c:pt>
              </c:strCache>
            </c:strRef>
          </c:cat>
          <c:val>
            <c:numRef>
              <c:f>'Ark1'!$C$2:$C$19</c:f>
              <c:numCache>
                <c:formatCode>_ * #,##0.0_ ;_ * \-#,##0.0_ ;_ * "-"??_ ;_ @_ </c:formatCode>
                <c:ptCount val="18"/>
                <c:pt idx="0" formatCode="####.0">
                  <c:v>19.2</c:v>
                </c:pt>
                <c:pt idx="1">
                  <c:v>9.7847358121330732</c:v>
                </c:pt>
                <c:pt idx="2" formatCode="####.0">
                  <c:v>7.2080887149380306</c:v>
                </c:pt>
                <c:pt idx="3" formatCode="####.0">
                  <c:v>1.4024787997390735</c:v>
                </c:pt>
                <c:pt idx="4" formatCode="####.0">
                  <c:v>6.3274624918460525</c:v>
                </c:pt>
                <c:pt idx="5" formatCode="####.0">
                  <c:v>2.2504892367906066</c:v>
                </c:pt>
                <c:pt idx="6" formatCode="####.0">
                  <c:v>6.5231572080887137</c:v>
                </c:pt>
                <c:pt idx="7" formatCode="####.0">
                  <c:v>2.2504892367906066</c:v>
                </c:pt>
                <c:pt idx="8" formatCode="####.0">
                  <c:v>2.5766470971950421</c:v>
                </c:pt>
                <c:pt idx="9" formatCode="####.0">
                  <c:v>1.532941943900848</c:v>
                </c:pt>
                <c:pt idx="10" formatCode="####.0">
                  <c:v>1.6307893020221784</c:v>
                </c:pt>
                <c:pt idx="11" formatCode="####.0">
                  <c:v>10.4044357469015</c:v>
                </c:pt>
                <c:pt idx="12" formatCode="####.0">
                  <c:v>4.4031311154598836</c:v>
                </c:pt>
                <c:pt idx="13" formatCode="####.0">
                  <c:v>6.6862361382909326</c:v>
                </c:pt>
                <c:pt idx="14" formatCode="####.0">
                  <c:v>2.4461839530332679</c:v>
                </c:pt>
                <c:pt idx="15" formatCode="####.0">
                  <c:v>3.9465101108936724</c:v>
                </c:pt>
                <c:pt idx="16" formatCode="####.0">
                  <c:v>2.804957599478147</c:v>
                </c:pt>
                <c:pt idx="17" formatCode="####.0">
                  <c:v>8.6105675146771041</c:v>
                </c:pt>
              </c:numCache>
            </c:numRef>
          </c:val>
        </c:ser>
        <c:dLbls/>
        <c:gapWidth val="25"/>
        <c:axId val="131429504"/>
        <c:axId val="131431040"/>
      </c:barChart>
      <c:catAx>
        <c:axId val="13142950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1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pPr>
            <a:endParaRPr lang="nb-NO"/>
          </a:p>
        </c:txPr>
        <c:crossAx val="131431040"/>
        <c:crosses val="autoZero"/>
        <c:auto val="1"/>
        <c:lblAlgn val="ctr"/>
        <c:lblOffset val="100"/>
      </c:catAx>
      <c:valAx>
        <c:axId val="131431040"/>
        <c:scaling>
          <c:orientation val="minMax"/>
        </c:scaling>
        <c:delete val="1"/>
        <c:axPos val="t"/>
        <c:numFmt formatCode="General" sourceLinked="1"/>
        <c:majorTickMark val="none"/>
        <c:tickLblPos val="none"/>
        <c:crossAx val="1314295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>
              <a:solidFill>
                <a:schemeClr val="tx2">
                  <a:lumMod val="50000"/>
                  <a:lumOff val="50000"/>
                </a:schemeClr>
              </a:solidFill>
            </a:defRPr>
          </a:pPr>
          <a:endParaRPr lang="nb-NO"/>
        </a:p>
      </c:txPr>
    </c:legend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'Ark1'!$C$24</c:f>
              <c:strCache>
                <c:ptCount val="1"/>
                <c:pt idx="0">
                  <c:v>Redaktører/reportasjeledere</c:v>
                </c:pt>
              </c:strCache>
            </c:strRef>
          </c:tx>
          <c:spPr>
            <a:solidFill>
              <a:schemeClr val="accent1"/>
            </a:solidFill>
            <a:ln w="38100"/>
          </c:spPr>
          <c:dLbls>
            <c:numFmt formatCode="#,##0" sourceLinked="0"/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Val val="1"/>
          </c:dLbls>
          <c:cat>
            <c:numRef>
              <c:f>'Ark1'!$B$25:$B$27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'Ark1'!$C$25:$C$27</c:f>
              <c:numCache>
                <c:formatCode>0</c:formatCode>
                <c:ptCount val="3"/>
                <c:pt idx="0">
                  <c:v>1913.0462499999999</c:v>
                </c:pt>
                <c:pt idx="1">
                  <c:v>1793.8</c:v>
                </c:pt>
                <c:pt idx="2">
                  <c:v>1692</c:v>
                </c:pt>
              </c:numCache>
            </c:numRef>
          </c:val>
        </c:ser>
        <c:ser>
          <c:idx val="1"/>
          <c:order val="1"/>
          <c:tx>
            <c:strRef>
              <c:f>'Ark1'!$D$24</c:f>
              <c:strCache>
                <c:ptCount val="1"/>
                <c:pt idx="0">
                  <c:v>Journalister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38100"/>
          </c:spPr>
          <c:dLbls>
            <c:numFmt formatCode="#,##0" sourceLinked="0"/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Val val="1"/>
          </c:dLbls>
          <c:cat>
            <c:numRef>
              <c:f>'Ark1'!$B$25:$B$27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'Ark1'!$D$25:$D$27</c:f>
              <c:numCache>
                <c:formatCode>0</c:formatCode>
                <c:ptCount val="3"/>
                <c:pt idx="0">
                  <c:v>6039</c:v>
                </c:pt>
                <c:pt idx="1">
                  <c:v>5969.1900000000005</c:v>
                </c:pt>
                <c:pt idx="2">
                  <c:v>5451</c:v>
                </c:pt>
              </c:numCache>
            </c:numRef>
          </c:val>
        </c:ser>
        <c:ser>
          <c:idx val="2"/>
          <c:order val="2"/>
          <c:tx>
            <c:strRef>
              <c:f>'Ark1'!$E$24</c:f>
              <c:strCache>
                <c:ptCount val="1"/>
                <c:pt idx="0">
                  <c:v>Deskmedarbeidere/redigererer/fotografer</c:v>
                </c:pt>
              </c:strCache>
            </c:strRef>
          </c:tx>
          <c:spPr>
            <a:solidFill>
              <a:srgbClr val="FF3399"/>
            </a:solidFill>
            <a:ln w="38100"/>
          </c:spPr>
          <c:dLbls>
            <c:numFmt formatCode="#,##0" sourceLinked="0"/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Val val="1"/>
          </c:dLbls>
          <c:cat>
            <c:numRef>
              <c:f>'Ark1'!$B$25:$B$27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'Ark1'!$E$25:$E$27</c:f>
              <c:numCache>
                <c:formatCode>0</c:formatCode>
                <c:ptCount val="3"/>
                <c:pt idx="0">
                  <c:v>1403</c:v>
                </c:pt>
                <c:pt idx="1">
                  <c:v>1590.01</c:v>
                </c:pt>
                <c:pt idx="2">
                  <c:v>1525.5680000000002</c:v>
                </c:pt>
              </c:numCache>
            </c:numRef>
          </c:val>
        </c:ser>
        <c:dLbls/>
        <c:axId val="131524480"/>
        <c:axId val="131526016"/>
      </c:barChart>
      <c:catAx>
        <c:axId val="131524480"/>
        <c:scaling>
          <c:orientation val="minMax"/>
        </c:scaling>
        <c:axPos val="b"/>
        <c:numFmt formatCode="General" sourceLinked="1"/>
        <c:tickLblPos val="nextTo"/>
        <c:crossAx val="131526016"/>
        <c:crosses val="autoZero"/>
        <c:auto val="1"/>
        <c:lblAlgn val="ctr"/>
        <c:lblOffset val="100"/>
      </c:catAx>
      <c:valAx>
        <c:axId val="131526016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</a:schemeClr>
                </a:solidFill>
              </a:defRPr>
            </a:pPr>
            <a:endParaRPr lang="nb-NO"/>
          </a:p>
        </c:txPr>
        <c:crossAx val="1315244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0498250218722653E-2"/>
          <c:y val="0.91620690121060788"/>
          <c:w val="0.81066994750656163"/>
          <c:h val="5.6015187841010589E-2"/>
        </c:manualLayout>
      </c:layout>
      <c:txPr>
        <a:bodyPr/>
        <a:lstStyle/>
        <a:p>
          <a:pPr>
            <a:defRPr sz="1100"/>
          </a:pPr>
          <a:endParaRPr lang="nb-NO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44628660606092274"/>
          <c:y val="4.2357578422428821E-2"/>
          <c:w val="0.53418332394557133"/>
          <c:h val="0.87297792420560472"/>
        </c:manualLayout>
      </c:layout>
      <c:barChart>
        <c:barDir val="bar"/>
        <c:grouping val="clustered"/>
        <c:ser>
          <c:idx val="0"/>
          <c:order val="0"/>
          <c:tx>
            <c:strRef>
              <c:f>'Ark2'!$C$2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99"/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'Ark2'!$B$3:$B$6</c:f>
              <c:strCache>
                <c:ptCount val="4"/>
                <c:pt idx="0">
                  <c:v>Enleder (ansvarlig redaktør/administrerende direktør)</c:v>
                </c:pt>
                <c:pt idx="1">
                  <c:v>Ansvarlig redaktør/sjefsredaktør</c:v>
                </c:pt>
                <c:pt idx="2">
                  <c:v>Mellomleder</c:v>
                </c:pt>
                <c:pt idx="3">
                  <c:v>Annet</c:v>
                </c:pt>
              </c:strCache>
            </c:strRef>
          </c:cat>
          <c:val>
            <c:numRef>
              <c:f>'Ark2'!$C$3:$C$6</c:f>
              <c:numCache>
                <c:formatCode>####.0</c:formatCode>
                <c:ptCount val="4"/>
                <c:pt idx="0">
                  <c:v>13.571428571428571</c:v>
                </c:pt>
                <c:pt idx="1">
                  <c:v>23.035714285714281</c:v>
                </c:pt>
                <c:pt idx="2">
                  <c:v>54.285714285714285</c:v>
                </c:pt>
                <c:pt idx="3">
                  <c:v>9.1071428571428577</c:v>
                </c:pt>
              </c:numCache>
            </c:numRef>
          </c:val>
        </c:ser>
        <c:ser>
          <c:idx val="1"/>
          <c:order val="1"/>
          <c:tx>
            <c:strRef>
              <c:f>'Ark2'!$D$2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400" i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'Ark2'!$B$3:$B$6</c:f>
              <c:strCache>
                <c:ptCount val="4"/>
                <c:pt idx="0">
                  <c:v>Enleder (ansvarlig redaktør/administrerende direktør)</c:v>
                </c:pt>
                <c:pt idx="1">
                  <c:v>Ansvarlig redaktør/sjefsredaktør</c:v>
                </c:pt>
                <c:pt idx="2">
                  <c:v>Mellomleder</c:v>
                </c:pt>
                <c:pt idx="3">
                  <c:v>Annet</c:v>
                </c:pt>
              </c:strCache>
            </c:strRef>
          </c:cat>
          <c:val>
            <c:numRef>
              <c:f>'Ark2'!$D$3:$D$6</c:f>
              <c:numCache>
                <c:formatCode>####.0</c:formatCode>
                <c:ptCount val="4"/>
                <c:pt idx="0">
                  <c:v>12.054329371816639</c:v>
                </c:pt>
                <c:pt idx="1">
                  <c:v>21.222410865874359</c:v>
                </c:pt>
                <c:pt idx="2">
                  <c:v>58.913412563667215</c:v>
                </c:pt>
                <c:pt idx="3">
                  <c:v>7.8098471986417675</c:v>
                </c:pt>
              </c:numCache>
            </c:numRef>
          </c:val>
        </c:ser>
        <c:ser>
          <c:idx val="2"/>
          <c:order val="2"/>
          <c:tx>
            <c:strRef>
              <c:f>'Ark2'!$E$2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'Ark2'!$B$3:$B$6</c:f>
              <c:strCache>
                <c:ptCount val="4"/>
                <c:pt idx="0">
                  <c:v>Enleder (ansvarlig redaktør/administrerende direktør)</c:v>
                </c:pt>
                <c:pt idx="1">
                  <c:v>Ansvarlig redaktør/sjefsredaktør</c:v>
                </c:pt>
                <c:pt idx="2">
                  <c:v>Mellomleder</c:v>
                </c:pt>
                <c:pt idx="3">
                  <c:v>Annet</c:v>
                </c:pt>
              </c:strCache>
            </c:strRef>
          </c:cat>
          <c:val>
            <c:numRef>
              <c:f>'Ark2'!$E$3:$E$6</c:f>
              <c:numCache>
                <c:formatCode>####.0</c:formatCode>
                <c:ptCount val="4"/>
                <c:pt idx="0">
                  <c:v>12.989045383411581</c:v>
                </c:pt>
                <c:pt idx="1">
                  <c:v>19.092331768388107</c:v>
                </c:pt>
                <c:pt idx="2">
                  <c:v>60.719874804381853</c:v>
                </c:pt>
                <c:pt idx="3">
                  <c:v>7.1987480438184663</c:v>
                </c:pt>
              </c:numCache>
            </c:numRef>
          </c:val>
        </c:ser>
        <c:dLbls/>
        <c:gapWidth val="81"/>
        <c:axId val="130647936"/>
        <c:axId val="130649472"/>
      </c:barChart>
      <c:catAx>
        <c:axId val="130647936"/>
        <c:scaling>
          <c:orientation val="maxMin"/>
        </c:scaling>
        <c:axPos val="l"/>
        <c:tickLblPos val="nextTo"/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nb-NO"/>
          </a:p>
        </c:txPr>
        <c:crossAx val="130649472"/>
        <c:crosses val="autoZero"/>
        <c:auto val="1"/>
        <c:lblAlgn val="ctr"/>
        <c:lblOffset val="100"/>
      </c:catAx>
      <c:valAx>
        <c:axId val="130649472"/>
        <c:scaling>
          <c:orientation val="minMax"/>
        </c:scaling>
        <c:delete val="1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tickLblPos val="none"/>
        <c:crossAx val="13064793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69263375586119336"/>
          <c:y val="0.92618406249070928"/>
          <c:w val="0.29608971787152577"/>
          <c:h val="5.2528445960566099E-2"/>
        </c:manualLayout>
      </c:layout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</a:defRPr>
          </a:pPr>
          <a:endParaRPr lang="nb-NO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autoTitleDeleted val="1"/>
    <c:plotArea>
      <c:layout>
        <c:manualLayout>
          <c:layoutTarget val="inner"/>
          <c:xMode val="edge"/>
          <c:yMode val="edge"/>
          <c:x val="0.40601179746113669"/>
          <c:y val="3.0555341694896272E-2"/>
          <c:w val="0.59398820253886353"/>
          <c:h val="0.81692101017665664"/>
        </c:manualLayout>
      </c:layout>
      <c:barChart>
        <c:barDir val="bar"/>
        <c:grouping val="clustered"/>
        <c:ser>
          <c:idx val="0"/>
          <c:order val="0"/>
          <c:tx>
            <c:strRef>
              <c:f>[1]Ark1!$B$1</c:f>
              <c:strCache>
                <c:ptCount val="1"/>
                <c:pt idx="0">
                  <c:v>Journalistene 2010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[1]Ark1!$A$2:$A$6</c:f>
              <c:strCache>
                <c:ptCount val="5"/>
                <c:pt idx="0">
                  <c:v>Ja, skriftlige</c:v>
                </c:pt>
                <c:pt idx="1">
                  <c:v>Ja, muntlige</c:v>
                </c:pt>
                <c:pt idx="2">
                  <c:v>Ja, implisitte (formidles via evaluering, møtevirksomhet og samtaler gjennom hele året)</c:v>
                </c:pt>
                <c:pt idx="3">
                  <c:v>Nei</c:v>
                </c:pt>
                <c:pt idx="4">
                  <c:v>Vet ikke/kan ikke svare</c:v>
                </c:pt>
              </c:strCache>
            </c:strRef>
          </c:cat>
          <c:val>
            <c:numRef>
              <c:f>[1]Ark1!$B$2:$B$6</c:f>
              <c:numCache>
                <c:formatCode>####</c:formatCode>
                <c:ptCount val="5"/>
                <c:pt idx="0">
                  <c:v>24.952259707192869</c:v>
                </c:pt>
                <c:pt idx="1">
                  <c:v>9.4844048376830088</c:v>
                </c:pt>
                <c:pt idx="2">
                  <c:v>45.385105028644176</c:v>
                </c:pt>
                <c:pt idx="3">
                  <c:v>11.266709102482496</c:v>
                </c:pt>
                <c:pt idx="4">
                  <c:v>8.9115213239974516</c:v>
                </c:pt>
              </c:numCache>
            </c:numRef>
          </c:val>
        </c:ser>
        <c:ser>
          <c:idx val="1"/>
          <c:order val="1"/>
          <c:tx>
            <c:strRef>
              <c:f>[1]Ark1!$C$1</c:f>
              <c:strCache>
                <c:ptCount val="1"/>
                <c:pt idx="0">
                  <c:v>Redaktører/reportasjeledere 2010</c:v>
                </c:pt>
              </c:strCache>
            </c:strRef>
          </c:tx>
          <c:spPr>
            <a:solidFill>
              <a:schemeClr val="accent2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[1]Ark1!$A$2:$A$6</c:f>
              <c:strCache>
                <c:ptCount val="5"/>
                <c:pt idx="0">
                  <c:v>Ja, skriftlige</c:v>
                </c:pt>
                <c:pt idx="1">
                  <c:v>Ja, muntlige</c:v>
                </c:pt>
                <c:pt idx="2">
                  <c:v>Ja, implisitte (formidles via evaluering, møtevirksomhet og samtaler gjennom hele året)</c:v>
                </c:pt>
                <c:pt idx="3">
                  <c:v>Nei</c:v>
                </c:pt>
                <c:pt idx="4">
                  <c:v>Vet ikke/kan ikke svare</c:v>
                </c:pt>
              </c:strCache>
            </c:strRef>
          </c:cat>
          <c:val>
            <c:numRef>
              <c:f>[1]Ark1!$C$2:$C$6</c:f>
              <c:numCache>
                <c:formatCode>####</c:formatCode>
                <c:ptCount val="5"/>
                <c:pt idx="0">
                  <c:v>40</c:v>
                </c:pt>
                <c:pt idx="1">
                  <c:v>11.25</c:v>
                </c:pt>
                <c:pt idx="2">
                  <c:v>41.785714285714285</c:v>
                </c:pt>
                <c:pt idx="3">
                  <c:v>5.3571428571428559</c:v>
                </c:pt>
                <c:pt idx="4">
                  <c:v>1.6071428571428572</c:v>
                </c:pt>
              </c:numCache>
            </c:numRef>
          </c:val>
        </c:ser>
        <c:ser>
          <c:idx val="2"/>
          <c:order val="2"/>
          <c:tx>
            <c:strRef>
              <c:f>[1]Ark1!$D$1</c:f>
              <c:strCache>
                <c:ptCount val="1"/>
                <c:pt idx="0">
                  <c:v>Journalistene 2011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[1]Ark1!$A$2:$A$6</c:f>
              <c:strCache>
                <c:ptCount val="5"/>
                <c:pt idx="0">
                  <c:v>Ja, skriftlige</c:v>
                </c:pt>
                <c:pt idx="1">
                  <c:v>Ja, muntlige</c:v>
                </c:pt>
                <c:pt idx="2">
                  <c:v>Ja, implisitte (formidles via evaluering, møtevirksomhet og samtaler gjennom hele året)</c:v>
                </c:pt>
                <c:pt idx="3">
                  <c:v>Nei</c:v>
                </c:pt>
                <c:pt idx="4">
                  <c:v>Vet ikke/kan ikke svare</c:v>
                </c:pt>
              </c:strCache>
            </c:strRef>
          </c:cat>
          <c:val>
            <c:numRef>
              <c:f>[1]Ark1!$D$2:$D$6</c:f>
              <c:numCache>
                <c:formatCode>####</c:formatCode>
                <c:ptCount val="5"/>
                <c:pt idx="0">
                  <c:v>26.942740286298566</c:v>
                </c:pt>
                <c:pt idx="1">
                  <c:v>9.9693251533742338</c:v>
                </c:pt>
                <c:pt idx="2">
                  <c:v>45.449897750511241</c:v>
                </c:pt>
                <c:pt idx="3">
                  <c:v>7.6175869120654367</c:v>
                </c:pt>
                <c:pt idx="4">
                  <c:v>10.020449897750513</c:v>
                </c:pt>
              </c:numCache>
            </c:numRef>
          </c:val>
        </c:ser>
        <c:ser>
          <c:idx val="3"/>
          <c:order val="3"/>
          <c:tx>
            <c:strRef>
              <c:f>[1]Ark1!$E$1</c:f>
              <c:strCache>
                <c:ptCount val="1"/>
                <c:pt idx="0">
                  <c:v>Redaktører/reportasjeledere 2011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[1]Ark1!$A$2:$A$6</c:f>
              <c:strCache>
                <c:ptCount val="5"/>
                <c:pt idx="0">
                  <c:v>Ja, skriftlige</c:v>
                </c:pt>
                <c:pt idx="1">
                  <c:v>Ja, muntlige</c:v>
                </c:pt>
                <c:pt idx="2">
                  <c:v>Ja, implisitte (formidles via evaluering, møtevirksomhet og samtaler gjennom hele året)</c:v>
                </c:pt>
                <c:pt idx="3">
                  <c:v>Nei</c:v>
                </c:pt>
                <c:pt idx="4">
                  <c:v>Vet ikke/kan ikke svare</c:v>
                </c:pt>
              </c:strCache>
            </c:strRef>
          </c:cat>
          <c:val>
            <c:numRef>
              <c:f>[1]Ark1!$E$2:$E$6</c:f>
              <c:numCache>
                <c:formatCode>####</c:formatCode>
                <c:ptCount val="5"/>
                <c:pt idx="0">
                  <c:v>42.10526315789474</c:v>
                </c:pt>
                <c:pt idx="1">
                  <c:v>9.3378607809847178</c:v>
                </c:pt>
                <c:pt idx="2">
                  <c:v>42.614601018675721</c:v>
                </c:pt>
                <c:pt idx="3">
                  <c:v>4.5840407470288627</c:v>
                </c:pt>
                <c:pt idx="4">
                  <c:v>1.358234295415959</c:v>
                </c:pt>
              </c:numCache>
            </c:numRef>
          </c:val>
        </c:ser>
        <c:ser>
          <c:idx val="4"/>
          <c:order val="4"/>
          <c:tx>
            <c:strRef>
              <c:f>[1]Ark1!$F$1</c:f>
              <c:strCache>
                <c:ptCount val="1"/>
                <c:pt idx="0">
                  <c:v>Journalistene 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[1]Ark1!$A$2:$A$6</c:f>
              <c:strCache>
                <c:ptCount val="5"/>
                <c:pt idx="0">
                  <c:v>Ja, skriftlige</c:v>
                </c:pt>
                <c:pt idx="1">
                  <c:v>Ja, muntlige</c:v>
                </c:pt>
                <c:pt idx="2">
                  <c:v>Ja, implisitte (formidles via evaluering, møtevirksomhet og samtaler gjennom hele året)</c:v>
                </c:pt>
                <c:pt idx="3">
                  <c:v>Nei</c:v>
                </c:pt>
                <c:pt idx="4">
                  <c:v>Vet ikke/kan ikke svare</c:v>
                </c:pt>
              </c:strCache>
            </c:strRef>
          </c:cat>
          <c:val>
            <c:numRef>
              <c:f>[1]Ark1!$F$2:$F$6</c:f>
              <c:numCache>
                <c:formatCode>####</c:formatCode>
                <c:ptCount val="5"/>
                <c:pt idx="0">
                  <c:v>25.77669902912621</c:v>
                </c:pt>
                <c:pt idx="1">
                  <c:v>9.5145631067961141</c:v>
                </c:pt>
                <c:pt idx="2">
                  <c:v>48.883495145631059</c:v>
                </c:pt>
                <c:pt idx="3">
                  <c:v>6.8446601941747582</c:v>
                </c:pt>
                <c:pt idx="4">
                  <c:v>8.9805825242718456</c:v>
                </c:pt>
              </c:numCache>
            </c:numRef>
          </c:val>
        </c:ser>
        <c:ser>
          <c:idx val="5"/>
          <c:order val="5"/>
          <c:tx>
            <c:strRef>
              <c:f>[1]Ark1!$G$1</c:f>
              <c:strCache>
                <c:ptCount val="1"/>
                <c:pt idx="0">
                  <c:v>Redaktører/reportasjeledere 2013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b="0">
                    <a:solidFill>
                      <a:schemeClr val="tx2"/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[1]Ark1!$A$2:$A$6</c:f>
              <c:strCache>
                <c:ptCount val="5"/>
                <c:pt idx="0">
                  <c:v>Ja, skriftlige</c:v>
                </c:pt>
                <c:pt idx="1">
                  <c:v>Ja, muntlige</c:v>
                </c:pt>
                <c:pt idx="2">
                  <c:v>Ja, implisitte (formidles via evaluering, møtevirksomhet og samtaler gjennom hele året)</c:v>
                </c:pt>
                <c:pt idx="3">
                  <c:v>Nei</c:v>
                </c:pt>
                <c:pt idx="4">
                  <c:v>Vet ikke/kan ikke svare</c:v>
                </c:pt>
              </c:strCache>
            </c:strRef>
          </c:cat>
          <c:val>
            <c:numRef>
              <c:f>[1]Ark1!$G$2:$G$6</c:f>
              <c:numCache>
                <c:formatCode>####</c:formatCode>
                <c:ptCount val="5"/>
                <c:pt idx="0">
                  <c:v>36.306729264475749</c:v>
                </c:pt>
                <c:pt idx="1">
                  <c:v>7.981220657276995</c:v>
                </c:pt>
                <c:pt idx="2">
                  <c:v>50.078247261345844</c:v>
                </c:pt>
                <c:pt idx="3">
                  <c:v>3.5993740219092332</c:v>
                </c:pt>
                <c:pt idx="4">
                  <c:v>2.0344287949921753</c:v>
                </c:pt>
              </c:numCache>
            </c:numRef>
          </c:val>
        </c:ser>
        <c:dLbls/>
        <c:gapWidth val="50"/>
        <c:overlap val="8"/>
        <c:axId val="154068096"/>
        <c:axId val="154069632"/>
      </c:barChart>
      <c:catAx>
        <c:axId val="15406809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pPr>
            <a:endParaRPr lang="nb-NO"/>
          </a:p>
        </c:txPr>
        <c:crossAx val="154069632"/>
        <c:crosses val="autoZero"/>
        <c:auto val="1"/>
        <c:lblAlgn val="ctr"/>
        <c:lblOffset val="100"/>
      </c:catAx>
      <c:valAx>
        <c:axId val="154069632"/>
        <c:scaling>
          <c:orientation val="minMax"/>
        </c:scaling>
        <c:delete val="1"/>
        <c:axPos val="t"/>
        <c:majorGridlines/>
        <c:numFmt formatCode="####" sourceLinked="1"/>
        <c:majorTickMark val="none"/>
        <c:tickLblPos val="none"/>
        <c:crossAx val="154068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995426826862743"/>
          <c:y val="0.86136514355105132"/>
          <c:w val="0.63004573173137279"/>
          <c:h val="0.13863485644894871"/>
        </c:manualLayout>
      </c:layout>
      <c:txPr>
        <a:bodyPr/>
        <a:lstStyle/>
        <a:p>
          <a:pPr>
            <a:defRPr sz="1050">
              <a:solidFill>
                <a:schemeClr val="bg1">
                  <a:lumMod val="50000"/>
                </a:schemeClr>
              </a:solidFill>
            </a:defRPr>
          </a:pPr>
          <a:endParaRPr lang="nb-NO"/>
        </a:p>
      </c:txPr>
    </c:legend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[1]Ark2!$B$1</c:f>
              <c:strCache>
                <c:ptCount val="1"/>
                <c:pt idx="0">
                  <c:v>Journalistene 2010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[1]Ark2!$A$2:$A$6</c:f>
              <c:strCache>
                <c:ptCount val="5"/>
                <c:pt idx="0">
                  <c:v>Ingen ganger</c:v>
                </c:pt>
                <c:pt idx="1">
                  <c:v>1-3 ganger</c:v>
                </c:pt>
                <c:pt idx="2">
                  <c:v>4-8 ganger</c:v>
                </c:pt>
                <c:pt idx="3">
                  <c:v>Mer enn 8 ganger</c:v>
                </c:pt>
                <c:pt idx="4">
                  <c:v>Vet ikke/husker ikke</c:v>
                </c:pt>
              </c:strCache>
            </c:strRef>
          </c:cat>
          <c:val>
            <c:numRef>
              <c:f>[1]Ark2!$B$2:$B$6</c:f>
              <c:numCache>
                <c:formatCode>####</c:formatCode>
                <c:ptCount val="5"/>
                <c:pt idx="0">
                  <c:v>14.703925482368595</c:v>
                </c:pt>
                <c:pt idx="1">
                  <c:v>34.597471723220224</c:v>
                </c:pt>
                <c:pt idx="2">
                  <c:v>40.518962075848293</c:v>
                </c:pt>
                <c:pt idx="3">
                  <c:v>2.3952095808383227</c:v>
                </c:pt>
                <c:pt idx="4">
                  <c:v>7.7844311377245505</c:v>
                </c:pt>
              </c:numCache>
            </c:numRef>
          </c:val>
        </c:ser>
        <c:ser>
          <c:idx val="1"/>
          <c:order val="1"/>
          <c:tx>
            <c:strRef>
              <c:f>[1]Ark2!$C$1</c:f>
              <c:strCache>
                <c:ptCount val="1"/>
                <c:pt idx="0">
                  <c:v>Redaktører/reportasjeledere 2010</c:v>
                </c:pt>
              </c:strCache>
            </c:strRef>
          </c:tx>
          <c:spPr>
            <a:solidFill>
              <a:schemeClr val="accent2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[1]Ark2!$A$2:$A$6</c:f>
              <c:strCache>
                <c:ptCount val="5"/>
                <c:pt idx="0">
                  <c:v>Ingen ganger</c:v>
                </c:pt>
                <c:pt idx="1">
                  <c:v>1-3 ganger</c:v>
                </c:pt>
                <c:pt idx="2">
                  <c:v>4-8 ganger</c:v>
                </c:pt>
                <c:pt idx="3">
                  <c:v>Mer enn 8 ganger</c:v>
                </c:pt>
                <c:pt idx="4">
                  <c:v>Vet ikke/husker ikke</c:v>
                </c:pt>
              </c:strCache>
            </c:strRef>
          </c:cat>
          <c:val>
            <c:numRef>
              <c:f>[1]Ark2!$C$2:$C$6</c:f>
              <c:numCache>
                <c:formatCode>####</c:formatCode>
                <c:ptCount val="5"/>
                <c:pt idx="0">
                  <c:v>5.4545454545454488</c:v>
                </c:pt>
                <c:pt idx="1">
                  <c:v>32</c:v>
                </c:pt>
                <c:pt idx="2">
                  <c:v>54.545454545454547</c:v>
                </c:pt>
                <c:pt idx="3">
                  <c:v>3.2727272727272738</c:v>
                </c:pt>
                <c:pt idx="4">
                  <c:v>4.7272727272727284</c:v>
                </c:pt>
              </c:numCache>
            </c:numRef>
          </c:val>
        </c:ser>
        <c:ser>
          <c:idx val="2"/>
          <c:order val="2"/>
          <c:tx>
            <c:strRef>
              <c:f>[1]Ark2!$D$1</c:f>
              <c:strCache>
                <c:ptCount val="1"/>
                <c:pt idx="0">
                  <c:v>Journalistene 2011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[1]Ark2!$A$2:$A$6</c:f>
              <c:strCache>
                <c:ptCount val="5"/>
                <c:pt idx="0">
                  <c:v>Ingen ganger</c:v>
                </c:pt>
                <c:pt idx="1">
                  <c:v>1-3 ganger</c:v>
                </c:pt>
                <c:pt idx="2">
                  <c:v>4-8 ganger</c:v>
                </c:pt>
                <c:pt idx="3">
                  <c:v>Mer enn 8 ganger</c:v>
                </c:pt>
                <c:pt idx="4">
                  <c:v>Vet ikke/husker ikke</c:v>
                </c:pt>
              </c:strCache>
            </c:strRef>
          </c:cat>
          <c:val>
            <c:numRef>
              <c:f>[1]Ark2!$D$2:$D$6</c:f>
              <c:numCache>
                <c:formatCode>####</c:formatCode>
                <c:ptCount val="5"/>
                <c:pt idx="0">
                  <c:v>17.422434367541758</c:v>
                </c:pt>
                <c:pt idx="1">
                  <c:v>26.133651551312653</c:v>
                </c:pt>
                <c:pt idx="2">
                  <c:v>35.56085918854415</c:v>
                </c:pt>
                <c:pt idx="3">
                  <c:v>10.73985680190931</c:v>
                </c:pt>
                <c:pt idx="4">
                  <c:v>10.14319809069212</c:v>
                </c:pt>
              </c:numCache>
            </c:numRef>
          </c:val>
        </c:ser>
        <c:ser>
          <c:idx val="3"/>
          <c:order val="3"/>
          <c:tx>
            <c:strRef>
              <c:f>[1]Ark2!$E$1</c:f>
              <c:strCache>
                <c:ptCount val="1"/>
                <c:pt idx="0">
                  <c:v>Redaktører/reportasjeledere 2011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100" i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[1]Ark2!$A$2:$A$6</c:f>
              <c:strCache>
                <c:ptCount val="5"/>
                <c:pt idx="0">
                  <c:v>Ingen ganger</c:v>
                </c:pt>
                <c:pt idx="1">
                  <c:v>1-3 ganger</c:v>
                </c:pt>
                <c:pt idx="2">
                  <c:v>4-8 ganger</c:v>
                </c:pt>
                <c:pt idx="3">
                  <c:v>Mer enn 8 ganger</c:v>
                </c:pt>
                <c:pt idx="4">
                  <c:v>Vet ikke/husker ikke</c:v>
                </c:pt>
              </c:strCache>
            </c:strRef>
          </c:cat>
          <c:val>
            <c:numRef>
              <c:f>[1]Ark2!$E$2:$E$6</c:f>
              <c:numCache>
                <c:formatCode>####</c:formatCode>
                <c:ptCount val="5"/>
                <c:pt idx="0">
                  <c:v>6.835302618047006</c:v>
                </c:pt>
                <c:pt idx="1">
                  <c:v>9.2120177068892097</c:v>
                </c:pt>
                <c:pt idx="2">
                  <c:v>43.881943708310459</c:v>
                </c:pt>
                <c:pt idx="3">
                  <c:v>14.129147463015613</c:v>
                </c:pt>
                <c:pt idx="4">
                  <c:v>1.5088477163273095</c:v>
                </c:pt>
              </c:numCache>
            </c:numRef>
          </c:val>
        </c:ser>
        <c:ser>
          <c:idx val="4"/>
          <c:order val="4"/>
          <c:tx>
            <c:strRef>
              <c:f>[1]Ark2!$F$1</c:f>
              <c:strCache>
                <c:ptCount val="1"/>
                <c:pt idx="0">
                  <c:v>Journalistene 2013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100" i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[1]Ark2!$A$2:$A$6</c:f>
              <c:strCache>
                <c:ptCount val="5"/>
                <c:pt idx="0">
                  <c:v>Ingen ganger</c:v>
                </c:pt>
                <c:pt idx="1">
                  <c:v>1-3 ganger</c:v>
                </c:pt>
                <c:pt idx="2">
                  <c:v>4-8 ganger</c:v>
                </c:pt>
                <c:pt idx="3">
                  <c:v>Mer enn 8 ganger</c:v>
                </c:pt>
                <c:pt idx="4">
                  <c:v>Vet ikke/husker ikke</c:v>
                </c:pt>
              </c:strCache>
            </c:strRef>
          </c:cat>
          <c:val>
            <c:numRef>
              <c:f>[1]Ark2!$F$2:$F$6</c:f>
              <c:numCache>
                <c:formatCode>####</c:formatCode>
                <c:ptCount val="5"/>
                <c:pt idx="0">
                  <c:v>13.353115727002969</c:v>
                </c:pt>
                <c:pt idx="1">
                  <c:v>31.355093966369928</c:v>
                </c:pt>
                <c:pt idx="2">
                  <c:v>42.284866468842715</c:v>
                </c:pt>
                <c:pt idx="3">
                  <c:v>4.4015825914935718</c:v>
                </c:pt>
                <c:pt idx="4">
                  <c:v>8.6053412462907986</c:v>
                </c:pt>
              </c:numCache>
            </c:numRef>
          </c:val>
        </c:ser>
        <c:ser>
          <c:idx val="5"/>
          <c:order val="5"/>
          <c:tx>
            <c:strRef>
              <c:f>[1]Ark2!$G$1</c:f>
              <c:strCache>
                <c:ptCount val="1"/>
                <c:pt idx="0">
                  <c:v>Redaktører/reportasjeledere 2013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[1]Ark2!$A$2:$A$6</c:f>
              <c:strCache>
                <c:ptCount val="5"/>
                <c:pt idx="0">
                  <c:v>Ingen ganger</c:v>
                </c:pt>
                <c:pt idx="1">
                  <c:v>1-3 ganger</c:v>
                </c:pt>
                <c:pt idx="2">
                  <c:v>4-8 ganger</c:v>
                </c:pt>
                <c:pt idx="3">
                  <c:v>Mer enn 8 ganger</c:v>
                </c:pt>
                <c:pt idx="4">
                  <c:v>Vet ikke/husker ikke</c:v>
                </c:pt>
              </c:strCache>
            </c:strRef>
          </c:cat>
          <c:val>
            <c:numRef>
              <c:f>[1]Ark2!$G$2:$G$6</c:f>
              <c:numCache>
                <c:formatCode>####</c:formatCode>
                <c:ptCount val="5"/>
                <c:pt idx="0">
                  <c:v>4.4585987261146505</c:v>
                </c:pt>
                <c:pt idx="1">
                  <c:v>30.095541401273881</c:v>
                </c:pt>
                <c:pt idx="2">
                  <c:v>50.318471337579616</c:v>
                </c:pt>
                <c:pt idx="3">
                  <c:v>12.101910828025478</c:v>
                </c:pt>
                <c:pt idx="4">
                  <c:v>3.0254777070063699</c:v>
                </c:pt>
              </c:numCache>
            </c:numRef>
          </c:val>
        </c:ser>
        <c:dLbls/>
        <c:gapWidth val="50"/>
        <c:overlap val="8"/>
        <c:axId val="154186496"/>
        <c:axId val="154188032"/>
      </c:barChart>
      <c:catAx>
        <c:axId val="154186496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pPr>
            <a:endParaRPr lang="nb-NO"/>
          </a:p>
        </c:txPr>
        <c:crossAx val="154188032"/>
        <c:crosses val="autoZero"/>
        <c:auto val="1"/>
        <c:lblAlgn val="ctr"/>
        <c:lblOffset val="100"/>
      </c:catAx>
      <c:valAx>
        <c:axId val="154188032"/>
        <c:scaling>
          <c:orientation val="minMax"/>
        </c:scaling>
        <c:delete val="1"/>
        <c:axPos val="t"/>
        <c:majorGridlines/>
        <c:numFmt formatCode="####" sourceLinked="1"/>
        <c:majorTickMark val="none"/>
        <c:tickLblPos val="none"/>
        <c:crossAx val="154186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312823779426066"/>
          <c:y val="0.84490659732915263"/>
          <c:w val="0.7590112744293015"/>
          <c:h val="0.13842685265544949"/>
        </c:manualLayout>
      </c:layout>
      <c:txPr>
        <a:bodyPr/>
        <a:lstStyle/>
        <a:p>
          <a:pPr>
            <a:defRPr sz="1050">
              <a:solidFill>
                <a:schemeClr val="tx1">
                  <a:lumMod val="50000"/>
                </a:schemeClr>
              </a:solidFill>
            </a:defRPr>
          </a:pPr>
          <a:endParaRPr lang="nb-NO"/>
        </a:p>
      </c:txPr>
    </c:legend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'Ark4'!$B$7</c:f>
              <c:strCache>
                <c:ptCount val="1"/>
                <c:pt idx="0">
                  <c:v>Journalistene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1.4919567670871048E-3"/>
                  <c:y val="-1.824509920353677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1285949070792908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7367648805305164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Val val="1"/>
          </c:dLbls>
          <c:cat>
            <c:numRef>
              <c:f>'Ark4'!$C$6:$F$6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'Ark4'!$C$7:$F$7</c:f>
              <c:numCache>
                <c:formatCode>0.0</c:formatCode>
                <c:ptCount val="4"/>
                <c:pt idx="0">
                  <c:v>3.25</c:v>
                </c:pt>
                <c:pt idx="1">
                  <c:v>3.4765751073612514</c:v>
                </c:pt>
                <c:pt idx="2">
                  <c:v>3.5582875536806258</c:v>
                </c:pt>
                <c:pt idx="3">
                  <c:v>3.64</c:v>
                </c:pt>
              </c:numCache>
            </c:numRef>
          </c:val>
        </c:ser>
        <c:ser>
          <c:idx val="1"/>
          <c:order val="1"/>
          <c:tx>
            <c:strRef>
              <c:f>'Ark4'!$B$8</c:f>
              <c:strCache>
                <c:ptCount val="1"/>
                <c:pt idx="0">
                  <c:v>Redaktørene/reportasjeledere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1.4919567670871048E-3"/>
                  <c:y val="-2.128594907079290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6490198407073585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953104827432968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Val val="1"/>
          </c:dLbls>
          <c:cat>
            <c:numRef>
              <c:f>'Ark4'!$C$6:$F$6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'Ark4'!$C$8:$F$8</c:f>
              <c:numCache>
                <c:formatCode>0.0</c:formatCode>
                <c:ptCount val="4"/>
                <c:pt idx="0">
                  <c:v>3.9899999999999998</c:v>
                </c:pt>
                <c:pt idx="1">
                  <c:v>4.268164516421967</c:v>
                </c:pt>
                <c:pt idx="2">
                  <c:v>4.7490822582109846</c:v>
                </c:pt>
                <c:pt idx="3">
                  <c:v>5.23</c:v>
                </c:pt>
              </c:numCache>
            </c:numRef>
          </c:val>
        </c:ser>
        <c:dLbls/>
        <c:marker val="1"/>
        <c:axId val="154125056"/>
        <c:axId val="154126592"/>
      </c:lineChart>
      <c:catAx>
        <c:axId val="154125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nb-NO"/>
          </a:p>
        </c:txPr>
        <c:crossAx val="154126592"/>
        <c:crosses val="autoZero"/>
        <c:auto val="1"/>
        <c:lblAlgn val="ctr"/>
        <c:lblOffset val="100"/>
      </c:catAx>
      <c:valAx>
        <c:axId val="154126592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</a:defRPr>
            </a:pPr>
            <a:endParaRPr lang="nb-NO"/>
          </a:p>
        </c:txPr>
        <c:crossAx val="1541250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/>
          </a:pPr>
          <a:endParaRPr lang="nb-NO"/>
        </a:p>
      </c:txPr>
    </c:legend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autoTitleDeleted val="1"/>
    <c:plotArea>
      <c:layout>
        <c:manualLayout>
          <c:layoutTarget val="inner"/>
          <c:xMode val="edge"/>
          <c:yMode val="edge"/>
          <c:x val="0.23254322182049295"/>
          <c:y val="3.0555341694896272E-2"/>
          <c:w val="0.74729655273132811"/>
          <c:h val="0.81572898002463667"/>
        </c:manualLayout>
      </c:layout>
      <c:barChart>
        <c:barDir val="bar"/>
        <c:grouping val="clustered"/>
        <c:ser>
          <c:idx val="0"/>
          <c:order val="0"/>
          <c:tx>
            <c:strRef>
              <c:f>[1]Ark5!$B$1</c:f>
              <c:strCache>
                <c:ptCount val="1"/>
                <c:pt idx="0">
                  <c:v>Journalistene 2010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[1]Ark5!$A$2:$A$6</c:f>
              <c:strCache>
                <c:ptCount val="5"/>
                <c:pt idx="0">
                  <c:v> Ingen ganger</c:v>
                </c:pt>
                <c:pt idx="1">
                  <c:v> 1-3 ganger</c:v>
                </c:pt>
                <c:pt idx="2">
                  <c:v> 4-8 ganger</c:v>
                </c:pt>
                <c:pt idx="3">
                  <c:v> Mer enn 8 ganger</c:v>
                </c:pt>
                <c:pt idx="4">
                  <c:v> Vet ikke/husker ikke</c:v>
                </c:pt>
              </c:strCache>
            </c:strRef>
          </c:cat>
          <c:val>
            <c:numRef>
              <c:f>[1]Ark5!$B$2:$B$6</c:f>
              <c:numCache>
                <c:formatCode>General</c:formatCode>
                <c:ptCount val="5"/>
                <c:pt idx="0">
                  <c:v>25.8</c:v>
                </c:pt>
                <c:pt idx="1">
                  <c:v>13.2</c:v>
                </c:pt>
                <c:pt idx="2">
                  <c:v>32.5</c:v>
                </c:pt>
                <c:pt idx="3">
                  <c:v>19.5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[1]Ark5!$C$1</c:f>
              <c:strCache>
                <c:ptCount val="1"/>
                <c:pt idx="0">
                  <c:v>Journalistene 2011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[1]Ark5!$A$2:$A$6</c:f>
              <c:strCache>
                <c:ptCount val="5"/>
                <c:pt idx="0">
                  <c:v> Ingen ganger</c:v>
                </c:pt>
                <c:pt idx="1">
                  <c:v> 1-3 ganger</c:v>
                </c:pt>
                <c:pt idx="2">
                  <c:v> 4-8 ganger</c:v>
                </c:pt>
                <c:pt idx="3">
                  <c:v> Mer enn 8 ganger</c:v>
                </c:pt>
                <c:pt idx="4">
                  <c:v> Vet ikke/husker ikke</c:v>
                </c:pt>
              </c:strCache>
            </c:strRef>
          </c:cat>
          <c:val>
            <c:numRef>
              <c:f>[1]Ark5!$C$2:$C$6</c:f>
              <c:numCache>
                <c:formatCode>General</c:formatCode>
                <c:ptCount val="5"/>
                <c:pt idx="0">
                  <c:v>21.8</c:v>
                </c:pt>
                <c:pt idx="1">
                  <c:v>14.2</c:v>
                </c:pt>
                <c:pt idx="2">
                  <c:v>38.6</c:v>
                </c:pt>
                <c:pt idx="3">
                  <c:v>14.6</c:v>
                </c:pt>
                <c:pt idx="4">
                  <c:v>10.7</c:v>
                </c:pt>
              </c:numCache>
            </c:numRef>
          </c:val>
        </c:ser>
        <c:ser>
          <c:idx val="2"/>
          <c:order val="2"/>
          <c:tx>
            <c:strRef>
              <c:f>[1]Ark5!$D$1</c:f>
              <c:strCache>
                <c:ptCount val="1"/>
                <c:pt idx="0">
                  <c:v>Redaktører/reportasjeledere 2011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[1]Ark5!$A$2:$A$6</c:f>
              <c:strCache>
                <c:ptCount val="5"/>
                <c:pt idx="0">
                  <c:v> Ingen ganger</c:v>
                </c:pt>
                <c:pt idx="1">
                  <c:v> 1-3 ganger</c:v>
                </c:pt>
                <c:pt idx="2">
                  <c:v> 4-8 ganger</c:v>
                </c:pt>
                <c:pt idx="3">
                  <c:v> Mer enn 8 ganger</c:v>
                </c:pt>
                <c:pt idx="4">
                  <c:v> Vet ikke/husker ikke</c:v>
                </c:pt>
              </c:strCache>
            </c:strRef>
          </c:cat>
          <c:val>
            <c:numRef>
              <c:f>[1]Ark5!$D$2:$D$6</c:f>
              <c:numCache>
                <c:formatCode>####.0</c:formatCode>
                <c:ptCount val="5"/>
                <c:pt idx="0">
                  <c:v>7.8098471986417675</c:v>
                </c:pt>
                <c:pt idx="1">
                  <c:v>46.17996604414261</c:v>
                </c:pt>
                <c:pt idx="2">
                  <c:v>28.862478777589132</c:v>
                </c:pt>
                <c:pt idx="3">
                  <c:v>14.60101867572156</c:v>
                </c:pt>
                <c:pt idx="4">
                  <c:v>2.5466893039049237</c:v>
                </c:pt>
              </c:numCache>
            </c:numRef>
          </c:val>
        </c:ser>
        <c:ser>
          <c:idx val="3"/>
          <c:order val="3"/>
          <c:tx>
            <c:strRef>
              <c:f>[1]Ark5!$E$1</c:f>
              <c:strCache>
                <c:ptCount val="1"/>
                <c:pt idx="0">
                  <c:v>Journalistene 2013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i="1">
                    <a:solidFill>
                      <a:schemeClr val="tx1">
                        <a:lumMod val="6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[1]Ark5!$A$2:$A$6</c:f>
              <c:strCache>
                <c:ptCount val="5"/>
                <c:pt idx="0">
                  <c:v> Ingen ganger</c:v>
                </c:pt>
                <c:pt idx="1">
                  <c:v> 1-3 ganger</c:v>
                </c:pt>
                <c:pt idx="2">
                  <c:v> 4-8 ganger</c:v>
                </c:pt>
                <c:pt idx="3">
                  <c:v> Mer enn 8 ganger</c:v>
                </c:pt>
                <c:pt idx="4">
                  <c:v> Vet ikke/husker ikke</c:v>
                </c:pt>
              </c:strCache>
            </c:strRef>
          </c:cat>
          <c:val>
            <c:numRef>
              <c:f>[1]Ark5!$E$2:$E$6</c:f>
              <c:numCache>
                <c:formatCode>General</c:formatCode>
                <c:ptCount val="5"/>
                <c:pt idx="0">
                  <c:v>24.6</c:v>
                </c:pt>
                <c:pt idx="1">
                  <c:v>14.2</c:v>
                </c:pt>
                <c:pt idx="2">
                  <c:v>29.6</c:v>
                </c:pt>
                <c:pt idx="3">
                  <c:v>18.8</c:v>
                </c:pt>
                <c:pt idx="4">
                  <c:v>12.9</c:v>
                </c:pt>
              </c:numCache>
            </c:numRef>
          </c:val>
        </c:ser>
        <c:ser>
          <c:idx val="4"/>
          <c:order val="4"/>
          <c:tx>
            <c:strRef>
              <c:f>[1]Ark5!$F$1</c:f>
              <c:strCache>
                <c:ptCount val="1"/>
                <c:pt idx="0">
                  <c:v>Redaktører/reportasjeledere 2013</c:v>
                </c:pt>
              </c:strCache>
            </c:strRef>
          </c:tx>
          <c:spPr>
            <a:solidFill>
              <a:srgbClr val="0070C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00" b="0">
                    <a:solidFill>
                      <a:schemeClr val="tx2">
                        <a:lumMod val="85000"/>
                        <a:lumOff val="15000"/>
                      </a:schemeClr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[1]Ark5!$A$2:$A$6</c:f>
              <c:strCache>
                <c:ptCount val="5"/>
                <c:pt idx="0">
                  <c:v> Ingen ganger</c:v>
                </c:pt>
                <c:pt idx="1">
                  <c:v> 1-3 ganger</c:v>
                </c:pt>
                <c:pt idx="2">
                  <c:v> 4-8 ganger</c:v>
                </c:pt>
                <c:pt idx="3">
                  <c:v> Mer enn 8 ganger</c:v>
                </c:pt>
                <c:pt idx="4">
                  <c:v> Vet ikke/husker ikke</c:v>
                </c:pt>
              </c:strCache>
            </c:strRef>
          </c:cat>
          <c:val>
            <c:numRef>
              <c:f>[1]Ark5!$F$2:$F$6</c:f>
              <c:numCache>
                <c:formatCode>####.0</c:formatCode>
                <c:ptCount val="5"/>
                <c:pt idx="0">
                  <c:v>6.9692058346839554</c:v>
                </c:pt>
                <c:pt idx="1">
                  <c:v>55.105348460291737</c:v>
                </c:pt>
                <c:pt idx="2">
                  <c:v>24.473257698541325</c:v>
                </c:pt>
                <c:pt idx="3">
                  <c:v>10.372771474878444</c:v>
                </c:pt>
                <c:pt idx="4">
                  <c:v>3.0794165316045379</c:v>
                </c:pt>
              </c:numCache>
            </c:numRef>
          </c:val>
        </c:ser>
        <c:dLbls/>
        <c:gapWidth val="50"/>
        <c:overlap val="8"/>
        <c:axId val="154290816"/>
        <c:axId val="154304896"/>
      </c:barChart>
      <c:catAx>
        <c:axId val="154290816"/>
        <c:scaling>
          <c:orientation val="maxMin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pPr>
            <a:endParaRPr lang="nb-NO"/>
          </a:p>
        </c:txPr>
        <c:crossAx val="154304896"/>
        <c:crosses val="autoZero"/>
        <c:auto val="1"/>
        <c:lblAlgn val="ctr"/>
        <c:lblOffset val="100"/>
      </c:catAx>
      <c:valAx>
        <c:axId val="154304896"/>
        <c:scaling>
          <c:orientation val="minMax"/>
        </c:scaling>
        <c:delete val="1"/>
        <c:axPos val="t"/>
        <c:majorGridlines/>
        <c:numFmt formatCode="General" sourceLinked="1"/>
        <c:majorTickMark val="none"/>
        <c:tickLblPos val="none"/>
        <c:crossAx val="15429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5818694200406802E-2"/>
          <c:y val="0.87777578984574045"/>
          <c:w val="0.92994141268197983"/>
          <c:h val="0.10555766013886166"/>
        </c:manualLayout>
      </c:layout>
      <c:txPr>
        <a:bodyPr/>
        <a:lstStyle/>
        <a:p>
          <a:pPr>
            <a:defRPr sz="1050">
              <a:solidFill>
                <a:schemeClr val="tx1">
                  <a:lumMod val="50000"/>
                </a:schemeClr>
              </a:solidFill>
            </a:defRPr>
          </a:pPr>
          <a:endParaRPr lang="nb-NO"/>
        </a:p>
      </c:txPr>
    </c:legend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[2]Ark6!$B$3</c:f>
              <c:strCache>
                <c:ptCount val="1"/>
                <c:pt idx="0">
                  <c:v>Journalistene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1.8439306106604532E-4"/>
                  <c:y val="-4.2571898141585796E-2"/>
                </c:manualLayout>
              </c:layout>
              <c:showVal val="1"/>
            </c:dLbl>
            <c:dLbl>
              <c:idx val="1"/>
              <c:layout>
                <c:manualLayout>
                  <c:x val="6.7052022205834677E-3"/>
                  <c:y val="-3.344934853981742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7367648805305164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nb-NO"/>
              </a:p>
            </c:txPr>
            <c:showVal val="1"/>
          </c:dLbls>
          <c:cat>
            <c:numRef>
              <c:f>[2]Ark6!$C$2:$F$2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[2]Ark6!$C$3:$F$3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4.5999999999999996</c:v>
                </c:pt>
                <c:pt idx="2" formatCode="0.0">
                  <c:v>4.55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[2]Ark6!$B$4</c:f>
              <c:strCache>
                <c:ptCount val="1"/>
                <c:pt idx="0">
                  <c:v>Redaktørene/reportasjeledere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Pt>
            <c:idx val="1"/>
            <c:spPr>
              <a:ln w="38100">
                <a:solidFill>
                  <a:srgbClr val="FFFFFF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nb-NO"/>
                </a:p>
              </c:txPr>
            </c:dLbl>
            <c:dLbl>
              <c:idx val="1"/>
              <c:layout>
                <c:manualLayout>
                  <c:x val="1.3410404441166935E-2"/>
                  <c:y val="-2.4326798938049028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nb-NO"/>
                </a:p>
              </c:txPr>
              <c:showVal val="1"/>
            </c:dLbl>
            <c:dLbl>
              <c:idx val="2"/>
              <c:layout>
                <c:manualLayout>
                  <c:x val="1.0057803330875199E-2"/>
                  <c:y val="-2.4326798938049028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nb-NO"/>
                </a:p>
              </c:txPr>
              <c:showVal val="1"/>
            </c:dLbl>
            <c:dLbl>
              <c:idx val="3"/>
              <c:layout>
                <c:manualLayout>
                  <c:x val="5.0289016654375997E-3"/>
                  <c:y val="-1.8245099203536775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nb-NO"/>
                </a:p>
              </c:txPr>
              <c:showVal val="1"/>
            </c:dLbl>
            <c:showVal val="1"/>
          </c:dLbls>
          <c:cat>
            <c:numRef>
              <c:f>[2]Ark6!$C$2:$F$2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[2]Ark6!$C$4:$F$4</c:f>
              <c:numCache>
                <c:formatCode>0.0</c:formatCode>
                <c:ptCount val="4"/>
                <c:pt idx="0">
                  <c:v>4.2</c:v>
                </c:pt>
                <c:pt idx="1">
                  <c:v>4.2</c:v>
                </c:pt>
                <c:pt idx="2">
                  <c:v>3.9499999999999997</c:v>
                </c:pt>
                <c:pt idx="3">
                  <c:v>3.7</c:v>
                </c:pt>
              </c:numCache>
            </c:numRef>
          </c:val>
          <c:smooth val="1"/>
        </c:ser>
        <c:dLbls/>
        <c:marker val="1"/>
        <c:axId val="154443776"/>
        <c:axId val="154445312"/>
      </c:lineChart>
      <c:catAx>
        <c:axId val="154443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nb-NO"/>
          </a:p>
        </c:txPr>
        <c:crossAx val="154445312"/>
        <c:crosses val="autoZero"/>
        <c:auto val="1"/>
        <c:lblAlgn val="ctr"/>
        <c:lblOffset val="100"/>
      </c:catAx>
      <c:valAx>
        <c:axId val="154445312"/>
        <c:scaling>
          <c:orientation val="minMax"/>
          <c:max val="5"/>
          <c:min val="3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</a:defRPr>
            </a:pPr>
            <a:endParaRPr lang="nb-NO"/>
          </a:p>
        </c:txPr>
        <c:crossAx val="154443776"/>
        <c:crosses val="autoZero"/>
        <c:crossBetween val="between"/>
        <c:majorUnit val="0.5"/>
      </c:valAx>
    </c:plotArea>
    <c:legend>
      <c:legendPos val="b"/>
      <c:legendEntry>
        <c:idx val="0"/>
        <c:txPr>
          <a:bodyPr/>
          <a:lstStyle/>
          <a:p>
            <a:pPr>
              <a:defRPr sz="1100">
                <a:solidFill>
                  <a:schemeClr val="tx1">
                    <a:lumMod val="50000"/>
                  </a:schemeClr>
                </a:solidFill>
              </a:defRPr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100">
                <a:solidFill>
                  <a:schemeClr val="tx1">
                    <a:lumMod val="50000"/>
                  </a:schemeClr>
                </a:solidFill>
              </a:defRPr>
            </a:pPr>
            <a:endParaRPr lang="nb-NO"/>
          </a:p>
        </c:txPr>
      </c:legendEntry>
      <c:layout/>
      <c:txPr>
        <a:bodyPr/>
        <a:lstStyle/>
        <a:p>
          <a:pPr>
            <a:defRPr sz="1100">
              <a:solidFill>
                <a:schemeClr val="tx1">
                  <a:lumMod val="50000"/>
                </a:schemeClr>
              </a:solidFill>
            </a:defRPr>
          </a:pPr>
          <a:endParaRPr lang="nb-NO"/>
        </a:p>
      </c:txPr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C67F9-3D94-4222-BCA8-D7FC2DF29447}" type="datetimeFigureOut">
              <a:rPr lang="nb-NO" smtClean="0"/>
              <a:pPr/>
              <a:t>08.05.2013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AE458-C832-4ABA-A66B-943EBC0B428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98263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22317-1F67-40ED-A2DC-923BB2097D6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AE236-3BE8-4F63-AB81-A75239DF76A9}" type="slidenum">
              <a:rPr lang="en-US"/>
              <a:pPr/>
              <a:t>7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DABD2-1356-4AFE-ADA8-B5C32E2D4F9F}" type="slidenum">
              <a:rPr lang="en-US"/>
              <a:pPr/>
              <a:t>13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66666"/>
                </a:solidFill>
              </a:rPr>
              <a:t>Page </a:t>
            </a:r>
            <a:fld id="{E8396569-D8EF-4228-A232-A288EC22B093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89713" y="373063"/>
            <a:ext cx="2079625" cy="55149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46075" y="373063"/>
            <a:ext cx="6091238" cy="55149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66666"/>
                </a:solidFill>
              </a:rPr>
              <a:t>Page </a:t>
            </a:r>
            <a:fld id="{46A0EA79-453E-4B71-8E51-FB01B1B51CD3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99"/>
                </a:solidFill>
                <a:latin typeface="Times New Roman" pitchFamily="18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l-NL"/>
          </a:p>
        </p:txBody>
      </p:sp>
      <p:sp>
        <p:nvSpPr>
          <p:cNvPr id="1460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6388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788" y="1524000"/>
            <a:ext cx="4116387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70675" y="222250"/>
            <a:ext cx="2095500" cy="54038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222250"/>
            <a:ext cx="6137275" cy="54038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99"/>
                </a:solidFill>
                <a:latin typeface="Times New Roman" pitchFamily="18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l-NL"/>
          </a:p>
        </p:txBody>
      </p:sp>
      <p:sp>
        <p:nvSpPr>
          <p:cNvPr id="1460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6388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788" y="1524000"/>
            <a:ext cx="4116387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66666"/>
                </a:solidFill>
              </a:rPr>
              <a:t>Page </a:t>
            </a:r>
            <a:fld id="{61463392-28FB-490F-A214-EBE2681BB768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70675" y="222250"/>
            <a:ext cx="2095500" cy="54038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222250"/>
            <a:ext cx="6137275" cy="54038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151-9E0B-48BC-B4BD-CCBEC4CB0A68}" type="datetimeFigureOut">
              <a:rPr lang="nb-NO" smtClean="0"/>
              <a:pPr/>
              <a:t>08.05.2013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9D1C-FBBF-4323-BD84-C6326511A6D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151-9E0B-48BC-B4BD-CCBEC4CB0A68}" type="datetimeFigureOut">
              <a:rPr lang="nb-NO" smtClean="0"/>
              <a:pPr/>
              <a:t>08.05.2013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9D1C-FBBF-4323-BD84-C6326511A6D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151-9E0B-48BC-B4BD-CCBEC4CB0A68}" type="datetimeFigureOut">
              <a:rPr lang="nb-NO" smtClean="0"/>
              <a:pPr/>
              <a:t>08.05.2013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9D1C-FBBF-4323-BD84-C6326511A6D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151-9E0B-48BC-B4BD-CCBEC4CB0A68}" type="datetimeFigureOut">
              <a:rPr lang="nb-NO" smtClean="0"/>
              <a:pPr/>
              <a:t>08.05.2013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9D1C-FBBF-4323-BD84-C6326511A6D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151-9E0B-48BC-B4BD-CCBEC4CB0A68}" type="datetimeFigureOut">
              <a:rPr lang="nb-NO" smtClean="0"/>
              <a:pPr/>
              <a:t>08.05.2013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9D1C-FBBF-4323-BD84-C6326511A6D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151-9E0B-48BC-B4BD-CCBEC4CB0A68}" type="datetimeFigureOut">
              <a:rPr lang="nb-NO" smtClean="0"/>
              <a:pPr/>
              <a:t>08.05.2013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9D1C-FBBF-4323-BD84-C6326511A6D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6075" y="1547813"/>
            <a:ext cx="4084638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83113" y="1547813"/>
            <a:ext cx="4086225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66666"/>
                </a:solidFill>
              </a:rPr>
              <a:t>Page </a:t>
            </a:r>
            <a:fld id="{C39CCDA9-FB8C-4AAA-82D8-5F967DA641E8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151-9E0B-48BC-B4BD-CCBEC4CB0A68}" type="datetimeFigureOut">
              <a:rPr lang="nb-NO" smtClean="0"/>
              <a:pPr/>
              <a:t>08.05.2013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9D1C-FBBF-4323-BD84-C6326511A6D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151-9E0B-48BC-B4BD-CCBEC4CB0A68}" type="datetimeFigureOut">
              <a:rPr lang="nb-NO" smtClean="0"/>
              <a:pPr/>
              <a:t>08.05.2013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9D1C-FBBF-4323-BD84-C6326511A6D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151-9E0B-48BC-B4BD-CCBEC4CB0A68}" type="datetimeFigureOut">
              <a:rPr lang="nb-NO" smtClean="0"/>
              <a:pPr/>
              <a:t>08.05.2013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9D1C-FBBF-4323-BD84-C6326511A6D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151-9E0B-48BC-B4BD-CCBEC4CB0A68}" type="datetimeFigureOut">
              <a:rPr lang="nb-NO" smtClean="0"/>
              <a:pPr/>
              <a:t>08.05.2013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9D1C-FBBF-4323-BD84-C6326511A6D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151-9E0B-48BC-B4BD-CCBEC4CB0A68}" type="datetimeFigureOut">
              <a:rPr lang="nb-NO" smtClean="0"/>
              <a:pPr/>
              <a:t>08.05.2013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9D1C-FBBF-4323-BD84-C6326511A6D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99"/>
                </a:solidFill>
                <a:latin typeface="Times New Roman" pitchFamily="18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l-NL"/>
          </a:p>
        </p:txBody>
      </p:sp>
      <p:sp>
        <p:nvSpPr>
          <p:cNvPr id="1460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l-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6388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788" y="1524000"/>
            <a:ext cx="4116387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66666"/>
                </a:solidFill>
              </a:rPr>
              <a:t>Page </a:t>
            </a:r>
            <a:fld id="{130E7B26-4970-40CE-938C-08E352460B72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70675" y="222250"/>
            <a:ext cx="2095500" cy="54038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222250"/>
            <a:ext cx="6137275" cy="54038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66666"/>
                </a:solidFill>
              </a:rPr>
              <a:t>Page </a:t>
            </a:r>
            <a:fld id="{DEF1992A-036D-449E-89DC-7D8FB2D3230A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solidFill>
                  <a:srgbClr val="FF0099"/>
                </a:solidFill>
                <a:latin typeface="Times New Roman" pitchFamily="18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l-NL"/>
          </a:p>
        </p:txBody>
      </p:sp>
      <p:sp>
        <p:nvSpPr>
          <p:cNvPr id="1460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l-N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66666"/>
                </a:solidFill>
              </a:rPr>
              <a:t>Page </a:t>
            </a:r>
            <a:fld id="{14FC66F4-CC0E-4AB2-822E-18FCA332C19C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6388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9788" y="1524000"/>
            <a:ext cx="4116387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70675" y="222250"/>
            <a:ext cx="2095500" cy="54038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222250"/>
            <a:ext cx="6137275" cy="54038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66666"/>
                </a:solidFill>
              </a:rPr>
              <a:t>Page </a:t>
            </a:r>
            <a:fld id="{48BF1AD4-CFE9-40C8-816F-07CFC162954C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666666"/>
                </a:solidFill>
              </a:rPr>
              <a:t>Page </a:t>
            </a:r>
            <a:fld id="{3AE71669-D2F2-413F-9939-F1E73C398AF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Freeform 2"/>
          <p:cNvSpPr>
            <a:spLocks/>
          </p:cNvSpPr>
          <p:nvPr/>
        </p:nvSpPr>
        <p:spPr bwMode="auto">
          <a:xfrm>
            <a:off x="328613" y="190500"/>
            <a:ext cx="8551862" cy="728663"/>
          </a:xfrm>
          <a:custGeom>
            <a:avLst/>
            <a:gdLst/>
            <a:ahLst/>
            <a:cxnLst>
              <a:cxn ang="0">
                <a:pos x="5387" y="459"/>
              </a:cxn>
              <a:cxn ang="0">
                <a:pos x="0" y="459"/>
              </a:cxn>
              <a:cxn ang="0">
                <a:pos x="0" y="92"/>
              </a:cxn>
              <a:cxn ang="0">
                <a:pos x="90" y="2"/>
              </a:cxn>
              <a:cxn ang="0">
                <a:pos x="5387" y="0"/>
              </a:cxn>
              <a:cxn ang="0">
                <a:pos x="5387" y="459"/>
              </a:cxn>
            </a:cxnLst>
            <a:rect l="0" t="0" r="r" b="b"/>
            <a:pathLst>
              <a:path w="5387" h="459">
                <a:moveTo>
                  <a:pt x="5387" y="459"/>
                </a:moveTo>
                <a:lnTo>
                  <a:pt x="0" y="459"/>
                </a:lnTo>
                <a:lnTo>
                  <a:pt x="0" y="92"/>
                </a:lnTo>
                <a:lnTo>
                  <a:pt x="90" y="2"/>
                </a:lnTo>
                <a:lnTo>
                  <a:pt x="5387" y="0"/>
                </a:lnTo>
                <a:lnTo>
                  <a:pt x="5387" y="459"/>
                </a:lnTo>
                <a:close/>
              </a:path>
            </a:pathLst>
          </a:custGeom>
          <a:solidFill>
            <a:srgbClr val="FF0099"/>
          </a:solidFill>
          <a:ln w="9525">
            <a:solidFill>
              <a:srgbClr val="FF0099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000" dirty="0" smtClean="0">
              <a:solidFill>
                <a:srgbClr val="000000"/>
              </a:solidFill>
            </a:endParaRPr>
          </a:p>
        </p:txBody>
      </p:sp>
      <p:sp>
        <p:nvSpPr>
          <p:cNvPr id="571395" name="Title Placeholder 1"/>
          <p:cNvSpPr>
            <a:spLocks noGrp="1"/>
          </p:cNvSpPr>
          <p:nvPr>
            <p:ph type="title"/>
          </p:nvPr>
        </p:nvSpPr>
        <p:spPr bwMode="auto">
          <a:xfrm>
            <a:off x="373063" y="373063"/>
            <a:ext cx="8286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00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13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075" y="1547813"/>
            <a:ext cx="8323263" cy="434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36800" tIns="468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71397" name="Picture 9" descr="2007-TNS-websafe_transparent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438" y="6070600"/>
            <a:ext cx="558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398" name="Picture 6" descr="tns-TRIM-Websafe-Pink-Black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20050" y="6069013"/>
            <a:ext cx="863600" cy="508000"/>
          </a:xfrm>
          <a:prstGeom prst="rect">
            <a:avLst/>
          </a:prstGeom>
          <a:noFill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25763" y="6216650"/>
            <a:ext cx="3298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folHlink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666666"/>
                </a:solidFill>
              </a:rPr>
              <a:t>Page </a:t>
            </a:r>
            <a:fld id="{F9CF5DA6-D68D-4FC7-9981-A0B4F29A9E04}" type="slidenum">
              <a:rPr lang="en-US" smtClean="0">
                <a:solidFill>
                  <a:srgbClr val="6666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6666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1463" indent="-271463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FF008C"/>
        </a:buClr>
        <a:buSzPct val="80000"/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670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6E6E6E"/>
        </a:buClr>
        <a:buSzPct val="80000"/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2pPr>
      <a:lvl3pPr marL="814388" indent="-273050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6E6E6E"/>
        </a:buClr>
        <a:buSzPct val="80000"/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3pPr>
      <a:lvl4pPr marL="1074738" indent="-258763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6E6E6E"/>
        </a:buClr>
        <a:buSzPct val="80000"/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4pPr>
      <a:lvl5pPr marL="1346200" indent="-269875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6E6E6E"/>
        </a:buClr>
        <a:buSzPct val="80000"/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5pPr>
      <a:lvl6pPr marL="1803400" indent="-269875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6E6E6E"/>
        </a:buClr>
        <a:buSzPct val="80000"/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6pPr>
      <a:lvl7pPr marL="2260600" indent="-269875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6E6E6E"/>
        </a:buClr>
        <a:buSzPct val="80000"/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7pPr>
      <a:lvl8pPr marL="2717800" indent="-269875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6E6E6E"/>
        </a:buClr>
        <a:buSzPct val="80000"/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8pPr>
      <a:lvl9pPr marL="3175000" indent="-269875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rgbClr val="6E6E6E"/>
        </a:buClr>
        <a:buSzPct val="80000"/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 dirty="0"/>
          </a:p>
        </p:txBody>
      </p:sp>
      <p:sp>
        <p:nvSpPr>
          <p:cNvPr id="1455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2250"/>
            <a:ext cx="83851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4551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517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SzPct val="8000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</a:defRPr>
      </a:lvl2pPr>
      <a:lvl3pPr marL="12779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70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61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33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05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77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49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455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2250"/>
            <a:ext cx="83851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4551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517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SzPct val="8000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</a:defRPr>
      </a:lvl2pPr>
      <a:lvl3pPr marL="12779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70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61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33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05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77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49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50151-9E0B-48BC-B4BD-CCBEC4CB0A68}" type="datetimeFigureOut">
              <a:rPr lang="nb-NO" smtClean="0"/>
              <a:pPr/>
              <a:t>08.05.2013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39D1C-FBBF-4323-BD84-C6326511A6D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455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2250"/>
            <a:ext cx="83851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4551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517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816" r:id="rId1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SzPct val="8000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</a:defRPr>
      </a:lvl2pPr>
      <a:lvl3pPr marL="12779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70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61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33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05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77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49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455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2250"/>
            <a:ext cx="83851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4551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517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SzPct val="8000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</a:defRPr>
      </a:lvl2pPr>
      <a:lvl3pPr marL="12779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70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61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33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05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77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4938" indent="-228600" algn="l" rtl="0" eaLnBrk="1" fontAlgn="base" hangingPunct="1">
        <a:lnSpc>
          <a:spcPts val="1700"/>
        </a:lnSpc>
        <a:spcBef>
          <a:spcPts val="17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45.xml"/><Relationship Id="rId12" Type="http://schemas.openxmlformats.org/officeDocument/2006/relationships/hyperlink" Target="http://www.nored.no/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8.jpeg"/><Relationship Id="rId5" Type="http://schemas.openxmlformats.org/officeDocument/2006/relationships/tags" Target="../tags/tag6.xml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57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57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3" t="17294" r="13581" b="4326"/>
          <a:stretch/>
        </p:blipFill>
        <p:spPr bwMode="auto">
          <a:xfrm>
            <a:off x="0" y="-27384"/>
            <a:ext cx="8963744" cy="581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8244" name="Rectangle 4"/>
          <p:cNvSpPr>
            <a:spLocks noChangeArrowheads="1"/>
          </p:cNvSpPr>
          <p:nvPr/>
        </p:nvSpPr>
        <p:spPr bwMode="auto">
          <a:xfrm>
            <a:off x="500034" y="6086500"/>
            <a:ext cx="8501122" cy="7000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     Harald Sørgaard Djupvik, TNS Gallup</a:t>
            </a:r>
          </a:p>
          <a:p>
            <a:r>
              <a:rPr lang="nb-NO" sz="1400" dirty="0" smtClean="0">
                <a:solidFill>
                  <a:schemeClr val="bg1">
                    <a:lumMod val="65000"/>
                  </a:schemeClr>
                </a:solidFill>
              </a:rPr>
              <a:t>      april 2013</a:t>
            </a:r>
          </a:p>
          <a:p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3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53988" y="3810000"/>
            <a:ext cx="8839200" cy="2044700"/>
            <a:chOff x="-411" y="1405"/>
            <a:chExt cx="6583" cy="1509"/>
          </a:xfrm>
        </p:grpSpPr>
        <p:sp>
          <p:nvSpPr>
            <p:cNvPr id="1418272" name="AutoShape 32"/>
            <p:cNvSpPr>
              <a:spLocks noChangeAspect="1" noChangeArrowheads="1"/>
            </p:cNvSpPr>
            <p:nvPr/>
          </p:nvSpPr>
          <p:spPr bwMode="auto">
            <a:xfrm>
              <a:off x="-411" y="1405"/>
              <a:ext cx="6583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 dirty="0"/>
            </a:p>
          </p:txBody>
        </p:sp>
        <p:sp>
          <p:nvSpPr>
            <p:cNvPr id="1418273" name="Freeform 33"/>
            <p:cNvSpPr>
              <a:spLocks/>
            </p:cNvSpPr>
            <p:nvPr/>
          </p:nvSpPr>
          <p:spPr bwMode="auto">
            <a:xfrm>
              <a:off x="-409" y="1405"/>
              <a:ext cx="6583" cy="1509"/>
            </a:xfrm>
            <a:custGeom>
              <a:avLst/>
              <a:gdLst/>
              <a:ahLst/>
              <a:cxnLst>
                <a:cxn ang="0">
                  <a:pos x="2744" y="629"/>
                </a:cxn>
                <a:cxn ang="0">
                  <a:pos x="2777" y="596"/>
                </a:cxn>
                <a:cxn ang="0">
                  <a:pos x="2787" y="576"/>
                </a:cxn>
                <a:cxn ang="0">
                  <a:pos x="2787" y="9"/>
                </a:cxn>
                <a:cxn ang="0">
                  <a:pos x="2787" y="0"/>
                </a:cxn>
                <a:cxn ang="0">
                  <a:pos x="63" y="0"/>
                </a:cxn>
                <a:cxn ang="0">
                  <a:pos x="43" y="10"/>
                </a:cxn>
                <a:cxn ang="0">
                  <a:pos x="10" y="43"/>
                </a:cxn>
                <a:cxn ang="0">
                  <a:pos x="0" y="63"/>
                </a:cxn>
                <a:cxn ang="0">
                  <a:pos x="0" y="639"/>
                </a:cxn>
                <a:cxn ang="0">
                  <a:pos x="9" y="639"/>
                </a:cxn>
                <a:cxn ang="0">
                  <a:pos x="2724" y="639"/>
                </a:cxn>
                <a:cxn ang="0">
                  <a:pos x="2744" y="629"/>
                </a:cxn>
              </a:cxnLst>
              <a:rect l="0" t="0" r="r" b="b"/>
              <a:pathLst>
                <a:path w="2787" h="639">
                  <a:moveTo>
                    <a:pt x="2744" y="629"/>
                  </a:moveTo>
                  <a:cubicBezTo>
                    <a:pt x="2777" y="596"/>
                    <a:pt x="2777" y="596"/>
                    <a:pt x="2777" y="596"/>
                  </a:cubicBezTo>
                  <a:cubicBezTo>
                    <a:pt x="2783" y="590"/>
                    <a:pt x="2787" y="584"/>
                    <a:pt x="2787" y="576"/>
                  </a:cubicBezTo>
                  <a:cubicBezTo>
                    <a:pt x="2787" y="9"/>
                    <a:pt x="2787" y="9"/>
                    <a:pt x="2787" y="9"/>
                  </a:cubicBezTo>
                  <a:cubicBezTo>
                    <a:pt x="2787" y="0"/>
                    <a:pt x="2787" y="0"/>
                    <a:pt x="278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5" y="0"/>
                    <a:pt x="48" y="4"/>
                    <a:pt x="43" y="10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49"/>
                    <a:pt x="0" y="55"/>
                    <a:pt x="0" y="63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9" y="639"/>
                    <a:pt x="9" y="639"/>
                    <a:pt x="9" y="639"/>
                  </a:cubicBezTo>
                  <a:cubicBezTo>
                    <a:pt x="2724" y="639"/>
                    <a:pt x="2724" y="639"/>
                    <a:pt x="2724" y="639"/>
                  </a:cubicBezTo>
                  <a:cubicBezTo>
                    <a:pt x="2732" y="639"/>
                    <a:pt x="2739" y="634"/>
                    <a:pt x="2744" y="629"/>
                  </a:cubicBezTo>
                  <a:close/>
                </a:path>
              </a:pathLst>
            </a:custGeom>
            <a:solidFill>
              <a:srgbClr val="FF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 dirty="0"/>
            </a:p>
          </p:txBody>
        </p:sp>
      </p:grpSp>
      <p:sp>
        <p:nvSpPr>
          <p:cNvPr id="9" name="TekstSylinder 8"/>
          <p:cNvSpPr txBox="1"/>
          <p:nvPr>
            <p:custDataLst>
              <p:tags r:id="rId3"/>
            </p:custDataLst>
          </p:nvPr>
        </p:nvSpPr>
        <p:spPr>
          <a:xfrm>
            <a:off x="384175" y="3975100"/>
            <a:ext cx="8382000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b-NO" sz="4000" smtClean="0">
                <a:solidFill>
                  <a:srgbClr val="FFFFFF"/>
                </a:solidFill>
                <a:latin typeface="Times New Roman"/>
              </a:rPr>
              <a:t>Norsk Journalistlag og Norsk Redaktørforening</a:t>
            </a:r>
            <a:endParaRPr lang="nb-NO" sz="40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TekstSylinder 9"/>
          <p:cNvSpPr txBox="1"/>
          <p:nvPr>
            <p:custDataLst>
              <p:tags r:id="rId4"/>
            </p:custDataLst>
          </p:nvPr>
        </p:nvSpPr>
        <p:spPr>
          <a:xfrm>
            <a:off x="381000" y="5181600"/>
            <a:ext cx="707132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b-NO" dirty="0" smtClean="0">
                <a:solidFill>
                  <a:srgbClr val="FFFFFF"/>
                </a:solidFill>
                <a:latin typeface="Arial"/>
              </a:rPr>
              <a:t>Den store kvalitetsundersøkelsen 2013 (Redaktørdelen)</a:t>
            </a:r>
            <a:endParaRPr lang="nb-NO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Bilde 13" descr="TNS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7162" y="6096000"/>
            <a:ext cx="609600" cy="609600"/>
          </a:xfrm>
          <a:prstGeom prst="rect">
            <a:avLst/>
          </a:prstGeom>
        </p:spPr>
      </p:pic>
      <p:pic>
        <p:nvPicPr>
          <p:cNvPr id="11" name="Bilde 10" descr="Norsk Journalistlag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715140" y="6118594"/>
            <a:ext cx="1071570" cy="667992"/>
          </a:xfrm>
          <a:prstGeom prst="rect">
            <a:avLst/>
          </a:prstGeom>
        </p:spPr>
      </p:pic>
      <p:pic>
        <p:nvPicPr>
          <p:cNvPr id="13" name="Picture 2" descr="Norsk Redaktørforeni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01021" y="6072206"/>
            <a:ext cx="1028697" cy="59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smtClean="0"/>
              <a:t>I løpet av den siste måneden, hvor ofte har det redaksjonelle produktet blitt evaluert i redaksjonen?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860644" y="5589240"/>
            <a:ext cx="6795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Tallene er  basert på Norsk Journalistlag og Norsk Redaktørforening ”Kvalitetsundersøkelse” fra 2010/11*)/12**)/13. </a:t>
            </a:r>
            <a:r>
              <a:rPr lang="nb-NO" sz="1000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Tallene  for de ulike årene har blitt gjort sammenlignbare, selv om svarkategoriene har vært ulike.  </a:t>
            </a:r>
            <a:r>
              <a:rPr lang="nb-NO" sz="1000" i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Undersøkelsen ble gjennomført av TNS Gallup.</a:t>
            </a:r>
          </a:p>
          <a:p>
            <a:r>
              <a:rPr lang="nb-NO" sz="1000" i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*) Fjernet de journalistene som har en «hovedplattform pluss Internett», for å få det mest mulig lik tallene for 2010 og 2013. **) Tallet har blitt interpolert.</a:t>
            </a:r>
            <a:endParaRPr lang="nb-NO" sz="1000" i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5978560"/>
              </p:ext>
            </p:extLst>
          </p:nvPr>
        </p:nvGraphicFramePr>
        <p:xfrm>
          <a:off x="884225" y="1196752"/>
          <a:ext cx="757620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/>
          <p:cNvSpPr txBox="1"/>
          <p:nvPr/>
        </p:nvSpPr>
        <p:spPr>
          <a:xfrm rot="16200000">
            <a:off x="477200" y="1342145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chemeClr val="tx1">
                    <a:lumMod val="65000"/>
                  </a:schemeClr>
                </a:solidFill>
              </a:rPr>
              <a:t>Antall</a:t>
            </a:r>
            <a:endParaRPr lang="nb-NO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4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222250"/>
            <a:ext cx="8583488" cy="1073150"/>
          </a:xfrm>
        </p:spPr>
        <p:txBody>
          <a:bodyPr/>
          <a:lstStyle/>
          <a:p>
            <a:r>
              <a:rPr lang="nb-NO" sz="2000" dirty="0" smtClean="0"/>
              <a:t>I løpet av den siste måneden, hvor ofte har det i redaksjonen blitt diskutert etiske eller juridiske problemstillinger knyttet til det redaksjonelle produktet?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534657377"/>
              </p:ext>
            </p:extLst>
          </p:nvPr>
        </p:nvGraphicFramePr>
        <p:xfrm>
          <a:off x="1214414" y="928670"/>
          <a:ext cx="692948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428596" y="5517232"/>
            <a:ext cx="6795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Tallene er  basert på Norsk Journalistlag og Norsk Redaktørforening ”Kvalitetsundersøkelse” fra 2010/11/13. Tallene  for de ulike årene har blitt gjort sammenlignbare, selv om svarkategoriene har vært ulike.   Undersøkelsen ble gjennomført av TNS Gallup.</a:t>
            </a:r>
            <a:endParaRPr lang="nb-NO" sz="10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I løpet av den siste måneden, hvor ofte har det i redaksjonen blitt diskutert etiske eller juridiske problemstillinger knyttet til det redaksjonelle produktet?</a:t>
            </a:r>
            <a:endParaRPr lang="nb-NO" sz="2000" dirty="0" smtClean="0"/>
          </a:p>
        </p:txBody>
      </p:sp>
      <p:sp>
        <p:nvSpPr>
          <p:cNvPr id="5" name="TekstSylinder 4"/>
          <p:cNvSpPr txBox="1"/>
          <p:nvPr/>
        </p:nvSpPr>
        <p:spPr>
          <a:xfrm>
            <a:off x="860644" y="5589240"/>
            <a:ext cx="6795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Tallene er  basert på Norsk Journalistlag og Norsk Redaktørforening ”Kvalitetsundersøkelse” fra 2010/11/12*)/13. </a:t>
            </a:r>
            <a:r>
              <a:rPr lang="nb-NO" sz="1000" i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Tallene  for de ulike årene har blitt gjort sammenlignbare, selv om svarkategoriene har vært ulike.  </a:t>
            </a:r>
            <a:r>
              <a:rPr lang="nb-NO" sz="1000" i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Undersøkelsen ble gjennomført av TNS Gallup.</a:t>
            </a:r>
          </a:p>
          <a:p>
            <a:r>
              <a:rPr lang="nb-NO" sz="1000" i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*) Tallet har blitt interpolert.</a:t>
            </a:r>
            <a:endParaRPr lang="nb-NO" sz="1000" i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1141771"/>
              </p:ext>
            </p:extLst>
          </p:nvPr>
        </p:nvGraphicFramePr>
        <p:xfrm>
          <a:off x="884225" y="1196752"/>
          <a:ext cx="757620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/>
          <p:cNvSpPr txBox="1"/>
          <p:nvPr/>
        </p:nvSpPr>
        <p:spPr>
          <a:xfrm rot="16200000">
            <a:off x="477200" y="1342145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FFFFFF">
                    <a:lumMod val="65000"/>
                  </a:srgbClr>
                </a:solidFill>
              </a:rPr>
              <a:t>Antall</a:t>
            </a:r>
            <a:endParaRPr lang="nb-NO" sz="1200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7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76313984_4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007100"/>
          </a:xfrm>
          <a:prstGeom prst="rect">
            <a:avLst/>
          </a:prstGeom>
        </p:spPr>
      </p:pic>
      <p:sp>
        <p:nvSpPr>
          <p:cNvPr id="5" name="TekstSylinder 4"/>
          <p:cNvSpPr txBox="1"/>
          <p:nvPr>
            <p:custDataLst>
              <p:tags r:id="rId3"/>
            </p:custDataLst>
          </p:nvPr>
        </p:nvSpPr>
        <p:spPr>
          <a:xfrm>
            <a:off x="228600" y="5486400"/>
            <a:ext cx="64008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b-NO" sz="1400" smtClean="0">
                <a:solidFill>
                  <a:srgbClr val="FFFFFF"/>
                </a:solidFill>
                <a:latin typeface="Times New Roman"/>
              </a:rPr>
              <a:t>Norsk Journalistlag og Norsk Redaktørforening</a:t>
            </a:r>
            <a:endParaRPr lang="nb-NO" sz="1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TekstSylinder 3"/>
          <p:cNvSpPr txBox="1"/>
          <p:nvPr>
            <p:custDataLst>
              <p:tags r:id="rId4"/>
            </p:custDataLst>
          </p:nvPr>
        </p:nvSpPr>
        <p:spPr>
          <a:xfrm>
            <a:off x="228600" y="3962399"/>
            <a:ext cx="8382000" cy="1206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r>
              <a:rPr lang="nb-NO" sz="3600" smtClean="0">
                <a:solidFill>
                  <a:srgbClr val="FFFFFF"/>
                </a:solidFill>
                <a:latin typeface="Arial"/>
              </a:rPr>
              <a:t>Generelle vurderinger</a:t>
            </a:r>
            <a:endParaRPr lang="nb-NO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717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pic>
        <p:nvPicPr>
          <p:cNvPr id="6" name="Bilde 5" descr="chaptervlak.wmf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3923" y="3810000"/>
            <a:ext cx="8839200" cy="204470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000100" y="4429132"/>
            <a:ext cx="5644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chemeClr val="bg1"/>
                </a:solidFill>
              </a:rPr>
              <a:t>Generelle vurderinger</a:t>
            </a:r>
            <a:endParaRPr lang="nb-NO" sz="4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1857289"/>
              </p:ext>
            </p:extLst>
          </p:nvPr>
        </p:nvGraphicFramePr>
        <p:xfrm>
          <a:off x="251520" y="1124744"/>
          <a:ext cx="44070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Har din redaksjon avtale om stoffutveksling med andre redaksjoner?</a:t>
            </a:r>
            <a:endParaRPr lang="nb-NO" sz="2000" dirty="0" smtClean="0"/>
          </a:p>
        </p:txBody>
      </p:sp>
      <p:sp>
        <p:nvSpPr>
          <p:cNvPr id="6" name="TekstSylinder 5"/>
          <p:cNvSpPr txBox="1"/>
          <p:nvPr/>
        </p:nvSpPr>
        <p:spPr>
          <a:xfrm>
            <a:off x="482079" y="92358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2">
                    <a:lumMod val="50000"/>
                  </a:schemeClr>
                </a:solidFill>
              </a:rPr>
              <a:t>%</a:t>
            </a:r>
            <a:endParaRPr lang="nb-N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28596" y="5589240"/>
            <a:ext cx="679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Tallene er  basert på Norsk Journalistlag og Norsk Redaktørforening ”Kvalitetsundersøkelse” fra 2013. Undersøkelsen ble gjennomført av TNS Gallup.</a:t>
            </a:r>
            <a:endParaRPr lang="nb-NO" sz="1000" i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8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3346779"/>
              </p:ext>
            </p:extLst>
          </p:nvPr>
        </p:nvGraphicFramePr>
        <p:xfrm>
          <a:off x="4514527" y="1124824"/>
          <a:ext cx="44070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1867259" y="5013176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chemeClr val="bg2">
                    <a:lumMod val="50000"/>
                  </a:schemeClr>
                </a:solidFill>
              </a:rPr>
              <a:t>Journalister</a:t>
            </a:r>
            <a:endParaRPr lang="nb-NO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5652120" y="5013176"/>
            <a:ext cx="2016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chemeClr val="bg2">
                    <a:lumMod val="50000"/>
                  </a:schemeClr>
                </a:solidFill>
              </a:rPr>
              <a:t>Redaktører/reportasjeleder</a:t>
            </a:r>
            <a:endParaRPr lang="nb-NO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71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smtClean="0"/>
              <a:t>Det </a:t>
            </a:r>
            <a:r>
              <a:rPr lang="nb-NO" sz="2000" dirty="0"/>
              <a:t>at dere har stoffutveksling med andre redaksjoner, hvordan påvirker det kvaliteten på de redaksjonelle produktene dere leverer – slik du ser det? Den blir gjennomgående...</a:t>
            </a:r>
            <a:br>
              <a:rPr lang="nb-NO" sz="2000" dirty="0"/>
            </a:b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2325000"/>
              </p:ext>
            </p:extLst>
          </p:nvPr>
        </p:nvGraphicFramePr>
        <p:xfrm>
          <a:off x="420212" y="1340768"/>
          <a:ext cx="8385175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428596" y="5589240"/>
            <a:ext cx="679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Tallene er  basert på Norsk Journalistlag og Norsk Redaktørforening ”Kvalitetsundersøkelse” fra 2013. Undersøkelsen ble gjennomført av TNS Gallup.</a:t>
            </a:r>
            <a:endParaRPr lang="nb-NO" sz="1000" i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56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smtClean="0"/>
              <a:t>Hvordan </a:t>
            </a:r>
            <a:r>
              <a:rPr lang="nb-NO" sz="2000" dirty="0"/>
              <a:t>har kvaliteten på de journalistiske produktene </a:t>
            </a:r>
            <a:r>
              <a:rPr lang="nb-NO" sz="2000" b="1" i="1" dirty="0"/>
              <a:t>din redaksjon </a:t>
            </a:r>
            <a:r>
              <a:rPr lang="nb-NO" sz="2000" dirty="0"/>
              <a:t>leverer utviklet seg de siste 3-5 årene? Jeg synes den har blitt...</a:t>
            </a:r>
            <a:br>
              <a:rPr lang="nb-NO" sz="2000" dirty="0"/>
            </a:b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1302199"/>
              </p:ext>
            </p:extLst>
          </p:nvPr>
        </p:nvGraphicFramePr>
        <p:xfrm>
          <a:off x="420212" y="1340768"/>
          <a:ext cx="8385175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428596" y="5589240"/>
            <a:ext cx="679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Tallene er  basert på Norsk Journalistlag og Norsk Redaktørforening ”Kvalitetsundersøkelse” fra 2013. Undersøkelsen ble gjennomført av TNS Gallup.</a:t>
            </a:r>
            <a:endParaRPr lang="nb-NO" sz="1000" i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04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222250"/>
            <a:ext cx="8583488" cy="1073150"/>
          </a:xfrm>
        </p:spPr>
        <p:txBody>
          <a:bodyPr/>
          <a:lstStyle/>
          <a:p>
            <a:r>
              <a:rPr lang="nb-NO" sz="2000" dirty="0" smtClean="0"/>
              <a:t>I hvilken grad er det kultur for å kritisere og evaluere ledelsens journalistiske prioriteringer og journalistisk kvalitet i din redaksjon?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171532539"/>
              </p:ext>
            </p:extLst>
          </p:nvPr>
        </p:nvGraphicFramePr>
        <p:xfrm>
          <a:off x="1214414" y="928670"/>
          <a:ext cx="692948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428596" y="5589240"/>
            <a:ext cx="679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Tallene er  basert på Norsk Journalistlag og Norsk Redaktørforening ”Kvalitetsundersøkelse” fra 2010/11/13. Undersøkelsen ble gjennomført av TNS Gallup.</a:t>
            </a:r>
            <a:endParaRPr lang="nb-NO" sz="10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222250"/>
            <a:ext cx="8583488" cy="1073150"/>
          </a:xfrm>
        </p:spPr>
        <p:txBody>
          <a:bodyPr/>
          <a:lstStyle/>
          <a:p>
            <a:r>
              <a:rPr lang="nb-NO" sz="2000" dirty="0" smtClean="0"/>
              <a:t>I hvor stor grad er journalistene i din redaksjon med på å definere kriteriene for god journalistisk kvalitet?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2031763410"/>
              </p:ext>
            </p:extLst>
          </p:nvPr>
        </p:nvGraphicFramePr>
        <p:xfrm>
          <a:off x="1214414" y="928670"/>
          <a:ext cx="692948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428596" y="5589240"/>
            <a:ext cx="679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Tallene er  basert på Norsk Journalistlag og Norsk Redaktørforening ”Kvalitetsundersøkelse” fra 2010/11/13. Undersøkelsen ble gjennomført av TNS Gallup.</a:t>
            </a:r>
            <a:endParaRPr lang="nb-NO" sz="10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Har din redaksjon publisert såkalt ”redaksjonelt regnskap”?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28596" y="5572140"/>
            <a:ext cx="679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Tallene er  basert på Norsk Journalistlag og Norsk Redaktørforening sin ”Kvalitetsundersøkelse” fra 2010, 11 og 13.  Undersøkelsen ble gjennomført av TNS Gallup.</a:t>
            </a:r>
            <a:endParaRPr lang="nb-NO" sz="10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505427019"/>
              </p:ext>
            </p:extLst>
          </p:nvPr>
        </p:nvGraphicFramePr>
        <p:xfrm>
          <a:off x="571472" y="1357298"/>
          <a:ext cx="757242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3131840" y="508518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chemeClr val="tx1">
                    <a:lumMod val="50000"/>
                  </a:schemeClr>
                </a:solidFill>
              </a:rPr>
              <a:t>2010</a:t>
            </a:r>
            <a:endParaRPr lang="nb-NO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9" name="TekstSylinder 38"/>
          <p:cNvSpPr txBox="1"/>
          <p:nvPr/>
        </p:nvSpPr>
        <p:spPr>
          <a:xfrm>
            <a:off x="4211960" y="508518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chemeClr val="tx1">
                    <a:lumMod val="50000"/>
                  </a:schemeClr>
                </a:solidFill>
              </a:rPr>
              <a:t>2011</a:t>
            </a:r>
            <a:endParaRPr lang="nb-NO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" name="TekstSylinder 39"/>
          <p:cNvSpPr txBox="1"/>
          <p:nvPr/>
        </p:nvSpPr>
        <p:spPr>
          <a:xfrm>
            <a:off x="5213925" y="508518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chemeClr val="tx1">
                    <a:lumMod val="50000"/>
                  </a:schemeClr>
                </a:solidFill>
              </a:rPr>
              <a:t>2013</a:t>
            </a:r>
            <a:endParaRPr lang="nb-NO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ktangel 3"/>
          <p:cNvSpPr/>
          <p:nvPr/>
        </p:nvSpPr>
        <p:spPr bwMode="auto">
          <a:xfrm>
            <a:off x="2915816" y="5157192"/>
            <a:ext cx="216024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41" name="Rektangel 40"/>
          <p:cNvSpPr/>
          <p:nvPr/>
        </p:nvSpPr>
        <p:spPr bwMode="auto">
          <a:xfrm>
            <a:off x="3995936" y="5157192"/>
            <a:ext cx="216024" cy="14401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42" name="Rektangel 41"/>
          <p:cNvSpPr/>
          <p:nvPr/>
        </p:nvSpPr>
        <p:spPr bwMode="auto">
          <a:xfrm>
            <a:off x="5004048" y="5157192"/>
            <a:ext cx="216024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026971"/>
            <a:ext cx="82153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20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Undersøkelsen ble send ut til 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761 </a:t>
            </a:r>
            <a:r>
              <a:rPr lang="nb-NO" sz="20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redaktører/reportasjeledere (utvalget ble hentet fra </a:t>
            </a:r>
            <a:r>
              <a:rPr lang="nb-NO" sz="2000" dirty="0" err="1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NR’s</a:t>
            </a:r>
            <a:r>
              <a:rPr lang="nb-NO" sz="20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medlemsdatabase) – i tillegg til 7146 journalister.  Av disse 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761 </a:t>
            </a:r>
            <a:r>
              <a:rPr lang="nb-NO" sz="20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var det 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377 </a:t>
            </a:r>
            <a:r>
              <a:rPr lang="nb-NO" sz="20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som svarte, dvs. en svarprosent på </a:t>
            </a:r>
            <a:r>
              <a:rPr lang="nb-NO" sz="20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49,5%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nb-NO" sz="20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(mot 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45,7% og 44,4</a:t>
            </a:r>
            <a:r>
              <a:rPr lang="nb-NO" sz="20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% 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 hhv 2011 og 2010).  </a:t>
            </a:r>
            <a:endParaRPr lang="nb-NO" sz="2000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nb-NO" sz="2000" dirty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20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Vi har også fått med 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262 </a:t>
            </a:r>
            <a:r>
              <a:rPr lang="nb-NO" sz="20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redaktører/reportasjeledere fra journalistutvalget, så vi opererer her med 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639 </a:t>
            </a:r>
            <a:r>
              <a:rPr lang="nb-NO" sz="20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redaktører/reportasjeledere i det endelige utvalget. </a:t>
            </a:r>
            <a:endParaRPr lang="nb-NO" sz="2000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 har ingen grunn til å anta at utvalget </a:t>
            </a:r>
            <a:r>
              <a:rPr lang="nb-NO" sz="20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ikke er representativt 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hele </a:t>
            </a:r>
            <a:r>
              <a:rPr lang="nb-NO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redaktører/reportasjelederestanden </a:t>
            </a:r>
            <a:r>
              <a:rPr lang="nb-NO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Norge.</a:t>
            </a:r>
            <a:endParaRPr kumimoji="0" lang="nb-NO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Undersøkelsen ble sendt ut den 8. januar og gikk fram til 15. februar (uke 2 til uke 7).  Det ble sendt ut to purringer.</a:t>
            </a:r>
            <a:endParaRPr kumimoji="0" lang="nb-NO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381000" y="222250"/>
            <a:ext cx="8385175" cy="470446"/>
          </a:xfrm>
        </p:spPr>
        <p:txBody>
          <a:bodyPr/>
          <a:lstStyle/>
          <a:p>
            <a:r>
              <a:rPr lang="nb-NO" dirty="0" smtClean="0"/>
              <a:t>Om undersøkelsen</a:t>
            </a:r>
            <a:br>
              <a:rPr lang="nb-NO" dirty="0" smtClean="0"/>
            </a:br>
            <a:endParaRPr lang="nb-NO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 smtClean="0"/>
              <a:t>Hvilket år skjedde dette sist (i.e., publiserte ”redaksjonelt regnskap”)?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28596" y="5572140"/>
            <a:ext cx="679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Tallene er  basert på Norsk Journalistlag og Norsk Redaktørforening sin ”Kvalitetsundersøkelse” fra 2010.  Undersøkelsen ble gjennomført av TNS Gallup.</a:t>
            </a:r>
            <a:endParaRPr lang="nb-NO" sz="10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00034" y="5286389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nb-NO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N: 177</a:t>
            </a:r>
          </a:p>
        </p:txBody>
      </p:sp>
      <p:sp>
        <p:nvSpPr>
          <p:cNvPr id="39" name="Rektangel 38">
            <a:hlinkClick r:id="" action="ppaction://noaction"/>
          </p:cNvPr>
          <p:cNvSpPr/>
          <p:nvPr>
            <p:custDataLst>
              <p:tags r:id="rId1"/>
            </p:custDataLst>
          </p:nvPr>
        </p:nvSpPr>
        <p:spPr bwMode="auto">
          <a:xfrm>
            <a:off x="6134100" y="6451600"/>
            <a:ext cx="1143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aphicFrame>
        <p:nvGraphicFramePr>
          <p:cNvPr id="40" name="Diagram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6180511"/>
              </p:ext>
            </p:extLst>
          </p:nvPr>
        </p:nvGraphicFramePr>
        <p:xfrm>
          <a:off x="1259631" y="980728"/>
          <a:ext cx="655272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48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Har din redaksjon etiske ”husregler” som supplerer Vær Varsom- og/eller Tekstreklameplakaten?</a:t>
            </a:r>
            <a:endParaRPr lang="nb-NO" sz="2400" dirty="0" smtClean="0"/>
          </a:p>
        </p:txBody>
      </p:sp>
      <p:sp>
        <p:nvSpPr>
          <p:cNvPr id="7" name="TekstSylinder 6"/>
          <p:cNvSpPr txBox="1"/>
          <p:nvPr/>
        </p:nvSpPr>
        <p:spPr>
          <a:xfrm>
            <a:off x="428596" y="5572140"/>
            <a:ext cx="679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Tallene er  basert på Norsk Journalistlag og Norsk Redaktørforening sin ”Kvalitetsundersøkelse” fra 2010, 11 og 13.  Undersøkelsen ble gjennomført av TNS Gallup.</a:t>
            </a:r>
            <a:endParaRPr lang="nb-NO" sz="1000" i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1901396238"/>
              </p:ext>
            </p:extLst>
          </p:nvPr>
        </p:nvGraphicFramePr>
        <p:xfrm>
          <a:off x="571472" y="1357298"/>
          <a:ext cx="757242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3131840" y="508518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FFFFFF">
                    <a:lumMod val="50000"/>
                  </a:srgbClr>
                </a:solidFill>
              </a:rPr>
              <a:t>2010</a:t>
            </a:r>
            <a:endParaRPr lang="nb-NO" sz="1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9" name="TekstSylinder 38"/>
          <p:cNvSpPr txBox="1"/>
          <p:nvPr/>
        </p:nvSpPr>
        <p:spPr>
          <a:xfrm>
            <a:off x="4211960" y="508518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FFFFFF">
                    <a:lumMod val="50000"/>
                  </a:srgbClr>
                </a:solidFill>
              </a:rPr>
              <a:t>2011</a:t>
            </a:r>
            <a:endParaRPr lang="nb-NO" sz="1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0" name="TekstSylinder 39"/>
          <p:cNvSpPr txBox="1"/>
          <p:nvPr/>
        </p:nvSpPr>
        <p:spPr>
          <a:xfrm>
            <a:off x="5213925" y="508518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FFFFFF">
                    <a:lumMod val="50000"/>
                  </a:srgbClr>
                </a:solidFill>
              </a:rPr>
              <a:t>2013</a:t>
            </a:r>
            <a:endParaRPr lang="nb-NO" sz="1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Rektangel 3"/>
          <p:cNvSpPr/>
          <p:nvPr/>
        </p:nvSpPr>
        <p:spPr bwMode="auto">
          <a:xfrm>
            <a:off x="2915816" y="5157192"/>
            <a:ext cx="216024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400" smtClean="0">
              <a:solidFill>
                <a:srgbClr val="FFFFFF"/>
              </a:solidFill>
            </a:endParaRPr>
          </a:p>
        </p:txBody>
      </p:sp>
      <p:sp>
        <p:nvSpPr>
          <p:cNvPr id="41" name="Rektangel 40"/>
          <p:cNvSpPr/>
          <p:nvPr/>
        </p:nvSpPr>
        <p:spPr bwMode="auto">
          <a:xfrm>
            <a:off x="3995936" y="5157192"/>
            <a:ext cx="216024" cy="14401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400" smtClean="0">
              <a:solidFill>
                <a:srgbClr val="FFFFFF"/>
              </a:solidFill>
            </a:endParaRPr>
          </a:p>
        </p:txBody>
      </p:sp>
      <p:sp>
        <p:nvSpPr>
          <p:cNvPr id="42" name="Rektangel 41"/>
          <p:cNvSpPr/>
          <p:nvPr/>
        </p:nvSpPr>
        <p:spPr bwMode="auto">
          <a:xfrm>
            <a:off x="5004048" y="5157192"/>
            <a:ext cx="216024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3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Antall produserte redaksjonelle produkter pr uke (5 arbeidsdager</a:t>
            </a:r>
            <a:r>
              <a:rPr lang="nb-NO" dirty="0" smtClean="0"/>
              <a:t>) – 2010, 2011 og 2013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7174868"/>
              </p:ext>
            </p:extLst>
          </p:nvPr>
        </p:nvGraphicFramePr>
        <p:xfrm>
          <a:off x="381000" y="1268760"/>
          <a:ext cx="838517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368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 smtClean="0"/>
              <a:t>Fordeling av journalister/fotografer/deskmedarbeidere og redaktører/ reportasjeledere i ’segmenter’ </a:t>
            </a:r>
            <a:br>
              <a:rPr lang="nb-NO" sz="1600" b="1" dirty="0" smtClean="0"/>
            </a:br>
            <a:r>
              <a:rPr lang="nb-NO" sz="900" i="1" dirty="0" smtClean="0"/>
              <a:t>(alle andeler i %)</a:t>
            </a:r>
            <a:endParaRPr lang="nb-NO" sz="1400" i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95536" y="594928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Tallene er  kalkulert  ut fra Norsk Journalistlag og Norsk Redaktørforening sine ”Kvalitetsundersøkelser” fra 2011 og 2013.  Undersøkelsene har blitt gjennomført av TNS Gallup.  </a:t>
            </a:r>
            <a:endParaRPr lang="nb-NO" sz="10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3979266173"/>
              </p:ext>
            </p:extLst>
          </p:nvPr>
        </p:nvGraphicFramePr>
        <p:xfrm>
          <a:off x="1285852" y="764704"/>
          <a:ext cx="67151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Rektangel 54"/>
          <p:cNvSpPr/>
          <p:nvPr/>
        </p:nvSpPr>
        <p:spPr bwMode="auto">
          <a:xfrm>
            <a:off x="971600" y="1196752"/>
            <a:ext cx="7000924" cy="4248472"/>
          </a:xfrm>
          <a:prstGeom prst="rect">
            <a:avLst/>
          </a:prstGeom>
          <a:solidFill>
            <a:srgbClr val="FFFF0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smtClean="0"/>
              <a:t>Utviklingen av nominelt antall redaktører/reportasjeledere, journalister og deskmedarbeidere/redigerere/fotografer 2010-12</a:t>
            </a:r>
            <a:br>
              <a:rPr lang="nb-NO" sz="2000" dirty="0" smtClean="0"/>
            </a:br>
            <a:endParaRPr lang="nb-NO" sz="2000" i="1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95536" y="594928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Tallene er  kalkulert  ut fra Norsk Journalistlag og Norsk Redaktørforening sine ”Kvalitetsundersøkelser” i perioden 2011 til 2013.  Undersøkelsene har blitt gjennomført av TNS Gallup.  </a:t>
            </a:r>
            <a:endParaRPr lang="nb-NO" sz="10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2432164"/>
              </p:ext>
            </p:extLst>
          </p:nvPr>
        </p:nvGraphicFramePr>
        <p:xfrm>
          <a:off x="467544" y="980728"/>
          <a:ext cx="79928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/>
          <p:cNvSpPr txBox="1"/>
          <p:nvPr/>
        </p:nvSpPr>
        <p:spPr>
          <a:xfrm rot="16200000">
            <a:off x="-37888" y="1206408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chemeClr val="tx1">
                    <a:lumMod val="65000"/>
                  </a:schemeClr>
                </a:solidFill>
              </a:rPr>
              <a:t>Antall</a:t>
            </a:r>
            <a:endParaRPr lang="nb-NO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395898" y="4221088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 smtClean="0"/>
              <a:t>20,4%</a:t>
            </a:r>
            <a:endParaRPr lang="nb-NO" sz="105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818405" y="4341336"/>
            <a:ext cx="567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 smtClean="0"/>
              <a:t>19,2%</a:t>
            </a:r>
            <a:endParaRPr lang="nb-NO" sz="105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300192" y="4327212"/>
            <a:ext cx="5677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 smtClean="0"/>
              <a:t>19,5%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xmlns="" val="22956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smtClean="0"/>
              <a:t>Er du?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428596" y="5589240"/>
            <a:ext cx="679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Tallene er  basert på Norsk Journalistlag og Norsk Redaktørforening ”Kvalitetsundersøkelse” fra 2010/11/13.  Undersøkelsen ble gjennomført av TNS Gallup.</a:t>
            </a:r>
            <a:endParaRPr lang="nb-NO" sz="1000" i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5542664"/>
              </p:ext>
            </p:extLst>
          </p:nvPr>
        </p:nvGraphicFramePr>
        <p:xfrm>
          <a:off x="611560" y="548680"/>
          <a:ext cx="7848871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126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82190263_4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007100"/>
          </a:xfrm>
          <a:prstGeom prst="rect">
            <a:avLst/>
          </a:prstGeom>
        </p:spPr>
      </p:pic>
      <p:sp>
        <p:nvSpPr>
          <p:cNvPr id="5" name="TekstSylinder 4"/>
          <p:cNvSpPr txBox="1"/>
          <p:nvPr>
            <p:custDataLst>
              <p:tags r:id="rId3"/>
            </p:custDataLst>
          </p:nvPr>
        </p:nvSpPr>
        <p:spPr>
          <a:xfrm>
            <a:off x="228600" y="5486400"/>
            <a:ext cx="64008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b-NO" sz="1400" smtClean="0">
                <a:solidFill>
                  <a:srgbClr val="FFFFFF"/>
                </a:solidFill>
                <a:latin typeface="Times New Roman"/>
              </a:rPr>
              <a:t>Norsk Journalistlag og Norsk Redaktørforening</a:t>
            </a:r>
            <a:endParaRPr lang="nb-NO" sz="14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TekstSylinder 3"/>
          <p:cNvSpPr txBox="1"/>
          <p:nvPr>
            <p:custDataLst>
              <p:tags r:id="rId4"/>
            </p:custDataLst>
          </p:nvPr>
        </p:nvSpPr>
        <p:spPr>
          <a:xfrm>
            <a:off x="228600" y="3962399"/>
            <a:ext cx="8382000" cy="1206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r>
              <a:rPr lang="nb-NO" sz="3600" smtClean="0">
                <a:solidFill>
                  <a:srgbClr val="FFFFFF"/>
                </a:solidFill>
                <a:latin typeface="Arial"/>
              </a:rPr>
              <a:t>Evaluering av arbeidet</a:t>
            </a:r>
            <a:endParaRPr lang="nb-NO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717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pic>
        <p:nvPicPr>
          <p:cNvPr id="6" name="Bilde 5" descr="chaptervlak.wmf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3923" y="3810000"/>
            <a:ext cx="8839200" cy="204470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000100" y="4429132"/>
            <a:ext cx="5803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chemeClr val="bg1"/>
                </a:solidFill>
              </a:rPr>
              <a:t>Evaluering av arbeidet</a:t>
            </a:r>
            <a:endParaRPr lang="nb-NO" sz="4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smtClean="0"/>
              <a:t>Finnes det kriterier for journalistisk kvalitet i din redaksjon?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560512501"/>
              </p:ext>
            </p:extLst>
          </p:nvPr>
        </p:nvGraphicFramePr>
        <p:xfrm>
          <a:off x="539552" y="928670"/>
          <a:ext cx="760434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428596" y="5589240"/>
            <a:ext cx="679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Tallene er  basert på Norsk Journalistlag og Norsk Redaktørforening ”Kvalitetsundersøkelse” fra 2010/11/13.  Undersøkelsen ble gjennomført av TNS Gallup.</a:t>
            </a:r>
            <a:endParaRPr lang="nb-NO" sz="10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smtClean="0"/>
              <a:t>I løpet av den siste måneden, hvor ofte har det redaksjonelle produktet blitt evaluert i redaksjonen?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428994890"/>
              </p:ext>
            </p:extLst>
          </p:nvPr>
        </p:nvGraphicFramePr>
        <p:xfrm>
          <a:off x="1214414" y="928670"/>
          <a:ext cx="692948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428596" y="5589240"/>
            <a:ext cx="6795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Tallene er  basert på Norsk Journalistlag og Norsk Redaktørforening ”Kvalitetsundersøkelse” fra 2010/11*)/13. </a:t>
            </a:r>
            <a:r>
              <a:rPr lang="nb-NO" sz="1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Tallene  for de ulike årene har blitt gjort sammenlignbare, selv om svarkategoriene har vært ulike.  </a:t>
            </a:r>
            <a:r>
              <a:rPr lang="nb-NO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Undersøkelsen ble gjennomført av TNS Gallup.</a:t>
            </a:r>
          </a:p>
          <a:p>
            <a:r>
              <a:rPr lang="nb-NO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*) Fjernet de journalistene som har en «hovedplattform pluss Internett», for å få det mest mulig lik tallene for 2010 og 2013. </a:t>
            </a:r>
            <a:endParaRPr lang="nb-NO" sz="10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52177" y="6423139"/>
            <a:ext cx="7725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i="1" dirty="0" smtClean="0">
                <a:solidFill>
                  <a:schemeClr val="tx1">
                    <a:lumMod val="85000"/>
                  </a:schemeClr>
                </a:solidFill>
              </a:rPr>
              <a:t>Her har jeg vært nødt til å justere tallene fra i fjor (ref. tidligere rapport), da spørsmålet for visse grupper har blitt stilt i litt ulik kontekst.  </a:t>
            </a:r>
            <a:endParaRPr lang="nb-NO" sz="1000" i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" val="SLICKSLID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Tite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hoofdstuk"/>
  <p:tag name="CHP" val="CHPoranje"/>
  <p:tag name="KLEUR" val="oranj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imag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Tite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NavBulle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voorblad"/>
  <p:tag name="COLOR" val="WHI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LOGO_T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ustomer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" val="hoofdstuk"/>
  <p:tag name="CHP" val="CHPgrijs"/>
  <p:tag name="KLEUR" val="grij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image"/>
</p:tagLst>
</file>

<file path=ppt/theme/theme1.xml><?xml version="1.0" encoding="utf-8"?>
<a:theme xmlns:a="http://schemas.openxmlformats.org/drawingml/2006/main" name="TNS GTC - Slide Master - pink">
  <a:themeElements>
    <a:clrScheme name="TNS GTC - Slide Master - pink 1">
      <a:dk1>
        <a:srgbClr val="000000"/>
      </a:dk1>
      <a:lt1>
        <a:srgbClr val="FFFFFF"/>
      </a:lt1>
      <a:dk2>
        <a:srgbClr val="FFFFFF"/>
      </a:dk2>
      <a:lt2>
        <a:srgbClr val="999999"/>
      </a:lt2>
      <a:accent1>
        <a:srgbClr val="EEEEEE"/>
      </a:accent1>
      <a:accent2>
        <a:srgbClr val="FF0099"/>
      </a:accent2>
      <a:accent3>
        <a:srgbClr val="FFFFFF"/>
      </a:accent3>
      <a:accent4>
        <a:srgbClr val="000000"/>
      </a:accent4>
      <a:accent5>
        <a:srgbClr val="F5F5F5"/>
      </a:accent5>
      <a:accent6>
        <a:srgbClr val="E7008A"/>
      </a:accent6>
      <a:hlink>
        <a:srgbClr val="3399CC"/>
      </a:hlink>
      <a:folHlink>
        <a:srgbClr val="666666"/>
      </a:folHlink>
    </a:clrScheme>
    <a:fontScheme name="TNS GTC - Slide Master - pi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NS GTC - Slide Master - pink 1">
        <a:dk1>
          <a:srgbClr val="000000"/>
        </a:dk1>
        <a:lt1>
          <a:srgbClr val="FFFFFF"/>
        </a:lt1>
        <a:dk2>
          <a:srgbClr val="FFFFFF"/>
        </a:dk2>
        <a:lt2>
          <a:srgbClr val="999999"/>
        </a:lt2>
        <a:accent1>
          <a:srgbClr val="EEEEEE"/>
        </a:accent1>
        <a:accent2>
          <a:srgbClr val="FF0099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E7008A"/>
        </a:accent6>
        <a:hlink>
          <a:srgbClr val="3399CC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oze achtergrond">
  <a:themeElements>
    <a:clrScheme name="Roze achtergrond 1">
      <a:dk1>
        <a:srgbClr val="FFFFFF"/>
      </a:dk1>
      <a:lt1>
        <a:srgbClr val="FFFFFF"/>
      </a:lt1>
      <a:dk2>
        <a:srgbClr val="000000"/>
      </a:dk2>
      <a:lt2>
        <a:srgbClr val="999999"/>
      </a:lt2>
      <a:accent1>
        <a:srgbClr val="FF0099"/>
      </a:accent1>
      <a:accent2>
        <a:srgbClr val="FF0099"/>
      </a:accent2>
      <a:accent3>
        <a:srgbClr val="FFFFFF"/>
      </a:accent3>
      <a:accent4>
        <a:srgbClr val="DADADA"/>
      </a:accent4>
      <a:accent5>
        <a:srgbClr val="FFAACA"/>
      </a:accent5>
      <a:accent6>
        <a:srgbClr val="E7008A"/>
      </a:accent6>
      <a:hlink>
        <a:srgbClr val="E6E6E6"/>
      </a:hlink>
      <a:folHlink>
        <a:srgbClr val="FFBFE5"/>
      </a:folHlink>
    </a:clrScheme>
    <a:fontScheme name="Roze achtergrond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Roze achtergrond 1">
        <a:dk1>
          <a:srgbClr val="FFFFFF"/>
        </a:dk1>
        <a:lt1>
          <a:srgbClr val="FFFFFF"/>
        </a:lt1>
        <a:dk2>
          <a:srgbClr val="000000"/>
        </a:dk2>
        <a:lt2>
          <a:srgbClr val="999999"/>
        </a:lt2>
        <a:accent1>
          <a:srgbClr val="FF0099"/>
        </a:accent1>
        <a:accent2>
          <a:srgbClr val="FF0099"/>
        </a:accent2>
        <a:accent3>
          <a:srgbClr val="FFFFFF"/>
        </a:accent3>
        <a:accent4>
          <a:srgbClr val="DADADA"/>
        </a:accent4>
        <a:accent5>
          <a:srgbClr val="FFAACA"/>
        </a:accent5>
        <a:accent6>
          <a:srgbClr val="E7008A"/>
        </a:accent6>
        <a:hlink>
          <a:srgbClr val="E6E6E6"/>
        </a:hlink>
        <a:folHlink>
          <a:srgbClr val="FFBF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oze achtergrond">
  <a:themeElements>
    <a:clrScheme name="Roze achtergrond 1">
      <a:dk1>
        <a:srgbClr val="FFFFFF"/>
      </a:dk1>
      <a:lt1>
        <a:srgbClr val="FFFFFF"/>
      </a:lt1>
      <a:dk2>
        <a:srgbClr val="000000"/>
      </a:dk2>
      <a:lt2>
        <a:srgbClr val="999999"/>
      </a:lt2>
      <a:accent1>
        <a:srgbClr val="FF0099"/>
      </a:accent1>
      <a:accent2>
        <a:srgbClr val="FF0099"/>
      </a:accent2>
      <a:accent3>
        <a:srgbClr val="FFFFFF"/>
      </a:accent3>
      <a:accent4>
        <a:srgbClr val="DADADA"/>
      </a:accent4>
      <a:accent5>
        <a:srgbClr val="FFAACA"/>
      </a:accent5>
      <a:accent6>
        <a:srgbClr val="E7008A"/>
      </a:accent6>
      <a:hlink>
        <a:srgbClr val="E6E6E6"/>
      </a:hlink>
      <a:folHlink>
        <a:srgbClr val="FFBFE5"/>
      </a:folHlink>
    </a:clrScheme>
    <a:fontScheme name="Roze achtergrond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Roze achtergrond 1">
        <a:dk1>
          <a:srgbClr val="FFFFFF"/>
        </a:dk1>
        <a:lt1>
          <a:srgbClr val="FFFFFF"/>
        </a:lt1>
        <a:dk2>
          <a:srgbClr val="000000"/>
        </a:dk2>
        <a:lt2>
          <a:srgbClr val="999999"/>
        </a:lt2>
        <a:accent1>
          <a:srgbClr val="FF0099"/>
        </a:accent1>
        <a:accent2>
          <a:srgbClr val="FF0099"/>
        </a:accent2>
        <a:accent3>
          <a:srgbClr val="FFFFFF"/>
        </a:accent3>
        <a:accent4>
          <a:srgbClr val="DADADA"/>
        </a:accent4>
        <a:accent5>
          <a:srgbClr val="FFAACA"/>
        </a:accent5>
        <a:accent6>
          <a:srgbClr val="E7008A"/>
        </a:accent6>
        <a:hlink>
          <a:srgbClr val="E6E6E6"/>
        </a:hlink>
        <a:folHlink>
          <a:srgbClr val="FFBF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Roze achtergrond">
  <a:themeElements>
    <a:clrScheme name="Roze achtergrond 1">
      <a:dk1>
        <a:srgbClr val="FFFFFF"/>
      </a:dk1>
      <a:lt1>
        <a:srgbClr val="FFFFFF"/>
      </a:lt1>
      <a:dk2>
        <a:srgbClr val="000000"/>
      </a:dk2>
      <a:lt2>
        <a:srgbClr val="999999"/>
      </a:lt2>
      <a:accent1>
        <a:srgbClr val="FF0099"/>
      </a:accent1>
      <a:accent2>
        <a:srgbClr val="FF0099"/>
      </a:accent2>
      <a:accent3>
        <a:srgbClr val="FFFFFF"/>
      </a:accent3>
      <a:accent4>
        <a:srgbClr val="DADADA"/>
      </a:accent4>
      <a:accent5>
        <a:srgbClr val="FFAACA"/>
      </a:accent5>
      <a:accent6>
        <a:srgbClr val="E7008A"/>
      </a:accent6>
      <a:hlink>
        <a:srgbClr val="E6E6E6"/>
      </a:hlink>
      <a:folHlink>
        <a:srgbClr val="FFBFE5"/>
      </a:folHlink>
    </a:clrScheme>
    <a:fontScheme name="Roze achtergrond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Roze achtergrond 1">
        <a:dk1>
          <a:srgbClr val="FFFFFF"/>
        </a:dk1>
        <a:lt1>
          <a:srgbClr val="FFFFFF"/>
        </a:lt1>
        <a:dk2>
          <a:srgbClr val="000000"/>
        </a:dk2>
        <a:lt2>
          <a:srgbClr val="999999"/>
        </a:lt2>
        <a:accent1>
          <a:srgbClr val="FF0099"/>
        </a:accent1>
        <a:accent2>
          <a:srgbClr val="FF0099"/>
        </a:accent2>
        <a:accent3>
          <a:srgbClr val="FFFFFF"/>
        </a:accent3>
        <a:accent4>
          <a:srgbClr val="DADADA"/>
        </a:accent4>
        <a:accent5>
          <a:srgbClr val="FFAACA"/>
        </a:accent5>
        <a:accent6>
          <a:srgbClr val="E7008A"/>
        </a:accent6>
        <a:hlink>
          <a:srgbClr val="E6E6E6"/>
        </a:hlink>
        <a:folHlink>
          <a:srgbClr val="FFBF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hapter">
  <a:themeElements>
    <a:clrScheme name="Chap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Chap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Roze achtergrond">
  <a:themeElements>
    <a:clrScheme name="Roze achtergrond 1">
      <a:dk1>
        <a:srgbClr val="FFFFFF"/>
      </a:dk1>
      <a:lt1>
        <a:srgbClr val="FFFFFF"/>
      </a:lt1>
      <a:dk2>
        <a:srgbClr val="000000"/>
      </a:dk2>
      <a:lt2>
        <a:srgbClr val="999999"/>
      </a:lt2>
      <a:accent1>
        <a:srgbClr val="FF0099"/>
      </a:accent1>
      <a:accent2>
        <a:srgbClr val="FF0099"/>
      </a:accent2>
      <a:accent3>
        <a:srgbClr val="FFFFFF"/>
      </a:accent3>
      <a:accent4>
        <a:srgbClr val="DADADA"/>
      </a:accent4>
      <a:accent5>
        <a:srgbClr val="FFAACA"/>
      </a:accent5>
      <a:accent6>
        <a:srgbClr val="E7008A"/>
      </a:accent6>
      <a:hlink>
        <a:srgbClr val="E6E6E6"/>
      </a:hlink>
      <a:folHlink>
        <a:srgbClr val="FFBFE5"/>
      </a:folHlink>
    </a:clrScheme>
    <a:fontScheme name="Roze achtergrond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Roze achtergrond 1">
        <a:dk1>
          <a:srgbClr val="FFFFFF"/>
        </a:dk1>
        <a:lt1>
          <a:srgbClr val="FFFFFF"/>
        </a:lt1>
        <a:dk2>
          <a:srgbClr val="000000"/>
        </a:dk2>
        <a:lt2>
          <a:srgbClr val="999999"/>
        </a:lt2>
        <a:accent1>
          <a:srgbClr val="FF0099"/>
        </a:accent1>
        <a:accent2>
          <a:srgbClr val="FF0099"/>
        </a:accent2>
        <a:accent3>
          <a:srgbClr val="FFFFFF"/>
        </a:accent3>
        <a:accent4>
          <a:srgbClr val="DADADA"/>
        </a:accent4>
        <a:accent5>
          <a:srgbClr val="FFAACA"/>
        </a:accent5>
        <a:accent6>
          <a:srgbClr val="E7008A"/>
        </a:accent6>
        <a:hlink>
          <a:srgbClr val="E6E6E6"/>
        </a:hlink>
        <a:folHlink>
          <a:srgbClr val="FFBF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8008</TotalTime>
  <Words>1026</Words>
  <Application>Microsoft Office PowerPoint</Application>
  <PresentationFormat>Skjermfremvisning (4:3)</PresentationFormat>
  <Paragraphs>96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Lysbildetitler</vt:lpstr>
      </vt:variant>
      <vt:variant>
        <vt:i4>21</vt:i4>
      </vt:variant>
    </vt:vector>
  </HeadingPairs>
  <TitlesOfParts>
    <vt:vector size="28" baseType="lpstr">
      <vt:lpstr>TNS GTC - Slide Master - pink</vt:lpstr>
      <vt:lpstr>2_Roze achtergrond</vt:lpstr>
      <vt:lpstr>Roze achtergrond</vt:lpstr>
      <vt:lpstr>Egendefinert utforming</vt:lpstr>
      <vt:lpstr>1_Roze achtergrond</vt:lpstr>
      <vt:lpstr>Chapter</vt:lpstr>
      <vt:lpstr>3_Roze achtergrond</vt:lpstr>
      <vt:lpstr>Lysbilde 1</vt:lpstr>
      <vt:lpstr>Om undersøkelsen </vt:lpstr>
      <vt:lpstr>Antall produserte redaksjonelle produkter pr uke (5 arbeidsdager) – 2010, 2011 og 2013</vt:lpstr>
      <vt:lpstr>Fordeling av journalister/fotografer/deskmedarbeidere og redaktører/ reportasjeledere i ’segmenter’  (alle andeler i %)</vt:lpstr>
      <vt:lpstr>Utviklingen av nominelt antall redaktører/reportasjeledere, journalister og deskmedarbeidere/redigerere/fotografer 2010-12 </vt:lpstr>
      <vt:lpstr>Er du?</vt:lpstr>
      <vt:lpstr>Lysbilde 7</vt:lpstr>
      <vt:lpstr>Finnes det kriterier for journalistisk kvalitet i din redaksjon?</vt:lpstr>
      <vt:lpstr>I løpet av den siste måneden, hvor ofte har det redaksjonelle produktet blitt evaluert i redaksjonen?</vt:lpstr>
      <vt:lpstr>I løpet av den siste måneden, hvor ofte har det redaksjonelle produktet blitt evaluert i redaksjonen?</vt:lpstr>
      <vt:lpstr>I løpet av den siste måneden, hvor ofte har det i redaksjonen blitt diskutert etiske eller juridiske problemstillinger knyttet til det redaksjonelle produktet?</vt:lpstr>
      <vt:lpstr>I løpet av den siste måneden, hvor ofte har det i redaksjonen blitt diskutert etiske eller juridiske problemstillinger knyttet til det redaksjonelle produktet?</vt:lpstr>
      <vt:lpstr>Lysbilde 13</vt:lpstr>
      <vt:lpstr>Har din redaksjon avtale om stoffutveksling med andre redaksjoner?</vt:lpstr>
      <vt:lpstr>Det at dere har stoffutveksling med andre redaksjoner, hvordan påvirker det kvaliteten på de redaksjonelle produktene dere leverer – slik du ser det? Den blir gjennomgående...  </vt:lpstr>
      <vt:lpstr>Hvordan har kvaliteten på de journalistiske produktene din redaksjon leverer utviklet seg de siste 3-5 årene? Jeg synes den har blitt...  </vt:lpstr>
      <vt:lpstr>I hvilken grad er det kultur for å kritisere og evaluere ledelsens journalistiske prioriteringer og journalistisk kvalitet i din redaksjon?</vt:lpstr>
      <vt:lpstr>I hvor stor grad er journalistene i din redaksjon med på å definere kriteriene for god journalistisk kvalitet?</vt:lpstr>
      <vt:lpstr>Har din redaksjon publisert såkalt ”redaksjonelt regnskap”?</vt:lpstr>
      <vt:lpstr>Hvilket år skjedde dette sist (i.e., publiserte ”redaksjonelt regnskap”)?</vt:lpstr>
      <vt:lpstr>Har din redaksjon etiske ”husregler” som supplerer Vær Varsom- og/eller Tekstreklameplakaten?</vt:lpstr>
    </vt:vector>
  </TitlesOfParts>
  <Company>TNS Gallup - Norge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 Journalistlag og Norsk Redaktørforening</dc:title>
  <dc:subject>Den store kvalitetsundersøkelsen 2010</dc:subject>
  <dc:creator>Harald Sørgaard Djupvik</dc:creator>
  <cp:lastModifiedBy>arne</cp:lastModifiedBy>
  <cp:revision>520</cp:revision>
  <dcterms:created xsi:type="dcterms:W3CDTF">2010-02-12T16:05:04Z</dcterms:created>
  <dcterms:modified xsi:type="dcterms:W3CDTF">2013-05-08T10:34:26Z</dcterms:modified>
</cp:coreProperties>
</file>