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Lst>
  <p:sldSz cx="9144000" cy="5143500" type="screen16x9"/>
  <p:notesSz cx="6858000" cy="9144000"/>
  <p:embeddedFontLst>
    <p:embeddedFont>
      <p:font typeface="Francois One" panose="02000503040000020004"/>
      <p:regular r:id="rId64"/>
    </p:embeddedFont>
    <p:embeddedFont>
      <p:font typeface="Impact" panose="020B0806030902050204" pitchFamily="34" charset="0"/>
      <p:regular r:id="rId65"/>
    </p:embeddedFont>
    <p:embeddedFont>
      <p:font typeface="Inter" panose="02000503000000020004" pitchFamily="2" charset="0"/>
      <p:regular r:id="rId66"/>
      <p:bold r:id="rId67"/>
      <p:italic r:id="rId68"/>
      <p:boldItalic r:id="rId69"/>
    </p:embeddedFont>
    <p:embeddedFont>
      <p:font typeface="Nunito" pitchFamily="2" charset="77"/>
      <p:regular r:id="rId70"/>
      <p:bold r:id="rId71"/>
      <p:italic r:id="rId72"/>
    </p:embeddedFont>
    <p:embeddedFont>
      <p:font typeface="Nunito Light"/>
      <p:regular r:id="rId73"/>
      <p:bold r:id="rId74"/>
      <p:italic r:id="rId75"/>
      <p:boldItalic r:id="rId76"/>
    </p:embeddedFont>
    <p:embeddedFont>
      <p:font typeface="Roboto" panose="02000000000000000000" pitchFamily="2" charset="0"/>
      <p:regular r:id="rId77"/>
      <p:bold r:id="rId78"/>
      <p:italic r:id="rId79"/>
    </p:embeddedFont>
    <p:embeddedFont>
      <p:font typeface="Space Grotesk"/>
      <p:regular r:id="rId80"/>
      <p:bold r:id="rId81"/>
    </p:embeddedFont>
    <p:embeddedFont>
      <p:font typeface="Ultra" panose="02060505000000020004" pitchFamily="18" charset="0"/>
      <p:regular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76">
          <p15:clr>
            <a:srgbClr val="747775"/>
          </p15:clr>
        </p15:guide>
        <p15:guide id="2" pos="277">
          <p15:clr>
            <a:srgbClr val="747775"/>
          </p15:clr>
        </p15:guide>
        <p15:guide id="3" pos="3312">
          <p15:clr>
            <a:srgbClr val="747775"/>
          </p15:clr>
        </p15:guide>
        <p15:guide id="4" pos="5448">
          <p15:clr>
            <a:srgbClr val="747775"/>
          </p15:clr>
        </p15:guide>
        <p15:guide id="5" pos="286">
          <p15:clr>
            <a:srgbClr val="747775"/>
          </p15:clr>
        </p15:guide>
        <p15:guide id="6" pos="5444">
          <p15:clr>
            <a:srgbClr val="747775"/>
          </p15:clr>
        </p15:guide>
        <p15:guide id="7" orient="horz" pos="5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14"/>
  </p:normalViewPr>
  <p:slideViewPr>
    <p:cSldViewPr snapToGrid="0">
      <p:cViewPr varScale="1">
        <p:scale>
          <a:sx n="153" d="100"/>
          <a:sy n="153" d="100"/>
        </p:scale>
        <p:origin x="344" y="176"/>
      </p:cViewPr>
      <p:guideLst>
        <p:guide orient="horz" pos="576"/>
        <p:guide pos="277"/>
        <p:guide pos="3312"/>
        <p:guide pos="5448"/>
        <p:guide pos="286"/>
        <p:guide pos="5444"/>
        <p:guide orient="horz" pos="5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1.fntdata"/><Relationship Id="rId79" Type="http://schemas.openxmlformats.org/officeDocument/2006/relationships/font" Target="fonts/font16.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9.fntdata"/><Relationship Id="rId80" Type="http://schemas.openxmlformats.org/officeDocument/2006/relationships/font" Target="fonts/font17.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font" Target="fonts/font18.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font" Target="fonts/font8.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3.fntdata"/><Relationship Id="rId61" Type="http://schemas.openxmlformats.org/officeDocument/2006/relationships/slide" Target="slides/slide60.xml"/><Relationship Id="rId82"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ndtv.com/feature/heavy-ai-use-could-be-making-you-stupider-mit-research-11389115"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mdpi.com/2075-4698/15/1/6" TargetMode="External"/><Relationship Id="rId4" Type="http://schemas.openxmlformats.org/officeDocument/2006/relationships/hyperlink" Target="https://arxiv.org/pdf/2506.08872"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newcastle.edu.au/library/teaching-and-research-support/copyright/copyright-basics/copyright-basics/fair-dealing-vs.-fair-use"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apnews.com/article/anthropic-copyright-authors-settlement-training-f294266bc79a16ec90d2ddccdf435164"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s://techcrunch.com/2025/12/23/john-carreyrou-and-other-authors-bring-new-lawsuit-against-six-major-ai-companies/" TargetMode="External"/><Relationship Id="rId3" Type="http://schemas.openxmlformats.org/officeDocument/2006/relationships/hyperlink" Target="https://authorsguild.org/news/ai-driving-new-surge-of-sham-books-on-amazon/" TargetMode="External"/><Relationship Id="rId7" Type="http://schemas.openxmlformats.org/officeDocument/2006/relationships/hyperlink" Target="https://soundplate.com/ai-voice-cloning-law/"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news.bloomberglaw.com/ip-law/fake-books-on-amazon-drive-authors-to-shield-their-names-from-ai" TargetMode="External"/><Relationship Id="rId11" Type="http://schemas.openxmlformats.org/officeDocument/2006/relationships/hyperlink" Target="https://authorsguild.org/news/ag-and-authors-file-class-action-suit-against-openai/" TargetMode="External"/><Relationship Id="rId5" Type="http://schemas.openxmlformats.org/officeDocument/2006/relationships/hyperlink" Target="https://www.npr.org/2024/03/13/1237888126/growing-number-ai-scam-books-amazon" TargetMode="External"/><Relationship Id="rId10" Type="http://schemas.openxmlformats.org/officeDocument/2006/relationships/hyperlink" Target="https://www.cnn.com/2023/09/20/tech/authors-guild-openai-lawsuit" TargetMode="External"/><Relationship Id="rId4" Type="http://schemas.openxmlformats.org/officeDocument/2006/relationships/hyperlink" Target="https://variety.com/2023/digital/news/openai-chatgpt-lawsuit-george-rr-martin-john-grisham-1235730939/" TargetMode="External"/><Relationship Id="rId9" Type="http://schemas.openxmlformats.org/officeDocument/2006/relationships/hyperlink" Target="https://www.npr.org/2025/06/25/nx-s1-5445242/federal-rules-in-ai-companys-favor-in-landmark-copyright-infringement-lawsuit-authors-bartz-graeber-wallace-johnson-anthropic"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ai-pro.org/learn-ai/articles/celebrities-using-ai"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s://medium.com/ai-music/the-voice-in-the-machine-why-ai-cloning-is-rewriting-musics-rulebook-369da38e77c3" TargetMode="External"/><Relationship Id="rId5" Type="http://schemas.openxmlformats.org/officeDocument/2006/relationships/hyperlink" Target="https://www.bbc.com/news/articles/crm1mygrmv2o" TargetMode="External"/><Relationship Id="rId4" Type="http://schemas.openxmlformats.org/officeDocument/2006/relationships/hyperlink" Target="https://www.cnbc.com/2024/04/05/billie-eilish-nicki-minaj-200-artists-sign-letter-against-ai-music.html"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bbc.com/news/articles/crm1mygrmv2o"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soundplate.com/ai-voice-cloning-law/"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copyrightalliance.org/creative-industries-pushing-back-against-ai-theft/"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cnbc.com/2024/04/05/billie-eilish-nicki-minaj-200-artists-sign-letter-against-ai-music.html"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s://www.bbc.com/news/articles/cp87z6vexl3o" TargetMode="External"/><Relationship Id="rId5" Type="http://schemas.openxmlformats.org/officeDocument/2006/relationships/hyperlink" Target="https://en.wikipedia.org/wiki/2023_SAG-AFTRA_strike" TargetMode="External"/><Relationship Id="rId4" Type="http://schemas.openxmlformats.org/officeDocument/2006/relationships/hyperlink" Target="https://observatory.wiki/Why_Celebrities,_Actors,_Writers,_and_Artists_Fear_AI"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arstechnica.com/features/2025/06/study-metas-llama-3-1-can-recall-42-percent-of-the-first-harry-potter-book/"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youtube.com/watch?v=_zHhCd3XL1g"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snexplores.org/article/dont-trust-ai-for-help-with-citations-science-fair-judges-warn#:~:text=An%20AI%20summary%20popped%20up%20at%20the%20very%20top%20of%20the%20results%2E%20%E2%80%9CIt%20specifically%20said%2C%20%E2%80%98this%20is%20a%20real%20article%2C%E2%80%99%E2%80%9D%20says%20DeLuca%2E%20But%20she%20knew%20it%20wasn%E2%80%99t"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explain.scas.nsw.edu.au/support/artificial-intelligence"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5035080fed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5035080fe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e7e2c9cf5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e7e2c9cf5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def928acaa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def928aca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This slide introduces students to one of the most practical and immediately useful applications of LLMs in their school life: getting feedback on their own work.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key message here is that AI feedback is a </a:t>
            </a:r>
            <a:r>
              <a:rPr lang="en" i="1">
                <a:solidFill>
                  <a:schemeClr val="dk1"/>
                </a:solidFill>
              </a:rPr>
              <a:t>supplement</a:t>
            </a:r>
            <a:r>
              <a:rPr lang="en">
                <a:solidFill>
                  <a:schemeClr val="dk1"/>
                </a:solidFill>
              </a:rPr>
              <a:t> to teacher feedback, not a replacement. Encourage students to use it in the drafting stage,before they submit work, rather than as a way to avoid the revision process altogether.</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"judgement-free" aspect is worth discussing openly. Research suggests many students are reluctant to show unfinished or imperfect work to teachers or peers. LLMs remove that social anxiety, which can actually encourage students to draft and revise more willingly.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final dot point is the most important one for critical thinking. Students should be reminded that LLMs can be wrong, overly cautious, or miss the point of a creative choice the student made deliberately. Accepting every suggestion without thinking is just as problematic as not revising at all.</a:t>
            </a:r>
            <a:endParaRPr>
              <a:solidFill>
                <a:schemeClr val="dk1"/>
              </a:solidFill>
            </a:endParaRPr>
          </a:p>
          <a:p>
            <a:pPr marL="457200" lvl="0" indent="0" algn="l" rtl="0">
              <a:spcBef>
                <a:spcPts val="1200"/>
              </a:spcBef>
              <a:spcAft>
                <a:spcPts val="0"/>
              </a:spcAft>
              <a:buNone/>
            </a:pP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dda0db7b4c_0_2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dda0db7b4c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def928acaa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def928acaa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slide builds directly on the fake citations activity from Lesson 3, so it's worth explicitly linking back to that experience before moving through the points. Ask students </a:t>
            </a:r>
            <a:r>
              <a:rPr lang="en" i="1">
                <a:solidFill>
                  <a:schemeClr val="dk1"/>
                </a:solidFill>
              </a:rPr>
              <a:t>"what did we learn about trusting AI-generated sources?"</a:t>
            </a:r>
            <a:r>
              <a:rPr lang="en">
                <a:solidFill>
                  <a:schemeClr val="dk1"/>
                </a:solidFill>
              </a:rPr>
              <a:t> to activate prior knowledge.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Key points to emphasise:</a:t>
            </a:r>
            <a:endParaRPr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distinction between using AI as a </a:t>
            </a:r>
            <a:r>
              <a:rPr lang="en" i="1">
                <a:solidFill>
                  <a:schemeClr val="dk1"/>
                </a:solidFill>
              </a:rPr>
              <a:t>thinking tool</a:t>
            </a:r>
            <a:r>
              <a:rPr lang="en">
                <a:solidFill>
                  <a:schemeClr val="dk1"/>
                </a:solidFill>
              </a:rPr>
              <a:t> versus a </a:t>
            </a:r>
            <a:r>
              <a:rPr lang="en" i="1">
                <a:solidFill>
                  <a:schemeClr val="dk1"/>
                </a:solidFill>
              </a:rPr>
              <a:t>source</a:t>
            </a:r>
            <a:r>
              <a:rPr lang="en">
                <a:solidFill>
                  <a:schemeClr val="dk1"/>
                </a:solidFill>
              </a:rPr>
              <a:t> is the critical message here. Students often don't see the difference. They find information via an LLM and assume it's verified. Reinforce that an LLM is more like a knowledgeable friend who sometimes makes things up convincingly than an encyclopaedia you can cite.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summarising function is genuinely useful and worth validating. Students who struggle with dense academic or news articles can use LLMs as a "translator" to help them access content they might otherwise give up on. Frame this as a legitimate study skill.</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 good discussion question:</a:t>
            </a:r>
            <a:r>
              <a:rPr lang="en">
                <a:solidFill>
                  <a:schemeClr val="dk1"/>
                </a:solidFill>
              </a:rPr>
              <a:t> </a:t>
            </a:r>
            <a:r>
              <a:rPr lang="en" i="1">
                <a:solidFill>
                  <a:schemeClr val="dk1"/>
                </a:solidFill>
              </a:rPr>
              <a:t>"If an LLM gives you a great summary of a topic but you can't find the original source — should you use it?"</a:t>
            </a:r>
            <a:r>
              <a:rPr lang="en">
                <a:solidFill>
                  <a:schemeClr val="dk1"/>
                </a:solidFill>
              </a:rPr>
              <a:t> This tends to generate strong opinions and reinforces the Trusted Sources framework from earlier lessons.</a:t>
            </a:r>
            <a:endParaRPr>
              <a:solidFill>
                <a:schemeClr val="dk1"/>
              </a:solidFill>
            </a:endParaRPr>
          </a:p>
          <a:p>
            <a:pPr marL="457200" lvl="0" indent="0" algn="l" rtl="0">
              <a:spcBef>
                <a:spcPts val="1200"/>
              </a:spcBef>
              <a:spcAft>
                <a:spcPts val="0"/>
              </a:spcAft>
              <a:buNone/>
            </a:pP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e924169bc0_3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e924169bc0_3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key detail here is that the training data was </a:t>
            </a:r>
            <a:r>
              <a:rPr lang="en" i="1">
                <a:solidFill>
                  <a:schemeClr val="dk1"/>
                </a:solidFill>
              </a:rPr>
              <a:t>identical:</a:t>
            </a:r>
            <a:r>
              <a:rPr lang="en">
                <a:solidFill>
                  <a:schemeClr val="dk1"/>
                </a:solidFill>
              </a:rPr>
              <a:t> word for word the same. The AI had literally nothing real to find. Yet it still produced a detailed, confident, plausible-sounding summary of cultural differences. Ask students: </a:t>
            </a:r>
            <a:r>
              <a:rPr lang="en" i="1">
                <a:solidFill>
                  <a:schemeClr val="dk1"/>
                </a:solidFill>
              </a:rPr>
              <a:t>"If you had submitted this AI summary as part of a research project, what could have happened?"</a:t>
            </a:r>
            <a:r>
              <a:rPr lang="en">
                <a:solidFill>
                  <a:schemeClr val="dk1"/>
                </a:solidFill>
              </a:rPr>
              <a: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AI when asked to compare the two groups drew on all its learned associations rather than the actual data in front of it. It essentially saw what it expected to see rather than what was there.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A Good Discussion Question:</a:t>
            </a:r>
            <a:r>
              <a:rPr lang="en">
                <a:solidFill>
                  <a:schemeClr val="dk1"/>
                </a:solidFill>
              </a:rPr>
              <a:t> </a:t>
            </a:r>
            <a:r>
              <a:rPr lang="en" i="1">
                <a:solidFill>
                  <a:schemeClr val="dk1"/>
                </a:solidFill>
              </a:rPr>
              <a:t>"Can you think of situations where an AI producing stereotyped summaries like this could cause real harm?"</a:t>
            </a:r>
            <a:r>
              <a:rPr lang="en">
                <a:solidFill>
                  <a:schemeClr val="dk1"/>
                </a:solidFill>
              </a:rPr>
              <a:t> Students often suggest examples like job recruitment, medical decisions, or news reporting. These are all areas where AI is already being used.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dda0db7b4c_0_4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3dda0db7b4c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95959"/>
                </a:solidFill>
                <a:latin typeface="Roboto"/>
                <a:ea typeface="Roboto"/>
                <a:cs typeface="Roboto"/>
                <a:sym typeface="Roboto"/>
              </a:rPr>
              <a:t>The purpose of this slide is to show how much daily life is changing and it is a glimpse of the future.</a:t>
            </a:r>
            <a:endParaRPr>
              <a:solidFill>
                <a:srgbClr val="595959"/>
              </a:solidFill>
              <a:latin typeface="Roboto"/>
              <a:ea typeface="Roboto"/>
              <a:cs typeface="Roboto"/>
              <a:sym typeface="Roboto"/>
            </a:endParaRPr>
          </a:p>
          <a:p>
            <a:pPr marL="0" lvl="0" indent="0" algn="l" rtl="0">
              <a:spcBef>
                <a:spcPts val="0"/>
              </a:spcBef>
              <a:spcAft>
                <a:spcPts val="0"/>
              </a:spcAft>
              <a:buNone/>
            </a:pPr>
            <a:r>
              <a:rPr lang="en">
                <a:solidFill>
                  <a:srgbClr val="595959"/>
                </a:solidFill>
                <a:latin typeface="Roboto"/>
                <a:ea typeface="Roboto"/>
                <a:cs typeface="Roboto"/>
                <a:sym typeface="Roboto"/>
              </a:rPr>
              <a:t>AI uses cameras, radar and sensors to detect pedestrians, cyclists and obstacles in real time faster than any human reaction time. 94% of serious crashes involve human errors. Self-driving AI never gets tired distracted or looks at its phone.</a:t>
            </a:r>
            <a:endParaRPr>
              <a:solidFill>
                <a:srgbClr val="595959"/>
              </a:solidFill>
              <a:latin typeface="Roboto"/>
              <a:ea typeface="Roboto"/>
              <a:cs typeface="Roboto"/>
              <a:sym typeface="Roboto"/>
            </a:endParaRPr>
          </a:p>
          <a:p>
            <a:pPr marL="0" lvl="0" indent="0" algn="l" rtl="0">
              <a:spcBef>
                <a:spcPts val="0"/>
              </a:spcBef>
              <a:spcAft>
                <a:spcPts val="0"/>
              </a:spcAft>
              <a:buNone/>
            </a:pPr>
            <a:endParaRPr>
              <a:solidFill>
                <a:srgbClr val="595959"/>
              </a:solidFill>
              <a:latin typeface="Roboto"/>
              <a:ea typeface="Roboto"/>
              <a:cs typeface="Roboto"/>
              <a:sym typeface="Roboto"/>
            </a:endParaRPr>
          </a:p>
          <a:p>
            <a:pPr marL="0" lvl="0" indent="0" algn="l" rtl="0">
              <a:spcBef>
                <a:spcPts val="0"/>
              </a:spcBef>
              <a:spcAft>
                <a:spcPts val="0"/>
              </a:spcAft>
              <a:buNone/>
            </a:pPr>
            <a:r>
              <a:rPr lang="en">
                <a:solidFill>
                  <a:srgbClr val="595959"/>
                </a:solidFill>
                <a:latin typeface="Roboto"/>
                <a:ea typeface="Roboto"/>
                <a:cs typeface="Roboto"/>
                <a:sym typeface="Roboto"/>
              </a:rPr>
              <a:t>AI does struggle in unusual conditions like heavy snow or unexpected roadworks. A human driver is still required in most places.</a:t>
            </a:r>
            <a:endParaRPr>
              <a:solidFill>
                <a:srgbClr val="595959"/>
              </a:solidFill>
              <a:latin typeface="Roboto"/>
              <a:ea typeface="Roboto"/>
              <a:cs typeface="Roboto"/>
              <a:sym typeface="Roboto"/>
            </a:endParaRPr>
          </a:p>
          <a:p>
            <a:pPr marL="0" lvl="0" indent="0" algn="l" rtl="0">
              <a:spcBef>
                <a:spcPts val="0"/>
              </a:spcBef>
              <a:spcAft>
                <a:spcPts val="0"/>
              </a:spcAft>
              <a:buNone/>
            </a:pPr>
            <a:endParaRPr>
              <a:solidFill>
                <a:srgbClr val="595959"/>
              </a:solidFill>
              <a:latin typeface="Roboto"/>
              <a:ea typeface="Roboto"/>
              <a:cs typeface="Roboto"/>
              <a:sym typeface="Roboto"/>
            </a:endParaRPr>
          </a:p>
          <a:p>
            <a:pPr marL="0" lvl="0" indent="0" algn="l" rtl="0">
              <a:spcBef>
                <a:spcPts val="0"/>
              </a:spcBef>
              <a:spcAft>
                <a:spcPts val="0"/>
              </a:spcAft>
              <a:buNone/>
            </a:pPr>
            <a:r>
              <a:rPr lang="en">
                <a:solidFill>
                  <a:srgbClr val="595959"/>
                </a:solidFill>
                <a:latin typeface="Roboto"/>
                <a:ea typeface="Roboto"/>
                <a:cs typeface="Roboto"/>
                <a:sym typeface="Roboto"/>
              </a:rPr>
              <a:t>However, Waymo is operating in all these cities: </a:t>
            </a:r>
            <a:r>
              <a:rPr lang="en">
                <a:solidFill>
                  <a:schemeClr val="dk1"/>
                </a:solidFill>
              </a:rPr>
              <a:t>San Francisco Bay Area, Phoenix, Los Angeles, Miami, Nashville, Orlando, Dallas, Houston, San Antonio. </a:t>
            </a:r>
            <a:endParaRPr>
              <a:solidFill>
                <a:srgbClr val="595959"/>
              </a:solidFill>
              <a:latin typeface="Roboto"/>
              <a:ea typeface="Roboto"/>
              <a:cs typeface="Roboto"/>
              <a:sym typeface="Robo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dda0db7b4c_0_4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dda0db7b4c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1200"/>
              </a:spcBef>
              <a:spcAft>
                <a:spcPts val="0"/>
              </a:spcAft>
              <a:buNone/>
            </a:pPr>
            <a:r>
              <a:rPr lang="en">
                <a:solidFill>
                  <a:schemeClr val="dk1"/>
                </a:solidFill>
              </a:rPr>
              <a:t>This slide uses aviation and travel as a relatable, real-world context to show students that AI is already embedded in systems they or their families interact with, making it a great hook for discussion. </a:t>
            </a:r>
            <a:endParaRPr>
              <a:solidFill>
                <a:schemeClr val="dk1"/>
              </a:solidFill>
            </a:endParaRPr>
          </a:p>
          <a:p>
            <a:pPr marL="457200" lvl="0" indent="0" algn="l" rtl="0">
              <a:lnSpc>
                <a:spcPct val="115000"/>
              </a:lnSpc>
              <a:spcBef>
                <a:spcPts val="1200"/>
              </a:spcBef>
              <a:spcAft>
                <a:spcPts val="0"/>
              </a:spcAft>
              <a:buNone/>
            </a:pPr>
            <a:r>
              <a:rPr lang="en">
                <a:solidFill>
                  <a:schemeClr val="dk1"/>
                </a:solidFill>
              </a:rPr>
              <a:t>The aircraft example is here to show that AI is more than chatbots. It is used in high-stakes situations where reliability really matters. A good discussion question: </a:t>
            </a:r>
            <a:r>
              <a:rPr lang="en" i="1">
                <a:solidFill>
                  <a:schemeClr val="dk1"/>
                </a:solidFill>
              </a:rPr>
              <a:t>"If AI is helping keep planes safe, does that make you more or less comfortable flying — and why?"</a:t>
            </a:r>
            <a:r>
              <a:rPr lang="en">
                <a:solidFill>
                  <a:schemeClr val="dk1"/>
                </a:solidFill>
              </a:rPr>
              <a:t> This naturally leads into conversations about trust, accountability, and what happens when AI gets it wrong.  </a:t>
            </a:r>
            <a:endParaRPr>
              <a:solidFill>
                <a:schemeClr val="dk1"/>
              </a:solidFill>
            </a:endParaRPr>
          </a:p>
          <a:p>
            <a:pPr marL="457200" lvl="0" indent="0" algn="l" rtl="0">
              <a:lnSpc>
                <a:spcPct val="115000"/>
              </a:lnSpc>
              <a:spcBef>
                <a:spcPts val="1200"/>
              </a:spcBef>
              <a:spcAft>
                <a:spcPts val="0"/>
              </a:spcAft>
              <a:buNone/>
            </a:pPr>
            <a:r>
              <a:rPr lang="en">
                <a:solidFill>
                  <a:schemeClr val="dk1"/>
                </a:solidFill>
              </a:rPr>
              <a:t>With Smarter Pricing, students may not realise that the price they see on Google Flights changes depending on when they search, what device they use, and their browsing history. Ask students: </a:t>
            </a:r>
            <a:r>
              <a:rPr lang="en" i="1">
                <a:solidFill>
                  <a:schemeClr val="dk1"/>
                </a:solidFill>
              </a:rPr>
              <a:t>"Is it fair that two people searching for the same flight at the same time might be shown different prices?"</a:t>
            </a:r>
            <a:r>
              <a:rPr lang="en">
                <a:solidFill>
                  <a:schemeClr val="dk1"/>
                </a:solidFill>
              </a:rPr>
              <a:t> </a:t>
            </a:r>
            <a:endParaRPr>
              <a:solidFill>
                <a:schemeClr val="dk1"/>
              </a:solidFill>
            </a:endParaRPr>
          </a:p>
          <a:p>
            <a:pPr marL="457200" lvl="0" indent="0" algn="l" rtl="0">
              <a:lnSpc>
                <a:spcPct val="115000"/>
              </a:lnSpc>
              <a:spcBef>
                <a:spcPts val="1200"/>
              </a:spcBef>
              <a:spcAft>
                <a:spcPts val="1200"/>
              </a:spcAft>
              <a:buNone/>
            </a:pPr>
            <a:r>
              <a:rPr lang="en">
                <a:solidFill>
                  <a:schemeClr val="dk1"/>
                </a:solidFill>
              </a:rPr>
              <a:t>With the Faster Border control example, acknowledge the convenience benefit but push students to think about the trade-off: speed versus privacy. Key questions to raise: </a:t>
            </a:r>
            <a:r>
              <a:rPr lang="en" i="1">
                <a:solidFill>
                  <a:schemeClr val="dk1"/>
                </a:solidFill>
              </a:rPr>
              <a:t>"Who stores your facial recognition data? How long do they keep it? Could it be misused?"</a:t>
            </a:r>
            <a:r>
              <a:rPr lang="en">
                <a:solidFill>
                  <a:schemeClr val="dk1"/>
                </a:solidFill>
              </a:rPr>
              <a:t> Link this back to the privacy points covered earlier in the unit.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dda0db7b4c_0_4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dda0db7b4c_0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slide shows the impact AI is already having all over the world.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Most students will have used Google Translate at some point, but many won't know about the camera function. Consider doing a quick live demo in class. Point a phone camera at text in another language to make the technology tangible. The Dutch road sign example from earlier in this unit works well here. DeepL is worth mentioning as a lesser-known but often more accurate alternative for European languages.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Live Spoken Translation is where the technology becomes genuinely impressive. You can relate this back to the story in the bible of Babel if that’s relevant for your context. The idea that two people with no common language can have a real conversation via a phone would have seemed like science fiction 10 years ago. Microsoft Translator is the strongest classroom example here as it supports multi-device conversations, making it particularly suited to face-to-face situations. A good discussion question: </a:t>
            </a:r>
            <a:r>
              <a:rPr lang="en" i="1">
                <a:solidFill>
                  <a:schemeClr val="dk1"/>
                </a:solidFill>
              </a:rPr>
              <a:t>"Could you ever fully trust a machine to translate an important conversation — like a legal or medical discussion?"</a:t>
            </a:r>
            <a:endParaRPr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Ask students to imagine being seriously ill in a hospital and not being able to explain your symptoms. It also naturally raises a counter-question worth discussing: </a:t>
            </a:r>
            <a:r>
              <a:rPr lang="en" i="1">
                <a:solidFill>
                  <a:schemeClr val="dk1"/>
                </a:solidFill>
              </a:rPr>
              <a:t>"If AI translation is available, does that reduce the need for human interpreters — and is that a good thing?"</a:t>
            </a:r>
            <a:endParaRPr i="1">
              <a:solidFill>
                <a:schemeClr val="dk1"/>
              </a:solidFill>
            </a:endParaRPr>
          </a:p>
          <a:p>
            <a:pPr marL="0" lvl="0" indent="0" algn="l" rtl="0">
              <a:lnSpc>
                <a:spcPct val="115000"/>
              </a:lnSpc>
              <a:spcBef>
                <a:spcPts val="1200"/>
              </a:spcBef>
              <a:spcAft>
                <a:spcPts val="1200"/>
              </a:spcAft>
              <a:buNone/>
            </a:pPr>
            <a:endParaRPr u="sng">
              <a:solidFill>
                <a:schemeClr val="hlink"/>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dda0db7b4c_0_4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dda0db7b4c_0_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This is another example of how AI is helping improve the quality of life for people. AI can detect concussion early and can also predict other injuries before they happen to athletes. They can review behaviour that may cause future injuries and they can help make fairer decisions with automated referee systems.</a:t>
            </a:r>
            <a:endParaRPr>
              <a:solidFill>
                <a:schemeClr val="dk1"/>
              </a:solidFill>
            </a:endParaRPr>
          </a:p>
          <a:p>
            <a:pPr marL="45720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def928acaa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def928acaa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Calibri"/>
                <a:ea typeface="Calibri"/>
                <a:cs typeface="Calibri"/>
                <a:sym typeface="Calibri"/>
              </a:rPr>
              <a:t>Sample answer from Lumen: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a:p>
            <a:pPr marL="45720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cd05b5e79c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cd05b5e79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dda0db7b4c_0_3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dda0db7b4c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solidFill>
                <a:schemeClr val="hlink"/>
              </a:solidFill>
              <a:latin typeface="Calibri"/>
              <a:ea typeface="Calibri"/>
              <a:cs typeface="Calibri"/>
              <a:sym typeface="Calibri"/>
            </a:endParaRPr>
          </a:p>
          <a:p>
            <a:pPr marL="45720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dda0db7b4c_0_3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dda0db7b4c_0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Calibri"/>
                <a:ea typeface="Calibri"/>
                <a:cs typeface="Calibri"/>
                <a:sym typeface="Calibri"/>
              </a:rPr>
              <a:t>For those who are interested here are some related research articles: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 u="sng">
                <a:solidFill>
                  <a:schemeClr val="hlink"/>
                </a:solidFill>
                <a:latin typeface="Calibri"/>
                <a:ea typeface="Calibri"/>
                <a:cs typeface="Calibri"/>
                <a:sym typeface="Calibri"/>
                <a:hlinkClick r:id="rId3"/>
              </a:rPr>
              <a:t>https://www.ndtv.com/feature/heavy-ai-use-could-be-making-you-stupider-mit-research-11389115</a:t>
            </a:r>
            <a:endParaRPr u="sng">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r>
              <a:rPr lang="en" u="sng">
                <a:solidFill>
                  <a:schemeClr val="hlink"/>
                </a:solidFill>
                <a:latin typeface="Calibri"/>
                <a:ea typeface="Calibri"/>
                <a:cs typeface="Calibri"/>
                <a:sym typeface="Calibri"/>
                <a:hlinkClick r:id="rId4"/>
              </a:rPr>
              <a:t>https://arxiv.org/pdf/2506.08872</a:t>
            </a:r>
            <a:endParaRPr u="sng">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r>
              <a:rPr lang="en" u="sng">
                <a:solidFill>
                  <a:schemeClr val="hlink"/>
                </a:solidFill>
                <a:latin typeface="Calibri"/>
                <a:ea typeface="Calibri"/>
                <a:cs typeface="Calibri"/>
                <a:sym typeface="Calibri"/>
                <a:hlinkClick r:id="rId5"/>
              </a:rPr>
              <a:t>https://www.mdpi.com/2075-4698/15/1/6</a:t>
            </a:r>
            <a:r>
              <a:rPr lang="en" u="sng">
                <a:solidFill>
                  <a:schemeClr val="hlink"/>
                </a:solidFill>
                <a:latin typeface="Calibri"/>
                <a:ea typeface="Calibri"/>
                <a:cs typeface="Calibri"/>
                <a:sym typeface="Calibri"/>
              </a:rPr>
              <a:t> (Gerlich)</a:t>
            </a:r>
            <a:endParaRPr u="sng">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endParaRPr u="sng">
              <a:solidFill>
                <a:schemeClr val="hlink"/>
              </a:solidFill>
              <a:latin typeface="Calibri"/>
              <a:ea typeface="Calibri"/>
              <a:cs typeface="Calibri"/>
              <a:sym typeface="Calibri"/>
            </a:endParaRPr>
          </a:p>
          <a:p>
            <a:pPr marL="0" lvl="0" indent="0" algn="l" rtl="0">
              <a:lnSpc>
                <a:spcPct val="115000"/>
              </a:lnSpc>
              <a:spcBef>
                <a:spcPts val="0"/>
              </a:spcBef>
              <a:spcAft>
                <a:spcPts val="0"/>
              </a:spcAft>
              <a:buNone/>
            </a:pPr>
            <a:endParaRPr>
              <a:solidFill>
                <a:schemeClr val="hlink"/>
              </a:solidFill>
              <a:latin typeface="Calibri"/>
              <a:ea typeface="Calibri"/>
              <a:cs typeface="Calibri"/>
              <a:sym typeface="Calibri"/>
            </a:endParaRPr>
          </a:p>
          <a:p>
            <a:pPr marL="45720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dda0db7b4c_0_4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dda0db7b4c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slide gives students concrete, scientific evidence for something they may have already sensed intuitively, that taking shortcuts with AI might be making them less capable over time, not more.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The ChatGPT Group:</a:t>
            </a:r>
            <a:r>
              <a:rPr lang="en">
                <a:solidFill>
                  <a:schemeClr val="dk1"/>
                </a:solidFill>
              </a:rPr>
              <a:t> Ask students: </a:t>
            </a:r>
            <a:r>
              <a:rPr lang="en" i="1">
                <a:solidFill>
                  <a:schemeClr val="dk1"/>
                </a:solidFill>
              </a:rPr>
              <a:t>"If everyone in the class uses ChatGPT to write their essay, what happens to original thinking? What happens to your individual voice as a writer?"</a:t>
            </a:r>
            <a:r>
              <a:rPr lang="en">
                <a:solidFill>
                  <a:schemeClr val="dk1"/>
                </a:solidFill>
              </a:rPr>
              <a:t> The pattern of students using it more and more over time is also worth highlighting. This is the cognitive debt concept from earlier in the unit playing out in a real experiment. The tool becomes a crutch rather than a support.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The No Tech Group:</a:t>
            </a:r>
            <a:r>
              <a:rPr lang="en">
                <a:solidFill>
                  <a:schemeClr val="dk1"/>
                </a:solidFill>
              </a:rPr>
              <a:t> The fact that these students reported the most satisfaction and pride in their work is a really important human point that goes beyond academic performance. Link this to the broader idea that struggle and effort are actually part of what makes achievement meaningful. A good question: </a:t>
            </a:r>
            <a:r>
              <a:rPr lang="en" i="1">
                <a:solidFill>
                  <a:schemeClr val="dk1"/>
                </a:solidFill>
              </a:rPr>
              <a:t>"Has there been a time you worked really hard on something and felt genuinely proud of it? Would it have felt the same if a machine had done it for you?"</a:t>
            </a:r>
            <a:endParaRPr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The Google Search Group:</a:t>
            </a:r>
            <a:r>
              <a:rPr lang="en">
                <a:solidFill>
                  <a:schemeClr val="dk1"/>
                </a:solidFill>
              </a:rPr>
              <a:t> This challenges the assumption that all technology use is equal: searching for information and evaluating sources is an active, cognitively demanding task that keeps the brain engaged. Using AI to write for you is fundamentally different. This is a great opportunity to reinforce the earlier message about using AI as a finishing tool rather than a starting one.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Some students may push back and argue that ChatGPT is just a more advanced version of Google Search. The brain activity data is your strongest counter to this. The cognitive demands of the two tasks are measurably different.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 Good Closing Question:</a:t>
            </a:r>
            <a:r>
              <a:rPr lang="en">
                <a:solidFill>
                  <a:schemeClr val="dk1"/>
                </a:solidFill>
              </a:rPr>
              <a:t> </a:t>
            </a:r>
            <a:r>
              <a:rPr lang="en" i="1">
                <a:solidFill>
                  <a:schemeClr val="dk1"/>
                </a:solidFill>
              </a:rPr>
              <a:t>"Based on what you've just seen, how would you personally choose to use AI in your schoolwork and has this changed how you were thinking about it before today?"</a:t>
            </a:r>
            <a:r>
              <a:rPr lang="en">
                <a:solidFill>
                  <a:schemeClr val="dk1"/>
                </a:solidFill>
              </a:rPr>
              <a:t> This works well as a reflective journal prompt or an exit ticket to close the lesson.</a:t>
            </a:r>
            <a:endParaRPr>
              <a:solidFill>
                <a:schemeClr val="dk1"/>
              </a:solidFill>
            </a:endParaRPr>
          </a:p>
          <a:p>
            <a:pPr marL="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dda0db7b4c_0_4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dda0db7b4c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This slide introduces the concepts of cognitive debt and cognitive effort. These are really good terms for students to be thinking of every time they use AI.</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Ask students: </a:t>
            </a:r>
            <a:r>
              <a:rPr lang="en" i="1">
                <a:solidFill>
                  <a:schemeClr val="dk1"/>
                </a:solidFill>
              </a:rPr>
              <a:t>"Why do you think that students forgot their essay when they used ChatGPT first?"</a:t>
            </a:r>
            <a:r>
              <a:rPr lang="en">
                <a:solidFill>
                  <a:schemeClr val="dk1"/>
                </a:solidFill>
              </a:rPr>
              <a:t> Guide them toward the insight that if you haven't done the thinking yourself, there is nothing for your brain to actually hold onto. The essay was never really yours. You were essentially a copy-paste operator.</a:t>
            </a:r>
            <a:endParaRPr>
              <a:solidFill>
                <a:schemeClr val="dk1"/>
              </a:solidFill>
            </a:endParaRPr>
          </a:p>
          <a:p>
            <a:pPr marL="0" lvl="0" indent="0" algn="l" rtl="0">
              <a:lnSpc>
                <a:spcPct val="115000"/>
              </a:lnSpc>
              <a:spcBef>
                <a:spcPts val="1200"/>
              </a:spcBef>
              <a:spcAft>
                <a:spcPts val="0"/>
              </a:spcAft>
              <a:buNone/>
            </a:pPr>
            <a:r>
              <a:rPr lang="en">
                <a:solidFill>
                  <a:schemeClr val="dk1"/>
                </a:solidFill>
              </a:rPr>
              <a:t>The finding that students who thought independently first and then used ChatGPT performed better is an important and hopeful message. It shows AI isn't the enemy of good work, it's about </a:t>
            </a:r>
            <a:r>
              <a:rPr lang="en" i="1">
                <a:solidFill>
                  <a:schemeClr val="dk1"/>
                </a:solidFill>
              </a:rPr>
              <a:t>when</a:t>
            </a:r>
            <a:r>
              <a:rPr lang="en">
                <a:solidFill>
                  <a:schemeClr val="dk1"/>
                </a:solidFill>
              </a:rPr>
              <a:t> in the process you bring it in.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Cognitive Debt:</a:t>
            </a:r>
            <a:r>
              <a:rPr lang="en">
                <a:solidFill>
                  <a:schemeClr val="dk1"/>
                </a:solidFill>
              </a:rPr>
              <a:t> Emphasise the word "quietly". This is what makes it dangerous. Students don't notice cognitive debt building up because in the short term, using AI feels efficient and the results look fine. It is only over time that the gap between what they can produce with AI and what they can produce independently grows wider. Ask students: </a:t>
            </a:r>
            <a:r>
              <a:rPr lang="en" i="1">
                <a:solidFill>
                  <a:schemeClr val="dk1"/>
                </a:solidFill>
              </a:rPr>
              <a:t>"Can you think of another area of life where taking shortcuts regularly might cost you something later?"</a:t>
            </a:r>
            <a:endParaRPr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Cognitive Effort:</a:t>
            </a:r>
            <a:r>
              <a:rPr lang="en">
                <a:solidFill>
                  <a:schemeClr val="dk1"/>
                </a:solidFill>
              </a:rPr>
              <a:t>. Cognitive effort is not about making school harder for the sake of it. It is about the fact that thinking is literally a workout for your brain, and like any workout, the struggle is where the growth happens. The students who wrote independently reported more pride and satisfaction in their work. Effort and reward are connected.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 Good Discussion Question:</a:t>
            </a:r>
            <a:r>
              <a:rPr lang="en">
                <a:solidFill>
                  <a:schemeClr val="dk1"/>
                </a:solidFill>
              </a:rPr>
              <a:t> </a:t>
            </a:r>
            <a:r>
              <a:rPr lang="en" i="1">
                <a:solidFill>
                  <a:schemeClr val="dk1"/>
                </a:solidFill>
              </a:rPr>
              <a:t>"If you used AI for every assignment for the next two years, what do you think would happen to your ability to write and think without it?"</a:t>
            </a:r>
            <a:r>
              <a:rPr lang="en">
                <a:solidFill>
                  <a:schemeClr val="dk1"/>
                </a:solidFill>
              </a:rPr>
              <a:t> This tends to generate honest and sometimes uncomfortable answers that make the concept of cognitive debt feel very real.</a:t>
            </a:r>
            <a:endParaRPr>
              <a:solidFill>
                <a:schemeClr val="dk1"/>
              </a:solidFill>
            </a:endParaRPr>
          </a:p>
          <a:p>
            <a:pPr marL="45720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dda0db7b4c_0_3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dda0db7b4c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Calibri"/>
                <a:ea typeface="Calibri"/>
                <a:cs typeface="Calibri"/>
                <a:sym typeface="Calibri"/>
              </a:rPr>
              <a:t>The key point here is that it is OK to use AI to help you as long as you are doing the important thinking.</a:t>
            </a:r>
            <a:endParaRPr>
              <a:solidFill>
                <a:schemeClr val="dk1"/>
              </a:solidFill>
              <a:latin typeface="Calibri"/>
              <a:ea typeface="Calibri"/>
              <a:cs typeface="Calibri"/>
              <a:sym typeface="Calibri"/>
            </a:endParaRPr>
          </a:p>
          <a:p>
            <a:pPr marL="45720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dda0db7b4c_0_2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dda0db7b4c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intent of this activity is to get students to think about what is cognitive effort vs debt</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def928aca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def928ac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This part of the lesson is about the application of AI in creative fields (such as music, fiction writing and movies) and some of the issues around copyright and fair use of AI.</a:t>
            </a:r>
            <a:br>
              <a:rPr lang="en">
                <a:solidFill>
                  <a:schemeClr val="dk1"/>
                </a:solidFill>
              </a:rPr>
            </a:br>
            <a:br>
              <a:rPr lang="en">
                <a:solidFill>
                  <a:schemeClr val="dk1"/>
                </a:solidFill>
              </a:rPr>
            </a:br>
            <a:r>
              <a:rPr lang="en">
                <a:solidFill>
                  <a:schemeClr val="dk1"/>
                </a:solidFill>
              </a:rPr>
              <a:t>Some students might have have strong views about the use of AI in these creative areas and fears about what this might mean for their futures as artists. Although it is hard to predict exactly what will happen with creative fields, it seems very likely that there always be a need for human creativity and AI will not replace humans completely. One point you can emphasis is that AI tools can help creatives speed up their work and help them create more.</a:t>
            </a:r>
            <a:endParaRPr>
              <a:solidFill>
                <a:schemeClr val="dk1"/>
              </a:solidFill>
            </a:endParaRPr>
          </a:p>
          <a:p>
            <a:pPr marL="0" lvl="0" indent="0" algn="l" rtl="0">
              <a:lnSpc>
                <a:spcPct val="115000"/>
              </a:lnSpc>
              <a:spcBef>
                <a:spcPts val="1200"/>
              </a:spcBef>
              <a:spcAft>
                <a:spcPts val="0"/>
              </a:spcAft>
              <a:buNone/>
            </a:pPr>
            <a:r>
              <a:rPr lang="en">
                <a:solidFill>
                  <a:schemeClr val="dk1"/>
                </a:solidFill>
              </a:rPr>
              <a:t>There is an activity where students can discuss these issues and other opportunities where you let students share their perspectives throughout this part of the lesson if you would like to encourage this discussion.</a:t>
            </a:r>
            <a:endParaRPr>
              <a:solidFill>
                <a:schemeClr val="dk1"/>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e160a1952d_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e160a1952d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If you have time and/or students interested in design, you might want to show them examples of how tools like Figma and Canva have AI features that can be used to generate designs quickly. Similarly, presentation tools like Google Slides and Microsoft PowerPoint have features that can be used to quickly change the design of slides. There will also be more examples of how designers and developers can create mockup designs quickly, when students learn about vibe coding.</a:t>
            </a:r>
            <a:endParaRPr b="1">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def928acaa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def928aca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endParaRPr u="sng">
              <a:solidFill>
                <a:schemeClr val="hlink"/>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e160a1952d_3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e160a1952d_3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Anthropic paid to settle a lawsuit, because they had been found to have used pirated books (downloaded for free on the internet) as part of their training data. If they had paid for the books they downloaded, they would have been able to use them for training their models (including the Claude LLMs). </a:t>
            </a:r>
            <a:br>
              <a:rPr lang="en">
                <a:solidFill>
                  <a:schemeClr val="dk1"/>
                </a:solidFill>
              </a:rPr>
            </a:br>
            <a:br>
              <a:rPr lang="en">
                <a:solidFill>
                  <a:schemeClr val="dk1"/>
                </a:solidFill>
              </a:rPr>
            </a:br>
            <a:r>
              <a:rPr lang="en">
                <a:solidFill>
                  <a:schemeClr val="dk1"/>
                </a:solidFill>
              </a:rPr>
              <a:t>Copyright law is different in different countries and it’s important to note that a lot of the big AI companies run in the US, where there are generally less strict copyright laws, compared to Australia.</a:t>
            </a:r>
            <a:endParaRPr>
              <a:solidFill>
                <a:schemeClr val="dk1"/>
              </a:solidFill>
            </a:endParaRPr>
          </a:p>
          <a:p>
            <a:pPr marL="0" lvl="0" indent="0" algn="l" rtl="0">
              <a:lnSpc>
                <a:spcPct val="115000"/>
              </a:lnSpc>
              <a:spcBef>
                <a:spcPts val="1200"/>
              </a:spcBef>
              <a:spcAft>
                <a:spcPts val="0"/>
              </a:spcAft>
              <a:buNone/>
            </a:pPr>
            <a:r>
              <a:rPr lang="en">
                <a:solidFill>
                  <a:schemeClr val="dk1"/>
                </a:solidFill>
              </a:rPr>
              <a:t>Teachers may want to challenge students to find other lawsuits against AI companies similar to this Anthropic one. There are plenty around!</a:t>
            </a:r>
            <a:endParaRPr>
              <a:solidFill>
                <a:schemeClr val="dk1"/>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e7023ec50e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e7023ec50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a:solidFill>
                  <a:schemeClr val="dk1"/>
                </a:solidFill>
              </a:rPr>
              <a:t>This is a quick recap of the types of false information.</a:t>
            </a:r>
            <a:endParaRPr sz="1300">
              <a:solidFill>
                <a:schemeClr val="dk1"/>
              </a:solidFill>
            </a:endParaRPr>
          </a:p>
          <a:p>
            <a:pPr marL="0" lvl="0" indent="0" algn="l" rtl="0">
              <a:lnSpc>
                <a:spcPct val="115000"/>
              </a:lnSpc>
              <a:spcBef>
                <a:spcPts val="0"/>
              </a:spcBef>
              <a:spcAft>
                <a:spcPts val="0"/>
              </a:spcAft>
              <a:buNone/>
            </a:pPr>
            <a:endParaRPr sz="1300">
              <a:solidFill>
                <a:schemeClr val="dk1"/>
              </a:solidFill>
            </a:endParaRPr>
          </a:p>
          <a:p>
            <a:pPr marL="0" lvl="0" indent="0" algn="l" rtl="0">
              <a:lnSpc>
                <a:spcPct val="115000"/>
              </a:lnSpc>
              <a:spcBef>
                <a:spcPts val="0"/>
              </a:spcBef>
              <a:spcAft>
                <a:spcPts val="0"/>
              </a:spcAft>
              <a:buNone/>
            </a:pPr>
            <a:r>
              <a:rPr lang="en" sz="1300">
                <a:solidFill>
                  <a:schemeClr val="dk1"/>
                </a:solidFill>
              </a:rPr>
              <a:t>Students should drag each example box into the matching type box.</a:t>
            </a:r>
            <a:endParaRPr sz="1300">
              <a:solidFill>
                <a:schemeClr val="dk1"/>
              </a:solidFill>
            </a:endParaRPr>
          </a:p>
          <a:p>
            <a:pPr marL="0" lvl="0" indent="0" algn="l" rtl="0">
              <a:lnSpc>
                <a:spcPct val="115000"/>
              </a:lnSpc>
              <a:spcBef>
                <a:spcPts val="0"/>
              </a:spcBef>
              <a:spcAft>
                <a:spcPts val="0"/>
              </a:spcAft>
              <a:buNone/>
            </a:pPr>
            <a:endParaRPr sz="1300">
              <a:solidFill>
                <a:schemeClr val="dk1"/>
              </a:solidFill>
            </a:endParaRPr>
          </a:p>
          <a:p>
            <a:pPr marL="0" lvl="0" indent="0" algn="l" rtl="0">
              <a:lnSpc>
                <a:spcPct val="115000"/>
              </a:lnSpc>
              <a:spcBef>
                <a:spcPts val="0"/>
              </a:spcBef>
              <a:spcAft>
                <a:spcPts val="0"/>
              </a:spcAft>
              <a:buNone/>
            </a:pPr>
            <a:r>
              <a:rPr lang="en" sz="1300">
                <a:solidFill>
                  <a:schemeClr val="dk1"/>
                </a:solidFill>
              </a:rPr>
              <a:t>Answers:</a:t>
            </a:r>
            <a:endParaRPr sz="1300">
              <a:solidFill>
                <a:schemeClr val="dk1"/>
              </a:solidFill>
            </a:endParaRPr>
          </a:p>
          <a:p>
            <a:pPr marL="0" lvl="0" indent="0" algn="l" rtl="0">
              <a:lnSpc>
                <a:spcPct val="115000"/>
              </a:lnSpc>
              <a:spcBef>
                <a:spcPts val="0"/>
              </a:spcBef>
              <a:spcAft>
                <a:spcPts val="0"/>
              </a:spcAft>
              <a:buNone/>
            </a:pPr>
            <a:r>
              <a:rPr lang="en" sz="1300">
                <a:solidFill>
                  <a:schemeClr val="dk1"/>
                </a:solidFill>
              </a:rPr>
              <a:t>Chatbot makes up a statistic - Misinformation</a:t>
            </a:r>
            <a:endParaRPr sz="1300">
              <a:solidFill>
                <a:schemeClr val="dk1"/>
              </a:solidFill>
            </a:endParaRPr>
          </a:p>
          <a:p>
            <a:pPr marL="0" lvl="0" indent="0" algn="l" rtl="0">
              <a:lnSpc>
                <a:spcPct val="115000"/>
              </a:lnSpc>
              <a:spcBef>
                <a:spcPts val="0"/>
              </a:spcBef>
              <a:spcAft>
                <a:spcPts val="0"/>
              </a:spcAft>
              <a:buNone/>
            </a:pPr>
            <a:r>
              <a:rPr lang="en" sz="1300">
                <a:solidFill>
                  <a:schemeClr val="dk1"/>
                </a:solidFill>
              </a:rPr>
              <a:t>Reposts an AI flood image - Misinformation</a:t>
            </a:r>
            <a:endParaRPr sz="1300">
              <a:solidFill>
                <a:schemeClr val="dk1"/>
              </a:solidFill>
            </a:endParaRPr>
          </a:p>
          <a:p>
            <a:pPr marL="0" lvl="0" indent="0" algn="l" rtl="0">
              <a:lnSpc>
                <a:spcPct val="115000"/>
              </a:lnSpc>
              <a:spcBef>
                <a:spcPts val="0"/>
              </a:spcBef>
              <a:spcAft>
                <a:spcPts val="0"/>
              </a:spcAft>
              <a:buNone/>
            </a:pPr>
            <a:r>
              <a:rPr lang="en" sz="1300">
                <a:solidFill>
                  <a:schemeClr val="dk1"/>
                </a:solidFill>
              </a:rPr>
              <a:t>Fake account makes a deepfake - Disinformation</a:t>
            </a:r>
            <a:endParaRPr sz="1300">
              <a:solidFill>
                <a:schemeClr val="dk1"/>
              </a:solidFill>
            </a:endParaRPr>
          </a:p>
          <a:p>
            <a:pPr marL="0" lvl="0" indent="0" algn="l" rtl="0">
              <a:lnSpc>
                <a:spcPct val="115000"/>
              </a:lnSpc>
              <a:spcBef>
                <a:spcPts val="0"/>
              </a:spcBef>
              <a:spcAft>
                <a:spcPts val="0"/>
              </a:spcAft>
              <a:buNone/>
            </a:pPr>
            <a:r>
              <a:rPr lang="en" sz="1300">
                <a:solidFill>
                  <a:schemeClr val="dk1"/>
                </a:solidFill>
              </a:rPr>
              <a:t>AI bots post fake reviews - Disinformation</a:t>
            </a:r>
            <a:endParaRPr sz="1300">
              <a:solidFill>
                <a:schemeClr val="dk1"/>
              </a:solidFill>
            </a:endParaRPr>
          </a:p>
          <a:p>
            <a:pPr marL="0" lvl="0" indent="0" algn="l" rtl="0">
              <a:lnSpc>
                <a:spcPct val="115000"/>
              </a:lnSpc>
              <a:spcBef>
                <a:spcPts val="0"/>
              </a:spcBef>
              <a:spcAft>
                <a:spcPts val="0"/>
              </a:spcAft>
              <a:buNone/>
            </a:pPr>
            <a:endParaRPr sz="1300">
              <a:solidFill>
                <a:schemeClr val="dk1"/>
              </a:solidFill>
            </a:endParaRPr>
          </a:p>
          <a:p>
            <a:pPr marL="0" lvl="0" indent="0" algn="l" rtl="0">
              <a:lnSpc>
                <a:spcPct val="115000"/>
              </a:lnSpc>
              <a:spcBef>
                <a:spcPts val="0"/>
              </a:spcBef>
              <a:spcAft>
                <a:spcPts val="0"/>
              </a:spcAft>
              <a:buNone/>
            </a:pPr>
            <a:r>
              <a:rPr lang="en" sz="1300">
                <a:solidFill>
                  <a:schemeClr val="dk1"/>
                </a:solidFill>
              </a:rPr>
              <a:t>Remind students to think about intent: was it a mistake, or was someone trying to trick people?</a:t>
            </a:r>
            <a:endParaRPr sz="1300">
              <a:solidFill>
                <a:schemeClr val="dk1"/>
              </a:solidFill>
            </a:endParaRPr>
          </a:p>
          <a:p>
            <a:pPr marL="0" lvl="0" indent="0" algn="l" rtl="0">
              <a:lnSpc>
                <a:spcPct val="115000"/>
              </a:lnSpc>
              <a:spcBef>
                <a:spcPts val="0"/>
              </a:spcBef>
              <a:spcAft>
                <a:spcPts val="0"/>
              </a:spcAft>
              <a:buNone/>
            </a:pPr>
            <a:endParaRPr sz="1600" b="1">
              <a:solidFill>
                <a:srgbClr val="1F3F6D"/>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dda0db7b4c_0_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dda0db7b4c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t>It’s important to note that fair use is more relevant for the big AI companies (for example, OpenAI and Anthrophic) than fair dealing because they mostly operate in the US.</a:t>
            </a:r>
            <a:endParaRPr/>
          </a:p>
          <a:p>
            <a:pPr marL="0" lvl="0" indent="0" algn="l" rtl="0">
              <a:lnSpc>
                <a:spcPct val="115000"/>
              </a:lnSpc>
              <a:spcBef>
                <a:spcPts val="1200"/>
              </a:spcBef>
              <a:spcAft>
                <a:spcPts val="0"/>
              </a:spcAft>
              <a:buNone/>
            </a:pPr>
            <a:r>
              <a:rPr lang="en"/>
              <a:t>If you would like to know more about the differences between fair use and fair dealing, this page on the University of Newcastle website explains the differences: </a:t>
            </a:r>
            <a:r>
              <a:rPr lang="en" u="sng">
                <a:solidFill>
                  <a:schemeClr val="hlink"/>
                </a:solidFill>
                <a:hlinkClick r:id="rId3"/>
              </a:rPr>
              <a:t>https://www.newcastle.edu.au/library/teaching-and-research-support/copyright/copyright-basics/copyright-basics/fair-dealing-vs.-fair-use</a:t>
            </a:r>
            <a:r>
              <a:rPr lang="en"/>
              <a:t> </a:t>
            </a:r>
            <a:endParaRPr/>
          </a:p>
          <a:p>
            <a:pPr marL="0" lvl="0" indent="0" algn="l" rtl="0">
              <a:lnSpc>
                <a:spcPct val="115000"/>
              </a:lnSpc>
              <a:spcBef>
                <a:spcPts val="1200"/>
              </a:spcBef>
              <a:spcAft>
                <a:spcPts val="0"/>
              </a:spcAft>
              <a:buNone/>
            </a:pPr>
            <a:r>
              <a:rPr lang="en">
                <a:solidFill>
                  <a:schemeClr val="dk1"/>
                </a:solidFill>
              </a:rPr>
              <a:t>However, you may want to only mention fair dealing briefly and focus on the idea of fair use in court cases in the US for this lesson.</a:t>
            </a:r>
            <a:endParaRPr>
              <a:solidFill>
                <a:schemeClr val="dk1"/>
              </a:solidFill>
            </a:endParaRPr>
          </a:p>
          <a:p>
            <a:pPr marL="0" lvl="0" indent="0" algn="l" rtl="0">
              <a:lnSpc>
                <a:spcPct val="115000"/>
              </a:lnSpc>
              <a:spcBef>
                <a:spcPts val="1200"/>
              </a:spcBef>
              <a:spcAft>
                <a:spcPts val="0"/>
              </a:spcAft>
              <a:buNone/>
            </a:pPr>
            <a:endParaRPr b="1">
              <a:solidFill>
                <a:schemeClr val="dk1"/>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e160a1952d_3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e160a1952d_3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t>This slide refers back to the Anthrophic court case mentioned on a previous slide. The key point of this slide and the preceding slides is that AI developers (in the US) are able to claim that training on copyrighted materials is fair use because the AI are learning from them like a human would and are not directly reproducing them. However, authors.</a:t>
            </a:r>
            <a:endParaRPr/>
          </a:p>
          <a:p>
            <a:pPr marL="0" lvl="0" indent="0" algn="l" rtl="0">
              <a:lnSpc>
                <a:spcPct val="115000"/>
              </a:lnSpc>
              <a:spcBef>
                <a:spcPts val="1200"/>
              </a:spcBef>
              <a:spcAft>
                <a:spcPts val="0"/>
              </a:spcAft>
              <a:buNone/>
            </a:pPr>
            <a:r>
              <a:rPr lang="en"/>
              <a:t>This is a topic where there is a lot of grey area (not black and white) and complexity because of differences in copyright laws across different countries. This makes it a good topic for discussion.</a:t>
            </a:r>
            <a:endParaRPr/>
          </a:p>
          <a:p>
            <a:pPr marL="0" lvl="0" indent="0" algn="l" rtl="0">
              <a:lnSpc>
                <a:spcPct val="115000"/>
              </a:lnSpc>
              <a:spcBef>
                <a:spcPts val="1200"/>
              </a:spcBef>
              <a:spcAft>
                <a:spcPts val="0"/>
              </a:spcAft>
              <a:buNone/>
            </a:pPr>
            <a:r>
              <a:rPr lang="en"/>
              <a:t>Another reference for the Anthropic case: </a:t>
            </a:r>
            <a:r>
              <a:rPr lang="en" b="1" u="sng">
                <a:solidFill>
                  <a:schemeClr val="hlink"/>
                </a:solidFill>
                <a:hlinkClick r:id="rId3"/>
              </a:rPr>
              <a:t>https://apnews.com/article/anthropic-copyright-authors-settlement-training-f294266bc79a16ec90d2ddccdf435164</a:t>
            </a:r>
            <a:endParaRPr b="1">
              <a:solidFill>
                <a:schemeClr val="dk1"/>
              </a:solidFill>
            </a:endParaRPr>
          </a:p>
          <a:p>
            <a:pPr marL="0" lvl="0" indent="0" algn="l" rtl="0">
              <a:lnSpc>
                <a:spcPct val="115000"/>
              </a:lnSpc>
              <a:spcBef>
                <a:spcPts val="1200"/>
              </a:spcBef>
              <a:spcAft>
                <a:spcPts val="0"/>
              </a:spcAft>
              <a:buNone/>
            </a:pPr>
            <a:endParaRPr b="1">
              <a:solidFill>
                <a:schemeClr val="dk1"/>
              </a:solidFill>
            </a:endParaRPr>
          </a:p>
          <a:p>
            <a:pPr marL="0" lvl="0" indent="0" algn="l" rtl="0">
              <a:lnSpc>
                <a:spcPct val="115000"/>
              </a:lnSpc>
              <a:spcBef>
                <a:spcPts val="1200"/>
              </a:spcBef>
              <a:spcAft>
                <a:spcPts val="0"/>
              </a:spcAft>
              <a:buNone/>
            </a:pPr>
            <a:endParaRPr b="1">
              <a:solidFill>
                <a:schemeClr val="dk1"/>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e957547cf6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e957547cf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intent of this activity is to get students to actively think and reflect on copyright issues, as they relate to Generative AI. Students discuss these these issues in small groups at first and then you can open up the discussion to the whole class.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We suggest you run the activity in the following way: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Split students into small groups of 3-4, away from their laptops/computers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Give students 10-15 minutes to discuss points for and against the statement and write them down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Move around the room to check in with students and offer examples if they are stuck</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After all (or most) groups have at least 2 arguments for both for and against and have voted on which they agree with most, ask each group to share their thoughts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If the students are are engaged in the discussion as a class, spend some time discussing it as a whole group. Otherwise, you can wrap up the activity and move onto the next part of the lesson.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If the students are getting stuck thinking of arguments for and against the statements, you can use the worksheet solutions as examples. Or if the solutions include arguments that students don’t raise, you could discuss these as a group before moving onto the next part of the lesson.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Some students could have strong views about how AI can generate responses that included copyrighted materials and the impact this could have on authors and other creators. Some students might be indifferent to, or unaware of, these issues and not see them as potential problems. </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dda0db7b4c_0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dda0db7b4c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Fake AI books flooding Amazon under real authors' names</a:t>
            </a:r>
            <a:endParaRPr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is a particularly vivid example for students:</a:t>
            </a: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AI-generated fake books are appearing on Amazon using real authors' names - sometimes with deliberate misspellings like "Savana Gathrie" instead of Savannah Guthrie - tricking readers into buying them.</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The Authors Guild</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Author Jane Friedman found six books bearing her name on Amazon that she never wrote. "As soon as I saw these books, I knew they were likely AI-generated… it was exactly the kind of generic, vague, not very good writing I would expect," she said.</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The Authors Guild</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One author described the experience of removing fake books as "like whack-a-mole": take them down, and more appear weeks later.</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The Authors Guild</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 Authors Guild CEO noted that AI has made producing these copycat books "so much easier and faster" and that they crowd out the real book before it even comes out.</a:t>
            </a:r>
            <a:r>
              <a:rPr lang="en">
                <a:solidFill>
                  <a:schemeClr val="dk1"/>
                </a:solidFill>
                <a:uFill>
                  <a:noFill/>
                </a:uFill>
                <a:hlinkClick r:id="rId4">
                  <a:extLst>
                    <a:ext uri="{A12FA001-AC4F-418D-AE19-62706E023703}">
                      <ahyp:hlinkClr xmlns:ahyp="http://schemas.microsoft.com/office/drawing/2018/hyperlinkcolor" val="tx"/>
                    </a:ext>
                  </a:extLst>
                </a:hlinkClick>
              </a:rPr>
              <a:t> </a:t>
            </a:r>
            <a:r>
              <a:rPr lang="en" u="sng">
                <a:solidFill>
                  <a:schemeClr val="hlink"/>
                </a:solidFill>
                <a:hlinkClick r:id="rId4"/>
              </a:rPr>
              <a:t>Variety</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t>
            </a:r>
            <a:r>
              <a:rPr lang="en">
                <a:solidFill>
                  <a:schemeClr val="dk1"/>
                </a:solidFill>
                <a:uFill>
                  <a:noFill/>
                </a:uFill>
                <a:hlinkClick r:id="rId5">
                  <a:extLst>
                    <a:ext uri="{A12FA001-AC4F-418D-AE19-62706E023703}">
                      <ahyp:hlinkClr xmlns:ahyp="http://schemas.microsoft.com/office/drawing/2018/hyperlinkcolor" val="tx"/>
                    </a:ext>
                  </a:extLst>
                </a:hlinkClick>
              </a:rPr>
              <a:t> </a:t>
            </a:r>
            <a:r>
              <a:rPr lang="en" u="sng">
                <a:solidFill>
                  <a:schemeClr val="hlink"/>
                </a:solidFill>
                <a:hlinkClick r:id="rId5"/>
              </a:rPr>
              <a:t>NPR — Authors push back on AI scam books on Amazon</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t>
            </a:r>
            <a:r>
              <a:rPr lang="en">
                <a:solidFill>
                  <a:schemeClr val="dk1"/>
                </a:solidFill>
                <a:uFill>
                  <a:noFill/>
                </a:uFill>
                <a:hlinkClick r:id="rId6">
                  <a:extLst>
                    <a:ext uri="{A12FA001-AC4F-418D-AE19-62706E023703}">
                      <ahyp:hlinkClr xmlns:ahyp="http://schemas.microsoft.com/office/drawing/2018/hyperlinkcolor" val="tx"/>
                    </a:ext>
                  </a:extLst>
                </a:hlinkClick>
              </a:rPr>
              <a:t> </a:t>
            </a:r>
            <a:r>
              <a:rPr lang="en" u="sng">
                <a:solidFill>
                  <a:schemeClr val="hlink"/>
                </a:solidFill>
                <a:hlinkClick r:id="rId6"/>
              </a:rPr>
              <a:t>Bloomberg Law — Fake Books on Amazon Drive Authors to Shield Their Names</a:t>
            </a:r>
            <a:endParaRPr u="sng">
              <a:solidFill>
                <a:schemeClr val="hlink"/>
              </a:solidFill>
            </a:endParaRPr>
          </a:p>
          <a:p>
            <a:pPr marL="0" lvl="0" indent="0" algn="l" rtl="0">
              <a:lnSpc>
                <a:spcPct val="115000"/>
              </a:lnSpc>
              <a:spcBef>
                <a:spcPts val="1200"/>
              </a:spcBef>
              <a:spcAft>
                <a:spcPts val="0"/>
              </a:spcAft>
              <a:buNone/>
            </a:pPr>
            <a:r>
              <a:rPr lang="en" b="1">
                <a:solidFill>
                  <a:schemeClr val="dk1"/>
                </a:solidFill>
              </a:rPr>
              <a:t>The Empty Book (2026)</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Following the silent album, 10,000 writers published a book together called </a:t>
            </a:r>
            <a:r>
              <a:rPr lang="en" i="1">
                <a:solidFill>
                  <a:schemeClr val="dk1"/>
                </a:solidFill>
              </a:rPr>
              <a:t>Don't Steal This Book</a:t>
            </a:r>
            <a:r>
              <a:rPr lang="en">
                <a:solidFill>
                  <a:schemeClr val="dk1"/>
                </a:solidFill>
              </a:rPr>
              <a:t> — which was completely empty, as a protest against AI firms using authors' work without permission.</a:t>
            </a:r>
            <a:r>
              <a:rPr lang="en">
                <a:solidFill>
                  <a:schemeClr val="dk1"/>
                </a:solidFill>
                <a:uFill>
                  <a:noFill/>
                </a:uFill>
                <a:hlinkClick r:id="rId7">
                  <a:extLst>
                    <a:ext uri="{A12FA001-AC4F-418D-AE19-62706E023703}">
                      <ahyp:hlinkClr xmlns:ahyp="http://schemas.microsoft.com/office/drawing/2018/hyperlinkcolor" val="tx"/>
                    </a:ext>
                  </a:extLst>
                </a:hlinkClick>
              </a:rPr>
              <a:t> </a:t>
            </a:r>
            <a:r>
              <a:rPr lang="en" u="sng">
                <a:solidFill>
                  <a:srgbClr val="0097A7"/>
                </a:solidFill>
                <a:hlinkClick r:id="rId7">
                  <a:extLst>
                    <a:ext uri="{A12FA001-AC4F-418D-AE19-62706E023703}">
                      <ahyp:hlinkClr xmlns:ahyp="http://schemas.microsoft.com/office/drawing/2018/hyperlinkcolor" val="tx"/>
                    </a:ext>
                  </a:extLst>
                </a:hlinkClick>
              </a:rPr>
              <a:t>Soundplate</a:t>
            </a:r>
            <a:endParaRPr u="sng">
              <a:solidFill>
                <a:srgbClr val="0097A7"/>
              </a:solidFill>
            </a:endParaRPr>
          </a:p>
          <a:p>
            <a:pPr marL="0" lvl="0" indent="0" algn="l" rtl="0">
              <a:lnSpc>
                <a:spcPct val="115000"/>
              </a:lnSpc>
              <a:spcBef>
                <a:spcPts val="1200"/>
              </a:spcBef>
              <a:spcAft>
                <a:spcPts val="0"/>
              </a:spcAft>
              <a:buNone/>
            </a:pPr>
            <a:r>
              <a:rPr lang="en" b="1">
                <a:solidFill>
                  <a:schemeClr val="dk1"/>
                </a:solidFill>
              </a:rPr>
              <a:t>The Big Lawsuit — household name authors vs. OpenAI</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In 2023, the Authors Guild filed a class action lawsuit against OpenAI, with named plaintiffs including John Grisham, George R.R. Martin, Jodi Picoult, Jonathan Franzen and David Baldacci — some of the best-selling authors in the world.</a:t>
            </a:r>
            <a:r>
              <a:rPr lang="en">
                <a:solidFill>
                  <a:schemeClr val="dk1"/>
                </a:solidFill>
                <a:uFill>
                  <a:noFill/>
                </a:uFill>
                <a:hlinkClick r:id="rId8">
                  <a:extLst>
                    <a:ext uri="{A12FA001-AC4F-418D-AE19-62706E023703}">
                      <ahyp:hlinkClr xmlns:ahyp="http://schemas.microsoft.com/office/drawing/2018/hyperlinkcolor" val="tx"/>
                    </a:ext>
                  </a:extLst>
                </a:hlinkClick>
              </a:rPr>
              <a:t> </a:t>
            </a:r>
            <a:r>
              <a:rPr lang="en" u="sng">
                <a:solidFill>
                  <a:schemeClr val="hlink"/>
                </a:solidFill>
                <a:hlinkClick r:id="rId8"/>
              </a:rPr>
              <a:t>TechCrunch</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 lawsuit alleged that books were downloaded from pirate ebook repositories and copied into the fabric of ChatGPT, which OpenAI expects to earn many billions from. The authors argued that without their work, OpenAI "would have a vastly different commercial product."</a:t>
            </a:r>
            <a:r>
              <a:rPr lang="en">
                <a:solidFill>
                  <a:schemeClr val="dk1"/>
                </a:solidFill>
                <a:uFill>
                  <a:noFill/>
                </a:uFill>
                <a:hlinkClick r:id="rId9">
                  <a:extLst>
                    <a:ext uri="{A12FA001-AC4F-418D-AE19-62706E023703}">
                      <ahyp:hlinkClr xmlns:ahyp="http://schemas.microsoft.com/office/drawing/2018/hyperlinkcolor" val="tx"/>
                    </a:ext>
                  </a:extLst>
                </a:hlinkClick>
              </a:rPr>
              <a:t> </a:t>
            </a:r>
            <a:r>
              <a:rPr lang="en" u="sng">
                <a:solidFill>
                  <a:schemeClr val="hlink"/>
                </a:solidFill>
                <a:hlinkClick r:id="rId9"/>
              </a:rPr>
              <a:t>NPR</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 lawsuit also cited attempts to use AI to generate volumes 6 and 7 of George R.R. Martin's Game of Thrones series — books he hasn't written yet — as an example of how AI exploits authors' creative identities.</a:t>
            </a:r>
            <a:r>
              <a:rPr lang="en">
                <a:solidFill>
                  <a:schemeClr val="dk1"/>
                </a:solidFill>
                <a:uFill>
                  <a:noFill/>
                </a:uFill>
                <a:hlinkClick r:id="rId9">
                  <a:extLst>
                    <a:ext uri="{A12FA001-AC4F-418D-AE19-62706E023703}">
                      <ahyp:hlinkClr xmlns:ahyp="http://schemas.microsoft.com/office/drawing/2018/hyperlinkcolor" val="tx"/>
                    </a:ext>
                  </a:extLst>
                </a:hlinkClick>
              </a:rPr>
              <a:t> </a:t>
            </a:r>
            <a:r>
              <a:rPr lang="en" u="sng">
                <a:solidFill>
                  <a:schemeClr val="hlink"/>
                </a:solidFill>
                <a:hlinkClick r:id="rId9"/>
              </a:rPr>
              <a:t>NPR</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t>
            </a:r>
            <a:r>
              <a:rPr lang="en">
                <a:solidFill>
                  <a:schemeClr val="dk1"/>
                </a:solidFill>
                <a:uFill>
                  <a:noFill/>
                </a:uFill>
                <a:hlinkClick r:id="rId10">
                  <a:extLst>
                    <a:ext uri="{A12FA001-AC4F-418D-AE19-62706E023703}">
                      <ahyp:hlinkClr xmlns:ahyp="http://schemas.microsoft.com/office/drawing/2018/hyperlinkcolor" val="tx"/>
                    </a:ext>
                  </a:extLst>
                </a:hlinkClick>
              </a:rPr>
              <a:t> </a:t>
            </a:r>
            <a:r>
              <a:rPr lang="en" u="sng">
                <a:solidFill>
                  <a:schemeClr val="hlink"/>
                </a:solidFill>
                <a:hlinkClick r:id="rId10"/>
              </a:rPr>
              <a:t>CNN — George R.R. Martin, Jodi Picoult and other famous writers sue OpenAI</a:t>
            </a:r>
            <a:endParaRPr u="sng">
              <a:solidFill>
                <a:schemeClr val="hlink"/>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t>
            </a:r>
            <a:r>
              <a:rPr lang="en">
                <a:solidFill>
                  <a:schemeClr val="dk1"/>
                </a:solidFill>
                <a:uFill>
                  <a:noFill/>
                </a:uFill>
                <a:hlinkClick r:id="rId11">
                  <a:extLst>
                    <a:ext uri="{A12FA001-AC4F-418D-AE19-62706E023703}">
                      <ahyp:hlinkClr xmlns:ahyp="http://schemas.microsoft.com/office/drawing/2018/hyperlinkcolor" val="tx"/>
                    </a:ext>
                  </a:extLst>
                </a:hlinkClick>
              </a:rPr>
              <a:t> </a:t>
            </a:r>
            <a:r>
              <a:rPr lang="en" u="sng">
                <a:solidFill>
                  <a:schemeClr val="hlink"/>
                </a:solidFill>
                <a:hlinkClick r:id="rId11"/>
              </a:rPr>
              <a:t>Authors Guild — full details of the lawsuit</a:t>
            </a:r>
            <a:endParaRPr u="sng">
              <a:solidFill>
                <a:schemeClr val="hlink"/>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dda0db7b4c_0_2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dda0db7b4c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200">
                <a:solidFill>
                  <a:schemeClr val="dk1"/>
                </a:solidFill>
                <a:latin typeface="Roboto"/>
                <a:ea typeface="Roboto"/>
                <a:cs typeface="Roboto"/>
                <a:sym typeface="Roboto"/>
              </a:rPr>
              <a:t>200+ musicians signed an open letter (2024)</a:t>
            </a:r>
            <a:endParaRPr sz="1200">
              <a:solidFill>
                <a:schemeClr val="dk1"/>
              </a:solidFill>
              <a:latin typeface="Roboto"/>
              <a:ea typeface="Roboto"/>
              <a:cs typeface="Roboto"/>
              <a:sym typeface="Roboto"/>
            </a:endParaRPr>
          </a:p>
          <a:p>
            <a:pPr marL="457200" lvl="0" indent="-304800" algn="l" rtl="0">
              <a:lnSpc>
                <a:spcPct val="115000"/>
              </a:lnSpc>
              <a:spcBef>
                <a:spcPts val="1200"/>
              </a:spcBef>
              <a:spcAft>
                <a:spcPts val="0"/>
              </a:spcAft>
              <a:buClr>
                <a:schemeClr val="dk1"/>
              </a:buClr>
              <a:buSzPts val="1200"/>
              <a:buFont typeface="Roboto"/>
              <a:buChar char="●"/>
            </a:pPr>
            <a:r>
              <a:rPr lang="en" sz="1200">
                <a:solidFill>
                  <a:schemeClr val="dk1"/>
                </a:solidFill>
                <a:latin typeface="Roboto"/>
                <a:ea typeface="Roboto"/>
                <a:cs typeface="Roboto"/>
                <a:sym typeface="Roboto"/>
              </a:rPr>
              <a:t>Over 200 artists including Billie Eilish, Nicki Minaj, Katy Perry, Stevie Wonder and Beyoncé signed an open letter warning against the "predatory use of AI" in the music industry, calling on tech companies to pledge they would not use AI to replace or exploit human artists.</a:t>
            </a:r>
            <a:r>
              <a:rPr lang="en" sz="12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 sz="1200" u="sng">
                <a:solidFill>
                  <a:srgbClr val="0097A7"/>
                </a:solidFill>
                <a:latin typeface="Roboto"/>
                <a:ea typeface="Roboto"/>
                <a:cs typeface="Roboto"/>
                <a:sym typeface="Roboto"/>
                <a:hlinkClick r:id="rId3">
                  <a:extLst>
                    <a:ext uri="{A12FA001-AC4F-418D-AE19-62706E023703}">
                      <ahyp:hlinkClr xmlns:ahyp="http://schemas.microsoft.com/office/drawing/2018/hyperlinkcolor" val="tx"/>
                    </a:ext>
                  </a:extLst>
                </a:hlinkClick>
              </a:rPr>
              <a:t>AI Pro</a:t>
            </a:r>
            <a:endParaRPr sz="1200" u="sng">
              <a:solidFill>
                <a:srgbClr val="0097A7"/>
              </a:solidFill>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 sz="1200">
                <a:solidFill>
                  <a:schemeClr val="dk1"/>
                </a:solidFill>
                <a:latin typeface="Roboto"/>
                <a:ea typeface="Roboto"/>
                <a:cs typeface="Roboto"/>
                <a:sym typeface="Roboto"/>
              </a:rPr>
              <a:t>📰</a:t>
            </a:r>
            <a:r>
              <a:rPr lang="en" sz="12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 sz="1200" u="sng">
                <a:solidFill>
                  <a:srgbClr val="0097A7"/>
                </a:solidFill>
                <a:latin typeface="Roboto"/>
                <a:ea typeface="Roboto"/>
                <a:cs typeface="Roboto"/>
                <a:sym typeface="Roboto"/>
                <a:hlinkClick r:id="rId4">
                  <a:extLst>
                    <a:ext uri="{A12FA001-AC4F-418D-AE19-62706E023703}">
                      <ahyp:hlinkClr xmlns:ahyp="http://schemas.microsoft.com/office/drawing/2018/hyperlinkcolor" val="tx"/>
                    </a:ext>
                  </a:extLst>
                </a:hlinkClick>
              </a:rPr>
              <a:t>CNBC — Billie Eilish, Nicki Minaj and 200 artists sign letter against AI music</a:t>
            </a:r>
            <a:endParaRPr sz="1200" u="sng">
              <a:solidFill>
                <a:srgbClr val="0097A7"/>
              </a:solidFill>
              <a:latin typeface="Roboto"/>
              <a:ea typeface="Roboto"/>
              <a:cs typeface="Roboto"/>
              <a:sym typeface="Roboto"/>
            </a:endParaRPr>
          </a:p>
          <a:p>
            <a:pPr marL="0" lvl="0" indent="0" algn="l" rtl="0">
              <a:spcBef>
                <a:spcPts val="1200"/>
              </a:spcBef>
              <a:spcAft>
                <a:spcPts val="0"/>
              </a:spcAft>
              <a:buClr>
                <a:schemeClr val="dk1"/>
              </a:buClr>
              <a:buSzPts val="1100"/>
              <a:buFont typeface="Arial"/>
              <a:buNone/>
            </a:pPr>
            <a:r>
              <a:rPr lang="en" sz="1200" u="sng">
                <a:solidFill>
                  <a:srgbClr val="0097A7"/>
                </a:solidFill>
                <a:latin typeface="Roboto"/>
                <a:ea typeface="Roboto"/>
                <a:cs typeface="Roboto"/>
                <a:sym typeface="Roboto"/>
                <a:hlinkClick r:id="rId5">
                  <a:extLst>
                    <a:ext uri="{A12FA001-AC4F-418D-AE19-62706E023703}">
                      <ahyp:hlinkClr xmlns:ahyp="http://schemas.microsoft.com/office/drawing/2018/hyperlinkcolor" val="tx"/>
                    </a:ext>
                  </a:extLst>
                </a:hlinkClick>
              </a:rPr>
              <a:t>Taylor Swift</a:t>
            </a:r>
            <a:r>
              <a:rPr lang="en" sz="1200">
                <a:solidFill>
                  <a:srgbClr val="595959"/>
                </a:solidFill>
                <a:latin typeface="Roboto"/>
                <a:ea typeface="Roboto"/>
                <a:cs typeface="Roboto"/>
                <a:sym typeface="Roboto"/>
              </a:rPr>
              <a:t> – copyrighted her voice and image</a:t>
            </a:r>
            <a:endParaRPr sz="1200">
              <a:solidFill>
                <a:srgbClr val="595959"/>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200">
              <a:solidFill>
                <a:srgbClr val="595959"/>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 sz="1200">
                <a:solidFill>
                  <a:schemeClr val="dk1"/>
                </a:solidFill>
                <a:latin typeface="Roboto"/>
                <a:ea typeface="Roboto"/>
                <a:cs typeface="Roboto"/>
                <a:sym typeface="Roboto"/>
              </a:rPr>
              <a:t>The Tennessee ELVIS Act (2024)</a:t>
            </a:r>
            <a:endParaRPr sz="1200">
              <a:solidFill>
                <a:schemeClr val="dk1"/>
              </a:solidFill>
              <a:latin typeface="Roboto"/>
              <a:ea typeface="Roboto"/>
              <a:cs typeface="Roboto"/>
              <a:sym typeface="Roboto"/>
            </a:endParaRPr>
          </a:p>
          <a:p>
            <a:pPr marL="457200" lvl="0" indent="-304800" algn="l" rtl="0">
              <a:lnSpc>
                <a:spcPct val="115000"/>
              </a:lnSpc>
              <a:spcBef>
                <a:spcPts val="1200"/>
              </a:spcBef>
              <a:spcAft>
                <a:spcPts val="0"/>
              </a:spcAft>
              <a:buClr>
                <a:schemeClr val="dk1"/>
              </a:buClr>
              <a:buSzPts val="1200"/>
              <a:buFont typeface="Roboto"/>
              <a:buChar char="●"/>
            </a:pPr>
            <a:r>
              <a:rPr lang="en" sz="1200">
                <a:solidFill>
                  <a:schemeClr val="dk1"/>
                </a:solidFill>
                <a:latin typeface="Roboto"/>
                <a:ea typeface="Roboto"/>
                <a:cs typeface="Roboto"/>
                <a:sym typeface="Roboto"/>
              </a:rPr>
              <a:t>Tennessee became the first US state to pass a law specifically protecting musicians from having their voices cloned by AI without consent. The law can be criminally enforced. It was named after Elvis Presley, who was from Tennessee, which was a nod to how long artists have needed protection from people exploiting their identity.</a:t>
            </a:r>
            <a:r>
              <a:rPr lang="en" sz="1200">
                <a:solidFill>
                  <a:schemeClr val="dk1"/>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 </a:t>
            </a:r>
            <a:r>
              <a:rPr lang="en" sz="1200" u="sng">
                <a:solidFill>
                  <a:srgbClr val="0097A7"/>
                </a:solidFill>
                <a:latin typeface="Roboto"/>
                <a:ea typeface="Roboto"/>
                <a:cs typeface="Roboto"/>
                <a:sym typeface="Roboto"/>
                <a:hlinkClick r:id="rId6">
                  <a:extLst>
                    <a:ext uri="{A12FA001-AC4F-418D-AE19-62706E023703}">
                      <ahyp:hlinkClr xmlns:ahyp="http://schemas.microsoft.com/office/drawing/2018/hyperlinkcolor" val="tx"/>
                    </a:ext>
                  </a:extLst>
                </a:hlinkClick>
              </a:rPr>
              <a:t>Medium</a:t>
            </a:r>
            <a:endParaRPr sz="1200">
              <a:solidFill>
                <a:schemeClr val="dk1"/>
              </a:solidFill>
              <a:latin typeface="Roboto"/>
              <a:ea typeface="Roboto"/>
              <a:cs typeface="Roboto"/>
              <a:sym typeface="Roboto"/>
            </a:endParaRPr>
          </a:p>
          <a:p>
            <a:pPr marL="0" lvl="0" indent="0" algn="l" rtl="0">
              <a:lnSpc>
                <a:spcPct val="115000"/>
              </a:lnSpc>
              <a:spcBef>
                <a:spcPts val="1200"/>
              </a:spcBef>
              <a:spcAft>
                <a:spcPts val="0"/>
              </a:spcAft>
              <a:buNone/>
            </a:pPr>
            <a:r>
              <a:rPr lang="en" sz="1200" u="sng">
                <a:solidFill>
                  <a:schemeClr val="hlink"/>
                </a:solidFill>
                <a:latin typeface="Roboto"/>
                <a:ea typeface="Roboto"/>
                <a:cs typeface="Roboto"/>
                <a:sym typeface="Roboto"/>
                <a:hlinkClick r:id="rId6"/>
              </a:rPr>
              <a:t>https://medium.com/ai-music/the-voice-in-the-machine-why-ai-cloning-is-rewriting-musics-rulebook-369da38e77c3</a:t>
            </a:r>
            <a:endParaRPr sz="1200">
              <a:solidFill>
                <a:schemeClr val="dk1"/>
              </a:solidFill>
              <a:latin typeface="Roboto"/>
              <a:ea typeface="Roboto"/>
              <a:cs typeface="Roboto"/>
              <a:sym typeface="Roboto"/>
            </a:endParaRPr>
          </a:p>
          <a:p>
            <a:pPr marL="0" lvl="0" indent="0" algn="l" rtl="0">
              <a:lnSpc>
                <a:spcPct val="115000"/>
              </a:lnSpc>
              <a:spcBef>
                <a:spcPts val="1200"/>
              </a:spcBef>
              <a:spcAft>
                <a:spcPts val="0"/>
              </a:spcAft>
              <a:buNone/>
            </a:pPr>
            <a:endParaRPr>
              <a:solidFill>
                <a:schemeClr val="dk1"/>
              </a:solidFill>
            </a:endParaRPr>
          </a:p>
          <a:p>
            <a:pPr marL="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dda0db7b4c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dda0db7b4c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For an extra activity, the teacher may wish to bring up the</a:t>
            </a:r>
            <a:r>
              <a:rPr lang="en" u="sng">
                <a:solidFill>
                  <a:schemeClr val="hlink"/>
                </a:solidFill>
                <a:hlinkClick r:id="rId3"/>
              </a:rPr>
              <a:t> source article</a:t>
            </a:r>
            <a:r>
              <a:rPr lang="en">
                <a:solidFill>
                  <a:schemeClr val="dk1"/>
                </a:solidFill>
              </a:rPr>
              <a:t> and ask students a couple of question about it like: Which image is Taylor Swift trademarking? What does she say in the audio clips she is trademarking?</a:t>
            </a:r>
            <a:endParaRPr>
              <a:solidFill>
                <a:schemeClr val="dk1"/>
              </a:solidFill>
            </a:endParaRPr>
          </a:p>
          <a:p>
            <a:pPr marL="0" lvl="0" indent="0" algn="l" rtl="0">
              <a:lnSpc>
                <a:spcPct val="115000"/>
              </a:lnSpc>
              <a:spcBef>
                <a:spcPts val="1200"/>
              </a:spcBef>
              <a:spcAft>
                <a:spcPts val="1200"/>
              </a:spcAft>
              <a:buNone/>
            </a:pPr>
            <a:r>
              <a:rPr lang="en" b="1">
                <a:solidFill>
                  <a:schemeClr val="dk1"/>
                </a:solidFill>
              </a:rPr>
              <a:t>A Good Discussion Question:</a:t>
            </a:r>
            <a:r>
              <a:rPr lang="en">
                <a:solidFill>
                  <a:schemeClr val="dk1"/>
                </a:solidFill>
              </a:rPr>
              <a:t> </a:t>
            </a:r>
            <a:r>
              <a:rPr lang="en" i="1">
                <a:solidFill>
                  <a:schemeClr val="dk1"/>
                </a:solidFill>
              </a:rPr>
              <a:t>"If an AI company trained its model on Taylor Swift's voice without her permission and then used that to generate new songs, who has been wronged and how should they be compensated?"</a:t>
            </a:r>
            <a:r>
              <a:rPr lang="en">
                <a:solidFill>
                  <a:schemeClr val="dk1"/>
                </a:solidFill>
              </a:rPr>
              <a:t> This tends to generate strong opinions and naturally surfaces questions about consent, ownership, and fairness that sit at the heart of AI copyright debates.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dda0db7b4c_0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dda0db7b4c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b="1">
                <a:solidFill>
                  <a:schemeClr val="dk1"/>
                </a:solidFill>
              </a:rPr>
              <a:t>The Silent Album: UK musicians protest with a blank record (2025)</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When the UK Government proposed allowing AI companies to use copyrighted works for free, over 1,000 UK musicians released a protest album that was made entirely of silence. The album featured eerie recordings from empty studios and performance spaces, representing what those spaces would become if AI replaced human artists.</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rgbClr val="0097A7"/>
                </a:solidFill>
                <a:hlinkClick r:id="rId3">
                  <a:extLst>
                    <a:ext uri="{A12FA001-AC4F-418D-AE19-62706E023703}">
                      <ahyp:hlinkClr xmlns:ahyp="http://schemas.microsoft.com/office/drawing/2018/hyperlinkcolor" val="tx"/>
                    </a:ext>
                  </a:extLst>
                </a:hlinkClick>
              </a:rPr>
              <a:t>Soundplate</a:t>
            </a:r>
            <a:endParaRPr u="sng">
              <a:solidFill>
                <a:srgbClr val="0097A7"/>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 silent album reached number 38 on the UK charts, and featured artists including Kate Bush, Paul McCartney and Hans Zimmer.</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rgbClr val="0097A7"/>
                </a:solidFill>
                <a:hlinkClick r:id="rId3">
                  <a:extLst>
                    <a:ext uri="{A12FA001-AC4F-418D-AE19-62706E023703}">
                      <ahyp:hlinkClr xmlns:ahyp="http://schemas.microsoft.com/office/drawing/2018/hyperlinkcolor" val="tx"/>
                    </a:ext>
                  </a:extLst>
                </a:hlinkClick>
              </a:rPr>
              <a:t>Soundplate</a:t>
            </a:r>
            <a:endParaRPr u="sng">
              <a:solidFill>
                <a:srgbClr val="0097A7"/>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 campaign worked. The UK Government backed down from its proposal in March 2025.</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rgbClr val="0097A7"/>
                </a:solidFill>
                <a:hlinkClick r:id="rId3">
                  <a:extLst>
                    <a:ext uri="{A12FA001-AC4F-418D-AE19-62706E023703}">
                      <ahyp:hlinkClr xmlns:ahyp="http://schemas.microsoft.com/office/drawing/2018/hyperlinkcolor" val="tx"/>
                    </a:ext>
                  </a:extLst>
                </a:hlinkClick>
              </a:rPr>
              <a:t>Soundplate</a:t>
            </a:r>
            <a:endParaRPr u="sng">
              <a:solidFill>
                <a:srgbClr val="0097A7"/>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t>
            </a:r>
            <a:r>
              <a:rPr lang="en">
                <a:solidFill>
                  <a:schemeClr val="dk1"/>
                </a:solidFill>
                <a:uFill>
                  <a:noFill/>
                </a:uFill>
                <a:hlinkClick r:id="rId4">
                  <a:extLst>
                    <a:ext uri="{A12FA001-AC4F-418D-AE19-62706E023703}">
                      <ahyp:hlinkClr xmlns:ahyp="http://schemas.microsoft.com/office/drawing/2018/hyperlinkcolor" val="tx"/>
                    </a:ext>
                  </a:extLst>
                </a:hlinkClick>
              </a:rPr>
              <a:t> </a:t>
            </a:r>
            <a:r>
              <a:rPr lang="en" u="sng">
                <a:solidFill>
                  <a:srgbClr val="0097A7"/>
                </a:solidFill>
                <a:hlinkClick r:id="rId4">
                  <a:extLst>
                    <a:ext uri="{A12FA001-AC4F-418D-AE19-62706E023703}">
                      <ahyp:hlinkClr xmlns:ahyp="http://schemas.microsoft.com/office/drawing/2018/hyperlinkcolor" val="tx"/>
                    </a:ext>
                  </a:extLst>
                </a:hlinkClick>
              </a:rPr>
              <a:t>Copyright Alliance — How Creators Are Pushing Back Against AI Theft</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dda0db7b4c_0_2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dda0db7b4c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
                <a:solidFill>
                  <a:schemeClr val="dk1"/>
                </a:solidFill>
              </a:rPr>
              <a:t>In 2023, Hollywood actors and writers went on strike, which was the longest actors' strike in history. A central issue was AI: studios wanted to scan background performers' images, pay them for half a day, then use those digital replicas however they liked, including to train AI systems without the performers' consent.</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rgbClr val="0097A7"/>
                </a:solidFill>
                <a:hlinkClick r:id="rId3">
                  <a:extLst>
                    <a:ext uri="{A12FA001-AC4F-418D-AE19-62706E023703}">
                      <ahyp:hlinkClr xmlns:ahyp="http://schemas.microsoft.com/office/drawing/2018/hyperlinkcolor" val="tx"/>
                    </a:ext>
                  </a:extLst>
                </a:hlinkClick>
              </a:rPr>
              <a:t>CNBC</a:t>
            </a:r>
            <a:endParaRPr u="sng">
              <a:solidFill>
                <a:srgbClr val="0097A7"/>
              </a:solidFill>
            </a:endParaRPr>
          </a:p>
          <a:p>
            <a:pPr marL="457200" lvl="0" indent="-298450" algn="l" rtl="0">
              <a:spcBef>
                <a:spcPts val="0"/>
              </a:spcBef>
              <a:spcAft>
                <a:spcPts val="0"/>
              </a:spcAft>
              <a:buClr>
                <a:schemeClr val="dk1"/>
              </a:buClr>
              <a:buSzPts val="1100"/>
              <a:buChar char="●"/>
            </a:pPr>
            <a:r>
              <a:rPr lang="en">
                <a:solidFill>
                  <a:schemeClr val="dk1"/>
                </a:solidFill>
              </a:rPr>
              <a:t>The resulting contract required studios to get actors' consent before using their digital likenesses for AI, though many actors felt the protections didn't go far enough.</a:t>
            </a:r>
            <a:r>
              <a:rPr lang="en">
                <a:solidFill>
                  <a:schemeClr val="dk1"/>
                </a:solidFill>
                <a:uFill>
                  <a:noFill/>
                </a:uFill>
                <a:hlinkClick r:id="rId4">
                  <a:extLst>
                    <a:ext uri="{A12FA001-AC4F-418D-AE19-62706E023703}">
                      <ahyp:hlinkClr xmlns:ahyp="http://schemas.microsoft.com/office/drawing/2018/hyperlinkcolor" val="tx"/>
                    </a:ext>
                  </a:extLst>
                </a:hlinkClick>
              </a:rPr>
              <a:t> </a:t>
            </a:r>
            <a:r>
              <a:rPr lang="en" u="sng">
                <a:solidFill>
                  <a:srgbClr val="0097A7"/>
                </a:solidFill>
                <a:hlinkClick r:id="rId4">
                  <a:extLst>
                    <a:ext uri="{A12FA001-AC4F-418D-AE19-62706E023703}">
                      <ahyp:hlinkClr xmlns:ahyp="http://schemas.microsoft.com/office/drawing/2018/hyperlinkcolor" val="tx"/>
                    </a:ext>
                  </a:extLst>
                </a:hlinkClick>
              </a:rPr>
              <a:t>The Observatory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t>
            </a:r>
            <a:r>
              <a:rPr lang="en">
                <a:solidFill>
                  <a:schemeClr val="dk1"/>
                </a:solidFill>
                <a:uFill>
                  <a:noFill/>
                </a:uFill>
                <a:hlinkClick r:id="rId5">
                  <a:extLst>
                    <a:ext uri="{A12FA001-AC4F-418D-AE19-62706E023703}">
                      <ahyp:hlinkClr xmlns:ahyp="http://schemas.microsoft.com/office/drawing/2018/hyperlinkcolor" val="tx"/>
                    </a:ext>
                  </a:extLst>
                </a:hlinkClick>
              </a:rPr>
              <a:t> </a:t>
            </a:r>
            <a:r>
              <a:rPr lang="en" u="sng">
                <a:solidFill>
                  <a:srgbClr val="0097A7"/>
                </a:solidFill>
                <a:hlinkClick r:id="rId5">
                  <a:extLst>
                    <a:ext uri="{A12FA001-AC4F-418D-AE19-62706E023703}">
                      <ahyp:hlinkClr xmlns:ahyp="http://schemas.microsoft.com/office/drawing/2018/hyperlinkcolor" val="tx"/>
                    </a:ext>
                  </a:extLst>
                </a:hlinkClick>
              </a:rPr>
              <a:t>Wikipedia — 2023 SAG-AFTRA Strike</a:t>
            </a:r>
            <a:endParaRPr>
              <a:solidFill>
                <a:schemeClr val="dk1"/>
              </a:solidFill>
            </a:endParaRPr>
          </a:p>
          <a:p>
            <a:pPr marL="0" lvl="0" indent="0" algn="l" rtl="0">
              <a:spcBef>
                <a:spcPts val="0"/>
              </a:spcBef>
              <a:spcAft>
                <a:spcPts val="0"/>
              </a:spcAft>
              <a:buNone/>
            </a:pPr>
            <a:r>
              <a:rPr lang="en" u="sng">
                <a:solidFill>
                  <a:schemeClr val="hlink"/>
                </a:solidFill>
                <a:hlinkClick r:id="rId6"/>
              </a:rPr>
              <a:t>https://www.bbc.com/news/articles/cp87z6vexl3o</a:t>
            </a:r>
            <a:r>
              <a:rPr lang="en">
                <a:solidFill>
                  <a:schemeClr val="dk1"/>
                </a:solidFill>
              </a:rPr>
              <a:t> Matthew McConaughey trademarked his voice and phrase as well</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def928acaa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3def928acaa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At this point, you can get students to try generating pictures of different disney characters on the Lumen, either through the platform page titled “Guard rails on Lumen” or on the Lumen site itself.</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Note that different models and different AI tools have different levels of guardrails. If students use tools like ChatGPT and Gemini, the developers of those (OpenAI and Google, respectively) build in a lot of guardrails, most likely because these tools are widely used and, consequently, come under more scrutiny that less-used tools. Some models will allow some copyrighted characters to be generated or their guardrails may be easy to circumvent. The key point here is that, like guard rails on a road, the guard rails can reduce the risk of going “off-road” but that the responsibility will often lie with the AI user to take care in how they use its outputs.</a:t>
            </a:r>
            <a:endParaRPr>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e2c5eb89f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3e2c5eb89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example screenshot from Lumen shows an example of a guard rail that is built into the model being prompted (Nano Banana in this case). We have asked for a picture of Mickey Mouse but due to copyright restrictions, the model just sends an empty response back.</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e7023ec50e_1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e7023ec50e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a:solidFill>
                  <a:schemeClr val="dk1"/>
                </a:solidFill>
              </a:rPr>
              <a:t>The aim of this exercise is to review what is safe to share with AI.</a:t>
            </a:r>
            <a:endParaRPr>
              <a:solidFill>
                <a:schemeClr val="dk1"/>
              </a:solidFill>
            </a:endParaRPr>
          </a:p>
          <a:p>
            <a:pPr marL="457200" lvl="0" indent="0" algn="l" rtl="0">
              <a:spcBef>
                <a:spcPts val="0"/>
              </a:spcBef>
              <a:spcAft>
                <a:spcPts val="0"/>
              </a:spcAft>
              <a:buNone/>
            </a:pPr>
            <a:endParaRPr>
              <a:solidFill>
                <a:schemeClr val="dk1"/>
              </a:solidFill>
            </a:endParaRPr>
          </a:p>
          <a:p>
            <a:pPr marL="457200" lvl="0" indent="0" algn="l" rtl="0">
              <a:spcBef>
                <a:spcPts val="0"/>
              </a:spcBef>
              <a:spcAft>
                <a:spcPts val="0"/>
              </a:spcAft>
              <a:buNone/>
            </a:pPr>
            <a:r>
              <a:rPr lang="en">
                <a:solidFill>
                  <a:schemeClr val="dk1"/>
                </a:solidFill>
              </a:rPr>
              <a:t>Students should drag each example box into SAFE TO SHARE or NOT SAFE TO SHARE.</a:t>
            </a:r>
            <a:endParaRPr>
              <a:solidFill>
                <a:schemeClr val="dk1"/>
              </a:solidFill>
            </a:endParaRPr>
          </a:p>
          <a:p>
            <a:pPr marL="457200" lvl="0" indent="0" algn="l" rtl="0">
              <a:spcBef>
                <a:spcPts val="0"/>
              </a:spcBef>
              <a:spcAft>
                <a:spcPts val="0"/>
              </a:spcAft>
              <a:buNone/>
            </a:pPr>
            <a:endParaRPr>
              <a:solidFill>
                <a:schemeClr val="dk1"/>
              </a:solidFill>
            </a:endParaRPr>
          </a:p>
          <a:p>
            <a:pPr marL="457200" lvl="0" indent="0" algn="l" rtl="0">
              <a:spcBef>
                <a:spcPts val="0"/>
              </a:spcBef>
              <a:spcAft>
                <a:spcPts val="0"/>
              </a:spcAft>
              <a:buNone/>
            </a:pPr>
            <a:r>
              <a:rPr lang="en">
                <a:solidFill>
                  <a:schemeClr val="dk1"/>
                </a:solidFill>
              </a:rPr>
              <a:t>Answers:</a:t>
            </a:r>
            <a:endParaRPr>
              <a:solidFill>
                <a:schemeClr val="dk1"/>
              </a:solidFill>
            </a:endParaRPr>
          </a:p>
          <a:p>
            <a:pPr marL="457200" lvl="0" indent="0" algn="l" rtl="0">
              <a:spcBef>
                <a:spcPts val="0"/>
              </a:spcBef>
              <a:spcAft>
                <a:spcPts val="0"/>
              </a:spcAft>
              <a:buNone/>
            </a:pPr>
            <a:r>
              <a:rPr lang="en">
                <a:solidFill>
                  <a:schemeClr val="dk1"/>
                </a:solidFill>
              </a:rPr>
              <a:t>Made-up character name - SAFE</a:t>
            </a:r>
            <a:endParaRPr>
              <a:solidFill>
                <a:schemeClr val="dk1"/>
              </a:solidFill>
            </a:endParaRPr>
          </a:p>
          <a:p>
            <a:pPr marL="457200" lvl="0" indent="0" algn="l" rtl="0">
              <a:spcBef>
                <a:spcPts val="0"/>
              </a:spcBef>
              <a:spcAft>
                <a:spcPts val="0"/>
              </a:spcAft>
              <a:buNone/>
            </a:pPr>
            <a:r>
              <a:rPr lang="en">
                <a:solidFill>
                  <a:schemeClr val="dk1"/>
                </a:solidFill>
              </a:rPr>
              <a:t>Real name, school and suburb - NOT SAFE</a:t>
            </a:r>
            <a:endParaRPr>
              <a:solidFill>
                <a:schemeClr val="dk1"/>
              </a:solidFill>
            </a:endParaRPr>
          </a:p>
          <a:p>
            <a:pPr marL="457200" lvl="0" indent="0" algn="l" rtl="0">
              <a:spcBef>
                <a:spcPts val="0"/>
              </a:spcBef>
              <a:spcAft>
                <a:spcPts val="0"/>
              </a:spcAft>
              <a:buNone/>
            </a:pPr>
            <a:r>
              <a:rPr lang="en">
                <a:solidFill>
                  <a:schemeClr val="dk1"/>
                </a:solidFill>
              </a:rPr>
              <a:t>General homework question - SAFE</a:t>
            </a:r>
            <a:endParaRPr>
              <a:solidFill>
                <a:schemeClr val="dk1"/>
              </a:solidFill>
            </a:endParaRPr>
          </a:p>
          <a:p>
            <a:pPr marL="457200" lvl="0" indent="0" algn="l" rtl="0">
              <a:spcBef>
                <a:spcPts val="0"/>
              </a:spcBef>
              <a:spcAft>
                <a:spcPts val="0"/>
              </a:spcAft>
              <a:buNone/>
            </a:pPr>
            <a:r>
              <a:rPr lang="en">
                <a:solidFill>
                  <a:schemeClr val="dk1"/>
                </a:solidFill>
              </a:rPr>
              <a:t>Password or login code - NOT SAFE</a:t>
            </a:r>
            <a:endParaRPr>
              <a:solidFill>
                <a:schemeClr val="dk1"/>
              </a:solidFill>
            </a:endParaRPr>
          </a:p>
          <a:p>
            <a:pPr marL="457200" lvl="0" indent="0" algn="l" rtl="0">
              <a:spcBef>
                <a:spcPts val="0"/>
              </a:spcBef>
              <a:spcAft>
                <a:spcPts val="0"/>
              </a:spcAft>
              <a:buNone/>
            </a:pPr>
            <a:r>
              <a:rPr lang="en">
                <a:solidFill>
                  <a:schemeClr val="dk1"/>
                </a:solidFill>
              </a:rPr>
              <a:t>Photo or voice clip before checking - NOT SAFE</a:t>
            </a:r>
            <a:endParaRPr>
              <a:solidFill>
                <a:schemeClr val="dk1"/>
              </a:solidFill>
            </a:endParaRPr>
          </a:p>
          <a:p>
            <a:pPr marL="457200" lvl="0" indent="0" algn="l" rtl="0">
              <a:spcBef>
                <a:spcPts val="0"/>
              </a:spcBef>
              <a:spcAft>
                <a:spcPts val="0"/>
              </a:spcAft>
              <a:buNone/>
            </a:pPr>
            <a:r>
              <a:rPr lang="en">
                <a:solidFill>
                  <a:schemeClr val="dk1"/>
                </a:solidFill>
              </a:rPr>
              <a:t>Friend's name and problem - NOT SAFE</a:t>
            </a:r>
            <a:endParaRPr>
              <a:solidFill>
                <a:schemeClr val="dk1"/>
              </a:solidFill>
            </a:endParaRPr>
          </a:p>
          <a:p>
            <a:pPr marL="457200" lvl="0" indent="0" algn="l" rtl="0">
              <a:spcBef>
                <a:spcPts val="0"/>
              </a:spcBef>
              <a:spcAft>
                <a:spcPts val="0"/>
              </a:spcAft>
              <a:buNone/>
            </a:pPr>
            <a:endParaRPr>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e160a1952d_3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3e160a1952d_3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ArsTechnica article that explains how the researchers were able to reproduce part sof the first Harry Potter book is here: </a:t>
            </a:r>
            <a:r>
              <a:rPr lang="en" u="sng">
                <a:solidFill>
                  <a:schemeClr val="hlink"/>
                </a:solidFill>
                <a:hlinkClick r:id="rId3"/>
              </a:rPr>
              <a:t>https://arstechnica.com/features/2025/06/study-metas-llama-3-1-can-recall-42-percent-of-the-first-harry-potter-book/</a:t>
            </a:r>
            <a:r>
              <a:rPr lang="en">
                <a:solidFill>
                  <a:schemeClr val="dk1"/>
                </a:solidFill>
              </a:rPr>
              <a:t> The article is quite technical, so may be of interest to advanced students. However, the key takeaway is that, despite these tools having guard rails, copyrighted material can still be reproduced.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Accidentally reproducing copyrighted material is ok and it could happen to students. The main issue is where someone does this on purpose and then seeks to profit from the copyrighted material they have reproduced.</a:t>
            </a: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e160a1952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e160a1952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image is an example of where an AI response seems to have reproduced copyrighted characters (or at least characters that resemble copyrighted characters). The prompt used included “iconic cartoon characters” but did not mention any specific characters.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Some students might make the point here that the examples could be seen as equivalent to what AI companies do. AI companies sell subscriptions and some users could purposely use those subscriptions to reproduce copyrighted materials. However, AI companies do have a responsibility to put in guard rails and prevent copyrighted material being reproduced (which is discussed further when talking about developers’ responsibilities later in the lesson).</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def928acaa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def928acaa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This is an opportunity for students to reflect on what they have learned so far through the lessons and how they can use the knowledge and skills they’ve learned to be more responsible and purposeful in their use of AI.</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Some ways that students could use AI responsibly, which you can suggest if students are stuck, are: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Check the accuracy of information that they’re given, rather than just take it as fact (including checking information with trusted sources)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Be careful in how much information they put in prompts (don’t overshare with personal information)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Don’t purposely prompt to generate responses that include copyrighted materials or inappropriate content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Aim to not offload everything to AI, otherwise there is a risk of too much cognitive debt (and not enough effort)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Be aware of bias in AI responses and how that might influence the responses that they get from AI</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e924169bc0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e924169bc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This is an opportunity for students to reflect on what they have learned so far through the lessons and how they can use the knowledge and skills they’ve learned to be more responsible and purposeful in their use of AI.</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Some ways that students could use AI responsibly, which you can suggest if students are stuck, are: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Check the accuracy of information that they’re given, rather than just take it as fact (including checking information with trusted sources)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Be careful in how much information they put in prompts (don’t overshare with personal information)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Don’t purposely prompt to generate responses that include copyrighted materials or inappropriate content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Aim to not offload everything to AI, otherwise there is a risk of too much cognitive debt (and not enough effort)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Be aware of bias in AI responses and how that might influence the responses that they get from AI</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Extension Activity:</a:t>
            </a:r>
            <a:r>
              <a:rPr lang="en">
                <a:solidFill>
                  <a:schemeClr val="dk1"/>
                </a:solidFill>
              </a:rPr>
              <a:t> This is a great short video on </a:t>
            </a:r>
            <a:r>
              <a:rPr lang="en" u="sng">
                <a:solidFill>
                  <a:schemeClr val="hlink"/>
                </a:solidFill>
                <a:hlinkClick r:id="rId3"/>
              </a:rPr>
              <a:t>How to use AI Ethically</a:t>
            </a:r>
            <a:r>
              <a:rPr lang="en">
                <a:solidFill>
                  <a:schemeClr val="dk1"/>
                </a:solidFill>
              </a:rPr>
              <a:t> (2.07mins) It requires you to introduce the concept of Ethics beforehand though and relate it to Responsible use. You can say something like Ethics is the big picture version of Responsible Use. It’s about the moral questions surrounding how AI is built rather than how AI is used everyday. Think of it like cars: </a:t>
            </a:r>
            <a:r>
              <a:rPr lang="en" b="1">
                <a:solidFill>
                  <a:schemeClr val="dk1"/>
                </a:solidFill>
              </a:rPr>
              <a:t>automotive ethics</a:t>
            </a:r>
            <a:r>
              <a:rPr lang="en">
                <a:solidFill>
                  <a:schemeClr val="dk1"/>
                </a:solidFill>
              </a:rPr>
              <a:t> covers big questions like whether self-driving cars should be allowed on roads. </a:t>
            </a:r>
            <a:r>
              <a:rPr lang="en" b="1">
                <a:solidFill>
                  <a:schemeClr val="dk1"/>
                </a:solidFill>
              </a:rPr>
              <a:t>Driving responsibly</a:t>
            </a:r>
            <a:r>
              <a:rPr lang="en">
                <a:solidFill>
                  <a:schemeClr val="dk1"/>
                </a:solidFill>
              </a:rPr>
              <a:t> is about whether YOU check your mirrors and put your phone away. Same technology, very different level of responsibility. </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def928acaa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3def928acaa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def928acaa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3def928aca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You may have assignments where students are required to submit a journal/log along with their project/assignment. This is just a reminder to students that it is also beneficial for them to do this for their own learning and not just as part of the assignment requirement. </a:t>
            </a:r>
            <a:br>
              <a:rPr lang="en">
                <a:solidFill>
                  <a:schemeClr val="dk1"/>
                </a:solidFill>
              </a:rPr>
            </a:br>
            <a:br>
              <a:rPr lang="en">
                <a:solidFill>
                  <a:schemeClr val="dk1"/>
                </a:solidFill>
              </a:rPr>
            </a:br>
            <a:r>
              <a:rPr lang="en">
                <a:solidFill>
                  <a:schemeClr val="dk1"/>
                </a:solidFill>
              </a:rPr>
              <a:t>This could be related back to the idea of cognitive effort and cognitive debt. It is more effort to write journals and keep drafts like this, but it will likely help the student remember parts of their project better than if they do not it. Ultimately, a student should be able to explain their project/report without AI and the journaling will help with this.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If you have students who are experienced with tools like Google Docs and Microsoft Word, you could show them the features that show version history of documents (or help them set this up). These features help keep track of how documents change over time, which is easier than keeping separate draft copies of documents.</a:t>
            </a:r>
            <a:endParaRPr>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e160a1952d_3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3e160a1952d_3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Guardian article is about a Deloitte report that included hallucinated sources. This is a relatively recent case where Deloitte had included made-up academic articles in their reference list and inaccurate quotes from articles in a report for the federal government’s Department of Employment and Workplace Relations. A few academics from Australian universities read the report and saw that there were articles attributed to them that they had never written.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There have been other examples of this happening, in Australia and in other countries, and not just for reports written by working professionals. For example, some students in the US have been disqualified from science fair competitions because they have used hallucinated sources in their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key point in this slide and the slides that follow about checking sources is that it is ultimately the responsibility of the student/author to check whether the sources they use are hallucinated. While many AI tools do search for sources now and there has been improvements in how they reference sources (with some tools including links to the cited documents/websites), that does not guarantee those articles exist or that they contain the quotes/points the AI claims they do.</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e924169bc0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3e924169bc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We recommend that you do the checking of these sources as a demonstration. The next two slides will walk you through this.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Typically, if a book is real, it will show up in Google search results, towards the top of the first page on websites like Wikipedia, Amazon or Goodreads. You can also search for books (or other sources) on those websites, rather than using a search engine (like Google).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e957547cf6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3e957547cf6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Demonstrate this to your students live.</a:t>
            </a:r>
            <a:endParaRPr>
              <a:solidFill>
                <a:schemeClr val="dk1"/>
              </a:solidFill>
            </a:endParaRPr>
          </a:p>
          <a:p>
            <a:pPr marL="0" lvl="0" indent="0" algn="l" rtl="0">
              <a:spcBef>
                <a:spcPts val="0"/>
              </a:spcBef>
              <a:spcAft>
                <a:spcPts val="0"/>
              </a:spcAft>
              <a:buNone/>
            </a:pPr>
            <a:br>
              <a:rPr lang="en">
                <a:solidFill>
                  <a:schemeClr val="dk1"/>
                </a:solidFill>
              </a:rPr>
            </a:br>
            <a:r>
              <a:rPr lang="en">
                <a:solidFill>
                  <a:schemeClr val="dk1"/>
                </a:solidFill>
              </a:rPr>
              <a:t>There are a few ways to check if these sources are real. We suggest searching for them by their title and authors on Google.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You can put -ai on the end of your search query on Google and it will not show the AI summary.</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first book is a real one and appears in the search results. This is a true source.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Sometimes the AI summary talks about fake sources as if they are real which confuses students even more. This is why it is a good idea to include “-ai” in your search.</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u="sng">
                <a:solidFill>
                  <a:schemeClr val="hlink"/>
                </a:solidFill>
                <a:hlinkClick r:id="rId3"/>
              </a:rPr>
              <a:t>Here </a:t>
            </a:r>
            <a:r>
              <a:rPr lang="en">
                <a:solidFill>
                  <a:schemeClr val="dk1"/>
                </a:solidFill>
              </a:rPr>
              <a:t>is an interesting article about entrants in a famous International Science Fair competition who were disqualified for using fake sources.</a:t>
            </a:r>
            <a:endParaRPr>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e957547cf6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e957547cf6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second book is a made-up book and none of the search results show a book as the answer to the search. We have included the first few results here.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Demonstrate this to your students live.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dda0db7b4c_0_3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dda0db7b4c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aim of this slide is to get students thinking about what people use AI for. Brainstorm with the students all the applications for AI they can think of.</a:t>
            </a:r>
            <a:endParaRPr>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def928acaa_1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3def928acaa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AI tools, particularly Chatbots and LLMs, have started to include sources in their responses, which show where information in them has come from. This is possible through a technology called Retrieval-Augmented Generation, which allows AI to search for external sources outside of its training data. This will be covered in more depth in future lessons.</a:t>
            </a:r>
            <a:br>
              <a:rPr lang="en">
                <a:solidFill>
                  <a:schemeClr val="dk1"/>
                </a:solidFill>
              </a:rPr>
            </a:br>
            <a:br>
              <a:rPr lang="en">
                <a:solidFill>
                  <a:schemeClr val="dk1"/>
                </a:solidFill>
              </a:rPr>
            </a:br>
            <a:r>
              <a:rPr lang="en">
                <a:solidFill>
                  <a:schemeClr val="dk1"/>
                </a:solidFill>
              </a:rPr>
              <a:t>You may have seen examples of RAG, where you can upload a document (for example, a job contract) to a chatbot app and then ask questions about that document.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key point here is that even though chatbots have RAG and can use external sources and documents, there can still be inaccuracies in the responses.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In the next activity, students will read through a simulated chatbot response, which uses a “source” document (a contract) and check if the response is correct or incorrect about what is actually in that document.</a:t>
            </a:r>
            <a:endParaRPr>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3def928acaa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3def928acaa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def928acaa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def928aca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slide shifts the responsibility conversation away from individual users and onto the companies that build AI tools.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Microsoft Tay was shut down within 16 hours of launch. It's worth emphasising to students that this wasn't a fringe or obscure experiment; it was Microsoft, one of the world's largest technology companies, getting it badly wrong in a very public way. The key teaching point is that good intentions are not enough. AI tools need to be tested, safeguarded, and monitored before they are released to the public.</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Microsoft’s immediate response was to shut Tay down and apologise publicly. The longer-term response was the launch of a much more restricted replacement chatbot called Zo in December 2016, and a gradual evolution of their AI ethics framework over the years that followed.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Filters and Guardrails:</a:t>
            </a:r>
            <a:r>
              <a:rPr lang="en">
                <a:solidFill>
                  <a:schemeClr val="dk1"/>
                </a:solidFill>
              </a:rPr>
              <a:t> A useful analogy here is a bouncer at a door, guardrails don't stop the AI from being powerful, they just decide what gets through and what doesn't. You might ask students: </a:t>
            </a:r>
            <a:r>
              <a:rPr lang="en" i="1">
                <a:solidFill>
                  <a:schemeClr val="dk1"/>
                </a:solidFill>
              </a:rPr>
              <a:t>"Can you think of a time an AI tool refused to answer something? Why do you think it did that?"</a:t>
            </a:r>
            <a:r>
              <a:rPr lang="en">
                <a:solidFill>
                  <a:schemeClr val="dk1"/>
                </a:solidFill>
              </a:rPr>
              <a:t> Most students will have encountered this and it makes the concept immediately concrete.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A Good Discussion Question:</a:t>
            </a:r>
            <a:r>
              <a:rPr lang="en">
                <a:solidFill>
                  <a:schemeClr val="dk1"/>
                </a:solidFill>
              </a:rPr>
              <a:t> </a:t>
            </a:r>
            <a:r>
              <a:rPr lang="en" i="1">
                <a:solidFill>
                  <a:schemeClr val="dk1"/>
                </a:solidFill>
              </a:rPr>
              <a:t>"If an AI company builds a tool that causes harm, should they be legally responsible — even if a user misused it?"</a:t>
            </a:r>
            <a:r>
              <a:rPr lang="en">
                <a:solidFill>
                  <a:schemeClr val="dk1"/>
                </a:solidFill>
              </a:rPr>
              <a:t> This connects well to the broader unit themes around accountability and responsibility in AI.</a:t>
            </a:r>
            <a:endParaRPr>
              <a:solidFill>
                <a:schemeClr val="dk1"/>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3dda0db7b4c_0_3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3dda0db7b4c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This slide connects AI ethics directly to privacy law.</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Privacy Laws Across Different Countries:</a:t>
            </a:r>
            <a:r>
              <a:rPr lang="en">
                <a:solidFill>
                  <a:schemeClr val="dk1"/>
                </a:solidFill>
              </a:rPr>
              <a:t> The contrast between Australia/Europe and the US is worth unpacking briefly. Australia's Privacy Act 1988 and Europe's GDPR (General Data Protection Regulation) give users significantly stronger rights than US federal law, including the right to request their data be deleted. A good way to make this tangible for students is to point out that when they agree to terms and conditions on an AI tool, the protections they have depend heavily on where the company is based and where they are located. Most students have never thought about this.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Data Collection and Transparency:</a:t>
            </a:r>
            <a:r>
              <a:rPr lang="en">
                <a:solidFill>
                  <a:schemeClr val="dk1"/>
                </a:solidFill>
              </a:rPr>
              <a:t> This is a good opportunity to do a quick show of hands.  </a:t>
            </a:r>
            <a:r>
              <a:rPr lang="en" i="1">
                <a:solidFill>
                  <a:schemeClr val="dk1"/>
                </a:solidFill>
              </a:rPr>
              <a:t>"Has anyone actually read the privacy policy of an AI tool they use?"</a:t>
            </a:r>
            <a:r>
              <a:rPr lang="en">
                <a:solidFill>
                  <a:schemeClr val="dk1"/>
                </a:solidFill>
              </a:rPr>
              <a:t> The answer is almost always no. This isn't laziness, privacy policies are deliberately long and complex. The teaching point is that companies are technically complying with the law by publishing these policies, but genuine transparency is a much higher standard than burying information in fine print.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Children's Data:</a:t>
            </a:r>
            <a:r>
              <a:rPr lang="en">
                <a:solidFill>
                  <a:schemeClr val="dk1"/>
                </a:solidFill>
              </a:rPr>
              <a:t> This is directly relevant to your students' own lives. Under Australian law, and in many other jurisdictions, data collected from minors is subject to stricter rules around consent, retention, and use. A powerful question to raise: </a:t>
            </a:r>
            <a:r>
              <a:rPr lang="en" i="1">
                <a:solidFill>
                  <a:schemeClr val="dk1"/>
                </a:solidFill>
              </a:rPr>
              <a:t>"When you signed up for an AI tool, did it ask your age? What do you think happened to that data?"</a:t>
            </a:r>
            <a:endParaRPr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Students sometimes assume that because something is free to use, no data is being collected. This is worth explicitly challenging. If a product is free, the data users provide is often part of the business model.</a:t>
            </a:r>
            <a:endParaRPr>
              <a:solidFill>
                <a:schemeClr val="dk1"/>
              </a:solidFill>
            </a:endParaRPr>
          </a:p>
          <a:p>
            <a:pPr marL="457200" lvl="0" indent="0" algn="l" rtl="0">
              <a:spcBef>
                <a:spcPts val="1200"/>
              </a:spcBef>
              <a:spcAft>
                <a:spcPts val="0"/>
              </a:spcAft>
              <a:buNone/>
            </a:pPr>
            <a:endParaRPr b="1">
              <a:solidFill>
                <a:schemeClr val="dk1"/>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def928acaa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def928acaa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This slide is about what an AI policy is. The key point is that it is just a list of rules that people should follow. Some examples are presented in the next slides.</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e7f437a856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e7f437a856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point of this slide is to show that companies have a responsibility to lay out rules that users of their products must follow. </a:t>
            </a:r>
            <a:endParaRPr>
              <a:solidFill>
                <a:schemeClr val="dk1"/>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3e7f437a856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3e7f437a85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This is an example school AI policy in case the teacher’s school does not have their own policy. If they have their own policy it would be great to talk about that with their students.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 NSW, St Columbus Anglican School has </a:t>
            </a:r>
            <a:r>
              <a:rPr lang="en" u="sng">
                <a:solidFill>
                  <a:schemeClr val="dk1"/>
                </a:solidFill>
                <a:hlinkClick r:id="rId3">
                  <a:extLst>
                    <a:ext uri="{A12FA001-AC4F-418D-AE19-62706E023703}">
                      <ahyp:hlinkClr xmlns:ahyp="http://schemas.microsoft.com/office/drawing/2018/hyperlinkcolor" val="tx"/>
                    </a:ext>
                  </a:extLst>
                </a:hlinkClick>
              </a:rPr>
              <a:t>rules for AI Use </a:t>
            </a:r>
            <a:r>
              <a:rPr lang="en">
                <a:solidFill>
                  <a:schemeClr val="dk1"/>
                </a:solidFill>
              </a:rPr>
              <a:t>in their school which is not quite a policy but covers all the rules that would be in a policy.</a:t>
            </a:r>
            <a:endParaRPr>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e957547cf6_0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3e957547cf6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NSW has developed its own school-safe AI tool called NSWEduChat, now available to all Year 5–12 students in NSW public schools. It uses eight content filtering systems and explicitly refuses to give direct answers. Instead it responds with guiding questions to encourage critical thinking. South Australia launched a similar tool called EdChat, rolled out to all public high schools from October 2025. </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3e7f437a856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3e7f437a856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This slide summarises the key responsible use principles students should carry with them beyond this unit.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Privacy and Security:</a:t>
            </a:r>
            <a:r>
              <a:rPr lang="en">
                <a:solidFill>
                  <a:schemeClr val="dk1"/>
                </a:solidFill>
              </a:rPr>
              <a:t> Reinforce that this applies to </a:t>
            </a:r>
            <a:r>
              <a:rPr lang="en" i="1">
                <a:solidFill>
                  <a:schemeClr val="dk1"/>
                </a:solidFill>
              </a:rPr>
              <a:t>other people's</a:t>
            </a:r>
            <a:r>
              <a:rPr lang="en">
                <a:solidFill>
                  <a:schemeClr val="dk1"/>
                </a:solidFill>
              </a:rPr>
              <a:t> information as well as their own. Students often understand not to share their own details but don't think about the implications of typing someone else's name, address, or personal situation into an AI tool. A good prompt: </a:t>
            </a:r>
            <a:r>
              <a:rPr lang="en" i="1">
                <a:solidFill>
                  <a:schemeClr val="dk1"/>
                </a:solidFill>
              </a:rPr>
              <a:t>"If you were asking AI for advice about a problem with a friend, what personal details would you need to leave out?"</a:t>
            </a:r>
            <a:endParaRPr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Misinformation:</a:t>
            </a:r>
            <a:r>
              <a:rPr lang="en">
                <a:solidFill>
                  <a:schemeClr val="dk1"/>
                </a:solidFill>
              </a:rPr>
              <a:t> Link explicitly back to the fake citations activity from Lesson 3 — this is the most concrete evidence students have encountered of AI getting things confidently wrong. Reinforce that fact-checking isn't optional:it's a non-negotiable step whenever AI is used for research or information gathering.</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Explainability:</a:t>
            </a:r>
            <a:r>
              <a:rPr lang="en">
                <a:solidFill>
                  <a:schemeClr val="dk1"/>
                </a:solidFill>
              </a:rPr>
              <a:t> This is the most important point on the slide for academic integrity. A useful rule of thumb to share with students: </a:t>
            </a:r>
            <a:r>
              <a:rPr lang="en" i="1">
                <a:solidFill>
                  <a:schemeClr val="dk1"/>
                </a:solidFill>
              </a:rPr>
              <a:t>"If you couldn't answer a question about what you've submitted, you've probably relied on AI too much."</a:t>
            </a:r>
            <a:r>
              <a:rPr lang="en">
                <a:solidFill>
                  <a:schemeClr val="dk1"/>
                </a:solidFill>
              </a:rPr>
              <a:t> This also connects back to the cognitive debt discussion:  over-reliance on AI quietly erodes the thinking skills students are at school to develop.</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Bias and Fairness:</a:t>
            </a:r>
            <a:r>
              <a:rPr lang="en">
                <a:solidFill>
                  <a:schemeClr val="dk1"/>
                </a:solidFill>
              </a:rPr>
              <a:t> This is worth giving a concrete example to.  AI tools trained predominantly on English-language Western data can produce answers that reflect those cultural assumptions. Ask students: </a:t>
            </a:r>
            <a:r>
              <a:rPr lang="en" i="1">
                <a:solidFill>
                  <a:schemeClr val="dk1"/>
                </a:solidFill>
              </a:rPr>
              <a:t>"If you asked an AI about a historical event from a non-Western perspective, do you think the answer would be as detailed and accurate?"</a:t>
            </a:r>
            <a:r>
              <a:rPr lang="en">
                <a:solidFill>
                  <a:schemeClr val="dk1"/>
                </a:solidFill>
              </a:rPr>
              <a:t> This tends to spark genuine curiosity.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Plagiarism:</a:t>
            </a:r>
            <a:r>
              <a:rPr lang="en">
                <a:solidFill>
                  <a:schemeClr val="dk1"/>
                </a:solidFill>
              </a:rPr>
              <a:t>. Most students experimenting with AI aren't thinking of it as cheating. They're thinking of it as a shortcut. The key message is that their teachers are assessing </a:t>
            </a:r>
            <a:r>
              <a:rPr lang="en" i="1">
                <a:solidFill>
                  <a:schemeClr val="dk1"/>
                </a:solidFill>
              </a:rPr>
              <a:t>their</a:t>
            </a:r>
            <a:r>
              <a:rPr lang="en">
                <a:solidFill>
                  <a:schemeClr val="dk1"/>
                </a:solidFill>
              </a:rPr>
              <a:t> thinking and growth, not the output of a machine. It is also worth acknowledging that the line between using AI as a tool and submitting AI work as your own is genuinely blurry and that navigating that line thoughtfully is itself an important skill.</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Overall:</a:t>
            </a:r>
            <a:r>
              <a:rPr lang="en">
                <a:solidFill>
                  <a:schemeClr val="dk1"/>
                </a:solidFill>
              </a:rPr>
              <a:t> Consider ending the lesson by asking students to identify which of these five principles they think will be hardest for them personally to follow and why. It tends to generate honest and reflective responses that make for a strong close to the unit.</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dda0db7b4c_0_1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3dda0db7b4c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dda0db7b4c_0_3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dda0db7b4c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 surprising result of this study is that 11% of usage is basically people just sharing with ChatGPT. Ask the students if they find this surprising. </a:t>
            </a:r>
            <a:endParaRPr>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3e924169bc0_12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3e924169bc0_1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f95ecbffa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3f95ecbffa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e7f437a856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e7f437a85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Another interesting result is that so many people are using chatbots outside of work: 70% is for personal reasons. That means people are using AI for things like study help, planning, writing messages, brainstorming ideas, asking health or lifestyle questions, making travel plans, or just exploring topics they are curious about.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scale is also important. It is amazing how many people are using it, almost 10% of the world.</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Another interesting point is that Google Search is being replaced; it is a real change in how we use the internet. It’s almost AI first rather than Google search first now.</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def928acaa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def928aca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a:solidFill>
                  <a:schemeClr val="dk1"/>
                </a:solidFill>
              </a:rPr>
              <a:t>The aim of this slide is for students to see all the different ways AI can be used for brainstorming. It can do other things than just come up with a list of ideas.</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e7e2c9cf5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e7e2c9cf5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0" y="528325"/>
            <a:ext cx="5377800" cy="2292300"/>
          </a:xfrm>
          <a:prstGeom prst="rect">
            <a:avLst/>
          </a:prstGeom>
        </p:spPr>
        <p:txBody>
          <a:bodyPr spcFirstLastPara="1" wrap="square" lIns="91425" tIns="91425" rIns="91425" bIns="91425" anchor="b" anchorCtr="0">
            <a:spAutoFit/>
          </a:bodyPr>
          <a:lstStyle>
            <a:lvl1pPr lvl="0" rtl="0">
              <a:spcBef>
                <a:spcPts val="0"/>
              </a:spcBef>
              <a:spcAft>
                <a:spcPts val="0"/>
              </a:spcAft>
              <a:buClr>
                <a:schemeClr val="accent3"/>
              </a:buClr>
              <a:buSzPts val="5200"/>
              <a:buNone/>
              <a:defRPr sz="5200">
                <a:solidFill>
                  <a:schemeClr val="accent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040550"/>
            <a:ext cx="3313200" cy="792600"/>
          </a:xfrm>
          <a:prstGeom prst="rect">
            <a:avLst/>
          </a:prstGeom>
        </p:spPr>
        <p:txBody>
          <a:bodyPr spcFirstLastPara="1" wrap="square" lIns="91425" tIns="91425" rIns="91425" bIns="91425" anchor="t" anchorCtr="0">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084800" y="2038825"/>
            <a:ext cx="4974300" cy="1065900"/>
          </a:xfrm>
          <a:prstGeom prst="rect">
            <a:avLst/>
          </a:prstGeom>
        </p:spPr>
        <p:txBody>
          <a:bodyPr spcFirstLastPara="1" wrap="square" lIns="91425" tIns="91425" rIns="91425" bIns="91425" anchor="ctr" anchorCtr="0">
            <a:sp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0" name="Google Shape;20;p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1" name="Google Shape;2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6" name="Google Shape;26;p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0" name="Google Shape;30;p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35589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9" name="Google Shape;39;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2800"/>
              <a:buFont typeface="Space Grotesk"/>
              <a:buNone/>
              <a:defRPr sz="2800" b="1">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marL="914400" lvl="1"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marL="1371600" lvl="2"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marL="1828800" lvl="3"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marL="2286000" lvl="4"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marL="2743200" lvl="5"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marL="3200400" lvl="6"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marL="3657600" lvl="7"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marL="4114800" lvl="8" indent="-3175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techfutures.org.au/courses/intro-to-ai/using-ai-responsibly/brainstorming-activity"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docs.google.com/document/d/1m25-sOGlR5Xth9WHH1we_FV2t4EP--i1a56Q_P8Svkg/edit?usp=shari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unsplash.com/photos/artificial-intelligence-concept-within-a-human-head-7F9PhBM1gFM?utm_source=unsplash&amp;utm_medium=referral&amp;utm_content=creditCopyText" TargetMode="External"/><Relationship Id="rId4" Type="http://schemas.openxmlformats.org/officeDocument/2006/relationships/hyperlink" Target="https://unsplash.com/@zachmmalin?utm_source=unsplash&amp;utm_medium=referral&amp;utm_content=creditCopyTex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techfutures.org.au/courses/intro-to-ai/using-ai-responsibly/essay-feedback-activity"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docs.google.com/document/d/1ApB1pD6X7OaUJH5r9XNhBV5tEwSD9lh7pjPPDzb1CKw/edi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unsplash.com/photos/woman-in-blue-long-sleeve-shirt-and-blue-denim-jeans-sitting-on-bed-using-laptop-v94mlgvsza4?utm_source=unsplash&amp;utm_medium=referral&amp;utm_content=creditCopyText" TargetMode="External"/><Relationship Id="rId4" Type="http://schemas.openxmlformats.org/officeDocument/2006/relationships/hyperlink" Target="https://unsplash.com/@windows?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kucharski.substack.com/p/real-signals-or-artificial-stereotype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unsplash.com/photos/a-warning-sign-in-the-middle-of-a-desert-JbL9ueJD2gA?utm_source=unsplash&amp;utm_medium=referral&amp;utm_content=creditCopyText" TargetMode="External"/><Relationship Id="rId5" Type="http://schemas.openxmlformats.org/officeDocument/2006/relationships/hyperlink" Target="https://unsplash.com/@xtalkay?utm_source=unsplash&amp;utm_medium=referral&amp;utm_content=creditCopyText" TargetMode="Externa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1HQloG5heZk"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www.youtube.com/watch?v=1HQloG5heZk" TargetMode="External"/><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hyperlink" Target="https://www.aircraft.airbus.com/en/newsroom/press-releases/2024-02-qantas-and-jetstar-airways-to-optimise-operations-with-skywise" TargetMode="External"/><Relationship Id="rId7" Type="http://schemas.openxmlformats.org/officeDocument/2006/relationships/hyperlink" Target="https://unsplash.com/photos/wrecked-white-airline-on-ground-at-daytime-DRVmSghT4uU?utm_source=unsplash&amp;utm_medium=referral&amp;utm_content=creditCopyText"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unsplash.com/@haozlife?utm_source=unsplash&amp;utm_medium=referral&amp;utm_content=creditCopyText" TargetMode="External"/><Relationship Id="rId5" Type="http://schemas.openxmlformats.org/officeDocument/2006/relationships/image" Target="../media/image10.jpg"/><Relationship Id="rId10" Type="http://schemas.openxmlformats.org/officeDocument/2006/relationships/hyperlink" Target="https://unsplash.com/photos/passport-booklet-on-top-of-white-paper-gMJ3tFOLvnA?utm_source=unsplash&amp;utm_medium=referral&amp;utm_content=creditCopyText" TargetMode="External"/><Relationship Id="rId4" Type="http://schemas.openxmlformats.org/officeDocument/2006/relationships/image" Target="../media/image9.png"/><Relationship Id="rId9" Type="http://schemas.openxmlformats.org/officeDocument/2006/relationships/hyperlink" Target="https://unsplash.com/@nicolegeri?utm_source=unsplash&amp;utm_medium=referral&amp;utm_content=creditCopyTex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hyperlink" Target="https://unsplash.com/@haberdoedas?utm_source=unsplash&amp;utm_medium=referral&amp;utm_content=creditCopyTex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youtube.com/watch?v=D-EK7CO0oFo"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https://www.youtube.com/watch?v=D-EK7CO0oFo" TargetMode="Externa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hyperlink" Target="https://www.techfutures.org.au/courses/intro-to-ai/using-ai-responsibly/how-ai-changing-activity"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docs.google.com/document/d/1RMXJTfufH26e-EEABu_n4EYiPBOUoHqzkqjVVw-3m84/edit?usp=shar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unsplash.com/photos/a-persons-head-with-a-circuit-board-in-front-of-it-WhAQMsdRKMI?utm_source=unsplash&amp;utm_medium=referral&amp;utm_content=creditCopyText" TargetMode="External"/><Relationship Id="rId4" Type="http://schemas.openxmlformats.org/officeDocument/2006/relationships/hyperlink" Target="https://unsplash.com/@steve_j?utm_source=unsplash&amp;utm_medium=referral&amp;utm_content=creditCopyText"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arxiv.org/pdf/2506.08872"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unsplash.com/photos/a-man-standing-next-to-a-woman-using-a-laptop-CCg37osralo?utm_source=unsplash&amp;utm_medium=referral&amp;utm_content=creditCopyText" TargetMode="External"/><Relationship Id="rId5" Type="http://schemas.openxmlformats.org/officeDocument/2006/relationships/hyperlink" Target="https://unsplash.com/@mindfield_biosystems?utm_source=unsplash&amp;utm_medium=referral&amp;utm_content=creditCopyText" TargetMode="External"/><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techfutures.org.au/courses/intro-to-ai/using-ai-responsibly/categorising-cognitive-activity"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docs.google.com/document/d/1RrN1W-osKLLrWKrhSkBfvjIhDDZkk7vbToWs3sSt4lw/edit?usp=sharin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drive.google.com/file/d/1waFh3AquisNPegG2Fjqy4Id2Z8F5jMwE/view"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unsplash.com/@buudkaana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www.theguardian.com/technology/2025/sep/05/anthropic-settlement-ai-book-lawsui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techfutures.org.au/courses/intro-to-ai/using-ai-responsibly/copyright-discussion-activity"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hyperlink" Target="https://docs.google.com/document/d/1ovl_ac4u8XWmZbkv3zCosTWiAXys808mDaC4FXLBQqo"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theconversation.com/australian-musicians-hate-ai-using-their-songs-but-have-little-legal-protection-286154"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www.apraamcos.com.au/about-us/news-and-events/open-letter-to-government"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www.bbc.com/news/articles/crm1mygrmv2o"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soundplate.com/ai-voice-cloning-law/"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hyperlink" Target="http://isthiswhatwewant.com" TargetMode="External"/><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hyperlink" Target="https://unsplash.com/photos/curved-road-beside-mountain-1eFgYRwYct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arstechnica.com/features/2025/06/study-metas-llama-3-1-can-recall-42-percent-of-the-first-harry-potter-book/"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hyperlink" Target="https://unsplash.com/photos/unknown-person-writing-tcyW6Im5Uu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hyperlink" Target="https://www.theguardian.com/technology/2025/sep/05/anthropic-settlement-ai-book-lawsuit"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hyperlink" Target="https://unsplash.com/photos/seagull-flying-above-ocean-GNF5Iip6G8A"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hyperlink" Target="https://www.techfutures.org.au/courses/intro-to-ai/using-ai-responsibly/checking-sources-activity"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hyperlink" Target="https://docs.google.com/document/d/1_blIfBSJj0JClF3TOytP7dp1nTTiwZqeg_PQT1b8iOo/"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hyperlink" Target="https://en.wikipedia.org/wiki/Tay_(chatbot)"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s://aws.amazon.com/ai/responsible-ai/policy/"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www.taliaferro.k12.ga.us/AIPOLICY"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www.education.gov.au/schooling/resources/australian-framework-generative-artificial-intelligence-ai-schools"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hyperlink" Target="https://www2.education.vic.gov.au/pal/generative-artificial-intelligence/policy"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docs.google.com/document/d/1UjmAaefDrj0_Dwt1LRjvKuyQ6GRpJhlKd7We1pel6_Y/edit?usp=sharing"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openai.com/index/how-people-are-using-chatgp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hyperlink" Target="https://techfutures.org.au"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hyperlink" Target="https://creativecommons.org/licenses/by-sa/4.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computing.co.uk/news/2025/ai/openai-reveals-what-chatgpt-users-look-for"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unsplash.com/photos/light-bulb-illustration-_kdTyfnUFAc?utm_source=unsplash&amp;utm_medium=referral&amp;utm_content=creditCopyText" TargetMode="External"/><Relationship Id="rId4" Type="http://schemas.openxmlformats.org/officeDocument/2006/relationships/hyperlink" Target="https://unsplash.com/@ale_s_bianchi?utm_source=unsplash&amp;utm_medium=referral&amp;utm_content=creditCopyTex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unsplash.com/photos/light-bulb-illustration-_kdTyfnUFAc?utm_source=unsplash&amp;utm_medium=referral&amp;utm_content=creditCopyText" TargetMode="External"/><Relationship Id="rId4" Type="http://schemas.openxmlformats.org/officeDocument/2006/relationships/hyperlink" Target="https://unsplash.com/@ale_s_bianchi?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8"/>
        <p:cNvGrpSpPr/>
        <p:nvPr/>
      </p:nvGrpSpPr>
      <p:grpSpPr>
        <a:xfrm>
          <a:off x="0" y="0"/>
          <a:ext cx="0" cy="0"/>
          <a:chOff x="0" y="0"/>
          <a:chExt cx="0" cy="0"/>
        </a:xfrm>
      </p:grpSpPr>
      <p:pic>
        <p:nvPicPr>
          <p:cNvPr id="59" name="Google Shape;59;p13"/>
          <p:cNvPicPr preferRelativeResize="0"/>
          <p:nvPr/>
        </p:nvPicPr>
        <p:blipFill>
          <a:blip r:embed="rId3">
            <a:alphaModFix/>
          </a:blip>
          <a:stretch>
            <a:fillRect/>
          </a:stretch>
        </p:blipFill>
        <p:spPr>
          <a:xfrm>
            <a:off x="6776863" y="1724225"/>
            <a:ext cx="2211025" cy="2211025"/>
          </a:xfrm>
          <a:prstGeom prst="rect">
            <a:avLst/>
          </a:prstGeom>
          <a:noFill/>
          <a:ln>
            <a:noFill/>
          </a:ln>
        </p:spPr>
      </p:pic>
      <p:sp>
        <p:nvSpPr>
          <p:cNvPr id="60" name="Google Shape;60;p13"/>
          <p:cNvSpPr txBox="1"/>
          <p:nvPr/>
        </p:nvSpPr>
        <p:spPr>
          <a:xfrm>
            <a:off x="5970959" y="4589375"/>
            <a:ext cx="2757300" cy="304500"/>
          </a:xfrm>
          <a:prstGeom prst="rect">
            <a:avLst/>
          </a:prstGeom>
          <a:noFill/>
          <a:ln>
            <a:noFill/>
          </a:ln>
        </p:spPr>
        <p:txBody>
          <a:bodyPr spcFirstLastPara="1" wrap="square" lIns="91425" tIns="91425" rIns="91425" bIns="91425" anchor="t" anchorCtr="0">
            <a:noAutofit/>
          </a:bodyPr>
          <a:lstStyle/>
          <a:p>
            <a:pPr marL="0" lvl="0" indent="0" algn="r" rtl="0">
              <a:lnSpc>
                <a:spcPct val="150000"/>
              </a:lnSpc>
              <a:spcBef>
                <a:spcPts val="0"/>
              </a:spcBef>
              <a:spcAft>
                <a:spcPts val="0"/>
              </a:spcAft>
              <a:buNone/>
            </a:pPr>
            <a:r>
              <a:rPr lang="en">
                <a:solidFill>
                  <a:srgbClr val="38FDCE"/>
                </a:solidFill>
                <a:latin typeface="Nunito Light"/>
                <a:ea typeface="Nunito Light"/>
                <a:cs typeface="Nunito Light"/>
                <a:sym typeface="Nunito Light"/>
              </a:rPr>
              <a:t>techfutures.org.au</a:t>
            </a:r>
            <a:endParaRPr>
              <a:solidFill>
                <a:srgbClr val="38FDCE"/>
              </a:solidFill>
              <a:latin typeface="Nunito Light"/>
              <a:ea typeface="Nunito Light"/>
              <a:cs typeface="Nunito Light"/>
              <a:sym typeface="Nunito Light"/>
            </a:endParaRPr>
          </a:p>
          <a:p>
            <a:pPr marL="0" lvl="0" indent="0" algn="r" rtl="0">
              <a:lnSpc>
                <a:spcPct val="150000"/>
              </a:lnSpc>
              <a:spcBef>
                <a:spcPts val="1600"/>
              </a:spcBef>
              <a:spcAft>
                <a:spcPts val="1600"/>
              </a:spcAft>
              <a:buNone/>
            </a:pPr>
            <a:endParaRPr>
              <a:solidFill>
                <a:srgbClr val="38FDCE"/>
              </a:solidFill>
              <a:latin typeface="Nunito Light"/>
              <a:ea typeface="Nunito Light"/>
              <a:cs typeface="Nunito Light"/>
              <a:sym typeface="Nunito Light"/>
            </a:endParaRPr>
          </a:p>
        </p:txBody>
      </p:sp>
      <p:pic>
        <p:nvPicPr>
          <p:cNvPr id="61" name="Google Shape;61;p13" title="yellow-Logo.png"/>
          <p:cNvPicPr preferRelativeResize="0"/>
          <p:nvPr/>
        </p:nvPicPr>
        <p:blipFill>
          <a:blip r:embed="rId4">
            <a:alphaModFix/>
          </a:blip>
          <a:stretch>
            <a:fillRect/>
          </a:stretch>
        </p:blipFill>
        <p:spPr>
          <a:xfrm>
            <a:off x="7084725" y="4322673"/>
            <a:ext cx="1628775" cy="266700"/>
          </a:xfrm>
          <a:prstGeom prst="rect">
            <a:avLst/>
          </a:prstGeom>
          <a:noFill/>
          <a:ln>
            <a:noFill/>
          </a:ln>
        </p:spPr>
      </p:pic>
      <p:sp>
        <p:nvSpPr>
          <p:cNvPr id="62" name="Google Shape;62;p13"/>
          <p:cNvSpPr txBox="1"/>
          <p:nvPr/>
        </p:nvSpPr>
        <p:spPr>
          <a:xfrm>
            <a:off x="731350" y="1891180"/>
            <a:ext cx="5377800" cy="2031900"/>
          </a:xfrm>
          <a:prstGeom prst="rect">
            <a:avLst/>
          </a:prstGeom>
          <a:noFill/>
          <a:ln>
            <a:noFill/>
          </a:ln>
        </p:spPr>
        <p:txBody>
          <a:bodyPr spcFirstLastPara="1" wrap="square" lIns="91425" tIns="91425" rIns="91425" bIns="91425" anchor="b" anchorCtr="0">
            <a:spAutoFit/>
          </a:bodyPr>
          <a:lstStyle/>
          <a:p>
            <a:pPr marL="0" lvl="0" indent="0" algn="l" rtl="0">
              <a:spcBef>
                <a:spcPts val="0"/>
              </a:spcBef>
              <a:spcAft>
                <a:spcPts val="0"/>
              </a:spcAft>
              <a:buNone/>
            </a:pPr>
            <a:r>
              <a:rPr lang="en" sz="6000" b="1">
                <a:solidFill>
                  <a:srgbClr val="F1E653"/>
                </a:solidFill>
                <a:latin typeface="Space Grotesk"/>
                <a:ea typeface="Space Grotesk"/>
                <a:cs typeface="Space Grotesk"/>
                <a:sym typeface="Space Grotesk"/>
              </a:rPr>
              <a:t>Responsible Use of AI</a:t>
            </a:r>
            <a:endParaRPr sz="6000" b="1">
              <a:solidFill>
                <a:srgbClr val="FFFFFF"/>
              </a:solidFill>
              <a:latin typeface="Francois One"/>
              <a:ea typeface="Francois One"/>
              <a:cs typeface="Francois One"/>
              <a:sym typeface="Francois One"/>
            </a:endParaRPr>
          </a:p>
        </p:txBody>
      </p:sp>
      <p:sp>
        <p:nvSpPr>
          <p:cNvPr id="63" name="Google Shape;63;p13"/>
          <p:cNvSpPr txBox="1"/>
          <p:nvPr/>
        </p:nvSpPr>
        <p:spPr>
          <a:xfrm>
            <a:off x="805150" y="1220403"/>
            <a:ext cx="33132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000">
                <a:solidFill>
                  <a:srgbClr val="FFFFFF"/>
                </a:solidFill>
                <a:latin typeface="Nunito Light"/>
                <a:ea typeface="Nunito Light"/>
                <a:cs typeface="Nunito Light"/>
                <a:sym typeface="Nunito Light"/>
              </a:rPr>
              <a:t>Lesson 4</a:t>
            </a:r>
            <a:endParaRPr sz="4000">
              <a:solidFill>
                <a:srgbClr val="FFFFFF"/>
              </a:solidFill>
              <a:latin typeface="Francois One"/>
              <a:ea typeface="Francois One"/>
              <a:cs typeface="Francois One"/>
              <a:sym typeface="Francois On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4.01: Using AI for Brainstorming</a:t>
            </a:r>
            <a:endParaRPr/>
          </a:p>
          <a:p>
            <a:pPr marL="0" lvl="0" indent="0" algn="l" rtl="0">
              <a:spcBef>
                <a:spcPts val="0"/>
              </a:spcBef>
              <a:spcAft>
                <a:spcPts val="0"/>
              </a:spcAft>
              <a:buNone/>
            </a:pPr>
            <a:endParaRPr/>
          </a:p>
        </p:txBody>
      </p:sp>
      <p:sp>
        <p:nvSpPr>
          <p:cNvPr id="157" name="Google Shape;157;p2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10</a:t>
            </a:fld>
            <a:endParaRPr sz="800">
              <a:latin typeface="Nunito"/>
              <a:ea typeface="Nunito"/>
              <a:cs typeface="Nunito"/>
              <a:sym typeface="Nunito"/>
            </a:endParaRPr>
          </a:p>
        </p:txBody>
      </p:sp>
      <p:sp>
        <p:nvSpPr>
          <p:cNvPr id="158" name="Google Shape;158;p2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59" name="Google Shape;159;p22"/>
          <p:cNvSpPr txBox="1"/>
          <p:nvPr/>
        </p:nvSpPr>
        <p:spPr>
          <a:xfrm>
            <a:off x="311700" y="1102000"/>
            <a:ext cx="7922100" cy="24021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Complete </a:t>
            </a:r>
            <a:r>
              <a:rPr lang="en" sz="1800" u="sng">
                <a:solidFill>
                  <a:schemeClr val="hlink"/>
                </a:solidFill>
                <a:latin typeface="Nunito"/>
                <a:ea typeface="Nunito"/>
                <a:cs typeface="Nunito"/>
                <a:sym typeface="Nunito"/>
                <a:hlinkClick r:id="rId3"/>
              </a:rPr>
              <a:t>the activity on the platform</a:t>
            </a:r>
            <a:endParaRPr sz="1800">
              <a:solidFill>
                <a:schemeClr val="dk2"/>
              </a:solidFill>
              <a:latin typeface="Nunito"/>
              <a:ea typeface="Nunito"/>
              <a:cs typeface="Nunito"/>
              <a:sym typeface="Nunito"/>
            </a:endParaRPr>
          </a:p>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4"/>
              </a:rPr>
              <a:t>worksheet here.</a:t>
            </a:r>
            <a:endParaRPr>
              <a:latin typeface="Nunito"/>
              <a:ea typeface="Nunito"/>
              <a:cs typeface="Nunito"/>
              <a:sym typeface="Nuni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Feedback</a:t>
            </a:r>
            <a:endParaRPr/>
          </a:p>
          <a:p>
            <a:pPr marL="0" lvl="0" indent="0" algn="l" rtl="0">
              <a:spcBef>
                <a:spcPts val="0"/>
              </a:spcBef>
              <a:spcAft>
                <a:spcPts val="0"/>
              </a:spcAft>
              <a:buNone/>
            </a:pPr>
            <a:endParaRPr/>
          </a:p>
        </p:txBody>
      </p:sp>
      <p:sp>
        <p:nvSpPr>
          <p:cNvPr id="165" name="Google Shape;165;p2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11</a:t>
            </a:fld>
            <a:endParaRPr sz="800">
              <a:latin typeface="Nunito"/>
              <a:ea typeface="Nunito"/>
              <a:cs typeface="Nunito"/>
              <a:sym typeface="Nunito"/>
            </a:endParaRPr>
          </a:p>
        </p:txBody>
      </p:sp>
      <p:sp>
        <p:nvSpPr>
          <p:cNvPr id="166" name="Google Shape;166;p2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67" name="Google Shape;167;p23"/>
          <p:cNvSpPr txBox="1"/>
          <p:nvPr/>
        </p:nvSpPr>
        <p:spPr>
          <a:xfrm>
            <a:off x="311700" y="1102000"/>
            <a:ext cx="5690700" cy="389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Roboto"/>
                <a:ea typeface="Roboto"/>
                <a:cs typeface="Roboto"/>
                <a:sym typeface="Roboto"/>
              </a:rPr>
              <a:t>LLMs can be used to quickly get detailed feedback on your writing, ideas and designs.</a:t>
            </a: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r>
              <a:rPr lang="en" sz="1800">
                <a:solidFill>
                  <a:schemeClr val="dk2"/>
                </a:solidFill>
                <a:latin typeface="Roboto"/>
                <a:ea typeface="Roboto"/>
                <a:cs typeface="Roboto"/>
                <a:sym typeface="Roboto"/>
              </a:rPr>
              <a:t>Unlike a teacher who can usually only review your work once or twice, an LLM lets you revise as many times as you want. And there is no judgement.</a:t>
            </a: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r>
              <a:rPr lang="en" sz="1800">
                <a:solidFill>
                  <a:schemeClr val="dk2"/>
                </a:solidFill>
                <a:latin typeface="Roboto"/>
                <a:ea typeface="Roboto"/>
                <a:cs typeface="Roboto"/>
                <a:sym typeface="Roboto"/>
              </a:rPr>
              <a:t>The feedback can be very specific and the LLM will suggest exactly how to fix errors.</a:t>
            </a: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r>
              <a:rPr lang="en" sz="1800">
                <a:solidFill>
                  <a:schemeClr val="dk2"/>
                </a:solidFill>
                <a:latin typeface="Roboto"/>
                <a:ea typeface="Roboto"/>
                <a:cs typeface="Roboto"/>
                <a:sym typeface="Roboto"/>
              </a:rPr>
              <a:t>Good use of AI feedback means reading the suggestions carefully and deciding what to accept or reject which will build your thinking skills.</a:t>
            </a: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pic>
        <p:nvPicPr>
          <p:cNvPr id="168" name="Google Shape;168;p23" title="zach-m-7F9PhBM1gFM-unsplash.jpg"/>
          <p:cNvPicPr preferRelativeResize="0"/>
          <p:nvPr/>
        </p:nvPicPr>
        <p:blipFill>
          <a:blip r:embed="rId3">
            <a:alphaModFix/>
          </a:blip>
          <a:stretch>
            <a:fillRect/>
          </a:stretch>
        </p:blipFill>
        <p:spPr>
          <a:xfrm>
            <a:off x="6255225" y="1233925"/>
            <a:ext cx="2613524" cy="2059776"/>
          </a:xfrm>
          <a:prstGeom prst="rect">
            <a:avLst/>
          </a:prstGeom>
          <a:noFill/>
          <a:ln w="9525" cap="flat" cmpd="sng">
            <a:solidFill>
              <a:schemeClr val="accent2"/>
            </a:solidFill>
            <a:prstDash val="solid"/>
            <a:round/>
            <a:headEnd type="none" w="sm" len="sm"/>
            <a:tailEnd type="none" w="sm" len="sm"/>
          </a:ln>
        </p:spPr>
      </p:pic>
      <p:sp>
        <p:nvSpPr>
          <p:cNvPr id="169" name="Google Shape;169;p23"/>
          <p:cNvSpPr txBox="1"/>
          <p:nvPr/>
        </p:nvSpPr>
        <p:spPr>
          <a:xfrm>
            <a:off x="6255225" y="3293700"/>
            <a:ext cx="2613600" cy="3936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lt1"/>
                </a:solidFill>
                <a:latin typeface="Inter"/>
                <a:ea typeface="Inter"/>
                <a:cs typeface="Inter"/>
                <a:sym typeface="Inter"/>
              </a:rPr>
              <a:t>Photo by</a:t>
            </a:r>
            <a:r>
              <a:rPr lang="en" sz="1200">
                <a:solidFill>
                  <a:schemeClr val="lt1"/>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200"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Zach M</a:t>
            </a:r>
            <a:r>
              <a:rPr lang="en" sz="1200">
                <a:solidFill>
                  <a:schemeClr val="lt1"/>
                </a:solidFill>
                <a:latin typeface="Inter"/>
                <a:ea typeface="Inter"/>
                <a:cs typeface="Inter"/>
                <a:sym typeface="Inter"/>
              </a:rPr>
              <a:t> on</a:t>
            </a:r>
            <a:r>
              <a:rPr lang="en" sz="1200">
                <a:solidFill>
                  <a:schemeClr val="lt1"/>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200"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200">
                <a:solidFill>
                  <a:schemeClr val="dk1"/>
                </a:solidFill>
                <a:latin typeface="Inter"/>
                <a:ea typeface="Inter"/>
                <a:cs typeface="Inter"/>
                <a:sym typeface="Inter"/>
              </a:rPr>
              <a:t> </a:t>
            </a:r>
            <a:endParaRPr sz="1900">
              <a:solidFill>
                <a:schemeClr val="dk2"/>
              </a:solidFill>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4.02: Using AI for Feedback</a:t>
            </a:r>
            <a:endParaRPr/>
          </a:p>
          <a:p>
            <a:pPr marL="0" lvl="0" indent="0" algn="l" rtl="0">
              <a:spcBef>
                <a:spcPts val="0"/>
              </a:spcBef>
              <a:spcAft>
                <a:spcPts val="0"/>
              </a:spcAft>
              <a:buNone/>
            </a:pPr>
            <a:endParaRPr/>
          </a:p>
        </p:txBody>
      </p:sp>
      <p:sp>
        <p:nvSpPr>
          <p:cNvPr id="175" name="Google Shape;175;p2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12</a:t>
            </a:fld>
            <a:endParaRPr sz="800">
              <a:latin typeface="Nunito"/>
              <a:ea typeface="Nunito"/>
              <a:cs typeface="Nunito"/>
              <a:sym typeface="Nunito"/>
            </a:endParaRPr>
          </a:p>
        </p:txBody>
      </p:sp>
      <p:sp>
        <p:nvSpPr>
          <p:cNvPr id="176" name="Google Shape;176;p2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77" name="Google Shape;177;p24"/>
          <p:cNvSpPr txBox="1"/>
          <p:nvPr/>
        </p:nvSpPr>
        <p:spPr>
          <a:xfrm>
            <a:off x="311700" y="1102000"/>
            <a:ext cx="7922100" cy="24021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Complete the </a:t>
            </a:r>
            <a:r>
              <a:rPr lang="en" sz="1800" u="sng">
                <a:solidFill>
                  <a:schemeClr val="hlink"/>
                </a:solidFill>
                <a:latin typeface="Nunito"/>
                <a:ea typeface="Nunito"/>
                <a:cs typeface="Nunito"/>
                <a:sym typeface="Nunito"/>
                <a:hlinkClick r:id="rId3"/>
              </a:rPr>
              <a:t>activity on the platform.</a:t>
            </a:r>
            <a:endParaRPr sz="1800">
              <a:solidFill>
                <a:schemeClr val="dk2"/>
              </a:solidFill>
              <a:latin typeface="Nunito"/>
              <a:ea typeface="Nunito"/>
              <a:cs typeface="Nunito"/>
              <a:sym typeface="Nunito"/>
            </a:endParaRPr>
          </a:p>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4"/>
              </a:rPr>
              <a:t>worksheet here.</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Research</a:t>
            </a:r>
            <a:endParaRPr/>
          </a:p>
          <a:p>
            <a:pPr marL="0" lvl="0" indent="0" algn="l" rtl="0">
              <a:spcBef>
                <a:spcPts val="0"/>
              </a:spcBef>
              <a:spcAft>
                <a:spcPts val="0"/>
              </a:spcAft>
              <a:buNone/>
            </a:pPr>
            <a:endParaRPr/>
          </a:p>
        </p:txBody>
      </p:sp>
      <p:sp>
        <p:nvSpPr>
          <p:cNvPr id="183" name="Google Shape;183;p2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13</a:t>
            </a:fld>
            <a:endParaRPr sz="800">
              <a:latin typeface="Nunito"/>
              <a:ea typeface="Nunito"/>
              <a:cs typeface="Nunito"/>
              <a:sym typeface="Nunito"/>
            </a:endParaRPr>
          </a:p>
        </p:txBody>
      </p:sp>
      <p:sp>
        <p:nvSpPr>
          <p:cNvPr id="184" name="Google Shape;184;p2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85" name="Google Shape;185;p25"/>
          <p:cNvSpPr txBox="1"/>
          <p:nvPr/>
        </p:nvSpPr>
        <p:spPr>
          <a:xfrm>
            <a:off x="311700" y="1102000"/>
            <a:ext cx="5550300" cy="395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Nunito"/>
                <a:ea typeface="Nunito"/>
                <a:cs typeface="Nunito"/>
                <a:sym typeface="Nunito"/>
              </a:rPr>
              <a:t>LLMs can quickly give you an overview of a topic and suggest areas worth exploring.</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They are great at summarising information in plain language helping you understand a topic before you dive into the real sources.</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As you saw in Lesson 3, LLMs can make up citations that look completely real. Always use Trusted Sources to verify information. </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A good approach is to use AI to build your understanding first and then use the real sources to write it in your own words.</a:t>
            </a:r>
            <a:endParaRPr sz="1600">
              <a:solidFill>
                <a:schemeClr val="dk2"/>
              </a:solidFill>
              <a:latin typeface="Nunito"/>
              <a:ea typeface="Nunito"/>
              <a:cs typeface="Nunito"/>
              <a:sym typeface="Nunito"/>
            </a:endParaRPr>
          </a:p>
        </p:txBody>
      </p:sp>
      <p:pic>
        <p:nvPicPr>
          <p:cNvPr id="186" name="Google Shape;186;p25" title="windows-v94mlgvsza4-unsplash.jpg"/>
          <p:cNvPicPr preferRelativeResize="0"/>
          <p:nvPr/>
        </p:nvPicPr>
        <p:blipFill>
          <a:blip r:embed="rId3">
            <a:alphaModFix/>
          </a:blip>
          <a:stretch>
            <a:fillRect/>
          </a:stretch>
        </p:blipFill>
        <p:spPr>
          <a:xfrm>
            <a:off x="6449177" y="1028401"/>
            <a:ext cx="2153259" cy="3211853"/>
          </a:xfrm>
          <a:prstGeom prst="rect">
            <a:avLst/>
          </a:prstGeom>
          <a:noFill/>
          <a:ln w="9525" cap="flat" cmpd="sng">
            <a:solidFill>
              <a:schemeClr val="accent2"/>
            </a:solidFill>
            <a:prstDash val="solid"/>
            <a:round/>
            <a:headEnd type="none" w="sm" len="sm"/>
            <a:tailEnd type="none" w="sm" len="sm"/>
          </a:ln>
        </p:spPr>
      </p:pic>
      <p:sp>
        <p:nvSpPr>
          <p:cNvPr id="187" name="Google Shape;187;p25"/>
          <p:cNvSpPr txBox="1"/>
          <p:nvPr/>
        </p:nvSpPr>
        <p:spPr>
          <a:xfrm>
            <a:off x="6449250" y="4251312"/>
            <a:ext cx="2153100" cy="5064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a:solidFill>
                  <a:schemeClr val="lt1"/>
                </a:solidFill>
                <a:latin typeface="Inter"/>
                <a:ea typeface="Inter"/>
                <a:cs typeface="Inter"/>
                <a:sym typeface="Inter"/>
              </a:rPr>
              <a:t>Photo by</a:t>
            </a:r>
            <a:r>
              <a:rPr lang="en" sz="1300">
                <a:solidFill>
                  <a:schemeClr val="lt1"/>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300"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Windows</a:t>
            </a:r>
            <a:r>
              <a:rPr lang="en" sz="1300">
                <a:solidFill>
                  <a:schemeClr val="lt1"/>
                </a:solidFill>
                <a:latin typeface="Inter"/>
                <a:ea typeface="Inter"/>
                <a:cs typeface="Inter"/>
                <a:sym typeface="Inter"/>
              </a:rPr>
              <a:t> on</a:t>
            </a:r>
            <a:r>
              <a:rPr lang="en" sz="1300">
                <a:solidFill>
                  <a:schemeClr val="lt1"/>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300"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300">
                <a:solidFill>
                  <a:schemeClr val="lt1"/>
                </a:solidFill>
                <a:latin typeface="Inter"/>
                <a:ea typeface="Inter"/>
                <a:cs typeface="Inter"/>
                <a:sym typeface="Inter"/>
              </a:rPr>
              <a:t> </a:t>
            </a:r>
            <a:endParaRPr sz="2000">
              <a:solidFill>
                <a:schemeClr val="lt1"/>
              </a:solidFill>
              <a:latin typeface="Inter"/>
              <a:ea typeface="Inter"/>
              <a:cs typeface="Inter"/>
              <a:sym typeface="Inter"/>
            </a:endParaRPr>
          </a:p>
          <a:p>
            <a:pPr marL="0" lvl="0" indent="0" algn="l" rtl="0">
              <a:spcBef>
                <a:spcPts val="0"/>
              </a:spcBef>
              <a:spcAft>
                <a:spcPts val="0"/>
              </a:spcAft>
              <a:buNone/>
            </a:pPr>
            <a:endParaRPr sz="11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Research cautions</a:t>
            </a:r>
            <a:endParaRPr/>
          </a:p>
          <a:p>
            <a:pPr marL="0" lvl="0" indent="0" algn="l" rtl="0">
              <a:spcBef>
                <a:spcPts val="0"/>
              </a:spcBef>
              <a:spcAft>
                <a:spcPts val="0"/>
              </a:spcAft>
              <a:buNone/>
            </a:pPr>
            <a:endParaRPr/>
          </a:p>
        </p:txBody>
      </p:sp>
      <p:sp>
        <p:nvSpPr>
          <p:cNvPr id="193" name="Google Shape;193;p2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14</a:t>
            </a:fld>
            <a:endParaRPr sz="800">
              <a:latin typeface="Nunito"/>
              <a:ea typeface="Nunito"/>
              <a:cs typeface="Nunito"/>
              <a:sym typeface="Nunito"/>
            </a:endParaRPr>
          </a:p>
        </p:txBody>
      </p:sp>
      <p:sp>
        <p:nvSpPr>
          <p:cNvPr id="194" name="Google Shape;194;p2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95" name="Google Shape;195;p26"/>
          <p:cNvSpPr txBox="1"/>
          <p:nvPr/>
        </p:nvSpPr>
        <p:spPr>
          <a:xfrm>
            <a:off x="311700" y="1102000"/>
            <a:ext cx="5440800" cy="387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Nunito"/>
                <a:ea typeface="Nunito"/>
                <a:cs typeface="Nunito"/>
                <a:sym typeface="Nunito"/>
              </a:rPr>
              <a:t>A </a:t>
            </a:r>
            <a:r>
              <a:rPr lang="en" sz="1600" u="sng">
                <a:solidFill>
                  <a:srgbClr val="12838D"/>
                </a:solidFill>
                <a:latin typeface="Nunito"/>
                <a:ea typeface="Nunito"/>
                <a:cs typeface="Nunito"/>
                <a:sym typeface="Nunito"/>
                <a:hlinkClick r:id="rId3">
                  <a:extLst>
                    <a:ext uri="{A12FA001-AC4F-418D-AE19-62706E023703}">
                      <ahyp:hlinkClr xmlns:ahyp="http://schemas.microsoft.com/office/drawing/2018/hyperlinkcolor" val="tx"/>
                    </a:ext>
                  </a:extLst>
                </a:hlinkClick>
              </a:rPr>
              <a:t>researcher</a:t>
            </a:r>
            <a:r>
              <a:rPr lang="en" sz="1600">
                <a:solidFill>
                  <a:schemeClr val="dk2"/>
                </a:solidFill>
                <a:latin typeface="Nunito"/>
                <a:ea typeface="Nunito"/>
                <a:cs typeface="Nunito"/>
                <a:sym typeface="Nunito"/>
              </a:rPr>
              <a:t> fed Microsoft Copilot a dataset about expressing emotions where the responses from US and UK participants were completely identical, word for word, the same data. </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When asked to find differences between the two groups, Copilot confidently produced a detailed summary claiming Americans and British people expressed emotions differently in tone and wording style. </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Copilot </a:t>
            </a:r>
            <a:r>
              <a:rPr lang="en" sz="1600" i="1">
                <a:solidFill>
                  <a:schemeClr val="dk2"/>
                </a:solidFill>
                <a:latin typeface="Nunito"/>
                <a:ea typeface="Nunito"/>
                <a:cs typeface="Nunito"/>
                <a:sym typeface="Nunito"/>
              </a:rPr>
              <a:t>invented </a:t>
            </a:r>
            <a:r>
              <a:rPr lang="en" sz="1600">
                <a:solidFill>
                  <a:schemeClr val="dk2"/>
                </a:solidFill>
                <a:latin typeface="Nunito"/>
                <a:ea typeface="Nunito"/>
                <a:cs typeface="Nunito"/>
                <a:sym typeface="Nunito"/>
              </a:rPr>
              <a:t>differences between them based on stereotypes it had learnt during training.</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The AI doesn’t always tell you when it has nothing real to say, so always verify summaries against a trusted source.</a:t>
            </a:r>
            <a:endParaRPr sz="1600">
              <a:solidFill>
                <a:schemeClr val="dk2"/>
              </a:solidFill>
              <a:latin typeface="Nunito"/>
              <a:ea typeface="Nunito"/>
              <a:cs typeface="Nunito"/>
              <a:sym typeface="Nunito"/>
            </a:endParaRPr>
          </a:p>
        </p:txBody>
      </p:sp>
      <p:pic>
        <p:nvPicPr>
          <p:cNvPr id="196" name="Google Shape;196;p26" title="crystal-kay-JbL9ueJD2gA-unsplash.jpg"/>
          <p:cNvPicPr preferRelativeResize="0"/>
          <p:nvPr/>
        </p:nvPicPr>
        <p:blipFill>
          <a:blip r:embed="rId4">
            <a:alphaModFix/>
          </a:blip>
          <a:stretch>
            <a:fillRect/>
          </a:stretch>
        </p:blipFill>
        <p:spPr>
          <a:xfrm>
            <a:off x="5862963" y="1151949"/>
            <a:ext cx="3113876" cy="1751550"/>
          </a:xfrm>
          <a:prstGeom prst="rect">
            <a:avLst/>
          </a:prstGeom>
          <a:noFill/>
          <a:ln w="9525" cap="flat" cmpd="sng">
            <a:solidFill>
              <a:schemeClr val="accent2"/>
            </a:solidFill>
            <a:prstDash val="solid"/>
            <a:round/>
            <a:headEnd type="none" w="sm" len="sm"/>
            <a:tailEnd type="none" w="sm" len="sm"/>
          </a:ln>
        </p:spPr>
      </p:pic>
      <p:sp>
        <p:nvSpPr>
          <p:cNvPr id="197" name="Google Shape;197;p26"/>
          <p:cNvSpPr txBox="1"/>
          <p:nvPr/>
        </p:nvSpPr>
        <p:spPr>
          <a:xfrm>
            <a:off x="5862900" y="2947745"/>
            <a:ext cx="3114000" cy="3105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lt1"/>
                </a:solidFill>
                <a:latin typeface="Inter"/>
                <a:ea typeface="Inter"/>
                <a:cs typeface="Inter"/>
                <a:sym typeface="Inter"/>
              </a:rPr>
              <a:t>Photo by</a:t>
            </a:r>
            <a:r>
              <a:rPr lang="en" sz="1200">
                <a:solidFill>
                  <a:schemeClr val="lt1"/>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200"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Crystal Kay</a:t>
            </a:r>
            <a:r>
              <a:rPr lang="en" sz="1200">
                <a:solidFill>
                  <a:schemeClr val="lt1"/>
                </a:solidFill>
                <a:latin typeface="Inter"/>
                <a:ea typeface="Inter"/>
                <a:cs typeface="Inter"/>
                <a:sym typeface="Inter"/>
              </a:rPr>
              <a:t> on</a:t>
            </a:r>
            <a:r>
              <a:rPr lang="en" sz="1200">
                <a:solidFill>
                  <a:schemeClr val="lt1"/>
                </a:solidFill>
                <a:uFill>
                  <a:noFill/>
                </a:uFill>
                <a:latin typeface="Inter"/>
                <a:ea typeface="Inter"/>
                <a:cs typeface="Inter"/>
                <a:sym typeface="Inter"/>
                <a:hlinkClick r:id="rId6">
                  <a:extLst>
                    <a:ext uri="{A12FA001-AC4F-418D-AE19-62706E023703}">
                      <ahyp:hlinkClr xmlns:ahyp="http://schemas.microsoft.com/office/drawing/2018/hyperlinkcolor" val="tx"/>
                    </a:ext>
                  </a:extLst>
                </a:hlinkClick>
              </a:rPr>
              <a:t> </a:t>
            </a:r>
            <a:r>
              <a:rPr lang="en" sz="1200" u="sng">
                <a:solidFill>
                  <a:schemeClr val="lt1"/>
                </a:solidFill>
                <a:latin typeface="Inter"/>
                <a:ea typeface="Inter"/>
                <a:cs typeface="Inter"/>
                <a:sym typeface="Inter"/>
                <a:hlinkClick r:id="rId6">
                  <a:extLst>
                    <a:ext uri="{A12FA001-AC4F-418D-AE19-62706E023703}">
                      <ahyp:hlinkClr xmlns:ahyp="http://schemas.microsoft.com/office/drawing/2018/hyperlinkcolor" val="tx"/>
                    </a:ext>
                  </a:extLst>
                </a:hlinkClick>
              </a:rPr>
              <a:t>Unsplash</a:t>
            </a:r>
            <a:r>
              <a:rPr lang="en" sz="1200">
                <a:solidFill>
                  <a:schemeClr val="lt1"/>
                </a:solidFill>
                <a:latin typeface="Inter"/>
                <a:ea typeface="Inter"/>
                <a:cs typeface="Inter"/>
                <a:sym typeface="Inter"/>
              </a:rPr>
              <a:t> </a:t>
            </a:r>
            <a:endParaRPr sz="1200">
              <a:solidFill>
                <a:schemeClr val="lt1"/>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Self-driving cars: changing the way we get around</a:t>
            </a:r>
            <a:endParaRPr sz="2600"/>
          </a:p>
        </p:txBody>
      </p:sp>
      <p:sp>
        <p:nvSpPr>
          <p:cNvPr id="203" name="Google Shape;203;p2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15</a:t>
            </a:fld>
            <a:endParaRPr sz="800">
              <a:latin typeface="Nunito"/>
              <a:ea typeface="Nunito"/>
              <a:cs typeface="Nunito"/>
              <a:sym typeface="Nunito"/>
            </a:endParaRPr>
          </a:p>
        </p:txBody>
      </p:sp>
      <p:sp>
        <p:nvSpPr>
          <p:cNvPr id="204" name="Google Shape;204;p2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05" name="Google Shape;205;p27"/>
          <p:cNvSpPr txBox="1"/>
          <p:nvPr/>
        </p:nvSpPr>
        <p:spPr>
          <a:xfrm>
            <a:off x="311700" y="1102000"/>
            <a:ext cx="7922100" cy="73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lnSpc>
                <a:spcPct val="115000"/>
              </a:lnSpc>
              <a:spcBef>
                <a:spcPts val="1200"/>
              </a:spcBef>
              <a:spcAft>
                <a:spcPts val="1200"/>
              </a:spcAft>
              <a:buNone/>
            </a:pPr>
            <a:endParaRPr sz="1100" u="sng">
              <a:solidFill>
                <a:schemeClr val="hlink"/>
              </a:solidFill>
            </a:endParaRPr>
          </a:p>
        </p:txBody>
      </p:sp>
      <p:pic>
        <p:nvPicPr>
          <p:cNvPr id="206" name="Google Shape;206;p27" descr="Waymo's robotaxi is already picking up real passengers with NO human driver! See how this futuristic self-driving car actually works and why it's changing transportation forever.&#10;In this video, discover:&#10;✅ What makes the Waymo Robotaxi completely driverless&#10;✅ The advanced sensors and AI technology that keep passengers safe&#10;✅ How to actually ride in one using just your phone&#10;✅ Where these autonomous taxis are driving RIGHT NOW&#10;✅ Future plans for global expansion to your city&#10;The Waymo Robotaxi, built by Google's self-driving company and Zeekr, features no steering wheel, sliding doors, spacious interiors, and cutting-edge LiDAR, radar, and camera systems. Learn how this electric autonomous vehicle is making sci-fi transportation a reality in cities like San Diego, with plans for London and Tokyo.&#10;Whether you're curious about self-driving cars, autonomous vehicles, or the future of transportation, this quick explanation breaks down everything you need to know in just 60 seconds!&#10;🔔 Subscribe for more technology explained simply!&#10;#waymo #selfdrivingcar #autonomousvehicles #robotaxi #futureoftransportation&#10;&#10;#waymo #robotaxi #selfdrivingcar #autonomousvehicles #driverlesscar #waymone #electricvehicle #futuretech #ai #technology #google #autonomous #evcar #transportation #innovation #tech2024 #autonomousdriving #waymodriver #smartcar #futurecars" title="This Self-Driving Taxi Has NO DRIVER Inside! 🚗🤖 (Waymo Robotaxi Explained)">
            <a:hlinkClick r:id="rId3"/>
          </p:cNvPr>
          <p:cNvPicPr preferRelativeResize="0"/>
          <p:nvPr/>
        </p:nvPicPr>
        <p:blipFill>
          <a:blip r:embed="rId4">
            <a:alphaModFix/>
          </a:blip>
          <a:stretch>
            <a:fillRect/>
          </a:stretch>
        </p:blipFill>
        <p:spPr>
          <a:xfrm>
            <a:off x="1764100" y="1053713"/>
            <a:ext cx="5615809" cy="3158900"/>
          </a:xfrm>
          <a:prstGeom prst="rect">
            <a:avLst/>
          </a:prstGeom>
          <a:noFill/>
          <a:ln w="9525" cap="flat" cmpd="sng">
            <a:solidFill>
              <a:schemeClr val="accent2"/>
            </a:solidFill>
            <a:prstDash val="solid"/>
            <a:round/>
            <a:headEnd type="none" w="sm" len="sm"/>
            <a:tailEnd type="none" w="sm" len="sm"/>
          </a:ln>
        </p:spPr>
      </p:pic>
      <p:sp>
        <p:nvSpPr>
          <p:cNvPr id="207" name="Google Shape;207;p27"/>
          <p:cNvSpPr txBox="1"/>
          <p:nvPr/>
        </p:nvSpPr>
        <p:spPr>
          <a:xfrm>
            <a:off x="1764100" y="4272550"/>
            <a:ext cx="5615700" cy="6315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Inter"/>
                <a:ea typeface="Inter"/>
                <a:cs typeface="Inter"/>
                <a:sym typeface="Inter"/>
              </a:rPr>
              <a:t>This Self-Driving Taxi Has NO DRIVER Inside! - Nexttech Aircraft Source: </a:t>
            </a:r>
            <a:r>
              <a:rPr lang="en"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YouTube</a:t>
            </a:r>
            <a:endParaRPr>
              <a:solidFill>
                <a:schemeClr val="lt1"/>
              </a:solidFill>
              <a:latin typeface="Inter"/>
              <a:ea typeface="Inter"/>
              <a:cs typeface="Inter"/>
              <a:sym typeface="Int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
                                        </p:tgtEl>
                                        <p:attrNameLst>
                                          <p:attrName>style.visibility</p:attrName>
                                        </p:attrNameLst>
                                      </p:cBhvr>
                                      <p:to>
                                        <p:strVal val="visible"/>
                                      </p:to>
                                    </p:set>
                                    <p:animEffect transition="in" filter="fade">
                                      <p:cBhvr>
                                        <p:cTn id="7" dur="10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AI has changed Travel?</a:t>
            </a:r>
            <a:endParaRPr/>
          </a:p>
        </p:txBody>
      </p:sp>
      <p:sp>
        <p:nvSpPr>
          <p:cNvPr id="213" name="Google Shape;213;p2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16</a:t>
            </a:fld>
            <a:endParaRPr sz="800">
              <a:latin typeface="Nunito"/>
              <a:ea typeface="Nunito"/>
              <a:cs typeface="Nunito"/>
              <a:sym typeface="Nunito"/>
            </a:endParaRPr>
          </a:p>
        </p:txBody>
      </p:sp>
      <p:sp>
        <p:nvSpPr>
          <p:cNvPr id="214" name="Google Shape;214;p2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15" name="Google Shape;215;p28"/>
          <p:cNvSpPr txBox="1"/>
          <p:nvPr/>
        </p:nvSpPr>
        <p:spPr>
          <a:xfrm>
            <a:off x="2649975" y="1078847"/>
            <a:ext cx="6505800" cy="1244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800" b="1">
                <a:solidFill>
                  <a:schemeClr val="dk2"/>
                </a:solidFill>
                <a:latin typeface="Nunito"/>
                <a:ea typeface="Nunito"/>
                <a:cs typeface="Nunito"/>
                <a:sym typeface="Nunito"/>
              </a:rPr>
              <a:t>Safer skies</a:t>
            </a:r>
            <a:r>
              <a:rPr lang="en" sz="1800">
                <a:solidFill>
                  <a:schemeClr val="dk2"/>
                </a:solidFill>
                <a:latin typeface="Nunito"/>
                <a:ea typeface="Nunito"/>
                <a:cs typeface="Nunito"/>
                <a:sym typeface="Nunito"/>
              </a:rPr>
              <a:t>: modern aircraft use AI to detect faults, predict maintenance needs and assist pilots, reducing the risk of accidents. In 2024, Qantas adopted </a:t>
            </a:r>
            <a:r>
              <a:rPr lang="en" sz="1800" u="sng">
                <a:solidFill>
                  <a:schemeClr val="hlink"/>
                </a:solidFill>
                <a:latin typeface="Nunito"/>
                <a:ea typeface="Nunito"/>
                <a:cs typeface="Nunito"/>
                <a:sym typeface="Nunito"/>
                <a:hlinkClick r:id="rId3"/>
              </a:rPr>
              <a:t>an AI system</a:t>
            </a:r>
            <a:r>
              <a:rPr lang="en" sz="1800">
                <a:solidFill>
                  <a:schemeClr val="dk2"/>
                </a:solidFill>
                <a:latin typeface="Nunito"/>
                <a:ea typeface="Nunito"/>
                <a:cs typeface="Nunito"/>
                <a:sym typeface="Nunito"/>
              </a:rPr>
              <a:t> to predict failures before they occur.</a:t>
            </a:r>
            <a:endParaRPr sz="1800">
              <a:solidFill>
                <a:schemeClr val="dk2"/>
              </a:solidFill>
              <a:latin typeface="Nunito"/>
              <a:ea typeface="Nunito"/>
              <a:cs typeface="Nunito"/>
              <a:sym typeface="Nunito"/>
            </a:endParaRPr>
          </a:p>
        </p:txBody>
      </p:sp>
      <p:pic>
        <p:nvPicPr>
          <p:cNvPr id="216" name="Google Shape;216;p28"/>
          <p:cNvPicPr preferRelativeResize="0"/>
          <p:nvPr/>
        </p:nvPicPr>
        <p:blipFill>
          <a:blip r:embed="rId4">
            <a:alphaModFix/>
          </a:blip>
          <a:stretch>
            <a:fillRect/>
          </a:stretch>
        </p:blipFill>
        <p:spPr>
          <a:xfrm>
            <a:off x="5478499" y="2425875"/>
            <a:ext cx="3353800" cy="955225"/>
          </a:xfrm>
          <a:prstGeom prst="rect">
            <a:avLst/>
          </a:prstGeom>
          <a:noFill/>
          <a:ln w="9525" cap="flat" cmpd="sng">
            <a:solidFill>
              <a:schemeClr val="accent2"/>
            </a:solidFill>
            <a:prstDash val="solid"/>
            <a:round/>
            <a:headEnd type="none" w="sm" len="sm"/>
            <a:tailEnd type="none" w="sm" len="sm"/>
          </a:ln>
        </p:spPr>
      </p:pic>
      <p:pic>
        <p:nvPicPr>
          <p:cNvPr id="217" name="Google Shape;217;p28" title="hao-zhang-DRVmSghT4uU-unsplash.jpg"/>
          <p:cNvPicPr preferRelativeResize="0"/>
          <p:nvPr/>
        </p:nvPicPr>
        <p:blipFill>
          <a:blip r:embed="rId5">
            <a:alphaModFix/>
          </a:blip>
          <a:stretch>
            <a:fillRect/>
          </a:stretch>
        </p:blipFill>
        <p:spPr>
          <a:xfrm>
            <a:off x="617254" y="1078139"/>
            <a:ext cx="1784996" cy="1222820"/>
          </a:xfrm>
          <a:prstGeom prst="rect">
            <a:avLst/>
          </a:prstGeom>
          <a:noFill/>
          <a:ln w="10375" cap="flat" cmpd="sng">
            <a:solidFill>
              <a:schemeClr val="accent2"/>
            </a:solidFill>
            <a:prstDash val="solid"/>
            <a:round/>
            <a:headEnd type="none" w="sm" len="sm"/>
            <a:tailEnd type="none" w="sm" len="sm"/>
          </a:ln>
        </p:spPr>
      </p:pic>
      <p:cxnSp>
        <p:nvCxnSpPr>
          <p:cNvPr id="218" name="Google Shape;218;p28"/>
          <p:cNvCxnSpPr/>
          <p:nvPr/>
        </p:nvCxnSpPr>
        <p:spPr>
          <a:xfrm>
            <a:off x="590575" y="1094289"/>
            <a:ext cx="1805100" cy="1193700"/>
          </a:xfrm>
          <a:prstGeom prst="straightConnector1">
            <a:avLst/>
          </a:prstGeom>
          <a:noFill/>
          <a:ln w="41450" cap="flat" cmpd="sng">
            <a:solidFill>
              <a:srgbClr val="FF0000"/>
            </a:solidFill>
            <a:prstDash val="solid"/>
            <a:round/>
            <a:headEnd type="none" w="med" len="med"/>
            <a:tailEnd type="none" w="med" len="med"/>
          </a:ln>
        </p:spPr>
      </p:cxnSp>
      <p:cxnSp>
        <p:nvCxnSpPr>
          <p:cNvPr id="219" name="Google Shape;219;p28"/>
          <p:cNvCxnSpPr/>
          <p:nvPr/>
        </p:nvCxnSpPr>
        <p:spPr>
          <a:xfrm flipH="1">
            <a:off x="649115" y="1094289"/>
            <a:ext cx="1727100" cy="1174200"/>
          </a:xfrm>
          <a:prstGeom prst="straightConnector1">
            <a:avLst/>
          </a:prstGeom>
          <a:noFill/>
          <a:ln w="41450" cap="flat" cmpd="sng">
            <a:solidFill>
              <a:srgbClr val="FF0000"/>
            </a:solidFill>
            <a:prstDash val="solid"/>
            <a:round/>
            <a:headEnd type="none" w="med" len="med"/>
            <a:tailEnd type="none" w="med" len="med"/>
          </a:ln>
        </p:spPr>
      </p:cxnSp>
      <p:sp>
        <p:nvSpPr>
          <p:cNvPr id="220" name="Google Shape;220;p28"/>
          <p:cNvSpPr txBox="1"/>
          <p:nvPr/>
        </p:nvSpPr>
        <p:spPr>
          <a:xfrm>
            <a:off x="311700" y="2568286"/>
            <a:ext cx="5022600" cy="105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a:solidFill>
                  <a:schemeClr val="dk2"/>
                </a:solidFill>
                <a:latin typeface="Nunito"/>
                <a:ea typeface="Nunito"/>
                <a:cs typeface="Nunito"/>
                <a:sym typeface="Nunito"/>
              </a:rPr>
              <a:t>Smarter pricing:</a:t>
            </a:r>
            <a:r>
              <a:rPr lang="en" sz="1800">
                <a:solidFill>
                  <a:schemeClr val="dk2"/>
                </a:solidFill>
                <a:latin typeface="Nunito"/>
                <a:ea typeface="Nunito"/>
                <a:cs typeface="Nunito"/>
                <a:sym typeface="Nunito"/>
              </a:rPr>
              <a:t> AI apps like</a:t>
            </a:r>
            <a:r>
              <a:rPr lang="en" sz="1800" i="1">
                <a:solidFill>
                  <a:schemeClr val="dk2"/>
                </a:solidFill>
                <a:latin typeface="Nunito"/>
                <a:ea typeface="Nunito"/>
                <a:cs typeface="Nunito"/>
                <a:sym typeface="Nunito"/>
              </a:rPr>
              <a:t> Google Flights</a:t>
            </a:r>
            <a:r>
              <a:rPr lang="en" sz="1800">
                <a:solidFill>
                  <a:schemeClr val="dk2"/>
                </a:solidFill>
                <a:latin typeface="Nunito"/>
                <a:ea typeface="Nunito"/>
                <a:cs typeface="Nunito"/>
                <a:sym typeface="Nunito"/>
              </a:rPr>
              <a:t> analyse millions of variables to set flight and hotel prices in real time. </a:t>
            </a:r>
            <a:endParaRPr sz="1800">
              <a:solidFill>
                <a:schemeClr val="dk2"/>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p:txBody>
      </p:sp>
      <p:sp>
        <p:nvSpPr>
          <p:cNvPr id="221" name="Google Shape;221;p28"/>
          <p:cNvSpPr txBox="1"/>
          <p:nvPr/>
        </p:nvSpPr>
        <p:spPr>
          <a:xfrm>
            <a:off x="2990300" y="3704000"/>
            <a:ext cx="5878500" cy="124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a:solidFill>
                  <a:schemeClr val="dk2"/>
                </a:solidFill>
                <a:latin typeface="Nunito"/>
                <a:ea typeface="Nunito"/>
                <a:cs typeface="Nunito"/>
                <a:sym typeface="Nunito"/>
              </a:rPr>
              <a:t>Faster border control</a:t>
            </a:r>
            <a:r>
              <a:rPr lang="en" sz="1800">
                <a:solidFill>
                  <a:schemeClr val="dk2"/>
                </a:solidFill>
                <a:latin typeface="Nunito"/>
                <a:ea typeface="Nunito"/>
                <a:cs typeface="Nunito"/>
                <a:sym typeface="Nunito"/>
              </a:rPr>
              <a:t>: AI-powered passport scanners and facial recognition like at Sydney airport can make it quicker to go through security although you have to share your private information.</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222" name="Google Shape;222;p28"/>
          <p:cNvSpPr txBox="1"/>
          <p:nvPr/>
        </p:nvSpPr>
        <p:spPr>
          <a:xfrm>
            <a:off x="621661" y="2306022"/>
            <a:ext cx="1785000" cy="262200"/>
          </a:xfrm>
          <a:prstGeom prst="rect">
            <a:avLst/>
          </a:prstGeom>
          <a:solidFill>
            <a:schemeClr val="lt2"/>
          </a:solidFill>
          <a:ln>
            <a:noFill/>
          </a:ln>
        </p:spPr>
        <p:txBody>
          <a:bodyPr spcFirstLastPara="1" wrap="square" lIns="99450" tIns="99450" rIns="99450" bIns="99450" anchor="t" anchorCtr="0">
            <a:noAutofit/>
          </a:bodyPr>
          <a:lstStyle/>
          <a:p>
            <a:pPr marL="0" lvl="0" indent="0" algn="l" rtl="0">
              <a:spcBef>
                <a:spcPts val="0"/>
              </a:spcBef>
              <a:spcAft>
                <a:spcPts val="0"/>
              </a:spcAft>
              <a:buNone/>
            </a:pPr>
            <a:r>
              <a:rPr lang="en" sz="800">
                <a:solidFill>
                  <a:schemeClr val="lt1"/>
                </a:solidFill>
              </a:rPr>
              <a:t>Photo by</a:t>
            </a:r>
            <a:r>
              <a:rPr lang="en" sz="800">
                <a:solidFill>
                  <a:schemeClr val="lt1"/>
                </a:solidFill>
                <a:uFill>
                  <a:noFill/>
                </a:uFill>
                <a:hlinkClick r:id="rId6">
                  <a:extLst>
                    <a:ext uri="{A12FA001-AC4F-418D-AE19-62706E023703}">
                      <ahyp:hlinkClr xmlns:ahyp="http://schemas.microsoft.com/office/drawing/2018/hyperlinkcolor" val="tx"/>
                    </a:ext>
                  </a:extLst>
                </a:hlinkClick>
              </a:rPr>
              <a:t> </a:t>
            </a:r>
            <a:r>
              <a:rPr lang="en" sz="800" u="sng">
                <a:solidFill>
                  <a:schemeClr val="lt1"/>
                </a:solidFill>
                <a:hlinkClick r:id="rId6">
                  <a:extLst>
                    <a:ext uri="{A12FA001-AC4F-418D-AE19-62706E023703}">
                      <ahyp:hlinkClr xmlns:ahyp="http://schemas.microsoft.com/office/drawing/2018/hyperlinkcolor" val="tx"/>
                    </a:ext>
                  </a:extLst>
                </a:hlinkClick>
              </a:rPr>
              <a:t>Hao Zhang</a:t>
            </a:r>
            <a:r>
              <a:rPr lang="en" sz="800">
                <a:solidFill>
                  <a:schemeClr val="lt1"/>
                </a:solidFill>
              </a:rPr>
              <a:t> on </a:t>
            </a:r>
            <a:r>
              <a:rPr lang="en" sz="800" u="sng">
                <a:solidFill>
                  <a:schemeClr val="lt1"/>
                </a:solidFill>
                <a:hlinkClick r:id="rId7">
                  <a:extLst>
                    <a:ext uri="{A12FA001-AC4F-418D-AE19-62706E023703}">
                      <ahyp:hlinkClr xmlns:ahyp="http://schemas.microsoft.com/office/drawing/2018/hyperlinkcolor" val="tx"/>
                    </a:ext>
                  </a:extLst>
                </a:hlinkClick>
              </a:rPr>
              <a:t>Unsplash</a:t>
            </a:r>
            <a:r>
              <a:rPr lang="en" sz="800">
                <a:solidFill>
                  <a:schemeClr val="lt1"/>
                </a:solidFill>
              </a:rPr>
              <a:t> </a:t>
            </a:r>
            <a:endParaRPr sz="800">
              <a:solidFill>
                <a:schemeClr val="lt1"/>
              </a:solidFill>
              <a:latin typeface="Roboto"/>
              <a:ea typeface="Roboto"/>
              <a:cs typeface="Roboto"/>
              <a:sym typeface="Roboto"/>
            </a:endParaRPr>
          </a:p>
        </p:txBody>
      </p:sp>
      <p:pic>
        <p:nvPicPr>
          <p:cNvPr id="223" name="Google Shape;223;p28" title="nicole-geri-gMJ3tFOLvnA-unsplash.jpg"/>
          <p:cNvPicPr preferRelativeResize="0"/>
          <p:nvPr/>
        </p:nvPicPr>
        <p:blipFill>
          <a:blip r:embed="rId8">
            <a:alphaModFix/>
          </a:blip>
          <a:stretch>
            <a:fillRect/>
          </a:stretch>
        </p:blipFill>
        <p:spPr>
          <a:xfrm>
            <a:off x="528733" y="3681705"/>
            <a:ext cx="2024192" cy="1174201"/>
          </a:xfrm>
          <a:prstGeom prst="rect">
            <a:avLst/>
          </a:prstGeom>
          <a:noFill/>
          <a:ln w="9525" cap="flat" cmpd="sng">
            <a:solidFill>
              <a:schemeClr val="accent2"/>
            </a:solidFill>
            <a:prstDash val="solid"/>
            <a:round/>
            <a:headEnd type="none" w="sm" len="sm"/>
            <a:tailEnd type="none" w="sm" len="sm"/>
          </a:ln>
        </p:spPr>
      </p:pic>
      <p:sp>
        <p:nvSpPr>
          <p:cNvPr id="224" name="Google Shape;224;p28"/>
          <p:cNvSpPr txBox="1"/>
          <p:nvPr/>
        </p:nvSpPr>
        <p:spPr>
          <a:xfrm>
            <a:off x="528725" y="4855900"/>
            <a:ext cx="2024100" cy="2259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lt1"/>
                </a:solidFill>
              </a:rPr>
              <a:t>Photo by</a:t>
            </a:r>
            <a:r>
              <a:rPr lang="en" sz="800">
                <a:solidFill>
                  <a:schemeClr val="lt1"/>
                </a:solidFill>
                <a:uFill>
                  <a:noFill/>
                </a:uFill>
                <a:hlinkClick r:id="rId9">
                  <a:extLst>
                    <a:ext uri="{A12FA001-AC4F-418D-AE19-62706E023703}">
                      <ahyp:hlinkClr xmlns:ahyp="http://schemas.microsoft.com/office/drawing/2018/hyperlinkcolor" val="tx"/>
                    </a:ext>
                  </a:extLst>
                </a:hlinkClick>
              </a:rPr>
              <a:t> </a:t>
            </a:r>
            <a:r>
              <a:rPr lang="en" sz="800" u="sng">
                <a:solidFill>
                  <a:schemeClr val="lt1"/>
                </a:solidFill>
                <a:hlinkClick r:id="rId9">
                  <a:extLst>
                    <a:ext uri="{A12FA001-AC4F-418D-AE19-62706E023703}">
                      <ahyp:hlinkClr xmlns:ahyp="http://schemas.microsoft.com/office/drawing/2018/hyperlinkcolor" val="tx"/>
                    </a:ext>
                  </a:extLst>
                </a:hlinkClick>
              </a:rPr>
              <a:t>Nicole Geri</a:t>
            </a:r>
            <a:r>
              <a:rPr lang="en" sz="800">
                <a:solidFill>
                  <a:schemeClr val="lt1"/>
                </a:solidFill>
              </a:rPr>
              <a:t> on</a:t>
            </a:r>
            <a:r>
              <a:rPr lang="en" sz="800">
                <a:solidFill>
                  <a:schemeClr val="lt1"/>
                </a:solidFill>
                <a:uFill>
                  <a:noFill/>
                </a:uFill>
                <a:hlinkClick r:id="rId10">
                  <a:extLst>
                    <a:ext uri="{A12FA001-AC4F-418D-AE19-62706E023703}">
                      <ahyp:hlinkClr xmlns:ahyp="http://schemas.microsoft.com/office/drawing/2018/hyperlinkcolor" val="tx"/>
                    </a:ext>
                  </a:extLst>
                </a:hlinkClick>
              </a:rPr>
              <a:t> </a:t>
            </a:r>
            <a:r>
              <a:rPr lang="en" sz="800" u="sng">
                <a:solidFill>
                  <a:schemeClr val="lt1"/>
                </a:solidFill>
                <a:hlinkClick r:id="rId10">
                  <a:extLst>
                    <a:ext uri="{A12FA001-AC4F-418D-AE19-62706E023703}">
                      <ahyp:hlinkClr xmlns:ahyp="http://schemas.microsoft.com/office/drawing/2018/hyperlinkcolor" val="tx"/>
                    </a:ext>
                  </a:extLst>
                </a:hlinkClick>
              </a:rPr>
              <a:t>Unsplash</a:t>
            </a:r>
            <a:r>
              <a:rPr lang="en" sz="800">
                <a:solidFill>
                  <a:schemeClr val="lt1"/>
                </a:solidFill>
              </a:rPr>
              <a:t> </a:t>
            </a:r>
            <a:endParaRPr sz="800">
              <a:solidFill>
                <a:schemeClr val="lt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 translators required</a:t>
            </a:r>
            <a:endParaRPr/>
          </a:p>
        </p:txBody>
      </p:sp>
      <p:sp>
        <p:nvSpPr>
          <p:cNvPr id="230" name="Google Shape;230;p2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17</a:t>
            </a:fld>
            <a:endParaRPr sz="800">
              <a:latin typeface="Nunito"/>
              <a:ea typeface="Nunito"/>
              <a:cs typeface="Nunito"/>
              <a:sym typeface="Nunito"/>
            </a:endParaRPr>
          </a:p>
        </p:txBody>
      </p:sp>
      <p:sp>
        <p:nvSpPr>
          <p:cNvPr id="231" name="Google Shape;231;p2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32" name="Google Shape;232;p29"/>
          <p:cNvSpPr txBox="1"/>
          <p:nvPr/>
        </p:nvSpPr>
        <p:spPr>
          <a:xfrm>
            <a:off x="311700" y="1102000"/>
            <a:ext cx="6015000" cy="198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600" b="1">
                <a:solidFill>
                  <a:schemeClr val="dk2"/>
                </a:solidFill>
                <a:latin typeface="Nunito"/>
                <a:ea typeface="Nunito"/>
                <a:cs typeface="Nunito"/>
                <a:sym typeface="Nunito"/>
              </a:rPr>
              <a:t>Real-time translation</a:t>
            </a:r>
            <a:r>
              <a:rPr lang="en" sz="1600">
                <a:solidFill>
                  <a:schemeClr val="dk2"/>
                </a:solidFill>
                <a:latin typeface="Nunito"/>
                <a:ea typeface="Nunito"/>
                <a:cs typeface="Nunito"/>
                <a:sym typeface="Nunito"/>
              </a:rPr>
              <a:t>: </a:t>
            </a:r>
            <a:r>
              <a:rPr lang="en" sz="1600" i="1">
                <a:solidFill>
                  <a:schemeClr val="dk2"/>
                </a:solidFill>
                <a:latin typeface="Nunito"/>
                <a:ea typeface="Nunito"/>
                <a:cs typeface="Nunito"/>
                <a:sym typeface="Nunito"/>
              </a:rPr>
              <a:t>Google Translate</a:t>
            </a:r>
            <a:r>
              <a:rPr lang="en" sz="1600">
                <a:solidFill>
                  <a:schemeClr val="dk2"/>
                </a:solidFill>
                <a:latin typeface="Nunito"/>
                <a:ea typeface="Nunito"/>
                <a:cs typeface="Nunito"/>
                <a:sym typeface="Nunito"/>
              </a:rPr>
              <a:t> and</a:t>
            </a:r>
            <a:r>
              <a:rPr lang="en" sz="1600" i="1">
                <a:solidFill>
                  <a:schemeClr val="dk2"/>
                </a:solidFill>
                <a:latin typeface="Nunito"/>
                <a:ea typeface="Nunito"/>
                <a:cs typeface="Nunito"/>
                <a:sym typeface="Nunito"/>
              </a:rPr>
              <a:t> DeepL</a:t>
            </a:r>
            <a:r>
              <a:rPr lang="en" sz="1600">
                <a:solidFill>
                  <a:schemeClr val="dk2"/>
                </a:solidFill>
                <a:latin typeface="Nunito"/>
                <a:ea typeface="Nunito"/>
                <a:cs typeface="Nunito"/>
                <a:sym typeface="Nunito"/>
              </a:rPr>
              <a:t> now handle over 100 languages instantly. You just point your phone camera at a foreign sign and can read it in your own language</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b="1">
                <a:solidFill>
                  <a:schemeClr val="dk2"/>
                </a:solidFill>
                <a:latin typeface="Nunito"/>
                <a:ea typeface="Nunito"/>
                <a:cs typeface="Nunito"/>
                <a:sym typeface="Nunito"/>
              </a:rPr>
              <a:t>Live spoken translation:</a:t>
            </a:r>
            <a:r>
              <a:rPr lang="en" sz="1600">
                <a:solidFill>
                  <a:schemeClr val="dk2"/>
                </a:solidFill>
                <a:latin typeface="Nunito"/>
                <a:ea typeface="Nunito"/>
                <a:cs typeface="Nunito"/>
                <a:sym typeface="Nunito"/>
              </a:rPr>
              <a:t> AI can translate speech from one language to another in real-time allowing two people with no common language to communicate without a human translator.</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p:txBody>
      </p:sp>
      <p:pic>
        <p:nvPicPr>
          <p:cNvPr id="233" name="Google Shape;233;p29" title="Screenshot 2026-05-13 135416.png"/>
          <p:cNvPicPr preferRelativeResize="0"/>
          <p:nvPr/>
        </p:nvPicPr>
        <p:blipFill>
          <a:blip r:embed="rId3">
            <a:alphaModFix/>
          </a:blip>
          <a:stretch>
            <a:fillRect/>
          </a:stretch>
        </p:blipFill>
        <p:spPr>
          <a:xfrm>
            <a:off x="439824" y="3086801"/>
            <a:ext cx="2175382" cy="1628200"/>
          </a:xfrm>
          <a:prstGeom prst="rect">
            <a:avLst/>
          </a:prstGeom>
          <a:noFill/>
          <a:ln w="9525" cap="flat" cmpd="sng">
            <a:solidFill>
              <a:schemeClr val="accent2"/>
            </a:solidFill>
            <a:prstDash val="solid"/>
            <a:round/>
            <a:headEnd type="none" w="sm" len="sm"/>
            <a:tailEnd type="none" w="sm" len="sm"/>
          </a:ln>
        </p:spPr>
      </p:pic>
      <p:sp>
        <p:nvSpPr>
          <p:cNvPr id="234" name="Google Shape;234;p29"/>
          <p:cNvSpPr txBox="1"/>
          <p:nvPr/>
        </p:nvSpPr>
        <p:spPr>
          <a:xfrm>
            <a:off x="442451" y="4715000"/>
            <a:ext cx="2182800" cy="3576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lt1"/>
                </a:solidFill>
                <a:latin typeface="Inter"/>
                <a:ea typeface="Inter"/>
                <a:cs typeface="Inter"/>
                <a:sym typeface="Inter"/>
              </a:rPr>
              <a:t>Image generated by</a:t>
            </a:r>
            <a:r>
              <a:rPr lang="en" sz="1000">
                <a:solidFill>
                  <a:schemeClr val="lt1"/>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000">
                <a:solidFill>
                  <a:schemeClr val="lt1"/>
                </a:solidFill>
                <a:latin typeface="Inter"/>
                <a:ea typeface="Inter"/>
                <a:cs typeface="Inter"/>
                <a:sym typeface="Inter"/>
              </a:rPr>
              <a:t>Claude AI</a:t>
            </a:r>
            <a:endParaRPr sz="1000">
              <a:solidFill>
                <a:schemeClr val="lt1"/>
              </a:solidFill>
              <a:latin typeface="Inter"/>
              <a:ea typeface="Inter"/>
              <a:cs typeface="Inter"/>
              <a:sym typeface="Inter"/>
            </a:endParaRPr>
          </a:p>
          <a:p>
            <a:pPr marL="0" lvl="0" indent="0" algn="l" rtl="0">
              <a:spcBef>
                <a:spcPts val="0"/>
              </a:spcBef>
              <a:spcAft>
                <a:spcPts val="0"/>
              </a:spcAft>
              <a:buNone/>
            </a:pPr>
            <a:r>
              <a:rPr lang="en" sz="900">
                <a:solidFill>
                  <a:schemeClr val="dk1"/>
                </a:solidFill>
              </a:rPr>
              <a:t>Sonnet 4.6 </a:t>
            </a:r>
            <a:endParaRPr sz="900">
              <a:solidFill>
                <a:schemeClr val="dk2"/>
              </a:solidFill>
              <a:latin typeface="Roboto"/>
              <a:ea typeface="Roboto"/>
              <a:cs typeface="Roboto"/>
              <a:sym typeface="Roboto"/>
            </a:endParaRPr>
          </a:p>
        </p:txBody>
      </p:sp>
      <p:sp>
        <p:nvSpPr>
          <p:cNvPr id="235" name="Google Shape;235;p29"/>
          <p:cNvSpPr txBox="1"/>
          <p:nvPr/>
        </p:nvSpPr>
        <p:spPr>
          <a:xfrm>
            <a:off x="2707500" y="3422900"/>
            <a:ext cx="5941800" cy="129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800">
              <a:solidFill>
                <a:schemeClr val="dk2"/>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r>
              <a:rPr lang="en" sz="1600" b="1">
                <a:solidFill>
                  <a:schemeClr val="dk2"/>
                </a:solidFill>
                <a:latin typeface="Nunito"/>
                <a:ea typeface="Nunito"/>
                <a:cs typeface="Nunito"/>
                <a:sym typeface="Nunito"/>
              </a:rPr>
              <a:t>Saving lives in hospitals:</a:t>
            </a:r>
            <a:r>
              <a:rPr lang="en" sz="1600">
                <a:solidFill>
                  <a:schemeClr val="dk2"/>
                </a:solidFill>
                <a:latin typeface="Nunito"/>
                <a:ea typeface="Nunito"/>
                <a:cs typeface="Nunito"/>
                <a:sym typeface="Nunito"/>
              </a:rPr>
              <a:t> AI tools help doctors communicate with patients who speak rare languages making treatment quicker.</a:t>
            </a:r>
            <a:endParaRPr sz="1600">
              <a:solidFill>
                <a:schemeClr val="dk2"/>
              </a:solidFill>
              <a:latin typeface="Nunito"/>
              <a:ea typeface="Nunito"/>
              <a:cs typeface="Nunito"/>
              <a:sym typeface="Nunito"/>
            </a:endParaRPr>
          </a:p>
        </p:txBody>
      </p:sp>
      <p:pic>
        <p:nvPicPr>
          <p:cNvPr id="236" name="Google Shape;236;p29" title="phone-pointing.png"/>
          <p:cNvPicPr preferRelativeResize="0"/>
          <p:nvPr/>
        </p:nvPicPr>
        <p:blipFill>
          <a:blip r:embed="rId5">
            <a:alphaModFix/>
          </a:blip>
          <a:stretch>
            <a:fillRect/>
          </a:stretch>
        </p:blipFill>
        <p:spPr>
          <a:xfrm>
            <a:off x="6479100" y="1170125"/>
            <a:ext cx="2512501" cy="1884376"/>
          </a:xfrm>
          <a:prstGeom prst="rect">
            <a:avLst/>
          </a:prstGeom>
          <a:noFill/>
          <a:ln w="9525" cap="flat" cmpd="sng">
            <a:solidFill>
              <a:schemeClr val="accent2"/>
            </a:solidFill>
            <a:prstDash val="solid"/>
            <a:round/>
            <a:headEnd type="none" w="sm" len="sm"/>
            <a:tailEnd type="none" w="sm" len="sm"/>
          </a:ln>
        </p:spPr>
      </p:pic>
      <p:sp>
        <p:nvSpPr>
          <p:cNvPr id="237" name="Google Shape;237;p29"/>
          <p:cNvSpPr txBox="1"/>
          <p:nvPr/>
        </p:nvSpPr>
        <p:spPr>
          <a:xfrm>
            <a:off x="6489125" y="3054500"/>
            <a:ext cx="2512500" cy="3057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lt1"/>
                </a:solidFill>
                <a:latin typeface="Inter"/>
                <a:ea typeface="Inter"/>
                <a:cs typeface="Inter"/>
                <a:sym typeface="Inter"/>
              </a:rPr>
              <a:t>Image generated by ChatGPT 5.5</a:t>
            </a:r>
            <a:endParaRPr sz="1900">
              <a:solidFill>
                <a:schemeClr val="lt1"/>
              </a:solidFill>
              <a:latin typeface="Inter"/>
              <a:ea typeface="Inter"/>
              <a:cs typeface="Inter"/>
              <a:sym typeface="Inte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AI Keeping Athletes Safe</a:t>
            </a:r>
            <a:endParaRPr/>
          </a:p>
        </p:txBody>
      </p:sp>
      <p:sp>
        <p:nvSpPr>
          <p:cNvPr id="243" name="Google Shape;243;p3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18</a:t>
            </a:fld>
            <a:endParaRPr sz="800">
              <a:latin typeface="Nunito"/>
              <a:ea typeface="Nunito"/>
              <a:cs typeface="Nunito"/>
              <a:sym typeface="Nunito"/>
            </a:endParaRPr>
          </a:p>
        </p:txBody>
      </p:sp>
      <p:sp>
        <p:nvSpPr>
          <p:cNvPr id="244" name="Google Shape;244;p3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245" name="Google Shape;245;p30" descr="Ahead of the upcoming Super Bowl, the National Football League (NFL) has developed an artificial intelligence tool that uses TV imagery and sensors embedded in helmets, mouth guards and shoulder pads to try and reduce injuries in American football games.&#10;&#10;The NFL “Digital Athlete”, developed with the help of Amazon Web Services, creates a digital replica of an NFL athlete in a virtual environment. Using machine learning and computer vision technology, it pinpoints impacts and injuries and suggests ways to make players safer.&#10;&#10;“Having the computers understand how many times a player hits his helmet during the course of a game”, says Jeff Miller, NFL Executive Vice President, “[helps] find ways to reduce the amount of helmet contact”.&#10;&#10;In this virtual environment, an infinite number of game scenarios and environmental situations can be run, “giving the ability to test out new safety equipment, test out rule changes and predict player injury events and recovery trajectories eventually”, says Dr Priya Ponnapalli, principal scientist at Amazon Machine Learning Solutions Lab. &#10;&#10;Read more: https://www.newscientist.com/video/2308148-how-nfls-digital-athlete-uses-ai-to-reduce-concussions-and-injuries/" title="How the NFL's Digital Athlete uses AI to reduce concussions in American Football">
            <a:hlinkClick r:id="rId3"/>
          </p:cNvPr>
          <p:cNvPicPr preferRelativeResize="0"/>
          <p:nvPr/>
        </p:nvPicPr>
        <p:blipFill>
          <a:blip r:embed="rId4">
            <a:alphaModFix/>
          </a:blip>
          <a:stretch>
            <a:fillRect/>
          </a:stretch>
        </p:blipFill>
        <p:spPr>
          <a:xfrm>
            <a:off x="2151277" y="1118288"/>
            <a:ext cx="4847000" cy="2726450"/>
          </a:xfrm>
          <a:prstGeom prst="rect">
            <a:avLst/>
          </a:prstGeom>
          <a:noFill/>
          <a:ln>
            <a:noFill/>
          </a:ln>
        </p:spPr>
      </p:pic>
      <p:sp>
        <p:nvSpPr>
          <p:cNvPr id="246" name="Google Shape;246;p30"/>
          <p:cNvSpPr txBox="1"/>
          <p:nvPr/>
        </p:nvSpPr>
        <p:spPr>
          <a:xfrm>
            <a:off x="2151200" y="3909513"/>
            <a:ext cx="4847100" cy="8988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Inter"/>
                <a:ea typeface="Inter"/>
                <a:cs typeface="Inter"/>
                <a:sym typeface="Inter"/>
              </a:rPr>
              <a:t>How the NFL's Digital Athlete uses AI to reduce concussions in American Football - New Scientist.</a:t>
            </a:r>
            <a:br>
              <a:rPr lang="en">
                <a:solidFill>
                  <a:schemeClr val="lt1"/>
                </a:solidFill>
                <a:latin typeface="Inter"/>
                <a:ea typeface="Inter"/>
                <a:cs typeface="Inter"/>
                <a:sym typeface="Inter"/>
              </a:rPr>
            </a:br>
            <a:r>
              <a:rPr lang="en">
                <a:solidFill>
                  <a:schemeClr val="lt1"/>
                </a:solidFill>
                <a:latin typeface="Inter"/>
                <a:ea typeface="Inter"/>
                <a:cs typeface="Inter"/>
                <a:sym typeface="Inter"/>
              </a:rPr>
              <a:t>Source: </a:t>
            </a:r>
            <a:r>
              <a:rPr lang="en"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YouTube</a:t>
            </a:r>
            <a:endParaRPr>
              <a:solidFill>
                <a:schemeClr val="lt1"/>
              </a:solidFill>
              <a:latin typeface="Inter"/>
              <a:ea typeface="Inter"/>
              <a:cs typeface="Inter"/>
              <a:sym typeface="Int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10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4.03: How AI is changing work and life</a:t>
            </a:r>
            <a:endParaRPr/>
          </a:p>
        </p:txBody>
      </p:sp>
      <p:sp>
        <p:nvSpPr>
          <p:cNvPr id="252" name="Google Shape;252;p3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19</a:t>
            </a:fld>
            <a:endParaRPr sz="800">
              <a:latin typeface="Nunito"/>
              <a:ea typeface="Nunito"/>
              <a:cs typeface="Nunito"/>
              <a:sym typeface="Nunito"/>
            </a:endParaRPr>
          </a:p>
        </p:txBody>
      </p:sp>
      <p:sp>
        <p:nvSpPr>
          <p:cNvPr id="253" name="Google Shape;253;p3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54" name="Google Shape;254;p31"/>
          <p:cNvSpPr txBox="1"/>
          <p:nvPr/>
        </p:nvSpPr>
        <p:spPr>
          <a:xfrm>
            <a:off x="311700" y="1102000"/>
            <a:ext cx="7922100" cy="35013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Complete </a:t>
            </a:r>
            <a:r>
              <a:rPr lang="en" sz="1800" u="sng">
                <a:solidFill>
                  <a:schemeClr val="hlink"/>
                </a:solidFill>
                <a:latin typeface="Nunito"/>
                <a:ea typeface="Nunito"/>
                <a:cs typeface="Nunito"/>
                <a:sym typeface="Nunito"/>
                <a:hlinkClick r:id="rId3"/>
              </a:rPr>
              <a:t>the activity on the platform</a:t>
            </a:r>
            <a:r>
              <a:rPr lang="en" sz="1800">
                <a:solidFill>
                  <a:schemeClr val="dk2"/>
                </a:solidFill>
                <a:latin typeface="Nunito"/>
                <a:ea typeface="Nunito"/>
                <a:cs typeface="Nunito"/>
                <a:sym typeface="Nunito"/>
              </a:rPr>
              <a:t>.</a:t>
            </a:r>
            <a:endParaRPr sz="1800">
              <a:solidFill>
                <a:schemeClr val="dk2"/>
              </a:solidFill>
              <a:latin typeface="Nunito"/>
              <a:ea typeface="Nunito"/>
              <a:cs typeface="Nunito"/>
              <a:sym typeface="Nunito"/>
            </a:endParaRPr>
          </a:p>
          <a:p>
            <a:pPr marL="457200" marR="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Download </a:t>
            </a:r>
            <a:r>
              <a:rPr lang="en" sz="1800" u="sng">
                <a:solidFill>
                  <a:schemeClr val="hlink"/>
                </a:solidFill>
                <a:latin typeface="Nunito"/>
                <a:ea typeface="Nunito"/>
                <a:cs typeface="Nunito"/>
                <a:sym typeface="Nunito"/>
                <a:hlinkClick r:id="rId4"/>
              </a:rPr>
              <a:t>worksheet here</a:t>
            </a: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lnSpc>
                <a:spcPct val="115000"/>
              </a:lnSpc>
              <a:spcBef>
                <a:spcPts val="1200"/>
              </a:spcBef>
              <a:spcAft>
                <a:spcPts val="1200"/>
              </a:spcAft>
              <a:buNone/>
            </a:pPr>
            <a:endParaRPr sz="1100" u="sng">
              <a:solidFill>
                <a:schemeClr val="hlink"/>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69" name="Google Shape;69;p1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a:t>
            </a:fld>
            <a:endParaRPr sz="800">
              <a:latin typeface="Nunito"/>
              <a:ea typeface="Nunito"/>
              <a:cs typeface="Nunito"/>
              <a:sym typeface="Nunito"/>
            </a:endParaRPr>
          </a:p>
        </p:txBody>
      </p:sp>
      <p:sp>
        <p:nvSpPr>
          <p:cNvPr id="70" name="Google Shape;70;p14"/>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Nunito"/>
                <a:ea typeface="Nunito"/>
                <a:cs typeface="Nunito"/>
                <a:sym typeface="Nunito"/>
              </a:rPr>
              <a:t>By the end of this lesson, you will:</a:t>
            </a:r>
            <a:endParaRPr>
              <a:latin typeface="Nunito"/>
              <a:ea typeface="Nunito"/>
              <a:cs typeface="Nunito"/>
              <a:sym typeface="Nunito"/>
            </a:endParaRPr>
          </a:p>
          <a:p>
            <a:pPr marL="914400" marR="0" lvl="0" indent="-342900" algn="l" rtl="0">
              <a:lnSpc>
                <a:spcPct val="150000"/>
              </a:lnSpc>
              <a:spcBef>
                <a:spcPts val="1600"/>
              </a:spcBef>
              <a:spcAft>
                <a:spcPts val="0"/>
              </a:spcAft>
              <a:buSzPts val="1800"/>
              <a:buFont typeface="Nunito"/>
              <a:buChar char="●"/>
            </a:pPr>
            <a:r>
              <a:rPr lang="en">
                <a:latin typeface="Nunito"/>
                <a:ea typeface="Nunito"/>
                <a:cs typeface="Nunito"/>
                <a:sym typeface="Nunito"/>
              </a:rPr>
              <a:t>Understand how AI is changing the way we work and live</a:t>
            </a:r>
            <a:endParaRPr>
              <a:latin typeface="Nunito"/>
              <a:ea typeface="Nunito"/>
              <a:cs typeface="Nunito"/>
              <a:sym typeface="Nunito"/>
            </a:endParaRPr>
          </a:p>
          <a:p>
            <a:pPr marL="914400" marR="0" lvl="0" indent="-342900" algn="l" rtl="0">
              <a:lnSpc>
                <a:spcPct val="150000"/>
              </a:lnSpc>
              <a:spcBef>
                <a:spcPts val="0"/>
              </a:spcBef>
              <a:spcAft>
                <a:spcPts val="0"/>
              </a:spcAft>
              <a:buSzPts val="1800"/>
              <a:buFont typeface="Nunito"/>
              <a:buChar char="●"/>
            </a:pPr>
            <a:r>
              <a:rPr lang="en">
                <a:latin typeface="Nunito"/>
                <a:ea typeface="Nunito"/>
                <a:cs typeface="Nunito"/>
                <a:sym typeface="Nunito"/>
              </a:rPr>
              <a:t>Understand the impact of cognitive offloading when using AI</a:t>
            </a:r>
            <a:endParaRPr>
              <a:latin typeface="Nunito"/>
              <a:ea typeface="Nunito"/>
              <a:cs typeface="Nunito"/>
              <a:sym typeface="Nunito"/>
            </a:endParaRPr>
          </a:p>
          <a:p>
            <a:pPr marL="914400" lvl="0" indent="-342900" algn="l" rtl="0">
              <a:lnSpc>
                <a:spcPct val="150000"/>
              </a:lnSpc>
              <a:spcBef>
                <a:spcPts val="0"/>
              </a:spcBef>
              <a:spcAft>
                <a:spcPts val="0"/>
              </a:spcAft>
              <a:buSzPts val="1800"/>
              <a:buFont typeface="Nunito"/>
              <a:buChar char="●"/>
            </a:pPr>
            <a:r>
              <a:rPr lang="en">
                <a:latin typeface="Nunito"/>
                <a:ea typeface="Nunito"/>
                <a:cs typeface="Nunito"/>
                <a:sym typeface="Nunito"/>
              </a:rPr>
              <a:t>Learn about AI and creativity and how artists, musicians and writers are responding to Generative AI</a:t>
            </a:r>
            <a:endParaRPr>
              <a:latin typeface="Nunito"/>
              <a:ea typeface="Nunito"/>
              <a:cs typeface="Nunito"/>
              <a:sym typeface="Nunito"/>
            </a:endParaRPr>
          </a:p>
          <a:p>
            <a:pPr marL="914400" lvl="0" indent="-342900" algn="l" rtl="0">
              <a:lnSpc>
                <a:spcPct val="150000"/>
              </a:lnSpc>
              <a:spcBef>
                <a:spcPts val="0"/>
              </a:spcBef>
              <a:spcAft>
                <a:spcPts val="0"/>
              </a:spcAft>
              <a:buSzPts val="1800"/>
              <a:buFont typeface="Nunito"/>
              <a:buChar char="●"/>
            </a:pPr>
            <a:r>
              <a:rPr lang="en">
                <a:latin typeface="Nunito"/>
                <a:ea typeface="Nunito"/>
                <a:cs typeface="Nunito"/>
                <a:sym typeface="Nunito"/>
              </a:rPr>
              <a:t>Reflect on how you can use AI responsibly</a:t>
            </a:r>
            <a:endParaRPr>
              <a:latin typeface="Nunito"/>
              <a:ea typeface="Nunito"/>
              <a:cs typeface="Nunito"/>
              <a:sym typeface="Nunito"/>
            </a:endParaRPr>
          </a:p>
          <a:p>
            <a:pPr marL="914400" lvl="0" indent="-342900" algn="l" rtl="0">
              <a:lnSpc>
                <a:spcPct val="150000"/>
              </a:lnSpc>
              <a:spcBef>
                <a:spcPts val="0"/>
              </a:spcBef>
              <a:spcAft>
                <a:spcPts val="0"/>
              </a:spcAft>
              <a:buSzPts val="1800"/>
              <a:buFont typeface="Nunito"/>
              <a:buChar char="●"/>
            </a:pPr>
            <a:r>
              <a:rPr lang="en">
                <a:latin typeface="Nunito"/>
                <a:ea typeface="Nunito"/>
                <a:cs typeface="Nunito"/>
                <a:sym typeface="Nunito"/>
              </a:rPr>
              <a:t>Understand what obligations AI companies have to behave responsibly</a:t>
            </a:r>
            <a:endParaRPr>
              <a:latin typeface="Nunito"/>
              <a:ea typeface="Nunito"/>
              <a:cs typeface="Nunito"/>
              <a:sym typeface="Nunito"/>
            </a:endParaRPr>
          </a:p>
          <a:p>
            <a:pPr marL="914400" marR="0" lvl="0" indent="-342900" algn="l" rtl="0">
              <a:lnSpc>
                <a:spcPct val="150000"/>
              </a:lnSpc>
              <a:spcBef>
                <a:spcPts val="0"/>
              </a:spcBef>
              <a:spcAft>
                <a:spcPts val="0"/>
              </a:spcAft>
              <a:buSzPts val="1800"/>
              <a:buFont typeface="Nunito"/>
              <a:buChar char="●"/>
            </a:pPr>
            <a:r>
              <a:rPr lang="en">
                <a:latin typeface="Nunito"/>
                <a:ea typeface="Nunito"/>
                <a:cs typeface="Nunito"/>
                <a:sym typeface="Nunito"/>
              </a:rPr>
              <a:t>Learn about AI Responsible Use policies </a:t>
            </a:r>
            <a:endParaRPr>
              <a:latin typeface="Nunito"/>
              <a:ea typeface="Nunito"/>
              <a:cs typeface="Nunito"/>
              <a:sym typeface="Nunito"/>
            </a:endParaRPr>
          </a:p>
        </p:txBody>
      </p:sp>
      <p:sp>
        <p:nvSpPr>
          <p:cNvPr id="71" name="Google Shape;71;p1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Cognitive offloading</a:t>
            </a:r>
            <a:endParaRPr/>
          </a:p>
          <a:p>
            <a:pPr marL="0" lvl="0" indent="0" algn="l" rtl="0">
              <a:spcBef>
                <a:spcPts val="0"/>
              </a:spcBef>
              <a:spcAft>
                <a:spcPts val="0"/>
              </a:spcAft>
              <a:buNone/>
            </a:pPr>
            <a:endParaRPr/>
          </a:p>
        </p:txBody>
      </p:sp>
      <p:sp>
        <p:nvSpPr>
          <p:cNvPr id="260" name="Google Shape;260;p3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20</a:t>
            </a:fld>
            <a:endParaRPr sz="800">
              <a:latin typeface="Nunito"/>
              <a:ea typeface="Nunito"/>
              <a:cs typeface="Nunito"/>
              <a:sym typeface="Nunito"/>
            </a:endParaRPr>
          </a:p>
        </p:txBody>
      </p:sp>
      <p:sp>
        <p:nvSpPr>
          <p:cNvPr id="261" name="Google Shape;261;p3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62" name="Google Shape;262;p32"/>
          <p:cNvSpPr txBox="1"/>
          <p:nvPr/>
        </p:nvSpPr>
        <p:spPr>
          <a:xfrm>
            <a:off x="311700" y="1102000"/>
            <a:ext cx="5811000" cy="3954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800" b="1">
                <a:solidFill>
                  <a:schemeClr val="dk2"/>
                </a:solidFill>
                <a:latin typeface="Nunito"/>
                <a:ea typeface="Nunito"/>
                <a:cs typeface="Nunito"/>
                <a:sym typeface="Nunito"/>
              </a:rPr>
              <a:t>Cognitive offloading</a:t>
            </a:r>
            <a:r>
              <a:rPr lang="en" sz="1800">
                <a:solidFill>
                  <a:schemeClr val="dk2"/>
                </a:solidFill>
                <a:latin typeface="Nunito"/>
                <a:ea typeface="Nunito"/>
                <a:cs typeface="Nunito"/>
                <a:sym typeface="Nunito"/>
              </a:rPr>
              <a:t> is when you use a tool to do your thinking for you instead of doing it yourself. For example, using Lumen to do your brainstorming instead of doing it yourself first, like you did earlier.</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800">
                <a:solidFill>
                  <a:schemeClr val="dk2"/>
                </a:solidFill>
                <a:latin typeface="Nunito"/>
                <a:ea typeface="Nunito"/>
                <a:cs typeface="Nunito"/>
                <a:sym typeface="Nunito"/>
              </a:rPr>
              <a:t>With generative AI, you can “offload” </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800">
                <a:solidFill>
                  <a:schemeClr val="dk2"/>
                </a:solidFill>
                <a:latin typeface="Nunito"/>
                <a:ea typeface="Nunito"/>
                <a:cs typeface="Nunito"/>
                <a:sym typeface="Nunito"/>
              </a:rPr>
              <a:t>almost any thinking task from writing an essay</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800">
                <a:solidFill>
                  <a:schemeClr val="dk2"/>
                </a:solidFill>
                <a:latin typeface="Nunito"/>
                <a:ea typeface="Nunito"/>
                <a:cs typeface="Nunito"/>
                <a:sym typeface="Nunito"/>
              </a:rPr>
              <a:t>to solving a problem with a simple prompt.</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800">
                <a:solidFill>
                  <a:schemeClr val="dk2"/>
                </a:solidFill>
                <a:latin typeface="Nunito"/>
                <a:ea typeface="Nunito"/>
                <a:cs typeface="Nunito"/>
                <a:sym typeface="Nunito"/>
              </a:rPr>
              <a:t>The problem is that struggling through a task is </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800">
                <a:solidFill>
                  <a:schemeClr val="dk2"/>
                </a:solidFill>
                <a:latin typeface="Nunito"/>
                <a:ea typeface="Nunito"/>
                <a:cs typeface="Nunito"/>
                <a:sym typeface="Nunito"/>
              </a:rPr>
              <a:t>actually how your brain learns and remembers. If AI does the hard part for you, you get the answer but miss the mental workout that builds the skill. </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p:txBody>
      </p:sp>
      <p:pic>
        <p:nvPicPr>
          <p:cNvPr id="263" name="Google Shape;263;p32" title="steve-a-johnson-WhAQMsdRKMI-unsplash.jpg"/>
          <p:cNvPicPr preferRelativeResize="0"/>
          <p:nvPr/>
        </p:nvPicPr>
        <p:blipFill>
          <a:blip r:embed="rId3">
            <a:alphaModFix/>
          </a:blip>
          <a:stretch>
            <a:fillRect/>
          </a:stretch>
        </p:blipFill>
        <p:spPr>
          <a:xfrm>
            <a:off x="6209625" y="2009900"/>
            <a:ext cx="2659123" cy="1647075"/>
          </a:xfrm>
          <a:prstGeom prst="rect">
            <a:avLst/>
          </a:prstGeom>
          <a:noFill/>
          <a:ln w="9525" cap="flat" cmpd="sng">
            <a:solidFill>
              <a:schemeClr val="accent2"/>
            </a:solidFill>
            <a:prstDash val="solid"/>
            <a:round/>
            <a:headEnd type="none" w="sm" len="sm"/>
            <a:tailEnd type="none" w="sm" len="sm"/>
          </a:ln>
        </p:spPr>
      </p:pic>
      <p:sp>
        <p:nvSpPr>
          <p:cNvPr id="264" name="Google Shape;264;p32"/>
          <p:cNvSpPr txBox="1"/>
          <p:nvPr/>
        </p:nvSpPr>
        <p:spPr>
          <a:xfrm>
            <a:off x="6209625" y="3668102"/>
            <a:ext cx="2659200" cy="6252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a:solidFill>
                  <a:schemeClr val="lt1"/>
                </a:solidFill>
                <a:latin typeface="Inter"/>
                <a:ea typeface="Inter"/>
                <a:cs typeface="Inter"/>
                <a:sym typeface="Inter"/>
              </a:rPr>
              <a:t>Photo by</a:t>
            </a:r>
            <a:r>
              <a:rPr lang="en" sz="1300">
                <a:solidFill>
                  <a:schemeClr val="lt1"/>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300"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Steve A Johnson</a:t>
            </a:r>
            <a:r>
              <a:rPr lang="en" sz="1300">
                <a:solidFill>
                  <a:schemeClr val="lt1"/>
                </a:solidFill>
                <a:latin typeface="Inter"/>
                <a:ea typeface="Inter"/>
                <a:cs typeface="Inter"/>
                <a:sym typeface="Inter"/>
              </a:rPr>
              <a:t> on</a:t>
            </a:r>
            <a:r>
              <a:rPr lang="en" sz="1300">
                <a:solidFill>
                  <a:schemeClr val="lt1"/>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300"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300">
                <a:solidFill>
                  <a:schemeClr val="lt1"/>
                </a:solidFill>
                <a:latin typeface="Inter"/>
                <a:ea typeface="Inter"/>
                <a:cs typeface="Inter"/>
                <a:sym typeface="Inter"/>
              </a:rPr>
              <a:t> </a:t>
            </a:r>
            <a:endParaRPr sz="1000">
              <a:solidFill>
                <a:schemeClr val="lt1"/>
              </a:solidFill>
              <a:latin typeface="Inter"/>
              <a:ea typeface="Inter"/>
              <a:cs typeface="Inter"/>
              <a:sym typeface="Inter"/>
            </a:endParaRPr>
          </a:p>
          <a:p>
            <a:pPr marL="0" lvl="0" indent="0" algn="l" rtl="0">
              <a:spcBef>
                <a:spcPts val="0"/>
              </a:spcBef>
              <a:spcAft>
                <a:spcPts val="0"/>
              </a:spcAft>
              <a:buNone/>
            </a:pPr>
            <a:endParaRPr sz="11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Cognitive offloading research</a:t>
            </a:r>
            <a:endParaRPr/>
          </a:p>
          <a:p>
            <a:pPr marL="0" lvl="0" indent="0" algn="l" rtl="0">
              <a:spcBef>
                <a:spcPts val="0"/>
              </a:spcBef>
              <a:spcAft>
                <a:spcPts val="0"/>
              </a:spcAft>
              <a:buNone/>
            </a:pPr>
            <a:endParaRPr/>
          </a:p>
        </p:txBody>
      </p:sp>
      <p:sp>
        <p:nvSpPr>
          <p:cNvPr id="270" name="Google Shape;270;p3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21</a:t>
            </a:fld>
            <a:endParaRPr sz="800">
              <a:latin typeface="Nunito"/>
              <a:ea typeface="Nunito"/>
              <a:cs typeface="Nunito"/>
              <a:sym typeface="Nunito"/>
            </a:endParaRPr>
          </a:p>
        </p:txBody>
      </p:sp>
      <p:sp>
        <p:nvSpPr>
          <p:cNvPr id="271" name="Google Shape;271;p3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72" name="Google Shape;272;p33"/>
          <p:cNvSpPr txBox="1"/>
          <p:nvPr/>
        </p:nvSpPr>
        <p:spPr>
          <a:xfrm>
            <a:off x="311700" y="1102000"/>
            <a:ext cx="5580900" cy="37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800" u="sng">
                <a:solidFill>
                  <a:schemeClr val="hlink"/>
                </a:solidFill>
                <a:latin typeface="Nunito"/>
                <a:ea typeface="Nunito"/>
                <a:cs typeface="Nunito"/>
                <a:sym typeface="Nunito"/>
                <a:hlinkClick r:id="rId3"/>
              </a:rPr>
              <a:t>Research </a:t>
            </a:r>
            <a:r>
              <a:rPr lang="en" sz="1800">
                <a:solidFill>
                  <a:schemeClr val="dk2"/>
                </a:solidFill>
                <a:latin typeface="Nunito"/>
                <a:ea typeface="Nunito"/>
                <a:cs typeface="Nunito"/>
                <a:sym typeface="Nunito"/>
              </a:rPr>
              <a:t>conducted by Natilya Kosmyna at MIT’s Media Lab in June 2025, still under review, found that students using AI might think less for themselves.</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800">
                <a:solidFill>
                  <a:schemeClr val="dk2"/>
                </a:solidFill>
                <a:latin typeface="Nunito"/>
                <a:ea typeface="Nunito"/>
                <a:cs typeface="Nunito"/>
                <a:sym typeface="Nunito"/>
              </a:rPr>
              <a:t>54 students in the study were split into 3 groups: ChatGPT, Google Search, and No tech and asked to write essays.</a:t>
            </a: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8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800">
                <a:solidFill>
                  <a:schemeClr val="dk2"/>
                </a:solidFill>
                <a:latin typeface="Nunito"/>
                <a:ea typeface="Nunito"/>
                <a:cs typeface="Nunito"/>
                <a:sym typeface="Nunito"/>
              </a:rPr>
              <a:t>Their brain activity was measured while doing the writing using EEG headsets.</a:t>
            </a:r>
            <a:endParaRPr sz="1800">
              <a:solidFill>
                <a:schemeClr val="dk2"/>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p:txBody>
      </p:sp>
      <p:pic>
        <p:nvPicPr>
          <p:cNvPr id="273" name="Google Shape;273;p33" title="mindfield-biosystems-CCg37osralo-unsplash.jpg"/>
          <p:cNvPicPr preferRelativeResize="0"/>
          <p:nvPr/>
        </p:nvPicPr>
        <p:blipFill rotWithShape="1">
          <a:blip r:embed="rId4">
            <a:alphaModFix/>
          </a:blip>
          <a:srcRect l="16701" t="12991"/>
          <a:stretch/>
        </p:blipFill>
        <p:spPr>
          <a:xfrm>
            <a:off x="5969311" y="1303475"/>
            <a:ext cx="3060490" cy="2130687"/>
          </a:xfrm>
          <a:prstGeom prst="rect">
            <a:avLst/>
          </a:prstGeom>
          <a:noFill/>
          <a:ln w="9525" cap="flat" cmpd="sng">
            <a:solidFill>
              <a:schemeClr val="accent2"/>
            </a:solidFill>
            <a:prstDash val="solid"/>
            <a:round/>
            <a:headEnd type="none" w="sm" len="sm"/>
            <a:tailEnd type="none" w="sm" len="sm"/>
          </a:ln>
        </p:spPr>
      </p:pic>
      <p:sp>
        <p:nvSpPr>
          <p:cNvPr id="274" name="Google Shape;274;p33"/>
          <p:cNvSpPr txBox="1"/>
          <p:nvPr/>
        </p:nvSpPr>
        <p:spPr>
          <a:xfrm>
            <a:off x="5969300" y="3443139"/>
            <a:ext cx="3060600" cy="496200"/>
          </a:xfrm>
          <a:prstGeom prst="rect">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lt1"/>
                </a:solidFill>
                <a:latin typeface="Inter"/>
                <a:ea typeface="Inter"/>
                <a:cs typeface="Inter"/>
                <a:sym typeface="Inter"/>
              </a:rPr>
              <a:t>Photo by</a:t>
            </a:r>
            <a:r>
              <a:rPr lang="en" sz="1100">
                <a:solidFill>
                  <a:schemeClr val="lt1"/>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100"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Mindfield Biosystems</a:t>
            </a:r>
            <a:r>
              <a:rPr lang="en" sz="1100">
                <a:solidFill>
                  <a:schemeClr val="lt1"/>
                </a:solidFill>
                <a:latin typeface="Inter"/>
                <a:ea typeface="Inter"/>
                <a:cs typeface="Inter"/>
                <a:sym typeface="Inter"/>
              </a:rPr>
              <a:t> on</a:t>
            </a:r>
            <a:r>
              <a:rPr lang="en" sz="1100">
                <a:solidFill>
                  <a:schemeClr val="lt1"/>
                </a:solidFill>
                <a:uFill>
                  <a:noFill/>
                </a:uFill>
                <a:latin typeface="Inter"/>
                <a:ea typeface="Inter"/>
                <a:cs typeface="Inter"/>
                <a:sym typeface="Inter"/>
                <a:hlinkClick r:id="rId6">
                  <a:extLst>
                    <a:ext uri="{A12FA001-AC4F-418D-AE19-62706E023703}">
                      <ahyp:hlinkClr xmlns:ahyp="http://schemas.microsoft.com/office/drawing/2018/hyperlinkcolor" val="tx"/>
                    </a:ext>
                  </a:extLst>
                </a:hlinkClick>
              </a:rPr>
              <a:t> </a:t>
            </a:r>
            <a:r>
              <a:rPr lang="en" sz="1100" u="sng">
                <a:solidFill>
                  <a:schemeClr val="lt1"/>
                </a:solidFill>
                <a:latin typeface="Inter"/>
                <a:ea typeface="Inter"/>
                <a:cs typeface="Inter"/>
                <a:sym typeface="Inter"/>
                <a:hlinkClick r:id="rId6">
                  <a:extLst>
                    <a:ext uri="{A12FA001-AC4F-418D-AE19-62706E023703}">
                      <ahyp:hlinkClr xmlns:ahyp="http://schemas.microsoft.com/office/drawing/2018/hyperlinkcolor" val="tx"/>
                    </a:ext>
                  </a:extLst>
                </a:hlinkClick>
              </a:rPr>
              <a:t>Unsplash</a:t>
            </a:r>
            <a:r>
              <a:rPr lang="en" sz="1100">
                <a:solidFill>
                  <a:schemeClr val="lt1"/>
                </a:solidFill>
                <a:latin typeface="Inter"/>
                <a:ea typeface="Inter"/>
                <a:cs typeface="Inter"/>
                <a:sym typeface="Inter"/>
              </a:rPr>
              <a:t> </a:t>
            </a:r>
            <a:endParaRPr sz="800">
              <a:solidFill>
                <a:schemeClr val="lt1"/>
              </a:solidFill>
              <a:latin typeface="Inter"/>
              <a:ea typeface="Inter"/>
              <a:cs typeface="Inter"/>
              <a:sym typeface="Inte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the research found</a:t>
            </a:r>
            <a:endParaRPr/>
          </a:p>
          <a:p>
            <a:pPr marL="0" lvl="0" indent="0" algn="l" rtl="0">
              <a:spcBef>
                <a:spcPts val="0"/>
              </a:spcBef>
              <a:spcAft>
                <a:spcPts val="0"/>
              </a:spcAft>
              <a:buNone/>
            </a:pPr>
            <a:endParaRPr/>
          </a:p>
        </p:txBody>
      </p:sp>
      <p:sp>
        <p:nvSpPr>
          <p:cNvPr id="280" name="Google Shape;280;p3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22</a:t>
            </a:fld>
            <a:endParaRPr sz="800">
              <a:latin typeface="Nunito"/>
              <a:ea typeface="Nunito"/>
              <a:cs typeface="Nunito"/>
              <a:sym typeface="Nunito"/>
            </a:endParaRPr>
          </a:p>
        </p:txBody>
      </p:sp>
      <p:sp>
        <p:nvSpPr>
          <p:cNvPr id="281" name="Google Shape;281;p3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82" name="Google Shape;282;p34"/>
          <p:cNvSpPr txBox="1"/>
          <p:nvPr/>
        </p:nvSpPr>
        <p:spPr>
          <a:xfrm>
            <a:off x="311700" y="1102000"/>
            <a:ext cx="8188200" cy="324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800">
                <a:solidFill>
                  <a:schemeClr val="dk2"/>
                </a:solidFill>
                <a:latin typeface="Nunito"/>
                <a:ea typeface="Nunito"/>
                <a:cs typeface="Nunito"/>
                <a:sym typeface="Nunito"/>
              </a:rPr>
              <a:t>The students using </a:t>
            </a:r>
            <a:r>
              <a:rPr lang="en" sz="1800" b="1">
                <a:solidFill>
                  <a:schemeClr val="dk2"/>
                </a:solidFill>
                <a:latin typeface="Nunito"/>
                <a:ea typeface="Nunito"/>
                <a:cs typeface="Nunito"/>
                <a:sym typeface="Nunito"/>
              </a:rPr>
              <a:t>ChatGPT</a:t>
            </a:r>
            <a:r>
              <a:rPr lang="en" sz="1800">
                <a:solidFill>
                  <a:schemeClr val="dk2"/>
                </a:solidFill>
                <a:latin typeface="Nunito"/>
                <a:ea typeface="Nunito"/>
                <a:cs typeface="Nunito"/>
                <a:sym typeface="Nunito"/>
              </a:rPr>
              <a:t> showed the lowest brain activity. Over time they used it more and more, often just copying what it produced. Their essays were noticeably similar to each other and short on original thinking.</a:t>
            </a:r>
            <a:endParaRPr sz="1800">
              <a:solidFill>
                <a:schemeClr val="dk2"/>
              </a:solidFill>
              <a:latin typeface="Nunito"/>
              <a:ea typeface="Nunito"/>
              <a:cs typeface="Nunito"/>
              <a:sym typeface="Nunito"/>
            </a:endParaRPr>
          </a:p>
          <a:p>
            <a:pPr marL="0" lvl="0" indent="0" algn="l" rtl="0">
              <a:lnSpc>
                <a:spcPct val="115000"/>
              </a:lnSpc>
              <a:spcBef>
                <a:spcPts val="1200"/>
              </a:spcBef>
              <a:spcAft>
                <a:spcPts val="0"/>
              </a:spcAft>
              <a:buClr>
                <a:schemeClr val="dk1"/>
              </a:buClr>
              <a:buSzPts val="1100"/>
              <a:buFont typeface="Arial"/>
              <a:buNone/>
            </a:pPr>
            <a:r>
              <a:rPr lang="en" sz="1800">
                <a:solidFill>
                  <a:schemeClr val="dk2"/>
                </a:solidFill>
                <a:latin typeface="Nunito"/>
                <a:ea typeface="Nunito"/>
                <a:cs typeface="Nunito"/>
                <a:sym typeface="Nunito"/>
              </a:rPr>
              <a:t>The students using </a:t>
            </a:r>
            <a:r>
              <a:rPr lang="en" sz="1800" b="1">
                <a:solidFill>
                  <a:schemeClr val="dk2"/>
                </a:solidFill>
                <a:latin typeface="Nunito"/>
                <a:ea typeface="Nunito"/>
                <a:cs typeface="Nunito"/>
                <a:sym typeface="Nunito"/>
              </a:rPr>
              <a:t>No tech</a:t>
            </a:r>
            <a:r>
              <a:rPr lang="en" sz="1800">
                <a:solidFill>
                  <a:schemeClr val="dk2"/>
                </a:solidFill>
                <a:latin typeface="Nunito"/>
                <a:ea typeface="Nunito"/>
                <a:cs typeface="Nunito"/>
                <a:sym typeface="Nunito"/>
              </a:rPr>
              <a:t> showed the highest brain activity. They were more creative, more curious, and seemed to get more satisfaction from the work, feeling a genuine sense of pride in what they had written.</a:t>
            </a:r>
            <a:endParaRPr sz="1800">
              <a:solidFill>
                <a:schemeClr val="dk2"/>
              </a:solidFill>
              <a:latin typeface="Nunito"/>
              <a:ea typeface="Nunito"/>
              <a:cs typeface="Nunito"/>
              <a:sym typeface="Nunito"/>
            </a:endParaRPr>
          </a:p>
          <a:p>
            <a:pPr marL="0" lvl="0" indent="0" algn="l" rtl="0">
              <a:lnSpc>
                <a:spcPct val="115000"/>
              </a:lnSpc>
              <a:spcBef>
                <a:spcPts val="1200"/>
              </a:spcBef>
              <a:spcAft>
                <a:spcPts val="0"/>
              </a:spcAft>
              <a:buClr>
                <a:schemeClr val="dk1"/>
              </a:buClr>
              <a:buSzPts val="1100"/>
              <a:buFont typeface="Arial"/>
              <a:buNone/>
            </a:pPr>
            <a:r>
              <a:rPr lang="en" sz="1800">
                <a:solidFill>
                  <a:schemeClr val="dk2"/>
                </a:solidFill>
                <a:latin typeface="Nunito"/>
                <a:ea typeface="Nunito"/>
                <a:cs typeface="Nunito"/>
                <a:sym typeface="Nunito"/>
              </a:rPr>
              <a:t>The students using </a:t>
            </a:r>
            <a:r>
              <a:rPr lang="en" sz="1800" b="1">
                <a:solidFill>
                  <a:schemeClr val="dk2"/>
                </a:solidFill>
                <a:latin typeface="Nunito"/>
                <a:ea typeface="Nunito"/>
                <a:cs typeface="Nunito"/>
                <a:sym typeface="Nunito"/>
              </a:rPr>
              <a:t>Google Search</a:t>
            </a:r>
            <a:r>
              <a:rPr lang="en" sz="1800">
                <a:solidFill>
                  <a:schemeClr val="dk2"/>
                </a:solidFill>
                <a:latin typeface="Nunito"/>
                <a:ea typeface="Nunito"/>
                <a:cs typeface="Nunito"/>
                <a:sym typeface="Nunito"/>
              </a:rPr>
              <a:t> also showed high brain activity and enjoyed the task. This shows using AI to search is very different from having it write for you.</a:t>
            </a:r>
            <a:endParaRPr sz="1800">
              <a:solidFill>
                <a:schemeClr val="dk2"/>
              </a:solidFill>
              <a:latin typeface="Nunito"/>
              <a:ea typeface="Nunito"/>
              <a:cs typeface="Nunito"/>
              <a:sym typeface="Nunito"/>
            </a:endParaRPr>
          </a:p>
          <a:p>
            <a:pPr marL="0" lvl="0" indent="0" algn="l" rtl="0">
              <a:spcBef>
                <a:spcPts val="1200"/>
              </a:spcBef>
              <a:spcAft>
                <a:spcPts val="0"/>
              </a:spcAft>
              <a:buNone/>
            </a:pPr>
            <a:endParaRPr sz="1100">
              <a:solidFill>
                <a:schemeClr val="dk2"/>
              </a:solidFill>
              <a:latin typeface="Roboto"/>
              <a:ea typeface="Roboto"/>
              <a:cs typeface="Roboto"/>
              <a:sym typeface="Roboto"/>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200">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p:txBody>
      </p:sp>
      <p:sp>
        <p:nvSpPr>
          <p:cNvPr id="283" name="Google Shape;283;p34"/>
          <p:cNvSpPr txBox="1"/>
          <p:nvPr/>
        </p:nvSpPr>
        <p:spPr>
          <a:xfrm>
            <a:off x="611109" y="4481713"/>
            <a:ext cx="7921800" cy="465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solidFill>
                  <a:schemeClr val="lt1"/>
                </a:solidFill>
                <a:latin typeface="Inter"/>
                <a:ea typeface="Inter"/>
                <a:cs typeface="Inter"/>
                <a:sym typeface="Inter"/>
              </a:rPr>
              <a:t>Adapted from Day of AI, MIT RAISE (Responsible AI for Social Empowerment and Education). [The Cognitive Card Game], [2025]. dayofai.org. Licensed under CC BY-NC-SA 4.0. </a:t>
            </a:r>
            <a:endParaRPr sz="1800">
              <a:solidFill>
                <a:schemeClr val="lt1"/>
              </a:solidFill>
              <a:latin typeface="Inter"/>
              <a:ea typeface="Inter"/>
              <a:cs typeface="Inter"/>
              <a:sym typeface="Inte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Cognitive debt and cognitive effort</a:t>
            </a:r>
            <a:endParaRPr/>
          </a:p>
          <a:p>
            <a:pPr marL="0" lvl="0" indent="0" algn="l" rtl="0">
              <a:spcBef>
                <a:spcPts val="0"/>
              </a:spcBef>
              <a:spcAft>
                <a:spcPts val="0"/>
              </a:spcAft>
              <a:buNone/>
            </a:pPr>
            <a:endParaRPr/>
          </a:p>
        </p:txBody>
      </p:sp>
      <p:sp>
        <p:nvSpPr>
          <p:cNvPr id="289" name="Google Shape;289;p3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23</a:t>
            </a:fld>
            <a:endParaRPr sz="800">
              <a:latin typeface="Nunito"/>
              <a:ea typeface="Nunito"/>
              <a:cs typeface="Nunito"/>
              <a:sym typeface="Nunito"/>
            </a:endParaRPr>
          </a:p>
        </p:txBody>
      </p:sp>
      <p:sp>
        <p:nvSpPr>
          <p:cNvPr id="290" name="Google Shape;290;p3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91" name="Google Shape;291;p35"/>
          <p:cNvSpPr txBox="1"/>
          <p:nvPr/>
        </p:nvSpPr>
        <p:spPr>
          <a:xfrm>
            <a:off x="311700" y="1102000"/>
            <a:ext cx="8188200" cy="40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Nunito"/>
                <a:ea typeface="Nunito"/>
                <a:cs typeface="Nunito"/>
                <a:sym typeface="Nunito"/>
              </a:rPr>
              <a:t>❌  Students who used </a:t>
            </a:r>
            <a:r>
              <a:rPr lang="en" sz="1600" i="1">
                <a:solidFill>
                  <a:schemeClr val="dk2"/>
                </a:solidFill>
                <a:latin typeface="Nunito"/>
                <a:ea typeface="Nunito"/>
                <a:cs typeface="Nunito"/>
                <a:sym typeface="Nunito"/>
              </a:rPr>
              <a:t>ChatGPT first</a:t>
            </a:r>
            <a:r>
              <a:rPr lang="en" sz="1600">
                <a:solidFill>
                  <a:schemeClr val="dk2"/>
                </a:solidFill>
                <a:latin typeface="Nunito"/>
                <a:ea typeface="Nunito"/>
                <a:cs typeface="Nunito"/>
                <a:sym typeface="Nunito"/>
              </a:rPr>
              <a:t> couldn't remember their own essays when asked to rewrite them without it.</a:t>
            </a:r>
            <a:endParaRPr sz="1600">
              <a:solidFill>
                <a:schemeClr val="dk2"/>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 Students who wrote</a:t>
            </a:r>
            <a:r>
              <a:rPr lang="en" sz="1600" i="1">
                <a:solidFill>
                  <a:schemeClr val="dk2"/>
                </a:solidFill>
                <a:latin typeface="Nunito"/>
                <a:ea typeface="Nunito"/>
                <a:cs typeface="Nunito"/>
                <a:sym typeface="Nunito"/>
              </a:rPr>
              <a:t> independently first</a:t>
            </a:r>
            <a:r>
              <a:rPr lang="en" sz="1600">
                <a:solidFill>
                  <a:schemeClr val="dk2"/>
                </a:solidFill>
                <a:latin typeface="Nunito"/>
                <a:ea typeface="Nunito"/>
                <a:cs typeface="Nunito"/>
                <a:sym typeface="Nunito"/>
              </a:rPr>
              <a:t> then used ChatGPT performed much better.</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r>
              <a:rPr lang="en" sz="1600">
                <a:solidFill>
                  <a:schemeClr val="dk2"/>
                </a:solidFill>
                <a:latin typeface="Nunito"/>
                <a:ea typeface="Nunito"/>
                <a:cs typeface="Nunito"/>
                <a:sym typeface="Nunito"/>
              </a:rPr>
              <a:t>This suggests AI works best as a finishing tool, not a starting one.</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Roboto"/>
              <a:ea typeface="Roboto"/>
              <a:cs typeface="Roboto"/>
              <a:sym typeface="Roboto"/>
            </a:endParaRPr>
          </a:p>
          <a:p>
            <a:pPr marL="0" lvl="0" indent="0" algn="l" rtl="0">
              <a:spcBef>
                <a:spcPts val="0"/>
              </a:spcBef>
              <a:spcAft>
                <a:spcPts val="0"/>
              </a:spcAft>
              <a:buNone/>
            </a:pPr>
            <a:endParaRPr sz="1600">
              <a:solidFill>
                <a:schemeClr val="dk2"/>
              </a:solidFill>
              <a:latin typeface="Roboto"/>
              <a:ea typeface="Roboto"/>
              <a:cs typeface="Roboto"/>
              <a:sym typeface="Roboto"/>
            </a:endParaRPr>
          </a:p>
          <a:p>
            <a:pPr marL="0" lvl="0" indent="0" algn="l" rtl="0">
              <a:spcBef>
                <a:spcPts val="0"/>
              </a:spcBef>
              <a:spcAft>
                <a:spcPts val="0"/>
              </a:spcAft>
              <a:buNone/>
            </a:pPr>
            <a:endParaRPr sz="1600">
              <a:solidFill>
                <a:schemeClr val="dk2"/>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600">
              <a:solidFill>
                <a:schemeClr val="dk2"/>
              </a:solidFill>
              <a:latin typeface="Roboto"/>
              <a:ea typeface="Roboto"/>
              <a:cs typeface="Roboto"/>
              <a:sym typeface="Roboto"/>
            </a:endParaRPr>
          </a:p>
          <a:p>
            <a:pPr marL="0" lvl="0" indent="0" algn="l" rtl="0">
              <a:spcBef>
                <a:spcPts val="0"/>
              </a:spcBef>
              <a:spcAft>
                <a:spcPts val="0"/>
              </a:spcAft>
              <a:buNone/>
            </a:pPr>
            <a:endParaRPr sz="1600">
              <a:solidFill>
                <a:schemeClr val="dk2"/>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p:txBody>
      </p:sp>
      <p:sp>
        <p:nvSpPr>
          <p:cNvPr id="292" name="Google Shape;292;p35"/>
          <p:cNvSpPr txBox="1"/>
          <p:nvPr/>
        </p:nvSpPr>
        <p:spPr>
          <a:xfrm>
            <a:off x="311700" y="4429525"/>
            <a:ext cx="7921800" cy="6273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lt1"/>
                </a:solidFill>
                <a:latin typeface="Inter"/>
                <a:ea typeface="Inter"/>
                <a:cs typeface="Inter"/>
                <a:sym typeface="Inter"/>
              </a:rPr>
              <a:t>Adapted from Day of AI, MIT RAISE (Responsible AI for Social Empowerment and Education). [The Cognitive Card Game], [2025]. dayofai.org. Licensed under CC BY-NC-SA 4.0.</a:t>
            </a:r>
            <a:r>
              <a:rPr lang="en" sz="1800">
                <a:solidFill>
                  <a:schemeClr val="lt1"/>
                </a:solidFill>
                <a:latin typeface="Inter"/>
                <a:ea typeface="Inter"/>
                <a:cs typeface="Inter"/>
                <a:sym typeface="Inter"/>
              </a:rPr>
              <a:t> </a:t>
            </a:r>
            <a:r>
              <a:rPr lang="en" sz="1100">
                <a:solidFill>
                  <a:schemeClr val="lt1"/>
                </a:solidFill>
                <a:latin typeface="Inter"/>
                <a:ea typeface="Inter"/>
                <a:cs typeface="Inter"/>
                <a:sym typeface="Inter"/>
              </a:rPr>
              <a:t> Licensed under</a:t>
            </a:r>
            <a:r>
              <a:rPr lang="en" sz="1100">
                <a:solidFill>
                  <a:schemeClr val="lt1"/>
                </a:solidFill>
                <a:uFill>
                  <a:noFill/>
                </a:uFill>
                <a:latin typeface="Inter"/>
                <a:ea typeface="Inter"/>
                <a:cs typeface="Inter"/>
                <a:sym typeface="Inter"/>
                <a:hlinkClick r:id="rId3">
                  <a:extLst>
                    <a:ext uri="{A12FA001-AC4F-418D-AE19-62706E023703}">
                      <ahyp:hlinkClr xmlns:ahyp="http://schemas.microsoft.com/office/drawing/2018/hyperlinkcolor" val="tx"/>
                    </a:ext>
                  </a:extLst>
                </a:hlinkClick>
              </a:rPr>
              <a:t> </a:t>
            </a:r>
            <a:r>
              <a:rPr lang="en" sz="1100"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CC BY-NC-SA 4.0</a:t>
            </a:r>
            <a:r>
              <a:rPr lang="en" sz="1100">
                <a:solidFill>
                  <a:schemeClr val="lt1"/>
                </a:solidFill>
                <a:latin typeface="Inter"/>
                <a:ea typeface="Inter"/>
                <a:cs typeface="Inter"/>
                <a:sym typeface="Inter"/>
              </a:rPr>
              <a:t>. </a:t>
            </a:r>
            <a:endParaRPr sz="1100">
              <a:solidFill>
                <a:schemeClr val="lt1"/>
              </a:solidFill>
              <a:latin typeface="Inter"/>
              <a:ea typeface="Inter"/>
              <a:cs typeface="Inter"/>
              <a:sym typeface="Inter"/>
            </a:endParaRPr>
          </a:p>
        </p:txBody>
      </p:sp>
      <p:sp>
        <p:nvSpPr>
          <p:cNvPr id="293" name="Google Shape;293;p35"/>
          <p:cNvSpPr txBox="1"/>
          <p:nvPr/>
        </p:nvSpPr>
        <p:spPr>
          <a:xfrm>
            <a:off x="376075" y="2914560"/>
            <a:ext cx="3809100" cy="1242900"/>
          </a:xfrm>
          <a:prstGeom prst="rect">
            <a:avLst/>
          </a:prstGeom>
          <a:noFill/>
          <a:ln w="9525" cap="flat" cmpd="sng">
            <a:solidFill>
              <a:schemeClr val="accent3"/>
            </a:solidFill>
            <a:prstDash val="solid"/>
            <a:round/>
            <a:headEnd type="none" w="sm" len="sm"/>
            <a:tailEnd type="none" w="sm" len="sm"/>
          </a:ln>
        </p:spPr>
        <p:txBody>
          <a:bodyPr spcFirstLastPara="1" wrap="square" lIns="97675" tIns="97675" rIns="97675" bIns="97675" anchor="t" anchorCtr="0">
            <a:noAutofit/>
          </a:bodyPr>
          <a:lstStyle/>
          <a:p>
            <a:pPr marL="0" lvl="0" indent="0" algn="l" rtl="0">
              <a:spcBef>
                <a:spcPts val="0"/>
              </a:spcBef>
              <a:spcAft>
                <a:spcPts val="0"/>
              </a:spcAft>
              <a:buClr>
                <a:schemeClr val="dk1"/>
              </a:buClr>
              <a:buSzPts val="1100"/>
              <a:buFont typeface="Arial"/>
              <a:buNone/>
            </a:pPr>
            <a:r>
              <a:rPr lang="en" sz="1600" b="1">
                <a:solidFill>
                  <a:schemeClr val="dk2"/>
                </a:solidFill>
                <a:latin typeface="Nunito"/>
                <a:ea typeface="Nunito"/>
                <a:cs typeface="Nunito"/>
                <a:sym typeface="Nunito"/>
              </a:rPr>
              <a:t>cognitive debt </a:t>
            </a:r>
            <a:r>
              <a:rPr lang="en" sz="1600">
                <a:solidFill>
                  <a:schemeClr val="dk2"/>
                </a:solidFill>
                <a:latin typeface="Nunito"/>
                <a:ea typeface="Nunito"/>
                <a:cs typeface="Nunito"/>
                <a:sym typeface="Nunito"/>
              </a:rPr>
              <a:t>is when the AI does the thinking for you. You are missing the workout that builds your thinking skills and that “debt” quietly builds up.</a:t>
            </a:r>
            <a:endParaRPr sz="1923">
              <a:solidFill>
                <a:schemeClr val="dk2"/>
              </a:solidFill>
              <a:latin typeface="Nunito"/>
              <a:ea typeface="Nunito"/>
              <a:cs typeface="Nunito"/>
              <a:sym typeface="Nunito"/>
            </a:endParaRPr>
          </a:p>
        </p:txBody>
      </p:sp>
      <p:sp>
        <p:nvSpPr>
          <p:cNvPr id="294" name="Google Shape;294;p35"/>
          <p:cNvSpPr txBox="1"/>
          <p:nvPr/>
        </p:nvSpPr>
        <p:spPr>
          <a:xfrm>
            <a:off x="4483100" y="2914560"/>
            <a:ext cx="3566700" cy="1242900"/>
          </a:xfrm>
          <a:prstGeom prst="rect">
            <a:avLst/>
          </a:prstGeom>
          <a:no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b="1">
                <a:solidFill>
                  <a:schemeClr val="dk2"/>
                </a:solidFill>
                <a:latin typeface="Nunito"/>
                <a:ea typeface="Nunito"/>
                <a:cs typeface="Nunito"/>
                <a:sym typeface="Nunito"/>
              </a:rPr>
              <a:t>cognitive effort </a:t>
            </a:r>
            <a:r>
              <a:rPr lang="en" sz="1600">
                <a:solidFill>
                  <a:schemeClr val="dk2"/>
                </a:solidFill>
                <a:latin typeface="Nunito"/>
                <a:ea typeface="Nunito"/>
                <a:cs typeface="Nunito"/>
                <a:sym typeface="Nunito"/>
              </a:rPr>
              <a:t>is when you do the thinking for yourself </a:t>
            </a:r>
            <a:endParaRPr sz="1800">
              <a:solidFill>
                <a:schemeClr val="dk2"/>
              </a:solidFill>
              <a:latin typeface="Nunito"/>
              <a:ea typeface="Nunito"/>
              <a:cs typeface="Nunito"/>
              <a:sym typeface="Nuni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of cognitive debt and cognitive effort</a:t>
            </a:r>
            <a:endParaRPr/>
          </a:p>
          <a:p>
            <a:pPr marL="0" lvl="0" indent="0" algn="l" rtl="0">
              <a:spcBef>
                <a:spcPts val="0"/>
              </a:spcBef>
              <a:spcAft>
                <a:spcPts val="0"/>
              </a:spcAft>
              <a:buNone/>
            </a:pPr>
            <a:endParaRPr/>
          </a:p>
        </p:txBody>
      </p:sp>
      <p:sp>
        <p:nvSpPr>
          <p:cNvPr id="300" name="Google Shape;300;p3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24</a:t>
            </a:fld>
            <a:endParaRPr sz="800">
              <a:latin typeface="Nunito"/>
              <a:ea typeface="Nunito"/>
              <a:cs typeface="Nunito"/>
              <a:sym typeface="Nunito"/>
            </a:endParaRPr>
          </a:p>
        </p:txBody>
      </p:sp>
      <p:sp>
        <p:nvSpPr>
          <p:cNvPr id="301" name="Google Shape;301;p3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02" name="Google Shape;302;p36"/>
          <p:cNvSpPr txBox="1"/>
          <p:nvPr/>
        </p:nvSpPr>
        <p:spPr>
          <a:xfrm>
            <a:off x="503075" y="1544300"/>
            <a:ext cx="3809100" cy="1591200"/>
          </a:xfrm>
          <a:prstGeom prst="rect">
            <a:avLst/>
          </a:prstGeom>
          <a:noFill/>
          <a:ln w="9525" cap="flat" cmpd="sng">
            <a:solidFill>
              <a:schemeClr val="accent3"/>
            </a:solidFill>
            <a:prstDash val="solid"/>
            <a:round/>
            <a:headEnd type="none" w="sm" len="sm"/>
            <a:tailEnd type="none" w="sm" len="sm"/>
          </a:ln>
        </p:spPr>
        <p:txBody>
          <a:bodyPr spcFirstLastPara="1" wrap="square" lIns="97675" tIns="97675" rIns="97675" bIns="97675" anchor="t" anchorCtr="0">
            <a:noAutofit/>
          </a:bodyPr>
          <a:lstStyle/>
          <a:p>
            <a:pPr marL="0" lvl="0" indent="0" algn="l" rtl="0">
              <a:spcBef>
                <a:spcPts val="0"/>
              </a:spcBef>
              <a:spcAft>
                <a:spcPts val="0"/>
              </a:spcAft>
              <a:buNone/>
            </a:pPr>
            <a:r>
              <a:rPr lang="en" sz="1923">
                <a:solidFill>
                  <a:schemeClr val="dk2"/>
                </a:solidFill>
                <a:latin typeface="Nunito"/>
                <a:ea typeface="Nunito"/>
                <a:cs typeface="Nunito"/>
                <a:sym typeface="Nunito"/>
              </a:rPr>
              <a:t>You ask a chatbot to write a draft essay for your English assignment and then you do a quick edit and submit it.</a:t>
            </a:r>
            <a:endParaRPr sz="1923">
              <a:solidFill>
                <a:schemeClr val="dk2"/>
              </a:solidFill>
              <a:latin typeface="Nunito"/>
              <a:ea typeface="Nunito"/>
              <a:cs typeface="Nunito"/>
              <a:sym typeface="Nunito"/>
            </a:endParaRPr>
          </a:p>
        </p:txBody>
      </p:sp>
      <p:sp>
        <p:nvSpPr>
          <p:cNvPr id="303" name="Google Shape;303;p36"/>
          <p:cNvSpPr txBox="1"/>
          <p:nvPr/>
        </p:nvSpPr>
        <p:spPr>
          <a:xfrm>
            <a:off x="4610100" y="1544300"/>
            <a:ext cx="3566700" cy="1588500"/>
          </a:xfrm>
          <a:prstGeom prst="rect">
            <a:avLst/>
          </a:prstGeom>
          <a:no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Nunito"/>
                <a:ea typeface="Nunito"/>
                <a:cs typeface="Nunito"/>
                <a:sym typeface="Nunito"/>
              </a:rPr>
              <a:t>You use a chatbot to search for project ideas for your history assignment and then you choose one of these ideas and write your assignment yourself.</a:t>
            </a:r>
            <a:endParaRPr sz="1800">
              <a:solidFill>
                <a:schemeClr val="dk2"/>
              </a:solidFill>
              <a:latin typeface="Nunito"/>
              <a:ea typeface="Nunito"/>
              <a:cs typeface="Nunito"/>
              <a:sym typeface="Nunito"/>
            </a:endParaRPr>
          </a:p>
        </p:txBody>
      </p:sp>
      <p:sp>
        <p:nvSpPr>
          <p:cNvPr id="304" name="Google Shape;304;p36"/>
          <p:cNvSpPr txBox="1"/>
          <p:nvPr/>
        </p:nvSpPr>
        <p:spPr>
          <a:xfrm>
            <a:off x="1713150" y="3281003"/>
            <a:ext cx="1084800" cy="65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chemeClr val="dk2"/>
                </a:solidFill>
                <a:latin typeface="Impact"/>
                <a:ea typeface="Impact"/>
                <a:cs typeface="Impact"/>
                <a:sym typeface="Impact"/>
              </a:rPr>
              <a:t>DEBT❎</a:t>
            </a:r>
            <a:endParaRPr sz="2800">
              <a:solidFill>
                <a:schemeClr val="dk2"/>
              </a:solidFill>
              <a:latin typeface="Impact"/>
              <a:ea typeface="Impact"/>
              <a:cs typeface="Impact"/>
              <a:sym typeface="Impact"/>
            </a:endParaRPr>
          </a:p>
        </p:txBody>
      </p:sp>
      <p:sp>
        <p:nvSpPr>
          <p:cNvPr id="305" name="Google Shape;305;p36"/>
          <p:cNvSpPr txBox="1"/>
          <p:nvPr/>
        </p:nvSpPr>
        <p:spPr>
          <a:xfrm>
            <a:off x="5851050" y="3281003"/>
            <a:ext cx="1290000" cy="65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chemeClr val="dk2"/>
                </a:solidFill>
                <a:latin typeface="Impact"/>
                <a:ea typeface="Impact"/>
                <a:cs typeface="Impact"/>
                <a:sym typeface="Impact"/>
              </a:rPr>
              <a:t>EFFORT     ☑️</a:t>
            </a:r>
            <a:endParaRPr sz="2800">
              <a:solidFill>
                <a:schemeClr val="dk2"/>
              </a:solidFill>
              <a:latin typeface="Impact"/>
              <a:ea typeface="Impact"/>
              <a:cs typeface="Impact"/>
              <a:sym typeface="Impac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Activity 4.04: Categorising cognitive debt vs effort</a:t>
            </a:r>
            <a:endParaRPr sz="2600"/>
          </a:p>
          <a:p>
            <a:pPr marL="0" lvl="0" indent="0" algn="l" rtl="0">
              <a:spcBef>
                <a:spcPts val="0"/>
              </a:spcBef>
              <a:spcAft>
                <a:spcPts val="0"/>
              </a:spcAft>
              <a:buNone/>
            </a:pPr>
            <a:endParaRPr/>
          </a:p>
        </p:txBody>
      </p:sp>
      <p:sp>
        <p:nvSpPr>
          <p:cNvPr id="311" name="Google Shape;311;p3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25</a:t>
            </a:fld>
            <a:endParaRPr sz="800">
              <a:latin typeface="Nunito"/>
              <a:ea typeface="Nunito"/>
              <a:cs typeface="Nunito"/>
              <a:sym typeface="Nunito"/>
            </a:endParaRPr>
          </a:p>
        </p:txBody>
      </p:sp>
      <p:sp>
        <p:nvSpPr>
          <p:cNvPr id="312" name="Google Shape;312;p3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13" name="Google Shape;313;p37"/>
          <p:cNvSpPr txBox="1"/>
          <p:nvPr/>
        </p:nvSpPr>
        <p:spPr>
          <a:xfrm>
            <a:off x="311700" y="1102000"/>
            <a:ext cx="7922100" cy="24021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Complete </a:t>
            </a:r>
            <a:r>
              <a:rPr lang="en" sz="1800" u="sng">
                <a:solidFill>
                  <a:schemeClr val="hlink"/>
                </a:solidFill>
                <a:latin typeface="Nunito"/>
                <a:ea typeface="Nunito"/>
                <a:cs typeface="Nunito"/>
                <a:sym typeface="Nunito"/>
                <a:hlinkClick r:id="rId3"/>
              </a:rPr>
              <a:t>the activity on the platform</a:t>
            </a:r>
            <a:endParaRPr sz="1800">
              <a:solidFill>
                <a:schemeClr val="dk2"/>
              </a:solidFill>
              <a:latin typeface="Nunito"/>
              <a:ea typeface="Nunito"/>
              <a:cs typeface="Nunito"/>
              <a:sym typeface="Nunito"/>
            </a:endParaRPr>
          </a:p>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4"/>
              </a:rPr>
              <a:t>worksheet here</a:t>
            </a:r>
            <a:endParaRPr sz="1800">
              <a:solidFill>
                <a:schemeClr val="dk2"/>
              </a:solidFill>
              <a:latin typeface="Nunito"/>
              <a:ea typeface="Nunito"/>
              <a:cs typeface="Nunito"/>
              <a:sym typeface="Nunito"/>
            </a:endParaRPr>
          </a:p>
          <a:p>
            <a:pPr marL="45720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314" name="Google Shape;314;p37"/>
          <p:cNvSpPr txBox="1"/>
          <p:nvPr/>
        </p:nvSpPr>
        <p:spPr>
          <a:xfrm>
            <a:off x="439825" y="3734350"/>
            <a:ext cx="7633800" cy="1038600"/>
          </a:xfrm>
          <a:prstGeom prst="rect">
            <a:avLst/>
          </a:pr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lt1"/>
                </a:solidFill>
                <a:latin typeface="Roboto"/>
                <a:ea typeface="Roboto"/>
                <a:cs typeface="Roboto"/>
                <a:sym typeface="Roboto"/>
              </a:rPr>
              <a:t>This activity is from Day of AI, MIT RAISE (Responsible AI for Social Empowerment and Education). [The Cognitive Card Game], [2025]. dayofai.org. Licensed under CC BY-NC-SA 4.0. </a:t>
            </a:r>
            <a:endParaRPr sz="1700">
              <a:solidFill>
                <a:schemeClr val="lt1"/>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AI in creative fields</a:t>
            </a:r>
            <a:endParaRPr/>
          </a:p>
          <a:p>
            <a:pPr marL="0" lvl="0" indent="0" algn="l" rtl="0">
              <a:spcBef>
                <a:spcPts val="0"/>
              </a:spcBef>
              <a:spcAft>
                <a:spcPts val="0"/>
              </a:spcAft>
              <a:buNone/>
            </a:pPr>
            <a:endParaRPr/>
          </a:p>
        </p:txBody>
      </p:sp>
      <p:sp>
        <p:nvSpPr>
          <p:cNvPr id="320" name="Google Shape;320;p3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26</a:t>
            </a:fld>
            <a:endParaRPr sz="800">
              <a:latin typeface="Nunito"/>
              <a:ea typeface="Nunito"/>
              <a:cs typeface="Nunito"/>
              <a:sym typeface="Nunito"/>
            </a:endParaRPr>
          </a:p>
        </p:txBody>
      </p:sp>
      <p:sp>
        <p:nvSpPr>
          <p:cNvPr id="321" name="Google Shape;321;p3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22" name="Google Shape;322;p38"/>
          <p:cNvSpPr txBox="1"/>
          <p:nvPr/>
        </p:nvSpPr>
        <p:spPr>
          <a:xfrm>
            <a:off x="311700" y="1017725"/>
            <a:ext cx="4358400" cy="397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AI (particularly Generative AI) have been used in a variety of ways in different creative fields. </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AI can be used to quickly create a variety of media and these can be useful in lots of creative works.</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600" b="1">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b="1">
                <a:solidFill>
                  <a:schemeClr val="dk2"/>
                </a:solidFill>
                <a:latin typeface="Nunito"/>
                <a:ea typeface="Nunito"/>
                <a:cs typeface="Nunito"/>
                <a:sym typeface="Nunito"/>
              </a:rPr>
              <a:t>Restoring old songs:</a:t>
            </a:r>
            <a:r>
              <a:rPr lang="en" sz="1600">
                <a:solidFill>
                  <a:schemeClr val="dk2"/>
                </a:solidFill>
                <a:latin typeface="Nunito"/>
                <a:ea typeface="Nunito"/>
                <a:cs typeface="Nunito"/>
                <a:sym typeface="Nunito"/>
              </a:rPr>
              <a:t> producers use AI to restore degraded recordings including restoring John Lennon’s voice from an old demo to release an unheard Beatles song</a:t>
            </a:r>
            <a:endParaRPr sz="1100">
              <a:solidFill>
                <a:schemeClr val="dk1"/>
              </a:solidFill>
              <a:latin typeface="Nunito"/>
              <a:ea typeface="Nunito"/>
              <a:cs typeface="Nunito"/>
              <a:sym typeface="Nunito"/>
            </a:endParaRPr>
          </a:p>
          <a:p>
            <a:pPr marL="0" marR="0" lvl="0" indent="0" algn="l" rtl="0">
              <a:lnSpc>
                <a:spcPct val="100000"/>
              </a:lnSpc>
              <a:spcBef>
                <a:spcPts val="0"/>
              </a:spcBef>
              <a:spcAft>
                <a:spcPts val="0"/>
              </a:spcAft>
              <a:buNone/>
            </a:pPr>
            <a:endParaRPr sz="1100">
              <a:solidFill>
                <a:schemeClr val="dk1"/>
              </a:solidFill>
              <a:latin typeface="Nunito"/>
              <a:ea typeface="Nunito"/>
              <a:cs typeface="Nunito"/>
              <a:sym typeface="Nunito"/>
            </a:endParaRPr>
          </a:p>
          <a:p>
            <a:pPr marL="0" marR="0" lvl="0" indent="0" algn="l" rtl="0">
              <a:lnSpc>
                <a:spcPct val="100000"/>
              </a:lnSpc>
              <a:spcBef>
                <a:spcPts val="0"/>
              </a:spcBef>
              <a:spcAft>
                <a:spcPts val="0"/>
              </a:spcAft>
              <a:buNone/>
            </a:pPr>
            <a:r>
              <a:rPr lang="en" sz="1600" b="1">
                <a:solidFill>
                  <a:schemeClr val="dk2"/>
                </a:solidFill>
                <a:latin typeface="Nunito"/>
                <a:ea typeface="Nunito"/>
                <a:cs typeface="Nunito"/>
                <a:sym typeface="Nunito"/>
              </a:rPr>
              <a:t>Film and TV</a:t>
            </a:r>
            <a:r>
              <a:rPr lang="en" sz="1600">
                <a:solidFill>
                  <a:schemeClr val="dk2"/>
                </a:solidFill>
                <a:latin typeface="Nunito"/>
                <a:ea typeface="Nunito"/>
                <a:cs typeface="Nunito"/>
                <a:sym typeface="Nunito"/>
              </a:rPr>
              <a:t>: AI is used to remove wires, clean up backgrounds and generate crowd scenes much quicker than ever before</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100">
              <a:solidFill>
                <a:schemeClr val="dk1"/>
              </a:solidFill>
            </a:endParaRPr>
          </a:p>
        </p:txBody>
      </p:sp>
      <p:pic>
        <p:nvPicPr>
          <p:cNvPr id="323" name="Google Shape;323;p38" title="veo_crowd.mp4">
            <a:hlinkClick r:id="rId3"/>
          </p:cNvPr>
          <p:cNvPicPr preferRelativeResize="0"/>
          <p:nvPr/>
        </p:nvPicPr>
        <p:blipFill>
          <a:blip r:embed="rId4">
            <a:alphaModFix/>
          </a:blip>
          <a:stretch>
            <a:fillRect/>
          </a:stretch>
        </p:blipFill>
        <p:spPr>
          <a:xfrm>
            <a:off x="5049358" y="1388351"/>
            <a:ext cx="3789843" cy="2131799"/>
          </a:xfrm>
          <a:prstGeom prst="rect">
            <a:avLst/>
          </a:prstGeom>
          <a:noFill/>
          <a:ln w="9525" cap="flat" cmpd="sng">
            <a:solidFill>
              <a:schemeClr val="accent2"/>
            </a:solidFill>
            <a:prstDash val="solid"/>
            <a:round/>
            <a:headEnd type="none" w="sm" len="sm"/>
            <a:tailEnd type="none" w="sm" len="sm"/>
          </a:ln>
        </p:spPr>
      </p:pic>
      <p:sp>
        <p:nvSpPr>
          <p:cNvPr id="324" name="Google Shape;324;p38"/>
          <p:cNvSpPr txBox="1"/>
          <p:nvPr/>
        </p:nvSpPr>
        <p:spPr>
          <a:xfrm>
            <a:off x="5049350" y="3520150"/>
            <a:ext cx="3789900" cy="393600"/>
          </a:xfrm>
          <a:prstGeom prst="rect">
            <a:avLst/>
          </a:prstGeom>
          <a:solidFill>
            <a:schemeClr val="lt2"/>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1200">
                <a:solidFill>
                  <a:schemeClr val="lt1"/>
                </a:solidFill>
                <a:latin typeface="Inter"/>
                <a:ea typeface="Inter"/>
                <a:cs typeface="Inter"/>
                <a:sym typeface="Inter"/>
              </a:rPr>
              <a:t>Crowd scene, generated using Google Veo</a:t>
            </a:r>
            <a:endParaRPr sz="1200">
              <a:solidFill>
                <a:schemeClr val="lt1"/>
              </a:solidFill>
              <a:latin typeface="Inter"/>
              <a:ea typeface="Inter"/>
              <a:cs typeface="Inter"/>
              <a:sym typeface="Int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3"/>
                                        </p:tgtEl>
                                        <p:attrNameLst>
                                          <p:attrName>style.visibility</p:attrName>
                                        </p:attrNameLst>
                                      </p:cBhvr>
                                      <p:to>
                                        <p:strVal val="visible"/>
                                      </p:to>
                                    </p:set>
                                    <p:animEffect transition="in" filter="fade">
                                      <p:cBhvr>
                                        <p:cTn id="7" dur="1000"/>
                                        <p:tgtEl>
                                          <p:spTgt spid="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AI in creative fields</a:t>
            </a:r>
            <a:endParaRPr/>
          </a:p>
          <a:p>
            <a:pPr marL="0" lvl="0" indent="0" algn="l" rtl="0">
              <a:spcBef>
                <a:spcPts val="0"/>
              </a:spcBef>
              <a:spcAft>
                <a:spcPts val="0"/>
              </a:spcAft>
              <a:buNone/>
            </a:pPr>
            <a:endParaRPr/>
          </a:p>
        </p:txBody>
      </p:sp>
      <p:sp>
        <p:nvSpPr>
          <p:cNvPr id="330" name="Google Shape;330;p3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27</a:t>
            </a:fld>
            <a:endParaRPr sz="800">
              <a:latin typeface="Nunito"/>
              <a:ea typeface="Nunito"/>
              <a:cs typeface="Nunito"/>
              <a:sym typeface="Nunito"/>
            </a:endParaRPr>
          </a:p>
        </p:txBody>
      </p:sp>
      <p:sp>
        <p:nvSpPr>
          <p:cNvPr id="331" name="Google Shape;331;p3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32" name="Google Shape;332;p39"/>
          <p:cNvSpPr txBox="1"/>
          <p:nvPr/>
        </p:nvSpPr>
        <p:spPr>
          <a:xfrm>
            <a:off x="311700" y="1017725"/>
            <a:ext cx="4946100" cy="380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700" b="1">
                <a:solidFill>
                  <a:schemeClr val="dk2"/>
                </a:solidFill>
                <a:latin typeface="Nunito"/>
                <a:ea typeface="Nunito"/>
                <a:cs typeface="Nunito"/>
                <a:sym typeface="Nunito"/>
              </a:rPr>
              <a:t>Visual Art and Design</a:t>
            </a:r>
            <a:r>
              <a:rPr lang="en" sz="1700">
                <a:solidFill>
                  <a:schemeClr val="dk2"/>
                </a:solidFill>
                <a:latin typeface="Nunito"/>
                <a:ea typeface="Nunito"/>
                <a:cs typeface="Nunito"/>
                <a:sym typeface="Nunito"/>
              </a:rPr>
              <a:t>: designers use AI to quickly mock up designs speeding up the time taken </a:t>
            </a:r>
            <a:endParaRPr sz="17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7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700" b="1">
                <a:solidFill>
                  <a:schemeClr val="dk2"/>
                </a:solidFill>
                <a:latin typeface="Nunito"/>
                <a:ea typeface="Nunito"/>
                <a:cs typeface="Nunito"/>
                <a:sym typeface="Nunito"/>
              </a:rPr>
              <a:t>Writing and Publishing:</a:t>
            </a:r>
            <a:r>
              <a:rPr lang="en" sz="1700">
                <a:solidFill>
                  <a:schemeClr val="dk2"/>
                </a:solidFill>
                <a:latin typeface="Nunito"/>
                <a:ea typeface="Nunito"/>
                <a:cs typeface="Nunito"/>
                <a:sym typeface="Nunito"/>
              </a:rPr>
              <a:t> Authors use AI for brainstorming and publishers use it to do administrative tasks freeing themselves up for editing</a:t>
            </a:r>
            <a:endParaRPr sz="17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7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700" b="1">
                <a:solidFill>
                  <a:schemeClr val="dk2"/>
                </a:solidFill>
                <a:latin typeface="Nunito"/>
                <a:ea typeface="Nunito"/>
                <a:cs typeface="Nunito"/>
                <a:sym typeface="Nunito"/>
              </a:rPr>
              <a:t>Expanding Gaming</a:t>
            </a:r>
            <a:r>
              <a:rPr lang="en" sz="1700">
                <a:solidFill>
                  <a:schemeClr val="dk2"/>
                </a:solidFill>
                <a:latin typeface="Nunito"/>
                <a:ea typeface="Nunito"/>
                <a:cs typeface="Nunito"/>
                <a:sym typeface="Nunito"/>
              </a:rPr>
              <a:t>: AI is being used to generate vast dynamic game worlds that respond to player’s choices in real time. Small game developers with tiny budgets can create games that previously required hundreds of people</a:t>
            </a:r>
            <a:endParaRPr sz="1200">
              <a:solidFill>
                <a:schemeClr val="dk1"/>
              </a:solidFill>
              <a:latin typeface="Nunito"/>
              <a:ea typeface="Nunito"/>
              <a:cs typeface="Nunito"/>
              <a:sym typeface="Nunito"/>
            </a:endParaRPr>
          </a:p>
        </p:txBody>
      </p:sp>
      <p:pic>
        <p:nvPicPr>
          <p:cNvPr id="333" name="Google Shape;333;p39"/>
          <p:cNvPicPr preferRelativeResize="0"/>
          <p:nvPr/>
        </p:nvPicPr>
        <p:blipFill rotWithShape="1">
          <a:blip r:embed="rId3">
            <a:alphaModFix/>
          </a:blip>
          <a:srcRect r="14581"/>
          <a:stretch/>
        </p:blipFill>
        <p:spPr>
          <a:xfrm>
            <a:off x="5563000" y="564650"/>
            <a:ext cx="3199301" cy="3307251"/>
          </a:xfrm>
          <a:prstGeom prst="rect">
            <a:avLst/>
          </a:prstGeom>
          <a:noFill/>
          <a:ln w="9525" cap="flat" cmpd="sng">
            <a:solidFill>
              <a:schemeClr val="accent2"/>
            </a:solidFill>
            <a:prstDash val="solid"/>
            <a:round/>
            <a:headEnd type="none" w="sm" len="sm"/>
            <a:tailEnd type="none" w="sm" len="sm"/>
          </a:ln>
        </p:spPr>
      </p:pic>
      <p:sp>
        <p:nvSpPr>
          <p:cNvPr id="334" name="Google Shape;334;p39"/>
          <p:cNvSpPr txBox="1"/>
          <p:nvPr/>
        </p:nvSpPr>
        <p:spPr>
          <a:xfrm>
            <a:off x="5563050" y="3871900"/>
            <a:ext cx="3199200" cy="434100"/>
          </a:xfrm>
          <a:prstGeom prst="rect">
            <a:avLst/>
          </a:prstGeom>
          <a:solidFill>
            <a:schemeClr val="lt2"/>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200">
                <a:solidFill>
                  <a:schemeClr val="accent6"/>
                </a:solidFill>
                <a:latin typeface="Inter"/>
                <a:ea typeface="Inter"/>
                <a:cs typeface="Inter"/>
                <a:sym typeface="Inter"/>
              </a:rPr>
              <a:t>Source: </a:t>
            </a:r>
            <a:r>
              <a:rPr lang="en" sz="12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Budka Damdinsuren (Unsplash)</a:t>
            </a:r>
            <a:br>
              <a:rPr lang="en" sz="1200">
                <a:solidFill>
                  <a:schemeClr val="accent6"/>
                </a:solidFill>
                <a:latin typeface="Inter"/>
                <a:ea typeface="Inter"/>
                <a:cs typeface="Inter"/>
                <a:sym typeface="Inter"/>
              </a:rPr>
            </a:br>
            <a:endParaRPr sz="1200">
              <a:solidFill>
                <a:schemeClr val="accent6"/>
              </a:solidFill>
              <a:latin typeface="Inter"/>
              <a:ea typeface="Inter"/>
              <a:cs typeface="Inter"/>
              <a:sym typeface="Inte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0"/>
          <p:cNvSpPr txBox="1">
            <a:spLocks noGrp="1"/>
          </p:cNvSpPr>
          <p:nvPr>
            <p:ph type="title"/>
          </p:nvPr>
        </p:nvSpPr>
        <p:spPr>
          <a:xfrm>
            <a:off x="249125" y="341688"/>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Copyright</a:t>
            </a:r>
            <a:endParaRPr/>
          </a:p>
          <a:p>
            <a:pPr marL="0" lvl="0" indent="0" algn="l" rtl="0">
              <a:spcBef>
                <a:spcPts val="0"/>
              </a:spcBef>
              <a:spcAft>
                <a:spcPts val="0"/>
              </a:spcAft>
              <a:buNone/>
            </a:pPr>
            <a:endParaRPr/>
          </a:p>
        </p:txBody>
      </p:sp>
      <p:sp>
        <p:nvSpPr>
          <p:cNvPr id="340" name="Google Shape;340;p4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28</a:t>
            </a:fld>
            <a:endParaRPr sz="800">
              <a:latin typeface="Nunito"/>
              <a:ea typeface="Nunito"/>
              <a:cs typeface="Nunito"/>
              <a:sym typeface="Nunito"/>
            </a:endParaRPr>
          </a:p>
        </p:txBody>
      </p:sp>
      <p:sp>
        <p:nvSpPr>
          <p:cNvPr id="341" name="Google Shape;341;p4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42" name="Google Shape;342;p40"/>
          <p:cNvSpPr txBox="1"/>
          <p:nvPr/>
        </p:nvSpPr>
        <p:spPr>
          <a:xfrm>
            <a:off x="249125" y="1017725"/>
            <a:ext cx="5373600" cy="388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Whenever someone creates a novel or a poem, </a:t>
            </a:r>
            <a:r>
              <a:rPr lang="en" sz="1600" b="1">
                <a:solidFill>
                  <a:schemeClr val="dk2"/>
                </a:solidFill>
                <a:latin typeface="Nunito"/>
                <a:ea typeface="Nunito"/>
                <a:cs typeface="Nunito"/>
                <a:sym typeface="Nunito"/>
              </a:rPr>
              <a:t>Copyright </a:t>
            </a:r>
            <a:r>
              <a:rPr lang="en" sz="1600">
                <a:solidFill>
                  <a:schemeClr val="dk2"/>
                </a:solidFill>
                <a:latin typeface="Nunito"/>
                <a:ea typeface="Nunito"/>
                <a:cs typeface="Nunito"/>
                <a:sym typeface="Nunito"/>
              </a:rPr>
              <a:t>is the law that says it belongs to them.</a:t>
            </a:r>
            <a:endParaRPr sz="1600">
              <a:solidFill>
                <a:schemeClr val="dk2"/>
              </a:solidFill>
              <a:latin typeface="Nunito"/>
              <a:ea typeface="Nunito"/>
              <a:cs typeface="Nunito"/>
              <a:sym typeface="Nunito"/>
            </a:endParaRPr>
          </a:p>
          <a:p>
            <a:pPr marL="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Other people are not allowed to just copy chunks of their book or poem and publish it on the internet without paying them or getting permission. If they do, they can get sued.</a:t>
            </a:r>
            <a:endParaRPr sz="1600">
              <a:solidFill>
                <a:schemeClr val="dk2"/>
              </a:solidFill>
              <a:latin typeface="Nunito"/>
              <a:ea typeface="Nunito"/>
              <a:cs typeface="Nunito"/>
              <a:sym typeface="Nunito"/>
            </a:endParaRPr>
          </a:p>
          <a:p>
            <a:pPr marL="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This is true for all types of media such as photos, video and audio and it’s why you have to pay to use many images on the internet.</a:t>
            </a:r>
            <a:endParaRPr sz="1600">
              <a:solidFill>
                <a:schemeClr val="dk2"/>
              </a:solidFill>
              <a:latin typeface="Nunito"/>
              <a:ea typeface="Nunito"/>
              <a:cs typeface="Nunito"/>
              <a:sym typeface="Nunito"/>
            </a:endParaRPr>
          </a:p>
          <a:p>
            <a:pPr marL="0" lvl="0" indent="0" algn="l" rtl="0">
              <a:lnSpc>
                <a:spcPct val="115000"/>
              </a:lnSpc>
              <a:spcBef>
                <a:spcPts val="1200"/>
              </a:spcBef>
              <a:spcAft>
                <a:spcPts val="1200"/>
              </a:spcAft>
              <a:buNone/>
            </a:pPr>
            <a:r>
              <a:rPr lang="en" sz="1600">
                <a:solidFill>
                  <a:schemeClr val="dk2"/>
                </a:solidFill>
                <a:latin typeface="Nunito"/>
                <a:ea typeface="Nunito"/>
                <a:cs typeface="Nunito"/>
                <a:sym typeface="Nunito"/>
              </a:rPr>
              <a:t>Purpose is to protect authors who create original works.</a:t>
            </a:r>
            <a:endParaRPr sz="1600">
              <a:solidFill>
                <a:schemeClr val="dk2"/>
              </a:solidFill>
              <a:latin typeface="Nunito"/>
              <a:ea typeface="Nunito"/>
              <a:cs typeface="Nunito"/>
              <a:sym typeface="Nunito"/>
            </a:endParaRPr>
          </a:p>
        </p:txBody>
      </p:sp>
      <p:pic>
        <p:nvPicPr>
          <p:cNvPr id="343" name="Google Shape;343;p40" descr="Common copyright icons "/>
          <p:cNvPicPr preferRelativeResize="0"/>
          <p:nvPr/>
        </p:nvPicPr>
        <p:blipFill>
          <a:blip r:embed="rId3">
            <a:alphaModFix/>
          </a:blip>
          <a:stretch>
            <a:fillRect/>
          </a:stretch>
        </p:blipFill>
        <p:spPr>
          <a:xfrm>
            <a:off x="6008328" y="977150"/>
            <a:ext cx="2723588" cy="2723567"/>
          </a:xfrm>
          <a:prstGeom prst="rect">
            <a:avLst/>
          </a:prstGeom>
          <a:noFill/>
          <a:ln w="10175" cap="flat" cmpd="sng">
            <a:solidFill>
              <a:schemeClr val="accent2"/>
            </a:solidFill>
            <a:prstDash val="solid"/>
            <a:round/>
            <a:headEnd type="none" w="sm" len="sm"/>
            <a:tailEnd type="none" w="sm" len="sm"/>
          </a:ln>
        </p:spPr>
      </p:pic>
      <p:sp>
        <p:nvSpPr>
          <p:cNvPr id="344" name="Google Shape;344;p40"/>
          <p:cNvSpPr txBox="1"/>
          <p:nvPr/>
        </p:nvSpPr>
        <p:spPr>
          <a:xfrm>
            <a:off x="6008325" y="3700725"/>
            <a:ext cx="2723700" cy="665700"/>
          </a:xfrm>
          <a:prstGeom prst="rect">
            <a:avLst/>
          </a:prstGeom>
          <a:solidFill>
            <a:schemeClr val="lt2"/>
          </a:solidFill>
          <a:ln>
            <a:noFill/>
          </a:ln>
        </p:spPr>
        <p:txBody>
          <a:bodyPr spcFirstLastPara="1" wrap="square" lIns="97750" tIns="97750" rIns="97750" bIns="97750" anchor="t" anchorCtr="0">
            <a:noAutofit/>
          </a:bodyPr>
          <a:lstStyle/>
          <a:p>
            <a:pPr marL="0" marR="0" lvl="0" indent="0" algn="l" rtl="0">
              <a:lnSpc>
                <a:spcPct val="100000"/>
              </a:lnSpc>
              <a:spcBef>
                <a:spcPts val="0"/>
              </a:spcBef>
              <a:spcAft>
                <a:spcPts val="0"/>
              </a:spcAft>
              <a:buNone/>
            </a:pPr>
            <a:r>
              <a:rPr lang="en" sz="1283">
                <a:solidFill>
                  <a:schemeClr val="accent6"/>
                </a:solidFill>
                <a:latin typeface="Inter"/>
                <a:ea typeface="Inter"/>
                <a:cs typeface="Inter"/>
                <a:sym typeface="Inter"/>
              </a:rPr>
              <a:t>Copyright icon, generated using NanoBanana</a:t>
            </a:r>
            <a:br>
              <a:rPr lang="en" sz="1283">
                <a:solidFill>
                  <a:schemeClr val="accent6"/>
                </a:solidFill>
                <a:latin typeface="Roboto"/>
                <a:ea typeface="Roboto"/>
                <a:cs typeface="Roboto"/>
                <a:sym typeface="Roboto"/>
              </a:rPr>
            </a:br>
            <a:endParaRPr sz="1283">
              <a:solidFill>
                <a:schemeClr val="accent6"/>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1"/>
          <p:cNvSpPr txBox="1">
            <a:spLocks noGrp="1"/>
          </p:cNvSpPr>
          <p:nvPr>
            <p:ph type="title"/>
          </p:nvPr>
        </p:nvSpPr>
        <p:spPr>
          <a:xfrm>
            <a:off x="249125" y="341688"/>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Copyright and AI</a:t>
            </a:r>
            <a:endParaRPr/>
          </a:p>
          <a:p>
            <a:pPr marL="0" lvl="0" indent="0" algn="l" rtl="0">
              <a:spcBef>
                <a:spcPts val="0"/>
              </a:spcBef>
              <a:spcAft>
                <a:spcPts val="0"/>
              </a:spcAft>
              <a:buNone/>
            </a:pPr>
            <a:endParaRPr/>
          </a:p>
        </p:txBody>
      </p:sp>
      <p:sp>
        <p:nvSpPr>
          <p:cNvPr id="350" name="Google Shape;350;p4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29</a:t>
            </a:fld>
            <a:endParaRPr sz="800">
              <a:latin typeface="Nunito"/>
              <a:ea typeface="Nunito"/>
              <a:cs typeface="Nunito"/>
              <a:sym typeface="Nunito"/>
            </a:endParaRPr>
          </a:p>
        </p:txBody>
      </p:sp>
      <p:sp>
        <p:nvSpPr>
          <p:cNvPr id="351" name="Google Shape;351;p4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52" name="Google Shape;352;p41"/>
          <p:cNvSpPr txBox="1"/>
          <p:nvPr/>
        </p:nvSpPr>
        <p:spPr>
          <a:xfrm>
            <a:off x="249125" y="1017725"/>
            <a:ext cx="5293200" cy="388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However, LLMs have been trained on most of the internet and sometimes the model developers have not had the right permissions for the training data they have used.</a:t>
            </a:r>
            <a:endParaRPr sz="1600">
              <a:solidFill>
                <a:schemeClr val="dk2"/>
              </a:solidFill>
              <a:latin typeface="Nunito"/>
              <a:ea typeface="Nunito"/>
              <a:cs typeface="Nunito"/>
              <a:sym typeface="Nunito"/>
            </a:endParaRPr>
          </a:p>
          <a:p>
            <a:pPr marL="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Many content creators (including song writers, photographers and authors) argue that AI LLM developers have “breached” copyright and stolen their material without permission.</a:t>
            </a:r>
            <a:endParaRPr sz="1600">
              <a:solidFill>
                <a:schemeClr val="dk2"/>
              </a:solidFill>
              <a:latin typeface="Nunito"/>
              <a:ea typeface="Nunito"/>
              <a:cs typeface="Nunito"/>
              <a:sym typeface="Nunito"/>
            </a:endParaRPr>
          </a:p>
          <a:p>
            <a:pPr marL="0" lvl="0" indent="0" algn="l" rtl="0">
              <a:lnSpc>
                <a:spcPct val="115000"/>
              </a:lnSpc>
              <a:spcBef>
                <a:spcPts val="1200"/>
              </a:spcBef>
              <a:spcAft>
                <a:spcPts val="1200"/>
              </a:spcAft>
              <a:buNone/>
            </a:pPr>
            <a:r>
              <a:rPr lang="en" sz="1600">
                <a:solidFill>
                  <a:schemeClr val="dk2"/>
                </a:solidFill>
                <a:latin typeface="Nunito"/>
                <a:ea typeface="Nunito"/>
                <a:cs typeface="Nunito"/>
                <a:sym typeface="Nunito"/>
              </a:rPr>
              <a:t>A recent court case ended with Anthrophic (developers of the Claude LLM models) paying authors for pirating books used in their training. But that does not mean that LLM developers can’t use books in their training!</a:t>
            </a:r>
            <a:endParaRPr sz="1600">
              <a:solidFill>
                <a:schemeClr val="dk2"/>
              </a:solidFill>
              <a:latin typeface="Nunito"/>
              <a:ea typeface="Nunito"/>
              <a:cs typeface="Nunito"/>
              <a:sym typeface="Nunito"/>
            </a:endParaRPr>
          </a:p>
        </p:txBody>
      </p:sp>
      <p:pic>
        <p:nvPicPr>
          <p:cNvPr id="353" name="Google Shape;353;p41" title="Screenshot 2026-05-13 at 3.20.44 pm.png"/>
          <p:cNvPicPr preferRelativeResize="0"/>
          <p:nvPr/>
        </p:nvPicPr>
        <p:blipFill>
          <a:blip r:embed="rId3">
            <a:alphaModFix/>
          </a:blip>
          <a:stretch>
            <a:fillRect/>
          </a:stretch>
        </p:blipFill>
        <p:spPr>
          <a:xfrm>
            <a:off x="5707050" y="341701"/>
            <a:ext cx="2942325" cy="3693281"/>
          </a:xfrm>
          <a:prstGeom prst="rect">
            <a:avLst/>
          </a:prstGeom>
          <a:noFill/>
          <a:ln w="9525" cap="flat" cmpd="sng">
            <a:solidFill>
              <a:schemeClr val="accent2"/>
            </a:solidFill>
            <a:prstDash val="solid"/>
            <a:round/>
            <a:headEnd type="none" w="sm" len="sm"/>
            <a:tailEnd type="none" w="sm" len="sm"/>
          </a:ln>
        </p:spPr>
      </p:pic>
      <p:sp>
        <p:nvSpPr>
          <p:cNvPr id="354" name="Google Shape;354;p41"/>
          <p:cNvSpPr txBox="1"/>
          <p:nvPr/>
        </p:nvSpPr>
        <p:spPr>
          <a:xfrm>
            <a:off x="5707050" y="4034975"/>
            <a:ext cx="2942400" cy="68665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1200"/>
              </a:spcBef>
              <a:spcAft>
                <a:spcPts val="1200"/>
              </a:spcAft>
              <a:buNone/>
            </a:pPr>
            <a:r>
              <a:rPr lang="en" sz="1600" dirty="0">
                <a:solidFill>
                  <a:schemeClr val="lt1"/>
                </a:solidFill>
                <a:latin typeface="Inter"/>
                <a:ea typeface="Inter"/>
                <a:cs typeface="Inter"/>
                <a:sym typeface="Inter"/>
              </a:rPr>
              <a:t>Source: </a:t>
            </a:r>
            <a:r>
              <a:rPr lang="en" sz="1600" u="sng" dirty="0">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The Guardian</a:t>
            </a:r>
            <a:endParaRPr sz="1600" dirty="0">
              <a:solidFill>
                <a:schemeClr val="lt1"/>
              </a:solidFill>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354509" y="357079"/>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Recap of Lesson 3: Types of False Information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77" name="Google Shape;77;p1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a:t>
            </a:fld>
            <a:endParaRPr sz="800">
              <a:latin typeface="Nunito"/>
              <a:ea typeface="Nunito"/>
              <a:cs typeface="Nunito"/>
              <a:sym typeface="Nunito"/>
            </a:endParaRPr>
          </a:p>
        </p:txBody>
      </p:sp>
      <p:sp>
        <p:nvSpPr>
          <p:cNvPr id="78" name="Google Shape;78;p1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79" name="Google Shape;79;p15"/>
          <p:cNvSpPr txBox="1"/>
          <p:nvPr/>
        </p:nvSpPr>
        <p:spPr>
          <a:xfrm>
            <a:off x="560000" y="1020000"/>
            <a:ext cx="7650000" cy="27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78828F"/>
                </a:solidFill>
                <a:latin typeface="Nunito"/>
                <a:ea typeface="Nunito"/>
                <a:cs typeface="Nunito"/>
                <a:sym typeface="Nunito"/>
              </a:rPr>
              <a:t>Drag each example box into the matching type of false information.</a:t>
            </a:r>
            <a:endParaRPr i="1">
              <a:solidFill>
                <a:srgbClr val="78828F"/>
              </a:solidFill>
              <a:latin typeface="Nunito"/>
              <a:ea typeface="Nunito"/>
              <a:cs typeface="Nunito"/>
              <a:sym typeface="Nunito"/>
            </a:endParaRPr>
          </a:p>
        </p:txBody>
      </p:sp>
      <p:sp>
        <p:nvSpPr>
          <p:cNvPr id="80" name="Google Shape;80;p15"/>
          <p:cNvSpPr/>
          <p:nvPr/>
        </p:nvSpPr>
        <p:spPr>
          <a:xfrm>
            <a:off x="640000" y="1549693"/>
            <a:ext cx="2580000" cy="260100"/>
          </a:xfrm>
          <a:prstGeom prst="rect">
            <a:avLst/>
          </a:prstGeom>
          <a:solidFill>
            <a:srgbClr val="1F3D6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rgbClr val="FFFFFF"/>
                </a:solidFill>
                <a:latin typeface="Inter"/>
                <a:ea typeface="Inter"/>
                <a:cs typeface="Inter"/>
                <a:sym typeface="Inter"/>
              </a:rPr>
              <a:t>AI EXAMPLES</a:t>
            </a:r>
            <a:endParaRPr sz="1300" b="1">
              <a:solidFill>
                <a:srgbClr val="FFFFFF"/>
              </a:solidFill>
              <a:latin typeface="Inter"/>
              <a:ea typeface="Inter"/>
              <a:cs typeface="Inter"/>
              <a:sym typeface="Inter"/>
            </a:endParaRPr>
          </a:p>
        </p:txBody>
      </p:sp>
      <p:sp>
        <p:nvSpPr>
          <p:cNvPr id="81" name="Google Shape;81;p15"/>
          <p:cNvSpPr/>
          <p:nvPr/>
        </p:nvSpPr>
        <p:spPr>
          <a:xfrm>
            <a:off x="3900000" y="1549693"/>
            <a:ext cx="4440000" cy="260100"/>
          </a:xfrm>
          <a:prstGeom prst="rect">
            <a:avLst/>
          </a:prstGeom>
          <a:solidFill>
            <a:srgbClr val="009E8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rgbClr val="FFFFFF"/>
                </a:solidFill>
                <a:latin typeface="Roboto"/>
                <a:ea typeface="Roboto"/>
                <a:cs typeface="Roboto"/>
                <a:sym typeface="Roboto"/>
              </a:rPr>
              <a:t>TYPES OF FALSE INFORMATION</a:t>
            </a:r>
            <a:endParaRPr sz="1300" b="1">
              <a:solidFill>
                <a:srgbClr val="FFFFFF"/>
              </a:solidFill>
              <a:latin typeface="Roboto"/>
              <a:ea typeface="Roboto"/>
              <a:cs typeface="Roboto"/>
              <a:sym typeface="Roboto"/>
            </a:endParaRPr>
          </a:p>
        </p:txBody>
      </p:sp>
      <p:sp>
        <p:nvSpPr>
          <p:cNvPr id="82" name="Google Shape;82;p15"/>
          <p:cNvSpPr/>
          <p:nvPr/>
        </p:nvSpPr>
        <p:spPr>
          <a:xfrm>
            <a:off x="3900000" y="1944693"/>
            <a:ext cx="4440000" cy="1170000"/>
          </a:xfrm>
          <a:prstGeom prst="rect">
            <a:avLst/>
          </a:prstGeom>
          <a:solidFill>
            <a:srgbClr val="E8F7F7"/>
          </a:solidFill>
          <a:ln w="25400" cap="flat" cmpd="sng">
            <a:solidFill>
              <a:srgbClr val="009E8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1F3D6E"/>
                </a:solidFill>
                <a:latin typeface="Inter"/>
                <a:ea typeface="Inter"/>
                <a:cs typeface="Inter"/>
                <a:sym typeface="Inter"/>
              </a:rPr>
              <a:t>Misinformation</a:t>
            </a:r>
            <a:endParaRPr sz="1700" b="1">
              <a:solidFill>
                <a:srgbClr val="1F3D6E"/>
              </a:solidFill>
              <a:latin typeface="Inter"/>
              <a:ea typeface="Inter"/>
              <a:cs typeface="Inter"/>
              <a:sym typeface="Inter"/>
            </a:endParaRPr>
          </a:p>
        </p:txBody>
      </p:sp>
      <p:sp>
        <p:nvSpPr>
          <p:cNvPr id="83" name="Google Shape;83;p15"/>
          <p:cNvSpPr/>
          <p:nvPr/>
        </p:nvSpPr>
        <p:spPr>
          <a:xfrm>
            <a:off x="3900000" y="3374693"/>
            <a:ext cx="4440000" cy="1170000"/>
          </a:xfrm>
          <a:prstGeom prst="rect">
            <a:avLst/>
          </a:prstGeom>
          <a:solidFill>
            <a:srgbClr val="E8F7F7"/>
          </a:solidFill>
          <a:ln w="25400" cap="flat" cmpd="sng">
            <a:solidFill>
              <a:srgbClr val="009E8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1F3D6E"/>
                </a:solidFill>
                <a:latin typeface="Inter"/>
                <a:ea typeface="Inter"/>
                <a:cs typeface="Inter"/>
                <a:sym typeface="Inter"/>
              </a:rPr>
              <a:t>Disinformation</a:t>
            </a:r>
            <a:endParaRPr sz="1700" b="1">
              <a:solidFill>
                <a:srgbClr val="1F3D6E"/>
              </a:solidFill>
              <a:latin typeface="Inter"/>
              <a:ea typeface="Inter"/>
              <a:cs typeface="Inter"/>
              <a:sym typeface="Inter"/>
            </a:endParaRPr>
          </a:p>
        </p:txBody>
      </p:sp>
      <p:sp>
        <p:nvSpPr>
          <p:cNvPr id="84" name="Google Shape;84;p15"/>
          <p:cNvSpPr/>
          <p:nvPr/>
        </p:nvSpPr>
        <p:spPr>
          <a:xfrm>
            <a:off x="750000" y="2330949"/>
            <a:ext cx="2520000" cy="31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rgbClr val="1F3D6E"/>
                </a:solidFill>
                <a:latin typeface="Inter"/>
                <a:ea typeface="Inter"/>
                <a:cs typeface="Inter"/>
                <a:sym typeface="Inter"/>
              </a:rPr>
              <a:t>Chatbot makes up a statistic</a:t>
            </a:r>
            <a:endParaRPr sz="1100" b="1">
              <a:solidFill>
                <a:srgbClr val="1F3D6E"/>
              </a:solidFill>
              <a:latin typeface="Inter"/>
              <a:ea typeface="Inter"/>
              <a:cs typeface="Inter"/>
              <a:sym typeface="Inter"/>
            </a:endParaRPr>
          </a:p>
        </p:txBody>
      </p:sp>
      <p:sp>
        <p:nvSpPr>
          <p:cNvPr id="85" name="Google Shape;85;p15"/>
          <p:cNvSpPr/>
          <p:nvPr/>
        </p:nvSpPr>
        <p:spPr>
          <a:xfrm>
            <a:off x="720000" y="2820949"/>
            <a:ext cx="2580000" cy="31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rgbClr val="1F3D6E"/>
                </a:solidFill>
                <a:latin typeface="Inter"/>
                <a:ea typeface="Inter"/>
                <a:cs typeface="Inter"/>
                <a:sym typeface="Inter"/>
              </a:rPr>
              <a:t>Reposts an AI flood image</a:t>
            </a:r>
            <a:endParaRPr sz="1100" b="1">
              <a:solidFill>
                <a:srgbClr val="1F3D6E"/>
              </a:solidFill>
              <a:latin typeface="Inter"/>
              <a:ea typeface="Inter"/>
              <a:cs typeface="Inter"/>
              <a:sym typeface="Inter"/>
            </a:endParaRPr>
          </a:p>
        </p:txBody>
      </p:sp>
      <p:sp>
        <p:nvSpPr>
          <p:cNvPr id="86" name="Google Shape;86;p15"/>
          <p:cNvSpPr/>
          <p:nvPr/>
        </p:nvSpPr>
        <p:spPr>
          <a:xfrm>
            <a:off x="780000" y="3310949"/>
            <a:ext cx="2460000" cy="31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rgbClr val="1F3D6E"/>
                </a:solidFill>
                <a:latin typeface="Inter"/>
                <a:ea typeface="Inter"/>
                <a:cs typeface="Inter"/>
                <a:sym typeface="Inter"/>
              </a:rPr>
              <a:t>Fake account makes a deepfake</a:t>
            </a:r>
            <a:endParaRPr sz="1100" b="1">
              <a:solidFill>
                <a:srgbClr val="1F3D6E"/>
              </a:solidFill>
              <a:latin typeface="Inter"/>
              <a:ea typeface="Inter"/>
              <a:cs typeface="Inter"/>
              <a:sym typeface="Inter"/>
            </a:endParaRPr>
          </a:p>
        </p:txBody>
      </p:sp>
      <p:sp>
        <p:nvSpPr>
          <p:cNvPr id="87" name="Google Shape;87;p15"/>
          <p:cNvSpPr/>
          <p:nvPr/>
        </p:nvSpPr>
        <p:spPr>
          <a:xfrm>
            <a:off x="855000" y="3800949"/>
            <a:ext cx="2310000" cy="31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rgbClr val="1F3D6E"/>
                </a:solidFill>
                <a:latin typeface="Inter"/>
                <a:ea typeface="Inter"/>
                <a:cs typeface="Inter"/>
                <a:sym typeface="Inter"/>
              </a:rPr>
              <a:t>AI bots post fake reviews</a:t>
            </a:r>
            <a:endParaRPr sz="1100" b="1">
              <a:solidFill>
                <a:srgbClr val="1F3D6E"/>
              </a:solidFill>
              <a:latin typeface="Inter"/>
              <a:ea typeface="Inter"/>
              <a:cs typeface="Inter"/>
              <a:sym typeface="Inte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Fair use and fair dealing</a:t>
            </a:r>
            <a:endParaRPr/>
          </a:p>
          <a:p>
            <a:pPr marL="0" lvl="0" indent="0" algn="l" rtl="0">
              <a:spcBef>
                <a:spcPts val="0"/>
              </a:spcBef>
              <a:spcAft>
                <a:spcPts val="0"/>
              </a:spcAft>
              <a:buNone/>
            </a:pPr>
            <a:endParaRPr/>
          </a:p>
        </p:txBody>
      </p:sp>
      <p:sp>
        <p:nvSpPr>
          <p:cNvPr id="360" name="Google Shape;360;p4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30</a:t>
            </a:fld>
            <a:endParaRPr sz="800">
              <a:latin typeface="Nunito"/>
              <a:ea typeface="Nunito"/>
              <a:cs typeface="Nunito"/>
              <a:sym typeface="Nunito"/>
            </a:endParaRPr>
          </a:p>
        </p:txBody>
      </p:sp>
      <p:sp>
        <p:nvSpPr>
          <p:cNvPr id="361" name="Google Shape;361;p4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62" name="Google Shape;362;p42"/>
          <p:cNvSpPr txBox="1"/>
          <p:nvPr/>
        </p:nvSpPr>
        <p:spPr>
          <a:xfrm>
            <a:off x="311700" y="1102000"/>
            <a:ext cx="5550300" cy="3708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Copyright law in the US has an exception called</a:t>
            </a:r>
            <a:r>
              <a:rPr lang="en" sz="1600" b="1">
                <a:solidFill>
                  <a:schemeClr val="dk2"/>
                </a:solidFill>
                <a:latin typeface="Nunito"/>
                <a:ea typeface="Nunito"/>
                <a:cs typeface="Nunito"/>
                <a:sym typeface="Nunito"/>
              </a:rPr>
              <a:t> fair use</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Fair use allows people to use copyrighted material in limited ways without permission, including in news reporting, education or research. </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AI companies argue that training on text is similar. They say they are not copying the books to resell them, they're learning patterns from them, the same way a human reader might.</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1200"/>
              </a:spcAft>
              <a:buNone/>
            </a:pPr>
            <a:r>
              <a:rPr lang="en" sz="1600">
                <a:solidFill>
                  <a:schemeClr val="dk2"/>
                </a:solidFill>
                <a:latin typeface="Nunito"/>
                <a:ea typeface="Nunito"/>
                <a:cs typeface="Nunito"/>
                <a:sym typeface="Nunito"/>
              </a:rPr>
              <a:t>In Australia, we have </a:t>
            </a:r>
            <a:r>
              <a:rPr lang="en" sz="1600" b="1">
                <a:solidFill>
                  <a:schemeClr val="dk2"/>
                </a:solidFill>
                <a:latin typeface="Nunito"/>
                <a:ea typeface="Nunito"/>
                <a:cs typeface="Nunito"/>
                <a:sym typeface="Nunito"/>
              </a:rPr>
              <a:t>fair dealing,</a:t>
            </a:r>
            <a:r>
              <a:rPr lang="en" sz="1600">
                <a:solidFill>
                  <a:schemeClr val="dk2"/>
                </a:solidFill>
                <a:latin typeface="Nunito"/>
                <a:ea typeface="Nunito"/>
                <a:cs typeface="Nunito"/>
                <a:sym typeface="Nunito"/>
              </a:rPr>
              <a:t> which is more strict than fair use.</a:t>
            </a:r>
            <a:endParaRPr sz="1600">
              <a:solidFill>
                <a:schemeClr val="dk2"/>
              </a:solidFill>
              <a:latin typeface="Nunito"/>
              <a:ea typeface="Nunito"/>
              <a:cs typeface="Nunito"/>
              <a:sym typeface="Nunito"/>
            </a:endParaRPr>
          </a:p>
        </p:txBody>
      </p:sp>
      <p:pic>
        <p:nvPicPr>
          <p:cNvPr id="363" name="Google Shape;363;p42" title="books.png"/>
          <p:cNvPicPr preferRelativeResize="0"/>
          <p:nvPr/>
        </p:nvPicPr>
        <p:blipFill>
          <a:blip r:embed="rId3">
            <a:alphaModFix/>
          </a:blip>
          <a:stretch>
            <a:fillRect/>
          </a:stretch>
        </p:blipFill>
        <p:spPr>
          <a:xfrm>
            <a:off x="5991450" y="692975"/>
            <a:ext cx="2977201" cy="2977201"/>
          </a:xfrm>
          <a:prstGeom prst="rect">
            <a:avLst/>
          </a:prstGeom>
          <a:noFill/>
          <a:ln w="9525" cap="flat" cmpd="sng">
            <a:solidFill>
              <a:schemeClr val="accent2"/>
            </a:solidFill>
            <a:prstDash val="solid"/>
            <a:round/>
            <a:headEnd type="none" w="sm" len="sm"/>
            <a:tailEnd type="none" w="sm" len="sm"/>
          </a:ln>
        </p:spPr>
      </p:pic>
      <p:sp>
        <p:nvSpPr>
          <p:cNvPr id="364" name="Google Shape;364;p42"/>
          <p:cNvSpPr txBox="1"/>
          <p:nvPr/>
        </p:nvSpPr>
        <p:spPr>
          <a:xfrm>
            <a:off x="5991450" y="3670174"/>
            <a:ext cx="2977200" cy="1140425"/>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 sz="1600" dirty="0">
                <a:solidFill>
                  <a:schemeClr val="accent6"/>
                </a:solidFill>
                <a:latin typeface="Inter"/>
                <a:ea typeface="Inter"/>
                <a:cs typeface="Inter"/>
                <a:sym typeface="Inter"/>
              </a:rPr>
              <a:t>A cartoon kid reading a book, generated using </a:t>
            </a:r>
            <a:r>
              <a:rPr lang="en" sz="1600" dirty="0" err="1">
                <a:solidFill>
                  <a:schemeClr val="accent6"/>
                </a:solidFill>
                <a:latin typeface="Inter"/>
                <a:ea typeface="Inter"/>
                <a:cs typeface="Inter"/>
                <a:sym typeface="Inter"/>
              </a:rPr>
              <a:t>ImageGen</a:t>
            </a:r>
            <a:r>
              <a:rPr lang="en" sz="1600" dirty="0">
                <a:solidFill>
                  <a:schemeClr val="accent6"/>
                </a:solidFill>
                <a:latin typeface="Inter"/>
                <a:ea typeface="Inter"/>
                <a:cs typeface="Inter"/>
                <a:sym typeface="Inter"/>
              </a:rPr>
              <a:t> 4.0 Generate</a:t>
            </a:r>
            <a:endParaRPr sz="1600" dirty="0">
              <a:solidFill>
                <a:schemeClr val="accent6"/>
              </a:solidFill>
              <a:latin typeface="Inter"/>
              <a:ea typeface="Inter"/>
              <a:cs typeface="Inter"/>
              <a:sym typeface="Inte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Fair use in US court cases</a:t>
            </a:r>
            <a:endParaRPr/>
          </a:p>
          <a:p>
            <a:pPr marL="0" lvl="0" indent="0" algn="l" rtl="0">
              <a:spcBef>
                <a:spcPts val="0"/>
              </a:spcBef>
              <a:spcAft>
                <a:spcPts val="0"/>
              </a:spcAft>
              <a:buNone/>
            </a:pPr>
            <a:endParaRPr/>
          </a:p>
        </p:txBody>
      </p:sp>
      <p:sp>
        <p:nvSpPr>
          <p:cNvPr id="370" name="Google Shape;370;p4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31</a:t>
            </a:fld>
            <a:endParaRPr sz="800">
              <a:latin typeface="Nunito"/>
              <a:ea typeface="Nunito"/>
              <a:cs typeface="Nunito"/>
              <a:sym typeface="Nunito"/>
            </a:endParaRPr>
          </a:p>
        </p:txBody>
      </p:sp>
      <p:sp>
        <p:nvSpPr>
          <p:cNvPr id="371" name="Google Shape;371;p4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72" name="Google Shape;372;p43"/>
          <p:cNvSpPr txBox="1"/>
          <p:nvPr/>
        </p:nvSpPr>
        <p:spPr>
          <a:xfrm>
            <a:off x="311700" y="1017725"/>
            <a:ext cx="7757700" cy="3708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There have been several court cases in the US where AI model developers have defended their training on copyrighted materials is ok because of fair use.</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Courts are still deciding who is right. In 2025, in a case between Anthropic and a collection of authors, a US judge ruled that training on legally obtained books was acceptable.</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But downloading pirated copies of books to train Claude was not.</a:t>
            </a:r>
            <a:endParaRPr sz="1600">
              <a:solidFill>
                <a:schemeClr val="dk2"/>
              </a:solidFill>
              <a:latin typeface="Nunito"/>
              <a:ea typeface="Nunito"/>
              <a:cs typeface="Nunito"/>
              <a:sym typeface="Nunito"/>
            </a:endParaRPr>
          </a:p>
          <a:p>
            <a:pPr marL="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Anthropic agreed to pay $1.5 billion to settle the lawsuit.</a:t>
            </a:r>
            <a:endParaRPr sz="1600">
              <a:solidFill>
                <a:schemeClr val="dk2"/>
              </a:solidFill>
              <a:latin typeface="Nunito"/>
              <a:ea typeface="Nunito"/>
              <a:cs typeface="Nunito"/>
              <a:sym typeface="Nunito"/>
            </a:endParaRPr>
          </a:p>
          <a:p>
            <a:pPr marL="0" lvl="0" indent="0" algn="l" rtl="0">
              <a:lnSpc>
                <a:spcPct val="115000"/>
              </a:lnSpc>
              <a:spcBef>
                <a:spcPts val="0"/>
              </a:spcBef>
              <a:spcAft>
                <a:spcPts val="0"/>
              </a:spcAft>
              <a:buNone/>
            </a:pPr>
            <a:endParaRPr sz="1600">
              <a:solidFill>
                <a:schemeClr val="dk2"/>
              </a:solidFill>
              <a:latin typeface="Nunito"/>
              <a:ea typeface="Nunito"/>
              <a:cs typeface="Nunito"/>
              <a:sym typeface="Nunito"/>
            </a:endParaRPr>
          </a:p>
          <a:p>
            <a:pPr marL="0" lvl="0" indent="0" algn="l" rtl="0">
              <a:lnSpc>
                <a:spcPct val="115000"/>
              </a:lnSpc>
              <a:spcBef>
                <a:spcPts val="0"/>
              </a:spcBef>
              <a:spcAft>
                <a:spcPts val="0"/>
              </a:spcAft>
              <a:buNone/>
            </a:pPr>
            <a:r>
              <a:rPr lang="en" sz="1600">
                <a:solidFill>
                  <a:schemeClr val="dk2"/>
                </a:solidFill>
                <a:latin typeface="Nunito"/>
                <a:ea typeface="Nunito"/>
                <a:cs typeface="Nunito"/>
                <a:sym typeface="Nunito"/>
              </a:rPr>
              <a:t>There are many other examples of creative artists suing AI companies.</a:t>
            </a:r>
            <a:endParaRPr sz="1600">
              <a:solidFill>
                <a:schemeClr val="dk2"/>
              </a:solidFill>
              <a:latin typeface="Nunito"/>
              <a:ea typeface="Nunito"/>
              <a:cs typeface="Nunito"/>
              <a:sym typeface="Nuni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4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4.05: Copyright discussion</a:t>
            </a:r>
            <a:endParaRPr/>
          </a:p>
          <a:p>
            <a:pPr marL="0" lvl="0" indent="0" algn="l" rtl="0">
              <a:spcBef>
                <a:spcPts val="0"/>
              </a:spcBef>
              <a:spcAft>
                <a:spcPts val="0"/>
              </a:spcAft>
              <a:buNone/>
            </a:pPr>
            <a:endParaRPr/>
          </a:p>
        </p:txBody>
      </p:sp>
      <p:sp>
        <p:nvSpPr>
          <p:cNvPr id="378" name="Google Shape;378;p4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32</a:t>
            </a:fld>
            <a:endParaRPr sz="800">
              <a:latin typeface="Nunito"/>
              <a:ea typeface="Nunito"/>
              <a:cs typeface="Nunito"/>
              <a:sym typeface="Nunito"/>
            </a:endParaRPr>
          </a:p>
        </p:txBody>
      </p:sp>
      <p:sp>
        <p:nvSpPr>
          <p:cNvPr id="379" name="Google Shape;379;p4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80" name="Google Shape;380;p44"/>
          <p:cNvSpPr txBox="1"/>
          <p:nvPr/>
        </p:nvSpPr>
        <p:spPr>
          <a:xfrm>
            <a:off x="311700" y="1102000"/>
            <a:ext cx="7922100" cy="240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381" name="Google Shape;381;p44"/>
          <p:cNvSpPr txBox="1"/>
          <p:nvPr/>
        </p:nvSpPr>
        <p:spPr>
          <a:xfrm>
            <a:off x="311700" y="1222150"/>
            <a:ext cx="77733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latin typeface="Nunito"/>
                <a:ea typeface="Nunito"/>
                <a:cs typeface="Nunito"/>
                <a:sym typeface="Nunito"/>
              </a:rPr>
              <a:t>In groups of 3-4 classmates, discuss the statement:</a:t>
            </a:r>
            <a:br>
              <a:rPr lang="en" sz="1800">
                <a:solidFill>
                  <a:schemeClr val="dk2"/>
                </a:solidFill>
                <a:latin typeface="Nunito"/>
                <a:ea typeface="Nunito"/>
                <a:cs typeface="Nunito"/>
                <a:sym typeface="Nunito"/>
              </a:rPr>
            </a:br>
            <a:br>
              <a:rPr lang="en" sz="1800">
                <a:solidFill>
                  <a:schemeClr val="dk2"/>
                </a:solidFill>
                <a:latin typeface="Nunito"/>
                <a:ea typeface="Nunito"/>
                <a:cs typeface="Nunito"/>
                <a:sym typeface="Nunito"/>
              </a:rPr>
            </a:br>
            <a:r>
              <a:rPr lang="en" sz="1800">
                <a:solidFill>
                  <a:schemeClr val="dk2"/>
                </a:solidFill>
                <a:latin typeface="Nunito"/>
                <a:ea typeface="Nunito"/>
                <a:cs typeface="Nunito"/>
                <a:sym typeface="Nunito"/>
              </a:rPr>
              <a:t>“AI companies are stealing from human creators by training on their work without permission”</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Come up with at least two arguments </a:t>
            </a:r>
            <a:r>
              <a:rPr lang="en" sz="1800" b="1">
                <a:solidFill>
                  <a:schemeClr val="dk2"/>
                </a:solidFill>
                <a:latin typeface="Nunito"/>
                <a:ea typeface="Nunito"/>
                <a:cs typeface="Nunito"/>
                <a:sym typeface="Nunito"/>
              </a:rPr>
              <a:t>for </a:t>
            </a:r>
            <a:r>
              <a:rPr lang="en" sz="1800">
                <a:solidFill>
                  <a:schemeClr val="dk2"/>
                </a:solidFill>
                <a:latin typeface="Nunito"/>
                <a:ea typeface="Nunito"/>
                <a:cs typeface="Nunito"/>
                <a:sym typeface="Nunito"/>
              </a:rPr>
              <a:t>and </a:t>
            </a:r>
            <a:r>
              <a:rPr lang="en" sz="1800" b="1">
                <a:solidFill>
                  <a:schemeClr val="dk2"/>
                </a:solidFill>
                <a:latin typeface="Nunito"/>
                <a:ea typeface="Nunito"/>
                <a:cs typeface="Nunito"/>
                <a:sym typeface="Nunito"/>
              </a:rPr>
              <a:t>against </a:t>
            </a:r>
            <a:r>
              <a:rPr lang="en" sz="1800">
                <a:solidFill>
                  <a:schemeClr val="dk2"/>
                </a:solidFill>
                <a:latin typeface="Nunito"/>
                <a:ea typeface="Nunito"/>
                <a:cs typeface="Nunito"/>
                <a:sym typeface="Nunito"/>
              </a:rPr>
              <a:t>this statement.</a:t>
            </a:r>
            <a:br>
              <a:rPr lang="en" sz="1800">
                <a:solidFill>
                  <a:schemeClr val="dk2"/>
                </a:solidFill>
                <a:latin typeface="Nunito"/>
                <a:ea typeface="Nunito"/>
                <a:cs typeface="Nunito"/>
                <a:sym typeface="Nunito"/>
              </a:rPr>
            </a:br>
            <a:br>
              <a:rPr lang="en" sz="1800">
                <a:solidFill>
                  <a:schemeClr val="dk2"/>
                </a:solidFill>
                <a:latin typeface="Nunito"/>
                <a:ea typeface="Nunito"/>
                <a:cs typeface="Nunito"/>
                <a:sym typeface="Nunito"/>
              </a:rPr>
            </a:br>
            <a:r>
              <a:rPr lang="en" sz="1800">
                <a:solidFill>
                  <a:schemeClr val="dk2"/>
                </a:solidFill>
                <a:latin typeface="Nunito"/>
                <a:ea typeface="Nunito"/>
                <a:cs typeface="Nunito"/>
                <a:sym typeface="Nunito"/>
              </a:rPr>
              <a:t>The </a:t>
            </a:r>
            <a:r>
              <a:rPr lang="en" sz="1800" u="sng">
                <a:solidFill>
                  <a:schemeClr val="hlink"/>
                </a:solidFill>
                <a:latin typeface="Nunito"/>
                <a:ea typeface="Nunito"/>
                <a:cs typeface="Nunito"/>
                <a:sym typeface="Nunito"/>
                <a:hlinkClick r:id="rId3"/>
              </a:rPr>
              <a:t>activity is on the platform here.</a:t>
            </a:r>
            <a:r>
              <a:rPr lang="en" sz="1800">
                <a:solidFill>
                  <a:schemeClr val="dk2"/>
                </a:solidFill>
                <a:latin typeface="Nunito"/>
                <a:ea typeface="Nunito"/>
                <a:cs typeface="Nunito"/>
                <a:sym typeface="Nunito"/>
              </a:rPr>
              <a:t> Complete the </a:t>
            </a:r>
            <a:r>
              <a:rPr lang="en" sz="1800" u="sng">
                <a:solidFill>
                  <a:schemeClr val="hlink"/>
                </a:solidFill>
                <a:latin typeface="Nunito"/>
                <a:ea typeface="Nunito"/>
                <a:cs typeface="Nunito"/>
                <a:sym typeface="Nunito"/>
                <a:hlinkClick r:id="rId4"/>
              </a:rPr>
              <a:t>worksheet here.</a:t>
            </a:r>
            <a:r>
              <a:rPr lang="en">
                <a:latin typeface="Nunito"/>
                <a:ea typeface="Nunito"/>
                <a:cs typeface="Nunito"/>
                <a:sym typeface="Nunito"/>
              </a:rPr>
              <a:t> </a:t>
            </a:r>
            <a:endParaRPr>
              <a:latin typeface="Nunito"/>
              <a:ea typeface="Nunito"/>
              <a:cs typeface="Nunito"/>
              <a:sym typeface="Nuni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5"/>
          <p:cNvSpPr txBox="1">
            <a:spLocks noGrp="1"/>
          </p:cNvSpPr>
          <p:nvPr>
            <p:ph type="title"/>
          </p:nvPr>
        </p:nvSpPr>
        <p:spPr>
          <a:xfrm>
            <a:off x="132275" y="3154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Authors vs AI</a:t>
            </a:r>
            <a:endParaRPr/>
          </a:p>
          <a:p>
            <a:pPr marL="0" lvl="0" indent="0" algn="l" rtl="0">
              <a:spcBef>
                <a:spcPts val="0"/>
              </a:spcBef>
              <a:spcAft>
                <a:spcPts val="0"/>
              </a:spcAft>
              <a:buNone/>
            </a:pPr>
            <a:endParaRPr/>
          </a:p>
        </p:txBody>
      </p:sp>
      <p:sp>
        <p:nvSpPr>
          <p:cNvPr id="387" name="Google Shape;387;p45"/>
          <p:cNvSpPr txBox="1">
            <a:spLocks noGrp="1"/>
          </p:cNvSpPr>
          <p:nvPr>
            <p:ph type="sldNum" idx="12"/>
          </p:nvPr>
        </p:nvSpPr>
        <p:spPr>
          <a:xfrm>
            <a:off x="8140633" y="4533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33</a:t>
            </a:fld>
            <a:endParaRPr sz="800">
              <a:latin typeface="Nunito"/>
              <a:ea typeface="Nunito"/>
              <a:cs typeface="Nunito"/>
              <a:sym typeface="Nunito"/>
            </a:endParaRPr>
          </a:p>
        </p:txBody>
      </p:sp>
      <p:sp>
        <p:nvSpPr>
          <p:cNvPr id="388" name="Google Shape;388;p45"/>
          <p:cNvSpPr txBox="1"/>
          <p:nvPr/>
        </p:nvSpPr>
        <p:spPr>
          <a:xfrm>
            <a:off x="132275" y="972425"/>
            <a:ext cx="5311200" cy="3883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There is currently another group of authors, including George RR Martin (Game of Thrones) suing OpenAI alleging that books were downloaded from pirate ebook websites and copied into ChatGPT. This lawsuit is still ongoing.</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AI-generated fake books are appearing on Amazon using real authors' names — sometimes with deliberate misspellings like "Savana Gathrie" instead of Savannah Guthrie — tricking readers into buying them. AI has made producing these copycat books "so much easier and faster".</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endParaRPr sz="1600">
              <a:solidFill>
                <a:schemeClr val="dk2"/>
              </a:solidFill>
              <a:latin typeface="Roboto"/>
              <a:ea typeface="Roboto"/>
              <a:cs typeface="Roboto"/>
              <a:sym typeface="Roboto"/>
            </a:endParaRPr>
          </a:p>
          <a:p>
            <a:pPr marL="0" marR="0" lvl="0" indent="0" algn="l" rtl="0">
              <a:lnSpc>
                <a:spcPct val="115000"/>
              </a:lnSpc>
              <a:spcBef>
                <a:spcPts val="1200"/>
              </a:spcBef>
              <a:spcAft>
                <a:spcPts val="1200"/>
              </a:spcAft>
              <a:buNone/>
            </a:pPr>
            <a:endParaRPr sz="1600">
              <a:solidFill>
                <a:schemeClr val="dk2"/>
              </a:solidFill>
              <a:latin typeface="Roboto"/>
              <a:ea typeface="Roboto"/>
              <a:cs typeface="Roboto"/>
              <a:sym typeface="Roboto"/>
            </a:endParaRPr>
          </a:p>
        </p:txBody>
      </p:sp>
      <p:pic>
        <p:nvPicPr>
          <p:cNvPr id="389" name="Google Shape;389;p45"/>
          <p:cNvPicPr preferRelativeResize="0"/>
          <p:nvPr/>
        </p:nvPicPr>
        <p:blipFill>
          <a:blip r:embed="rId3">
            <a:alphaModFix/>
          </a:blip>
          <a:stretch>
            <a:fillRect/>
          </a:stretch>
        </p:blipFill>
        <p:spPr>
          <a:xfrm>
            <a:off x="5928767" y="471393"/>
            <a:ext cx="2486216" cy="2970566"/>
          </a:xfrm>
          <a:prstGeom prst="rect">
            <a:avLst/>
          </a:prstGeom>
          <a:noFill/>
          <a:ln w="9525" cap="flat" cmpd="sng">
            <a:solidFill>
              <a:schemeClr val="accent2"/>
            </a:solidFill>
            <a:prstDash val="solid"/>
            <a:round/>
            <a:headEnd type="none" w="sm" len="sm"/>
            <a:tailEnd type="none" w="sm" len="sm"/>
          </a:ln>
        </p:spPr>
      </p:pic>
      <p:sp>
        <p:nvSpPr>
          <p:cNvPr id="390" name="Google Shape;390;p45"/>
          <p:cNvSpPr txBox="1"/>
          <p:nvPr/>
        </p:nvSpPr>
        <p:spPr>
          <a:xfrm>
            <a:off x="5928767" y="3441959"/>
            <a:ext cx="2486216" cy="1485283"/>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1200"/>
              </a:spcAft>
              <a:buNone/>
            </a:pPr>
            <a:r>
              <a:rPr lang="en" sz="1600" dirty="0">
                <a:solidFill>
                  <a:schemeClr val="accent6"/>
                </a:solidFill>
                <a:latin typeface="Inter"/>
                <a:ea typeface="Inter"/>
                <a:cs typeface="Inter"/>
                <a:sym typeface="Inter"/>
              </a:rPr>
              <a:t>Fake book cover generated using </a:t>
            </a:r>
            <a:r>
              <a:rPr lang="en" sz="1600" dirty="0" err="1">
                <a:solidFill>
                  <a:schemeClr val="accent6"/>
                </a:solidFill>
                <a:latin typeface="Inter"/>
                <a:ea typeface="Inter"/>
                <a:cs typeface="Inter"/>
                <a:sym typeface="Inter"/>
              </a:rPr>
              <a:t>ImageGen</a:t>
            </a:r>
            <a:r>
              <a:rPr lang="en" sz="1600" dirty="0">
                <a:solidFill>
                  <a:schemeClr val="accent6"/>
                </a:solidFill>
                <a:latin typeface="Inter"/>
                <a:ea typeface="Inter"/>
                <a:cs typeface="Inter"/>
                <a:sym typeface="Inter"/>
              </a:rPr>
              <a:t> 4.0 Generate</a:t>
            </a:r>
            <a:endParaRPr sz="1600" dirty="0">
              <a:solidFill>
                <a:schemeClr val="accent6"/>
              </a:solidFill>
              <a:latin typeface="Inter"/>
              <a:ea typeface="Inter"/>
              <a:cs typeface="Inter"/>
              <a:sym typeface="Inte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4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Musicians vs AI</a:t>
            </a:r>
            <a:endParaRPr/>
          </a:p>
          <a:p>
            <a:pPr marL="0" lvl="0" indent="0" algn="l" rtl="0">
              <a:spcBef>
                <a:spcPts val="0"/>
              </a:spcBef>
              <a:spcAft>
                <a:spcPts val="0"/>
              </a:spcAft>
              <a:buNone/>
            </a:pPr>
            <a:endParaRPr/>
          </a:p>
        </p:txBody>
      </p:sp>
      <p:sp>
        <p:nvSpPr>
          <p:cNvPr id="396" name="Google Shape;396;p4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34</a:t>
            </a:fld>
            <a:endParaRPr sz="800">
              <a:latin typeface="Nunito"/>
              <a:ea typeface="Nunito"/>
              <a:cs typeface="Nunito"/>
              <a:sym typeface="Nunito"/>
            </a:endParaRPr>
          </a:p>
        </p:txBody>
      </p:sp>
      <p:sp>
        <p:nvSpPr>
          <p:cNvPr id="397" name="Google Shape;397;p4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98" name="Google Shape;398;p46"/>
          <p:cNvSpPr txBox="1"/>
          <p:nvPr/>
        </p:nvSpPr>
        <p:spPr>
          <a:xfrm>
            <a:off x="311700" y="1102000"/>
            <a:ext cx="7922100" cy="3501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In 2024, over 200 musicians signed an open letter warning about the unfair use of AI in music.</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Artists including Billie Eilish, Nicki Minaj, Katy Perry, Stevie Wonder, Beyoncé and others raised concerns.</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Their main worry was that AI could be used to copy voices, styles, lyrics, or performances without permission.</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They argued that AI should not be used to replace human artists or profit from their work without consent.</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u="sng">
                <a:solidFill>
                  <a:schemeClr val="hlink"/>
                </a:solidFill>
                <a:latin typeface="Nunito"/>
                <a:ea typeface="Nunito"/>
                <a:cs typeface="Nunito"/>
                <a:sym typeface="Nunito"/>
                <a:hlinkClick r:id="rId3"/>
              </a:rPr>
              <a:t>Australian music</a:t>
            </a:r>
            <a:r>
              <a:rPr lang="en" sz="1600">
                <a:solidFill>
                  <a:schemeClr val="dk2"/>
                </a:solidFill>
                <a:latin typeface="Nunito"/>
                <a:ea typeface="Nunito"/>
                <a:cs typeface="Nunito"/>
                <a:sym typeface="Nunito"/>
              </a:rPr>
              <a:t> has also been illegally copied and they have written their own </a:t>
            </a:r>
            <a:r>
              <a:rPr lang="en" sz="1600" u="sng">
                <a:solidFill>
                  <a:schemeClr val="hlink"/>
                </a:solidFill>
                <a:latin typeface="Nunito"/>
                <a:ea typeface="Nunito"/>
                <a:cs typeface="Nunito"/>
                <a:sym typeface="Nunito"/>
                <a:hlinkClick r:id="rId4"/>
              </a:rPr>
              <a:t>open letter </a:t>
            </a:r>
            <a:r>
              <a:rPr lang="en" sz="1600">
                <a:solidFill>
                  <a:schemeClr val="dk2"/>
                </a:solidFill>
                <a:latin typeface="Nunito"/>
                <a:ea typeface="Nunito"/>
                <a:cs typeface="Nunito"/>
                <a:sym typeface="Nunito"/>
              </a:rPr>
              <a:t> to the Australian government.</a:t>
            </a:r>
            <a:endParaRPr sz="1600">
              <a:solidFill>
                <a:schemeClr val="dk2"/>
              </a:solidFill>
              <a:latin typeface="Nunito"/>
              <a:ea typeface="Nunito"/>
              <a:cs typeface="Nunito"/>
              <a:sym typeface="Nunito"/>
            </a:endParaRPr>
          </a:p>
          <a:p>
            <a:pPr marL="0" lvl="0" indent="0" algn="l" rtl="0">
              <a:spcBef>
                <a:spcPts val="1200"/>
              </a:spcBef>
              <a:spcAft>
                <a:spcPts val="0"/>
              </a:spcAft>
              <a:buNone/>
            </a:pPr>
            <a:endParaRPr sz="1800">
              <a:solidFill>
                <a:schemeClr val="dk2"/>
              </a:solidFill>
              <a:latin typeface="Roboto"/>
              <a:ea typeface="Roboto"/>
              <a:cs typeface="Roboto"/>
              <a:sym typeface="Roboto"/>
            </a:endParaRPr>
          </a:p>
          <a:p>
            <a:pPr marL="0" lvl="0" indent="0" algn="l" rtl="0">
              <a:lnSpc>
                <a:spcPct val="115000"/>
              </a:lnSpc>
              <a:spcBef>
                <a:spcPts val="1200"/>
              </a:spcBef>
              <a:spcAft>
                <a:spcPts val="1200"/>
              </a:spcAft>
              <a:buNone/>
            </a:pPr>
            <a:endParaRPr sz="1100" u="sng">
              <a:solidFill>
                <a:schemeClr val="hlink"/>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Artists’ responses</a:t>
            </a:r>
            <a:endParaRPr/>
          </a:p>
        </p:txBody>
      </p:sp>
      <p:sp>
        <p:nvSpPr>
          <p:cNvPr id="404" name="Google Shape;404;p4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35</a:t>
            </a:fld>
            <a:endParaRPr sz="800">
              <a:latin typeface="Nunito"/>
              <a:ea typeface="Nunito"/>
              <a:cs typeface="Nunito"/>
              <a:sym typeface="Nunito"/>
            </a:endParaRPr>
          </a:p>
        </p:txBody>
      </p:sp>
      <p:sp>
        <p:nvSpPr>
          <p:cNvPr id="405" name="Google Shape;405;p4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06" name="Google Shape;406;p47"/>
          <p:cNvSpPr txBox="1"/>
          <p:nvPr/>
        </p:nvSpPr>
        <p:spPr>
          <a:xfrm>
            <a:off x="311700" y="1102000"/>
            <a:ext cx="4715700" cy="395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Taylor Swift has copyrighted her voice and image after Donald Trump posted images of her supposedly supporting him that were untrue.</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Other artists are taking steps to protect their voice, image, and identity from being copied by AI.</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In 2024, Tennessee passed the ELVIS Act, a law designed to stop AI voice cloning without permission.</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1200"/>
              </a:spcAft>
              <a:buNone/>
            </a:pPr>
            <a:r>
              <a:rPr lang="en" sz="1600">
                <a:solidFill>
                  <a:schemeClr val="dk2"/>
                </a:solidFill>
                <a:latin typeface="Nunito"/>
                <a:ea typeface="Nunito"/>
                <a:cs typeface="Nunito"/>
                <a:sym typeface="Nunito"/>
              </a:rPr>
              <a:t>It shows that governments are starting to treat AI copying as a serious copyright and identity issue.</a:t>
            </a:r>
            <a:endParaRPr sz="1100" u="sng">
              <a:solidFill>
                <a:schemeClr val="hlink"/>
              </a:solidFill>
              <a:latin typeface="Nunito"/>
              <a:ea typeface="Nunito"/>
              <a:cs typeface="Nunito"/>
              <a:sym typeface="Nunito"/>
            </a:endParaRPr>
          </a:p>
        </p:txBody>
      </p:sp>
      <p:pic>
        <p:nvPicPr>
          <p:cNvPr id="407" name="Google Shape;407;p47" title="Screenshot 2026-05-13 at 4.01.26 pm.png"/>
          <p:cNvPicPr preferRelativeResize="0"/>
          <p:nvPr/>
        </p:nvPicPr>
        <p:blipFill rotWithShape="1">
          <a:blip r:embed="rId3">
            <a:alphaModFix/>
          </a:blip>
          <a:srcRect b="813"/>
          <a:stretch/>
        </p:blipFill>
        <p:spPr>
          <a:xfrm>
            <a:off x="5661375" y="649988"/>
            <a:ext cx="2987850" cy="3449925"/>
          </a:xfrm>
          <a:prstGeom prst="rect">
            <a:avLst/>
          </a:prstGeom>
          <a:noFill/>
          <a:ln w="9525" cap="flat" cmpd="sng">
            <a:solidFill>
              <a:schemeClr val="accent2"/>
            </a:solidFill>
            <a:prstDash val="solid"/>
            <a:round/>
            <a:headEnd type="none" w="sm" len="sm"/>
            <a:tailEnd type="none" w="sm" len="sm"/>
          </a:ln>
        </p:spPr>
      </p:pic>
      <p:sp>
        <p:nvSpPr>
          <p:cNvPr id="408" name="Google Shape;408;p47"/>
          <p:cNvSpPr txBox="1"/>
          <p:nvPr/>
        </p:nvSpPr>
        <p:spPr>
          <a:xfrm>
            <a:off x="5661375" y="4099913"/>
            <a:ext cx="2988000" cy="572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1200"/>
              </a:spcBef>
              <a:spcAft>
                <a:spcPts val="1200"/>
              </a:spcAft>
              <a:buNone/>
            </a:pPr>
            <a:r>
              <a:rPr lang="en" sz="1600">
                <a:solidFill>
                  <a:schemeClr val="accent6"/>
                </a:solidFill>
                <a:latin typeface="Inter"/>
                <a:ea typeface="Inter"/>
                <a:cs typeface="Inter"/>
                <a:sym typeface="Inter"/>
              </a:rPr>
              <a:t>Source: </a:t>
            </a:r>
            <a:r>
              <a:rPr lang="en" sz="16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BBC</a:t>
            </a:r>
            <a:endParaRPr sz="1600">
              <a:solidFill>
                <a:schemeClr val="accent6"/>
              </a:solidFill>
              <a:latin typeface="Inter"/>
              <a:ea typeface="Inter"/>
              <a:cs typeface="Inter"/>
              <a:sym typeface="Inte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Silent Album</a:t>
            </a:r>
            <a:endParaRPr/>
          </a:p>
        </p:txBody>
      </p:sp>
      <p:sp>
        <p:nvSpPr>
          <p:cNvPr id="414" name="Google Shape;414;p4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36</a:t>
            </a:fld>
            <a:endParaRPr sz="800">
              <a:latin typeface="Nunito"/>
              <a:ea typeface="Nunito"/>
              <a:cs typeface="Nunito"/>
              <a:sym typeface="Nunito"/>
            </a:endParaRPr>
          </a:p>
        </p:txBody>
      </p:sp>
      <p:sp>
        <p:nvSpPr>
          <p:cNvPr id="415" name="Google Shape;415;p4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16" name="Google Shape;416;p48"/>
          <p:cNvSpPr txBox="1"/>
          <p:nvPr/>
        </p:nvSpPr>
        <p:spPr>
          <a:xfrm>
            <a:off x="311700" y="1102000"/>
            <a:ext cx="5451000" cy="3954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When the UK Government proposed allowing AI companies to use copyrighted works for free, over 1,000 UK musicians released a protest album made entirely of silence. </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 album featured eerie recordings from empty studios and performance spaces, representing what those spaces would become if AI replaced human artists.</a:t>
            </a:r>
            <a:r>
              <a:rPr lang="en" sz="1600">
                <a:solidFill>
                  <a:schemeClr val="dk2"/>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 </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 silent album reached number 38 on the UK charts.</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 campaign worked! The UK Government backed down from its proposal in March 2025.</a:t>
            </a:r>
            <a:r>
              <a:rPr lang="en" sz="1600">
                <a:solidFill>
                  <a:schemeClr val="dk2"/>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 </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1200"/>
              </a:spcAft>
              <a:buNone/>
            </a:pPr>
            <a:endParaRPr sz="1600">
              <a:solidFill>
                <a:schemeClr val="dk2"/>
              </a:solidFill>
              <a:latin typeface="Roboto"/>
              <a:ea typeface="Roboto"/>
              <a:cs typeface="Roboto"/>
              <a:sym typeface="Roboto"/>
            </a:endParaRPr>
          </a:p>
        </p:txBody>
      </p:sp>
      <p:pic>
        <p:nvPicPr>
          <p:cNvPr id="417" name="Google Shape;417;p48" title="Screenshot 2026-05-13 at 3.23.41 pm.png"/>
          <p:cNvPicPr preferRelativeResize="0"/>
          <p:nvPr/>
        </p:nvPicPr>
        <p:blipFill>
          <a:blip r:embed="rId4">
            <a:alphaModFix/>
          </a:blip>
          <a:stretch>
            <a:fillRect/>
          </a:stretch>
        </p:blipFill>
        <p:spPr>
          <a:xfrm>
            <a:off x="5859119" y="1189838"/>
            <a:ext cx="3076500" cy="2216977"/>
          </a:xfrm>
          <a:prstGeom prst="rect">
            <a:avLst/>
          </a:prstGeom>
          <a:noFill/>
          <a:ln w="9525" cap="flat" cmpd="sng">
            <a:solidFill>
              <a:schemeClr val="accent2"/>
            </a:solidFill>
            <a:prstDash val="solid"/>
            <a:round/>
            <a:headEnd type="none" w="sm" len="sm"/>
            <a:tailEnd type="none" w="sm" len="sm"/>
          </a:ln>
        </p:spPr>
      </p:pic>
      <p:sp>
        <p:nvSpPr>
          <p:cNvPr id="418" name="Google Shape;418;p48"/>
          <p:cNvSpPr txBox="1"/>
          <p:nvPr/>
        </p:nvSpPr>
        <p:spPr>
          <a:xfrm>
            <a:off x="5851450" y="3406824"/>
            <a:ext cx="3092700" cy="572699"/>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1200"/>
              </a:spcAft>
              <a:buNone/>
            </a:pPr>
            <a:r>
              <a:rPr lang="en" sz="1500" dirty="0">
                <a:solidFill>
                  <a:schemeClr val="lt1"/>
                </a:solidFill>
                <a:latin typeface="Inter"/>
                <a:ea typeface="Inter"/>
                <a:cs typeface="Inter"/>
                <a:sym typeface="Inter"/>
              </a:rPr>
              <a:t>Source: </a:t>
            </a:r>
            <a:r>
              <a:rPr lang="en" sz="1500" u="sng" dirty="0">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isthiswhatwewant.com</a:t>
            </a:r>
            <a:endParaRPr sz="1500" dirty="0">
              <a:solidFill>
                <a:schemeClr val="lt1"/>
              </a:solidFill>
              <a:latin typeface="Inter"/>
              <a:ea typeface="Inter"/>
              <a:cs typeface="Inter"/>
              <a:sym typeface="Inte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Actors striking about AI</a:t>
            </a:r>
            <a:endParaRPr/>
          </a:p>
          <a:p>
            <a:pPr marL="0" lvl="0" indent="0" algn="l" rtl="0">
              <a:spcBef>
                <a:spcPts val="0"/>
              </a:spcBef>
              <a:spcAft>
                <a:spcPts val="0"/>
              </a:spcAft>
              <a:buNone/>
            </a:pPr>
            <a:endParaRPr/>
          </a:p>
        </p:txBody>
      </p:sp>
      <p:sp>
        <p:nvSpPr>
          <p:cNvPr id="424" name="Google Shape;424;p4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37</a:t>
            </a:fld>
            <a:endParaRPr sz="800">
              <a:latin typeface="Nunito"/>
              <a:ea typeface="Nunito"/>
              <a:cs typeface="Nunito"/>
              <a:sym typeface="Nunito"/>
            </a:endParaRPr>
          </a:p>
        </p:txBody>
      </p:sp>
      <p:sp>
        <p:nvSpPr>
          <p:cNvPr id="425" name="Google Shape;425;p4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26" name="Google Shape;426;p49"/>
          <p:cNvSpPr txBox="1"/>
          <p:nvPr/>
        </p:nvSpPr>
        <p:spPr>
          <a:xfrm>
            <a:off x="311700" y="1102000"/>
            <a:ext cx="7922100" cy="395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Nunito"/>
                <a:ea typeface="Nunito"/>
                <a:cs typeface="Nunito"/>
                <a:sym typeface="Nunito"/>
              </a:rPr>
              <a:t>In 2023, Hollywood actors and writers went on strike, mainly protesting about AI.</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Studios wanted to scan background performers' images, pay them for half a day, then use those digital replicas however they liked, including to train AI systems without the performers' consent.</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The resulting contract required studios to get actors' consent before using their digital likenesses for AI, though many actors felt the protections didn't go far enough. </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Other actors like Matthew McConaughey have trademarked their voice and Scarlett Johannson is currently suing OpenAI for cloning her voice.</a:t>
            </a:r>
            <a:endParaRPr sz="1800">
              <a:solidFill>
                <a:schemeClr val="dk2"/>
              </a:solidFill>
              <a:latin typeface="Nunito"/>
              <a:ea typeface="Nunito"/>
              <a:cs typeface="Nunito"/>
              <a:sym typeface="Nunit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Guard rails</a:t>
            </a:r>
            <a:endParaRPr/>
          </a:p>
          <a:p>
            <a:pPr marL="0" lvl="0" indent="0" algn="l" rtl="0">
              <a:spcBef>
                <a:spcPts val="0"/>
              </a:spcBef>
              <a:spcAft>
                <a:spcPts val="0"/>
              </a:spcAft>
              <a:buNone/>
            </a:pPr>
            <a:endParaRPr/>
          </a:p>
        </p:txBody>
      </p:sp>
      <p:sp>
        <p:nvSpPr>
          <p:cNvPr id="432" name="Google Shape;432;p5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38</a:t>
            </a:fld>
            <a:endParaRPr sz="800">
              <a:latin typeface="Nunito"/>
              <a:ea typeface="Nunito"/>
              <a:cs typeface="Nunito"/>
              <a:sym typeface="Nunito"/>
            </a:endParaRPr>
          </a:p>
        </p:txBody>
      </p:sp>
      <p:sp>
        <p:nvSpPr>
          <p:cNvPr id="433" name="Google Shape;433;p5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34" name="Google Shape;434;p50"/>
          <p:cNvSpPr txBox="1"/>
          <p:nvPr/>
        </p:nvSpPr>
        <p:spPr>
          <a:xfrm>
            <a:off x="311700" y="1073275"/>
            <a:ext cx="6646800" cy="3589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‘Guard rails’ are features in AI tools that try to stop people generating inappropriate content and reproducing copyrighted material.</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Named because they try and stop people going “off-road”, like guard rails on a road. </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You can see this on Lumen, try to generate images of Disney characters yourself, on either:</a:t>
            </a:r>
            <a:endParaRPr sz="1600">
              <a:solidFill>
                <a:schemeClr val="dk2"/>
              </a:solidFill>
              <a:latin typeface="Nunito"/>
              <a:ea typeface="Nunito"/>
              <a:cs typeface="Nunito"/>
              <a:sym typeface="Nunito"/>
            </a:endParaRPr>
          </a:p>
          <a:p>
            <a:pPr marL="457200" marR="0" lvl="0" indent="-330200" algn="l" rtl="0">
              <a:lnSpc>
                <a:spcPct val="115000"/>
              </a:lnSpc>
              <a:spcBef>
                <a:spcPts val="1200"/>
              </a:spcBef>
              <a:spcAft>
                <a:spcPts val="0"/>
              </a:spcAft>
              <a:buClr>
                <a:schemeClr val="dk2"/>
              </a:buClr>
              <a:buSzPts val="1600"/>
              <a:buFont typeface="Nunito"/>
              <a:buChar char="●"/>
            </a:pPr>
            <a:r>
              <a:rPr lang="en" sz="1600">
                <a:solidFill>
                  <a:schemeClr val="dk2"/>
                </a:solidFill>
                <a:latin typeface="Nunito"/>
                <a:ea typeface="Nunito"/>
                <a:cs typeface="Nunito"/>
                <a:sym typeface="Nunito"/>
              </a:rPr>
              <a:t>The </a:t>
            </a:r>
            <a:r>
              <a:rPr lang="en" sz="1600" i="1">
                <a:solidFill>
                  <a:schemeClr val="dk2"/>
                </a:solidFill>
                <a:latin typeface="Nunito"/>
                <a:ea typeface="Nunito"/>
                <a:cs typeface="Nunito"/>
                <a:sym typeface="Nunito"/>
              </a:rPr>
              <a:t>Guard rails on Lumen </a:t>
            </a:r>
            <a:r>
              <a:rPr lang="en" sz="1600">
                <a:solidFill>
                  <a:schemeClr val="dk2"/>
                </a:solidFill>
                <a:latin typeface="Nunito"/>
                <a:ea typeface="Nunito"/>
                <a:cs typeface="Nunito"/>
                <a:sym typeface="Nunito"/>
              </a:rPr>
              <a:t>page on the platform</a:t>
            </a:r>
            <a:endParaRPr sz="1600">
              <a:solidFill>
                <a:schemeClr val="dk2"/>
              </a:solidFill>
              <a:latin typeface="Nunito"/>
              <a:ea typeface="Nunito"/>
              <a:cs typeface="Nunito"/>
              <a:sym typeface="Nunito"/>
            </a:endParaRPr>
          </a:p>
          <a:p>
            <a:pPr marL="457200" marR="0" lvl="0" indent="-330200" algn="l" rtl="0">
              <a:lnSpc>
                <a:spcPct val="115000"/>
              </a:lnSpc>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On Lumen site, from Image Generation &gt; Guard rails</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1200"/>
              </a:spcAft>
              <a:buNone/>
            </a:pPr>
            <a:endParaRPr sz="1600">
              <a:solidFill>
                <a:schemeClr val="dk2"/>
              </a:solidFill>
              <a:latin typeface="Roboto"/>
              <a:ea typeface="Roboto"/>
              <a:cs typeface="Roboto"/>
              <a:sym typeface="Roboto"/>
            </a:endParaRPr>
          </a:p>
        </p:txBody>
      </p:sp>
      <p:pic>
        <p:nvPicPr>
          <p:cNvPr id="435" name="Google Shape;435;p50"/>
          <p:cNvPicPr preferRelativeResize="0"/>
          <p:nvPr/>
        </p:nvPicPr>
        <p:blipFill rotWithShape="1">
          <a:blip r:embed="rId3">
            <a:alphaModFix/>
          </a:blip>
          <a:srcRect/>
          <a:stretch/>
        </p:blipFill>
        <p:spPr>
          <a:xfrm>
            <a:off x="7145850" y="360250"/>
            <a:ext cx="1798351" cy="2533150"/>
          </a:xfrm>
          <a:prstGeom prst="rect">
            <a:avLst/>
          </a:prstGeom>
          <a:noFill/>
          <a:ln w="9525" cap="flat" cmpd="sng">
            <a:solidFill>
              <a:schemeClr val="accent5"/>
            </a:solidFill>
            <a:prstDash val="solid"/>
            <a:round/>
            <a:headEnd type="none" w="sm" len="sm"/>
            <a:tailEnd type="none" w="sm" len="sm"/>
          </a:ln>
        </p:spPr>
      </p:pic>
      <p:sp>
        <p:nvSpPr>
          <p:cNvPr id="436" name="Google Shape;436;p50"/>
          <p:cNvSpPr txBox="1"/>
          <p:nvPr/>
        </p:nvSpPr>
        <p:spPr>
          <a:xfrm>
            <a:off x="7145850" y="2893400"/>
            <a:ext cx="1798500" cy="18898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dirty="0">
                <a:solidFill>
                  <a:schemeClr val="accent6"/>
                </a:solidFill>
                <a:latin typeface="Inter"/>
                <a:ea typeface="Inter"/>
                <a:cs typeface="Inter"/>
                <a:sym typeface="Inter"/>
              </a:rPr>
              <a:t>Guardrails on a road</a:t>
            </a:r>
            <a:endParaRPr sz="1600" dirty="0">
              <a:solidFill>
                <a:schemeClr val="accent6"/>
              </a:solidFill>
              <a:latin typeface="Inter"/>
              <a:ea typeface="Inter"/>
              <a:cs typeface="Inter"/>
              <a:sym typeface="Inter"/>
            </a:endParaRPr>
          </a:p>
          <a:p>
            <a:pPr marL="0" marR="0" lvl="0" indent="0" algn="l" rtl="0">
              <a:lnSpc>
                <a:spcPct val="115000"/>
              </a:lnSpc>
              <a:spcBef>
                <a:spcPts val="1200"/>
              </a:spcBef>
              <a:spcAft>
                <a:spcPts val="1200"/>
              </a:spcAft>
              <a:buNone/>
            </a:pPr>
            <a:r>
              <a:rPr lang="en" sz="1600" dirty="0">
                <a:solidFill>
                  <a:schemeClr val="accent6"/>
                </a:solidFill>
                <a:latin typeface="Inter"/>
                <a:ea typeface="Inter"/>
                <a:cs typeface="Inter"/>
                <a:sym typeface="Inter"/>
              </a:rPr>
              <a:t>Source: </a:t>
            </a:r>
            <a:r>
              <a:rPr lang="en" sz="1600" u="sng" dirty="0">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Naomi August (Unsplash)</a:t>
            </a:r>
            <a:endParaRPr sz="1600" dirty="0">
              <a:solidFill>
                <a:schemeClr val="accent6"/>
              </a:solidFill>
              <a:latin typeface="Inter"/>
              <a:ea typeface="Inter"/>
              <a:cs typeface="Inter"/>
              <a:sym typeface="Inte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5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Guard rails on Lumen</a:t>
            </a:r>
            <a:endParaRPr/>
          </a:p>
        </p:txBody>
      </p:sp>
      <p:sp>
        <p:nvSpPr>
          <p:cNvPr id="442" name="Google Shape;442;p51"/>
          <p:cNvSpPr txBox="1">
            <a:spLocks noGrp="1"/>
          </p:cNvSpPr>
          <p:nvPr>
            <p:ph type="body" idx="1"/>
          </p:nvPr>
        </p:nvSpPr>
        <p:spPr>
          <a:xfrm>
            <a:off x="311700" y="3894900"/>
            <a:ext cx="8520600" cy="6741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1600">
                <a:solidFill>
                  <a:schemeClr val="dk2"/>
                </a:solidFill>
              </a:rPr>
              <a:t>However, guard rails don’t always work. Sometimes people will break through them - accidentally and on purpose.</a:t>
            </a:r>
            <a:endParaRPr>
              <a:solidFill>
                <a:schemeClr val="dk2"/>
              </a:solidFill>
            </a:endParaRPr>
          </a:p>
        </p:txBody>
      </p:sp>
      <p:sp>
        <p:nvSpPr>
          <p:cNvPr id="443" name="Google Shape;443;p51"/>
          <p:cNvSpPr txBox="1">
            <a:spLocks noGrp="1"/>
          </p:cNvSpPr>
          <p:nvPr>
            <p:ph type="body" idx="1"/>
          </p:nvPr>
        </p:nvSpPr>
        <p:spPr>
          <a:xfrm>
            <a:off x="439838" y="1096100"/>
            <a:ext cx="8520600" cy="1139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a:solidFill>
                  <a:schemeClr val="dk2"/>
                </a:solidFill>
              </a:rPr>
              <a:t>When you try to generate pictures of a Disney character (such as Mickey Mouse), you’ll get a message like the one below. There are guard rails in place in the Nano Banana model, which prevent images of some copyrighted characters.</a:t>
            </a:r>
            <a:endParaRPr>
              <a:solidFill>
                <a:schemeClr val="dk2"/>
              </a:solidFill>
            </a:endParaRPr>
          </a:p>
        </p:txBody>
      </p:sp>
      <p:pic>
        <p:nvPicPr>
          <p:cNvPr id="444" name="Google Shape;444;p51" title="mickey-mouse.png"/>
          <p:cNvPicPr preferRelativeResize="0"/>
          <p:nvPr/>
        </p:nvPicPr>
        <p:blipFill>
          <a:blip r:embed="rId3">
            <a:alphaModFix/>
          </a:blip>
          <a:stretch>
            <a:fillRect/>
          </a:stretch>
        </p:blipFill>
        <p:spPr>
          <a:xfrm>
            <a:off x="1084250" y="2293575"/>
            <a:ext cx="6903200" cy="1543550"/>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Recap of Lesson 3: Privacy and AI</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3" name="Google Shape;93;p1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a:t>
            </a:fld>
            <a:endParaRPr sz="800">
              <a:latin typeface="Nunito"/>
              <a:ea typeface="Nunito"/>
              <a:cs typeface="Nunito"/>
              <a:sym typeface="Nunito"/>
            </a:endParaRPr>
          </a:p>
        </p:txBody>
      </p:sp>
      <p:sp>
        <p:nvSpPr>
          <p:cNvPr id="94" name="Google Shape;94;p1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95" name="Google Shape;95;p16"/>
          <p:cNvSpPr txBox="1"/>
          <p:nvPr/>
        </p:nvSpPr>
        <p:spPr>
          <a:xfrm>
            <a:off x="565450" y="1155027"/>
            <a:ext cx="7650000" cy="27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78828F"/>
                </a:solidFill>
                <a:latin typeface="Nunito"/>
                <a:ea typeface="Nunito"/>
                <a:cs typeface="Nunito"/>
                <a:sym typeface="Nunito"/>
              </a:rPr>
              <a:t>Drag each example box into SAFE TO SHARE or NOT SAFE TO SHARE.</a:t>
            </a:r>
            <a:endParaRPr i="1">
              <a:solidFill>
                <a:srgbClr val="78828F"/>
              </a:solidFill>
              <a:latin typeface="Nunito"/>
              <a:ea typeface="Nunito"/>
              <a:cs typeface="Nunito"/>
              <a:sym typeface="Nunito"/>
            </a:endParaRPr>
          </a:p>
        </p:txBody>
      </p:sp>
      <p:sp>
        <p:nvSpPr>
          <p:cNvPr id="96" name="Google Shape;96;p16"/>
          <p:cNvSpPr/>
          <p:nvPr/>
        </p:nvSpPr>
        <p:spPr>
          <a:xfrm>
            <a:off x="640000" y="1723402"/>
            <a:ext cx="2580000" cy="260100"/>
          </a:xfrm>
          <a:prstGeom prst="rect">
            <a:avLst/>
          </a:prstGeom>
          <a:solidFill>
            <a:srgbClr val="1F3D6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rgbClr val="FFFFFF"/>
                </a:solidFill>
                <a:latin typeface="Inter"/>
                <a:ea typeface="Inter"/>
                <a:cs typeface="Inter"/>
                <a:sym typeface="Inter"/>
              </a:rPr>
              <a:t>AI EXAMPLES</a:t>
            </a:r>
            <a:endParaRPr sz="1300" b="1">
              <a:solidFill>
                <a:srgbClr val="FFFFFF"/>
              </a:solidFill>
              <a:latin typeface="Inter"/>
              <a:ea typeface="Inter"/>
              <a:cs typeface="Inter"/>
              <a:sym typeface="Inter"/>
            </a:endParaRPr>
          </a:p>
        </p:txBody>
      </p:sp>
      <p:sp>
        <p:nvSpPr>
          <p:cNvPr id="97" name="Google Shape;97;p16"/>
          <p:cNvSpPr/>
          <p:nvPr/>
        </p:nvSpPr>
        <p:spPr>
          <a:xfrm>
            <a:off x="3900000" y="1723402"/>
            <a:ext cx="4440000" cy="260100"/>
          </a:xfrm>
          <a:prstGeom prst="rect">
            <a:avLst/>
          </a:prstGeom>
          <a:solidFill>
            <a:srgbClr val="009E8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rgbClr val="FFFFFF"/>
                </a:solidFill>
                <a:latin typeface="Inter"/>
                <a:ea typeface="Inter"/>
                <a:cs typeface="Inter"/>
                <a:sym typeface="Inter"/>
              </a:rPr>
              <a:t>SAFE TO SHARE?</a:t>
            </a:r>
            <a:endParaRPr sz="1300" b="1">
              <a:solidFill>
                <a:srgbClr val="FFFFFF"/>
              </a:solidFill>
              <a:latin typeface="Inter"/>
              <a:ea typeface="Inter"/>
              <a:cs typeface="Inter"/>
              <a:sym typeface="Inter"/>
            </a:endParaRPr>
          </a:p>
        </p:txBody>
      </p:sp>
      <p:sp>
        <p:nvSpPr>
          <p:cNvPr id="98" name="Google Shape;98;p16"/>
          <p:cNvSpPr/>
          <p:nvPr/>
        </p:nvSpPr>
        <p:spPr>
          <a:xfrm>
            <a:off x="3900000" y="2010000"/>
            <a:ext cx="4440000" cy="1294200"/>
          </a:xfrm>
          <a:prstGeom prst="rect">
            <a:avLst/>
          </a:prstGeom>
          <a:solidFill>
            <a:srgbClr val="E8F7F0"/>
          </a:solidFill>
          <a:ln w="25400" cap="flat" cmpd="sng">
            <a:solidFill>
              <a:srgbClr val="009E8C"/>
            </a:solidFill>
            <a:prstDash val="solid"/>
            <a:round/>
            <a:headEnd type="none" w="sm" len="sm"/>
            <a:tailEnd type="none" w="sm" len="sm"/>
          </a:ln>
          <a:effectLst>
            <a:reflection endPos="30000" dist="38100" dir="5400000" fadeDir="5400012" sy="-100000" algn="bl" rotWithShape="0"/>
          </a:effectLst>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1F3D6E"/>
                </a:solidFill>
                <a:latin typeface="Inter"/>
                <a:ea typeface="Inter"/>
                <a:cs typeface="Inter"/>
                <a:sym typeface="Inter"/>
              </a:rPr>
              <a:t>Safe to share</a:t>
            </a:r>
            <a:endParaRPr sz="1700" b="1">
              <a:solidFill>
                <a:srgbClr val="1F3D6E"/>
              </a:solidFill>
              <a:latin typeface="Inter"/>
              <a:ea typeface="Inter"/>
              <a:cs typeface="Inter"/>
              <a:sym typeface="Inter"/>
            </a:endParaRPr>
          </a:p>
        </p:txBody>
      </p:sp>
      <p:sp>
        <p:nvSpPr>
          <p:cNvPr id="99" name="Google Shape;99;p16"/>
          <p:cNvSpPr/>
          <p:nvPr/>
        </p:nvSpPr>
        <p:spPr>
          <a:xfrm>
            <a:off x="3900000" y="3424200"/>
            <a:ext cx="4440000" cy="1407300"/>
          </a:xfrm>
          <a:prstGeom prst="rect">
            <a:avLst/>
          </a:prstGeom>
          <a:solidFill>
            <a:srgbClr val="FCE5E5"/>
          </a:solidFill>
          <a:ln w="25400" cap="flat" cmpd="sng">
            <a:solidFill>
              <a:srgbClr val="009E8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1F3D6E"/>
                </a:solidFill>
                <a:latin typeface="Inter"/>
                <a:ea typeface="Inter"/>
                <a:cs typeface="Inter"/>
                <a:sym typeface="Inter"/>
              </a:rPr>
              <a:t>Not safe to share</a:t>
            </a:r>
            <a:endParaRPr sz="1700" b="1">
              <a:solidFill>
                <a:srgbClr val="1F3D6E"/>
              </a:solidFill>
              <a:latin typeface="Inter"/>
              <a:ea typeface="Inter"/>
              <a:cs typeface="Inter"/>
              <a:sym typeface="Inter"/>
            </a:endParaRPr>
          </a:p>
        </p:txBody>
      </p:sp>
      <p:sp>
        <p:nvSpPr>
          <p:cNvPr id="100" name="Google Shape;100;p16"/>
          <p:cNvSpPr/>
          <p:nvPr/>
        </p:nvSpPr>
        <p:spPr>
          <a:xfrm>
            <a:off x="920000" y="2259348"/>
            <a:ext cx="2100000" cy="28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50" b="1">
                <a:solidFill>
                  <a:srgbClr val="1F3D6E"/>
                </a:solidFill>
                <a:latin typeface="Inter"/>
                <a:ea typeface="Inter"/>
                <a:cs typeface="Inter"/>
                <a:sym typeface="Inter"/>
              </a:rPr>
              <a:t>Made-up character name</a:t>
            </a:r>
            <a:endParaRPr sz="1050" b="1">
              <a:solidFill>
                <a:srgbClr val="1F3D6E"/>
              </a:solidFill>
              <a:latin typeface="Inter"/>
              <a:ea typeface="Inter"/>
              <a:cs typeface="Inter"/>
              <a:sym typeface="Inter"/>
            </a:endParaRPr>
          </a:p>
        </p:txBody>
      </p:sp>
      <p:sp>
        <p:nvSpPr>
          <p:cNvPr id="101" name="Google Shape;101;p16"/>
          <p:cNvSpPr/>
          <p:nvPr/>
        </p:nvSpPr>
        <p:spPr>
          <a:xfrm>
            <a:off x="650000" y="2639348"/>
            <a:ext cx="2640000" cy="28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b="1">
                <a:solidFill>
                  <a:srgbClr val="1F3D6E"/>
                </a:solidFill>
                <a:latin typeface="Inter"/>
                <a:ea typeface="Inter"/>
                <a:cs typeface="Inter"/>
                <a:sym typeface="Inter"/>
              </a:rPr>
              <a:t>Real name, school and suburb</a:t>
            </a:r>
            <a:endParaRPr sz="1000" b="1">
              <a:solidFill>
                <a:srgbClr val="1F3D6E"/>
              </a:solidFill>
              <a:latin typeface="Inter"/>
              <a:ea typeface="Inter"/>
              <a:cs typeface="Inter"/>
              <a:sym typeface="Inter"/>
            </a:endParaRPr>
          </a:p>
        </p:txBody>
      </p:sp>
      <p:sp>
        <p:nvSpPr>
          <p:cNvPr id="102" name="Google Shape;102;p16"/>
          <p:cNvSpPr/>
          <p:nvPr/>
        </p:nvSpPr>
        <p:spPr>
          <a:xfrm>
            <a:off x="800000" y="3019348"/>
            <a:ext cx="2340000" cy="28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50" b="1">
                <a:solidFill>
                  <a:srgbClr val="1F3D6E"/>
                </a:solidFill>
                <a:latin typeface="Inter"/>
                <a:ea typeface="Inter"/>
                <a:cs typeface="Inter"/>
                <a:sym typeface="Inter"/>
              </a:rPr>
              <a:t>General homework question</a:t>
            </a:r>
            <a:endParaRPr sz="1050" b="1">
              <a:solidFill>
                <a:srgbClr val="1F3D6E"/>
              </a:solidFill>
              <a:latin typeface="Inter"/>
              <a:ea typeface="Inter"/>
              <a:cs typeface="Inter"/>
              <a:sym typeface="Inter"/>
            </a:endParaRPr>
          </a:p>
        </p:txBody>
      </p:sp>
      <p:sp>
        <p:nvSpPr>
          <p:cNvPr id="103" name="Google Shape;103;p16"/>
          <p:cNvSpPr/>
          <p:nvPr/>
        </p:nvSpPr>
        <p:spPr>
          <a:xfrm>
            <a:off x="890000" y="3399348"/>
            <a:ext cx="2160000" cy="28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50" b="1">
                <a:solidFill>
                  <a:srgbClr val="1F3D6E"/>
                </a:solidFill>
                <a:latin typeface="Inter"/>
                <a:ea typeface="Inter"/>
                <a:cs typeface="Inter"/>
                <a:sym typeface="Inter"/>
              </a:rPr>
              <a:t>Password or login code</a:t>
            </a:r>
            <a:endParaRPr sz="1050" b="1">
              <a:solidFill>
                <a:srgbClr val="1F3D6E"/>
              </a:solidFill>
              <a:latin typeface="Inter"/>
              <a:ea typeface="Inter"/>
              <a:cs typeface="Inter"/>
              <a:sym typeface="Inter"/>
            </a:endParaRPr>
          </a:p>
        </p:txBody>
      </p:sp>
      <p:sp>
        <p:nvSpPr>
          <p:cNvPr id="104" name="Google Shape;104;p16"/>
          <p:cNvSpPr/>
          <p:nvPr/>
        </p:nvSpPr>
        <p:spPr>
          <a:xfrm>
            <a:off x="530000" y="3779348"/>
            <a:ext cx="2880000" cy="28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50" b="1">
                <a:solidFill>
                  <a:srgbClr val="1F3D6E"/>
                </a:solidFill>
                <a:latin typeface="Inter"/>
                <a:ea typeface="Inter"/>
                <a:cs typeface="Inter"/>
                <a:sym typeface="Inter"/>
              </a:rPr>
              <a:t>Photo or voice clip before checking</a:t>
            </a:r>
            <a:endParaRPr sz="950" b="1">
              <a:solidFill>
                <a:srgbClr val="1F3D6E"/>
              </a:solidFill>
              <a:latin typeface="Inter"/>
              <a:ea typeface="Inter"/>
              <a:cs typeface="Inter"/>
              <a:sym typeface="Inter"/>
            </a:endParaRPr>
          </a:p>
        </p:txBody>
      </p:sp>
      <p:sp>
        <p:nvSpPr>
          <p:cNvPr id="105" name="Google Shape;105;p16"/>
          <p:cNvSpPr/>
          <p:nvPr/>
        </p:nvSpPr>
        <p:spPr>
          <a:xfrm>
            <a:off x="590000" y="4159348"/>
            <a:ext cx="2760000" cy="285000"/>
          </a:xfrm>
          <a:prstGeom prst="rect">
            <a:avLst/>
          </a:prstGeom>
          <a:solidFill>
            <a:srgbClr val="FFFFFF"/>
          </a:solidFill>
          <a:ln w="12700" cap="flat" cmpd="sng">
            <a:solidFill>
              <a:srgbClr val="D4DBE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b="1">
                <a:solidFill>
                  <a:srgbClr val="1F3D6E"/>
                </a:solidFill>
                <a:latin typeface="Inter"/>
                <a:ea typeface="Inter"/>
                <a:cs typeface="Inter"/>
                <a:sym typeface="Inter"/>
              </a:rPr>
              <a:t>Friend's name and problem</a:t>
            </a:r>
            <a:endParaRPr sz="1000" b="1">
              <a:solidFill>
                <a:srgbClr val="1F3D6E"/>
              </a:solidFill>
              <a:latin typeface="Inter"/>
              <a:ea typeface="Inter"/>
              <a:cs typeface="Inter"/>
              <a:sym typeface="Inte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5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Guard rails and copyright</a:t>
            </a:r>
            <a:endParaRPr/>
          </a:p>
          <a:p>
            <a:pPr marL="0" lvl="0" indent="0" algn="l" rtl="0">
              <a:spcBef>
                <a:spcPts val="0"/>
              </a:spcBef>
              <a:spcAft>
                <a:spcPts val="0"/>
              </a:spcAft>
              <a:buNone/>
            </a:pPr>
            <a:endParaRPr/>
          </a:p>
        </p:txBody>
      </p:sp>
      <p:sp>
        <p:nvSpPr>
          <p:cNvPr id="450" name="Google Shape;450;p5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40</a:t>
            </a:fld>
            <a:endParaRPr sz="800">
              <a:latin typeface="Nunito"/>
              <a:ea typeface="Nunito"/>
              <a:cs typeface="Nunito"/>
              <a:sym typeface="Nunito"/>
            </a:endParaRPr>
          </a:p>
        </p:txBody>
      </p:sp>
      <p:sp>
        <p:nvSpPr>
          <p:cNvPr id="451" name="Google Shape;451;p5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52" name="Google Shape;452;p52"/>
          <p:cNvSpPr txBox="1"/>
          <p:nvPr/>
        </p:nvSpPr>
        <p:spPr>
          <a:xfrm>
            <a:off x="311700" y="1073275"/>
            <a:ext cx="8008500" cy="3352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Some AI tools (like ChatGPT) will have lots of guard rails to prevent copyrighted characters being shown.</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However, AI models are trained on a lot of copyrighted materials and so, through the randomness of AI algorithms, copyrighted characters could appear in the response.</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For example, including “iconic cartoon character” in a prompt to an image model could result in Mickey Mouse appearing in the image, even if his name is not mentioned directly.</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1200"/>
              </a:spcAft>
              <a:buNone/>
            </a:pPr>
            <a:r>
              <a:rPr lang="en" sz="1600">
                <a:solidFill>
                  <a:schemeClr val="dk2"/>
                </a:solidFill>
                <a:latin typeface="Nunito"/>
                <a:ea typeface="Nunito"/>
                <a:cs typeface="Nunito"/>
                <a:sym typeface="Nunito"/>
              </a:rPr>
              <a:t>Researchers found that one of Meta’s LLM could recall 42 percent of the first Harry Potter book word for word, through some clever prompts (</a:t>
            </a:r>
            <a:r>
              <a:rPr lang="en" sz="1600" u="sng">
                <a:solidFill>
                  <a:schemeClr val="hlink"/>
                </a:solidFill>
                <a:latin typeface="Nunito"/>
                <a:ea typeface="Nunito"/>
                <a:cs typeface="Nunito"/>
                <a:sym typeface="Nunito"/>
                <a:hlinkClick r:id="rId3"/>
              </a:rPr>
              <a:t>Arstechnica</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5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Copyright issues</a:t>
            </a:r>
            <a:endParaRPr/>
          </a:p>
          <a:p>
            <a:pPr marL="0" lvl="0" indent="0" algn="l" rtl="0">
              <a:spcBef>
                <a:spcPts val="0"/>
              </a:spcBef>
              <a:spcAft>
                <a:spcPts val="0"/>
              </a:spcAft>
              <a:buNone/>
            </a:pPr>
            <a:endParaRPr/>
          </a:p>
        </p:txBody>
      </p:sp>
      <p:sp>
        <p:nvSpPr>
          <p:cNvPr id="458" name="Google Shape;458;p5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41</a:t>
            </a:fld>
            <a:endParaRPr sz="800">
              <a:latin typeface="Nunito"/>
              <a:ea typeface="Nunito"/>
              <a:cs typeface="Nunito"/>
              <a:sym typeface="Nunito"/>
            </a:endParaRPr>
          </a:p>
        </p:txBody>
      </p:sp>
      <p:sp>
        <p:nvSpPr>
          <p:cNvPr id="459" name="Google Shape;459;p5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60" name="Google Shape;460;p53"/>
          <p:cNvSpPr txBox="1"/>
          <p:nvPr/>
        </p:nvSpPr>
        <p:spPr>
          <a:xfrm>
            <a:off x="311700" y="1073275"/>
            <a:ext cx="5446800" cy="386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dirty="0">
                <a:solidFill>
                  <a:schemeClr val="dk2"/>
                </a:solidFill>
                <a:latin typeface="Nunito"/>
                <a:ea typeface="Nunito"/>
                <a:cs typeface="Nunito"/>
                <a:sym typeface="Nunito"/>
              </a:rPr>
              <a:t>One of the main issues with copyrighted materials comes when people profit (make money) by using a creator’s work without paying them.</a:t>
            </a:r>
            <a:endParaRPr sz="1600" dirty="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dirty="0">
                <a:solidFill>
                  <a:schemeClr val="dk2"/>
                </a:solidFill>
                <a:latin typeface="Nunito"/>
                <a:ea typeface="Nunito"/>
                <a:cs typeface="Nunito"/>
                <a:sym typeface="Nunito"/>
              </a:rPr>
              <a:t>For example:</a:t>
            </a:r>
            <a:endParaRPr sz="1600" dirty="0">
              <a:solidFill>
                <a:schemeClr val="dk2"/>
              </a:solidFill>
              <a:latin typeface="Nunito"/>
              <a:ea typeface="Nunito"/>
              <a:cs typeface="Nunito"/>
              <a:sym typeface="Nunito"/>
            </a:endParaRPr>
          </a:p>
          <a:p>
            <a:pPr marL="457200" marR="0" lvl="0" indent="-330200" algn="l" rtl="0">
              <a:lnSpc>
                <a:spcPct val="115000"/>
              </a:lnSpc>
              <a:spcBef>
                <a:spcPts val="1200"/>
              </a:spcBef>
              <a:spcAft>
                <a:spcPts val="0"/>
              </a:spcAft>
              <a:buClr>
                <a:schemeClr val="dk2"/>
              </a:buClr>
              <a:buSzPts val="1600"/>
              <a:buFont typeface="Nunito"/>
              <a:buChar char="●"/>
            </a:pPr>
            <a:r>
              <a:rPr lang="en" sz="1600" dirty="0">
                <a:solidFill>
                  <a:schemeClr val="dk2"/>
                </a:solidFill>
                <a:latin typeface="Nunito"/>
                <a:ea typeface="Nunito"/>
                <a:cs typeface="Nunito"/>
                <a:sym typeface="Nunito"/>
              </a:rPr>
              <a:t>Creating an ad for a product with a celebrity deepfake, where that celebrity is endorsing the product</a:t>
            </a:r>
            <a:endParaRPr sz="1600" dirty="0">
              <a:solidFill>
                <a:schemeClr val="dk2"/>
              </a:solidFill>
              <a:latin typeface="Nunito"/>
              <a:ea typeface="Nunito"/>
              <a:cs typeface="Nunito"/>
              <a:sym typeface="Nunito"/>
            </a:endParaRPr>
          </a:p>
          <a:p>
            <a:pPr marL="457200" marR="0" lvl="0" indent="-330200" algn="l" rtl="0">
              <a:lnSpc>
                <a:spcPct val="115000"/>
              </a:lnSpc>
              <a:spcBef>
                <a:spcPts val="0"/>
              </a:spcBef>
              <a:spcAft>
                <a:spcPts val="0"/>
              </a:spcAft>
              <a:buClr>
                <a:schemeClr val="dk2"/>
              </a:buClr>
              <a:buSzPts val="1600"/>
              <a:buFont typeface="Nunito"/>
              <a:buChar char="●"/>
            </a:pPr>
            <a:r>
              <a:rPr lang="en" sz="1600" dirty="0">
                <a:solidFill>
                  <a:schemeClr val="dk2"/>
                </a:solidFill>
                <a:latin typeface="Nunito"/>
                <a:ea typeface="Nunito"/>
                <a:cs typeface="Nunito"/>
                <a:sym typeface="Nunito"/>
              </a:rPr>
              <a:t>Creating a design that includes a copyrighted character, printing it on a shirt and selling it</a:t>
            </a:r>
            <a:endParaRPr sz="1600" dirty="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endParaRPr sz="1600" dirty="0">
              <a:solidFill>
                <a:schemeClr val="dk2"/>
              </a:solidFill>
              <a:latin typeface="Roboto"/>
              <a:ea typeface="Roboto"/>
              <a:cs typeface="Roboto"/>
              <a:sym typeface="Roboto"/>
            </a:endParaRPr>
          </a:p>
          <a:p>
            <a:pPr marL="0" marR="0" lvl="0" indent="0" algn="l" rtl="0">
              <a:lnSpc>
                <a:spcPct val="115000"/>
              </a:lnSpc>
              <a:spcBef>
                <a:spcPts val="1200"/>
              </a:spcBef>
              <a:spcAft>
                <a:spcPts val="1200"/>
              </a:spcAft>
              <a:buNone/>
            </a:pPr>
            <a:endParaRPr sz="1600" dirty="0">
              <a:solidFill>
                <a:schemeClr val="dk2"/>
              </a:solidFill>
              <a:latin typeface="Roboto"/>
              <a:ea typeface="Roboto"/>
              <a:cs typeface="Roboto"/>
              <a:sym typeface="Roboto"/>
            </a:endParaRPr>
          </a:p>
        </p:txBody>
      </p:sp>
      <p:pic>
        <p:nvPicPr>
          <p:cNvPr id="461" name="Google Shape;461;p53" descr="A market stall, there's shirts with a cartoon character on them that resembles iconic cartoon characters, photo-realistic"/>
          <p:cNvPicPr preferRelativeResize="0"/>
          <p:nvPr/>
        </p:nvPicPr>
        <p:blipFill rotWithShape="1">
          <a:blip r:embed="rId3">
            <a:alphaModFix/>
          </a:blip>
          <a:srcRect r="23360"/>
          <a:stretch/>
        </p:blipFill>
        <p:spPr>
          <a:xfrm>
            <a:off x="5758511" y="430810"/>
            <a:ext cx="2914289" cy="3802575"/>
          </a:xfrm>
          <a:prstGeom prst="rect">
            <a:avLst/>
          </a:prstGeom>
          <a:noFill/>
          <a:ln w="9525" cap="flat" cmpd="sng">
            <a:solidFill>
              <a:schemeClr val="accent2"/>
            </a:solidFill>
            <a:prstDash val="solid"/>
            <a:round/>
            <a:headEnd type="none" w="sm" len="sm"/>
            <a:tailEnd type="none" w="sm" len="sm"/>
          </a:ln>
        </p:spPr>
      </p:pic>
      <p:sp>
        <p:nvSpPr>
          <p:cNvPr id="462" name="Google Shape;462;p53"/>
          <p:cNvSpPr txBox="1"/>
          <p:nvPr/>
        </p:nvSpPr>
        <p:spPr>
          <a:xfrm>
            <a:off x="5744300" y="4227799"/>
            <a:ext cx="2930700" cy="588863"/>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1200"/>
              </a:spcBef>
              <a:spcAft>
                <a:spcPts val="1200"/>
              </a:spcAft>
              <a:buNone/>
            </a:pPr>
            <a:r>
              <a:rPr lang="en" sz="1500" dirty="0">
                <a:solidFill>
                  <a:schemeClr val="accent6"/>
                </a:solidFill>
                <a:latin typeface="Inter"/>
                <a:ea typeface="Inter"/>
                <a:cs typeface="Inter"/>
                <a:sym typeface="Inter"/>
              </a:rPr>
              <a:t>Generated with </a:t>
            </a:r>
            <a:r>
              <a:rPr lang="en" sz="1500" dirty="0" err="1">
                <a:solidFill>
                  <a:schemeClr val="accent6"/>
                </a:solidFill>
                <a:latin typeface="Inter"/>
                <a:ea typeface="Inter"/>
                <a:cs typeface="Inter"/>
                <a:sym typeface="Inter"/>
              </a:rPr>
              <a:t>NanoBanana</a:t>
            </a:r>
            <a:endParaRPr sz="1500" dirty="0">
              <a:solidFill>
                <a:schemeClr val="accent6"/>
              </a:solidFill>
              <a:latin typeface="Inter"/>
              <a:ea typeface="Inter"/>
              <a:cs typeface="Inter"/>
              <a:sym typeface="Inte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AI responsibly</a:t>
            </a:r>
            <a:endParaRPr/>
          </a:p>
          <a:p>
            <a:pPr marL="0" lvl="0" indent="0" algn="l" rtl="0">
              <a:spcBef>
                <a:spcPts val="0"/>
              </a:spcBef>
              <a:spcAft>
                <a:spcPts val="0"/>
              </a:spcAft>
              <a:buNone/>
            </a:pPr>
            <a:endParaRPr/>
          </a:p>
        </p:txBody>
      </p:sp>
      <p:sp>
        <p:nvSpPr>
          <p:cNvPr id="468" name="Google Shape;468;p5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42</a:t>
            </a:fld>
            <a:endParaRPr sz="800">
              <a:latin typeface="Nunito"/>
              <a:ea typeface="Nunito"/>
              <a:cs typeface="Nunito"/>
              <a:sym typeface="Nunito"/>
            </a:endParaRPr>
          </a:p>
        </p:txBody>
      </p:sp>
      <p:sp>
        <p:nvSpPr>
          <p:cNvPr id="469" name="Google Shape;469;p5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70" name="Google Shape;470;p54"/>
          <p:cNvSpPr txBox="1"/>
          <p:nvPr/>
        </p:nvSpPr>
        <p:spPr>
          <a:xfrm>
            <a:off x="359075" y="1256750"/>
            <a:ext cx="8054400" cy="294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471" name="Google Shape;471;p54"/>
          <p:cNvSpPr txBox="1"/>
          <p:nvPr/>
        </p:nvSpPr>
        <p:spPr>
          <a:xfrm>
            <a:off x="311700" y="1102000"/>
            <a:ext cx="8188200" cy="40416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chemeClr val="dk2"/>
              </a:buClr>
              <a:buSzPts val="1800"/>
              <a:buFont typeface="Nunito"/>
              <a:buChar char="●"/>
            </a:pPr>
            <a:r>
              <a:rPr lang="en" sz="1800">
                <a:solidFill>
                  <a:schemeClr val="dk2"/>
                </a:solidFill>
                <a:latin typeface="Nunito"/>
                <a:ea typeface="Nunito"/>
                <a:cs typeface="Nunito"/>
                <a:sym typeface="Nunito"/>
              </a:rPr>
              <a:t>Think about what you have learned about AI so far.</a:t>
            </a:r>
            <a:endParaRPr sz="1800">
              <a:solidFill>
                <a:schemeClr val="dk2"/>
              </a:solidFill>
              <a:latin typeface="Nunito"/>
              <a:ea typeface="Nunito"/>
              <a:cs typeface="Nunito"/>
              <a:sym typeface="Nunito"/>
            </a:endParaRPr>
          </a:p>
          <a:p>
            <a:pPr marL="457200" lvl="0" indent="-342900" algn="l" rtl="0">
              <a:lnSpc>
                <a:spcPct val="150000"/>
              </a:lnSpc>
              <a:spcBef>
                <a:spcPts val="0"/>
              </a:spcBef>
              <a:spcAft>
                <a:spcPts val="0"/>
              </a:spcAft>
              <a:buClr>
                <a:schemeClr val="dk2"/>
              </a:buClr>
              <a:buSzPts val="1800"/>
              <a:buFont typeface="Nunito"/>
              <a:buChar char="●"/>
            </a:pPr>
            <a:r>
              <a:rPr lang="en" sz="1800">
                <a:solidFill>
                  <a:schemeClr val="dk2"/>
                </a:solidFill>
                <a:latin typeface="Nunito"/>
                <a:ea typeface="Nunito"/>
                <a:cs typeface="Nunito"/>
                <a:sym typeface="Nunito"/>
              </a:rPr>
              <a:t>What are some ways that you can use AI tools responsibly?</a:t>
            </a:r>
            <a:endParaRPr sz="1800">
              <a:solidFill>
                <a:schemeClr val="dk2"/>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5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AI responsibly</a:t>
            </a:r>
            <a:endParaRPr/>
          </a:p>
          <a:p>
            <a:pPr marL="0" lvl="0" indent="0" algn="l" rtl="0">
              <a:spcBef>
                <a:spcPts val="0"/>
              </a:spcBef>
              <a:spcAft>
                <a:spcPts val="0"/>
              </a:spcAft>
              <a:buNone/>
            </a:pPr>
            <a:endParaRPr/>
          </a:p>
        </p:txBody>
      </p:sp>
      <p:sp>
        <p:nvSpPr>
          <p:cNvPr id="477" name="Google Shape;477;p5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43</a:t>
            </a:fld>
            <a:endParaRPr sz="800">
              <a:latin typeface="Nunito"/>
              <a:ea typeface="Nunito"/>
              <a:cs typeface="Nunito"/>
              <a:sym typeface="Nunito"/>
            </a:endParaRPr>
          </a:p>
        </p:txBody>
      </p:sp>
      <p:sp>
        <p:nvSpPr>
          <p:cNvPr id="478" name="Google Shape;478;p5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79" name="Google Shape;479;p55"/>
          <p:cNvSpPr txBox="1"/>
          <p:nvPr/>
        </p:nvSpPr>
        <p:spPr>
          <a:xfrm>
            <a:off x="359075" y="1256750"/>
            <a:ext cx="8054400" cy="294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480" name="Google Shape;480;p55"/>
          <p:cNvSpPr txBox="1"/>
          <p:nvPr/>
        </p:nvSpPr>
        <p:spPr>
          <a:xfrm>
            <a:off x="311700" y="1102000"/>
            <a:ext cx="8188200" cy="40416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chemeClr val="dk2"/>
              </a:buClr>
              <a:buSzPts val="1800"/>
              <a:buFont typeface="Nunito"/>
              <a:buChar char="●"/>
            </a:pPr>
            <a:r>
              <a:rPr lang="en" sz="1800">
                <a:solidFill>
                  <a:schemeClr val="dk2"/>
                </a:solidFill>
                <a:latin typeface="Nunito"/>
                <a:ea typeface="Nunito"/>
                <a:cs typeface="Nunito"/>
                <a:sym typeface="Nunito"/>
              </a:rPr>
              <a:t>Think about what you have learned about AI so far.</a:t>
            </a:r>
            <a:endParaRPr sz="1800">
              <a:solidFill>
                <a:schemeClr val="dk2"/>
              </a:solidFill>
              <a:latin typeface="Nunito"/>
              <a:ea typeface="Nunito"/>
              <a:cs typeface="Nunito"/>
              <a:sym typeface="Nunito"/>
            </a:endParaRPr>
          </a:p>
          <a:p>
            <a:pPr marL="457200" lvl="0" indent="-342900" algn="l" rtl="0">
              <a:lnSpc>
                <a:spcPct val="150000"/>
              </a:lnSpc>
              <a:spcBef>
                <a:spcPts val="0"/>
              </a:spcBef>
              <a:spcAft>
                <a:spcPts val="0"/>
              </a:spcAft>
              <a:buClr>
                <a:schemeClr val="dk2"/>
              </a:buClr>
              <a:buSzPts val="1800"/>
              <a:buFont typeface="Nunito"/>
              <a:buChar char="●"/>
            </a:pPr>
            <a:r>
              <a:rPr lang="en" sz="1800">
                <a:solidFill>
                  <a:schemeClr val="dk2"/>
                </a:solidFill>
                <a:latin typeface="Nunito"/>
                <a:ea typeface="Nunito"/>
                <a:cs typeface="Nunito"/>
                <a:sym typeface="Nunito"/>
              </a:rPr>
              <a:t>What are some ways that you can use AI tools responsibly?</a:t>
            </a:r>
            <a:endParaRPr sz="1800">
              <a:solidFill>
                <a:schemeClr val="dk2"/>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endParaRPr sz="1800">
              <a:solidFill>
                <a:schemeClr val="dk2"/>
              </a:solidFill>
              <a:latin typeface="Roboto"/>
              <a:ea typeface="Roboto"/>
              <a:cs typeface="Roboto"/>
              <a:sym typeface="Roboto"/>
            </a:endParaRPr>
          </a:p>
          <a:p>
            <a:pPr marL="0" marR="0" lvl="0" indent="0" algn="l" rtl="0">
              <a:lnSpc>
                <a:spcPct val="100000"/>
              </a:lnSpc>
              <a:spcBef>
                <a:spcPts val="0"/>
              </a:spcBef>
              <a:spcAft>
                <a:spcPts val="0"/>
              </a:spcAft>
              <a:buNone/>
            </a:pPr>
            <a:endParaRPr sz="1800">
              <a:solidFill>
                <a:schemeClr val="dk2"/>
              </a:solidFill>
              <a:latin typeface="Roboto"/>
              <a:ea typeface="Roboto"/>
              <a:cs typeface="Roboto"/>
              <a:sym typeface="Roboto"/>
            </a:endParaRPr>
          </a:p>
        </p:txBody>
      </p:sp>
      <p:pic>
        <p:nvPicPr>
          <p:cNvPr id="481" name="Google Shape;481;p55"/>
          <p:cNvPicPr preferRelativeResize="0"/>
          <p:nvPr/>
        </p:nvPicPr>
        <p:blipFill>
          <a:blip r:embed="rId3">
            <a:alphaModFix/>
          </a:blip>
          <a:stretch>
            <a:fillRect/>
          </a:stretch>
        </p:blipFill>
        <p:spPr>
          <a:xfrm>
            <a:off x="3659647" y="3080500"/>
            <a:ext cx="1824724" cy="182472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5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Acknowledging AI use</a:t>
            </a:r>
            <a:endParaRPr/>
          </a:p>
          <a:p>
            <a:pPr marL="0" lvl="0" indent="0" algn="l" rtl="0">
              <a:spcBef>
                <a:spcPts val="0"/>
              </a:spcBef>
              <a:spcAft>
                <a:spcPts val="0"/>
              </a:spcAft>
              <a:buNone/>
            </a:pPr>
            <a:endParaRPr/>
          </a:p>
        </p:txBody>
      </p:sp>
      <p:sp>
        <p:nvSpPr>
          <p:cNvPr id="487" name="Google Shape;487;p5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44</a:t>
            </a:fld>
            <a:endParaRPr sz="800">
              <a:latin typeface="Nunito"/>
              <a:ea typeface="Nunito"/>
              <a:cs typeface="Nunito"/>
              <a:sym typeface="Nunito"/>
            </a:endParaRPr>
          </a:p>
        </p:txBody>
      </p:sp>
      <p:sp>
        <p:nvSpPr>
          <p:cNvPr id="488" name="Google Shape;488;p5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89" name="Google Shape;489;p56"/>
          <p:cNvSpPr txBox="1"/>
          <p:nvPr/>
        </p:nvSpPr>
        <p:spPr>
          <a:xfrm>
            <a:off x="359075" y="1256750"/>
            <a:ext cx="5513400" cy="340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a:solidFill>
                  <a:schemeClr val="dk2"/>
                </a:solidFill>
                <a:latin typeface="Nunito"/>
                <a:ea typeface="Nunito"/>
                <a:cs typeface="Nunito"/>
                <a:sym typeface="Nunito"/>
              </a:rPr>
              <a:t>One part of using AI responsibly is acknowledging when and where you have used AI in your work.</a:t>
            </a: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None/>
            </a:pP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None/>
            </a:pPr>
            <a:r>
              <a:rPr lang="en" sz="1800">
                <a:solidFill>
                  <a:schemeClr val="dk2"/>
                </a:solidFill>
                <a:latin typeface="Nunito"/>
                <a:ea typeface="Nunito"/>
                <a:cs typeface="Nunito"/>
                <a:sym typeface="Nunito"/>
              </a:rPr>
              <a:t>In these lessons, there are images that have been generated with AI. Each one has an acknowledges with the model used to generate it (like this one →)</a:t>
            </a: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None/>
            </a:pP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None/>
            </a:pPr>
            <a:r>
              <a:rPr lang="en" sz="1800">
                <a:solidFill>
                  <a:schemeClr val="dk2"/>
                </a:solidFill>
                <a:latin typeface="Nunito"/>
                <a:ea typeface="Nunito"/>
                <a:cs typeface="Nunito"/>
                <a:sym typeface="Nunito"/>
              </a:rPr>
              <a:t>When you have used AI, you can use statements like: “I used Claude to brainstorm ideas and organise the structure” to acknowledge this use.</a:t>
            </a:r>
            <a:endParaRPr sz="1800">
              <a:solidFill>
                <a:schemeClr val="dk2"/>
              </a:solidFill>
              <a:latin typeface="Nunito"/>
              <a:ea typeface="Nunito"/>
              <a:cs typeface="Nunito"/>
              <a:sym typeface="Nunito"/>
            </a:endParaRPr>
          </a:p>
        </p:txBody>
      </p:sp>
      <p:pic>
        <p:nvPicPr>
          <p:cNvPr id="490" name="Google Shape;490;p56" descr="Common copyright icons "/>
          <p:cNvPicPr preferRelativeResize="0"/>
          <p:nvPr/>
        </p:nvPicPr>
        <p:blipFill>
          <a:blip r:embed="rId3">
            <a:alphaModFix/>
          </a:blip>
          <a:stretch>
            <a:fillRect/>
          </a:stretch>
        </p:blipFill>
        <p:spPr>
          <a:xfrm>
            <a:off x="6008328" y="977150"/>
            <a:ext cx="2723588" cy="2723567"/>
          </a:xfrm>
          <a:prstGeom prst="rect">
            <a:avLst/>
          </a:prstGeom>
          <a:noFill/>
          <a:ln w="10175" cap="flat" cmpd="sng">
            <a:solidFill>
              <a:schemeClr val="accent2"/>
            </a:solidFill>
            <a:prstDash val="solid"/>
            <a:round/>
            <a:headEnd type="none" w="sm" len="sm"/>
            <a:tailEnd type="none" w="sm" len="sm"/>
          </a:ln>
        </p:spPr>
      </p:pic>
      <p:sp>
        <p:nvSpPr>
          <p:cNvPr id="491" name="Google Shape;491;p56"/>
          <p:cNvSpPr txBox="1"/>
          <p:nvPr/>
        </p:nvSpPr>
        <p:spPr>
          <a:xfrm>
            <a:off x="6008275" y="3700725"/>
            <a:ext cx="2723700" cy="665700"/>
          </a:xfrm>
          <a:prstGeom prst="rect">
            <a:avLst/>
          </a:prstGeom>
          <a:solidFill>
            <a:schemeClr val="lt2"/>
          </a:solidFill>
          <a:ln>
            <a:noFill/>
          </a:ln>
        </p:spPr>
        <p:txBody>
          <a:bodyPr spcFirstLastPara="1" wrap="square" lIns="97750" tIns="97750" rIns="97750" bIns="97750" anchor="t" anchorCtr="0">
            <a:noAutofit/>
          </a:bodyPr>
          <a:lstStyle/>
          <a:p>
            <a:pPr marL="0" marR="0" lvl="0" indent="0" algn="ctr" rtl="0">
              <a:lnSpc>
                <a:spcPct val="100000"/>
              </a:lnSpc>
              <a:spcBef>
                <a:spcPts val="0"/>
              </a:spcBef>
              <a:spcAft>
                <a:spcPts val="0"/>
              </a:spcAft>
              <a:buNone/>
            </a:pPr>
            <a:r>
              <a:rPr lang="en">
                <a:solidFill>
                  <a:schemeClr val="accent6"/>
                </a:solidFill>
                <a:latin typeface="Inter"/>
                <a:ea typeface="Inter"/>
                <a:cs typeface="Inter"/>
                <a:sym typeface="Inter"/>
              </a:rPr>
              <a:t>Copyright icon, generated using NanoBanana</a:t>
            </a:r>
            <a:br>
              <a:rPr lang="en" sz="1283">
                <a:solidFill>
                  <a:schemeClr val="accent6"/>
                </a:solidFill>
                <a:latin typeface="Roboto"/>
                <a:ea typeface="Roboto"/>
                <a:cs typeface="Roboto"/>
                <a:sym typeface="Roboto"/>
              </a:rPr>
            </a:br>
            <a:endParaRPr sz="1283">
              <a:solidFill>
                <a:schemeClr val="accent6"/>
              </a:solidFill>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5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Journaling and drafting</a:t>
            </a:r>
            <a:endParaRPr/>
          </a:p>
          <a:p>
            <a:pPr marL="0" lvl="0" indent="0" algn="l" rtl="0">
              <a:spcBef>
                <a:spcPts val="0"/>
              </a:spcBef>
              <a:spcAft>
                <a:spcPts val="0"/>
              </a:spcAft>
              <a:buNone/>
            </a:pPr>
            <a:endParaRPr/>
          </a:p>
        </p:txBody>
      </p:sp>
      <p:sp>
        <p:nvSpPr>
          <p:cNvPr id="497" name="Google Shape;497;p5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45</a:t>
            </a:fld>
            <a:endParaRPr sz="800">
              <a:latin typeface="Nunito"/>
              <a:ea typeface="Nunito"/>
              <a:cs typeface="Nunito"/>
              <a:sym typeface="Nunito"/>
            </a:endParaRPr>
          </a:p>
        </p:txBody>
      </p:sp>
      <p:sp>
        <p:nvSpPr>
          <p:cNvPr id="498" name="Google Shape;498;p5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99" name="Google Shape;499;p57"/>
          <p:cNvSpPr txBox="1"/>
          <p:nvPr/>
        </p:nvSpPr>
        <p:spPr>
          <a:xfrm>
            <a:off x="359075" y="1256750"/>
            <a:ext cx="5876700" cy="2946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When you work on projects or assignments over days or weeks, it’s a good idea to keep a journal or log.</a:t>
            </a: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This can include how you used AI, what prompts you used, and why you used AI.</a:t>
            </a: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It’s also useful to keep draft copies, which show your progress throughout your assignment work.</a:t>
            </a: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endParaRPr sz="1800">
              <a:solidFill>
                <a:schemeClr val="dk2"/>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Shows your </a:t>
            </a:r>
            <a:r>
              <a:rPr lang="en" sz="1800" i="1">
                <a:solidFill>
                  <a:schemeClr val="dk2"/>
                </a:solidFill>
                <a:latin typeface="Nunito"/>
                <a:ea typeface="Nunito"/>
                <a:cs typeface="Nunito"/>
                <a:sym typeface="Nunito"/>
              </a:rPr>
              <a:t>process </a:t>
            </a:r>
            <a:r>
              <a:rPr lang="en" sz="1800">
                <a:solidFill>
                  <a:schemeClr val="dk2"/>
                </a:solidFill>
                <a:latin typeface="Nunito"/>
                <a:ea typeface="Nunito"/>
                <a:cs typeface="Nunito"/>
                <a:sym typeface="Nunito"/>
              </a:rPr>
              <a:t>and </a:t>
            </a:r>
            <a:r>
              <a:rPr lang="en" sz="1800" i="1">
                <a:solidFill>
                  <a:schemeClr val="dk2"/>
                </a:solidFill>
                <a:latin typeface="Nunito"/>
                <a:ea typeface="Nunito"/>
                <a:cs typeface="Nunito"/>
                <a:sym typeface="Nunito"/>
              </a:rPr>
              <a:t>progress</a:t>
            </a:r>
            <a:r>
              <a:rPr lang="en" sz="1800">
                <a:solidFill>
                  <a:schemeClr val="dk2"/>
                </a:solidFill>
                <a:latin typeface="Nunito"/>
                <a:ea typeface="Nunito"/>
                <a:cs typeface="Nunito"/>
                <a:sym typeface="Nunito"/>
              </a:rPr>
              <a:t>, not just your </a:t>
            </a:r>
            <a:r>
              <a:rPr lang="en" sz="1800" i="1">
                <a:solidFill>
                  <a:schemeClr val="dk2"/>
                </a:solidFill>
                <a:latin typeface="Nunito"/>
                <a:ea typeface="Nunito"/>
                <a:cs typeface="Nunito"/>
                <a:sym typeface="Nunito"/>
              </a:rPr>
              <a:t>product</a:t>
            </a:r>
            <a:r>
              <a:rPr lang="en" sz="1800">
                <a:solidFill>
                  <a:schemeClr val="dk2"/>
                </a:solidFill>
                <a:latin typeface="Nunito"/>
                <a:ea typeface="Nunito"/>
                <a:cs typeface="Nunito"/>
                <a:sym typeface="Nunito"/>
              </a:rPr>
              <a:t>.</a:t>
            </a:r>
            <a:r>
              <a:rPr lang="en" sz="1800" i="1">
                <a:solidFill>
                  <a:schemeClr val="dk2"/>
                </a:solidFill>
                <a:latin typeface="Nunito"/>
                <a:ea typeface="Nunito"/>
                <a:cs typeface="Nunito"/>
                <a:sym typeface="Nunito"/>
              </a:rPr>
              <a:t> </a:t>
            </a:r>
            <a:endParaRPr sz="1800" i="1">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pic>
        <p:nvPicPr>
          <p:cNvPr id="500" name="Google Shape;500;p57"/>
          <p:cNvPicPr preferRelativeResize="0"/>
          <p:nvPr/>
        </p:nvPicPr>
        <p:blipFill>
          <a:blip r:embed="rId3">
            <a:alphaModFix/>
          </a:blip>
          <a:stretch>
            <a:fillRect/>
          </a:stretch>
        </p:blipFill>
        <p:spPr>
          <a:xfrm>
            <a:off x="6605175" y="570350"/>
            <a:ext cx="2227127" cy="3340690"/>
          </a:xfrm>
          <a:prstGeom prst="rect">
            <a:avLst/>
          </a:prstGeom>
          <a:noFill/>
          <a:ln w="9525" cap="flat" cmpd="sng">
            <a:solidFill>
              <a:schemeClr val="accent2"/>
            </a:solidFill>
            <a:prstDash val="solid"/>
            <a:round/>
            <a:headEnd type="none" w="sm" len="sm"/>
            <a:tailEnd type="none" w="sm" len="sm"/>
          </a:ln>
        </p:spPr>
      </p:pic>
      <p:sp>
        <p:nvSpPr>
          <p:cNvPr id="501" name="Google Shape;501;p57"/>
          <p:cNvSpPr txBox="1"/>
          <p:nvPr/>
        </p:nvSpPr>
        <p:spPr>
          <a:xfrm>
            <a:off x="6605175" y="3911050"/>
            <a:ext cx="2227200" cy="752100"/>
          </a:xfrm>
          <a:prstGeom prst="rect">
            <a:avLst/>
          </a:prstGeom>
          <a:solidFill>
            <a:schemeClr val="lt2"/>
          </a:solidFill>
          <a:ln>
            <a:noFill/>
          </a:ln>
        </p:spPr>
        <p:txBody>
          <a:bodyPr spcFirstLastPara="1" wrap="square" lIns="97750" tIns="97750" rIns="97750" bIns="97750" anchor="t" anchorCtr="0">
            <a:noAutofit/>
          </a:bodyPr>
          <a:lstStyle/>
          <a:p>
            <a:pPr marL="0" marR="0" lvl="0" indent="0" algn="ctr" rtl="0">
              <a:lnSpc>
                <a:spcPct val="100000"/>
              </a:lnSpc>
              <a:spcBef>
                <a:spcPts val="0"/>
              </a:spcBef>
              <a:spcAft>
                <a:spcPts val="0"/>
              </a:spcAft>
              <a:buNone/>
            </a:pPr>
            <a:r>
              <a:rPr lang="en" sz="1300">
                <a:solidFill>
                  <a:schemeClr val="accent6"/>
                </a:solidFill>
                <a:latin typeface="Inter"/>
                <a:ea typeface="Inter"/>
                <a:cs typeface="Inter"/>
                <a:sym typeface="Inter"/>
              </a:rPr>
              <a:t>Unknown person writing,</a:t>
            </a:r>
            <a:endParaRPr sz="1300">
              <a:solidFill>
                <a:schemeClr val="accent6"/>
              </a:solidFill>
              <a:latin typeface="Inter"/>
              <a:ea typeface="Inter"/>
              <a:cs typeface="Inter"/>
              <a:sym typeface="Inter"/>
            </a:endParaRPr>
          </a:p>
          <a:p>
            <a:pPr marL="0" marR="0" lvl="0" indent="0" algn="ctr" rtl="0">
              <a:lnSpc>
                <a:spcPct val="100000"/>
              </a:lnSpc>
              <a:spcBef>
                <a:spcPts val="0"/>
              </a:spcBef>
              <a:spcAft>
                <a:spcPts val="0"/>
              </a:spcAft>
              <a:buNone/>
            </a:pPr>
            <a:r>
              <a:rPr lang="en" sz="1300">
                <a:solidFill>
                  <a:schemeClr val="accent6"/>
                </a:solidFill>
                <a:latin typeface="Inter"/>
                <a:ea typeface="Inter"/>
                <a:cs typeface="Inter"/>
                <a:sym typeface="Inter"/>
              </a:rPr>
              <a:t>Source: </a:t>
            </a:r>
            <a:r>
              <a:rPr lang="en" sz="13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Marcos Paulo Prado (Unsplash)</a:t>
            </a:r>
            <a:endParaRPr sz="1300">
              <a:solidFill>
                <a:schemeClr val="accent6"/>
              </a:solidFill>
              <a:latin typeface="Inter"/>
              <a:ea typeface="Inter"/>
              <a:cs typeface="Inter"/>
              <a:sym typeface="Inte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5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Checking sources</a:t>
            </a:r>
            <a:endParaRPr/>
          </a:p>
          <a:p>
            <a:pPr marL="0" lvl="0" indent="0" algn="l" rtl="0">
              <a:spcBef>
                <a:spcPts val="0"/>
              </a:spcBef>
              <a:spcAft>
                <a:spcPts val="0"/>
              </a:spcAft>
              <a:buNone/>
            </a:pPr>
            <a:endParaRPr/>
          </a:p>
        </p:txBody>
      </p:sp>
      <p:sp>
        <p:nvSpPr>
          <p:cNvPr id="507" name="Google Shape;507;p5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46</a:t>
            </a:fld>
            <a:endParaRPr sz="800">
              <a:latin typeface="Nunito"/>
              <a:ea typeface="Nunito"/>
              <a:cs typeface="Nunito"/>
              <a:sym typeface="Nunito"/>
            </a:endParaRPr>
          </a:p>
        </p:txBody>
      </p:sp>
      <p:sp>
        <p:nvSpPr>
          <p:cNvPr id="508" name="Google Shape;508;p5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09" name="Google Shape;509;p58"/>
          <p:cNvSpPr txBox="1"/>
          <p:nvPr/>
        </p:nvSpPr>
        <p:spPr>
          <a:xfrm>
            <a:off x="311700" y="1017725"/>
            <a:ext cx="5022600" cy="412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Nunito"/>
                <a:ea typeface="Nunito"/>
                <a:cs typeface="Nunito"/>
                <a:sym typeface="Nunito"/>
              </a:rPr>
              <a:t>We looked at hallucinations in text responses in Lesson 3. A common type of text hallucinations recently have been </a:t>
            </a:r>
            <a:r>
              <a:rPr lang="en" sz="1800" i="1">
                <a:solidFill>
                  <a:schemeClr val="dk2"/>
                </a:solidFill>
                <a:latin typeface="Nunito"/>
                <a:ea typeface="Nunito"/>
                <a:cs typeface="Nunito"/>
                <a:sym typeface="Nunito"/>
              </a:rPr>
              <a:t>hallucinated sources</a:t>
            </a:r>
            <a:endParaRPr sz="1800" i="1">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When we write a report or essay, we often include references to sources (such as books and articles where we found information).</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Sometimes LLM responses will include made-up (hallucinated) sources in their responses. Real companies are already getting into trouble for not checking their sources like the Australian company Deloitte.</a:t>
            </a:r>
            <a:endParaRPr sz="1800">
              <a:solidFill>
                <a:schemeClr val="dk2"/>
              </a:solidFill>
              <a:latin typeface="Nunito"/>
              <a:ea typeface="Nunito"/>
              <a:cs typeface="Nunito"/>
              <a:sym typeface="Nunito"/>
            </a:endParaRPr>
          </a:p>
        </p:txBody>
      </p:sp>
      <p:pic>
        <p:nvPicPr>
          <p:cNvPr id="510" name="Google Shape;510;p58"/>
          <p:cNvPicPr preferRelativeResize="0"/>
          <p:nvPr/>
        </p:nvPicPr>
        <p:blipFill>
          <a:blip r:embed="rId3">
            <a:alphaModFix/>
          </a:blip>
          <a:stretch>
            <a:fillRect/>
          </a:stretch>
        </p:blipFill>
        <p:spPr>
          <a:xfrm>
            <a:off x="5457725" y="445013"/>
            <a:ext cx="3497526" cy="3197532"/>
          </a:xfrm>
          <a:prstGeom prst="rect">
            <a:avLst/>
          </a:prstGeom>
          <a:noFill/>
          <a:ln w="9525" cap="flat" cmpd="sng">
            <a:solidFill>
              <a:schemeClr val="accent2"/>
            </a:solidFill>
            <a:prstDash val="solid"/>
            <a:round/>
            <a:headEnd type="none" w="sm" len="sm"/>
            <a:tailEnd type="none" w="sm" len="sm"/>
          </a:ln>
        </p:spPr>
      </p:pic>
      <p:sp>
        <p:nvSpPr>
          <p:cNvPr id="511" name="Google Shape;511;p58"/>
          <p:cNvSpPr txBox="1"/>
          <p:nvPr/>
        </p:nvSpPr>
        <p:spPr>
          <a:xfrm>
            <a:off x="5457725" y="3642549"/>
            <a:ext cx="3497400" cy="729946"/>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1200"/>
              </a:spcBef>
              <a:spcAft>
                <a:spcPts val="1200"/>
              </a:spcAft>
              <a:buNone/>
            </a:pPr>
            <a:r>
              <a:rPr lang="en" sz="1600" dirty="0">
                <a:solidFill>
                  <a:schemeClr val="accent6"/>
                </a:solidFill>
                <a:latin typeface="Inter"/>
                <a:ea typeface="Inter"/>
                <a:cs typeface="Inter"/>
                <a:sym typeface="Inter"/>
              </a:rPr>
              <a:t>Source: </a:t>
            </a:r>
            <a:r>
              <a:rPr lang="en" sz="1600" u="sng" dirty="0">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The Guardian</a:t>
            </a:r>
            <a:endParaRPr sz="1600" dirty="0">
              <a:solidFill>
                <a:schemeClr val="accent6"/>
              </a:solidFill>
              <a:latin typeface="Inter"/>
              <a:ea typeface="Inter"/>
              <a:cs typeface="Inter"/>
              <a:sym typeface="Inte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9"/>
          <p:cNvSpPr txBox="1">
            <a:spLocks noGrp="1"/>
          </p:cNvSpPr>
          <p:nvPr>
            <p:ph type="title"/>
          </p:nvPr>
        </p:nvSpPr>
        <p:spPr>
          <a:xfrm>
            <a:off x="311700" y="326825"/>
            <a:ext cx="6237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Checking sources demo</a:t>
            </a:r>
            <a:endParaRPr/>
          </a:p>
          <a:p>
            <a:pPr marL="0" lvl="0" indent="0" algn="l" rtl="0">
              <a:spcBef>
                <a:spcPts val="0"/>
              </a:spcBef>
              <a:spcAft>
                <a:spcPts val="0"/>
              </a:spcAft>
              <a:buNone/>
            </a:pPr>
            <a:endParaRPr/>
          </a:p>
        </p:txBody>
      </p:sp>
      <p:sp>
        <p:nvSpPr>
          <p:cNvPr id="517" name="Google Shape;517;p5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47</a:t>
            </a:fld>
            <a:endParaRPr sz="800">
              <a:latin typeface="Nunito"/>
              <a:ea typeface="Nunito"/>
              <a:cs typeface="Nunito"/>
              <a:sym typeface="Nunito"/>
            </a:endParaRPr>
          </a:p>
        </p:txBody>
      </p:sp>
      <p:sp>
        <p:nvSpPr>
          <p:cNvPr id="518" name="Google Shape;518;p5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19" name="Google Shape;519;p59"/>
          <p:cNvSpPr txBox="1"/>
          <p:nvPr/>
        </p:nvSpPr>
        <p:spPr>
          <a:xfrm>
            <a:off x="359075" y="1256750"/>
            <a:ext cx="5915100" cy="360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dk2"/>
                </a:solidFill>
                <a:latin typeface="Nunito"/>
                <a:ea typeface="Nunito"/>
                <a:cs typeface="Nunito"/>
                <a:sym typeface="Nunito"/>
              </a:rPr>
              <a:t>Let’s look at some ways of checking if sources are real. Let’s pretend we’re marking an assignment for a student who’s written an assignment on Albatrosses in Australia. </a:t>
            </a:r>
            <a:br>
              <a:rPr lang="en" sz="1700">
                <a:solidFill>
                  <a:schemeClr val="dk2"/>
                </a:solidFill>
                <a:latin typeface="Nunito"/>
                <a:ea typeface="Nunito"/>
                <a:cs typeface="Nunito"/>
                <a:sym typeface="Nunito"/>
              </a:rPr>
            </a:br>
            <a:br>
              <a:rPr lang="en" sz="1700">
                <a:solidFill>
                  <a:schemeClr val="dk2"/>
                </a:solidFill>
                <a:latin typeface="Nunito"/>
                <a:ea typeface="Nunito"/>
                <a:cs typeface="Nunito"/>
                <a:sym typeface="Nunito"/>
              </a:rPr>
            </a:br>
            <a:r>
              <a:rPr lang="en" sz="1700">
                <a:solidFill>
                  <a:schemeClr val="dk2"/>
                </a:solidFill>
                <a:latin typeface="Nunito"/>
                <a:ea typeface="Nunito"/>
                <a:cs typeface="Nunito"/>
                <a:sym typeface="Nunito"/>
              </a:rPr>
              <a:t>They cite these sources:</a:t>
            </a:r>
            <a:br>
              <a:rPr lang="en" sz="1700">
                <a:solidFill>
                  <a:schemeClr val="dk2"/>
                </a:solidFill>
                <a:latin typeface="Nunito"/>
                <a:ea typeface="Nunito"/>
                <a:cs typeface="Nunito"/>
                <a:sym typeface="Nunito"/>
              </a:rPr>
            </a:br>
            <a:endParaRPr sz="1700">
              <a:solidFill>
                <a:schemeClr val="dk2"/>
              </a:solidFill>
              <a:latin typeface="Nunito"/>
              <a:ea typeface="Nunito"/>
              <a:cs typeface="Nunito"/>
              <a:sym typeface="Nunito"/>
            </a:endParaRPr>
          </a:p>
          <a:p>
            <a:pPr marL="457200" lvl="0" indent="-336550" algn="l" rtl="0">
              <a:spcBef>
                <a:spcPts val="0"/>
              </a:spcBef>
              <a:spcAft>
                <a:spcPts val="0"/>
              </a:spcAft>
              <a:buClr>
                <a:schemeClr val="dk2"/>
              </a:buClr>
              <a:buSzPts val="1700"/>
              <a:buFont typeface="Nunito"/>
              <a:buChar char="●"/>
            </a:pPr>
            <a:r>
              <a:rPr lang="en" sz="1700">
                <a:solidFill>
                  <a:schemeClr val="dk2"/>
                </a:solidFill>
                <a:latin typeface="Nunito"/>
                <a:ea typeface="Nunito"/>
                <a:cs typeface="Nunito"/>
                <a:sym typeface="Nunito"/>
              </a:rPr>
              <a:t>Barwell, G. (2013). Albatross. Reaktion Books.</a:t>
            </a:r>
            <a:endParaRPr sz="1700">
              <a:solidFill>
                <a:schemeClr val="dk2"/>
              </a:solidFill>
              <a:latin typeface="Nunito"/>
              <a:ea typeface="Nunito"/>
              <a:cs typeface="Nunito"/>
              <a:sym typeface="Nunito"/>
            </a:endParaRPr>
          </a:p>
          <a:p>
            <a:pPr marL="457200" lvl="0" indent="-336550" algn="l" rtl="0">
              <a:spcBef>
                <a:spcPts val="0"/>
              </a:spcBef>
              <a:spcAft>
                <a:spcPts val="0"/>
              </a:spcAft>
              <a:buClr>
                <a:schemeClr val="dk2"/>
              </a:buClr>
              <a:buSzPts val="1700"/>
              <a:buFont typeface="Nunito"/>
              <a:buChar char="●"/>
            </a:pPr>
            <a:r>
              <a:rPr lang="en" sz="1700">
                <a:solidFill>
                  <a:schemeClr val="dk2"/>
                </a:solidFill>
                <a:latin typeface="Nunito"/>
                <a:ea typeface="Nunito"/>
                <a:cs typeface="Nunito"/>
                <a:sym typeface="Nunito"/>
              </a:rPr>
              <a:t>Vance, R. T., &amp; Holloway, G. D. (2024). Winds of the Southern Ocean: The conservation biology of Australian albatrosses. CSIRO Publishing.</a:t>
            </a:r>
            <a:endParaRPr sz="1700">
              <a:solidFill>
                <a:schemeClr val="dk2"/>
              </a:solidFill>
              <a:latin typeface="Nunito"/>
              <a:ea typeface="Nunito"/>
              <a:cs typeface="Nunito"/>
              <a:sym typeface="Nunito"/>
            </a:endParaRPr>
          </a:p>
          <a:p>
            <a:pPr marL="457200" lvl="0" indent="0" algn="l" rtl="0">
              <a:spcBef>
                <a:spcPts val="0"/>
              </a:spcBef>
              <a:spcAft>
                <a:spcPts val="0"/>
              </a:spcAft>
              <a:buNone/>
            </a:pPr>
            <a:endParaRPr sz="1700">
              <a:solidFill>
                <a:schemeClr val="dk2"/>
              </a:solidFill>
              <a:latin typeface="Nunito"/>
              <a:ea typeface="Nunito"/>
              <a:cs typeface="Nunito"/>
              <a:sym typeface="Nunito"/>
            </a:endParaRPr>
          </a:p>
          <a:p>
            <a:pPr marL="0" lvl="0" indent="0" algn="l" rtl="0">
              <a:spcBef>
                <a:spcPts val="0"/>
              </a:spcBef>
              <a:spcAft>
                <a:spcPts val="0"/>
              </a:spcAft>
              <a:buNone/>
            </a:pPr>
            <a:r>
              <a:rPr lang="en" sz="1700">
                <a:solidFill>
                  <a:schemeClr val="dk2"/>
                </a:solidFill>
                <a:latin typeface="Nunito"/>
                <a:ea typeface="Nunito"/>
                <a:cs typeface="Nunito"/>
                <a:sym typeface="Nunito"/>
              </a:rPr>
              <a:t>How can we check these sources are real?</a:t>
            </a:r>
            <a:endParaRPr sz="17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pic>
        <p:nvPicPr>
          <p:cNvPr id="520" name="Google Shape;520;p59"/>
          <p:cNvPicPr preferRelativeResize="0"/>
          <p:nvPr/>
        </p:nvPicPr>
        <p:blipFill>
          <a:blip r:embed="rId3">
            <a:alphaModFix/>
          </a:blip>
          <a:stretch>
            <a:fillRect/>
          </a:stretch>
        </p:blipFill>
        <p:spPr>
          <a:xfrm>
            <a:off x="6708236" y="213550"/>
            <a:ext cx="2135125" cy="3199933"/>
          </a:xfrm>
          <a:prstGeom prst="rect">
            <a:avLst/>
          </a:prstGeom>
          <a:noFill/>
          <a:ln w="9525" cap="flat" cmpd="sng">
            <a:solidFill>
              <a:schemeClr val="accent2"/>
            </a:solidFill>
            <a:prstDash val="solid"/>
            <a:round/>
            <a:headEnd type="none" w="sm" len="sm"/>
            <a:tailEnd type="none" w="sm" len="sm"/>
          </a:ln>
        </p:spPr>
      </p:pic>
      <p:sp>
        <p:nvSpPr>
          <p:cNvPr id="521" name="Google Shape;521;p59"/>
          <p:cNvSpPr txBox="1"/>
          <p:nvPr/>
        </p:nvSpPr>
        <p:spPr>
          <a:xfrm>
            <a:off x="6697175" y="3413475"/>
            <a:ext cx="2171700" cy="1336800"/>
          </a:xfrm>
          <a:prstGeom prst="rect">
            <a:avLst/>
          </a:prstGeom>
          <a:solidFill>
            <a:schemeClr val="lt2"/>
          </a:solidFill>
          <a:ln>
            <a:noFill/>
          </a:ln>
        </p:spPr>
        <p:txBody>
          <a:bodyPr spcFirstLastPara="1" wrap="square" lIns="97750" tIns="97750" rIns="97750" bIns="97750" anchor="t" anchorCtr="0">
            <a:noAutofit/>
          </a:bodyPr>
          <a:lstStyle/>
          <a:p>
            <a:pPr marL="0" marR="0" lvl="0" indent="0" algn="ctr" rtl="0">
              <a:lnSpc>
                <a:spcPct val="100000"/>
              </a:lnSpc>
              <a:spcBef>
                <a:spcPts val="0"/>
              </a:spcBef>
              <a:spcAft>
                <a:spcPts val="0"/>
              </a:spcAft>
              <a:buNone/>
            </a:pPr>
            <a:r>
              <a:rPr lang="en" sz="1283">
                <a:solidFill>
                  <a:schemeClr val="accent6"/>
                </a:solidFill>
                <a:latin typeface="Inter"/>
                <a:ea typeface="Inter"/>
                <a:cs typeface="Inter"/>
                <a:sym typeface="Inter"/>
              </a:rPr>
              <a:t>Albatrosses are a type of seabird with large wings.</a:t>
            </a:r>
            <a:br>
              <a:rPr lang="en" sz="1283">
                <a:solidFill>
                  <a:schemeClr val="accent6"/>
                </a:solidFill>
                <a:latin typeface="Inter"/>
                <a:ea typeface="Inter"/>
                <a:cs typeface="Inter"/>
                <a:sym typeface="Inter"/>
              </a:rPr>
            </a:br>
            <a:endParaRPr sz="1283">
              <a:solidFill>
                <a:schemeClr val="accent6"/>
              </a:solidFill>
              <a:latin typeface="Inter"/>
              <a:ea typeface="Inter"/>
              <a:cs typeface="Inter"/>
              <a:sym typeface="Inter"/>
            </a:endParaRPr>
          </a:p>
          <a:p>
            <a:pPr marL="0" marR="0" lvl="0" indent="0" algn="ctr" rtl="0">
              <a:lnSpc>
                <a:spcPct val="100000"/>
              </a:lnSpc>
              <a:spcBef>
                <a:spcPts val="0"/>
              </a:spcBef>
              <a:spcAft>
                <a:spcPts val="0"/>
              </a:spcAft>
              <a:buNone/>
            </a:pPr>
            <a:r>
              <a:rPr lang="en" sz="1283">
                <a:solidFill>
                  <a:schemeClr val="accent6"/>
                </a:solidFill>
                <a:latin typeface="Inter"/>
                <a:ea typeface="Inter"/>
                <a:cs typeface="Inter"/>
                <a:sym typeface="Inter"/>
              </a:rPr>
              <a:t>Source: </a:t>
            </a:r>
            <a:r>
              <a:rPr lang="en" sz="1283"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Paul Carroll (Unsplash)</a:t>
            </a:r>
            <a:endParaRPr sz="1283">
              <a:solidFill>
                <a:schemeClr val="accent6"/>
              </a:solidFill>
              <a:latin typeface="Inter"/>
              <a:ea typeface="Inter"/>
              <a:cs typeface="Inter"/>
              <a:sym typeface="Inte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6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Checking sources demo</a:t>
            </a:r>
            <a:endParaRPr/>
          </a:p>
          <a:p>
            <a:pPr marL="0" lvl="0" indent="0" algn="l" rtl="0">
              <a:spcBef>
                <a:spcPts val="0"/>
              </a:spcBef>
              <a:spcAft>
                <a:spcPts val="0"/>
              </a:spcAft>
              <a:buNone/>
            </a:pPr>
            <a:endParaRPr/>
          </a:p>
        </p:txBody>
      </p:sp>
      <p:sp>
        <p:nvSpPr>
          <p:cNvPr id="527" name="Google Shape;527;p6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48</a:t>
            </a:fld>
            <a:endParaRPr sz="800">
              <a:latin typeface="Nunito"/>
              <a:ea typeface="Nunito"/>
              <a:cs typeface="Nunito"/>
              <a:sym typeface="Nunito"/>
            </a:endParaRPr>
          </a:p>
        </p:txBody>
      </p:sp>
      <p:sp>
        <p:nvSpPr>
          <p:cNvPr id="528" name="Google Shape;528;p6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29" name="Google Shape;529;p60"/>
          <p:cNvSpPr txBox="1"/>
          <p:nvPr/>
        </p:nvSpPr>
        <p:spPr>
          <a:xfrm>
            <a:off x="359075" y="1256750"/>
            <a:ext cx="5915100" cy="360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pic>
        <p:nvPicPr>
          <p:cNvPr id="530" name="Google Shape;530;p60"/>
          <p:cNvPicPr preferRelativeResize="0"/>
          <p:nvPr/>
        </p:nvPicPr>
        <p:blipFill rotWithShape="1">
          <a:blip r:embed="rId3">
            <a:alphaModFix/>
          </a:blip>
          <a:srcRect r="19743"/>
          <a:stretch/>
        </p:blipFill>
        <p:spPr>
          <a:xfrm>
            <a:off x="359075" y="922424"/>
            <a:ext cx="6180559" cy="4100051"/>
          </a:xfrm>
          <a:prstGeom prst="rect">
            <a:avLst/>
          </a:prstGeom>
          <a:noFill/>
          <a:ln>
            <a:noFill/>
          </a:ln>
        </p:spPr>
      </p:pic>
      <p:sp>
        <p:nvSpPr>
          <p:cNvPr id="531" name="Google Shape;531;p60"/>
          <p:cNvSpPr txBox="1"/>
          <p:nvPr/>
        </p:nvSpPr>
        <p:spPr>
          <a:xfrm>
            <a:off x="7106550" y="2222475"/>
            <a:ext cx="1762200" cy="123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dk2"/>
                </a:solidFill>
                <a:latin typeface="Ultra"/>
                <a:ea typeface="Ultra"/>
                <a:cs typeface="Ultra"/>
                <a:sym typeface="Ultra"/>
              </a:rPr>
              <a:t>TRUE SOURCE ☑️</a:t>
            </a:r>
            <a:endParaRPr sz="2300">
              <a:solidFill>
                <a:schemeClr val="dk2"/>
              </a:solidFill>
              <a:latin typeface="Ultra"/>
              <a:ea typeface="Ultra"/>
              <a:cs typeface="Ultra"/>
              <a:sym typeface="Ultra"/>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6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Checking sources demo</a:t>
            </a:r>
            <a:endParaRPr/>
          </a:p>
          <a:p>
            <a:pPr marL="0" lvl="0" indent="0" algn="l" rtl="0">
              <a:spcBef>
                <a:spcPts val="0"/>
              </a:spcBef>
              <a:spcAft>
                <a:spcPts val="0"/>
              </a:spcAft>
              <a:buNone/>
            </a:pPr>
            <a:endParaRPr/>
          </a:p>
        </p:txBody>
      </p:sp>
      <p:sp>
        <p:nvSpPr>
          <p:cNvPr id="537" name="Google Shape;537;p6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49</a:t>
            </a:fld>
            <a:endParaRPr sz="800">
              <a:latin typeface="Nunito"/>
              <a:ea typeface="Nunito"/>
              <a:cs typeface="Nunito"/>
              <a:sym typeface="Nunito"/>
            </a:endParaRPr>
          </a:p>
        </p:txBody>
      </p:sp>
      <p:sp>
        <p:nvSpPr>
          <p:cNvPr id="538" name="Google Shape;538;p6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39" name="Google Shape;539;p61"/>
          <p:cNvSpPr txBox="1"/>
          <p:nvPr/>
        </p:nvSpPr>
        <p:spPr>
          <a:xfrm>
            <a:off x="6197175" y="2345550"/>
            <a:ext cx="2452200" cy="123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dk2"/>
                </a:solidFill>
                <a:latin typeface="Ultra"/>
                <a:ea typeface="Ultra"/>
                <a:cs typeface="Ultra"/>
                <a:sym typeface="Ultra"/>
              </a:rPr>
              <a:t>FAKE SOURCE </a:t>
            </a:r>
            <a:endParaRPr sz="2300">
              <a:solidFill>
                <a:schemeClr val="dk2"/>
              </a:solidFill>
              <a:latin typeface="Ultra"/>
              <a:ea typeface="Ultra"/>
              <a:cs typeface="Ultra"/>
              <a:sym typeface="Ultra"/>
            </a:endParaRPr>
          </a:p>
          <a:p>
            <a:pPr marL="0" lvl="0" indent="0" algn="ctr" rtl="0">
              <a:spcBef>
                <a:spcPts val="0"/>
              </a:spcBef>
              <a:spcAft>
                <a:spcPts val="0"/>
              </a:spcAft>
              <a:buNone/>
            </a:pPr>
            <a:r>
              <a:rPr lang="en" sz="2300">
                <a:solidFill>
                  <a:schemeClr val="dk2"/>
                </a:solidFill>
                <a:latin typeface="Ultra"/>
                <a:ea typeface="Ultra"/>
                <a:cs typeface="Ultra"/>
                <a:sym typeface="Ultra"/>
              </a:rPr>
              <a:t>☑️</a:t>
            </a:r>
            <a:endParaRPr sz="2300">
              <a:solidFill>
                <a:schemeClr val="dk2"/>
              </a:solidFill>
              <a:latin typeface="Ultra"/>
              <a:ea typeface="Ultra"/>
              <a:cs typeface="Ultra"/>
              <a:sym typeface="Ultra"/>
            </a:endParaRPr>
          </a:p>
        </p:txBody>
      </p:sp>
      <p:pic>
        <p:nvPicPr>
          <p:cNvPr id="540" name="Google Shape;540;p61"/>
          <p:cNvPicPr preferRelativeResize="0"/>
          <p:nvPr/>
        </p:nvPicPr>
        <p:blipFill>
          <a:blip r:embed="rId3">
            <a:alphaModFix/>
          </a:blip>
          <a:stretch>
            <a:fillRect/>
          </a:stretch>
        </p:blipFill>
        <p:spPr>
          <a:xfrm>
            <a:off x="439825" y="1049388"/>
            <a:ext cx="4817976" cy="40074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do people use AI for?</a:t>
            </a:r>
            <a:endParaRPr/>
          </a:p>
          <a:p>
            <a:pPr marL="0" lvl="0" indent="0" algn="l" rtl="0">
              <a:spcBef>
                <a:spcPts val="0"/>
              </a:spcBef>
              <a:spcAft>
                <a:spcPts val="0"/>
              </a:spcAft>
              <a:buNone/>
            </a:pPr>
            <a:endParaRPr/>
          </a:p>
        </p:txBody>
      </p:sp>
      <p:sp>
        <p:nvSpPr>
          <p:cNvPr id="111" name="Google Shape;111;p1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a:t>
            </a:fld>
            <a:endParaRPr sz="800">
              <a:latin typeface="Nunito"/>
              <a:ea typeface="Nunito"/>
              <a:cs typeface="Nunito"/>
              <a:sym typeface="Nunito"/>
            </a:endParaRPr>
          </a:p>
        </p:txBody>
      </p:sp>
      <p:sp>
        <p:nvSpPr>
          <p:cNvPr id="112" name="Google Shape;112;p1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13" name="Google Shape;113;p17"/>
          <p:cNvSpPr txBox="1"/>
          <p:nvPr/>
        </p:nvSpPr>
        <p:spPr>
          <a:xfrm>
            <a:off x="311700" y="1102000"/>
            <a:ext cx="7922100" cy="24021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a:solidFill>
                  <a:schemeClr val="dk1"/>
                </a:solidFill>
                <a:latin typeface="Nunito Light"/>
                <a:ea typeface="Nunito Light"/>
                <a:cs typeface="Nunito Light"/>
                <a:sym typeface="Nunito Light"/>
              </a:rPr>
              <a:t>Brainstorm some known uses:</a:t>
            </a:r>
            <a:endParaRPr sz="1800">
              <a:solidFill>
                <a:schemeClr val="dk1"/>
              </a:solidFill>
              <a:latin typeface="Nunito Light"/>
              <a:ea typeface="Nunito Light"/>
              <a:cs typeface="Nunito Light"/>
              <a:sym typeface="Nunito Light"/>
            </a:endParaRPr>
          </a:p>
          <a:p>
            <a:pPr marL="457200" lvl="0" indent="-342900" algn="l" rtl="0">
              <a:lnSpc>
                <a:spcPct val="150000"/>
              </a:lnSpc>
              <a:spcBef>
                <a:spcPts val="0"/>
              </a:spcBef>
              <a:spcAft>
                <a:spcPts val="0"/>
              </a:spcAft>
              <a:buClr>
                <a:schemeClr val="dk1"/>
              </a:buClr>
              <a:buSzPts val="1800"/>
              <a:buFont typeface="Nunito Light"/>
              <a:buChar char="●"/>
            </a:pPr>
            <a:r>
              <a:rPr lang="en" sz="1800">
                <a:solidFill>
                  <a:schemeClr val="dk1"/>
                </a:solidFill>
                <a:latin typeface="Nunito Light"/>
                <a:ea typeface="Nunito Light"/>
                <a:cs typeface="Nunito Light"/>
                <a:sym typeface="Nunito Light"/>
              </a:rPr>
              <a:t>Do you or your family use it?</a:t>
            </a:r>
            <a:endParaRPr sz="1800">
              <a:solidFill>
                <a:schemeClr val="dk1"/>
              </a:solidFill>
              <a:latin typeface="Nunito Light"/>
              <a:ea typeface="Nunito Light"/>
              <a:cs typeface="Nunito Light"/>
              <a:sym typeface="Nunito Light"/>
            </a:endParaRPr>
          </a:p>
          <a:p>
            <a:pPr marL="457200" lvl="0" indent="-342900" algn="l" rtl="0">
              <a:lnSpc>
                <a:spcPct val="150000"/>
              </a:lnSpc>
              <a:spcBef>
                <a:spcPts val="0"/>
              </a:spcBef>
              <a:spcAft>
                <a:spcPts val="0"/>
              </a:spcAft>
              <a:buClr>
                <a:schemeClr val="dk1"/>
              </a:buClr>
              <a:buSzPts val="1800"/>
              <a:buFont typeface="Nunito Light"/>
              <a:buChar char="●"/>
            </a:pPr>
            <a:r>
              <a:rPr lang="en" sz="1800">
                <a:solidFill>
                  <a:schemeClr val="dk1"/>
                </a:solidFill>
                <a:latin typeface="Nunito Light"/>
                <a:ea typeface="Nunito Light"/>
                <a:cs typeface="Nunito Light"/>
                <a:sym typeface="Nunito Light"/>
              </a:rPr>
              <a:t>What have they used it for?</a:t>
            </a:r>
            <a:endParaRPr sz="1800">
              <a:solidFill>
                <a:schemeClr val="dk1"/>
              </a:solidFill>
              <a:latin typeface="Nunito Light"/>
              <a:ea typeface="Nunito Light"/>
              <a:cs typeface="Nunito Light"/>
              <a:sym typeface="Nunito Light"/>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pic>
        <p:nvPicPr>
          <p:cNvPr id="114" name="Google Shape;114;p17"/>
          <p:cNvPicPr preferRelativeResize="0"/>
          <p:nvPr/>
        </p:nvPicPr>
        <p:blipFill>
          <a:blip r:embed="rId3">
            <a:alphaModFix/>
          </a:blip>
          <a:stretch>
            <a:fillRect/>
          </a:stretch>
        </p:blipFill>
        <p:spPr>
          <a:xfrm>
            <a:off x="3659647" y="3080500"/>
            <a:ext cx="1824724" cy="182472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6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Checking sources</a:t>
            </a:r>
            <a:endParaRPr/>
          </a:p>
          <a:p>
            <a:pPr marL="0" lvl="0" indent="0" algn="l" rtl="0">
              <a:spcBef>
                <a:spcPts val="0"/>
              </a:spcBef>
              <a:spcAft>
                <a:spcPts val="0"/>
              </a:spcAft>
              <a:buNone/>
            </a:pPr>
            <a:endParaRPr/>
          </a:p>
        </p:txBody>
      </p:sp>
      <p:sp>
        <p:nvSpPr>
          <p:cNvPr id="546" name="Google Shape;546;p6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50</a:t>
            </a:fld>
            <a:endParaRPr sz="800">
              <a:latin typeface="Nunito"/>
              <a:ea typeface="Nunito"/>
              <a:cs typeface="Nunito"/>
              <a:sym typeface="Nunito"/>
            </a:endParaRPr>
          </a:p>
        </p:txBody>
      </p:sp>
      <p:sp>
        <p:nvSpPr>
          <p:cNvPr id="547" name="Google Shape;547;p6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48" name="Google Shape;548;p62"/>
          <p:cNvSpPr txBox="1"/>
          <p:nvPr/>
        </p:nvSpPr>
        <p:spPr>
          <a:xfrm>
            <a:off x="359075" y="1256750"/>
            <a:ext cx="4615800" cy="230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Nunito"/>
                <a:ea typeface="Nunito"/>
                <a:cs typeface="Nunito"/>
                <a:sym typeface="Nunito"/>
              </a:rPr>
              <a:t>AI tools (like ChatGPT and Gemini) have also introduced features where they search for sources as part of their responses.</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You can also upload files and ask questions.</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a:solidFill>
                  <a:schemeClr val="dk2"/>
                </a:solidFill>
                <a:latin typeface="Nunito"/>
                <a:ea typeface="Nunito"/>
                <a:cs typeface="Nunito"/>
                <a:sym typeface="Nunito"/>
              </a:rPr>
              <a:t>Hallucinations can still happen!</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pic>
        <p:nvPicPr>
          <p:cNvPr id="549" name="Google Shape;549;p62" title="Screenshot 2026-05-14 at 2.03.10 pm.png"/>
          <p:cNvPicPr preferRelativeResize="0"/>
          <p:nvPr/>
        </p:nvPicPr>
        <p:blipFill>
          <a:blip r:embed="rId3">
            <a:alphaModFix/>
          </a:blip>
          <a:stretch>
            <a:fillRect/>
          </a:stretch>
        </p:blipFill>
        <p:spPr>
          <a:xfrm>
            <a:off x="399474" y="3626825"/>
            <a:ext cx="4350526" cy="1430000"/>
          </a:xfrm>
          <a:prstGeom prst="rect">
            <a:avLst/>
          </a:prstGeom>
          <a:noFill/>
          <a:ln w="9525" cap="flat" cmpd="sng">
            <a:solidFill>
              <a:schemeClr val="accent2"/>
            </a:solidFill>
            <a:prstDash val="solid"/>
            <a:round/>
            <a:headEnd type="none" w="sm" len="sm"/>
            <a:tailEnd type="none" w="sm" len="sm"/>
          </a:ln>
        </p:spPr>
      </p:pic>
      <p:pic>
        <p:nvPicPr>
          <p:cNvPr id="550" name="Google Shape;550;p62" title="Screenshot 2026-05-14 at 2.05.07 pm.png"/>
          <p:cNvPicPr preferRelativeResize="0"/>
          <p:nvPr/>
        </p:nvPicPr>
        <p:blipFill>
          <a:blip r:embed="rId4">
            <a:alphaModFix/>
          </a:blip>
          <a:stretch>
            <a:fillRect/>
          </a:stretch>
        </p:blipFill>
        <p:spPr>
          <a:xfrm>
            <a:off x="5038933" y="842763"/>
            <a:ext cx="3962043" cy="3457976"/>
          </a:xfrm>
          <a:prstGeom prst="rect">
            <a:avLst/>
          </a:prstGeom>
          <a:noFill/>
          <a:ln w="9525" cap="flat" cmpd="sng">
            <a:solidFill>
              <a:schemeClr val="accent2"/>
            </a:solidFill>
            <a:prstDash val="solid"/>
            <a:round/>
            <a:headEnd type="none" w="sm" len="sm"/>
            <a:tailEnd type="none" w="sm" len="sm"/>
          </a:ln>
        </p:spPr>
      </p:pic>
      <p:sp>
        <p:nvSpPr>
          <p:cNvPr id="551" name="Google Shape;551;p62"/>
          <p:cNvSpPr/>
          <p:nvPr/>
        </p:nvSpPr>
        <p:spPr>
          <a:xfrm>
            <a:off x="7513825" y="886293"/>
            <a:ext cx="1440300" cy="3331500"/>
          </a:xfrm>
          <a:prstGeom prst="rect">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552" name="Google Shape;552;p62"/>
          <p:cNvSpPr/>
          <p:nvPr/>
        </p:nvSpPr>
        <p:spPr>
          <a:xfrm>
            <a:off x="5085775" y="4077325"/>
            <a:ext cx="601200" cy="223500"/>
          </a:xfrm>
          <a:prstGeom prst="rect">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6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4.06: Checking sources</a:t>
            </a:r>
            <a:endParaRPr/>
          </a:p>
          <a:p>
            <a:pPr marL="0" lvl="0" indent="0" algn="l" rtl="0">
              <a:spcBef>
                <a:spcPts val="0"/>
              </a:spcBef>
              <a:spcAft>
                <a:spcPts val="0"/>
              </a:spcAft>
              <a:buNone/>
            </a:pPr>
            <a:endParaRPr/>
          </a:p>
        </p:txBody>
      </p:sp>
      <p:sp>
        <p:nvSpPr>
          <p:cNvPr id="558" name="Google Shape;558;p6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51</a:t>
            </a:fld>
            <a:endParaRPr sz="800">
              <a:latin typeface="Nunito"/>
              <a:ea typeface="Nunito"/>
              <a:cs typeface="Nunito"/>
              <a:sym typeface="Nunito"/>
            </a:endParaRPr>
          </a:p>
        </p:txBody>
      </p:sp>
      <p:sp>
        <p:nvSpPr>
          <p:cNvPr id="559" name="Google Shape;559;p6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60" name="Google Shape;560;p63"/>
          <p:cNvSpPr txBox="1"/>
          <p:nvPr/>
        </p:nvSpPr>
        <p:spPr>
          <a:xfrm>
            <a:off x="390125" y="1250550"/>
            <a:ext cx="6971400" cy="29469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Complete </a:t>
            </a:r>
            <a:r>
              <a:rPr lang="en" sz="1800" u="sng">
                <a:solidFill>
                  <a:schemeClr val="hlink"/>
                </a:solidFill>
                <a:latin typeface="Nunito"/>
                <a:ea typeface="Nunito"/>
                <a:cs typeface="Nunito"/>
                <a:sym typeface="Nunito"/>
                <a:hlinkClick r:id="rId3"/>
              </a:rPr>
              <a:t>the activity on the platform</a:t>
            </a:r>
            <a:endParaRPr sz="1800">
              <a:solidFill>
                <a:schemeClr val="dk2"/>
              </a:solidFill>
              <a:latin typeface="Nunito"/>
              <a:ea typeface="Nunito"/>
              <a:cs typeface="Nunito"/>
              <a:sym typeface="Nunito"/>
            </a:endParaRPr>
          </a:p>
          <a:p>
            <a:pPr marL="457200" lvl="0" indent="-342900" algn="l" rtl="0">
              <a:lnSpc>
                <a:spcPct val="150000"/>
              </a:lnSpc>
              <a:spcBef>
                <a:spcPts val="0"/>
              </a:spcBef>
              <a:spcAft>
                <a:spcPts val="0"/>
              </a:spcAft>
              <a:buSzPts val="1800"/>
              <a:buFont typeface="Nunito"/>
              <a:buChar char="●"/>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4"/>
              </a:rPr>
              <a:t>worksheet here</a:t>
            </a:r>
            <a:endParaRPr sz="1800">
              <a:solidFill>
                <a:schemeClr val="dk2"/>
              </a:solidFill>
              <a:latin typeface="Nunito"/>
              <a:ea typeface="Nunito"/>
              <a:cs typeface="Nunito"/>
              <a:sym typeface="Nunito"/>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AI developers’ responsibilities </a:t>
            </a:r>
            <a:endParaRPr/>
          </a:p>
          <a:p>
            <a:pPr marL="0" lvl="0" indent="0" algn="l" rtl="0">
              <a:spcBef>
                <a:spcPts val="0"/>
              </a:spcBef>
              <a:spcAft>
                <a:spcPts val="0"/>
              </a:spcAft>
              <a:buNone/>
            </a:pPr>
            <a:endParaRPr/>
          </a:p>
        </p:txBody>
      </p:sp>
      <p:sp>
        <p:nvSpPr>
          <p:cNvPr id="566" name="Google Shape;566;p6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52</a:t>
            </a:fld>
            <a:endParaRPr sz="800">
              <a:latin typeface="Nunito"/>
              <a:ea typeface="Nunito"/>
              <a:cs typeface="Nunito"/>
              <a:sym typeface="Nunito"/>
            </a:endParaRPr>
          </a:p>
        </p:txBody>
      </p:sp>
      <p:sp>
        <p:nvSpPr>
          <p:cNvPr id="567" name="Google Shape;567;p6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68" name="Google Shape;568;p64"/>
          <p:cNvSpPr txBox="1"/>
          <p:nvPr/>
        </p:nvSpPr>
        <p:spPr>
          <a:xfrm>
            <a:off x="311700" y="1102000"/>
            <a:ext cx="5831100" cy="369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800">
                <a:solidFill>
                  <a:schemeClr val="dk2"/>
                </a:solidFill>
                <a:latin typeface="Nunito"/>
                <a:ea typeface="Nunito"/>
                <a:cs typeface="Nunito"/>
                <a:sym typeface="Nunito"/>
              </a:rPr>
              <a:t>AI companies have responsibilities to develop </a:t>
            </a:r>
            <a:r>
              <a:rPr lang="en" sz="1800" b="1">
                <a:solidFill>
                  <a:schemeClr val="dk2"/>
                </a:solidFill>
                <a:latin typeface="Nunito"/>
                <a:ea typeface="Nunito"/>
                <a:cs typeface="Nunito"/>
                <a:sym typeface="Nunito"/>
              </a:rPr>
              <a:t>safe </a:t>
            </a:r>
            <a:r>
              <a:rPr lang="en" sz="1800">
                <a:solidFill>
                  <a:schemeClr val="dk2"/>
                </a:solidFill>
                <a:latin typeface="Nunito"/>
                <a:ea typeface="Nunito"/>
                <a:cs typeface="Nunito"/>
                <a:sym typeface="Nunito"/>
              </a:rPr>
              <a:t>AI tools.</a:t>
            </a:r>
            <a:endParaRPr sz="1800">
              <a:solidFill>
                <a:schemeClr val="dk2"/>
              </a:solidFill>
              <a:latin typeface="Nunito"/>
              <a:ea typeface="Nunito"/>
              <a:cs typeface="Nunito"/>
              <a:sym typeface="Nunito"/>
            </a:endParaRPr>
          </a:p>
          <a:p>
            <a:pPr marL="0" lvl="0" indent="0" algn="l" rtl="0">
              <a:lnSpc>
                <a:spcPct val="115000"/>
              </a:lnSpc>
              <a:spcBef>
                <a:spcPts val="1200"/>
              </a:spcBef>
              <a:spcAft>
                <a:spcPts val="0"/>
              </a:spcAft>
              <a:buNone/>
            </a:pPr>
            <a:r>
              <a:rPr lang="en" sz="1800">
                <a:solidFill>
                  <a:schemeClr val="dk2"/>
                </a:solidFill>
                <a:latin typeface="Nunito"/>
                <a:ea typeface="Nunito"/>
                <a:cs typeface="Nunito"/>
                <a:sym typeface="Nunito"/>
              </a:rPr>
              <a:t>When Microsoft launched one of the first AI chatbots, Tay, in 2016 it was manipulated by users into posting racist and sexist content within 16 hours. It was shut down and Microsoft and other AI companies worked much harder to make future chatbots safer.</a:t>
            </a:r>
            <a:endParaRPr sz="1800">
              <a:solidFill>
                <a:schemeClr val="dk2"/>
              </a:solidFill>
              <a:latin typeface="Nunito"/>
              <a:ea typeface="Nunito"/>
              <a:cs typeface="Nunito"/>
              <a:sym typeface="Nunito"/>
            </a:endParaRPr>
          </a:p>
          <a:p>
            <a:pPr marL="0" lvl="0" indent="0" algn="l" rtl="0">
              <a:lnSpc>
                <a:spcPct val="115000"/>
              </a:lnSpc>
              <a:spcBef>
                <a:spcPts val="1200"/>
              </a:spcBef>
              <a:spcAft>
                <a:spcPts val="1200"/>
              </a:spcAft>
              <a:buNone/>
            </a:pPr>
            <a:r>
              <a:rPr lang="en" sz="1800">
                <a:solidFill>
                  <a:schemeClr val="dk2"/>
                </a:solidFill>
                <a:latin typeface="Nunito"/>
                <a:ea typeface="Nunito"/>
                <a:cs typeface="Nunito"/>
                <a:sym typeface="Nunito"/>
              </a:rPr>
              <a:t>This is why AI companies build filters and guardrails to block harmful requests and prevent their tools from generating dangerous and inappropriate responses.  </a:t>
            </a:r>
            <a:endParaRPr sz="1800">
              <a:solidFill>
                <a:schemeClr val="dk2"/>
              </a:solidFill>
              <a:latin typeface="Nunito"/>
              <a:ea typeface="Nunito"/>
              <a:cs typeface="Nunito"/>
              <a:sym typeface="Nunito"/>
            </a:endParaRPr>
          </a:p>
        </p:txBody>
      </p:sp>
      <p:pic>
        <p:nvPicPr>
          <p:cNvPr id="569" name="Google Shape;569;p64" title="microsoft-tay.jpg"/>
          <p:cNvPicPr preferRelativeResize="0"/>
          <p:nvPr/>
        </p:nvPicPr>
        <p:blipFill rotWithShape="1">
          <a:blip r:embed="rId3">
            <a:alphaModFix/>
          </a:blip>
          <a:srcRect t="16676" b="16676"/>
          <a:stretch/>
        </p:blipFill>
        <p:spPr>
          <a:xfrm>
            <a:off x="6295200" y="1170125"/>
            <a:ext cx="2696402" cy="1797163"/>
          </a:xfrm>
          <a:prstGeom prst="rect">
            <a:avLst/>
          </a:prstGeom>
          <a:noFill/>
          <a:ln w="9525" cap="flat" cmpd="sng">
            <a:solidFill>
              <a:schemeClr val="accent2"/>
            </a:solidFill>
            <a:prstDash val="solid"/>
            <a:round/>
            <a:headEnd type="none" w="sm" len="sm"/>
            <a:tailEnd type="none" w="sm" len="sm"/>
          </a:ln>
        </p:spPr>
      </p:pic>
      <p:sp>
        <p:nvSpPr>
          <p:cNvPr id="570" name="Google Shape;570;p64"/>
          <p:cNvSpPr txBox="1"/>
          <p:nvPr/>
        </p:nvSpPr>
        <p:spPr>
          <a:xfrm>
            <a:off x="6295225" y="2967275"/>
            <a:ext cx="2696400" cy="3936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lt1"/>
                </a:solidFill>
                <a:latin typeface="Inter"/>
                <a:ea typeface="Inter"/>
                <a:cs typeface="Inter"/>
                <a:sym typeface="Inter"/>
              </a:rPr>
              <a:t>Microsoft Tay. Source: </a:t>
            </a:r>
            <a:r>
              <a:rPr lang="en" sz="1200"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Wikipedia</a:t>
            </a:r>
            <a:endParaRPr sz="1300">
              <a:solidFill>
                <a:schemeClr val="lt1"/>
              </a:solidFill>
              <a:latin typeface="Inter"/>
              <a:ea typeface="Inter"/>
              <a:cs typeface="Inter"/>
              <a:sym typeface="Inte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6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AI developers’ responsibilities</a:t>
            </a:r>
            <a:endParaRPr/>
          </a:p>
          <a:p>
            <a:pPr marL="0" lvl="0" indent="0" algn="l" rtl="0">
              <a:spcBef>
                <a:spcPts val="0"/>
              </a:spcBef>
              <a:spcAft>
                <a:spcPts val="0"/>
              </a:spcAft>
              <a:buNone/>
            </a:pPr>
            <a:endParaRPr/>
          </a:p>
        </p:txBody>
      </p:sp>
      <p:sp>
        <p:nvSpPr>
          <p:cNvPr id="576" name="Google Shape;576;p6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53</a:t>
            </a:fld>
            <a:endParaRPr sz="800">
              <a:latin typeface="Nunito"/>
              <a:ea typeface="Nunito"/>
              <a:cs typeface="Nunito"/>
              <a:sym typeface="Nunito"/>
            </a:endParaRPr>
          </a:p>
        </p:txBody>
      </p:sp>
      <p:sp>
        <p:nvSpPr>
          <p:cNvPr id="577" name="Google Shape;577;p6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78" name="Google Shape;578;p65"/>
          <p:cNvSpPr txBox="1"/>
          <p:nvPr/>
        </p:nvSpPr>
        <p:spPr>
          <a:xfrm>
            <a:off x="311700" y="1102000"/>
            <a:ext cx="5414700" cy="3661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800">
                <a:solidFill>
                  <a:schemeClr val="dk2"/>
                </a:solidFill>
                <a:latin typeface="Nunito"/>
                <a:ea typeface="Nunito"/>
                <a:cs typeface="Nunito"/>
                <a:sym typeface="Nunito"/>
              </a:rPr>
              <a:t>AI Companies also have a responsibility to protect users’ </a:t>
            </a:r>
            <a:r>
              <a:rPr lang="en" sz="1800" b="1">
                <a:solidFill>
                  <a:schemeClr val="dk2"/>
                </a:solidFill>
                <a:latin typeface="Nunito"/>
                <a:ea typeface="Nunito"/>
                <a:cs typeface="Nunito"/>
                <a:sym typeface="Nunito"/>
              </a:rPr>
              <a:t>privacy</a:t>
            </a:r>
            <a:endParaRPr sz="1800" b="1">
              <a:solidFill>
                <a:schemeClr val="dk2"/>
              </a:solidFill>
              <a:latin typeface="Nunito"/>
              <a:ea typeface="Nunito"/>
              <a:cs typeface="Nunito"/>
              <a:sym typeface="Nunito"/>
            </a:endParaRPr>
          </a:p>
          <a:p>
            <a:pPr marL="0" lvl="0" indent="0" algn="l" rtl="0">
              <a:lnSpc>
                <a:spcPct val="115000"/>
              </a:lnSpc>
              <a:spcBef>
                <a:spcPts val="1200"/>
              </a:spcBef>
              <a:spcAft>
                <a:spcPts val="0"/>
              </a:spcAft>
              <a:buNone/>
            </a:pPr>
            <a:r>
              <a:rPr lang="en" sz="1800">
                <a:solidFill>
                  <a:schemeClr val="dk2"/>
                </a:solidFill>
                <a:latin typeface="Nunito"/>
                <a:ea typeface="Nunito"/>
                <a:cs typeface="Nunito"/>
                <a:sym typeface="Nunito"/>
              </a:rPr>
              <a:t>They have to abide by the privacy laws of the country where the tools are being used. These are stricter in places like Europe and Australia than the US for example.</a:t>
            </a:r>
            <a:endParaRPr sz="1800">
              <a:solidFill>
                <a:schemeClr val="dk2"/>
              </a:solidFill>
              <a:latin typeface="Nunito"/>
              <a:ea typeface="Nunito"/>
              <a:cs typeface="Nunito"/>
              <a:sym typeface="Nunito"/>
            </a:endParaRPr>
          </a:p>
          <a:p>
            <a:pPr marL="0" lvl="0" indent="0" algn="l" rtl="0">
              <a:lnSpc>
                <a:spcPct val="115000"/>
              </a:lnSpc>
              <a:spcBef>
                <a:spcPts val="1200"/>
              </a:spcBef>
              <a:spcAft>
                <a:spcPts val="0"/>
              </a:spcAft>
              <a:buNone/>
            </a:pPr>
            <a:r>
              <a:rPr lang="en" sz="1800">
                <a:solidFill>
                  <a:schemeClr val="dk2"/>
                </a:solidFill>
                <a:latin typeface="Nunito"/>
                <a:ea typeface="Nunito"/>
                <a:cs typeface="Nunito"/>
                <a:sym typeface="Nunito"/>
              </a:rPr>
              <a:t>They must tell users what data they are collecting and how long they are keeping that data.</a:t>
            </a:r>
            <a:endParaRPr sz="1800">
              <a:solidFill>
                <a:schemeClr val="dk2"/>
              </a:solidFill>
              <a:latin typeface="Nunito"/>
              <a:ea typeface="Nunito"/>
              <a:cs typeface="Nunito"/>
              <a:sym typeface="Nunito"/>
            </a:endParaRPr>
          </a:p>
          <a:p>
            <a:pPr marL="0" lvl="0" indent="0" algn="l" rtl="0">
              <a:lnSpc>
                <a:spcPct val="115000"/>
              </a:lnSpc>
              <a:spcBef>
                <a:spcPts val="1200"/>
              </a:spcBef>
              <a:spcAft>
                <a:spcPts val="1200"/>
              </a:spcAft>
              <a:buNone/>
            </a:pPr>
            <a:r>
              <a:rPr lang="en" sz="1800">
                <a:solidFill>
                  <a:schemeClr val="dk2"/>
                </a:solidFill>
                <a:latin typeface="Nunito"/>
                <a:ea typeface="Nunito"/>
                <a:cs typeface="Nunito"/>
                <a:sym typeface="Nunito"/>
              </a:rPr>
              <a:t>Children’s data gets extra protection under laws around the world. </a:t>
            </a:r>
            <a:endParaRPr sz="1800">
              <a:solidFill>
                <a:schemeClr val="dk2"/>
              </a:solidFill>
              <a:latin typeface="Nunito"/>
              <a:ea typeface="Nunito"/>
              <a:cs typeface="Nunito"/>
              <a:sym typeface="Nunito"/>
            </a:endParaRPr>
          </a:p>
        </p:txBody>
      </p:sp>
      <p:pic>
        <p:nvPicPr>
          <p:cNvPr id="579" name="Google Shape;579;p65" descr="Generate a simple poster that highlights three common elements of privacy policies from AI companies, which is pitched at a level appropriate for early high school students. Keep the text on poster minimal."/>
          <p:cNvPicPr preferRelativeResize="0"/>
          <p:nvPr/>
        </p:nvPicPr>
        <p:blipFill>
          <a:blip r:embed="rId3">
            <a:alphaModFix/>
          </a:blip>
          <a:stretch>
            <a:fillRect/>
          </a:stretch>
        </p:blipFill>
        <p:spPr>
          <a:xfrm>
            <a:off x="5862075" y="148075"/>
            <a:ext cx="2576876" cy="4615224"/>
          </a:xfrm>
          <a:prstGeom prst="rect">
            <a:avLst/>
          </a:prstGeom>
          <a:noFill/>
          <a:ln w="9525" cap="flat" cmpd="sng">
            <a:solidFill>
              <a:schemeClr val="accent2"/>
            </a:solidFill>
            <a:prstDash val="solid"/>
            <a:round/>
            <a:headEnd type="none" w="sm" len="sm"/>
            <a:tailEnd type="none" w="sm" len="sm"/>
          </a:ln>
        </p:spPr>
      </p:pic>
      <p:sp>
        <p:nvSpPr>
          <p:cNvPr id="580" name="Google Shape;580;p65"/>
          <p:cNvSpPr txBox="1"/>
          <p:nvPr/>
        </p:nvSpPr>
        <p:spPr>
          <a:xfrm>
            <a:off x="5862074" y="4763301"/>
            <a:ext cx="2577000" cy="293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1200"/>
              </a:spcAft>
              <a:buNone/>
            </a:pPr>
            <a:r>
              <a:rPr lang="en" sz="1300">
                <a:solidFill>
                  <a:schemeClr val="lt1"/>
                </a:solidFill>
                <a:latin typeface="Inter"/>
                <a:ea typeface="Inter"/>
                <a:cs typeface="Inter"/>
                <a:sym typeface="Inter"/>
              </a:rPr>
              <a:t>Generated with NanoBanana</a:t>
            </a:r>
            <a:endParaRPr sz="1300">
              <a:solidFill>
                <a:schemeClr val="lt1"/>
              </a:solidFill>
              <a:latin typeface="Inter"/>
              <a:ea typeface="Inter"/>
              <a:cs typeface="Inter"/>
              <a:sym typeface="Inte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6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AI policies</a:t>
            </a:r>
            <a:endParaRPr/>
          </a:p>
          <a:p>
            <a:pPr marL="0" lvl="0" indent="0" algn="l" rtl="0">
              <a:spcBef>
                <a:spcPts val="0"/>
              </a:spcBef>
              <a:spcAft>
                <a:spcPts val="0"/>
              </a:spcAft>
              <a:buNone/>
            </a:pPr>
            <a:endParaRPr/>
          </a:p>
        </p:txBody>
      </p:sp>
      <p:sp>
        <p:nvSpPr>
          <p:cNvPr id="586" name="Google Shape;586;p6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54</a:t>
            </a:fld>
            <a:endParaRPr sz="800">
              <a:latin typeface="Nunito"/>
              <a:ea typeface="Nunito"/>
              <a:cs typeface="Nunito"/>
              <a:sym typeface="Nunito"/>
            </a:endParaRPr>
          </a:p>
        </p:txBody>
      </p:sp>
      <p:sp>
        <p:nvSpPr>
          <p:cNvPr id="587" name="Google Shape;587;p6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88" name="Google Shape;588;p66"/>
          <p:cNvSpPr txBox="1"/>
          <p:nvPr/>
        </p:nvSpPr>
        <p:spPr>
          <a:xfrm>
            <a:off x="311700" y="1102000"/>
            <a:ext cx="5586900" cy="3803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800">
                <a:solidFill>
                  <a:schemeClr val="dk2"/>
                </a:solidFill>
                <a:latin typeface="Nunito"/>
                <a:ea typeface="Nunito"/>
                <a:cs typeface="Nunito"/>
                <a:sym typeface="Nunito"/>
              </a:rPr>
              <a:t>Since AI is so powerful and easy to misuse most schools and organisations will have an </a:t>
            </a:r>
            <a:r>
              <a:rPr lang="en" sz="1800" b="1">
                <a:solidFill>
                  <a:schemeClr val="dk2"/>
                </a:solidFill>
                <a:latin typeface="Nunito"/>
                <a:ea typeface="Nunito"/>
                <a:cs typeface="Nunito"/>
                <a:sym typeface="Nunito"/>
              </a:rPr>
              <a:t>AI policy </a:t>
            </a:r>
            <a:r>
              <a:rPr lang="en" sz="1800">
                <a:solidFill>
                  <a:schemeClr val="dk2"/>
                </a:solidFill>
                <a:latin typeface="Nunito"/>
                <a:ea typeface="Nunito"/>
                <a:cs typeface="Nunito"/>
                <a:sym typeface="Nunito"/>
              </a:rPr>
              <a:t>to guide students and staff in using it fairly, safely and responsibly. These are sometimes called </a:t>
            </a:r>
            <a:r>
              <a:rPr lang="en" sz="1800" b="1">
                <a:solidFill>
                  <a:schemeClr val="dk2"/>
                </a:solidFill>
                <a:latin typeface="Nunito"/>
                <a:ea typeface="Nunito"/>
                <a:cs typeface="Nunito"/>
                <a:sym typeface="Nunito"/>
              </a:rPr>
              <a:t>Responsible Use Policies.</a:t>
            </a:r>
            <a:endParaRPr sz="1800" b="1">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800">
                <a:solidFill>
                  <a:schemeClr val="dk2"/>
                </a:solidFill>
                <a:latin typeface="Nunito"/>
                <a:ea typeface="Nunito"/>
                <a:cs typeface="Nunito"/>
                <a:sym typeface="Nunito"/>
              </a:rPr>
              <a:t>An AI policy is simply a document containing a list of rules for how AI should be used. </a:t>
            </a:r>
            <a:endParaRPr sz="18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endParaRPr sz="1800">
              <a:solidFill>
                <a:schemeClr val="dk2"/>
              </a:solidFill>
              <a:latin typeface="Roboto"/>
              <a:ea typeface="Roboto"/>
              <a:cs typeface="Roboto"/>
              <a:sym typeface="Roboto"/>
            </a:endParaRPr>
          </a:p>
          <a:p>
            <a:pPr marL="0" marR="0" lvl="0" indent="0" algn="l" rtl="0">
              <a:lnSpc>
                <a:spcPct val="115000"/>
              </a:lnSpc>
              <a:spcBef>
                <a:spcPts val="1200"/>
              </a:spcBef>
              <a:spcAft>
                <a:spcPts val="1200"/>
              </a:spcAft>
              <a:buNone/>
            </a:pPr>
            <a:endParaRPr sz="1800">
              <a:solidFill>
                <a:schemeClr val="dk2"/>
              </a:solidFill>
              <a:latin typeface="Roboto"/>
              <a:ea typeface="Roboto"/>
              <a:cs typeface="Roboto"/>
              <a:sym typeface="Roboto"/>
            </a:endParaRPr>
          </a:p>
        </p:txBody>
      </p:sp>
      <p:pic>
        <p:nvPicPr>
          <p:cNvPr id="589" name="Google Shape;589;p66" title="ChatGPT Image May 13, 2026, 10_10_30 AM.png"/>
          <p:cNvPicPr preferRelativeResize="0"/>
          <p:nvPr/>
        </p:nvPicPr>
        <p:blipFill rotWithShape="1">
          <a:blip r:embed="rId3">
            <a:alphaModFix/>
          </a:blip>
          <a:srcRect l="7325" t="8676" r="7605" b="16913"/>
          <a:stretch/>
        </p:blipFill>
        <p:spPr>
          <a:xfrm>
            <a:off x="6116050" y="1378237"/>
            <a:ext cx="2526625" cy="2017338"/>
          </a:xfrm>
          <a:prstGeom prst="rect">
            <a:avLst/>
          </a:prstGeom>
          <a:noFill/>
          <a:ln w="9525" cap="flat" cmpd="sng">
            <a:solidFill>
              <a:schemeClr val="accent2"/>
            </a:solidFill>
            <a:prstDash val="solid"/>
            <a:round/>
            <a:headEnd type="none" w="sm" len="sm"/>
            <a:tailEnd type="none" w="sm" len="sm"/>
          </a:ln>
        </p:spPr>
      </p:pic>
      <p:sp>
        <p:nvSpPr>
          <p:cNvPr id="590" name="Google Shape;590;p66"/>
          <p:cNvSpPr txBox="1"/>
          <p:nvPr/>
        </p:nvSpPr>
        <p:spPr>
          <a:xfrm>
            <a:off x="6116050" y="3395575"/>
            <a:ext cx="2526600" cy="3936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      Generated by ChatGPT 5.5</a:t>
            </a:r>
            <a:endParaRPr sz="1200">
              <a:solidFill>
                <a:schemeClr val="lt1"/>
              </a:solidFill>
              <a:latin typeface="Roboto"/>
              <a:ea typeface="Roboto"/>
              <a:cs typeface="Roboto"/>
              <a:sym typeface="Roboto"/>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6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 company AI policy</a:t>
            </a:r>
            <a:endParaRPr/>
          </a:p>
          <a:p>
            <a:pPr marL="0" lvl="0" indent="0" algn="l" rtl="0">
              <a:spcBef>
                <a:spcPts val="0"/>
              </a:spcBef>
              <a:spcAft>
                <a:spcPts val="0"/>
              </a:spcAft>
              <a:buNone/>
            </a:pPr>
            <a:endParaRPr/>
          </a:p>
        </p:txBody>
      </p:sp>
      <p:sp>
        <p:nvSpPr>
          <p:cNvPr id="596" name="Google Shape;596;p6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55</a:t>
            </a:fld>
            <a:endParaRPr sz="800">
              <a:latin typeface="Nunito"/>
              <a:ea typeface="Nunito"/>
              <a:cs typeface="Nunito"/>
              <a:sym typeface="Nunito"/>
            </a:endParaRPr>
          </a:p>
        </p:txBody>
      </p:sp>
      <p:sp>
        <p:nvSpPr>
          <p:cNvPr id="597" name="Google Shape;597;p6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98" name="Google Shape;598;p67"/>
          <p:cNvSpPr txBox="1"/>
          <p:nvPr/>
        </p:nvSpPr>
        <p:spPr>
          <a:xfrm>
            <a:off x="311700" y="1102000"/>
            <a:ext cx="8331000" cy="792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1200"/>
              </a:spcAft>
              <a:buNone/>
            </a:pPr>
            <a:r>
              <a:rPr lang="en" sz="1800">
                <a:solidFill>
                  <a:schemeClr val="dk2"/>
                </a:solidFill>
                <a:latin typeface="Nunito"/>
                <a:ea typeface="Nunito"/>
                <a:cs typeface="Nunito"/>
                <a:sym typeface="Nunito"/>
              </a:rPr>
              <a:t>Amazon Web Services has a </a:t>
            </a:r>
            <a:r>
              <a:rPr lang="en" sz="1800" u="sng">
                <a:solidFill>
                  <a:schemeClr val="hlink"/>
                </a:solidFill>
                <a:latin typeface="Nunito"/>
                <a:ea typeface="Nunito"/>
                <a:cs typeface="Nunito"/>
                <a:sym typeface="Nunito"/>
                <a:hlinkClick r:id="rId3"/>
              </a:rPr>
              <a:t>Responsible AI Policy</a:t>
            </a:r>
            <a:r>
              <a:rPr lang="en" sz="1800">
                <a:solidFill>
                  <a:schemeClr val="dk2"/>
                </a:solidFill>
                <a:latin typeface="Nunito"/>
                <a:ea typeface="Nunito"/>
                <a:cs typeface="Nunito"/>
                <a:sym typeface="Nunito"/>
              </a:rPr>
              <a:t> relating to how people use their AI/Machine Learning services. Here is an extract:</a:t>
            </a:r>
            <a:endParaRPr sz="1800">
              <a:solidFill>
                <a:schemeClr val="dk2"/>
              </a:solidFill>
              <a:latin typeface="Nunito"/>
              <a:ea typeface="Nunito"/>
              <a:cs typeface="Nunito"/>
              <a:sym typeface="Nunito"/>
            </a:endParaRPr>
          </a:p>
        </p:txBody>
      </p:sp>
      <p:sp>
        <p:nvSpPr>
          <p:cNvPr id="599" name="Google Shape;599;p67"/>
          <p:cNvSpPr txBox="1"/>
          <p:nvPr/>
        </p:nvSpPr>
        <p:spPr>
          <a:xfrm>
            <a:off x="406500" y="4549035"/>
            <a:ext cx="8331000" cy="393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1200"/>
              </a:spcAft>
              <a:buNone/>
            </a:pPr>
            <a:r>
              <a:rPr lang="en" sz="1800">
                <a:solidFill>
                  <a:schemeClr val="dk2"/>
                </a:solidFill>
                <a:latin typeface="Nunito"/>
                <a:ea typeface="Nunito"/>
                <a:cs typeface="Nunito"/>
                <a:sym typeface="Nunito"/>
              </a:rPr>
              <a:t>Why might these rules be necessary?</a:t>
            </a:r>
            <a:endParaRPr sz="1800">
              <a:solidFill>
                <a:schemeClr val="dk2"/>
              </a:solidFill>
              <a:latin typeface="Nunito"/>
              <a:ea typeface="Nunito"/>
              <a:cs typeface="Nunito"/>
              <a:sym typeface="Nunito"/>
            </a:endParaRPr>
          </a:p>
        </p:txBody>
      </p:sp>
      <p:sp>
        <p:nvSpPr>
          <p:cNvPr id="600" name="Google Shape;600;p67"/>
          <p:cNvSpPr txBox="1"/>
          <p:nvPr/>
        </p:nvSpPr>
        <p:spPr>
          <a:xfrm>
            <a:off x="414050" y="2022350"/>
            <a:ext cx="7606200" cy="23469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100"/>
              </a:spcBef>
              <a:spcAft>
                <a:spcPts val="0"/>
              </a:spcAft>
              <a:buClr>
                <a:schemeClr val="dk1"/>
              </a:buClr>
              <a:buSzPts val="1100"/>
              <a:buFont typeface="Arial"/>
              <a:buNone/>
            </a:pPr>
            <a:r>
              <a:rPr lang="en" sz="1050">
                <a:solidFill>
                  <a:srgbClr val="232B37"/>
                </a:solidFill>
                <a:latin typeface="Inter"/>
                <a:ea typeface="Inter"/>
                <a:cs typeface="Inter"/>
                <a:sym typeface="Inter"/>
              </a:rPr>
              <a:t>You may not use, or facilitate or allow others to use, the AI/ML Services:</a:t>
            </a:r>
            <a:endParaRPr sz="1050">
              <a:solidFill>
                <a:srgbClr val="232B37"/>
              </a:solidFill>
              <a:latin typeface="Inter"/>
              <a:ea typeface="Inter"/>
              <a:cs typeface="Inter"/>
              <a:sym typeface="Inter"/>
            </a:endParaRPr>
          </a:p>
          <a:p>
            <a:pPr marL="457200" lvl="0" indent="-295275" algn="l" rtl="0">
              <a:lnSpc>
                <a:spcPct val="115000"/>
              </a:lnSpc>
              <a:spcBef>
                <a:spcPts val="2400"/>
              </a:spcBef>
              <a:spcAft>
                <a:spcPts val="0"/>
              </a:spcAft>
              <a:buClr>
                <a:srgbClr val="232B37"/>
              </a:buClr>
              <a:buSzPts val="1050"/>
              <a:buFont typeface="Inter"/>
              <a:buChar char="●"/>
            </a:pPr>
            <a:r>
              <a:rPr lang="en" sz="1050">
                <a:solidFill>
                  <a:srgbClr val="232B37"/>
                </a:solidFill>
                <a:latin typeface="Inter"/>
                <a:ea typeface="Inter"/>
                <a:cs typeface="Inter"/>
                <a:sym typeface="Inter"/>
              </a:rPr>
              <a:t>for intentional disinformation or deception; </a:t>
            </a:r>
            <a:endParaRPr sz="1050">
              <a:solidFill>
                <a:srgbClr val="232B37"/>
              </a:solidFill>
              <a:latin typeface="Inter"/>
              <a:ea typeface="Inter"/>
              <a:cs typeface="Inter"/>
              <a:sym typeface="Inter"/>
            </a:endParaRPr>
          </a:p>
          <a:p>
            <a:pPr marL="457200" lvl="0" indent="-295275" algn="l" rtl="0">
              <a:lnSpc>
                <a:spcPct val="115000"/>
              </a:lnSpc>
              <a:spcBef>
                <a:spcPts val="0"/>
              </a:spcBef>
              <a:spcAft>
                <a:spcPts val="0"/>
              </a:spcAft>
              <a:buClr>
                <a:srgbClr val="232B37"/>
              </a:buClr>
              <a:buSzPts val="1050"/>
              <a:buFont typeface="Inter"/>
              <a:buChar char="●"/>
            </a:pPr>
            <a:r>
              <a:rPr lang="en" sz="1050">
                <a:solidFill>
                  <a:srgbClr val="232B37"/>
                </a:solidFill>
                <a:latin typeface="Inter"/>
                <a:ea typeface="Inter"/>
                <a:cs typeface="Inter"/>
                <a:sym typeface="Inter"/>
              </a:rPr>
              <a:t>to violate the privacy rights of others, including unlawful tracking, monitoring, and identification; </a:t>
            </a:r>
            <a:endParaRPr sz="1050">
              <a:solidFill>
                <a:srgbClr val="232B37"/>
              </a:solidFill>
              <a:latin typeface="Inter"/>
              <a:ea typeface="Inter"/>
              <a:cs typeface="Inter"/>
              <a:sym typeface="Inter"/>
            </a:endParaRPr>
          </a:p>
          <a:p>
            <a:pPr marL="457200" lvl="0" indent="-295275" algn="l" rtl="0">
              <a:lnSpc>
                <a:spcPct val="115000"/>
              </a:lnSpc>
              <a:spcBef>
                <a:spcPts val="0"/>
              </a:spcBef>
              <a:spcAft>
                <a:spcPts val="0"/>
              </a:spcAft>
              <a:buClr>
                <a:srgbClr val="232B37"/>
              </a:buClr>
              <a:buSzPts val="1050"/>
              <a:buFont typeface="Inter"/>
              <a:buChar char="●"/>
            </a:pPr>
            <a:r>
              <a:rPr lang="en" sz="1050">
                <a:solidFill>
                  <a:srgbClr val="232B37"/>
                </a:solidFill>
                <a:latin typeface="Inter"/>
                <a:ea typeface="Inter"/>
                <a:cs typeface="Inter"/>
                <a:sym typeface="Inter"/>
              </a:rPr>
              <a:t>to depict a person’s voice or likeness without their consent or other appropriate rights, including unauthorized impersonation and non-consensual sexual imagery; </a:t>
            </a:r>
            <a:endParaRPr sz="1050">
              <a:solidFill>
                <a:srgbClr val="232B37"/>
              </a:solidFill>
              <a:latin typeface="Inter"/>
              <a:ea typeface="Inter"/>
              <a:cs typeface="Inter"/>
              <a:sym typeface="Inter"/>
            </a:endParaRPr>
          </a:p>
          <a:p>
            <a:pPr marL="457200" lvl="0" indent="-295275" algn="l" rtl="0">
              <a:lnSpc>
                <a:spcPct val="115000"/>
              </a:lnSpc>
              <a:spcBef>
                <a:spcPts val="0"/>
              </a:spcBef>
              <a:spcAft>
                <a:spcPts val="0"/>
              </a:spcAft>
              <a:buClr>
                <a:srgbClr val="232B37"/>
              </a:buClr>
              <a:buSzPts val="1050"/>
              <a:buFont typeface="Inter"/>
              <a:buChar char="●"/>
            </a:pPr>
            <a:r>
              <a:rPr lang="en" sz="1050">
                <a:solidFill>
                  <a:srgbClr val="232B37"/>
                </a:solidFill>
                <a:latin typeface="Inter"/>
                <a:ea typeface="Inter"/>
                <a:cs typeface="Inter"/>
                <a:sym typeface="Inter"/>
              </a:rPr>
              <a:t>for harm or abuse of a minor, including grooming and child sexual exploitation;</a:t>
            </a:r>
            <a:endParaRPr sz="1050">
              <a:solidFill>
                <a:srgbClr val="232B37"/>
              </a:solidFill>
              <a:latin typeface="Inter"/>
              <a:ea typeface="Inter"/>
              <a:cs typeface="Inter"/>
              <a:sym typeface="Inter"/>
            </a:endParaRPr>
          </a:p>
          <a:p>
            <a:pPr marL="457200" lvl="0" indent="-295275" algn="l" rtl="0">
              <a:lnSpc>
                <a:spcPct val="115000"/>
              </a:lnSpc>
              <a:spcBef>
                <a:spcPts val="0"/>
              </a:spcBef>
              <a:spcAft>
                <a:spcPts val="0"/>
              </a:spcAft>
              <a:buClr>
                <a:srgbClr val="232B37"/>
              </a:buClr>
              <a:buSzPts val="1050"/>
              <a:buFont typeface="Inter"/>
              <a:buChar char="●"/>
            </a:pPr>
            <a:r>
              <a:rPr lang="en" sz="1050">
                <a:solidFill>
                  <a:srgbClr val="232B37"/>
                </a:solidFill>
                <a:latin typeface="Inter"/>
                <a:ea typeface="Inter"/>
                <a:cs typeface="Inter"/>
                <a:sym typeface="Inter"/>
              </a:rPr>
              <a:t>to harass, harm, or encourage the harm of individuals or specific groups; </a:t>
            </a:r>
            <a:endParaRPr sz="1050">
              <a:solidFill>
                <a:srgbClr val="232B37"/>
              </a:solidFill>
              <a:latin typeface="Inter"/>
              <a:ea typeface="Inter"/>
              <a:cs typeface="Inter"/>
              <a:sym typeface="Inter"/>
            </a:endParaRPr>
          </a:p>
          <a:p>
            <a:pPr marL="457200" lvl="0" indent="-295275" algn="l" rtl="0">
              <a:lnSpc>
                <a:spcPct val="115000"/>
              </a:lnSpc>
              <a:spcBef>
                <a:spcPts val="0"/>
              </a:spcBef>
              <a:spcAft>
                <a:spcPts val="0"/>
              </a:spcAft>
              <a:buClr>
                <a:srgbClr val="232B37"/>
              </a:buClr>
              <a:buSzPts val="1050"/>
              <a:buFont typeface="Inter"/>
              <a:buChar char="●"/>
            </a:pPr>
            <a:r>
              <a:rPr lang="en" sz="1050">
                <a:solidFill>
                  <a:srgbClr val="232B37"/>
                </a:solidFill>
                <a:latin typeface="Inter"/>
                <a:ea typeface="Inter"/>
                <a:cs typeface="Inter"/>
                <a:sym typeface="Inter"/>
              </a:rPr>
              <a:t>to intentionally circumvent safety filters and functionality or prompt models to act in a manner that violates our Policies;</a:t>
            </a:r>
            <a:endParaRPr sz="1050">
              <a:solidFill>
                <a:srgbClr val="232B37"/>
              </a:solidFill>
              <a:latin typeface="Inter"/>
              <a:ea typeface="Inter"/>
              <a:cs typeface="Inter"/>
              <a:sym typeface="Inter"/>
            </a:endParaRPr>
          </a:p>
          <a:p>
            <a:pPr marL="457200" lvl="0" indent="-295275" algn="l" rtl="0">
              <a:lnSpc>
                <a:spcPct val="115000"/>
              </a:lnSpc>
              <a:spcBef>
                <a:spcPts val="0"/>
              </a:spcBef>
              <a:spcAft>
                <a:spcPts val="0"/>
              </a:spcAft>
              <a:buClr>
                <a:srgbClr val="232B37"/>
              </a:buClr>
              <a:buSzPts val="1050"/>
              <a:buFont typeface="Inter"/>
              <a:buChar char="●"/>
            </a:pPr>
            <a:r>
              <a:rPr lang="en" sz="1050">
                <a:solidFill>
                  <a:srgbClr val="232B37"/>
                </a:solidFill>
                <a:latin typeface="Inter"/>
                <a:ea typeface="Inter"/>
                <a:cs typeface="Inter"/>
                <a:sym typeface="Inter"/>
              </a:rPr>
              <a:t>to perform a lethal function in a weapon without human authorization or control.</a:t>
            </a:r>
            <a:endParaRPr sz="1050">
              <a:solidFill>
                <a:srgbClr val="232B37"/>
              </a:solidFill>
              <a:latin typeface="Inter"/>
              <a:ea typeface="Inter"/>
              <a:cs typeface="Inter"/>
              <a:sym typeface="Inter"/>
            </a:endParaRPr>
          </a:p>
          <a:p>
            <a:pPr marL="0" lvl="0" indent="0" algn="l" rtl="0">
              <a:spcBef>
                <a:spcPts val="1100"/>
              </a:spcBef>
              <a:spcAft>
                <a:spcPts val="0"/>
              </a:spcAft>
              <a:buNone/>
            </a:pPr>
            <a:endParaRPr sz="1800">
              <a:solidFill>
                <a:schemeClr val="dk2"/>
              </a:solidFill>
              <a:latin typeface="Roboto"/>
              <a:ea typeface="Roboto"/>
              <a:cs typeface="Roboto"/>
              <a:sym typeface="Roboto"/>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6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 school AI policy</a:t>
            </a:r>
            <a:endParaRPr/>
          </a:p>
          <a:p>
            <a:pPr marL="0" lvl="0" indent="0" algn="l" rtl="0">
              <a:spcBef>
                <a:spcPts val="0"/>
              </a:spcBef>
              <a:spcAft>
                <a:spcPts val="0"/>
              </a:spcAft>
              <a:buNone/>
            </a:pPr>
            <a:endParaRPr/>
          </a:p>
        </p:txBody>
      </p:sp>
      <p:sp>
        <p:nvSpPr>
          <p:cNvPr id="606" name="Google Shape;606;p6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56</a:t>
            </a:fld>
            <a:endParaRPr sz="800">
              <a:latin typeface="Nunito"/>
              <a:ea typeface="Nunito"/>
              <a:cs typeface="Nunito"/>
              <a:sym typeface="Nunito"/>
            </a:endParaRPr>
          </a:p>
        </p:txBody>
      </p:sp>
      <p:sp>
        <p:nvSpPr>
          <p:cNvPr id="607" name="Google Shape;607;p6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608" name="Google Shape;608;p68"/>
          <p:cNvSpPr txBox="1"/>
          <p:nvPr/>
        </p:nvSpPr>
        <p:spPr>
          <a:xfrm>
            <a:off x="311700" y="1102000"/>
            <a:ext cx="8394300" cy="976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In Georgia, USA the Taliaferro County Schools has an </a:t>
            </a:r>
            <a:r>
              <a:rPr lang="en" sz="1600" u="sng">
                <a:solidFill>
                  <a:schemeClr val="hlink"/>
                </a:solidFill>
                <a:latin typeface="Nunito"/>
                <a:ea typeface="Nunito"/>
                <a:cs typeface="Nunito"/>
                <a:sym typeface="Nunito"/>
                <a:hlinkClick r:id="rId3"/>
              </a:rPr>
              <a:t>AI Use Policy for Students</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Here are some of the rules in this policy:</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1200"/>
              </a:spcAft>
              <a:buNone/>
            </a:pPr>
            <a:endParaRPr sz="1800">
              <a:solidFill>
                <a:schemeClr val="dk2"/>
              </a:solidFill>
              <a:latin typeface="Roboto"/>
              <a:ea typeface="Roboto"/>
              <a:cs typeface="Roboto"/>
              <a:sym typeface="Roboto"/>
            </a:endParaRPr>
          </a:p>
        </p:txBody>
      </p:sp>
      <p:sp>
        <p:nvSpPr>
          <p:cNvPr id="609" name="Google Shape;609;p68"/>
          <p:cNvSpPr txBox="1"/>
          <p:nvPr/>
        </p:nvSpPr>
        <p:spPr>
          <a:xfrm>
            <a:off x="399900" y="2078200"/>
            <a:ext cx="8344200" cy="25359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2"/>
                </a:solidFill>
                <a:latin typeface="Inter"/>
                <a:ea typeface="Inter"/>
                <a:cs typeface="Inter"/>
                <a:sym typeface="Inter"/>
              </a:rPr>
              <a:t>Ethical Conduct:</a:t>
            </a:r>
            <a:endParaRPr>
              <a:solidFill>
                <a:schemeClr val="dk2"/>
              </a:solidFill>
              <a:latin typeface="Inter"/>
              <a:ea typeface="Inter"/>
              <a:cs typeface="Inter"/>
              <a:sym typeface="Inter"/>
            </a:endParaRPr>
          </a:p>
          <a:p>
            <a:pPr marL="0" lvl="0" indent="0" algn="l" rtl="0">
              <a:spcBef>
                <a:spcPts val="0"/>
              </a:spcBef>
              <a:spcAft>
                <a:spcPts val="0"/>
              </a:spcAft>
              <a:buNone/>
            </a:pPr>
            <a:r>
              <a:rPr lang="en">
                <a:solidFill>
                  <a:schemeClr val="dk2"/>
                </a:solidFill>
                <a:latin typeface="Inter"/>
                <a:ea typeface="Inter"/>
                <a:cs typeface="Inter"/>
                <a:sym typeface="Inter"/>
              </a:rPr>
              <a:t>Students are expected to use AI technologies ethically, respecting copyright laws, privacy norms, and the intellectual property rights of others. AI should not be used to engage in plagiarism, cheating, or any form of dishonesty in academic work. AI work must not be submitted in the place of student work.</a:t>
            </a:r>
            <a:endParaRPr>
              <a:solidFill>
                <a:schemeClr val="dk2"/>
              </a:solidFill>
              <a:latin typeface="Inter"/>
              <a:ea typeface="Inter"/>
              <a:cs typeface="Inter"/>
              <a:sym typeface="Inter"/>
            </a:endParaRPr>
          </a:p>
          <a:p>
            <a:pPr marL="0" lvl="0" indent="0" algn="l" rtl="0">
              <a:spcBef>
                <a:spcPts val="0"/>
              </a:spcBef>
              <a:spcAft>
                <a:spcPts val="0"/>
              </a:spcAft>
              <a:buNone/>
            </a:pPr>
            <a:endParaRPr>
              <a:solidFill>
                <a:schemeClr val="dk2"/>
              </a:solidFill>
              <a:latin typeface="Inter"/>
              <a:ea typeface="Inter"/>
              <a:cs typeface="Inter"/>
              <a:sym typeface="Inter"/>
            </a:endParaRPr>
          </a:p>
          <a:p>
            <a:pPr marL="0" lvl="0" indent="0" algn="l" rtl="0">
              <a:spcBef>
                <a:spcPts val="0"/>
              </a:spcBef>
              <a:spcAft>
                <a:spcPts val="0"/>
              </a:spcAft>
              <a:buNone/>
            </a:pPr>
            <a:r>
              <a:rPr lang="en" b="1">
                <a:solidFill>
                  <a:schemeClr val="dk2"/>
                </a:solidFill>
                <a:latin typeface="Inter"/>
                <a:ea typeface="Inter"/>
                <a:cs typeface="Inter"/>
                <a:sym typeface="Inter"/>
              </a:rPr>
              <a:t>Privacy and Data Protection:</a:t>
            </a:r>
            <a:endParaRPr>
              <a:solidFill>
                <a:schemeClr val="dk2"/>
              </a:solidFill>
              <a:latin typeface="Inter"/>
              <a:ea typeface="Inter"/>
              <a:cs typeface="Inter"/>
              <a:sym typeface="Inter"/>
            </a:endParaRPr>
          </a:p>
          <a:p>
            <a:pPr marL="0" lvl="0" indent="0" algn="l" rtl="0">
              <a:spcBef>
                <a:spcPts val="0"/>
              </a:spcBef>
              <a:spcAft>
                <a:spcPts val="0"/>
              </a:spcAft>
              <a:buNone/>
            </a:pPr>
            <a:r>
              <a:rPr lang="en">
                <a:solidFill>
                  <a:schemeClr val="dk2"/>
                </a:solidFill>
                <a:latin typeface="Inter"/>
                <a:ea typeface="Inter"/>
                <a:cs typeface="Inter"/>
                <a:sym typeface="Inter"/>
              </a:rPr>
              <a:t>Students must be cautious when interacting with AI tools that require personal information. Sharing sensitive or personal data without proper authorization or oversight is prohibited. Students should understand the risks and implications of data sharing and seek guidance from teachers when necessary.</a:t>
            </a:r>
            <a:endParaRPr>
              <a:solidFill>
                <a:schemeClr val="dk2"/>
              </a:solidFill>
              <a:latin typeface="Inter"/>
              <a:ea typeface="Inter"/>
              <a:cs typeface="Inter"/>
              <a:sym typeface="Inte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6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Requirements for Australian schools</a:t>
            </a:r>
            <a:endParaRPr/>
          </a:p>
          <a:p>
            <a:pPr marL="0" lvl="0" indent="0" algn="l" rtl="0">
              <a:spcBef>
                <a:spcPts val="0"/>
              </a:spcBef>
              <a:spcAft>
                <a:spcPts val="0"/>
              </a:spcAft>
              <a:buNone/>
            </a:pPr>
            <a:endParaRPr/>
          </a:p>
        </p:txBody>
      </p:sp>
      <p:sp>
        <p:nvSpPr>
          <p:cNvPr id="615" name="Google Shape;615;p6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57</a:t>
            </a:fld>
            <a:endParaRPr sz="800">
              <a:latin typeface="Nunito"/>
              <a:ea typeface="Nunito"/>
              <a:cs typeface="Nunito"/>
              <a:sym typeface="Nunito"/>
            </a:endParaRPr>
          </a:p>
        </p:txBody>
      </p:sp>
      <p:sp>
        <p:nvSpPr>
          <p:cNvPr id="616" name="Google Shape;616;p6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617" name="Google Shape;617;p69"/>
          <p:cNvSpPr txBox="1"/>
          <p:nvPr/>
        </p:nvSpPr>
        <p:spPr>
          <a:xfrm>
            <a:off x="311700" y="1102000"/>
            <a:ext cx="8394300" cy="1573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There is an</a:t>
            </a:r>
            <a:r>
              <a:rPr lang="en" sz="1600" u="sng">
                <a:solidFill>
                  <a:schemeClr val="hlink"/>
                </a:solidFill>
                <a:latin typeface="Nunito"/>
                <a:ea typeface="Nunito"/>
                <a:cs typeface="Nunito"/>
                <a:sym typeface="Nunito"/>
              </a:rPr>
              <a:t> </a:t>
            </a:r>
            <a:r>
              <a:rPr lang="en" sz="1600" u="sng">
                <a:solidFill>
                  <a:schemeClr val="hlink"/>
                </a:solidFill>
                <a:latin typeface="Nunito"/>
                <a:ea typeface="Nunito"/>
                <a:cs typeface="Nunito"/>
                <a:sym typeface="Nunito"/>
                <a:hlinkClick r:id="rId3"/>
              </a:rPr>
              <a:t>Australian Framework for Generative AI in Schools</a:t>
            </a:r>
            <a:r>
              <a:rPr lang="en" sz="1500">
                <a:solidFill>
                  <a:schemeClr val="dk1"/>
                </a:solidFill>
                <a:latin typeface="Nunito"/>
                <a:ea typeface="Nunito"/>
                <a:cs typeface="Nunito"/>
                <a:sym typeface="Nunito"/>
              </a:rPr>
              <a:t> </a:t>
            </a:r>
            <a:r>
              <a:rPr lang="en" sz="1600">
                <a:solidFill>
                  <a:schemeClr val="dk2"/>
                </a:solidFill>
                <a:latin typeface="Nunito"/>
                <a:ea typeface="Nunito"/>
                <a:cs typeface="Nunito"/>
                <a:sym typeface="Nunito"/>
              </a:rPr>
              <a:t>which guides the responsible and ethical use of generative AI tools in Australian schools.</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600">
                <a:solidFill>
                  <a:schemeClr val="dk2"/>
                </a:solidFill>
                <a:latin typeface="Nunito"/>
                <a:ea typeface="Nunito"/>
                <a:cs typeface="Nunito"/>
                <a:sym typeface="Nunito"/>
              </a:rPr>
              <a:t>Each state also has their own recommendations for AI policies. For example, here are some extracts from the Victorian </a:t>
            </a:r>
            <a:r>
              <a:rPr lang="en" sz="1600" u="sng">
                <a:solidFill>
                  <a:schemeClr val="hlink"/>
                </a:solidFill>
                <a:latin typeface="Nunito"/>
                <a:ea typeface="Nunito"/>
                <a:cs typeface="Nunito"/>
                <a:sym typeface="Nunito"/>
                <a:hlinkClick r:id="rId4"/>
              </a:rPr>
              <a:t>Policy on Generative Artificial Intelligence</a:t>
            </a:r>
            <a:r>
              <a:rPr lang="en" sz="1600">
                <a:solidFill>
                  <a:schemeClr val="dk2"/>
                </a:solidFill>
                <a:latin typeface="Nunito"/>
                <a:ea typeface="Nunito"/>
                <a:cs typeface="Nunito"/>
                <a:sym typeface="Nunito"/>
              </a:rPr>
              <a:t> for schools:</a:t>
            </a:r>
            <a:endParaRPr sz="16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endParaRPr sz="1600">
              <a:solidFill>
                <a:schemeClr val="dk2"/>
              </a:solidFill>
              <a:latin typeface="Roboto"/>
              <a:ea typeface="Roboto"/>
              <a:cs typeface="Roboto"/>
              <a:sym typeface="Roboto"/>
            </a:endParaRPr>
          </a:p>
          <a:p>
            <a:pPr marL="0" marR="0" lvl="0" indent="0" algn="l" rtl="0">
              <a:lnSpc>
                <a:spcPct val="115000"/>
              </a:lnSpc>
              <a:spcBef>
                <a:spcPts val="1200"/>
              </a:spcBef>
              <a:spcAft>
                <a:spcPts val="0"/>
              </a:spcAft>
              <a:buNone/>
            </a:pPr>
            <a:endParaRPr sz="1600">
              <a:solidFill>
                <a:schemeClr val="dk2"/>
              </a:solidFill>
              <a:latin typeface="Roboto"/>
              <a:ea typeface="Roboto"/>
              <a:cs typeface="Roboto"/>
              <a:sym typeface="Roboto"/>
            </a:endParaRPr>
          </a:p>
          <a:p>
            <a:pPr marL="0" marR="0" lvl="0" indent="0" algn="l" rtl="0">
              <a:lnSpc>
                <a:spcPct val="115000"/>
              </a:lnSpc>
              <a:spcBef>
                <a:spcPts val="1200"/>
              </a:spcBef>
              <a:spcAft>
                <a:spcPts val="1200"/>
              </a:spcAft>
              <a:buNone/>
            </a:pPr>
            <a:endParaRPr sz="1800">
              <a:solidFill>
                <a:schemeClr val="dk2"/>
              </a:solidFill>
              <a:latin typeface="Roboto"/>
              <a:ea typeface="Roboto"/>
              <a:cs typeface="Roboto"/>
              <a:sym typeface="Roboto"/>
            </a:endParaRPr>
          </a:p>
        </p:txBody>
      </p:sp>
      <p:pic>
        <p:nvPicPr>
          <p:cNvPr id="618" name="Google Shape;618;p69"/>
          <p:cNvPicPr preferRelativeResize="0"/>
          <p:nvPr/>
        </p:nvPicPr>
        <p:blipFill>
          <a:blip r:embed="rId5">
            <a:alphaModFix/>
          </a:blip>
          <a:stretch>
            <a:fillRect/>
          </a:stretch>
        </p:blipFill>
        <p:spPr>
          <a:xfrm>
            <a:off x="311688" y="2760075"/>
            <a:ext cx="8658225" cy="1885950"/>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7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major issues to cover in an AI Policy</a:t>
            </a:r>
            <a:endParaRPr/>
          </a:p>
          <a:p>
            <a:pPr marL="0" lvl="0" indent="0" algn="l" rtl="0">
              <a:spcBef>
                <a:spcPts val="0"/>
              </a:spcBef>
              <a:spcAft>
                <a:spcPts val="0"/>
              </a:spcAft>
              <a:buNone/>
            </a:pPr>
            <a:endParaRPr/>
          </a:p>
        </p:txBody>
      </p:sp>
      <p:sp>
        <p:nvSpPr>
          <p:cNvPr id="624" name="Google Shape;624;p7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58</a:t>
            </a:fld>
            <a:endParaRPr sz="800">
              <a:latin typeface="Nunito"/>
              <a:ea typeface="Nunito"/>
              <a:cs typeface="Nunito"/>
              <a:sym typeface="Nunito"/>
            </a:endParaRPr>
          </a:p>
        </p:txBody>
      </p:sp>
      <p:sp>
        <p:nvSpPr>
          <p:cNvPr id="625" name="Google Shape;625;p7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626" name="Google Shape;626;p70"/>
          <p:cNvSpPr txBox="1"/>
          <p:nvPr/>
        </p:nvSpPr>
        <p:spPr>
          <a:xfrm>
            <a:off x="311700" y="1102000"/>
            <a:ext cx="8394300" cy="3327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 sz="1800" b="1">
                <a:solidFill>
                  <a:schemeClr val="dk2"/>
                </a:solidFill>
                <a:latin typeface="Nunito"/>
                <a:ea typeface="Nunito"/>
                <a:cs typeface="Nunito"/>
                <a:sym typeface="Nunito"/>
              </a:rPr>
              <a:t>Privacy and security</a:t>
            </a:r>
            <a:r>
              <a:rPr lang="en" sz="1800">
                <a:solidFill>
                  <a:schemeClr val="dk2"/>
                </a:solidFill>
                <a:latin typeface="Nunito"/>
                <a:ea typeface="Nunito"/>
                <a:cs typeface="Nunito"/>
                <a:sym typeface="Nunito"/>
              </a:rPr>
              <a:t>: be careful with yours and other people’s personal information</a:t>
            </a:r>
            <a:endParaRPr sz="18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800" b="1">
                <a:solidFill>
                  <a:schemeClr val="dk2"/>
                </a:solidFill>
                <a:latin typeface="Nunito"/>
                <a:ea typeface="Nunito"/>
                <a:cs typeface="Nunito"/>
                <a:sym typeface="Nunito"/>
              </a:rPr>
              <a:t>Misinformation</a:t>
            </a:r>
            <a:r>
              <a:rPr lang="en" sz="1800">
                <a:solidFill>
                  <a:schemeClr val="dk2"/>
                </a:solidFill>
                <a:latin typeface="Nunito"/>
                <a:ea typeface="Nunito"/>
                <a:cs typeface="Nunito"/>
                <a:sym typeface="Nunito"/>
              </a:rPr>
              <a:t>: always fact-check before using AI responses in your work</a:t>
            </a:r>
            <a:endParaRPr sz="18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800" b="1">
                <a:solidFill>
                  <a:schemeClr val="dk2"/>
                </a:solidFill>
                <a:latin typeface="Nunito"/>
                <a:ea typeface="Nunito"/>
                <a:cs typeface="Nunito"/>
                <a:sym typeface="Nunito"/>
              </a:rPr>
              <a:t>Explainability</a:t>
            </a:r>
            <a:r>
              <a:rPr lang="en" sz="1800">
                <a:solidFill>
                  <a:schemeClr val="dk2"/>
                </a:solidFill>
                <a:latin typeface="Nunito"/>
                <a:ea typeface="Nunito"/>
                <a:cs typeface="Nunito"/>
                <a:sym typeface="Nunito"/>
              </a:rPr>
              <a:t>: you should be able to explain your own work so don’t rely on AI too much.</a:t>
            </a:r>
            <a:endParaRPr sz="18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800" b="1">
                <a:solidFill>
                  <a:schemeClr val="dk2"/>
                </a:solidFill>
                <a:latin typeface="Nunito"/>
                <a:ea typeface="Nunito"/>
                <a:cs typeface="Nunito"/>
                <a:sym typeface="Nunito"/>
              </a:rPr>
              <a:t>Bias and Fairness</a:t>
            </a:r>
            <a:r>
              <a:rPr lang="en" sz="1800">
                <a:solidFill>
                  <a:schemeClr val="dk2"/>
                </a:solidFill>
                <a:latin typeface="Nunito"/>
                <a:ea typeface="Nunito"/>
                <a:cs typeface="Nunito"/>
                <a:sym typeface="Nunito"/>
              </a:rPr>
              <a:t>: be careful of biased answers from AI and check for fairness before using AI responses.</a:t>
            </a:r>
            <a:endParaRPr sz="1800">
              <a:solidFill>
                <a:schemeClr val="dk2"/>
              </a:solidFill>
              <a:latin typeface="Nunito"/>
              <a:ea typeface="Nunito"/>
              <a:cs typeface="Nunito"/>
              <a:sym typeface="Nunito"/>
            </a:endParaRPr>
          </a:p>
          <a:p>
            <a:pPr marL="0" marR="0" lvl="0" indent="0" algn="l" rtl="0">
              <a:lnSpc>
                <a:spcPct val="115000"/>
              </a:lnSpc>
              <a:spcBef>
                <a:spcPts val="1200"/>
              </a:spcBef>
              <a:spcAft>
                <a:spcPts val="0"/>
              </a:spcAft>
              <a:buNone/>
            </a:pPr>
            <a:r>
              <a:rPr lang="en" sz="1800" b="1">
                <a:solidFill>
                  <a:schemeClr val="dk2"/>
                </a:solidFill>
                <a:latin typeface="Nunito"/>
                <a:ea typeface="Nunito"/>
                <a:cs typeface="Nunito"/>
                <a:sym typeface="Nunito"/>
              </a:rPr>
              <a:t>Plagiarism</a:t>
            </a:r>
            <a:r>
              <a:rPr lang="en" sz="1800">
                <a:solidFill>
                  <a:schemeClr val="dk2"/>
                </a:solidFill>
                <a:latin typeface="Nunito"/>
                <a:ea typeface="Nunito"/>
                <a:cs typeface="Nunito"/>
                <a:sym typeface="Nunito"/>
              </a:rPr>
              <a:t>: submitting AI-generated work as your own is dishonest.</a:t>
            </a:r>
            <a:endParaRPr sz="1800">
              <a:solidFill>
                <a:schemeClr val="dk2"/>
              </a:solidFill>
              <a:latin typeface="Nunito"/>
              <a:ea typeface="Nunito"/>
              <a:cs typeface="Nunito"/>
              <a:sym typeface="Nunito"/>
            </a:endParaRPr>
          </a:p>
          <a:p>
            <a:pPr marL="0" marR="0" lvl="0" indent="0" algn="l" rtl="0">
              <a:lnSpc>
                <a:spcPct val="115000"/>
              </a:lnSpc>
              <a:spcBef>
                <a:spcPts val="1200"/>
              </a:spcBef>
              <a:spcAft>
                <a:spcPts val="1200"/>
              </a:spcAft>
              <a:buNone/>
            </a:pPr>
            <a:endParaRPr sz="1800">
              <a:solidFill>
                <a:schemeClr val="dk2"/>
              </a:solidFill>
              <a:latin typeface="Roboto"/>
              <a:ea typeface="Roboto"/>
              <a:cs typeface="Roboto"/>
              <a:sym typeface="Roboto"/>
            </a:endParaRPr>
          </a:p>
        </p:txBody>
      </p:sp>
      <p:sp>
        <p:nvSpPr>
          <p:cNvPr id="627" name="Google Shape;627;p70"/>
          <p:cNvSpPr txBox="1"/>
          <p:nvPr/>
        </p:nvSpPr>
        <p:spPr>
          <a:xfrm>
            <a:off x="450775" y="4557350"/>
            <a:ext cx="7788000" cy="3936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400"/>
              </a:spcAft>
              <a:buClr>
                <a:schemeClr val="dk1"/>
              </a:buClr>
              <a:buSzPts val="1100"/>
              <a:buFont typeface="Arial"/>
              <a:buNone/>
            </a:pPr>
            <a:r>
              <a:rPr lang="en" sz="800">
                <a:solidFill>
                  <a:schemeClr val="lt1"/>
                </a:solidFill>
                <a:latin typeface="Inter"/>
                <a:ea typeface="Inter"/>
                <a:cs typeface="Inter"/>
                <a:sym typeface="Inter"/>
              </a:rPr>
              <a:t>This slide is adapted from the Day of AI, MIT RAISE (Responsible AI for Social Empowerment and Education). [Ethical Use of AI], [2025]. dayofai.org. Licensed under CC BY-NC-SA 4.0.  Licensed under</a:t>
            </a:r>
            <a:r>
              <a:rPr lang="en" sz="800">
                <a:solidFill>
                  <a:schemeClr val="lt1"/>
                </a:solidFill>
                <a:uFill>
                  <a:noFill/>
                </a:uFill>
                <a:latin typeface="Inter"/>
                <a:ea typeface="Inter"/>
                <a:cs typeface="Inter"/>
                <a:sym typeface="Inter"/>
                <a:hlinkClick r:id="rId3">
                  <a:extLst>
                    <a:ext uri="{A12FA001-AC4F-418D-AE19-62706E023703}">
                      <ahyp:hlinkClr xmlns:ahyp="http://schemas.microsoft.com/office/drawing/2018/hyperlinkcolor" val="tx"/>
                    </a:ext>
                  </a:extLst>
                </a:hlinkClick>
              </a:rPr>
              <a:t> </a:t>
            </a:r>
            <a:r>
              <a:rPr lang="en" sz="800"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CC BY-NC-SA 4.0</a:t>
            </a:r>
            <a:r>
              <a:rPr lang="en" sz="800">
                <a:solidFill>
                  <a:schemeClr val="lt1"/>
                </a:solidFill>
                <a:latin typeface="Inter"/>
                <a:ea typeface="Inter"/>
                <a:cs typeface="Inter"/>
                <a:sym typeface="Inter"/>
              </a:rPr>
              <a:t>.</a:t>
            </a:r>
            <a:endParaRPr sz="1800">
              <a:solidFill>
                <a:schemeClr val="lt1"/>
              </a:solidFill>
              <a:latin typeface="Inter"/>
              <a:ea typeface="Inter"/>
              <a:cs typeface="Inter"/>
              <a:sym typeface="Inte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7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4.07: AI Rules poster</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33" name="Google Shape;633;p7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59</a:t>
            </a:fld>
            <a:endParaRPr sz="800">
              <a:latin typeface="Nunito"/>
              <a:ea typeface="Nunito"/>
              <a:cs typeface="Nunito"/>
              <a:sym typeface="Nunito"/>
            </a:endParaRPr>
          </a:p>
        </p:txBody>
      </p:sp>
      <p:sp>
        <p:nvSpPr>
          <p:cNvPr id="634" name="Google Shape;634;p7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635" name="Google Shape;635;p71"/>
          <p:cNvSpPr txBox="1"/>
          <p:nvPr/>
        </p:nvSpPr>
        <p:spPr>
          <a:xfrm>
            <a:off x="311700" y="1102000"/>
            <a:ext cx="7922100" cy="240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chemeClr val="dk1"/>
              </a:solidFill>
            </a:endParaRPr>
          </a:p>
          <a:p>
            <a:pPr marL="457200" lvl="0" indent="-342900" algn="l" rtl="0">
              <a:spcBef>
                <a:spcPts val="0"/>
              </a:spcBef>
              <a:spcAft>
                <a:spcPts val="0"/>
              </a:spcAft>
              <a:buSzPts val="1800"/>
              <a:buFont typeface="Nunito"/>
              <a:buChar char="●"/>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3"/>
              </a:rPr>
              <a:t>worksheet here. </a:t>
            </a:r>
            <a:endParaRPr sz="1050">
              <a:solidFill>
                <a:schemeClr val="dk1"/>
              </a:solidFill>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are people actually using ChatGPT</a:t>
            </a:r>
            <a:endParaRPr/>
          </a:p>
          <a:p>
            <a:pPr marL="0" lvl="0" indent="0" algn="l" rtl="0">
              <a:spcBef>
                <a:spcPts val="0"/>
              </a:spcBef>
              <a:spcAft>
                <a:spcPts val="0"/>
              </a:spcAft>
              <a:buNone/>
            </a:pPr>
            <a:endParaRPr/>
          </a:p>
        </p:txBody>
      </p:sp>
      <p:sp>
        <p:nvSpPr>
          <p:cNvPr id="120" name="Google Shape;120;p1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6</a:t>
            </a:fld>
            <a:endParaRPr sz="800">
              <a:latin typeface="Nunito"/>
              <a:ea typeface="Nunito"/>
              <a:cs typeface="Nunito"/>
              <a:sym typeface="Nunito"/>
            </a:endParaRPr>
          </a:p>
        </p:txBody>
      </p:sp>
      <p:sp>
        <p:nvSpPr>
          <p:cNvPr id="121" name="Google Shape;121;p1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22" name="Google Shape;122;p18"/>
          <p:cNvSpPr txBox="1"/>
          <p:nvPr/>
        </p:nvSpPr>
        <p:spPr>
          <a:xfrm>
            <a:off x="311700" y="1112575"/>
            <a:ext cx="8247900" cy="32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Nunito"/>
                <a:ea typeface="Nunito"/>
                <a:cs typeface="Nunito"/>
                <a:sym typeface="Nunito"/>
              </a:rPr>
              <a:t>Last September, OpenAI released th</a:t>
            </a:r>
            <a:r>
              <a:rPr lang="en" sz="1600">
                <a:latin typeface="Nunito"/>
                <a:ea typeface="Nunito"/>
                <a:cs typeface="Nunito"/>
                <a:sym typeface="Nunito"/>
              </a:rPr>
              <a:t>e </a:t>
            </a:r>
            <a:r>
              <a:rPr lang="en" sz="1600" u="sng">
                <a:solidFill>
                  <a:schemeClr val="hlink"/>
                </a:solidFill>
                <a:latin typeface="Nunito"/>
                <a:ea typeface="Nunito"/>
                <a:cs typeface="Nunito"/>
                <a:sym typeface="Nunito"/>
                <a:hlinkClick r:id="rId3"/>
              </a:rPr>
              <a:t>results </a:t>
            </a:r>
            <a:r>
              <a:rPr lang="en" sz="1600">
                <a:solidFill>
                  <a:schemeClr val="dk2"/>
                </a:solidFill>
                <a:latin typeface="Nunito"/>
                <a:ea typeface="Nunito"/>
                <a:cs typeface="Nunito"/>
                <a:sym typeface="Nunito"/>
              </a:rPr>
              <a:t>of studying over 1.5 million conversations</a:t>
            </a:r>
            <a:r>
              <a:rPr lang="en" sz="1600">
                <a:latin typeface="Nunito"/>
                <a:ea typeface="Nunito"/>
                <a:cs typeface="Nunito"/>
                <a:sym typeface="Nunito"/>
              </a:rPr>
              <a:t> </a:t>
            </a:r>
            <a:r>
              <a:rPr lang="en" sz="1600">
                <a:solidFill>
                  <a:schemeClr val="dk2"/>
                </a:solidFill>
                <a:latin typeface="Nunito"/>
                <a:ea typeface="Nunito"/>
                <a:cs typeface="Nunito"/>
                <a:sym typeface="Nunito"/>
              </a:rPr>
              <a:t>on how people are using chatGPT. They broke it down into these categories:</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 Asking (49%) -  The most common use. People treat ChatGPT like a personal advisor, asking for information, opinions, and guidance rather than just getting it to do things for them.</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 Doing (40%) - Getting ChatGPT to complete actual tasks like drafting text, planning, and coding. About a third of this is work-related.</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 Expressing (11%) - The smallest category. This is where people are just sharing ideas with ChatGPT and reflecting or exploring.</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100" u="sng">
              <a:solidFill>
                <a:schemeClr val="hlink"/>
              </a:solidFill>
            </a:endParaRPr>
          </a:p>
          <a:p>
            <a:pPr marL="0" lvl="0" indent="0" algn="l" rtl="0">
              <a:spcBef>
                <a:spcPts val="0"/>
              </a:spcBef>
              <a:spcAft>
                <a:spcPts val="0"/>
              </a:spcAft>
              <a:buClr>
                <a:schemeClr val="dk1"/>
              </a:buClr>
              <a:buSzPts val="1100"/>
              <a:buFont typeface="Arial"/>
              <a:buNone/>
            </a:pPr>
            <a:endParaRPr sz="1100" u="sng">
              <a:solidFill>
                <a:schemeClr val="hlink"/>
              </a:solidFill>
            </a:endParaRPr>
          </a:p>
          <a:p>
            <a:pPr marL="0" lvl="0" indent="0" algn="l" rtl="0">
              <a:spcBef>
                <a:spcPts val="0"/>
              </a:spcBef>
              <a:spcAft>
                <a:spcPts val="0"/>
              </a:spcAft>
              <a:buNone/>
            </a:pPr>
            <a:endParaRPr>
              <a:solidFill>
                <a:schemeClr val="dk1"/>
              </a:solidFill>
              <a:latin typeface="Roboto"/>
              <a:ea typeface="Roboto"/>
              <a:cs typeface="Roboto"/>
              <a:sym typeface="Roboto"/>
            </a:endParaRPr>
          </a:p>
          <a:p>
            <a:pPr marL="0" lvl="0" indent="0" algn="l" rtl="0">
              <a:spcBef>
                <a:spcPts val="0"/>
              </a:spcBef>
              <a:spcAft>
                <a:spcPts val="0"/>
              </a:spcAft>
              <a:buNone/>
            </a:pPr>
            <a:endParaRPr>
              <a:solidFill>
                <a:schemeClr val="dk1"/>
              </a:solidFill>
              <a:latin typeface="Roboto"/>
              <a:ea typeface="Roboto"/>
              <a:cs typeface="Roboto"/>
              <a:sym typeface="Roboto"/>
            </a:endParaRPr>
          </a:p>
        </p:txBody>
      </p:sp>
      <p:sp>
        <p:nvSpPr>
          <p:cNvPr id="123" name="Google Shape;123;p18"/>
          <p:cNvSpPr txBox="1"/>
          <p:nvPr/>
        </p:nvSpPr>
        <p:spPr>
          <a:xfrm>
            <a:off x="362550" y="4440725"/>
            <a:ext cx="8146200" cy="28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Nunito Light"/>
                <a:ea typeface="Nunito Light"/>
                <a:cs typeface="Nunito Light"/>
                <a:sym typeface="Nunito Light"/>
              </a:rPr>
              <a:t>See here for more details:</a:t>
            </a:r>
            <a:r>
              <a:rPr lang="en" sz="1800">
                <a:solidFill>
                  <a:schemeClr val="dk2"/>
                </a:solidFill>
                <a:latin typeface="Nunito Light"/>
                <a:ea typeface="Nunito Light"/>
                <a:cs typeface="Nunito Light"/>
                <a:sym typeface="Nunito Light"/>
              </a:rPr>
              <a:t> </a:t>
            </a:r>
            <a:r>
              <a:rPr lang="en" u="sng">
                <a:solidFill>
                  <a:srgbClr val="12838D"/>
                </a:solidFill>
                <a:latin typeface="Nunito Light"/>
                <a:ea typeface="Nunito Light"/>
                <a:cs typeface="Nunito Light"/>
                <a:sym typeface="Nunito Light"/>
                <a:hlinkClick r:id="rId3">
                  <a:extLst>
                    <a:ext uri="{A12FA001-AC4F-418D-AE19-62706E023703}">
                      <ahyp:hlinkClr xmlns:ahyp="http://schemas.microsoft.com/office/drawing/2018/hyperlinkcolor" val="tx"/>
                    </a:ext>
                  </a:extLst>
                </a:hlinkClick>
              </a:rPr>
              <a:t>https://openai.com/index/how-people-are-using-chatgpt/</a:t>
            </a:r>
            <a:r>
              <a:rPr lang="en" sz="1800">
                <a:solidFill>
                  <a:schemeClr val="dk2"/>
                </a:solidFill>
                <a:latin typeface="Nunito Light"/>
                <a:ea typeface="Nunito Light"/>
                <a:cs typeface="Nunito Light"/>
                <a:sym typeface="Nunito Light"/>
              </a:rPr>
              <a:t>.</a:t>
            </a:r>
            <a:endParaRPr sz="1800">
              <a:solidFill>
                <a:schemeClr val="dk2"/>
              </a:solidFill>
              <a:latin typeface="Nunito Light"/>
              <a:ea typeface="Nunito Light"/>
              <a:cs typeface="Nunito Light"/>
              <a:sym typeface="Nunito Light"/>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7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chemeClr val="accent1"/>
                </a:solidFill>
              </a:rPr>
              <a:t>60</a:t>
            </a:fld>
            <a:endParaRPr>
              <a:solidFill>
                <a:schemeClr val="accent1"/>
              </a:solidFill>
            </a:endParaRPr>
          </a:p>
        </p:txBody>
      </p:sp>
      <p:sp>
        <p:nvSpPr>
          <p:cNvPr id="641" name="Google Shape;641;p72"/>
          <p:cNvSpPr txBox="1">
            <a:spLocks noGrp="1"/>
          </p:cNvSpPr>
          <p:nvPr>
            <p:ph type="body" idx="2"/>
          </p:nvPr>
        </p:nvSpPr>
        <p:spPr>
          <a:xfrm>
            <a:off x="4427775" y="724075"/>
            <a:ext cx="4348800" cy="3695100"/>
          </a:xfrm>
          <a:prstGeom prst="rect">
            <a:avLst/>
          </a:prstGeom>
        </p:spPr>
        <p:txBody>
          <a:bodyPr spcFirstLastPara="1" wrap="square" lIns="91425" tIns="91425" rIns="91425" bIns="91425" anchor="ctr" anchorCtr="0">
            <a:noAutofit/>
          </a:bodyPr>
          <a:lstStyle/>
          <a:p>
            <a:pPr marL="914400" lvl="0" indent="-330200" algn="l" rtl="0">
              <a:lnSpc>
                <a:spcPct val="100000"/>
              </a:lnSpc>
              <a:spcBef>
                <a:spcPts val="0"/>
              </a:spcBef>
              <a:spcAft>
                <a:spcPts val="0"/>
              </a:spcAft>
              <a:buSzPts val="1600"/>
              <a:buChar char="●"/>
            </a:pPr>
            <a:r>
              <a:rPr lang="en" sz="1600"/>
              <a:t>Understand how AI is changing the way we work and live</a:t>
            </a:r>
            <a:endParaRPr sz="1600"/>
          </a:p>
          <a:p>
            <a:pPr marL="914400" lvl="0" indent="-330200" algn="l" rtl="0">
              <a:lnSpc>
                <a:spcPct val="100000"/>
              </a:lnSpc>
              <a:spcBef>
                <a:spcPts val="1000"/>
              </a:spcBef>
              <a:spcAft>
                <a:spcPts val="0"/>
              </a:spcAft>
              <a:buSzPts val="1600"/>
              <a:buChar char="●"/>
            </a:pPr>
            <a:r>
              <a:rPr lang="en" sz="1600"/>
              <a:t>Understand the impact of cognitive offloading when using AI</a:t>
            </a:r>
            <a:endParaRPr sz="1600"/>
          </a:p>
          <a:p>
            <a:pPr marL="914400" lvl="0" indent="-330200" algn="l" rtl="0">
              <a:lnSpc>
                <a:spcPct val="100000"/>
              </a:lnSpc>
              <a:spcBef>
                <a:spcPts val="1000"/>
              </a:spcBef>
              <a:spcAft>
                <a:spcPts val="0"/>
              </a:spcAft>
              <a:buSzPts val="1600"/>
              <a:buChar char="●"/>
            </a:pPr>
            <a:r>
              <a:rPr lang="en" sz="1600"/>
              <a:t>Know about AI and creativity and how artists, musicians and writers are responding to Generative AI</a:t>
            </a:r>
            <a:endParaRPr sz="1600"/>
          </a:p>
          <a:p>
            <a:pPr marL="914400" lvl="0" indent="-330200" algn="l" rtl="0">
              <a:lnSpc>
                <a:spcPct val="100000"/>
              </a:lnSpc>
              <a:spcBef>
                <a:spcPts val="1000"/>
              </a:spcBef>
              <a:spcAft>
                <a:spcPts val="0"/>
              </a:spcAft>
              <a:buSzPts val="1600"/>
              <a:buChar char="●"/>
            </a:pPr>
            <a:r>
              <a:rPr lang="en" sz="1600"/>
              <a:t>Have reflected on how you can use AI responsibly</a:t>
            </a:r>
            <a:endParaRPr sz="1600"/>
          </a:p>
          <a:p>
            <a:pPr marL="914400" lvl="0" indent="-330200" algn="l" rtl="0">
              <a:lnSpc>
                <a:spcPct val="100000"/>
              </a:lnSpc>
              <a:spcBef>
                <a:spcPts val="1000"/>
              </a:spcBef>
              <a:spcAft>
                <a:spcPts val="0"/>
              </a:spcAft>
              <a:buSzPts val="1600"/>
              <a:buChar char="●"/>
            </a:pPr>
            <a:r>
              <a:rPr lang="en" sz="1600"/>
              <a:t>Understand what obligations AI companies have to behave responsibly</a:t>
            </a:r>
            <a:endParaRPr sz="1600"/>
          </a:p>
          <a:p>
            <a:pPr marL="914400" lvl="0" indent="-330200" algn="l" rtl="0">
              <a:lnSpc>
                <a:spcPct val="100000"/>
              </a:lnSpc>
              <a:spcBef>
                <a:spcPts val="1000"/>
              </a:spcBef>
              <a:spcAft>
                <a:spcPts val="1000"/>
              </a:spcAft>
              <a:buSzPts val="1600"/>
              <a:buChar char="●"/>
            </a:pPr>
            <a:r>
              <a:rPr lang="en" sz="1600"/>
              <a:t>Know about AI Responsible Use policies </a:t>
            </a:r>
            <a:endParaRPr sz="1600"/>
          </a:p>
        </p:txBody>
      </p:sp>
      <p:sp>
        <p:nvSpPr>
          <p:cNvPr id="642" name="Google Shape;642;p7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643" name="Google Shape;643;p72"/>
          <p:cNvSpPr txBox="1"/>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4200" b="1">
                <a:solidFill>
                  <a:srgbClr val="0D4247"/>
                </a:solidFill>
                <a:latin typeface="Space Grotesk"/>
                <a:ea typeface="Space Grotesk"/>
                <a:cs typeface="Space Grotesk"/>
                <a:sym typeface="Space Grotesk"/>
              </a:rPr>
              <a:t>Summary</a:t>
            </a:r>
            <a:endParaRPr sz="4200" b="1">
              <a:solidFill>
                <a:srgbClr val="25326F"/>
              </a:solidFill>
              <a:latin typeface="Francois One"/>
              <a:ea typeface="Francois One"/>
              <a:cs typeface="Francois One"/>
              <a:sym typeface="Francois One"/>
            </a:endParaRPr>
          </a:p>
        </p:txBody>
      </p:sp>
      <p:pic>
        <p:nvPicPr>
          <p:cNvPr id="644" name="Google Shape;644;p72"/>
          <p:cNvPicPr preferRelativeResize="0"/>
          <p:nvPr/>
        </p:nvPicPr>
        <p:blipFill>
          <a:blip r:embed="rId3">
            <a:alphaModFix/>
          </a:blip>
          <a:stretch>
            <a:fillRect/>
          </a:stretch>
        </p:blipFill>
        <p:spPr>
          <a:xfrm>
            <a:off x="349200" y="651975"/>
            <a:ext cx="1287800" cy="1287800"/>
          </a:xfrm>
          <a:prstGeom prst="rect">
            <a:avLst/>
          </a:prstGeom>
          <a:noFill/>
          <a:ln>
            <a:noFill/>
          </a:ln>
        </p:spPr>
      </p:pic>
      <p:sp>
        <p:nvSpPr>
          <p:cNvPr id="645" name="Google Shape;645;p72"/>
          <p:cNvSpPr txBo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A1511"/>
                </a:solidFill>
                <a:latin typeface="Nunito Light"/>
                <a:ea typeface="Nunito Light"/>
                <a:cs typeface="Nunito Light"/>
                <a:sym typeface="Nunito Light"/>
              </a:rPr>
              <a:t>You should now be able to: </a:t>
            </a:r>
            <a:endParaRPr sz="2100">
              <a:solidFill>
                <a:srgbClr val="1A1511"/>
              </a:solidFill>
              <a:latin typeface="Nunito Light"/>
              <a:ea typeface="Nunito Light"/>
              <a:cs typeface="Nunito Light"/>
              <a:sym typeface="Nunito Light"/>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3FFFD"/>
        </a:solidFill>
        <a:effectLst/>
      </p:bgPr>
    </p:bg>
    <p:spTree>
      <p:nvGrpSpPr>
        <p:cNvPr id="1" name="Shape 649"/>
        <p:cNvGrpSpPr/>
        <p:nvPr/>
      </p:nvGrpSpPr>
      <p:grpSpPr>
        <a:xfrm>
          <a:off x="0" y="0"/>
          <a:ext cx="0" cy="0"/>
          <a:chOff x="0" y="0"/>
          <a:chExt cx="0" cy="0"/>
        </a:xfrm>
      </p:grpSpPr>
      <p:sp>
        <p:nvSpPr>
          <p:cNvPr id="650" name="Google Shape;650;p7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651" name="Google Shape;651;p73"/>
          <p:cNvSpPr txBox="1">
            <a:spLocks noGrp="1"/>
          </p:cNvSpPr>
          <p:nvPr>
            <p:ph type="body" idx="1"/>
          </p:nvPr>
        </p:nvSpPr>
        <p:spPr>
          <a:xfrm>
            <a:off x="311700" y="1152475"/>
            <a:ext cx="59061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652" name="Google Shape;652;p7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61</a:t>
            </a:fld>
            <a:endParaRPr/>
          </a:p>
        </p:txBody>
      </p:sp>
      <p:sp>
        <p:nvSpPr>
          <p:cNvPr id="653" name="Google Shape;653;p7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are people actually using ChatGPT</a:t>
            </a:r>
            <a:endParaRPr/>
          </a:p>
          <a:p>
            <a:pPr marL="0" lvl="0" indent="0" algn="l" rtl="0">
              <a:spcBef>
                <a:spcPts val="0"/>
              </a:spcBef>
              <a:spcAft>
                <a:spcPts val="0"/>
              </a:spcAft>
              <a:buNone/>
            </a:pPr>
            <a:endParaRPr/>
          </a:p>
        </p:txBody>
      </p:sp>
      <p:sp>
        <p:nvSpPr>
          <p:cNvPr id="129" name="Google Shape;129;p1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7</a:t>
            </a:fld>
            <a:endParaRPr sz="800">
              <a:latin typeface="Nunito"/>
              <a:ea typeface="Nunito"/>
              <a:cs typeface="Nunito"/>
              <a:sym typeface="Nunito"/>
            </a:endParaRPr>
          </a:p>
        </p:txBody>
      </p:sp>
      <p:sp>
        <p:nvSpPr>
          <p:cNvPr id="130" name="Google Shape;130;p1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31" name="Google Shape;131;p19"/>
          <p:cNvSpPr txBox="1"/>
          <p:nvPr/>
        </p:nvSpPr>
        <p:spPr>
          <a:xfrm>
            <a:off x="311700" y="1181500"/>
            <a:ext cx="8247900" cy="32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Nunito"/>
                <a:ea typeface="Nunito"/>
                <a:cs typeface="Nunito"/>
                <a:sym typeface="Nunito"/>
              </a:rPr>
              <a:t>Interestingly, about 70% of the conversations were for personal reasons and not work-related. </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Over 700 million people use ChatGPT every week, which is almost 10% of the world's adult population </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It's replacing Google for some. Using ChatGPT to search for information grew from 14% to nearly 25% of all conversations in just one year.</a:t>
            </a:r>
            <a:r>
              <a:rPr lang="en" sz="1600">
                <a:solidFill>
                  <a:schemeClr val="dk2"/>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 </a:t>
            </a: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endParaRPr sz="1600">
              <a:solidFill>
                <a:schemeClr val="dk2"/>
              </a:solidFill>
              <a:latin typeface="Nunito"/>
              <a:ea typeface="Nunito"/>
              <a:cs typeface="Nunito"/>
              <a:sym typeface="Nunito"/>
            </a:endParaRPr>
          </a:p>
          <a:p>
            <a:pPr marL="0" marR="0" lvl="0" indent="0" algn="l" rtl="0">
              <a:lnSpc>
                <a:spcPct val="100000"/>
              </a:lnSpc>
              <a:spcBef>
                <a:spcPts val="0"/>
              </a:spcBef>
              <a:spcAft>
                <a:spcPts val="0"/>
              </a:spcAft>
              <a:buNone/>
            </a:pPr>
            <a:r>
              <a:rPr lang="en" sz="1600">
                <a:solidFill>
                  <a:schemeClr val="dk2"/>
                </a:solidFill>
                <a:latin typeface="Nunito"/>
                <a:ea typeface="Nunito"/>
                <a:cs typeface="Nunito"/>
                <a:sym typeface="Nunito"/>
              </a:rPr>
              <a:t>When ChatGPT launched, over 80% of users had typically male names. By 2025, more than half of active users are women.</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sz="1600">
              <a:solidFill>
                <a:schemeClr val="dk2"/>
              </a:solidFill>
              <a:latin typeface="Nunito"/>
              <a:ea typeface="Nunito"/>
              <a:cs typeface="Nunito"/>
              <a:sym typeface="Nunito"/>
            </a:endParaRPr>
          </a:p>
          <a:p>
            <a:pPr marL="0" lvl="0" indent="0" algn="l" rtl="0">
              <a:spcBef>
                <a:spcPts val="0"/>
              </a:spcBef>
              <a:spcAft>
                <a:spcPts val="0"/>
              </a:spcAft>
              <a:buNone/>
            </a:pPr>
            <a:r>
              <a:rPr lang="en" sz="1600">
                <a:solidFill>
                  <a:schemeClr val="dk2"/>
                </a:solidFill>
                <a:latin typeface="Nunito"/>
                <a:ea typeface="Nunito"/>
                <a:cs typeface="Nunito"/>
                <a:sym typeface="Nunito"/>
              </a:rPr>
              <a:t>These survey results show that AI chatbots have really become integrated into people’s daily lives even outside of work.</a:t>
            </a:r>
            <a:endParaRPr sz="1600">
              <a:solidFill>
                <a:schemeClr val="dk2"/>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Brainstorming</a:t>
            </a:r>
            <a:endParaRPr/>
          </a:p>
          <a:p>
            <a:pPr marL="0" lvl="0" indent="0" algn="l" rtl="0">
              <a:spcBef>
                <a:spcPts val="0"/>
              </a:spcBef>
              <a:spcAft>
                <a:spcPts val="0"/>
              </a:spcAft>
              <a:buNone/>
            </a:pPr>
            <a:endParaRPr/>
          </a:p>
        </p:txBody>
      </p:sp>
      <p:sp>
        <p:nvSpPr>
          <p:cNvPr id="137" name="Google Shape;137;p2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8</a:t>
            </a:fld>
            <a:endParaRPr sz="800">
              <a:latin typeface="Nunito"/>
              <a:ea typeface="Nunito"/>
              <a:cs typeface="Nunito"/>
              <a:sym typeface="Nunito"/>
            </a:endParaRPr>
          </a:p>
        </p:txBody>
      </p:sp>
      <p:sp>
        <p:nvSpPr>
          <p:cNvPr id="138" name="Google Shape;138;p2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39" name="Google Shape;139;p20"/>
          <p:cNvSpPr txBox="1"/>
          <p:nvPr/>
        </p:nvSpPr>
        <p:spPr>
          <a:xfrm>
            <a:off x="311700" y="1102000"/>
            <a:ext cx="6330000" cy="384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Nunito"/>
                <a:ea typeface="Nunito"/>
                <a:cs typeface="Nunito"/>
                <a:sym typeface="Nunito"/>
              </a:rPr>
              <a:t>AI is great as an </a:t>
            </a:r>
            <a:r>
              <a:rPr lang="en" sz="1800" b="1">
                <a:solidFill>
                  <a:schemeClr val="dk2"/>
                </a:solidFill>
                <a:latin typeface="Nunito"/>
                <a:ea typeface="Nunito"/>
                <a:cs typeface="Nunito"/>
                <a:sym typeface="Nunito"/>
              </a:rPr>
              <a:t>ideas generator</a:t>
            </a:r>
            <a:r>
              <a:rPr lang="en" sz="1800">
                <a:solidFill>
                  <a:schemeClr val="dk2"/>
                </a:solidFill>
                <a:latin typeface="Nunito"/>
                <a:ea typeface="Nunito"/>
                <a:cs typeface="Nunito"/>
                <a:sym typeface="Nunito"/>
              </a:rPr>
              <a:t>. It can instantly suggests loads of ideas to help you get started on your project.</a:t>
            </a:r>
            <a:endParaRPr sz="1800">
              <a:solidFill>
                <a:schemeClr val="dk2"/>
              </a:solidFill>
              <a:latin typeface="Nunito"/>
              <a:ea typeface="Nunito"/>
              <a:cs typeface="Nunito"/>
              <a:sym typeface="Nunito"/>
            </a:endParaRPr>
          </a:p>
          <a:p>
            <a:pPr marL="457200" lvl="0" indent="0" algn="l" rtl="0">
              <a:spcBef>
                <a:spcPts val="0"/>
              </a:spcBef>
              <a:spcAft>
                <a:spcPts val="0"/>
              </a:spcAft>
              <a:buNone/>
            </a:pPr>
            <a:r>
              <a:rPr lang="en" b="1">
                <a:solidFill>
                  <a:schemeClr val="dk2"/>
                </a:solidFill>
                <a:latin typeface="Courier New"/>
                <a:ea typeface="Courier New"/>
                <a:cs typeface="Courier New"/>
                <a:sym typeface="Courier New"/>
              </a:rPr>
              <a:t>"Give me 10 unusual angles for a school project on climate change that most students wouldn't think of."</a:t>
            </a:r>
            <a:r>
              <a:rPr lang="en">
                <a:solidFill>
                  <a:schemeClr val="dk2"/>
                </a:solidFill>
                <a:latin typeface="Courier New"/>
                <a:ea typeface="Courier New"/>
                <a:cs typeface="Courier New"/>
                <a:sym typeface="Courier New"/>
              </a:rPr>
              <a:t> </a:t>
            </a:r>
            <a:endParaRPr>
              <a:solidFill>
                <a:schemeClr val="dk2"/>
              </a:solidFill>
              <a:latin typeface="Courier New"/>
              <a:ea typeface="Courier New"/>
              <a:cs typeface="Courier New"/>
              <a:sym typeface="Courier New"/>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r>
              <a:rPr lang="en" sz="1800">
                <a:solidFill>
                  <a:schemeClr val="dk2"/>
                </a:solidFill>
                <a:latin typeface="Nunito"/>
                <a:ea typeface="Nunito"/>
                <a:cs typeface="Nunito"/>
                <a:sym typeface="Nunito"/>
              </a:rPr>
              <a:t>When you’re stuck, AI can help you get “</a:t>
            </a:r>
            <a:r>
              <a:rPr lang="en" sz="1800" b="1">
                <a:solidFill>
                  <a:schemeClr val="dk2"/>
                </a:solidFill>
                <a:latin typeface="Nunito"/>
                <a:ea typeface="Nunito"/>
                <a:cs typeface="Nunito"/>
                <a:sym typeface="Nunito"/>
              </a:rPr>
              <a:t>unstuck</a:t>
            </a:r>
            <a:r>
              <a:rPr lang="en" sz="1800">
                <a:solidFill>
                  <a:schemeClr val="dk2"/>
                </a:solidFill>
                <a:latin typeface="Nunito"/>
                <a:ea typeface="Nunito"/>
                <a:cs typeface="Nunito"/>
                <a:sym typeface="Nunito"/>
              </a:rPr>
              <a:t>”.</a:t>
            </a:r>
            <a:endParaRPr sz="1800">
              <a:solidFill>
                <a:schemeClr val="dk2"/>
              </a:solidFill>
              <a:latin typeface="Nunito"/>
              <a:ea typeface="Nunito"/>
              <a:cs typeface="Nunito"/>
              <a:sym typeface="Nunito"/>
            </a:endParaRPr>
          </a:p>
          <a:p>
            <a:pPr marL="457200" lvl="0" indent="0" algn="l" rtl="0">
              <a:spcBef>
                <a:spcPts val="0"/>
              </a:spcBef>
              <a:spcAft>
                <a:spcPts val="0"/>
              </a:spcAft>
              <a:buNone/>
            </a:pPr>
            <a:r>
              <a:rPr lang="en" b="1">
                <a:solidFill>
                  <a:schemeClr val="dk2"/>
                </a:solidFill>
                <a:latin typeface="Courier New"/>
                <a:ea typeface="Courier New"/>
                <a:cs typeface="Courier New"/>
                <a:sym typeface="Courier New"/>
              </a:rPr>
              <a:t>"I'm writing a story and my character just arrived at an abandoned house. I have no idea what happens next. Give me 5 unexpected directions the plot could go."</a:t>
            </a:r>
            <a:r>
              <a:rPr lang="en">
                <a:solidFill>
                  <a:schemeClr val="dk2"/>
                </a:solidFill>
                <a:latin typeface="Courier New"/>
                <a:ea typeface="Courier New"/>
                <a:cs typeface="Courier New"/>
                <a:sym typeface="Courier New"/>
              </a:rPr>
              <a:t> </a:t>
            </a:r>
            <a:endParaRPr>
              <a:solidFill>
                <a:schemeClr val="dk2"/>
              </a:solidFill>
              <a:latin typeface="Courier New"/>
              <a:ea typeface="Courier New"/>
              <a:cs typeface="Courier New"/>
              <a:sym typeface="Courier New"/>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r>
              <a:rPr lang="en" sz="1800">
                <a:solidFill>
                  <a:schemeClr val="dk2"/>
                </a:solidFill>
                <a:latin typeface="Nunito"/>
                <a:ea typeface="Nunito"/>
                <a:cs typeface="Nunito"/>
                <a:sym typeface="Nunito"/>
              </a:rPr>
              <a:t>AI can look at a topic from many </a:t>
            </a:r>
            <a:r>
              <a:rPr lang="en" sz="1800" b="1">
                <a:solidFill>
                  <a:schemeClr val="dk2"/>
                </a:solidFill>
                <a:latin typeface="Nunito"/>
                <a:ea typeface="Nunito"/>
                <a:cs typeface="Nunito"/>
                <a:sym typeface="Nunito"/>
              </a:rPr>
              <a:t>different points of view</a:t>
            </a:r>
            <a:r>
              <a:rPr lang="en" sz="1800">
                <a:solidFill>
                  <a:schemeClr val="dk2"/>
                </a:solidFill>
                <a:latin typeface="Nunito"/>
                <a:ea typeface="Nunito"/>
                <a:cs typeface="Nunito"/>
                <a:sym typeface="Nunito"/>
              </a:rPr>
              <a:t> to help you see the bigger picture.</a:t>
            </a:r>
            <a:endParaRPr sz="1800">
              <a:solidFill>
                <a:schemeClr val="dk2"/>
              </a:solidFill>
              <a:latin typeface="Nunito"/>
              <a:ea typeface="Nunito"/>
              <a:cs typeface="Nunito"/>
              <a:sym typeface="Nunito"/>
            </a:endParaRPr>
          </a:p>
          <a:p>
            <a:pPr marL="457200" lvl="0" indent="0" algn="l" rtl="0">
              <a:spcBef>
                <a:spcPts val="0"/>
              </a:spcBef>
              <a:spcAft>
                <a:spcPts val="0"/>
              </a:spcAft>
              <a:buNone/>
            </a:pPr>
            <a:r>
              <a:rPr lang="en" b="1">
                <a:solidFill>
                  <a:schemeClr val="dk2"/>
                </a:solidFill>
                <a:latin typeface="Courier New"/>
                <a:ea typeface="Courier New"/>
                <a:cs typeface="Courier New"/>
                <a:sym typeface="Courier New"/>
              </a:rPr>
              <a:t>"Explain the pros and cons of social media from the perspective of a teenager, a parent, a psychologist, and a tech CEO." </a:t>
            </a:r>
            <a:endParaRPr sz="1800" b="1">
              <a:solidFill>
                <a:schemeClr val="dk2"/>
              </a:solidFill>
              <a:latin typeface="Roboto"/>
              <a:ea typeface="Roboto"/>
              <a:cs typeface="Roboto"/>
              <a:sym typeface="Roboto"/>
            </a:endParaRPr>
          </a:p>
        </p:txBody>
      </p:sp>
      <p:pic>
        <p:nvPicPr>
          <p:cNvPr id="140" name="Google Shape;140;p20" title="alessandro-bianchi-_kdTyfnUFAc-unsplash.jpg"/>
          <p:cNvPicPr preferRelativeResize="0"/>
          <p:nvPr/>
        </p:nvPicPr>
        <p:blipFill>
          <a:blip r:embed="rId3">
            <a:alphaModFix/>
          </a:blip>
          <a:stretch>
            <a:fillRect/>
          </a:stretch>
        </p:blipFill>
        <p:spPr>
          <a:xfrm>
            <a:off x="6794100" y="667063"/>
            <a:ext cx="2197500" cy="3297055"/>
          </a:xfrm>
          <a:prstGeom prst="rect">
            <a:avLst/>
          </a:prstGeom>
          <a:noFill/>
          <a:ln w="9525" cap="flat" cmpd="sng">
            <a:solidFill>
              <a:schemeClr val="accent2"/>
            </a:solidFill>
            <a:prstDash val="solid"/>
            <a:round/>
            <a:headEnd type="none" w="sm" len="sm"/>
            <a:tailEnd type="none" w="sm" len="sm"/>
          </a:ln>
        </p:spPr>
      </p:pic>
      <p:sp>
        <p:nvSpPr>
          <p:cNvPr id="141" name="Google Shape;141;p20"/>
          <p:cNvSpPr txBox="1"/>
          <p:nvPr/>
        </p:nvSpPr>
        <p:spPr>
          <a:xfrm>
            <a:off x="6790650" y="3964125"/>
            <a:ext cx="2204400" cy="5001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lt1"/>
                </a:solidFill>
                <a:latin typeface="Inter"/>
                <a:ea typeface="Inter"/>
                <a:cs typeface="Inter"/>
                <a:sym typeface="Inter"/>
              </a:rPr>
              <a:t>Photo by</a:t>
            </a:r>
            <a:r>
              <a:rPr lang="en" sz="1100">
                <a:solidFill>
                  <a:schemeClr val="lt1"/>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100"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Alessandro Bianchi</a:t>
            </a:r>
            <a:r>
              <a:rPr lang="en" sz="1100">
                <a:solidFill>
                  <a:schemeClr val="lt1"/>
                </a:solidFill>
                <a:latin typeface="Inter"/>
                <a:ea typeface="Inter"/>
                <a:cs typeface="Inter"/>
                <a:sym typeface="Inter"/>
              </a:rPr>
              <a:t> on</a:t>
            </a:r>
            <a:r>
              <a:rPr lang="en" sz="1100">
                <a:solidFill>
                  <a:schemeClr val="lt1"/>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100"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300">
                <a:solidFill>
                  <a:schemeClr val="lt1"/>
                </a:solidFill>
                <a:latin typeface="Inter"/>
                <a:ea typeface="Inter"/>
                <a:cs typeface="Inter"/>
                <a:sym typeface="Inter"/>
              </a:rPr>
              <a:t> </a:t>
            </a:r>
            <a:endParaRPr sz="2000">
              <a:solidFill>
                <a:schemeClr val="lt1"/>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More Brainstorming</a:t>
            </a:r>
            <a:endParaRPr/>
          </a:p>
          <a:p>
            <a:pPr marL="0" lvl="0" indent="0" algn="l" rtl="0">
              <a:spcBef>
                <a:spcPts val="0"/>
              </a:spcBef>
              <a:spcAft>
                <a:spcPts val="0"/>
              </a:spcAft>
              <a:buNone/>
            </a:pPr>
            <a:endParaRPr/>
          </a:p>
        </p:txBody>
      </p:sp>
      <p:sp>
        <p:nvSpPr>
          <p:cNvPr id="147" name="Google Shape;147;p2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9</a:t>
            </a:fld>
            <a:endParaRPr sz="800">
              <a:latin typeface="Nunito"/>
              <a:ea typeface="Nunito"/>
              <a:cs typeface="Nunito"/>
              <a:sym typeface="Nunito"/>
            </a:endParaRPr>
          </a:p>
        </p:txBody>
      </p:sp>
      <p:sp>
        <p:nvSpPr>
          <p:cNvPr id="148" name="Google Shape;148;p2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149" name="Google Shape;149;p21"/>
          <p:cNvSpPr txBox="1"/>
          <p:nvPr/>
        </p:nvSpPr>
        <p:spPr>
          <a:xfrm>
            <a:off x="311700" y="1102000"/>
            <a:ext cx="6330000" cy="384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Nunito"/>
                <a:ea typeface="Nunito"/>
                <a:cs typeface="Nunito"/>
                <a:sym typeface="Nunito"/>
              </a:rPr>
              <a:t>AI is good at suggesting </a:t>
            </a:r>
            <a:r>
              <a:rPr lang="en" sz="1800" b="1">
                <a:solidFill>
                  <a:schemeClr val="dk2"/>
                </a:solidFill>
                <a:latin typeface="Nunito"/>
                <a:ea typeface="Nunito"/>
                <a:cs typeface="Nunito"/>
                <a:sym typeface="Nunito"/>
              </a:rPr>
              <a:t>“what-if”</a:t>
            </a:r>
            <a:r>
              <a:rPr lang="en" sz="1800">
                <a:solidFill>
                  <a:schemeClr val="dk2"/>
                </a:solidFill>
                <a:latin typeface="Nunito"/>
                <a:ea typeface="Nunito"/>
                <a:cs typeface="Nunito"/>
                <a:sym typeface="Nunito"/>
              </a:rPr>
              <a:t> questions to help you be more creative.</a:t>
            </a:r>
            <a:endParaRPr sz="1800">
              <a:solidFill>
                <a:schemeClr val="dk2"/>
              </a:solidFill>
              <a:latin typeface="Nunito"/>
              <a:ea typeface="Nunito"/>
              <a:cs typeface="Nunito"/>
              <a:sym typeface="Nunito"/>
            </a:endParaRPr>
          </a:p>
          <a:p>
            <a:pPr marL="457200" lvl="0" indent="0" algn="l" rtl="0">
              <a:spcBef>
                <a:spcPts val="0"/>
              </a:spcBef>
              <a:spcAft>
                <a:spcPts val="0"/>
              </a:spcAft>
              <a:buNone/>
            </a:pPr>
            <a:r>
              <a:rPr lang="en" b="1">
                <a:solidFill>
                  <a:schemeClr val="dk2"/>
                </a:solidFill>
                <a:latin typeface="Courier New"/>
                <a:ea typeface="Courier New"/>
                <a:cs typeface="Courier New"/>
                <a:sym typeface="Courier New"/>
              </a:rPr>
              <a:t>"I'm doing a project on the Roman Empire. Give me 10 'what if' questions that could make my essay more interesting and original."</a:t>
            </a:r>
            <a:r>
              <a:rPr lang="en">
                <a:solidFill>
                  <a:schemeClr val="dk2"/>
                </a:solidFill>
                <a:latin typeface="Courier New"/>
                <a:ea typeface="Courier New"/>
                <a:cs typeface="Courier New"/>
                <a:sym typeface="Courier New"/>
              </a:rPr>
              <a:t> </a:t>
            </a:r>
            <a:endParaRPr>
              <a:solidFill>
                <a:schemeClr val="dk2"/>
              </a:solidFill>
              <a:latin typeface="Courier New"/>
              <a:ea typeface="Courier New"/>
              <a:cs typeface="Courier New"/>
              <a:sym typeface="Courier New"/>
            </a:endParaRPr>
          </a:p>
          <a:p>
            <a:pPr marL="0" lvl="0" indent="0" algn="l" rtl="0">
              <a:spcBef>
                <a:spcPts val="0"/>
              </a:spcBef>
              <a:spcAft>
                <a:spcPts val="0"/>
              </a:spcAft>
              <a:buNone/>
            </a:pPr>
            <a:endParaRPr sz="1800">
              <a:solidFill>
                <a:schemeClr val="dk2"/>
              </a:solidFill>
              <a:latin typeface="Roboto"/>
              <a:ea typeface="Roboto"/>
              <a:cs typeface="Roboto"/>
              <a:sym typeface="Roboto"/>
            </a:endParaRPr>
          </a:p>
          <a:p>
            <a:pPr marL="0" lvl="0" indent="0" algn="l" rtl="0">
              <a:spcBef>
                <a:spcPts val="0"/>
              </a:spcBef>
              <a:spcAft>
                <a:spcPts val="0"/>
              </a:spcAft>
              <a:buNone/>
            </a:pPr>
            <a:r>
              <a:rPr lang="en" sz="1800">
                <a:solidFill>
                  <a:schemeClr val="dk2"/>
                </a:solidFill>
                <a:latin typeface="Nunito"/>
                <a:ea typeface="Nunito"/>
                <a:cs typeface="Nunito"/>
                <a:sym typeface="Nunito"/>
              </a:rPr>
              <a:t>Once you have a nearly finished solution, AI is good at </a:t>
            </a:r>
            <a:r>
              <a:rPr lang="en" sz="1800" b="1">
                <a:solidFill>
                  <a:schemeClr val="dk2"/>
                </a:solidFill>
                <a:latin typeface="Nunito"/>
                <a:ea typeface="Nunito"/>
                <a:cs typeface="Nunito"/>
                <a:sym typeface="Nunito"/>
              </a:rPr>
              <a:t>fine-tuning</a:t>
            </a:r>
            <a:r>
              <a:rPr lang="en" sz="1800">
                <a:solidFill>
                  <a:schemeClr val="dk2"/>
                </a:solidFill>
                <a:latin typeface="Nunito"/>
                <a:ea typeface="Nunito"/>
                <a:cs typeface="Nunito"/>
                <a:sym typeface="Nunito"/>
              </a:rPr>
              <a:t> to take your work to the next level.</a:t>
            </a:r>
            <a:endParaRPr sz="1800">
              <a:solidFill>
                <a:schemeClr val="dk2"/>
              </a:solidFill>
              <a:latin typeface="Nunito"/>
              <a:ea typeface="Nunito"/>
              <a:cs typeface="Nunito"/>
              <a:sym typeface="Nunito"/>
            </a:endParaRPr>
          </a:p>
          <a:p>
            <a:pPr marL="457200" lvl="0" indent="0" algn="l" rtl="0">
              <a:spcBef>
                <a:spcPts val="0"/>
              </a:spcBef>
              <a:spcAft>
                <a:spcPts val="0"/>
              </a:spcAft>
              <a:buNone/>
            </a:pPr>
            <a:r>
              <a:rPr lang="en" b="1">
                <a:solidFill>
                  <a:schemeClr val="dk2"/>
                </a:solidFill>
                <a:latin typeface="Courier New"/>
                <a:ea typeface="Courier New"/>
                <a:cs typeface="Courier New"/>
                <a:sym typeface="Courier New"/>
              </a:rPr>
              <a:t>"Here is my conclusion paragraph for my history essay: [paste text]. Make it more powerful without changing my main argument or making it sound like an adult wrote it." </a:t>
            </a:r>
            <a:endParaRPr b="1">
              <a:solidFill>
                <a:schemeClr val="dk2"/>
              </a:solidFill>
              <a:latin typeface="Courier New"/>
              <a:ea typeface="Courier New"/>
              <a:cs typeface="Courier New"/>
              <a:sym typeface="Courier New"/>
            </a:endParaRPr>
          </a:p>
        </p:txBody>
      </p:sp>
      <p:pic>
        <p:nvPicPr>
          <p:cNvPr id="150" name="Google Shape;150;p21" title="alessandro-bianchi-_kdTyfnUFAc-unsplash.jpg"/>
          <p:cNvPicPr preferRelativeResize="0"/>
          <p:nvPr/>
        </p:nvPicPr>
        <p:blipFill>
          <a:blip r:embed="rId3">
            <a:alphaModFix/>
          </a:blip>
          <a:stretch>
            <a:fillRect/>
          </a:stretch>
        </p:blipFill>
        <p:spPr>
          <a:xfrm>
            <a:off x="6815450" y="529675"/>
            <a:ext cx="2197500" cy="3297055"/>
          </a:xfrm>
          <a:prstGeom prst="rect">
            <a:avLst/>
          </a:prstGeom>
          <a:noFill/>
          <a:ln w="9525" cap="flat" cmpd="sng">
            <a:solidFill>
              <a:schemeClr val="accent2"/>
            </a:solidFill>
            <a:prstDash val="solid"/>
            <a:round/>
            <a:headEnd type="none" w="sm" len="sm"/>
            <a:tailEnd type="none" w="sm" len="sm"/>
          </a:ln>
        </p:spPr>
      </p:pic>
      <p:sp>
        <p:nvSpPr>
          <p:cNvPr id="151" name="Google Shape;151;p21"/>
          <p:cNvSpPr txBox="1"/>
          <p:nvPr/>
        </p:nvSpPr>
        <p:spPr>
          <a:xfrm>
            <a:off x="6812000" y="3826725"/>
            <a:ext cx="2204400" cy="5001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lt1"/>
                </a:solidFill>
                <a:latin typeface="Inter"/>
                <a:ea typeface="Inter"/>
                <a:cs typeface="Inter"/>
                <a:sym typeface="Inter"/>
              </a:rPr>
              <a:t>Photo by</a:t>
            </a:r>
            <a:r>
              <a:rPr lang="en" sz="1100">
                <a:solidFill>
                  <a:schemeClr val="lt1"/>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100"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Alessandro Bianchi</a:t>
            </a:r>
            <a:r>
              <a:rPr lang="en" sz="1100">
                <a:solidFill>
                  <a:schemeClr val="lt1"/>
                </a:solidFill>
                <a:latin typeface="Inter"/>
                <a:ea typeface="Inter"/>
                <a:cs typeface="Inter"/>
                <a:sym typeface="Inter"/>
              </a:rPr>
              <a:t> on</a:t>
            </a:r>
            <a:r>
              <a:rPr lang="en" sz="1100">
                <a:solidFill>
                  <a:schemeClr val="lt1"/>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100" u="sng">
                <a:solidFill>
                  <a:schemeClr val="lt1"/>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300">
                <a:solidFill>
                  <a:schemeClr val="lt1"/>
                </a:solidFill>
                <a:latin typeface="Inter"/>
                <a:ea typeface="Inter"/>
                <a:cs typeface="Inter"/>
                <a:sym typeface="Inter"/>
              </a:rPr>
              <a:t> </a:t>
            </a:r>
            <a:endParaRPr sz="2000">
              <a:solidFill>
                <a:schemeClr val="lt1"/>
              </a:solidFill>
              <a:latin typeface="Inter"/>
              <a:ea typeface="Inter"/>
              <a:cs typeface="Inter"/>
              <a:sym typeface="Inter"/>
            </a:endParaRPr>
          </a:p>
        </p:txBody>
      </p:sp>
    </p:spTree>
  </p:cSld>
  <p:clrMapOvr>
    <a:masterClrMapping/>
  </p:clrMapOvr>
</p:sld>
</file>

<file path=ppt/theme/theme1.xml><?xml version="1.0" encoding="utf-8"?>
<a:theme xmlns:a="http://schemas.openxmlformats.org/drawingml/2006/main"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11860</Words>
  <Application>Microsoft Macintosh PowerPoint</Application>
  <PresentationFormat>On-screen Show (16:9)</PresentationFormat>
  <Paragraphs>675</Paragraphs>
  <Slides>61</Slides>
  <Notes>61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61</vt:i4>
      </vt:variant>
    </vt:vector>
  </HeadingPairs>
  <TitlesOfParts>
    <vt:vector size="73" baseType="lpstr">
      <vt:lpstr>Francois One</vt:lpstr>
      <vt:lpstr>Space Grotesk</vt:lpstr>
      <vt:lpstr>Calibri</vt:lpstr>
      <vt:lpstr>Roboto</vt:lpstr>
      <vt:lpstr>Impact</vt:lpstr>
      <vt:lpstr>Courier New</vt:lpstr>
      <vt:lpstr>Inter</vt:lpstr>
      <vt:lpstr>Ultra</vt:lpstr>
      <vt:lpstr>Nunito</vt:lpstr>
      <vt:lpstr>Nunito Light</vt:lpstr>
      <vt:lpstr>Arial</vt:lpstr>
      <vt:lpstr>TFA</vt:lpstr>
      <vt:lpstr>PowerPoint Presentation</vt:lpstr>
      <vt:lpstr>Learning objectives</vt:lpstr>
      <vt:lpstr>Recap of Lesson 3: Types of False Information  </vt:lpstr>
      <vt:lpstr>Recap of Lesson 3: Privacy and AI  </vt:lpstr>
      <vt:lpstr>What do people use AI for? </vt:lpstr>
      <vt:lpstr>How are people actually using ChatGPT </vt:lpstr>
      <vt:lpstr>How are people actually using ChatGPT </vt:lpstr>
      <vt:lpstr>Brainstorming </vt:lpstr>
      <vt:lpstr>More Brainstorming </vt:lpstr>
      <vt:lpstr>Activity 4.01: Using AI for Brainstorming </vt:lpstr>
      <vt:lpstr>Feedback </vt:lpstr>
      <vt:lpstr>Activity 4.02: Using AI for Feedback </vt:lpstr>
      <vt:lpstr>Research </vt:lpstr>
      <vt:lpstr>Research cautions </vt:lpstr>
      <vt:lpstr>Self-driving cars: changing the way we get around</vt:lpstr>
      <vt:lpstr>How AI has changed Travel?</vt:lpstr>
      <vt:lpstr>No translators required</vt:lpstr>
      <vt:lpstr>AI Keeping Athletes Safe</vt:lpstr>
      <vt:lpstr>Activity 4.03: How AI is changing work and life</vt:lpstr>
      <vt:lpstr>Cognitive offloading </vt:lpstr>
      <vt:lpstr>Cognitive offloading research </vt:lpstr>
      <vt:lpstr>What the research found </vt:lpstr>
      <vt:lpstr>Cognitive debt and cognitive effort </vt:lpstr>
      <vt:lpstr>Examples of cognitive debt and cognitive effort </vt:lpstr>
      <vt:lpstr>Activity 4.04: Categorising cognitive debt vs effort </vt:lpstr>
      <vt:lpstr>AI in creative fields </vt:lpstr>
      <vt:lpstr>AI in creative fields </vt:lpstr>
      <vt:lpstr>Copyright </vt:lpstr>
      <vt:lpstr>Copyright and AI </vt:lpstr>
      <vt:lpstr>Fair use and fair dealing </vt:lpstr>
      <vt:lpstr>Fair use in US court cases </vt:lpstr>
      <vt:lpstr>Activity 4.05: Copyright discussion </vt:lpstr>
      <vt:lpstr>Authors vs AI </vt:lpstr>
      <vt:lpstr>Musicians vs AI </vt:lpstr>
      <vt:lpstr>Artists’ responses</vt:lpstr>
      <vt:lpstr>The Silent Album</vt:lpstr>
      <vt:lpstr>Actors striking about AI </vt:lpstr>
      <vt:lpstr>Guard rails </vt:lpstr>
      <vt:lpstr>Guard rails on Lumen</vt:lpstr>
      <vt:lpstr>Guard rails and copyright </vt:lpstr>
      <vt:lpstr>Copyright issues </vt:lpstr>
      <vt:lpstr>Using AI responsibly </vt:lpstr>
      <vt:lpstr>Using AI responsibly </vt:lpstr>
      <vt:lpstr>Acknowledging AI use </vt:lpstr>
      <vt:lpstr>Journaling and drafting </vt:lpstr>
      <vt:lpstr>Checking sources </vt:lpstr>
      <vt:lpstr>Checking sources demo </vt:lpstr>
      <vt:lpstr>Checking sources demo </vt:lpstr>
      <vt:lpstr>Checking sources demo </vt:lpstr>
      <vt:lpstr>Checking sources </vt:lpstr>
      <vt:lpstr>Activity 4.06: Checking sources </vt:lpstr>
      <vt:lpstr>AI developers’ responsibilities  </vt:lpstr>
      <vt:lpstr>AI developers’ responsibilities </vt:lpstr>
      <vt:lpstr>AI policies </vt:lpstr>
      <vt:lpstr>Example company AI policy </vt:lpstr>
      <vt:lpstr>Example school AI policy </vt:lpstr>
      <vt:lpstr>Requirements for Australian schools </vt:lpstr>
      <vt:lpstr>5 major issues to cover in an AI Policy </vt:lpstr>
      <vt:lpstr>Activity 4.07: AI Rules poster  </vt:lpstr>
      <vt:lpstr>PowerPoint Presentation</vt:lpstr>
      <vt:lpstr>License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Daniel Hickmott</cp:lastModifiedBy>
  <cp:revision>1</cp:revision>
  <dcterms:modified xsi:type="dcterms:W3CDTF">2026-07-27T07:41:45Z</dcterms:modified>
</cp:coreProperties>
</file>