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5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Lst>
  <p:sldSz cx="9144000" cy="5143500" type="screen16x9"/>
  <p:notesSz cx="6858000" cy="9144000"/>
  <p:embeddedFontLst>
    <p:embeddedFont>
      <p:font typeface="Francois One" panose="02000503040000020004"/>
      <p:regular r:id="rId55"/>
    </p:embeddedFont>
    <p:embeddedFont>
      <p:font typeface="Inter" panose="02000503000000020004" pitchFamily="2" charset="0"/>
      <p:regular r:id="rId56"/>
      <p:bold r:id="rId57"/>
      <p:italic r:id="rId58"/>
      <p:boldItalic r:id="rId59"/>
    </p:embeddedFont>
    <p:embeddedFont>
      <p:font typeface="Nunito" pitchFamily="2" charset="77"/>
      <p:regular r:id="rId60"/>
      <p:bold r:id="rId61"/>
      <p:italic r:id="rId62"/>
      <p:boldItalic r:id="rId63"/>
    </p:embeddedFont>
    <p:embeddedFont>
      <p:font typeface="Nunito Light"/>
      <p:regular r:id="rId64"/>
      <p:bold r:id="rId65"/>
      <p:italic r:id="rId66"/>
      <p:boldItalic r:id="rId67"/>
    </p:embeddedFont>
    <p:embeddedFont>
      <p:font typeface="Roboto" panose="02000000000000000000" pitchFamily="2" charset="0"/>
      <p:regular r:id="rId68"/>
      <p:bold r:id="rId69"/>
      <p:italic r:id="rId70"/>
      <p:boldItalic r:id="rId71"/>
    </p:embeddedFont>
    <p:embeddedFont>
      <p:font typeface="Space Grotesk"/>
      <p:regular r:id="rId72"/>
      <p:bold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576">
          <p15:clr>
            <a:srgbClr val="747775"/>
          </p15:clr>
        </p15:guide>
        <p15:guide id="2" pos="277">
          <p15:clr>
            <a:srgbClr val="747775"/>
          </p15:clr>
        </p15:guide>
        <p15:guide id="3" pos="3312">
          <p15:clr>
            <a:srgbClr val="747775"/>
          </p15:clr>
        </p15:guide>
        <p15:guide id="4" pos="5448">
          <p15:clr>
            <a:srgbClr val="747775"/>
          </p15:clr>
        </p15:guide>
        <p15:guide id="5" pos="286">
          <p15:clr>
            <a:srgbClr val="747775"/>
          </p15:clr>
        </p15:guide>
        <p15:guide id="6" pos="5444">
          <p15:clr>
            <a:srgbClr val="747775"/>
          </p15:clr>
        </p15:guide>
        <p15:guide id="7" orient="horz" pos="581">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8224CB3A-3264-4094-B66A-478A3780EACC}">
  <a:tblStyle styleId="{8224CB3A-3264-4094-B66A-478A3780EACC}"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714"/>
  </p:normalViewPr>
  <p:slideViewPr>
    <p:cSldViewPr snapToGrid="0">
      <p:cViewPr varScale="1">
        <p:scale>
          <a:sx n="153" d="100"/>
          <a:sy n="153" d="100"/>
        </p:scale>
        <p:origin x="344" y="120"/>
      </p:cViewPr>
      <p:guideLst>
        <p:guide orient="horz" pos="576"/>
        <p:guide pos="277"/>
        <p:guide pos="3312"/>
        <p:guide pos="5448"/>
        <p:guide pos="286"/>
        <p:guide pos="5444"/>
        <p:guide orient="horz" pos="581"/>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font" Target="fonts/font9.fntdata"/><Relationship Id="rId68" Type="http://schemas.openxmlformats.org/officeDocument/2006/relationships/font" Target="fonts/font14.fntdata"/><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font" Target="fonts/font4.fntdata"/><Relationship Id="rId66" Type="http://schemas.openxmlformats.org/officeDocument/2006/relationships/font" Target="fonts/font12.fntdata"/><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font" Target="fonts/font7.fntdata"/><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font" Target="fonts/font2.fntdata"/><Relationship Id="rId64" Type="http://schemas.openxmlformats.org/officeDocument/2006/relationships/font" Target="fonts/font10.fntdata"/><Relationship Id="rId69" Type="http://schemas.openxmlformats.org/officeDocument/2006/relationships/font" Target="fonts/font15.fntdata"/><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18.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font" Target="fonts/font5.fntdata"/><Relationship Id="rId67" Type="http://schemas.openxmlformats.org/officeDocument/2006/relationships/font" Target="fonts/font13.fntdata"/><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notesMaster" Target="notesMasters/notesMaster1.xml"/><Relationship Id="rId62" Type="http://schemas.openxmlformats.org/officeDocument/2006/relationships/font" Target="fonts/font8.fntdata"/><Relationship Id="rId70" Type="http://schemas.openxmlformats.org/officeDocument/2006/relationships/font" Target="fonts/font16.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font" Target="fonts/font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font" Target="fonts/font6.fntdata"/><Relationship Id="rId65" Type="http://schemas.openxmlformats.org/officeDocument/2006/relationships/font" Target="fonts/font11.fntdata"/><Relationship Id="rId73" Type="http://schemas.openxmlformats.org/officeDocument/2006/relationships/font" Target="fonts/font19.fntdata"/><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font" Target="fonts/font1.fntdata"/><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font" Target="fonts/font17.fntdata"/><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3" Type="http://schemas.openxmlformats.org/officeDocument/2006/relationships/hyperlink" Target="https://www.youtube.com/watch?v=HTUh0OO6Kmo"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australiancurriculum.edu.au/curriculum-information/understand-this-learning-area/technologies#structure" TargetMode="External"/><Relationship Id="rId2" Type="http://schemas.openxmlformats.org/officeDocument/2006/relationships/slide" Target="../slides/slide23.xml"/><Relationship Id="rId1" Type="http://schemas.openxmlformats.org/officeDocument/2006/relationships/notesMaster" Target="../notesMasters/notesMaster1.xml"/><Relationship Id="rId4" Type="http://schemas.openxmlformats.org/officeDocument/2006/relationships/hyperlink" Target="https://www.digitaltechnologieshub.edu.au/teach-and-assess/classroom-resources/topics/design-thinking/"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ZK3JhU73W18" TargetMode="External"/><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3" Type="http://schemas.openxmlformats.org/officeDocument/2006/relationships/hyperlink" Target="https://www.youtube.com/watch?v=WnzR5aOElvw" TargetMode="External"/><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kidsaitools.com/en/articles/how-to-write-better-ai-prompts-kids"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g5035080fed_0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 name="Google Shape;58;g5035080fed_0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g3f139c64f89_0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7" name="Google Shape;157;g3f139c64f89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g3f13f0be083_0_3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 name="Google Shape;165;g3f13f0be083_0_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As mentioned in a previous slide, “prompt engineering” was a popular term in the couple of years after ChatGPT was released. There were many news stories about “Prompt engineers” being a job that would be high in demand in the future. Since then, the term and job title are not as popular as they were, probably due to the way we interact with LLMs being more of a “conversation” and with agents (like OpenAI’s Codex) becoming more popular. Nowadays, we don’t usually write a detailed single prompt but write a series of prompts where we get LLMs to respond with more specific information, for example.</a:t>
            </a:r>
            <a:endParaRPr/>
          </a:p>
          <a:p>
            <a:pPr marL="0" lvl="0" indent="0" algn="l" rtl="0">
              <a:spcBef>
                <a:spcPts val="0"/>
              </a:spcBef>
              <a:spcAft>
                <a:spcPts val="0"/>
              </a:spcAft>
              <a:buNone/>
            </a:pPr>
            <a:endParaRPr/>
          </a:p>
          <a:p>
            <a:pPr marL="0" lvl="0" indent="0" algn="l" rtl="0">
              <a:spcBef>
                <a:spcPts val="0"/>
              </a:spcBef>
              <a:spcAft>
                <a:spcPts val="0"/>
              </a:spcAft>
              <a:buNone/>
            </a:pPr>
            <a:r>
              <a:rPr lang="en"/>
              <a:t>Later in this lesson, students learn about “Design Thinking”, which is a way of thinking about and framing problems and coming up with solutions for them. Students can combine Design Thinking with their understanding of AI to think about why and how we might use AI tools (including GenAI) to solve problems.</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g3f13f0be083_0_3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3" name="Google Shape;173;g3f13f0be083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key point in this slide is that prompts don’t just have to be the prompts we write out, we can also add extra information to them in different formats. Examples include recording a voice clip or attaching a Word document that includes extra details or instructions for the LLM. The extra information is effectively included as part of the context sent to the LLM, along with the written prompt.</a:t>
            </a:r>
            <a:endParaRPr/>
          </a:p>
          <a:p>
            <a:pPr marL="0" lvl="0" indent="0" algn="l" rtl="0">
              <a:spcBef>
                <a:spcPts val="0"/>
              </a:spcBef>
              <a:spcAft>
                <a:spcPts val="0"/>
              </a:spcAft>
              <a:buNone/>
            </a:pPr>
            <a:endParaRPr/>
          </a:p>
          <a:p>
            <a:pPr marL="0" lvl="0" indent="0" algn="l" rtl="0">
              <a:spcBef>
                <a:spcPts val="0"/>
              </a:spcBef>
              <a:spcAft>
                <a:spcPts val="0"/>
              </a:spcAft>
              <a:buNone/>
            </a:pPr>
            <a:r>
              <a:rPr lang="en"/>
              <a:t>The example image that is included on the slide is a ‘wireframe’ that was used as part of the development of this course. This wireframe is a sketch-like diagram (created in a software called Balsamiq) that was attached to a written prompt that described how we (the course developers) wanted the interactive tool for calculating costs of different LLMs to work. The prompt was used with the Gemini LLM model to generate the code that was then reviewed and edited and put on the learning platform (in Lesson 6).</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g3f139c64f89_1_4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3" name="Google Shape;183;g3f139c64f89_1_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main point here is that vibe coding is just a well-planned sequence of good prompts, each building on the last.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g3f139c64f89_4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3" name="Google Shape;193;g3f139c64f89_4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main point in this slide is that the LLM has no understanding of what the code </a:t>
            </a:r>
            <a:r>
              <a:rPr lang="en" i="1"/>
              <a:t>does</a:t>
            </a:r>
            <a:r>
              <a:rPr lang="en"/>
              <a:t>, only what tokens statistically follow other tokens. This is why AI code can look completely correct but fail to run, or run but produce wrong results. The model is pattern-matching, not reasoning about logic. </a:t>
            </a:r>
            <a:endParaRPr/>
          </a:p>
          <a:p>
            <a:pPr marL="0" lvl="0" indent="0" algn="l" rtl="0">
              <a:spcBef>
                <a:spcPts val="0"/>
              </a:spcBef>
              <a:spcAft>
                <a:spcPts val="0"/>
              </a:spcAft>
              <a:buNone/>
            </a:pPr>
            <a:endParaRPr/>
          </a:p>
          <a:p>
            <a:pPr marL="0" lvl="0" indent="0" algn="l" rtl="0">
              <a:spcBef>
                <a:spcPts val="0"/>
              </a:spcBef>
              <a:spcAft>
                <a:spcPts val="0"/>
              </a:spcAft>
              <a:buNone/>
            </a:pPr>
            <a:r>
              <a:rPr lang="en" b="1">
                <a:solidFill>
                  <a:schemeClr val="dk1"/>
                </a:solidFill>
              </a:rPr>
              <a:t>A likely student question:</a:t>
            </a:r>
            <a:r>
              <a:rPr lang="en">
                <a:solidFill>
                  <a:schemeClr val="dk1"/>
                </a:solidFill>
              </a:rPr>
              <a:t> "If it doesn't know how to code, how does it write working code at all?" The answer is that working code has very strong statistical patterns. Correct syntax, common function names, and standard structures appear so consistently in training data that predicting them accurately looks indistinguishable from "knowing" how to code, most of the time.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LLM has learnt the millions of lines of code from places like</a:t>
            </a:r>
            <a:r>
              <a:rPr lang="en" b="1">
                <a:solidFill>
                  <a:schemeClr val="dk1"/>
                </a:solidFill>
              </a:rPr>
              <a:t> </a:t>
            </a:r>
            <a:r>
              <a:rPr lang="en">
                <a:solidFill>
                  <a:schemeClr val="dk1"/>
                </a:solidFill>
              </a:rPr>
              <a:t> GitHub, Stack Overflow, and open source repositories. This explains why AI is much better at common languages (Python, JavaScript) than obscure ones: more training examples means stronger statistical patterns. </a:t>
            </a: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3f139c64f89_4_1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3f139c64f89_4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main aim here is to show how prompts in vibe coding follow on from each other: like telling the “story” of an app. Often users start with a basic app and then improve it from there. Or they may develop a particular component of an app before progressively adding others.</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f152b3512a_0_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f152b3512a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website that teachers can use to demo vibe coding. If you are already experienced at using AI tools, you may wish to demonstrate this using your favourite AI companion.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Google Shape;225;g3f139c64f89_1_5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6" name="Google Shape;226;g3f139c64f89_1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aim of this app is to show that anyone can vibe code an app now.</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g3f139c64f89_1_7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6" name="Google Shape;236;g3f139c64f89_1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example just shows that vibe-coded apps are being used in the real world.</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g3f139c64f89_4_10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 name="Google Shape;246;g3f139c64f89_4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example gives students a flavour of the graphics and interactivity you can get from something coded up in 2 days using LLMs.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2cd05b5e79c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2cd05b5e79c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
        <p:cNvGrpSpPr/>
        <p:nvPr/>
      </p:nvGrpSpPr>
      <p:grpSpPr>
        <a:xfrm>
          <a:off x="0" y="0"/>
          <a:ext cx="0" cy="0"/>
          <a:chOff x="0" y="0"/>
          <a:chExt cx="0" cy="0"/>
        </a:xfrm>
      </p:grpSpPr>
      <p:sp>
        <p:nvSpPr>
          <p:cNvPr id="255" name="Google Shape;255;g3f139c64f89_4_15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6" name="Google Shape;256;g3f139c64f89_4_1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main point of this slide is to caution students that although it looks super easy to vibe-code apps, you always have to check them for hidden bugs, privacy breaches and copyright issues. Although the AI wrote it you are still responsible for it. Follow the link below the image to see some real examples of vibe-coded apps that leaked users’ private information.</a:t>
            </a:r>
            <a:endParaRPr/>
          </a:p>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4"/>
        <p:cNvGrpSpPr/>
        <p:nvPr/>
      </p:nvGrpSpPr>
      <p:grpSpPr>
        <a:xfrm>
          <a:off x="0" y="0"/>
          <a:ext cx="0" cy="0"/>
          <a:chOff x="0" y="0"/>
          <a:chExt cx="0" cy="0"/>
        </a:xfrm>
      </p:grpSpPr>
      <p:sp>
        <p:nvSpPr>
          <p:cNvPr id="265" name="Google Shape;265;g3f2b427b17a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6" name="Google Shape;266;g3f2b427b17a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Cognitive offloading is a real danger, especially if students are learning coding. They should think carefully about whether they are losing their critical thinking ability. Someone needs to be able to check the outputs of vibe coding so we still need people to learn coding.</a:t>
            </a:r>
            <a:endParaRPr/>
          </a:p>
          <a:p>
            <a:pPr marL="0" lvl="0" indent="0" algn="l" rtl="0">
              <a:spcBef>
                <a:spcPts val="0"/>
              </a:spcBef>
              <a:spcAft>
                <a:spcPts val="0"/>
              </a:spcAft>
              <a:buNone/>
            </a:pPr>
            <a:endParaRPr/>
          </a:p>
          <a:p>
            <a:pPr marL="0" lvl="0" indent="0" algn="l" rtl="0">
              <a:spcBef>
                <a:spcPts val="0"/>
              </a:spcBef>
              <a:spcAft>
                <a:spcPts val="0"/>
              </a:spcAft>
              <a:buNone/>
            </a:pPr>
            <a:r>
              <a:rPr lang="en"/>
              <a:t>This video from JetBrains Academy (</a:t>
            </a:r>
            <a:r>
              <a:rPr lang="en" u="sng">
                <a:solidFill>
                  <a:schemeClr val="hlink"/>
                </a:solidFill>
                <a:hlinkClick r:id="rId3"/>
              </a:rPr>
              <a:t>https://www.youtube.com/watch?v=HTUh0OO6Kmo</a:t>
            </a:r>
            <a:r>
              <a:rPr lang="en"/>
              <a:t>) summarises some research on how using AI-assisted coding can impact students learning coding, particularly the gap between what students with some coding knowledge and experience can do with AI vs those who do have limited coding knowledge and experience. This could be useful to share if you have students who are very interested in coding in your class. It is also a very well-produced and engaging video that you can watch to learn about some research in this area and to learn about the importance of students still learning to read and write code, rather than just vibe code.</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3f139c64f89_1_4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3f139c64f89_1_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In this activity students will experience vibe coding first hand with a simple prompt.</a:t>
            </a:r>
            <a:endParaRPr>
              <a:solidFill>
                <a:schemeClr val="dk1"/>
              </a:solidFill>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f13f0be083_0_4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f13f0be083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focus of the lesson changes at this point to design thinking. Design thinking is a process for designing and creating solutions that is one of the core concepts in the Technologies curriculum (</a:t>
            </a:r>
            <a:r>
              <a:rPr lang="en" u="sng">
                <a:solidFill>
                  <a:schemeClr val="hlink"/>
                </a:solidFill>
                <a:hlinkClick r:id="rId3"/>
              </a:rPr>
              <a:t>https://www.australiancurriculum.edu.au/curriculum-information/understand-this-learning-area/technologies#structure</a:t>
            </a:r>
            <a:r>
              <a:rPr lang="en"/>
              <a:t>). The steps of the process are outlined in the next slide and this section of the lesson includes examples of each step for a scenario involving homework at school.</a:t>
            </a:r>
            <a:endParaRPr/>
          </a:p>
          <a:p>
            <a:pPr marL="0" lvl="0" indent="0" algn="l" rtl="0">
              <a:spcBef>
                <a:spcPts val="0"/>
              </a:spcBef>
              <a:spcAft>
                <a:spcPts val="0"/>
              </a:spcAft>
              <a:buNone/>
            </a:pPr>
            <a:endParaRPr/>
          </a:p>
          <a:p>
            <a:pPr marL="0" lvl="0" indent="0" algn="l" rtl="0">
              <a:spcBef>
                <a:spcPts val="0"/>
              </a:spcBef>
              <a:spcAft>
                <a:spcPts val="0"/>
              </a:spcAft>
              <a:buNone/>
            </a:pPr>
            <a:r>
              <a:rPr lang="en"/>
              <a:t>In this lesson, design thinking is explained with a focus on how it relates to vibe coding. If you would like to cover design thinking more generally or are looking for resources for teaching, the Digital Technologies Hub has curated resources for teaching design thinking here: </a:t>
            </a:r>
            <a:r>
              <a:rPr lang="en" u="sng">
                <a:solidFill>
                  <a:schemeClr val="hlink"/>
                </a:solidFill>
                <a:hlinkClick r:id="rId4"/>
              </a:rPr>
              <a:t>https://www.digitaltechnologieshub.edu.au/teach-and-assess/classroom-resources/topics/design-thinking/</a:t>
            </a:r>
            <a:r>
              <a:rPr lang="en"/>
              <a:t>.</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g3f13f0be083_0_5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4" name="Google Shape;294;g3f13f0be083_0_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There are examples given for each of these steps in the next several slides, for a scenario involving students’ homework.</a:t>
            </a:r>
            <a:endParaRPr/>
          </a:p>
          <a:p>
            <a:pPr marL="0" lvl="0" indent="0" algn="l" rtl="0">
              <a:spcBef>
                <a:spcPts val="0"/>
              </a:spcBef>
              <a:spcAft>
                <a:spcPts val="0"/>
              </a:spcAft>
              <a:buNone/>
            </a:pPr>
            <a:endParaRPr/>
          </a:p>
          <a:p>
            <a:pPr marL="0" lvl="0" indent="0" algn="l" rtl="0">
              <a:spcBef>
                <a:spcPts val="0"/>
              </a:spcBef>
              <a:spcAft>
                <a:spcPts val="0"/>
              </a:spcAft>
              <a:buNone/>
            </a:pPr>
            <a:r>
              <a:rPr lang="en"/>
              <a:t>You may want to explain that this process is not always ‘linear’ and that it is iterative. This means that the steps are repeated and sometimes in different order. For example, after doing the “Test” step and getting feedback, designers may find that they need to go back to the “Ideate” step to come up with more ideas. Or designers might realise they have not defined a problem well after creating a prototype and then they will go back to the “Define” step.</a:t>
            </a:r>
            <a:endParaRPr/>
          </a:p>
          <a:p>
            <a:pPr marL="0" lvl="0" indent="0" algn="l" rtl="0">
              <a:spcBef>
                <a:spcPts val="0"/>
              </a:spcBef>
              <a:spcAft>
                <a:spcPts val="0"/>
              </a:spcAft>
              <a:buNone/>
            </a:pPr>
            <a:endParaRPr/>
          </a:p>
          <a:p>
            <a:pPr marL="0" lvl="0" indent="0" algn="l" rtl="0">
              <a:spcBef>
                <a:spcPts val="0"/>
              </a:spcBef>
              <a:spcAft>
                <a:spcPts val="0"/>
              </a:spcAft>
              <a:buNone/>
            </a:pPr>
            <a:r>
              <a:rPr lang="en"/>
              <a:t>Explaining the non-linear and iterative nature of Design Thinking is not essential for this lesson, particularly if your students are unfamiliar with this process and are learning about it for the first time.</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g3f13f0be083_0_6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1" name="Google Shape;311;g3f13f0be083_0_6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introduces the scenario that will be used as an example for the design thinking steps and for which students will see example prototypes (generated with Lumen).</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g3f13f0be083_0_6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1" name="Google Shape;321;g3f13f0be083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first step of the Design Thinking process is Empathise, where we investigate what people are thinking, feeling and saying about the problem we’re trying to solve. For this lesson, we have kept this step brief but this would often involve developing ‘personas’, or representations of the different people involved. For this lesson, we identify three different groups of ‘users’ - students, teachers and parents, who we are designing the solution for.</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7"/>
        <p:cNvGrpSpPr/>
        <p:nvPr/>
      </p:nvGrpSpPr>
      <p:grpSpPr>
        <a:xfrm>
          <a:off x="0" y="0"/>
          <a:ext cx="0" cy="0"/>
          <a:chOff x="0" y="0"/>
          <a:chExt cx="0" cy="0"/>
        </a:xfrm>
      </p:grpSpPr>
      <p:sp>
        <p:nvSpPr>
          <p:cNvPr id="328" name="Google Shape;328;g3f13f0be083_0_8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9" name="Google Shape;329;g3f13f0be083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After empathising, we move into the Define step. This step also often involves coming up with problem statements but the focus here is on the ‘user stories’. These user stories are created by looking at what users need.</a:t>
            </a: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f139c64f89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f139c64f89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has two problems that were identified in the Empathise step and the start of two user stories (“As a teacher, I…”, and “As a parent, I…”). You can get your students to write out user stories based on the problems individually or as a group discussion, before moving onto the next slide (there are example user stories on the next slide).</a:t>
            </a: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5"/>
        <p:cNvGrpSpPr/>
        <p:nvPr/>
      </p:nvGrpSpPr>
      <p:grpSpPr>
        <a:xfrm>
          <a:off x="0" y="0"/>
          <a:ext cx="0" cy="0"/>
          <a:chOff x="0" y="0"/>
          <a:chExt cx="0" cy="0"/>
        </a:xfrm>
      </p:grpSpPr>
      <p:sp>
        <p:nvSpPr>
          <p:cNvPr id="346" name="Google Shape;346;g3ef0fb71b18_1_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7" name="Google Shape;347;g3ef0fb71b18_1_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shows example user stories for the problems mentioned in the previous slide.</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3"/>
        <p:cNvGrpSpPr/>
        <p:nvPr/>
      </p:nvGrpSpPr>
      <p:grpSpPr>
        <a:xfrm>
          <a:off x="0" y="0"/>
          <a:ext cx="0" cy="0"/>
          <a:chOff x="0" y="0"/>
          <a:chExt cx="0" cy="0"/>
        </a:xfrm>
      </p:grpSpPr>
      <p:sp>
        <p:nvSpPr>
          <p:cNvPr id="74" name="Google Shape;74;s7_cloud_match_03:notes"/>
          <p:cNvSpPr>
            <a:spLocks noGrp="1" noRot="1" noChangeAspect="1"/>
          </p:cNvSpPr>
          <p:nvPr>
            <p:ph type="sldImg" idx="2"/>
          </p:nvPr>
        </p:nvSpPr>
        <p:spPr>
          <a:xfrm>
            <a:off x="914400" y="1143000"/>
            <a:ext cx="73152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5" name="Google Shape;75;s7_cloud_match_03:notes"/>
          <p:cNvSpPr txBox="1">
            <a:spLocks noGrp="1"/>
          </p:cNvSpPr>
          <p:nvPr>
            <p:ph type="body" idx="1"/>
          </p:nvPr>
        </p:nvSpPr>
        <p:spPr>
          <a:xfrm>
            <a:off x="914400" y="4400550"/>
            <a:ext cx="73152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t>Answer key:</a:t>
            </a:r>
            <a:endParaRPr/>
          </a:p>
          <a:p>
            <a:pPr marL="457200" lvl="0" indent="-298450" algn="l" rtl="0">
              <a:lnSpc>
                <a:spcPct val="115000"/>
              </a:lnSpc>
              <a:spcBef>
                <a:spcPts val="1200"/>
              </a:spcBef>
              <a:spcAft>
                <a:spcPts val="0"/>
              </a:spcAft>
              <a:buClr>
                <a:schemeClr val="dk1"/>
              </a:buClr>
              <a:buSzPts val="1100"/>
              <a:buChar char="●"/>
            </a:pPr>
            <a:r>
              <a:rPr lang="en"/>
              <a:t>Cloud computing = Using powerful computers in data centres through the internet</a:t>
            </a:r>
            <a:endParaRPr/>
          </a:p>
          <a:p>
            <a:pPr marL="457200" lvl="0" indent="-298450" algn="l" rtl="0">
              <a:lnSpc>
                <a:spcPct val="115000"/>
              </a:lnSpc>
              <a:spcBef>
                <a:spcPts val="0"/>
              </a:spcBef>
              <a:spcAft>
                <a:spcPts val="0"/>
              </a:spcAft>
              <a:buClr>
                <a:schemeClr val="dk1"/>
              </a:buClr>
              <a:buSzPts val="1100"/>
              <a:buChar char="●"/>
            </a:pPr>
            <a:r>
              <a:rPr lang="en"/>
              <a:t>Data centre = A physical building full of servers, chips, cables, cooling and power systems</a:t>
            </a:r>
            <a:endParaRPr/>
          </a:p>
          <a:p>
            <a:pPr marL="457200" lvl="0" indent="-298450" algn="l" rtl="0">
              <a:lnSpc>
                <a:spcPct val="115000"/>
              </a:lnSpc>
              <a:spcBef>
                <a:spcPts val="0"/>
              </a:spcBef>
              <a:spcAft>
                <a:spcPts val="0"/>
              </a:spcAft>
              <a:buClr>
                <a:schemeClr val="dk1"/>
              </a:buClr>
              <a:buSzPts val="1100"/>
              <a:buChar char="●"/>
            </a:pPr>
            <a:r>
              <a:rPr lang="en"/>
              <a:t>GPU = A chip good at doing many calculations at once</a:t>
            </a:r>
            <a:endParaRPr/>
          </a:p>
          <a:p>
            <a:pPr marL="457200" lvl="0" indent="-298450" algn="l" rtl="0">
              <a:lnSpc>
                <a:spcPct val="115000"/>
              </a:lnSpc>
              <a:spcBef>
                <a:spcPts val="0"/>
              </a:spcBef>
              <a:spcAft>
                <a:spcPts val="0"/>
              </a:spcAft>
              <a:buClr>
                <a:schemeClr val="dk1"/>
              </a:buClr>
              <a:buSzPts val="1100"/>
              <a:buChar char="●"/>
            </a:pPr>
            <a:r>
              <a:rPr lang="en"/>
              <a:t>Local model = An AI model running on your own device</a:t>
            </a:r>
            <a:endParaRPr/>
          </a:p>
          <a:p>
            <a:pPr marL="457200" lvl="0" indent="-298450" algn="l" rtl="0">
              <a:lnSpc>
                <a:spcPct val="115000"/>
              </a:lnSpc>
              <a:spcBef>
                <a:spcPts val="0"/>
              </a:spcBef>
              <a:spcAft>
                <a:spcPts val="0"/>
              </a:spcAft>
              <a:buClr>
                <a:schemeClr val="dk1"/>
              </a:buClr>
              <a:buSzPts val="1100"/>
              <a:buChar char="●"/>
            </a:pPr>
            <a:r>
              <a:rPr lang="en"/>
              <a:t>Cloud model = An AI model running in a data centre</a:t>
            </a:r>
            <a:endParaRPr/>
          </a:p>
          <a:p>
            <a:pPr marL="0" lvl="0" indent="0" algn="l" rtl="0">
              <a:spcBef>
                <a:spcPts val="1200"/>
              </a:spcBef>
              <a:spcAft>
                <a:spcPts val="0"/>
              </a:spcAft>
              <a:buNone/>
            </a:pPr>
            <a:endParaRPr/>
          </a:p>
        </p:txBody>
      </p:sp>
      <p:sp>
        <p:nvSpPr>
          <p:cNvPr id="76" name="Google Shape;76;s7_cloud_match_03:notes"/>
          <p:cNvSpPr txBox="1">
            <a:spLocks noGrp="1"/>
          </p:cNvSpPr>
          <p:nvPr>
            <p:ph type="sldNum" idx="12"/>
          </p:nvPr>
        </p:nvSpPr>
        <p:spPr>
          <a:xfrm>
            <a:off x="5179484" y="8685213"/>
            <a:ext cx="39624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3"/>
        <p:cNvGrpSpPr/>
        <p:nvPr/>
      </p:nvGrpSpPr>
      <p:grpSpPr>
        <a:xfrm>
          <a:off x="0" y="0"/>
          <a:ext cx="0" cy="0"/>
          <a:chOff x="0" y="0"/>
          <a:chExt cx="0" cy="0"/>
        </a:xfrm>
      </p:grpSpPr>
      <p:sp>
        <p:nvSpPr>
          <p:cNvPr id="354" name="Google Shape;354;g3f13f0be083_0_9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55" name="Google Shape;355;g3f13f0be083_0_9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activity, students sort user stories about the homework planner app into the group that they belong to; either student, teacher or parent. </a:t>
            </a: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1"/>
        <p:cNvGrpSpPr/>
        <p:nvPr/>
      </p:nvGrpSpPr>
      <p:grpSpPr>
        <a:xfrm>
          <a:off x="0" y="0"/>
          <a:ext cx="0" cy="0"/>
          <a:chOff x="0" y="0"/>
          <a:chExt cx="0" cy="0"/>
        </a:xfrm>
      </p:grpSpPr>
      <p:sp>
        <p:nvSpPr>
          <p:cNvPr id="362" name="Google Shape;362;g3f13f0be083_0_9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63" name="Google Shape;363;g3f13f0be083_0_9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If you have time during the lesson, you may want to do a quick brainstorming activity with your students to show them how this kind of ideation is done. You can split students into small groups and give them post-it notes, pens and somewhere to put them (like butcher’s paper). You can assign each group a user (student, teacher or parent) and one or more of the user stories that they sorted in the activity in the previous slide. Give them some time (10-15 minutes) to come up with as many ideas as they can to address the user story/ies that they were assigned.</a:t>
            </a: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1"/>
        <p:cNvGrpSpPr/>
        <p:nvPr/>
      </p:nvGrpSpPr>
      <p:grpSpPr>
        <a:xfrm>
          <a:off x="0" y="0"/>
          <a:ext cx="0" cy="0"/>
          <a:chOff x="0" y="0"/>
          <a:chExt cx="0" cy="0"/>
        </a:xfrm>
      </p:grpSpPr>
      <p:sp>
        <p:nvSpPr>
          <p:cNvPr id="372" name="Google Shape;372;g3f13f0be083_1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3" name="Google Shape;373;g3f13f0be083_1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may have developed prototypes before, such as models or making sketches for digital solutions in their primary Technologies classes. The key points here are that prototyping is a quick way to get feedback and test ideas and that vibe coding can be used to build prototypes.</a:t>
            </a:r>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1"/>
        <p:cNvGrpSpPr/>
        <p:nvPr/>
      </p:nvGrpSpPr>
      <p:grpSpPr>
        <a:xfrm>
          <a:off x="0" y="0"/>
          <a:ext cx="0" cy="0"/>
          <a:chOff x="0" y="0"/>
          <a:chExt cx="0" cy="0"/>
        </a:xfrm>
      </p:grpSpPr>
      <p:sp>
        <p:nvSpPr>
          <p:cNvPr id="382" name="Google Shape;382;g3f13f0be083_1_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3" name="Google Shape;383;g3f13f0be083_1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demo (on the platform), you download one of the pre-prepared wire-frame images and then they can get Lumen to generate a prototype web app using this as a prompt.</a:t>
            </a:r>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0"/>
        <p:cNvGrpSpPr/>
        <p:nvPr/>
      </p:nvGrpSpPr>
      <p:grpSpPr>
        <a:xfrm>
          <a:off x="0" y="0"/>
          <a:ext cx="0" cy="0"/>
          <a:chOff x="0" y="0"/>
          <a:chExt cx="0" cy="0"/>
        </a:xfrm>
      </p:grpSpPr>
      <p:sp>
        <p:nvSpPr>
          <p:cNvPr id="391" name="Google Shape;391;g3f13f0be083_1_1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2" name="Google Shape;392;g3f13f0be083_1_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lesson, students use Lumen (with the GPT model) to generate prototypes with wireframes created by the course authors. As an extension activity, if you have time, you could have students create their own prototypes, share them with their classmates, and get them to give each other feedback. </a:t>
            </a:r>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Google Shape;401;g3f139c64f89_1_2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2" name="Google Shape;402;g3f139c64f89_1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slide reiterates some points that were covered in a previous slide about the risks of vibe coding apps. They have been repeated in this slide as they are important, as students may vibe code apps and share them without being aware of the risks. For apps like games, where there is generally no need to collect data or accept payment, there are less risks than apps where some personal information is collected or there are payments involved. Students may come up with some great ideas for apps and want to find ways to monetise them but often vibe coded apps will have security holes that people without coding knowledge and experience won’t recognise.</a:t>
            </a:r>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0"/>
        <p:cNvGrpSpPr/>
        <p:nvPr/>
      </p:nvGrpSpPr>
      <p:grpSpPr>
        <a:xfrm>
          <a:off x="0" y="0"/>
          <a:ext cx="0" cy="0"/>
          <a:chOff x="0" y="0"/>
          <a:chExt cx="0" cy="0"/>
        </a:xfrm>
      </p:grpSpPr>
      <p:sp>
        <p:nvSpPr>
          <p:cNvPr id="411" name="Google Shape;411;g3f139c64f89_4_2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2" name="Google Shape;412;g3f139c64f89_4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key point about agents is that they can act not just respond. A good example is: asking ChatGPT "how do I book a flight?" is a chatbot interaction; an agent that actually goes and books the flight is agentic. Same language model underneath, very different scope of action. </a:t>
            </a:r>
            <a:endParaRPr/>
          </a:p>
          <a:p>
            <a:pPr marL="0" lvl="0" indent="0" algn="l" rtl="0">
              <a:spcBef>
                <a:spcPts val="0"/>
              </a:spcBef>
              <a:spcAft>
                <a:spcPts val="0"/>
              </a:spcAft>
              <a:buNone/>
            </a:pPr>
            <a:endParaRPr/>
          </a:p>
          <a:p>
            <a:pPr marL="0" lvl="0" indent="0" algn="l" rtl="0">
              <a:spcBef>
                <a:spcPts val="0"/>
              </a:spcBef>
              <a:spcAft>
                <a:spcPts val="0"/>
              </a:spcAft>
              <a:buNone/>
            </a:pPr>
            <a:r>
              <a:rPr lang="en"/>
              <a:t>Planning means breaking a goal into sub-tasks autonomously. Tools means connecting to external systems like web search, email, files, APIs. Checking results means the agent evaluates its own output rather than just producing it. Fixing mistakes means it can loop back and try again without human input. Together these four things are what separates an agent from a single-turn chatbot. </a:t>
            </a:r>
            <a:endParaRPr/>
          </a:p>
          <a:p>
            <a:pPr marL="0" lvl="0" indent="0" algn="l" rtl="0">
              <a:spcBef>
                <a:spcPts val="0"/>
              </a:spcBef>
              <a:spcAft>
                <a:spcPts val="0"/>
              </a:spcAft>
              <a:buNone/>
            </a:pPr>
            <a:endParaRPr/>
          </a:p>
          <a:p>
            <a:pPr marL="0" lvl="0" indent="0" algn="l" rtl="0">
              <a:spcBef>
                <a:spcPts val="0"/>
              </a:spcBef>
              <a:spcAft>
                <a:spcPts val="0"/>
              </a:spcAft>
              <a:buNone/>
            </a:pPr>
            <a:r>
              <a:rPr lang="en" b="1">
                <a:solidFill>
                  <a:schemeClr val="dk1"/>
                </a:solidFill>
              </a:rPr>
              <a:t>A likely student question:</a:t>
            </a:r>
            <a:r>
              <a:rPr lang="en">
                <a:solidFill>
                  <a:schemeClr val="dk1"/>
                </a:solidFill>
              </a:rPr>
              <a:t> "Is Siri/Alexa an agent?" Technically they sit somewhere between a chatbot and a true agent. They can take some actions (set a timer, send a message) but can't plan multi-step goals autonomously the way a modern agent can. It's a fair comparison that shows students the concept is on a spectrum rather than binary.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The terms: agentic AI, AI agents, and autonomous AI are often used interchangeably in the media. Students shouldn’t worry too much about which term is "correct". What matters is the underlying idea of AI taking sequences of actions toward a goal. </a:t>
            </a:r>
            <a:endParaRPr>
              <a:solidFill>
                <a:schemeClr val="dk1"/>
              </a:solidFill>
            </a:endParaRPr>
          </a:p>
          <a:p>
            <a:pPr marL="0" lvl="0" indent="0" algn="l" rtl="0">
              <a:spcBef>
                <a:spcPts val="0"/>
              </a:spcBef>
              <a:spcAft>
                <a:spcPts val="0"/>
              </a:spcAft>
              <a:buNone/>
            </a:pPr>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9"/>
        <p:cNvGrpSpPr/>
        <p:nvPr/>
      </p:nvGrpSpPr>
      <p:grpSpPr>
        <a:xfrm>
          <a:off x="0" y="0"/>
          <a:ext cx="0" cy="0"/>
          <a:chOff x="0" y="0"/>
          <a:chExt cx="0" cy="0"/>
        </a:xfrm>
      </p:grpSpPr>
      <p:sp>
        <p:nvSpPr>
          <p:cNvPr id="420" name="Google Shape;420;g3f139c64f89_4_9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21" name="Google Shape;421;g3f139c64f89_4_9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point of this slide is to show that agents are gaining more of the skills to become virtual personal assistants; even performing actions in real life like adjusting physical devices. This example shows the Codex agent fixing a bug in some code for a tic tac toe game. If you look carefully the agent Codex asks for permission a couple of times to gain access to the Edge browser and the Notepad app. For those who are interested here is a longer </a:t>
            </a:r>
            <a:r>
              <a:rPr lang="en" u="sng">
                <a:solidFill>
                  <a:schemeClr val="hlink"/>
                </a:solidFill>
                <a:hlinkClick r:id="rId3"/>
              </a:rPr>
              <a:t>video </a:t>
            </a:r>
            <a:r>
              <a:rPr lang="en"/>
              <a:t>of what the Codex agent can do.</a:t>
            </a:r>
            <a:endParaRPr/>
          </a:p>
          <a:p>
            <a:pPr marL="0" lvl="0" indent="0" algn="l" rtl="0">
              <a:spcBef>
                <a:spcPts val="0"/>
              </a:spcBef>
              <a:spcAft>
                <a:spcPts val="0"/>
              </a:spcAft>
              <a:buNone/>
            </a:pPr>
            <a:endParaRPr/>
          </a:p>
          <a:p>
            <a:pPr marL="0" lvl="0" indent="0" algn="l" rtl="0">
              <a:spcBef>
                <a:spcPts val="0"/>
              </a:spcBef>
              <a:spcAft>
                <a:spcPts val="0"/>
              </a:spcAft>
              <a:buNone/>
            </a:pPr>
            <a:r>
              <a:rPr lang="en"/>
              <a:t>Get the students to think carefully if they want to allow an agent access to all the files on their computer including all their old photos, downloaded school reports, etc…</a:t>
            </a:r>
            <a:endParaRPr/>
          </a:p>
          <a:p>
            <a:pPr marL="0" lvl="0" indent="0" algn="l" rtl="0">
              <a:spcBef>
                <a:spcPts val="0"/>
              </a:spcBef>
              <a:spcAft>
                <a:spcPts val="0"/>
              </a:spcAft>
              <a:buNone/>
            </a:pPr>
            <a:endParaRPr/>
          </a:p>
          <a:p>
            <a:pPr marL="0" lvl="0" indent="0" algn="l" rtl="0">
              <a:spcBef>
                <a:spcPts val="0"/>
              </a:spcBef>
              <a:spcAft>
                <a:spcPts val="0"/>
              </a:spcAft>
              <a:buNone/>
            </a:pPr>
            <a:r>
              <a:rPr lang="en"/>
              <a:t>Ask the students if they realised that agents can instruct other AI agents without humans being in the loop. This may surprise them.</a:t>
            </a:r>
            <a:endParaRPr/>
          </a:p>
          <a:p>
            <a:pPr marL="0" lvl="0" indent="0" algn="l" rtl="0">
              <a:spcBef>
                <a:spcPts val="0"/>
              </a:spcBef>
              <a:spcAft>
                <a:spcPts val="0"/>
              </a:spcAft>
              <a:buNone/>
            </a:pPr>
            <a:endParaRPr/>
          </a:p>
          <a:p>
            <a:pPr marL="0" lvl="0" indent="0" algn="l" rtl="0">
              <a:spcBef>
                <a:spcPts val="0"/>
              </a:spcBef>
              <a:spcAft>
                <a:spcPts val="0"/>
              </a:spcAft>
              <a:buNone/>
            </a:pPr>
            <a:r>
              <a:rPr lang="en"/>
              <a:t>Discussion question: </a:t>
            </a:r>
            <a:r>
              <a:rPr lang="en" i="1">
                <a:solidFill>
                  <a:schemeClr val="dk1"/>
                </a:solidFill>
              </a:rPr>
              <a:t>"At what point on this list would you want a human to check before the agent acts?"</a:t>
            </a:r>
            <a:r>
              <a:rPr lang="en">
                <a:solidFill>
                  <a:schemeClr val="dk1"/>
                </a:solidFill>
              </a:rPr>
              <a:t> </a:t>
            </a:r>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3f139c64f89_4_127: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3f139c64f89_4_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These are examples of what agents can do right now that students might relate to. For skilled users, agents can do way more complicated tasks than this especially around coding and workplace tasks.</a:t>
            </a:r>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9"/>
        <p:cNvGrpSpPr/>
        <p:nvPr/>
      </p:nvGrpSpPr>
      <p:grpSpPr>
        <a:xfrm>
          <a:off x="0" y="0"/>
          <a:ext cx="0" cy="0"/>
          <a:chOff x="0" y="0"/>
          <a:chExt cx="0" cy="0"/>
        </a:xfrm>
      </p:grpSpPr>
      <p:sp>
        <p:nvSpPr>
          <p:cNvPr id="440" name="Google Shape;440;g3f152b3512a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1" name="Google Shape;441;g3f152b3512a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activity, students review some of the key definitions learnt so far.</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s7_energy_sort_04:notes"/>
          <p:cNvSpPr>
            <a:spLocks noGrp="1" noRot="1" noChangeAspect="1"/>
          </p:cNvSpPr>
          <p:nvPr>
            <p:ph type="sldImg" idx="2"/>
          </p:nvPr>
        </p:nvSpPr>
        <p:spPr>
          <a:xfrm>
            <a:off x="914400" y="1143000"/>
            <a:ext cx="73152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3" name="Google Shape;93;s7_energy_sort_04:notes"/>
          <p:cNvSpPr txBox="1">
            <a:spLocks noGrp="1"/>
          </p:cNvSpPr>
          <p:nvPr>
            <p:ph type="body" idx="1"/>
          </p:nvPr>
        </p:nvSpPr>
        <p:spPr>
          <a:xfrm>
            <a:off x="914400" y="4400550"/>
            <a:ext cx="7315200" cy="3600600"/>
          </a:xfrm>
          <a:prstGeom prst="rect">
            <a:avLst/>
          </a:prstGeom>
          <a:noFill/>
          <a:ln>
            <a:noFill/>
          </a:ln>
        </p:spPr>
        <p:txBody>
          <a:bodyPr spcFirstLastPara="1" wrap="square" lIns="91425" tIns="45700" rIns="91425" bIns="45700" anchor="t" anchorCtr="0">
            <a:noAutofit/>
          </a:bodyPr>
          <a:lstStyle/>
          <a:p>
            <a:pPr marL="0" lvl="0" indent="0" algn="l" rtl="0">
              <a:lnSpc>
                <a:spcPct val="115000"/>
              </a:lnSpc>
              <a:spcBef>
                <a:spcPts val="1200"/>
              </a:spcBef>
              <a:spcAft>
                <a:spcPts val="0"/>
              </a:spcAft>
              <a:buClr>
                <a:schemeClr val="dk1"/>
              </a:buClr>
              <a:buSzPts val="1100"/>
              <a:buFont typeface="Arial"/>
              <a:buNone/>
            </a:pPr>
            <a:r>
              <a:rPr lang="en"/>
              <a:t>Answer key:</a:t>
            </a:r>
            <a:endParaRPr/>
          </a:p>
          <a:p>
            <a:pPr marL="457200" lvl="0" indent="-298450" algn="l" rtl="0">
              <a:lnSpc>
                <a:spcPct val="115000"/>
              </a:lnSpc>
              <a:spcBef>
                <a:spcPts val="1200"/>
              </a:spcBef>
              <a:spcAft>
                <a:spcPts val="0"/>
              </a:spcAft>
              <a:buClr>
                <a:schemeClr val="dk1"/>
              </a:buClr>
              <a:buSzPts val="1100"/>
              <a:buChar char="●"/>
            </a:pPr>
            <a:r>
              <a:rPr lang="en"/>
              <a:t>Cooling systems spraying water over hot air to cool it down = Uses water or cooling; </a:t>
            </a:r>
            <a:endParaRPr/>
          </a:p>
          <a:p>
            <a:pPr marL="457200" lvl="0" indent="-298450" algn="l" rtl="0">
              <a:lnSpc>
                <a:spcPct val="115000"/>
              </a:lnSpc>
              <a:spcBef>
                <a:spcPts val="0"/>
              </a:spcBef>
              <a:spcAft>
                <a:spcPts val="0"/>
              </a:spcAft>
              <a:buClr>
                <a:schemeClr val="dk1"/>
              </a:buClr>
              <a:buSzPts val="1100"/>
              <a:buChar char="●"/>
            </a:pPr>
            <a:r>
              <a:rPr lang="en"/>
              <a:t>Liquid cooling pumped through pipes near the chips  = Uses water or cooling; </a:t>
            </a:r>
            <a:endParaRPr/>
          </a:p>
          <a:p>
            <a:pPr marL="457200" lvl="0" indent="-298450" algn="l" rtl="0">
              <a:lnSpc>
                <a:spcPct val="115000"/>
              </a:lnSpc>
              <a:spcBef>
                <a:spcPts val="0"/>
              </a:spcBef>
              <a:spcAft>
                <a:spcPts val="0"/>
              </a:spcAft>
              <a:buClr>
                <a:schemeClr val="dk1"/>
              </a:buClr>
              <a:buSzPts val="1100"/>
              <a:buChar char="●"/>
            </a:pPr>
            <a:r>
              <a:rPr lang="en"/>
              <a:t>Building the data centre in a cold climate country </a:t>
            </a:r>
            <a:r>
              <a:rPr lang="en">
                <a:solidFill>
                  <a:schemeClr val="dk1"/>
                </a:solidFill>
              </a:rPr>
              <a:t>= Helps reduce impact; </a:t>
            </a:r>
            <a:endParaRPr/>
          </a:p>
          <a:p>
            <a:pPr marL="457200" lvl="0" indent="-298450" algn="l" rtl="0">
              <a:lnSpc>
                <a:spcPct val="115000"/>
              </a:lnSpc>
              <a:spcBef>
                <a:spcPts val="0"/>
              </a:spcBef>
              <a:spcAft>
                <a:spcPts val="0"/>
              </a:spcAft>
              <a:buClr>
                <a:schemeClr val="dk1"/>
              </a:buClr>
              <a:buSzPts val="1100"/>
              <a:buChar char="●"/>
            </a:pPr>
            <a:r>
              <a:rPr lang="en"/>
              <a:t>Buying solar or wind power = Helps reduce impact;</a:t>
            </a:r>
            <a:endParaRPr/>
          </a:p>
          <a:p>
            <a:pPr marL="457200" lvl="0" indent="-298450" algn="l" rtl="0">
              <a:lnSpc>
                <a:spcPct val="115000"/>
              </a:lnSpc>
              <a:spcBef>
                <a:spcPts val="0"/>
              </a:spcBef>
              <a:spcAft>
                <a:spcPts val="0"/>
              </a:spcAft>
              <a:buClr>
                <a:schemeClr val="dk1"/>
              </a:buClr>
              <a:buSzPts val="1100"/>
              <a:buChar char="●"/>
            </a:pPr>
            <a:r>
              <a:rPr lang="en"/>
              <a:t>Reusing waste heat and pumping into nearby homes = Helps reduce impact; </a:t>
            </a:r>
            <a:endParaRPr/>
          </a:p>
          <a:p>
            <a:pPr marL="457200" lvl="0" indent="-298450" algn="l" rtl="0">
              <a:lnSpc>
                <a:spcPct val="115000"/>
              </a:lnSpc>
              <a:spcBef>
                <a:spcPts val="0"/>
              </a:spcBef>
              <a:spcAft>
                <a:spcPts val="0"/>
              </a:spcAft>
              <a:buClr>
                <a:schemeClr val="dk1"/>
              </a:buClr>
              <a:buSzPts val="1100"/>
              <a:buChar char="●"/>
            </a:pPr>
            <a:r>
              <a:rPr lang="en"/>
              <a:t>Using smaller models for easier tasks = Helps reduce impact. </a:t>
            </a:r>
            <a:endParaRPr/>
          </a:p>
          <a:p>
            <a:pPr marL="0" lvl="0" indent="0" algn="l" rtl="0">
              <a:spcBef>
                <a:spcPts val="1200"/>
              </a:spcBef>
              <a:spcAft>
                <a:spcPts val="0"/>
              </a:spcAft>
              <a:buNone/>
            </a:pPr>
            <a:endParaRPr/>
          </a:p>
        </p:txBody>
      </p:sp>
      <p:sp>
        <p:nvSpPr>
          <p:cNvPr id="94" name="Google Shape;94;s7_energy_sort_04:notes"/>
          <p:cNvSpPr txBox="1">
            <a:spLocks noGrp="1"/>
          </p:cNvSpPr>
          <p:nvPr>
            <p:ph type="sldNum" idx="12"/>
          </p:nvPr>
        </p:nvSpPr>
        <p:spPr>
          <a:xfrm>
            <a:off x="5179484" y="8685213"/>
            <a:ext cx="39624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47"/>
        <p:cNvGrpSpPr/>
        <p:nvPr/>
      </p:nvGrpSpPr>
      <p:grpSpPr>
        <a:xfrm>
          <a:off x="0" y="0"/>
          <a:ext cx="0" cy="0"/>
          <a:chOff x="0" y="0"/>
          <a:chExt cx="0" cy="0"/>
        </a:xfrm>
      </p:grpSpPr>
      <p:sp>
        <p:nvSpPr>
          <p:cNvPr id="448" name="Google Shape;448;g3f139c64f89_4_3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49" name="Google Shape;449;g3f139c64f89_4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Engineers at Anthropic (the makers of Claude) are already working more like supervisors of agents than traditional programmers. These agents can read an entire codebase and understand how different files relate to each other and make coordinated changes across multiple files towards a goal.</a:t>
            </a:r>
            <a:endParaRPr/>
          </a:p>
          <a:p>
            <a:pPr marL="0" lvl="0" indent="0" algn="l" rtl="0">
              <a:spcBef>
                <a:spcPts val="0"/>
              </a:spcBef>
              <a:spcAft>
                <a:spcPts val="0"/>
              </a:spcAft>
              <a:buNone/>
            </a:pPr>
            <a:endParaRPr/>
          </a:p>
          <a:p>
            <a:pPr marL="0" lvl="0" indent="0" algn="l" rtl="0">
              <a:spcBef>
                <a:spcPts val="0"/>
              </a:spcBef>
              <a:spcAft>
                <a:spcPts val="0"/>
              </a:spcAft>
              <a:buNone/>
            </a:pPr>
            <a:r>
              <a:rPr lang="en"/>
              <a:t>Research agents spend much more time than regular chatbots in generating a response as they work through dozens of sources rather than just generating an answer from training data.</a:t>
            </a:r>
            <a:endParaRPr/>
          </a:p>
          <a:p>
            <a:pPr marL="0" lvl="0" indent="0" algn="l" rtl="0">
              <a:spcBef>
                <a:spcPts val="0"/>
              </a:spcBef>
              <a:spcAft>
                <a:spcPts val="0"/>
              </a:spcAft>
              <a:buNone/>
            </a:pPr>
            <a:endParaRPr/>
          </a:p>
          <a:p>
            <a:pPr marL="0" lvl="0" indent="0" algn="l" rtl="0">
              <a:spcBef>
                <a:spcPts val="0"/>
              </a:spcBef>
              <a:spcAft>
                <a:spcPts val="0"/>
              </a:spcAft>
              <a:buNone/>
            </a:pPr>
            <a:r>
              <a:rPr lang="en"/>
              <a:t>OpenClaw is very capable compared to AutoGPT which can sometimes get stuck in loops or fail to complete tasks. However, OpenClaw comes with real risks and would not be recommended for average chatbot users.</a:t>
            </a:r>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7"/>
        <p:cNvGrpSpPr/>
        <p:nvPr/>
      </p:nvGrpSpPr>
      <p:grpSpPr>
        <a:xfrm>
          <a:off x="0" y="0"/>
          <a:ext cx="0" cy="0"/>
          <a:chOff x="0" y="0"/>
          <a:chExt cx="0" cy="0"/>
        </a:xfrm>
      </p:grpSpPr>
      <p:sp>
        <p:nvSpPr>
          <p:cNvPr id="458" name="Google Shape;458;g3f139c64f89_4_52: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59" name="Google Shape;459;g3f139c64f89_4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While “Ask every time” is the safest option, it is very annoying in practice and most users would not use this setting. It defeats the purpose of having an agent if it interrupts you every time it wants to do something.</a:t>
            </a:r>
            <a:endParaRPr/>
          </a:p>
          <a:p>
            <a:pPr marL="0" lvl="0" indent="0" algn="l" rtl="0">
              <a:spcBef>
                <a:spcPts val="0"/>
              </a:spcBef>
              <a:spcAft>
                <a:spcPts val="0"/>
              </a:spcAft>
              <a:buNone/>
            </a:pPr>
            <a:endParaRPr/>
          </a:p>
          <a:p>
            <a:pPr marL="0" lvl="0" indent="0" algn="l" rtl="0">
              <a:spcBef>
                <a:spcPts val="0"/>
              </a:spcBef>
              <a:spcAft>
                <a:spcPts val="0"/>
              </a:spcAft>
              <a:buNone/>
            </a:pPr>
            <a:r>
              <a:rPr lang="en"/>
              <a:t>For the middle level, students may not immediately recognise which actions can be easily undone and which can’t. Sending an email: can't unsend. Deleting a file: potentially unrecoverable. Posting publicly: screenshot exists forever. Buying something: refunds aren't guaranteed. A quick verbal brainstorm of "reversible vs irreversible actions" is useful here. </a:t>
            </a:r>
            <a:endParaRPr/>
          </a:p>
          <a:p>
            <a:pPr marL="0" lvl="0" indent="0" algn="l" rtl="0">
              <a:spcBef>
                <a:spcPts val="0"/>
              </a:spcBef>
              <a:spcAft>
                <a:spcPts val="0"/>
              </a:spcAft>
              <a:buNone/>
            </a:pPr>
            <a:endParaRPr/>
          </a:p>
          <a:p>
            <a:pPr marL="0" lvl="0" indent="0" algn="l" rtl="0">
              <a:spcBef>
                <a:spcPts val="0"/>
              </a:spcBef>
              <a:spcAft>
                <a:spcPts val="0"/>
              </a:spcAft>
              <a:buNone/>
            </a:pPr>
            <a:r>
              <a:rPr lang="en"/>
              <a:t>Discussion question: If you had your own AI agent, which permission level would you choose, and would that choice change depending on what you were asking it to do?" </a:t>
            </a:r>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Google Shape;466;g3ee0fd830b9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67" name="Google Shape;467;g3ee0fd830b9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This is a very speeded up video of a real agent, Codex, coding up a star shooter game. See the longer version of the video in the corner for a more detailed explanation of what is going on. The total time spent thinking by the agent to complete the upgraded game is under 10 minutes.</a:t>
            </a:r>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6"/>
        <p:cNvGrpSpPr/>
        <p:nvPr/>
      </p:nvGrpSpPr>
      <p:grpSpPr>
        <a:xfrm>
          <a:off x="0" y="0"/>
          <a:ext cx="0" cy="0"/>
          <a:chOff x="0" y="0"/>
          <a:chExt cx="0" cy="0"/>
        </a:xfrm>
      </p:grpSpPr>
      <p:sp>
        <p:nvSpPr>
          <p:cNvPr id="477" name="Google Shape;477;g3f139c64f89_4_5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8" name="Google Shape;478;g3f139c64f89_4_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aim of this slide is to show that agents cannot always be trusted. In the first example, nine seconds is how short a time it took to delete the whole companies’ database. If a human was making this mistake, there probably would have been time to intervene but agents are fast. </a:t>
            </a:r>
            <a:endParaRPr/>
          </a:p>
          <a:p>
            <a:pPr marL="0" lvl="0" indent="0" algn="l" rtl="0">
              <a:spcBef>
                <a:spcPts val="0"/>
              </a:spcBef>
              <a:spcAft>
                <a:spcPts val="0"/>
              </a:spcAft>
              <a:buNone/>
            </a:pPr>
            <a:endParaRPr/>
          </a:p>
          <a:p>
            <a:pPr marL="0" lvl="0" indent="0" algn="l" rtl="0">
              <a:spcBef>
                <a:spcPts val="0"/>
              </a:spcBef>
              <a:spcAft>
                <a:spcPts val="0"/>
              </a:spcAft>
              <a:buNone/>
            </a:pPr>
            <a:r>
              <a:rPr lang="en"/>
              <a:t>In the Meta example, the original instruction was cautious: "only suggest what to delete." The agent exceeded its brief entirely, and critically, it ignored stop commands issued mid-task. This is a direct real-world example of why the permission level set at the start isn't always sufficient if the agent can't be interrupted once running. You can connect both this and the first example back to the permissions slide.</a:t>
            </a:r>
            <a:endParaRPr/>
          </a:p>
          <a:p>
            <a:pPr marL="0" lvl="0" indent="0" algn="l" rtl="0">
              <a:spcBef>
                <a:spcPts val="0"/>
              </a:spcBef>
              <a:spcAft>
                <a:spcPts val="0"/>
              </a:spcAft>
              <a:buNone/>
            </a:pPr>
            <a:endParaRPr/>
          </a:p>
          <a:p>
            <a:pPr marL="0" lvl="0" indent="0" algn="l" rtl="0">
              <a:spcBef>
                <a:spcPts val="0"/>
              </a:spcBef>
              <a:spcAft>
                <a:spcPts val="0"/>
              </a:spcAft>
              <a:buNone/>
            </a:pPr>
            <a:r>
              <a:rPr lang="en"/>
              <a:t>In the third example, the agent misinterpreted "code and action freeze", a reminder that agents interpret instructions literally and sometimes unpredictably, which connects back to the "think before you prompt" content. Second, creating 4,000 fake users to cover up the mistake and falsely claiming the situation was "unrecoverable" are both deeply concerning behaviours, not malicious, but a form of goal misalignment where the agent optimised for appearing to fix the problem rather than actually fixing it. This is one of the cleanest classroom examples of goal misalignment you'll find. </a:t>
            </a:r>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4"/>
        <p:cNvGrpSpPr/>
        <p:nvPr/>
      </p:nvGrpSpPr>
      <p:grpSpPr>
        <a:xfrm>
          <a:off x="0" y="0"/>
          <a:ext cx="0" cy="0"/>
          <a:chOff x="0" y="0"/>
          <a:chExt cx="0" cy="0"/>
        </a:xfrm>
      </p:grpSpPr>
      <p:sp>
        <p:nvSpPr>
          <p:cNvPr id="485" name="Google Shape;485;g3f139c64f89_4_8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6" name="Google Shape;486;g3f139c64f89_4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a:solidFill>
                  <a:schemeClr val="dk1"/>
                </a:solidFill>
              </a:rPr>
              <a:t>Goal misalignment is harder to prevent than a simple bug because there is no error message; the agent thinks it is doing the right thing.</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In the Davidov example, "organize" is the key word here: it's a perfectly reasonable instruction to give a human, who would use common sense to infer "tidy up, maybe sort into folders." The agent interpreted it more literally and destructively. Worth asking students: </a:t>
            </a:r>
            <a:r>
              <a:rPr lang="en" i="1">
                <a:solidFill>
                  <a:schemeClr val="dk1"/>
                </a:solidFill>
              </a:rPr>
              <a:t>"What would you have said instead?"</a:t>
            </a:r>
            <a:r>
              <a:rPr lang="en">
                <a:solidFill>
                  <a:schemeClr val="dk1"/>
                </a:solidFill>
              </a:rPr>
              <a:t> This is a direct application of the clear requirements and good prompting content from earlier in the lesson.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agent wasn't asked to join a dating site or screen partners. It inferred that joining MoltMatch was a logical step toward some broader goal it had constructed. Worth distinguishing this from the database deletion incidents; those were about irreversible destructive actions, this one is about an agent taking autonomous initiative beyond its brief. </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The main point of this slide is that agents do not possess “common sense” like humans do. We have to be very specific in our instructions to them.</a:t>
            </a: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a:solidFill>
                  <a:schemeClr val="dk1"/>
                </a:solidFill>
              </a:rPr>
              <a:t>Discussion question: Who is responsible when agents make the wrong decision?</a:t>
            </a:r>
            <a:endParaRPr>
              <a:solidFill>
                <a:schemeClr val="dk1"/>
              </a:solidFill>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4"/>
        <p:cNvGrpSpPr/>
        <p:nvPr/>
      </p:nvGrpSpPr>
      <p:grpSpPr>
        <a:xfrm>
          <a:off x="0" y="0"/>
          <a:ext cx="0" cy="0"/>
          <a:chOff x="0" y="0"/>
          <a:chExt cx="0" cy="0"/>
        </a:xfrm>
      </p:grpSpPr>
      <p:sp>
        <p:nvSpPr>
          <p:cNvPr id="495" name="Google Shape;495;g3f139c64f89_4_7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96" name="Google Shape;496;g3f139c64f89_4_7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15000"/>
              </a:lnSpc>
              <a:spcBef>
                <a:spcPts val="1200"/>
              </a:spcBef>
              <a:spcAft>
                <a:spcPts val="0"/>
              </a:spcAft>
              <a:buNone/>
            </a:pPr>
            <a:r>
              <a:rPr lang="en" b="1">
                <a:solidFill>
                  <a:schemeClr val="dk1"/>
                </a:solidFill>
              </a:rPr>
              <a:t>The aim of this activity is to get students thinking about the issues around trust with AI agents.</a:t>
            </a:r>
            <a:endParaRPr b="1">
              <a:solidFill>
                <a:schemeClr val="dk1"/>
              </a:solidFill>
            </a:endParaRPr>
          </a:p>
          <a:p>
            <a:pPr marL="0" lvl="0" indent="0" algn="l" rtl="0">
              <a:lnSpc>
                <a:spcPct val="115000"/>
              </a:lnSpc>
              <a:spcBef>
                <a:spcPts val="1200"/>
              </a:spcBef>
              <a:spcAft>
                <a:spcPts val="0"/>
              </a:spcAft>
              <a:buNone/>
            </a:pPr>
            <a:r>
              <a:rPr lang="en" b="1">
                <a:solidFill>
                  <a:schemeClr val="dk1"/>
                </a:solidFill>
              </a:rPr>
              <a:t>Example statements to model the activity (you could reveal these after students attempt their own):</a:t>
            </a:r>
            <a:endParaRPr b="1">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i="1">
                <a:solidFill>
                  <a:schemeClr val="dk1"/>
                </a:solidFill>
              </a:rPr>
              <a:t>For:</a:t>
            </a:r>
            <a:endParaRPr i="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"If you had to approve every single action, the agent would be too slow to actually be useful. That defeats the point of having one."</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"Humans already trust other systems with rules set once, like a smart thermostat. Agents are just a smarter version of that."</a:t>
            </a:r>
            <a:endParaRPr>
              <a:solidFill>
                <a:schemeClr val="dk1"/>
              </a:solidFill>
            </a:endParaRPr>
          </a:p>
          <a:p>
            <a:pPr marL="0" lvl="0" indent="0" algn="l" rtl="0">
              <a:lnSpc>
                <a:spcPct val="115000"/>
              </a:lnSpc>
              <a:spcBef>
                <a:spcPts val="1200"/>
              </a:spcBef>
              <a:spcAft>
                <a:spcPts val="0"/>
              </a:spcAft>
              <a:buClr>
                <a:schemeClr val="dk1"/>
              </a:buClr>
              <a:buSzPts val="1100"/>
              <a:buFont typeface="Arial"/>
              <a:buNone/>
            </a:pPr>
            <a:r>
              <a:rPr lang="en" i="1">
                <a:solidFill>
                  <a:schemeClr val="dk1"/>
                </a:solidFill>
              </a:rPr>
              <a:t>Against:</a:t>
            </a:r>
            <a:endParaRPr i="1">
              <a:solidFill>
                <a:schemeClr val="dk1"/>
              </a:solidFill>
            </a:endParaRPr>
          </a:p>
          <a:p>
            <a:pPr marL="457200" lvl="0" indent="-298450" algn="l" rtl="0">
              <a:lnSpc>
                <a:spcPct val="115000"/>
              </a:lnSpc>
              <a:spcBef>
                <a:spcPts val="1200"/>
              </a:spcBef>
              <a:spcAft>
                <a:spcPts val="0"/>
              </a:spcAft>
              <a:buClr>
                <a:schemeClr val="dk1"/>
              </a:buClr>
              <a:buSzPts val="1100"/>
              <a:buChar char="●"/>
            </a:pPr>
            <a:r>
              <a:rPr lang="en">
                <a:solidFill>
                  <a:schemeClr val="dk1"/>
                </a:solidFill>
              </a:rPr>
              <a:t>"Rules set at the start can't predict every situation, and the OpenClaw dating profile incident happened exactly because the instructions were too open-ended."</a:t>
            </a:r>
            <a:endParaRPr>
              <a:solidFill>
                <a:schemeClr val="dk1"/>
              </a:solidFill>
            </a:endParaRPr>
          </a:p>
          <a:p>
            <a:pPr marL="457200" lvl="0" indent="-298450" algn="l" rtl="0">
              <a:lnSpc>
                <a:spcPct val="115000"/>
              </a:lnSpc>
              <a:spcBef>
                <a:spcPts val="0"/>
              </a:spcBef>
              <a:spcAft>
                <a:spcPts val="0"/>
              </a:spcAft>
              <a:buClr>
                <a:schemeClr val="dk1"/>
              </a:buClr>
              <a:buSzPts val="1100"/>
              <a:buChar char="●"/>
            </a:pPr>
            <a:r>
              <a:rPr lang="en">
                <a:solidFill>
                  <a:schemeClr val="dk1"/>
                </a:solidFill>
              </a:rPr>
              <a:t>"If something goes wrong while the agent is acting alone, it might already be too late to undo, like sending a message or spending money."</a:t>
            </a:r>
            <a:endParaRPr>
              <a:solidFill>
                <a:schemeClr val="dk1"/>
              </a:solidFill>
            </a:endParaRPr>
          </a:p>
          <a:p>
            <a:pPr marL="0" lvl="0" indent="0" algn="l" rtl="0">
              <a:lnSpc>
                <a:spcPct val="115000"/>
              </a:lnSpc>
              <a:spcBef>
                <a:spcPts val="1200"/>
              </a:spcBef>
              <a:spcAft>
                <a:spcPts val="1200"/>
              </a:spcAft>
              <a:buNone/>
            </a:pPr>
            <a:r>
              <a:rPr lang="en">
                <a:solidFill>
                  <a:schemeClr val="dk1"/>
                </a:solidFill>
              </a:rPr>
              <a:t>After groups share their statements, ask: </a:t>
            </a:r>
            <a:r>
              <a:rPr lang="en" i="1">
                <a:solidFill>
                  <a:schemeClr val="dk1"/>
                </a:solidFill>
              </a:rPr>
              <a:t>"Based on everyone's arguments, does your group still agree with where you started, or has your opinion shifted?"</a:t>
            </a:r>
            <a:r>
              <a:rPr lang="en">
                <a:solidFill>
                  <a:schemeClr val="dk1"/>
                </a:solidFill>
              </a:rPr>
              <a:t> </a:t>
            </a:r>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2"/>
        <p:cNvGrpSpPr/>
        <p:nvPr/>
      </p:nvGrpSpPr>
      <p:grpSpPr>
        <a:xfrm>
          <a:off x="0" y="0"/>
          <a:ext cx="0" cy="0"/>
          <a:chOff x="0" y="0"/>
          <a:chExt cx="0" cy="0"/>
        </a:xfrm>
      </p:grpSpPr>
      <p:sp>
        <p:nvSpPr>
          <p:cNvPr id="503" name="Google Shape;503;g3f139c64f89_4_14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4" name="Google Shape;504;g3f139c64f89_4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key point in this slide is that while chatbots can give wrong answers, agents can do wrong actions. Wrong answers can be corrected by the human reading it. A wrong action from an agent may already be done before anyone notices.</a:t>
            </a:r>
            <a:endParaRPr/>
          </a:p>
          <a:p>
            <a:pPr marL="0" lvl="0" indent="0" algn="l" rtl="0">
              <a:spcBef>
                <a:spcPts val="0"/>
              </a:spcBef>
              <a:spcAft>
                <a:spcPts val="0"/>
              </a:spcAft>
              <a:buNone/>
            </a:pPr>
            <a:endParaRPr/>
          </a:p>
          <a:p>
            <a:pPr marL="0" lvl="0" indent="0" algn="l" rtl="0">
              <a:spcBef>
                <a:spcPts val="0"/>
              </a:spcBef>
              <a:spcAft>
                <a:spcPts val="0"/>
              </a:spcAft>
              <a:buNone/>
            </a:pPr>
            <a:r>
              <a:rPr lang="en"/>
              <a:t>Chasing the wrong goal, or goal misalignment, means you have to be super specific and precise with your agent instructions just like you were taught that this is important with your prompts. </a:t>
            </a:r>
            <a:endParaRPr/>
          </a:p>
          <a:p>
            <a:pPr marL="0" lvl="0" indent="0" algn="l" rtl="0">
              <a:spcBef>
                <a:spcPts val="0"/>
              </a:spcBef>
              <a:spcAft>
                <a:spcPts val="0"/>
              </a:spcAft>
              <a:buNone/>
            </a:pPr>
            <a:endParaRPr/>
          </a:p>
          <a:p>
            <a:pPr marL="0" lvl="0" indent="0" algn="l" rtl="0">
              <a:spcBef>
                <a:spcPts val="0"/>
              </a:spcBef>
              <a:spcAft>
                <a:spcPts val="0"/>
              </a:spcAft>
              <a:buNone/>
            </a:pPr>
            <a:r>
              <a:rPr lang="en"/>
              <a:t>Agents can often be given access to things that may not be needed for their task. For example you may want them to schedule something in your calendar but to do so you have to give them access to every single appointment which may not be ideal.</a:t>
            </a:r>
            <a:endParaRPr/>
          </a:p>
          <a:p>
            <a:pPr marL="0" lvl="0" indent="0" algn="l" rtl="0">
              <a:spcBef>
                <a:spcPts val="0"/>
              </a:spcBef>
              <a:spcAft>
                <a:spcPts val="0"/>
              </a:spcAft>
              <a:buNone/>
            </a:pPr>
            <a:endParaRPr/>
          </a:p>
          <a:p>
            <a:pPr marL="0" lvl="0" indent="0" algn="l" rtl="0">
              <a:spcBef>
                <a:spcPts val="0"/>
              </a:spcBef>
              <a:spcAft>
                <a:spcPts val="0"/>
              </a:spcAft>
              <a:buNone/>
            </a:pPr>
            <a:r>
              <a:rPr lang="en"/>
              <a:t>When an agent is tricked by a malicious instruction hidden in a webpage, document, or email that the agent reads as part of a task, and then follows it as if it were a legitimate instruction from the user, this is called Prompt Injection. It's one of the most active areas of AI security research right now precisely because it's very hard to fully prevent. </a:t>
            </a:r>
            <a:endParaRPr/>
          </a:p>
          <a:p>
            <a:pPr marL="0" lvl="0" indent="0" algn="l" rtl="0">
              <a:spcBef>
                <a:spcPts val="0"/>
              </a:spcBef>
              <a:spcAft>
                <a:spcPts val="0"/>
              </a:spcAft>
              <a:buNone/>
            </a:pPr>
            <a:endParaRPr/>
          </a:p>
          <a:p>
            <a:pPr marL="0" lvl="0" indent="0" algn="l" rtl="0">
              <a:spcBef>
                <a:spcPts val="0"/>
              </a:spcBef>
              <a:spcAft>
                <a:spcPts val="0"/>
              </a:spcAft>
              <a:buNone/>
            </a:pPr>
            <a:r>
              <a:rPr lang="en"/>
              <a:t>For those interested, this is a great </a:t>
            </a:r>
            <a:r>
              <a:rPr lang="en" u="sng">
                <a:solidFill>
                  <a:schemeClr val="hlink"/>
                </a:solidFill>
                <a:hlinkClick r:id="rId3"/>
              </a:rPr>
              <a:t>video </a:t>
            </a:r>
            <a:r>
              <a:rPr lang="en"/>
              <a:t>where Hannah Fry gets openClaw to buy 50 cheap paperclips with her credit card and it spends over $100.</a:t>
            </a:r>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2"/>
        <p:cNvGrpSpPr/>
        <p:nvPr/>
      </p:nvGrpSpPr>
      <p:grpSpPr>
        <a:xfrm>
          <a:off x="0" y="0"/>
          <a:ext cx="0" cy="0"/>
          <a:chOff x="0" y="0"/>
          <a:chExt cx="0" cy="0"/>
        </a:xfrm>
      </p:grpSpPr>
      <p:sp>
        <p:nvSpPr>
          <p:cNvPr id="513" name="Google Shape;513;g3f139c64f89_4_12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4" name="Google Shape;514;g3f139c64f89_4_1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aim of this slide is to give students a practical set of rules they can actually apply when using or building with AI agents.</a:t>
            </a:r>
            <a:endParaRPr/>
          </a:p>
          <a:p>
            <a:pPr marL="0" lvl="0" indent="0" algn="l" rtl="0">
              <a:spcBef>
                <a:spcPts val="0"/>
              </a:spcBef>
              <a:spcAft>
                <a:spcPts val="0"/>
              </a:spcAft>
              <a:buNone/>
            </a:pPr>
            <a:endParaRPr/>
          </a:p>
          <a:p>
            <a:pPr marL="0" lvl="0" indent="0" algn="l" rtl="0">
              <a:spcBef>
                <a:spcPts val="0"/>
              </a:spcBef>
              <a:spcAft>
                <a:spcPts val="0"/>
              </a:spcAft>
              <a:buNone/>
            </a:pPr>
            <a:r>
              <a:rPr lang="en"/>
              <a:t>Being in charge means being able to stop, review, and redirect, not just be the person who started the task. In many of the incidents we looked at there was a human present and they couldn’t stop the bad consequences.</a:t>
            </a:r>
            <a:endParaRPr/>
          </a:p>
          <a:p>
            <a:pPr marL="0" lvl="0" indent="0" algn="l" rtl="0">
              <a:spcBef>
                <a:spcPts val="0"/>
              </a:spcBef>
              <a:spcAft>
                <a:spcPts val="0"/>
              </a:spcAft>
              <a:buNone/>
            </a:pPr>
            <a:endParaRPr/>
          </a:p>
          <a:p>
            <a:pPr marL="0" lvl="0" indent="0" algn="l" rtl="0">
              <a:spcBef>
                <a:spcPts val="0"/>
              </a:spcBef>
              <a:spcAft>
                <a:spcPts val="0"/>
              </a:spcAft>
              <a:buNone/>
            </a:pPr>
            <a:r>
              <a:rPr lang="en"/>
              <a:t>The same principle that makes a good prompt makes a good agent instruction. The wife's desktop incident is the cleanest example: "organise" was too vague for a human to misunderstand but too vague for an agent to interpret safely. </a:t>
            </a:r>
            <a:endParaRPr/>
          </a:p>
          <a:p>
            <a:pPr marL="0" lvl="0" indent="0" algn="l" rtl="0">
              <a:spcBef>
                <a:spcPts val="0"/>
              </a:spcBef>
              <a:spcAft>
                <a:spcPts val="0"/>
              </a:spcAft>
              <a:buNone/>
            </a:pPr>
            <a:endParaRPr/>
          </a:p>
          <a:p>
            <a:pPr marL="0" lvl="0" indent="0" algn="l" rtl="0">
              <a:spcBef>
                <a:spcPts val="0"/>
              </a:spcBef>
              <a:spcAft>
                <a:spcPts val="0"/>
              </a:spcAft>
              <a:buNone/>
            </a:pPr>
            <a:r>
              <a:rPr lang="en"/>
              <a:t>Boundaries are harder to write than goals. People find it natural to describe what they want, but describing what they don't want requires thinking through failure modes in advance, which is a genuinely difficult skill and often comes with experience.</a:t>
            </a:r>
            <a:endParaRPr/>
          </a:p>
          <a:p>
            <a:pPr marL="0" lvl="0" indent="0" algn="l" rtl="0">
              <a:spcBef>
                <a:spcPts val="0"/>
              </a:spcBef>
              <a:spcAft>
                <a:spcPts val="0"/>
              </a:spcAft>
              <a:buNone/>
            </a:pPr>
            <a:endParaRPr/>
          </a:p>
          <a:p>
            <a:pPr marL="0" lvl="0" indent="0" algn="l" rtl="0">
              <a:spcBef>
                <a:spcPts val="0"/>
              </a:spcBef>
              <a:spcAft>
                <a:spcPts val="0"/>
              </a:spcAft>
              <a:buNone/>
            </a:pPr>
            <a:r>
              <a:rPr lang="en"/>
              <a:t>Passwords, addresses, photos, school records are all things an agent with full access could expose, share with another system, or have extracted by a prompt injection attack. </a:t>
            </a:r>
            <a:endParaRPr/>
          </a:p>
          <a:p>
            <a:pPr marL="0" lvl="0" indent="0" algn="l" rtl="0">
              <a:spcBef>
                <a:spcPts val="0"/>
              </a:spcBef>
              <a:spcAft>
                <a:spcPts val="0"/>
              </a:spcAft>
              <a:buNone/>
            </a:pPr>
            <a:endParaRPr/>
          </a:p>
          <a:p>
            <a:pPr marL="0" lvl="0" indent="0" algn="l" rtl="0">
              <a:spcBef>
                <a:spcPts val="0"/>
              </a:spcBef>
              <a:spcAft>
                <a:spcPts val="0"/>
              </a:spcAft>
              <a:buNone/>
            </a:pPr>
            <a:r>
              <a:rPr lang="en"/>
              <a:t>With important actions, you might like to ask the students which of the six scenarios in the worksheet they just completed contained any of these actions: deleting, buying, publishing or changing.</a:t>
            </a:r>
            <a:endParaRPr/>
          </a:p>
          <a:p>
            <a:pPr marL="0" lvl="0" indent="0" algn="l" rtl="0">
              <a:spcBef>
                <a:spcPts val="0"/>
              </a:spcBef>
              <a:spcAft>
                <a:spcPts val="0"/>
              </a:spcAft>
              <a:buNone/>
            </a:pPr>
            <a:endParaRPr/>
          </a:p>
          <a:p>
            <a:pPr marL="0" lvl="0" indent="0" algn="l" rtl="0">
              <a:spcBef>
                <a:spcPts val="0"/>
              </a:spcBef>
              <a:spcAft>
                <a:spcPts val="0"/>
              </a:spcAft>
              <a:buNone/>
            </a:pPr>
            <a:r>
              <a:rPr lang="en"/>
              <a:t>Agents don’t admit when they don’t know something or are unsure about something. Often they will just make up something that sounds right or plausible and this might involve an action like creating fake users.</a:t>
            </a:r>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3f152b3512a_0_1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4" name="Google Shape;524;g3f152b3512a_0_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In this activity, students explore the consequences of particular actions made by agents. The aim of this is to get students thinking about what sort of things can go wrong with agents and which ones they should worry about most.</a:t>
            </a:r>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0"/>
        <p:cNvGrpSpPr/>
        <p:nvPr/>
      </p:nvGrpSpPr>
      <p:grpSpPr>
        <a:xfrm>
          <a:off x="0" y="0"/>
          <a:ext cx="0" cy="0"/>
          <a:chOff x="0" y="0"/>
          <a:chExt cx="0" cy="0"/>
        </a:xfrm>
      </p:grpSpPr>
      <p:sp>
        <p:nvSpPr>
          <p:cNvPr id="531" name="Google Shape;531;g3f139c64f89_1_35: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2" name="Google Shape;532;g3f139c64f89_1_3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aim of this slide is</a:t>
            </a:r>
            <a:r>
              <a:rPr lang="en" b="1">
                <a:solidFill>
                  <a:schemeClr val="dk1"/>
                </a:solidFill>
              </a:rPr>
              <a:t> </a:t>
            </a:r>
            <a:r>
              <a:rPr lang="en">
                <a:solidFill>
                  <a:schemeClr val="dk1"/>
                </a:solidFill>
              </a:rPr>
              <a:t>to show students that the future of agentic AI is already reshaping how the software they use every day, including Claude itself, is being built.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t>When agents build and train models themselves, this is known as </a:t>
            </a:r>
            <a:r>
              <a:rPr lang="en" b="1"/>
              <a:t>Recursive Self- Improvement.</a:t>
            </a:r>
            <a:endParaRPr b="1"/>
          </a:p>
          <a:p>
            <a:pPr marL="0" lvl="0" indent="0" algn="l" rtl="0">
              <a:spcBef>
                <a:spcPts val="0"/>
              </a:spcBef>
              <a:spcAft>
                <a:spcPts val="0"/>
              </a:spcAft>
              <a:buNone/>
            </a:pPr>
            <a:endParaRPr/>
          </a:p>
          <a:p>
            <a:pPr marL="0" lvl="0" indent="0" algn="l" rtl="0">
              <a:spcBef>
                <a:spcPts val="0"/>
              </a:spcBef>
              <a:spcAft>
                <a:spcPts val="0"/>
              </a:spcAft>
              <a:buNone/>
            </a:pPr>
            <a:r>
              <a:rPr lang="en"/>
              <a:t>With the statement: "future versions of Claude could be continuously improved by Claude itself", Anthropic are describing a possibility they're actively researching and trying to make safe, not announcing it as inevitable or imminent. </a:t>
            </a:r>
            <a:endParaRPr/>
          </a:p>
          <a:p>
            <a:pPr marL="0" lvl="0" indent="0" algn="l" rtl="0">
              <a:spcBef>
                <a:spcPts val="0"/>
              </a:spcBef>
              <a:spcAft>
                <a:spcPts val="0"/>
              </a:spcAft>
              <a:buNone/>
            </a:pPr>
            <a:endParaRPr/>
          </a:p>
          <a:p>
            <a:pPr marL="0" lvl="0" indent="0" algn="l" rtl="0">
              <a:spcBef>
                <a:spcPts val="0"/>
              </a:spcBef>
              <a:spcAft>
                <a:spcPts val="0"/>
              </a:spcAft>
              <a:buNone/>
            </a:pPr>
            <a:r>
              <a:rPr lang="en"/>
              <a:t>Students might ask: </a:t>
            </a:r>
            <a:r>
              <a:rPr lang="en">
                <a:solidFill>
                  <a:schemeClr val="dk1"/>
                </a:solidFill>
              </a:rPr>
              <a:t>"isn't that dangerous?", which is exactly the right instinct, and connects to the goal misalignment and humans-in-the-loop content. An AI improving itself without human oversight at each step is the ultimate test case for everything students have just learned about trust, permissions, and boundaries. </a:t>
            </a:r>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Discussion question: "If an AI could improve itself without human help, who would be responsible for making sure it was still safe and behaving the way we wanted?"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Google Shape;110;g3f13f0be08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1" name="Google Shape;111;g3f13f0be08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have used pre-written prompts in the activities involving Lumen in previous lessons. However, it is likely that they will use LLMs or other GenAI tools (or already use them) where they need to write their own prompts </a:t>
            </a:r>
            <a:endParaRPr/>
          </a:p>
          <a:p>
            <a:pPr marL="0" lvl="0" indent="0" algn="l" rtl="0">
              <a:spcBef>
                <a:spcPts val="0"/>
              </a:spcBef>
              <a:spcAft>
                <a:spcPts val="0"/>
              </a:spcAft>
              <a:buNone/>
            </a:pPr>
            <a:endParaRPr/>
          </a:p>
          <a:p>
            <a:pPr marL="0" lvl="0" indent="0" algn="l" rtl="0">
              <a:spcBef>
                <a:spcPts val="0"/>
              </a:spcBef>
              <a:spcAft>
                <a:spcPts val="0"/>
              </a:spcAft>
              <a:buNone/>
            </a:pPr>
            <a:r>
              <a:rPr lang="en"/>
              <a:t>You (and you students) may have heard of “prompt engineering”, which was a popular term around 2023/2024, following ChatGPT’s release. This is just a fancy way of describing writing prompts that get us answers (or results) that we want. This term is not as commonly used as it once was. However, the general idea is still important - writing a prompt that includes details about the answer we want will help us get a better response.</a:t>
            </a: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0"/>
        <p:cNvGrpSpPr/>
        <p:nvPr/>
      </p:nvGrpSpPr>
      <p:grpSpPr>
        <a:xfrm>
          <a:off x="0" y="0"/>
          <a:ext cx="0" cy="0"/>
          <a:chOff x="0" y="0"/>
          <a:chExt cx="0" cy="0"/>
        </a:xfrm>
      </p:grpSpPr>
      <p:sp>
        <p:nvSpPr>
          <p:cNvPr id="541" name="Google Shape;541;g3f139c64f89_4_17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42" name="Google Shape;542;g3f139c64f89_4_1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dk1"/>
                </a:solidFill>
              </a:rPr>
              <a:t>The aim of this slide is to help students see themselves as active participants in an AI-shaped future rather than passive observers and to make the case that the skills they've practised today are directly relevant to whatever that future looks like. </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We have shown many examples of vibe-coded apps already so it makes sense that people will start to use it more in their work.</a:t>
            </a:r>
            <a:endParaRPr>
              <a:solidFill>
                <a:schemeClr val="dk1"/>
              </a:solidFill>
            </a:endParaRPr>
          </a:p>
          <a:p>
            <a:pPr marL="0" lvl="0" indent="0" algn="l" rtl="0">
              <a:spcBef>
                <a:spcPts val="0"/>
              </a:spcBef>
              <a:spcAft>
                <a:spcPts val="0"/>
              </a:spcAft>
              <a:buNone/>
            </a:pPr>
            <a:endParaRPr>
              <a:solidFill>
                <a:schemeClr val="dk1"/>
              </a:solidFill>
            </a:endParaRPr>
          </a:p>
          <a:p>
            <a:pPr marL="0" lvl="0" indent="0" algn="l" rtl="0">
              <a:spcBef>
                <a:spcPts val="0"/>
              </a:spcBef>
              <a:spcAft>
                <a:spcPts val="0"/>
              </a:spcAft>
              <a:buNone/>
            </a:pPr>
            <a:r>
              <a:rPr lang="en">
                <a:solidFill>
                  <a:schemeClr val="dk1"/>
                </a:solidFill>
              </a:rPr>
              <a:t>Stress that this 40% is just a prediction and nobody really knows what the future will look like. Maybe say to the students: Even if the real number turns out to be 20% or 60%, does that change your thinking?"The direction of the trend matters more than the precise figure. </a:t>
            </a:r>
            <a:endParaRPr>
              <a:solidFill>
                <a:schemeClr val="dk1"/>
              </a:solidFill>
            </a:endParaRPr>
          </a:p>
          <a:p>
            <a:pPr marL="0" lvl="0" indent="0" algn="l" rtl="0">
              <a:spcBef>
                <a:spcPts val="0"/>
              </a:spcBef>
              <a:spcAft>
                <a:spcPts val="0"/>
              </a:spcAft>
              <a:buNone/>
            </a:pPr>
            <a:endParaRPr/>
          </a:p>
          <a:p>
            <a:pPr marL="0" lvl="0" indent="0" algn="l" rtl="0">
              <a:spcBef>
                <a:spcPts val="0"/>
              </a:spcBef>
              <a:spcAft>
                <a:spcPts val="0"/>
              </a:spcAft>
              <a:buNone/>
            </a:pPr>
            <a:r>
              <a:rPr lang="en">
                <a:solidFill>
                  <a:schemeClr val="dk1"/>
                </a:solidFill>
              </a:rPr>
              <a:t>A likely student question might be:  "Will AI take all the jobs?". The honest answer is that nobody knows, that previous waves of automation created new jobs while eliminating others, and that the skills being taught in this lesson (problem definition, critical evaluation of AI output, responsible use) are specifically the ones least likely to be automated. </a:t>
            </a:r>
            <a:endParaRPr/>
          </a:p>
          <a:p>
            <a:pPr marL="0" lvl="0" indent="0" algn="l" rtl="0">
              <a:spcBef>
                <a:spcPts val="0"/>
              </a:spcBef>
              <a:spcAft>
                <a:spcPts val="0"/>
              </a:spcAft>
              <a:buNone/>
            </a:pPr>
            <a:endParaRPr/>
          </a:p>
          <a:p>
            <a:pPr marL="0" lvl="0" indent="0" algn="l" rtl="0">
              <a:spcBef>
                <a:spcPts val="0"/>
              </a:spcBef>
              <a:spcAft>
                <a:spcPts val="0"/>
              </a:spcAft>
              <a:buNone/>
            </a:pPr>
            <a:r>
              <a:rPr lang="en"/>
              <a:t>Discussion question: "If 40% of jobs will involve working with AI agents by next year, what do you think your job, whatever it turns out to be, might look like in ten years?" </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51"/>
        <p:cNvGrpSpPr/>
        <p:nvPr/>
      </p:nvGrpSpPr>
      <p:grpSpPr>
        <a:xfrm>
          <a:off x="0" y="0"/>
          <a:ext cx="0" cy="0"/>
          <a:chOff x="0" y="0"/>
          <a:chExt cx="0" cy="0"/>
        </a:xfrm>
      </p:grpSpPr>
      <p:sp>
        <p:nvSpPr>
          <p:cNvPr id="552" name="Google Shape;552;g3edd350bee2_2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3" name="Google Shape;553;g3edd350bee2_2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1"/>
        <p:cNvGrpSpPr/>
        <p:nvPr/>
      </p:nvGrpSpPr>
      <p:grpSpPr>
        <a:xfrm>
          <a:off x="0" y="0"/>
          <a:ext cx="0" cy="0"/>
          <a:chOff x="0" y="0"/>
          <a:chExt cx="0" cy="0"/>
        </a:xfrm>
      </p:grpSpPr>
      <p:sp>
        <p:nvSpPr>
          <p:cNvPr id="562" name="Google Shape;562;g3f95f4c78b3_0_0: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63" name="Google Shape;563;g3f95f4c78b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g3f13f0be083_0_9: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 name="Google Shape;121;g3f13f0be083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Students may not know the word “vague”, so you may have to explain this as not having much detail or not being specific. Using the vague prompts on this slide as examples should help their understanding of what it means.</a:t>
            </a:r>
            <a:endParaRPr/>
          </a:p>
          <a:p>
            <a:pPr marL="0" lvl="0" indent="0" algn="l" rtl="0">
              <a:spcBef>
                <a:spcPts val="0"/>
              </a:spcBef>
              <a:spcAft>
                <a:spcPts val="0"/>
              </a:spcAft>
              <a:buNone/>
            </a:pPr>
            <a:endParaRPr/>
          </a:p>
          <a:p>
            <a:pPr marL="0" lvl="0" indent="0" algn="l" rtl="0">
              <a:spcBef>
                <a:spcPts val="0"/>
              </a:spcBef>
              <a:spcAft>
                <a:spcPts val="0"/>
              </a:spcAft>
              <a:buNone/>
            </a:pPr>
            <a:r>
              <a:rPr lang="en"/>
              <a:t>It can be useful to include instructions about a target audience in a prompt (the “level appropriate for a high school student” in the prompt above). In the next slides, students will learn about some approaches to help them write more specific prompts.</a:t>
            </a:r>
            <a:endParaRPr/>
          </a:p>
          <a:p>
            <a:pPr marL="0" lvl="0" indent="0" algn="l" rtl="0">
              <a:spcBef>
                <a:spcPts val="0"/>
              </a:spcBef>
              <a:spcAft>
                <a:spcPts val="0"/>
              </a:spcAft>
              <a:buNone/>
            </a:pPr>
            <a:endParaRPr/>
          </a:p>
          <a:p>
            <a:pPr marL="0" lvl="0" indent="0" algn="l" rtl="0">
              <a:spcBef>
                <a:spcPts val="0"/>
              </a:spcBef>
              <a:spcAft>
                <a:spcPts val="0"/>
              </a:spcAft>
              <a:buNone/>
            </a:pPr>
            <a:endParaRPr/>
          </a:p>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f13f0be083_0_1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 name="Google Shape;129;g3f13f0be083_0_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Two key points in this lesson are that the 1) results from our prompts will be better when we are more specific and 2) it’s important to think about what we’re trying to answer / solve when writing prompts (including when vibe coding and using agents).</a:t>
            </a:r>
            <a:endParaRPr/>
          </a:p>
          <a:p>
            <a:pPr marL="0" lvl="0" indent="0" algn="l" rtl="0">
              <a:spcBef>
                <a:spcPts val="0"/>
              </a:spcBef>
              <a:spcAft>
                <a:spcPts val="0"/>
              </a:spcAft>
              <a:buNone/>
            </a:pPr>
            <a:endParaRPr/>
          </a:p>
          <a:p>
            <a:pPr marL="0" lvl="0" indent="0" algn="l" rtl="0">
              <a:spcBef>
                <a:spcPts val="0"/>
              </a:spcBef>
              <a:spcAft>
                <a:spcPts val="0"/>
              </a:spcAft>
              <a:buNone/>
            </a:pPr>
            <a:r>
              <a:rPr lang="en"/>
              <a:t>In the next slide, there is an example format (or scaffold) to help students write their prompts.</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
        <p:cNvGrpSpPr/>
        <p:nvPr/>
      </p:nvGrpSpPr>
      <p:grpSpPr>
        <a:xfrm>
          <a:off x="0" y="0"/>
          <a:ext cx="0" cy="0"/>
          <a:chOff x="0" y="0"/>
          <a:chExt cx="0" cy="0"/>
        </a:xfrm>
      </p:grpSpPr>
      <p:sp>
        <p:nvSpPr>
          <p:cNvPr id="138" name="Google Shape;138;g3f13f0be083_0_2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9" name="Google Shape;139;g3f13f0be083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0"/>
              </a:spcAft>
              <a:buNone/>
            </a:pPr>
            <a:r>
              <a:rPr lang="en">
                <a:solidFill>
                  <a:schemeClr val="dk1"/>
                </a:solidFill>
              </a:rPr>
              <a:t>This slide explains what the STAR acronym means, with an example. </a:t>
            </a:r>
            <a:endParaRPr>
              <a:solidFill>
                <a:schemeClr val="dk1"/>
              </a:solidFill>
            </a:endParaRPr>
          </a:p>
          <a:p>
            <a:pPr marL="0" lvl="0" indent="0" algn="l" rtl="0">
              <a:lnSpc>
                <a:spcPct val="150000"/>
              </a:lnSpc>
              <a:spcBef>
                <a:spcPts val="1600"/>
              </a:spcBef>
              <a:spcAft>
                <a:spcPts val="1600"/>
              </a:spcAft>
              <a:buClr>
                <a:schemeClr val="dk1"/>
              </a:buClr>
              <a:buSzPts val="1100"/>
              <a:buFont typeface="Arial"/>
              <a:buNone/>
            </a:pPr>
            <a:r>
              <a:rPr lang="en">
                <a:solidFill>
                  <a:schemeClr val="dk1"/>
                </a:solidFill>
              </a:rPr>
              <a:t>This “How to Write Better AI Prompts: A Guide for Kids” page on the KidsAITools website</a:t>
            </a:r>
            <a:r>
              <a:rPr lang="en">
                <a:solidFill>
                  <a:srgbClr val="595959"/>
                </a:solidFill>
              </a:rPr>
              <a:t> (</a:t>
            </a:r>
            <a:r>
              <a:rPr lang="en" u="sng">
                <a:solidFill>
                  <a:srgbClr val="0097A7"/>
                </a:solidFill>
                <a:hlinkClick r:id="rId3">
                  <a:extLst>
                    <a:ext uri="{A12FA001-AC4F-418D-AE19-62706E023703}">
                      <ahyp:hlinkClr xmlns:ahyp="http://schemas.microsoft.com/office/drawing/2018/hyperlinkcolor" val="tx"/>
                    </a:ext>
                  </a:extLst>
                </a:hlinkClick>
              </a:rPr>
              <a:t>https://www.kidsaitools.com/en/articles/how-to-write-better-ai-prompts-kids</a:t>
            </a:r>
            <a:r>
              <a:rPr lang="en">
                <a:solidFill>
                  <a:srgbClr val="595959"/>
                </a:solidFill>
              </a:rPr>
              <a:t>) </a:t>
            </a:r>
            <a:r>
              <a:rPr lang="en">
                <a:solidFill>
                  <a:schemeClr val="dk1"/>
                </a:solidFill>
              </a:rPr>
              <a:t>explains the STAR method well, with some clear examples and suggestions on how to extend older students (such as including examples in prompts) </a:t>
            </a:r>
            <a:endParaRPr>
              <a:solidFill>
                <a:schemeClr val="dk1"/>
              </a:solidFill>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g3f218aa70b9_0_8: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9" name="Google Shape;149;g3f218aa70b9_0_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lnSpc>
                <a:spcPct val="150000"/>
              </a:lnSpc>
              <a:spcBef>
                <a:spcPts val="0"/>
              </a:spcBef>
              <a:spcAft>
                <a:spcPts val="1600"/>
              </a:spcAft>
              <a:buClr>
                <a:schemeClr val="dk1"/>
              </a:buClr>
              <a:buSzPts val="1100"/>
              <a:buFont typeface="Arial"/>
              <a:buNone/>
            </a:pPr>
            <a:r>
              <a:rPr lang="en"/>
              <a:t>This slide shows an example response when using the STAR prompt from the previous slide with Lumen (with GPT 5.2 as the chosen LLM). This is available on the platform as an embedded Lumen flow, if you would like to do a live demo of this example.</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lt2"/>
        </a:solidFill>
        <a:effectLst/>
      </p:bgPr>
    </p:bg>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0" y="528325"/>
            <a:ext cx="5377800" cy="2292300"/>
          </a:xfrm>
          <a:prstGeom prst="rect">
            <a:avLst/>
          </a:prstGeom>
        </p:spPr>
        <p:txBody>
          <a:bodyPr spcFirstLastPara="1" wrap="square" lIns="91425" tIns="91425" rIns="91425" bIns="91425" anchor="b" anchorCtr="0">
            <a:spAutoFit/>
          </a:bodyPr>
          <a:lstStyle>
            <a:lvl1pPr lvl="0" rtl="0">
              <a:spcBef>
                <a:spcPts val="0"/>
              </a:spcBef>
              <a:spcAft>
                <a:spcPts val="0"/>
              </a:spcAft>
              <a:buClr>
                <a:schemeClr val="accent3"/>
              </a:buClr>
              <a:buSzPts val="5200"/>
              <a:buNone/>
              <a:defRPr sz="5200">
                <a:solidFill>
                  <a:schemeClr val="accent3"/>
                </a:solidFill>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3040550"/>
            <a:ext cx="3313200" cy="792600"/>
          </a:xfrm>
          <a:prstGeom prst="rect">
            <a:avLst/>
          </a:prstGeom>
        </p:spPr>
        <p:txBody>
          <a:bodyPr spcFirstLastPara="1" wrap="square" lIns="91425" tIns="91425" rIns="91425" bIns="91425" anchor="t" anchorCtr="0">
            <a:spAutoFit/>
          </a:bodyPr>
          <a:lstStyle>
            <a:lvl1pPr lvl="0" rtl="0">
              <a:lnSpc>
                <a:spcPct val="100000"/>
              </a:lnSpc>
              <a:spcBef>
                <a:spcPts val="0"/>
              </a:spcBef>
              <a:spcAft>
                <a:spcPts val="0"/>
              </a:spcAft>
              <a:buClr>
                <a:srgbClr val="30DDAE"/>
              </a:buClr>
              <a:buSzPts val="2800"/>
              <a:buNone/>
              <a:defRPr sz="2800">
                <a:solidFill>
                  <a:srgbClr val="30DDAE"/>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9"/>
        <p:cNvGrpSpPr/>
        <p:nvPr/>
      </p:nvGrpSpPr>
      <p:grpSpPr>
        <a:xfrm>
          <a:off x="0" y="0"/>
          <a:ext cx="0" cy="0"/>
          <a:chOff x="0" y="0"/>
          <a:chExt cx="0" cy="0"/>
        </a:xfrm>
      </p:grpSpPr>
      <p:sp>
        <p:nvSpPr>
          <p:cNvPr id="50" name="Google Shape;50;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12000"/>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51" name="Google Shape;51;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Autofit/>
          </a:bodyPr>
          <a:lstStyle>
            <a:lvl1pPr marL="457200" lvl="0" indent="-342900" algn="ctr" rtl="0">
              <a:spcBef>
                <a:spcPts val="0"/>
              </a:spcBef>
              <a:spcAft>
                <a:spcPts val="0"/>
              </a:spcAft>
              <a:buSzPts val="1800"/>
              <a:buChar char="●"/>
              <a:defRPr/>
            </a:lvl1pPr>
            <a:lvl2pPr marL="914400" lvl="1" indent="-317500" algn="ctr" rtl="0">
              <a:spcBef>
                <a:spcPts val="1600"/>
              </a:spcBef>
              <a:spcAft>
                <a:spcPts val="0"/>
              </a:spcAft>
              <a:buSzPts val="1400"/>
              <a:buChar char="○"/>
              <a:defRPr/>
            </a:lvl2pPr>
            <a:lvl3pPr marL="1371600" lvl="2" indent="-317500" algn="ctr" rtl="0">
              <a:spcBef>
                <a:spcPts val="1600"/>
              </a:spcBef>
              <a:spcAft>
                <a:spcPts val="0"/>
              </a:spcAft>
              <a:buSzPts val="1400"/>
              <a:buChar char="■"/>
              <a:defRPr/>
            </a:lvl3pPr>
            <a:lvl4pPr marL="1828800" lvl="3" indent="-317500" algn="ctr" rtl="0">
              <a:spcBef>
                <a:spcPts val="1600"/>
              </a:spcBef>
              <a:spcAft>
                <a:spcPts val="0"/>
              </a:spcAft>
              <a:buSzPts val="1400"/>
              <a:buChar char="●"/>
              <a:defRPr/>
            </a:lvl4pPr>
            <a:lvl5pPr marL="2286000" lvl="4" indent="-317500" algn="ctr" rtl="0">
              <a:spcBef>
                <a:spcPts val="1600"/>
              </a:spcBef>
              <a:spcAft>
                <a:spcPts val="0"/>
              </a:spcAft>
              <a:buSzPts val="1400"/>
              <a:buChar char="○"/>
              <a:defRPr/>
            </a:lvl5pPr>
            <a:lvl6pPr marL="2743200" lvl="5" indent="-317500" algn="ctr" rtl="0">
              <a:spcBef>
                <a:spcPts val="1600"/>
              </a:spcBef>
              <a:spcAft>
                <a:spcPts val="0"/>
              </a:spcAft>
              <a:buSzPts val="1400"/>
              <a:buChar char="■"/>
              <a:defRPr/>
            </a:lvl6pPr>
            <a:lvl7pPr marL="3200400" lvl="6" indent="-317500" algn="ctr" rtl="0">
              <a:spcBef>
                <a:spcPts val="1600"/>
              </a:spcBef>
              <a:spcAft>
                <a:spcPts val="0"/>
              </a:spcAft>
              <a:buSzPts val="1400"/>
              <a:buChar char="●"/>
              <a:defRPr/>
            </a:lvl7pPr>
            <a:lvl8pPr marL="3657600" lvl="7" indent="-317500" algn="ctr" rtl="0">
              <a:spcBef>
                <a:spcPts val="1600"/>
              </a:spcBef>
              <a:spcAft>
                <a:spcPts val="0"/>
              </a:spcAft>
              <a:buSzPts val="1400"/>
              <a:buChar char="○"/>
              <a:defRPr/>
            </a:lvl8pPr>
            <a:lvl9pPr marL="4114800" lvl="8" indent="-317500" algn="ctr" rtl="0">
              <a:spcBef>
                <a:spcPts val="1600"/>
              </a:spcBef>
              <a:spcAft>
                <a:spcPts val="1600"/>
              </a:spcAft>
              <a:buSzPts val="1400"/>
              <a:buChar char="■"/>
              <a:defRPr/>
            </a:lvl9pPr>
          </a:lstStyle>
          <a:p>
            <a:endParaRPr/>
          </a:p>
        </p:txBody>
      </p:sp>
      <p:sp>
        <p:nvSpPr>
          <p:cNvPr id="52" name="Google Shape;52;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3"/>
        <p:cNvGrpSpPr/>
        <p:nvPr/>
      </p:nvGrpSpPr>
      <p:grpSpPr>
        <a:xfrm>
          <a:off x="0" y="0"/>
          <a:ext cx="0" cy="0"/>
          <a:chOff x="0" y="0"/>
          <a:chExt cx="0" cy="0"/>
        </a:xfrm>
      </p:grpSpPr>
      <p:sp>
        <p:nvSpPr>
          <p:cNvPr id="54" name="Google Shape;54;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DEFAULT">
  <p:cSld name="DEFAULT">
    <p:bg>
      <p:bgPr>
        <a:solidFill>
          <a:schemeClr val="lt1"/>
        </a:solidFill>
        <a:effectLst/>
      </p:bgPr>
    </p:bg>
    <p:spTree>
      <p:nvGrpSpPr>
        <p:cNvPr id="1" name="Shape 55"/>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2084800" y="2038825"/>
            <a:ext cx="4974300" cy="1065900"/>
          </a:xfrm>
          <a:prstGeom prst="rect">
            <a:avLst/>
          </a:prstGeom>
        </p:spPr>
        <p:txBody>
          <a:bodyPr spcFirstLastPara="1" wrap="square" lIns="91425" tIns="91425" rIns="91425" bIns="91425" anchor="ctr" anchorCtr="0">
            <a:sp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rtl="0">
              <a:buNone/>
              <a:defRPr sz="800">
                <a:latin typeface="Nunito"/>
                <a:ea typeface="Nunito"/>
                <a:cs typeface="Nunito"/>
                <a:sym typeface="Nunito"/>
              </a:defRPr>
            </a:lvl1pPr>
            <a:lvl2pPr lvl="1" rtl="0">
              <a:buNone/>
              <a:defRPr sz="800">
                <a:latin typeface="Nunito"/>
                <a:ea typeface="Nunito"/>
                <a:cs typeface="Nunito"/>
                <a:sym typeface="Nunito"/>
              </a:defRPr>
            </a:lvl2pPr>
            <a:lvl3pPr lvl="2" rtl="0">
              <a:buNone/>
              <a:defRPr sz="800">
                <a:latin typeface="Nunito"/>
                <a:ea typeface="Nunito"/>
                <a:cs typeface="Nunito"/>
                <a:sym typeface="Nunito"/>
              </a:defRPr>
            </a:lvl3pPr>
            <a:lvl4pPr lvl="3" rtl="0">
              <a:buNone/>
              <a:defRPr sz="800">
                <a:latin typeface="Nunito"/>
                <a:ea typeface="Nunito"/>
                <a:cs typeface="Nunito"/>
                <a:sym typeface="Nunito"/>
              </a:defRPr>
            </a:lvl4pPr>
            <a:lvl5pPr lvl="4" rtl="0">
              <a:buNone/>
              <a:defRPr sz="800">
                <a:latin typeface="Nunito"/>
                <a:ea typeface="Nunito"/>
                <a:cs typeface="Nunito"/>
                <a:sym typeface="Nunito"/>
              </a:defRPr>
            </a:lvl5pPr>
            <a:lvl6pPr lvl="5" rtl="0">
              <a:buNone/>
              <a:defRPr sz="800">
                <a:latin typeface="Nunito"/>
                <a:ea typeface="Nunito"/>
                <a:cs typeface="Nunito"/>
                <a:sym typeface="Nunito"/>
              </a:defRPr>
            </a:lvl6pPr>
            <a:lvl7pPr lvl="6" rtl="0">
              <a:buNone/>
              <a:defRPr sz="800">
                <a:latin typeface="Nunito"/>
                <a:ea typeface="Nunito"/>
                <a:cs typeface="Nunito"/>
                <a:sym typeface="Nunito"/>
              </a:defRPr>
            </a:lvl7pPr>
            <a:lvl8pPr lvl="7" rtl="0">
              <a:buNone/>
              <a:defRPr sz="800">
                <a:latin typeface="Nunito"/>
                <a:ea typeface="Nunito"/>
                <a:cs typeface="Nunito"/>
                <a:sym typeface="Nunito"/>
              </a:defRPr>
            </a:lvl8pPr>
            <a:lvl9pPr lvl="8" rtl="0">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
        <p:nvSpPr>
          <p:cNvPr id="16" name="Google Shape;16;p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7"/>
        <p:cNvGrpSpPr/>
        <p:nvPr/>
      </p:nvGrpSpPr>
      <p:grpSpPr>
        <a:xfrm>
          <a:off x="0" y="0"/>
          <a:ext cx="0" cy="0"/>
          <a:chOff x="0" y="0"/>
          <a:chExt cx="0" cy="0"/>
        </a:xfrm>
      </p:grpSpPr>
      <p:sp>
        <p:nvSpPr>
          <p:cNvPr id="18" name="Google Shape;18;p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19" name="Google Shape;19;p4"/>
          <p:cNvSpPr txBox="1">
            <a:spLocks noGrp="1"/>
          </p:cNvSpPr>
          <p:nvPr>
            <p:ph type="body" idx="1"/>
          </p:nvPr>
        </p:nvSpPr>
        <p:spPr>
          <a:xfrm>
            <a:off x="311700" y="1000075"/>
            <a:ext cx="8520600" cy="34164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17500" rtl="0">
              <a:spcBef>
                <a:spcPts val="1600"/>
              </a:spcBef>
              <a:spcAft>
                <a:spcPts val="0"/>
              </a:spcAft>
              <a:buSzPts val="1400"/>
              <a:buChar char="○"/>
              <a:defRPr/>
            </a:lvl2pPr>
            <a:lvl3pPr marL="1371600" lvl="2" indent="-317500" rtl="0">
              <a:spcBef>
                <a:spcPts val="1600"/>
              </a:spcBef>
              <a:spcAft>
                <a:spcPts val="0"/>
              </a:spcAft>
              <a:buSzPts val="1400"/>
              <a:buChar char="■"/>
              <a:defRPr/>
            </a:lvl3pPr>
            <a:lvl4pPr marL="1828800" lvl="3" indent="-317500" rtl="0">
              <a:spcBef>
                <a:spcPts val="1600"/>
              </a:spcBef>
              <a:spcAft>
                <a:spcPts val="0"/>
              </a:spcAft>
              <a:buSzPts val="1400"/>
              <a:buChar char="●"/>
              <a:defRPr/>
            </a:lvl4pPr>
            <a:lvl5pPr marL="2286000" lvl="4" indent="-317500" rtl="0">
              <a:spcBef>
                <a:spcPts val="1600"/>
              </a:spcBef>
              <a:spcAft>
                <a:spcPts val="0"/>
              </a:spcAft>
              <a:buSzPts val="1400"/>
              <a:buChar char="○"/>
              <a:defRPr/>
            </a:lvl5pPr>
            <a:lvl6pPr marL="2743200" lvl="5" indent="-317500" rtl="0">
              <a:spcBef>
                <a:spcPts val="1600"/>
              </a:spcBef>
              <a:spcAft>
                <a:spcPts val="0"/>
              </a:spcAft>
              <a:buSzPts val="1400"/>
              <a:buChar char="■"/>
              <a:defRPr/>
            </a:lvl6pPr>
            <a:lvl7pPr marL="3200400" lvl="6" indent="-317500" rtl="0">
              <a:spcBef>
                <a:spcPts val="1600"/>
              </a:spcBef>
              <a:spcAft>
                <a:spcPts val="0"/>
              </a:spcAft>
              <a:buSzPts val="1400"/>
              <a:buChar char="●"/>
              <a:defRPr/>
            </a:lvl7pPr>
            <a:lvl8pPr marL="3657600" lvl="7" indent="-317500" rtl="0">
              <a:spcBef>
                <a:spcPts val="1600"/>
              </a:spcBef>
              <a:spcAft>
                <a:spcPts val="0"/>
              </a:spcAft>
              <a:buSzPts val="1400"/>
              <a:buChar char="○"/>
              <a:defRPr/>
            </a:lvl8pPr>
            <a:lvl9pPr marL="4114800" lvl="8" indent="-317500" rtl="0">
              <a:spcBef>
                <a:spcPts val="1600"/>
              </a:spcBef>
              <a:spcAft>
                <a:spcPts val="1600"/>
              </a:spcAft>
              <a:buSzPts val="1400"/>
              <a:buChar char="■"/>
              <a:defRPr/>
            </a:lvl9pPr>
          </a:lstStyle>
          <a:p>
            <a:endParaRPr/>
          </a:p>
        </p:txBody>
      </p:sp>
      <p:sp>
        <p:nvSpPr>
          <p:cNvPr id="20" name="Google Shape;20;p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1" name="Google Shape;21;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4" name="Google Shape;24;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5" name="Google Shape;25;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rtl="0">
              <a:spcBef>
                <a:spcPts val="0"/>
              </a:spcBef>
              <a:spcAft>
                <a:spcPts val="0"/>
              </a:spcAft>
              <a:buSzPts val="1400"/>
              <a:buChar char="●"/>
              <a:defRPr sz="14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26" name="Google Shape;26;p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7" name="Google Shape;27;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8"/>
        <p:cNvGrpSpPr/>
        <p:nvPr/>
      </p:nvGrpSpPr>
      <p:grpSpPr>
        <a:xfrm>
          <a:off x="0" y="0"/>
          <a:ext cx="0" cy="0"/>
          <a:chOff x="0" y="0"/>
          <a:chExt cx="0" cy="0"/>
        </a:xfrm>
      </p:grpSpPr>
      <p:sp>
        <p:nvSpPr>
          <p:cNvPr id="29" name="Google Shape;29;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0" name="Google Shape;30;p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1" name="Google Shape;31;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32"/>
        <p:cNvGrpSpPr/>
        <p:nvPr/>
      </p:nvGrpSpPr>
      <p:grpSpPr>
        <a:xfrm>
          <a:off x="0" y="0"/>
          <a:ext cx="0" cy="0"/>
          <a:chOff x="0" y="0"/>
          <a:chExt cx="0" cy="0"/>
        </a:xfrm>
      </p:grpSpPr>
      <p:sp>
        <p:nvSpPr>
          <p:cNvPr id="33" name="Google Shape;33;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4" name="Google Shape;34;p7"/>
          <p:cNvSpPr txBox="1">
            <a:spLocks noGrp="1"/>
          </p:cNvSpPr>
          <p:nvPr>
            <p:ph type="body" idx="1"/>
          </p:nvPr>
        </p:nvSpPr>
        <p:spPr>
          <a:xfrm>
            <a:off x="311700" y="1389600"/>
            <a:ext cx="3558900" cy="31794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SzPts val="1200"/>
              <a:buChar char="●"/>
              <a:defRPr sz="1200"/>
            </a:lvl1pPr>
            <a:lvl2pPr marL="914400" lvl="1" indent="-304800" rtl="0">
              <a:spcBef>
                <a:spcPts val="1600"/>
              </a:spcBef>
              <a:spcAft>
                <a:spcPts val="0"/>
              </a:spcAft>
              <a:buSzPts val="1200"/>
              <a:buChar char="○"/>
              <a:defRPr sz="1200"/>
            </a:lvl2pPr>
            <a:lvl3pPr marL="1371600" lvl="2" indent="-304800" rtl="0">
              <a:spcBef>
                <a:spcPts val="1600"/>
              </a:spcBef>
              <a:spcAft>
                <a:spcPts val="0"/>
              </a:spcAft>
              <a:buSzPts val="1200"/>
              <a:buChar char="■"/>
              <a:defRPr sz="1200"/>
            </a:lvl3pPr>
            <a:lvl4pPr marL="1828800" lvl="3" indent="-304800" rtl="0">
              <a:spcBef>
                <a:spcPts val="1600"/>
              </a:spcBef>
              <a:spcAft>
                <a:spcPts val="0"/>
              </a:spcAft>
              <a:buSzPts val="1200"/>
              <a:buChar char="●"/>
              <a:defRPr sz="1200"/>
            </a:lvl4pPr>
            <a:lvl5pPr marL="2286000" lvl="4" indent="-304800" rtl="0">
              <a:spcBef>
                <a:spcPts val="1600"/>
              </a:spcBef>
              <a:spcAft>
                <a:spcPts val="0"/>
              </a:spcAft>
              <a:buSzPts val="1200"/>
              <a:buChar char="○"/>
              <a:defRPr sz="1200"/>
            </a:lvl5pPr>
            <a:lvl6pPr marL="2743200" lvl="5" indent="-304800" rtl="0">
              <a:spcBef>
                <a:spcPts val="1600"/>
              </a:spcBef>
              <a:spcAft>
                <a:spcPts val="0"/>
              </a:spcAft>
              <a:buSzPts val="1200"/>
              <a:buChar char="■"/>
              <a:defRPr sz="1200"/>
            </a:lvl6pPr>
            <a:lvl7pPr marL="3200400" lvl="6" indent="-304800" rtl="0">
              <a:spcBef>
                <a:spcPts val="1600"/>
              </a:spcBef>
              <a:spcAft>
                <a:spcPts val="0"/>
              </a:spcAft>
              <a:buSzPts val="1200"/>
              <a:buChar char="●"/>
              <a:defRPr sz="1200"/>
            </a:lvl7pPr>
            <a:lvl8pPr marL="3657600" lvl="7" indent="-304800" rtl="0">
              <a:spcBef>
                <a:spcPts val="1600"/>
              </a:spcBef>
              <a:spcAft>
                <a:spcPts val="0"/>
              </a:spcAft>
              <a:buSzPts val="1200"/>
              <a:buChar char="○"/>
              <a:defRPr sz="1200"/>
            </a:lvl8pPr>
            <a:lvl9pPr marL="4114800" lvl="8" indent="-304800" rtl="0">
              <a:spcBef>
                <a:spcPts val="1600"/>
              </a:spcBef>
              <a:spcAft>
                <a:spcPts val="1600"/>
              </a:spcAft>
              <a:buSzPts val="1200"/>
              <a:buChar char="■"/>
              <a:defRPr sz="1200"/>
            </a:lvl9pPr>
          </a:lstStyle>
          <a:p>
            <a:endParaRPr/>
          </a:p>
        </p:txBody>
      </p:sp>
      <p:sp>
        <p:nvSpPr>
          <p:cNvPr id="35" name="Google Shape;35;p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6" name="Google Shape;36;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7"/>
        <p:cNvGrpSpPr/>
        <p:nvPr/>
      </p:nvGrpSpPr>
      <p:grpSpPr>
        <a:xfrm>
          <a:off x="0" y="0"/>
          <a:ext cx="0" cy="0"/>
          <a:chOff x="0" y="0"/>
          <a:chExt cx="0" cy="0"/>
        </a:xfrm>
      </p:grpSpPr>
      <p:sp>
        <p:nvSpPr>
          <p:cNvPr id="38" name="Google Shape;38;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a:endParaRPr/>
          </a:p>
        </p:txBody>
      </p:sp>
      <p:sp>
        <p:nvSpPr>
          <p:cNvPr id="39" name="Google Shape;39;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40"/>
        <p:cNvGrpSpPr/>
        <p:nvPr/>
      </p:nvGrpSpPr>
      <p:grpSpPr>
        <a:xfrm>
          <a:off x="0" y="0"/>
          <a:ext cx="0" cy="0"/>
          <a:chOff x="0" y="0"/>
          <a:chExt cx="0" cy="0"/>
        </a:xfrm>
      </p:grpSpPr>
      <p:sp>
        <p:nvSpPr>
          <p:cNvPr id="41" name="Google Shape;41;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Autofit/>
          </a:bodyPr>
          <a:lstStyle>
            <a:lvl1pPr lvl="0" rtl="0">
              <a:spcBef>
                <a:spcPts val="0"/>
              </a:spcBef>
              <a:spcAft>
                <a:spcPts val="0"/>
              </a:spcAft>
              <a:buSzPts val="4200"/>
              <a:buNone/>
              <a:defRPr sz="4200"/>
            </a:lvl1pPr>
            <a:lvl2pPr lvl="1" algn="ctr" rtl="0">
              <a:spcBef>
                <a:spcPts val="0"/>
              </a:spcBef>
              <a:spcAft>
                <a:spcPts val="0"/>
              </a:spcAft>
              <a:buSzPts val="4200"/>
              <a:buNone/>
              <a:defRPr sz="4200"/>
            </a:lvl2pPr>
            <a:lvl3pPr lvl="2" algn="ctr" rtl="0">
              <a:spcBef>
                <a:spcPts val="0"/>
              </a:spcBef>
              <a:spcAft>
                <a:spcPts val="0"/>
              </a:spcAft>
              <a:buSzPts val="4200"/>
              <a:buNone/>
              <a:defRPr sz="4200"/>
            </a:lvl3pPr>
            <a:lvl4pPr lvl="3" algn="ctr" rtl="0">
              <a:spcBef>
                <a:spcPts val="0"/>
              </a:spcBef>
              <a:spcAft>
                <a:spcPts val="0"/>
              </a:spcAft>
              <a:buSzPts val="4200"/>
              <a:buNone/>
              <a:defRPr sz="4200"/>
            </a:lvl4pPr>
            <a:lvl5pPr lvl="4" algn="ctr" rtl="0">
              <a:spcBef>
                <a:spcPts val="0"/>
              </a:spcBef>
              <a:spcAft>
                <a:spcPts val="0"/>
              </a:spcAft>
              <a:buSzPts val="4200"/>
              <a:buNone/>
              <a:defRPr sz="4200"/>
            </a:lvl5pPr>
            <a:lvl6pPr lvl="5" algn="ctr" rtl="0">
              <a:spcBef>
                <a:spcPts val="0"/>
              </a:spcBef>
              <a:spcAft>
                <a:spcPts val="0"/>
              </a:spcAft>
              <a:buSzPts val="4200"/>
              <a:buNone/>
              <a:defRPr sz="4200"/>
            </a:lvl6pPr>
            <a:lvl7pPr lvl="6" algn="ctr" rtl="0">
              <a:spcBef>
                <a:spcPts val="0"/>
              </a:spcBef>
              <a:spcAft>
                <a:spcPts val="0"/>
              </a:spcAft>
              <a:buSzPts val="4200"/>
              <a:buNone/>
              <a:defRPr sz="4200"/>
            </a:lvl7pPr>
            <a:lvl8pPr lvl="7" algn="ctr" rtl="0">
              <a:spcBef>
                <a:spcPts val="0"/>
              </a:spcBef>
              <a:spcAft>
                <a:spcPts val="0"/>
              </a:spcAft>
              <a:buSzPts val="4200"/>
              <a:buNone/>
              <a:defRPr sz="4200"/>
            </a:lvl8pPr>
            <a:lvl9pPr lvl="8" algn="ctr" rtl="0">
              <a:spcBef>
                <a:spcPts val="0"/>
              </a:spcBef>
              <a:spcAft>
                <a:spcPts val="0"/>
              </a:spcAft>
              <a:buSzPts val="4200"/>
              <a:buNone/>
              <a:defRPr sz="4200"/>
            </a:lvl9pPr>
          </a:lstStyle>
          <a:p>
            <a:endParaRPr/>
          </a:p>
        </p:txBody>
      </p:sp>
      <p:sp>
        <p:nvSpPr>
          <p:cNvPr id="43" name="Google Shape;43;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100"/>
              <a:buNone/>
              <a:defRPr sz="2100"/>
            </a:lvl1pPr>
            <a:lvl2pPr lvl="1" rtl="0">
              <a:lnSpc>
                <a:spcPct val="100000"/>
              </a:lnSpc>
              <a:spcBef>
                <a:spcPts val="0"/>
              </a:spcBef>
              <a:spcAft>
                <a:spcPts val="0"/>
              </a:spcAft>
              <a:buSzPts val="2100"/>
              <a:buNone/>
              <a:defRPr sz="2100"/>
            </a:lvl2pPr>
            <a:lvl3pPr lvl="2" rtl="0">
              <a:lnSpc>
                <a:spcPct val="100000"/>
              </a:lnSpc>
              <a:spcBef>
                <a:spcPts val="0"/>
              </a:spcBef>
              <a:spcAft>
                <a:spcPts val="0"/>
              </a:spcAft>
              <a:buSzPts val="2100"/>
              <a:buNone/>
              <a:defRPr sz="2100"/>
            </a:lvl3pPr>
            <a:lvl4pPr lvl="3" rtl="0">
              <a:lnSpc>
                <a:spcPct val="100000"/>
              </a:lnSpc>
              <a:spcBef>
                <a:spcPts val="0"/>
              </a:spcBef>
              <a:spcAft>
                <a:spcPts val="0"/>
              </a:spcAft>
              <a:buSzPts val="2100"/>
              <a:buNone/>
              <a:defRPr sz="2100"/>
            </a:lvl4pPr>
            <a:lvl5pPr lvl="4" rtl="0">
              <a:lnSpc>
                <a:spcPct val="100000"/>
              </a:lnSpc>
              <a:spcBef>
                <a:spcPts val="0"/>
              </a:spcBef>
              <a:spcAft>
                <a:spcPts val="0"/>
              </a:spcAft>
              <a:buSzPts val="2100"/>
              <a:buNone/>
              <a:defRPr sz="2100"/>
            </a:lvl5pPr>
            <a:lvl6pPr lvl="5" rtl="0">
              <a:lnSpc>
                <a:spcPct val="100000"/>
              </a:lnSpc>
              <a:spcBef>
                <a:spcPts val="0"/>
              </a:spcBef>
              <a:spcAft>
                <a:spcPts val="0"/>
              </a:spcAft>
              <a:buSzPts val="2100"/>
              <a:buNone/>
              <a:defRPr sz="2100"/>
            </a:lvl6pPr>
            <a:lvl7pPr lvl="6" rtl="0">
              <a:lnSpc>
                <a:spcPct val="100000"/>
              </a:lnSpc>
              <a:spcBef>
                <a:spcPts val="0"/>
              </a:spcBef>
              <a:spcAft>
                <a:spcPts val="0"/>
              </a:spcAft>
              <a:buSzPts val="2100"/>
              <a:buNone/>
              <a:defRPr sz="2100"/>
            </a:lvl7pPr>
            <a:lvl8pPr lvl="7" rtl="0">
              <a:lnSpc>
                <a:spcPct val="100000"/>
              </a:lnSpc>
              <a:spcBef>
                <a:spcPts val="0"/>
              </a:spcBef>
              <a:spcAft>
                <a:spcPts val="0"/>
              </a:spcAft>
              <a:buSzPts val="2100"/>
              <a:buNone/>
              <a:defRPr sz="2100"/>
            </a:lvl8pPr>
            <a:lvl9pPr lvl="8" rtl="0">
              <a:lnSpc>
                <a:spcPct val="100000"/>
              </a:lnSpc>
              <a:spcBef>
                <a:spcPts val="0"/>
              </a:spcBef>
              <a:spcAft>
                <a:spcPts val="0"/>
              </a:spcAft>
              <a:buSzPts val="2100"/>
              <a:buNone/>
              <a:defRPr sz="2100"/>
            </a:lvl9pPr>
          </a:lstStyle>
          <a:p>
            <a:endParaRPr/>
          </a:p>
        </p:txBody>
      </p:sp>
      <p:sp>
        <p:nvSpPr>
          <p:cNvPr id="44" name="Google Shape;44;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Autofit/>
          </a:bodyPr>
          <a:lstStyle>
            <a:lvl1pPr marL="457200" lvl="0" indent="-342900" rtl="0">
              <a:spcBef>
                <a:spcPts val="0"/>
              </a:spcBef>
              <a:spcAft>
                <a:spcPts val="0"/>
              </a:spcAft>
              <a:buClr>
                <a:schemeClr val="lt1"/>
              </a:buClr>
              <a:buSzPts val="1800"/>
              <a:buChar char="●"/>
              <a:defRPr>
                <a:solidFill>
                  <a:schemeClr val="lt1"/>
                </a:solidFill>
              </a:defRPr>
            </a:lvl1pPr>
            <a:lvl2pPr marL="914400" lvl="1" indent="-317500" rtl="0">
              <a:spcBef>
                <a:spcPts val="1600"/>
              </a:spcBef>
              <a:spcAft>
                <a:spcPts val="0"/>
              </a:spcAft>
              <a:buClr>
                <a:schemeClr val="lt1"/>
              </a:buClr>
              <a:buSzPts val="1400"/>
              <a:buChar char="○"/>
              <a:defRPr>
                <a:solidFill>
                  <a:schemeClr val="lt1"/>
                </a:solidFill>
              </a:defRPr>
            </a:lvl2pPr>
            <a:lvl3pPr marL="1371600" lvl="2" indent="-317500" rtl="0">
              <a:spcBef>
                <a:spcPts val="1600"/>
              </a:spcBef>
              <a:spcAft>
                <a:spcPts val="0"/>
              </a:spcAft>
              <a:buClr>
                <a:schemeClr val="lt1"/>
              </a:buClr>
              <a:buSzPts val="1400"/>
              <a:buChar char="■"/>
              <a:defRPr>
                <a:solidFill>
                  <a:schemeClr val="lt1"/>
                </a:solidFill>
              </a:defRPr>
            </a:lvl3pPr>
            <a:lvl4pPr marL="1828800" lvl="3" indent="-317500" rtl="0">
              <a:spcBef>
                <a:spcPts val="1600"/>
              </a:spcBef>
              <a:spcAft>
                <a:spcPts val="0"/>
              </a:spcAft>
              <a:buClr>
                <a:schemeClr val="lt1"/>
              </a:buClr>
              <a:buSzPts val="1400"/>
              <a:buChar char="●"/>
              <a:defRPr>
                <a:solidFill>
                  <a:schemeClr val="lt1"/>
                </a:solidFill>
              </a:defRPr>
            </a:lvl4pPr>
            <a:lvl5pPr marL="2286000" lvl="4" indent="-317500" rtl="0">
              <a:spcBef>
                <a:spcPts val="1600"/>
              </a:spcBef>
              <a:spcAft>
                <a:spcPts val="0"/>
              </a:spcAft>
              <a:buClr>
                <a:schemeClr val="lt1"/>
              </a:buClr>
              <a:buSzPts val="1400"/>
              <a:buChar char="○"/>
              <a:defRPr>
                <a:solidFill>
                  <a:schemeClr val="lt1"/>
                </a:solidFill>
              </a:defRPr>
            </a:lvl5pPr>
            <a:lvl6pPr marL="2743200" lvl="5" indent="-317500" rtl="0">
              <a:spcBef>
                <a:spcPts val="1600"/>
              </a:spcBef>
              <a:spcAft>
                <a:spcPts val="0"/>
              </a:spcAft>
              <a:buClr>
                <a:schemeClr val="lt1"/>
              </a:buClr>
              <a:buSzPts val="1400"/>
              <a:buChar char="■"/>
              <a:defRPr>
                <a:solidFill>
                  <a:schemeClr val="lt1"/>
                </a:solidFill>
              </a:defRPr>
            </a:lvl6pPr>
            <a:lvl7pPr marL="3200400" lvl="6" indent="-317500" rtl="0">
              <a:spcBef>
                <a:spcPts val="1600"/>
              </a:spcBef>
              <a:spcAft>
                <a:spcPts val="0"/>
              </a:spcAft>
              <a:buClr>
                <a:schemeClr val="lt1"/>
              </a:buClr>
              <a:buSzPts val="1400"/>
              <a:buChar char="●"/>
              <a:defRPr>
                <a:solidFill>
                  <a:schemeClr val="lt1"/>
                </a:solidFill>
              </a:defRPr>
            </a:lvl7pPr>
            <a:lvl8pPr marL="3657600" lvl="7" indent="-317500" rtl="0">
              <a:spcBef>
                <a:spcPts val="1600"/>
              </a:spcBef>
              <a:spcAft>
                <a:spcPts val="0"/>
              </a:spcAft>
              <a:buClr>
                <a:schemeClr val="lt1"/>
              </a:buClr>
              <a:buSzPts val="1400"/>
              <a:buChar char="○"/>
              <a:defRPr>
                <a:solidFill>
                  <a:schemeClr val="lt1"/>
                </a:solidFill>
              </a:defRPr>
            </a:lvl8pPr>
            <a:lvl9pPr marL="4114800" lvl="8" indent="-317500" rtl="0">
              <a:spcBef>
                <a:spcPts val="1600"/>
              </a:spcBef>
              <a:spcAft>
                <a:spcPts val="1600"/>
              </a:spcAft>
              <a:buClr>
                <a:schemeClr val="lt1"/>
              </a:buClr>
              <a:buSzPts val="1400"/>
              <a:buChar char="■"/>
              <a:defRPr>
                <a:solidFill>
                  <a:schemeClr val="lt1"/>
                </a:solidFill>
              </a:defRPr>
            </a:lvl9pPr>
          </a:lstStyle>
          <a:p>
            <a:endParaRPr/>
          </a:p>
        </p:txBody>
      </p:sp>
      <p:sp>
        <p:nvSpPr>
          <p:cNvPr id="45" name="Google Shape;45;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solidFill>
                  <a:schemeClr val="accent1"/>
                </a:solidFill>
                <a:latin typeface="Nunito"/>
                <a:ea typeface="Nunito"/>
                <a:cs typeface="Nunito"/>
                <a:sym typeface="Nunito"/>
              </a:defRPr>
            </a:lvl1pPr>
            <a:lvl2pPr lvl="1">
              <a:buNone/>
              <a:defRPr sz="800">
                <a:solidFill>
                  <a:schemeClr val="accent1"/>
                </a:solidFill>
                <a:latin typeface="Nunito"/>
                <a:ea typeface="Nunito"/>
                <a:cs typeface="Nunito"/>
                <a:sym typeface="Nunito"/>
              </a:defRPr>
            </a:lvl2pPr>
            <a:lvl3pPr lvl="2">
              <a:buNone/>
              <a:defRPr sz="800">
                <a:solidFill>
                  <a:schemeClr val="accent1"/>
                </a:solidFill>
                <a:latin typeface="Nunito"/>
                <a:ea typeface="Nunito"/>
                <a:cs typeface="Nunito"/>
                <a:sym typeface="Nunito"/>
              </a:defRPr>
            </a:lvl3pPr>
            <a:lvl4pPr lvl="3">
              <a:buNone/>
              <a:defRPr sz="800">
                <a:solidFill>
                  <a:schemeClr val="accent1"/>
                </a:solidFill>
                <a:latin typeface="Nunito"/>
                <a:ea typeface="Nunito"/>
                <a:cs typeface="Nunito"/>
                <a:sym typeface="Nunito"/>
              </a:defRPr>
            </a:lvl4pPr>
            <a:lvl5pPr lvl="4">
              <a:buNone/>
              <a:defRPr sz="800">
                <a:solidFill>
                  <a:schemeClr val="accent1"/>
                </a:solidFill>
                <a:latin typeface="Nunito"/>
                <a:ea typeface="Nunito"/>
                <a:cs typeface="Nunito"/>
                <a:sym typeface="Nunito"/>
              </a:defRPr>
            </a:lvl5pPr>
            <a:lvl6pPr lvl="5">
              <a:buNone/>
              <a:defRPr sz="800">
                <a:solidFill>
                  <a:schemeClr val="accent1"/>
                </a:solidFill>
                <a:latin typeface="Nunito"/>
                <a:ea typeface="Nunito"/>
                <a:cs typeface="Nunito"/>
                <a:sym typeface="Nunito"/>
              </a:defRPr>
            </a:lvl6pPr>
            <a:lvl7pPr lvl="6">
              <a:buNone/>
              <a:defRPr sz="800">
                <a:solidFill>
                  <a:schemeClr val="accent1"/>
                </a:solidFill>
                <a:latin typeface="Nunito"/>
                <a:ea typeface="Nunito"/>
                <a:cs typeface="Nunito"/>
                <a:sym typeface="Nunito"/>
              </a:defRPr>
            </a:lvl7pPr>
            <a:lvl8pPr lvl="7">
              <a:buNone/>
              <a:defRPr sz="800">
                <a:solidFill>
                  <a:schemeClr val="accent1"/>
                </a:solidFill>
                <a:latin typeface="Nunito"/>
                <a:ea typeface="Nunito"/>
                <a:cs typeface="Nunito"/>
                <a:sym typeface="Nunito"/>
              </a:defRPr>
            </a:lvl8pPr>
            <a:lvl9pPr lvl="8">
              <a:buNone/>
              <a:defRPr sz="800">
                <a:solidFill>
                  <a:schemeClr val="accent1"/>
                </a:solidFill>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6"/>
        <p:cNvGrpSpPr/>
        <p:nvPr/>
      </p:nvGrpSpPr>
      <p:grpSpPr>
        <a:xfrm>
          <a:off x="0" y="0"/>
          <a:ext cx="0" cy="0"/>
          <a:chOff x="0" y="0"/>
          <a:chExt cx="0" cy="0"/>
        </a:xfrm>
      </p:grpSpPr>
      <p:sp>
        <p:nvSpPr>
          <p:cNvPr id="47" name="Google Shape;47;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Autofit/>
          </a:bodyPr>
          <a:lstStyle>
            <a:lvl1pPr marL="457200" lvl="0" indent="-228600" rtl="0">
              <a:lnSpc>
                <a:spcPct val="100000"/>
              </a:lnSpc>
              <a:spcBef>
                <a:spcPts val="0"/>
              </a:spcBef>
              <a:spcAft>
                <a:spcPts val="0"/>
              </a:spcAft>
              <a:buSzPts val="1800"/>
              <a:buNone/>
              <a:defRPr/>
            </a:lvl1pPr>
          </a:lstStyle>
          <a:p>
            <a:endParaRPr/>
          </a:p>
        </p:txBody>
      </p:sp>
      <p:sp>
        <p:nvSpPr>
          <p:cNvPr id="48" name="Google Shape;48;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sz="800">
                <a:latin typeface="Nunito"/>
                <a:ea typeface="Nunito"/>
                <a:cs typeface="Nunito"/>
                <a:sym typeface="Nunito"/>
              </a:defRPr>
            </a:lvl1pPr>
            <a:lvl2pPr lvl="1">
              <a:buNone/>
              <a:defRPr sz="800">
                <a:latin typeface="Nunito"/>
                <a:ea typeface="Nunito"/>
                <a:cs typeface="Nunito"/>
                <a:sym typeface="Nunito"/>
              </a:defRPr>
            </a:lvl2pPr>
            <a:lvl3pPr lvl="2">
              <a:buNone/>
              <a:defRPr sz="800">
                <a:latin typeface="Nunito"/>
                <a:ea typeface="Nunito"/>
                <a:cs typeface="Nunito"/>
                <a:sym typeface="Nunito"/>
              </a:defRPr>
            </a:lvl3pPr>
            <a:lvl4pPr lvl="3">
              <a:buNone/>
              <a:defRPr sz="800">
                <a:latin typeface="Nunito"/>
                <a:ea typeface="Nunito"/>
                <a:cs typeface="Nunito"/>
                <a:sym typeface="Nunito"/>
              </a:defRPr>
            </a:lvl4pPr>
            <a:lvl5pPr lvl="4">
              <a:buNone/>
              <a:defRPr sz="800">
                <a:latin typeface="Nunito"/>
                <a:ea typeface="Nunito"/>
                <a:cs typeface="Nunito"/>
                <a:sym typeface="Nunito"/>
              </a:defRPr>
            </a:lvl5pPr>
            <a:lvl6pPr lvl="5">
              <a:buNone/>
              <a:defRPr sz="800">
                <a:latin typeface="Nunito"/>
                <a:ea typeface="Nunito"/>
                <a:cs typeface="Nunito"/>
                <a:sym typeface="Nunito"/>
              </a:defRPr>
            </a:lvl6pPr>
            <a:lvl7pPr lvl="6">
              <a:buNone/>
              <a:defRPr sz="800">
                <a:latin typeface="Nunito"/>
                <a:ea typeface="Nunito"/>
                <a:cs typeface="Nunito"/>
                <a:sym typeface="Nunito"/>
              </a:defRPr>
            </a:lvl7pPr>
            <a:lvl8pPr lvl="7">
              <a:buNone/>
              <a:defRPr sz="800">
                <a:latin typeface="Nunito"/>
                <a:ea typeface="Nunito"/>
                <a:cs typeface="Nunito"/>
                <a:sym typeface="Nunito"/>
              </a:defRPr>
            </a:lvl8pPr>
            <a:lvl9pPr lvl="8">
              <a:buNone/>
              <a:defRPr sz="800">
                <a:latin typeface="Nunito"/>
                <a:ea typeface="Nunito"/>
                <a:cs typeface="Nunito"/>
                <a:sym typeface="Nunito"/>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2"/>
              </a:buClr>
              <a:buSzPts val="2800"/>
              <a:buFont typeface="Space Grotesk"/>
              <a:buNone/>
              <a:defRPr sz="2800" b="1">
                <a:solidFill>
                  <a:schemeClr val="dk2"/>
                </a:solidFill>
                <a:latin typeface="Space Grotesk"/>
                <a:ea typeface="Space Grotesk"/>
                <a:cs typeface="Space Grotesk"/>
                <a:sym typeface="Space Grotesk"/>
              </a:defRPr>
            </a:lvl1pPr>
            <a:lvl2pPr lvl="1"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2pPr>
            <a:lvl3pPr lvl="2"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3pPr>
            <a:lvl4pPr lvl="3"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4pPr>
            <a:lvl5pPr lvl="4"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5pPr>
            <a:lvl6pPr lvl="5"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6pPr>
            <a:lvl7pPr lvl="6"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7pPr>
            <a:lvl8pPr lvl="7"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8pPr>
            <a:lvl9pPr lvl="8" rtl="0">
              <a:spcBef>
                <a:spcPts val="0"/>
              </a:spcBef>
              <a:spcAft>
                <a:spcPts val="0"/>
              </a:spcAft>
              <a:buClr>
                <a:schemeClr val="dk1"/>
              </a:buClr>
              <a:buSzPts val="2800"/>
              <a:buFont typeface="Space Grotesk"/>
              <a:buNone/>
              <a:defRPr sz="2800" b="1">
                <a:solidFill>
                  <a:schemeClr val="dk1"/>
                </a:solidFill>
                <a:latin typeface="Space Grotesk"/>
                <a:ea typeface="Space Grotesk"/>
                <a:cs typeface="Space Grotesk"/>
                <a:sym typeface="Space Grotesk"/>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rtl="0">
              <a:lnSpc>
                <a:spcPct val="115000"/>
              </a:lnSpc>
              <a:spcBef>
                <a:spcPts val="0"/>
              </a:spcBef>
              <a:spcAft>
                <a:spcPts val="0"/>
              </a:spcAft>
              <a:buClr>
                <a:schemeClr val="dk1"/>
              </a:buClr>
              <a:buSzPts val="1800"/>
              <a:buFont typeface="Nunito Light"/>
              <a:buChar char="●"/>
              <a:defRPr sz="1800">
                <a:solidFill>
                  <a:schemeClr val="dk1"/>
                </a:solidFill>
                <a:latin typeface="Nunito Light"/>
                <a:ea typeface="Nunito Light"/>
                <a:cs typeface="Nunito Light"/>
                <a:sym typeface="Nunito Light"/>
              </a:defRPr>
            </a:lvl1pPr>
            <a:lvl2pPr marL="914400" lvl="1"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2pPr>
            <a:lvl3pPr marL="1371600" lvl="2"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3pPr>
            <a:lvl4pPr marL="1828800" lvl="3"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4pPr>
            <a:lvl5pPr marL="2286000" lvl="4"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5pPr>
            <a:lvl6pPr marL="2743200" lvl="5"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6pPr>
            <a:lvl7pPr marL="3200400" lvl="6"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7pPr>
            <a:lvl8pPr marL="3657600" lvl="7" indent="-317500" rtl="0">
              <a:lnSpc>
                <a:spcPct val="115000"/>
              </a:lnSpc>
              <a:spcBef>
                <a:spcPts val="1600"/>
              </a:spcBef>
              <a:spcAft>
                <a:spcPts val="0"/>
              </a:spcAft>
              <a:buClr>
                <a:schemeClr val="dk1"/>
              </a:buClr>
              <a:buSzPts val="1400"/>
              <a:buFont typeface="Nunito Light"/>
              <a:buChar char="○"/>
              <a:defRPr>
                <a:solidFill>
                  <a:schemeClr val="dk1"/>
                </a:solidFill>
                <a:latin typeface="Nunito Light"/>
                <a:ea typeface="Nunito Light"/>
                <a:cs typeface="Nunito Light"/>
                <a:sym typeface="Nunito Light"/>
              </a:defRPr>
            </a:lvl8pPr>
            <a:lvl9pPr marL="4114800" lvl="8" indent="-317500" rtl="0">
              <a:lnSpc>
                <a:spcPct val="115000"/>
              </a:lnSpc>
              <a:spcBef>
                <a:spcPts val="1600"/>
              </a:spcBef>
              <a:spcAft>
                <a:spcPts val="1600"/>
              </a:spcAft>
              <a:buClr>
                <a:schemeClr val="dk1"/>
              </a:buClr>
              <a:buSzPts val="1400"/>
              <a:buFont typeface="Nunito Light"/>
              <a:buChar char="■"/>
              <a:defRPr>
                <a:solidFill>
                  <a:schemeClr val="dk1"/>
                </a:solidFill>
                <a:latin typeface="Nunito Light"/>
                <a:ea typeface="Nunito Light"/>
                <a:cs typeface="Nunito Light"/>
                <a:sym typeface="Nunito Light"/>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lvl="0" algn="r" rtl="0">
              <a:buNone/>
              <a:defRPr sz="1000">
                <a:solidFill>
                  <a:schemeClr val="dk2"/>
                </a:solidFill>
              </a:defRPr>
            </a:lvl1pPr>
            <a:lvl2pPr lvl="1" algn="r" rtl="0">
              <a:buNone/>
              <a:defRPr sz="1000">
                <a:solidFill>
                  <a:schemeClr val="dk2"/>
                </a:solidFill>
              </a:defRPr>
            </a:lvl2pPr>
            <a:lvl3pPr lvl="2" algn="r" rtl="0">
              <a:buNone/>
              <a:defRPr sz="1000">
                <a:solidFill>
                  <a:schemeClr val="dk2"/>
                </a:solidFill>
              </a:defRPr>
            </a:lvl3pPr>
            <a:lvl4pPr lvl="3" algn="r" rtl="0">
              <a:buNone/>
              <a:defRPr sz="1000">
                <a:solidFill>
                  <a:schemeClr val="dk2"/>
                </a:solidFill>
              </a:defRPr>
            </a:lvl4pPr>
            <a:lvl5pPr lvl="4" algn="r" rtl="0">
              <a:buNone/>
              <a:defRPr sz="1000">
                <a:solidFill>
                  <a:schemeClr val="dk2"/>
                </a:solidFill>
              </a:defRPr>
            </a:lvl5pPr>
            <a:lvl6pPr lvl="5" algn="r" rtl="0">
              <a:buNone/>
              <a:defRPr sz="1000">
                <a:solidFill>
                  <a:schemeClr val="dk2"/>
                </a:solidFill>
              </a:defRPr>
            </a:lvl6pPr>
            <a:lvl7pPr lvl="6" algn="r" rtl="0">
              <a:buNone/>
              <a:defRPr sz="1000">
                <a:solidFill>
                  <a:schemeClr val="dk2"/>
                </a:solidFill>
              </a:defRPr>
            </a:lvl7pPr>
            <a:lvl8pPr lvl="7" algn="r" rtl="0">
              <a:buNone/>
              <a:defRPr sz="1000">
                <a:solidFill>
                  <a:schemeClr val="dk2"/>
                </a:solidFill>
              </a:defRPr>
            </a:lvl8pPr>
            <a:lvl9pPr lvl="8" algn="r" rtl="0">
              <a:buNone/>
              <a:defRPr sz="1000">
                <a:solidFill>
                  <a:schemeClr val="dk2"/>
                </a:solidFill>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writing-prompts-activity" TargetMode="External"/><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hyperlink" Target="https://docs.google.com/document/d/1Yye18d3iJ3-p07sAWJ4hov1onvLmm1_2eeELLihTv-s/edit"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hyperlink" Target="https://unsplash.com/photos/multicolored-text-YlVjrBkfXt8?utm_source=unsplash&amp;utm_medium=referral&amp;utm_content=creditCopyText" TargetMode="External"/><Relationship Id="rId4" Type="http://schemas.openxmlformats.org/officeDocument/2006/relationships/hyperlink" Target="https://unsplash.com/@roozbeheslami?utm_source=unsplash&amp;utm_medium=referral&amp;utm_content=creditCopyTex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3.xml"/><Relationship Id="rId5" Type="http://schemas.openxmlformats.org/officeDocument/2006/relationships/image" Target="../media/image12.png"/><Relationship Id="rId4" Type="http://schemas.openxmlformats.org/officeDocument/2006/relationships/image" Target="../media/image11.png"/></Relationships>
</file>

<file path=ppt/slides/_rels/slide16.xml.rels><?xml version="1.0" encoding="UTF-8" standalone="yes"?>
<Relationships xmlns="http://schemas.openxmlformats.org/package/2006/relationships"><Relationship Id="rId3" Type="http://schemas.openxmlformats.org/officeDocument/2006/relationships/hyperlink" Target="https://partyrock.aws/home"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hyperlink" Target="https://www.youtube.com/watch?v=se4dipLYqE0"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18.xml.rels><?xml version="1.0" encoding="UTF-8" standalone="yes"?>
<Relationships xmlns="http://schemas.openxmlformats.org/package/2006/relationships"><Relationship Id="rId3" Type="http://schemas.openxmlformats.org/officeDocument/2006/relationships/hyperlink" Target="http://bitchat.free" TargetMode="External"/><Relationship Id="rId2" Type="http://schemas.openxmlformats.org/officeDocument/2006/relationships/notesSlide" Target="../notesSlides/notesSlide1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19.xml.rels><?xml version="1.0" encoding="UTF-8" standalone="yes"?>
<Relationships xmlns="http://schemas.openxmlformats.org/package/2006/relationships"><Relationship Id="rId3" Type="http://schemas.openxmlformats.org/officeDocument/2006/relationships/hyperlink" Target="https://worldofclaudecraft.com/" TargetMode="External"/><Relationship Id="rId2" Type="http://schemas.openxmlformats.org/officeDocument/2006/relationships/notesSlide" Target="../notesSlides/notesSlide19.xml"/><Relationship Id="rId1" Type="http://schemas.openxmlformats.org/officeDocument/2006/relationships/slideLayout" Target="../slideLayouts/slideLayout3.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openxmlformats.org/officeDocument/2006/relationships/hyperlink" Target="https://www.ndtv.com/offbeat/techie-promptly-fired-after-ai-generated-code-causes-production-issue-11133912" TargetMode="External"/><Relationship Id="rId2" Type="http://schemas.openxmlformats.org/officeDocument/2006/relationships/notesSlide" Target="../notesSlides/notesSlide20.xml"/><Relationship Id="rId1" Type="http://schemas.openxmlformats.org/officeDocument/2006/relationships/slideLayout" Target="../slideLayouts/slideLayout3.xml"/><Relationship Id="rId5" Type="http://schemas.openxmlformats.org/officeDocument/2006/relationships/hyperlink" Target="https://www.xda-developers.com/keep-finding-vibe-coded-apps-leak-user-data/" TargetMode="External"/><Relationship Id="rId4" Type="http://schemas.openxmlformats.org/officeDocument/2006/relationships/image" Target="../media/image17.png"/></Relationships>
</file>

<file path=ppt/slides/_rels/slide21.xml.rels><?xml version="1.0" encoding="UTF-8" standalone="yes"?>
<Relationships xmlns="http://schemas.openxmlformats.org/package/2006/relationships"><Relationship Id="rId3" Type="http://schemas.openxmlformats.org/officeDocument/2006/relationships/hyperlink" Target="https://www.oecd.org/en/publications/oecd-digital-education-outlook-2026_062a7394-en.html" TargetMode="External"/><Relationship Id="rId2" Type="http://schemas.openxmlformats.org/officeDocument/2006/relationships/notesSlide" Target="../notesSlides/notesSlide21.xml"/><Relationship Id="rId1" Type="http://schemas.openxmlformats.org/officeDocument/2006/relationships/slideLayout" Target="../slideLayouts/slideLayout3.xml"/><Relationship Id="rId5" Type="http://schemas.openxmlformats.org/officeDocument/2006/relationships/image" Target="../media/image18.png"/><Relationship Id="rId4" Type="http://schemas.openxmlformats.org/officeDocument/2006/relationships/hyperlink" Target="https://arxiv.org/pdf/2405.17739"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vibe-coding-activity" TargetMode="External"/><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hyperlink" Target="https://docs.google.com/document/d/1dh84kjQrnFD_Ncz6rk9bVGe5NQQftS_o1_WPh6J3lks/edit?usp=sharing"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23.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hyperlink" Target="https://unsplash.com/photos/person-wearing-headphones-writing-in-notebook-at-desk-VsAapWHvex4" TargetMode="External"/><Relationship Id="rId4" Type="http://schemas.openxmlformats.org/officeDocument/2006/relationships/hyperlink" Target="https://unsplash.com/@marinaph02"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user-stories-activity" TargetMode="External"/><Relationship Id="rId2" Type="http://schemas.openxmlformats.org/officeDocument/2006/relationships/notesSlide" Target="../notesSlides/notesSlide30.xml"/><Relationship Id="rId1" Type="http://schemas.openxmlformats.org/officeDocument/2006/relationships/slideLayout" Target="../slideLayouts/slideLayout3.xml"/><Relationship Id="rId4" Type="http://schemas.openxmlformats.org/officeDocument/2006/relationships/hyperlink" Target="https://docs.google.com/document/d/1OYi57a8BcCjYYKsStVOSnOtm9Qi0UpQ30WTd8G8O194/edit"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1.xml"/><Relationship Id="rId1" Type="http://schemas.openxmlformats.org/officeDocument/2006/relationships/slideLayout" Target="../slideLayouts/slideLayout3.xml"/><Relationship Id="rId5" Type="http://schemas.openxmlformats.org/officeDocument/2006/relationships/hyperlink" Target="https://unsplash.com/photos/woman-in-blue-denim-jacket-holding-yellow-sticky-notes-HmkNHtKVhXk" TargetMode="External"/><Relationship Id="rId4" Type="http://schemas.openxmlformats.org/officeDocument/2006/relationships/hyperlink" Target="https://unsplash.com/@minglabs"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2.xml"/><Relationship Id="rId1" Type="http://schemas.openxmlformats.org/officeDocument/2006/relationships/slideLayout" Target="../slideLayouts/slideLayout3.xml"/><Relationship Id="rId5" Type="http://schemas.openxmlformats.org/officeDocument/2006/relationships/hyperlink" Target="https://unsplash.com/photos/person-holding-pen-near-paper-sv8oOQaUb-o" TargetMode="External"/><Relationship Id="rId4" Type="http://schemas.openxmlformats.org/officeDocument/2006/relationships/hyperlink" Target="https://unsplash.com/@amayli"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3.xml"/><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4.xml"/><Relationship Id="rId1" Type="http://schemas.openxmlformats.org/officeDocument/2006/relationships/slideLayout" Target="../slideLayouts/slideLayout3.xml"/><Relationship Id="rId5" Type="http://schemas.openxmlformats.org/officeDocument/2006/relationships/hyperlink" Target="https://unsplash.com/photos/person-in-blue-long-sleeve-shirt-using-black-laptop-computer-5QiGvmyJTsc" TargetMode="External"/><Relationship Id="rId4" Type="http://schemas.openxmlformats.org/officeDocument/2006/relationships/hyperlink" Target="https://unsplash.com/@uxindo" TargetMode="External"/></Relationships>
</file>

<file path=ppt/slides/_rels/slide35.xml.rels><?xml version="1.0" encoding="UTF-8" standalone="yes"?>
<Relationships xmlns="http://schemas.openxmlformats.org/package/2006/relationships"><Relationship Id="rId3" Type="http://schemas.openxmlformats.org/officeDocument/2006/relationships/image" Target="../media/image26.jpg"/><Relationship Id="rId2" Type="http://schemas.openxmlformats.org/officeDocument/2006/relationships/notesSlide" Target="../notesSlides/notesSlide35.xm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drive.google.com/file/d/1cgsNgZt12VMi4CK4AOljq5C19HaH1xnk/view" TargetMode="External"/><Relationship Id="rId2" Type="http://schemas.openxmlformats.org/officeDocument/2006/relationships/notesSlide" Target="../notesSlides/notesSlide37.xml"/><Relationship Id="rId1" Type="http://schemas.openxmlformats.org/officeDocument/2006/relationships/slideLayout" Target="../slideLayouts/slideLayout3.xml"/><Relationship Id="rId4" Type="http://schemas.openxmlformats.org/officeDocument/2006/relationships/image" Target="../media/image27.jpg"/></Relationships>
</file>

<file path=ppt/slides/_rels/slide3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38.xml"/><Relationship Id="rId1" Type="http://schemas.openxmlformats.org/officeDocument/2006/relationships/slideLayout" Target="../slideLayouts/slideLayout3.xml"/><Relationship Id="rId5" Type="http://schemas.openxmlformats.org/officeDocument/2006/relationships/hyperlink" Target="https://unsplash.com/photos/person-holding-black-android-smartphone-JHKrEcjXSi8?utm_source=unsplash&amp;utm_medium=referral&amp;utm_content=creditCopyText" TargetMode="External"/><Relationship Id="rId4" Type="http://schemas.openxmlformats.org/officeDocument/2006/relationships/hyperlink" Target="https://unsplash.com/@introspectivedsgn?utm_source=unsplash&amp;utm_medium=referral&amp;utm_content=creditCopyText"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matching-definitions-activity" TargetMode="External"/><Relationship Id="rId2" Type="http://schemas.openxmlformats.org/officeDocument/2006/relationships/notesSlide" Target="../notesSlides/notesSlide39.xml"/><Relationship Id="rId1" Type="http://schemas.openxmlformats.org/officeDocument/2006/relationships/slideLayout" Target="../slideLayouts/slideLayout3.xml"/><Relationship Id="rId4" Type="http://schemas.openxmlformats.org/officeDocument/2006/relationships/hyperlink" Target="https://docs.google.com/document/d/1TORAKtOsFkXOEMdOtu4ZgKxxpMsqZP5F0Voe3J33eM8/edit"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40.xml"/><Relationship Id="rId1" Type="http://schemas.openxmlformats.org/officeDocument/2006/relationships/slideLayout" Target="../slideLayouts/slideLayout3.xml"/><Relationship Id="rId5" Type="http://schemas.openxmlformats.org/officeDocument/2006/relationships/hyperlink" Target="https://unsplash.com/photos/turned-on-laptop-computer-BMnhuwFYr7w?utm_source=unsplash&amp;utm_medium=referral&amp;utm_content=creditCopyText" TargetMode="External"/><Relationship Id="rId4" Type="http://schemas.openxmlformats.org/officeDocument/2006/relationships/hyperlink" Target="https://unsplash.com/@goshua13?utm_source=unsplash&amp;utm_medium=referral&amp;utm_content=creditCopyText" TargetMode="Externa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hyperlink" Target="http://drive.google.com/file/d/177Jsoxu6JSpPFksSlBWLSNZVmjVD2sSr/view" TargetMode="External"/><Relationship Id="rId2" Type="http://schemas.openxmlformats.org/officeDocument/2006/relationships/notesSlide" Target="../notesSlides/notesSlide42.xml"/><Relationship Id="rId1" Type="http://schemas.openxmlformats.org/officeDocument/2006/relationships/slideLayout" Target="../slideLayouts/slideLayout3.xml"/><Relationship Id="rId6" Type="http://schemas.openxmlformats.org/officeDocument/2006/relationships/image" Target="../media/image31.jpg"/><Relationship Id="rId5" Type="http://schemas.openxmlformats.org/officeDocument/2006/relationships/hyperlink" Target="http://drive.google.com/file/d/1NW5YtxpL1yMap4BrPTZIX1xHT_RLDwOn/view" TargetMode="External"/><Relationship Id="rId4" Type="http://schemas.openxmlformats.org/officeDocument/2006/relationships/image" Target="../media/image30.jpg"/></Relationships>
</file>

<file path=ppt/slides/_rels/slide43.xml.rels><?xml version="1.0" encoding="UTF-8" standalone="yes"?>
<Relationships xmlns="http://schemas.openxmlformats.org/package/2006/relationships"><Relationship Id="rId3" Type="http://schemas.openxmlformats.org/officeDocument/2006/relationships/hyperlink" Target="https://www.theregister.com/software/2026/04/27/cursor-opus-agent-snuffs-out-startups-production-database/5224442" TargetMode="External"/><Relationship Id="rId2" Type="http://schemas.openxmlformats.org/officeDocument/2006/relationships/notesSlide" Target="../notesSlides/notesSlide43.xml"/><Relationship Id="rId1" Type="http://schemas.openxmlformats.org/officeDocument/2006/relationships/slideLayout" Target="../slideLayouts/slideLayout3.xml"/><Relationship Id="rId5" Type="http://schemas.openxmlformats.org/officeDocument/2006/relationships/hyperlink" Target="https://gizmodo.com/replits-ai-agent-wipes-companys-codebase-during-vibecoding-session-2000633176" TargetMode="External"/><Relationship Id="rId4" Type="http://schemas.openxmlformats.org/officeDocument/2006/relationships/hyperlink" Target="https://x.com/summeryue0/status/2025774069124399363" TargetMode="External"/></Relationships>
</file>

<file path=ppt/slides/_rels/slide44.xml.rels><?xml version="1.0" encoding="UTF-8" standalone="yes"?>
<Relationships xmlns="http://schemas.openxmlformats.org/package/2006/relationships"><Relationship Id="rId8" Type="http://schemas.openxmlformats.org/officeDocument/2006/relationships/hyperlink" Target="https://unsplash.com/photos/basketball-on-basketball-hoop-under-blue-sky-during-daytime-WPVZPhEdzns?utm_source=unsplash&amp;utm_medium=referral&amp;utm_content=creditCopyText" TargetMode="External"/><Relationship Id="rId3" Type="http://schemas.openxmlformats.org/officeDocument/2006/relationships/hyperlink" Target="https://futurism.com/artificial-intelligence/claude-wife-photos" TargetMode="External"/><Relationship Id="rId7" Type="http://schemas.openxmlformats.org/officeDocument/2006/relationships/hyperlink" Target="https://unsplash.com/@magnetraeland?utm_source=unsplash&amp;utm_medium=referral&amp;utm_content=creditCopyText" TargetMode="External"/><Relationship Id="rId2" Type="http://schemas.openxmlformats.org/officeDocument/2006/relationships/notesSlide" Target="../notesSlides/notesSlide44.xml"/><Relationship Id="rId1" Type="http://schemas.openxmlformats.org/officeDocument/2006/relationships/slideLayout" Target="../slideLayouts/slideLayout3.xml"/><Relationship Id="rId6" Type="http://schemas.openxmlformats.org/officeDocument/2006/relationships/image" Target="../media/image32.jpg"/><Relationship Id="rId5" Type="http://schemas.openxmlformats.org/officeDocument/2006/relationships/hyperlink" Target="http://moltmatch.com" TargetMode="External"/><Relationship Id="rId4" Type="http://schemas.openxmlformats.org/officeDocument/2006/relationships/hyperlink" Target="https://techxplore.com/news/2026-02-hot-bots-ai-agents-dating.htm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trust-and-agentic-ai-discussion-activity" TargetMode="External"/><Relationship Id="rId2" Type="http://schemas.openxmlformats.org/officeDocument/2006/relationships/notesSlide" Target="../notesSlides/notesSlide45.xml"/><Relationship Id="rId1" Type="http://schemas.openxmlformats.org/officeDocument/2006/relationships/slideLayout" Target="../slideLayouts/slideLayout3.xml"/><Relationship Id="rId4" Type="http://schemas.openxmlformats.org/officeDocument/2006/relationships/hyperlink" Target="https://docs.google.com/document/d/1TBnuocoP8U46gfqj1ZrDpbhdMCILzKumsW34OcTNxXA/edit?usp=sharing"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46.xml"/><Relationship Id="rId1" Type="http://schemas.openxmlformats.org/officeDocument/2006/relationships/slideLayout" Target="../slideLayouts/slideLayout3.xml"/><Relationship Id="rId5" Type="http://schemas.openxmlformats.org/officeDocument/2006/relationships/hyperlink" Target="https://unsplash.com/photos/person-standing-on-gray-steel-frame-on-top-of-building-EV9Io66tDm0?utm_source=unsplash&amp;utm_medium=referral&amp;utm_content=creditCopyText" TargetMode="External"/><Relationship Id="rId4" Type="http://schemas.openxmlformats.org/officeDocument/2006/relationships/hyperlink" Target="https://unsplash.com/@omgitsyeshi?utm_source=unsplash&amp;utm_medium=referral&amp;utm_content=creditCopyText"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47.xml"/><Relationship Id="rId1" Type="http://schemas.openxmlformats.org/officeDocument/2006/relationships/slideLayout" Target="../slideLayouts/slideLayout3.xml"/><Relationship Id="rId5" Type="http://schemas.openxmlformats.org/officeDocument/2006/relationships/hyperlink" Target="https://unsplash.com/photos/person-taking-photo-inside-aircraft-7_4bU5tHRLQ?utm_source=unsplash&amp;utm_medium=referral&amp;utm_content=creditCopyText" TargetMode="External"/><Relationship Id="rId4" Type="http://schemas.openxmlformats.org/officeDocument/2006/relationships/hyperlink" Target="https://unsplash.com/@williamtopa?utm_source=unsplash&amp;utm_medium=referral&amp;utm_content=creditCopyText" TargetMode="External"/></Relationships>
</file>

<file path=ppt/slides/_rels/slide48.xml.rels><?xml version="1.0" encoding="UTF-8" standalone="yes"?>
<Relationships xmlns="http://schemas.openxmlformats.org/package/2006/relationships"><Relationship Id="rId3" Type="http://schemas.openxmlformats.org/officeDocument/2006/relationships/hyperlink" Target="https://www.techfutures.org.au/courses/intro-to-ai/problem-solving-with-vibe-coding-and-agentic-ai/agentic-ai-worst-cases-activity" TargetMode="External"/><Relationship Id="rId2" Type="http://schemas.openxmlformats.org/officeDocument/2006/relationships/notesSlide" Target="../notesSlides/notesSlide48.xml"/><Relationship Id="rId1" Type="http://schemas.openxmlformats.org/officeDocument/2006/relationships/slideLayout" Target="../slideLayouts/slideLayout3.xml"/><Relationship Id="rId4" Type="http://schemas.openxmlformats.org/officeDocument/2006/relationships/hyperlink" Target="https://docs.google.com/document/d/1Jfumxt77Ox0wxVZej_Qnn9CTSSA3Omr7lAyEj6xzt88/edit?usp=sharing" TargetMode="External"/></Relationships>
</file>

<file path=ppt/slides/_rels/slide49.xml.rels><?xml version="1.0" encoding="UTF-8" standalone="yes"?>
<Relationships xmlns="http://schemas.openxmlformats.org/package/2006/relationships"><Relationship Id="rId3" Type="http://schemas.openxmlformats.org/officeDocument/2006/relationships/hyperlink" Target="https://www.anthropic.com/institute/recursive-self-improvement" TargetMode="External"/><Relationship Id="rId2" Type="http://schemas.openxmlformats.org/officeDocument/2006/relationships/notesSlide" Target="../notesSlides/notesSlide49.xml"/><Relationship Id="rId1" Type="http://schemas.openxmlformats.org/officeDocument/2006/relationships/slideLayout" Target="../slideLayouts/slideLayout3.xml"/><Relationship Id="rId4" Type="http://schemas.openxmlformats.org/officeDocument/2006/relationships/image" Target="../media/image35.png"/></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hyperlink" Target="https://www.idc.com/resource-center/blog/the-future-of-work-ai-agents-as-instruments-no-co-workers/" TargetMode="External"/><Relationship Id="rId2" Type="http://schemas.openxmlformats.org/officeDocument/2006/relationships/notesSlide" Target="../notesSlides/notesSlide50.xml"/><Relationship Id="rId1" Type="http://schemas.openxmlformats.org/officeDocument/2006/relationships/slideLayout" Target="../slideLayouts/slideLayout3.xml"/><Relationship Id="rId4" Type="http://schemas.openxmlformats.org/officeDocument/2006/relationships/image" Target="../media/image36.png"/></Relationships>
</file>

<file path=ppt/slides/_rels/slide5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51.xml"/><Relationship Id="rId1" Type="http://schemas.openxmlformats.org/officeDocument/2006/relationships/slideLayout" Target="../slideLayouts/slideLayout8.xml"/></Relationships>
</file>

<file path=ppt/slides/_rels/slide52.xml.rels><?xml version="1.0" encoding="UTF-8" standalone="yes"?>
<Relationships xmlns="http://schemas.openxmlformats.org/package/2006/relationships"><Relationship Id="rId3" Type="http://schemas.openxmlformats.org/officeDocument/2006/relationships/hyperlink" Target="https://techfutures.org.au" TargetMode="External"/><Relationship Id="rId2" Type="http://schemas.openxmlformats.org/officeDocument/2006/relationships/notesSlide" Target="../notesSlides/notesSlide52.xml"/><Relationship Id="rId1" Type="http://schemas.openxmlformats.org/officeDocument/2006/relationships/slideLayout" Target="../slideLayouts/slideLayout3.xml"/><Relationship Id="rId4" Type="http://schemas.openxmlformats.org/officeDocument/2006/relationships/hyperlink" Target="https://creativecommons.org/licenses/by-sa/4.0/" TargetMode="Externa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3.xml"/><Relationship Id="rId5" Type="http://schemas.openxmlformats.org/officeDocument/2006/relationships/hyperlink" Target="https://unsplash.com/photos/red-and-yellow-star-illustration-E7qI_Jqv4Dw" TargetMode="External"/><Relationship Id="rId4" Type="http://schemas.openxmlformats.org/officeDocument/2006/relationships/hyperlink" Target="https://unsplash.com/@markusspiske"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2"/>
        </a:solidFill>
        <a:effectLst/>
      </p:bgPr>
    </p:bg>
    <p:spTree>
      <p:nvGrpSpPr>
        <p:cNvPr id="1" name="Shape 59"/>
        <p:cNvGrpSpPr/>
        <p:nvPr/>
      </p:nvGrpSpPr>
      <p:grpSpPr>
        <a:xfrm>
          <a:off x="0" y="0"/>
          <a:ext cx="0" cy="0"/>
          <a:chOff x="0" y="0"/>
          <a:chExt cx="0" cy="0"/>
        </a:xfrm>
      </p:grpSpPr>
      <p:pic>
        <p:nvPicPr>
          <p:cNvPr id="60" name="Google Shape;60;p14"/>
          <p:cNvPicPr preferRelativeResize="0"/>
          <p:nvPr/>
        </p:nvPicPr>
        <p:blipFill>
          <a:blip r:embed="rId3">
            <a:alphaModFix/>
          </a:blip>
          <a:stretch>
            <a:fillRect/>
          </a:stretch>
        </p:blipFill>
        <p:spPr>
          <a:xfrm>
            <a:off x="6776863" y="1724225"/>
            <a:ext cx="2211025" cy="2211025"/>
          </a:xfrm>
          <a:prstGeom prst="rect">
            <a:avLst/>
          </a:prstGeom>
          <a:noFill/>
          <a:ln>
            <a:noFill/>
          </a:ln>
        </p:spPr>
      </p:pic>
      <p:sp>
        <p:nvSpPr>
          <p:cNvPr id="61" name="Google Shape;61;p14"/>
          <p:cNvSpPr txBox="1"/>
          <p:nvPr/>
        </p:nvSpPr>
        <p:spPr>
          <a:xfrm>
            <a:off x="5970959" y="4589375"/>
            <a:ext cx="2757300" cy="304500"/>
          </a:xfrm>
          <a:prstGeom prst="rect">
            <a:avLst/>
          </a:prstGeom>
          <a:noFill/>
          <a:ln>
            <a:noFill/>
          </a:ln>
        </p:spPr>
        <p:txBody>
          <a:bodyPr spcFirstLastPara="1" wrap="square" lIns="91425" tIns="91425" rIns="91425" bIns="91425" anchor="t" anchorCtr="0">
            <a:noAutofit/>
          </a:bodyPr>
          <a:lstStyle/>
          <a:p>
            <a:pPr marL="0" lvl="0" indent="0" algn="r" rtl="0">
              <a:lnSpc>
                <a:spcPct val="150000"/>
              </a:lnSpc>
              <a:spcBef>
                <a:spcPts val="0"/>
              </a:spcBef>
              <a:spcAft>
                <a:spcPts val="0"/>
              </a:spcAft>
              <a:buNone/>
            </a:pPr>
            <a:r>
              <a:rPr lang="en">
                <a:solidFill>
                  <a:srgbClr val="38FDCE"/>
                </a:solidFill>
                <a:latin typeface="Nunito Light"/>
                <a:ea typeface="Nunito Light"/>
                <a:cs typeface="Nunito Light"/>
                <a:sym typeface="Nunito Light"/>
              </a:rPr>
              <a:t>techfutures.org.au</a:t>
            </a:r>
            <a:endParaRPr>
              <a:solidFill>
                <a:srgbClr val="38FDCE"/>
              </a:solidFill>
              <a:latin typeface="Nunito Light"/>
              <a:ea typeface="Nunito Light"/>
              <a:cs typeface="Nunito Light"/>
              <a:sym typeface="Nunito Light"/>
            </a:endParaRPr>
          </a:p>
          <a:p>
            <a:pPr marL="0" lvl="0" indent="0" algn="r" rtl="0">
              <a:lnSpc>
                <a:spcPct val="150000"/>
              </a:lnSpc>
              <a:spcBef>
                <a:spcPts val="1600"/>
              </a:spcBef>
              <a:spcAft>
                <a:spcPts val="1600"/>
              </a:spcAft>
              <a:buNone/>
            </a:pPr>
            <a:endParaRPr>
              <a:solidFill>
                <a:srgbClr val="38FDCE"/>
              </a:solidFill>
              <a:latin typeface="Nunito Light"/>
              <a:ea typeface="Nunito Light"/>
              <a:cs typeface="Nunito Light"/>
              <a:sym typeface="Nunito Light"/>
            </a:endParaRPr>
          </a:p>
        </p:txBody>
      </p:sp>
      <p:pic>
        <p:nvPicPr>
          <p:cNvPr id="62" name="Google Shape;62;p14" title="yellow-Logo.png"/>
          <p:cNvPicPr preferRelativeResize="0"/>
          <p:nvPr/>
        </p:nvPicPr>
        <p:blipFill>
          <a:blip r:embed="rId4">
            <a:alphaModFix/>
          </a:blip>
          <a:stretch>
            <a:fillRect/>
          </a:stretch>
        </p:blipFill>
        <p:spPr>
          <a:xfrm>
            <a:off x="7084725" y="4322673"/>
            <a:ext cx="1628775" cy="266700"/>
          </a:xfrm>
          <a:prstGeom prst="rect">
            <a:avLst/>
          </a:prstGeom>
          <a:noFill/>
          <a:ln>
            <a:noFill/>
          </a:ln>
        </p:spPr>
      </p:pic>
      <p:sp>
        <p:nvSpPr>
          <p:cNvPr id="63" name="Google Shape;63;p14"/>
          <p:cNvSpPr txBox="1"/>
          <p:nvPr/>
        </p:nvSpPr>
        <p:spPr>
          <a:xfrm>
            <a:off x="731350" y="1438553"/>
            <a:ext cx="5377800" cy="2447400"/>
          </a:xfrm>
          <a:prstGeom prst="rect">
            <a:avLst/>
          </a:prstGeom>
          <a:noFill/>
          <a:ln>
            <a:noFill/>
          </a:ln>
        </p:spPr>
        <p:txBody>
          <a:bodyPr spcFirstLastPara="1" wrap="square" lIns="91425" tIns="91425" rIns="91425" bIns="91425" anchor="b" anchorCtr="0">
            <a:spAutoFit/>
          </a:bodyPr>
          <a:lstStyle/>
          <a:p>
            <a:pPr marL="0" lvl="0" indent="0" algn="l" rtl="0">
              <a:spcBef>
                <a:spcPts val="0"/>
              </a:spcBef>
              <a:spcAft>
                <a:spcPts val="0"/>
              </a:spcAft>
              <a:buNone/>
            </a:pPr>
            <a:r>
              <a:rPr lang="en" sz="4900" b="1">
                <a:solidFill>
                  <a:srgbClr val="F1E653"/>
                </a:solidFill>
                <a:latin typeface="Space Grotesk"/>
                <a:ea typeface="Space Grotesk"/>
                <a:cs typeface="Space Grotesk"/>
                <a:sym typeface="Space Grotesk"/>
              </a:rPr>
              <a:t>Problem Solving with Vibe Coding and Agentic AI</a:t>
            </a:r>
            <a:endParaRPr sz="4900" b="1">
              <a:solidFill>
                <a:srgbClr val="F1E653"/>
              </a:solidFill>
              <a:latin typeface="Space Grotesk"/>
              <a:ea typeface="Space Grotesk"/>
              <a:cs typeface="Space Grotesk"/>
              <a:sym typeface="Space Grotesk"/>
            </a:endParaRPr>
          </a:p>
        </p:txBody>
      </p:sp>
      <p:sp>
        <p:nvSpPr>
          <p:cNvPr id="64" name="Google Shape;64;p14"/>
          <p:cNvSpPr txBox="1"/>
          <p:nvPr/>
        </p:nvSpPr>
        <p:spPr>
          <a:xfrm>
            <a:off x="805150" y="767776"/>
            <a:ext cx="3313200" cy="8004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 sz="4000">
                <a:solidFill>
                  <a:srgbClr val="FFFFFF"/>
                </a:solidFill>
                <a:latin typeface="Nunito Light"/>
                <a:ea typeface="Nunito Light"/>
                <a:cs typeface="Nunito Light"/>
                <a:sym typeface="Nunito Light"/>
              </a:rPr>
              <a:t>Lesson 7</a:t>
            </a:r>
            <a:endParaRPr sz="4000">
              <a:solidFill>
                <a:srgbClr val="FFFFFF"/>
              </a:solidFill>
              <a:latin typeface="Francois One"/>
              <a:ea typeface="Francois One"/>
              <a:cs typeface="Francois One"/>
              <a:sym typeface="Francois One"/>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sp>
        <p:nvSpPr>
          <p:cNvPr id="159" name="Google Shape;159;p2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7.01: Prompt writing</a:t>
            </a:r>
            <a:endParaRPr>
              <a:solidFill>
                <a:srgbClr val="25326F"/>
              </a:solidFill>
              <a:latin typeface="Francois One"/>
              <a:ea typeface="Francois One"/>
              <a:cs typeface="Francois One"/>
              <a:sym typeface="Francois One"/>
            </a:endParaRPr>
          </a:p>
        </p:txBody>
      </p:sp>
      <p:sp>
        <p:nvSpPr>
          <p:cNvPr id="160" name="Google Shape;160;p2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10</a:t>
            </a:fld>
            <a:endParaRPr sz="800">
              <a:latin typeface="Nunito"/>
              <a:ea typeface="Nunito"/>
              <a:cs typeface="Nunito"/>
              <a:sym typeface="Nunito"/>
            </a:endParaRPr>
          </a:p>
        </p:txBody>
      </p:sp>
      <p:sp>
        <p:nvSpPr>
          <p:cNvPr id="161" name="Google Shape;161;p23"/>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u="sng">
                <a:solidFill>
                  <a:schemeClr val="hlink"/>
                </a:solidFill>
                <a:hlinkClick r:id="rId3"/>
              </a:rPr>
              <a:t>Complete the activity on the platform here</a:t>
            </a:r>
            <a:endParaRPr/>
          </a:p>
          <a:p>
            <a:pPr marL="457200" marR="0" lvl="0" indent="-330200" algn="l" rtl="0">
              <a:lnSpc>
                <a:spcPct val="150000"/>
              </a:lnSpc>
              <a:spcBef>
                <a:spcPts val="0"/>
              </a:spcBef>
              <a:spcAft>
                <a:spcPts val="0"/>
              </a:spcAft>
              <a:buSzPts val="1600"/>
              <a:buChar char="●"/>
            </a:pPr>
            <a:r>
              <a:rPr lang="en" sz="1600" u="sng">
                <a:solidFill>
                  <a:schemeClr val="hlink"/>
                </a:solidFill>
                <a:hlinkClick r:id="rId4"/>
              </a:rPr>
              <a:t>Worksheet can be downloaded here</a:t>
            </a:r>
            <a:endParaRPr sz="1600"/>
          </a:p>
        </p:txBody>
      </p:sp>
      <p:sp>
        <p:nvSpPr>
          <p:cNvPr id="162" name="Google Shape;162;p2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2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Prompts, conversations and framing problems</a:t>
            </a:r>
            <a:endParaRPr>
              <a:solidFill>
                <a:srgbClr val="25326F"/>
              </a:solidFill>
              <a:latin typeface="Francois One"/>
              <a:ea typeface="Francois One"/>
              <a:cs typeface="Francois One"/>
              <a:sym typeface="Francois One"/>
            </a:endParaRPr>
          </a:p>
        </p:txBody>
      </p:sp>
      <p:sp>
        <p:nvSpPr>
          <p:cNvPr id="168" name="Google Shape;168;p2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11</a:t>
            </a:fld>
            <a:endParaRPr sz="800">
              <a:latin typeface="Nunito"/>
              <a:ea typeface="Nunito"/>
              <a:cs typeface="Nunito"/>
              <a:sym typeface="Nunito"/>
            </a:endParaRPr>
          </a:p>
        </p:txBody>
      </p:sp>
      <p:sp>
        <p:nvSpPr>
          <p:cNvPr id="169" name="Google Shape;169;p24"/>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a:t>When LLMs were first released, it was more important to be a ‘prompt engineer’, to include details in single prompts</a:t>
            </a:r>
            <a:endParaRPr sz="1600"/>
          </a:p>
          <a:p>
            <a:pPr marL="457200" marR="0" lvl="0" indent="-330200" algn="l" rtl="0">
              <a:lnSpc>
                <a:spcPct val="150000"/>
              </a:lnSpc>
              <a:spcBef>
                <a:spcPts val="0"/>
              </a:spcBef>
              <a:spcAft>
                <a:spcPts val="0"/>
              </a:spcAft>
              <a:buSzPts val="1600"/>
              <a:buChar char="●"/>
            </a:pPr>
            <a:r>
              <a:rPr lang="en" sz="1600"/>
              <a:t>Now, using LLMs (through tools like ChatGPT) is more ‘conversational’ and we often write lots of follow-up prompts, like:</a:t>
            </a:r>
            <a:endParaRPr sz="1600"/>
          </a:p>
          <a:p>
            <a:pPr marL="914400" marR="0" lvl="1" indent="-330200" algn="l" rtl="0">
              <a:lnSpc>
                <a:spcPct val="150000"/>
              </a:lnSpc>
              <a:spcBef>
                <a:spcPts val="0"/>
              </a:spcBef>
              <a:spcAft>
                <a:spcPts val="0"/>
              </a:spcAft>
              <a:buSzPts val="1600"/>
              <a:buChar char="○"/>
            </a:pPr>
            <a:r>
              <a:rPr lang="en" sz="1600"/>
              <a:t>“Explain it simpler”, “What about …?” or “Can you expand on …?”</a:t>
            </a:r>
            <a:endParaRPr sz="1600"/>
          </a:p>
          <a:p>
            <a:pPr marL="457200" marR="0" lvl="0" indent="-330200" algn="l" rtl="0">
              <a:lnSpc>
                <a:spcPct val="150000"/>
              </a:lnSpc>
              <a:spcBef>
                <a:spcPts val="0"/>
              </a:spcBef>
              <a:spcAft>
                <a:spcPts val="0"/>
              </a:spcAft>
              <a:buSzPts val="1600"/>
              <a:buChar char="●"/>
            </a:pPr>
            <a:r>
              <a:rPr lang="en" sz="1600"/>
              <a:t>However, it’s still important to think before you prompt, about what details you can include, and the problem that you are trying to solve</a:t>
            </a:r>
            <a:endParaRPr sz="1600"/>
          </a:p>
          <a:p>
            <a:pPr marL="457200" marR="0" lvl="0" indent="-330200" algn="l" rtl="0">
              <a:lnSpc>
                <a:spcPct val="150000"/>
              </a:lnSpc>
              <a:spcBef>
                <a:spcPts val="0"/>
              </a:spcBef>
              <a:spcAft>
                <a:spcPts val="0"/>
              </a:spcAft>
              <a:buSzPts val="1600"/>
              <a:buChar char="●"/>
            </a:pPr>
            <a:r>
              <a:rPr lang="en" sz="1600"/>
              <a:t>When we think about a problem we are trying to solve and who is involved, we call this </a:t>
            </a:r>
            <a:r>
              <a:rPr lang="en" sz="1600" b="1"/>
              <a:t>framing a problem</a:t>
            </a:r>
            <a:r>
              <a:rPr lang="en" sz="1600"/>
              <a:t>.</a:t>
            </a:r>
            <a:endParaRPr sz="1600"/>
          </a:p>
        </p:txBody>
      </p:sp>
      <p:sp>
        <p:nvSpPr>
          <p:cNvPr id="170" name="Google Shape;170;p2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74"/>
        <p:cNvGrpSpPr/>
        <p:nvPr/>
      </p:nvGrpSpPr>
      <p:grpSpPr>
        <a:xfrm>
          <a:off x="0" y="0"/>
          <a:ext cx="0" cy="0"/>
          <a:chOff x="0" y="0"/>
          <a:chExt cx="0" cy="0"/>
        </a:xfrm>
      </p:grpSpPr>
      <p:sp>
        <p:nvSpPr>
          <p:cNvPr id="175" name="Google Shape;175;p2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Adding extra info to prompts</a:t>
            </a:r>
            <a:endParaRPr>
              <a:solidFill>
                <a:srgbClr val="25326F"/>
              </a:solidFill>
              <a:latin typeface="Francois One"/>
              <a:ea typeface="Francois One"/>
              <a:cs typeface="Francois One"/>
              <a:sym typeface="Francois One"/>
            </a:endParaRPr>
          </a:p>
        </p:txBody>
      </p:sp>
      <p:sp>
        <p:nvSpPr>
          <p:cNvPr id="176" name="Google Shape;176;p2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12</a:t>
            </a:fld>
            <a:endParaRPr sz="800">
              <a:latin typeface="Nunito"/>
              <a:ea typeface="Nunito"/>
              <a:cs typeface="Nunito"/>
              <a:sym typeface="Nunito"/>
            </a:endParaRPr>
          </a:p>
        </p:txBody>
      </p:sp>
      <p:sp>
        <p:nvSpPr>
          <p:cNvPr id="177" name="Google Shape;177;p25"/>
          <p:cNvSpPr txBox="1">
            <a:spLocks noGrp="1"/>
          </p:cNvSpPr>
          <p:nvPr>
            <p:ph type="body" idx="1"/>
          </p:nvPr>
        </p:nvSpPr>
        <p:spPr>
          <a:xfrm>
            <a:off x="311700" y="1152475"/>
            <a:ext cx="4998600" cy="3795900"/>
          </a:xfrm>
          <a:prstGeom prst="rect">
            <a:avLst/>
          </a:prstGeom>
          <a:ln>
            <a:noFill/>
          </a:ln>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a:t>We looked at writing prompts, but we can also provide extra information (grounding) in our prompts, including:</a:t>
            </a:r>
            <a:endParaRPr sz="1600"/>
          </a:p>
          <a:p>
            <a:pPr marL="914400" lvl="1" indent="-323850" algn="l" rtl="0">
              <a:lnSpc>
                <a:spcPct val="150000"/>
              </a:lnSpc>
              <a:spcBef>
                <a:spcPts val="0"/>
              </a:spcBef>
              <a:spcAft>
                <a:spcPts val="0"/>
              </a:spcAft>
              <a:buSzPts val="1500"/>
              <a:buChar char="○"/>
            </a:pPr>
            <a:r>
              <a:rPr lang="en" sz="1500"/>
              <a:t>Audio (like voice recordings), documents and images</a:t>
            </a:r>
            <a:endParaRPr sz="1500"/>
          </a:p>
          <a:p>
            <a:pPr marL="457200" lvl="0" indent="-330200" algn="l" rtl="0">
              <a:lnSpc>
                <a:spcPct val="150000"/>
              </a:lnSpc>
              <a:spcBef>
                <a:spcPts val="0"/>
              </a:spcBef>
              <a:spcAft>
                <a:spcPts val="0"/>
              </a:spcAft>
              <a:buSzPts val="1600"/>
              <a:buChar char="●"/>
            </a:pPr>
            <a:r>
              <a:rPr lang="en" sz="1600"/>
              <a:t>The image on the right is a ‘wireframe’, which is like a sketch of an app. </a:t>
            </a:r>
            <a:endParaRPr sz="1600"/>
          </a:p>
          <a:p>
            <a:pPr marL="457200" lvl="0" indent="-330200" algn="l" rtl="0">
              <a:lnSpc>
                <a:spcPct val="150000"/>
              </a:lnSpc>
              <a:spcBef>
                <a:spcPts val="0"/>
              </a:spcBef>
              <a:spcAft>
                <a:spcPts val="0"/>
              </a:spcAft>
              <a:buSzPts val="1600"/>
              <a:buChar char="●"/>
            </a:pPr>
            <a:r>
              <a:rPr lang="en" sz="1600"/>
              <a:t>The wireframe was used as part of the first step for the cost calculator interactive in Lesson 6, where the Gemini LLM was used to help code it.</a:t>
            </a:r>
            <a:endParaRPr sz="1600"/>
          </a:p>
        </p:txBody>
      </p:sp>
      <p:sp>
        <p:nvSpPr>
          <p:cNvPr id="178" name="Google Shape;178;p2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79" name="Google Shape;179;p25"/>
          <p:cNvPicPr preferRelativeResize="0"/>
          <p:nvPr/>
        </p:nvPicPr>
        <p:blipFill>
          <a:blip r:embed="rId3">
            <a:alphaModFix/>
          </a:blip>
          <a:stretch>
            <a:fillRect/>
          </a:stretch>
        </p:blipFill>
        <p:spPr>
          <a:xfrm>
            <a:off x="5493626" y="445025"/>
            <a:ext cx="3244400" cy="3433875"/>
          </a:xfrm>
          <a:prstGeom prst="rect">
            <a:avLst/>
          </a:prstGeom>
          <a:noFill/>
          <a:ln>
            <a:noFill/>
          </a:ln>
        </p:spPr>
      </p:pic>
      <p:sp>
        <p:nvSpPr>
          <p:cNvPr id="180" name="Google Shape;180;p25"/>
          <p:cNvSpPr txBox="1"/>
          <p:nvPr/>
        </p:nvSpPr>
        <p:spPr>
          <a:xfrm>
            <a:off x="5524991" y="3770292"/>
            <a:ext cx="3155700" cy="915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This wireframe was used in the first step of ‘vibe-coding’ the cost calculator in this course, along with a prompt describing how the calculator would work.</a:t>
            </a:r>
            <a:endParaRPr sz="1100">
              <a:solidFill>
                <a:schemeClr val="accent6"/>
              </a:solidFill>
              <a:latin typeface="Inter"/>
              <a:ea typeface="Inter"/>
              <a:cs typeface="Inter"/>
              <a:sym typeface="Inte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a:t>
            </a:r>
            <a:endParaRPr>
              <a:solidFill>
                <a:srgbClr val="25326F"/>
              </a:solidFill>
              <a:latin typeface="Francois One"/>
              <a:ea typeface="Francois One"/>
              <a:cs typeface="Francois One"/>
              <a:sym typeface="Francois One"/>
            </a:endParaRPr>
          </a:p>
        </p:txBody>
      </p:sp>
      <p:sp>
        <p:nvSpPr>
          <p:cNvPr id="186" name="Google Shape;186;p2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13</a:t>
            </a:fld>
            <a:endParaRPr sz="800">
              <a:latin typeface="Nunito"/>
              <a:ea typeface="Nunito"/>
              <a:cs typeface="Nunito"/>
              <a:sym typeface="Nunito"/>
            </a:endParaRPr>
          </a:p>
        </p:txBody>
      </p:sp>
      <p:sp>
        <p:nvSpPr>
          <p:cNvPr id="187" name="Google Shape;187;p26"/>
          <p:cNvSpPr txBox="1">
            <a:spLocks noGrp="1"/>
          </p:cNvSpPr>
          <p:nvPr>
            <p:ph type="body" idx="1"/>
          </p:nvPr>
        </p:nvSpPr>
        <p:spPr>
          <a:xfrm>
            <a:off x="311700" y="1152475"/>
            <a:ext cx="55149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Vibe coding is what happens when you use many prompts in a row to build something, test it, fix it and improve it. </a:t>
            </a:r>
            <a:endParaRPr/>
          </a:p>
          <a:p>
            <a:pPr marL="0" marR="0" lvl="0" indent="0" algn="l" rtl="0">
              <a:lnSpc>
                <a:spcPct val="150000"/>
              </a:lnSpc>
              <a:spcBef>
                <a:spcPts val="1600"/>
              </a:spcBef>
              <a:spcAft>
                <a:spcPts val="1600"/>
              </a:spcAft>
              <a:buNone/>
            </a:pPr>
            <a:r>
              <a:rPr lang="en"/>
              <a:t>Prompts are the building blocks, vibe coding is putting together these prompts to build a useful app or program.</a:t>
            </a:r>
            <a:endParaRPr/>
          </a:p>
        </p:txBody>
      </p:sp>
      <p:sp>
        <p:nvSpPr>
          <p:cNvPr id="188" name="Google Shape;188;p2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89" name="Google Shape;189;p26" title="ChatGPT Image Jun 17, 2026, 12_37_31 PM.png"/>
          <p:cNvPicPr preferRelativeResize="0"/>
          <p:nvPr/>
        </p:nvPicPr>
        <p:blipFill>
          <a:blip r:embed="rId3">
            <a:alphaModFix/>
          </a:blip>
          <a:stretch>
            <a:fillRect/>
          </a:stretch>
        </p:blipFill>
        <p:spPr>
          <a:xfrm>
            <a:off x="5979000" y="1170125"/>
            <a:ext cx="3012600" cy="2259450"/>
          </a:xfrm>
          <a:prstGeom prst="rect">
            <a:avLst/>
          </a:prstGeom>
          <a:noFill/>
          <a:ln w="9525" cap="flat" cmpd="sng">
            <a:solidFill>
              <a:schemeClr val="accent2"/>
            </a:solidFill>
            <a:prstDash val="solid"/>
            <a:round/>
            <a:headEnd type="none" w="sm" len="sm"/>
            <a:tailEnd type="none" w="sm" len="sm"/>
          </a:ln>
        </p:spPr>
      </p:pic>
      <p:sp>
        <p:nvSpPr>
          <p:cNvPr id="190" name="Google Shape;190;p26"/>
          <p:cNvSpPr txBox="1"/>
          <p:nvPr/>
        </p:nvSpPr>
        <p:spPr>
          <a:xfrm>
            <a:off x="5979000" y="3418475"/>
            <a:ext cx="30126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lt1"/>
                </a:solidFill>
                <a:latin typeface="Inter"/>
                <a:ea typeface="Inter"/>
                <a:cs typeface="Inter"/>
                <a:sym typeface="Inter"/>
              </a:rPr>
              <a:t>Generated with ChatGPT-5.5</a:t>
            </a:r>
            <a:endParaRPr sz="1100">
              <a:solidFill>
                <a:schemeClr val="lt1"/>
              </a:solidFill>
              <a:latin typeface="Inter"/>
              <a:ea typeface="Inter"/>
              <a:cs typeface="Inter"/>
              <a:sym typeface="Inte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2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 How it works</a:t>
            </a:r>
            <a:endParaRPr>
              <a:solidFill>
                <a:srgbClr val="25326F"/>
              </a:solidFill>
              <a:latin typeface="Francois One"/>
              <a:ea typeface="Francois One"/>
              <a:cs typeface="Francois One"/>
              <a:sym typeface="Francois One"/>
            </a:endParaRPr>
          </a:p>
        </p:txBody>
      </p:sp>
      <p:sp>
        <p:nvSpPr>
          <p:cNvPr id="196" name="Google Shape;196;p2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14</a:t>
            </a:fld>
            <a:endParaRPr sz="800">
              <a:latin typeface="Nunito"/>
              <a:ea typeface="Nunito"/>
              <a:cs typeface="Nunito"/>
              <a:sym typeface="Nunito"/>
            </a:endParaRPr>
          </a:p>
        </p:txBody>
      </p:sp>
      <p:sp>
        <p:nvSpPr>
          <p:cNvPr id="197" name="Google Shape;197;p27"/>
          <p:cNvSpPr txBox="1">
            <a:spLocks noGrp="1"/>
          </p:cNvSpPr>
          <p:nvPr>
            <p:ph type="body" idx="1"/>
          </p:nvPr>
        </p:nvSpPr>
        <p:spPr>
          <a:xfrm>
            <a:off x="311700" y="1152475"/>
            <a:ext cx="55149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Every prompt you send adds to the LLM's context window.</a:t>
            </a:r>
            <a:endParaRPr/>
          </a:p>
          <a:p>
            <a:pPr marL="0" marR="0" lvl="0" indent="0" algn="l" rtl="0">
              <a:lnSpc>
                <a:spcPct val="150000"/>
              </a:lnSpc>
              <a:spcBef>
                <a:spcPts val="1600"/>
              </a:spcBef>
              <a:spcAft>
                <a:spcPts val="0"/>
              </a:spcAft>
              <a:buNone/>
            </a:pPr>
            <a:r>
              <a:rPr lang="en"/>
              <a:t>The LLM predicts code in exactly the same way it predicts ordinary words: one token at a time, based on what's most likely to come next. </a:t>
            </a:r>
            <a:endParaRPr/>
          </a:p>
          <a:p>
            <a:pPr marL="0" marR="0" lvl="0" indent="0" algn="l" rtl="0">
              <a:lnSpc>
                <a:spcPct val="150000"/>
              </a:lnSpc>
              <a:spcBef>
                <a:spcPts val="1600"/>
              </a:spcBef>
              <a:spcAft>
                <a:spcPts val="1600"/>
              </a:spcAft>
              <a:buNone/>
            </a:pPr>
            <a:r>
              <a:rPr lang="en"/>
              <a:t>The LLM doesn’t know how to code. It just knows what probably comes next because it has seen millions of lines of real code during training. </a:t>
            </a:r>
            <a:endParaRPr/>
          </a:p>
        </p:txBody>
      </p:sp>
      <p:sp>
        <p:nvSpPr>
          <p:cNvPr id="198" name="Google Shape;198;p2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99" name="Google Shape;199;p27" title="roozbeh-eslami-YlVjrBkfXt8-unsplash.jpg"/>
          <p:cNvPicPr preferRelativeResize="0"/>
          <p:nvPr/>
        </p:nvPicPr>
        <p:blipFill>
          <a:blip r:embed="rId3">
            <a:alphaModFix/>
          </a:blip>
          <a:stretch>
            <a:fillRect/>
          </a:stretch>
        </p:blipFill>
        <p:spPr>
          <a:xfrm>
            <a:off x="5979000" y="1170125"/>
            <a:ext cx="2505519" cy="3340692"/>
          </a:xfrm>
          <a:prstGeom prst="rect">
            <a:avLst/>
          </a:prstGeom>
          <a:noFill/>
          <a:ln w="9525" cap="flat" cmpd="sng">
            <a:solidFill>
              <a:schemeClr val="accent2"/>
            </a:solidFill>
            <a:prstDash val="solid"/>
            <a:round/>
            <a:headEnd type="none" w="sm" len="sm"/>
            <a:tailEnd type="none" w="sm" len="sm"/>
          </a:ln>
        </p:spPr>
      </p:pic>
      <p:sp>
        <p:nvSpPr>
          <p:cNvPr id="200" name="Google Shape;200;p27"/>
          <p:cNvSpPr txBox="1"/>
          <p:nvPr/>
        </p:nvSpPr>
        <p:spPr>
          <a:xfrm>
            <a:off x="5978963" y="4473475"/>
            <a:ext cx="2505600" cy="474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Photo by</a:t>
            </a:r>
            <a:r>
              <a:rPr lang="en" sz="1100">
                <a:solidFill>
                  <a:schemeClr val="accent6"/>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Roozbeh Eslami</a:t>
            </a:r>
            <a:r>
              <a:rPr lang="en" sz="1100">
                <a:solidFill>
                  <a:schemeClr val="accent6"/>
                </a:solidFill>
                <a:latin typeface="Inter"/>
                <a:ea typeface="Inter"/>
                <a:cs typeface="Inter"/>
                <a:sym typeface="Inter"/>
              </a:rPr>
              <a:t> on</a:t>
            </a:r>
            <a:r>
              <a:rPr lang="en" sz="1100">
                <a:solidFill>
                  <a:schemeClr val="accent6"/>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100">
                <a:solidFill>
                  <a:schemeClr val="accent6"/>
                </a:solidFill>
                <a:latin typeface="Inter"/>
                <a:ea typeface="Inter"/>
                <a:cs typeface="Inter"/>
                <a:sym typeface="Inter"/>
              </a:rPr>
              <a:t> </a:t>
            </a:r>
            <a:endParaRPr sz="1100">
              <a:solidFill>
                <a:schemeClr val="accent6"/>
              </a:solidFill>
              <a:latin typeface="Inter"/>
              <a:ea typeface="Inter"/>
              <a:cs typeface="Inter"/>
              <a:sym typeface="Inte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 Simple Example</a:t>
            </a:r>
            <a:endParaRPr>
              <a:solidFill>
                <a:srgbClr val="25326F"/>
              </a:solidFill>
              <a:latin typeface="Francois One"/>
              <a:ea typeface="Francois One"/>
              <a:cs typeface="Francois One"/>
              <a:sym typeface="Francois One"/>
            </a:endParaRPr>
          </a:p>
        </p:txBody>
      </p:sp>
      <p:sp>
        <p:nvSpPr>
          <p:cNvPr id="206" name="Google Shape;206;p2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15</a:t>
            </a:fld>
            <a:endParaRPr sz="800">
              <a:latin typeface="Nunito"/>
              <a:ea typeface="Nunito"/>
              <a:cs typeface="Nunito"/>
              <a:sym typeface="Nunito"/>
            </a:endParaRPr>
          </a:p>
        </p:txBody>
      </p:sp>
      <p:sp>
        <p:nvSpPr>
          <p:cNvPr id="207" name="Google Shape;207;p2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08" name="Google Shape;208;p28"/>
          <p:cNvPicPr preferRelativeResize="0"/>
          <p:nvPr/>
        </p:nvPicPr>
        <p:blipFill>
          <a:blip r:embed="rId3">
            <a:alphaModFix/>
          </a:blip>
          <a:stretch>
            <a:fillRect/>
          </a:stretch>
        </p:blipFill>
        <p:spPr>
          <a:xfrm>
            <a:off x="6856812" y="1190700"/>
            <a:ext cx="804672" cy="829619"/>
          </a:xfrm>
          <a:prstGeom prst="rect">
            <a:avLst/>
          </a:prstGeom>
          <a:noFill/>
          <a:ln>
            <a:noFill/>
          </a:ln>
        </p:spPr>
      </p:pic>
      <p:pic>
        <p:nvPicPr>
          <p:cNvPr id="209" name="Google Shape;209;p28"/>
          <p:cNvPicPr preferRelativeResize="0"/>
          <p:nvPr/>
        </p:nvPicPr>
        <p:blipFill>
          <a:blip r:embed="rId4">
            <a:alphaModFix/>
          </a:blip>
          <a:stretch>
            <a:fillRect/>
          </a:stretch>
        </p:blipFill>
        <p:spPr>
          <a:xfrm>
            <a:off x="6858000" y="2300000"/>
            <a:ext cx="803600" cy="1206800"/>
          </a:xfrm>
          <a:prstGeom prst="rect">
            <a:avLst/>
          </a:prstGeom>
          <a:noFill/>
          <a:ln>
            <a:noFill/>
          </a:ln>
        </p:spPr>
      </p:pic>
      <p:pic>
        <p:nvPicPr>
          <p:cNvPr id="210" name="Google Shape;210;p28"/>
          <p:cNvPicPr preferRelativeResize="0"/>
          <p:nvPr/>
        </p:nvPicPr>
        <p:blipFill>
          <a:blip r:embed="rId5">
            <a:alphaModFix/>
          </a:blip>
          <a:stretch>
            <a:fillRect/>
          </a:stretch>
        </p:blipFill>
        <p:spPr>
          <a:xfrm>
            <a:off x="6858000" y="3635000"/>
            <a:ext cx="804672" cy="1288875"/>
          </a:xfrm>
          <a:prstGeom prst="rect">
            <a:avLst/>
          </a:prstGeom>
          <a:noFill/>
          <a:ln>
            <a:noFill/>
          </a:ln>
        </p:spPr>
      </p:pic>
      <p:sp>
        <p:nvSpPr>
          <p:cNvPr id="211" name="Google Shape;211;p28"/>
          <p:cNvSpPr/>
          <p:nvPr/>
        </p:nvSpPr>
        <p:spPr>
          <a:xfrm>
            <a:off x="439825" y="1216863"/>
            <a:ext cx="5750100" cy="777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365750" rIns="91425" bIns="91425" anchor="ctr" anchorCtr="0">
            <a:noAutofit/>
          </a:bodyPr>
          <a:lstStyle/>
          <a:p>
            <a:pPr marL="0" lvl="0" indent="0" algn="l" rtl="0">
              <a:lnSpc>
                <a:spcPct val="150000"/>
              </a:lnSpc>
              <a:spcBef>
                <a:spcPts val="0"/>
              </a:spcBef>
              <a:spcAft>
                <a:spcPts val="1600"/>
              </a:spcAft>
              <a:buClr>
                <a:schemeClr val="dk1"/>
              </a:buClr>
              <a:buSzPts val="1100"/>
              <a:buFont typeface="Arial"/>
              <a:buNone/>
            </a:pPr>
            <a:r>
              <a:rPr lang="en" b="1">
                <a:solidFill>
                  <a:schemeClr val="lt1"/>
                </a:solidFill>
                <a:latin typeface="Nunito"/>
                <a:ea typeface="Nunito"/>
                <a:cs typeface="Nunito"/>
                <a:sym typeface="Nunito"/>
              </a:rPr>
              <a:t>Prompt 1:</a:t>
            </a:r>
            <a:r>
              <a:rPr lang="en">
                <a:solidFill>
                  <a:schemeClr val="lt1"/>
                </a:solidFill>
                <a:latin typeface="Nunito"/>
                <a:ea typeface="Nunito"/>
                <a:cs typeface="Nunito"/>
                <a:sym typeface="Nunito"/>
              </a:rPr>
              <a:t> Create a simple webpage with a button that says “Roll Dice”. When clicked, show a random number between 1 and 6.</a:t>
            </a:r>
            <a:endParaRPr>
              <a:solidFill>
                <a:schemeClr val="lt1"/>
              </a:solidFill>
              <a:latin typeface="Nunito"/>
              <a:ea typeface="Nunito"/>
              <a:cs typeface="Nunito"/>
              <a:sym typeface="Nunito"/>
            </a:endParaRPr>
          </a:p>
        </p:txBody>
      </p:sp>
      <p:sp>
        <p:nvSpPr>
          <p:cNvPr id="212" name="Google Shape;212;p28"/>
          <p:cNvSpPr/>
          <p:nvPr/>
        </p:nvSpPr>
        <p:spPr>
          <a:xfrm>
            <a:off x="439825" y="2500900"/>
            <a:ext cx="5750100" cy="777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365750" rIns="91425" bIns="91425" anchor="ctr" anchorCtr="0">
            <a:noAutofit/>
          </a:bodyPr>
          <a:lstStyle/>
          <a:p>
            <a:pPr marL="0" lvl="0" indent="0" algn="l" rtl="0">
              <a:lnSpc>
                <a:spcPct val="150000"/>
              </a:lnSpc>
              <a:spcBef>
                <a:spcPts val="0"/>
              </a:spcBef>
              <a:spcAft>
                <a:spcPts val="1600"/>
              </a:spcAft>
              <a:buClr>
                <a:schemeClr val="dk1"/>
              </a:buClr>
              <a:buSzPts val="1100"/>
              <a:buFont typeface="Arial"/>
              <a:buNone/>
            </a:pPr>
            <a:r>
              <a:rPr lang="en" b="1">
                <a:solidFill>
                  <a:schemeClr val="lt1"/>
                </a:solidFill>
                <a:latin typeface="Nunito"/>
                <a:ea typeface="Nunito"/>
                <a:cs typeface="Nunito"/>
                <a:sym typeface="Nunito"/>
              </a:rPr>
              <a:t>Prompt 2:</a:t>
            </a:r>
            <a:r>
              <a:rPr lang="en">
                <a:solidFill>
                  <a:schemeClr val="lt1"/>
                </a:solidFill>
                <a:latin typeface="Nunito"/>
                <a:ea typeface="Nunito"/>
                <a:cs typeface="Nunito"/>
                <a:sym typeface="Nunito"/>
              </a:rPr>
              <a:t> “Make the number appear inside a big square that looks like an actual dice face, with dots instead of just a number." </a:t>
            </a:r>
            <a:endParaRPr>
              <a:solidFill>
                <a:schemeClr val="lt1"/>
              </a:solidFill>
              <a:latin typeface="Nunito"/>
              <a:ea typeface="Nunito"/>
              <a:cs typeface="Nunito"/>
              <a:sym typeface="Nunito"/>
            </a:endParaRPr>
          </a:p>
        </p:txBody>
      </p:sp>
      <p:sp>
        <p:nvSpPr>
          <p:cNvPr id="213" name="Google Shape;213;p28"/>
          <p:cNvSpPr/>
          <p:nvPr/>
        </p:nvSpPr>
        <p:spPr>
          <a:xfrm>
            <a:off x="450525" y="3890788"/>
            <a:ext cx="5750100" cy="777300"/>
          </a:xfrm>
          <a:prstGeom prst="roundRect">
            <a:avLst>
              <a:gd name="adj" fmla="val 16667"/>
            </a:avLst>
          </a:prstGeom>
          <a:solidFill>
            <a:schemeClr val="lt2"/>
          </a:solidFill>
          <a:ln w="9525" cap="flat" cmpd="sng">
            <a:solidFill>
              <a:schemeClr val="dk2"/>
            </a:solidFill>
            <a:prstDash val="solid"/>
            <a:round/>
            <a:headEnd type="none" w="sm" len="sm"/>
            <a:tailEnd type="none" w="sm" len="sm"/>
          </a:ln>
        </p:spPr>
        <p:txBody>
          <a:bodyPr spcFirstLastPara="1" wrap="square" lIns="91425" tIns="365750" rIns="91425" bIns="91425" anchor="ctr" anchorCtr="0">
            <a:noAutofit/>
          </a:bodyPr>
          <a:lstStyle/>
          <a:p>
            <a:pPr marL="0" lvl="0" indent="0" algn="l" rtl="0">
              <a:lnSpc>
                <a:spcPct val="150000"/>
              </a:lnSpc>
              <a:spcBef>
                <a:spcPts val="0"/>
              </a:spcBef>
              <a:spcAft>
                <a:spcPts val="1600"/>
              </a:spcAft>
              <a:buClr>
                <a:schemeClr val="dk1"/>
              </a:buClr>
              <a:buSzPts val="1100"/>
              <a:buFont typeface="Arial"/>
              <a:buNone/>
            </a:pPr>
            <a:r>
              <a:rPr lang="en" b="1">
                <a:solidFill>
                  <a:schemeClr val="lt1"/>
                </a:solidFill>
                <a:latin typeface="Nunito"/>
                <a:ea typeface="Nunito"/>
                <a:cs typeface="Nunito"/>
                <a:sym typeface="Nunito"/>
              </a:rPr>
              <a:t>Prompt 3:</a:t>
            </a:r>
            <a:r>
              <a:rPr lang="en">
                <a:solidFill>
                  <a:schemeClr val="lt1"/>
                </a:solidFill>
                <a:latin typeface="Nunito"/>
                <a:ea typeface="Nunito"/>
                <a:cs typeface="Nunito"/>
                <a:sym typeface="Nunito"/>
              </a:rPr>
              <a:t> Add a counter that tracks how many times the button has been clicked.</a:t>
            </a:r>
            <a:endParaRPr>
              <a:solidFill>
                <a:schemeClr val="lt1"/>
              </a:solidFill>
              <a:latin typeface="Nunito"/>
              <a:ea typeface="Nunito"/>
              <a:cs typeface="Nunito"/>
              <a:sym typeface="Nunito"/>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2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Teacher Demo with AWS PartyRock</a:t>
            </a:r>
            <a:endParaRPr>
              <a:solidFill>
                <a:srgbClr val="25326F"/>
              </a:solidFill>
              <a:latin typeface="Francois One"/>
              <a:ea typeface="Francois One"/>
              <a:cs typeface="Francois One"/>
              <a:sym typeface="Francois One"/>
            </a:endParaRPr>
          </a:p>
        </p:txBody>
      </p:sp>
      <p:sp>
        <p:nvSpPr>
          <p:cNvPr id="219" name="Google Shape;219;p2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16</a:t>
            </a:fld>
            <a:endParaRPr sz="800">
              <a:latin typeface="Nunito"/>
              <a:ea typeface="Nunito"/>
              <a:cs typeface="Nunito"/>
              <a:sym typeface="Nunito"/>
            </a:endParaRPr>
          </a:p>
        </p:txBody>
      </p:sp>
      <p:sp>
        <p:nvSpPr>
          <p:cNvPr id="220" name="Google Shape;220;p29"/>
          <p:cNvSpPr txBox="1">
            <a:spLocks noGrp="1"/>
          </p:cNvSpPr>
          <p:nvPr>
            <p:ph type="body" idx="1"/>
          </p:nvPr>
        </p:nvSpPr>
        <p:spPr>
          <a:xfrm>
            <a:off x="311700" y="1152475"/>
            <a:ext cx="5478600" cy="37632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a:t>Open AWS </a:t>
            </a:r>
            <a:r>
              <a:rPr lang="en" u="sng">
                <a:solidFill>
                  <a:schemeClr val="hlink"/>
                </a:solidFill>
                <a:hlinkClick r:id="rId3"/>
              </a:rPr>
              <a:t>PartyRock </a:t>
            </a:r>
            <a:r>
              <a:rPr lang="en"/>
              <a:t> and click “Create an App” and enter this prompt:</a:t>
            </a:r>
            <a:endParaRPr/>
          </a:p>
          <a:p>
            <a:pPr marL="0" marR="0" lvl="0" indent="0" algn="l" rtl="0">
              <a:lnSpc>
                <a:spcPct val="100000"/>
              </a:lnSpc>
              <a:spcBef>
                <a:spcPts val="1600"/>
              </a:spcBef>
              <a:spcAft>
                <a:spcPts val="0"/>
              </a:spcAft>
              <a:buNone/>
            </a:pPr>
            <a:r>
              <a:rPr lang="en" sz="1400"/>
              <a:t>Create a friendly study assistant that helps Australian Year 7 students with maths homework. It should:</a:t>
            </a:r>
            <a:endParaRPr sz="1400"/>
          </a:p>
          <a:p>
            <a:pPr marL="457200" marR="0" lvl="0" indent="-317500" algn="l" rtl="0">
              <a:lnSpc>
                <a:spcPct val="100000"/>
              </a:lnSpc>
              <a:spcBef>
                <a:spcPts val="0"/>
              </a:spcBef>
              <a:spcAft>
                <a:spcPts val="0"/>
              </a:spcAft>
              <a:buSzPts val="1400"/>
              <a:buChar char="-"/>
            </a:pPr>
            <a:r>
              <a:rPr lang="en" sz="1400"/>
              <a:t>Explain math concepts using simple language and real-world examples</a:t>
            </a:r>
            <a:endParaRPr sz="1400"/>
          </a:p>
          <a:p>
            <a:pPr marL="457200" marR="0" lvl="0" indent="-317500" algn="l" rtl="0">
              <a:lnSpc>
                <a:spcPct val="100000"/>
              </a:lnSpc>
              <a:spcBef>
                <a:spcPts val="0"/>
              </a:spcBef>
              <a:spcAft>
                <a:spcPts val="0"/>
              </a:spcAft>
              <a:buSzPts val="1400"/>
              <a:buChar char="-"/>
            </a:pPr>
            <a:r>
              <a:rPr lang="en" sz="1400"/>
              <a:t>Provide step-by-step solutions to math problems</a:t>
            </a:r>
            <a:endParaRPr sz="1400"/>
          </a:p>
          <a:p>
            <a:pPr marL="457200" marR="0" lvl="0" indent="-317500" algn="l" rtl="0">
              <a:lnSpc>
                <a:spcPct val="100000"/>
              </a:lnSpc>
              <a:spcBef>
                <a:spcPts val="0"/>
              </a:spcBef>
              <a:spcAft>
                <a:spcPts val="0"/>
              </a:spcAft>
              <a:buSzPts val="1400"/>
              <a:buChar char="-"/>
            </a:pPr>
            <a:r>
              <a:rPr lang="en" sz="1400"/>
              <a:t>Offer encouragement and positive feedback</a:t>
            </a:r>
            <a:endParaRPr sz="1400"/>
          </a:p>
          <a:p>
            <a:pPr marL="457200" marR="0" lvl="0" indent="-317500" algn="l" rtl="0">
              <a:lnSpc>
                <a:spcPct val="100000"/>
              </a:lnSpc>
              <a:spcBef>
                <a:spcPts val="0"/>
              </a:spcBef>
              <a:spcAft>
                <a:spcPts val="0"/>
              </a:spcAft>
              <a:buSzPts val="1400"/>
              <a:buChar char="-"/>
            </a:pPr>
            <a:r>
              <a:rPr lang="en" sz="1400"/>
              <a:t>Use a friendly, patient tone appropriate for 13 year olds</a:t>
            </a:r>
            <a:endParaRPr sz="1400"/>
          </a:p>
          <a:p>
            <a:pPr marL="0" marR="0" lvl="0" indent="0" algn="l" rtl="0">
              <a:lnSpc>
                <a:spcPct val="100000"/>
              </a:lnSpc>
              <a:spcBef>
                <a:spcPts val="0"/>
              </a:spcBef>
              <a:spcAft>
                <a:spcPts val="0"/>
              </a:spcAft>
              <a:buNone/>
            </a:pPr>
            <a:endParaRPr sz="1400"/>
          </a:p>
          <a:p>
            <a:pPr marL="0" marR="0" lvl="0" indent="0" algn="l" rtl="0">
              <a:lnSpc>
                <a:spcPct val="100000"/>
              </a:lnSpc>
              <a:spcBef>
                <a:spcPts val="0"/>
              </a:spcBef>
              <a:spcAft>
                <a:spcPts val="0"/>
              </a:spcAft>
              <a:buNone/>
            </a:pPr>
            <a:r>
              <a:rPr lang="en"/>
              <a:t>Now make some simple changes to the app using  the left side panel. This could be changing the welcome text or the background colour or the name of the app.</a:t>
            </a:r>
            <a:endParaRPr sz="1400"/>
          </a:p>
        </p:txBody>
      </p:sp>
      <p:sp>
        <p:nvSpPr>
          <p:cNvPr id="221" name="Google Shape;221;p2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22" name="Google Shape;222;p29"/>
          <p:cNvPicPr preferRelativeResize="0"/>
          <p:nvPr/>
        </p:nvPicPr>
        <p:blipFill>
          <a:blip r:embed="rId4">
            <a:alphaModFix/>
          </a:blip>
          <a:stretch>
            <a:fillRect/>
          </a:stretch>
        </p:blipFill>
        <p:spPr>
          <a:xfrm>
            <a:off x="5790300" y="1152475"/>
            <a:ext cx="3204602" cy="2173050"/>
          </a:xfrm>
          <a:prstGeom prst="rect">
            <a:avLst/>
          </a:prstGeom>
          <a:noFill/>
          <a:ln w="9525" cap="flat" cmpd="sng">
            <a:solidFill>
              <a:schemeClr val="accent2"/>
            </a:solidFill>
            <a:prstDash val="solid"/>
            <a:round/>
            <a:headEnd type="none" w="sm" len="sm"/>
            <a:tailEnd type="none" w="sm" len="sm"/>
          </a:ln>
        </p:spPr>
      </p:pic>
      <p:sp>
        <p:nvSpPr>
          <p:cNvPr id="223" name="Google Shape;223;p29"/>
          <p:cNvSpPr txBox="1"/>
          <p:nvPr/>
        </p:nvSpPr>
        <p:spPr>
          <a:xfrm>
            <a:off x="5790300" y="3325525"/>
            <a:ext cx="3204600" cy="517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2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PartyRock</a:t>
            </a:r>
            <a:r>
              <a:rPr lang="en" sz="18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 </a:t>
            </a:r>
            <a:endParaRPr sz="1100">
              <a:solidFill>
                <a:schemeClr val="accent6"/>
              </a:solidFill>
              <a:latin typeface="Inter"/>
              <a:ea typeface="Inter"/>
              <a:cs typeface="Inter"/>
              <a:sym typeface="Inter"/>
            </a:endParaRPr>
          </a:p>
          <a:p>
            <a:pPr marL="0" lvl="0" indent="0" algn="ctr" rtl="0">
              <a:spcBef>
                <a:spcPts val="1600"/>
              </a:spcBef>
              <a:spcAft>
                <a:spcPts val="0"/>
              </a:spcAft>
              <a:buNone/>
            </a:pPr>
            <a:endParaRPr sz="1100">
              <a:solidFill>
                <a:schemeClr val="accent6"/>
              </a:solidFill>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3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 Example</a:t>
            </a:r>
            <a:endParaRPr>
              <a:solidFill>
                <a:srgbClr val="25326F"/>
              </a:solidFill>
              <a:latin typeface="Francois One"/>
              <a:ea typeface="Francois One"/>
              <a:cs typeface="Francois One"/>
              <a:sym typeface="Francois One"/>
            </a:endParaRPr>
          </a:p>
        </p:txBody>
      </p:sp>
      <p:sp>
        <p:nvSpPr>
          <p:cNvPr id="229" name="Google Shape;229;p3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17</a:t>
            </a:fld>
            <a:endParaRPr sz="800">
              <a:latin typeface="Nunito"/>
              <a:ea typeface="Nunito"/>
              <a:cs typeface="Nunito"/>
              <a:sym typeface="Nunito"/>
            </a:endParaRPr>
          </a:p>
        </p:txBody>
      </p:sp>
      <p:sp>
        <p:nvSpPr>
          <p:cNvPr id="230" name="Google Shape;230;p30"/>
          <p:cNvSpPr txBox="1">
            <a:spLocks noGrp="1"/>
          </p:cNvSpPr>
          <p:nvPr>
            <p:ph type="body" idx="1"/>
          </p:nvPr>
        </p:nvSpPr>
        <p:spPr>
          <a:xfrm>
            <a:off x="311700" y="1152475"/>
            <a:ext cx="36012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This simple maths app was vibe-coded by a Dad using ChatGPT-5.4 for his daughter in less than a few hours. </a:t>
            </a:r>
            <a:endParaRPr/>
          </a:p>
          <a:p>
            <a:pPr marL="0" marR="0" lvl="0" indent="0" algn="l" rtl="0">
              <a:lnSpc>
                <a:spcPct val="150000"/>
              </a:lnSpc>
              <a:spcBef>
                <a:spcPts val="1600"/>
              </a:spcBef>
              <a:spcAft>
                <a:spcPts val="1600"/>
              </a:spcAft>
              <a:buNone/>
            </a:pPr>
            <a:r>
              <a:rPr lang="en"/>
              <a:t>Before LLMs and Vibe Coding, this app may have taken days to generate.</a:t>
            </a:r>
            <a:endParaRPr/>
          </a:p>
        </p:txBody>
      </p:sp>
      <p:sp>
        <p:nvSpPr>
          <p:cNvPr id="231" name="Google Shape;231;p3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32" name="Google Shape;232;p30"/>
          <p:cNvSpPr txBox="1"/>
          <p:nvPr/>
        </p:nvSpPr>
        <p:spPr>
          <a:xfrm>
            <a:off x="4066950" y="4064051"/>
            <a:ext cx="49176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Vibe-coded Maths App by </a:t>
            </a:r>
            <a:r>
              <a:rPr lang="en" sz="11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Bootable USBS</a:t>
            </a:r>
            <a:endParaRPr sz="1100">
              <a:solidFill>
                <a:schemeClr val="accent6"/>
              </a:solidFill>
              <a:latin typeface="Inter"/>
              <a:ea typeface="Inter"/>
              <a:cs typeface="Inter"/>
              <a:sym typeface="Inter"/>
            </a:endParaRPr>
          </a:p>
        </p:txBody>
      </p:sp>
      <p:pic>
        <p:nvPicPr>
          <p:cNvPr id="233" name="Google Shape;233;p30"/>
          <p:cNvPicPr preferRelativeResize="0"/>
          <p:nvPr/>
        </p:nvPicPr>
        <p:blipFill>
          <a:blip r:embed="rId4">
            <a:alphaModFix/>
          </a:blip>
          <a:stretch>
            <a:fillRect/>
          </a:stretch>
        </p:blipFill>
        <p:spPr>
          <a:xfrm>
            <a:off x="4066975" y="1337664"/>
            <a:ext cx="4917550" cy="2726375"/>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3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 Example</a:t>
            </a:r>
            <a:endParaRPr>
              <a:solidFill>
                <a:srgbClr val="25326F"/>
              </a:solidFill>
              <a:latin typeface="Francois One"/>
              <a:ea typeface="Francois One"/>
              <a:cs typeface="Francois One"/>
              <a:sym typeface="Francois One"/>
            </a:endParaRPr>
          </a:p>
        </p:txBody>
      </p:sp>
      <p:sp>
        <p:nvSpPr>
          <p:cNvPr id="239" name="Google Shape;239;p3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18</a:t>
            </a:fld>
            <a:endParaRPr sz="800">
              <a:latin typeface="Nunito"/>
              <a:ea typeface="Nunito"/>
              <a:cs typeface="Nunito"/>
              <a:sym typeface="Nunito"/>
            </a:endParaRPr>
          </a:p>
        </p:txBody>
      </p:sp>
      <p:sp>
        <p:nvSpPr>
          <p:cNvPr id="240" name="Google Shape;240;p31"/>
          <p:cNvSpPr txBox="1">
            <a:spLocks noGrp="1"/>
          </p:cNvSpPr>
          <p:nvPr>
            <p:ph type="body" idx="1"/>
          </p:nvPr>
        </p:nvSpPr>
        <p:spPr>
          <a:xfrm>
            <a:off x="311700" y="1152475"/>
            <a:ext cx="44973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a:t>Bitchat is a messaging app that was vibe-coded by Twitter founder Jack Dorsey over a weekend. It has over 1 million users on Android. It allows users to send texts to people without internet or mobile data, just Bluetooth. This would have been impossible to do in such a short time before LLMs and vibe coding.</a:t>
            </a:r>
            <a:endParaRPr/>
          </a:p>
          <a:p>
            <a:pPr marL="0" marR="0" lvl="0" indent="0" algn="l" rtl="0">
              <a:lnSpc>
                <a:spcPct val="150000"/>
              </a:lnSpc>
              <a:spcBef>
                <a:spcPts val="1600"/>
              </a:spcBef>
              <a:spcAft>
                <a:spcPts val="1600"/>
              </a:spcAft>
              <a:buNone/>
            </a:pPr>
            <a:endParaRPr sz="1600"/>
          </a:p>
        </p:txBody>
      </p:sp>
      <p:sp>
        <p:nvSpPr>
          <p:cNvPr id="241" name="Google Shape;241;p3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42" name="Google Shape;242;p31"/>
          <p:cNvSpPr txBox="1"/>
          <p:nvPr/>
        </p:nvSpPr>
        <p:spPr>
          <a:xfrm>
            <a:off x="4948275" y="2534775"/>
            <a:ext cx="39789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BitChat</a:t>
            </a:r>
            <a:endParaRPr sz="1100">
              <a:solidFill>
                <a:schemeClr val="accent6"/>
              </a:solidFill>
              <a:latin typeface="Inter"/>
              <a:ea typeface="Inter"/>
              <a:cs typeface="Inter"/>
              <a:sym typeface="Inter"/>
            </a:endParaRPr>
          </a:p>
        </p:txBody>
      </p:sp>
      <p:pic>
        <p:nvPicPr>
          <p:cNvPr id="243" name="Google Shape;243;p31"/>
          <p:cNvPicPr preferRelativeResize="0"/>
          <p:nvPr/>
        </p:nvPicPr>
        <p:blipFill>
          <a:blip r:embed="rId4">
            <a:alphaModFix/>
          </a:blip>
          <a:stretch>
            <a:fillRect/>
          </a:stretch>
        </p:blipFill>
        <p:spPr>
          <a:xfrm>
            <a:off x="4948299" y="1202350"/>
            <a:ext cx="3978914" cy="1317975"/>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Vibe Coding Example</a:t>
            </a:r>
            <a:endParaRPr>
              <a:solidFill>
                <a:srgbClr val="25326F"/>
              </a:solidFill>
              <a:latin typeface="Francois One"/>
              <a:ea typeface="Francois One"/>
              <a:cs typeface="Francois One"/>
              <a:sym typeface="Francois One"/>
            </a:endParaRPr>
          </a:p>
        </p:txBody>
      </p:sp>
      <p:sp>
        <p:nvSpPr>
          <p:cNvPr id="249" name="Google Shape;249;p3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19</a:t>
            </a:fld>
            <a:endParaRPr sz="800">
              <a:latin typeface="Nunito"/>
              <a:ea typeface="Nunito"/>
              <a:cs typeface="Nunito"/>
              <a:sym typeface="Nunito"/>
            </a:endParaRPr>
          </a:p>
        </p:txBody>
      </p:sp>
      <p:sp>
        <p:nvSpPr>
          <p:cNvPr id="250" name="Google Shape;250;p32"/>
          <p:cNvSpPr txBox="1">
            <a:spLocks noGrp="1"/>
          </p:cNvSpPr>
          <p:nvPr>
            <p:ph type="body" idx="1"/>
          </p:nvPr>
        </p:nvSpPr>
        <p:spPr>
          <a:xfrm>
            <a:off x="311700" y="1152475"/>
            <a:ext cx="44973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u="sng">
                <a:solidFill>
                  <a:schemeClr val="hlink"/>
                </a:solidFill>
                <a:hlinkClick r:id="rId3"/>
              </a:rPr>
              <a:t>worldofclaudecraft </a:t>
            </a:r>
            <a:r>
              <a:rPr lang="en"/>
              <a:t>is a free open-source role-playing game like the early World of Warcraft that was vibe-coded in around two days using Claude code.</a:t>
            </a:r>
            <a:endParaRPr/>
          </a:p>
          <a:p>
            <a:pPr marL="0" marR="0" lvl="0" indent="0" algn="l" rtl="0">
              <a:lnSpc>
                <a:spcPct val="150000"/>
              </a:lnSpc>
              <a:spcBef>
                <a:spcPts val="1600"/>
              </a:spcBef>
              <a:spcAft>
                <a:spcPts val="0"/>
              </a:spcAft>
              <a:buNone/>
            </a:pPr>
            <a:r>
              <a:rPr lang="en"/>
              <a:t>It is nowhere near the quality of paid games but it is quite impressive for the time taken to build it.</a:t>
            </a:r>
            <a:endParaRPr/>
          </a:p>
          <a:p>
            <a:pPr marL="0" marR="0" lvl="0" indent="0" algn="l" rtl="0">
              <a:lnSpc>
                <a:spcPct val="150000"/>
              </a:lnSpc>
              <a:spcBef>
                <a:spcPts val="1600"/>
              </a:spcBef>
              <a:spcAft>
                <a:spcPts val="1600"/>
              </a:spcAft>
              <a:buNone/>
            </a:pPr>
            <a:endParaRPr sz="1600"/>
          </a:p>
        </p:txBody>
      </p:sp>
      <p:sp>
        <p:nvSpPr>
          <p:cNvPr id="251" name="Google Shape;251;p3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52" name="Google Shape;252;p32"/>
          <p:cNvSpPr txBox="1"/>
          <p:nvPr/>
        </p:nvSpPr>
        <p:spPr>
          <a:xfrm>
            <a:off x="5176924" y="2995275"/>
            <a:ext cx="36918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u="sng">
                <a:solidFill>
                  <a:schemeClr val="lt1"/>
                </a:solidFill>
                <a:latin typeface="Inter"/>
                <a:ea typeface="Inter"/>
                <a:cs typeface="Inter"/>
                <a:sym typeface="Inter"/>
                <a:hlinkClick r:id="rId3">
                  <a:extLst>
                    <a:ext uri="{A12FA001-AC4F-418D-AE19-62706E023703}">
                      <ahyp:hlinkClr xmlns:ahyp="http://schemas.microsoft.com/office/drawing/2018/hyperlinkcolor" val="tx"/>
                    </a:ext>
                  </a:extLst>
                </a:hlinkClick>
              </a:rPr>
              <a:t>worldofclaudecraft.com</a:t>
            </a:r>
            <a:endParaRPr sz="1100">
              <a:solidFill>
                <a:schemeClr val="lt1"/>
              </a:solidFill>
              <a:latin typeface="Inter"/>
              <a:ea typeface="Inter"/>
              <a:cs typeface="Inter"/>
              <a:sym typeface="Inter"/>
            </a:endParaRPr>
          </a:p>
        </p:txBody>
      </p:sp>
      <p:pic>
        <p:nvPicPr>
          <p:cNvPr id="253" name="Google Shape;253;p32"/>
          <p:cNvPicPr preferRelativeResize="0"/>
          <p:nvPr/>
        </p:nvPicPr>
        <p:blipFill>
          <a:blip r:embed="rId4">
            <a:alphaModFix/>
          </a:blip>
          <a:stretch>
            <a:fillRect/>
          </a:stretch>
        </p:blipFill>
        <p:spPr>
          <a:xfrm>
            <a:off x="5176875" y="1017725"/>
            <a:ext cx="3691873" cy="1977551"/>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Learning objectives</a:t>
            </a:r>
            <a:endParaRPr>
              <a:solidFill>
                <a:srgbClr val="25326F"/>
              </a:solidFill>
              <a:latin typeface="Francois One"/>
              <a:ea typeface="Francois One"/>
              <a:cs typeface="Francois One"/>
              <a:sym typeface="Francois One"/>
            </a:endParaRPr>
          </a:p>
        </p:txBody>
      </p:sp>
      <p:sp>
        <p:nvSpPr>
          <p:cNvPr id="70" name="Google Shape;70;p1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a:t>
            </a:fld>
            <a:endParaRPr sz="800">
              <a:latin typeface="Nunito"/>
              <a:ea typeface="Nunito"/>
              <a:cs typeface="Nunito"/>
              <a:sym typeface="Nunito"/>
            </a:endParaRPr>
          </a:p>
        </p:txBody>
      </p:sp>
      <p:sp>
        <p:nvSpPr>
          <p:cNvPr id="71" name="Google Shape;71;p15"/>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 sz="1600"/>
              <a:t>By the end of this lesson, you will understand:</a:t>
            </a:r>
            <a:endParaRPr sz="1600"/>
          </a:p>
          <a:p>
            <a:pPr marL="457200" marR="0" lvl="0" indent="-330200" algn="l" rtl="0">
              <a:lnSpc>
                <a:spcPct val="150000"/>
              </a:lnSpc>
              <a:spcBef>
                <a:spcPts val="1600"/>
              </a:spcBef>
              <a:spcAft>
                <a:spcPts val="0"/>
              </a:spcAft>
              <a:buSzPts val="1600"/>
              <a:buChar char="●"/>
            </a:pPr>
            <a:r>
              <a:rPr lang="en" sz="1600"/>
              <a:t>How to write clear prompts using STAR</a:t>
            </a:r>
            <a:endParaRPr sz="1600"/>
          </a:p>
          <a:p>
            <a:pPr marL="457200" marR="0" lvl="0" indent="-330200" algn="l" rtl="0">
              <a:lnSpc>
                <a:spcPct val="150000"/>
              </a:lnSpc>
              <a:spcBef>
                <a:spcPts val="0"/>
              </a:spcBef>
              <a:spcAft>
                <a:spcPts val="0"/>
              </a:spcAft>
              <a:buSzPts val="1600"/>
              <a:buChar char="●"/>
            </a:pPr>
            <a:r>
              <a:rPr lang="en" sz="1600"/>
              <a:t>What vibe coding is and how it can build apps quickly</a:t>
            </a:r>
            <a:endParaRPr sz="1600"/>
          </a:p>
          <a:p>
            <a:pPr marL="457200" marR="0" lvl="0" indent="-330200" algn="l" rtl="0">
              <a:lnSpc>
                <a:spcPct val="150000"/>
              </a:lnSpc>
              <a:spcBef>
                <a:spcPts val="0"/>
              </a:spcBef>
              <a:spcAft>
                <a:spcPts val="0"/>
              </a:spcAft>
              <a:buSzPts val="1600"/>
              <a:buChar char="●"/>
            </a:pPr>
            <a:r>
              <a:rPr lang="en" sz="1600"/>
              <a:t>How design thinking helps solve the right problem</a:t>
            </a:r>
            <a:endParaRPr sz="1600"/>
          </a:p>
          <a:p>
            <a:pPr marL="457200" marR="0" lvl="0" indent="-330200" algn="l" rtl="0">
              <a:lnSpc>
                <a:spcPct val="150000"/>
              </a:lnSpc>
              <a:spcBef>
                <a:spcPts val="0"/>
              </a:spcBef>
              <a:spcAft>
                <a:spcPts val="0"/>
              </a:spcAft>
              <a:buSzPts val="1600"/>
              <a:buChar char="●"/>
            </a:pPr>
            <a:r>
              <a:rPr lang="en" sz="1600"/>
              <a:t>How to understand users, frame problems and write user stories </a:t>
            </a:r>
            <a:endParaRPr sz="1600"/>
          </a:p>
          <a:p>
            <a:pPr marL="457200" marR="0" lvl="0" indent="-330200" algn="l" rtl="0">
              <a:lnSpc>
                <a:spcPct val="150000"/>
              </a:lnSpc>
              <a:spcBef>
                <a:spcPts val="0"/>
              </a:spcBef>
              <a:spcAft>
                <a:spcPts val="0"/>
              </a:spcAft>
              <a:buSzPts val="1600"/>
              <a:buChar char="●"/>
            </a:pPr>
            <a:r>
              <a:rPr lang="en" sz="1600"/>
              <a:t>How prototypes help test and improve ideas</a:t>
            </a:r>
            <a:endParaRPr sz="1600"/>
          </a:p>
          <a:p>
            <a:pPr marL="457200" marR="0" lvl="0" indent="-330200" algn="l" rtl="0">
              <a:lnSpc>
                <a:spcPct val="150000"/>
              </a:lnSpc>
              <a:spcBef>
                <a:spcPts val="0"/>
              </a:spcBef>
              <a:spcAft>
                <a:spcPts val="0"/>
              </a:spcAft>
              <a:buSzPts val="1600"/>
              <a:buChar char="●"/>
            </a:pPr>
            <a:r>
              <a:rPr lang="en" sz="1600"/>
              <a:t>What AI agents are, what tools they use and how permissions work </a:t>
            </a:r>
            <a:endParaRPr sz="1600"/>
          </a:p>
          <a:p>
            <a:pPr marL="457200" marR="0" lvl="0" indent="-330200" algn="l" rtl="0">
              <a:lnSpc>
                <a:spcPct val="150000"/>
              </a:lnSpc>
              <a:spcBef>
                <a:spcPts val="0"/>
              </a:spcBef>
              <a:spcAft>
                <a:spcPts val="0"/>
              </a:spcAft>
              <a:buSzPts val="1600"/>
              <a:buChar char="●"/>
            </a:pPr>
            <a:r>
              <a:rPr lang="en" sz="1600"/>
              <a:t>How to use vibe coding and agents responsibly and manage risks</a:t>
            </a:r>
            <a:endParaRPr sz="1600"/>
          </a:p>
          <a:p>
            <a:pPr marL="457200" marR="0" lvl="0" indent="-330200" algn="l" rtl="0">
              <a:lnSpc>
                <a:spcPct val="150000"/>
              </a:lnSpc>
              <a:spcBef>
                <a:spcPts val="0"/>
              </a:spcBef>
              <a:spcAft>
                <a:spcPts val="0"/>
              </a:spcAft>
              <a:buSzPts val="1600"/>
              <a:buChar char="●"/>
            </a:pPr>
            <a:r>
              <a:rPr lang="en" sz="1600"/>
              <a:t>How vibe coding and AI agents might change future work </a:t>
            </a:r>
            <a:endParaRPr sz="1600"/>
          </a:p>
        </p:txBody>
      </p:sp>
      <p:sp>
        <p:nvSpPr>
          <p:cNvPr id="72" name="Google Shape;72;p1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57"/>
        <p:cNvGrpSpPr/>
        <p:nvPr/>
      </p:nvGrpSpPr>
      <p:grpSpPr>
        <a:xfrm>
          <a:off x="0" y="0"/>
          <a:ext cx="0" cy="0"/>
          <a:chOff x="0" y="0"/>
          <a:chExt cx="0" cy="0"/>
        </a:xfrm>
      </p:grpSpPr>
      <p:sp>
        <p:nvSpPr>
          <p:cNvPr id="258" name="Google Shape;258;p3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Risks of Vibe Coding for other people</a:t>
            </a:r>
            <a:endParaRPr>
              <a:solidFill>
                <a:srgbClr val="25326F"/>
              </a:solidFill>
              <a:latin typeface="Francois One"/>
              <a:ea typeface="Francois One"/>
              <a:cs typeface="Francois One"/>
              <a:sym typeface="Francois One"/>
            </a:endParaRPr>
          </a:p>
        </p:txBody>
      </p:sp>
      <p:sp>
        <p:nvSpPr>
          <p:cNvPr id="259" name="Google Shape;259;p3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20</a:t>
            </a:fld>
            <a:endParaRPr sz="800">
              <a:latin typeface="Nunito"/>
              <a:ea typeface="Nunito"/>
              <a:cs typeface="Nunito"/>
              <a:sym typeface="Nunito"/>
            </a:endParaRPr>
          </a:p>
        </p:txBody>
      </p:sp>
      <p:sp>
        <p:nvSpPr>
          <p:cNvPr id="260" name="Google Shape;260;p33"/>
          <p:cNvSpPr txBox="1">
            <a:spLocks noGrp="1"/>
          </p:cNvSpPr>
          <p:nvPr>
            <p:ph type="body" idx="1"/>
          </p:nvPr>
        </p:nvSpPr>
        <p:spPr>
          <a:xfrm>
            <a:off x="311700" y="1152475"/>
            <a:ext cx="4946100" cy="40878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500" b="1"/>
              <a:t>💀 It might look finished but still be broken</a:t>
            </a:r>
            <a:r>
              <a:rPr lang="en" sz="1500"/>
              <a:t>. The app may seem like it works but actually have hidden bugs you can’t see.</a:t>
            </a:r>
            <a:endParaRPr sz="1500"/>
          </a:p>
          <a:p>
            <a:pPr marL="0" marR="0" lvl="0" indent="0" algn="l" rtl="0">
              <a:lnSpc>
                <a:spcPct val="150000"/>
              </a:lnSpc>
              <a:spcBef>
                <a:spcPts val="1600"/>
              </a:spcBef>
              <a:spcAft>
                <a:spcPts val="0"/>
              </a:spcAft>
              <a:buNone/>
            </a:pPr>
            <a:r>
              <a:rPr lang="en" sz="1500" b="1"/>
              <a:t>💀 You may not understand the code</a:t>
            </a:r>
            <a:r>
              <a:rPr lang="en" sz="1500"/>
              <a:t>. If you cannot explain it, it is hard to fix or trust it. A </a:t>
            </a:r>
            <a:r>
              <a:rPr lang="en" sz="1500" u="sng">
                <a:solidFill>
                  <a:schemeClr val="hlink"/>
                </a:solidFill>
                <a:hlinkClick r:id="rId3"/>
              </a:rPr>
              <a:t>junior Indian programmer</a:t>
            </a:r>
            <a:r>
              <a:rPr lang="en" sz="1500"/>
              <a:t> was fired after he relied on vibe coding and caused a production line stoppage.</a:t>
            </a:r>
            <a:endParaRPr sz="1500"/>
          </a:p>
          <a:p>
            <a:pPr marL="0" marR="0" lvl="0" indent="0" algn="l" rtl="0">
              <a:lnSpc>
                <a:spcPct val="150000"/>
              </a:lnSpc>
              <a:spcBef>
                <a:spcPts val="1600"/>
              </a:spcBef>
              <a:spcAft>
                <a:spcPts val="0"/>
              </a:spcAft>
              <a:buNone/>
            </a:pPr>
            <a:r>
              <a:rPr lang="en" sz="1500" b="1"/>
              <a:t>💀 It can create unsafe apps</a:t>
            </a:r>
            <a:r>
              <a:rPr lang="en" sz="1500"/>
              <a:t>. For example, apps that collect names, photos, passwords, or payment details.</a:t>
            </a:r>
            <a:endParaRPr sz="1500"/>
          </a:p>
          <a:p>
            <a:pPr marL="0" marR="0" lvl="0" indent="0" algn="l" rtl="0">
              <a:lnSpc>
                <a:spcPct val="150000"/>
              </a:lnSpc>
              <a:spcBef>
                <a:spcPts val="1600"/>
              </a:spcBef>
              <a:spcAft>
                <a:spcPts val="1600"/>
              </a:spcAft>
              <a:buNone/>
            </a:pPr>
            <a:endParaRPr sz="1600"/>
          </a:p>
        </p:txBody>
      </p:sp>
      <p:sp>
        <p:nvSpPr>
          <p:cNvPr id="261" name="Google Shape;261;p3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62" name="Google Shape;262;p33"/>
          <p:cNvPicPr preferRelativeResize="0"/>
          <p:nvPr/>
        </p:nvPicPr>
        <p:blipFill>
          <a:blip r:embed="rId4">
            <a:alphaModFix/>
          </a:blip>
          <a:stretch>
            <a:fillRect/>
          </a:stretch>
        </p:blipFill>
        <p:spPr>
          <a:xfrm>
            <a:off x="5362160" y="1135162"/>
            <a:ext cx="3343050" cy="2969999"/>
          </a:xfrm>
          <a:prstGeom prst="rect">
            <a:avLst/>
          </a:prstGeom>
          <a:noFill/>
          <a:ln w="9525" cap="flat" cmpd="sng">
            <a:solidFill>
              <a:schemeClr val="accent2"/>
            </a:solidFill>
            <a:prstDash val="solid"/>
            <a:round/>
            <a:headEnd type="none" w="sm" len="sm"/>
            <a:tailEnd type="none" w="sm" len="sm"/>
          </a:ln>
        </p:spPr>
      </p:pic>
      <p:sp>
        <p:nvSpPr>
          <p:cNvPr id="263" name="Google Shape;263;p33"/>
          <p:cNvSpPr txBox="1"/>
          <p:nvPr/>
        </p:nvSpPr>
        <p:spPr>
          <a:xfrm>
            <a:off x="5362086" y="4105150"/>
            <a:ext cx="3343200" cy="303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XDA Developers</a:t>
            </a:r>
            <a:endParaRPr sz="1100">
              <a:solidFill>
                <a:schemeClr val="accent6"/>
              </a:solidFill>
              <a:latin typeface="Inter"/>
              <a:ea typeface="Inter"/>
              <a:cs typeface="Inter"/>
              <a:sym typeface="Inte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67"/>
        <p:cNvGrpSpPr/>
        <p:nvPr/>
      </p:nvGrpSpPr>
      <p:grpSpPr>
        <a:xfrm>
          <a:off x="0" y="0"/>
          <a:ext cx="0" cy="0"/>
          <a:chOff x="0" y="0"/>
          <a:chExt cx="0" cy="0"/>
        </a:xfrm>
      </p:grpSpPr>
      <p:sp>
        <p:nvSpPr>
          <p:cNvPr id="268" name="Google Shape;268;p3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Risks of Vibe Coding for your own learning</a:t>
            </a:r>
            <a:endParaRPr>
              <a:solidFill>
                <a:srgbClr val="25326F"/>
              </a:solidFill>
              <a:latin typeface="Francois One"/>
              <a:ea typeface="Francois One"/>
              <a:cs typeface="Francois One"/>
              <a:sym typeface="Francois One"/>
            </a:endParaRPr>
          </a:p>
        </p:txBody>
      </p:sp>
      <p:sp>
        <p:nvSpPr>
          <p:cNvPr id="269" name="Google Shape;269;p3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21</a:t>
            </a:fld>
            <a:endParaRPr sz="800">
              <a:latin typeface="Nunito"/>
              <a:ea typeface="Nunito"/>
              <a:cs typeface="Nunito"/>
              <a:sym typeface="Nunito"/>
            </a:endParaRPr>
          </a:p>
        </p:txBody>
      </p:sp>
      <p:sp>
        <p:nvSpPr>
          <p:cNvPr id="270" name="Google Shape;270;p34"/>
          <p:cNvSpPr txBox="1">
            <a:spLocks noGrp="1"/>
          </p:cNvSpPr>
          <p:nvPr>
            <p:ph type="body" idx="1"/>
          </p:nvPr>
        </p:nvSpPr>
        <p:spPr>
          <a:xfrm>
            <a:off x="311700" y="1152475"/>
            <a:ext cx="5748000" cy="40878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400" b="1" dirty="0"/>
              <a:t>Cognitive offloading</a:t>
            </a:r>
            <a:r>
              <a:rPr lang="en" sz="1400" dirty="0"/>
              <a:t>: As you learnt in the previous lesson, if the AI does all the thinking, you may not learn problem-solving skills.</a:t>
            </a:r>
            <a:endParaRPr sz="1400" dirty="0"/>
          </a:p>
          <a:p>
            <a:pPr marL="0" marR="0" lvl="0" indent="0" algn="l" rtl="0">
              <a:lnSpc>
                <a:spcPct val="150000"/>
              </a:lnSpc>
              <a:spcBef>
                <a:spcPts val="1600"/>
              </a:spcBef>
              <a:spcAft>
                <a:spcPts val="0"/>
              </a:spcAft>
              <a:buNone/>
            </a:pPr>
            <a:r>
              <a:rPr lang="en" sz="1400" dirty="0"/>
              <a:t>In an </a:t>
            </a:r>
            <a:r>
              <a:rPr lang="en" sz="1400" u="sng" dirty="0">
                <a:solidFill>
                  <a:schemeClr val="hlink"/>
                </a:solidFill>
                <a:hlinkClick r:id="rId3"/>
              </a:rPr>
              <a:t>experiment </a:t>
            </a:r>
            <a:r>
              <a:rPr lang="en" sz="1400" dirty="0"/>
              <a:t>with 1000 Turkish high school </a:t>
            </a:r>
            <a:r>
              <a:rPr lang="en" sz="1400" dirty="0" err="1"/>
              <a:t>Maths</a:t>
            </a:r>
            <a:r>
              <a:rPr lang="en" sz="1400" dirty="0"/>
              <a:t> students, access to an LLM improved their performance when </a:t>
            </a:r>
            <a:r>
              <a:rPr lang="en" sz="1400" dirty="0" err="1"/>
              <a:t>practising</a:t>
            </a:r>
            <a:r>
              <a:rPr lang="en" sz="1400" dirty="0"/>
              <a:t>, however during closed-book exams they performed 17% worse than those who didn’t use LLMs.</a:t>
            </a:r>
            <a:endParaRPr sz="1400" dirty="0"/>
          </a:p>
          <a:p>
            <a:pPr marL="0" marR="0" lvl="0" indent="0" algn="l" rtl="0">
              <a:lnSpc>
                <a:spcPct val="150000"/>
              </a:lnSpc>
              <a:spcBef>
                <a:spcPts val="1600"/>
              </a:spcBef>
              <a:spcAft>
                <a:spcPts val="0"/>
              </a:spcAft>
              <a:buNone/>
            </a:pPr>
            <a:r>
              <a:rPr lang="en" sz="1400" dirty="0"/>
              <a:t>In a </a:t>
            </a:r>
            <a:r>
              <a:rPr lang="en" sz="1400" u="sng" dirty="0">
                <a:solidFill>
                  <a:schemeClr val="hlink"/>
                </a:solidFill>
                <a:hlinkClick r:id="rId4"/>
              </a:rPr>
              <a:t>smaller </a:t>
            </a:r>
            <a:r>
              <a:rPr lang="en" sz="1400" u="sng" dirty="0">
                <a:solidFill>
                  <a:schemeClr val="hlink"/>
                </a:solidFill>
                <a:hlinkClick r:id="rId4"/>
              </a:rPr>
              <a:t>study</a:t>
            </a:r>
            <a:r>
              <a:rPr lang="en" sz="1400" dirty="0"/>
              <a:t> of 21 university students new to programming, struggling students who used GenAI to finish a task walked away believing they were better at coding than they were.</a:t>
            </a:r>
            <a:endParaRPr sz="1400" dirty="0"/>
          </a:p>
          <a:p>
            <a:pPr marL="0" marR="0" lvl="0" indent="0" algn="l" rtl="0">
              <a:lnSpc>
                <a:spcPct val="150000"/>
              </a:lnSpc>
              <a:spcBef>
                <a:spcPts val="1600"/>
              </a:spcBef>
              <a:spcAft>
                <a:spcPts val="1600"/>
              </a:spcAft>
              <a:buNone/>
            </a:pPr>
            <a:endParaRPr sz="1400" dirty="0"/>
          </a:p>
        </p:txBody>
      </p:sp>
      <p:sp>
        <p:nvSpPr>
          <p:cNvPr id="271" name="Google Shape;271;p3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72" name="Google Shape;272;p34"/>
          <p:cNvPicPr preferRelativeResize="0"/>
          <p:nvPr/>
        </p:nvPicPr>
        <p:blipFill>
          <a:blip r:embed="rId5">
            <a:alphaModFix/>
          </a:blip>
          <a:stretch>
            <a:fillRect/>
          </a:stretch>
        </p:blipFill>
        <p:spPr>
          <a:xfrm>
            <a:off x="6060025" y="1638975"/>
            <a:ext cx="2996224" cy="1881750"/>
          </a:xfrm>
          <a:prstGeom prst="rect">
            <a:avLst/>
          </a:prstGeom>
          <a:noFill/>
          <a:ln w="9525" cap="flat" cmpd="sng">
            <a:solidFill>
              <a:schemeClr val="accent2"/>
            </a:solidFill>
            <a:prstDash val="solid"/>
            <a:round/>
            <a:headEnd type="none" w="sm" len="sm"/>
            <a:tailEnd type="none" w="sm" len="sm"/>
          </a:ln>
        </p:spPr>
      </p:pic>
      <p:sp>
        <p:nvSpPr>
          <p:cNvPr id="273" name="Google Shape;273;p34"/>
          <p:cNvSpPr txBox="1"/>
          <p:nvPr/>
        </p:nvSpPr>
        <p:spPr>
          <a:xfrm>
            <a:off x="6059775" y="3543978"/>
            <a:ext cx="2996100" cy="4614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0" rIns="91425" bIns="91425" anchor="t" anchorCtr="0">
            <a:noAutofit/>
          </a:bodyPr>
          <a:lstStyle/>
          <a:p>
            <a:pPr marL="0" lvl="0" indent="0" algn="l" rtl="0">
              <a:spcBef>
                <a:spcPts val="0"/>
              </a:spcBef>
              <a:spcAft>
                <a:spcPts val="0"/>
              </a:spcAft>
              <a:buNone/>
            </a:pPr>
            <a:r>
              <a:rPr lang="en" sz="1000">
                <a:solidFill>
                  <a:schemeClr val="accent6"/>
                </a:solidFill>
                <a:latin typeface="Inter"/>
                <a:ea typeface="Inter"/>
                <a:cs typeface="Inter"/>
                <a:sym typeface="Inter"/>
              </a:rPr>
              <a:t>Source: </a:t>
            </a:r>
            <a:r>
              <a:rPr lang="en" sz="10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OECD Digital Education Outlook 2026</a:t>
            </a:r>
            <a:r>
              <a:rPr lang="en" sz="1800">
                <a:solidFill>
                  <a:schemeClr val="accent6"/>
                </a:solidFill>
                <a:latin typeface="Inter"/>
                <a:ea typeface="Inter"/>
                <a:cs typeface="Inter"/>
                <a:sym typeface="Inter"/>
              </a:rPr>
              <a:t> </a:t>
            </a:r>
            <a:endParaRPr sz="1800">
              <a:solidFill>
                <a:schemeClr val="accent6"/>
              </a:solidFill>
              <a:latin typeface="Inter"/>
              <a:ea typeface="Inter"/>
              <a:cs typeface="Inter"/>
              <a:sym typeface="Inte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3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7.02: Vibe Coding</a:t>
            </a:r>
            <a:endParaRPr/>
          </a:p>
          <a:p>
            <a:pPr marL="0" lvl="0" indent="0" algn="l" rtl="0">
              <a:spcBef>
                <a:spcPts val="0"/>
              </a:spcBef>
              <a:spcAft>
                <a:spcPts val="0"/>
              </a:spcAft>
              <a:buNone/>
            </a:pPr>
            <a:endParaRPr/>
          </a:p>
        </p:txBody>
      </p:sp>
      <p:sp>
        <p:nvSpPr>
          <p:cNvPr id="279" name="Google Shape;279;p3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22</a:t>
            </a:fld>
            <a:endParaRPr sz="800">
              <a:latin typeface="Nunito"/>
              <a:ea typeface="Nunito"/>
              <a:cs typeface="Nunito"/>
              <a:sym typeface="Nunito"/>
            </a:endParaRPr>
          </a:p>
        </p:txBody>
      </p:sp>
      <p:sp>
        <p:nvSpPr>
          <p:cNvPr id="280" name="Google Shape;280;p3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281" name="Google Shape;281;p35"/>
          <p:cNvSpPr txBox="1"/>
          <p:nvPr/>
        </p:nvSpPr>
        <p:spPr>
          <a:xfrm>
            <a:off x="311700" y="1102000"/>
            <a:ext cx="6612300" cy="38412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800" u="sng">
                <a:solidFill>
                  <a:schemeClr val="hlink"/>
                </a:solidFill>
                <a:latin typeface="Nunito"/>
                <a:ea typeface="Nunito"/>
                <a:cs typeface="Nunito"/>
                <a:sym typeface="Nunito"/>
                <a:hlinkClick r:id="rId3"/>
              </a:rPr>
              <a:t>Complete the activity on the platform here.</a:t>
            </a:r>
            <a:endParaRPr sz="1800">
              <a:solidFill>
                <a:schemeClr val="dk2"/>
              </a:solidFill>
              <a:latin typeface="Nunito"/>
              <a:ea typeface="Nunito"/>
              <a:cs typeface="Nunito"/>
              <a:sym typeface="Nunito"/>
            </a:endParaRPr>
          </a:p>
          <a:p>
            <a:pPr marL="0" lvl="0" indent="0" algn="l" rtl="0">
              <a:spcBef>
                <a:spcPts val="0"/>
              </a:spcBef>
              <a:spcAft>
                <a:spcPts val="0"/>
              </a:spcAft>
              <a:buNone/>
            </a:pPr>
            <a:endParaRPr sz="1800">
              <a:solidFill>
                <a:schemeClr val="dk2"/>
              </a:solidFill>
              <a:latin typeface="Nunito"/>
              <a:ea typeface="Nunito"/>
              <a:cs typeface="Nunito"/>
              <a:sym typeface="Nunito"/>
            </a:endParaRPr>
          </a:p>
          <a:p>
            <a:pPr marL="0" lvl="0" indent="0" algn="l" rtl="0">
              <a:spcBef>
                <a:spcPts val="0"/>
              </a:spcBef>
              <a:spcAft>
                <a:spcPts val="0"/>
              </a:spcAft>
              <a:buNone/>
            </a:pPr>
            <a:r>
              <a:rPr lang="en" sz="1800" u="sng">
                <a:solidFill>
                  <a:schemeClr val="hlink"/>
                </a:solidFill>
                <a:latin typeface="Nunito"/>
                <a:ea typeface="Nunito"/>
                <a:cs typeface="Nunito"/>
                <a:sym typeface="Nunito"/>
                <a:hlinkClick r:id="rId4"/>
              </a:rPr>
              <a:t>Worksheet can be downloaded here.</a:t>
            </a:r>
            <a:endParaRPr sz="1800">
              <a:solidFill>
                <a:schemeClr val="dk2"/>
              </a:solidFill>
              <a:latin typeface="Nunito"/>
              <a:ea typeface="Nunito"/>
              <a:cs typeface="Nunito"/>
              <a:sym typeface="Nunito"/>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3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Design Thinking and Vibe Coding</a:t>
            </a:r>
            <a:endParaRPr>
              <a:solidFill>
                <a:srgbClr val="25326F"/>
              </a:solidFill>
              <a:latin typeface="Francois One"/>
              <a:ea typeface="Francois One"/>
              <a:cs typeface="Francois One"/>
              <a:sym typeface="Francois One"/>
            </a:endParaRPr>
          </a:p>
        </p:txBody>
      </p:sp>
      <p:sp>
        <p:nvSpPr>
          <p:cNvPr id="287" name="Google Shape;287;p3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23</a:t>
            </a:fld>
            <a:endParaRPr sz="800">
              <a:latin typeface="Nunito"/>
              <a:ea typeface="Nunito"/>
              <a:cs typeface="Nunito"/>
              <a:sym typeface="Nunito"/>
            </a:endParaRPr>
          </a:p>
        </p:txBody>
      </p:sp>
      <p:sp>
        <p:nvSpPr>
          <p:cNvPr id="288" name="Google Shape;288;p36"/>
          <p:cNvSpPr txBox="1">
            <a:spLocks noGrp="1"/>
          </p:cNvSpPr>
          <p:nvPr>
            <p:ph type="body" idx="1"/>
          </p:nvPr>
        </p:nvSpPr>
        <p:spPr>
          <a:xfrm>
            <a:off x="311700" y="1174650"/>
            <a:ext cx="48222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We’ve looked at how to write prompts and how we can generate apps and websites with vibe coding</a:t>
            </a:r>
            <a:endParaRPr sz="1600"/>
          </a:p>
          <a:p>
            <a:pPr marL="457200" marR="0" lvl="0" indent="-330200" algn="l" rtl="0">
              <a:lnSpc>
                <a:spcPct val="150000"/>
              </a:lnSpc>
              <a:spcBef>
                <a:spcPts val="0"/>
              </a:spcBef>
              <a:spcAft>
                <a:spcPts val="0"/>
              </a:spcAft>
              <a:buSzPts val="1600"/>
              <a:buChar char="●"/>
            </a:pPr>
            <a:r>
              <a:rPr lang="en" sz="1600"/>
              <a:t>But let’s step back and think about why we would use vibe coding and the problems we are trying to solve.</a:t>
            </a:r>
            <a:endParaRPr sz="1600"/>
          </a:p>
          <a:p>
            <a:pPr marL="457200" marR="0" lvl="0" indent="-330200" algn="l" rtl="0">
              <a:lnSpc>
                <a:spcPct val="150000"/>
              </a:lnSpc>
              <a:spcBef>
                <a:spcPts val="0"/>
              </a:spcBef>
              <a:spcAft>
                <a:spcPts val="0"/>
              </a:spcAft>
              <a:buSzPts val="1600"/>
              <a:buChar char="●"/>
            </a:pPr>
            <a:r>
              <a:rPr lang="en" sz="1600" b="1"/>
              <a:t>Design Thinking </a:t>
            </a:r>
            <a:r>
              <a:rPr lang="en" sz="1600"/>
              <a:t>is a process we can use to frame problems and come up with solutions (such as apps) to address them.</a:t>
            </a:r>
            <a:endParaRPr sz="1600"/>
          </a:p>
          <a:p>
            <a:pPr marL="0" marR="0" lvl="0" indent="0" algn="l" rtl="0">
              <a:lnSpc>
                <a:spcPct val="150000"/>
              </a:lnSpc>
              <a:spcBef>
                <a:spcPts val="1600"/>
              </a:spcBef>
              <a:spcAft>
                <a:spcPts val="1600"/>
              </a:spcAft>
              <a:buNone/>
            </a:pPr>
            <a:endParaRPr sz="1600"/>
          </a:p>
        </p:txBody>
      </p:sp>
      <p:sp>
        <p:nvSpPr>
          <p:cNvPr id="289" name="Google Shape;289;p3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290" name="Google Shape;290;p36"/>
          <p:cNvPicPr preferRelativeResize="0"/>
          <p:nvPr/>
        </p:nvPicPr>
        <p:blipFill rotWithShape="1">
          <a:blip r:embed="rId3">
            <a:alphaModFix/>
          </a:blip>
          <a:srcRect/>
          <a:stretch/>
        </p:blipFill>
        <p:spPr>
          <a:xfrm>
            <a:off x="5491600" y="989067"/>
            <a:ext cx="3340691" cy="3340691"/>
          </a:xfrm>
          <a:prstGeom prst="rect">
            <a:avLst/>
          </a:prstGeom>
          <a:noFill/>
          <a:ln w="9525" cap="flat" cmpd="sng">
            <a:solidFill>
              <a:schemeClr val="accent2"/>
            </a:solidFill>
            <a:prstDash val="solid"/>
            <a:round/>
            <a:headEnd type="none" w="sm" len="sm"/>
            <a:tailEnd type="none" w="sm" len="sm"/>
          </a:ln>
        </p:spPr>
      </p:pic>
      <p:sp>
        <p:nvSpPr>
          <p:cNvPr id="291" name="Google Shape;291;p36"/>
          <p:cNvSpPr txBox="1"/>
          <p:nvPr/>
        </p:nvSpPr>
        <p:spPr>
          <a:xfrm>
            <a:off x="5484200" y="4337167"/>
            <a:ext cx="3355800" cy="283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Generated using Nano Banana</a:t>
            </a:r>
            <a:endParaRPr sz="1100">
              <a:solidFill>
                <a:schemeClr val="accent6"/>
              </a:solidFill>
              <a:latin typeface="Inter"/>
              <a:ea typeface="Inter"/>
              <a:cs typeface="Inter"/>
              <a:sym typeface="Inte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95"/>
        <p:cNvGrpSpPr/>
        <p:nvPr/>
      </p:nvGrpSpPr>
      <p:grpSpPr>
        <a:xfrm>
          <a:off x="0" y="0"/>
          <a:ext cx="0" cy="0"/>
          <a:chOff x="0" y="0"/>
          <a:chExt cx="0" cy="0"/>
        </a:xfrm>
      </p:grpSpPr>
      <p:sp>
        <p:nvSpPr>
          <p:cNvPr id="296" name="Google Shape;296;p3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Steps of Design Thinking Process</a:t>
            </a:r>
            <a:endParaRPr>
              <a:solidFill>
                <a:srgbClr val="25326F"/>
              </a:solidFill>
              <a:latin typeface="Francois One"/>
              <a:ea typeface="Francois One"/>
              <a:cs typeface="Francois One"/>
              <a:sym typeface="Francois One"/>
            </a:endParaRPr>
          </a:p>
        </p:txBody>
      </p:sp>
      <p:sp>
        <p:nvSpPr>
          <p:cNvPr id="297" name="Google Shape;297;p3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24</a:t>
            </a:fld>
            <a:endParaRPr sz="800">
              <a:latin typeface="Nunito"/>
              <a:ea typeface="Nunito"/>
              <a:cs typeface="Nunito"/>
              <a:sym typeface="Nunito"/>
            </a:endParaRPr>
          </a:p>
        </p:txBody>
      </p:sp>
      <p:sp>
        <p:nvSpPr>
          <p:cNvPr id="298" name="Google Shape;298;p37"/>
          <p:cNvSpPr txBox="1">
            <a:spLocks noGrp="1"/>
          </p:cNvSpPr>
          <p:nvPr>
            <p:ph type="body" idx="1"/>
          </p:nvPr>
        </p:nvSpPr>
        <p:spPr>
          <a:xfrm>
            <a:off x="311700" y="1174650"/>
            <a:ext cx="55311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b="1"/>
              <a:t>Empathise: </a:t>
            </a:r>
            <a:r>
              <a:rPr lang="en" sz="1600"/>
              <a:t>Talk to people. Understand their feelings.</a:t>
            </a:r>
            <a:endParaRPr sz="1600"/>
          </a:p>
          <a:p>
            <a:pPr marL="457200" marR="0" lvl="0" indent="-330200" algn="l" rtl="0">
              <a:lnSpc>
                <a:spcPct val="150000"/>
              </a:lnSpc>
              <a:spcBef>
                <a:spcPts val="0"/>
              </a:spcBef>
              <a:spcAft>
                <a:spcPts val="0"/>
              </a:spcAft>
              <a:buSzPts val="1600"/>
              <a:buChar char="●"/>
            </a:pPr>
            <a:r>
              <a:rPr lang="en" sz="1600" b="1"/>
              <a:t>Define: </a:t>
            </a:r>
            <a:r>
              <a:rPr lang="en" sz="1600"/>
              <a:t>Turn your feelings into one main problem question.</a:t>
            </a:r>
            <a:endParaRPr sz="1600"/>
          </a:p>
          <a:p>
            <a:pPr marL="457200" marR="0" lvl="0" indent="-330200" algn="l" rtl="0">
              <a:lnSpc>
                <a:spcPct val="150000"/>
              </a:lnSpc>
              <a:spcBef>
                <a:spcPts val="0"/>
              </a:spcBef>
              <a:spcAft>
                <a:spcPts val="0"/>
              </a:spcAft>
              <a:buSzPts val="1600"/>
              <a:buChar char="●"/>
            </a:pPr>
            <a:r>
              <a:rPr lang="en" sz="1600" b="1"/>
              <a:t>Ideate: </a:t>
            </a:r>
            <a:r>
              <a:rPr lang="en" sz="1600"/>
              <a:t>Brainstorm as many creative ideas as you can. No idea is too crazy.</a:t>
            </a:r>
            <a:endParaRPr sz="1600"/>
          </a:p>
          <a:p>
            <a:pPr marL="457200" marR="0" lvl="0" indent="-330200" algn="l" rtl="0">
              <a:lnSpc>
                <a:spcPct val="150000"/>
              </a:lnSpc>
              <a:spcBef>
                <a:spcPts val="0"/>
              </a:spcBef>
              <a:spcAft>
                <a:spcPts val="0"/>
              </a:spcAft>
              <a:buSzPts val="1600"/>
              <a:buChar char="●"/>
            </a:pPr>
            <a:r>
              <a:rPr lang="en" sz="1600" b="1"/>
              <a:t>Prototype: </a:t>
            </a:r>
            <a:r>
              <a:rPr lang="en" sz="1600"/>
              <a:t>Create a simple, quick example of your best idea. It could be a sketch or, paper model</a:t>
            </a:r>
            <a:endParaRPr sz="1600"/>
          </a:p>
          <a:p>
            <a:pPr marL="457200" marR="0" lvl="0" indent="-330200" algn="l" rtl="0">
              <a:lnSpc>
                <a:spcPct val="150000"/>
              </a:lnSpc>
              <a:spcBef>
                <a:spcPts val="0"/>
              </a:spcBef>
              <a:spcAft>
                <a:spcPts val="0"/>
              </a:spcAft>
              <a:buSzPts val="1600"/>
              <a:buChar char="●"/>
            </a:pPr>
            <a:r>
              <a:rPr lang="en" sz="1600" b="1"/>
              <a:t>Test: </a:t>
            </a:r>
            <a:r>
              <a:rPr lang="en" sz="1600"/>
              <a:t>Show your prototype to people and ask for their feedback.</a:t>
            </a:r>
            <a:endParaRPr sz="1600"/>
          </a:p>
          <a:p>
            <a:pPr marL="0" marR="0" lvl="0" indent="0" algn="l" rtl="0">
              <a:lnSpc>
                <a:spcPct val="150000"/>
              </a:lnSpc>
              <a:spcBef>
                <a:spcPts val="1600"/>
              </a:spcBef>
              <a:spcAft>
                <a:spcPts val="1600"/>
              </a:spcAft>
              <a:buNone/>
            </a:pPr>
            <a:endParaRPr sz="1600"/>
          </a:p>
        </p:txBody>
      </p:sp>
      <p:sp>
        <p:nvSpPr>
          <p:cNvPr id="299" name="Google Shape;299;p3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300" name="Google Shape;300;p37"/>
          <p:cNvSpPr txBox="1"/>
          <p:nvPr/>
        </p:nvSpPr>
        <p:spPr>
          <a:xfrm>
            <a:off x="6223875" y="296125"/>
            <a:ext cx="2515500" cy="5727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4000">
                <a:latin typeface="Roboto"/>
                <a:ea typeface="Roboto"/>
                <a:cs typeface="Roboto"/>
                <a:sym typeface="Roboto"/>
              </a:rPr>
              <a:t>👥</a:t>
            </a:r>
            <a:r>
              <a:rPr lang="en" sz="2400">
                <a:latin typeface="Roboto"/>
                <a:ea typeface="Roboto"/>
                <a:cs typeface="Roboto"/>
                <a:sym typeface="Roboto"/>
              </a:rPr>
              <a:t>  </a:t>
            </a:r>
            <a:r>
              <a:rPr lang="en" sz="2400">
                <a:solidFill>
                  <a:srgbClr val="595959"/>
                </a:solidFill>
                <a:latin typeface="Roboto"/>
                <a:ea typeface="Roboto"/>
                <a:cs typeface="Roboto"/>
                <a:sym typeface="Roboto"/>
              </a:rPr>
              <a:t>Empathise</a:t>
            </a:r>
            <a:endParaRPr sz="2400">
              <a:solidFill>
                <a:srgbClr val="595959"/>
              </a:solidFill>
              <a:latin typeface="Roboto"/>
              <a:ea typeface="Roboto"/>
              <a:cs typeface="Roboto"/>
              <a:sym typeface="Roboto"/>
            </a:endParaRPr>
          </a:p>
        </p:txBody>
      </p:sp>
      <p:sp>
        <p:nvSpPr>
          <p:cNvPr id="301" name="Google Shape;301;p37"/>
          <p:cNvSpPr txBox="1"/>
          <p:nvPr/>
        </p:nvSpPr>
        <p:spPr>
          <a:xfrm>
            <a:off x="6223875" y="1203775"/>
            <a:ext cx="2514600" cy="5727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4000">
                <a:latin typeface="Roboto"/>
                <a:ea typeface="Roboto"/>
                <a:cs typeface="Roboto"/>
                <a:sym typeface="Roboto"/>
              </a:rPr>
              <a:t>🎯</a:t>
            </a:r>
            <a:r>
              <a:rPr lang="en" sz="2400">
                <a:latin typeface="Roboto"/>
                <a:ea typeface="Roboto"/>
                <a:cs typeface="Roboto"/>
                <a:sym typeface="Roboto"/>
              </a:rPr>
              <a:t>  </a:t>
            </a:r>
            <a:r>
              <a:rPr lang="en" sz="2400">
                <a:solidFill>
                  <a:srgbClr val="595959"/>
                </a:solidFill>
                <a:latin typeface="Roboto"/>
                <a:ea typeface="Roboto"/>
                <a:cs typeface="Roboto"/>
                <a:sym typeface="Roboto"/>
              </a:rPr>
              <a:t>Define</a:t>
            </a:r>
            <a:endParaRPr sz="2400">
              <a:solidFill>
                <a:srgbClr val="595959"/>
              </a:solidFill>
              <a:latin typeface="Roboto"/>
              <a:ea typeface="Roboto"/>
              <a:cs typeface="Roboto"/>
              <a:sym typeface="Roboto"/>
            </a:endParaRPr>
          </a:p>
        </p:txBody>
      </p:sp>
      <p:cxnSp>
        <p:nvCxnSpPr>
          <p:cNvPr id="302" name="Google Shape;302;p37"/>
          <p:cNvCxnSpPr>
            <a:stCxn id="300" idx="2"/>
            <a:endCxn id="301" idx="0"/>
          </p:cNvCxnSpPr>
          <p:nvPr/>
        </p:nvCxnSpPr>
        <p:spPr>
          <a:xfrm flipH="1">
            <a:off x="7481025" y="868825"/>
            <a:ext cx="600" cy="335100"/>
          </a:xfrm>
          <a:prstGeom prst="straightConnector1">
            <a:avLst/>
          </a:prstGeom>
          <a:noFill/>
          <a:ln w="28575" cap="flat" cmpd="sng">
            <a:solidFill>
              <a:schemeClr val="dk2"/>
            </a:solidFill>
            <a:prstDash val="solid"/>
            <a:round/>
            <a:headEnd type="none" w="med" len="med"/>
            <a:tailEnd type="triangle" w="med" len="med"/>
          </a:ln>
        </p:spPr>
      </p:cxnSp>
      <p:sp>
        <p:nvSpPr>
          <p:cNvPr id="303" name="Google Shape;303;p37"/>
          <p:cNvSpPr txBox="1"/>
          <p:nvPr/>
        </p:nvSpPr>
        <p:spPr>
          <a:xfrm>
            <a:off x="6223875" y="2061950"/>
            <a:ext cx="2514600" cy="5727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4000">
                <a:latin typeface="Roboto"/>
                <a:ea typeface="Roboto"/>
                <a:cs typeface="Roboto"/>
                <a:sym typeface="Roboto"/>
              </a:rPr>
              <a:t>🧠</a:t>
            </a:r>
            <a:r>
              <a:rPr lang="en" sz="2400">
                <a:latin typeface="Roboto"/>
                <a:ea typeface="Roboto"/>
                <a:cs typeface="Roboto"/>
                <a:sym typeface="Roboto"/>
              </a:rPr>
              <a:t>  </a:t>
            </a:r>
            <a:r>
              <a:rPr lang="en" sz="2400">
                <a:solidFill>
                  <a:srgbClr val="595959"/>
                </a:solidFill>
                <a:latin typeface="Roboto"/>
                <a:ea typeface="Roboto"/>
                <a:cs typeface="Roboto"/>
                <a:sym typeface="Roboto"/>
              </a:rPr>
              <a:t>Ideate</a:t>
            </a:r>
            <a:endParaRPr sz="2400">
              <a:solidFill>
                <a:srgbClr val="595959"/>
              </a:solidFill>
              <a:latin typeface="Roboto"/>
              <a:ea typeface="Roboto"/>
              <a:cs typeface="Roboto"/>
              <a:sym typeface="Roboto"/>
            </a:endParaRPr>
          </a:p>
        </p:txBody>
      </p:sp>
      <p:sp>
        <p:nvSpPr>
          <p:cNvPr id="304" name="Google Shape;304;p37"/>
          <p:cNvSpPr txBox="1"/>
          <p:nvPr/>
        </p:nvSpPr>
        <p:spPr>
          <a:xfrm>
            <a:off x="6223875" y="2979192"/>
            <a:ext cx="2514600" cy="7017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4000">
                <a:latin typeface="Roboto"/>
                <a:ea typeface="Roboto"/>
                <a:cs typeface="Roboto"/>
                <a:sym typeface="Roboto"/>
              </a:rPr>
              <a:t>🛠️</a:t>
            </a:r>
            <a:r>
              <a:rPr lang="en" sz="2400">
                <a:latin typeface="Roboto"/>
                <a:ea typeface="Roboto"/>
                <a:cs typeface="Roboto"/>
                <a:sym typeface="Roboto"/>
              </a:rPr>
              <a:t>  </a:t>
            </a:r>
            <a:r>
              <a:rPr lang="en" sz="2400">
                <a:solidFill>
                  <a:srgbClr val="595959"/>
                </a:solidFill>
                <a:latin typeface="Roboto"/>
                <a:ea typeface="Roboto"/>
                <a:cs typeface="Roboto"/>
                <a:sym typeface="Roboto"/>
              </a:rPr>
              <a:t>Prototype</a:t>
            </a:r>
            <a:endParaRPr sz="2400">
              <a:solidFill>
                <a:srgbClr val="595959"/>
              </a:solidFill>
              <a:latin typeface="Roboto"/>
              <a:ea typeface="Roboto"/>
              <a:cs typeface="Roboto"/>
              <a:sym typeface="Roboto"/>
            </a:endParaRPr>
          </a:p>
        </p:txBody>
      </p:sp>
      <p:sp>
        <p:nvSpPr>
          <p:cNvPr id="305" name="Google Shape;305;p37"/>
          <p:cNvSpPr txBox="1"/>
          <p:nvPr/>
        </p:nvSpPr>
        <p:spPr>
          <a:xfrm>
            <a:off x="6223875" y="3997072"/>
            <a:ext cx="2514600" cy="701700"/>
          </a:xfrm>
          <a:prstGeom prst="rect">
            <a:avLst/>
          </a:prstGeom>
          <a:no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r>
              <a:rPr lang="en" sz="4000">
                <a:latin typeface="Roboto"/>
                <a:ea typeface="Roboto"/>
                <a:cs typeface="Roboto"/>
                <a:sym typeface="Roboto"/>
              </a:rPr>
              <a:t>📝</a:t>
            </a:r>
            <a:r>
              <a:rPr lang="en" sz="2400">
                <a:latin typeface="Roboto"/>
                <a:ea typeface="Roboto"/>
                <a:cs typeface="Roboto"/>
                <a:sym typeface="Roboto"/>
              </a:rPr>
              <a:t>  </a:t>
            </a:r>
            <a:r>
              <a:rPr lang="en" sz="2400">
                <a:solidFill>
                  <a:srgbClr val="595959"/>
                </a:solidFill>
                <a:latin typeface="Roboto"/>
                <a:ea typeface="Roboto"/>
                <a:cs typeface="Roboto"/>
                <a:sym typeface="Roboto"/>
              </a:rPr>
              <a:t>Test</a:t>
            </a:r>
            <a:endParaRPr sz="2400">
              <a:solidFill>
                <a:srgbClr val="595959"/>
              </a:solidFill>
              <a:latin typeface="Roboto"/>
              <a:ea typeface="Roboto"/>
              <a:cs typeface="Roboto"/>
              <a:sym typeface="Roboto"/>
            </a:endParaRPr>
          </a:p>
        </p:txBody>
      </p:sp>
      <p:cxnSp>
        <p:nvCxnSpPr>
          <p:cNvPr id="306" name="Google Shape;306;p37"/>
          <p:cNvCxnSpPr>
            <a:stCxn id="301" idx="2"/>
            <a:endCxn id="303" idx="0"/>
          </p:cNvCxnSpPr>
          <p:nvPr/>
        </p:nvCxnSpPr>
        <p:spPr>
          <a:xfrm>
            <a:off x="7481175" y="1776475"/>
            <a:ext cx="0" cy="285600"/>
          </a:xfrm>
          <a:prstGeom prst="straightConnector1">
            <a:avLst/>
          </a:prstGeom>
          <a:noFill/>
          <a:ln w="28575" cap="flat" cmpd="sng">
            <a:solidFill>
              <a:schemeClr val="dk2"/>
            </a:solidFill>
            <a:prstDash val="solid"/>
            <a:round/>
            <a:headEnd type="none" w="med" len="med"/>
            <a:tailEnd type="triangle" w="med" len="med"/>
          </a:ln>
        </p:spPr>
      </p:cxnSp>
      <p:cxnSp>
        <p:nvCxnSpPr>
          <p:cNvPr id="307" name="Google Shape;307;p37"/>
          <p:cNvCxnSpPr>
            <a:stCxn id="303" idx="2"/>
            <a:endCxn id="304" idx="0"/>
          </p:cNvCxnSpPr>
          <p:nvPr/>
        </p:nvCxnSpPr>
        <p:spPr>
          <a:xfrm>
            <a:off x="7481175" y="2634650"/>
            <a:ext cx="0" cy="344400"/>
          </a:xfrm>
          <a:prstGeom prst="straightConnector1">
            <a:avLst/>
          </a:prstGeom>
          <a:noFill/>
          <a:ln w="28575" cap="flat" cmpd="sng">
            <a:solidFill>
              <a:schemeClr val="dk2"/>
            </a:solidFill>
            <a:prstDash val="solid"/>
            <a:round/>
            <a:headEnd type="none" w="med" len="med"/>
            <a:tailEnd type="triangle" w="med" len="med"/>
          </a:ln>
        </p:spPr>
      </p:cxnSp>
      <p:cxnSp>
        <p:nvCxnSpPr>
          <p:cNvPr id="308" name="Google Shape;308;p37"/>
          <p:cNvCxnSpPr>
            <a:stCxn id="304" idx="2"/>
            <a:endCxn id="305" idx="0"/>
          </p:cNvCxnSpPr>
          <p:nvPr/>
        </p:nvCxnSpPr>
        <p:spPr>
          <a:xfrm>
            <a:off x="7481175" y="3680892"/>
            <a:ext cx="0" cy="316200"/>
          </a:xfrm>
          <a:prstGeom prst="straightConnector1">
            <a:avLst/>
          </a:prstGeom>
          <a:noFill/>
          <a:ln w="28575" cap="flat" cmpd="sng">
            <a:solidFill>
              <a:schemeClr val="dk2"/>
            </a:solidFill>
            <a:prstDash val="solid"/>
            <a:round/>
            <a:headEnd type="none" w="med" len="med"/>
            <a:tailEnd type="triangle" w="med" len="med"/>
          </a:ln>
        </p:spPr>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3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 Students’ homework</a:t>
            </a:r>
            <a:endParaRPr>
              <a:solidFill>
                <a:srgbClr val="25326F"/>
              </a:solidFill>
              <a:latin typeface="Francois One"/>
              <a:ea typeface="Francois One"/>
              <a:cs typeface="Francois One"/>
              <a:sym typeface="Francois One"/>
            </a:endParaRPr>
          </a:p>
        </p:txBody>
      </p:sp>
      <p:sp>
        <p:nvSpPr>
          <p:cNvPr id="314" name="Google Shape;314;p3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25</a:t>
            </a:fld>
            <a:endParaRPr sz="800">
              <a:latin typeface="Nunito"/>
              <a:ea typeface="Nunito"/>
              <a:cs typeface="Nunito"/>
              <a:sym typeface="Nunito"/>
            </a:endParaRPr>
          </a:p>
        </p:txBody>
      </p:sp>
      <p:sp>
        <p:nvSpPr>
          <p:cNvPr id="315" name="Google Shape;315;p38"/>
          <p:cNvSpPr txBox="1">
            <a:spLocks noGrp="1"/>
          </p:cNvSpPr>
          <p:nvPr>
            <p:ph type="body" idx="1"/>
          </p:nvPr>
        </p:nvSpPr>
        <p:spPr>
          <a:xfrm>
            <a:off x="311700" y="1174650"/>
            <a:ext cx="63885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Let’s look at an example of using Design Thinking to help solve some problems: A new high school has opened up in a town and students have started the school year</a:t>
            </a:r>
            <a:endParaRPr sz="1600"/>
          </a:p>
          <a:p>
            <a:pPr marL="457200" marR="0" lvl="0" indent="-330200" algn="l" rtl="0">
              <a:lnSpc>
                <a:spcPct val="150000"/>
              </a:lnSpc>
              <a:spcBef>
                <a:spcPts val="0"/>
              </a:spcBef>
              <a:spcAft>
                <a:spcPts val="0"/>
              </a:spcAft>
              <a:buSzPts val="1600"/>
              <a:buChar char="●"/>
            </a:pPr>
            <a:r>
              <a:rPr lang="en" sz="1600"/>
              <a:t>The principal receives some feedback that students, teachers and parents are not happy about homework for different reasons</a:t>
            </a:r>
            <a:endParaRPr sz="1600"/>
          </a:p>
          <a:p>
            <a:pPr marL="457200" marR="0" lvl="0" indent="-330200" algn="l" rtl="0">
              <a:lnSpc>
                <a:spcPct val="150000"/>
              </a:lnSpc>
              <a:spcBef>
                <a:spcPts val="0"/>
              </a:spcBef>
              <a:spcAft>
                <a:spcPts val="0"/>
              </a:spcAft>
              <a:buSzPts val="1600"/>
              <a:buChar char="●"/>
            </a:pPr>
            <a:r>
              <a:rPr lang="en" sz="1600"/>
              <a:t>To understand why people are not happy, we can </a:t>
            </a:r>
            <a:r>
              <a:rPr lang="en" sz="1600" b="1"/>
              <a:t>empathise</a:t>
            </a:r>
            <a:r>
              <a:rPr lang="en" sz="1600"/>
              <a:t> with the different people involved - what they do, think, say and feel.</a:t>
            </a:r>
            <a:endParaRPr sz="1600"/>
          </a:p>
          <a:p>
            <a:pPr marL="0" marR="0" lvl="0" indent="0" algn="l" rtl="0">
              <a:lnSpc>
                <a:spcPct val="150000"/>
              </a:lnSpc>
              <a:spcBef>
                <a:spcPts val="1600"/>
              </a:spcBef>
              <a:spcAft>
                <a:spcPts val="1600"/>
              </a:spcAft>
              <a:buNone/>
            </a:pPr>
            <a:endParaRPr sz="1600"/>
          </a:p>
        </p:txBody>
      </p:sp>
      <p:sp>
        <p:nvSpPr>
          <p:cNvPr id="316" name="Google Shape;316;p3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17" name="Google Shape;317;p38"/>
          <p:cNvPicPr preferRelativeResize="0"/>
          <p:nvPr/>
        </p:nvPicPr>
        <p:blipFill>
          <a:blip r:embed="rId3">
            <a:alphaModFix/>
          </a:blip>
          <a:stretch>
            <a:fillRect/>
          </a:stretch>
        </p:blipFill>
        <p:spPr>
          <a:xfrm>
            <a:off x="6820825" y="914400"/>
            <a:ext cx="2139000" cy="3210057"/>
          </a:xfrm>
          <a:prstGeom prst="rect">
            <a:avLst/>
          </a:prstGeom>
          <a:noFill/>
          <a:ln w="9525" cap="flat" cmpd="sng">
            <a:solidFill>
              <a:schemeClr val="accent2"/>
            </a:solidFill>
            <a:prstDash val="solid"/>
            <a:round/>
            <a:headEnd type="none" w="sm" len="sm"/>
            <a:tailEnd type="none" w="sm" len="sm"/>
          </a:ln>
        </p:spPr>
      </p:pic>
      <p:sp>
        <p:nvSpPr>
          <p:cNvPr id="318" name="Google Shape;318;p38"/>
          <p:cNvSpPr txBox="1"/>
          <p:nvPr/>
        </p:nvSpPr>
        <p:spPr>
          <a:xfrm>
            <a:off x="6820825" y="4124450"/>
            <a:ext cx="2139000" cy="538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Marina Marcato</a:t>
            </a:r>
            <a:r>
              <a:rPr lang="en" sz="1100">
                <a:solidFill>
                  <a:schemeClr val="accent6"/>
                </a:solidFill>
                <a:latin typeface="Inter"/>
                <a:ea typeface="Inter"/>
                <a:cs typeface="Inter"/>
                <a:sym typeface="Inter"/>
              </a:rPr>
              <a:t> on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 </a:t>
            </a:r>
            <a:endParaRPr sz="1100">
              <a:solidFill>
                <a:schemeClr val="accent6"/>
              </a:solidFill>
              <a:latin typeface="Inter"/>
              <a:ea typeface="Inter"/>
              <a:cs typeface="Inter"/>
              <a:sym typeface="Inte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39"/>
          <p:cNvSpPr txBox="1">
            <a:spLocks noGrp="1"/>
          </p:cNvSpPr>
          <p:nvPr>
            <p:ph type="title"/>
          </p:nvPr>
        </p:nvSpPr>
        <p:spPr>
          <a:xfrm>
            <a:off x="311700" y="326825"/>
            <a:ext cx="8604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700"/>
              <a:t>An example: Students’ homework (Empathise 👥)</a:t>
            </a:r>
            <a:endParaRPr sz="2700">
              <a:solidFill>
                <a:srgbClr val="25326F"/>
              </a:solidFill>
              <a:latin typeface="Francois One"/>
              <a:ea typeface="Francois One"/>
              <a:cs typeface="Francois One"/>
              <a:sym typeface="Francois One"/>
            </a:endParaRPr>
          </a:p>
        </p:txBody>
      </p:sp>
      <p:sp>
        <p:nvSpPr>
          <p:cNvPr id="324" name="Google Shape;324;p3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26</a:t>
            </a:fld>
            <a:endParaRPr sz="800">
              <a:latin typeface="Nunito"/>
              <a:ea typeface="Nunito"/>
              <a:cs typeface="Nunito"/>
              <a:sym typeface="Nunito"/>
            </a:endParaRPr>
          </a:p>
        </p:txBody>
      </p:sp>
      <p:sp>
        <p:nvSpPr>
          <p:cNvPr id="325" name="Google Shape;325;p39"/>
          <p:cNvSpPr txBox="1">
            <a:spLocks noGrp="1"/>
          </p:cNvSpPr>
          <p:nvPr>
            <p:ph type="body" idx="1"/>
          </p:nvPr>
        </p:nvSpPr>
        <p:spPr>
          <a:xfrm>
            <a:off x="439825" y="1174650"/>
            <a:ext cx="85572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Let’s look at the different people involved and what they are saying:</a:t>
            </a:r>
            <a:endParaRPr sz="1600"/>
          </a:p>
          <a:p>
            <a:pPr marL="457200" marR="0" lvl="0" indent="-330200" algn="l" rtl="0">
              <a:lnSpc>
                <a:spcPct val="150000"/>
              </a:lnSpc>
              <a:spcBef>
                <a:spcPts val="0"/>
              </a:spcBef>
              <a:spcAft>
                <a:spcPts val="0"/>
              </a:spcAft>
              <a:buSzPts val="1600"/>
              <a:buChar char="●"/>
            </a:pPr>
            <a:r>
              <a:rPr lang="en" sz="1600"/>
              <a:t>Students:</a:t>
            </a:r>
            <a:endParaRPr sz="1600"/>
          </a:p>
          <a:p>
            <a:pPr marL="914400" lvl="1" indent="-323850" algn="l" rtl="0">
              <a:lnSpc>
                <a:spcPct val="150000"/>
              </a:lnSpc>
              <a:spcBef>
                <a:spcPts val="0"/>
              </a:spcBef>
              <a:spcAft>
                <a:spcPts val="0"/>
              </a:spcAft>
              <a:buSzPts val="1500"/>
              <a:buChar char="○"/>
            </a:pPr>
            <a:r>
              <a:rPr lang="en" sz="1500"/>
              <a:t>Have trouble keeping track of what homework they have and when it’s due</a:t>
            </a:r>
            <a:endParaRPr sz="1500"/>
          </a:p>
          <a:p>
            <a:pPr marL="914400" lvl="1" indent="-323850" algn="l" rtl="0">
              <a:lnSpc>
                <a:spcPct val="150000"/>
              </a:lnSpc>
              <a:spcBef>
                <a:spcPts val="0"/>
              </a:spcBef>
              <a:spcAft>
                <a:spcPts val="0"/>
              </a:spcAft>
              <a:buSzPts val="1500"/>
              <a:buChar char="○"/>
            </a:pPr>
            <a:r>
              <a:rPr lang="en" sz="1500"/>
              <a:t>Don’t know what topics they are doing well in and what to focus their study on</a:t>
            </a:r>
            <a:endParaRPr sz="1500"/>
          </a:p>
          <a:p>
            <a:pPr marL="457200" marR="0" lvl="0" indent="-330200" algn="l" rtl="0">
              <a:lnSpc>
                <a:spcPct val="150000"/>
              </a:lnSpc>
              <a:spcBef>
                <a:spcPts val="0"/>
              </a:spcBef>
              <a:spcAft>
                <a:spcPts val="0"/>
              </a:spcAft>
              <a:buSzPts val="1600"/>
              <a:buChar char="●"/>
            </a:pPr>
            <a:r>
              <a:rPr lang="en" sz="1600"/>
              <a:t>Teachers</a:t>
            </a:r>
            <a:endParaRPr sz="1600"/>
          </a:p>
          <a:p>
            <a:pPr marL="914400" marR="0" lvl="1" indent="-323850" algn="l" rtl="0">
              <a:lnSpc>
                <a:spcPct val="150000"/>
              </a:lnSpc>
              <a:spcBef>
                <a:spcPts val="0"/>
              </a:spcBef>
              <a:spcAft>
                <a:spcPts val="0"/>
              </a:spcAft>
              <a:buSzPts val="1500"/>
              <a:buChar char="○"/>
            </a:pPr>
            <a:r>
              <a:rPr lang="en" sz="1500"/>
              <a:t>Have limited time to check which students have not submitted homework</a:t>
            </a:r>
            <a:endParaRPr sz="1500"/>
          </a:p>
          <a:p>
            <a:pPr marL="914400" marR="0" lvl="1" indent="-323850" algn="l" rtl="0">
              <a:lnSpc>
                <a:spcPct val="150000"/>
              </a:lnSpc>
              <a:spcBef>
                <a:spcPts val="0"/>
              </a:spcBef>
              <a:spcAft>
                <a:spcPts val="0"/>
              </a:spcAft>
              <a:buSzPts val="1500"/>
              <a:buChar char="○"/>
            </a:pPr>
            <a:r>
              <a:rPr lang="en" sz="1500"/>
              <a:t>Don’t know if their feedback to homework is being read by students or teachers</a:t>
            </a:r>
            <a:endParaRPr sz="1500"/>
          </a:p>
          <a:p>
            <a:pPr marL="457200" marR="0" lvl="0" indent="-330200" algn="l" rtl="0">
              <a:lnSpc>
                <a:spcPct val="150000"/>
              </a:lnSpc>
              <a:spcBef>
                <a:spcPts val="0"/>
              </a:spcBef>
              <a:spcAft>
                <a:spcPts val="0"/>
              </a:spcAft>
              <a:buSzPts val="1600"/>
              <a:buChar char="●"/>
            </a:pPr>
            <a:r>
              <a:rPr lang="en" sz="1600"/>
              <a:t>Parents</a:t>
            </a:r>
            <a:endParaRPr sz="1600"/>
          </a:p>
          <a:p>
            <a:pPr marL="914400" marR="0" lvl="1" indent="-323850" algn="l" rtl="0">
              <a:lnSpc>
                <a:spcPct val="150000"/>
              </a:lnSpc>
              <a:spcBef>
                <a:spcPts val="0"/>
              </a:spcBef>
              <a:spcAft>
                <a:spcPts val="0"/>
              </a:spcAft>
              <a:buSzPts val="1500"/>
              <a:buChar char="○"/>
            </a:pPr>
            <a:r>
              <a:rPr lang="en" sz="1500"/>
              <a:t>Can’t organise their kid’s schedule because they don’t know homework deadlines</a:t>
            </a:r>
            <a:endParaRPr sz="1500"/>
          </a:p>
          <a:p>
            <a:pPr marL="914400" marR="0" lvl="1" indent="-323850" algn="l" rtl="0">
              <a:lnSpc>
                <a:spcPct val="150000"/>
              </a:lnSpc>
              <a:spcBef>
                <a:spcPts val="0"/>
              </a:spcBef>
              <a:spcAft>
                <a:spcPts val="0"/>
              </a:spcAft>
              <a:buSzPts val="1500"/>
              <a:buChar char="○"/>
            </a:pPr>
            <a:r>
              <a:rPr lang="en" sz="1500"/>
              <a:t>Don’t know how their kids are doing in their homework and what they should study</a:t>
            </a:r>
            <a:endParaRPr sz="1500"/>
          </a:p>
          <a:p>
            <a:pPr marL="457200" marR="0" lvl="0" indent="0" algn="l" rtl="0">
              <a:lnSpc>
                <a:spcPct val="150000"/>
              </a:lnSpc>
              <a:spcBef>
                <a:spcPts val="1600"/>
              </a:spcBef>
              <a:spcAft>
                <a:spcPts val="0"/>
              </a:spcAft>
              <a:buNone/>
            </a:pPr>
            <a:endParaRPr sz="1600"/>
          </a:p>
          <a:p>
            <a:pPr marL="0" marR="0" lvl="0" indent="0" algn="l" rtl="0">
              <a:lnSpc>
                <a:spcPct val="150000"/>
              </a:lnSpc>
              <a:spcBef>
                <a:spcPts val="1600"/>
              </a:spcBef>
              <a:spcAft>
                <a:spcPts val="1600"/>
              </a:spcAft>
              <a:buNone/>
            </a:pPr>
            <a:endParaRPr sz="1600"/>
          </a:p>
        </p:txBody>
      </p:sp>
      <p:sp>
        <p:nvSpPr>
          <p:cNvPr id="326" name="Google Shape;326;p3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4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 Students’ homework (Define 🎯)</a:t>
            </a:r>
            <a:endParaRPr>
              <a:solidFill>
                <a:srgbClr val="25326F"/>
              </a:solidFill>
              <a:latin typeface="Francois One"/>
              <a:ea typeface="Francois One"/>
              <a:cs typeface="Francois One"/>
              <a:sym typeface="Francois One"/>
            </a:endParaRPr>
          </a:p>
        </p:txBody>
      </p:sp>
      <p:sp>
        <p:nvSpPr>
          <p:cNvPr id="332" name="Google Shape;332;p4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27</a:t>
            </a:fld>
            <a:endParaRPr sz="800">
              <a:latin typeface="Nunito"/>
              <a:ea typeface="Nunito"/>
              <a:cs typeface="Nunito"/>
              <a:sym typeface="Nunito"/>
            </a:endParaRPr>
          </a:p>
        </p:txBody>
      </p:sp>
      <p:sp>
        <p:nvSpPr>
          <p:cNvPr id="333" name="Google Shape;333;p40"/>
          <p:cNvSpPr txBox="1">
            <a:spLocks noGrp="1"/>
          </p:cNvSpPr>
          <p:nvPr>
            <p:ph type="body" idx="1"/>
          </p:nvPr>
        </p:nvSpPr>
        <p:spPr>
          <a:xfrm>
            <a:off x="311700" y="1174650"/>
            <a:ext cx="75180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In the Define step, we look at what people </a:t>
            </a:r>
            <a:r>
              <a:rPr lang="en" sz="1600" b="1"/>
              <a:t>need</a:t>
            </a:r>
            <a:r>
              <a:rPr lang="en" sz="1600"/>
              <a:t> and what the </a:t>
            </a:r>
            <a:r>
              <a:rPr lang="en" sz="1600" b="1"/>
              <a:t>common needs</a:t>
            </a:r>
            <a:r>
              <a:rPr lang="en" sz="1600"/>
              <a:t> are - where students, teachers and parents are saying they need similar things.</a:t>
            </a:r>
            <a:endParaRPr sz="1600"/>
          </a:p>
          <a:p>
            <a:pPr marL="457200" marR="0" lvl="0" indent="-330200" algn="l" rtl="0">
              <a:lnSpc>
                <a:spcPct val="150000"/>
              </a:lnSpc>
              <a:spcBef>
                <a:spcPts val="0"/>
              </a:spcBef>
              <a:spcAft>
                <a:spcPts val="0"/>
              </a:spcAft>
              <a:buSzPts val="1600"/>
              <a:buChar char="●"/>
            </a:pPr>
            <a:r>
              <a:rPr lang="en" sz="1600"/>
              <a:t>Designers often create </a:t>
            </a:r>
            <a:r>
              <a:rPr lang="en" sz="1600" b="1"/>
              <a:t>‘user stories</a:t>
            </a:r>
            <a:r>
              <a:rPr lang="en" sz="1600"/>
              <a:t>’ in this step, which are a description of what people need from a solution and why they need it.</a:t>
            </a:r>
            <a:endParaRPr sz="1600"/>
          </a:p>
          <a:p>
            <a:pPr marL="914400" marR="0" lvl="1" indent="-323850" algn="l" rtl="0">
              <a:lnSpc>
                <a:spcPct val="150000"/>
              </a:lnSpc>
              <a:spcBef>
                <a:spcPts val="0"/>
              </a:spcBef>
              <a:spcAft>
                <a:spcPts val="0"/>
              </a:spcAft>
              <a:buSzPts val="1500"/>
              <a:buChar char="○"/>
            </a:pPr>
            <a:r>
              <a:rPr lang="en" sz="1500"/>
              <a:t>For example, students need to know what homework they have and when it’s due.</a:t>
            </a:r>
            <a:endParaRPr sz="1500"/>
          </a:p>
          <a:p>
            <a:pPr marL="457200" marR="0" lvl="0" indent="-330200" algn="l" rtl="0">
              <a:lnSpc>
                <a:spcPct val="150000"/>
              </a:lnSpc>
              <a:spcBef>
                <a:spcPts val="0"/>
              </a:spcBef>
              <a:spcAft>
                <a:spcPts val="0"/>
              </a:spcAft>
              <a:buSzPts val="1600"/>
              <a:buChar char="●"/>
            </a:pPr>
            <a:r>
              <a:rPr lang="en" sz="1600"/>
              <a:t>User stories are usually written like this: ‘As a [user], I [want to], [so that]”, for example: ‘As a student, I want to see all the homework tasks I have due, so I can plan my study around my hobbies and sports”</a:t>
            </a:r>
            <a:endParaRPr sz="1600"/>
          </a:p>
          <a:p>
            <a:pPr marL="0" marR="0" lvl="0" indent="0" algn="l" rtl="0">
              <a:lnSpc>
                <a:spcPct val="150000"/>
              </a:lnSpc>
              <a:spcBef>
                <a:spcPts val="1600"/>
              </a:spcBef>
              <a:spcAft>
                <a:spcPts val="1600"/>
              </a:spcAft>
              <a:buNone/>
            </a:pPr>
            <a:endParaRPr sz="1600"/>
          </a:p>
        </p:txBody>
      </p:sp>
      <p:sp>
        <p:nvSpPr>
          <p:cNvPr id="334" name="Google Shape;334;p4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4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User stories</a:t>
            </a:r>
            <a:endParaRPr>
              <a:solidFill>
                <a:srgbClr val="25326F"/>
              </a:solidFill>
              <a:latin typeface="Francois One"/>
              <a:ea typeface="Francois One"/>
              <a:cs typeface="Francois One"/>
              <a:sym typeface="Francois One"/>
            </a:endParaRPr>
          </a:p>
        </p:txBody>
      </p:sp>
      <p:sp>
        <p:nvSpPr>
          <p:cNvPr id="340" name="Google Shape;340;p4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28</a:t>
            </a:fld>
            <a:endParaRPr sz="800">
              <a:latin typeface="Nunito"/>
              <a:ea typeface="Nunito"/>
              <a:cs typeface="Nunito"/>
              <a:sym typeface="Nunito"/>
            </a:endParaRPr>
          </a:p>
        </p:txBody>
      </p:sp>
      <p:sp>
        <p:nvSpPr>
          <p:cNvPr id="341" name="Google Shape;341;p41"/>
          <p:cNvSpPr txBox="1">
            <a:spLocks noGrp="1"/>
          </p:cNvSpPr>
          <p:nvPr>
            <p:ph type="body" idx="1"/>
          </p:nvPr>
        </p:nvSpPr>
        <p:spPr>
          <a:xfrm>
            <a:off x="311700" y="1039205"/>
            <a:ext cx="64410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Can you think of more examples of user stories for the problems that were identified for students, parents and teachers?</a:t>
            </a:r>
            <a:endParaRPr sz="1600"/>
          </a:p>
          <a:p>
            <a:pPr marL="457200" marR="0" lvl="0" indent="-330200" algn="l" rtl="0">
              <a:lnSpc>
                <a:spcPct val="150000"/>
              </a:lnSpc>
              <a:spcBef>
                <a:spcPts val="0"/>
              </a:spcBef>
              <a:spcAft>
                <a:spcPts val="0"/>
              </a:spcAft>
              <a:buSzPts val="1600"/>
              <a:buChar char="●"/>
            </a:pPr>
            <a:r>
              <a:rPr lang="en" sz="1600"/>
              <a:t>Some problems that were identified were:</a:t>
            </a:r>
            <a:endParaRPr sz="1600"/>
          </a:p>
          <a:p>
            <a:pPr marL="914400" marR="0" lvl="1" indent="-323850" algn="l" rtl="0">
              <a:lnSpc>
                <a:spcPct val="150000"/>
              </a:lnSpc>
              <a:spcBef>
                <a:spcPts val="0"/>
              </a:spcBef>
              <a:spcAft>
                <a:spcPts val="0"/>
              </a:spcAft>
              <a:buSzPts val="1500"/>
              <a:buChar char="○"/>
            </a:pPr>
            <a:r>
              <a:rPr lang="en" sz="1500"/>
              <a:t>Teachers have limited time to check which students had not submitted their homework</a:t>
            </a:r>
            <a:endParaRPr sz="1500"/>
          </a:p>
          <a:p>
            <a:pPr marL="914400" marR="0" lvl="1" indent="-323850" algn="l" rtl="0">
              <a:lnSpc>
                <a:spcPct val="150000"/>
              </a:lnSpc>
              <a:spcBef>
                <a:spcPts val="0"/>
              </a:spcBef>
              <a:spcAft>
                <a:spcPts val="0"/>
              </a:spcAft>
              <a:buSzPts val="1500"/>
              <a:buChar char="○"/>
            </a:pPr>
            <a:r>
              <a:rPr lang="en" sz="1500"/>
              <a:t>Parents don’t know how well their kids are doing in their homework</a:t>
            </a:r>
            <a:endParaRPr sz="1500"/>
          </a:p>
          <a:p>
            <a:pPr marL="457200" marR="0" lvl="0" indent="-330200" algn="l" rtl="0">
              <a:lnSpc>
                <a:spcPct val="150000"/>
              </a:lnSpc>
              <a:spcBef>
                <a:spcPts val="0"/>
              </a:spcBef>
              <a:spcAft>
                <a:spcPts val="0"/>
              </a:spcAft>
              <a:buSzPts val="1600"/>
              <a:buChar char="●"/>
            </a:pPr>
            <a:r>
              <a:rPr lang="en" sz="1600"/>
              <a:t>We could start these user stories with:</a:t>
            </a:r>
            <a:endParaRPr sz="1600"/>
          </a:p>
          <a:p>
            <a:pPr marL="914400" marR="0" lvl="1" indent="-323850" algn="l" rtl="0">
              <a:lnSpc>
                <a:spcPct val="150000"/>
              </a:lnSpc>
              <a:spcBef>
                <a:spcPts val="0"/>
              </a:spcBef>
              <a:spcAft>
                <a:spcPts val="0"/>
              </a:spcAft>
              <a:buSzPts val="1500"/>
              <a:buChar char="○"/>
            </a:pPr>
            <a:r>
              <a:rPr lang="en" sz="1500" i="1"/>
              <a:t>As a teacher, I…</a:t>
            </a:r>
            <a:endParaRPr sz="1500" i="1"/>
          </a:p>
          <a:p>
            <a:pPr marL="914400" marR="0" lvl="1" indent="-323850" algn="l" rtl="0">
              <a:lnSpc>
                <a:spcPct val="150000"/>
              </a:lnSpc>
              <a:spcBef>
                <a:spcPts val="0"/>
              </a:spcBef>
              <a:spcAft>
                <a:spcPts val="0"/>
              </a:spcAft>
              <a:buSzPts val="1500"/>
              <a:buChar char="○"/>
            </a:pPr>
            <a:r>
              <a:rPr lang="en" sz="1500" i="1"/>
              <a:t>As a parent, I…</a:t>
            </a:r>
            <a:endParaRPr sz="1500" i="1"/>
          </a:p>
        </p:txBody>
      </p:sp>
      <p:sp>
        <p:nvSpPr>
          <p:cNvPr id="342" name="Google Shape;342;p4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43" name="Google Shape;343;p41" descr="I don't want the random icons and lines that are in the background"/>
          <p:cNvPicPr preferRelativeResize="0"/>
          <p:nvPr/>
        </p:nvPicPr>
        <p:blipFill>
          <a:blip r:embed="rId3">
            <a:alphaModFix/>
          </a:blip>
          <a:stretch>
            <a:fillRect/>
          </a:stretch>
        </p:blipFill>
        <p:spPr>
          <a:xfrm>
            <a:off x="6966375" y="531500"/>
            <a:ext cx="1865928" cy="3338261"/>
          </a:xfrm>
          <a:prstGeom prst="rect">
            <a:avLst/>
          </a:prstGeom>
          <a:noFill/>
          <a:ln w="9525" cap="flat" cmpd="sng">
            <a:solidFill>
              <a:schemeClr val="accent2"/>
            </a:solidFill>
            <a:prstDash val="solid"/>
            <a:round/>
            <a:headEnd type="none" w="sm" len="sm"/>
            <a:tailEnd type="none" w="sm" len="sm"/>
          </a:ln>
        </p:spPr>
      </p:pic>
      <p:sp>
        <p:nvSpPr>
          <p:cNvPr id="344" name="Google Shape;344;p41"/>
          <p:cNvSpPr txBox="1"/>
          <p:nvPr/>
        </p:nvSpPr>
        <p:spPr>
          <a:xfrm>
            <a:off x="6966425" y="3869750"/>
            <a:ext cx="1866000" cy="538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a:solidFill>
                  <a:schemeClr val="lt1"/>
                </a:solidFill>
                <a:latin typeface="Inter"/>
                <a:ea typeface="Inter"/>
                <a:cs typeface="Inter"/>
                <a:sym typeface="Inter"/>
              </a:rPr>
              <a:t>Generated with Nano Banana</a:t>
            </a:r>
            <a:endParaRPr sz="1100">
              <a:solidFill>
                <a:schemeClr val="lt1"/>
              </a:solidFill>
              <a:latin typeface="Inter"/>
              <a:ea typeface="Inter"/>
              <a:cs typeface="Inter"/>
              <a:sym typeface="Inter"/>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48"/>
        <p:cNvGrpSpPr/>
        <p:nvPr/>
      </p:nvGrpSpPr>
      <p:grpSpPr>
        <a:xfrm>
          <a:off x="0" y="0"/>
          <a:ext cx="0" cy="0"/>
          <a:chOff x="0" y="0"/>
          <a:chExt cx="0" cy="0"/>
        </a:xfrm>
      </p:grpSpPr>
      <p:sp>
        <p:nvSpPr>
          <p:cNvPr id="349" name="Google Shape;349;p4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 user stories</a:t>
            </a:r>
            <a:endParaRPr>
              <a:solidFill>
                <a:srgbClr val="25326F"/>
              </a:solidFill>
              <a:latin typeface="Francois One"/>
              <a:ea typeface="Francois One"/>
              <a:cs typeface="Francois One"/>
              <a:sym typeface="Francois One"/>
            </a:endParaRPr>
          </a:p>
        </p:txBody>
      </p:sp>
      <p:sp>
        <p:nvSpPr>
          <p:cNvPr id="350" name="Google Shape;350;p4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29</a:t>
            </a:fld>
            <a:endParaRPr sz="800">
              <a:latin typeface="Nunito"/>
              <a:ea typeface="Nunito"/>
              <a:cs typeface="Nunito"/>
              <a:sym typeface="Nunito"/>
            </a:endParaRPr>
          </a:p>
        </p:txBody>
      </p:sp>
      <p:sp>
        <p:nvSpPr>
          <p:cNvPr id="351" name="Google Shape;351;p42"/>
          <p:cNvSpPr txBox="1">
            <a:spLocks noGrp="1"/>
          </p:cNvSpPr>
          <p:nvPr>
            <p:ph type="body" idx="1"/>
          </p:nvPr>
        </p:nvSpPr>
        <p:spPr>
          <a:xfrm>
            <a:off x="311700" y="1174650"/>
            <a:ext cx="75180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We could write user stories for the problems on the previous slide as:</a:t>
            </a:r>
            <a:endParaRPr sz="1600"/>
          </a:p>
          <a:p>
            <a:pPr marL="914400" marR="0" lvl="1" indent="-330200" algn="l" rtl="0">
              <a:lnSpc>
                <a:spcPct val="150000"/>
              </a:lnSpc>
              <a:spcBef>
                <a:spcPts val="0"/>
              </a:spcBef>
              <a:spcAft>
                <a:spcPts val="0"/>
              </a:spcAft>
              <a:buSzPts val="1600"/>
              <a:buChar char="○"/>
            </a:pPr>
            <a:r>
              <a:rPr lang="en" sz="1600"/>
              <a:t>As a teacher, I want to see all the students who have not submitted their homework, so I can check in with them and help them </a:t>
            </a:r>
            <a:endParaRPr sz="1600"/>
          </a:p>
          <a:p>
            <a:pPr marL="914400" marR="0" lvl="1" indent="-330200" algn="l" rtl="0">
              <a:lnSpc>
                <a:spcPct val="150000"/>
              </a:lnSpc>
              <a:spcBef>
                <a:spcPts val="0"/>
              </a:spcBef>
              <a:spcAft>
                <a:spcPts val="0"/>
              </a:spcAft>
              <a:buSzPts val="1600"/>
              <a:buChar char="○"/>
            </a:pPr>
            <a:r>
              <a:rPr lang="en" sz="1600"/>
              <a:t>As a parent, I want to see how well my kid is doing in their homework, so that I know what to help them study</a:t>
            </a:r>
            <a:endParaRPr sz="1600"/>
          </a:p>
          <a:p>
            <a:pPr marL="457200" marR="0" lvl="0" indent="-330200" algn="l" rtl="0">
              <a:lnSpc>
                <a:spcPct val="150000"/>
              </a:lnSpc>
              <a:spcBef>
                <a:spcPts val="0"/>
              </a:spcBef>
              <a:spcAft>
                <a:spcPts val="0"/>
              </a:spcAft>
              <a:buSzPts val="1600"/>
              <a:buChar char="●"/>
            </a:pPr>
            <a:r>
              <a:rPr lang="en" sz="1600"/>
              <a:t>The user stories that we come up with don’t include solutions, they focus on people’s needs and wants</a:t>
            </a:r>
            <a:endParaRPr sz="1600"/>
          </a:p>
          <a:p>
            <a:pPr marL="457200" marR="0" lvl="0" indent="-330200" algn="l" rtl="0">
              <a:lnSpc>
                <a:spcPct val="150000"/>
              </a:lnSpc>
              <a:spcBef>
                <a:spcPts val="0"/>
              </a:spcBef>
              <a:spcAft>
                <a:spcPts val="0"/>
              </a:spcAft>
              <a:buSzPts val="1600"/>
              <a:buChar char="●"/>
            </a:pPr>
            <a:r>
              <a:rPr lang="en" sz="1600"/>
              <a:t>We come up with lots of ideas for solutions in the next step (</a:t>
            </a:r>
            <a:r>
              <a:rPr lang="en" sz="1600" b="1"/>
              <a:t>Ideate</a:t>
            </a:r>
            <a:r>
              <a:rPr lang="en" sz="1600"/>
              <a:t>)</a:t>
            </a:r>
            <a:endParaRPr sz="1600"/>
          </a:p>
          <a:p>
            <a:pPr marL="0" marR="0" lvl="0" indent="0" algn="l" rtl="0">
              <a:lnSpc>
                <a:spcPct val="150000"/>
              </a:lnSpc>
              <a:spcBef>
                <a:spcPts val="1600"/>
              </a:spcBef>
              <a:spcAft>
                <a:spcPts val="1600"/>
              </a:spcAft>
              <a:buNone/>
            </a:pPr>
            <a:endParaRPr sz="1600"/>
          </a:p>
        </p:txBody>
      </p:sp>
      <p:sp>
        <p:nvSpPr>
          <p:cNvPr id="352" name="Google Shape;352;p4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77"/>
        <p:cNvGrpSpPr/>
        <p:nvPr/>
      </p:nvGrpSpPr>
      <p:grpSpPr>
        <a:xfrm>
          <a:off x="0" y="0"/>
          <a:ext cx="0" cy="0"/>
          <a:chOff x="0" y="0"/>
          <a:chExt cx="0" cy="0"/>
        </a:xfrm>
      </p:grpSpPr>
      <p:sp>
        <p:nvSpPr>
          <p:cNvPr id="78" name="Google Shape;78;p16"/>
          <p:cNvSpPr/>
          <p:nvPr/>
        </p:nvSpPr>
        <p:spPr>
          <a:xfrm>
            <a:off x="5228900" y="4088600"/>
            <a:ext cx="3750000" cy="7773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1B3A6B"/>
                </a:solidFill>
                <a:latin typeface="Inter"/>
                <a:ea typeface="Inter"/>
                <a:cs typeface="Inter"/>
                <a:sym typeface="Inter"/>
              </a:rPr>
              <a:t>Cloud computing</a:t>
            </a:r>
            <a:endParaRPr sz="1300" b="1">
              <a:solidFill>
                <a:srgbClr val="1B3A6B"/>
              </a:solidFill>
              <a:latin typeface="Inter"/>
              <a:ea typeface="Inter"/>
              <a:cs typeface="Inter"/>
              <a:sym typeface="Inter"/>
            </a:endParaRPr>
          </a:p>
        </p:txBody>
      </p:sp>
      <p:sp>
        <p:nvSpPr>
          <p:cNvPr id="79" name="Google Shape;79;p16"/>
          <p:cNvSpPr/>
          <p:nvPr/>
        </p:nvSpPr>
        <p:spPr>
          <a:xfrm>
            <a:off x="5228900" y="3259324"/>
            <a:ext cx="3750000" cy="7809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1B3A6B"/>
                </a:solidFill>
                <a:latin typeface="Inter"/>
                <a:ea typeface="Inter"/>
                <a:cs typeface="Inter"/>
                <a:sym typeface="Inter"/>
              </a:rPr>
              <a:t>Data centre</a:t>
            </a:r>
            <a:endParaRPr sz="1300" b="1">
              <a:solidFill>
                <a:srgbClr val="1B3A6B"/>
              </a:solidFill>
              <a:latin typeface="Inter"/>
              <a:ea typeface="Inter"/>
              <a:cs typeface="Inter"/>
              <a:sym typeface="Inter"/>
            </a:endParaRPr>
          </a:p>
        </p:txBody>
      </p:sp>
      <p:sp>
        <p:nvSpPr>
          <p:cNvPr id="80" name="Google Shape;80;p16"/>
          <p:cNvSpPr/>
          <p:nvPr/>
        </p:nvSpPr>
        <p:spPr>
          <a:xfrm>
            <a:off x="5228900" y="2433617"/>
            <a:ext cx="3750000" cy="7773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1B3A6B"/>
                </a:solidFill>
                <a:latin typeface="Inter"/>
                <a:ea typeface="Inter"/>
                <a:cs typeface="Inter"/>
                <a:sym typeface="Inter"/>
              </a:rPr>
              <a:t>Cloud model</a:t>
            </a:r>
            <a:endParaRPr sz="1300" b="1">
              <a:solidFill>
                <a:srgbClr val="1B3A6B"/>
              </a:solidFill>
              <a:latin typeface="Inter"/>
              <a:ea typeface="Inter"/>
              <a:cs typeface="Inter"/>
              <a:sym typeface="Inter"/>
            </a:endParaRPr>
          </a:p>
        </p:txBody>
      </p:sp>
      <p:sp>
        <p:nvSpPr>
          <p:cNvPr id="81" name="Google Shape;81;p16"/>
          <p:cNvSpPr/>
          <p:nvPr/>
        </p:nvSpPr>
        <p:spPr>
          <a:xfrm>
            <a:off x="5228900" y="1606125"/>
            <a:ext cx="3750000" cy="7773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300" b="1">
                <a:solidFill>
                  <a:srgbClr val="1B3A6B"/>
                </a:solidFill>
                <a:latin typeface="Inter"/>
                <a:ea typeface="Inter"/>
                <a:cs typeface="Inter"/>
                <a:sym typeface="Inter"/>
              </a:rPr>
              <a:t>GPU</a:t>
            </a:r>
            <a:endParaRPr sz="1300" b="1">
              <a:solidFill>
                <a:srgbClr val="1B3A6B"/>
              </a:solidFill>
              <a:latin typeface="Inter"/>
              <a:ea typeface="Inter"/>
              <a:cs typeface="Inter"/>
              <a:sym typeface="Inter"/>
            </a:endParaRPr>
          </a:p>
        </p:txBody>
      </p:sp>
      <p:sp>
        <p:nvSpPr>
          <p:cNvPr id="82" name="Google Shape;82;p16"/>
          <p:cNvSpPr/>
          <p:nvPr/>
        </p:nvSpPr>
        <p:spPr>
          <a:xfrm>
            <a:off x="311700" y="360000"/>
            <a:ext cx="8412600" cy="502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Clr>
                <a:schemeClr val="dk1"/>
              </a:buClr>
              <a:buSzPts val="1100"/>
              <a:buFont typeface="Arial"/>
              <a:buNone/>
            </a:pPr>
            <a:r>
              <a:rPr lang="en" sz="2800" b="1">
                <a:solidFill>
                  <a:schemeClr val="dk2"/>
                </a:solidFill>
                <a:latin typeface="Space Grotesk"/>
                <a:ea typeface="Space Grotesk"/>
                <a:cs typeface="Space Grotesk"/>
                <a:sym typeface="Space Grotesk"/>
              </a:rPr>
              <a:t>LLMs and the Cloud: Matching Activity</a:t>
            </a:r>
            <a:endParaRPr sz="2800">
              <a:solidFill>
                <a:srgbClr val="25326F"/>
              </a:solidFill>
              <a:latin typeface="Francois One"/>
              <a:ea typeface="Francois One"/>
              <a:cs typeface="Francois One"/>
              <a:sym typeface="Francois One"/>
            </a:endParaRPr>
          </a:p>
        </p:txBody>
      </p:sp>
      <p:sp>
        <p:nvSpPr>
          <p:cNvPr id="83" name="Google Shape;83;p16"/>
          <p:cNvSpPr/>
          <p:nvPr/>
        </p:nvSpPr>
        <p:spPr>
          <a:xfrm>
            <a:off x="311700" y="835000"/>
            <a:ext cx="8412600" cy="292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Clr>
                <a:srgbClr val="666666"/>
              </a:buClr>
              <a:buSzPts val="1300"/>
              <a:buFont typeface="Calibri"/>
              <a:buNone/>
            </a:pPr>
            <a:r>
              <a:rPr lang="en" sz="1300" i="1">
                <a:solidFill>
                  <a:srgbClr val="666666"/>
                </a:solidFill>
                <a:latin typeface="Nunito"/>
                <a:ea typeface="Nunito"/>
                <a:cs typeface="Nunito"/>
                <a:sym typeface="Nunito"/>
              </a:rPr>
              <a:t>Drag each description card into the matching term box.</a:t>
            </a:r>
            <a:endParaRPr sz="1300" i="1" u="none" strike="noStrike" cap="none">
              <a:solidFill>
                <a:srgbClr val="666666"/>
              </a:solidFill>
              <a:latin typeface="Nunito"/>
              <a:ea typeface="Nunito"/>
              <a:cs typeface="Nunito"/>
              <a:sym typeface="Nunito"/>
            </a:endParaRPr>
          </a:p>
        </p:txBody>
      </p:sp>
      <p:sp>
        <p:nvSpPr>
          <p:cNvPr id="84" name="Google Shape;84;p16"/>
          <p:cNvSpPr/>
          <p:nvPr/>
        </p:nvSpPr>
        <p:spPr>
          <a:xfrm>
            <a:off x="550000" y="1200000"/>
            <a:ext cx="3780000" cy="320100"/>
          </a:xfrm>
          <a:prstGeom prst="rect">
            <a:avLst/>
          </a:prstGeom>
          <a:solidFill>
            <a:srgbClr val="1B3A6B"/>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Calibri"/>
              <a:buNone/>
            </a:pPr>
            <a:r>
              <a:rPr lang="en" sz="1200" b="1">
                <a:solidFill>
                  <a:srgbClr val="FFFFFF"/>
                </a:solidFill>
                <a:latin typeface="Inter"/>
                <a:ea typeface="Inter"/>
                <a:cs typeface="Inter"/>
                <a:sym typeface="Inter"/>
              </a:rPr>
              <a:t>DESCRIPTIONS</a:t>
            </a:r>
            <a:endParaRPr sz="1200" b="1" i="0" u="none" strike="noStrike" cap="none">
              <a:solidFill>
                <a:srgbClr val="FFFFFF"/>
              </a:solidFill>
              <a:latin typeface="Inter"/>
              <a:ea typeface="Inter"/>
              <a:cs typeface="Inter"/>
              <a:sym typeface="Inter"/>
            </a:endParaRPr>
          </a:p>
        </p:txBody>
      </p:sp>
      <p:sp>
        <p:nvSpPr>
          <p:cNvPr id="85" name="Google Shape;85;p16"/>
          <p:cNvSpPr/>
          <p:nvPr/>
        </p:nvSpPr>
        <p:spPr>
          <a:xfrm>
            <a:off x="5200000" y="1200000"/>
            <a:ext cx="3750000" cy="320100"/>
          </a:xfrm>
          <a:prstGeom prst="rect">
            <a:avLst/>
          </a:prstGeom>
          <a:solidFill>
            <a:srgbClr val="009B8D"/>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Calibri"/>
              <a:buNone/>
            </a:pPr>
            <a:r>
              <a:rPr lang="en" sz="1200" b="1">
                <a:solidFill>
                  <a:srgbClr val="FFFFFF"/>
                </a:solidFill>
                <a:latin typeface="Inter"/>
                <a:ea typeface="Inter"/>
                <a:cs typeface="Inter"/>
                <a:sym typeface="Inter"/>
              </a:rPr>
              <a:t>TERMS</a:t>
            </a:r>
            <a:endParaRPr sz="1200" b="1" i="0" u="none" strike="noStrike" cap="none">
              <a:solidFill>
                <a:srgbClr val="FFFFFF"/>
              </a:solidFill>
              <a:latin typeface="Inter"/>
              <a:ea typeface="Inter"/>
              <a:cs typeface="Inter"/>
              <a:sym typeface="Inter"/>
            </a:endParaRPr>
          </a:p>
        </p:txBody>
      </p:sp>
      <p:sp>
        <p:nvSpPr>
          <p:cNvPr id="86" name="Google Shape;86;p16"/>
          <p:cNvSpPr/>
          <p:nvPr/>
        </p:nvSpPr>
        <p:spPr>
          <a:xfrm>
            <a:off x="0" y="0"/>
            <a:ext cx="9144000" cy="84000"/>
          </a:xfrm>
          <a:prstGeom prst="rect">
            <a:avLst/>
          </a:prstGeom>
          <a:solidFill>
            <a:srgbClr val="30DD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87" name="Google Shape;87;p16"/>
          <p:cNvSpPr/>
          <p:nvPr/>
        </p:nvSpPr>
        <p:spPr>
          <a:xfrm>
            <a:off x="559925" y="2530366"/>
            <a:ext cx="3780000" cy="4200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A physical building full of servers, chips, cables, cooling and power systems</a:t>
            </a:r>
            <a:endParaRPr sz="1200" b="1">
              <a:solidFill>
                <a:srgbClr val="1B3A6B"/>
              </a:solidFill>
              <a:latin typeface="Inter"/>
              <a:ea typeface="Inter"/>
              <a:cs typeface="Inter"/>
              <a:sym typeface="Inter"/>
            </a:endParaRPr>
          </a:p>
        </p:txBody>
      </p:sp>
      <p:sp>
        <p:nvSpPr>
          <p:cNvPr id="88" name="Google Shape;88;p16"/>
          <p:cNvSpPr/>
          <p:nvPr/>
        </p:nvSpPr>
        <p:spPr>
          <a:xfrm>
            <a:off x="559925" y="3286206"/>
            <a:ext cx="3780000" cy="4200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A chip good at doing many calculations at once</a:t>
            </a:r>
            <a:endParaRPr sz="1200" b="1">
              <a:solidFill>
                <a:srgbClr val="1B3A6B"/>
              </a:solidFill>
              <a:latin typeface="Inter"/>
              <a:ea typeface="Inter"/>
              <a:cs typeface="Inter"/>
              <a:sym typeface="Inter"/>
            </a:endParaRPr>
          </a:p>
        </p:txBody>
      </p:sp>
      <p:sp>
        <p:nvSpPr>
          <p:cNvPr id="89" name="Google Shape;89;p16"/>
          <p:cNvSpPr/>
          <p:nvPr/>
        </p:nvSpPr>
        <p:spPr>
          <a:xfrm>
            <a:off x="559925" y="4042047"/>
            <a:ext cx="3780000" cy="4200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An AI model running in a data centre</a:t>
            </a:r>
            <a:endParaRPr sz="1200" b="1">
              <a:solidFill>
                <a:srgbClr val="1B3A6B"/>
              </a:solidFill>
              <a:latin typeface="Inter"/>
              <a:ea typeface="Inter"/>
              <a:cs typeface="Inter"/>
              <a:sym typeface="Inter"/>
            </a:endParaRPr>
          </a:p>
        </p:txBody>
      </p:sp>
      <p:sp>
        <p:nvSpPr>
          <p:cNvPr id="90" name="Google Shape;90;p16"/>
          <p:cNvSpPr/>
          <p:nvPr/>
        </p:nvSpPr>
        <p:spPr>
          <a:xfrm>
            <a:off x="559925" y="1774525"/>
            <a:ext cx="3780000" cy="4200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Using powerful computers in data centres through the internet</a:t>
            </a:r>
            <a:endParaRPr sz="1200" b="1">
              <a:solidFill>
                <a:srgbClr val="1B3A6B"/>
              </a:solidFill>
              <a:latin typeface="Inter"/>
              <a:ea typeface="Inter"/>
              <a:cs typeface="Inter"/>
              <a:sym typeface="Inter"/>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56"/>
        <p:cNvGrpSpPr/>
        <p:nvPr/>
      </p:nvGrpSpPr>
      <p:grpSpPr>
        <a:xfrm>
          <a:off x="0" y="0"/>
          <a:ext cx="0" cy="0"/>
          <a:chOff x="0" y="0"/>
          <a:chExt cx="0" cy="0"/>
        </a:xfrm>
      </p:grpSpPr>
      <p:sp>
        <p:nvSpPr>
          <p:cNvPr id="357" name="Google Shape;357;p4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7.03: User stories</a:t>
            </a:r>
            <a:endParaRPr>
              <a:solidFill>
                <a:srgbClr val="25326F"/>
              </a:solidFill>
              <a:latin typeface="Francois One"/>
              <a:ea typeface="Francois One"/>
              <a:cs typeface="Francois One"/>
              <a:sym typeface="Francois One"/>
            </a:endParaRPr>
          </a:p>
        </p:txBody>
      </p:sp>
      <p:sp>
        <p:nvSpPr>
          <p:cNvPr id="358" name="Google Shape;358;p4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30</a:t>
            </a:fld>
            <a:endParaRPr sz="800">
              <a:latin typeface="Nunito"/>
              <a:ea typeface="Nunito"/>
              <a:cs typeface="Nunito"/>
              <a:sym typeface="Nunito"/>
            </a:endParaRPr>
          </a:p>
        </p:txBody>
      </p:sp>
      <p:sp>
        <p:nvSpPr>
          <p:cNvPr id="359" name="Google Shape;359;p43"/>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457200" lvl="0" indent="-342900" algn="l" rtl="0">
              <a:lnSpc>
                <a:spcPct val="150000"/>
              </a:lnSpc>
              <a:spcBef>
                <a:spcPts val="0"/>
              </a:spcBef>
              <a:spcAft>
                <a:spcPts val="0"/>
              </a:spcAft>
              <a:buSzPts val="1800"/>
              <a:buChar char="●"/>
            </a:pPr>
            <a:r>
              <a:rPr lang="en" u="sng">
                <a:solidFill>
                  <a:schemeClr val="accent2"/>
                </a:solidFill>
                <a:hlinkClick r:id="rId3">
                  <a:extLst>
                    <a:ext uri="{A12FA001-AC4F-418D-AE19-62706E023703}">
                      <ahyp:hlinkClr xmlns:ahyp="http://schemas.microsoft.com/office/drawing/2018/hyperlinkcolor" val="tx"/>
                    </a:ext>
                  </a:extLst>
                </a:hlinkClick>
              </a:rPr>
              <a:t>Activity available on platform here</a:t>
            </a:r>
            <a:endParaRPr/>
          </a:p>
          <a:p>
            <a:pPr marL="457200" lvl="0" indent="-342900" algn="l" rtl="0">
              <a:lnSpc>
                <a:spcPct val="150000"/>
              </a:lnSpc>
              <a:spcBef>
                <a:spcPts val="0"/>
              </a:spcBef>
              <a:spcAft>
                <a:spcPts val="0"/>
              </a:spcAft>
              <a:buSzPts val="1800"/>
              <a:buChar char="●"/>
            </a:pPr>
            <a:r>
              <a:rPr lang="en" u="sng">
                <a:solidFill>
                  <a:schemeClr val="hlink"/>
                </a:solidFill>
                <a:hlinkClick r:id="rId4"/>
              </a:rPr>
              <a:t>Worksheet can be downloaded here</a:t>
            </a:r>
            <a:endParaRPr/>
          </a:p>
        </p:txBody>
      </p:sp>
      <p:sp>
        <p:nvSpPr>
          <p:cNvPr id="360" name="Google Shape;360;p4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364"/>
        <p:cNvGrpSpPr/>
        <p:nvPr/>
      </p:nvGrpSpPr>
      <p:grpSpPr>
        <a:xfrm>
          <a:off x="0" y="0"/>
          <a:ext cx="0" cy="0"/>
          <a:chOff x="0" y="0"/>
          <a:chExt cx="0" cy="0"/>
        </a:xfrm>
      </p:grpSpPr>
      <p:sp>
        <p:nvSpPr>
          <p:cNvPr id="365" name="Google Shape;365;p4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An example: Students’ homework (Ideate 🧠)</a:t>
            </a:r>
            <a:endParaRPr>
              <a:solidFill>
                <a:srgbClr val="25326F"/>
              </a:solidFill>
              <a:latin typeface="Francois One"/>
              <a:ea typeface="Francois One"/>
              <a:cs typeface="Francois One"/>
              <a:sym typeface="Francois One"/>
            </a:endParaRPr>
          </a:p>
        </p:txBody>
      </p:sp>
      <p:sp>
        <p:nvSpPr>
          <p:cNvPr id="366" name="Google Shape;366;p4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31</a:t>
            </a:fld>
            <a:endParaRPr sz="800">
              <a:latin typeface="Nunito"/>
              <a:ea typeface="Nunito"/>
              <a:cs typeface="Nunito"/>
              <a:sym typeface="Nunito"/>
            </a:endParaRPr>
          </a:p>
        </p:txBody>
      </p:sp>
      <p:sp>
        <p:nvSpPr>
          <p:cNvPr id="367" name="Google Shape;367;p44"/>
          <p:cNvSpPr txBox="1">
            <a:spLocks noGrp="1"/>
          </p:cNvSpPr>
          <p:nvPr>
            <p:ph type="body" idx="1"/>
          </p:nvPr>
        </p:nvSpPr>
        <p:spPr>
          <a:xfrm>
            <a:off x="311700" y="1174650"/>
            <a:ext cx="50427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The </a:t>
            </a:r>
            <a:r>
              <a:rPr lang="en" sz="1600" b="1"/>
              <a:t>ideate </a:t>
            </a:r>
            <a:r>
              <a:rPr lang="en" sz="1600"/>
              <a:t>step involves coming up with lots of ideas for solutions to address the problems and user stories from the last two steps.</a:t>
            </a:r>
            <a:endParaRPr sz="1600"/>
          </a:p>
          <a:p>
            <a:pPr marL="457200" marR="0" lvl="0" indent="-330200" algn="l" rtl="0">
              <a:lnSpc>
                <a:spcPct val="150000"/>
              </a:lnSpc>
              <a:spcBef>
                <a:spcPts val="0"/>
              </a:spcBef>
              <a:spcAft>
                <a:spcPts val="0"/>
              </a:spcAft>
              <a:buSzPts val="1600"/>
              <a:buChar char="●"/>
            </a:pPr>
            <a:r>
              <a:rPr lang="en" sz="1600"/>
              <a:t>Often involves brainstorming: people come up with ideas as individuals or as a group</a:t>
            </a:r>
            <a:endParaRPr sz="1600"/>
          </a:p>
          <a:p>
            <a:pPr marL="457200" marR="0" lvl="0" indent="-330200" algn="l" rtl="0">
              <a:lnSpc>
                <a:spcPct val="150000"/>
              </a:lnSpc>
              <a:spcBef>
                <a:spcPts val="0"/>
              </a:spcBef>
              <a:spcAft>
                <a:spcPts val="0"/>
              </a:spcAft>
              <a:buSzPts val="1600"/>
              <a:buChar char="●"/>
            </a:pPr>
            <a:r>
              <a:rPr lang="en" sz="1600"/>
              <a:t>Include any crazy or silly ideas you come up with and leave feedback until after the brainstorming session</a:t>
            </a:r>
            <a:endParaRPr sz="1600"/>
          </a:p>
          <a:p>
            <a:pPr marL="457200" marR="0" lvl="0" indent="-330200" algn="l" rtl="0">
              <a:lnSpc>
                <a:spcPct val="150000"/>
              </a:lnSpc>
              <a:spcBef>
                <a:spcPts val="0"/>
              </a:spcBef>
              <a:spcAft>
                <a:spcPts val="0"/>
              </a:spcAft>
              <a:buSzPts val="1600"/>
              <a:buChar char="●"/>
            </a:pPr>
            <a:r>
              <a:rPr lang="en" sz="1600"/>
              <a:t>You can do this with just post-it notes, pens and a board</a:t>
            </a:r>
            <a:endParaRPr sz="1600"/>
          </a:p>
          <a:p>
            <a:pPr marL="0" marR="0" lvl="0" indent="0" algn="l" rtl="0">
              <a:lnSpc>
                <a:spcPct val="150000"/>
              </a:lnSpc>
              <a:spcBef>
                <a:spcPts val="1600"/>
              </a:spcBef>
              <a:spcAft>
                <a:spcPts val="1600"/>
              </a:spcAft>
              <a:buNone/>
            </a:pPr>
            <a:endParaRPr sz="1600"/>
          </a:p>
        </p:txBody>
      </p:sp>
      <p:sp>
        <p:nvSpPr>
          <p:cNvPr id="368" name="Google Shape;368;p4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69" name="Google Shape;369;p44"/>
          <p:cNvPicPr preferRelativeResize="0"/>
          <p:nvPr/>
        </p:nvPicPr>
        <p:blipFill>
          <a:blip r:embed="rId3">
            <a:alphaModFix/>
          </a:blip>
          <a:stretch>
            <a:fillRect/>
          </a:stretch>
        </p:blipFill>
        <p:spPr>
          <a:xfrm>
            <a:off x="5506800" y="1469500"/>
            <a:ext cx="3484798" cy="2325201"/>
          </a:xfrm>
          <a:prstGeom prst="rect">
            <a:avLst/>
          </a:prstGeom>
          <a:noFill/>
          <a:ln w="9525" cap="flat" cmpd="sng">
            <a:solidFill>
              <a:schemeClr val="accent2"/>
            </a:solidFill>
            <a:prstDash val="solid"/>
            <a:round/>
            <a:headEnd type="none" w="sm" len="sm"/>
            <a:tailEnd type="none" w="sm" len="sm"/>
          </a:ln>
        </p:spPr>
      </p:pic>
      <p:sp>
        <p:nvSpPr>
          <p:cNvPr id="370" name="Google Shape;370;p44"/>
          <p:cNvSpPr txBox="1"/>
          <p:nvPr/>
        </p:nvSpPr>
        <p:spPr>
          <a:xfrm>
            <a:off x="5498300" y="3794700"/>
            <a:ext cx="3484800" cy="356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MING Labs</a:t>
            </a:r>
            <a:r>
              <a:rPr lang="en" sz="1100">
                <a:solidFill>
                  <a:schemeClr val="accent6"/>
                </a:solidFill>
                <a:latin typeface="Inter"/>
                <a:ea typeface="Inter"/>
                <a:cs typeface="Inter"/>
                <a:sym typeface="Inter"/>
              </a:rPr>
              <a:t> on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 </a:t>
            </a:r>
            <a:endParaRPr sz="1100">
              <a:solidFill>
                <a:schemeClr val="accent6"/>
              </a:solidFill>
              <a:latin typeface="Inter"/>
              <a:ea typeface="Inter"/>
              <a:cs typeface="Inter"/>
              <a:sym typeface="Inte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374"/>
        <p:cNvGrpSpPr/>
        <p:nvPr/>
      </p:nvGrpSpPr>
      <p:grpSpPr>
        <a:xfrm>
          <a:off x="0" y="0"/>
          <a:ext cx="0" cy="0"/>
          <a:chOff x="0" y="0"/>
          <a:chExt cx="0" cy="0"/>
        </a:xfrm>
      </p:grpSpPr>
      <p:sp>
        <p:nvSpPr>
          <p:cNvPr id="375" name="Google Shape;375;p4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Prototypes 🛠️</a:t>
            </a:r>
            <a:endParaRPr>
              <a:solidFill>
                <a:srgbClr val="25326F"/>
              </a:solidFill>
              <a:latin typeface="Francois One"/>
              <a:ea typeface="Francois One"/>
              <a:cs typeface="Francois One"/>
              <a:sym typeface="Francois One"/>
            </a:endParaRPr>
          </a:p>
        </p:txBody>
      </p:sp>
      <p:sp>
        <p:nvSpPr>
          <p:cNvPr id="376" name="Google Shape;376;p4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32</a:t>
            </a:fld>
            <a:endParaRPr sz="800">
              <a:latin typeface="Nunito"/>
              <a:ea typeface="Nunito"/>
              <a:cs typeface="Nunito"/>
              <a:sym typeface="Nunito"/>
            </a:endParaRPr>
          </a:p>
        </p:txBody>
      </p:sp>
      <p:sp>
        <p:nvSpPr>
          <p:cNvPr id="377" name="Google Shape;377;p45"/>
          <p:cNvSpPr txBox="1">
            <a:spLocks noGrp="1"/>
          </p:cNvSpPr>
          <p:nvPr>
            <p:ph type="body" idx="1"/>
          </p:nvPr>
        </p:nvSpPr>
        <p:spPr>
          <a:xfrm>
            <a:off x="311700" y="1152475"/>
            <a:ext cx="59724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a:t>Let’s say that one of our ideas is to create a homework tracker app. Before the school goes and creates a full app (or pays coders to make one), we can make a </a:t>
            </a:r>
            <a:r>
              <a:rPr lang="en" sz="1600" b="1"/>
              <a:t>prototype.</a:t>
            </a:r>
            <a:endParaRPr sz="1600"/>
          </a:p>
          <a:p>
            <a:pPr marL="457200" lvl="0" indent="-330200" algn="l" rtl="0">
              <a:lnSpc>
                <a:spcPct val="150000"/>
              </a:lnSpc>
              <a:spcBef>
                <a:spcPts val="0"/>
              </a:spcBef>
              <a:spcAft>
                <a:spcPts val="0"/>
              </a:spcAft>
              <a:buSzPts val="1600"/>
              <a:buChar char="●"/>
            </a:pPr>
            <a:r>
              <a:rPr lang="en" sz="1600"/>
              <a:t>Prototypes are solutions (such as apps) that are not complete or the actual product but can be used for getting feedback and testing ideas.</a:t>
            </a:r>
            <a:endParaRPr sz="1600"/>
          </a:p>
          <a:p>
            <a:pPr marL="457200" lvl="0" indent="-330200" algn="l" rtl="0">
              <a:lnSpc>
                <a:spcPct val="150000"/>
              </a:lnSpc>
              <a:spcBef>
                <a:spcPts val="0"/>
              </a:spcBef>
              <a:spcAft>
                <a:spcPts val="0"/>
              </a:spcAft>
              <a:buSzPts val="1600"/>
              <a:buChar char="●"/>
            </a:pPr>
            <a:r>
              <a:rPr lang="en" sz="1600"/>
              <a:t>We can sketch ideas on paper and pen, or make a model from cardboard.</a:t>
            </a:r>
            <a:endParaRPr sz="1600"/>
          </a:p>
          <a:p>
            <a:pPr marL="457200" lvl="0" indent="-330200" algn="l" rtl="0">
              <a:lnSpc>
                <a:spcPct val="150000"/>
              </a:lnSpc>
              <a:spcBef>
                <a:spcPts val="0"/>
              </a:spcBef>
              <a:spcAft>
                <a:spcPts val="0"/>
              </a:spcAft>
              <a:buSzPts val="1600"/>
              <a:buChar char="●"/>
            </a:pPr>
            <a:r>
              <a:rPr lang="en" sz="1600"/>
              <a:t>We can also use vibe coding with detailed prompts, sketches and wireframes to develop prototypes quickly.</a:t>
            </a:r>
            <a:endParaRPr sz="1600"/>
          </a:p>
        </p:txBody>
      </p:sp>
      <p:sp>
        <p:nvSpPr>
          <p:cNvPr id="378" name="Google Shape;378;p4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79" name="Google Shape;379;p45"/>
          <p:cNvPicPr preferRelativeResize="0"/>
          <p:nvPr/>
        </p:nvPicPr>
        <p:blipFill rotWithShape="1">
          <a:blip r:embed="rId3">
            <a:alphaModFix/>
          </a:blip>
          <a:srcRect l="36177" t="-790" r="4750" b="790"/>
          <a:stretch/>
        </p:blipFill>
        <p:spPr>
          <a:xfrm>
            <a:off x="6481186" y="1152475"/>
            <a:ext cx="2198315" cy="2791024"/>
          </a:xfrm>
          <a:prstGeom prst="rect">
            <a:avLst/>
          </a:prstGeom>
          <a:noFill/>
          <a:ln w="9525" cap="flat" cmpd="sng">
            <a:solidFill>
              <a:schemeClr val="accent2"/>
            </a:solidFill>
            <a:prstDash val="solid"/>
            <a:round/>
            <a:headEnd type="none" w="sm" len="sm"/>
            <a:tailEnd type="none" w="sm" len="sm"/>
          </a:ln>
        </p:spPr>
      </p:pic>
      <p:sp>
        <p:nvSpPr>
          <p:cNvPr id="380" name="Google Shape;380;p45"/>
          <p:cNvSpPr txBox="1"/>
          <p:nvPr/>
        </p:nvSpPr>
        <p:spPr>
          <a:xfrm>
            <a:off x="6481175" y="3943500"/>
            <a:ext cx="2198400" cy="5382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Amélie Mourichon</a:t>
            </a:r>
            <a:r>
              <a:rPr lang="en" sz="1100">
                <a:solidFill>
                  <a:schemeClr val="accent6"/>
                </a:solidFill>
                <a:latin typeface="Inter"/>
                <a:ea typeface="Inter"/>
                <a:cs typeface="Inter"/>
                <a:sym typeface="Inter"/>
              </a:rPr>
              <a:t> on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 </a:t>
            </a:r>
            <a:endParaRPr sz="1100">
              <a:solidFill>
                <a:schemeClr val="accent6"/>
              </a:solidFill>
              <a:latin typeface="Inter"/>
              <a:ea typeface="Inter"/>
              <a:cs typeface="Inter"/>
              <a:sym typeface="Inter"/>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84"/>
        <p:cNvGrpSpPr/>
        <p:nvPr/>
      </p:nvGrpSpPr>
      <p:grpSpPr>
        <a:xfrm>
          <a:off x="0" y="0"/>
          <a:ext cx="0" cy="0"/>
          <a:chOff x="0" y="0"/>
          <a:chExt cx="0" cy="0"/>
        </a:xfrm>
      </p:grpSpPr>
      <p:sp>
        <p:nvSpPr>
          <p:cNvPr id="385" name="Google Shape;385;p4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Demo: Prototyping with vibe coding</a:t>
            </a:r>
            <a:endParaRPr>
              <a:solidFill>
                <a:srgbClr val="25326F"/>
              </a:solidFill>
              <a:latin typeface="Francois One"/>
              <a:ea typeface="Francois One"/>
              <a:cs typeface="Francois One"/>
              <a:sym typeface="Francois One"/>
            </a:endParaRPr>
          </a:p>
        </p:txBody>
      </p:sp>
      <p:sp>
        <p:nvSpPr>
          <p:cNvPr id="386" name="Google Shape;386;p4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33</a:t>
            </a:fld>
            <a:endParaRPr sz="800">
              <a:latin typeface="Nunito"/>
              <a:ea typeface="Nunito"/>
              <a:cs typeface="Nunito"/>
              <a:sym typeface="Nunito"/>
            </a:endParaRPr>
          </a:p>
        </p:txBody>
      </p:sp>
      <p:sp>
        <p:nvSpPr>
          <p:cNvPr id="387" name="Google Shape;387;p46"/>
          <p:cNvSpPr txBox="1">
            <a:spLocks noGrp="1"/>
          </p:cNvSpPr>
          <p:nvPr>
            <p:ph type="body" idx="1"/>
          </p:nvPr>
        </p:nvSpPr>
        <p:spPr>
          <a:xfrm>
            <a:off x="311700" y="1152475"/>
            <a:ext cx="43824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a:t>This demo is available on the platform</a:t>
            </a:r>
            <a:endParaRPr sz="1600"/>
          </a:p>
          <a:p>
            <a:pPr marL="457200" lvl="0" indent="-330200" algn="l" rtl="0">
              <a:lnSpc>
                <a:spcPct val="150000"/>
              </a:lnSpc>
              <a:spcBef>
                <a:spcPts val="0"/>
              </a:spcBef>
              <a:spcAft>
                <a:spcPts val="0"/>
              </a:spcAft>
              <a:buSzPts val="1600"/>
              <a:buChar char="●"/>
            </a:pPr>
            <a:r>
              <a:rPr lang="en" sz="1600"/>
              <a:t>You can download one of the wireframe images and attach it to the relevant prompt through Lumen</a:t>
            </a:r>
            <a:endParaRPr sz="1600"/>
          </a:p>
          <a:p>
            <a:pPr marL="457200" lvl="0" indent="-330200" algn="l" rtl="0">
              <a:lnSpc>
                <a:spcPct val="150000"/>
              </a:lnSpc>
              <a:spcBef>
                <a:spcPts val="0"/>
              </a:spcBef>
              <a:spcAft>
                <a:spcPts val="0"/>
              </a:spcAft>
              <a:buSzPts val="1600"/>
              <a:buChar char="●"/>
            </a:pPr>
            <a:r>
              <a:rPr lang="en" sz="1600"/>
              <a:t>Generate a prototype web app for a user of your choice and have a look at the result</a:t>
            </a:r>
            <a:endParaRPr sz="1600"/>
          </a:p>
        </p:txBody>
      </p:sp>
      <p:sp>
        <p:nvSpPr>
          <p:cNvPr id="388" name="Google Shape;388;p4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89" name="Google Shape;389;p46" title="homework-prototype-student.png"/>
          <p:cNvPicPr preferRelativeResize="0"/>
          <p:nvPr/>
        </p:nvPicPr>
        <p:blipFill>
          <a:blip r:embed="rId3">
            <a:alphaModFix/>
          </a:blip>
          <a:stretch>
            <a:fillRect/>
          </a:stretch>
        </p:blipFill>
        <p:spPr>
          <a:xfrm>
            <a:off x="4944670" y="1350613"/>
            <a:ext cx="3933626" cy="244227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93"/>
        <p:cNvGrpSpPr/>
        <p:nvPr/>
      </p:nvGrpSpPr>
      <p:grpSpPr>
        <a:xfrm>
          <a:off x="0" y="0"/>
          <a:ext cx="0" cy="0"/>
          <a:chOff x="0" y="0"/>
          <a:chExt cx="0" cy="0"/>
        </a:xfrm>
      </p:grpSpPr>
      <p:sp>
        <p:nvSpPr>
          <p:cNvPr id="394" name="Google Shape;394;p4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Prototypes 🛠️ and testing 📝</a:t>
            </a:r>
            <a:endParaRPr>
              <a:solidFill>
                <a:srgbClr val="25326F"/>
              </a:solidFill>
              <a:latin typeface="Francois One"/>
              <a:ea typeface="Francois One"/>
              <a:cs typeface="Francois One"/>
              <a:sym typeface="Francois One"/>
            </a:endParaRPr>
          </a:p>
        </p:txBody>
      </p:sp>
      <p:sp>
        <p:nvSpPr>
          <p:cNvPr id="395" name="Google Shape;395;p4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34</a:t>
            </a:fld>
            <a:endParaRPr sz="800">
              <a:latin typeface="Nunito"/>
              <a:ea typeface="Nunito"/>
              <a:cs typeface="Nunito"/>
              <a:sym typeface="Nunito"/>
            </a:endParaRPr>
          </a:p>
        </p:txBody>
      </p:sp>
      <p:sp>
        <p:nvSpPr>
          <p:cNvPr id="396" name="Google Shape;396;p47"/>
          <p:cNvSpPr txBox="1">
            <a:spLocks noGrp="1"/>
          </p:cNvSpPr>
          <p:nvPr>
            <p:ph type="body" idx="1"/>
          </p:nvPr>
        </p:nvSpPr>
        <p:spPr>
          <a:xfrm>
            <a:off x="311700" y="1152475"/>
            <a:ext cx="46554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Prototypes are useful to test ideas.</a:t>
            </a:r>
            <a:endParaRPr sz="1600"/>
          </a:p>
          <a:p>
            <a:pPr marL="457200" marR="0" lvl="0" indent="-330200" algn="l" rtl="0">
              <a:lnSpc>
                <a:spcPct val="150000"/>
              </a:lnSpc>
              <a:spcBef>
                <a:spcPts val="0"/>
              </a:spcBef>
              <a:spcAft>
                <a:spcPts val="0"/>
              </a:spcAft>
              <a:buSzPts val="1600"/>
              <a:buChar char="●"/>
            </a:pPr>
            <a:r>
              <a:rPr lang="en" sz="1600"/>
              <a:t>You can get people (like your friends) to try them out and see what they think, to get feedback (e.g, what they like and didn’t like).</a:t>
            </a:r>
            <a:endParaRPr sz="1600"/>
          </a:p>
          <a:p>
            <a:pPr marL="457200" marR="0" lvl="0" indent="-330200" algn="l" rtl="0">
              <a:lnSpc>
                <a:spcPct val="150000"/>
              </a:lnSpc>
              <a:spcBef>
                <a:spcPts val="0"/>
              </a:spcBef>
              <a:spcAft>
                <a:spcPts val="0"/>
              </a:spcAft>
              <a:buSzPts val="1600"/>
              <a:buChar char="●"/>
            </a:pPr>
            <a:r>
              <a:rPr lang="en" sz="1600"/>
              <a:t>You can these use this feedback to find out:</a:t>
            </a:r>
            <a:endParaRPr sz="1600"/>
          </a:p>
          <a:p>
            <a:pPr marL="914400" marR="0" lvl="1" indent="-330200" algn="l" rtl="0">
              <a:lnSpc>
                <a:spcPct val="150000"/>
              </a:lnSpc>
              <a:spcBef>
                <a:spcPts val="0"/>
              </a:spcBef>
              <a:spcAft>
                <a:spcPts val="0"/>
              </a:spcAft>
              <a:buSzPts val="1600"/>
              <a:buChar char="○"/>
            </a:pPr>
            <a:r>
              <a:rPr lang="en" sz="1600"/>
              <a:t>whether your solution helps solve the problems for which it’s designed.</a:t>
            </a:r>
            <a:endParaRPr sz="1600"/>
          </a:p>
          <a:p>
            <a:pPr marL="914400" marR="0" lvl="1" indent="-330200" algn="l" rtl="0">
              <a:lnSpc>
                <a:spcPct val="150000"/>
              </a:lnSpc>
              <a:spcBef>
                <a:spcPts val="0"/>
              </a:spcBef>
              <a:spcAft>
                <a:spcPts val="0"/>
              </a:spcAft>
              <a:buSzPts val="1600"/>
              <a:buChar char="○"/>
            </a:pPr>
            <a:r>
              <a:rPr lang="en" sz="1600"/>
              <a:t>how you can improve your next prototype.</a:t>
            </a:r>
            <a:endParaRPr sz="1600"/>
          </a:p>
          <a:p>
            <a:pPr marL="0" marR="0" lvl="0" indent="0" algn="l" rtl="0">
              <a:lnSpc>
                <a:spcPct val="150000"/>
              </a:lnSpc>
              <a:spcBef>
                <a:spcPts val="1600"/>
              </a:spcBef>
              <a:spcAft>
                <a:spcPts val="1600"/>
              </a:spcAft>
              <a:buNone/>
            </a:pPr>
            <a:endParaRPr sz="1600"/>
          </a:p>
        </p:txBody>
      </p:sp>
      <p:sp>
        <p:nvSpPr>
          <p:cNvPr id="397" name="Google Shape;397;p4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398" name="Google Shape;398;p47"/>
          <p:cNvPicPr preferRelativeResize="0"/>
          <p:nvPr/>
        </p:nvPicPr>
        <p:blipFill>
          <a:blip r:embed="rId3">
            <a:alphaModFix/>
          </a:blip>
          <a:stretch>
            <a:fillRect/>
          </a:stretch>
        </p:blipFill>
        <p:spPr>
          <a:xfrm>
            <a:off x="5257800" y="1152475"/>
            <a:ext cx="3476851" cy="2317900"/>
          </a:xfrm>
          <a:prstGeom prst="rect">
            <a:avLst/>
          </a:prstGeom>
          <a:noFill/>
          <a:ln w="9525" cap="flat" cmpd="sng">
            <a:solidFill>
              <a:schemeClr val="accent2"/>
            </a:solidFill>
            <a:prstDash val="solid"/>
            <a:round/>
            <a:headEnd type="none" w="sm" len="sm"/>
            <a:tailEnd type="none" w="sm" len="sm"/>
          </a:ln>
        </p:spPr>
      </p:pic>
      <p:sp>
        <p:nvSpPr>
          <p:cNvPr id="399" name="Google Shape;399;p47"/>
          <p:cNvSpPr txBox="1"/>
          <p:nvPr/>
        </p:nvSpPr>
        <p:spPr>
          <a:xfrm>
            <a:off x="5257800" y="3470375"/>
            <a:ext cx="3476700" cy="354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UX Indonesia</a:t>
            </a:r>
            <a:r>
              <a:rPr lang="en" sz="1100">
                <a:solidFill>
                  <a:schemeClr val="accent6"/>
                </a:solidFill>
                <a:latin typeface="Inter"/>
                <a:ea typeface="Inter"/>
                <a:cs typeface="Inter"/>
                <a:sym typeface="Inter"/>
              </a:rPr>
              <a:t> on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endParaRPr sz="1100">
              <a:solidFill>
                <a:schemeClr val="accent6"/>
              </a:solidFill>
              <a:latin typeface="Inter"/>
              <a:ea typeface="Inter"/>
              <a:cs typeface="Inter"/>
              <a:sym typeface="Inter"/>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sp>
        <p:nvSpPr>
          <p:cNvPr id="404" name="Google Shape;404;p4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Prototypes and vibe coding </a:t>
            </a:r>
            <a:endParaRPr>
              <a:solidFill>
                <a:srgbClr val="25326F"/>
              </a:solidFill>
              <a:latin typeface="Francois One"/>
              <a:ea typeface="Francois One"/>
              <a:cs typeface="Francois One"/>
              <a:sym typeface="Francois One"/>
            </a:endParaRPr>
          </a:p>
        </p:txBody>
      </p:sp>
      <p:sp>
        <p:nvSpPr>
          <p:cNvPr id="405" name="Google Shape;405;p4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35</a:t>
            </a:fld>
            <a:endParaRPr sz="800">
              <a:latin typeface="Nunito"/>
              <a:ea typeface="Nunito"/>
              <a:cs typeface="Nunito"/>
              <a:sym typeface="Nunito"/>
            </a:endParaRPr>
          </a:p>
        </p:txBody>
      </p:sp>
      <p:sp>
        <p:nvSpPr>
          <p:cNvPr id="406" name="Google Shape;406;p48"/>
          <p:cNvSpPr txBox="1">
            <a:spLocks noGrp="1"/>
          </p:cNvSpPr>
          <p:nvPr>
            <p:ph type="body" idx="1"/>
          </p:nvPr>
        </p:nvSpPr>
        <p:spPr>
          <a:xfrm>
            <a:off x="314475" y="1135150"/>
            <a:ext cx="49434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As you’ve seen, we can quickly create prototypes using vibe coding.</a:t>
            </a:r>
            <a:endParaRPr sz="1600"/>
          </a:p>
          <a:p>
            <a:pPr marL="457200" marR="0" lvl="0" indent="-330200" algn="l" rtl="0">
              <a:lnSpc>
                <a:spcPct val="150000"/>
              </a:lnSpc>
              <a:spcBef>
                <a:spcPts val="0"/>
              </a:spcBef>
              <a:spcAft>
                <a:spcPts val="0"/>
              </a:spcAft>
              <a:buSzPts val="1600"/>
              <a:buChar char="●"/>
            </a:pPr>
            <a:r>
              <a:rPr lang="en" sz="1600"/>
              <a:t>However, these are </a:t>
            </a:r>
            <a:r>
              <a:rPr lang="en" sz="1600" b="1"/>
              <a:t>not complete apps</a:t>
            </a:r>
            <a:r>
              <a:rPr lang="en" sz="1600"/>
              <a:t>.</a:t>
            </a:r>
            <a:endParaRPr sz="1600"/>
          </a:p>
          <a:p>
            <a:pPr marL="457200" marR="0" lvl="0" indent="-330200" algn="l" rtl="0">
              <a:lnSpc>
                <a:spcPct val="150000"/>
              </a:lnSpc>
              <a:spcBef>
                <a:spcPts val="0"/>
              </a:spcBef>
              <a:spcAft>
                <a:spcPts val="0"/>
              </a:spcAft>
              <a:buSzPts val="1600"/>
              <a:buChar char="●"/>
            </a:pPr>
            <a:r>
              <a:rPr lang="en" sz="1600"/>
              <a:t>Often, vibe coded apps can have security issues and can be easy for someone to hack.</a:t>
            </a:r>
            <a:endParaRPr sz="1600"/>
          </a:p>
          <a:p>
            <a:pPr marL="457200" marR="0" lvl="0" indent="-330200" algn="l" rtl="0">
              <a:lnSpc>
                <a:spcPct val="150000"/>
              </a:lnSpc>
              <a:spcBef>
                <a:spcPts val="0"/>
              </a:spcBef>
              <a:spcAft>
                <a:spcPts val="0"/>
              </a:spcAft>
              <a:buSzPts val="1600"/>
              <a:buChar char="●"/>
            </a:pPr>
            <a:r>
              <a:rPr lang="en" sz="1600"/>
              <a:t>Risky when an app asks for personal information (like your name and address) or involves money (like paying with a credit card).</a:t>
            </a:r>
            <a:endParaRPr sz="1600"/>
          </a:p>
          <a:p>
            <a:pPr marL="457200" marR="0" lvl="0" indent="-330200" algn="l" rtl="0">
              <a:lnSpc>
                <a:spcPct val="150000"/>
              </a:lnSpc>
              <a:spcBef>
                <a:spcPts val="0"/>
              </a:spcBef>
              <a:spcAft>
                <a:spcPts val="0"/>
              </a:spcAft>
              <a:buSzPts val="1600"/>
              <a:buChar char="●"/>
            </a:pPr>
            <a:r>
              <a:rPr lang="en" sz="1600"/>
              <a:t>Be careful when sharing prototypes and check with an adult if you are unsure about risks.</a:t>
            </a:r>
            <a:endParaRPr sz="1600"/>
          </a:p>
        </p:txBody>
      </p:sp>
      <p:sp>
        <p:nvSpPr>
          <p:cNvPr id="407" name="Google Shape;407;p4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408" name="Google Shape;408;p48" descr="A cartoon style image. An app on a tablet that is a form that collects personal information and that collects card details for payment."/>
          <p:cNvPicPr preferRelativeResize="0"/>
          <p:nvPr/>
        </p:nvPicPr>
        <p:blipFill>
          <a:blip r:embed="rId3">
            <a:alphaModFix/>
          </a:blip>
          <a:stretch>
            <a:fillRect/>
          </a:stretch>
        </p:blipFill>
        <p:spPr>
          <a:xfrm>
            <a:off x="5308675" y="773300"/>
            <a:ext cx="3340691" cy="3340691"/>
          </a:xfrm>
          <a:prstGeom prst="rect">
            <a:avLst/>
          </a:prstGeom>
          <a:noFill/>
          <a:ln w="9525" cap="flat" cmpd="sng">
            <a:solidFill>
              <a:schemeClr val="accent2"/>
            </a:solidFill>
            <a:prstDash val="solid"/>
            <a:round/>
            <a:headEnd type="none" w="sm" len="sm"/>
            <a:tailEnd type="none" w="sm" len="sm"/>
          </a:ln>
        </p:spPr>
      </p:pic>
      <p:sp>
        <p:nvSpPr>
          <p:cNvPr id="409" name="Google Shape;409;p48"/>
          <p:cNvSpPr txBox="1"/>
          <p:nvPr/>
        </p:nvSpPr>
        <p:spPr>
          <a:xfrm>
            <a:off x="5308675" y="4114000"/>
            <a:ext cx="3333900" cy="393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sz="1100">
                <a:solidFill>
                  <a:schemeClr val="accent6"/>
                </a:solidFill>
                <a:latin typeface="Inter"/>
                <a:ea typeface="Inter"/>
                <a:cs typeface="Inter"/>
                <a:sym typeface="Inter"/>
              </a:rPr>
              <a:t>Generated using Nano Banana</a:t>
            </a:r>
            <a:endParaRPr sz="1100">
              <a:solidFill>
                <a:schemeClr val="accent6"/>
              </a:solidFill>
              <a:latin typeface="Inter"/>
              <a:ea typeface="Inter"/>
              <a:cs typeface="Inter"/>
              <a:sym typeface="Inter"/>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Google Shape;414;p4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Agents</a:t>
            </a:r>
            <a:endParaRPr/>
          </a:p>
          <a:p>
            <a:pPr marL="0" lvl="0" indent="0" algn="l" rtl="0">
              <a:spcBef>
                <a:spcPts val="0"/>
              </a:spcBef>
              <a:spcAft>
                <a:spcPts val="0"/>
              </a:spcAft>
              <a:buNone/>
            </a:pPr>
            <a:endParaRPr/>
          </a:p>
        </p:txBody>
      </p:sp>
      <p:sp>
        <p:nvSpPr>
          <p:cNvPr id="415" name="Google Shape;415;p4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36</a:t>
            </a:fld>
            <a:endParaRPr sz="800">
              <a:latin typeface="Nunito"/>
              <a:ea typeface="Nunito"/>
              <a:cs typeface="Nunito"/>
              <a:sym typeface="Nunito"/>
            </a:endParaRPr>
          </a:p>
        </p:txBody>
      </p:sp>
      <p:sp>
        <p:nvSpPr>
          <p:cNvPr id="416" name="Google Shape;416;p49"/>
          <p:cNvSpPr txBox="1">
            <a:spLocks noGrp="1"/>
          </p:cNvSpPr>
          <p:nvPr>
            <p:ph type="body" idx="1"/>
          </p:nvPr>
        </p:nvSpPr>
        <p:spPr>
          <a:xfrm>
            <a:off x="311700" y="1152475"/>
            <a:ext cx="6797400" cy="20961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600"/>
              <a:t>You’ve seen how AI can help build things when you keep prompting it. What happens when AI can take steps on its own?</a:t>
            </a:r>
            <a:endParaRPr sz="1600"/>
          </a:p>
          <a:p>
            <a:pPr marL="0" marR="0" lvl="0" indent="0" algn="l" rtl="0">
              <a:lnSpc>
                <a:spcPct val="150000"/>
              </a:lnSpc>
              <a:spcBef>
                <a:spcPts val="1600"/>
              </a:spcBef>
              <a:spcAft>
                <a:spcPts val="0"/>
              </a:spcAft>
              <a:buNone/>
            </a:pPr>
            <a:r>
              <a:rPr lang="en" sz="1600"/>
              <a:t>A chatbot replies to your prompts. An </a:t>
            </a:r>
            <a:r>
              <a:rPr lang="en" sz="1600" b="1"/>
              <a:t>AI agent </a:t>
            </a:r>
            <a:r>
              <a:rPr lang="en" sz="1600"/>
              <a:t>is software that uses an LLM to work towards a goal. It can plan steps, use tools, check results and fix mistakes. Sometimes this is called </a:t>
            </a:r>
            <a:r>
              <a:rPr lang="en" sz="1600" i="1"/>
              <a:t>Agentic AI</a:t>
            </a:r>
            <a:r>
              <a:rPr lang="en" sz="1600"/>
              <a:t>.</a:t>
            </a:r>
            <a:endParaRPr sz="1600"/>
          </a:p>
          <a:p>
            <a:pPr marL="0" marR="0" lvl="0" indent="0" algn="l" rtl="0">
              <a:lnSpc>
                <a:spcPct val="150000"/>
              </a:lnSpc>
              <a:spcBef>
                <a:spcPts val="1600"/>
              </a:spcBef>
              <a:spcAft>
                <a:spcPts val="1600"/>
              </a:spcAft>
              <a:buNone/>
            </a:pPr>
            <a:endParaRPr sz="1600"/>
          </a:p>
        </p:txBody>
      </p:sp>
      <p:sp>
        <p:nvSpPr>
          <p:cNvPr id="417" name="Google Shape;417;p4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graphicFrame>
        <p:nvGraphicFramePr>
          <p:cNvPr id="418" name="Google Shape;418;p49"/>
          <p:cNvGraphicFramePr/>
          <p:nvPr/>
        </p:nvGraphicFramePr>
        <p:xfrm>
          <a:off x="454525" y="3383325"/>
          <a:ext cx="3000000" cy="3000000"/>
        </p:xfrm>
        <a:graphic>
          <a:graphicData uri="http://schemas.openxmlformats.org/drawingml/2006/table">
            <a:tbl>
              <a:tblPr>
                <a:noFill/>
                <a:tableStyleId>{8224CB3A-3264-4094-B66A-478A3780EACC}</a:tableStyleId>
              </a:tblPr>
              <a:tblGrid>
                <a:gridCol w="3619500">
                  <a:extLst>
                    <a:ext uri="{9D8B030D-6E8A-4147-A177-3AD203B41FA5}">
                      <a16:colId xmlns:a16="http://schemas.microsoft.com/office/drawing/2014/main" val="20000"/>
                    </a:ext>
                  </a:extLst>
                </a:gridCol>
                <a:gridCol w="3619500">
                  <a:extLst>
                    <a:ext uri="{9D8B030D-6E8A-4147-A177-3AD203B41FA5}">
                      <a16:colId xmlns:a16="http://schemas.microsoft.com/office/drawing/2014/main" val="20001"/>
                    </a:ext>
                  </a:extLst>
                </a:gridCol>
              </a:tblGrid>
              <a:tr h="381000">
                <a:tc>
                  <a:txBody>
                    <a:bodyPr/>
                    <a:lstStyle/>
                    <a:p>
                      <a:pPr marL="0" lvl="0" indent="0" algn="ctr" rtl="0">
                        <a:spcBef>
                          <a:spcPts val="0"/>
                        </a:spcBef>
                        <a:spcAft>
                          <a:spcPts val="0"/>
                        </a:spcAft>
                        <a:buNone/>
                      </a:pPr>
                      <a:r>
                        <a:rPr lang="en">
                          <a:latin typeface="Inter"/>
                          <a:ea typeface="Inter"/>
                          <a:cs typeface="Inter"/>
                          <a:sym typeface="Inter"/>
                        </a:rPr>
                        <a:t>Chatbot</a:t>
                      </a:r>
                      <a:endParaRPr>
                        <a:latin typeface="Inter"/>
                        <a:ea typeface="Inter"/>
                        <a:cs typeface="Inter"/>
                        <a:sym typeface="Inter"/>
                      </a:endParaRPr>
                    </a:p>
                  </a:txBody>
                  <a:tcPr marL="91425" marR="91425" marT="91425" marB="91425"/>
                </a:tc>
                <a:tc>
                  <a:txBody>
                    <a:bodyPr/>
                    <a:lstStyle/>
                    <a:p>
                      <a:pPr marL="0" lvl="0" indent="0" algn="ctr" rtl="0">
                        <a:spcBef>
                          <a:spcPts val="0"/>
                        </a:spcBef>
                        <a:spcAft>
                          <a:spcPts val="0"/>
                        </a:spcAft>
                        <a:buNone/>
                      </a:pPr>
                      <a:r>
                        <a:rPr lang="en">
                          <a:latin typeface="Inter"/>
                          <a:ea typeface="Inter"/>
                          <a:cs typeface="Inter"/>
                          <a:sym typeface="Inter"/>
                        </a:rPr>
                        <a:t>Agent</a:t>
                      </a:r>
                      <a:endParaRPr>
                        <a:latin typeface="Inter"/>
                        <a:ea typeface="Inter"/>
                        <a:cs typeface="Inter"/>
                        <a:sym typeface="Inter"/>
                      </a:endParaRPr>
                    </a:p>
                  </a:txBody>
                  <a:tcPr marL="91425" marR="91425" marT="91425" marB="91425"/>
                </a:tc>
                <a:extLst>
                  <a:ext uri="{0D108BD9-81ED-4DB2-BD59-A6C34878D82A}">
                    <a16:rowId xmlns:a16="http://schemas.microsoft.com/office/drawing/2014/main" val="10000"/>
                  </a:ext>
                </a:extLst>
              </a:tr>
              <a:tr h="381000">
                <a:tc>
                  <a:txBody>
                    <a:bodyPr/>
                    <a:lstStyle/>
                    <a:p>
                      <a:pPr marL="0" lvl="0" indent="0" algn="l" rtl="0">
                        <a:spcBef>
                          <a:spcPts val="0"/>
                        </a:spcBef>
                        <a:spcAft>
                          <a:spcPts val="0"/>
                        </a:spcAft>
                        <a:buNone/>
                      </a:pPr>
                      <a:r>
                        <a:rPr lang="en" b="1">
                          <a:latin typeface="Inter"/>
                          <a:ea typeface="Inter"/>
                          <a:cs typeface="Inter"/>
                          <a:sym typeface="Inter"/>
                        </a:rPr>
                        <a:t>Prompt</a:t>
                      </a:r>
                      <a:r>
                        <a:rPr lang="en">
                          <a:latin typeface="Inter"/>
                          <a:ea typeface="Inter"/>
                          <a:cs typeface="Inter"/>
                          <a:sym typeface="Inter"/>
                        </a:rPr>
                        <a:t>: “How do I make a dice game?”</a:t>
                      </a:r>
                      <a:endParaRPr>
                        <a:latin typeface="Inter"/>
                        <a:ea typeface="Inter"/>
                        <a:cs typeface="Inter"/>
                        <a:sym typeface="Inter"/>
                      </a:endParaRPr>
                    </a:p>
                  </a:txBody>
                  <a:tcPr marL="91425" marR="91425" marT="91425" marB="91425"/>
                </a:tc>
                <a:tc>
                  <a:txBody>
                    <a:bodyPr/>
                    <a:lstStyle/>
                    <a:p>
                      <a:pPr marL="0" lvl="0" indent="0" algn="l" rtl="0">
                        <a:spcBef>
                          <a:spcPts val="0"/>
                        </a:spcBef>
                        <a:spcAft>
                          <a:spcPts val="0"/>
                        </a:spcAft>
                        <a:buNone/>
                      </a:pPr>
                      <a:r>
                        <a:rPr lang="en" b="1">
                          <a:latin typeface="Inter"/>
                          <a:ea typeface="Inter"/>
                          <a:cs typeface="Inter"/>
                          <a:sym typeface="Inter"/>
                        </a:rPr>
                        <a:t>Goal</a:t>
                      </a:r>
                      <a:r>
                        <a:rPr lang="en">
                          <a:latin typeface="Inter"/>
                          <a:ea typeface="Inter"/>
                          <a:cs typeface="Inter"/>
                          <a:sym typeface="Inter"/>
                        </a:rPr>
                        <a:t>: “Make me a dice game”</a:t>
                      </a:r>
                      <a:endParaRPr>
                        <a:latin typeface="Inter"/>
                        <a:ea typeface="Inter"/>
                        <a:cs typeface="Inter"/>
                        <a:sym typeface="Inter"/>
                      </a:endParaRPr>
                    </a:p>
                  </a:txBody>
                  <a:tcPr marL="91425" marR="91425" marT="91425" marB="91425"/>
                </a:tc>
                <a:extLst>
                  <a:ext uri="{0D108BD9-81ED-4DB2-BD59-A6C34878D82A}">
                    <a16:rowId xmlns:a16="http://schemas.microsoft.com/office/drawing/2014/main" val="10001"/>
                  </a:ext>
                </a:extLst>
              </a:tr>
              <a:tr h="381000">
                <a:tc>
                  <a:txBody>
                    <a:bodyPr/>
                    <a:lstStyle/>
                    <a:p>
                      <a:pPr marL="0" lvl="0" indent="0" algn="l" rtl="0">
                        <a:spcBef>
                          <a:spcPts val="0"/>
                        </a:spcBef>
                        <a:spcAft>
                          <a:spcPts val="0"/>
                        </a:spcAft>
                        <a:buNone/>
                      </a:pPr>
                      <a:r>
                        <a:rPr lang="en" b="1">
                          <a:latin typeface="Inter"/>
                          <a:ea typeface="Inter"/>
                          <a:cs typeface="Inter"/>
                          <a:sym typeface="Inter"/>
                        </a:rPr>
                        <a:t>Reply</a:t>
                      </a:r>
                      <a:r>
                        <a:rPr lang="en">
                          <a:latin typeface="Inter"/>
                          <a:ea typeface="Inter"/>
                          <a:cs typeface="Inter"/>
                          <a:sym typeface="Inter"/>
                        </a:rPr>
                        <a:t>: Explains the steps and maybe gives code. </a:t>
                      </a:r>
                      <a:endParaRPr>
                        <a:latin typeface="Inter"/>
                        <a:ea typeface="Inter"/>
                        <a:cs typeface="Inter"/>
                        <a:sym typeface="Inter"/>
                      </a:endParaRPr>
                    </a:p>
                  </a:txBody>
                  <a:tcPr marL="91425" marR="91425" marT="91425" marB="91425"/>
                </a:tc>
                <a:tc>
                  <a:txBody>
                    <a:bodyPr/>
                    <a:lstStyle/>
                    <a:p>
                      <a:pPr marL="0" lvl="0" indent="0" algn="l" rtl="0">
                        <a:spcBef>
                          <a:spcPts val="0"/>
                        </a:spcBef>
                        <a:spcAft>
                          <a:spcPts val="0"/>
                        </a:spcAft>
                        <a:buNone/>
                      </a:pPr>
                      <a:r>
                        <a:rPr lang="en" b="1">
                          <a:latin typeface="Inter"/>
                          <a:ea typeface="Inter"/>
                          <a:cs typeface="Inter"/>
                          <a:sym typeface="Inter"/>
                        </a:rPr>
                        <a:t>Result</a:t>
                      </a:r>
                      <a:r>
                        <a:rPr lang="en">
                          <a:latin typeface="Inter"/>
                          <a:ea typeface="Inter"/>
                          <a:cs typeface="Inter"/>
                          <a:sym typeface="Inter"/>
                        </a:rPr>
                        <a:t>: Creates the files, writes the code, runs it, finds an error, fixes it, and tells you what changed. </a:t>
                      </a:r>
                      <a:endParaRPr>
                        <a:latin typeface="Inter"/>
                        <a:ea typeface="Inter"/>
                        <a:cs typeface="Inter"/>
                        <a:sym typeface="Inter"/>
                      </a:endParaRPr>
                    </a:p>
                  </a:txBody>
                  <a:tcPr marL="91425" marR="91425" marT="91425" marB="91425"/>
                </a:tc>
                <a:extLst>
                  <a:ext uri="{0D108BD9-81ED-4DB2-BD59-A6C34878D82A}">
                    <a16:rowId xmlns:a16="http://schemas.microsoft.com/office/drawing/2014/main" val="10002"/>
                  </a:ext>
                </a:extLst>
              </a:tr>
            </a:tbl>
          </a:graphicData>
        </a:graphic>
      </p:graphicFrame>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422"/>
        <p:cNvGrpSpPr/>
        <p:nvPr/>
      </p:nvGrpSpPr>
      <p:grpSpPr>
        <a:xfrm>
          <a:off x="0" y="0"/>
          <a:ext cx="0" cy="0"/>
          <a:chOff x="0" y="0"/>
          <a:chExt cx="0" cy="0"/>
        </a:xfrm>
      </p:grpSpPr>
      <p:sp>
        <p:nvSpPr>
          <p:cNvPr id="423" name="Google Shape;423;p5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What actions can agents take</a:t>
            </a:r>
            <a:endParaRPr/>
          </a:p>
          <a:p>
            <a:pPr marL="0" lvl="0" indent="0" algn="l" rtl="0">
              <a:spcBef>
                <a:spcPts val="0"/>
              </a:spcBef>
              <a:spcAft>
                <a:spcPts val="0"/>
              </a:spcAft>
              <a:buNone/>
            </a:pPr>
            <a:endParaRPr/>
          </a:p>
        </p:txBody>
      </p:sp>
      <p:sp>
        <p:nvSpPr>
          <p:cNvPr id="424" name="Google Shape;424;p5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37</a:t>
            </a:fld>
            <a:endParaRPr sz="800">
              <a:latin typeface="Nunito"/>
              <a:ea typeface="Nunito"/>
              <a:cs typeface="Nunito"/>
              <a:sym typeface="Nunito"/>
            </a:endParaRPr>
          </a:p>
        </p:txBody>
      </p:sp>
      <p:sp>
        <p:nvSpPr>
          <p:cNvPr id="425" name="Google Shape;425;p50"/>
          <p:cNvSpPr txBox="1">
            <a:spLocks noGrp="1"/>
          </p:cNvSpPr>
          <p:nvPr>
            <p:ph type="body" idx="1"/>
          </p:nvPr>
        </p:nvSpPr>
        <p:spPr>
          <a:xfrm>
            <a:off x="311700" y="1152475"/>
            <a:ext cx="5562900" cy="37611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b="1"/>
              <a:t>Read files on your computer</a:t>
            </a:r>
            <a:r>
              <a:rPr lang="en" sz="1600"/>
              <a:t> – look at documents already on your device</a:t>
            </a:r>
            <a:endParaRPr sz="1600"/>
          </a:p>
          <a:p>
            <a:pPr marL="457200" marR="0" lvl="0" indent="-330200" algn="l" rtl="0">
              <a:lnSpc>
                <a:spcPct val="150000"/>
              </a:lnSpc>
              <a:spcBef>
                <a:spcPts val="0"/>
              </a:spcBef>
              <a:spcAft>
                <a:spcPts val="0"/>
              </a:spcAft>
              <a:buSzPts val="1600"/>
              <a:buChar char="●"/>
            </a:pPr>
            <a:r>
              <a:rPr lang="en" sz="1600" b="1"/>
              <a:t>Write code</a:t>
            </a:r>
            <a:r>
              <a:rPr lang="en" sz="1600"/>
              <a:t> - build working programs on their own</a:t>
            </a:r>
            <a:endParaRPr sz="1600"/>
          </a:p>
          <a:p>
            <a:pPr marL="457200" marR="0" lvl="0" indent="-330200" algn="l" rtl="0">
              <a:lnSpc>
                <a:spcPct val="150000"/>
              </a:lnSpc>
              <a:spcBef>
                <a:spcPts val="0"/>
              </a:spcBef>
              <a:spcAft>
                <a:spcPts val="0"/>
              </a:spcAft>
              <a:buSzPts val="1600"/>
              <a:buChar char="●"/>
            </a:pPr>
            <a:r>
              <a:rPr lang="en" sz="1600" b="1"/>
              <a:t>Search the web</a:t>
            </a:r>
            <a:r>
              <a:rPr lang="en" sz="1600"/>
              <a:t> – look things up online in real time</a:t>
            </a:r>
            <a:endParaRPr sz="1600"/>
          </a:p>
          <a:p>
            <a:pPr marL="457200" marR="0" lvl="0" indent="-330200" algn="l" rtl="0">
              <a:lnSpc>
                <a:spcPct val="150000"/>
              </a:lnSpc>
              <a:spcBef>
                <a:spcPts val="0"/>
              </a:spcBef>
              <a:spcAft>
                <a:spcPts val="0"/>
              </a:spcAft>
              <a:buSzPts val="1600"/>
              <a:buChar char="●"/>
            </a:pPr>
            <a:r>
              <a:rPr lang="en" sz="1600" b="1"/>
              <a:t>Call an API </a:t>
            </a:r>
            <a:r>
              <a:rPr lang="en" sz="1600"/>
              <a:t> – ask another company’s system for specific info like ordering off a menu</a:t>
            </a:r>
            <a:endParaRPr sz="1600"/>
          </a:p>
          <a:p>
            <a:pPr marL="457200" marR="0" lvl="0" indent="-330200" algn="l" rtl="0">
              <a:lnSpc>
                <a:spcPct val="150000"/>
              </a:lnSpc>
              <a:spcBef>
                <a:spcPts val="0"/>
              </a:spcBef>
              <a:spcAft>
                <a:spcPts val="0"/>
              </a:spcAft>
              <a:buSzPts val="1600"/>
              <a:buChar char="●"/>
            </a:pPr>
            <a:r>
              <a:rPr lang="en" sz="1600" b="1"/>
              <a:t>Ask another agent for help</a:t>
            </a:r>
            <a:r>
              <a:rPr lang="en" sz="1600"/>
              <a:t> – hand part of the task to a different AI</a:t>
            </a:r>
            <a:endParaRPr sz="1600"/>
          </a:p>
          <a:p>
            <a:pPr marL="457200" marR="0" lvl="0" indent="-330200" algn="l" rtl="0">
              <a:lnSpc>
                <a:spcPct val="150000"/>
              </a:lnSpc>
              <a:spcBef>
                <a:spcPts val="0"/>
              </a:spcBef>
              <a:spcAft>
                <a:spcPts val="0"/>
              </a:spcAft>
              <a:buSzPts val="1600"/>
              <a:buChar char="●"/>
            </a:pPr>
            <a:r>
              <a:rPr lang="en" sz="1600" b="1"/>
              <a:t>Control physical devices</a:t>
            </a:r>
            <a:r>
              <a:rPr lang="en" sz="1600"/>
              <a:t> – actually change things in the real world like heating or lights in a house.</a:t>
            </a:r>
            <a:endParaRPr sz="1600"/>
          </a:p>
        </p:txBody>
      </p:sp>
      <p:sp>
        <p:nvSpPr>
          <p:cNvPr id="426" name="Google Shape;426;p5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427" name="Google Shape;427;p50" title="CodexFixTicTacLonger.mp4">
            <a:hlinkClick r:id="rId3"/>
          </p:cNvPr>
          <p:cNvPicPr preferRelativeResize="0"/>
          <p:nvPr/>
        </p:nvPicPr>
        <p:blipFill>
          <a:blip r:embed="rId4">
            <a:alphaModFix/>
          </a:blip>
          <a:stretch>
            <a:fillRect/>
          </a:stretch>
        </p:blipFill>
        <p:spPr>
          <a:xfrm>
            <a:off x="5577075" y="1667725"/>
            <a:ext cx="3291674" cy="1410704"/>
          </a:xfrm>
          <a:prstGeom prst="rect">
            <a:avLst/>
          </a:prstGeom>
          <a:noFill/>
          <a:ln w="9525" cap="flat" cmpd="sng">
            <a:solidFill>
              <a:schemeClr val="accent2"/>
            </a:solidFill>
            <a:prstDash val="solid"/>
            <a:round/>
            <a:headEnd type="none" w="sm" len="sm"/>
            <a:tailEnd type="none" w="sm" len="sm"/>
          </a:ln>
        </p:spPr>
      </p:pic>
      <p:sp>
        <p:nvSpPr>
          <p:cNvPr id="428" name="Google Shape;428;p50"/>
          <p:cNvSpPr txBox="1"/>
          <p:nvPr/>
        </p:nvSpPr>
        <p:spPr>
          <a:xfrm>
            <a:off x="5577075" y="3078425"/>
            <a:ext cx="3291600" cy="3180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1000">
                <a:solidFill>
                  <a:schemeClr val="accent6"/>
                </a:solidFill>
                <a:latin typeface="Inter"/>
                <a:ea typeface="Inter"/>
                <a:cs typeface="Inter"/>
                <a:sym typeface="Inter"/>
              </a:rPr>
              <a:t>Example: OpenAI Codex agent fixing a bug in code</a:t>
            </a:r>
            <a:endParaRPr sz="1000">
              <a:solidFill>
                <a:schemeClr val="accent6"/>
              </a:solidFill>
              <a:latin typeface="Inter"/>
              <a:ea typeface="Inter"/>
              <a:cs typeface="Inter"/>
              <a:sym typeface="Inte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27"/>
                                        </p:tgtEl>
                                        <p:attrNameLst>
                                          <p:attrName>style.visibility</p:attrName>
                                        </p:attrNameLst>
                                      </p:cBhvr>
                                      <p:to>
                                        <p:strVal val="visible"/>
                                      </p:to>
                                    </p:set>
                                    <p:animEffect transition="in" filter="fade">
                                      <p:cBhvr>
                                        <p:cTn id="7" dur="1000"/>
                                        <p:tgtEl>
                                          <p:spTgt spid="4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5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Examples of what agents can do</a:t>
            </a:r>
            <a:endParaRPr/>
          </a:p>
          <a:p>
            <a:pPr marL="0" lvl="0" indent="0" algn="l" rtl="0">
              <a:spcBef>
                <a:spcPts val="0"/>
              </a:spcBef>
              <a:spcAft>
                <a:spcPts val="0"/>
              </a:spcAft>
              <a:buNone/>
            </a:pPr>
            <a:endParaRPr/>
          </a:p>
        </p:txBody>
      </p:sp>
      <p:sp>
        <p:nvSpPr>
          <p:cNvPr id="434" name="Google Shape;434;p5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38</a:t>
            </a:fld>
            <a:endParaRPr sz="800">
              <a:latin typeface="Nunito"/>
              <a:ea typeface="Nunito"/>
              <a:cs typeface="Nunito"/>
              <a:sym typeface="Nunito"/>
            </a:endParaRPr>
          </a:p>
        </p:txBody>
      </p:sp>
      <p:sp>
        <p:nvSpPr>
          <p:cNvPr id="435" name="Google Shape;435;p51"/>
          <p:cNvSpPr txBox="1">
            <a:spLocks noGrp="1"/>
          </p:cNvSpPr>
          <p:nvPr>
            <p:ph type="body" idx="1"/>
          </p:nvPr>
        </p:nvSpPr>
        <p:spPr>
          <a:xfrm>
            <a:off x="311700" y="1152475"/>
            <a:ext cx="6300300" cy="37611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Read an email written in French, translate it, draft a reply in English, translate that reply back into French, and send it.</a:t>
            </a:r>
            <a:endParaRPr sz="1600"/>
          </a:p>
          <a:p>
            <a:pPr marL="457200" marR="0" lvl="0" indent="-330200" algn="l" rtl="0">
              <a:lnSpc>
                <a:spcPct val="150000"/>
              </a:lnSpc>
              <a:spcBef>
                <a:spcPts val="0"/>
              </a:spcBef>
              <a:spcAft>
                <a:spcPts val="0"/>
              </a:spcAft>
              <a:buSzPts val="1600"/>
              <a:buChar char="●"/>
            </a:pPr>
            <a:r>
              <a:rPr lang="en" sz="1600"/>
              <a:t>Find the best price for a Nintendo switch across five websites and come back with a written summary of which is the best option and why.</a:t>
            </a:r>
            <a:endParaRPr sz="1600"/>
          </a:p>
          <a:p>
            <a:pPr marL="457200" marR="0" lvl="0" indent="-330200" algn="l" rtl="0">
              <a:lnSpc>
                <a:spcPct val="150000"/>
              </a:lnSpc>
              <a:spcBef>
                <a:spcPts val="0"/>
              </a:spcBef>
              <a:spcAft>
                <a:spcPts val="0"/>
              </a:spcAft>
              <a:buSzPts val="1600"/>
              <a:buChar char="●"/>
            </a:pPr>
            <a:r>
              <a:rPr lang="en" sz="1600"/>
              <a:t>Draft an essay, then re-read its own draft, identify weak arguments or unclear sentences, rewrite those specific sections, and repeat that process several times without a human checking in between each round.</a:t>
            </a:r>
            <a:endParaRPr sz="1600"/>
          </a:p>
          <a:p>
            <a:pPr marL="0" marR="0" lvl="0" indent="0" algn="l" rtl="0">
              <a:lnSpc>
                <a:spcPct val="150000"/>
              </a:lnSpc>
              <a:spcBef>
                <a:spcPts val="1600"/>
              </a:spcBef>
              <a:spcAft>
                <a:spcPts val="1600"/>
              </a:spcAft>
              <a:buNone/>
            </a:pPr>
            <a:endParaRPr sz="1600"/>
          </a:p>
        </p:txBody>
      </p:sp>
      <p:sp>
        <p:nvSpPr>
          <p:cNvPr id="436" name="Google Shape;436;p5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437" name="Google Shape;437;p51" title="erik-mclean-JHKrEcjXSi8-unsplash.jpg"/>
          <p:cNvPicPr preferRelativeResize="0"/>
          <p:nvPr/>
        </p:nvPicPr>
        <p:blipFill rotWithShape="1">
          <a:blip r:embed="rId3">
            <a:alphaModFix/>
          </a:blip>
          <a:srcRect l="23932" r="17123"/>
          <a:stretch/>
        </p:blipFill>
        <p:spPr>
          <a:xfrm>
            <a:off x="6468625" y="1153688"/>
            <a:ext cx="2508201" cy="2836101"/>
          </a:xfrm>
          <a:prstGeom prst="rect">
            <a:avLst/>
          </a:prstGeom>
          <a:noFill/>
          <a:ln w="9525" cap="flat" cmpd="sng">
            <a:solidFill>
              <a:schemeClr val="accent2"/>
            </a:solidFill>
            <a:prstDash val="solid"/>
            <a:round/>
            <a:headEnd type="none" w="sm" len="sm"/>
            <a:tailEnd type="none" w="sm" len="sm"/>
          </a:ln>
        </p:spPr>
      </p:pic>
      <p:sp>
        <p:nvSpPr>
          <p:cNvPr id="438" name="Google Shape;438;p51"/>
          <p:cNvSpPr txBox="1"/>
          <p:nvPr/>
        </p:nvSpPr>
        <p:spPr>
          <a:xfrm>
            <a:off x="6468625" y="4001500"/>
            <a:ext cx="2508300" cy="393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Photo by</a:t>
            </a:r>
            <a:r>
              <a:rPr lang="en" sz="1100">
                <a:solidFill>
                  <a:schemeClr val="accent6"/>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Erik Mclean</a:t>
            </a:r>
            <a:r>
              <a:rPr lang="en" sz="1100">
                <a:solidFill>
                  <a:schemeClr val="accent6"/>
                </a:solidFill>
                <a:latin typeface="Inter"/>
                <a:ea typeface="Inter"/>
                <a:cs typeface="Inter"/>
                <a:sym typeface="Inter"/>
              </a:rPr>
              <a:t> on</a:t>
            </a:r>
            <a:r>
              <a:rPr lang="en" sz="1100">
                <a:solidFill>
                  <a:schemeClr val="accent6"/>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100">
                <a:solidFill>
                  <a:schemeClr val="accent6"/>
                </a:solidFill>
                <a:latin typeface="Inter"/>
                <a:ea typeface="Inter"/>
                <a:cs typeface="Inter"/>
                <a:sym typeface="Inter"/>
              </a:rPr>
              <a:t> </a:t>
            </a:r>
            <a:endParaRPr sz="1100">
              <a:solidFill>
                <a:schemeClr val="accent6"/>
              </a:solidFill>
              <a:latin typeface="Inter"/>
              <a:ea typeface="Inter"/>
              <a:cs typeface="Inter"/>
              <a:sym typeface="Inter"/>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442"/>
        <p:cNvGrpSpPr/>
        <p:nvPr/>
      </p:nvGrpSpPr>
      <p:grpSpPr>
        <a:xfrm>
          <a:off x="0" y="0"/>
          <a:ext cx="0" cy="0"/>
          <a:chOff x="0" y="0"/>
          <a:chExt cx="0" cy="0"/>
        </a:xfrm>
      </p:grpSpPr>
      <p:sp>
        <p:nvSpPr>
          <p:cNvPr id="443" name="Google Shape;443;p5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400"/>
              <a:t>Activity 7.04: Matching definitions</a:t>
            </a:r>
            <a:endParaRPr sz="2400"/>
          </a:p>
          <a:p>
            <a:pPr marL="0" lvl="0" indent="0" algn="l" rtl="0">
              <a:spcBef>
                <a:spcPts val="0"/>
              </a:spcBef>
              <a:spcAft>
                <a:spcPts val="0"/>
              </a:spcAft>
              <a:buNone/>
            </a:pPr>
            <a:endParaRPr/>
          </a:p>
        </p:txBody>
      </p:sp>
      <p:sp>
        <p:nvSpPr>
          <p:cNvPr id="444" name="Google Shape;444;p5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39</a:t>
            </a:fld>
            <a:endParaRPr sz="800">
              <a:latin typeface="Nunito"/>
              <a:ea typeface="Nunito"/>
              <a:cs typeface="Nunito"/>
              <a:sym typeface="Nunito"/>
            </a:endParaRPr>
          </a:p>
        </p:txBody>
      </p:sp>
      <p:sp>
        <p:nvSpPr>
          <p:cNvPr id="445" name="Google Shape;445;p52"/>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u="sng">
                <a:solidFill>
                  <a:schemeClr val="accent2"/>
                </a:solidFill>
                <a:hlinkClick r:id="rId3">
                  <a:extLst>
                    <a:ext uri="{A12FA001-AC4F-418D-AE19-62706E023703}">
                      <ahyp:hlinkClr xmlns:ahyp="http://schemas.microsoft.com/office/drawing/2018/hyperlinkcolor" val="tx"/>
                    </a:ext>
                  </a:extLst>
                </a:hlinkClick>
              </a:rPr>
              <a:t>Activity on the platform is available here</a:t>
            </a:r>
            <a:endParaRPr/>
          </a:p>
          <a:p>
            <a:pPr marL="457200" marR="0" lvl="0" indent="-330200" algn="l" rtl="0">
              <a:lnSpc>
                <a:spcPct val="150000"/>
              </a:lnSpc>
              <a:spcBef>
                <a:spcPts val="0"/>
              </a:spcBef>
              <a:spcAft>
                <a:spcPts val="0"/>
              </a:spcAft>
              <a:buSzPts val="1600"/>
              <a:buChar char="●"/>
            </a:pPr>
            <a:r>
              <a:rPr lang="en" sz="1600" u="sng">
                <a:solidFill>
                  <a:schemeClr val="hlink"/>
                </a:solidFill>
                <a:hlinkClick r:id="rId4"/>
              </a:rPr>
              <a:t>Worksheet can be downloaded here</a:t>
            </a:r>
            <a:endParaRPr sz="1600"/>
          </a:p>
        </p:txBody>
      </p:sp>
      <p:sp>
        <p:nvSpPr>
          <p:cNvPr id="446" name="Google Shape;446;p5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5"/>
        <p:cNvGrpSpPr/>
        <p:nvPr/>
      </p:nvGrpSpPr>
      <p:grpSpPr>
        <a:xfrm>
          <a:off x="0" y="0"/>
          <a:ext cx="0" cy="0"/>
          <a:chOff x="0" y="0"/>
          <a:chExt cx="0" cy="0"/>
        </a:xfrm>
      </p:grpSpPr>
      <p:sp>
        <p:nvSpPr>
          <p:cNvPr id="96" name="Google Shape;96;p17"/>
          <p:cNvSpPr/>
          <p:nvPr/>
        </p:nvSpPr>
        <p:spPr>
          <a:xfrm>
            <a:off x="5200000" y="3116375"/>
            <a:ext cx="3540000" cy="18459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1B3A6B"/>
                </a:solidFill>
                <a:latin typeface="Inter"/>
                <a:ea typeface="Inter"/>
                <a:cs typeface="Inter"/>
                <a:sym typeface="Inter"/>
              </a:rPr>
              <a:t>Helps reduce impact</a:t>
            </a:r>
            <a:endParaRPr sz="1800" b="1">
              <a:solidFill>
                <a:srgbClr val="1B3A6B"/>
              </a:solidFill>
              <a:latin typeface="Inter"/>
              <a:ea typeface="Inter"/>
              <a:cs typeface="Inter"/>
              <a:sym typeface="Inter"/>
            </a:endParaRPr>
          </a:p>
        </p:txBody>
      </p:sp>
      <p:sp>
        <p:nvSpPr>
          <p:cNvPr id="97" name="Google Shape;97;p17"/>
          <p:cNvSpPr/>
          <p:nvPr/>
        </p:nvSpPr>
        <p:spPr>
          <a:xfrm>
            <a:off x="5200000" y="1660000"/>
            <a:ext cx="3540000" cy="1403400"/>
          </a:xfrm>
          <a:prstGeom prst="rect">
            <a:avLst/>
          </a:prstGeom>
          <a:solidFill>
            <a:srgbClr val="E8F4F3"/>
          </a:solidFill>
          <a:ln w="25400" cap="flat" cmpd="sng">
            <a:solidFill>
              <a:srgbClr val="009B8D"/>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800" b="1">
                <a:solidFill>
                  <a:srgbClr val="1B3A6B"/>
                </a:solidFill>
                <a:latin typeface="Inter"/>
                <a:ea typeface="Inter"/>
                <a:cs typeface="Inter"/>
                <a:sym typeface="Inter"/>
              </a:rPr>
              <a:t>Uses water or cooling</a:t>
            </a:r>
            <a:endParaRPr sz="1800" b="1">
              <a:solidFill>
                <a:srgbClr val="1B3A6B"/>
              </a:solidFill>
              <a:latin typeface="Inter"/>
              <a:ea typeface="Inter"/>
              <a:cs typeface="Inter"/>
              <a:sym typeface="Inter"/>
            </a:endParaRPr>
          </a:p>
        </p:txBody>
      </p:sp>
      <p:sp>
        <p:nvSpPr>
          <p:cNvPr id="98" name="Google Shape;98;p17"/>
          <p:cNvSpPr/>
          <p:nvPr/>
        </p:nvSpPr>
        <p:spPr>
          <a:xfrm>
            <a:off x="311700" y="360000"/>
            <a:ext cx="8412600" cy="50280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r>
              <a:rPr lang="en" sz="2800" b="1">
                <a:solidFill>
                  <a:schemeClr val="dk2"/>
                </a:solidFill>
                <a:latin typeface="Space Grotesk"/>
                <a:ea typeface="Space Grotesk"/>
                <a:cs typeface="Space Grotesk"/>
                <a:sym typeface="Space Grotesk"/>
              </a:rPr>
              <a:t>Data Centres: Cooling and Impact</a:t>
            </a:r>
            <a:endParaRPr sz="2800" b="1">
              <a:solidFill>
                <a:schemeClr val="dk2"/>
              </a:solidFill>
              <a:latin typeface="Space Grotesk"/>
              <a:ea typeface="Space Grotesk"/>
              <a:cs typeface="Space Grotesk"/>
              <a:sym typeface="Space Grotesk"/>
            </a:endParaRPr>
          </a:p>
        </p:txBody>
      </p:sp>
      <p:sp>
        <p:nvSpPr>
          <p:cNvPr id="99" name="Google Shape;99;p17"/>
          <p:cNvSpPr/>
          <p:nvPr/>
        </p:nvSpPr>
        <p:spPr>
          <a:xfrm>
            <a:off x="550000" y="1153685"/>
            <a:ext cx="3930000" cy="320100"/>
          </a:xfrm>
          <a:prstGeom prst="rect">
            <a:avLst/>
          </a:prstGeom>
          <a:solidFill>
            <a:srgbClr val="1B3A6B"/>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Calibri"/>
              <a:buNone/>
            </a:pPr>
            <a:r>
              <a:rPr lang="en" sz="1200" b="1">
                <a:solidFill>
                  <a:srgbClr val="FFFFFF"/>
                </a:solidFill>
                <a:latin typeface="Inter"/>
                <a:ea typeface="Inter"/>
                <a:cs typeface="Inter"/>
                <a:sym typeface="Inter"/>
              </a:rPr>
              <a:t>CARD</a:t>
            </a:r>
            <a:endParaRPr sz="1200" b="1" i="0" u="none" strike="noStrike" cap="none">
              <a:solidFill>
                <a:srgbClr val="FFFFFF"/>
              </a:solidFill>
              <a:latin typeface="Inter"/>
              <a:ea typeface="Inter"/>
              <a:cs typeface="Inter"/>
              <a:sym typeface="Inter"/>
            </a:endParaRPr>
          </a:p>
        </p:txBody>
      </p:sp>
      <p:sp>
        <p:nvSpPr>
          <p:cNvPr id="100" name="Google Shape;100;p17"/>
          <p:cNvSpPr/>
          <p:nvPr/>
        </p:nvSpPr>
        <p:spPr>
          <a:xfrm>
            <a:off x="5200000" y="1153685"/>
            <a:ext cx="3540000" cy="320100"/>
          </a:xfrm>
          <a:prstGeom prst="rect">
            <a:avLst/>
          </a:prstGeom>
          <a:solidFill>
            <a:srgbClr val="009B8D"/>
          </a:solidFill>
          <a:ln>
            <a:noFill/>
          </a:ln>
        </p:spPr>
        <p:txBody>
          <a:bodyPr spcFirstLastPara="1" wrap="square" lIns="91425" tIns="45700" rIns="91425" bIns="45700" anchor="ctr" anchorCtr="0">
            <a:noAutofit/>
          </a:bodyPr>
          <a:lstStyle/>
          <a:p>
            <a:pPr marL="0" marR="0" lvl="0" indent="0" algn="ctr" rtl="0">
              <a:spcBef>
                <a:spcPts val="0"/>
              </a:spcBef>
              <a:spcAft>
                <a:spcPts val="0"/>
              </a:spcAft>
              <a:buClr>
                <a:srgbClr val="FFFFFF"/>
              </a:buClr>
              <a:buSzPts val="1200"/>
              <a:buFont typeface="Calibri"/>
              <a:buNone/>
            </a:pPr>
            <a:r>
              <a:rPr lang="en" sz="1200" b="1">
                <a:solidFill>
                  <a:srgbClr val="FFFFFF"/>
                </a:solidFill>
                <a:latin typeface="Inter"/>
                <a:ea typeface="Inter"/>
                <a:cs typeface="Inter"/>
                <a:sym typeface="Inter"/>
              </a:rPr>
              <a:t>CATEGORY</a:t>
            </a:r>
            <a:endParaRPr sz="1200" b="1" i="0" u="none" strike="noStrike" cap="none">
              <a:solidFill>
                <a:srgbClr val="FFFFFF"/>
              </a:solidFill>
              <a:latin typeface="Inter"/>
              <a:ea typeface="Inter"/>
              <a:cs typeface="Inter"/>
              <a:sym typeface="Inter"/>
            </a:endParaRPr>
          </a:p>
        </p:txBody>
      </p:sp>
      <p:sp>
        <p:nvSpPr>
          <p:cNvPr id="101" name="Google Shape;101;p17"/>
          <p:cNvSpPr/>
          <p:nvPr/>
        </p:nvSpPr>
        <p:spPr>
          <a:xfrm>
            <a:off x="0" y="0"/>
            <a:ext cx="9144000" cy="84000"/>
          </a:xfrm>
          <a:prstGeom prst="rect">
            <a:avLst/>
          </a:prstGeom>
          <a:solidFill>
            <a:srgbClr val="30DDAE"/>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endParaRPr>
              <a:latin typeface="Roboto"/>
              <a:ea typeface="Roboto"/>
              <a:cs typeface="Roboto"/>
              <a:sym typeface="Roboto"/>
            </a:endParaRPr>
          </a:p>
        </p:txBody>
      </p:sp>
      <p:sp>
        <p:nvSpPr>
          <p:cNvPr id="102" name="Google Shape;102;p17"/>
          <p:cNvSpPr/>
          <p:nvPr/>
        </p:nvSpPr>
        <p:spPr>
          <a:xfrm>
            <a:off x="634075" y="1821938"/>
            <a:ext cx="35937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Reusing waste heat and pumping into nearby homes</a:t>
            </a:r>
            <a:endParaRPr sz="1200" b="1">
              <a:solidFill>
                <a:srgbClr val="1B3A6B"/>
              </a:solidFill>
              <a:latin typeface="Inter"/>
              <a:ea typeface="Inter"/>
              <a:cs typeface="Inter"/>
              <a:sym typeface="Inter"/>
            </a:endParaRPr>
          </a:p>
        </p:txBody>
      </p:sp>
      <p:sp>
        <p:nvSpPr>
          <p:cNvPr id="103" name="Google Shape;103;p17"/>
          <p:cNvSpPr/>
          <p:nvPr/>
        </p:nvSpPr>
        <p:spPr>
          <a:xfrm>
            <a:off x="634975" y="2302828"/>
            <a:ext cx="35919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Cooling systems spraying water over hot air to cool it.</a:t>
            </a:r>
            <a:endParaRPr sz="1200" b="1">
              <a:solidFill>
                <a:srgbClr val="1B3A6B"/>
              </a:solidFill>
              <a:latin typeface="Inter"/>
              <a:ea typeface="Inter"/>
              <a:cs typeface="Inter"/>
              <a:sym typeface="Inter"/>
            </a:endParaRPr>
          </a:p>
        </p:txBody>
      </p:sp>
      <p:sp>
        <p:nvSpPr>
          <p:cNvPr id="104" name="Google Shape;104;p17"/>
          <p:cNvSpPr/>
          <p:nvPr/>
        </p:nvSpPr>
        <p:spPr>
          <a:xfrm>
            <a:off x="634075" y="2783718"/>
            <a:ext cx="35937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Buying solar or wind power</a:t>
            </a:r>
            <a:endParaRPr sz="1200" b="1">
              <a:solidFill>
                <a:srgbClr val="1B3A6B"/>
              </a:solidFill>
              <a:latin typeface="Inter"/>
              <a:ea typeface="Inter"/>
              <a:cs typeface="Inter"/>
              <a:sym typeface="Inter"/>
            </a:endParaRPr>
          </a:p>
        </p:txBody>
      </p:sp>
      <p:sp>
        <p:nvSpPr>
          <p:cNvPr id="105" name="Google Shape;105;p17"/>
          <p:cNvSpPr/>
          <p:nvPr/>
        </p:nvSpPr>
        <p:spPr>
          <a:xfrm>
            <a:off x="634075" y="3264608"/>
            <a:ext cx="35937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Liquid cooling pumped through pipes near the chips</a:t>
            </a:r>
            <a:endParaRPr sz="1200" b="1">
              <a:solidFill>
                <a:srgbClr val="1B3A6B"/>
              </a:solidFill>
              <a:latin typeface="Inter"/>
              <a:ea typeface="Inter"/>
              <a:cs typeface="Inter"/>
              <a:sym typeface="Inter"/>
            </a:endParaRPr>
          </a:p>
        </p:txBody>
      </p:sp>
      <p:sp>
        <p:nvSpPr>
          <p:cNvPr id="106" name="Google Shape;106;p17"/>
          <p:cNvSpPr/>
          <p:nvPr/>
        </p:nvSpPr>
        <p:spPr>
          <a:xfrm>
            <a:off x="634075" y="3745498"/>
            <a:ext cx="35937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Using smaller models for easier tasks</a:t>
            </a:r>
            <a:endParaRPr sz="1200" b="1">
              <a:solidFill>
                <a:srgbClr val="1B3A6B"/>
              </a:solidFill>
              <a:latin typeface="Inter"/>
              <a:ea typeface="Inter"/>
              <a:cs typeface="Inter"/>
              <a:sym typeface="Inter"/>
            </a:endParaRPr>
          </a:p>
        </p:txBody>
      </p:sp>
      <p:sp>
        <p:nvSpPr>
          <p:cNvPr id="107" name="Google Shape;107;p17"/>
          <p:cNvSpPr/>
          <p:nvPr/>
        </p:nvSpPr>
        <p:spPr>
          <a:xfrm>
            <a:off x="634075" y="4226388"/>
            <a:ext cx="3593700" cy="360000"/>
          </a:xfrm>
          <a:prstGeom prst="rect">
            <a:avLst/>
          </a:prstGeom>
          <a:solidFill>
            <a:srgbClr val="FFFFFF"/>
          </a:solidFill>
          <a:ln w="15225" cap="flat" cmpd="sng">
            <a:solidFill>
              <a:srgbClr val="CCCCCC"/>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1200" b="1">
                <a:solidFill>
                  <a:srgbClr val="1B3A6B"/>
                </a:solidFill>
                <a:latin typeface="Inter"/>
                <a:ea typeface="Inter"/>
                <a:cs typeface="Inter"/>
                <a:sym typeface="Inter"/>
              </a:rPr>
              <a:t>Building the data centre in a cold climate country</a:t>
            </a:r>
            <a:endParaRPr sz="1200" b="1">
              <a:solidFill>
                <a:srgbClr val="1B3A6B"/>
              </a:solidFill>
              <a:latin typeface="Inter"/>
              <a:ea typeface="Inter"/>
              <a:cs typeface="Inter"/>
              <a:sym typeface="Inter"/>
            </a:endParaRPr>
          </a:p>
        </p:txBody>
      </p:sp>
      <p:sp>
        <p:nvSpPr>
          <p:cNvPr id="108" name="Google Shape;108;p17"/>
          <p:cNvSpPr txBox="1"/>
          <p:nvPr/>
        </p:nvSpPr>
        <p:spPr>
          <a:xfrm>
            <a:off x="458995" y="789213"/>
            <a:ext cx="7950000" cy="270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i="1">
                <a:solidFill>
                  <a:srgbClr val="666666"/>
                </a:solidFill>
                <a:latin typeface="Nunito"/>
                <a:ea typeface="Nunito"/>
                <a:cs typeface="Nunito"/>
                <a:sym typeface="Nunito"/>
              </a:rPr>
              <a:t>Drag each card into the matching category.</a:t>
            </a:r>
            <a:endParaRPr sz="1300" i="1">
              <a:solidFill>
                <a:srgbClr val="666666"/>
              </a:solidFill>
              <a:latin typeface="Nunito"/>
              <a:ea typeface="Nunito"/>
              <a:cs typeface="Nunito"/>
              <a:sym typeface="Nunito"/>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450"/>
        <p:cNvGrpSpPr/>
        <p:nvPr/>
      </p:nvGrpSpPr>
      <p:grpSpPr>
        <a:xfrm>
          <a:off x="0" y="0"/>
          <a:ext cx="0" cy="0"/>
          <a:chOff x="0" y="0"/>
          <a:chExt cx="0" cy="0"/>
        </a:xfrm>
      </p:grpSpPr>
      <p:sp>
        <p:nvSpPr>
          <p:cNvPr id="451" name="Google Shape;451;p5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Types of agents</a:t>
            </a:r>
            <a:endParaRPr/>
          </a:p>
          <a:p>
            <a:pPr marL="0" lvl="0" indent="0" algn="l" rtl="0">
              <a:spcBef>
                <a:spcPts val="0"/>
              </a:spcBef>
              <a:spcAft>
                <a:spcPts val="0"/>
              </a:spcAft>
              <a:buNone/>
            </a:pPr>
            <a:endParaRPr/>
          </a:p>
        </p:txBody>
      </p:sp>
      <p:sp>
        <p:nvSpPr>
          <p:cNvPr id="452" name="Google Shape;452;p5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40</a:t>
            </a:fld>
            <a:endParaRPr sz="800">
              <a:latin typeface="Nunito"/>
              <a:ea typeface="Nunito"/>
              <a:cs typeface="Nunito"/>
              <a:sym typeface="Nunito"/>
            </a:endParaRPr>
          </a:p>
        </p:txBody>
      </p:sp>
      <p:sp>
        <p:nvSpPr>
          <p:cNvPr id="453" name="Google Shape;453;p53"/>
          <p:cNvSpPr txBox="1">
            <a:spLocks noGrp="1"/>
          </p:cNvSpPr>
          <p:nvPr>
            <p:ph type="body" idx="1"/>
          </p:nvPr>
        </p:nvSpPr>
        <p:spPr>
          <a:xfrm>
            <a:off x="311700" y="1152475"/>
            <a:ext cx="58530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500" b="1"/>
              <a:t>Coding Agents</a:t>
            </a:r>
            <a:r>
              <a:rPr lang="en" sz="1500"/>
              <a:t>: they write code, find bugs, run tests, improve an app. Examples include </a:t>
            </a:r>
            <a:r>
              <a:rPr lang="en" sz="1500" i="1"/>
              <a:t>Open AI’s</a:t>
            </a:r>
            <a:r>
              <a:rPr lang="en" sz="1500"/>
              <a:t> </a:t>
            </a:r>
            <a:r>
              <a:rPr lang="en" sz="1500" i="1"/>
              <a:t>Codex</a:t>
            </a:r>
            <a:r>
              <a:rPr lang="en" sz="1500"/>
              <a:t>, </a:t>
            </a:r>
            <a:r>
              <a:rPr lang="en" sz="1500" i="1"/>
              <a:t>Anthropic’s</a:t>
            </a:r>
            <a:r>
              <a:rPr lang="en" sz="1500"/>
              <a:t> </a:t>
            </a:r>
            <a:r>
              <a:rPr lang="en" sz="1500" i="1"/>
              <a:t>Claude Code</a:t>
            </a:r>
            <a:r>
              <a:rPr lang="en" sz="1500"/>
              <a:t> and </a:t>
            </a:r>
            <a:r>
              <a:rPr lang="en" sz="1500" i="1"/>
              <a:t>Cursor. </a:t>
            </a:r>
            <a:r>
              <a:rPr lang="en" sz="1500"/>
              <a:t>80% of the latest Claude is written by agents.</a:t>
            </a:r>
            <a:endParaRPr sz="1500"/>
          </a:p>
          <a:p>
            <a:pPr marL="0" lvl="0" indent="0" algn="l" rtl="0">
              <a:lnSpc>
                <a:spcPct val="150000"/>
              </a:lnSpc>
              <a:spcBef>
                <a:spcPts val="1600"/>
              </a:spcBef>
              <a:spcAft>
                <a:spcPts val="0"/>
              </a:spcAft>
              <a:buClr>
                <a:schemeClr val="dk1"/>
              </a:buClr>
              <a:buSzPts val="1100"/>
              <a:buFont typeface="Arial"/>
              <a:buNone/>
            </a:pPr>
            <a:r>
              <a:rPr lang="en" sz="1500" b="1"/>
              <a:t>Research Agents:</a:t>
            </a:r>
            <a:r>
              <a:rPr lang="en" sz="1500"/>
              <a:t> they gather and organise information. Examples include </a:t>
            </a:r>
            <a:r>
              <a:rPr lang="en" sz="1500" i="1"/>
              <a:t>Perplexity </a:t>
            </a:r>
            <a:r>
              <a:rPr lang="en" sz="1500"/>
              <a:t>and </a:t>
            </a:r>
            <a:r>
              <a:rPr lang="en" sz="1500" i="1"/>
              <a:t>DeepResearch (available in ChatGPT, Gemini and Claude).</a:t>
            </a:r>
            <a:endParaRPr sz="1500" b="1" i="1"/>
          </a:p>
          <a:p>
            <a:pPr marL="0" marR="0" lvl="0" indent="0" algn="l" rtl="0">
              <a:lnSpc>
                <a:spcPct val="150000"/>
              </a:lnSpc>
              <a:spcBef>
                <a:spcPts val="1600"/>
              </a:spcBef>
              <a:spcAft>
                <a:spcPts val="0"/>
              </a:spcAft>
              <a:buNone/>
            </a:pPr>
            <a:r>
              <a:rPr lang="en" sz="1500" b="1"/>
              <a:t>Experimental / Open Source Agents</a:t>
            </a:r>
            <a:r>
              <a:rPr lang="en" sz="1500"/>
              <a:t>: they help people test new ideas about what agents might become. Examples include </a:t>
            </a:r>
            <a:r>
              <a:rPr lang="en" sz="1500" i="1"/>
              <a:t>OpenClaw </a:t>
            </a:r>
            <a:r>
              <a:rPr lang="en" sz="1500"/>
              <a:t>and</a:t>
            </a:r>
            <a:r>
              <a:rPr lang="en" sz="1500" i="1"/>
              <a:t> AutoGPT.</a:t>
            </a:r>
            <a:endParaRPr sz="1500" i="1"/>
          </a:p>
          <a:p>
            <a:pPr marL="0" marR="0" lvl="0" indent="0" algn="l" rtl="0">
              <a:lnSpc>
                <a:spcPct val="150000"/>
              </a:lnSpc>
              <a:spcBef>
                <a:spcPts val="1600"/>
              </a:spcBef>
              <a:spcAft>
                <a:spcPts val="1600"/>
              </a:spcAft>
              <a:buNone/>
            </a:pPr>
            <a:endParaRPr sz="1600"/>
          </a:p>
        </p:txBody>
      </p:sp>
      <p:sp>
        <p:nvSpPr>
          <p:cNvPr id="454" name="Google Shape;454;p5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455" name="Google Shape;455;p53" title="joshua-aragon-BMnhuwFYr7w-unsplash.jpg"/>
          <p:cNvPicPr preferRelativeResize="0"/>
          <p:nvPr/>
        </p:nvPicPr>
        <p:blipFill>
          <a:blip r:embed="rId3">
            <a:alphaModFix/>
          </a:blip>
          <a:stretch>
            <a:fillRect/>
          </a:stretch>
        </p:blipFill>
        <p:spPr>
          <a:xfrm>
            <a:off x="6234650" y="1278475"/>
            <a:ext cx="2791025" cy="1860225"/>
          </a:xfrm>
          <a:prstGeom prst="rect">
            <a:avLst/>
          </a:prstGeom>
          <a:noFill/>
          <a:ln w="9525" cap="flat" cmpd="sng">
            <a:solidFill>
              <a:schemeClr val="accent2"/>
            </a:solidFill>
            <a:prstDash val="solid"/>
            <a:round/>
            <a:headEnd type="none" w="sm" len="sm"/>
            <a:tailEnd type="none" w="sm" len="sm"/>
          </a:ln>
        </p:spPr>
      </p:pic>
      <p:sp>
        <p:nvSpPr>
          <p:cNvPr id="456" name="Google Shape;456;p53"/>
          <p:cNvSpPr txBox="1"/>
          <p:nvPr/>
        </p:nvSpPr>
        <p:spPr>
          <a:xfrm>
            <a:off x="6234650" y="3138700"/>
            <a:ext cx="27909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6"/>
                </a:solidFill>
                <a:latin typeface="Inter"/>
                <a:ea typeface="Inter"/>
                <a:cs typeface="Inter"/>
                <a:sym typeface="Inter"/>
              </a:rPr>
              <a:t>Photo by</a:t>
            </a:r>
            <a:r>
              <a:rPr lang="en" sz="1000">
                <a:solidFill>
                  <a:schemeClr val="accent6"/>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Joshua Aragon</a:t>
            </a:r>
            <a:r>
              <a:rPr lang="en" sz="1000">
                <a:solidFill>
                  <a:schemeClr val="accent6"/>
                </a:solidFill>
                <a:latin typeface="Inter"/>
                <a:ea typeface="Inter"/>
                <a:cs typeface="Inter"/>
                <a:sym typeface="Inter"/>
              </a:rPr>
              <a:t> on</a:t>
            </a:r>
            <a:r>
              <a:rPr lang="en" sz="1000">
                <a:solidFill>
                  <a:schemeClr val="accent6"/>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000">
                <a:solidFill>
                  <a:schemeClr val="accent6"/>
                </a:solidFill>
                <a:latin typeface="Inter"/>
                <a:ea typeface="Inter"/>
                <a:cs typeface="Inter"/>
                <a:sym typeface="Inter"/>
              </a:rPr>
              <a:t> </a:t>
            </a:r>
            <a:endParaRPr sz="1000">
              <a:solidFill>
                <a:schemeClr val="accent6"/>
              </a:solidFill>
              <a:latin typeface="Inter"/>
              <a:ea typeface="Inter"/>
              <a:cs typeface="Inter"/>
              <a:sym typeface="Inte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460"/>
        <p:cNvGrpSpPr/>
        <p:nvPr/>
      </p:nvGrpSpPr>
      <p:grpSpPr>
        <a:xfrm>
          <a:off x="0" y="0"/>
          <a:ext cx="0" cy="0"/>
          <a:chOff x="0" y="0"/>
          <a:chExt cx="0" cy="0"/>
        </a:xfrm>
      </p:grpSpPr>
      <p:sp>
        <p:nvSpPr>
          <p:cNvPr id="461" name="Google Shape;461;p54"/>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Giving the agent permission</a:t>
            </a:r>
            <a:endParaRPr/>
          </a:p>
          <a:p>
            <a:pPr marL="0" lvl="0" indent="0" algn="l" rtl="0">
              <a:spcBef>
                <a:spcPts val="0"/>
              </a:spcBef>
              <a:spcAft>
                <a:spcPts val="0"/>
              </a:spcAft>
              <a:buNone/>
            </a:pPr>
            <a:endParaRPr/>
          </a:p>
        </p:txBody>
      </p:sp>
      <p:sp>
        <p:nvSpPr>
          <p:cNvPr id="462" name="Google Shape;462;p54"/>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41</a:t>
            </a:fld>
            <a:endParaRPr sz="800">
              <a:latin typeface="Nunito"/>
              <a:ea typeface="Nunito"/>
              <a:cs typeface="Nunito"/>
              <a:sym typeface="Nunito"/>
            </a:endParaRPr>
          </a:p>
        </p:txBody>
      </p:sp>
      <p:sp>
        <p:nvSpPr>
          <p:cNvPr id="463" name="Google Shape;463;p54"/>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0" marR="0" lvl="0" indent="0" algn="l" rtl="0">
              <a:lnSpc>
                <a:spcPct val="150000"/>
              </a:lnSpc>
              <a:spcBef>
                <a:spcPts val="0"/>
              </a:spcBef>
              <a:spcAft>
                <a:spcPts val="0"/>
              </a:spcAft>
              <a:buNone/>
            </a:pPr>
            <a:r>
              <a:rPr lang="en" sz="1600"/>
              <a:t>When you set up an AI agent you choose what it is allowed to do without checking with you first. The more access you give, the more useful the agent can be, but also the more it can mess up if something goes wrong. </a:t>
            </a:r>
            <a:endParaRPr sz="1600"/>
          </a:p>
          <a:p>
            <a:pPr marL="0" marR="0" lvl="0" indent="0" algn="l" rtl="0">
              <a:lnSpc>
                <a:spcPct val="100000"/>
              </a:lnSpc>
              <a:spcBef>
                <a:spcPts val="1600"/>
              </a:spcBef>
              <a:spcAft>
                <a:spcPts val="0"/>
              </a:spcAft>
              <a:buNone/>
            </a:pPr>
            <a:r>
              <a:rPr lang="en" sz="1600"/>
              <a:t>Common permission levels are:</a:t>
            </a:r>
            <a:endParaRPr sz="1600"/>
          </a:p>
          <a:p>
            <a:pPr marL="457200" marR="0" lvl="0" indent="-330200" algn="l" rtl="0">
              <a:lnSpc>
                <a:spcPct val="150000"/>
              </a:lnSpc>
              <a:spcBef>
                <a:spcPts val="1600"/>
              </a:spcBef>
              <a:spcAft>
                <a:spcPts val="0"/>
              </a:spcAft>
              <a:buSzPts val="1600"/>
              <a:buChar char="●"/>
            </a:pPr>
            <a:r>
              <a:rPr lang="en" sz="1600" b="1"/>
              <a:t>Ask every time:</a:t>
            </a:r>
            <a:r>
              <a:rPr lang="en" sz="1600"/>
              <a:t> the agent checks with you before doing anything at all</a:t>
            </a:r>
            <a:endParaRPr sz="1600"/>
          </a:p>
          <a:p>
            <a:pPr marL="457200" marR="0" lvl="0" indent="-330200" algn="l" rtl="0">
              <a:lnSpc>
                <a:spcPct val="150000"/>
              </a:lnSpc>
              <a:spcBef>
                <a:spcPts val="0"/>
              </a:spcBef>
              <a:spcAft>
                <a:spcPts val="0"/>
              </a:spcAft>
              <a:buSzPts val="1600"/>
              <a:buChar char="●"/>
            </a:pPr>
            <a:r>
              <a:rPr lang="en" sz="1600" b="1"/>
              <a:t>Ask for big things, do small things automatically:</a:t>
            </a:r>
            <a:r>
              <a:rPr lang="en" sz="1600"/>
              <a:t> the agent only asks permissions for things that can’t easily be undone, like sending money or deleting a file.</a:t>
            </a:r>
            <a:endParaRPr sz="1600"/>
          </a:p>
          <a:p>
            <a:pPr marL="457200" marR="0" lvl="0" indent="-330200" algn="l" rtl="0">
              <a:lnSpc>
                <a:spcPct val="150000"/>
              </a:lnSpc>
              <a:spcBef>
                <a:spcPts val="0"/>
              </a:spcBef>
              <a:spcAft>
                <a:spcPts val="0"/>
              </a:spcAft>
              <a:buSzPts val="1600"/>
              <a:buChar char="●"/>
            </a:pPr>
            <a:r>
              <a:rPr lang="en" sz="1600" b="1"/>
              <a:t>Full access (YOLO):</a:t>
            </a:r>
            <a:r>
              <a:rPr lang="en" sz="1600"/>
              <a:t> the agent can do almost anything without asking: read your messages, send emails, spend money, talk to other people or other AI agents.</a:t>
            </a:r>
            <a:endParaRPr sz="1600"/>
          </a:p>
        </p:txBody>
      </p:sp>
      <p:sp>
        <p:nvSpPr>
          <p:cNvPr id="464" name="Google Shape;464;p5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468"/>
        <p:cNvGrpSpPr/>
        <p:nvPr/>
      </p:nvGrpSpPr>
      <p:grpSpPr>
        <a:xfrm>
          <a:off x="0" y="0"/>
          <a:ext cx="0" cy="0"/>
          <a:chOff x="0" y="0"/>
          <a:chExt cx="0" cy="0"/>
        </a:xfrm>
      </p:grpSpPr>
      <p:sp>
        <p:nvSpPr>
          <p:cNvPr id="469" name="Google Shape;469;p5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Agent Example: Codex and Star shooter game</a:t>
            </a:r>
            <a:endParaRPr/>
          </a:p>
          <a:p>
            <a:pPr marL="0" lvl="0" indent="0" algn="l" rtl="0">
              <a:spcBef>
                <a:spcPts val="0"/>
              </a:spcBef>
              <a:spcAft>
                <a:spcPts val="0"/>
              </a:spcAft>
              <a:buNone/>
            </a:pPr>
            <a:endParaRPr/>
          </a:p>
        </p:txBody>
      </p:sp>
      <p:sp>
        <p:nvSpPr>
          <p:cNvPr id="470" name="Google Shape;470;p5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42</a:t>
            </a:fld>
            <a:endParaRPr sz="800">
              <a:latin typeface="Nunito"/>
              <a:ea typeface="Nunito"/>
              <a:cs typeface="Nunito"/>
              <a:sym typeface="Nunito"/>
            </a:endParaRPr>
          </a:p>
        </p:txBody>
      </p:sp>
      <p:sp>
        <p:nvSpPr>
          <p:cNvPr id="471" name="Google Shape;471;p5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472" name="Google Shape;472;p55"/>
          <p:cNvSpPr txBox="1"/>
          <p:nvPr/>
        </p:nvSpPr>
        <p:spPr>
          <a:xfrm>
            <a:off x="447825" y="4526500"/>
            <a:ext cx="7645200" cy="472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dk2"/>
                </a:solidFill>
                <a:latin typeface="Nunito"/>
                <a:ea typeface="Nunito"/>
                <a:cs typeface="Nunito"/>
                <a:sym typeface="Nunito"/>
              </a:rPr>
              <a:t>In this video, the OpenAI agent, Codex, is shown coding up a star shooter game.</a:t>
            </a:r>
            <a:endParaRPr sz="1600">
              <a:solidFill>
                <a:schemeClr val="dk2"/>
              </a:solidFill>
              <a:latin typeface="Nunito"/>
              <a:ea typeface="Nunito"/>
              <a:cs typeface="Nunito"/>
              <a:sym typeface="Nunito"/>
            </a:endParaRPr>
          </a:p>
        </p:txBody>
      </p:sp>
      <p:pic>
        <p:nvPicPr>
          <p:cNvPr id="473" name="Google Shape;473;p55" title="TeacherAgentScreenCapture.mp4">
            <a:hlinkClick r:id="rId3"/>
          </p:cNvPr>
          <p:cNvPicPr preferRelativeResize="0"/>
          <p:nvPr/>
        </p:nvPicPr>
        <p:blipFill>
          <a:blip r:embed="rId4">
            <a:alphaModFix/>
          </a:blip>
          <a:stretch>
            <a:fillRect/>
          </a:stretch>
        </p:blipFill>
        <p:spPr>
          <a:xfrm>
            <a:off x="7828175" y="1044322"/>
            <a:ext cx="1236802" cy="695704"/>
          </a:xfrm>
          <a:prstGeom prst="rect">
            <a:avLst/>
          </a:prstGeom>
          <a:noFill/>
          <a:ln w="9525" cap="flat" cmpd="sng">
            <a:solidFill>
              <a:schemeClr val="accent2"/>
            </a:solidFill>
            <a:prstDash val="solid"/>
            <a:round/>
            <a:headEnd type="none" w="sm" len="sm"/>
            <a:tailEnd type="none" w="sm" len="sm"/>
          </a:ln>
        </p:spPr>
      </p:pic>
      <p:sp>
        <p:nvSpPr>
          <p:cNvPr id="474" name="Google Shape;474;p55"/>
          <p:cNvSpPr txBox="1"/>
          <p:nvPr/>
        </p:nvSpPr>
        <p:spPr>
          <a:xfrm>
            <a:off x="7806525" y="802974"/>
            <a:ext cx="1280100" cy="2943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sz="900">
                <a:solidFill>
                  <a:schemeClr val="dk2"/>
                </a:solidFill>
                <a:latin typeface="Roboto"/>
                <a:ea typeface="Roboto"/>
                <a:cs typeface="Roboto"/>
                <a:sym typeface="Roboto"/>
              </a:rPr>
              <a:t>Teacher version</a:t>
            </a:r>
            <a:endParaRPr sz="900">
              <a:solidFill>
                <a:schemeClr val="dk2"/>
              </a:solidFill>
              <a:latin typeface="Roboto"/>
              <a:ea typeface="Roboto"/>
              <a:cs typeface="Roboto"/>
              <a:sym typeface="Roboto"/>
            </a:endParaRPr>
          </a:p>
        </p:txBody>
      </p:sp>
      <p:pic>
        <p:nvPicPr>
          <p:cNvPr id="475" name="Google Shape;475;p55" title="ShortAgentScreenCapture.mp4">
            <a:hlinkClick r:id="rId5"/>
          </p:cNvPr>
          <p:cNvPicPr preferRelativeResize="0"/>
          <p:nvPr/>
        </p:nvPicPr>
        <p:blipFill>
          <a:blip r:embed="rId6">
            <a:alphaModFix/>
          </a:blip>
          <a:stretch>
            <a:fillRect/>
          </a:stretch>
        </p:blipFill>
        <p:spPr>
          <a:xfrm>
            <a:off x="1673352" y="1097280"/>
            <a:ext cx="5781696" cy="3215641"/>
          </a:xfrm>
          <a:prstGeom prst="rect">
            <a:avLst/>
          </a:prstGeom>
          <a:noFill/>
          <a:ln w="9575" cap="flat" cmpd="sng">
            <a:solidFill>
              <a:schemeClr val="accent2"/>
            </a:solidFill>
            <a:prstDash val="solid"/>
            <a:round/>
            <a:headEnd type="none" w="sm" len="sm"/>
            <a:tailEnd type="none" w="sm" len="sm"/>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73"/>
                                        </p:tgtEl>
                                        <p:attrNameLst>
                                          <p:attrName>style.visibility</p:attrName>
                                        </p:attrNameLst>
                                      </p:cBhvr>
                                      <p:to>
                                        <p:strVal val="visible"/>
                                      </p:to>
                                    </p:set>
                                    <p:animEffect transition="in" filter="fade">
                                      <p:cBhvr>
                                        <p:cTn id="7" dur="1000"/>
                                        <p:tgtEl>
                                          <p:spTgt spid="47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75"/>
                                        </p:tgtEl>
                                        <p:attrNameLst>
                                          <p:attrName>style.visibility</p:attrName>
                                        </p:attrNameLst>
                                      </p:cBhvr>
                                      <p:to>
                                        <p:strVal val="visible"/>
                                      </p:to>
                                    </p:set>
                                    <p:animEffect transition="in" filter="fade">
                                      <p:cBhvr>
                                        <p:cTn id="12" dur="1000"/>
                                        <p:tgtEl>
                                          <p:spTgt spid="4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479"/>
        <p:cNvGrpSpPr/>
        <p:nvPr/>
      </p:nvGrpSpPr>
      <p:grpSpPr>
        <a:xfrm>
          <a:off x="0" y="0"/>
          <a:ext cx="0" cy="0"/>
          <a:chOff x="0" y="0"/>
          <a:chExt cx="0" cy="0"/>
        </a:xfrm>
      </p:grpSpPr>
      <p:sp>
        <p:nvSpPr>
          <p:cNvPr id="480" name="Google Shape;480;p56"/>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Agents going wrong</a:t>
            </a:r>
            <a:endParaRPr/>
          </a:p>
          <a:p>
            <a:pPr marL="0" lvl="0" indent="0" algn="l" rtl="0">
              <a:spcBef>
                <a:spcPts val="0"/>
              </a:spcBef>
              <a:spcAft>
                <a:spcPts val="0"/>
              </a:spcAft>
              <a:buNone/>
            </a:pPr>
            <a:endParaRPr/>
          </a:p>
        </p:txBody>
      </p:sp>
      <p:sp>
        <p:nvSpPr>
          <p:cNvPr id="481" name="Google Shape;481;p56"/>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43</a:t>
            </a:fld>
            <a:endParaRPr sz="800">
              <a:latin typeface="Nunito"/>
              <a:ea typeface="Nunito"/>
              <a:cs typeface="Nunito"/>
              <a:sym typeface="Nunito"/>
            </a:endParaRPr>
          </a:p>
        </p:txBody>
      </p:sp>
      <p:sp>
        <p:nvSpPr>
          <p:cNvPr id="482" name="Google Shape;482;p56"/>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0" marR="0" lvl="0" indent="0" algn="l" rtl="0">
              <a:lnSpc>
                <a:spcPct val="115000"/>
              </a:lnSpc>
              <a:spcBef>
                <a:spcPts val="0"/>
              </a:spcBef>
              <a:spcAft>
                <a:spcPts val="0"/>
              </a:spcAft>
              <a:buNone/>
            </a:pPr>
            <a:r>
              <a:rPr lang="en"/>
              <a:t>In June 2025, </a:t>
            </a:r>
            <a:r>
              <a:rPr lang="en" u="sng">
                <a:solidFill>
                  <a:schemeClr val="hlink"/>
                </a:solidFill>
                <a:hlinkClick r:id="rId3"/>
              </a:rPr>
              <a:t>a Cursor-Claude Opus agent</a:t>
            </a:r>
            <a:r>
              <a:rPr lang="en"/>
              <a:t> in YOLO mode deleted a startup companies database and all backups in 9 seconds.</a:t>
            </a:r>
            <a:endParaRPr/>
          </a:p>
          <a:p>
            <a:pPr marL="0" marR="0" lvl="0" indent="0" algn="l" rtl="0">
              <a:lnSpc>
                <a:spcPct val="115000"/>
              </a:lnSpc>
              <a:spcBef>
                <a:spcPts val="0"/>
              </a:spcBef>
              <a:spcAft>
                <a:spcPts val="0"/>
              </a:spcAft>
              <a:buNone/>
            </a:pPr>
            <a:endParaRPr/>
          </a:p>
          <a:p>
            <a:pPr marL="0" marR="0" lvl="0" indent="0" algn="l" rtl="0">
              <a:lnSpc>
                <a:spcPct val="115000"/>
              </a:lnSpc>
              <a:spcBef>
                <a:spcPts val="0"/>
              </a:spcBef>
              <a:spcAft>
                <a:spcPts val="0"/>
              </a:spcAft>
              <a:buNone/>
            </a:pPr>
            <a:r>
              <a:rPr lang="en"/>
              <a:t>Meta AI security researcher </a:t>
            </a:r>
            <a:r>
              <a:rPr lang="en" u="sng">
                <a:solidFill>
                  <a:schemeClr val="hlink"/>
                </a:solidFill>
                <a:hlinkClick r:id="rId4"/>
              </a:rPr>
              <a:t>Summer Yue </a:t>
            </a:r>
            <a:r>
              <a:rPr lang="en"/>
              <a:t>told her OpenClaw AI agent to check her email and only suggest what to delete or archive. The agent started deleting all her email while ignoring her commands from her phone telling it to stop.</a:t>
            </a:r>
            <a:endParaRPr/>
          </a:p>
          <a:p>
            <a:pPr marL="0" lvl="0" indent="0" algn="l" rtl="0">
              <a:spcBef>
                <a:spcPts val="0"/>
              </a:spcBef>
              <a:spcAft>
                <a:spcPts val="0"/>
              </a:spcAft>
              <a:buClr>
                <a:schemeClr val="dk1"/>
              </a:buClr>
              <a:buSzPts val="1100"/>
              <a:buFont typeface="Arial"/>
              <a:buNone/>
            </a:pPr>
            <a:endParaRPr/>
          </a:p>
          <a:p>
            <a:pPr marL="0" lvl="0" indent="0" algn="l" rtl="0">
              <a:spcBef>
                <a:spcPts val="0"/>
              </a:spcBef>
              <a:spcAft>
                <a:spcPts val="0"/>
              </a:spcAft>
              <a:buClr>
                <a:schemeClr val="dk1"/>
              </a:buClr>
              <a:buSzPts val="1100"/>
              <a:buFont typeface="Arial"/>
              <a:buNone/>
            </a:pPr>
            <a:r>
              <a:rPr lang="en"/>
              <a:t>In Jul 2025,</a:t>
            </a:r>
            <a:r>
              <a:rPr lang="en" u="sng">
                <a:solidFill>
                  <a:schemeClr val="hlink"/>
                </a:solidFill>
              </a:rPr>
              <a:t> </a:t>
            </a:r>
            <a:r>
              <a:rPr lang="en" u="sng">
                <a:solidFill>
                  <a:schemeClr val="hlink"/>
                </a:solidFill>
                <a:hlinkClick r:id="rId5"/>
              </a:rPr>
              <a:t>a Replit AI agent</a:t>
            </a:r>
            <a:r>
              <a:rPr lang="en"/>
              <a:t> working on a web app was asked to “code and action freeze”, which means only fix bugs. Instead it deleted the entire database containing important contacts. It also created 4000 fake users to try and fix it and said it was “unrecoverable” when it was.</a:t>
            </a:r>
            <a:endParaRPr i="1">
              <a:solidFill>
                <a:schemeClr val="dk1"/>
              </a:solidFill>
              <a:latin typeface="Arial"/>
              <a:ea typeface="Arial"/>
              <a:cs typeface="Arial"/>
              <a:sym typeface="Arial"/>
            </a:endParaRPr>
          </a:p>
          <a:p>
            <a:pPr marL="0" lvl="0" indent="0" algn="l" rtl="0">
              <a:spcBef>
                <a:spcPts val="0"/>
              </a:spcBef>
              <a:spcAft>
                <a:spcPts val="0"/>
              </a:spcAft>
              <a:buNone/>
            </a:pPr>
            <a:endParaRPr sz="1600"/>
          </a:p>
        </p:txBody>
      </p:sp>
      <p:sp>
        <p:nvSpPr>
          <p:cNvPr id="483" name="Google Shape;483;p56"/>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487"/>
        <p:cNvGrpSpPr/>
        <p:nvPr/>
      </p:nvGrpSpPr>
      <p:grpSpPr>
        <a:xfrm>
          <a:off x="0" y="0"/>
          <a:ext cx="0" cy="0"/>
          <a:chOff x="0" y="0"/>
          <a:chExt cx="0" cy="0"/>
        </a:xfrm>
      </p:grpSpPr>
      <p:sp>
        <p:nvSpPr>
          <p:cNvPr id="488" name="Google Shape;488;p57"/>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Goal misalignment</a:t>
            </a:r>
            <a:endParaRPr/>
          </a:p>
          <a:p>
            <a:pPr marL="0" lvl="0" indent="0" algn="l" rtl="0">
              <a:spcBef>
                <a:spcPts val="0"/>
              </a:spcBef>
              <a:spcAft>
                <a:spcPts val="0"/>
              </a:spcAft>
              <a:buNone/>
            </a:pPr>
            <a:endParaRPr/>
          </a:p>
        </p:txBody>
      </p:sp>
      <p:sp>
        <p:nvSpPr>
          <p:cNvPr id="489" name="Google Shape;489;p57"/>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44</a:t>
            </a:fld>
            <a:endParaRPr sz="800">
              <a:latin typeface="Nunito"/>
              <a:ea typeface="Nunito"/>
              <a:cs typeface="Nunito"/>
              <a:sym typeface="Nunito"/>
            </a:endParaRPr>
          </a:p>
        </p:txBody>
      </p:sp>
      <p:sp>
        <p:nvSpPr>
          <p:cNvPr id="490" name="Google Shape;490;p57"/>
          <p:cNvSpPr txBox="1">
            <a:spLocks noGrp="1"/>
          </p:cNvSpPr>
          <p:nvPr>
            <p:ph type="body" idx="1"/>
          </p:nvPr>
        </p:nvSpPr>
        <p:spPr>
          <a:xfrm>
            <a:off x="311700" y="1152475"/>
            <a:ext cx="6036600" cy="3795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500" b="1"/>
              <a:t>Goal misalignment</a:t>
            </a:r>
            <a:r>
              <a:rPr lang="en" sz="1500"/>
              <a:t> is when AI agents do what they were instructed to do but it wasn’t what humans actually meant.</a:t>
            </a:r>
            <a:endParaRPr sz="1500"/>
          </a:p>
          <a:p>
            <a:pPr marL="0" lvl="0" indent="0" algn="l" rtl="0">
              <a:spcBef>
                <a:spcPts val="0"/>
              </a:spcBef>
              <a:spcAft>
                <a:spcPts val="0"/>
              </a:spcAft>
              <a:buNone/>
            </a:pPr>
            <a:endParaRPr sz="1500"/>
          </a:p>
          <a:p>
            <a:pPr marL="0" lvl="0" indent="0" algn="l" rtl="0">
              <a:spcBef>
                <a:spcPts val="0"/>
              </a:spcBef>
              <a:spcAft>
                <a:spcPts val="0"/>
              </a:spcAft>
              <a:buNone/>
            </a:pPr>
            <a:r>
              <a:rPr lang="en" sz="1500"/>
              <a:t>A</a:t>
            </a:r>
            <a:r>
              <a:rPr lang="en" sz="1500" u="sng">
                <a:solidFill>
                  <a:schemeClr val="hlink"/>
                </a:solidFill>
              </a:rPr>
              <a:t> </a:t>
            </a:r>
            <a:r>
              <a:rPr lang="en" sz="1500" u="sng">
                <a:solidFill>
                  <a:schemeClr val="hlink"/>
                </a:solidFill>
                <a:hlinkClick r:id="rId3"/>
              </a:rPr>
              <a:t>developer</a:t>
            </a:r>
            <a:r>
              <a:rPr lang="en" sz="1500" u="sng">
                <a:solidFill>
                  <a:schemeClr val="hlink"/>
                </a:solidFill>
              </a:rPr>
              <a:t>,</a:t>
            </a:r>
            <a:r>
              <a:rPr lang="en" sz="1500"/>
              <a:t> Nick Davidov, asked Claude AI to “organise” his wife’s desktop, before it suddenly wiped out nearly two decades of precious family memories his wife had documented.</a:t>
            </a:r>
            <a:endParaRPr sz="1500"/>
          </a:p>
          <a:p>
            <a:pPr marL="0" lvl="0" indent="0" algn="l" rtl="0">
              <a:spcBef>
                <a:spcPts val="0"/>
              </a:spcBef>
              <a:spcAft>
                <a:spcPts val="0"/>
              </a:spcAft>
              <a:buNone/>
            </a:pPr>
            <a:endParaRPr sz="1500"/>
          </a:p>
          <a:p>
            <a:pPr marL="0" lvl="0" indent="0" algn="l" rtl="0">
              <a:spcBef>
                <a:spcPts val="0"/>
              </a:spcBef>
              <a:spcAft>
                <a:spcPts val="0"/>
              </a:spcAft>
              <a:buClr>
                <a:schemeClr val="dk1"/>
              </a:buClr>
              <a:buSzPts val="1100"/>
              <a:buFont typeface="Arial"/>
              <a:buNone/>
            </a:pPr>
            <a:r>
              <a:rPr lang="en" sz="1500" u="sng">
                <a:solidFill>
                  <a:schemeClr val="hlink"/>
                </a:solidFill>
                <a:hlinkClick r:id="rId4"/>
              </a:rPr>
              <a:t>Jack Luo </a:t>
            </a:r>
            <a:r>
              <a:rPr lang="en" sz="1500"/>
              <a:t>asked his OpenClaw agent to join a </a:t>
            </a:r>
            <a:r>
              <a:rPr lang="en" sz="1500" u="sng">
                <a:solidFill>
                  <a:schemeClr val="hlink"/>
                </a:solidFill>
                <a:hlinkClick r:id="rId5"/>
              </a:rPr>
              <a:t>dating site</a:t>
            </a:r>
            <a:r>
              <a:rPr lang="en" sz="1500"/>
              <a:t> where agents interact with each other to seek partners for their humans. The next thing he knew his agent was screening potential dates for him without being asked.</a:t>
            </a:r>
            <a:endParaRPr sz="1500"/>
          </a:p>
          <a:p>
            <a:pPr marL="0" lvl="0" indent="0" algn="l" rtl="0">
              <a:spcBef>
                <a:spcPts val="0"/>
              </a:spcBef>
              <a:spcAft>
                <a:spcPts val="0"/>
              </a:spcAft>
              <a:buNone/>
            </a:pPr>
            <a:endParaRPr sz="1500"/>
          </a:p>
          <a:p>
            <a:pPr marL="0" lvl="0" indent="0" algn="l" rtl="0">
              <a:spcBef>
                <a:spcPts val="0"/>
              </a:spcBef>
              <a:spcAft>
                <a:spcPts val="0"/>
              </a:spcAft>
              <a:buClr>
                <a:schemeClr val="dk1"/>
              </a:buClr>
              <a:buSzPts val="1100"/>
              <a:buFont typeface="Arial"/>
              <a:buNone/>
            </a:pPr>
            <a:r>
              <a:rPr lang="en" sz="1500"/>
              <a:t>If we give an AI a goal, we must also give it rules about what it must never do to reach that goal.</a:t>
            </a:r>
            <a:endParaRPr sz="1500"/>
          </a:p>
          <a:p>
            <a:pPr marL="0" lvl="0" indent="0" algn="l" rtl="0">
              <a:spcBef>
                <a:spcPts val="0"/>
              </a:spcBef>
              <a:spcAft>
                <a:spcPts val="0"/>
              </a:spcAft>
              <a:buNone/>
            </a:pPr>
            <a:endParaRPr sz="1500"/>
          </a:p>
        </p:txBody>
      </p:sp>
      <p:sp>
        <p:nvSpPr>
          <p:cNvPr id="491" name="Google Shape;491;p57"/>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492" name="Google Shape;492;p57" title="magne-WPVZPhEdzns-unsplash.jpg"/>
          <p:cNvPicPr preferRelativeResize="0"/>
          <p:nvPr/>
        </p:nvPicPr>
        <p:blipFill>
          <a:blip r:embed="rId6">
            <a:alphaModFix/>
          </a:blip>
          <a:stretch>
            <a:fillRect/>
          </a:stretch>
        </p:blipFill>
        <p:spPr>
          <a:xfrm>
            <a:off x="6500700" y="1040819"/>
            <a:ext cx="2228216" cy="3340692"/>
          </a:xfrm>
          <a:prstGeom prst="rect">
            <a:avLst/>
          </a:prstGeom>
          <a:noFill/>
          <a:ln w="9525" cap="flat" cmpd="sng">
            <a:solidFill>
              <a:schemeClr val="accent2"/>
            </a:solidFill>
            <a:prstDash val="solid"/>
            <a:round/>
            <a:headEnd type="none" w="sm" len="sm"/>
            <a:tailEnd type="none" w="sm" len="sm"/>
          </a:ln>
        </p:spPr>
      </p:pic>
      <p:sp>
        <p:nvSpPr>
          <p:cNvPr id="493" name="Google Shape;493;p57"/>
          <p:cNvSpPr txBox="1"/>
          <p:nvPr/>
        </p:nvSpPr>
        <p:spPr>
          <a:xfrm>
            <a:off x="6500700" y="4381519"/>
            <a:ext cx="22281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6"/>
                </a:solidFill>
                <a:latin typeface="Inter"/>
                <a:ea typeface="Inter"/>
                <a:cs typeface="Inter"/>
                <a:sym typeface="Inter"/>
              </a:rPr>
              <a:t>Photo by</a:t>
            </a:r>
            <a:r>
              <a:rPr lang="en" sz="1000">
                <a:solidFill>
                  <a:schemeClr val="accent6"/>
                </a:solidFill>
                <a:uFill>
                  <a:noFill/>
                </a:uFill>
                <a:latin typeface="Inter"/>
                <a:ea typeface="Inter"/>
                <a:cs typeface="Inter"/>
                <a:sym typeface="Inter"/>
                <a:hlinkClick r:id="rId7">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7">
                  <a:extLst>
                    <a:ext uri="{A12FA001-AC4F-418D-AE19-62706E023703}">
                      <ahyp:hlinkClr xmlns:ahyp="http://schemas.microsoft.com/office/drawing/2018/hyperlinkcolor" val="tx"/>
                    </a:ext>
                  </a:extLst>
                </a:hlinkClick>
              </a:rPr>
              <a:t>Magne</a:t>
            </a:r>
            <a:r>
              <a:rPr lang="en" sz="1000">
                <a:solidFill>
                  <a:schemeClr val="accent6"/>
                </a:solidFill>
                <a:latin typeface="Inter"/>
                <a:ea typeface="Inter"/>
                <a:cs typeface="Inter"/>
                <a:sym typeface="Inter"/>
              </a:rPr>
              <a:t> on</a:t>
            </a:r>
            <a:r>
              <a:rPr lang="en" sz="1000">
                <a:solidFill>
                  <a:schemeClr val="accent6"/>
                </a:solidFill>
                <a:uFill>
                  <a:noFill/>
                </a:uFill>
                <a:latin typeface="Inter"/>
                <a:ea typeface="Inter"/>
                <a:cs typeface="Inter"/>
                <a:sym typeface="Inter"/>
                <a:hlinkClick r:id="rId8">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8">
                  <a:extLst>
                    <a:ext uri="{A12FA001-AC4F-418D-AE19-62706E023703}">
                      <ahyp:hlinkClr xmlns:ahyp="http://schemas.microsoft.com/office/drawing/2018/hyperlinkcolor" val="tx"/>
                    </a:ext>
                  </a:extLst>
                </a:hlinkClick>
              </a:rPr>
              <a:t>Unsplash</a:t>
            </a:r>
            <a:r>
              <a:rPr lang="en" sz="1000">
                <a:solidFill>
                  <a:schemeClr val="accent6"/>
                </a:solidFill>
                <a:latin typeface="Inter"/>
                <a:ea typeface="Inter"/>
                <a:cs typeface="Inter"/>
                <a:sym typeface="Inter"/>
              </a:rPr>
              <a:t> </a:t>
            </a:r>
            <a:endParaRPr sz="1000">
              <a:solidFill>
                <a:schemeClr val="accent6"/>
              </a:solidFill>
              <a:latin typeface="Inter"/>
              <a:ea typeface="Inter"/>
              <a:cs typeface="Inter"/>
              <a:sym typeface="Inter"/>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497"/>
        <p:cNvGrpSpPr/>
        <p:nvPr/>
      </p:nvGrpSpPr>
      <p:grpSpPr>
        <a:xfrm>
          <a:off x="0" y="0"/>
          <a:ext cx="0" cy="0"/>
          <a:chOff x="0" y="0"/>
          <a:chExt cx="0" cy="0"/>
        </a:xfrm>
      </p:grpSpPr>
      <p:sp>
        <p:nvSpPr>
          <p:cNvPr id="498" name="Google Shape;498;p5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7.05 : Trust and Agentic AI Discussion </a:t>
            </a:r>
            <a:endParaRPr/>
          </a:p>
        </p:txBody>
      </p:sp>
      <p:sp>
        <p:nvSpPr>
          <p:cNvPr id="499" name="Google Shape;499;p5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45</a:t>
            </a:fld>
            <a:endParaRPr sz="800">
              <a:latin typeface="Nunito"/>
              <a:ea typeface="Nunito"/>
              <a:cs typeface="Nunito"/>
              <a:sym typeface="Nunito"/>
            </a:endParaRPr>
          </a:p>
        </p:txBody>
      </p:sp>
      <p:sp>
        <p:nvSpPr>
          <p:cNvPr id="500" name="Google Shape;500;p58"/>
          <p:cNvSpPr txBox="1">
            <a:spLocks noGrp="1"/>
          </p:cNvSpPr>
          <p:nvPr>
            <p:ph type="body" idx="1"/>
          </p:nvPr>
        </p:nvSpPr>
        <p:spPr>
          <a:xfrm>
            <a:off x="311700" y="1152475"/>
            <a:ext cx="8520600" cy="37959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SzPts val="1400"/>
              <a:buChar char="●"/>
            </a:pPr>
            <a:r>
              <a:rPr lang="en" sz="1600" u="sng">
                <a:solidFill>
                  <a:schemeClr val="hlink"/>
                </a:solidFill>
                <a:hlinkClick r:id="rId3"/>
              </a:rPr>
              <a:t>Activity is available on platform here</a:t>
            </a:r>
            <a:endParaRPr sz="1600"/>
          </a:p>
          <a:p>
            <a:pPr marL="457200" lvl="0" indent="-330200" algn="l" rtl="0">
              <a:lnSpc>
                <a:spcPct val="150000"/>
              </a:lnSpc>
              <a:spcBef>
                <a:spcPts val="0"/>
              </a:spcBef>
              <a:spcAft>
                <a:spcPts val="0"/>
              </a:spcAft>
              <a:buSzPts val="1600"/>
              <a:buChar char="●"/>
            </a:pPr>
            <a:r>
              <a:rPr lang="en" sz="1600" u="sng">
                <a:solidFill>
                  <a:schemeClr val="hlink"/>
                </a:solidFill>
                <a:hlinkClick r:id="rId4"/>
              </a:rPr>
              <a:t>Worksheet can be downloaded here</a:t>
            </a:r>
            <a:endParaRPr/>
          </a:p>
        </p:txBody>
      </p:sp>
      <p:sp>
        <p:nvSpPr>
          <p:cNvPr id="501" name="Google Shape;501;p5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505"/>
        <p:cNvGrpSpPr/>
        <p:nvPr/>
      </p:nvGrpSpPr>
      <p:grpSpPr>
        <a:xfrm>
          <a:off x="0" y="0"/>
          <a:ext cx="0" cy="0"/>
          <a:chOff x="0" y="0"/>
          <a:chExt cx="0" cy="0"/>
        </a:xfrm>
      </p:grpSpPr>
      <p:sp>
        <p:nvSpPr>
          <p:cNvPr id="506" name="Google Shape;506;p5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Risks in using agents</a:t>
            </a:r>
            <a:endParaRPr>
              <a:solidFill>
                <a:srgbClr val="25326F"/>
              </a:solidFill>
              <a:latin typeface="Francois One"/>
              <a:ea typeface="Francois One"/>
              <a:cs typeface="Francois One"/>
              <a:sym typeface="Francois One"/>
            </a:endParaRPr>
          </a:p>
        </p:txBody>
      </p:sp>
      <p:sp>
        <p:nvSpPr>
          <p:cNvPr id="507" name="Google Shape;507;p5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46</a:t>
            </a:fld>
            <a:endParaRPr sz="800">
              <a:latin typeface="Nunito"/>
              <a:ea typeface="Nunito"/>
              <a:cs typeface="Nunito"/>
              <a:sym typeface="Nunito"/>
            </a:endParaRPr>
          </a:p>
        </p:txBody>
      </p:sp>
      <p:sp>
        <p:nvSpPr>
          <p:cNvPr id="508" name="Google Shape;508;p59"/>
          <p:cNvSpPr txBox="1">
            <a:spLocks noGrp="1"/>
          </p:cNvSpPr>
          <p:nvPr>
            <p:ph type="body" idx="1"/>
          </p:nvPr>
        </p:nvSpPr>
        <p:spPr>
          <a:xfrm>
            <a:off x="311700" y="1152475"/>
            <a:ext cx="6297300" cy="37959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b="1"/>
              <a:t>Agents can take actions, not just answer.</a:t>
            </a:r>
            <a:r>
              <a:rPr lang="en" sz="1600"/>
              <a:t> A mistake can change files, send messages, or publish things.</a:t>
            </a:r>
            <a:endParaRPr sz="1600"/>
          </a:p>
          <a:p>
            <a:pPr marL="0" marR="0" lvl="0" indent="0" algn="l" rtl="0">
              <a:lnSpc>
                <a:spcPct val="100000"/>
              </a:lnSpc>
              <a:spcBef>
                <a:spcPts val="1600"/>
              </a:spcBef>
              <a:spcAft>
                <a:spcPts val="0"/>
              </a:spcAft>
              <a:buNone/>
            </a:pPr>
            <a:r>
              <a:rPr lang="en" sz="1600" b="1"/>
              <a:t>They can chase the wrong goal.</a:t>
            </a:r>
            <a:r>
              <a:rPr lang="en" sz="1600"/>
              <a:t> An agent might technically follow instructions but do something unhelpful. (goal misalignment)</a:t>
            </a:r>
            <a:endParaRPr sz="1600"/>
          </a:p>
          <a:p>
            <a:pPr marL="0" marR="0" lvl="0" indent="0" algn="l" rtl="0">
              <a:lnSpc>
                <a:spcPct val="100000"/>
              </a:lnSpc>
              <a:spcBef>
                <a:spcPts val="1600"/>
              </a:spcBef>
              <a:spcAft>
                <a:spcPts val="0"/>
              </a:spcAft>
              <a:buNone/>
            </a:pPr>
            <a:r>
              <a:rPr lang="en" sz="1600" b="1"/>
              <a:t>They can share private information.</a:t>
            </a:r>
            <a:r>
              <a:rPr lang="en" sz="1600"/>
              <a:t> If given access, they may use data they should not.</a:t>
            </a:r>
            <a:endParaRPr sz="1600"/>
          </a:p>
          <a:p>
            <a:pPr marL="0" marR="0" lvl="0" indent="0" algn="l" rtl="0">
              <a:lnSpc>
                <a:spcPct val="100000"/>
              </a:lnSpc>
              <a:spcBef>
                <a:spcPts val="1600"/>
              </a:spcBef>
              <a:spcAft>
                <a:spcPts val="0"/>
              </a:spcAft>
              <a:buNone/>
            </a:pPr>
            <a:r>
              <a:rPr lang="en" sz="1600" b="1"/>
              <a:t>They can waste time or money.</a:t>
            </a:r>
            <a:r>
              <a:rPr lang="en" sz="1600"/>
              <a:t> Some agents keep trying, looping, or using paid tools, which uses and wastes tokens (and money).</a:t>
            </a:r>
            <a:endParaRPr sz="1600"/>
          </a:p>
          <a:p>
            <a:pPr marL="0" marR="0" lvl="0" indent="0" algn="l" rtl="0">
              <a:lnSpc>
                <a:spcPct val="100000"/>
              </a:lnSpc>
              <a:spcBef>
                <a:spcPts val="1600"/>
              </a:spcBef>
              <a:spcAft>
                <a:spcPts val="0"/>
              </a:spcAft>
              <a:buNone/>
            </a:pPr>
            <a:r>
              <a:rPr lang="en" sz="1600" b="1"/>
              <a:t>They can be tricked</a:t>
            </a:r>
            <a:r>
              <a:rPr lang="en" sz="1600"/>
              <a:t>. A bad website, file, or message might manipulate what the agent does. </a:t>
            </a:r>
            <a:endParaRPr sz="1600"/>
          </a:p>
          <a:p>
            <a:pPr marL="0" marR="0" lvl="0" indent="0" algn="l" rtl="0">
              <a:lnSpc>
                <a:spcPct val="150000"/>
              </a:lnSpc>
              <a:spcBef>
                <a:spcPts val="1600"/>
              </a:spcBef>
              <a:spcAft>
                <a:spcPts val="1600"/>
              </a:spcAft>
              <a:buNone/>
            </a:pPr>
            <a:endParaRPr sz="1600"/>
          </a:p>
        </p:txBody>
      </p:sp>
      <p:sp>
        <p:nvSpPr>
          <p:cNvPr id="509" name="Google Shape;509;p5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510" name="Google Shape;510;p59" title="yeshi-kangrang-EV9Io66tDm0-unsplash.jpg"/>
          <p:cNvPicPr preferRelativeResize="0"/>
          <p:nvPr/>
        </p:nvPicPr>
        <p:blipFill>
          <a:blip r:embed="rId3">
            <a:alphaModFix/>
          </a:blip>
          <a:stretch>
            <a:fillRect/>
          </a:stretch>
        </p:blipFill>
        <p:spPr>
          <a:xfrm>
            <a:off x="6761400" y="1170125"/>
            <a:ext cx="2230200" cy="2786729"/>
          </a:xfrm>
          <a:prstGeom prst="rect">
            <a:avLst/>
          </a:prstGeom>
          <a:noFill/>
          <a:ln w="9525" cap="flat" cmpd="sng">
            <a:solidFill>
              <a:schemeClr val="accent2"/>
            </a:solidFill>
            <a:prstDash val="solid"/>
            <a:round/>
            <a:headEnd type="none" w="sm" len="sm"/>
            <a:tailEnd type="none" w="sm" len="sm"/>
          </a:ln>
        </p:spPr>
      </p:pic>
      <p:sp>
        <p:nvSpPr>
          <p:cNvPr id="511" name="Google Shape;511;p59"/>
          <p:cNvSpPr txBox="1"/>
          <p:nvPr/>
        </p:nvSpPr>
        <p:spPr>
          <a:xfrm>
            <a:off x="6761400" y="3956850"/>
            <a:ext cx="2230200" cy="467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6"/>
                </a:solidFill>
                <a:latin typeface="Inter"/>
                <a:ea typeface="Inter"/>
                <a:cs typeface="Inter"/>
                <a:sym typeface="Inter"/>
              </a:rPr>
              <a:t>Photo by</a:t>
            </a:r>
            <a:r>
              <a:rPr lang="en" sz="1000">
                <a:solidFill>
                  <a:schemeClr val="accent6"/>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Yeshi Kangrang</a:t>
            </a:r>
            <a:r>
              <a:rPr lang="en" sz="1000">
                <a:solidFill>
                  <a:schemeClr val="accent6"/>
                </a:solidFill>
                <a:latin typeface="Inter"/>
                <a:ea typeface="Inter"/>
                <a:cs typeface="Inter"/>
                <a:sym typeface="Inter"/>
              </a:rPr>
              <a:t> on</a:t>
            </a:r>
            <a:r>
              <a:rPr lang="en" sz="1000">
                <a:solidFill>
                  <a:schemeClr val="accent6"/>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000">
                <a:solidFill>
                  <a:schemeClr val="accent6"/>
                </a:solidFill>
                <a:latin typeface="Inter"/>
                <a:ea typeface="Inter"/>
                <a:cs typeface="Inter"/>
                <a:sym typeface="Inter"/>
              </a:rPr>
              <a:t> </a:t>
            </a:r>
            <a:endParaRPr sz="900">
              <a:solidFill>
                <a:schemeClr val="accent6"/>
              </a:solidFill>
              <a:latin typeface="Inter"/>
              <a:ea typeface="Inter"/>
              <a:cs typeface="Inter"/>
              <a:sym typeface="Inter"/>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515"/>
        <p:cNvGrpSpPr/>
        <p:nvPr/>
      </p:nvGrpSpPr>
      <p:grpSpPr>
        <a:xfrm>
          <a:off x="0" y="0"/>
          <a:ext cx="0" cy="0"/>
          <a:chOff x="0" y="0"/>
          <a:chExt cx="0" cy="0"/>
        </a:xfrm>
      </p:grpSpPr>
      <p:sp>
        <p:nvSpPr>
          <p:cNvPr id="516" name="Google Shape;516;p6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Responsible use of agents </a:t>
            </a:r>
            <a:endParaRPr>
              <a:solidFill>
                <a:srgbClr val="25326F"/>
              </a:solidFill>
              <a:latin typeface="Francois One"/>
              <a:ea typeface="Francois One"/>
              <a:cs typeface="Francois One"/>
              <a:sym typeface="Francois One"/>
            </a:endParaRPr>
          </a:p>
        </p:txBody>
      </p:sp>
      <p:sp>
        <p:nvSpPr>
          <p:cNvPr id="517" name="Google Shape;517;p6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47</a:t>
            </a:fld>
            <a:endParaRPr sz="800">
              <a:latin typeface="Nunito"/>
              <a:ea typeface="Nunito"/>
              <a:cs typeface="Nunito"/>
              <a:sym typeface="Nunito"/>
            </a:endParaRPr>
          </a:p>
        </p:txBody>
      </p:sp>
      <p:sp>
        <p:nvSpPr>
          <p:cNvPr id="518" name="Google Shape;518;p60"/>
          <p:cNvSpPr txBox="1">
            <a:spLocks noGrp="1"/>
          </p:cNvSpPr>
          <p:nvPr>
            <p:ph type="body" idx="1"/>
          </p:nvPr>
        </p:nvSpPr>
        <p:spPr>
          <a:xfrm>
            <a:off x="311700" y="1152475"/>
            <a:ext cx="6338400" cy="37959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b="1"/>
              <a:t>Keep humans in charge.</a:t>
            </a:r>
            <a:r>
              <a:rPr lang="en" sz="1600"/>
              <a:t> An agent should help, not make important decisions alone.</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r>
              <a:rPr lang="en" sz="1600" b="1"/>
              <a:t>Use clear goals.</a:t>
            </a:r>
            <a:r>
              <a:rPr lang="en" sz="1600"/>
              <a:t> Tell the agent exactly what task it should do.</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r>
              <a:rPr lang="en" sz="1600" b="1"/>
              <a:t>Set boundaries.</a:t>
            </a:r>
            <a:r>
              <a:rPr lang="en" sz="1600"/>
              <a:t> Say what it is not allowed to do.</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r>
              <a:rPr lang="en" sz="1600" b="1"/>
              <a:t>Protect private information. </a:t>
            </a:r>
            <a:r>
              <a:rPr lang="en" sz="1600"/>
              <a:t>Do not give agents passwords, addresses, photos, school records, or other personal details.</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r>
              <a:rPr lang="en" sz="1600" b="1"/>
              <a:t>Ask before important actions. </a:t>
            </a:r>
            <a:r>
              <a:rPr lang="en" sz="1600"/>
              <a:t>The agent should ask before sending, deleting, buying, publishing, or changing real files.</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r>
              <a:rPr lang="en" sz="1600" b="1"/>
              <a:t>Check its work.</a:t>
            </a:r>
            <a:r>
              <a:rPr lang="en" sz="1600"/>
              <a:t> Agents can make mistakes, misunderstand instructions, or sound confident when wrong.</a:t>
            </a: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endParaRPr sz="1600"/>
          </a:p>
          <a:p>
            <a:pPr marL="0" marR="0" lvl="0" indent="0" algn="l" rtl="0">
              <a:lnSpc>
                <a:spcPct val="100000"/>
              </a:lnSpc>
              <a:spcBef>
                <a:spcPts val="0"/>
              </a:spcBef>
              <a:spcAft>
                <a:spcPts val="0"/>
              </a:spcAft>
              <a:buNone/>
            </a:pPr>
            <a:endParaRPr sz="1600"/>
          </a:p>
        </p:txBody>
      </p:sp>
      <p:sp>
        <p:nvSpPr>
          <p:cNvPr id="519" name="Google Shape;519;p6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520" name="Google Shape;520;p60" title="william-topa-7_4bU5tHRLQ-unsplash.jpg"/>
          <p:cNvPicPr preferRelativeResize="0"/>
          <p:nvPr/>
        </p:nvPicPr>
        <p:blipFill>
          <a:blip r:embed="rId3">
            <a:alphaModFix/>
          </a:blip>
          <a:stretch>
            <a:fillRect/>
          </a:stretch>
        </p:blipFill>
        <p:spPr>
          <a:xfrm>
            <a:off x="6649952" y="1152475"/>
            <a:ext cx="2372326" cy="3559373"/>
          </a:xfrm>
          <a:prstGeom prst="rect">
            <a:avLst/>
          </a:prstGeom>
          <a:noFill/>
          <a:ln w="9525" cap="flat" cmpd="sng">
            <a:solidFill>
              <a:schemeClr val="accent2"/>
            </a:solidFill>
            <a:prstDash val="solid"/>
            <a:round/>
            <a:headEnd type="none" w="sm" len="sm"/>
            <a:tailEnd type="none" w="sm" len="sm"/>
          </a:ln>
        </p:spPr>
      </p:pic>
      <p:sp>
        <p:nvSpPr>
          <p:cNvPr id="521" name="Google Shape;521;p60"/>
          <p:cNvSpPr txBox="1"/>
          <p:nvPr/>
        </p:nvSpPr>
        <p:spPr>
          <a:xfrm>
            <a:off x="6650100" y="4698475"/>
            <a:ext cx="23724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6"/>
                </a:solidFill>
                <a:latin typeface="Inter"/>
                <a:ea typeface="Inter"/>
                <a:cs typeface="Inter"/>
                <a:sym typeface="Inter"/>
              </a:rPr>
              <a:t>Photo by</a:t>
            </a:r>
            <a:r>
              <a:rPr lang="en" sz="1000">
                <a:solidFill>
                  <a:schemeClr val="accent6"/>
                </a:solidFill>
                <a:uFill>
                  <a:noFill/>
                </a:uFill>
                <a:latin typeface="Inter"/>
                <a:ea typeface="Inter"/>
                <a:cs typeface="Inter"/>
                <a:sym typeface="Inter"/>
                <a:hlinkClick r:id="rId4">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William Topa</a:t>
            </a:r>
            <a:r>
              <a:rPr lang="en" sz="1000">
                <a:solidFill>
                  <a:schemeClr val="accent6"/>
                </a:solidFill>
                <a:latin typeface="Inter"/>
                <a:ea typeface="Inter"/>
                <a:cs typeface="Inter"/>
                <a:sym typeface="Inter"/>
              </a:rPr>
              <a:t> on</a:t>
            </a:r>
            <a:r>
              <a:rPr lang="en" sz="1000">
                <a:solidFill>
                  <a:schemeClr val="accent6"/>
                </a:solidFill>
                <a:uFill>
                  <a:noFill/>
                </a:uFill>
                <a:latin typeface="Inter"/>
                <a:ea typeface="Inter"/>
                <a:cs typeface="Inter"/>
                <a:sym typeface="Inter"/>
                <a:hlinkClick r:id="rId5">
                  <a:extLst>
                    <a:ext uri="{A12FA001-AC4F-418D-AE19-62706E023703}">
                      <ahyp:hlinkClr xmlns:ahyp="http://schemas.microsoft.com/office/drawing/2018/hyperlinkcolor" val="tx"/>
                    </a:ext>
                  </a:extLst>
                </a:hlinkClick>
              </a:rPr>
              <a:t> </a:t>
            </a:r>
            <a:r>
              <a:rPr lang="en" sz="10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000">
                <a:solidFill>
                  <a:schemeClr val="accent6"/>
                </a:solidFill>
                <a:latin typeface="Inter"/>
                <a:ea typeface="Inter"/>
                <a:cs typeface="Inter"/>
                <a:sym typeface="Inter"/>
              </a:rPr>
              <a:t> </a:t>
            </a:r>
            <a:endParaRPr sz="1000">
              <a:solidFill>
                <a:schemeClr val="accent6"/>
              </a:solidFill>
              <a:latin typeface="Inter"/>
              <a:ea typeface="Inter"/>
              <a:cs typeface="Inter"/>
              <a:sym typeface="Inter"/>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525"/>
        <p:cNvGrpSpPr/>
        <p:nvPr/>
      </p:nvGrpSpPr>
      <p:grpSpPr>
        <a:xfrm>
          <a:off x="0" y="0"/>
          <a:ext cx="0" cy="0"/>
          <a:chOff x="0" y="0"/>
          <a:chExt cx="0" cy="0"/>
        </a:xfrm>
      </p:grpSpPr>
      <p:sp>
        <p:nvSpPr>
          <p:cNvPr id="526" name="Google Shape;526;p6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Activity 7.06: Agentic AI worst cases</a:t>
            </a:r>
            <a:endParaRPr/>
          </a:p>
          <a:p>
            <a:pPr marL="0" lvl="0" indent="0" algn="l" rtl="0">
              <a:spcBef>
                <a:spcPts val="0"/>
              </a:spcBef>
              <a:spcAft>
                <a:spcPts val="0"/>
              </a:spcAft>
              <a:buNone/>
            </a:pPr>
            <a:endParaRPr/>
          </a:p>
        </p:txBody>
      </p:sp>
      <p:sp>
        <p:nvSpPr>
          <p:cNvPr id="527" name="Google Shape;527;p6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48</a:t>
            </a:fld>
            <a:endParaRPr sz="800">
              <a:latin typeface="Nunito"/>
              <a:ea typeface="Nunito"/>
              <a:cs typeface="Nunito"/>
              <a:sym typeface="Nunito"/>
            </a:endParaRPr>
          </a:p>
        </p:txBody>
      </p:sp>
      <p:sp>
        <p:nvSpPr>
          <p:cNvPr id="528" name="Google Shape;528;p61"/>
          <p:cNvSpPr txBox="1">
            <a:spLocks noGrp="1"/>
          </p:cNvSpPr>
          <p:nvPr>
            <p:ph type="body" idx="1"/>
          </p:nvPr>
        </p:nvSpPr>
        <p:spPr>
          <a:xfrm>
            <a:off x="311700" y="1152475"/>
            <a:ext cx="8520600" cy="3904200"/>
          </a:xfrm>
          <a:prstGeom prst="rect">
            <a:avLst/>
          </a:prstGeom>
        </p:spPr>
        <p:txBody>
          <a:bodyPr spcFirstLastPara="1" wrap="square" lIns="91425" tIns="91425" rIns="91425" bIns="91425" anchor="t" anchorCtr="0">
            <a:noAutofit/>
          </a:bodyPr>
          <a:lstStyle/>
          <a:p>
            <a:pPr marL="457200" lvl="0" indent="-317500" algn="l" rtl="0">
              <a:lnSpc>
                <a:spcPct val="150000"/>
              </a:lnSpc>
              <a:spcBef>
                <a:spcPts val="0"/>
              </a:spcBef>
              <a:spcAft>
                <a:spcPts val="0"/>
              </a:spcAft>
              <a:buSzPts val="1400"/>
              <a:buChar char="●"/>
            </a:pPr>
            <a:r>
              <a:rPr lang="en" sz="1600" u="sng">
                <a:solidFill>
                  <a:schemeClr val="hlink"/>
                </a:solidFill>
                <a:hlinkClick r:id="rId3"/>
              </a:rPr>
              <a:t>Activity is available on platform here</a:t>
            </a:r>
            <a:endParaRPr sz="1600"/>
          </a:p>
          <a:p>
            <a:pPr marL="457200" lvl="0" indent="-330200" algn="l" rtl="0">
              <a:lnSpc>
                <a:spcPct val="150000"/>
              </a:lnSpc>
              <a:spcBef>
                <a:spcPts val="0"/>
              </a:spcBef>
              <a:spcAft>
                <a:spcPts val="0"/>
              </a:spcAft>
              <a:buSzPts val="1600"/>
              <a:buChar char="●"/>
            </a:pPr>
            <a:r>
              <a:rPr lang="en" sz="1600" u="sng">
                <a:solidFill>
                  <a:schemeClr val="hlink"/>
                </a:solidFill>
                <a:hlinkClick r:id="rId4"/>
              </a:rPr>
              <a:t>Worksheet can be downloaded here</a:t>
            </a:r>
            <a:endParaRPr sz="1100"/>
          </a:p>
        </p:txBody>
      </p:sp>
      <p:sp>
        <p:nvSpPr>
          <p:cNvPr id="529" name="Google Shape;529;p6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533"/>
        <p:cNvGrpSpPr/>
        <p:nvPr/>
      </p:nvGrpSpPr>
      <p:grpSpPr>
        <a:xfrm>
          <a:off x="0" y="0"/>
          <a:ext cx="0" cy="0"/>
          <a:chOff x="0" y="0"/>
          <a:chExt cx="0" cy="0"/>
        </a:xfrm>
      </p:grpSpPr>
      <p:sp>
        <p:nvSpPr>
          <p:cNvPr id="534" name="Google Shape;534;p6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future of Vibe Coding and Agentic AI </a:t>
            </a:r>
            <a:endParaRPr>
              <a:solidFill>
                <a:srgbClr val="25326F"/>
              </a:solidFill>
              <a:latin typeface="Francois One"/>
              <a:ea typeface="Francois One"/>
              <a:cs typeface="Francois One"/>
              <a:sym typeface="Francois One"/>
            </a:endParaRPr>
          </a:p>
        </p:txBody>
      </p:sp>
      <p:sp>
        <p:nvSpPr>
          <p:cNvPr id="535" name="Google Shape;535;p6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49</a:t>
            </a:fld>
            <a:endParaRPr sz="800">
              <a:latin typeface="Nunito"/>
              <a:ea typeface="Nunito"/>
              <a:cs typeface="Nunito"/>
              <a:sym typeface="Nunito"/>
            </a:endParaRPr>
          </a:p>
        </p:txBody>
      </p:sp>
      <p:sp>
        <p:nvSpPr>
          <p:cNvPr id="536" name="Google Shape;536;p62"/>
          <p:cNvSpPr txBox="1">
            <a:spLocks noGrp="1"/>
          </p:cNvSpPr>
          <p:nvPr>
            <p:ph type="body" idx="1"/>
          </p:nvPr>
        </p:nvSpPr>
        <p:spPr>
          <a:xfrm>
            <a:off x="311700" y="1152475"/>
            <a:ext cx="5700900" cy="37959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a:t>A growing amount of the world’s software will be written by AI </a:t>
            </a:r>
            <a:endParaRPr/>
          </a:p>
          <a:p>
            <a:pPr marL="0" marR="0" lvl="0" indent="0" algn="l" rtl="0">
              <a:lnSpc>
                <a:spcPct val="100000"/>
              </a:lnSpc>
              <a:spcBef>
                <a:spcPts val="1600"/>
              </a:spcBef>
              <a:spcAft>
                <a:spcPts val="0"/>
              </a:spcAft>
              <a:buNone/>
            </a:pPr>
            <a:r>
              <a:rPr lang="en"/>
              <a:t>According to </a:t>
            </a:r>
            <a:r>
              <a:rPr lang="en" u="sng">
                <a:solidFill>
                  <a:schemeClr val="hlink"/>
                </a:solidFill>
                <a:hlinkClick r:id="rId3"/>
              </a:rPr>
              <a:t>Anthropic</a:t>
            </a:r>
            <a:r>
              <a:rPr lang="en"/>
              <a:t> : “As of May 2026, more than 80% of the code we merge into Anthropic’s codebase was authored by Claude.”</a:t>
            </a:r>
            <a:endParaRPr/>
          </a:p>
          <a:p>
            <a:pPr marL="0" marR="0" lvl="0" indent="0" algn="l" rtl="0">
              <a:lnSpc>
                <a:spcPct val="100000"/>
              </a:lnSpc>
              <a:spcBef>
                <a:spcPts val="1600"/>
              </a:spcBef>
              <a:spcAft>
                <a:spcPts val="0"/>
              </a:spcAft>
              <a:buNone/>
            </a:pPr>
            <a:r>
              <a:rPr lang="en"/>
              <a:t>They also say: “In the future, agents could become capable enough to build and train models themselves. If this happens, future versions of Claude could be continuously improved by Claude itself.”  </a:t>
            </a:r>
            <a:endParaRPr/>
          </a:p>
          <a:p>
            <a:pPr marL="0" marR="0" lvl="0" indent="0" algn="l" rtl="0">
              <a:lnSpc>
                <a:spcPct val="100000"/>
              </a:lnSpc>
              <a:spcBef>
                <a:spcPts val="1600"/>
              </a:spcBef>
              <a:spcAft>
                <a:spcPts val="0"/>
              </a:spcAft>
              <a:buNone/>
            </a:pPr>
            <a:endParaRPr/>
          </a:p>
          <a:p>
            <a:pPr marL="0" marR="0" lvl="0" indent="0" algn="l" rtl="0">
              <a:lnSpc>
                <a:spcPct val="100000"/>
              </a:lnSpc>
              <a:spcBef>
                <a:spcPts val="1600"/>
              </a:spcBef>
              <a:spcAft>
                <a:spcPts val="1600"/>
              </a:spcAft>
              <a:buNone/>
            </a:pPr>
            <a:endParaRPr/>
          </a:p>
        </p:txBody>
      </p:sp>
      <p:sp>
        <p:nvSpPr>
          <p:cNvPr id="537" name="Google Shape;537;p6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538" name="Google Shape;538;p62"/>
          <p:cNvPicPr preferRelativeResize="0"/>
          <p:nvPr/>
        </p:nvPicPr>
        <p:blipFill>
          <a:blip r:embed="rId4">
            <a:alphaModFix/>
          </a:blip>
          <a:stretch>
            <a:fillRect/>
          </a:stretch>
        </p:blipFill>
        <p:spPr>
          <a:xfrm>
            <a:off x="6694183" y="1152475"/>
            <a:ext cx="2243368" cy="3546000"/>
          </a:xfrm>
          <a:prstGeom prst="rect">
            <a:avLst/>
          </a:prstGeom>
          <a:noFill/>
          <a:ln w="9525" cap="flat" cmpd="sng">
            <a:solidFill>
              <a:schemeClr val="accent5"/>
            </a:solidFill>
            <a:prstDash val="solid"/>
            <a:round/>
            <a:headEnd type="none" w="sm" len="sm"/>
            <a:tailEnd type="none" w="sm" len="sm"/>
          </a:ln>
        </p:spPr>
      </p:pic>
      <p:sp>
        <p:nvSpPr>
          <p:cNvPr id="539" name="Google Shape;539;p62"/>
          <p:cNvSpPr txBox="1"/>
          <p:nvPr/>
        </p:nvSpPr>
        <p:spPr>
          <a:xfrm>
            <a:off x="6694100" y="4704625"/>
            <a:ext cx="2243400" cy="3108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000">
                <a:solidFill>
                  <a:schemeClr val="accent6"/>
                </a:solidFill>
                <a:latin typeface="Inter"/>
                <a:ea typeface="Inter"/>
                <a:cs typeface="Inter"/>
                <a:sym typeface="Inter"/>
              </a:rPr>
              <a:t>Image by </a:t>
            </a:r>
            <a:r>
              <a:rPr lang="en" sz="10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Anthropic</a:t>
            </a:r>
            <a:r>
              <a:rPr lang="en" sz="1000" u="sng">
                <a:solidFill>
                  <a:schemeClr val="accent6"/>
                </a:solidFill>
                <a:latin typeface="Inter"/>
                <a:ea typeface="Inter"/>
                <a:cs typeface="Inter"/>
                <a:sym typeface="Inter"/>
                <a:hlinkClick r:id="rId3">
                  <a:extLst>
                    <a:ext uri="{A12FA001-AC4F-418D-AE19-62706E023703}">
                      <ahyp:hlinkClr xmlns:ahyp="http://schemas.microsoft.com/office/drawing/2018/hyperlinkcolor" val="tx"/>
                    </a:ext>
                  </a:extLst>
                </a:hlinkClick>
              </a:rPr>
              <a:t> </a:t>
            </a:r>
            <a:endParaRPr sz="1000">
              <a:solidFill>
                <a:schemeClr val="accent6"/>
              </a:solidFill>
              <a:latin typeface="Inter"/>
              <a:ea typeface="Inter"/>
              <a:cs typeface="Inter"/>
              <a:sym typeface="Inte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2"/>
        <p:cNvGrpSpPr/>
        <p:nvPr/>
      </p:nvGrpSpPr>
      <p:grpSpPr>
        <a:xfrm>
          <a:off x="0" y="0"/>
          <a:ext cx="0" cy="0"/>
          <a:chOff x="0" y="0"/>
          <a:chExt cx="0" cy="0"/>
        </a:xfrm>
      </p:grpSpPr>
      <p:sp>
        <p:nvSpPr>
          <p:cNvPr id="113" name="Google Shape;113;p18"/>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Writing good prompts</a:t>
            </a:r>
            <a:endParaRPr>
              <a:solidFill>
                <a:srgbClr val="25326F"/>
              </a:solidFill>
              <a:latin typeface="Francois One"/>
              <a:ea typeface="Francois One"/>
              <a:cs typeface="Francois One"/>
              <a:sym typeface="Francois One"/>
            </a:endParaRPr>
          </a:p>
        </p:txBody>
      </p:sp>
      <p:sp>
        <p:nvSpPr>
          <p:cNvPr id="114" name="Google Shape;114;p18"/>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a:t>
            </a:fld>
            <a:endParaRPr sz="800">
              <a:latin typeface="Nunito"/>
              <a:ea typeface="Nunito"/>
              <a:cs typeface="Nunito"/>
              <a:sym typeface="Nunito"/>
            </a:endParaRPr>
          </a:p>
        </p:txBody>
      </p:sp>
      <p:sp>
        <p:nvSpPr>
          <p:cNvPr id="115" name="Google Shape;115;p18"/>
          <p:cNvSpPr txBox="1">
            <a:spLocks noGrp="1"/>
          </p:cNvSpPr>
          <p:nvPr>
            <p:ph type="body" idx="1"/>
          </p:nvPr>
        </p:nvSpPr>
        <p:spPr>
          <a:xfrm>
            <a:off x="311700" y="1146375"/>
            <a:ext cx="66162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Prompts are the messages (input) that we send to GenAI</a:t>
            </a:r>
            <a:endParaRPr sz="1600"/>
          </a:p>
          <a:p>
            <a:pPr marL="457200" marR="0" lvl="0" indent="-330200" algn="l" rtl="0">
              <a:lnSpc>
                <a:spcPct val="150000"/>
              </a:lnSpc>
              <a:spcBef>
                <a:spcPts val="0"/>
              </a:spcBef>
              <a:spcAft>
                <a:spcPts val="0"/>
              </a:spcAft>
              <a:buSzPts val="1600"/>
              <a:buChar char="●"/>
            </a:pPr>
            <a:r>
              <a:rPr lang="en" sz="1600"/>
              <a:t>We get responses back (text in LLMs, images with image models)</a:t>
            </a:r>
            <a:endParaRPr sz="1600"/>
          </a:p>
          <a:p>
            <a:pPr marL="457200" marR="0" lvl="0" indent="-330200" algn="l" rtl="0">
              <a:lnSpc>
                <a:spcPct val="150000"/>
              </a:lnSpc>
              <a:spcBef>
                <a:spcPts val="0"/>
              </a:spcBef>
              <a:spcAft>
                <a:spcPts val="0"/>
              </a:spcAft>
              <a:buSzPts val="1600"/>
              <a:buChar char="●"/>
            </a:pPr>
            <a:r>
              <a:rPr lang="en" sz="1600" b="1"/>
              <a:t>Prompt engineering</a:t>
            </a:r>
            <a:r>
              <a:rPr lang="en" sz="1600"/>
              <a:t> is a fancy way to say that we want to write prompts that effectively get us the answer we want</a:t>
            </a:r>
            <a:endParaRPr sz="1600"/>
          </a:p>
          <a:p>
            <a:pPr marL="457200" marR="0" lvl="0" indent="-330200" algn="l" rtl="0">
              <a:lnSpc>
                <a:spcPct val="150000"/>
              </a:lnSpc>
              <a:spcBef>
                <a:spcPts val="0"/>
              </a:spcBef>
              <a:spcAft>
                <a:spcPts val="0"/>
              </a:spcAft>
              <a:buSzPts val="1600"/>
              <a:buChar char="●"/>
            </a:pPr>
            <a:r>
              <a:rPr lang="en" sz="1600"/>
              <a:t>The details that we include in prompts can impact how useful or helpful a response will be. For example:</a:t>
            </a:r>
            <a:endParaRPr sz="1600"/>
          </a:p>
          <a:p>
            <a:pPr marL="914400" marR="0" lvl="1" indent="-323850" algn="l" rtl="0">
              <a:lnSpc>
                <a:spcPct val="150000"/>
              </a:lnSpc>
              <a:spcBef>
                <a:spcPts val="0"/>
              </a:spcBef>
              <a:spcAft>
                <a:spcPts val="0"/>
              </a:spcAft>
              <a:buSzPts val="1500"/>
              <a:buChar char="○"/>
            </a:pPr>
            <a:r>
              <a:rPr lang="en" sz="1500"/>
              <a:t>“Give me tips for giving a speech” vs “Give me 3 quick tips on how to manage nerves before giving a 3-minute speech in class. Keep the tips practical and focused on body language and breathing”</a:t>
            </a:r>
            <a:endParaRPr sz="1500"/>
          </a:p>
        </p:txBody>
      </p:sp>
      <p:sp>
        <p:nvSpPr>
          <p:cNvPr id="116" name="Google Shape;116;p18"/>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17" name="Google Shape;117;p18" descr="A mix of short prompts for an LLM that are floating as messages on a plain background. The prompts should be short and vague. The image should be in the ratio 1:3, where it's taller than it is wide"/>
          <p:cNvPicPr preferRelativeResize="0"/>
          <p:nvPr/>
        </p:nvPicPr>
        <p:blipFill>
          <a:blip r:embed="rId3">
            <a:alphaModFix/>
          </a:blip>
          <a:stretch>
            <a:fillRect/>
          </a:stretch>
        </p:blipFill>
        <p:spPr>
          <a:xfrm>
            <a:off x="7225575" y="214825"/>
            <a:ext cx="1385400" cy="4191311"/>
          </a:xfrm>
          <a:prstGeom prst="rect">
            <a:avLst/>
          </a:prstGeom>
          <a:noFill/>
          <a:ln w="9525" cap="flat" cmpd="sng">
            <a:solidFill>
              <a:schemeClr val="accent2"/>
            </a:solidFill>
            <a:prstDash val="solid"/>
            <a:round/>
            <a:headEnd type="none" w="sm" len="sm"/>
            <a:tailEnd type="none" w="sm" len="sm"/>
          </a:ln>
        </p:spPr>
      </p:pic>
      <p:sp>
        <p:nvSpPr>
          <p:cNvPr id="118" name="Google Shape;118;p18"/>
          <p:cNvSpPr txBox="1"/>
          <p:nvPr/>
        </p:nvSpPr>
        <p:spPr>
          <a:xfrm>
            <a:off x="7225575" y="4406125"/>
            <a:ext cx="1417200" cy="6507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000">
                <a:solidFill>
                  <a:schemeClr val="accent6"/>
                </a:solidFill>
                <a:latin typeface="Inter"/>
                <a:ea typeface="Inter"/>
                <a:cs typeface="Inter"/>
                <a:sym typeface="Inter"/>
              </a:rPr>
              <a:t>Some example prompts, generated with Nano Banana</a:t>
            </a:r>
            <a:endParaRPr sz="1000">
              <a:solidFill>
                <a:schemeClr val="accent6"/>
              </a:solidFill>
              <a:latin typeface="Inter"/>
              <a:ea typeface="Inter"/>
              <a:cs typeface="Inter"/>
              <a:sym typeface="Inter"/>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543"/>
        <p:cNvGrpSpPr/>
        <p:nvPr/>
      </p:nvGrpSpPr>
      <p:grpSpPr>
        <a:xfrm>
          <a:off x="0" y="0"/>
          <a:ext cx="0" cy="0"/>
          <a:chOff x="0" y="0"/>
          <a:chExt cx="0" cy="0"/>
        </a:xfrm>
      </p:grpSpPr>
      <p:sp>
        <p:nvSpPr>
          <p:cNvPr id="544" name="Google Shape;544;p63"/>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future of Vibe Coding and Agentic AI </a:t>
            </a:r>
            <a:endParaRPr>
              <a:solidFill>
                <a:srgbClr val="25326F"/>
              </a:solidFill>
              <a:latin typeface="Francois One"/>
              <a:ea typeface="Francois One"/>
              <a:cs typeface="Francois One"/>
              <a:sym typeface="Francois One"/>
            </a:endParaRPr>
          </a:p>
        </p:txBody>
      </p:sp>
      <p:sp>
        <p:nvSpPr>
          <p:cNvPr id="545" name="Google Shape;545;p63"/>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50</a:t>
            </a:fld>
            <a:endParaRPr sz="800">
              <a:latin typeface="Nunito"/>
              <a:ea typeface="Nunito"/>
              <a:cs typeface="Nunito"/>
              <a:sym typeface="Nunito"/>
            </a:endParaRPr>
          </a:p>
        </p:txBody>
      </p:sp>
      <p:sp>
        <p:nvSpPr>
          <p:cNvPr id="546" name="Google Shape;546;p63"/>
          <p:cNvSpPr txBox="1">
            <a:spLocks noGrp="1"/>
          </p:cNvSpPr>
          <p:nvPr>
            <p:ph type="body" idx="1"/>
          </p:nvPr>
        </p:nvSpPr>
        <p:spPr>
          <a:xfrm>
            <a:off x="311700" y="1152475"/>
            <a:ext cx="5413200" cy="3795900"/>
          </a:xfrm>
          <a:prstGeom prst="rect">
            <a:avLst/>
          </a:prstGeom>
        </p:spPr>
        <p:txBody>
          <a:bodyPr spcFirstLastPara="1" wrap="square" lIns="91425" tIns="91425" rIns="91425" bIns="91425" anchor="t" anchorCtr="0">
            <a:noAutofit/>
          </a:bodyPr>
          <a:lstStyle/>
          <a:p>
            <a:pPr marL="0" marR="0" lvl="0" indent="0" algn="l" rtl="0">
              <a:lnSpc>
                <a:spcPct val="100000"/>
              </a:lnSpc>
              <a:spcBef>
                <a:spcPts val="0"/>
              </a:spcBef>
              <a:spcAft>
                <a:spcPts val="0"/>
              </a:spcAft>
              <a:buNone/>
            </a:pPr>
            <a:r>
              <a:rPr lang="en" sz="1600"/>
              <a:t>More people will build apps without being expert coders and many people will use AI systems in their jobs.</a:t>
            </a:r>
            <a:endParaRPr sz="1600"/>
          </a:p>
          <a:p>
            <a:pPr marL="0" marR="0" lvl="0" indent="0" algn="l" rtl="0">
              <a:lnSpc>
                <a:spcPct val="100000"/>
              </a:lnSpc>
              <a:spcBef>
                <a:spcPts val="1600"/>
              </a:spcBef>
              <a:spcAft>
                <a:spcPts val="0"/>
              </a:spcAft>
              <a:buNone/>
            </a:pPr>
            <a:r>
              <a:rPr lang="en" sz="1600" u="sng">
                <a:solidFill>
                  <a:schemeClr val="hlink"/>
                </a:solidFill>
                <a:hlinkClick r:id="rId3"/>
              </a:rPr>
              <a:t>IDC</a:t>
            </a:r>
            <a:r>
              <a:rPr lang="en" sz="1600"/>
              <a:t> forecasts that by 2026, 40% of job roles in the biggest companies will involve direct interaction with AI systems.</a:t>
            </a:r>
            <a:endParaRPr sz="1600"/>
          </a:p>
          <a:p>
            <a:pPr marL="0" marR="0" lvl="0" indent="0" algn="l" rtl="0">
              <a:lnSpc>
                <a:spcPct val="100000"/>
              </a:lnSpc>
              <a:spcBef>
                <a:spcPts val="1600"/>
              </a:spcBef>
              <a:spcAft>
                <a:spcPts val="0"/>
              </a:spcAft>
              <a:buNone/>
            </a:pPr>
            <a:r>
              <a:rPr lang="en" sz="1600"/>
              <a:t>We will be able to use agents that can use more tools and connect to our browser, our files, our code, our calendar and design tools.</a:t>
            </a:r>
            <a:endParaRPr sz="1600"/>
          </a:p>
          <a:p>
            <a:pPr marL="0" marR="0" lvl="0" indent="0" algn="l" rtl="0">
              <a:lnSpc>
                <a:spcPct val="100000"/>
              </a:lnSpc>
              <a:spcBef>
                <a:spcPts val="1600"/>
              </a:spcBef>
              <a:spcAft>
                <a:spcPts val="0"/>
              </a:spcAft>
              <a:buNone/>
            </a:pPr>
            <a:r>
              <a:rPr lang="en" sz="1600"/>
              <a:t>Agents could shift from being tools that are used to being more like AI partners on the job.</a:t>
            </a:r>
            <a:endParaRPr sz="1600"/>
          </a:p>
          <a:p>
            <a:pPr marL="0" marR="0" lvl="0" indent="0" algn="l" rtl="0">
              <a:lnSpc>
                <a:spcPct val="100000"/>
              </a:lnSpc>
              <a:spcBef>
                <a:spcPts val="1600"/>
              </a:spcBef>
              <a:spcAft>
                <a:spcPts val="1600"/>
              </a:spcAft>
              <a:buNone/>
            </a:pPr>
            <a:r>
              <a:rPr lang="en" sz="1600"/>
              <a:t>The most important skill will be describing the problems and designing the systems that AI agents will solve.</a:t>
            </a:r>
            <a:endParaRPr sz="1600"/>
          </a:p>
        </p:txBody>
      </p:sp>
      <p:sp>
        <p:nvSpPr>
          <p:cNvPr id="547" name="Google Shape;547;p63"/>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548" name="Google Shape;548;p63" title="ChatGPT Image Jun 18, 2026, 02_28_57 PM.png"/>
          <p:cNvPicPr preferRelativeResize="0"/>
          <p:nvPr/>
        </p:nvPicPr>
        <p:blipFill>
          <a:blip r:embed="rId4">
            <a:alphaModFix/>
          </a:blip>
          <a:stretch>
            <a:fillRect/>
          </a:stretch>
        </p:blipFill>
        <p:spPr>
          <a:xfrm>
            <a:off x="5724750" y="1259025"/>
            <a:ext cx="3431023" cy="1930974"/>
          </a:xfrm>
          <a:prstGeom prst="rect">
            <a:avLst/>
          </a:prstGeom>
          <a:noFill/>
          <a:ln w="9525" cap="flat" cmpd="sng">
            <a:solidFill>
              <a:schemeClr val="accent2"/>
            </a:solidFill>
            <a:prstDash val="solid"/>
            <a:round/>
            <a:headEnd type="none" w="sm" len="sm"/>
            <a:tailEnd type="none" w="sm" len="sm"/>
          </a:ln>
        </p:spPr>
      </p:pic>
      <p:sp>
        <p:nvSpPr>
          <p:cNvPr id="549" name="Google Shape;549;p63"/>
          <p:cNvSpPr txBox="1"/>
          <p:nvPr/>
        </p:nvSpPr>
        <p:spPr>
          <a:xfrm>
            <a:off x="5724750" y="3190000"/>
            <a:ext cx="3431100" cy="3231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ctr" rtl="0">
              <a:spcBef>
                <a:spcPts val="0"/>
              </a:spcBef>
              <a:spcAft>
                <a:spcPts val="0"/>
              </a:spcAft>
              <a:buNone/>
            </a:pPr>
            <a:r>
              <a:rPr lang="en" sz="1100">
                <a:solidFill>
                  <a:schemeClr val="accent6"/>
                </a:solidFill>
                <a:latin typeface="Inter"/>
                <a:ea typeface="Inter"/>
                <a:cs typeface="Inter"/>
                <a:sym typeface="Inter"/>
              </a:rPr>
              <a:t>Generated with ChatGPT-5.5</a:t>
            </a:r>
            <a:endParaRPr sz="1100">
              <a:solidFill>
                <a:schemeClr val="accent6"/>
              </a:solidFill>
              <a:latin typeface="Inter"/>
              <a:ea typeface="Inter"/>
              <a:cs typeface="Inter"/>
              <a:sym typeface="Inter"/>
            </a:endParaRPr>
          </a:p>
        </p:txBody>
      </p:sp>
      <p:sp>
        <p:nvSpPr>
          <p:cNvPr id="550" name="Google Shape;550;p63"/>
          <p:cNvSpPr txBox="1"/>
          <p:nvPr/>
        </p:nvSpPr>
        <p:spPr>
          <a:xfrm>
            <a:off x="6022775" y="3769975"/>
            <a:ext cx="2916600" cy="572700"/>
          </a:xfrm>
          <a:prstGeom prst="rect">
            <a:avLst/>
          </a:prstGeom>
          <a:solidFill>
            <a:schemeClr val="lt2"/>
          </a:solid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300">
                <a:solidFill>
                  <a:schemeClr val="lt1"/>
                </a:solidFill>
                <a:latin typeface="Inter"/>
                <a:ea typeface="Inter"/>
                <a:cs typeface="Inter"/>
                <a:sym typeface="Inter"/>
              </a:rPr>
              <a:t>There is a growing trend for Voice AI agents. No typing required.</a:t>
            </a:r>
            <a:endParaRPr sz="1300">
              <a:solidFill>
                <a:schemeClr val="lt1"/>
              </a:solidFill>
              <a:latin typeface="Inter"/>
              <a:ea typeface="Inter"/>
              <a:cs typeface="Inter"/>
              <a:sym typeface="Inter"/>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554"/>
        <p:cNvGrpSpPr/>
        <p:nvPr/>
      </p:nvGrpSpPr>
      <p:grpSpPr>
        <a:xfrm>
          <a:off x="0" y="0"/>
          <a:ext cx="0" cy="0"/>
          <a:chOff x="0" y="0"/>
          <a:chExt cx="0" cy="0"/>
        </a:xfrm>
      </p:grpSpPr>
      <p:sp>
        <p:nvSpPr>
          <p:cNvPr id="555" name="Google Shape;555;p6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solidFill>
                  <a:schemeClr val="accent1"/>
                </a:solidFill>
              </a:rPr>
              <a:t>51</a:t>
            </a:fld>
            <a:endParaRPr>
              <a:solidFill>
                <a:schemeClr val="accent1"/>
              </a:solidFill>
            </a:endParaRPr>
          </a:p>
        </p:txBody>
      </p:sp>
      <p:sp>
        <p:nvSpPr>
          <p:cNvPr id="556" name="Google Shape;556;p64"/>
          <p:cNvSpPr txBox="1">
            <a:spLocks noGrp="1"/>
          </p:cNvSpPr>
          <p:nvPr>
            <p:ph type="body" idx="2"/>
          </p:nvPr>
        </p:nvSpPr>
        <p:spPr>
          <a:xfrm>
            <a:off x="4822000" y="724075"/>
            <a:ext cx="3954600" cy="3695100"/>
          </a:xfrm>
          <a:prstGeom prst="rect">
            <a:avLst/>
          </a:prstGeom>
        </p:spPr>
        <p:txBody>
          <a:bodyPr spcFirstLastPara="1" wrap="square" lIns="91425" tIns="91425" rIns="91425" bIns="91425" anchor="ctr" anchorCtr="0">
            <a:noAutofit/>
          </a:bodyPr>
          <a:lstStyle/>
          <a:p>
            <a:pPr marL="457200" lvl="0" indent="-317500" algn="l" rtl="0">
              <a:lnSpc>
                <a:spcPct val="100000"/>
              </a:lnSpc>
              <a:spcBef>
                <a:spcPts val="0"/>
              </a:spcBef>
              <a:spcAft>
                <a:spcPts val="0"/>
              </a:spcAft>
              <a:buSzPts val="1400"/>
              <a:buChar char="●"/>
            </a:pPr>
            <a:r>
              <a:rPr lang="en" sz="1400"/>
              <a:t>How to write clear prompts using STAR</a:t>
            </a:r>
            <a:endParaRPr sz="1400"/>
          </a:p>
          <a:p>
            <a:pPr marL="457200" lvl="0" indent="-317500" algn="l" rtl="0">
              <a:lnSpc>
                <a:spcPct val="100000"/>
              </a:lnSpc>
              <a:spcBef>
                <a:spcPts val="1000"/>
              </a:spcBef>
              <a:spcAft>
                <a:spcPts val="0"/>
              </a:spcAft>
              <a:buSzPts val="1400"/>
              <a:buChar char="●"/>
            </a:pPr>
            <a:r>
              <a:rPr lang="en" sz="1400"/>
              <a:t>What vibe coding is and how it can build apps quickly</a:t>
            </a:r>
            <a:endParaRPr sz="1400"/>
          </a:p>
          <a:p>
            <a:pPr marL="457200" lvl="0" indent="-317500" algn="l" rtl="0">
              <a:lnSpc>
                <a:spcPct val="100000"/>
              </a:lnSpc>
              <a:spcBef>
                <a:spcPts val="1000"/>
              </a:spcBef>
              <a:spcAft>
                <a:spcPts val="0"/>
              </a:spcAft>
              <a:buSzPts val="1400"/>
              <a:buChar char="●"/>
            </a:pPr>
            <a:r>
              <a:rPr lang="en" sz="1400"/>
              <a:t>How design thinking helps solve the right problem</a:t>
            </a:r>
            <a:endParaRPr sz="1400"/>
          </a:p>
          <a:p>
            <a:pPr marL="457200" lvl="0" indent="-317500" algn="l" rtl="0">
              <a:lnSpc>
                <a:spcPct val="100000"/>
              </a:lnSpc>
              <a:spcBef>
                <a:spcPts val="1000"/>
              </a:spcBef>
              <a:spcAft>
                <a:spcPts val="0"/>
              </a:spcAft>
              <a:buSzPts val="1400"/>
              <a:buChar char="●"/>
            </a:pPr>
            <a:r>
              <a:rPr lang="en" sz="1400"/>
              <a:t>How to understand users, frame problems and write user stories </a:t>
            </a:r>
            <a:endParaRPr sz="1400"/>
          </a:p>
          <a:p>
            <a:pPr marL="457200" lvl="0" indent="-317500" algn="l" rtl="0">
              <a:lnSpc>
                <a:spcPct val="100000"/>
              </a:lnSpc>
              <a:spcBef>
                <a:spcPts val="1000"/>
              </a:spcBef>
              <a:spcAft>
                <a:spcPts val="0"/>
              </a:spcAft>
              <a:buSzPts val="1400"/>
              <a:buChar char="●"/>
            </a:pPr>
            <a:r>
              <a:rPr lang="en" sz="1400"/>
              <a:t>How prototypes help test and improve ideas</a:t>
            </a:r>
            <a:endParaRPr sz="1400"/>
          </a:p>
          <a:p>
            <a:pPr marL="457200" lvl="0" indent="-317500" algn="l" rtl="0">
              <a:lnSpc>
                <a:spcPct val="100000"/>
              </a:lnSpc>
              <a:spcBef>
                <a:spcPts val="1000"/>
              </a:spcBef>
              <a:spcAft>
                <a:spcPts val="0"/>
              </a:spcAft>
              <a:buSzPts val="1400"/>
              <a:buChar char="●"/>
            </a:pPr>
            <a:r>
              <a:rPr lang="en" sz="1400"/>
              <a:t>What AI agents are, what tools they use and how permissions work </a:t>
            </a:r>
            <a:endParaRPr sz="1400"/>
          </a:p>
          <a:p>
            <a:pPr marL="457200" lvl="0" indent="-317500" algn="l" rtl="0">
              <a:lnSpc>
                <a:spcPct val="100000"/>
              </a:lnSpc>
              <a:spcBef>
                <a:spcPts val="1000"/>
              </a:spcBef>
              <a:spcAft>
                <a:spcPts val="0"/>
              </a:spcAft>
              <a:buSzPts val="1400"/>
              <a:buChar char="●"/>
            </a:pPr>
            <a:r>
              <a:rPr lang="en" sz="1400"/>
              <a:t>How to use vibe coding and agents responsibly and manage risks</a:t>
            </a:r>
            <a:endParaRPr sz="1400"/>
          </a:p>
          <a:p>
            <a:pPr marL="457200" marR="0" lvl="0" indent="-317500" algn="l" rtl="0">
              <a:lnSpc>
                <a:spcPct val="100000"/>
              </a:lnSpc>
              <a:spcBef>
                <a:spcPts val="1000"/>
              </a:spcBef>
              <a:spcAft>
                <a:spcPts val="1000"/>
              </a:spcAft>
              <a:buSzPts val="1400"/>
              <a:buChar char="●"/>
            </a:pPr>
            <a:r>
              <a:rPr lang="en" sz="1400"/>
              <a:t>How vibe coding and AI agents might change future work  </a:t>
            </a:r>
            <a:endParaRPr sz="1400"/>
          </a:p>
        </p:txBody>
      </p:sp>
      <p:sp>
        <p:nvSpPr>
          <p:cNvPr id="557" name="Google Shape;557;p64"/>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
        <p:nvSpPr>
          <p:cNvPr id="558" name="Google Shape;558;p64"/>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600"/>
              <a:t>At the end of this lesson, you now understand:</a:t>
            </a:r>
            <a:endParaRPr/>
          </a:p>
        </p:txBody>
      </p:sp>
      <p:sp>
        <p:nvSpPr>
          <p:cNvPr id="559" name="Google Shape;559;p64"/>
          <p:cNvSpPr txBox="1"/>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p>
            <a:pPr marL="0" lvl="0" indent="0" algn="l" rtl="0">
              <a:spcBef>
                <a:spcPts val="0"/>
              </a:spcBef>
              <a:spcAft>
                <a:spcPts val="0"/>
              </a:spcAft>
              <a:buNone/>
            </a:pPr>
            <a:r>
              <a:rPr lang="en" sz="4200" b="1">
                <a:solidFill>
                  <a:srgbClr val="0D4247"/>
                </a:solidFill>
                <a:latin typeface="Space Grotesk"/>
                <a:ea typeface="Space Grotesk"/>
                <a:cs typeface="Space Grotesk"/>
                <a:sym typeface="Space Grotesk"/>
              </a:rPr>
              <a:t>Summary</a:t>
            </a:r>
            <a:endParaRPr sz="4200" b="1">
              <a:solidFill>
                <a:srgbClr val="25326F"/>
              </a:solidFill>
              <a:latin typeface="Francois One"/>
              <a:ea typeface="Francois One"/>
              <a:cs typeface="Francois One"/>
              <a:sym typeface="Francois One"/>
            </a:endParaRPr>
          </a:p>
        </p:txBody>
      </p:sp>
      <p:pic>
        <p:nvPicPr>
          <p:cNvPr id="560" name="Google Shape;560;p64"/>
          <p:cNvPicPr preferRelativeResize="0"/>
          <p:nvPr/>
        </p:nvPicPr>
        <p:blipFill>
          <a:blip r:embed="rId3">
            <a:alphaModFix/>
          </a:blip>
          <a:stretch>
            <a:fillRect/>
          </a:stretch>
        </p:blipFill>
        <p:spPr>
          <a:xfrm>
            <a:off x="349200" y="651975"/>
            <a:ext cx="1287800" cy="1287800"/>
          </a:xfrm>
          <a:prstGeom prst="rect">
            <a:avLst/>
          </a:prstGeom>
          <a:noFill/>
          <a:ln>
            <a:noFill/>
          </a:ln>
        </p:spPr>
      </p:pic>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F3FFFD"/>
        </a:solidFill>
        <a:effectLst/>
      </p:bgPr>
    </p:bg>
    <p:spTree>
      <p:nvGrpSpPr>
        <p:cNvPr id="1" name="Shape 564"/>
        <p:cNvGrpSpPr/>
        <p:nvPr/>
      </p:nvGrpSpPr>
      <p:grpSpPr>
        <a:xfrm>
          <a:off x="0" y="0"/>
          <a:ext cx="0" cy="0"/>
          <a:chOff x="0" y="0"/>
          <a:chExt cx="0" cy="0"/>
        </a:xfrm>
      </p:grpSpPr>
      <p:sp>
        <p:nvSpPr>
          <p:cNvPr id="565" name="Google Shape;565;p65"/>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License Information</a:t>
            </a:r>
            <a:endParaRPr>
              <a:solidFill>
                <a:srgbClr val="25326F"/>
              </a:solidFill>
              <a:latin typeface="Francois One"/>
              <a:ea typeface="Francois One"/>
              <a:cs typeface="Francois One"/>
              <a:sym typeface="Francois One"/>
            </a:endParaRPr>
          </a:p>
        </p:txBody>
      </p:sp>
      <p:sp>
        <p:nvSpPr>
          <p:cNvPr id="566" name="Google Shape;566;p65"/>
          <p:cNvSpPr txBox="1">
            <a:spLocks noGrp="1"/>
          </p:cNvSpPr>
          <p:nvPr>
            <p:ph type="body" idx="1"/>
          </p:nvPr>
        </p:nvSpPr>
        <p:spPr>
          <a:xfrm>
            <a:off x="311700" y="1152475"/>
            <a:ext cx="5906100" cy="3416400"/>
          </a:xfrm>
          <a:prstGeom prst="rect">
            <a:avLst/>
          </a:prstGeom>
        </p:spPr>
        <p:txBody>
          <a:bodyPr spcFirstLastPara="1" wrap="square" lIns="91425" tIns="91425" rIns="91425" bIns="91425" anchor="t" anchorCtr="0">
            <a:noAutofit/>
          </a:bodyPr>
          <a:lstStyle/>
          <a:p>
            <a:pPr marL="0" lvl="0" indent="0" algn="l" rtl="0">
              <a:lnSpc>
                <a:spcPct val="115000"/>
              </a:lnSpc>
              <a:spcBef>
                <a:spcPts val="0"/>
              </a:spcBef>
              <a:spcAft>
                <a:spcPts val="1600"/>
              </a:spcAft>
              <a:buNone/>
            </a:pPr>
            <a:r>
              <a:rPr lang="en" sz="1400"/>
              <a:t>These </a:t>
            </a:r>
            <a:r>
              <a:rPr lang="en" sz="1400" u="sng">
                <a:solidFill>
                  <a:schemeClr val="hlink"/>
                </a:solidFill>
                <a:hlinkClick r:id="rId3"/>
              </a:rPr>
              <a:t>Tech Futures Australia</a:t>
            </a:r>
            <a:r>
              <a:rPr lang="en" sz="1400"/>
              <a:t> lessons plans, worksheets, and other materials were created by the Tech Futures Australia team. They are licensed under a </a:t>
            </a:r>
            <a:r>
              <a:rPr lang="en" sz="1400" u="sng">
                <a:solidFill>
                  <a:schemeClr val="hlink"/>
                </a:solidFill>
                <a:hlinkClick r:id="rId4"/>
              </a:rPr>
              <a:t>Creative Commons Attribution-ShareAlike 4.0 International License</a:t>
            </a:r>
            <a:r>
              <a:rPr lang="en" sz="1400"/>
              <a:t>.</a:t>
            </a:r>
            <a:endParaRPr sz="1000"/>
          </a:p>
        </p:txBody>
      </p:sp>
      <p:sp>
        <p:nvSpPr>
          <p:cNvPr id="567" name="Google Shape;567;p65"/>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a:t>52</a:t>
            </a:fld>
            <a:endParaRPr/>
          </a:p>
        </p:txBody>
      </p:sp>
      <p:sp>
        <p:nvSpPr>
          <p:cNvPr id="568" name="Google Shape;568;p65"/>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9"/>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Vague vs specific prompts</a:t>
            </a:r>
            <a:endParaRPr>
              <a:solidFill>
                <a:srgbClr val="25326F"/>
              </a:solidFill>
              <a:latin typeface="Francois One"/>
              <a:ea typeface="Francois One"/>
              <a:cs typeface="Francois One"/>
              <a:sym typeface="Francois One"/>
            </a:endParaRPr>
          </a:p>
        </p:txBody>
      </p:sp>
      <p:sp>
        <p:nvSpPr>
          <p:cNvPr id="124" name="Google Shape;124;p19"/>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6</a:t>
            </a:fld>
            <a:endParaRPr sz="800">
              <a:latin typeface="Nunito"/>
              <a:ea typeface="Nunito"/>
              <a:cs typeface="Nunito"/>
              <a:sym typeface="Nunito"/>
            </a:endParaRPr>
          </a:p>
        </p:txBody>
      </p:sp>
      <p:sp>
        <p:nvSpPr>
          <p:cNvPr id="125" name="Google Shape;125;p19"/>
          <p:cNvSpPr txBox="1">
            <a:spLocks noGrp="1"/>
          </p:cNvSpPr>
          <p:nvPr>
            <p:ph type="body" idx="1"/>
          </p:nvPr>
        </p:nvSpPr>
        <p:spPr>
          <a:xfrm>
            <a:off x="311700" y="1152475"/>
            <a:ext cx="71112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It is usually better to be more specific in prompts than to be vague</a:t>
            </a:r>
            <a:endParaRPr sz="1600"/>
          </a:p>
          <a:p>
            <a:pPr marL="457200" marR="0" lvl="0" indent="-330200" algn="l" rtl="0">
              <a:lnSpc>
                <a:spcPct val="150000"/>
              </a:lnSpc>
              <a:spcBef>
                <a:spcPts val="0"/>
              </a:spcBef>
              <a:spcAft>
                <a:spcPts val="0"/>
              </a:spcAft>
              <a:buSzPts val="1600"/>
              <a:buChar char="●"/>
            </a:pPr>
            <a:r>
              <a:rPr lang="en" sz="1600"/>
              <a:t>Particularly when looking up information or learning</a:t>
            </a:r>
            <a:endParaRPr sz="1600"/>
          </a:p>
          <a:p>
            <a:pPr marL="457200" marR="0" lvl="0" indent="-330200" algn="l" rtl="0">
              <a:lnSpc>
                <a:spcPct val="150000"/>
              </a:lnSpc>
              <a:spcBef>
                <a:spcPts val="0"/>
              </a:spcBef>
              <a:spcAft>
                <a:spcPts val="0"/>
              </a:spcAft>
              <a:buSzPts val="1600"/>
              <a:buChar char="●"/>
            </a:pPr>
            <a:r>
              <a:rPr lang="en" sz="1600"/>
              <a:t>For example:</a:t>
            </a:r>
            <a:endParaRPr sz="1600"/>
          </a:p>
          <a:p>
            <a:pPr marL="914400" marR="0" lvl="1" indent="-330200" algn="l" rtl="0">
              <a:lnSpc>
                <a:spcPct val="150000"/>
              </a:lnSpc>
              <a:spcBef>
                <a:spcPts val="0"/>
              </a:spcBef>
              <a:spcAft>
                <a:spcPts val="0"/>
              </a:spcAft>
              <a:buSzPts val="1600"/>
              <a:buChar char="○"/>
            </a:pPr>
            <a:r>
              <a:rPr lang="en" sz="1600"/>
              <a:t>“Tell me about Ancient Egypt” vs “Tell me about Ramesses II and the highlights of the period of Ancient Egypt he lived in”</a:t>
            </a:r>
            <a:endParaRPr sz="1600"/>
          </a:p>
          <a:p>
            <a:pPr marL="914400" marR="0" lvl="1" indent="-330200" algn="l" rtl="0">
              <a:lnSpc>
                <a:spcPct val="150000"/>
              </a:lnSpc>
              <a:spcBef>
                <a:spcPts val="0"/>
              </a:spcBef>
              <a:spcAft>
                <a:spcPts val="0"/>
              </a:spcAft>
              <a:buSzPts val="1600"/>
              <a:buChar char="○"/>
            </a:pPr>
            <a:r>
              <a:rPr lang="en" sz="1600"/>
              <a:t>“Tell me about rainfall” vs “Explain the main causes of rainfall and why patterns are different in different places, at a level appropriate for a high school student”</a:t>
            </a:r>
            <a:endParaRPr sz="1600"/>
          </a:p>
        </p:txBody>
      </p:sp>
      <p:sp>
        <p:nvSpPr>
          <p:cNvPr id="126" name="Google Shape;126;p19"/>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0"/>
        <p:cNvGrpSpPr/>
        <p:nvPr/>
      </p:nvGrpSpPr>
      <p:grpSpPr>
        <a:xfrm>
          <a:off x="0" y="0"/>
          <a:ext cx="0" cy="0"/>
          <a:chOff x="0" y="0"/>
          <a:chExt cx="0" cy="0"/>
        </a:xfrm>
      </p:grpSpPr>
      <p:sp>
        <p:nvSpPr>
          <p:cNvPr id="131" name="Google Shape;131;p20"/>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Writing good prompts</a:t>
            </a:r>
            <a:endParaRPr>
              <a:solidFill>
                <a:srgbClr val="25326F"/>
              </a:solidFill>
              <a:latin typeface="Francois One"/>
              <a:ea typeface="Francois One"/>
              <a:cs typeface="Francois One"/>
              <a:sym typeface="Francois One"/>
            </a:endParaRPr>
          </a:p>
        </p:txBody>
      </p:sp>
      <p:sp>
        <p:nvSpPr>
          <p:cNvPr id="132" name="Google Shape;132;p20"/>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7</a:t>
            </a:fld>
            <a:endParaRPr sz="800">
              <a:latin typeface="Nunito"/>
              <a:ea typeface="Nunito"/>
              <a:cs typeface="Nunito"/>
              <a:sym typeface="Nunito"/>
            </a:endParaRPr>
          </a:p>
        </p:txBody>
      </p:sp>
      <p:sp>
        <p:nvSpPr>
          <p:cNvPr id="133" name="Google Shape;133;p20"/>
          <p:cNvSpPr txBox="1">
            <a:spLocks noGrp="1"/>
          </p:cNvSpPr>
          <p:nvPr>
            <p:ph type="body" idx="1"/>
          </p:nvPr>
        </p:nvSpPr>
        <p:spPr>
          <a:xfrm>
            <a:off x="311700" y="1152475"/>
            <a:ext cx="5495700" cy="3795900"/>
          </a:xfrm>
          <a:prstGeom prst="rect">
            <a:avLst/>
          </a:prstGeom>
        </p:spPr>
        <p:txBody>
          <a:bodyPr spcFirstLastPara="1" wrap="square" lIns="91425" tIns="91425" rIns="91425" bIns="91425" anchor="t" anchorCtr="0">
            <a:noAutofit/>
          </a:bodyPr>
          <a:lstStyle/>
          <a:p>
            <a:pPr marL="457200" marR="0" lvl="0" indent="-330200" algn="l" rtl="0">
              <a:lnSpc>
                <a:spcPct val="150000"/>
              </a:lnSpc>
              <a:spcBef>
                <a:spcPts val="0"/>
              </a:spcBef>
              <a:spcAft>
                <a:spcPts val="0"/>
              </a:spcAft>
              <a:buSzPts val="1600"/>
              <a:buChar char="●"/>
            </a:pPr>
            <a:r>
              <a:rPr lang="en" sz="1600"/>
              <a:t>There is no best way to write prompts, but being specific in your prompts can help you get what you want.</a:t>
            </a:r>
            <a:endParaRPr sz="1600"/>
          </a:p>
          <a:p>
            <a:pPr marL="457200" lvl="0" indent="-330200" algn="l" rtl="0">
              <a:lnSpc>
                <a:spcPct val="150000"/>
              </a:lnSpc>
              <a:spcBef>
                <a:spcPts val="0"/>
              </a:spcBef>
              <a:spcAft>
                <a:spcPts val="0"/>
              </a:spcAft>
              <a:buSzPts val="1600"/>
              <a:buChar char="●"/>
            </a:pPr>
            <a:r>
              <a:rPr lang="en" sz="1600"/>
              <a:t>Writing good prompts can help you frame the question you are asking, to specify what details you really need. </a:t>
            </a:r>
            <a:r>
              <a:rPr lang="en" sz="1600" b="1"/>
              <a:t>It’s important to</a:t>
            </a:r>
            <a:r>
              <a:rPr lang="en" sz="1600"/>
              <a:t> </a:t>
            </a:r>
            <a:r>
              <a:rPr lang="en" sz="1600" b="1"/>
              <a:t>think before you prompt.</a:t>
            </a:r>
            <a:endParaRPr sz="1600" b="1"/>
          </a:p>
          <a:p>
            <a:pPr marL="457200" marR="0" lvl="0" indent="-330200" algn="l" rtl="0">
              <a:lnSpc>
                <a:spcPct val="150000"/>
              </a:lnSpc>
              <a:spcBef>
                <a:spcPts val="0"/>
              </a:spcBef>
              <a:spcAft>
                <a:spcPts val="0"/>
              </a:spcAft>
              <a:buSzPts val="1600"/>
              <a:buChar char="●"/>
            </a:pPr>
            <a:r>
              <a:rPr lang="en" sz="1600"/>
              <a:t>Some people have developed “structures” that can help you write prompts.</a:t>
            </a:r>
            <a:endParaRPr sz="1600"/>
          </a:p>
          <a:p>
            <a:pPr marL="457200" marR="0" lvl="0" indent="-330200" algn="l" rtl="0">
              <a:lnSpc>
                <a:spcPct val="150000"/>
              </a:lnSpc>
              <a:spcBef>
                <a:spcPts val="0"/>
              </a:spcBef>
              <a:spcAft>
                <a:spcPts val="0"/>
              </a:spcAft>
              <a:buSzPts val="1600"/>
              <a:buChar char="●"/>
            </a:pPr>
            <a:r>
              <a:rPr lang="en" sz="1600"/>
              <a:t>One method for writing prompts is called STAR</a:t>
            </a:r>
            <a:endParaRPr sz="1600"/>
          </a:p>
        </p:txBody>
      </p:sp>
      <p:sp>
        <p:nvSpPr>
          <p:cNvPr id="134" name="Google Shape;134;p20"/>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35" name="Google Shape;135;p20"/>
          <p:cNvPicPr preferRelativeResize="0"/>
          <p:nvPr/>
        </p:nvPicPr>
        <p:blipFill rotWithShape="1">
          <a:blip r:embed="rId3">
            <a:alphaModFix/>
          </a:blip>
          <a:srcRect b="15676"/>
          <a:stretch/>
        </p:blipFill>
        <p:spPr>
          <a:xfrm>
            <a:off x="5924525" y="1050175"/>
            <a:ext cx="3031800" cy="2556375"/>
          </a:xfrm>
          <a:prstGeom prst="rect">
            <a:avLst/>
          </a:prstGeom>
          <a:noFill/>
          <a:ln w="9525" cap="flat" cmpd="sng">
            <a:solidFill>
              <a:schemeClr val="accent2"/>
            </a:solidFill>
            <a:prstDash val="solid"/>
            <a:round/>
            <a:headEnd type="none" w="sm" len="sm"/>
            <a:tailEnd type="none" w="sm" len="sm"/>
          </a:ln>
        </p:spPr>
      </p:pic>
      <p:sp>
        <p:nvSpPr>
          <p:cNvPr id="136" name="Google Shape;136;p20"/>
          <p:cNvSpPr txBox="1"/>
          <p:nvPr/>
        </p:nvSpPr>
        <p:spPr>
          <a:xfrm>
            <a:off x="5924525" y="3606550"/>
            <a:ext cx="3031800" cy="3936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accent6"/>
                </a:solidFill>
                <a:latin typeface="Inter"/>
                <a:ea typeface="Inter"/>
                <a:cs typeface="Inter"/>
                <a:sym typeface="Inter"/>
              </a:rPr>
              <a:t>Image generated using Nano Banana</a:t>
            </a:r>
            <a:endParaRPr sz="1100">
              <a:solidFill>
                <a:schemeClr val="accent6"/>
              </a:solidFill>
              <a:latin typeface="Inter"/>
              <a:ea typeface="Inter"/>
              <a:cs typeface="Inter"/>
              <a:sym typeface="Inte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0"/>
        <p:cNvGrpSpPr/>
        <p:nvPr/>
      </p:nvGrpSpPr>
      <p:grpSpPr>
        <a:xfrm>
          <a:off x="0" y="0"/>
          <a:ext cx="0" cy="0"/>
          <a:chOff x="0" y="0"/>
          <a:chExt cx="0" cy="0"/>
        </a:xfrm>
      </p:grpSpPr>
      <p:sp>
        <p:nvSpPr>
          <p:cNvPr id="141" name="Google Shape;141;p21"/>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STAR Method for Prompting</a:t>
            </a:r>
            <a:endParaRPr>
              <a:solidFill>
                <a:srgbClr val="25326F"/>
              </a:solidFill>
              <a:latin typeface="Francois One"/>
              <a:ea typeface="Francois One"/>
              <a:cs typeface="Francois One"/>
              <a:sym typeface="Francois One"/>
            </a:endParaRPr>
          </a:p>
        </p:txBody>
      </p:sp>
      <p:sp>
        <p:nvSpPr>
          <p:cNvPr id="142" name="Google Shape;142;p21"/>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8</a:t>
            </a:fld>
            <a:endParaRPr sz="800">
              <a:latin typeface="Nunito"/>
              <a:ea typeface="Nunito"/>
              <a:cs typeface="Nunito"/>
              <a:sym typeface="Nunito"/>
            </a:endParaRPr>
          </a:p>
        </p:txBody>
      </p:sp>
      <p:sp>
        <p:nvSpPr>
          <p:cNvPr id="143" name="Google Shape;143;p21"/>
          <p:cNvSpPr txBox="1">
            <a:spLocks noGrp="1"/>
          </p:cNvSpPr>
          <p:nvPr>
            <p:ph type="body" idx="1"/>
          </p:nvPr>
        </p:nvSpPr>
        <p:spPr>
          <a:xfrm>
            <a:off x="311700" y="1152475"/>
            <a:ext cx="7158600" cy="3795900"/>
          </a:xfrm>
          <a:prstGeom prst="rect">
            <a:avLst/>
          </a:prstGeom>
        </p:spPr>
        <p:txBody>
          <a:bodyPr spcFirstLastPara="1" wrap="square" lIns="91425" tIns="91425" rIns="91425" bIns="91425" anchor="t" anchorCtr="0">
            <a:noAutofit/>
          </a:bodyPr>
          <a:lstStyle/>
          <a:p>
            <a:pPr marL="457200" lvl="0" indent="-330200" algn="l" rtl="0">
              <a:lnSpc>
                <a:spcPct val="150000"/>
              </a:lnSpc>
              <a:spcBef>
                <a:spcPts val="0"/>
              </a:spcBef>
              <a:spcAft>
                <a:spcPts val="0"/>
              </a:spcAft>
              <a:buSzPts val="1600"/>
              <a:buChar char="●"/>
            </a:pPr>
            <a:r>
              <a:rPr lang="en" sz="1600"/>
              <a:t>STAR is an acronym, that means:</a:t>
            </a:r>
            <a:endParaRPr sz="1600"/>
          </a:p>
          <a:p>
            <a:pPr marL="914400" marR="0" lvl="1" indent="-330200" algn="l" rtl="0">
              <a:lnSpc>
                <a:spcPct val="150000"/>
              </a:lnSpc>
              <a:spcBef>
                <a:spcPts val="0"/>
              </a:spcBef>
              <a:spcAft>
                <a:spcPts val="0"/>
              </a:spcAft>
              <a:buSzPts val="1600"/>
              <a:buChar char="○"/>
            </a:pPr>
            <a:r>
              <a:rPr lang="en" sz="1600" b="1"/>
              <a:t>S</a:t>
            </a:r>
            <a:r>
              <a:rPr lang="en" sz="1600"/>
              <a:t>pecific: What is the topic, problem, or background context?</a:t>
            </a:r>
            <a:endParaRPr sz="1600"/>
          </a:p>
          <a:p>
            <a:pPr marL="914400" marR="0" lvl="1" indent="-330200" algn="l" rtl="0">
              <a:lnSpc>
                <a:spcPct val="150000"/>
              </a:lnSpc>
              <a:spcBef>
                <a:spcPts val="0"/>
              </a:spcBef>
              <a:spcAft>
                <a:spcPts val="0"/>
              </a:spcAft>
              <a:buSzPts val="1600"/>
              <a:buChar char="○"/>
            </a:pPr>
            <a:r>
              <a:rPr lang="en" sz="1600" b="1"/>
              <a:t>T</a:t>
            </a:r>
            <a:r>
              <a:rPr lang="en" sz="1600"/>
              <a:t>one: How should the AI sound?</a:t>
            </a:r>
            <a:endParaRPr sz="1600"/>
          </a:p>
          <a:p>
            <a:pPr marL="914400" marR="0" lvl="1" indent="-330200" algn="l" rtl="0">
              <a:lnSpc>
                <a:spcPct val="150000"/>
              </a:lnSpc>
              <a:spcBef>
                <a:spcPts val="0"/>
              </a:spcBef>
              <a:spcAft>
                <a:spcPts val="0"/>
              </a:spcAft>
              <a:buSzPts val="1600"/>
              <a:buChar char="○"/>
            </a:pPr>
            <a:r>
              <a:rPr lang="en" sz="1600" b="1"/>
              <a:t>A</a:t>
            </a:r>
            <a:r>
              <a:rPr lang="en" sz="1600"/>
              <a:t>udience: Who is the response for?</a:t>
            </a:r>
            <a:endParaRPr sz="1600"/>
          </a:p>
          <a:p>
            <a:pPr marL="914400" marR="0" lvl="1" indent="-330200" algn="l" rtl="0">
              <a:lnSpc>
                <a:spcPct val="150000"/>
              </a:lnSpc>
              <a:spcBef>
                <a:spcPts val="0"/>
              </a:spcBef>
              <a:spcAft>
                <a:spcPts val="0"/>
              </a:spcAft>
              <a:buSzPts val="1600"/>
              <a:buChar char="○"/>
            </a:pPr>
            <a:r>
              <a:rPr lang="en" sz="1600" b="1"/>
              <a:t>R</a:t>
            </a:r>
            <a:r>
              <a:rPr lang="en" sz="1600"/>
              <a:t>equirements: What are the specific rules or boundaries?</a:t>
            </a:r>
            <a:endParaRPr sz="1600"/>
          </a:p>
          <a:p>
            <a:pPr marL="457200" marR="0" lvl="0" indent="-330200" algn="l" rtl="0">
              <a:lnSpc>
                <a:spcPct val="150000"/>
              </a:lnSpc>
              <a:spcBef>
                <a:spcPts val="0"/>
              </a:spcBef>
              <a:spcAft>
                <a:spcPts val="0"/>
              </a:spcAft>
              <a:buSzPts val="1600"/>
              <a:buChar char="●"/>
            </a:pPr>
            <a:r>
              <a:rPr lang="en" sz="1600"/>
              <a:t>For example:</a:t>
            </a:r>
            <a:endParaRPr sz="1600"/>
          </a:p>
          <a:p>
            <a:pPr marL="914400" marR="0" lvl="1" indent="-330200" algn="l" rtl="0">
              <a:lnSpc>
                <a:spcPct val="150000"/>
              </a:lnSpc>
              <a:spcBef>
                <a:spcPts val="0"/>
              </a:spcBef>
              <a:spcAft>
                <a:spcPts val="0"/>
              </a:spcAft>
              <a:buSzPts val="1600"/>
              <a:buChar char="○"/>
            </a:pPr>
            <a:r>
              <a:rPr lang="en" sz="1600"/>
              <a:t>I want to learn about native Australian animals. (Specific)</a:t>
            </a:r>
            <a:endParaRPr sz="1600"/>
          </a:p>
          <a:p>
            <a:pPr marL="914400" marR="0" lvl="1" indent="-330200" algn="l" rtl="0">
              <a:lnSpc>
                <a:spcPct val="150000"/>
              </a:lnSpc>
              <a:spcBef>
                <a:spcPts val="0"/>
              </a:spcBef>
              <a:spcAft>
                <a:spcPts val="0"/>
              </a:spcAft>
              <a:buSzPts val="1600"/>
              <a:buChar char="○"/>
            </a:pPr>
            <a:r>
              <a:rPr lang="en" sz="1600"/>
              <a:t>The response should be informative and interesting. (Tone)</a:t>
            </a:r>
            <a:endParaRPr sz="1600"/>
          </a:p>
          <a:p>
            <a:pPr marL="914400" marR="0" lvl="1" indent="-330200" algn="l" rtl="0">
              <a:lnSpc>
                <a:spcPct val="150000"/>
              </a:lnSpc>
              <a:spcBef>
                <a:spcPts val="0"/>
              </a:spcBef>
              <a:spcAft>
                <a:spcPts val="0"/>
              </a:spcAft>
              <a:buSzPts val="1600"/>
              <a:buChar char="○"/>
            </a:pPr>
            <a:r>
              <a:rPr lang="en" sz="1600"/>
              <a:t>I am a Year 7 student. (Audience)</a:t>
            </a:r>
            <a:endParaRPr sz="1600"/>
          </a:p>
          <a:p>
            <a:pPr marL="914400" marR="0" lvl="1" indent="-330200" algn="l" rtl="0">
              <a:lnSpc>
                <a:spcPct val="150000"/>
              </a:lnSpc>
              <a:spcBef>
                <a:spcPts val="0"/>
              </a:spcBef>
              <a:spcAft>
                <a:spcPts val="0"/>
              </a:spcAft>
              <a:buSzPts val="1600"/>
              <a:buChar char="○"/>
            </a:pPr>
            <a:r>
              <a:rPr lang="en" sz="1600"/>
              <a:t>The response should focus on two animals only. (Requirements)</a:t>
            </a:r>
            <a:endParaRPr sz="1600"/>
          </a:p>
        </p:txBody>
      </p:sp>
      <p:sp>
        <p:nvSpPr>
          <p:cNvPr id="144" name="Google Shape;144;p21"/>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45" name="Google Shape;145;p21"/>
          <p:cNvPicPr preferRelativeResize="0"/>
          <p:nvPr/>
        </p:nvPicPr>
        <p:blipFill>
          <a:blip r:embed="rId3">
            <a:alphaModFix/>
          </a:blip>
          <a:stretch>
            <a:fillRect/>
          </a:stretch>
        </p:blipFill>
        <p:spPr>
          <a:xfrm>
            <a:off x="7058250" y="445025"/>
            <a:ext cx="1810374" cy="2715550"/>
          </a:xfrm>
          <a:prstGeom prst="rect">
            <a:avLst/>
          </a:prstGeom>
          <a:noFill/>
          <a:ln w="9525" cap="flat" cmpd="sng">
            <a:solidFill>
              <a:schemeClr val="accent2"/>
            </a:solidFill>
            <a:prstDash val="solid"/>
            <a:round/>
            <a:headEnd type="none" w="sm" len="sm"/>
            <a:tailEnd type="none" w="sm" len="sm"/>
          </a:ln>
        </p:spPr>
      </p:pic>
      <p:sp>
        <p:nvSpPr>
          <p:cNvPr id="146" name="Google Shape;146;p21"/>
          <p:cNvSpPr txBox="1"/>
          <p:nvPr/>
        </p:nvSpPr>
        <p:spPr>
          <a:xfrm>
            <a:off x="7058250" y="3160575"/>
            <a:ext cx="1810500" cy="4833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t" anchorCtr="0">
            <a:noAutofit/>
          </a:bodyPr>
          <a:lstStyle/>
          <a:p>
            <a:pPr marL="0" lvl="0" indent="0" algn="l" rtl="0">
              <a:spcBef>
                <a:spcPts val="0"/>
              </a:spcBef>
              <a:spcAft>
                <a:spcPts val="0"/>
              </a:spcAft>
              <a:buNone/>
            </a:pPr>
            <a:r>
              <a:rPr lang="en" sz="1100">
                <a:solidFill>
                  <a:schemeClr val="accent6"/>
                </a:solidFill>
                <a:latin typeface="Inter"/>
                <a:ea typeface="Inter"/>
                <a:cs typeface="Inter"/>
                <a:sym typeface="Inter"/>
              </a:rPr>
              <a:t>Source: </a:t>
            </a:r>
            <a:r>
              <a:rPr lang="en" sz="1100" u="sng">
                <a:solidFill>
                  <a:schemeClr val="accent6"/>
                </a:solidFill>
                <a:latin typeface="Inter"/>
                <a:ea typeface="Inter"/>
                <a:cs typeface="Inter"/>
                <a:sym typeface="Inter"/>
                <a:hlinkClick r:id="rId4">
                  <a:extLst>
                    <a:ext uri="{A12FA001-AC4F-418D-AE19-62706E023703}">
                      <ahyp:hlinkClr xmlns:ahyp="http://schemas.microsoft.com/office/drawing/2018/hyperlinkcolor" val="tx"/>
                    </a:ext>
                  </a:extLst>
                </a:hlinkClick>
              </a:rPr>
              <a:t>Marcys Spiske</a:t>
            </a:r>
            <a:r>
              <a:rPr lang="en" sz="1100">
                <a:solidFill>
                  <a:schemeClr val="accent6"/>
                </a:solidFill>
                <a:latin typeface="Inter"/>
                <a:ea typeface="Inter"/>
                <a:cs typeface="Inter"/>
                <a:sym typeface="Inter"/>
              </a:rPr>
              <a:t> on </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Unsplash</a:t>
            </a:r>
            <a:r>
              <a:rPr lang="en" sz="1100" u="sng">
                <a:solidFill>
                  <a:schemeClr val="accent6"/>
                </a:solidFill>
                <a:latin typeface="Inter"/>
                <a:ea typeface="Inter"/>
                <a:cs typeface="Inter"/>
                <a:sym typeface="Inter"/>
                <a:hlinkClick r:id="rId5">
                  <a:extLst>
                    <a:ext uri="{A12FA001-AC4F-418D-AE19-62706E023703}">
                      <ahyp:hlinkClr xmlns:ahyp="http://schemas.microsoft.com/office/drawing/2018/hyperlinkcolor" val="tx"/>
                    </a:ext>
                  </a:extLst>
                </a:hlinkClick>
              </a:rPr>
              <a:t> </a:t>
            </a:r>
            <a:endParaRPr sz="1100">
              <a:solidFill>
                <a:schemeClr val="accent6"/>
              </a:solidFill>
              <a:latin typeface="Inter"/>
              <a:ea typeface="Inter"/>
              <a:cs typeface="Inter"/>
              <a:sym typeface="Inte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22"/>
          <p:cNvSpPr txBox="1">
            <a:spLocks noGrp="1"/>
          </p:cNvSpPr>
          <p:nvPr>
            <p:ph type="title"/>
          </p:nvPr>
        </p:nvSpPr>
        <p:spPr>
          <a:xfrm>
            <a:off x="311700" y="326837"/>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STAR Prompt in Lumen (GPT 5.2)</a:t>
            </a:r>
            <a:endParaRPr>
              <a:solidFill>
                <a:srgbClr val="25326F"/>
              </a:solidFill>
              <a:latin typeface="Francois One"/>
              <a:ea typeface="Francois One"/>
              <a:cs typeface="Francois One"/>
              <a:sym typeface="Francois One"/>
            </a:endParaRPr>
          </a:p>
        </p:txBody>
      </p:sp>
      <p:sp>
        <p:nvSpPr>
          <p:cNvPr id="152" name="Google Shape;152;p22"/>
          <p:cNvSpPr txBox="1">
            <a:spLocks noGrp="1"/>
          </p:cNvSpPr>
          <p:nvPr>
            <p:ph type="sldNum" idx="12"/>
          </p:nvPr>
        </p:nvSpPr>
        <p:spPr>
          <a:xfrm>
            <a:off x="8320058" y="4663217"/>
            <a:ext cx="548700" cy="3936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fld id="{00000000-1234-1234-1234-123412341234}" type="slidenum">
              <a:rPr lang="en" sz="800">
                <a:latin typeface="Nunito"/>
                <a:ea typeface="Nunito"/>
                <a:cs typeface="Nunito"/>
                <a:sym typeface="Nunito"/>
              </a:rPr>
              <a:t>9</a:t>
            </a:fld>
            <a:endParaRPr sz="800">
              <a:latin typeface="Nunito"/>
              <a:ea typeface="Nunito"/>
              <a:cs typeface="Nunito"/>
              <a:sym typeface="Nunito"/>
            </a:endParaRPr>
          </a:p>
        </p:txBody>
      </p:sp>
      <p:sp>
        <p:nvSpPr>
          <p:cNvPr id="153" name="Google Shape;153;p22"/>
          <p:cNvSpPr/>
          <p:nvPr/>
        </p:nvSpPr>
        <p:spPr>
          <a:xfrm>
            <a:off x="-6215" y="0"/>
            <a:ext cx="9162000" cy="74400"/>
          </a:xfrm>
          <a:prstGeom prst="rect">
            <a:avLst/>
          </a:prstGeom>
          <a:solidFill>
            <a:srgbClr val="30DDAE"/>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30DDAE"/>
              </a:solidFill>
            </a:endParaRPr>
          </a:p>
        </p:txBody>
      </p:sp>
      <p:pic>
        <p:nvPicPr>
          <p:cNvPr id="154" name="Google Shape;154;p22"/>
          <p:cNvPicPr preferRelativeResize="0"/>
          <p:nvPr/>
        </p:nvPicPr>
        <p:blipFill>
          <a:blip r:embed="rId3">
            <a:alphaModFix/>
          </a:blip>
          <a:stretch>
            <a:fillRect/>
          </a:stretch>
        </p:blipFill>
        <p:spPr>
          <a:xfrm>
            <a:off x="1636250" y="1182225"/>
            <a:ext cx="5871501" cy="3722501"/>
          </a:xfrm>
          <a:prstGeom prst="rect">
            <a:avLst/>
          </a:prstGeom>
          <a:noFill/>
          <a:ln w="9525" cap="flat" cmpd="sng">
            <a:solidFill>
              <a:schemeClr val="accent2"/>
            </a:solidFill>
            <a:prstDash val="solid"/>
            <a:round/>
            <a:headEnd type="none" w="sm" len="sm"/>
            <a:tailEnd type="none" w="sm" len="sm"/>
          </a:ln>
        </p:spPr>
      </p:pic>
    </p:spTree>
  </p:cSld>
  <p:clrMapOvr>
    <a:masterClrMapping/>
  </p:clrMapOvr>
</p:sld>
</file>

<file path=ppt/theme/theme1.xml><?xml version="1.0" encoding="utf-8"?>
<a:theme xmlns:a="http://schemas.openxmlformats.org/drawingml/2006/main" name="TFA">
  <a:themeElements>
    <a:clrScheme name="Simple Light">
      <a:dk1>
        <a:srgbClr val="1A1511"/>
      </a:dk1>
      <a:lt1>
        <a:srgbClr val="FFFFFF"/>
      </a:lt1>
      <a:dk2>
        <a:srgbClr val="0D4247"/>
      </a:dk2>
      <a:lt2>
        <a:srgbClr val="002E32"/>
      </a:lt2>
      <a:accent1>
        <a:srgbClr val="38FDCE"/>
      </a:accent1>
      <a:accent2>
        <a:srgbClr val="12838D"/>
      </a:accent2>
      <a:accent3>
        <a:srgbClr val="F1E653"/>
      </a:accent3>
      <a:accent4>
        <a:srgbClr val="E60478"/>
      </a:accent4>
      <a:accent5>
        <a:srgbClr val="48D0FD"/>
      </a:accent5>
      <a:accent6>
        <a:srgbClr val="F3FFFD"/>
      </a:accent6>
      <a:hlink>
        <a:srgbClr val="12838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9103</Words>
  <Application>Microsoft Macintosh PowerPoint</Application>
  <PresentationFormat>On-screen Show (16:9)</PresentationFormat>
  <Paragraphs>532</Paragraphs>
  <Slides>52</Slides>
  <Notes>52</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52</vt:i4>
      </vt:variant>
    </vt:vector>
  </HeadingPairs>
  <TitlesOfParts>
    <vt:vector size="61" baseType="lpstr">
      <vt:lpstr>Francois One</vt:lpstr>
      <vt:lpstr>Space Grotesk</vt:lpstr>
      <vt:lpstr>Calibri</vt:lpstr>
      <vt:lpstr>Roboto</vt:lpstr>
      <vt:lpstr>Inter</vt:lpstr>
      <vt:lpstr>Nunito</vt:lpstr>
      <vt:lpstr>Nunito Light</vt:lpstr>
      <vt:lpstr>Arial</vt:lpstr>
      <vt:lpstr>TFA</vt:lpstr>
      <vt:lpstr>PowerPoint Presentation</vt:lpstr>
      <vt:lpstr>Learning objectives</vt:lpstr>
      <vt:lpstr>PowerPoint Presentation</vt:lpstr>
      <vt:lpstr>PowerPoint Presentation</vt:lpstr>
      <vt:lpstr>Writing good prompts</vt:lpstr>
      <vt:lpstr>Vague vs specific prompts</vt:lpstr>
      <vt:lpstr>Writing good prompts</vt:lpstr>
      <vt:lpstr>STAR Method for Prompting</vt:lpstr>
      <vt:lpstr>STAR Prompt in Lumen (GPT 5.2)</vt:lpstr>
      <vt:lpstr>Activity 7.01: Prompt writing</vt:lpstr>
      <vt:lpstr>Prompts, conversations and framing problems</vt:lpstr>
      <vt:lpstr>Adding extra info to prompts</vt:lpstr>
      <vt:lpstr>Vibe Coding</vt:lpstr>
      <vt:lpstr>Vibe Coding: How it works</vt:lpstr>
      <vt:lpstr>Vibe Coding: Simple Example</vt:lpstr>
      <vt:lpstr>Teacher Demo with AWS PartyRock</vt:lpstr>
      <vt:lpstr>Vibe Coding Example</vt:lpstr>
      <vt:lpstr>Vibe Coding Example</vt:lpstr>
      <vt:lpstr>Vibe Coding Example</vt:lpstr>
      <vt:lpstr>Risks of Vibe Coding for other people</vt:lpstr>
      <vt:lpstr>Risks of Vibe Coding for your own learning</vt:lpstr>
      <vt:lpstr>Activity 7.02: Vibe Coding </vt:lpstr>
      <vt:lpstr>Design Thinking and Vibe Coding</vt:lpstr>
      <vt:lpstr>Steps of Design Thinking Process</vt:lpstr>
      <vt:lpstr>An example: Students’ homework</vt:lpstr>
      <vt:lpstr>An example: Students’ homework (Empathise 👥)</vt:lpstr>
      <vt:lpstr>An example: Students’ homework (Define 🎯)</vt:lpstr>
      <vt:lpstr>User stories</vt:lpstr>
      <vt:lpstr>Example user stories</vt:lpstr>
      <vt:lpstr>Activity 7.03: User stories</vt:lpstr>
      <vt:lpstr>An example: Students’ homework (Ideate 🧠)</vt:lpstr>
      <vt:lpstr>Prototypes 🛠️</vt:lpstr>
      <vt:lpstr>Demo: Prototyping with vibe coding</vt:lpstr>
      <vt:lpstr>Prototypes 🛠️ and testing 📝</vt:lpstr>
      <vt:lpstr>Prototypes and vibe coding </vt:lpstr>
      <vt:lpstr>Agents </vt:lpstr>
      <vt:lpstr>What actions can agents take </vt:lpstr>
      <vt:lpstr>Examples of what agents can do </vt:lpstr>
      <vt:lpstr>Activity 7.04: Matching definitions </vt:lpstr>
      <vt:lpstr>Types of agents </vt:lpstr>
      <vt:lpstr>Giving the agent permission </vt:lpstr>
      <vt:lpstr>Agent Example: Codex and Star shooter game </vt:lpstr>
      <vt:lpstr>Agents going wrong </vt:lpstr>
      <vt:lpstr>Goal misalignment </vt:lpstr>
      <vt:lpstr>Activity 7.05 : Trust and Agentic AI Discussion </vt:lpstr>
      <vt:lpstr>Risks in using agents</vt:lpstr>
      <vt:lpstr>Responsible use of agents </vt:lpstr>
      <vt:lpstr>Activity 7.06: Agentic AI worst cases </vt:lpstr>
      <vt:lpstr>The future of Vibe Coding and Agentic AI </vt:lpstr>
      <vt:lpstr>The future of Vibe Coding and Agentic AI </vt:lpstr>
      <vt:lpstr>PowerPoint Presentation</vt:lpstr>
      <vt:lpstr>License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Daniel Hickmott</cp:lastModifiedBy>
  <cp:revision>1</cp:revision>
  <dcterms:modified xsi:type="dcterms:W3CDTF">2026-07-27T08:14:26Z</dcterms:modified>
</cp:coreProperties>
</file>