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Lst>
  <p:sldSz cy="5143500" cx="9144000"/>
  <p:notesSz cx="6858000" cy="9144000"/>
  <p:embeddedFontLst>
    <p:embeddedFont>
      <p:font typeface="Roboto"/>
      <p:regular r:id="rId53"/>
      <p:bold r:id="rId54"/>
      <p:italic r:id="rId55"/>
      <p:boldItalic r:id="rId56"/>
    </p:embeddedFont>
    <p:embeddedFont>
      <p:font typeface="Nunito"/>
      <p:regular r:id="rId57"/>
      <p:bold r:id="rId58"/>
      <p:italic r:id="rId59"/>
      <p:boldItalic r:id="rId60"/>
    </p:embeddedFont>
    <p:embeddedFont>
      <p:font typeface="Inter"/>
      <p:regular r:id="rId61"/>
      <p:bold r:id="rId62"/>
      <p:italic r:id="rId63"/>
      <p:boldItalic r:id="rId64"/>
    </p:embeddedFont>
    <p:embeddedFont>
      <p:font typeface="Francois One"/>
      <p:regular r:id="rId65"/>
    </p:embeddedFont>
    <p:embeddedFont>
      <p:font typeface="Nunito Light"/>
      <p:regular r:id="rId66"/>
      <p:bold r:id="rId67"/>
      <p:italic r:id="rId68"/>
      <p:boldItalic r:id="rId69"/>
    </p:embeddedFont>
    <p:embeddedFont>
      <p:font typeface="Space Grotesk"/>
      <p:regular r:id="rId70"/>
      <p:bold r:id="rId7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76">
          <p15:clr>
            <a:srgbClr val="747775"/>
          </p15:clr>
        </p15:guide>
        <p15:guide id="2" pos="277">
          <p15:clr>
            <a:srgbClr val="747775"/>
          </p15:clr>
        </p15:guide>
        <p15:guide id="3" pos="3312">
          <p15:clr>
            <a:srgbClr val="747775"/>
          </p15:clr>
        </p15:guide>
        <p15:guide id="4" pos="5448">
          <p15:clr>
            <a:srgbClr val="747775"/>
          </p15:clr>
        </p15:guide>
        <p15:guide id="5" pos="286">
          <p15:clr>
            <a:srgbClr val="747775"/>
          </p15:clr>
        </p15:guide>
        <p15:guide id="6" pos="5444">
          <p15:clr>
            <a:srgbClr val="747775"/>
          </p15:clr>
        </p15:guide>
        <p15:guide id="7" orient="horz" pos="58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76" orient="horz"/>
        <p:guide pos="277"/>
        <p:guide pos="3312"/>
        <p:guide pos="5448"/>
        <p:guide pos="286"/>
        <p:guide pos="5444"/>
        <p:guide pos="581"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SpaceGrotesk-bold.fntdata"/><Relationship Id="rId70" Type="http://schemas.openxmlformats.org/officeDocument/2006/relationships/font" Target="fonts/SpaceGrotesk-regular.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Inter-bold.fntdata"/><Relationship Id="rId61" Type="http://schemas.openxmlformats.org/officeDocument/2006/relationships/font" Target="fonts/Inter-regular.fntdata"/><Relationship Id="rId20" Type="http://schemas.openxmlformats.org/officeDocument/2006/relationships/slide" Target="slides/slide15.xml"/><Relationship Id="rId64" Type="http://schemas.openxmlformats.org/officeDocument/2006/relationships/font" Target="fonts/Inter-boldItalic.fntdata"/><Relationship Id="rId63" Type="http://schemas.openxmlformats.org/officeDocument/2006/relationships/font" Target="fonts/Inter-italic.fntdata"/><Relationship Id="rId22" Type="http://schemas.openxmlformats.org/officeDocument/2006/relationships/slide" Target="slides/slide17.xml"/><Relationship Id="rId66" Type="http://schemas.openxmlformats.org/officeDocument/2006/relationships/font" Target="fonts/NunitoLight-regular.fntdata"/><Relationship Id="rId21" Type="http://schemas.openxmlformats.org/officeDocument/2006/relationships/slide" Target="slides/slide16.xml"/><Relationship Id="rId65" Type="http://schemas.openxmlformats.org/officeDocument/2006/relationships/font" Target="fonts/FrancoisOne-regular.fntdata"/><Relationship Id="rId24" Type="http://schemas.openxmlformats.org/officeDocument/2006/relationships/slide" Target="slides/slide19.xml"/><Relationship Id="rId68" Type="http://schemas.openxmlformats.org/officeDocument/2006/relationships/font" Target="fonts/NunitoLight-italic.fntdata"/><Relationship Id="rId23" Type="http://schemas.openxmlformats.org/officeDocument/2006/relationships/slide" Target="slides/slide18.xml"/><Relationship Id="rId67" Type="http://schemas.openxmlformats.org/officeDocument/2006/relationships/font" Target="fonts/NunitoLight-bold.fntdata"/><Relationship Id="rId60" Type="http://schemas.openxmlformats.org/officeDocument/2006/relationships/font" Target="fonts/Nunito-boldItalic.fntdata"/><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NunitoLight-bold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font" Target="fonts/Roboto-regular.fntdata"/><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font" Target="fonts/Roboto-italic.fntdata"/><Relationship Id="rId10" Type="http://schemas.openxmlformats.org/officeDocument/2006/relationships/slide" Target="slides/slide5.xml"/><Relationship Id="rId54" Type="http://schemas.openxmlformats.org/officeDocument/2006/relationships/font" Target="fonts/Roboto-bold.fntdata"/><Relationship Id="rId13" Type="http://schemas.openxmlformats.org/officeDocument/2006/relationships/slide" Target="slides/slide8.xml"/><Relationship Id="rId57" Type="http://schemas.openxmlformats.org/officeDocument/2006/relationships/font" Target="fonts/Nunito-regular.fntdata"/><Relationship Id="rId12" Type="http://schemas.openxmlformats.org/officeDocument/2006/relationships/slide" Target="slides/slide7.xml"/><Relationship Id="rId56" Type="http://schemas.openxmlformats.org/officeDocument/2006/relationships/font" Target="fonts/Roboto-boldItalic.fntdata"/><Relationship Id="rId15" Type="http://schemas.openxmlformats.org/officeDocument/2006/relationships/slide" Target="slides/slide10.xml"/><Relationship Id="rId59" Type="http://schemas.openxmlformats.org/officeDocument/2006/relationships/font" Target="fonts/Nunito-italic.fntdata"/><Relationship Id="rId14" Type="http://schemas.openxmlformats.org/officeDocument/2006/relationships/slide" Target="slides/slide9.xml"/><Relationship Id="rId58" Type="http://schemas.openxmlformats.org/officeDocument/2006/relationships/font" Target="fonts/Nunito-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ndexbox.io/blog/waymo-reports-500000-weekly-paid-robotaxi-rides/"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iflashreport.com/model-releases.html"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tomshardware.com/tech-industry/artificial-intelligence/moonshot-releases-2-8-trillion-parameter-kimi-k3"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shorts/p9SJ186PCEU"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g.unimelb.edu.au/ingenium/abi,-the-robot,-tackles-loneliness-in-aged-care,-thanks-to-grace-brown" TargetMode="External"/><Relationship Id="rId3" Type="http://schemas.openxmlformats.org/officeDocument/2006/relationships/hyperlink" Target="https://abc7news.com/post/meet-abi-andromeda-introduces-humancompanionship-robot-senior-communities-australia-bay-area/18831432/"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unday.ai/blog/act-2-preview" TargetMode="External"/><Relationship Id="rId3" Type="http://schemas.openxmlformats.org/officeDocument/2006/relationships/hyperlink" Target="https://www.youtube.com/watch?v=m7pZr90BQw4" TargetMode="External"/><Relationship Id="rId4" Type="http://schemas.openxmlformats.org/officeDocument/2006/relationships/hyperlink" Target="https://theconversation.com/a-lifelike-robot-called-sally-was-going-to-teach-in-a-us-school-its-not-as-weird-as-it-sounds-288493"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lobaltechcouncil.org/ai/world-models-future-of-ai/"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inance.yahoo.com/news/ai-agents-have-stolen-a-lot-of-jobs-from-humans-over-the-past-year-chart-114816365.html" TargetMode="External"/><Relationship Id="rId3" Type="http://schemas.openxmlformats.org/officeDocument/2006/relationships/hyperlink" Target="https://www.youtube.com/watch?v=MwmTT_ORNCY" TargetMode="External"/><Relationship Id="rId4" Type="http://schemas.openxmlformats.org/officeDocument/2006/relationships/hyperlink" Target="https://www.abc.net.au/news/2025-09-25/australia-in-dangerous-place-as-ai-adoption-ramps-up/105807430" TargetMode="Externa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inance.yahoo.com/news/ai-agents-have-stolen-a-lot-of-jobs-from-humans-over-the-past-year-chart-114816365.html" TargetMode="External"/><Relationship Id="rId3" Type="http://schemas.openxmlformats.org/officeDocument/2006/relationships/hyperlink" Target="https://www.youtube.com/watch?v=MwmTT_ORNCY" TargetMode="External"/><Relationship Id="rId4" Type="http://schemas.openxmlformats.org/officeDocument/2006/relationships/hyperlink" Target="https://www.abc.net.au/news/2025-09-25/australia-in-dangerous-place-as-ai-adoption-ramps-up/105807430"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5035080fed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5035080fed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f81dd7cd18_2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f81dd7cd18_2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aim of this slide is to get students to focus on the near future and realise that it is much easier to predict closer ahead in time.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Students may not know that </a:t>
            </a:r>
            <a:r>
              <a:rPr lang="en"/>
              <a:t>Waymo (the US self-driving taxi service) now gives about 500,000 driverless rides a week across roughly 14 US cities, up from just 50,000 a week in 2024 according to </a:t>
            </a:r>
            <a:r>
              <a:rPr lang="en" u="sng">
                <a:solidFill>
                  <a:schemeClr val="hlink"/>
                </a:solidFill>
                <a:hlinkClick r:id="rId2"/>
              </a:rPr>
              <a:t>IndexBox</a:t>
            </a:r>
            <a:r>
              <a:rPr lang="en"/>
              <a:t>. It's aiming for 1 million rides a week by end of 2026, but that still leaves it far behind Uber, which completed around 13.5 billion trips in 2025. It is not perfect though: regulators are investigating robotaxi behaviour around school buses, and San Francisco officials have raised concerns about how Waymo handles broken-down vehicles.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f81dd7cd18_2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f81dd7cd18_2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slide focuses on LLMs in the near future. It’s hard to predict further than this as things are changing so quickly.</a:t>
            </a:r>
            <a:r>
              <a:rPr lang="en"/>
              <a:t> </a:t>
            </a:r>
            <a:r>
              <a:rPr lang="en">
                <a:solidFill>
                  <a:schemeClr val="dk1"/>
                </a:solidFill>
              </a:rPr>
              <a:t>A new AI model is released, on average, roughly every 2 days according to an </a:t>
            </a:r>
            <a:r>
              <a:rPr lang="en" u="sng">
                <a:solidFill>
                  <a:schemeClr val="hlink"/>
                </a:solidFill>
                <a:hlinkClick r:id="rId2"/>
              </a:rPr>
              <a:t>AI model release tracker</a:t>
            </a:r>
            <a:r>
              <a:rPr lang="en">
                <a:solidFill>
                  <a:schemeClr val="dk1"/>
                </a:solidFill>
              </a:rPr>
              <a:t>, based on the past 90 days in July 2026. In just one week in July 2026, seven notable new AI models were released by five different companies.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f81dd7cd18_2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f81dd7cd18_2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
            </a:r>
            <a:r>
              <a:rPr lang="en"/>
              <a:t>iscussion prompt: Ask students why a government or company might choose an open-weight model even if it's slightly weaker, with reasons like privacy and tunability as </a:t>
            </a:r>
            <a:r>
              <a:rPr lang="en"/>
              <a:t>possible</a:t>
            </a:r>
            <a:r>
              <a:rPr lang="en"/>
              <a:t> answers.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Source for the Kimi K3 model, on benchmarks against Anthropic and OpenAI models: </a:t>
            </a:r>
            <a:r>
              <a:rPr lang="en" u="sng">
                <a:solidFill>
                  <a:schemeClr val="hlink"/>
                </a:solidFill>
                <a:hlinkClick r:id="rId2"/>
              </a:rPr>
              <a:t>https://www.tomshardware.com/tech-industry/artificial-intelligence/moonshot-releases-2-8-trillion-parameter-kimi-k3</a:t>
            </a:r>
            <a:r>
              <a:rPr lang="en"/>
              <a:t>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f81dd7cd18_2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f81dd7cd18_2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aim of this slide is to show the future directions of AI in Health. There are already some really cool things happening.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Another amazing example is Brain2Qwerty: an experimental Meta AI project that reads brain wave activity and converts it directly into typed text, aimed at eventually helping people who can't speak or type communicate. This video briefly explains the project: </a:t>
            </a:r>
            <a:r>
              <a:rPr lang="en" u="sng">
                <a:solidFill>
                  <a:schemeClr val="hlink"/>
                </a:solidFill>
                <a:hlinkClick r:id="rId2"/>
              </a:rPr>
              <a:t>https://www.youtube.com/shorts/p9SJ186PCEU</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f81dd7cd18_2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f81dd7cd18_2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Abi is an Australian-made social robot designed to create an empathetic experience for nursing home residents, using sensors, motors and AI-driven software, and can recall details from past interactions, making conversations feel more personal.</a:t>
            </a:r>
            <a:r>
              <a:rPr lang="en">
                <a:solidFill>
                  <a:schemeClr val="dk1"/>
                </a:solidFill>
                <a:uFill>
                  <a:noFill/>
                </a:uFill>
                <a:hlinkClick r:id="rId2">
                  <a:extLst>
                    <a:ext uri="{A12FA001-AC4F-418D-AE19-62706E023703}">
                      <ahyp:hlinkClr val="tx"/>
                    </a:ext>
                  </a:extLst>
                </a:hlinkClick>
              </a:rPr>
              <a:t> </a:t>
            </a:r>
            <a:endParaRPr u="sng">
              <a:solidFill>
                <a:schemeClr val="hlink"/>
              </a:solidFill>
            </a:endParaRPr>
          </a:p>
          <a:p>
            <a:pPr indent="0" lvl="0" marL="0" rtl="0" algn="l">
              <a:spcBef>
                <a:spcPts val="0"/>
              </a:spcBef>
              <a:spcAft>
                <a:spcPts val="0"/>
              </a:spcAft>
              <a:buClr>
                <a:schemeClr val="dk1"/>
              </a:buClr>
              <a:buSzPts val="1100"/>
              <a:buFont typeface="Arial"/>
              <a:buNone/>
            </a:pPr>
            <a:r>
              <a:t/>
            </a:r>
            <a:endParaRPr u="sng">
              <a:solidFill>
                <a:schemeClr val="hlink"/>
              </a:solidFill>
            </a:endParaRPr>
          </a:p>
          <a:p>
            <a:pPr indent="0" lvl="0" marL="0" rtl="0" algn="l">
              <a:spcBef>
                <a:spcPts val="0"/>
              </a:spcBef>
              <a:spcAft>
                <a:spcPts val="0"/>
              </a:spcAft>
              <a:buNone/>
            </a:pPr>
            <a:r>
              <a:rPr lang="en">
                <a:solidFill>
                  <a:schemeClr val="dk1"/>
                </a:solidFill>
              </a:rPr>
              <a:t>Sadly up to 40% of aged care residents in Australia never receive a visitor, and Abi was built specifically to address loneliness rather than for efficiency or productivity.</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solidFill>
                  <a:schemeClr val="dk1"/>
                </a:solidFill>
              </a:rPr>
              <a:t>Discussion prompt: Brown says residents often describe Abi as "a best friend or even a grandchild," which raises a genuine ethical question worth putting to students: is it okay for someone to feel that way about a robot, especially if it eases real loneliness? Is there a difference between companionship and the </a:t>
            </a:r>
            <a:r>
              <a:rPr i="1" lang="en">
                <a:solidFill>
                  <a:schemeClr val="dk1"/>
                </a:solidFill>
              </a:rPr>
              <a:t>appearance</a:t>
            </a:r>
            <a:r>
              <a:rPr lang="en">
                <a:solidFill>
                  <a:schemeClr val="dk1"/>
                </a:solidFill>
              </a:rPr>
              <a:t> of companionship?</a:t>
            </a:r>
            <a:r>
              <a:rPr lang="en">
                <a:solidFill>
                  <a:schemeClr val="dk1"/>
                </a:solidFill>
                <a:uFill>
                  <a:noFill/>
                </a:uFill>
                <a:hlinkClick r:id="rId3">
                  <a:extLst>
                    <a:ext uri="{A12FA001-AC4F-418D-AE19-62706E023703}">
                      <ahyp:hlinkClr val="tx"/>
                    </a:ext>
                  </a:extLst>
                </a:hlinkClick>
              </a:rPr>
              <a:t> </a:t>
            </a:r>
            <a:endParaRPr u="sng">
              <a:solidFill>
                <a:schemeClr val="hlink"/>
              </a:solidFill>
            </a:endParaRPr>
          </a:p>
          <a:p>
            <a:pPr indent="0" lvl="0" marL="0" rtl="0" algn="l">
              <a:spcBef>
                <a:spcPts val="0"/>
              </a:spcBef>
              <a:spcAft>
                <a:spcPts val="0"/>
              </a:spcAft>
              <a:buClr>
                <a:schemeClr val="dk1"/>
              </a:buClr>
              <a:buSzPts val="1100"/>
              <a:buFont typeface="Arial"/>
              <a:buNone/>
            </a:pPr>
            <a:r>
              <a:t/>
            </a:r>
            <a:endParaRPr u="sng">
              <a:solidFill>
                <a:schemeClr val="hlink"/>
              </a:solidFill>
            </a:endParaRPr>
          </a:p>
          <a:p>
            <a:pPr indent="0" lvl="0" marL="0" rtl="0" algn="l">
              <a:spcBef>
                <a:spcPts val="0"/>
              </a:spcBef>
              <a:spcAft>
                <a:spcPts val="0"/>
              </a:spcAft>
              <a:buClr>
                <a:schemeClr val="dk1"/>
              </a:buClr>
              <a:buSzPts val="1100"/>
              <a:buFont typeface="Arial"/>
              <a:buNone/>
            </a:pPr>
            <a:r>
              <a:rPr lang="en">
                <a:solidFill>
                  <a:schemeClr val="dk1"/>
                </a:solidFill>
              </a:rPr>
              <a:t>Privacy angle: Abi uses end-to-end encryption and stores data locally by default, with cloud sync only under user consent, a nice concrete example for discussing data privacy in AI products aimed at vulnerable people.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f81dd7cd18_2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f81dd7cd18_2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aim of this slide is to show where technology is heading, not existing products just yet. Watch</a:t>
            </a:r>
            <a:r>
              <a:rPr lang="en" u="sng">
                <a:solidFill>
                  <a:schemeClr val="hlink"/>
                </a:solidFill>
                <a:hlinkClick r:id="rId2"/>
              </a:rPr>
              <a:t> this video</a:t>
            </a:r>
            <a:r>
              <a:rPr lang="en"/>
              <a:t> and </a:t>
            </a:r>
            <a:r>
              <a:rPr lang="en" u="sng">
                <a:solidFill>
                  <a:schemeClr val="hlink"/>
                </a:solidFill>
                <a:hlinkClick r:id="rId3"/>
              </a:rPr>
              <a:t>this one</a:t>
            </a:r>
            <a:r>
              <a:rPr lang="en"/>
              <a:t> to see how close robots in the home are getting.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There is a lot of research going into robots in the workplace with a single model controlling many physical robots.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Robots </a:t>
            </a:r>
            <a:r>
              <a:rPr lang="en"/>
              <a:t>are currently used for bomb disposal, deep-sea and nuclear site inspection. However,  most current systems are still human-operated or supervised rather than autonomous.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Discussion prompt: Is a robot that flags struggling students to a teacher helpful support, or does it feel like being watched? For example, check out </a:t>
            </a:r>
            <a:r>
              <a:rPr lang="en" u="sng">
                <a:solidFill>
                  <a:schemeClr val="hlink"/>
                </a:solidFill>
                <a:hlinkClick r:id="rId4"/>
              </a:rPr>
              <a:t>this creepy robot</a:t>
            </a:r>
            <a:r>
              <a:rPr lang="en"/>
              <a:t> that is coming to a school in the US soon.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f81dd7cd18_2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f81dd7cd18_2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f5f040b6ed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f5f040b6ed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a good point to take a quick pause from the content in the slides and ask students to share predictions they have seen about AI. They may heard some interesting predictions  or heard about some interesting ways AI has been used in the news.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At the time of writing these slides (July 2026), there were stories that Artificial General Intelligence (AGI) was just around the corner (AGI is also discussed later in the lesson). There was also a lot of stories about the </a:t>
            </a:r>
            <a:r>
              <a:rPr lang="en"/>
              <a:t>impact of AI on employment and business productivity.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After this slide, the lesson will then transition to a focus on AI and jobs, and how AI has been used to automate parts of their job.</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f5f0e34054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f5f0e34054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Students may need to be told that white-collar jobs are jobs where people generally work in offices and in roles that are not focused on physical labour.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At the time of writing these slides (July 2026), there were stories about AI not having as much impact on jobs as predicted - with the CEO of Anthropic (the developers of Claude) taking back some of his comments about AI’s impact on the job market.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As mentioned in this slide and the previous slides, it’s difficult to make accurate predictions for the future but it is clear that AI (specifically LLMs and image/video/audio generation) is having an impact on how people work and will continue to do so in the future.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f2ca1bcb05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3f2ca1bcb05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slide notes how automation has impacted workers in the past. At one point, people were employed to light gas lamps and to wake people up for work, but electric lights and alarm clocks made these jobs unnecessary.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Many jobs have been impacted in some way by automation but the technology has not worked as effectively as humans, or there are needs for human judgment or accountability. For example, there is software (AI and non-AI) to transcribe and translate audio from one language to another. But often the </a:t>
            </a:r>
            <a:r>
              <a:rPr lang="en"/>
              <a:t>transcriptions and translations are not as accurate as humans’ or (in the case of translations) the meaning of the original text is not properly captured.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Students learned about Moravec’s paradox in Lesson 2. This paradox means that there are things it’s easy for humans to do (like fold laundry and wash dishes) but hard for robots and AI to do. </a:t>
            </a:r>
            <a:r>
              <a:rPr lang="en"/>
              <a:t>Conversely</a:t>
            </a:r>
            <a:r>
              <a:rPr lang="en"/>
              <a:t>, there are things humans can find hard (like playing chess) that robots and AI can do easily. In the next slide, there is a video that shows a way that AI developers have recently tried to collect data to train robots and AI to do physical tasks, like folding laundry and washing dishes.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cd05b5e79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2cd05b5e79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aim of this lesson is to give students a glimpse of the future with AI and help them realise that </a:t>
            </a:r>
            <a:r>
              <a:rPr lang="en"/>
              <a:t>nobody knows what will happen in the future and to be sceptical of future predictions.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f81dd7cd18_2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f81dd7cd18_2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video shows how AI companies are collecting data to help train AI for carrying out physical tasks, such as washing dishes, folding clothes and sweeping floors. These data are used to train current technologies (like household robots) and it’s likely that this will continue to be a way of training them in the future.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f2ca1bcb05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f2ca1bcb05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Clr>
                <a:schemeClr val="dk1"/>
              </a:buClr>
              <a:buSzPts val="1100"/>
              <a:buFont typeface="Arial"/>
              <a:buNone/>
            </a:pPr>
            <a:r>
              <a:rPr lang="en">
                <a:solidFill>
                  <a:srgbClr val="1A1511"/>
                </a:solidFill>
              </a:rPr>
              <a:t>This idea is central to the book </a:t>
            </a:r>
            <a:r>
              <a:rPr i="1" lang="en">
                <a:solidFill>
                  <a:srgbClr val="1A1511"/>
                </a:solidFill>
              </a:rPr>
              <a:t>The Future of the Professions</a:t>
            </a:r>
            <a:r>
              <a:rPr lang="en">
                <a:solidFill>
                  <a:srgbClr val="1A1511"/>
                </a:solidFill>
              </a:rPr>
              <a:t> (Susskind &amp; Susskind), which argues professional work (like law, medicine, teaching) will be broken down into parts, some automatable, some not.</a:t>
            </a:r>
            <a:endParaRPr sz="6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f5f040b6ed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f5f040b6ed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slide makes similar points to the previous one - in the future it’s likely that jobs will continue to be augmented by AI but that humans will have responsibility for parts of the process.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Throughout the course, students have learned about the </a:t>
            </a:r>
            <a:r>
              <a:rPr lang="en"/>
              <a:t>importance of framing problems (for example, when writing prompts) and how design thinking can be used to help solve problems with AI. S</a:t>
            </a:r>
            <a:r>
              <a:rPr lang="en"/>
              <a:t>tudents have also reviewed and decided when they completed the activities (particularly those involving Lumen or when looking at simulated AI outputs) in previous lessons.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f5f0e34054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3f5f0e34054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f5f0e3405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f5f0e3405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f97d7b5434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f97d7b5434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f5f040b6ed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f5f040b6ed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chemeClr val="dk1"/>
              </a:buClr>
              <a:buSzPts val="1100"/>
              <a:buFont typeface="Arial"/>
              <a:buNone/>
            </a:pPr>
            <a:r>
              <a:rPr lang="en">
                <a:solidFill>
                  <a:schemeClr val="dk1"/>
                </a:solidFill>
              </a:rPr>
              <a:t>In this activity, students choose a job role and evaluate both a human and an advanced AI system for the role. The aim is to get the students thinking about what humans are well suited to and what AI systems do best.</a:t>
            </a:r>
            <a:endParaRPr>
              <a:solidFill>
                <a:schemeClr val="dk1"/>
              </a:solidFill>
            </a:endParaRPr>
          </a:p>
          <a:p>
            <a:pPr indent="0" lvl="0" marL="0" rtl="0" algn="l">
              <a:lnSpc>
                <a:spcPct val="115000"/>
              </a:lnSpc>
              <a:spcBef>
                <a:spcPts val="1400"/>
              </a:spcBef>
              <a:spcAft>
                <a:spcPts val="0"/>
              </a:spcAft>
              <a:buClr>
                <a:schemeClr val="dk1"/>
              </a:buClr>
              <a:buSzPts val="1100"/>
              <a:buFont typeface="Arial"/>
              <a:buNone/>
            </a:pPr>
            <a:r>
              <a:rPr lang="en">
                <a:solidFill>
                  <a:schemeClr val="dk1"/>
                </a:solidFill>
              </a:rPr>
              <a:t>Some suggested </a:t>
            </a:r>
            <a:r>
              <a:rPr lang="en">
                <a:solidFill>
                  <a:schemeClr val="dk1"/>
                </a:solidFill>
              </a:rPr>
              <a:t>wrap-up discussion questions are:</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
                <a:solidFill>
                  <a:schemeClr val="dk1"/>
                </a:solidFill>
              </a:rPr>
              <a:t>Which jobs still need a human to be responsible for the final decision?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Does sounding understanding mean that an AI genuinely understands feelings?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Are there tasks that AI should never be allowed to complete alone?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What skills could people develop now, in 2026, to remain valuable in a 2035 workplace?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Was your decision based only on performance, or also on trust, fairness and responsibility?</a:t>
            </a:r>
            <a:endParaRPr>
              <a:solidFill>
                <a:schemeClr val="dk1"/>
              </a:solidFill>
            </a:endParaRPr>
          </a:p>
          <a:p>
            <a:pPr indent="0" lvl="0" marL="0" rtl="0" algn="l">
              <a:spcBef>
                <a:spcPts val="1200"/>
              </a:spcBef>
              <a:spcAft>
                <a:spcPts val="0"/>
              </a:spcAft>
              <a:buNone/>
            </a:pPr>
            <a:r>
              <a:rPr lang="en"/>
              <a:t>This activity could be modified/expanded to include group presentations by each of the groups at the end of the activity</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f5f040b6ed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f5f040b6ed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this video Dr Anima Andankumar (a professor in Computing from the USA, who has led research in AI and held positions at NVIDIA and Amazon Web Services), gives some helpful advice to young people about adopting AI and thinking critically about outputs from LLMs and other generative AI technologies.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After this slide, the focus of the lesson changes to AGI and Superintelligence.</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f52740141b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f52740141b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f52740141b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f52740141b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recap_ai_use_s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recap_ai_use_s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slide aims to partly summarise what students have learnt in the course.</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f2ca1bcb05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f2ca1bcb05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f52740141b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f52740141b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f52740141b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3f52740141b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Clr>
                <a:srgbClr val="595959"/>
              </a:buClr>
              <a:buSzPts val="1600"/>
              <a:buFont typeface="Roboto"/>
              <a:buChar char="●"/>
            </a:pPr>
            <a:r>
              <a:rPr lang="en" sz="1600" u="sng">
                <a:solidFill>
                  <a:srgbClr val="0097A7"/>
                </a:solidFill>
                <a:latin typeface="Roboto"/>
                <a:ea typeface="Roboto"/>
                <a:cs typeface="Roboto"/>
                <a:sym typeface="Roboto"/>
                <a:hlinkClick r:id="rId2">
                  <a:extLst>
                    <a:ext uri="{A12FA001-AC4F-418D-AE19-62706E023703}">
                      <ahyp:hlinkClr val="tx"/>
                    </a:ext>
                  </a:extLst>
                </a:hlinkClick>
              </a:rPr>
              <a:t>World models  </a:t>
            </a:r>
            <a:r>
              <a:rPr lang="en" sz="1600">
                <a:solidFill>
                  <a:srgbClr val="595959"/>
                </a:solidFill>
                <a:latin typeface="Roboto"/>
                <a:ea typeface="Roboto"/>
                <a:cs typeface="Roboto"/>
                <a:sym typeface="Roboto"/>
              </a:rPr>
              <a:t>Yan Le Cun</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f81dd7cd18_2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f81dd7cd18_2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f2ca1bcb05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3f2ca1bcb05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3f2ca1bcb05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3f2ca1bcb05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f52740141b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3f52740141b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f0edf107f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3f0edf107f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Job Losses. Recent </a:t>
            </a:r>
            <a:r>
              <a:rPr lang="en" u="sng">
                <a:solidFill>
                  <a:schemeClr val="hlink"/>
                </a:solidFill>
                <a:hlinkClick r:id="rId2"/>
              </a:rPr>
              <a:t>reports </a:t>
            </a:r>
            <a:r>
              <a:rPr lang="en"/>
              <a:t>suggest AI is contributing to layoffs and slower hiring, especially in tech and entry-level roles, however the </a:t>
            </a:r>
            <a:r>
              <a:rPr lang="en" u="sng">
                <a:solidFill>
                  <a:schemeClr val="hlink"/>
                </a:solidFill>
                <a:hlinkClick r:id="rId3"/>
              </a:rPr>
              <a:t>CEO of AWS</a:t>
            </a:r>
            <a:r>
              <a:rPr lang="en"/>
              <a:t> for example believes that junior engineers will still be needed. In </a:t>
            </a:r>
            <a:r>
              <a:rPr lang="en" u="sng">
                <a:solidFill>
                  <a:schemeClr val="hlink"/>
                </a:solidFill>
                <a:hlinkClick r:id="rId4"/>
              </a:rPr>
              <a:t>Australia</a:t>
            </a:r>
            <a:r>
              <a:rPr lang="en"/>
              <a:t>, 13% of jobs could be automated by 2050</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f2ca1bcb05_2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3f2ca1bcb05_2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Discussion prompts: What's one thing your group agreed on easily, and one thing you disagreed about?</a:t>
            </a:r>
            <a:endParaRPr/>
          </a:p>
          <a:p>
            <a:pPr indent="0" lvl="0" marL="0" rtl="0" algn="l">
              <a:spcBef>
                <a:spcPts val="0"/>
              </a:spcBef>
              <a:spcAft>
                <a:spcPts val="0"/>
              </a:spcAft>
              <a:buNone/>
            </a:pPr>
            <a:r>
              <a:rPr lang="en"/>
              <a:t>Did thinking about the worst case change how you feel about the best case?</a:t>
            </a:r>
            <a:endParaRPr/>
          </a:p>
          <a:p>
            <a:pPr indent="0" lvl="0" marL="0" rtl="0" algn="l">
              <a:spcBef>
                <a:spcPts val="0"/>
              </a:spcBef>
              <a:spcAft>
                <a:spcPts val="0"/>
              </a:spcAft>
              <a:buNone/>
            </a:pPr>
            <a:r>
              <a:rPr lang="en"/>
              <a:t>What's one thing that could easily tip this area toward the worst case instead?</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f2ca1bcb05_2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f2ca1bcb05_2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Job Losses. Recent </a:t>
            </a:r>
            <a:r>
              <a:rPr lang="en" u="sng">
                <a:solidFill>
                  <a:schemeClr val="hlink"/>
                </a:solidFill>
                <a:hlinkClick r:id="rId2"/>
              </a:rPr>
              <a:t>reports </a:t>
            </a:r>
            <a:r>
              <a:rPr lang="en"/>
              <a:t>suggest AI is contributing to layoffs and slower hiring, especially in tech and entry-level roles, however the </a:t>
            </a:r>
            <a:r>
              <a:rPr lang="en" u="sng">
                <a:solidFill>
                  <a:schemeClr val="hlink"/>
                </a:solidFill>
                <a:hlinkClick r:id="rId3"/>
              </a:rPr>
              <a:t>CEO of AWS</a:t>
            </a:r>
            <a:r>
              <a:rPr lang="en"/>
              <a:t> for example believes that junior engineers will still be needed. In </a:t>
            </a:r>
            <a:r>
              <a:rPr lang="en" u="sng">
                <a:solidFill>
                  <a:schemeClr val="hlink"/>
                </a:solidFill>
                <a:hlinkClick r:id="rId4"/>
              </a:rPr>
              <a:t>Australia</a:t>
            </a:r>
            <a:r>
              <a:rPr lang="en"/>
              <a:t>, 13% of jobs could be automated by 2050</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recap_ai_basics_s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recap_ai_basics_s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a continuation summary slide.</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f2ca1bcb05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f2ca1bcb05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optimistic case: AI as a tool that lifts everyone up</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Advanced AI becomes a bunch of tools that massively improve productivity, entertainment and healthcare for everyone. By 2035, AI prediction tools, virtual nursing assistants and smart wearables help prevent health problems before they happen and reduce unnecessary hospital visits.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"AI everywhere" case: agents and robots in daily life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Personalised chatbot software will soon be sophisticated enough to influence what people believe and how they vote, and once battery technology improves, LLMs will be downloaded into robotic bodies — meaning many families could have domestic robots within the next decade or so. By 2030, domain-specific AI agents are expected to be highly capable in business functions like finance, HR and legal work, with similar agentic capability spreading into daily personal life. NswTsirc</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unequal access case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technology becomes too expensive and inaccessible for ordinary people, restricted instead to research by governments and a handful of private companies. This is a genuinely live concern — a sharp contrast to the optimistic "tools for everyone" scenario. Nsw</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"stuck in the middle" case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Not every forecast expects steady progress. One widely discussed roadmap predicts a plateau between 2030 and 2035, where AI agents keep expanding in use but capabilities stop meaningfully improving — leading to public debate over whether AI has hit a wall, sometimes described as an "AI winter." Pmc</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high-risk, fast-takeoff case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 reckless, runaway scenario where the technology "blows up in our faces" is one of the scenarios experts discuss — though it's treated as a tail-risk, not the likely outcome. Separately, the CEOs of OpenAI, Google DeepMind and Anthropic have all predicted that AGI could arrive within the next five years, which is part of why this scenario gets airtime even among serious researchers. NswFlag Color Codes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"world models" case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Some researchers think the path forward isn't bigger language models at all, but systems that understand how the physical world works — concepts like gravity, cause and effect — learned from video and spatial data rather than text, which could eventually power genuinely capable robots and physical-world AI. Nsw</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governance case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By 2035, organisations may be required to provide transparent reports on how they use AI and will be held to high ethical standards, reflecting a future shaped as much by law and policy as by technology itself. Nsw</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f5e3c9ebfd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3f5e3c9ebfd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f2ca1bcb05_2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3f2ca1bcb05_2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f2ca1bcb05_2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3f2ca1bcb05_2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f2ca1bcb05_2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3f2ca1bcb05_2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1200"/>
              </a:spcBef>
              <a:spcAft>
                <a:spcPts val="0"/>
              </a:spcAft>
              <a:buNone/>
            </a:pPr>
            <a:r>
              <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edd350bee2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3edd350bee2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3f97d811e5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5" name="Google Shape;485;g3f97d811e5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f97d9a06a4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3f97d9a06a4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recap_ai_risks_s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recap_ai_risks_s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the final summary slide of what they’ve learnt in the course so far.</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f2ca1bcb05_2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f2ca1bcb05_2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a matching </a:t>
            </a:r>
            <a:r>
              <a:rPr lang="en"/>
              <a:t>activity</a:t>
            </a:r>
            <a:r>
              <a:rPr lang="en"/>
              <a:t> consolidating the learnings from earlier in the course.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ai2040_scale_slide: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ai2040_scale_slide: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Teacher note</a:t>
            </a:r>
            <a:r>
              <a:rPr lang="en"/>
              <a:t>: In edit mode, drag each coloured circle along the scale to show the class prediction. Leave the circles near the middle before discussion, or move them during class as students vote.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aim of this activity is get students </a:t>
            </a:r>
            <a:r>
              <a:rPr lang="en"/>
              <a:t>discussing</a:t>
            </a:r>
            <a:r>
              <a:rPr lang="en"/>
              <a:t> what they think the future with AI will look like. There is no wrong or right answers.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f81dd7cd18_2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f81dd7cd18_2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slide shows the Gartner Hype Cycle. The “cycle” (which is not really a cycle) is a way of visualising a pattern of how new technologies can be adopted by people. The pattern doesn’t always look like this and the cycle itself is not </a:t>
            </a:r>
            <a:r>
              <a:rPr lang="en"/>
              <a:t>backed up by scientific research</a:t>
            </a:r>
            <a:r>
              <a:rPr lang="en"/>
              <a:t>. However, it can be useful to help us think about what </a:t>
            </a:r>
            <a:r>
              <a:rPr b="1" lang="en"/>
              <a:t>could</a:t>
            </a:r>
            <a:r>
              <a:rPr lang="en"/>
              <a:t> happen with new AI technologies (like LLMs and agentic AI) in the future.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five main main steps can be explained in plain English as:</a:t>
            </a:r>
            <a:endParaRPr/>
          </a:p>
          <a:p>
            <a:pPr indent="-298450" lvl="0" marL="457200" rtl="0" algn="l">
              <a:spcBef>
                <a:spcPts val="0"/>
              </a:spcBef>
              <a:spcAft>
                <a:spcPts val="0"/>
              </a:spcAft>
              <a:buClr>
                <a:schemeClr val="dk1"/>
              </a:buClr>
              <a:buSzPts val="1100"/>
              <a:buChar char="●"/>
            </a:pPr>
            <a:r>
              <a:rPr b="1" lang="en">
                <a:solidFill>
                  <a:schemeClr val="dk1"/>
                </a:solidFill>
              </a:rPr>
              <a:t>Technology Trigger:</a:t>
            </a:r>
            <a:r>
              <a:rPr lang="en">
                <a:solidFill>
                  <a:schemeClr val="dk1"/>
                </a:solidFill>
              </a:rPr>
              <a:t> A new technology is released (e.g, think Virtual Reality or Smart watches)</a:t>
            </a:r>
            <a:endParaRPr/>
          </a:p>
          <a:p>
            <a:pPr indent="-298450" lvl="0" marL="457200" rtl="0" algn="l">
              <a:spcBef>
                <a:spcPts val="0"/>
              </a:spcBef>
              <a:spcAft>
                <a:spcPts val="0"/>
              </a:spcAft>
              <a:buSzPts val="1100"/>
              <a:buChar char="●"/>
            </a:pPr>
            <a:r>
              <a:rPr b="1" lang="en"/>
              <a:t>Peak of inflated expectations:</a:t>
            </a:r>
            <a:r>
              <a:rPr lang="en"/>
              <a:t> People hype up the new technology and claim that it will be widely used and solve many problems</a:t>
            </a:r>
            <a:endParaRPr/>
          </a:p>
          <a:p>
            <a:pPr indent="-298450" lvl="0" marL="457200" rtl="0" algn="l">
              <a:spcBef>
                <a:spcPts val="0"/>
              </a:spcBef>
              <a:spcAft>
                <a:spcPts val="0"/>
              </a:spcAft>
              <a:buSzPts val="1100"/>
              <a:buChar char="●"/>
            </a:pPr>
            <a:r>
              <a:rPr b="1" lang="en"/>
              <a:t>Trough of </a:t>
            </a:r>
            <a:r>
              <a:rPr b="1" lang="en"/>
              <a:t>disillusionment</a:t>
            </a:r>
            <a:r>
              <a:rPr b="1" lang="en"/>
              <a:t>: </a:t>
            </a:r>
            <a:r>
              <a:rPr lang="en"/>
              <a:t>The </a:t>
            </a:r>
            <a:r>
              <a:rPr lang="en"/>
              <a:t>technology</a:t>
            </a:r>
            <a:r>
              <a:rPr lang="en"/>
              <a:t> is not as widely used as expected and/or is not able to solve as many problems as claimed</a:t>
            </a:r>
            <a:endParaRPr/>
          </a:p>
          <a:p>
            <a:pPr indent="-298450" lvl="0" marL="457200" rtl="0" algn="l">
              <a:spcBef>
                <a:spcPts val="0"/>
              </a:spcBef>
              <a:spcAft>
                <a:spcPts val="0"/>
              </a:spcAft>
              <a:buSzPts val="1100"/>
              <a:buChar char="●"/>
            </a:pPr>
            <a:r>
              <a:rPr b="1" lang="en"/>
              <a:t>Slope of enlightenment:</a:t>
            </a:r>
            <a:r>
              <a:rPr lang="en"/>
              <a:t> People find appropriate uses for the technology and its </a:t>
            </a:r>
            <a:r>
              <a:rPr lang="en"/>
              <a:t>adopted</a:t>
            </a:r>
            <a:r>
              <a:rPr lang="en"/>
              <a:t> by many people as part of their usual life/work</a:t>
            </a:r>
            <a:endParaRPr/>
          </a:p>
          <a:p>
            <a:pPr indent="-298450" lvl="0" marL="457200" rtl="0" algn="l">
              <a:spcBef>
                <a:spcPts val="0"/>
              </a:spcBef>
              <a:spcAft>
                <a:spcPts val="0"/>
              </a:spcAft>
              <a:buSzPts val="1100"/>
              <a:buChar char="●"/>
            </a:pPr>
            <a:r>
              <a:rPr b="1" lang="en"/>
              <a:t>Plateau of productivity:</a:t>
            </a:r>
            <a:r>
              <a:rPr lang="en"/>
              <a:t> </a:t>
            </a:r>
            <a:r>
              <a:rPr lang="en"/>
              <a:t>The technology becomes a normal, everyday tool. It’s no longer hyped up, it’s just useful.</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f81dd7cd18_2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f81dd7cd18_2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In this activity students look at past predictions made by </a:t>
            </a:r>
            <a:r>
              <a:rPr lang="en">
                <a:solidFill>
                  <a:schemeClr val="dk1"/>
                </a:solidFill>
              </a:rPr>
              <a:t>famous</a:t>
            </a:r>
            <a:r>
              <a:rPr lang="en">
                <a:solidFill>
                  <a:schemeClr val="dk1"/>
                </a:solidFill>
              </a:rPr>
              <a:t> people and state if they think they are either a hit/near miss or a flop. The aim is for them to understand how hard it is to make accurate predictions, while at the same time be amazed by those predictions that came true.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Follow-up discussion question:</a:t>
            </a:r>
            <a:r>
              <a:rPr lang="en">
                <a:solidFill>
                  <a:schemeClr val="dk1"/>
                </a:solidFill>
              </a:rPr>
              <a:t> "Why do you think some predictions came true fast, some came true slowly, and some never happened at all?" </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11700" y="528325"/>
            <a:ext cx="5377800" cy="2292300"/>
          </a:xfrm>
          <a:prstGeom prst="rect">
            <a:avLst/>
          </a:prstGeom>
        </p:spPr>
        <p:txBody>
          <a:bodyPr anchorCtr="0" anchor="b" bIns="91425" lIns="91425" spcFirstLastPara="1" rIns="91425" wrap="square" tIns="91425">
            <a:spAutoFit/>
          </a:bodyPr>
          <a:lstStyle>
            <a:lvl1pPr lvl="0" rtl="0">
              <a:spcBef>
                <a:spcPts val="0"/>
              </a:spcBef>
              <a:spcAft>
                <a:spcPts val="0"/>
              </a:spcAft>
              <a:buClr>
                <a:schemeClr val="accent3"/>
              </a:buClr>
              <a:buSzPts val="5200"/>
              <a:buNone/>
              <a:defRPr sz="5200">
                <a:solidFill>
                  <a:schemeClr val="accent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 name="Google Shape;11;p2"/>
          <p:cNvSpPr txBox="1"/>
          <p:nvPr>
            <p:ph idx="1" type="subTitle"/>
          </p:nvPr>
        </p:nvSpPr>
        <p:spPr>
          <a:xfrm>
            <a:off x="311700" y="3040550"/>
            <a:ext cx="3313200" cy="792600"/>
          </a:xfrm>
          <a:prstGeom prst="rect">
            <a:avLst/>
          </a:prstGeom>
        </p:spPr>
        <p:txBody>
          <a:bodyPr anchorCtr="0" anchor="t" bIns="91425" lIns="91425" spcFirstLastPara="1" rIns="91425" wrap="square" tIns="91425">
            <a:spAutoFit/>
          </a:bodyPr>
          <a:lstStyle>
            <a:lvl1pPr lvl="0" rtl="0">
              <a:lnSpc>
                <a:spcPct val="100000"/>
              </a:lnSpc>
              <a:spcBef>
                <a:spcPts val="0"/>
              </a:spcBef>
              <a:spcAft>
                <a:spcPts val="0"/>
              </a:spcAft>
              <a:buClr>
                <a:srgbClr val="30DDAE"/>
              </a:buClr>
              <a:buSzPts val="2800"/>
              <a:buNone/>
              <a:defRPr sz="2800">
                <a:solidFill>
                  <a:srgbClr val="30DDAE"/>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084800" y="2038825"/>
            <a:ext cx="4974300" cy="1065900"/>
          </a:xfrm>
          <a:prstGeom prst="rect">
            <a:avLst/>
          </a:prstGeom>
        </p:spPr>
        <p:txBody>
          <a:bodyPr anchorCtr="0" anchor="ctr" bIns="91425" lIns="91425" spcFirstLastPara="1" rIns="91425" wrap="square" tIns="91425">
            <a:sp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sz="800">
                <a:latin typeface="Nunito"/>
                <a:ea typeface="Nunito"/>
                <a:cs typeface="Nunito"/>
                <a:sym typeface="Nunito"/>
              </a:defRPr>
            </a:lvl1pPr>
            <a:lvl2pPr lvl="1" rtl="0">
              <a:buNone/>
              <a:defRPr sz="800">
                <a:latin typeface="Nunito"/>
                <a:ea typeface="Nunito"/>
                <a:cs typeface="Nunito"/>
                <a:sym typeface="Nunito"/>
              </a:defRPr>
            </a:lvl2pPr>
            <a:lvl3pPr lvl="2" rtl="0">
              <a:buNone/>
              <a:defRPr sz="800">
                <a:latin typeface="Nunito"/>
                <a:ea typeface="Nunito"/>
                <a:cs typeface="Nunito"/>
                <a:sym typeface="Nunito"/>
              </a:defRPr>
            </a:lvl3pPr>
            <a:lvl4pPr lvl="3" rtl="0">
              <a:buNone/>
              <a:defRPr sz="800">
                <a:latin typeface="Nunito"/>
                <a:ea typeface="Nunito"/>
                <a:cs typeface="Nunito"/>
                <a:sym typeface="Nunito"/>
              </a:defRPr>
            </a:lvl4pPr>
            <a:lvl5pPr lvl="4" rtl="0">
              <a:buNone/>
              <a:defRPr sz="800">
                <a:latin typeface="Nunito"/>
                <a:ea typeface="Nunito"/>
                <a:cs typeface="Nunito"/>
                <a:sym typeface="Nunito"/>
              </a:defRPr>
            </a:lvl5pPr>
            <a:lvl6pPr lvl="5" rtl="0">
              <a:buNone/>
              <a:defRPr sz="800">
                <a:latin typeface="Nunito"/>
                <a:ea typeface="Nunito"/>
                <a:cs typeface="Nunito"/>
                <a:sym typeface="Nunito"/>
              </a:defRPr>
            </a:lvl6pPr>
            <a:lvl7pPr lvl="6" rtl="0">
              <a:buNone/>
              <a:defRPr sz="800">
                <a:latin typeface="Nunito"/>
                <a:ea typeface="Nunito"/>
                <a:cs typeface="Nunito"/>
                <a:sym typeface="Nunito"/>
              </a:defRPr>
            </a:lvl7pPr>
            <a:lvl8pPr lvl="7" rtl="0">
              <a:buNone/>
              <a:defRPr sz="800">
                <a:latin typeface="Nunito"/>
                <a:ea typeface="Nunito"/>
                <a:cs typeface="Nunito"/>
                <a:sym typeface="Nunito"/>
              </a:defRPr>
            </a:lvl8pPr>
            <a:lvl9pPr lvl="8" rtl="0">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 name="Google Shape;19;p4"/>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0" name="Google Shape;20;p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1" name="Google Shape;21;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6" name="Google Shape;26;p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 name="Google Shape;30;p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4" name="Google Shape;34;p7"/>
          <p:cNvSpPr txBox="1"/>
          <p:nvPr>
            <p:ph idx="1" type="body"/>
          </p:nvPr>
        </p:nvSpPr>
        <p:spPr>
          <a:xfrm>
            <a:off x="311700" y="1389600"/>
            <a:ext cx="35589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5" name="Google Shape;35;p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 name="Shape 37"/>
        <p:cNvGrpSpPr/>
        <p:nvPr/>
      </p:nvGrpSpPr>
      <p:grpSpPr>
        <a:xfrm>
          <a:off x="0" y="0"/>
          <a:ext cx="0" cy="0"/>
          <a:chOff x="0" y="0"/>
          <a:chExt cx="0" cy="0"/>
        </a:xfrm>
      </p:grpSpPr>
      <p:sp>
        <p:nvSpPr>
          <p:cNvPr id="38" name="Google Shape;38;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9" name="Google Shape;39;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0" name="Shape 40"/>
        <p:cNvGrpSpPr/>
        <p:nvPr/>
      </p:nvGrpSpPr>
      <p:grpSpPr>
        <a:xfrm>
          <a:off x="0" y="0"/>
          <a:ext cx="0" cy="0"/>
          <a:chOff x="0" y="0"/>
          <a:chExt cx="0" cy="0"/>
        </a:xfrm>
      </p:grpSpPr>
      <p:sp>
        <p:nvSpPr>
          <p:cNvPr id="41" name="Google Shape;41;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3" name="Google Shape;43;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100"/>
              <a:buNone/>
              <a:defRPr sz="21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solidFill>
                  <a:schemeClr val="accent1"/>
                </a:solidFill>
                <a:latin typeface="Nunito"/>
                <a:ea typeface="Nunito"/>
                <a:cs typeface="Nunito"/>
                <a:sym typeface="Nunito"/>
              </a:defRPr>
            </a:lvl1pPr>
            <a:lvl2pPr lvl="1">
              <a:buNone/>
              <a:defRPr sz="800">
                <a:solidFill>
                  <a:schemeClr val="accent1"/>
                </a:solidFill>
                <a:latin typeface="Nunito"/>
                <a:ea typeface="Nunito"/>
                <a:cs typeface="Nunito"/>
                <a:sym typeface="Nunito"/>
              </a:defRPr>
            </a:lvl2pPr>
            <a:lvl3pPr lvl="2">
              <a:buNone/>
              <a:defRPr sz="800">
                <a:solidFill>
                  <a:schemeClr val="accent1"/>
                </a:solidFill>
                <a:latin typeface="Nunito"/>
                <a:ea typeface="Nunito"/>
                <a:cs typeface="Nunito"/>
                <a:sym typeface="Nunito"/>
              </a:defRPr>
            </a:lvl3pPr>
            <a:lvl4pPr lvl="3">
              <a:buNone/>
              <a:defRPr sz="800">
                <a:solidFill>
                  <a:schemeClr val="accent1"/>
                </a:solidFill>
                <a:latin typeface="Nunito"/>
                <a:ea typeface="Nunito"/>
                <a:cs typeface="Nunito"/>
                <a:sym typeface="Nunito"/>
              </a:defRPr>
            </a:lvl4pPr>
            <a:lvl5pPr lvl="4">
              <a:buNone/>
              <a:defRPr sz="800">
                <a:solidFill>
                  <a:schemeClr val="accent1"/>
                </a:solidFill>
                <a:latin typeface="Nunito"/>
                <a:ea typeface="Nunito"/>
                <a:cs typeface="Nunito"/>
                <a:sym typeface="Nunito"/>
              </a:defRPr>
            </a:lvl5pPr>
            <a:lvl6pPr lvl="5">
              <a:buNone/>
              <a:defRPr sz="800">
                <a:solidFill>
                  <a:schemeClr val="accent1"/>
                </a:solidFill>
                <a:latin typeface="Nunito"/>
                <a:ea typeface="Nunito"/>
                <a:cs typeface="Nunito"/>
                <a:sym typeface="Nunito"/>
              </a:defRPr>
            </a:lvl6pPr>
            <a:lvl7pPr lvl="6">
              <a:buNone/>
              <a:defRPr sz="800">
                <a:solidFill>
                  <a:schemeClr val="accent1"/>
                </a:solidFill>
                <a:latin typeface="Nunito"/>
                <a:ea typeface="Nunito"/>
                <a:cs typeface="Nunito"/>
                <a:sym typeface="Nunito"/>
              </a:defRPr>
            </a:lvl7pPr>
            <a:lvl8pPr lvl="7">
              <a:buNone/>
              <a:defRPr sz="800">
                <a:solidFill>
                  <a:schemeClr val="accent1"/>
                </a:solidFill>
                <a:latin typeface="Nunito"/>
                <a:ea typeface="Nunito"/>
                <a:cs typeface="Nunito"/>
                <a:sym typeface="Nunito"/>
              </a:defRPr>
            </a:lvl8pPr>
            <a:lvl9pPr lvl="8">
              <a:buNone/>
              <a:defRPr sz="800">
                <a:solidFill>
                  <a:schemeClr val="accen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2"/>
              </a:buClr>
              <a:buSzPts val="2800"/>
              <a:buFont typeface="Space Grotesk"/>
              <a:buNone/>
              <a:defRPr b="1" sz="2800">
                <a:solidFill>
                  <a:schemeClr val="dk2"/>
                </a:solidFill>
                <a:latin typeface="Space Grotesk"/>
                <a:ea typeface="Space Grotesk"/>
                <a:cs typeface="Space Grotesk"/>
                <a:sym typeface="Space Grotesk"/>
              </a:defRPr>
            </a:lvl1pPr>
            <a:lvl2pPr lvl="1"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2pPr>
            <a:lvl3pPr lvl="2"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3pPr>
            <a:lvl4pPr lvl="3"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4pPr>
            <a:lvl5pPr lvl="4"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5pPr>
            <a:lvl6pPr lvl="5"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6pPr>
            <a:lvl7pPr lvl="6"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7pPr>
            <a:lvl8pPr lvl="7"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8pPr>
            <a:lvl9pPr lvl="8"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1"/>
              </a:buClr>
              <a:buSzPts val="1800"/>
              <a:buFont typeface="Nunito Light"/>
              <a:buChar char="●"/>
              <a:defRPr sz="1800">
                <a:solidFill>
                  <a:schemeClr val="dk1"/>
                </a:solidFill>
                <a:latin typeface="Nunito Light"/>
                <a:ea typeface="Nunito Light"/>
                <a:cs typeface="Nunito Light"/>
                <a:sym typeface="Nunito Light"/>
              </a:defRPr>
            </a:lvl1pPr>
            <a:lvl2pPr indent="-317500" lvl="1" marL="9144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2pPr>
            <a:lvl3pPr indent="-317500" lvl="2" marL="13716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3pPr>
            <a:lvl4pPr indent="-317500" lvl="3" marL="18288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4pPr>
            <a:lvl5pPr indent="-317500" lvl="4" marL="22860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5pPr>
            <a:lvl6pPr indent="-317500" lvl="5" marL="27432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6pPr>
            <a:lvl7pPr indent="-317500" lvl="6" marL="32004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7pPr>
            <a:lvl8pPr indent="-317500" lvl="7" marL="36576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8pPr>
            <a:lvl9pPr indent="-317500" lvl="8" marL="4114800" rtl="0">
              <a:lnSpc>
                <a:spcPct val="115000"/>
              </a:lnSpc>
              <a:spcBef>
                <a:spcPts val="1600"/>
              </a:spcBef>
              <a:spcAft>
                <a:spcPts val="1600"/>
              </a:spcAft>
              <a:buClr>
                <a:schemeClr val="dk1"/>
              </a:buClr>
              <a:buSzPts val="1400"/>
              <a:buFont typeface="Nunito Light"/>
              <a:buChar char="■"/>
              <a:defRPr>
                <a:solidFill>
                  <a:schemeClr val="dk1"/>
                </a:solidFill>
                <a:latin typeface="Nunito Light"/>
                <a:ea typeface="Nunito Light"/>
                <a:cs typeface="Nunito Light"/>
                <a:sym typeface="Nunito Ligh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5.jpg"/><Relationship Id="rId4" Type="http://schemas.openxmlformats.org/officeDocument/2006/relationships/hyperlink" Target="https://unsplash.com/@gibblesmash139?utm_source=unsplash&amp;utm_medium=referral&amp;utm_content=creditCopyText" TargetMode="External"/><Relationship Id="rId5" Type="http://schemas.openxmlformats.org/officeDocument/2006/relationships/hyperlink" Target="https://unsplash.com/@gibblesmash139?utm_source=unsplash&amp;utm_medium=referral&amp;utm_content=creditCopyText" TargetMode="External"/><Relationship Id="rId6" Type="http://schemas.openxmlformats.org/officeDocument/2006/relationships/hyperlink" Target="https://unsplash.com/photos/a-car-that-is-driving-down-the-street-Qr67ewAPBvY?utm_source=unsplash&amp;utm_medium=referral&amp;utm_content=creditCopyText" TargetMode="External"/><Relationship Id="rId7" Type="http://schemas.openxmlformats.org/officeDocument/2006/relationships/hyperlink" Target="https://unsplash.com/photos/a-car-that-is-driving-down-the-street-Qr67ewAPBvY?utm_source=unsplash&amp;utm_medium=referral&amp;utm_content=creditCopyText"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4.jpg"/><Relationship Id="rId4" Type="http://schemas.openxmlformats.org/officeDocument/2006/relationships/hyperlink" Target="https://unsplash.com/@almoya?utm_source=unsplash&amp;utm_medium=referral&amp;utm_content=creditCopyText" TargetMode="External"/><Relationship Id="rId5" Type="http://schemas.openxmlformats.org/officeDocument/2006/relationships/hyperlink" Target="https://unsplash.com/@almoya?utm_source=unsplash&amp;utm_medium=referral&amp;utm_content=creditCopyText" TargetMode="External"/><Relationship Id="rId6" Type="http://schemas.openxmlformats.org/officeDocument/2006/relationships/hyperlink" Target="https://unsplash.com/photos/a-hand-holds-a-smartphone-with-various-apps-P5sGqNT_Aj8?utm_source=unsplash&amp;utm_medium=referral&amp;utm_content=creditCopyText" TargetMode="External"/><Relationship Id="rId7" Type="http://schemas.openxmlformats.org/officeDocument/2006/relationships/hyperlink" Target="https://unsplash.com/photos/a-hand-holds-a-smartphone-with-various-apps-P5sGqNT_Aj8?utm_source=unsplash&amp;utm_medium=referral&amp;utm_content=creditCopyText"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2.jpg"/><Relationship Id="rId4" Type="http://schemas.openxmlformats.org/officeDocument/2006/relationships/hyperlink" Target="https://unsplash.com/@finnhackshaw?utm_source=unsplash&amp;utm_medium=referral&amp;utm_content=creditCopyText" TargetMode="External"/><Relationship Id="rId5" Type="http://schemas.openxmlformats.org/officeDocument/2006/relationships/hyperlink" Target="https://unsplash.com/@finnhackshaw?utm_source=unsplash&amp;utm_medium=referral&amp;utm_content=creditCopyText" TargetMode="External"/><Relationship Id="rId6" Type="http://schemas.openxmlformats.org/officeDocument/2006/relationships/hyperlink" Target="https://unsplash.com/photos/white-and-orange-open-led-signage-turned-on-FQgI8AD-BSg?utm_source=unsplash&amp;utm_medium=referral&amp;utm_content=creditCopyText" TargetMode="External"/><Relationship Id="rId7" Type="http://schemas.openxmlformats.org/officeDocument/2006/relationships/hyperlink" Target="https://unsplash.com/photos/white-and-orange-open-led-signage-turned-on-FQgI8AD-BSg?utm_source=unsplash&amp;utm_medium=referral&amp;utm_content=creditCopyTex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www.heidihealth.com/en-au" TargetMode="External"/><Relationship Id="rId4" Type="http://schemas.openxmlformats.org/officeDocument/2006/relationships/hyperlink" Target="https://www.intuitive.com/en-us/products-and-services/da-vinci" TargetMode="External"/><Relationship Id="rId5" Type="http://schemas.openxmlformats.org/officeDocument/2006/relationships/hyperlink" Target="https://www.remedyrobotics.com/articles/remote-unveil" TargetMode="External"/><Relationship Id="rId6" Type="http://schemas.openxmlformats.org/officeDocument/2006/relationships/hyperlink" Target="https://commons.wikimedia.org/wiki/File:2023-09_-_Robot_chirurgien_Da_Vinci_Xi_-_Centre_hospitalier_de_Vesoul_-_04.jpg" TargetMode="External"/><Relationship Id="rId7" Type="http://schemas.openxmlformats.org/officeDocument/2006/relationships/hyperlink" Target="https://creativecommons.org/licenses/by-sa/4.0" TargetMode="External"/><Relationship Id="rId8" Type="http://schemas.openxmlformats.org/officeDocument/2006/relationships/image" Target="../media/image1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www.youtube.com/watch?v=OcOXrWO6nzE" TargetMode="External"/><Relationship Id="rId4" Type="http://schemas.openxmlformats.org/officeDocument/2006/relationships/image" Target="../media/image8.jpg"/><Relationship Id="rId5" Type="http://schemas.openxmlformats.org/officeDocument/2006/relationships/hyperlink" Target="https://www.youtube.com/watch?v=OcOXrWO6nz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s://www.space.com/space-exploration/satellites/orbiting-satellite-uses-ai-to-reorient-itself-in-major-step-towards-full-autonomy-in-space" TargetMode="External"/><Relationship Id="rId4" Type="http://schemas.openxmlformats.org/officeDocument/2006/relationships/image" Target="../media/image18.jpg"/><Relationship Id="rId5" Type="http://schemas.openxmlformats.org/officeDocument/2006/relationships/hyperlink" Target="https://www.aboutamazon.com/news/innovation-at-amazon/amazon-project-kuiper-space-safety"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hyperlink" Target="https://www.businessinsider.com/anthropic-ceo-warning-ai-could-eliminate-jobs-2025-5"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s://www.youtube.com/watch?v=Dlg51cKJqQg" TargetMode="External"/><Relationship Id="rId4" Type="http://schemas.openxmlformats.org/officeDocument/2006/relationships/image" Target="../media/image20.jpg"/><Relationship Id="rId5" Type="http://schemas.openxmlformats.org/officeDocument/2006/relationships/hyperlink" Target="https://upload.wikimedia.org/wikipedia/commons/8/8f/Stockholmgas_1953.jp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www.youtube.com/watch?v=YjqOOrhcrhY" TargetMode="External"/><Relationship Id="rId4" Type="http://schemas.openxmlformats.org/officeDocument/2006/relationships/image" Target="../media/image4.jpg"/><Relationship Id="rId5" Type="http://schemas.openxmlformats.org/officeDocument/2006/relationships/hyperlink" Target="https://www.youtube.com/watch?v=YjqOOrhcrhY"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hyperlink" Target="https://unsplash.com/photos/a-doctor-checking-a-patients-blood-pressure-with-a-stethoscope-BOXjKwMCsRM"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s://www.weforum.org/stories/2026/06/future-of-work-define-roles-humans-ai/" TargetMode="External"/><Relationship Id="rId4" Type="http://schemas.openxmlformats.org/officeDocument/2006/relationships/image" Target="../media/image5.png"/><Relationship Id="rId5" Type="http://schemas.openxmlformats.org/officeDocument/2006/relationships/hyperlink" Target="https://www.weforum.org/stories/artificial-intelligence/future-of-work-define-roles-humans-ai/"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s://ai.flaskdemos.com/lessons/8/activity/augmentation" TargetMode="External"/><Relationship Id="rId4" Type="http://schemas.openxmlformats.org/officeDocument/2006/relationships/hyperlink" Target="https://docs.google.com/document/d/1seQxUUaCyGbiV1AwPzhd-5iLTkxeHIOYLjlRaerAtUE/edit?usp=sharing"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9.png"/><Relationship Id="rId4" Type="http://schemas.openxmlformats.org/officeDocument/2006/relationships/hyperlink" Target="https://unsplash.com/photos/man-writing-on-whiteboard-8F4EX4Nw1yY"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s://docs.google.com/document/d/1FA5L48Cs0hjKCECrfKEbvttG13jJYPn6Lvcl0Pvfq7Q/edit?usp=sharing"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www.youtube.com/watch?v=ICKrE4thUDs" TargetMode="External"/><Relationship Id="rId4" Type="http://schemas.openxmlformats.org/officeDocument/2006/relationships/image" Target="../media/image6.jpg"/><Relationship Id="rId5" Type="http://schemas.openxmlformats.org/officeDocument/2006/relationships/hyperlink" Target="https://www.youtube.com/shorts/ICKrE4thUD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hyperlink" Target="https://www.cnbc.com/2025/03/17/human-level-ai-will-be-here-in-5-to-10-years-deepmind-ceo-says.html" TargetMode="External"/><Relationship Id="rId4" Type="http://schemas.openxmlformats.org/officeDocument/2006/relationships/hyperlink" Target="https://www.businessinsider.com/sam-altman-predicts-ai-agi-surpass-human-intelligence-2030-2025-9" TargetMode="External"/><Relationship Id="rId5" Type="http://schemas.openxmlformats.org/officeDocument/2006/relationships/hyperlink" Target="https://www.cnbc.com/2025/03/17/human-level-ai-will-be-here-in-5-to-10-years-deepmind-ceo-says.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1.jpg"/><Relationship Id="rId4" Type="http://schemas.openxmlformats.org/officeDocument/2006/relationships/hyperlink" Target="https://unsplash.com/@badun?utm_source=unsplash&amp;utm_medium=referral&amp;utm_content=creditCopyText" TargetMode="External"/><Relationship Id="rId5" Type="http://schemas.openxmlformats.org/officeDocument/2006/relationships/hyperlink" Target="https://unsplash.com/@badun?utm_source=unsplash&amp;utm_medium=referral&amp;utm_content=creditCopyText" TargetMode="External"/><Relationship Id="rId6" Type="http://schemas.openxmlformats.org/officeDocument/2006/relationships/hyperlink" Target="https://unsplash.com/photos/a-hand-giving-a-thumbs-up-sign-against-a-green-background-DHvKXnq2IfU?utm_source=unsplash&amp;utm_medium=referral&amp;utm_content=creditCopyText" TargetMode="External"/><Relationship Id="rId7" Type="http://schemas.openxmlformats.org/officeDocument/2006/relationships/hyperlink" Target="https://unsplash.com/photos/a-hand-giving-a-thumbs-up-sign-against-a-green-background-DHvKXnq2IfU?utm_source=unsplash&amp;utm_medium=referral&amp;utm_content=creditCopyText"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hyperlink" Target="https://amilabs.xyz/" TargetMode="External"/><Relationship Id="rId4" Type="http://schemas.openxmlformats.org/officeDocument/2006/relationships/hyperlink" Target="https://www.worldlabs.ai/" TargetMode="External"/><Relationship Id="rId5" Type="http://schemas.openxmlformats.org/officeDocument/2006/relationships/image" Target="../media/image1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hyperlink" Target="http://www.youtube.com/watch?v=PDKhUknuQDg" TargetMode="External"/><Relationship Id="rId4" Type="http://schemas.openxmlformats.org/officeDocument/2006/relationships/image" Target="../media/image10.jpg"/><Relationship Id="rId5" Type="http://schemas.openxmlformats.org/officeDocument/2006/relationships/hyperlink" Target="https://www.youtube.com/watch?v=PDKhUknuQDg"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9.png"/><Relationship Id="rId4" Type="http://schemas.openxmlformats.org/officeDocument/2006/relationships/hyperlink" Target="https://wallpapers.com/wallpapers/man-lead-others-up-a-hill-oh3ktactwkn5hdkh.html" TargetMode="External"/><Relationship Id="rId5" Type="http://schemas.openxmlformats.org/officeDocument/2006/relationships/hyperlink" Target="https://wallpapers.com/wallpapers/man-lead-others-up-a-hill-oh3ktactwkn5hdkh.html"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7.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hyperlink" Target="https://docs.google.com/document/d/1IpoDaxhnh3aL75xRvTlZw_SIs_XZGX8RNaG0N85SXMU/edit?usp=sharing"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hyperlink" Target="http://www.youtube.com/watch?v=ASIAGfAO12Y" TargetMode="External"/><Relationship Id="rId4" Type="http://schemas.openxmlformats.org/officeDocument/2006/relationships/image" Target="../media/image11.jpg"/><Relationship Id="rId5" Type="http://schemas.openxmlformats.org/officeDocument/2006/relationships/hyperlink" Target="https://www.youtube.com/watch?v=ASIAGfAO12Y"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hyperlink" Target="https://docs.google.com/document/d/1eJh8O89pK9kykYZfeal3yG6c5vfs0NSCVy3Bc6HaEZc/edit?usp=sharing"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3.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15.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hyperlink" Target="https://ai.flaskdemos.com/lessons/8/activity/privacy"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hyperlink" Target="https://ai.flaskdemos.com/lessons/8/activity/impacts"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hyperlink" Target="https://ai.flaskdemos.com/lessons/8/activity/poster" TargetMode="External"/><Relationship Id="rId4" Type="http://schemas.openxmlformats.org/officeDocument/2006/relationships/hyperlink" Target="https://docs.google.com/document/d/1dtaCLxRvDXhVfScoe6QYROE-F-MwojO8xlQDoHDZq_Y/edit?usp=sharing"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hyperlink" Target="https://techfutures.org.au" TargetMode="External"/><Relationship Id="rId4" Type="http://schemas.openxmlformats.org/officeDocument/2006/relationships/hyperlink" Target="https://creativecommons.org/licenses/by-sa/4.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ai.flaskdemos.com/lessons/8/activity/ter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www.gartner.com/en/newsroom/press-releases/2024-08-21-gartner-2024-hype-cycle-for-emerging-technologies-highlights-developer-productivity-total-experience-ai-and-security" TargetMode="External"/><Relationship Id="rId4" Type="http://schemas.openxmlformats.org/officeDocument/2006/relationships/image" Target="../media/image16.png"/><Relationship Id="rId5" Type="http://schemas.openxmlformats.org/officeDocument/2006/relationships/hyperlink" Target="https://en.wikipedia.org/wiki/Gartner_hype_cycle" TargetMode="External"/><Relationship Id="rId6" Type="http://schemas.openxmlformats.org/officeDocument/2006/relationships/hyperlink" Target="https://creativecommons.org/licenses/by-sa/3.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docs.google.com/document/d/1w_CpioUXP2J3-7f_064WqLeoG8Uxki0AIkJFB_1hVjQ/edit?usp=sharing"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2A4A"/>
        </a:solidFill>
      </p:bgPr>
    </p:bg>
    <p:spTree>
      <p:nvGrpSpPr>
        <p:cNvPr id="58" name="Shape 58"/>
        <p:cNvGrpSpPr/>
        <p:nvPr/>
      </p:nvGrpSpPr>
      <p:grpSpPr>
        <a:xfrm>
          <a:off x="0" y="0"/>
          <a:ext cx="0" cy="0"/>
          <a:chOff x="0" y="0"/>
          <a:chExt cx="0" cy="0"/>
        </a:xfrm>
      </p:grpSpPr>
      <p:sp>
        <p:nvSpPr>
          <p:cNvPr id="59" name="Google Shape;59;p13"/>
          <p:cNvSpPr txBox="1"/>
          <p:nvPr>
            <p:ph type="ctrTitle"/>
          </p:nvPr>
        </p:nvSpPr>
        <p:spPr>
          <a:xfrm>
            <a:off x="578925" y="743925"/>
            <a:ext cx="4656300" cy="985200"/>
          </a:xfrm>
          <a:prstGeom prst="rect">
            <a:avLst/>
          </a:prstGeom>
        </p:spPr>
        <p:txBody>
          <a:bodyPr anchorCtr="0" anchor="b" bIns="91425" lIns="91425" spcFirstLastPara="1" rIns="91425" wrap="square" tIns="91425">
            <a:spAutoFit/>
          </a:bodyPr>
          <a:lstStyle/>
          <a:p>
            <a:pPr indent="0" lvl="0" marL="0" rtl="0" algn="l">
              <a:spcBef>
                <a:spcPts val="0"/>
              </a:spcBef>
              <a:spcAft>
                <a:spcPts val="0"/>
              </a:spcAft>
              <a:buNone/>
            </a:pPr>
            <a:r>
              <a:rPr lang="en"/>
              <a:t>Lesson 8</a:t>
            </a:r>
            <a:endParaRPr>
              <a:solidFill>
                <a:srgbClr val="FFFFFF"/>
              </a:solidFill>
              <a:latin typeface="Francois One"/>
              <a:ea typeface="Francois One"/>
              <a:cs typeface="Francois One"/>
              <a:sym typeface="Francois One"/>
            </a:endParaRPr>
          </a:p>
        </p:txBody>
      </p:sp>
      <p:sp>
        <p:nvSpPr>
          <p:cNvPr id="60" name="Google Shape;60;p13"/>
          <p:cNvSpPr txBox="1"/>
          <p:nvPr>
            <p:ph idx="1" type="subTitle"/>
          </p:nvPr>
        </p:nvSpPr>
        <p:spPr>
          <a:xfrm>
            <a:off x="579000" y="1621225"/>
            <a:ext cx="4797000" cy="6156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a:t>The Future of AI</a:t>
            </a:r>
            <a:endParaRPr>
              <a:solidFill>
                <a:srgbClr val="30DDAE"/>
              </a:solidFill>
              <a:latin typeface="Francois One"/>
              <a:ea typeface="Francois One"/>
              <a:cs typeface="Francois One"/>
              <a:sym typeface="Francois One"/>
            </a:endParaRPr>
          </a:p>
        </p:txBody>
      </p:sp>
      <p:sp>
        <p:nvSpPr>
          <p:cNvPr id="61" name="Google Shape;61;p13"/>
          <p:cNvSpPr txBox="1"/>
          <p:nvPr>
            <p:ph idx="4294967295" type="body"/>
          </p:nvPr>
        </p:nvSpPr>
        <p:spPr>
          <a:xfrm>
            <a:off x="6285725" y="4736975"/>
            <a:ext cx="2757300" cy="304500"/>
          </a:xfrm>
          <a:prstGeom prst="rect">
            <a:avLst/>
          </a:prstGeom>
        </p:spPr>
        <p:txBody>
          <a:bodyPr anchorCtr="0" anchor="t" bIns="91425" lIns="91425" spcFirstLastPara="1" rIns="91425" wrap="square" tIns="91425">
            <a:noAutofit/>
          </a:bodyPr>
          <a:lstStyle/>
          <a:p>
            <a:pPr indent="0" lvl="0" marL="0" rtl="0" algn="r">
              <a:lnSpc>
                <a:spcPct val="150000"/>
              </a:lnSpc>
              <a:spcBef>
                <a:spcPts val="0"/>
              </a:spcBef>
              <a:spcAft>
                <a:spcPts val="0"/>
              </a:spcAft>
              <a:buNone/>
            </a:pPr>
            <a:r>
              <a:rPr lang="en" sz="1400">
                <a:solidFill>
                  <a:srgbClr val="CCCCCC"/>
                </a:solidFill>
              </a:rPr>
              <a:t>tfa.org.au</a:t>
            </a:r>
            <a:endParaRPr sz="1400">
              <a:solidFill>
                <a:srgbClr val="CCCCCC"/>
              </a:solidFill>
            </a:endParaRPr>
          </a:p>
          <a:p>
            <a:pPr indent="0" lvl="0" marL="0" rtl="0" algn="r">
              <a:lnSpc>
                <a:spcPct val="150000"/>
              </a:lnSpc>
              <a:spcBef>
                <a:spcPts val="1600"/>
              </a:spcBef>
              <a:spcAft>
                <a:spcPts val="1600"/>
              </a:spcAft>
              <a:buNone/>
            </a:pPr>
            <a:r>
              <a:t/>
            </a:r>
            <a:endParaRPr sz="1400">
              <a:solidFill>
                <a:srgbClr val="CCCCCC"/>
              </a:solidFill>
            </a:endParaRPr>
          </a:p>
        </p:txBody>
      </p:sp>
      <p:pic>
        <p:nvPicPr>
          <p:cNvPr id="62" name="Google Shape;62;p13"/>
          <p:cNvPicPr preferRelativeResize="0"/>
          <p:nvPr/>
        </p:nvPicPr>
        <p:blipFill>
          <a:blip r:embed="rId3">
            <a:alphaModFix/>
          </a:blip>
          <a:stretch>
            <a:fillRect/>
          </a:stretch>
        </p:blipFill>
        <p:spPr>
          <a:xfrm>
            <a:off x="2211775" y="2943175"/>
            <a:ext cx="1531450" cy="1531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near future</a:t>
            </a:r>
            <a:endParaRPr>
              <a:solidFill>
                <a:srgbClr val="25326F"/>
              </a:solidFill>
              <a:latin typeface="Francois One"/>
              <a:ea typeface="Francois One"/>
              <a:cs typeface="Francois One"/>
              <a:sym typeface="Francois One"/>
            </a:endParaRPr>
          </a:p>
        </p:txBody>
      </p:sp>
      <p:sp>
        <p:nvSpPr>
          <p:cNvPr id="157" name="Google Shape;157;p2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58" name="Google Shape;158;p22"/>
          <p:cNvSpPr txBox="1"/>
          <p:nvPr>
            <p:ph idx="1" type="body"/>
          </p:nvPr>
        </p:nvSpPr>
        <p:spPr>
          <a:xfrm>
            <a:off x="311700" y="1152475"/>
            <a:ext cx="5823900" cy="3795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500"/>
              <a:t>It’s easier to make predictions about the near future (1-2 years), compared to 5-10 years from now.</a:t>
            </a:r>
            <a:endParaRPr sz="1500"/>
          </a:p>
          <a:p>
            <a:pPr indent="0" lvl="0" marL="0" marR="0" rtl="0" algn="l">
              <a:lnSpc>
                <a:spcPct val="150000"/>
              </a:lnSpc>
              <a:spcBef>
                <a:spcPts val="1600"/>
              </a:spcBef>
              <a:spcAft>
                <a:spcPts val="0"/>
              </a:spcAft>
              <a:buNone/>
            </a:pPr>
            <a:r>
              <a:rPr lang="en" sz="1500"/>
              <a:t>The further into the future a prediction goes, the more guesses it depends on, and any one of those guesses could turn out wrong.</a:t>
            </a:r>
            <a:endParaRPr sz="1500"/>
          </a:p>
          <a:p>
            <a:pPr indent="0" lvl="0" marL="0" marR="0" rtl="0" algn="l">
              <a:lnSpc>
                <a:spcPct val="150000"/>
              </a:lnSpc>
              <a:spcBef>
                <a:spcPts val="1600"/>
              </a:spcBef>
              <a:spcAft>
                <a:spcPts val="0"/>
              </a:spcAft>
              <a:buNone/>
            </a:pPr>
            <a:r>
              <a:rPr lang="en" sz="1500"/>
              <a:t>Experts are often good at spotting what will change, but bad at predicting when. Self-driving cars are a classic example. They were confidently predicted for "a few years away" for over a decade).</a:t>
            </a:r>
            <a:endParaRPr sz="1500"/>
          </a:p>
          <a:p>
            <a:pPr indent="0" lvl="0" marL="0" marR="0" rtl="0" algn="l">
              <a:lnSpc>
                <a:spcPct val="150000"/>
              </a:lnSpc>
              <a:spcBef>
                <a:spcPts val="1600"/>
              </a:spcBef>
              <a:spcAft>
                <a:spcPts val="1600"/>
              </a:spcAft>
              <a:buNone/>
            </a:pPr>
            <a:r>
              <a:t/>
            </a:r>
            <a:endParaRPr sz="1500"/>
          </a:p>
        </p:txBody>
      </p:sp>
      <p:sp>
        <p:nvSpPr>
          <p:cNvPr id="159" name="Google Shape;159;p2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60" name="Google Shape;160;p22" title="gibblesmash-asdf-Qr67ewAPBvY-unsplash.jpg"/>
          <p:cNvPicPr preferRelativeResize="0"/>
          <p:nvPr/>
        </p:nvPicPr>
        <p:blipFill>
          <a:blip r:embed="rId3">
            <a:alphaModFix/>
          </a:blip>
          <a:stretch>
            <a:fillRect/>
          </a:stretch>
        </p:blipFill>
        <p:spPr>
          <a:xfrm>
            <a:off x="6288000" y="1170125"/>
            <a:ext cx="2703601" cy="2162352"/>
          </a:xfrm>
          <a:prstGeom prst="rect">
            <a:avLst/>
          </a:prstGeom>
          <a:noFill/>
          <a:ln cap="flat" cmpd="sng" w="9525">
            <a:solidFill>
              <a:schemeClr val="accent5"/>
            </a:solidFill>
            <a:prstDash val="solid"/>
            <a:round/>
            <a:headEnd len="sm" w="sm" type="none"/>
            <a:tailEnd len="sm" w="sm" type="none"/>
          </a:ln>
        </p:spPr>
      </p:pic>
      <p:sp>
        <p:nvSpPr>
          <p:cNvPr id="161" name="Google Shape;161;p22"/>
          <p:cNvSpPr txBox="1"/>
          <p:nvPr/>
        </p:nvSpPr>
        <p:spPr>
          <a:xfrm>
            <a:off x="6288000" y="3332475"/>
            <a:ext cx="2703600" cy="434100"/>
          </a:xfrm>
          <a:prstGeom prst="rect">
            <a:avLst/>
          </a:prstGeom>
          <a:solidFill>
            <a:schemeClr val="lt2"/>
          </a:solidFill>
          <a:ln cap="flat" cmpd="sng" w="9525">
            <a:solidFill>
              <a:schemeClr val="dk1"/>
            </a:solidFill>
            <a:prstDash val="solid"/>
            <a:round/>
            <a:headEnd len="sm" w="sm" type="none"/>
            <a:tailEnd len="sm" w="sm" type="none"/>
          </a:ln>
        </p:spPr>
        <p:txBody>
          <a:bodyPr anchorCtr="0" anchor="t" bIns="80775" lIns="80775" spcFirstLastPara="1" rIns="80775" wrap="square" tIns="80775">
            <a:noAutofit/>
          </a:bodyPr>
          <a:lstStyle/>
          <a:p>
            <a:pPr indent="0" lvl="0" marL="0" rtl="0" algn="ctr">
              <a:spcBef>
                <a:spcPts val="0"/>
              </a:spcBef>
              <a:spcAft>
                <a:spcPts val="0"/>
              </a:spcAft>
              <a:buNone/>
            </a:pPr>
            <a:r>
              <a:rPr lang="en" sz="1100">
                <a:solidFill>
                  <a:schemeClr val="lt1"/>
                </a:solidFill>
                <a:latin typeface="Inter"/>
                <a:ea typeface="Inter"/>
                <a:cs typeface="Inter"/>
                <a:sym typeface="Inter"/>
              </a:rPr>
              <a:t>Waymo by</a:t>
            </a:r>
            <a:r>
              <a:rPr lang="en" sz="1100">
                <a:solidFill>
                  <a:schemeClr val="lt1"/>
                </a:solidFill>
                <a:uFill>
                  <a:noFill/>
                </a:uFill>
                <a:latin typeface="Inter"/>
                <a:ea typeface="Inter"/>
                <a:cs typeface="Inter"/>
                <a:sym typeface="Inter"/>
                <a:hlinkClick r:id="rId4">
                  <a:extLst>
                    <a:ext uri="{A12FA001-AC4F-418D-AE19-62706E023703}">
                      <ahyp:hlinkClr val="tx"/>
                    </a:ext>
                  </a:extLst>
                </a:hlinkClick>
              </a:rPr>
              <a:t> </a:t>
            </a:r>
            <a:r>
              <a:rPr lang="en" sz="1100" u="sng">
                <a:solidFill>
                  <a:schemeClr val="lt1"/>
                </a:solidFill>
                <a:latin typeface="Inter"/>
                <a:ea typeface="Inter"/>
                <a:cs typeface="Inter"/>
                <a:sym typeface="Inter"/>
                <a:hlinkClick r:id="rId5">
                  <a:extLst>
                    <a:ext uri="{A12FA001-AC4F-418D-AE19-62706E023703}">
                      <ahyp:hlinkClr val="tx"/>
                    </a:ext>
                  </a:extLst>
                </a:hlinkClick>
              </a:rPr>
              <a:t>gibblesmash asdf</a:t>
            </a:r>
            <a:r>
              <a:rPr lang="en" sz="1100">
                <a:solidFill>
                  <a:schemeClr val="lt1"/>
                </a:solidFill>
                <a:latin typeface="Inter"/>
                <a:ea typeface="Inter"/>
                <a:cs typeface="Inter"/>
                <a:sym typeface="Inter"/>
              </a:rPr>
              <a:t> on</a:t>
            </a:r>
            <a:r>
              <a:rPr lang="en" sz="1100">
                <a:solidFill>
                  <a:schemeClr val="lt1"/>
                </a:solidFill>
                <a:uFill>
                  <a:noFill/>
                </a:uFill>
                <a:latin typeface="Inter"/>
                <a:ea typeface="Inter"/>
                <a:cs typeface="Inter"/>
                <a:sym typeface="Inter"/>
                <a:hlinkClick r:id="rId6">
                  <a:extLst>
                    <a:ext uri="{A12FA001-AC4F-418D-AE19-62706E023703}">
                      <ahyp:hlinkClr val="tx"/>
                    </a:ext>
                  </a:extLst>
                </a:hlinkClick>
              </a:rPr>
              <a:t> </a:t>
            </a:r>
            <a:r>
              <a:rPr lang="en" sz="1100" u="sng">
                <a:solidFill>
                  <a:schemeClr val="lt1"/>
                </a:solidFill>
                <a:latin typeface="Inter"/>
                <a:ea typeface="Inter"/>
                <a:cs typeface="Inter"/>
                <a:sym typeface="Inter"/>
                <a:hlinkClick r:id="rId7">
                  <a:extLst>
                    <a:ext uri="{A12FA001-AC4F-418D-AE19-62706E023703}">
                      <ahyp:hlinkClr val="tx"/>
                    </a:ext>
                  </a:extLst>
                </a:hlinkClick>
              </a:rPr>
              <a:t>Unsplash</a:t>
            </a:r>
            <a:r>
              <a:rPr lang="en" sz="1100">
                <a:solidFill>
                  <a:schemeClr val="lt1"/>
                </a:solidFill>
                <a:latin typeface="Inter"/>
                <a:ea typeface="Inter"/>
                <a:cs typeface="Inter"/>
                <a:sym typeface="Inter"/>
              </a:rPr>
              <a:t> </a:t>
            </a:r>
            <a:endParaRPr sz="1100">
              <a:solidFill>
                <a:schemeClr val="lt1"/>
              </a:solidFill>
              <a:latin typeface="Inter"/>
              <a:ea typeface="Inter"/>
              <a:cs typeface="Inter"/>
              <a:sym typeface="Inte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near future: LLMs in 1 - 2 years</a:t>
            </a:r>
            <a:endParaRPr>
              <a:solidFill>
                <a:srgbClr val="25326F"/>
              </a:solidFill>
              <a:latin typeface="Francois One"/>
              <a:ea typeface="Francois One"/>
              <a:cs typeface="Francois One"/>
              <a:sym typeface="Francois One"/>
            </a:endParaRPr>
          </a:p>
        </p:txBody>
      </p:sp>
      <p:sp>
        <p:nvSpPr>
          <p:cNvPr id="167" name="Google Shape;167;p2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68" name="Google Shape;168;p23"/>
          <p:cNvSpPr txBox="1"/>
          <p:nvPr>
            <p:ph idx="1" type="body"/>
          </p:nvPr>
        </p:nvSpPr>
        <p:spPr>
          <a:xfrm>
            <a:off x="311700" y="1152475"/>
            <a:ext cx="5642700" cy="3795900"/>
          </a:xfrm>
          <a:prstGeom prst="rect">
            <a:avLst/>
          </a:prstGeom>
        </p:spPr>
        <p:txBody>
          <a:bodyPr anchorCtr="0" anchor="t" bIns="91425" lIns="91425" spcFirstLastPara="1" rIns="91425" wrap="square" tIns="91425">
            <a:noAutofit/>
          </a:bodyPr>
          <a:lstStyle/>
          <a:p>
            <a:pPr indent="-323850" lvl="0" marL="457200" marR="0" rtl="0" algn="l">
              <a:lnSpc>
                <a:spcPct val="150000"/>
              </a:lnSpc>
              <a:spcBef>
                <a:spcPts val="0"/>
              </a:spcBef>
              <a:spcAft>
                <a:spcPts val="0"/>
              </a:spcAft>
              <a:buSzPts val="1500"/>
              <a:buChar char="●"/>
            </a:pPr>
            <a:r>
              <a:rPr b="1" lang="en" sz="1500"/>
              <a:t>More agents, less chat.</a:t>
            </a:r>
            <a:r>
              <a:rPr lang="en" sz="1500"/>
              <a:t> Models take actions, not just answer questions</a:t>
            </a:r>
            <a:endParaRPr sz="1500"/>
          </a:p>
          <a:p>
            <a:pPr indent="-323850" lvl="0" marL="457200" marR="0" rtl="0" algn="l">
              <a:lnSpc>
                <a:spcPct val="150000"/>
              </a:lnSpc>
              <a:spcBef>
                <a:spcPts val="0"/>
              </a:spcBef>
              <a:spcAft>
                <a:spcPts val="0"/>
              </a:spcAft>
              <a:buSzPts val="1500"/>
              <a:buChar char="●"/>
            </a:pPr>
            <a:r>
              <a:rPr b="1" lang="en" sz="1500"/>
              <a:t>Multimodal by default.</a:t>
            </a:r>
            <a:r>
              <a:rPr lang="en" sz="1500"/>
              <a:t> Seeing, hearing, and talking become standard, not special features</a:t>
            </a:r>
            <a:endParaRPr sz="1500"/>
          </a:p>
          <a:p>
            <a:pPr indent="-323850" lvl="0" marL="457200" marR="0" rtl="0" algn="l">
              <a:lnSpc>
                <a:spcPct val="150000"/>
              </a:lnSpc>
              <a:spcBef>
                <a:spcPts val="0"/>
              </a:spcBef>
              <a:spcAft>
                <a:spcPts val="0"/>
              </a:spcAft>
              <a:buSzPts val="1500"/>
              <a:buChar char="●"/>
            </a:pPr>
            <a:r>
              <a:rPr b="1" lang="en" sz="1500"/>
              <a:t>Smaller, faster models.</a:t>
            </a:r>
            <a:r>
              <a:rPr lang="en" sz="1500"/>
              <a:t> More AI running directly on phones and laptops, not just in data centres</a:t>
            </a:r>
            <a:endParaRPr sz="1500"/>
          </a:p>
          <a:p>
            <a:pPr indent="-323850" lvl="0" marL="457200" marR="0" rtl="0" algn="l">
              <a:lnSpc>
                <a:spcPct val="150000"/>
              </a:lnSpc>
              <a:spcBef>
                <a:spcPts val="0"/>
              </a:spcBef>
              <a:spcAft>
                <a:spcPts val="0"/>
              </a:spcAft>
              <a:buSzPts val="1500"/>
              <a:buChar char="●"/>
            </a:pPr>
            <a:r>
              <a:rPr b="1" lang="en" sz="1500"/>
              <a:t>Live information. </a:t>
            </a:r>
            <a:r>
              <a:rPr lang="en" sz="1500"/>
              <a:t>More models connected to real-time search, less reliant on outdated training data</a:t>
            </a:r>
            <a:endParaRPr sz="1500"/>
          </a:p>
          <a:p>
            <a:pPr indent="-323850" lvl="0" marL="457200" marR="0" rtl="0" algn="l">
              <a:lnSpc>
                <a:spcPct val="150000"/>
              </a:lnSpc>
              <a:spcBef>
                <a:spcPts val="0"/>
              </a:spcBef>
              <a:spcAft>
                <a:spcPts val="0"/>
              </a:spcAft>
              <a:buSzPts val="1500"/>
              <a:buChar char="●"/>
            </a:pPr>
            <a:r>
              <a:rPr b="1" lang="en" sz="1500"/>
              <a:t>Better reasoning, not just bigger.</a:t>
            </a:r>
            <a:r>
              <a:rPr lang="en" sz="1500"/>
              <a:t> Models trained to "think it through," not just scale up</a:t>
            </a:r>
            <a:endParaRPr sz="1500"/>
          </a:p>
          <a:p>
            <a:pPr indent="0" lvl="0" marL="1371600" marR="0" rtl="0" algn="l">
              <a:lnSpc>
                <a:spcPct val="150000"/>
              </a:lnSpc>
              <a:spcBef>
                <a:spcPts val="1600"/>
              </a:spcBef>
              <a:spcAft>
                <a:spcPts val="1600"/>
              </a:spcAft>
              <a:buNone/>
            </a:pPr>
            <a:r>
              <a:t/>
            </a:r>
            <a:endParaRPr sz="1500"/>
          </a:p>
        </p:txBody>
      </p:sp>
      <p:sp>
        <p:nvSpPr>
          <p:cNvPr id="169" name="Google Shape;169;p2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70" name="Google Shape;170;p23" title="aerps-com-P5sGqNT_Aj8-unsplash.jpg"/>
          <p:cNvPicPr preferRelativeResize="0"/>
          <p:nvPr/>
        </p:nvPicPr>
        <p:blipFill rotWithShape="1">
          <a:blip r:embed="rId3">
            <a:alphaModFix/>
          </a:blip>
          <a:srcRect b="0" l="18458" r="10765" t="0"/>
          <a:stretch/>
        </p:blipFill>
        <p:spPr>
          <a:xfrm>
            <a:off x="6065375" y="1261200"/>
            <a:ext cx="2803374" cy="2639876"/>
          </a:xfrm>
          <a:prstGeom prst="rect">
            <a:avLst/>
          </a:prstGeom>
          <a:noFill/>
          <a:ln cap="flat" cmpd="sng" w="9525">
            <a:solidFill>
              <a:schemeClr val="accent2"/>
            </a:solidFill>
            <a:prstDash val="solid"/>
            <a:round/>
            <a:headEnd len="sm" w="sm" type="none"/>
            <a:tailEnd len="sm" w="sm" type="none"/>
          </a:ln>
        </p:spPr>
      </p:pic>
      <p:sp>
        <p:nvSpPr>
          <p:cNvPr id="171" name="Google Shape;171;p23"/>
          <p:cNvSpPr txBox="1"/>
          <p:nvPr/>
        </p:nvSpPr>
        <p:spPr>
          <a:xfrm>
            <a:off x="6065375" y="3901075"/>
            <a:ext cx="2803500" cy="315000"/>
          </a:xfrm>
          <a:prstGeom prst="rect">
            <a:avLst/>
          </a:prstGeom>
          <a:solidFill>
            <a:schemeClr val="lt2"/>
          </a:solidFill>
          <a:ln cap="flat" cmpd="sng" w="9525">
            <a:solidFill>
              <a:schemeClr val="accent2"/>
            </a:solidFill>
            <a:prstDash val="solid"/>
            <a:round/>
            <a:headEnd len="sm" w="sm" type="none"/>
            <a:tailEnd len="sm" w="sm" type="none"/>
          </a:ln>
        </p:spPr>
        <p:txBody>
          <a:bodyPr anchorCtr="0" anchor="t" bIns="80775" lIns="80775" spcFirstLastPara="1" rIns="80775" wrap="square" tIns="80775">
            <a:noAutofit/>
          </a:bodyPr>
          <a:lstStyle/>
          <a:p>
            <a:pPr indent="0" lvl="0" marL="0" rtl="0" algn="ctr">
              <a:spcBef>
                <a:spcPts val="0"/>
              </a:spcBef>
              <a:spcAft>
                <a:spcPts val="0"/>
              </a:spcAft>
              <a:buNone/>
            </a:pPr>
            <a:r>
              <a:rPr lang="en" sz="1100">
                <a:solidFill>
                  <a:schemeClr val="lt1"/>
                </a:solidFill>
                <a:latin typeface="Inter"/>
                <a:ea typeface="Inter"/>
                <a:cs typeface="Inter"/>
                <a:sym typeface="Inter"/>
              </a:rPr>
              <a:t>Photo by</a:t>
            </a:r>
            <a:r>
              <a:rPr lang="en" sz="1100">
                <a:solidFill>
                  <a:schemeClr val="lt1"/>
                </a:solidFill>
                <a:uFill>
                  <a:noFill/>
                </a:uFill>
                <a:latin typeface="Inter"/>
                <a:ea typeface="Inter"/>
                <a:cs typeface="Inter"/>
                <a:sym typeface="Inter"/>
                <a:hlinkClick r:id="rId4">
                  <a:extLst>
                    <a:ext uri="{A12FA001-AC4F-418D-AE19-62706E023703}">
                      <ahyp:hlinkClr val="tx"/>
                    </a:ext>
                  </a:extLst>
                </a:hlinkClick>
              </a:rPr>
              <a:t> </a:t>
            </a:r>
            <a:r>
              <a:rPr lang="en" sz="1100" u="sng">
                <a:solidFill>
                  <a:schemeClr val="lt1"/>
                </a:solidFill>
                <a:latin typeface="Inter"/>
                <a:ea typeface="Inter"/>
                <a:cs typeface="Inter"/>
                <a:sym typeface="Inter"/>
                <a:hlinkClick r:id="rId5">
                  <a:extLst>
                    <a:ext uri="{A12FA001-AC4F-418D-AE19-62706E023703}">
                      <ahyp:hlinkClr val="tx"/>
                    </a:ext>
                  </a:extLst>
                </a:hlinkClick>
              </a:rPr>
              <a:t>Aerps.com</a:t>
            </a:r>
            <a:r>
              <a:rPr lang="en" sz="1100">
                <a:solidFill>
                  <a:schemeClr val="lt1"/>
                </a:solidFill>
                <a:latin typeface="Inter"/>
                <a:ea typeface="Inter"/>
                <a:cs typeface="Inter"/>
                <a:sym typeface="Inter"/>
              </a:rPr>
              <a:t> on</a:t>
            </a:r>
            <a:r>
              <a:rPr lang="en" sz="1100">
                <a:solidFill>
                  <a:schemeClr val="lt1"/>
                </a:solidFill>
                <a:uFill>
                  <a:noFill/>
                </a:uFill>
                <a:latin typeface="Inter"/>
                <a:ea typeface="Inter"/>
                <a:cs typeface="Inter"/>
                <a:sym typeface="Inter"/>
                <a:hlinkClick r:id="rId6">
                  <a:extLst>
                    <a:ext uri="{A12FA001-AC4F-418D-AE19-62706E023703}">
                      <ahyp:hlinkClr val="tx"/>
                    </a:ext>
                  </a:extLst>
                </a:hlinkClick>
              </a:rPr>
              <a:t> </a:t>
            </a:r>
            <a:r>
              <a:rPr lang="en" sz="1100" u="sng">
                <a:solidFill>
                  <a:schemeClr val="lt1"/>
                </a:solidFill>
                <a:latin typeface="Inter"/>
                <a:ea typeface="Inter"/>
                <a:cs typeface="Inter"/>
                <a:sym typeface="Inter"/>
                <a:hlinkClick r:id="rId7">
                  <a:extLst>
                    <a:ext uri="{A12FA001-AC4F-418D-AE19-62706E023703}">
                      <ahyp:hlinkClr val="tx"/>
                    </a:ext>
                  </a:extLst>
                </a:hlinkClick>
              </a:rPr>
              <a:t>Unsplash</a:t>
            </a:r>
            <a:r>
              <a:rPr lang="en" sz="1100">
                <a:solidFill>
                  <a:schemeClr val="lt1"/>
                </a:solidFill>
                <a:latin typeface="Inter"/>
                <a:ea typeface="Inter"/>
                <a:cs typeface="Inter"/>
                <a:sym typeface="Inter"/>
              </a:rPr>
              <a:t> </a:t>
            </a:r>
            <a:endParaRPr sz="972">
              <a:solidFill>
                <a:schemeClr val="lt1"/>
              </a:solidFill>
              <a:latin typeface="Inter"/>
              <a:ea typeface="Inter"/>
              <a:cs typeface="Inter"/>
              <a:sym typeface="Inte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near future: More </a:t>
            </a:r>
            <a:r>
              <a:rPr lang="en"/>
              <a:t>open</a:t>
            </a:r>
            <a:r>
              <a:rPr lang="en"/>
              <a:t> models</a:t>
            </a:r>
            <a:endParaRPr>
              <a:solidFill>
                <a:srgbClr val="25326F"/>
              </a:solidFill>
              <a:latin typeface="Francois One"/>
              <a:ea typeface="Francois One"/>
              <a:cs typeface="Francois One"/>
              <a:sym typeface="Francois One"/>
            </a:endParaRPr>
          </a:p>
        </p:txBody>
      </p:sp>
      <p:sp>
        <p:nvSpPr>
          <p:cNvPr id="177" name="Google Shape;177;p2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78" name="Google Shape;178;p24"/>
          <p:cNvSpPr txBox="1"/>
          <p:nvPr>
            <p:ph idx="1" type="body"/>
          </p:nvPr>
        </p:nvSpPr>
        <p:spPr>
          <a:xfrm>
            <a:off x="311700" y="1152475"/>
            <a:ext cx="5920500" cy="3795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500"/>
              <a:t>Free, open-weight AI models (ones you can </a:t>
            </a:r>
            <a:r>
              <a:rPr lang="en" sz="1500"/>
              <a:t>download and run but you can’t access their training data) </a:t>
            </a:r>
            <a:r>
              <a:rPr lang="en" sz="1500"/>
              <a:t>are getting almost as good as the ones you pay for. </a:t>
            </a:r>
            <a:endParaRPr sz="1500"/>
          </a:p>
          <a:p>
            <a:pPr indent="0" lvl="0" marL="0" marR="0" rtl="0" algn="l">
              <a:lnSpc>
                <a:spcPct val="150000"/>
              </a:lnSpc>
              <a:spcBef>
                <a:spcPts val="1600"/>
              </a:spcBef>
              <a:spcAft>
                <a:spcPts val="0"/>
              </a:spcAft>
              <a:buNone/>
            </a:pPr>
            <a:r>
              <a:rPr lang="en" sz="1500"/>
              <a:t>Moonshot’s Kimi K3 model topped the leaderboard on one benchmark test and equalled </a:t>
            </a:r>
            <a:r>
              <a:rPr lang="en" sz="1500"/>
              <a:t>the latest OpenAI model on another one. </a:t>
            </a:r>
            <a:endParaRPr sz="1500"/>
          </a:p>
          <a:p>
            <a:pPr indent="0" lvl="0" marL="0" marR="0" rtl="0" algn="l">
              <a:lnSpc>
                <a:spcPct val="150000"/>
              </a:lnSpc>
              <a:spcBef>
                <a:spcPts val="1600"/>
              </a:spcBef>
              <a:spcAft>
                <a:spcPts val="0"/>
              </a:spcAft>
              <a:buNone/>
            </a:pPr>
            <a:r>
              <a:rPr lang="en" sz="1500"/>
              <a:t>In the future, we'll probably see both kinds of models: paid, closed models for performance and support, and open-weight models for </a:t>
            </a:r>
            <a:r>
              <a:rPr lang="en" sz="1500"/>
              <a:t>anyone who wants more control over their own AI. </a:t>
            </a:r>
            <a:endParaRPr sz="1500"/>
          </a:p>
          <a:p>
            <a:pPr indent="0" lvl="0" marL="0" marR="0" rtl="0" algn="l">
              <a:lnSpc>
                <a:spcPct val="150000"/>
              </a:lnSpc>
              <a:spcBef>
                <a:spcPts val="1600"/>
              </a:spcBef>
              <a:spcAft>
                <a:spcPts val="1600"/>
              </a:spcAft>
              <a:buNone/>
            </a:pPr>
            <a:r>
              <a:t/>
            </a:r>
            <a:endParaRPr sz="1500"/>
          </a:p>
        </p:txBody>
      </p:sp>
      <p:sp>
        <p:nvSpPr>
          <p:cNvPr id="179" name="Google Shape;179;p2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80" name="Google Shape;180;p24" title="finn-hackshaw-FQgI8AD-BSg-unsplash.jpg"/>
          <p:cNvPicPr preferRelativeResize="0"/>
          <p:nvPr/>
        </p:nvPicPr>
        <p:blipFill>
          <a:blip r:embed="rId3">
            <a:alphaModFix/>
          </a:blip>
          <a:stretch>
            <a:fillRect/>
          </a:stretch>
        </p:blipFill>
        <p:spPr>
          <a:xfrm>
            <a:off x="6384600" y="1170125"/>
            <a:ext cx="2607002" cy="1737577"/>
          </a:xfrm>
          <a:prstGeom prst="rect">
            <a:avLst/>
          </a:prstGeom>
          <a:noFill/>
          <a:ln cap="flat" cmpd="sng" w="9525">
            <a:solidFill>
              <a:schemeClr val="accent2"/>
            </a:solidFill>
            <a:prstDash val="solid"/>
            <a:round/>
            <a:headEnd len="sm" w="sm" type="none"/>
            <a:tailEnd len="sm" w="sm" type="none"/>
          </a:ln>
        </p:spPr>
      </p:pic>
      <p:sp>
        <p:nvSpPr>
          <p:cNvPr id="181" name="Google Shape;181;p24"/>
          <p:cNvSpPr txBox="1"/>
          <p:nvPr/>
        </p:nvSpPr>
        <p:spPr>
          <a:xfrm>
            <a:off x="6384600" y="2907700"/>
            <a:ext cx="2607000" cy="393600"/>
          </a:xfrm>
          <a:prstGeom prst="rect">
            <a:avLst/>
          </a:prstGeom>
          <a:solidFill>
            <a:schemeClr val="lt2"/>
          </a:solidFill>
          <a:ln cap="flat" cmpd="sng" w="9525">
            <a:solidFill>
              <a:schemeClr val="accent2"/>
            </a:solidFill>
            <a:prstDash val="solid"/>
            <a:round/>
            <a:headEnd len="sm" w="sm" type="none"/>
            <a:tailEnd len="sm" w="sm" type="none"/>
          </a:ln>
        </p:spPr>
        <p:txBody>
          <a:bodyPr anchorCtr="0" anchor="t" bIns="80775" lIns="80775" spcFirstLastPara="1" rIns="80775" wrap="square" tIns="80775">
            <a:noAutofit/>
          </a:bodyPr>
          <a:lstStyle/>
          <a:p>
            <a:pPr indent="0" lvl="0" marL="0" rtl="0" algn="ctr">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Finn Hackshaw</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r>
              <a:rPr lang="en" sz="1100">
                <a:solidFill>
                  <a:schemeClr val="lt1"/>
                </a:solidFill>
              </a:rPr>
              <a:t> </a:t>
            </a:r>
            <a:endParaRPr sz="11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near future: medical applications</a:t>
            </a:r>
            <a:endParaRPr>
              <a:solidFill>
                <a:srgbClr val="25326F"/>
              </a:solidFill>
              <a:latin typeface="Francois One"/>
              <a:ea typeface="Francois One"/>
              <a:cs typeface="Francois One"/>
              <a:sym typeface="Francois One"/>
            </a:endParaRPr>
          </a:p>
        </p:txBody>
      </p:sp>
      <p:sp>
        <p:nvSpPr>
          <p:cNvPr id="187" name="Google Shape;187;p2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88" name="Google Shape;188;p25"/>
          <p:cNvSpPr txBox="1"/>
          <p:nvPr>
            <p:ph idx="1" type="body"/>
          </p:nvPr>
        </p:nvSpPr>
        <p:spPr>
          <a:xfrm>
            <a:off x="311700" y="1152475"/>
            <a:ext cx="6449700" cy="3795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1" lang="en" sz="1500"/>
              <a:t>Diagnosis:</a:t>
            </a:r>
            <a:r>
              <a:rPr lang="en" sz="1500"/>
              <a:t> AI is increasingly helping doctors spot patterns in scans, test results, and symptoms faster.</a:t>
            </a:r>
            <a:endParaRPr sz="1500"/>
          </a:p>
          <a:p>
            <a:pPr indent="0" lvl="0" marL="0" marR="0" rtl="0" algn="l">
              <a:lnSpc>
                <a:spcPct val="100000"/>
              </a:lnSpc>
              <a:spcBef>
                <a:spcPts val="1600"/>
              </a:spcBef>
              <a:spcAft>
                <a:spcPts val="0"/>
              </a:spcAft>
              <a:buNone/>
            </a:pPr>
            <a:r>
              <a:rPr b="1" lang="en" sz="1500"/>
              <a:t>Record keeping: </a:t>
            </a:r>
            <a:r>
              <a:rPr lang="en" sz="1500"/>
              <a:t>tools like the Australian </a:t>
            </a:r>
            <a:r>
              <a:rPr lang="en" sz="1500" u="sng">
                <a:solidFill>
                  <a:schemeClr val="hlink"/>
                </a:solidFill>
                <a:hlinkClick r:id="rId3"/>
              </a:rPr>
              <a:t>Heidi Health</a:t>
            </a:r>
            <a:r>
              <a:rPr lang="en" sz="1500"/>
              <a:t> listen in on a doctor's appointment and automatically write up the clinical notes, freeing doctors to actually focus on the patient instead of typing.</a:t>
            </a:r>
            <a:endParaRPr sz="1500"/>
          </a:p>
          <a:p>
            <a:pPr indent="0" lvl="0" marL="0" marR="0" rtl="0" algn="l">
              <a:lnSpc>
                <a:spcPct val="100000"/>
              </a:lnSpc>
              <a:spcBef>
                <a:spcPts val="1600"/>
              </a:spcBef>
              <a:spcAft>
                <a:spcPts val="0"/>
              </a:spcAft>
              <a:buNone/>
            </a:pPr>
            <a:r>
              <a:rPr b="1" lang="en" sz="1500"/>
              <a:t>Curing "incurable" diseases: </a:t>
            </a:r>
            <a:r>
              <a:rPr lang="en" sz="1500"/>
              <a:t>MIT scientists used AI to scan millions of chemicals in days instead of years. They found new antibiotics that could fight dangerous superbugs.</a:t>
            </a:r>
            <a:endParaRPr sz="1500"/>
          </a:p>
          <a:p>
            <a:pPr indent="0" lvl="0" marL="0" marR="0" rtl="0" algn="l">
              <a:lnSpc>
                <a:spcPct val="100000"/>
              </a:lnSpc>
              <a:spcBef>
                <a:spcPts val="1600"/>
              </a:spcBef>
              <a:spcAft>
                <a:spcPts val="0"/>
              </a:spcAft>
              <a:buNone/>
            </a:pPr>
            <a:r>
              <a:rPr b="1" lang="en" sz="1500"/>
              <a:t>Surgical robots:</a:t>
            </a:r>
            <a:r>
              <a:rPr lang="en" sz="1500"/>
              <a:t> robots like the </a:t>
            </a:r>
            <a:r>
              <a:rPr lang="en" sz="1500" u="sng">
                <a:solidFill>
                  <a:schemeClr val="hlink"/>
                </a:solidFill>
                <a:hlinkClick r:id="rId4"/>
              </a:rPr>
              <a:t>Da Vinci</a:t>
            </a:r>
            <a:r>
              <a:rPr lang="en" sz="1500"/>
              <a:t> system already assist surgeons with extremely precise, steady movements no human hand could match alone and </a:t>
            </a:r>
            <a:r>
              <a:rPr lang="en" sz="1500" u="sng">
                <a:solidFill>
                  <a:schemeClr val="hlink"/>
                </a:solidFill>
                <a:hlinkClick r:id="rId5"/>
              </a:rPr>
              <a:t>Remedy Robotics</a:t>
            </a:r>
            <a:r>
              <a:rPr lang="en" sz="1500"/>
              <a:t>, an Australian company, has successfully trialed a completely remote operation.</a:t>
            </a:r>
            <a:endParaRPr sz="1500"/>
          </a:p>
          <a:p>
            <a:pPr indent="0" lvl="0" marL="0" marR="0" rtl="0" algn="l">
              <a:lnSpc>
                <a:spcPct val="100000"/>
              </a:lnSpc>
              <a:spcBef>
                <a:spcPts val="1600"/>
              </a:spcBef>
              <a:spcAft>
                <a:spcPts val="1600"/>
              </a:spcAft>
              <a:buNone/>
            </a:pPr>
            <a:r>
              <a:t/>
            </a:r>
            <a:endParaRPr sz="1500"/>
          </a:p>
        </p:txBody>
      </p:sp>
      <p:sp>
        <p:nvSpPr>
          <p:cNvPr id="189" name="Google Shape;189;p2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190" name="Google Shape;190;p25"/>
          <p:cNvSpPr txBox="1"/>
          <p:nvPr/>
        </p:nvSpPr>
        <p:spPr>
          <a:xfrm>
            <a:off x="6729350" y="4312250"/>
            <a:ext cx="2174400" cy="636000"/>
          </a:xfrm>
          <a:prstGeom prst="rect">
            <a:avLst/>
          </a:prstGeom>
          <a:solidFill>
            <a:schemeClr val="lt2"/>
          </a:solidFill>
          <a:ln cap="flat" cmpd="sng" w="9525">
            <a:solidFill>
              <a:schemeClr val="dk1"/>
            </a:solidFill>
            <a:prstDash val="solid"/>
            <a:round/>
            <a:headEnd len="sm" w="sm" type="none"/>
            <a:tailEnd len="sm" w="sm" type="none"/>
          </a:ln>
        </p:spPr>
        <p:txBody>
          <a:bodyPr anchorCtr="0" anchor="t" bIns="80775" lIns="80775" spcFirstLastPara="1" rIns="80775" wrap="square" tIns="80775">
            <a:noAutofit/>
          </a:bodyPr>
          <a:lstStyle/>
          <a:p>
            <a:pPr indent="0" lvl="0" marL="0" rtl="0" algn="l">
              <a:spcBef>
                <a:spcPts val="0"/>
              </a:spcBef>
              <a:spcAft>
                <a:spcPts val="0"/>
              </a:spcAft>
              <a:buNone/>
            </a:pPr>
            <a:r>
              <a:rPr lang="en" sz="1100">
                <a:solidFill>
                  <a:schemeClr val="lt1"/>
                </a:solidFill>
              </a:rPr>
              <a:t>Da Vinci robot by </a:t>
            </a:r>
            <a:r>
              <a:rPr lang="en" sz="1100" u="sng">
                <a:solidFill>
                  <a:schemeClr val="lt1"/>
                </a:solidFill>
                <a:hlinkClick r:id="rId6">
                  <a:extLst>
                    <a:ext uri="{A12FA001-AC4F-418D-AE19-62706E023703}">
                      <ahyp:hlinkClr val="tx"/>
                    </a:ext>
                  </a:extLst>
                </a:hlinkClick>
              </a:rPr>
              <a:t>A.BourgeoisP</a:t>
            </a:r>
            <a:r>
              <a:rPr lang="en">
                <a:solidFill>
                  <a:schemeClr val="lt1"/>
                </a:solidFill>
              </a:rPr>
              <a:t> </a:t>
            </a:r>
            <a:r>
              <a:rPr lang="en" sz="1100" u="sng">
                <a:solidFill>
                  <a:schemeClr val="lt1"/>
                </a:solidFill>
                <a:hlinkClick r:id="rId7">
                  <a:extLst>
                    <a:ext uri="{A12FA001-AC4F-418D-AE19-62706E023703}">
                      <ahyp:hlinkClr val="tx"/>
                    </a:ext>
                  </a:extLst>
                </a:hlinkClick>
              </a:rPr>
              <a:t>CC BY-SA 4.0</a:t>
            </a:r>
            <a:r>
              <a:rPr lang="en" sz="1100">
                <a:solidFill>
                  <a:schemeClr val="lt1"/>
                </a:solidFill>
              </a:rPr>
              <a:t> via Wikimedia Commons</a:t>
            </a:r>
            <a:endParaRPr sz="972">
              <a:solidFill>
                <a:schemeClr val="lt1"/>
              </a:solidFill>
              <a:latin typeface="Roboto"/>
              <a:ea typeface="Roboto"/>
              <a:cs typeface="Roboto"/>
              <a:sym typeface="Roboto"/>
            </a:endParaRPr>
          </a:p>
        </p:txBody>
      </p:sp>
      <p:pic>
        <p:nvPicPr>
          <p:cNvPr id="191" name="Google Shape;191;p25" title="330px-2023-09_-_Robot_chirurgien_Da_Vinci_Xi_-_Centre_hospitalier_de_Vesoul_-_04.jpg"/>
          <p:cNvPicPr preferRelativeResize="0"/>
          <p:nvPr/>
        </p:nvPicPr>
        <p:blipFill>
          <a:blip r:embed="rId8">
            <a:alphaModFix/>
          </a:blip>
          <a:stretch>
            <a:fillRect/>
          </a:stretch>
        </p:blipFill>
        <p:spPr>
          <a:xfrm>
            <a:off x="6729362" y="1017725"/>
            <a:ext cx="2174375" cy="3294525"/>
          </a:xfrm>
          <a:prstGeom prst="rect">
            <a:avLst/>
          </a:prstGeom>
          <a:noFill/>
          <a:ln cap="flat" cmpd="sng" w="9525">
            <a:solidFill>
              <a:schemeClr val="accent2"/>
            </a:solidFill>
            <a:prstDash val="solid"/>
            <a:round/>
            <a:headEnd len="sm" w="sm" type="none"/>
            <a:tailEnd len="sm" w="sm" type="none"/>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near future: Abi the robot</a:t>
            </a:r>
            <a:endParaRPr>
              <a:solidFill>
                <a:srgbClr val="25326F"/>
              </a:solidFill>
              <a:latin typeface="Francois One"/>
              <a:ea typeface="Francois One"/>
              <a:cs typeface="Francois One"/>
              <a:sym typeface="Francois One"/>
            </a:endParaRPr>
          </a:p>
        </p:txBody>
      </p:sp>
      <p:sp>
        <p:nvSpPr>
          <p:cNvPr id="197" name="Google Shape;197;p2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98" name="Google Shape;198;p2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descr="Customers and residents share their stories of Abi, the empathetic humanoid companion robot for aged care and assisted living communities from Andromeda Robotics.&#10;&#10;Hear from senior aged care executives and residents who regularly interact with Abi as they share their experiences of Abi, including how she engages in group activities, sparks conversations in up to 90 languages, and brings more joy and connection into residents’ routines.&#10;&#10;If you’re exploring how technology can support resident wellbeing, life enrichment, social connection, and staff capacity, this is a glimpse into what’s possible with Abi.&#10;&#10;Learn more about Andromeda &amp; Abi:&#10;🌐 Website home: https://andromedarobotics.ai&#10;✍️ Abi waitlist: https://andromedarobotics.ai/us-waitlist" id="199" name="Google Shape;199;p26" title="Meet Abi | A best friend out of the box from Andromeda Robotics">
            <a:hlinkClick r:id="rId3"/>
          </p:cNvPr>
          <p:cNvPicPr preferRelativeResize="0"/>
          <p:nvPr/>
        </p:nvPicPr>
        <p:blipFill>
          <a:blip r:embed="rId4">
            <a:alphaModFix/>
          </a:blip>
          <a:stretch>
            <a:fillRect/>
          </a:stretch>
        </p:blipFill>
        <p:spPr>
          <a:xfrm>
            <a:off x="1782863" y="1129538"/>
            <a:ext cx="5578275" cy="3137775"/>
          </a:xfrm>
          <a:prstGeom prst="rect">
            <a:avLst/>
          </a:prstGeom>
          <a:noFill/>
          <a:ln cap="flat" cmpd="sng" w="9525">
            <a:solidFill>
              <a:schemeClr val="accent2"/>
            </a:solidFill>
            <a:prstDash val="solid"/>
            <a:round/>
            <a:headEnd len="sm" w="sm" type="none"/>
            <a:tailEnd len="sm" w="sm" type="none"/>
          </a:ln>
        </p:spPr>
      </p:pic>
      <p:sp>
        <p:nvSpPr>
          <p:cNvPr id="200" name="Google Shape;200;p26"/>
          <p:cNvSpPr txBox="1"/>
          <p:nvPr/>
        </p:nvSpPr>
        <p:spPr>
          <a:xfrm>
            <a:off x="1782875" y="4267300"/>
            <a:ext cx="5578200" cy="572700"/>
          </a:xfrm>
          <a:prstGeom prst="rect">
            <a:avLst/>
          </a:prstGeom>
          <a:solidFill>
            <a:schemeClr val="lt2"/>
          </a:solidFill>
          <a:ln cap="flat" cmpd="sng" w="9525">
            <a:solidFill>
              <a:srgbClr val="000000"/>
            </a:solidFill>
            <a:prstDash val="solid"/>
            <a:round/>
            <a:headEnd len="sm" w="sm" type="none"/>
            <a:tailEnd len="sm" w="sm" type="none"/>
          </a:ln>
        </p:spPr>
        <p:txBody>
          <a:bodyPr anchorCtr="0" anchor="t" bIns="84250" lIns="84250" spcFirstLastPara="1" rIns="84250" wrap="square" tIns="84250">
            <a:noAutofit/>
          </a:bodyPr>
          <a:lstStyle/>
          <a:p>
            <a:pPr indent="0" lvl="0" marL="0" rtl="0" algn="ctr">
              <a:spcBef>
                <a:spcPts val="0"/>
              </a:spcBef>
              <a:spcAft>
                <a:spcPts val="0"/>
              </a:spcAft>
              <a:buNone/>
            </a:pPr>
            <a:r>
              <a:rPr lang="en" sz="1214">
                <a:solidFill>
                  <a:schemeClr val="lt1"/>
                </a:solidFill>
                <a:latin typeface="Inter"/>
                <a:ea typeface="Inter"/>
                <a:cs typeface="Inter"/>
                <a:sym typeface="Inter"/>
              </a:rPr>
              <a:t>Meet Abi | A best friend out of the box from Andromeda Robotics</a:t>
            </a:r>
            <a:endParaRPr sz="1214">
              <a:solidFill>
                <a:schemeClr val="lt1"/>
              </a:solidFill>
              <a:latin typeface="Inter"/>
              <a:ea typeface="Inter"/>
              <a:cs typeface="Inter"/>
              <a:sym typeface="Inter"/>
            </a:endParaRPr>
          </a:p>
          <a:p>
            <a:pPr indent="0" lvl="0" marL="0" rtl="0" algn="ctr">
              <a:spcBef>
                <a:spcPts val="0"/>
              </a:spcBef>
              <a:spcAft>
                <a:spcPts val="0"/>
              </a:spcAft>
              <a:buNone/>
            </a:pPr>
            <a:r>
              <a:rPr lang="en" sz="1214">
                <a:solidFill>
                  <a:schemeClr val="lt1"/>
                </a:solidFill>
                <a:latin typeface="Inter"/>
                <a:ea typeface="Inter"/>
                <a:cs typeface="Inter"/>
                <a:sym typeface="Inter"/>
              </a:rPr>
              <a:t>Source: </a:t>
            </a:r>
            <a:r>
              <a:rPr lang="en" sz="1214" u="sng">
                <a:solidFill>
                  <a:schemeClr val="lt1"/>
                </a:solidFill>
                <a:latin typeface="Inter"/>
                <a:ea typeface="Inter"/>
                <a:cs typeface="Inter"/>
                <a:sym typeface="Inter"/>
                <a:hlinkClick r:id="rId5">
                  <a:extLst>
                    <a:ext uri="{A12FA001-AC4F-418D-AE19-62706E023703}">
                      <ahyp:hlinkClr val="tx"/>
                    </a:ext>
                  </a:extLst>
                </a:hlinkClick>
              </a:rPr>
              <a:t>YouTube</a:t>
            </a:r>
            <a:endParaRPr sz="1214">
              <a:solidFill>
                <a:schemeClr val="lt1"/>
              </a:solidFill>
              <a:latin typeface="Inter"/>
              <a:ea typeface="Inter"/>
              <a:cs typeface="Inter"/>
              <a:sym typeface="In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1000"/>
                                        <p:tgtEl>
                                          <p:spTgt spid="1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near future: Embodied AI</a:t>
            </a:r>
            <a:endParaRPr>
              <a:solidFill>
                <a:srgbClr val="25326F"/>
              </a:solidFill>
              <a:latin typeface="Francois One"/>
              <a:ea typeface="Francois One"/>
              <a:cs typeface="Francois One"/>
              <a:sym typeface="Francois One"/>
            </a:endParaRPr>
          </a:p>
        </p:txBody>
      </p:sp>
      <p:sp>
        <p:nvSpPr>
          <p:cNvPr id="206" name="Google Shape;206;p2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07" name="Google Shape;207;p27"/>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1" lang="en" sz="1600"/>
              <a:t>At home: </a:t>
            </a:r>
            <a:r>
              <a:rPr lang="en" sz="1600"/>
              <a:t>robot assistants that don't just answer questions but can unpack groceries, remind an elderly person to take medication, or call for help if someone falls.</a:t>
            </a:r>
            <a:endParaRPr sz="1600"/>
          </a:p>
          <a:p>
            <a:pPr indent="0" lvl="0" marL="0" marR="0" rtl="0" algn="l">
              <a:lnSpc>
                <a:spcPct val="100000"/>
              </a:lnSpc>
              <a:spcBef>
                <a:spcPts val="1600"/>
              </a:spcBef>
              <a:spcAft>
                <a:spcPts val="0"/>
              </a:spcAft>
              <a:buNone/>
            </a:pPr>
            <a:r>
              <a:rPr b="1" lang="en" sz="1600"/>
              <a:t>At work: </a:t>
            </a:r>
            <a:r>
              <a:rPr lang="en" sz="1600"/>
              <a:t>a single AI agent could run dozens of robot bodies across a warehouse, construction site, or hospital at once.</a:t>
            </a:r>
            <a:endParaRPr sz="1600"/>
          </a:p>
          <a:p>
            <a:pPr indent="0" lvl="0" marL="0" marR="0" rtl="0" algn="l">
              <a:lnSpc>
                <a:spcPct val="100000"/>
              </a:lnSpc>
              <a:spcBef>
                <a:spcPts val="1600"/>
              </a:spcBef>
              <a:spcAft>
                <a:spcPts val="0"/>
              </a:spcAft>
              <a:buNone/>
            </a:pPr>
            <a:r>
              <a:rPr b="1" lang="en" sz="1600"/>
              <a:t>In dangerous places: </a:t>
            </a:r>
            <a:r>
              <a:rPr lang="en" sz="1600"/>
              <a:t>agents in robots could handle bushfire fighting, deep sea repair, or nuclear clean-up with minimal human involvement.</a:t>
            </a:r>
            <a:endParaRPr sz="1600"/>
          </a:p>
          <a:p>
            <a:pPr indent="0" lvl="0" marL="0" marR="0" rtl="0" algn="l">
              <a:lnSpc>
                <a:spcPct val="100000"/>
              </a:lnSpc>
              <a:spcBef>
                <a:spcPts val="1600"/>
              </a:spcBef>
              <a:spcAft>
                <a:spcPts val="0"/>
              </a:spcAft>
              <a:buNone/>
            </a:pPr>
            <a:r>
              <a:rPr b="1" lang="en" sz="1600"/>
              <a:t>At school: </a:t>
            </a:r>
            <a:r>
              <a:rPr lang="en" sz="1600"/>
              <a:t>a robot agent that notices a student is stuck, sits beside them, explains the concept a different way, and flags to the teacher that three students in the corner have been confused about the same thing for 20 minutes.</a:t>
            </a:r>
            <a:endParaRPr sz="1600"/>
          </a:p>
          <a:p>
            <a:pPr indent="0" lvl="0" marL="0" marR="0" rtl="0" algn="l">
              <a:lnSpc>
                <a:spcPct val="100000"/>
              </a:lnSpc>
              <a:spcBef>
                <a:spcPts val="1600"/>
              </a:spcBef>
              <a:spcAft>
                <a:spcPts val="1600"/>
              </a:spcAft>
              <a:buNone/>
            </a:pPr>
            <a:r>
              <a:t/>
            </a:r>
            <a:endParaRPr b="1" sz="1600"/>
          </a:p>
        </p:txBody>
      </p:sp>
      <p:sp>
        <p:nvSpPr>
          <p:cNvPr id="208" name="Google Shape;208;p2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near future: AI in space</a:t>
            </a:r>
            <a:endParaRPr>
              <a:solidFill>
                <a:srgbClr val="25326F"/>
              </a:solidFill>
              <a:latin typeface="Francois One"/>
              <a:ea typeface="Francois One"/>
              <a:cs typeface="Francois One"/>
              <a:sym typeface="Francois One"/>
            </a:endParaRPr>
          </a:p>
        </p:txBody>
      </p:sp>
      <p:sp>
        <p:nvSpPr>
          <p:cNvPr id="214" name="Google Shape;214;p2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15" name="Google Shape;215;p28"/>
          <p:cNvSpPr txBox="1"/>
          <p:nvPr>
            <p:ph idx="1" type="body"/>
          </p:nvPr>
        </p:nvSpPr>
        <p:spPr>
          <a:xfrm>
            <a:off x="311700" y="1152475"/>
            <a:ext cx="5766300" cy="37506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500"/>
              <a:t>AI is being used in developing space technologies already and its use is </a:t>
            </a:r>
            <a:r>
              <a:rPr lang="en" sz="1500"/>
              <a:t>likely</a:t>
            </a:r>
            <a:r>
              <a:rPr lang="en" sz="1500"/>
              <a:t> to expand in the near future.</a:t>
            </a:r>
            <a:endParaRPr sz="1500"/>
          </a:p>
          <a:p>
            <a:pPr indent="0" lvl="0" marL="0" marR="0" rtl="0" algn="l">
              <a:lnSpc>
                <a:spcPct val="150000"/>
              </a:lnSpc>
              <a:spcBef>
                <a:spcPts val="1600"/>
              </a:spcBef>
              <a:spcAft>
                <a:spcPts val="0"/>
              </a:spcAft>
              <a:buNone/>
            </a:pPr>
            <a:r>
              <a:rPr lang="en" sz="1500"/>
              <a:t>SpaceX filed plans for a constellation of up to one million satellites to act as an orbital AI data centre.</a:t>
            </a:r>
            <a:endParaRPr sz="1500"/>
          </a:p>
          <a:p>
            <a:pPr indent="0" lvl="0" marL="0" marR="0" rtl="0" algn="l">
              <a:lnSpc>
                <a:spcPct val="150000"/>
              </a:lnSpc>
              <a:spcBef>
                <a:spcPts val="1600"/>
              </a:spcBef>
              <a:spcAft>
                <a:spcPts val="0"/>
              </a:spcAft>
              <a:buNone/>
            </a:pPr>
            <a:r>
              <a:rPr lang="en" sz="1500"/>
              <a:t>Blue Origin has  filed plans for its own satellite data centre network, called Project Sunrise, aiming for 51,000+ satellites. </a:t>
            </a:r>
            <a:endParaRPr sz="1500"/>
          </a:p>
          <a:p>
            <a:pPr indent="0" lvl="0" marL="0" rtl="0" algn="l">
              <a:lnSpc>
                <a:spcPct val="150000"/>
              </a:lnSpc>
              <a:spcBef>
                <a:spcPts val="1600"/>
              </a:spcBef>
              <a:spcAft>
                <a:spcPts val="0"/>
              </a:spcAft>
              <a:buNone/>
            </a:pPr>
            <a:r>
              <a:rPr lang="en" sz="1500"/>
              <a:t>Germany's </a:t>
            </a:r>
            <a:r>
              <a:rPr lang="en" sz="1500" u="sng">
                <a:solidFill>
                  <a:schemeClr val="hlink"/>
                </a:solidFill>
                <a:hlinkClick r:id="rId3"/>
              </a:rPr>
              <a:t>LeLaR</a:t>
            </a:r>
            <a:r>
              <a:rPr lang="en" sz="1500"/>
              <a:t> project has already shown a satellite using AI to reorient itself in orbit with no human input.</a:t>
            </a:r>
            <a:endParaRPr sz="1500"/>
          </a:p>
          <a:p>
            <a:pPr indent="0" lvl="0" marL="0" rtl="0" algn="l">
              <a:lnSpc>
                <a:spcPct val="150000"/>
              </a:lnSpc>
              <a:spcBef>
                <a:spcPts val="1600"/>
              </a:spcBef>
              <a:spcAft>
                <a:spcPts val="1600"/>
              </a:spcAft>
              <a:buNone/>
            </a:pPr>
            <a:r>
              <a:t/>
            </a:r>
            <a:endParaRPr sz="1300"/>
          </a:p>
        </p:txBody>
      </p:sp>
      <p:sp>
        <p:nvSpPr>
          <p:cNvPr id="216" name="Google Shape;216;p2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17" name="Google Shape;217;p28" title="rocket-launch.jpg"/>
          <p:cNvPicPr preferRelativeResize="0"/>
          <p:nvPr/>
        </p:nvPicPr>
        <p:blipFill rotWithShape="1">
          <a:blip r:embed="rId4">
            <a:alphaModFix/>
          </a:blip>
          <a:srcRect b="0" l="35501" r="0" t="0"/>
          <a:stretch/>
        </p:blipFill>
        <p:spPr>
          <a:xfrm>
            <a:off x="6078075" y="729513"/>
            <a:ext cx="2790675" cy="2435402"/>
          </a:xfrm>
          <a:prstGeom prst="rect">
            <a:avLst/>
          </a:prstGeom>
          <a:noFill/>
          <a:ln cap="flat" cmpd="sng" w="9525">
            <a:solidFill>
              <a:schemeClr val="accent2"/>
            </a:solidFill>
            <a:prstDash val="solid"/>
            <a:round/>
            <a:headEnd len="sm" w="sm" type="none"/>
            <a:tailEnd len="sm" w="sm" type="none"/>
          </a:ln>
        </p:spPr>
      </p:pic>
      <p:sp>
        <p:nvSpPr>
          <p:cNvPr id="218" name="Google Shape;218;p28"/>
          <p:cNvSpPr txBox="1"/>
          <p:nvPr/>
        </p:nvSpPr>
        <p:spPr>
          <a:xfrm>
            <a:off x="6078100" y="3164925"/>
            <a:ext cx="2790600" cy="349800"/>
          </a:xfrm>
          <a:prstGeom prst="rect">
            <a:avLst/>
          </a:prstGeom>
          <a:solidFill>
            <a:schemeClr val="lt2"/>
          </a:solidFill>
          <a:ln cap="flat" cmpd="sng" w="9525">
            <a:solidFill>
              <a:schemeClr val="accent2"/>
            </a:solidFill>
            <a:prstDash val="solid"/>
            <a:round/>
            <a:headEnd len="sm" w="sm" type="none"/>
            <a:tailEnd len="sm" w="sm" type="none"/>
          </a:ln>
        </p:spPr>
        <p:txBody>
          <a:bodyPr anchorCtr="0" anchor="t" bIns="80775" lIns="80775" spcFirstLastPara="1" rIns="80775" wrap="square" tIns="80775">
            <a:noAutofit/>
          </a:bodyPr>
          <a:lstStyle/>
          <a:p>
            <a:pPr indent="0" lvl="0" marL="0" rtl="0" algn="ctr">
              <a:spcBef>
                <a:spcPts val="0"/>
              </a:spcBef>
              <a:spcAft>
                <a:spcPts val="0"/>
              </a:spcAft>
              <a:buNone/>
            </a:pPr>
            <a:r>
              <a:rPr lang="en" sz="1100" u="sng">
                <a:solidFill>
                  <a:schemeClr val="lt1"/>
                </a:solidFill>
                <a:hlinkClick r:id="rId5">
                  <a:extLst>
                    <a:ext uri="{A12FA001-AC4F-418D-AE19-62706E023703}">
                      <ahyp:hlinkClr val="tx"/>
                    </a:ext>
                  </a:extLst>
                </a:hlinkClick>
              </a:rPr>
              <a:t>Amazon </a:t>
            </a:r>
            <a:r>
              <a:rPr lang="en" sz="1100">
                <a:solidFill>
                  <a:schemeClr val="lt1"/>
                </a:solidFill>
              </a:rPr>
              <a:t>satellite launch</a:t>
            </a:r>
            <a:endParaRPr sz="972">
              <a:solidFill>
                <a:schemeClr val="lt1"/>
              </a:solidFill>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2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near future: what have you seen?</a:t>
            </a:r>
            <a:endParaRPr>
              <a:solidFill>
                <a:srgbClr val="25326F"/>
              </a:solidFill>
              <a:latin typeface="Francois One"/>
              <a:ea typeface="Francois One"/>
              <a:cs typeface="Francois One"/>
              <a:sym typeface="Francois One"/>
            </a:endParaRPr>
          </a:p>
        </p:txBody>
      </p:sp>
      <p:sp>
        <p:nvSpPr>
          <p:cNvPr id="224" name="Google Shape;224;p2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25" name="Google Shape;225;p29"/>
          <p:cNvSpPr txBox="1"/>
          <p:nvPr>
            <p:ph idx="1" type="body"/>
          </p:nvPr>
        </p:nvSpPr>
        <p:spPr>
          <a:xfrm>
            <a:off x="311700" y="1152475"/>
            <a:ext cx="7050000" cy="37506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600"/>
              <a:t>Have you seen any predictions about AI in the next 1-2 years? </a:t>
            </a:r>
            <a:endParaRPr sz="1600"/>
          </a:p>
          <a:p>
            <a:pPr indent="0" lvl="0" marL="0" rtl="0" algn="l">
              <a:lnSpc>
                <a:spcPct val="150000"/>
              </a:lnSpc>
              <a:spcBef>
                <a:spcPts val="1600"/>
              </a:spcBef>
              <a:spcAft>
                <a:spcPts val="0"/>
              </a:spcAft>
              <a:buNone/>
            </a:pPr>
            <a:r>
              <a:rPr lang="en" sz="1600"/>
              <a:t>What do you think about those predictions?</a:t>
            </a:r>
            <a:endParaRPr sz="1600"/>
          </a:p>
          <a:p>
            <a:pPr indent="0" lvl="0" marL="0" rtl="0" algn="l">
              <a:lnSpc>
                <a:spcPct val="150000"/>
              </a:lnSpc>
              <a:spcBef>
                <a:spcPts val="1600"/>
              </a:spcBef>
              <a:spcAft>
                <a:spcPts val="1600"/>
              </a:spcAft>
              <a:buNone/>
            </a:pPr>
            <a:r>
              <a:t/>
            </a:r>
            <a:endParaRPr sz="1400"/>
          </a:p>
        </p:txBody>
      </p:sp>
      <p:sp>
        <p:nvSpPr>
          <p:cNvPr id="226" name="Google Shape;226;p2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27" name="Google Shape;227;p29"/>
          <p:cNvPicPr preferRelativeResize="0"/>
          <p:nvPr/>
        </p:nvPicPr>
        <p:blipFill>
          <a:blip r:embed="rId3">
            <a:alphaModFix/>
          </a:blip>
          <a:stretch>
            <a:fillRect/>
          </a:stretch>
        </p:blipFill>
        <p:spPr>
          <a:xfrm>
            <a:off x="3134263" y="2360592"/>
            <a:ext cx="2315800" cy="23158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 and the future of work</a:t>
            </a:r>
            <a:endParaRPr>
              <a:solidFill>
                <a:srgbClr val="25326F"/>
              </a:solidFill>
              <a:latin typeface="Francois One"/>
              <a:ea typeface="Francois One"/>
              <a:cs typeface="Francois One"/>
              <a:sym typeface="Francois One"/>
            </a:endParaRPr>
          </a:p>
        </p:txBody>
      </p:sp>
      <p:sp>
        <p:nvSpPr>
          <p:cNvPr id="233" name="Google Shape;233;p3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34" name="Google Shape;234;p30"/>
          <p:cNvSpPr txBox="1"/>
          <p:nvPr>
            <p:ph idx="1" type="body"/>
          </p:nvPr>
        </p:nvSpPr>
        <p:spPr>
          <a:xfrm>
            <a:off x="311700" y="1152475"/>
            <a:ext cx="5415900" cy="37506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500"/>
              <a:t>There have been lots of predictions about how AI will impact jobs. </a:t>
            </a:r>
            <a:endParaRPr sz="1500"/>
          </a:p>
          <a:p>
            <a:pPr indent="0" lvl="0" marL="0" rtl="0" algn="l">
              <a:lnSpc>
                <a:spcPct val="150000"/>
              </a:lnSpc>
              <a:spcBef>
                <a:spcPts val="1600"/>
              </a:spcBef>
              <a:spcAft>
                <a:spcPts val="0"/>
              </a:spcAft>
              <a:buNone/>
            </a:pPr>
            <a:r>
              <a:rPr lang="en" sz="1500"/>
              <a:t>Like other predictions, it’s hard to know what will happen.</a:t>
            </a:r>
            <a:endParaRPr sz="1500"/>
          </a:p>
          <a:p>
            <a:pPr indent="0" lvl="0" marL="0" rtl="0" algn="l">
              <a:lnSpc>
                <a:spcPct val="150000"/>
              </a:lnSpc>
              <a:spcBef>
                <a:spcPts val="1600"/>
              </a:spcBef>
              <a:spcAft>
                <a:spcPts val="0"/>
              </a:spcAft>
              <a:buNone/>
            </a:pPr>
            <a:r>
              <a:rPr lang="en" sz="1500"/>
              <a:t>It’s </a:t>
            </a:r>
            <a:r>
              <a:rPr lang="en" sz="1500"/>
              <a:t>likely that some tasks in different jobs will be able to completed independently by AI (or rules-based software).</a:t>
            </a:r>
            <a:endParaRPr sz="1500"/>
          </a:p>
          <a:p>
            <a:pPr indent="0" lvl="0" marL="0" rtl="0" algn="l">
              <a:lnSpc>
                <a:spcPct val="150000"/>
              </a:lnSpc>
              <a:spcBef>
                <a:spcPts val="1600"/>
              </a:spcBef>
              <a:spcAft>
                <a:spcPts val="0"/>
              </a:spcAft>
              <a:buNone/>
            </a:pPr>
            <a:r>
              <a:rPr lang="en" sz="1500"/>
              <a:t>We call this </a:t>
            </a:r>
            <a:r>
              <a:rPr b="1" lang="en" sz="1500">
                <a:latin typeface="Nunito"/>
                <a:ea typeface="Nunito"/>
                <a:cs typeface="Nunito"/>
                <a:sym typeface="Nunito"/>
              </a:rPr>
              <a:t>automation</a:t>
            </a:r>
            <a:r>
              <a:rPr lang="en" sz="1500"/>
              <a:t>: when a robot, software or AI carries out tasks without a human doing anything. For example, a robot making a coffee for a customer at a cafe.</a:t>
            </a:r>
            <a:endParaRPr sz="1500"/>
          </a:p>
          <a:p>
            <a:pPr indent="0" lvl="0" marL="0" rtl="0" algn="l">
              <a:lnSpc>
                <a:spcPct val="150000"/>
              </a:lnSpc>
              <a:spcBef>
                <a:spcPts val="1600"/>
              </a:spcBef>
              <a:spcAft>
                <a:spcPts val="0"/>
              </a:spcAft>
              <a:buNone/>
            </a:pPr>
            <a:r>
              <a:t/>
            </a:r>
            <a:endParaRPr sz="1500"/>
          </a:p>
          <a:p>
            <a:pPr indent="0" lvl="0" marL="0" rtl="0" algn="l">
              <a:lnSpc>
                <a:spcPct val="150000"/>
              </a:lnSpc>
              <a:spcBef>
                <a:spcPts val="1600"/>
              </a:spcBef>
              <a:spcAft>
                <a:spcPts val="1600"/>
              </a:spcAft>
              <a:buNone/>
            </a:pPr>
            <a:r>
              <a:t/>
            </a:r>
            <a:endParaRPr sz="1300"/>
          </a:p>
        </p:txBody>
      </p:sp>
      <p:sp>
        <p:nvSpPr>
          <p:cNvPr id="235" name="Google Shape;235;p3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36" name="Google Shape;236;p30"/>
          <p:cNvPicPr preferRelativeResize="0"/>
          <p:nvPr/>
        </p:nvPicPr>
        <p:blipFill>
          <a:blip r:embed="rId3">
            <a:alphaModFix/>
          </a:blip>
          <a:stretch>
            <a:fillRect/>
          </a:stretch>
        </p:blipFill>
        <p:spPr>
          <a:xfrm>
            <a:off x="6005498" y="614703"/>
            <a:ext cx="2817215" cy="3458880"/>
          </a:xfrm>
          <a:prstGeom prst="rect">
            <a:avLst/>
          </a:prstGeom>
          <a:noFill/>
          <a:ln cap="flat" cmpd="sng" w="9525">
            <a:solidFill>
              <a:schemeClr val="accent2"/>
            </a:solidFill>
            <a:prstDash val="solid"/>
            <a:round/>
            <a:headEnd len="sm" w="sm" type="none"/>
            <a:tailEnd len="sm" w="sm" type="none"/>
          </a:ln>
        </p:spPr>
      </p:pic>
      <p:sp>
        <p:nvSpPr>
          <p:cNvPr id="237" name="Google Shape;237;p30"/>
          <p:cNvSpPr txBox="1"/>
          <p:nvPr/>
        </p:nvSpPr>
        <p:spPr>
          <a:xfrm>
            <a:off x="6017005" y="4073591"/>
            <a:ext cx="2817300" cy="393600"/>
          </a:xfrm>
          <a:prstGeom prst="rect">
            <a:avLst/>
          </a:prstGeom>
          <a:solidFill>
            <a:schemeClr val="lt2"/>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Inter"/>
                <a:ea typeface="Inter"/>
                <a:cs typeface="Inter"/>
                <a:sym typeface="Inter"/>
              </a:rPr>
              <a:t>Source: </a:t>
            </a:r>
            <a:r>
              <a:rPr lang="en" u="sng">
                <a:solidFill>
                  <a:schemeClr val="accent6"/>
                </a:solidFill>
                <a:latin typeface="Inter"/>
                <a:ea typeface="Inter"/>
                <a:cs typeface="Inter"/>
                <a:sym typeface="Inter"/>
                <a:hlinkClick r:id="rId4">
                  <a:extLst>
                    <a:ext uri="{A12FA001-AC4F-418D-AE19-62706E023703}">
                      <ahyp:hlinkClr val="tx"/>
                    </a:ext>
                  </a:extLst>
                </a:hlinkClick>
              </a:rPr>
              <a:t>Business Insider</a:t>
            </a:r>
            <a:endParaRPr>
              <a:solidFill>
                <a:schemeClr val="accent6"/>
              </a:solidFill>
              <a:latin typeface="Inter"/>
              <a:ea typeface="Inter"/>
              <a:cs typeface="Inter"/>
              <a:sym typeface="Inte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Automation</a:t>
            </a:r>
            <a:endParaRPr>
              <a:solidFill>
                <a:srgbClr val="25326F"/>
              </a:solidFill>
              <a:latin typeface="Francois One"/>
              <a:ea typeface="Francois One"/>
              <a:cs typeface="Francois One"/>
              <a:sym typeface="Francois One"/>
            </a:endParaRPr>
          </a:p>
        </p:txBody>
      </p:sp>
      <p:sp>
        <p:nvSpPr>
          <p:cNvPr id="243" name="Google Shape;243;p3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44" name="Google Shape;244;p31"/>
          <p:cNvSpPr txBox="1"/>
          <p:nvPr>
            <p:ph idx="1" type="body"/>
          </p:nvPr>
        </p:nvSpPr>
        <p:spPr>
          <a:xfrm>
            <a:off x="311700" y="1023550"/>
            <a:ext cx="5470800" cy="3795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500"/>
              <a:t>Jobs have disappeared before, </a:t>
            </a:r>
            <a:r>
              <a:rPr i="1" lang="en" sz="1500"/>
              <a:t>lamplighters </a:t>
            </a:r>
            <a:r>
              <a:rPr lang="en" sz="1500"/>
              <a:t>(who lit street gas lamps by hand) and </a:t>
            </a:r>
            <a:r>
              <a:rPr i="1" lang="en" sz="1500"/>
              <a:t>knocker-uppers</a:t>
            </a:r>
            <a:r>
              <a:rPr lang="en" sz="1500"/>
              <a:t> (who woke people up for work before alarm clocks) vanished once new technology took over.</a:t>
            </a:r>
            <a:endParaRPr sz="1500"/>
          </a:p>
          <a:p>
            <a:pPr indent="0" lvl="0" marL="0" marR="0" rtl="0" algn="l">
              <a:lnSpc>
                <a:spcPct val="150000"/>
              </a:lnSpc>
              <a:spcBef>
                <a:spcPts val="1600"/>
              </a:spcBef>
              <a:spcAft>
                <a:spcPts val="0"/>
              </a:spcAft>
              <a:buNone/>
            </a:pPr>
            <a:r>
              <a:rPr lang="en" sz="1500"/>
              <a:t>Many jobs still haven’t been automated despite advancements in technologies. </a:t>
            </a:r>
            <a:endParaRPr sz="1500"/>
          </a:p>
          <a:p>
            <a:pPr indent="0" lvl="0" marL="0" marR="0" rtl="0" algn="l">
              <a:lnSpc>
                <a:spcPct val="150000"/>
              </a:lnSpc>
              <a:spcBef>
                <a:spcPts val="1600"/>
              </a:spcBef>
              <a:spcAft>
                <a:spcPts val="0"/>
              </a:spcAft>
              <a:buNone/>
            </a:pPr>
            <a:r>
              <a:rPr lang="en" sz="1500"/>
              <a:t>Physical tasks like cooking and cleaning can be challenging to automate because collecting training data can be hard and because of </a:t>
            </a:r>
            <a:r>
              <a:rPr lang="en" sz="1500" u="sng">
                <a:solidFill>
                  <a:schemeClr val="hlink"/>
                </a:solidFill>
                <a:hlinkClick r:id="rId3"/>
              </a:rPr>
              <a:t>Moravec’s paradox</a:t>
            </a:r>
            <a:r>
              <a:rPr lang="en" sz="1500"/>
              <a:t>.</a:t>
            </a:r>
            <a:endParaRPr sz="1500"/>
          </a:p>
          <a:p>
            <a:pPr indent="0" lvl="0" marL="0" marR="0" rtl="0" algn="l">
              <a:lnSpc>
                <a:spcPct val="150000"/>
              </a:lnSpc>
              <a:spcBef>
                <a:spcPts val="1600"/>
              </a:spcBef>
              <a:spcAft>
                <a:spcPts val="1600"/>
              </a:spcAft>
              <a:buNone/>
            </a:pPr>
            <a:r>
              <a:t/>
            </a:r>
            <a:endParaRPr sz="1500"/>
          </a:p>
        </p:txBody>
      </p:sp>
      <p:sp>
        <p:nvSpPr>
          <p:cNvPr id="245" name="Google Shape;245;p3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46" name="Google Shape;246;p31" title="500px-Stockholmgas_1953.jpg"/>
          <p:cNvPicPr preferRelativeResize="0"/>
          <p:nvPr/>
        </p:nvPicPr>
        <p:blipFill>
          <a:blip r:embed="rId4">
            <a:alphaModFix/>
          </a:blip>
          <a:stretch>
            <a:fillRect/>
          </a:stretch>
        </p:blipFill>
        <p:spPr>
          <a:xfrm>
            <a:off x="5934900" y="1170125"/>
            <a:ext cx="3056700" cy="3081154"/>
          </a:xfrm>
          <a:prstGeom prst="rect">
            <a:avLst/>
          </a:prstGeom>
          <a:noFill/>
          <a:ln cap="flat" cmpd="sng" w="9525">
            <a:solidFill>
              <a:schemeClr val="accent2"/>
            </a:solidFill>
            <a:prstDash val="solid"/>
            <a:round/>
            <a:headEnd len="sm" w="sm" type="none"/>
            <a:tailEnd len="sm" w="sm" type="none"/>
          </a:ln>
        </p:spPr>
      </p:pic>
      <p:sp>
        <p:nvSpPr>
          <p:cNvPr id="247" name="Google Shape;247;p31"/>
          <p:cNvSpPr txBox="1"/>
          <p:nvPr/>
        </p:nvSpPr>
        <p:spPr>
          <a:xfrm>
            <a:off x="5934900" y="4251275"/>
            <a:ext cx="3056700" cy="315000"/>
          </a:xfrm>
          <a:prstGeom prst="rect">
            <a:avLst/>
          </a:prstGeom>
          <a:solidFill>
            <a:schemeClr val="lt2"/>
          </a:solidFill>
          <a:ln cap="flat" cmpd="sng" w="9525">
            <a:solidFill>
              <a:schemeClr val="dk1"/>
            </a:solidFill>
            <a:prstDash val="solid"/>
            <a:round/>
            <a:headEnd len="sm" w="sm" type="none"/>
            <a:tailEnd len="sm" w="sm" type="none"/>
          </a:ln>
        </p:spPr>
        <p:txBody>
          <a:bodyPr anchorCtr="0" anchor="t" bIns="80775" lIns="80775" spcFirstLastPara="1" rIns="80775" wrap="square" tIns="80775">
            <a:noAutofit/>
          </a:bodyPr>
          <a:lstStyle/>
          <a:p>
            <a:pPr indent="0" lvl="0" marL="0" rtl="0" algn="ctr">
              <a:spcBef>
                <a:spcPts val="0"/>
              </a:spcBef>
              <a:spcAft>
                <a:spcPts val="0"/>
              </a:spcAft>
              <a:buNone/>
            </a:pPr>
            <a:r>
              <a:rPr lang="en" sz="972">
                <a:solidFill>
                  <a:schemeClr val="lt1"/>
                </a:solidFill>
                <a:latin typeface="Inter"/>
                <a:ea typeface="Inter"/>
                <a:cs typeface="Inter"/>
                <a:sym typeface="Inter"/>
              </a:rPr>
              <a:t>Photo by Gunnar Lanz at </a:t>
            </a:r>
            <a:r>
              <a:rPr lang="en" sz="972" u="sng">
                <a:solidFill>
                  <a:schemeClr val="lt1"/>
                </a:solidFill>
                <a:latin typeface="Inter"/>
                <a:ea typeface="Inter"/>
                <a:cs typeface="Inter"/>
                <a:sym typeface="Inter"/>
                <a:hlinkClick r:id="rId5">
                  <a:extLst>
                    <a:ext uri="{A12FA001-AC4F-418D-AE19-62706E023703}">
                      <ahyp:hlinkClr val="tx"/>
                    </a:ext>
                  </a:extLst>
                </a:hlinkClick>
              </a:rPr>
              <a:t>Wikimedia Commons</a:t>
            </a:r>
            <a:endParaRPr sz="972">
              <a:solidFill>
                <a:schemeClr val="lt1"/>
              </a:solidFill>
              <a:latin typeface="Inter"/>
              <a:ea typeface="Inter"/>
              <a:cs typeface="Inter"/>
              <a:sym typeface="Inte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Learning objectives</a:t>
            </a:r>
            <a:endParaRPr>
              <a:solidFill>
                <a:srgbClr val="25326F"/>
              </a:solidFill>
              <a:latin typeface="Francois One"/>
              <a:ea typeface="Francois One"/>
              <a:cs typeface="Francois One"/>
              <a:sym typeface="Francois One"/>
            </a:endParaRPr>
          </a:p>
        </p:txBody>
      </p:sp>
      <p:sp>
        <p:nvSpPr>
          <p:cNvPr id="68" name="Google Shape;68;p1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9" name="Google Shape;69;p14"/>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600"/>
              <a:t>By the end of this lesson, you will learn about:</a:t>
            </a:r>
            <a:endParaRPr sz="1600"/>
          </a:p>
          <a:p>
            <a:pPr indent="-330200" lvl="0" marL="457200" marR="0" rtl="0" algn="l">
              <a:lnSpc>
                <a:spcPct val="150000"/>
              </a:lnSpc>
              <a:spcBef>
                <a:spcPts val="1600"/>
              </a:spcBef>
              <a:spcAft>
                <a:spcPts val="0"/>
              </a:spcAft>
              <a:buSzPts val="1600"/>
              <a:buChar char="●"/>
            </a:pPr>
            <a:r>
              <a:rPr lang="en" sz="1600"/>
              <a:t>What AI will look like in the future in many different areas of life</a:t>
            </a:r>
            <a:endParaRPr sz="1600"/>
          </a:p>
          <a:p>
            <a:pPr indent="-330200" lvl="0" marL="457200" marR="0" rtl="0" algn="l">
              <a:lnSpc>
                <a:spcPct val="150000"/>
              </a:lnSpc>
              <a:spcBef>
                <a:spcPts val="0"/>
              </a:spcBef>
              <a:spcAft>
                <a:spcPts val="0"/>
              </a:spcAft>
              <a:buSzPts val="1600"/>
              <a:buChar char="●"/>
            </a:pPr>
            <a:r>
              <a:rPr lang="en" sz="1600"/>
              <a:t>What AGI and superintelligence are and opinions on when and how they might be achieved</a:t>
            </a:r>
            <a:endParaRPr sz="1600"/>
          </a:p>
          <a:p>
            <a:pPr indent="-330200" lvl="0" marL="457200" marR="0" rtl="0" algn="l">
              <a:lnSpc>
                <a:spcPct val="150000"/>
              </a:lnSpc>
              <a:spcBef>
                <a:spcPts val="0"/>
              </a:spcBef>
              <a:spcAft>
                <a:spcPts val="0"/>
              </a:spcAft>
              <a:buSzPts val="1600"/>
              <a:buChar char="●"/>
            </a:pPr>
            <a:r>
              <a:rPr lang="en" sz="1600"/>
              <a:t>How humans will be impacted by AI: through augmentation and automation of </a:t>
            </a:r>
            <a:r>
              <a:rPr lang="en" sz="1600"/>
              <a:t>their jobs</a:t>
            </a:r>
            <a:endParaRPr sz="1600"/>
          </a:p>
          <a:p>
            <a:pPr indent="-330200" lvl="0" marL="457200" marR="0" rtl="0" algn="l">
              <a:lnSpc>
                <a:spcPct val="150000"/>
              </a:lnSpc>
              <a:spcBef>
                <a:spcPts val="0"/>
              </a:spcBef>
              <a:spcAft>
                <a:spcPts val="0"/>
              </a:spcAft>
              <a:buSzPts val="1600"/>
              <a:buChar char="●"/>
            </a:pPr>
            <a:r>
              <a:rPr lang="en" sz="1600"/>
              <a:t>Risks of AI in the future</a:t>
            </a:r>
            <a:endParaRPr sz="1600"/>
          </a:p>
          <a:p>
            <a:pPr indent="0" lvl="0" marL="0" rtl="0" algn="l">
              <a:lnSpc>
                <a:spcPct val="150000"/>
              </a:lnSpc>
              <a:spcBef>
                <a:spcPts val="1600"/>
              </a:spcBef>
              <a:spcAft>
                <a:spcPts val="1600"/>
              </a:spcAft>
              <a:buNone/>
            </a:pPr>
            <a:r>
              <a:t/>
            </a:r>
            <a:endParaRPr sz="1600"/>
          </a:p>
        </p:txBody>
      </p:sp>
      <p:sp>
        <p:nvSpPr>
          <p:cNvPr id="70" name="Google Shape;70;p1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Collection for Automation</a:t>
            </a:r>
            <a:endParaRPr>
              <a:solidFill>
                <a:srgbClr val="25326F"/>
              </a:solidFill>
              <a:latin typeface="Francois One"/>
              <a:ea typeface="Francois One"/>
              <a:cs typeface="Francois One"/>
              <a:sym typeface="Francois One"/>
            </a:endParaRPr>
          </a:p>
        </p:txBody>
      </p:sp>
      <p:sp>
        <p:nvSpPr>
          <p:cNvPr id="253" name="Google Shape;253;p3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54" name="Google Shape;254;p3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descr="Rich DeMuro meets a worker getting paid up to $50 an hour to wear a camera and record everyday chores. The footage is helping teach robots how to wash dishes, fold laundry and perform other household tasks.&#10;&#10;Follow @richontech for more tech news, gadget reviews and helpful tips." id="255" name="Google Shape;255;p32" title="People are getting paid to teach robots - Rich On Tech">
            <a:hlinkClick r:id="rId3"/>
          </p:cNvPr>
          <p:cNvPicPr preferRelativeResize="0"/>
          <p:nvPr/>
        </p:nvPicPr>
        <p:blipFill>
          <a:blip r:embed="rId4">
            <a:alphaModFix/>
          </a:blip>
          <a:stretch>
            <a:fillRect/>
          </a:stretch>
        </p:blipFill>
        <p:spPr>
          <a:xfrm>
            <a:off x="1839848" y="1072198"/>
            <a:ext cx="5331750" cy="2999100"/>
          </a:xfrm>
          <a:prstGeom prst="rect">
            <a:avLst/>
          </a:prstGeom>
          <a:noFill/>
          <a:ln cap="flat" cmpd="sng" w="9525">
            <a:solidFill>
              <a:schemeClr val="accent2"/>
            </a:solidFill>
            <a:prstDash val="solid"/>
            <a:round/>
            <a:headEnd len="sm" w="sm" type="none"/>
            <a:tailEnd len="sm" w="sm" type="none"/>
          </a:ln>
        </p:spPr>
      </p:pic>
      <p:sp>
        <p:nvSpPr>
          <p:cNvPr id="256" name="Google Shape;256;p32"/>
          <p:cNvSpPr txBox="1"/>
          <p:nvPr/>
        </p:nvSpPr>
        <p:spPr>
          <a:xfrm>
            <a:off x="1852641" y="4071300"/>
            <a:ext cx="5331900" cy="572700"/>
          </a:xfrm>
          <a:prstGeom prst="rect">
            <a:avLst/>
          </a:prstGeom>
          <a:solidFill>
            <a:schemeClr val="lt2"/>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lt1"/>
                </a:solidFill>
                <a:latin typeface="Inter"/>
                <a:ea typeface="Inter"/>
                <a:cs typeface="Inter"/>
                <a:sym typeface="Inter"/>
              </a:rPr>
              <a:t>People are getting paid to teach robots - Rich On Tech</a:t>
            </a:r>
            <a:br>
              <a:rPr lang="en" sz="1500">
                <a:solidFill>
                  <a:schemeClr val="lt1"/>
                </a:solidFill>
                <a:latin typeface="Inter"/>
                <a:ea typeface="Inter"/>
                <a:cs typeface="Inter"/>
                <a:sym typeface="Inter"/>
              </a:rPr>
            </a:br>
            <a:r>
              <a:rPr lang="en" sz="1500">
                <a:solidFill>
                  <a:schemeClr val="lt1"/>
                </a:solidFill>
                <a:latin typeface="Inter"/>
                <a:ea typeface="Inter"/>
                <a:cs typeface="Inter"/>
                <a:sym typeface="Inter"/>
              </a:rPr>
              <a:t>Source: </a:t>
            </a:r>
            <a:r>
              <a:rPr lang="en" sz="1500" u="sng">
                <a:solidFill>
                  <a:schemeClr val="lt1"/>
                </a:solidFill>
                <a:latin typeface="Inter"/>
                <a:ea typeface="Inter"/>
                <a:cs typeface="Inter"/>
                <a:sym typeface="Inter"/>
                <a:hlinkClick r:id="rId5">
                  <a:extLst>
                    <a:ext uri="{A12FA001-AC4F-418D-AE19-62706E023703}">
                      <ahyp:hlinkClr val="tx"/>
                    </a:ext>
                  </a:extLst>
                </a:hlinkClick>
              </a:rPr>
              <a:t>YouTube</a:t>
            </a:r>
            <a:endParaRPr sz="1500">
              <a:solidFill>
                <a:schemeClr val="lt1"/>
              </a:solidFill>
              <a:latin typeface="Inter"/>
              <a:ea typeface="Inter"/>
              <a:cs typeface="Inter"/>
              <a:sym typeface="In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1000"/>
                                        <p:tgtEl>
                                          <p:spTgt spid="2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3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Augmentation and work</a:t>
            </a:r>
            <a:endParaRPr>
              <a:solidFill>
                <a:srgbClr val="25326F"/>
              </a:solidFill>
              <a:latin typeface="Francois One"/>
              <a:ea typeface="Francois One"/>
              <a:cs typeface="Francois One"/>
              <a:sym typeface="Francois One"/>
            </a:endParaRPr>
          </a:p>
        </p:txBody>
      </p:sp>
      <p:sp>
        <p:nvSpPr>
          <p:cNvPr id="262" name="Google Shape;262;p3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63" name="Google Shape;263;p33"/>
          <p:cNvSpPr txBox="1"/>
          <p:nvPr>
            <p:ph idx="1" type="body"/>
          </p:nvPr>
        </p:nvSpPr>
        <p:spPr>
          <a:xfrm>
            <a:off x="311700" y="1152475"/>
            <a:ext cx="5453100" cy="34368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500"/>
              <a:t>Most jobs are made up of many smaller tasks, AI is more likely to automate some of those tasks, not the entire job.</a:t>
            </a:r>
            <a:endParaRPr sz="1500"/>
          </a:p>
          <a:p>
            <a:pPr indent="0" lvl="0" marL="0" marR="0" rtl="0" algn="l">
              <a:lnSpc>
                <a:spcPct val="150000"/>
              </a:lnSpc>
              <a:spcBef>
                <a:spcPts val="1600"/>
              </a:spcBef>
              <a:spcAft>
                <a:spcPts val="0"/>
              </a:spcAft>
              <a:buNone/>
            </a:pPr>
            <a:r>
              <a:rPr lang="en" sz="1500"/>
              <a:t>For example, a doctor's job includes diagnosing, explaining, comforting, and deciding on treatment. Comforting a worried patient still needs a human.</a:t>
            </a:r>
            <a:endParaRPr sz="1500"/>
          </a:p>
          <a:p>
            <a:pPr indent="0" lvl="0" marL="0" marR="0" rtl="0" algn="l">
              <a:lnSpc>
                <a:spcPct val="150000"/>
              </a:lnSpc>
              <a:spcBef>
                <a:spcPts val="1600"/>
              </a:spcBef>
              <a:spcAft>
                <a:spcPts val="1600"/>
              </a:spcAft>
              <a:buNone/>
            </a:pPr>
            <a:r>
              <a:rPr lang="en" sz="1500"/>
              <a:t>This is called </a:t>
            </a:r>
            <a:r>
              <a:rPr b="1" lang="en" sz="1500"/>
              <a:t>augmentation</a:t>
            </a:r>
            <a:r>
              <a:rPr lang="en" sz="1500"/>
              <a:t>, AI handling the repetitive or data-heavy parts of a job, freeing up humans to focus on judgement, creativity, and human connection.</a:t>
            </a:r>
            <a:endParaRPr sz="1500"/>
          </a:p>
        </p:txBody>
      </p:sp>
      <p:sp>
        <p:nvSpPr>
          <p:cNvPr id="264" name="Google Shape;264;p3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65" name="Google Shape;265;p33"/>
          <p:cNvPicPr preferRelativeResize="0"/>
          <p:nvPr/>
        </p:nvPicPr>
        <p:blipFill>
          <a:blip r:embed="rId3">
            <a:alphaModFix/>
          </a:blip>
          <a:stretch>
            <a:fillRect/>
          </a:stretch>
        </p:blipFill>
        <p:spPr>
          <a:xfrm>
            <a:off x="6210393" y="434476"/>
            <a:ext cx="2419358" cy="3436789"/>
          </a:xfrm>
          <a:prstGeom prst="rect">
            <a:avLst/>
          </a:prstGeom>
          <a:noFill/>
          <a:ln cap="flat" cmpd="sng" w="9525">
            <a:solidFill>
              <a:schemeClr val="accent2"/>
            </a:solidFill>
            <a:prstDash val="solid"/>
            <a:round/>
            <a:headEnd len="sm" w="sm" type="none"/>
            <a:tailEnd len="sm" w="sm" type="none"/>
          </a:ln>
        </p:spPr>
      </p:pic>
      <p:sp>
        <p:nvSpPr>
          <p:cNvPr id="266" name="Google Shape;266;p33"/>
          <p:cNvSpPr txBox="1"/>
          <p:nvPr/>
        </p:nvSpPr>
        <p:spPr>
          <a:xfrm>
            <a:off x="6210393" y="3871277"/>
            <a:ext cx="2419200" cy="824700"/>
          </a:xfrm>
          <a:prstGeom prst="rect">
            <a:avLst/>
          </a:prstGeom>
          <a:solidFill>
            <a:schemeClr val="lt2"/>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lt1"/>
                </a:solidFill>
                <a:latin typeface="Inter"/>
                <a:ea typeface="Inter"/>
                <a:cs typeface="Inter"/>
                <a:sym typeface="Inter"/>
              </a:rPr>
              <a:t>Blood pressure measurement by CDC (</a:t>
            </a:r>
            <a:r>
              <a:rPr lang="en" sz="1500" u="sng">
                <a:solidFill>
                  <a:schemeClr val="lt1"/>
                </a:solidFill>
                <a:latin typeface="Inter"/>
                <a:ea typeface="Inter"/>
                <a:cs typeface="Inter"/>
                <a:sym typeface="Inter"/>
                <a:hlinkClick r:id="rId4">
                  <a:extLst>
                    <a:ext uri="{A12FA001-AC4F-418D-AE19-62706E023703}">
                      <ahyp:hlinkClr val="tx"/>
                    </a:ext>
                  </a:extLst>
                </a:hlinkClick>
              </a:rPr>
              <a:t>Unsplash</a:t>
            </a:r>
            <a:r>
              <a:rPr lang="en" sz="1500">
                <a:solidFill>
                  <a:schemeClr val="lt1"/>
                </a:solidFill>
                <a:latin typeface="Inter"/>
                <a:ea typeface="Inter"/>
                <a:cs typeface="Inter"/>
                <a:sym typeface="Inter"/>
              </a:rPr>
              <a:t>)</a:t>
            </a:r>
            <a:endParaRPr sz="1500">
              <a:solidFill>
                <a:schemeClr val="lt1"/>
              </a:solidFill>
              <a:latin typeface="Inter"/>
              <a:ea typeface="Inter"/>
              <a:cs typeface="Inter"/>
              <a:sym typeface="Inte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3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Humans and AI in the future</a:t>
            </a:r>
            <a:endParaRPr>
              <a:solidFill>
                <a:srgbClr val="25326F"/>
              </a:solidFill>
              <a:latin typeface="Francois One"/>
              <a:ea typeface="Francois One"/>
              <a:cs typeface="Francois One"/>
              <a:sym typeface="Francois One"/>
            </a:endParaRPr>
          </a:p>
        </p:txBody>
      </p:sp>
      <p:sp>
        <p:nvSpPr>
          <p:cNvPr id="272" name="Google Shape;272;p3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73" name="Google Shape;273;p34"/>
          <p:cNvSpPr txBox="1"/>
          <p:nvPr>
            <p:ph idx="1" type="body"/>
          </p:nvPr>
        </p:nvSpPr>
        <p:spPr>
          <a:xfrm>
            <a:off x="377175" y="977187"/>
            <a:ext cx="8395200" cy="18732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The </a:t>
            </a:r>
            <a:r>
              <a:rPr lang="en" sz="1600" u="sng">
                <a:solidFill>
                  <a:schemeClr val="hlink"/>
                </a:solidFill>
                <a:hlinkClick r:id="rId3"/>
              </a:rPr>
              <a:t>World Economic Forum</a:t>
            </a:r>
            <a:r>
              <a:rPr lang="en" sz="1600"/>
              <a:t> wrote an article with  predictions on how AI will be used in future work. They also predict AI will be used to </a:t>
            </a:r>
            <a:r>
              <a:rPr lang="en" sz="1600"/>
              <a:t>augment</a:t>
            </a:r>
            <a:r>
              <a:rPr lang="en" sz="1600"/>
              <a:t> jobs in the future.</a:t>
            </a:r>
            <a:endParaRPr sz="1600"/>
          </a:p>
          <a:p>
            <a:pPr indent="0" lvl="0" marL="0" marR="0" rtl="0" algn="l">
              <a:lnSpc>
                <a:spcPct val="150000"/>
              </a:lnSpc>
              <a:spcBef>
                <a:spcPts val="1600"/>
              </a:spcBef>
              <a:spcAft>
                <a:spcPts val="1600"/>
              </a:spcAft>
              <a:buNone/>
            </a:pPr>
            <a:r>
              <a:rPr lang="en" sz="1600"/>
              <a:t>They predict AI will be used for more of the “doing’ or ‘executing’ while humans will be framing problems, designing solutions and reviewing outputs - like we have done throughout this course.</a:t>
            </a:r>
            <a:endParaRPr sz="1600"/>
          </a:p>
        </p:txBody>
      </p:sp>
      <p:sp>
        <p:nvSpPr>
          <p:cNvPr id="274" name="Google Shape;274;p3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75" name="Google Shape;275;p34"/>
          <p:cNvPicPr preferRelativeResize="0"/>
          <p:nvPr/>
        </p:nvPicPr>
        <p:blipFill rotWithShape="1">
          <a:blip r:embed="rId4">
            <a:alphaModFix/>
          </a:blip>
          <a:srcRect b="0" l="0" r="0" t="8021"/>
          <a:stretch/>
        </p:blipFill>
        <p:spPr>
          <a:xfrm>
            <a:off x="1064125" y="3177425"/>
            <a:ext cx="7015750" cy="1485800"/>
          </a:xfrm>
          <a:prstGeom prst="rect">
            <a:avLst/>
          </a:prstGeom>
          <a:noFill/>
          <a:ln cap="flat" cmpd="sng" w="9525">
            <a:solidFill>
              <a:schemeClr val="accent2"/>
            </a:solidFill>
            <a:prstDash val="solid"/>
            <a:round/>
            <a:headEnd len="sm" w="sm" type="none"/>
            <a:tailEnd len="sm" w="sm" type="none"/>
          </a:ln>
        </p:spPr>
      </p:pic>
      <p:sp>
        <p:nvSpPr>
          <p:cNvPr id="276" name="Google Shape;276;p34"/>
          <p:cNvSpPr txBox="1"/>
          <p:nvPr/>
        </p:nvSpPr>
        <p:spPr>
          <a:xfrm>
            <a:off x="1064125" y="4573675"/>
            <a:ext cx="7015800" cy="393600"/>
          </a:xfrm>
          <a:prstGeom prst="rect">
            <a:avLst/>
          </a:prstGeom>
          <a:solidFill>
            <a:schemeClr val="lt2"/>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lt1"/>
                </a:solidFill>
                <a:latin typeface="Inter"/>
                <a:ea typeface="Inter"/>
                <a:cs typeface="Inter"/>
                <a:sym typeface="Inter"/>
              </a:rPr>
              <a:t>Source: </a:t>
            </a:r>
            <a:r>
              <a:rPr lang="en" sz="1500" u="sng">
                <a:solidFill>
                  <a:schemeClr val="lt1"/>
                </a:solidFill>
                <a:latin typeface="Inter"/>
                <a:ea typeface="Inter"/>
                <a:cs typeface="Inter"/>
                <a:sym typeface="Inter"/>
                <a:hlinkClick r:id="rId5">
                  <a:extLst>
                    <a:ext uri="{A12FA001-AC4F-418D-AE19-62706E023703}">
                      <ahyp:hlinkClr val="tx"/>
                    </a:ext>
                  </a:extLst>
                </a:hlinkClick>
              </a:rPr>
              <a:t>World Economic Forum</a:t>
            </a:r>
            <a:endParaRPr sz="1500">
              <a:solidFill>
                <a:schemeClr val="lt1"/>
              </a:solidFill>
              <a:latin typeface="Inter"/>
              <a:ea typeface="Inter"/>
              <a:cs typeface="Inter"/>
              <a:sym typeface="Inte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5"/>
          <p:cNvSpPr/>
          <p:nvPr/>
        </p:nvSpPr>
        <p:spPr>
          <a:xfrm>
            <a:off x="417364" y="1638641"/>
            <a:ext cx="8276100" cy="2992500"/>
          </a:xfrm>
          <a:prstGeom prst="rect">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Nunito Light"/>
              <a:ea typeface="Nunito Light"/>
              <a:cs typeface="Nunito Light"/>
              <a:sym typeface="Nunito Light"/>
            </a:endParaRPr>
          </a:p>
        </p:txBody>
      </p:sp>
      <p:sp>
        <p:nvSpPr>
          <p:cNvPr id="282" name="Google Shape;282;p3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Human review and AI Execution</a:t>
            </a:r>
            <a:endParaRPr>
              <a:solidFill>
                <a:srgbClr val="25326F"/>
              </a:solidFill>
              <a:latin typeface="Francois One"/>
              <a:ea typeface="Francois One"/>
              <a:cs typeface="Francois One"/>
              <a:sym typeface="Francois One"/>
            </a:endParaRPr>
          </a:p>
        </p:txBody>
      </p:sp>
      <p:sp>
        <p:nvSpPr>
          <p:cNvPr id="283" name="Google Shape;283;p35"/>
          <p:cNvSpPr txBox="1"/>
          <p:nvPr>
            <p:ph idx="12" type="sldNum"/>
          </p:nvPr>
        </p:nvSpPr>
        <p:spPr>
          <a:xfrm>
            <a:off x="8320058" y="4618295"/>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84" name="Google Shape;284;p35"/>
          <p:cNvSpPr txBox="1"/>
          <p:nvPr>
            <p:ph idx="1" type="body"/>
          </p:nvPr>
        </p:nvSpPr>
        <p:spPr>
          <a:xfrm>
            <a:off x="311700" y="1107554"/>
            <a:ext cx="8520600" cy="5727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1600"/>
              </a:spcAft>
              <a:buNone/>
            </a:pPr>
            <a:r>
              <a:rPr lang="en" sz="1600"/>
              <a:t>Let’s look at an example of how these steps could work </a:t>
            </a:r>
            <a:r>
              <a:rPr b="1" lang="en" sz="1600">
                <a:latin typeface="Nunito"/>
                <a:ea typeface="Nunito"/>
                <a:cs typeface="Nunito"/>
                <a:sym typeface="Nunito"/>
              </a:rPr>
              <a:t>for a website designer.</a:t>
            </a:r>
            <a:endParaRPr sz="1600"/>
          </a:p>
        </p:txBody>
      </p:sp>
      <p:sp>
        <p:nvSpPr>
          <p:cNvPr id="285" name="Google Shape;285;p3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86" name="Google Shape;286;p35"/>
          <p:cNvPicPr preferRelativeResize="0"/>
          <p:nvPr/>
        </p:nvPicPr>
        <p:blipFill rotWithShape="1">
          <a:blip r:embed="rId3">
            <a:alphaModFix/>
          </a:blip>
          <a:srcRect b="20520" l="37538" r="36597" t="24613"/>
          <a:stretch/>
        </p:blipFill>
        <p:spPr>
          <a:xfrm>
            <a:off x="1462452" y="2817393"/>
            <a:ext cx="1688324" cy="824550"/>
          </a:xfrm>
          <a:prstGeom prst="rect">
            <a:avLst/>
          </a:prstGeom>
          <a:noFill/>
          <a:ln cap="flat" cmpd="sng" w="8850">
            <a:solidFill>
              <a:schemeClr val="accent2"/>
            </a:solidFill>
            <a:prstDash val="solid"/>
            <a:round/>
            <a:headEnd len="sm" w="sm" type="none"/>
            <a:tailEnd len="sm" w="sm" type="none"/>
          </a:ln>
        </p:spPr>
      </p:pic>
      <p:pic>
        <p:nvPicPr>
          <p:cNvPr id="287" name="Google Shape;287;p35"/>
          <p:cNvPicPr preferRelativeResize="0"/>
          <p:nvPr/>
        </p:nvPicPr>
        <p:blipFill rotWithShape="1">
          <a:blip r:embed="rId3">
            <a:alphaModFix/>
          </a:blip>
          <a:srcRect b="23248" l="59240" r="0" t="29728"/>
          <a:stretch/>
        </p:blipFill>
        <p:spPr>
          <a:xfrm>
            <a:off x="995996" y="3863539"/>
            <a:ext cx="2660500" cy="706725"/>
          </a:xfrm>
          <a:prstGeom prst="rect">
            <a:avLst/>
          </a:prstGeom>
          <a:noFill/>
          <a:ln cap="flat" cmpd="sng" w="8850">
            <a:solidFill>
              <a:schemeClr val="accent2"/>
            </a:solidFill>
            <a:prstDash val="solid"/>
            <a:round/>
            <a:headEnd len="sm" w="sm" type="none"/>
            <a:tailEnd len="sm" w="sm" type="none"/>
          </a:ln>
        </p:spPr>
      </p:pic>
      <p:pic>
        <p:nvPicPr>
          <p:cNvPr id="288" name="Google Shape;288;p35"/>
          <p:cNvPicPr preferRelativeResize="0"/>
          <p:nvPr/>
        </p:nvPicPr>
        <p:blipFill rotWithShape="1">
          <a:blip r:embed="rId3">
            <a:alphaModFix/>
          </a:blip>
          <a:srcRect b="17880" l="0" r="59240" t="27256"/>
          <a:stretch/>
        </p:blipFill>
        <p:spPr>
          <a:xfrm>
            <a:off x="976364" y="1819993"/>
            <a:ext cx="2660500" cy="824550"/>
          </a:xfrm>
          <a:prstGeom prst="rect">
            <a:avLst/>
          </a:prstGeom>
          <a:noFill/>
          <a:ln cap="flat" cmpd="sng" w="8850">
            <a:solidFill>
              <a:schemeClr val="accent2"/>
            </a:solidFill>
            <a:prstDash val="solid"/>
            <a:round/>
            <a:headEnd len="sm" w="sm" type="none"/>
            <a:tailEnd len="sm" w="sm" type="none"/>
          </a:ln>
        </p:spPr>
      </p:pic>
      <p:cxnSp>
        <p:nvCxnSpPr>
          <p:cNvPr id="289" name="Google Shape;289;p35"/>
          <p:cNvCxnSpPr/>
          <p:nvPr/>
        </p:nvCxnSpPr>
        <p:spPr>
          <a:xfrm flipH="1" rot="10800000">
            <a:off x="416639" y="2765041"/>
            <a:ext cx="8265600" cy="11100"/>
          </a:xfrm>
          <a:prstGeom prst="straightConnector1">
            <a:avLst/>
          </a:prstGeom>
          <a:noFill/>
          <a:ln cap="flat" cmpd="sng" w="9525">
            <a:solidFill>
              <a:schemeClr val="accent2"/>
            </a:solidFill>
            <a:prstDash val="solid"/>
            <a:round/>
            <a:headEnd len="med" w="med" type="none"/>
            <a:tailEnd len="med" w="med" type="none"/>
          </a:ln>
        </p:spPr>
      </p:cxnSp>
      <p:cxnSp>
        <p:nvCxnSpPr>
          <p:cNvPr id="290" name="Google Shape;290;p35"/>
          <p:cNvCxnSpPr/>
          <p:nvPr/>
        </p:nvCxnSpPr>
        <p:spPr>
          <a:xfrm flipH="1" rot="10800000">
            <a:off x="416639" y="3730816"/>
            <a:ext cx="8276700" cy="33600"/>
          </a:xfrm>
          <a:prstGeom prst="straightConnector1">
            <a:avLst/>
          </a:prstGeom>
          <a:noFill/>
          <a:ln cap="flat" cmpd="sng" w="9525">
            <a:solidFill>
              <a:schemeClr val="accent2"/>
            </a:solidFill>
            <a:prstDash val="solid"/>
            <a:round/>
            <a:headEnd len="med" w="med" type="none"/>
            <a:tailEnd len="med" w="med" type="none"/>
          </a:ln>
        </p:spPr>
      </p:cxnSp>
      <p:cxnSp>
        <p:nvCxnSpPr>
          <p:cNvPr id="291" name="Google Shape;291;p35"/>
          <p:cNvCxnSpPr/>
          <p:nvPr/>
        </p:nvCxnSpPr>
        <p:spPr>
          <a:xfrm rot="10800000">
            <a:off x="4274656" y="1647341"/>
            <a:ext cx="0" cy="2983800"/>
          </a:xfrm>
          <a:prstGeom prst="straightConnector1">
            <a:avLst/>
          </a:prstGeom>
          <a:noFill/>
          <a:ln cap="flat" cmpd="sng" w="9525">
            <a:solidFill>
              <a:schemeClr val="dk2"/>
            </a:solidFill>
            <a:prstDash val="solid"/>
            <a:round/>
            <a:headEnd len="med" w="med" type="none"/>
            <a:tailEnd len="med" w="med" type="none"/>
          </a:ln>
        </p:spPr>
      </p:cxnSp>
      <p:sp>
        <p:nvSpPr>
          <p:cNvPr id="292" name="Google Shape;292;p35"/>
          <p:cNvSpPr txBox="1"/>
          <p:nvPr/>
        </p:nvSpPr>
        <p:spPr>
          <a:xfrm>
            <a:off x="4516988" y="1782043"/>
            <a:ext cx="3567300" cy="82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Nunito Light"/>
                <a:ea typeface="Nunito Light"/>
                <a:cs typeface="Nunito Light"/>
                <a:sym typeface="Nunito Light"/>
              </a:rPr>
              <a:t>The </a:t>
            </a:r>
            <a:r>
              <a:rPr lang="en" sz="1600">
                <a:solidFill>
                  <a:schemeClr val="dk1"/>
                </a:solidFill>
                <a:latin typeface="Nunito Light"/>
                <a:ea typeface="Nunito Light"/>
                <a:cs typeface="Nunito Light"/>
                <a:sym typeface="Nunito Light"/>
              </a:rPr>
              <a:t>designer</a:t>
            </a:r>
            <a:r>
              <a:rPr lang="en" sz="1600">
                <a:solidFill>
                  <a:schemeClr val="dk1"/>
                </a:solidFill>
                <a:latin typeface="Nunito Light"/>
                <a:ea typeface="Nunito Light"/>
                <a:cs typeface="Nunito Light"/>
                <a:sym typeface="Nunito Light"/>
              </a:rPr>
              <a:t> talks to their customer about the website they need. They draw sketches of website designs.</a:t>
            </a:r>
            <a:endParaRPr sz="1600">
              <a:solidFill>
                <a:schemeClr val="dk1"/>
              </a:solidFill>
              <a:latin typeface="Nunito Light"/>
              <a:ea typeface="Nunito Light"/>
              <a:cs typeface="Nunito Light"/>
              <a:sym typeface="Nunito Light"/>
            </a:endParaRPr>
          </a:p>
        </p:txBody>
      </p:sp>
      <p:sp>
        <p:nvSpPr>
          <p:cNvPr id="293" name="Google Shape;293;p35"/>
          <p:cNvSpPr txBox="1"/>
          <p:nvPr/>
        </p:nvSpPr>
        <p:spPr>
          <a:xfrm>
            <a:off x="4502489" y="2815241"/>
            <a:ext cx="3795300" cy="82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Nunito Light"/>
                <a:ea typeface="Nunito Light"/>
                <a:cs typeface="Nunito Light"/>
                <a:sym typeface="Nunito Light"/>
              </a:rPr>
              <a:t>An AI tool is used to generate the website code for 2-3 different designs </a:t>
            </a:r>
            <a:r>
              <a:rPr lang="en" sz="1600">
                <a:solidFill>
                  <a:schemeClr val="dk1"/>
                </a:solidFill>
                <a:latin typeface="Nunito Light"/>
                <a:ea typeface="Nunito Light"/>
                <a:cs typeface="Nunito Light"/>
                <a:sym typeface="Nunito Light"/>
              </a:rPr>
              <a:t>based on the sketches.</a:t>
            </a:r>
            <a:endParaRPr sz="1600">
              <a:solidFill>
                <a:schemeClr val="dk1"/>
              </a:solidFill>
              <a:latin typeface="Nunito Light"/>
              <a:ea typeface="Nunito Light"/>
              <a:cs typeface="Nunito Light"/>
              <a:sym typeface="Nunito Light"/>
            </a:endParaRPr>
          </a:p>
        </p:txBody>
      </p:sp>
      <p:sp>
        <p:nvSpPr>
          <p:cNvPr id="294" name="Google Shape;294;p35"/>
          <p:cNvSpPr txBox="1"/>
          <p:nvPr/>
        </p:nvSpPr>
        <p:spPr>
          <a:xfrm>
            <a:off x="4502491" y="3748389"/>
            <a:ext cx="3918900" cy="82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Nunito Light"/>
                <a:ea typeface="Nunito Light"/>
                <a:cs typeface="Nunito Light"/>
                <a:sym typeface="Nunito Light"/>
              </a:rPr>
              <a:t>The designer </a:t>
            </a:r>
            <a:r>
              <a:rPr lang="en" sz="1600">
                <a:solidFill>
                  <a:schemeClr val="dk1"/>
                </a:solidFill>
                <a:latin typeface="Nunito Light"/>
                <a:ea typeface="Nunito Light"/>
                <a:cs typeface="Nunito Light"/>
                <a:sym typeface="Nunito Light"/>
              </a:rPr>
              <a:t>reviews and chooses their favourite designs and adjusts the code to show the customer the result.</a:t>
            </a:r>
            <a:endParaRPr sz="1600">
              <a:solidFill>
                <a:schemeClr val="dk1"/>
              </a:solidFill>
              <a:latin typeface="Nunito Light"/>
              <a:ea typeface="Nunito Light"/>
              <a:cs typeface="Nunito Light"/>
              <a:sym typeface="Nunito 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3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Augmentation</a:t>
            </a:r>
            <a:endParaRPr>
              <a:solidFill>
                <a:srgbClr val="25326F"/>
              </a:solidFill>
              <a:latin typeface="Francois One"/>
              <a:ea typeface="Francois One"/>
              <a:cs typeface="Francois One"/>
              <a:sym typeface="Francois One"/>
            </a:endParaRPr>
          </a:p>
        </p:txBody>
      </p:sp>
      <p:sp>
        <p:nvSpPr>
          <p:cNvPr id="300" name="Google Shape;300;p3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01" name="Google Shape;301;p36"/>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SzPts val="1600"/>
              <a:buChar char="●"/>
            </a:pPr>
            <a:r>
              <a:rPr lang="en" sz="1600"/>
              <a:t>Complete </a:t>
            </a:r>
            <a:r>
              <a:rPr lang="en" sz="1600" u="sng">
                <a:solidFill>
                  <a:schemeClr val="hlink"/>
                </a:solidFill>
                <a:hlinkClick r:id="rId3"/>
              </a:rPr>
              <a:t>the activity on the platform</a:t>
            </a:r>
            <a:endParaRPr sz="1600"/>
          </a:p>
          <a:p>
            <a:pPr indent="-330200" lvl="0" marL="457200" marR="0" rtl="0" algn="l">
              <a:lnSpc>
                <a:spcPct val="150000"/>
              </a:lnSpc>
              <a:spcBef>
                <a:spcPts val="0"/>
              </a:spcBef>
              <a:spcAft>
                <a:spcPts val="0"/>
              </a:spcAft>
              <a:buSzPts val="1600"/>
              <a:buChar char="●"/>
            </a:pPr>
            <a:r>
              <a:rPr lang="en" sz="1600"/>
              <a:t>Download the </a:t>
            </a:r>
            <a:r>
              <a:rPr lang="en" sz="1600" u="sng">
                <a:solidFill>
                  <a:schemeClr val="hlink"/>
                </a:solidFill>
                <a:hlinkClick r:id="rId4"/>
              </a:rPr>
              <a:t>worksheet here</a:t>
            </a:r>
            <a:endParaRPr sz="1600"/>
          </a:p>
        </p:txBody>
      </p:sp>
      <p:sp>
        <p:nvSpPr>
          <p:cNvPr id="302" name="Google Shape;302;p3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3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New AI Jobs</a:t>
            </a:r>
            <a:endParaRPr/>
          </a:p>
        </p:txBody>
      </p:sp>
      <p:sp>
        <p:nvSpPr>
          <p:cNvPr id="308" name="Google Shape;308;p37"/>
          <p:cNvSpPr txBox="1"/>
          <p:nvPr>
            <p:ph idx="1" type="body"/>
          </p:nvPr>
        </p:nvSpPr>
        <p:spPr>
          <a:xfrm>
            <a:off x="311700" y="1000075"/>
            <a:ext cx="57420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As well as jobs changing with augmentation, new types of jobs and industries could also be created</a:t>
            </a:r>
            <a:endParaRPr/>
          </a:p>
          <a:p>
            <a:pPr indent="-342900" lvl="0" marL="457200" rtl="0" algn="l">
              <a:spcBef>
                <a:spcPts val="0"/>
              </a:spcBef>
              <a:spcAft>
                <a:spcPts val="0"/>
              </a:spcAft>
              <a:buSzPts val="1800"/>
              <a:buChar char="●"/>
            </a:pPr>
            <a:r>
              <a:rPr lang="en"/>
              <a:t>Some examples of AI jobs that have recently become more common are:</a:t>
            </a:r>
            <a:endParaRPr/>
          </a:p>
          <a:p>
            <a:pPr indent="-323850" lvl="1" marL="914400" rtl="0" algn="l">
              <a:spcBef>
                <a:spcPts val="0"/>
              </a:spcBef>
              <a:spcAft>
                <a:spcPts val="0"/>
              </a:spcAft>
              <a:buSzPts val="1500"/>
              <a:buChar char="○"/>
            </a:pPr>
            <a:r>
              <a:rPr lang="en" sz="1500" u="sng"/>
              <a:t>AI Engineer/Developer: </a:t>
            </a:r>
            <a:r>
              <a:rPr lang="en" sz="1500"/>
              <a:t>work on creating and improving new AI tools and models, such as LLMs</a:t>
            </a:r>
            <a:endParaRPr sz="1500"/>
          </a:p>
          <a:p>
            <a:pPr indent="-323850" lvl="1" marL="914400" rtl="0" algn="l">
              <a:spcBef>
                <a:spcPts val="0"/>
              </a:spcBef>
              <a:spcAft>
                <a:spcPts val="0"/>
              </a:spcAft>
              <a:buSzPts val="1500"/>
              <a:buChar char="○"/>
            </a:pPr>
            <a:r>
              <a:rPr lang="en" sz="1500" u="sng"/>
              <a:t>AI Automation Engineer:</a:t>
            </a:r>
            <a:r>
              <a:rPr lang="en" sz="1500"/>
              <a:t> find ways to use AI to automate and augment tasks for different jobs</a:t>
            </a:r>
            <a:endParaRPr sz="1500"/>
          </a:p>
          <a:p>
            <a:pPr indent="-323850" lvl="1" marL="914400" rtl="0" algn="l">
              <a:spcBef>
                <a:spcPts val="0"/>
              </a:spcBef>
              <a:spcAft>
                <a:spcPts val="0"/>
              </a:spcAft>
              <a:buSzPts val="1500"/>
              <a:buChar char="○"/>
            </a:pPr>
            <a:r>
              <a:rPr lang="en" sz="1500" u="sng"/>
              <a:t>AI Trainer: </a:t>
            </a:r>
            <a:r>
              <a:rPr lang="en" sz="1500"/>
              <a:t>Judge the responses from different AI tools and write training data </a:t>
            </a:r>
            <a:r>
              <a:rPr lang="en" sz="1500"/>
              <a:t>examples </a:t>
            </a:r>
            <a:r>
              <a:rPr lang="en" sz="1500"/>
              <a:t>to help train new AI models and improve AI tools</a:t>
            </a:r>
            <a:endParaRPr/>
          </a:p>
        </p:txBody>
      </p:sp>
      <p:pic>
        <p:nvPicPr>
          <p:cNvPr id="309" name="Google Shape;309;p37"/>
          <p:cNvPicPr preferRelativeResize="0"/>
          <p:nvPr/>
        </p:nvPicPr>
        <p:blipFill rotWithShape="1">
          <a:blip r:embed="rId3">
            <a:alphaModFix/>
          </a:blip>
          <a:srcRect b="0" l="0" r="27954" t="0"/>
          <a:stretch/>
        </p:blipFill>
        <p:spPr>
          <a:xfrm>
            <a:off x="6478075" y="1365830"/>
            <a:ext cx="2171298" cy="2008626"/>
          </a:xfrm>
          <a:prstGeom prst="rect">
            <a:avLst/>
          </a:prstGeom>
          <a:noFill/>
          <a:ln cap="flat" cmpd="sng" w="9525">
            <a:solidFill>
              <a:schemeClr val="accent2"/>
            </a:solidFill>
            <a:prstDash val="solid"/>
            <a:round/>
            <a:headEnd len="sm" w="sm" type="none"/>
            <a:tailEnd len="sm" w="sm" type="none"/>
          </a:ln>
        </p:spPr>
      </p:pic>
      <p:sp>
        <p:nvSpPr>
          <p:cNvPr id="310" name="Google Shape;310;p37"/>
          <p:cNvSpPr txBox="1"/>
          <p:nvPr/>
        </p:nvSpPr>
        <p:spPr>
          <a:xfrm>
            <a:off x="6478025" y="3374455"/>
            <a:ext cx="2171400" cy="629400"/>
          </a:xfrm>
          <a:prstGeom prst="rect">
            <a:avLst/>
          </a:prstGeom>
          <a:solidFill>
            <a:schemeClr val="lt2"/>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chemeClr val="lt1"/>
                </a:solidFill>
                <a:latin typeface="Inter"/>
                <a:ea typeface="Inter"/>
                <a:cs typeface="Inter"/>
                <a:sym typeface="Inter"/>
              </a:rPr>
              <a:t>Source: Campaign Creators </a:t>
            </a:r>
            <a:r>
              <a:rPr lang="en" sz="1300">
                <a:solidFill>
                  <a:schemeClr val="lt1"/>
                </a:solidFill>
                <a:latin typeface="Inter"/>
                <a:ea typeface="Inter"/>
                <a:cs typeface="Inter"/>
                <a:sym typeface="Inter"/>
              </a:rPr>
              <a:t>(</a:t>
            </a:r>
            <a:r>
              <a:rPr lang="en" sz="1300" u="sng">
                <a:solidFill>
                  <a:schemeClr val="lt1"/>
                </a:solidFill>
                <a:latin typeface="Inter"/>
                <a:ea typeface="Inter"/>
                <a:cs typeface="Inter"/>
                <a:sym typeface="Inter"/>
                <a:hlinkClick r:id="rId4">
                  <a:extLst>
                    <a:ext uri="{A12FA001-AC4F-418D-AE19-62706E023703}">
                      <ahyp:hlinkClr val="tx"/>
                    </a:ext>
                  </a:extLst>
                </a:hlinkClick>
              </a:rPr>
              <a:t>Unsplash</a:t>
            </a:r>
            <a:r>
              <a:rPr lang="en" sz="1300">
                <a:solidFill>
                  <a:schemeClr val="lt1"/>
                </a:solidFill>
                <a:latin typeface="Inter"/>
                <a:ea typeface="Inter"/>
                <a:cs typeface="Inter"/>
                <a:sym typeface="Inter"/>
              </a:rPr>
              <a:t>)</a:t>
            </a:r>
            <a:endParaRPr sz="1300">
              <a:solidFill>
                <a:schemeClr val="lt1"/>
              </a:solidFill>
              <a:latin typeface="Inter"/>
              <a:ea typeface="Inter"/>
              <a:cs typeface="Inter"/>
              <a:sym typeface="Inte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3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Hire Human or AI</a:t>
            </a:r>
            <a:endParaRPr>
              <a:solidFill>
                <a:srgbClr val="25326F"/>
              </a:solidFill>
              <a:latin typeface="Francois One"/>
              <a:ea typeface="Francois One"/>
              <a:cs typeface="Francois One"/>
              <a:sym typeface="Francois One"/>
            </a:endParaRPr>
          </a:p>
        </p:txBody>
      </p:sp>
      <p:sp>
        <p:nvSpPr>
          <p:cNvPr id="316" name="Google Shape;316;p3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17" name="Google Shape;317;p38"/>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330200" lvl="0" marL="457200" marR="0" rtl="0" algn="l">
              <a:lnSpc>
                <a:spcPct val="150000"/>
              </a:lnSpc>
              <a:spcBef>
                <a:spcPts val="0"/>
              </a:spcBef>
              <a:spcAft>
                <a:spcPts val="0"/>
              </a:spcAft>
              <a:buSzPts val="1600"/>
              <a:buChar char="●"/>
            </a:pPr>
            <a:r>
              <a:rPr lang="en" sz="1600"/>
              <a:t>Download the </a:t>
            </a:r>
            <a:r>
              <a:rPr lang="en" sz="1600" u="sng">
                <a:solidFill>
                  <a:schemeClr val="hlink"/>
                </a:solidFill>
                <a:hlinkClick r:id="rId3"/>
              </a:rPr>
              <a:t>worksheet here.</a:t>
            </a:r>
            <a:endParaRPr sz="1600"/>
          </a:p>
        </p:txBody>
      </p:sp>
      <p:sp>
        <p:nvSpPr>
          <p:cNvPr id="318" name="Google Shape;318;p3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3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Advice for entering the workplace</a:t>
            </a:r>
            <a:endParaRPr>
              <a:solidFill>
                <a:srgbClr val="25326F"/>
              </a:solidFill>
              <a:latin typeface="Francois One"/>
              <a:ea typeface="Francois One"/>
              <a:cs typeface="Francois One"/>
              <a:sym typeface="Francois One"/>
            </a:endParaRPr>
          </a:p>
        </p:txBody>
      </p:sp>
      <p:sp>
        <p:nvSpPr>
          <p:cNvPr id="324" name="Google Shape;324;p3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25" name="Google Shape;325;p3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descr="With millions of people interacting with AI on a daily basis and trillions of dollars pouring into research and infrastructure, Nature asks six people at the forefront of AI development: what is the future of AI? &#10;&#10;To hear their greatest ambitions for the technology, their expectations of where and how it will be adopted in the coming years, and their concerns for the future, visit the full interactive page at www.nature.com/immersive/d41586-025-03701-5/index.html.&#10;&#10;This video is part of Nature Outlook: Robotics and artificial intelligence, a supplement produced with financial support from FII Institute. Nature maintains full independence in all editorial decisions related to the content." id="326" name="Google Shape;326;p39" title="What advice would you give young people entering a rapidly changing workplaces? | Anima Anandkumar">
            <a:hlinkClick r:id="rId3"/>
          </p:cNvPr>
          <p:cNvPicPr preferRelativeResize="0"/>
          <p:nvPr/>
        </p:nvPicPr>
        <p:blipFill>
          <a:blip r:embed="rId4">
            <a:alphaModFix/>
          </a:blip>
          <a:stretch>
            <a:fillRect/>
          </a:stretch>
        </p:blipFill>
        <p:spPr>
          <a:xfrm>
            <a:off x="1328975" y="952376"/>
            <a:ext cx="6022800" cy="3387855"/>
          </a:xfrm>
          <a:prstGeom prst="rect">
            <a:avLst/>
          </a:prstGeom>
          <a:noFill/>
          <a:ln>
            <a:noFill/>
          </a:ln>
        </p:spPr>
      </p:pic>
      <p:sp>
        <p:nvSpPr>
          <p:cNvPr id="327" name="Google Shape;327;p39"/>
          <p:cNvSpPr txBox="1"/>
          <p:nvPr/>
        </p:nvSpPr>
        <p:spPr>
          <a:xfrm>
            <a:off x="1329025" y="4309222"/>
            <a:ext cx="6022800" cy="6156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lt1"/>
                </a:solidFill>
                <a:latin typeface="Inter"/>
                <a:ea typeface="Inter"/>
                <a:cs typeface="Inter"/>
                <a:sym typeface="Inter"/>
              </a:rPr>
              <a:t>What advice would you give young people entering a rapidly changing workplaces? | Dr Anima Anandkumar | Source: </a:t>
            </a:r>
            <a:r>
              <a:rPr lang="en" u="sng">
                <a:solidFill>
                  <a:schemeClr val="lt1"/>
                </a:solidFill>
                <a:latin typeface="Inter"/>
                <a:ea typeface="Inter"/>
                <a:cs typeface="Inter"/>
                <a:sym typeface="Inter"/>
                <a:hlinkClick r:id="rId5">
                  <a:extLst>
                    <a:ext uri="{A12FA001-AC4F-418D-AE19-62706E023703}">
                      <ahyp:hlinkClr val="tx"/>
                    </a:ext>
                  </a:extLst>
                </a:hlinkClick>
              </a:rPr>
              <a:t>YouTube</a:t>
            </a:r>
            <a:endParaRPr>
              <a:solidFill>
                <a:schemeClr val="lt1"/>
              </a:solidFill>
              <a:latin typeface="Inter"/>
              <a:ea typeface="Inter"/>
              <a:cs typeface="Inter"/>
              <a:sym typeface="In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1000"/>
                                        <p:tgtEl>
                                          <p:spTgt spid="3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Artificial General Intelligence (AGI)</a:t>
            </a:r>
            <a:endParaRPr>
              <a:solidFill>
                <a:srgbClr val="25326F"/>
              </a:solidFill>
              <a:latin typeface="Francois One"/>
              <a:ea typeface="Francois One"/>
              <a:cs typeface="Francois One"/>
              <a:sym typeface="Francois One"/>
            </a:endParaRPr>
          </a:p>
        </p:txBody>
      </p:sp>
      <p:sp>
        <p:nvSpPr>
          <p:cNvPr id="333" name="Google Shape;333;p4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34" name="Google Shape;334;p40"/>
          <p:cNvSpPr txBox="1"/>
          <p:nvPr>
            <p:ph idx="1" type="body"/>
          </p:nvPr>
        </p:nvSpPr>
        <p:spPr>
          <a:xfrm>
            <a:off x="311700" y="1054325"/>
            <a:ext cx="8337600" cy="3795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b="1" lang="en" sz="1500"/>
              <a:t>AGI</a:t>
            </a:r>
            <a:r>
              <a:rPr lang="en" sz="1500"/>
              <a:t> (Artificial General Intelligence) is when an AI can understand, learn and perform any thinking task a human mind can.</a:t>
            </a:r>
            <a:endParaRPr sz="1500"/>
          </a:p>
          <a:p>
            <a:pPr indent="0" lvl="0" marL="0" marR="0" rtl="0" algn="l">
              <a:lnSpc>
                <a:spcPct val="150000"/>
              </a:lnSpc>
              <a:spcBef>
                <a:spcPts val="1600"/>
              </a:spcBef>
              <a:spcAft>
                <a:spcPts val="0"/>
              </a:spcAft>
              <a:buNone/>
            </a:pPr>
            <a:r>
              <a:rPr lang="en" sz="1500"/>
              <a:t>Unlike </a:t>
            </a:r>
            <a:r>
              <a:rPr lang="en" sz="1500"/>
              <a:t>today's</a:t>
            </a:r>
            <a:r>
              <a:rPr lang="en" sz="1500"/>
              <a:t> AI, which is good at one job (translating, recognising images, playing chess), AGI would be flexible across many different tasks and areas. </a:t>
            </a:r>
            <a:endParaRPr sz="1500"/>
          </a:p>
          <a:p>
            <a:pPr indent="0" lvl="0" marL="0" marR="0" rtl="0" algn="l">
              <a:lnSpc>
                <a:spcPct val="150000"/>
              </a:lnSpc>
              <a:spcBef>
                <a:spcPts val="1600"/>
              </a:spcBef>
              <a:spcAft>
                <a:spcPts val="0"/>
              </a:spcAft>
              <a:buNone/>
            </a:pPr>
            <a:r>
              <a:rPr lang="en" sz="1500"/>
              <a:t>It could take what it learns in one area and apply it somewhere completely different, the same way a person who learns to play chess can use that same strategic thinking to get better at a card game like poker. </a:t>
            </a:r>
            <a:endParaRPr sz="1500"/>
          </a:p>
          <a:p>
            <a:pPr indent="0" lvl="0" marL="0" marR="0" rtl="0" algn="l">
              <a:lnSpc>
                <a:spcPct val="150000"/>
              </a:lnSpc>
              <a:spcBef>
                <a:spcPts val="1600"/>
              </a:spcBef>
              <a:spcAft>
                <a:spcPts val="1600"/>
              </a:spcAft>
              <a:buNone/>
            </a:pPr>
            <a:r>
              <a:rPr lang="en" sz="1500"/>
              <a:t>AGI doesn’t exist yet. It’s a goal many AI labs are working towards not a current technology. It’s also very hard concept to define.</a:t>
            </a:r>
            <a:endParaRPr sz="1500"/>
          </a:p>
        </p:txBody>
      </p:sp>
      <p:sp>
        <p:nvSpPr>
          <p:cNvPr id="335" name="Google Shape;335;p4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4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When will AGI happen?</a:t>
            </a:r>
            <a:endParaRPr>
              <a:solidFill>
                <a:srgbClr val="25326F"/>
              </a:solidFill>
              <a:latin typeface="Francois One"/>
              <a:ea typeface="Francois One"/>
              <a:cs typeface="Francois One"/>
              <a:sym typeface="Francois One"/>
            </a:endParaRPr>
          </a:p>
        </p:txBody>
      </p:sp>
      <p:sp>
        <p:nvSpPr>
          <p:cNvPr id="341" name="Google Shape;341;p4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42" name="Google Shape;342;p41"/>
          <p:cNvSpPr txBox="1"/>
          <p:nvPr>
            <p:ph idx="1" type="body"/>
          </p:nvPr>
        </p:nvSpPr>
        <p:spPr>
          <a:xfrm>
            <a:off x="311700" y="1152475"/>
            <a:ext cx="6628800" cy="3795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Nobody knows when AGI will happen but CEOs of major AI companies are most hopeful about it arriving soon. </a:t>
            </a:r>
            <a:endParaRPr sz="1600"/>
          </a:p>
          <a:p>
            <a:pPr indent="0" lvl="0" marL="0" rtl="0" algn="l">
              <a:lnSpc>
                <a:spcPct val="150000"/>
              </a:lnSpc>
              <a:spcBef>
                <a:spcPts val="1600"/>
              </a:spcBef>
              <a:spcAft>
                <a:spcPts val="0"/>
              </a:spcAft>
              <a:buClr>
                <a:schemeClr val="dk1"/>
              </a:buClr>
              <a:buSzPts val="1100"/>
              <a:buFont typeface="Arial"/>
              <a:buNone/>
            </a:pPr>
            <a:r>
              <a:rPr lang="en" sz="1600"/>
              <a:t>DeepMind’s CEO,  </a:t>
            </a:r>
            <a:r>
              <a:rPr lang="en" sz="1600" u="sng">
                <a:solidFill>
                  <a:schemeClr val="hlink"/>
                </a:solidFill>
                <a:hlinkClick r:id="rId3"/>
              </a:rPr>
              <a:t>Demis Hassabis</a:t>
            </a:r>
            <a:r>
              <a:rPr lang="en" sz="1600"/>
              <a:t>, and OpenAI’s </a:t>
            </a:r>
            <a:r>
              <a:rPr lang="en" sz="1600" u="sng">
                <a:solidFill>
                  <a:schemeClr val="hlink"/>
                </a:solidFill>
                <a:hlinkClick r:id="rId4"/>
              </a:rPr>
              <a:t>Sam Altman</a:t>
            </a:r>
            <a:r>
              <a:rPr lang="en" sz="1600"/>
              <a:t> believe it will come by 2030.</a:t>
            </a:r>
            <a:endParaRPr sz="1600"/>
          </a:p>
          <a:p>
            <a:pPr indent="0" lvl="0" marL="0" marR="0" rtl="0" algn="l">
              <a:lnSpc>
                <a:spcPct val="150000"/>
              </a:lnSpc>
              <a:spcBef>
                <a:spcPts val="1600"/>
              </a:spcBef>
              <a:spcAft>
                <a:spcPts val="0"/>
              </a:spcAft>
              <a:buNone/>
            </a:pPr>
            <a:r>
              <a:rPr lang="en" sz="1600"/>
              <a:t>Anthropic’s CEO, </a:t>
            </a:r>
            <a:r>
              <a:rPr lang="en" sz="1600" u="sng">
                <a:solidFill>
                  <a:schemeClr val="hlink"/>
                </a:solidFill>
                <a:hlinkClick r:id="rId5"/>
              </a:rPr>
              <a:t>Dario Amodei</a:t>
            </a:r>
            <a:r>
              <a:rPr lang="en" sz="1600"/>
              <a:t> believes AGI-level systems will come </a:t>
            </a:r>
            <a:r>
              <a:rPr lang="en" sz="1600"/>
              <a:t>sometime</a:t>
            </a:r>
            <a:r>
              <a:rPr lang="en" sz="1600"/>
              <a:t> around 2027-2028</a:t>
            </a:r>
            <a:endParaRPr sz="1600"/>
          </a:p>
          <a:p>
            <a:pPr indent="0" lvl="0" marL="0" marR="0" rtl="0" algn="l">
              <a:lnSpc>
                <a:spcPct val="150000"/>
              </a:lnSpc>
              <a:spcBef>
                <a:spcPts val="1600"/>
              </a:spcBef>
              <a:spcAft>
                <a:spcPts val="1600"/>
              </a:spcAft>
              <a:buNone/>
            </a:pPr>
            <a:r>
              <a:rPr lang="en" sz="1600"/>
              <a:t>However, experts don’t fully agree how to define or measure AGI..</a:t>
            </a:r>
            <a:endParaRPr sz="1600"/>
          </a:p>
        </p:txBody>
      </p:sp>
      <p:sp>
        <p:nvSpPr>
          <p:cNvPr id="343" name="Google Shape;343;p4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you’ve learnt about how AI works</a:t>
            </a:r>
            <a:endParaRPr>
              <a:solidFill>
                <a:srgbClr val="25326F"/>
              </a:solidFill>
              <a:latin typeface="Francois One"/>
              <a:ea typeface="Francois One"/>
              <a:cs typeface="Francois One"/>
              <a:sym typeface="Francois One"/>
            </a:endParaRPr>
          </a:p>
        </p:txBody>
      </p:sp>
      <p:sp>
        <p:nvSpPr>
          <p:cNvPr id="76" name="Google Shape;76;p1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7" name="Google Shape;77;p15"/>
          <p:cNvSpPr txBox="1"/>
          <p:nvPr>
            <p:ph idx="1" type="body"/>
          </p:nvPr>
        </p:nvSpPr>
        <p:spPr>
          <a:xfrm>
            <a:off x="311700" y="1152475"/>
            <a:ext cx="8337600" cy="1967700"/>
          </a:xfrm>
          <a:prstGeom prst="rect">
            <a:avLst/>
          </a:prstGeom>
        </p:spPr>
        <p:txBody>
          <a:bodyPr anchorCtr="0" anchor="t" bIns="91425" lIns="91425" spcFirstLastPara="1" rIns="91425" wrap="square" tIns="91425">
            <a:noAutofit/>
          </a:bodyPr>
          <a:lstStyle/>
          <a:p>
            <a:pPr indent="-330200" lvl="0" marL="457200" marR="0" rtl="0" algn="l">
              <a:lnSpc>
                <a:spcPct val="150000"/>
              </a:lnSpc>
              <a:spcBef>
                <a:spcPts val="0"/>
              </a:spcBef>
              <a:spcAft>
                <a:spcPts val="0"/>
              </a:spcAft>
              <a:buSzPts val="1600"/>
              <a:buChar char="●"/>
            </a:pPr>
            <a:r>
              <a:rPr lang="en" sz="1600"/>
              <a:t>AI is very good at finding patterns in data</a:t>
            </a:r>
            <a:endParaRPr sz="1600"/>
          </a:p>
          <a:p>
            <a:pPr indent="-330200" lvl="0" marL="457200" marR="0" rtl="0" algn="l">
              <a:lnSpc>
                <a:spcPct val="150000"/>
              </a:lnSpc>
              <a:spcBef>
                <a:spcPts val="0"/>
              </a:spcBef>
              <a:spcAft>
                <a:spcPts val="0"/>
              </a:spcAft>
              <a:buSzPts val="1600"/>
              <a:buChar char="●"/>
            </a:pPr>
            <a:r>
              <a:rPr lang="en" sz="1600"/>
              <a:t>It can be used for classification, prediction or generation</a:t>
            </a:r>
            <a:endParaRPr sz="1600"/>
          </a:p>
          <a:p>
            <a:pPr indent="-330200" lvl="0" marL="457200" marR="0" rtl="0" algn="l">
              <a:lnSpc>
                <a:spcPct val="150000"/>
              </a:lnSpc>
              <a:spcBef>
                <a:spcPts val="0"/>
              </a:spcBef>
              <a:spcAft>
                <a:spcPts val="0"/>
              </a:spcAft>
              <a:buSzPts val="1600"/>
              <a:buChar char="●"/>
            </a:pPr>
            <a:r>
              <a:rPr lang="en" sz="1600"/>
              <a:t>Generative AI can make text, images, audio, video and code</a:t>
            </a:r>
            <a:endParaRPr sz="1600"/>
          </a:p>
          <a:p>
            <a:pPr indent="-330200" lvl="0" marL="457200" marR="0" rtl="0" algn="l">
              <a:lnSpc>
                <a:spcPct val="150000"/>
              </a:lnSpc>
              <a:spcBef>
                <a:spcPts val="0"/>
              </a:spcBef>
              <a:spcAft>
                <a:spcPts val="0"/>
              </a:spcAft>
              <a:buSzPts val="1600"/>
              <a:buChar char="●"/>
            </a:pPr>
            <a:r>
              <a:rPr lang="en" sz="1600"/>
              <a:t>The LLMs in generative AI are token predictors. They do not understand text like humans.</a:t>
            </a:r>
            <a:endParaRPr sz="1600"/>
          </a:p>
          <a:p>
            <a:pPr indent="-330200" lvl="0" marL="457200" marR="0" rtl="0" algn="l">
              <a:lnSpc>
                <a:spcPct val="150000"/>
              </a:lnSpc>
              <a:spcBef>
                <a:spcPts val="0"/>
              </a:spcBef>
              <a:spcAft>
                <a:spcPts val="0"/>
              </a:spcAft>
              <a:buSzPts val="1600"/>
              <a:buChar char="●"/>
            </a:pPr>
            <a:r>
              <a:rPr lang="en" sz="1600"/>
              <a:t>GPUs and data centres power the large LLMs that most people use today.</a:t>
            </a:r>
            <a:endParaRPr sz="1600"/>
          </a:p>
        </p:txBody>
      </p:sp>
      <p:sp>
        <p:nvSpPr>
          <p:cNvPr id="78" name="Google Shape;78;p1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79" name="Google Shape;79;p15" title="prompt_journey_v2.png"/>
          <p:cNvPicPr preferRelativeResize="0"/>
          <p:nvPr/>
        </p:nvPicPr>
        <p:blipFill rotWithShape="1">
          <a:blip r:embed="rId3">
            <a:alphaModFix/>
          </a:blip>
          <a:srcRect b="0" l="0" r="0" t="13194"/>
          <a:stretch/>
        </p:blipFill>
        <p:spPr>
          <a:xfrm>
            <a:off x="1465200" y="3419842"/>
            <a:ext cx="6030602" cy="15388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Will LLMs ever reach AGI? : The No case</a:t>
            </a:r>
            <a:endParaRPr>
              <a:solidFill>
                <a:srgbClr val="25326F"/>
              </a:solidFill>
              <a:latin typeface="Francois One"/>
              <a:ea typeface="Francois One"/>
              <a:cs typeface="Francois One"/>
              <a:sym typeface="Francois One"/>
            </a:endParaRPr>
          </a:p>
        </p:txBody>
      </p:sp>
      <p:sp>
        <p:nvSpPr>
          <p:cNvPr id="349" name="Google Shape;349;p4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50" name="Google Shape;350;p42"/>
          <p:cNvSpPr txBox="1"/>
          <p:nvPr>
            <p:ph idx="1" type="body"/>
          </p:nvPr>
        </p:nvSpPr>
        <p:spPr>
          <a:xfrm>
            <a:off x="311700" y="1152475"/>
            <a:ext cx="8191800" cy="3795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500"/>
              <a:t>People are divided over whether LLMs will ever reach AGI. Reasons why not include:</a:t>
            </a:r>
            <a:endParaRPr sz="1500"/>
          </a:p>
          <a:p>
            <a:pPr indent="-323850" lvl="0" marL="457200" marR="0" rtl="0" algn="l">
              <a:lnSpc>
                <a:spcPct val="150000"/>
              </a:lnSpc>
              <a:spcBef>
                <a:spcPts val="1600"/>
              </a:spcBef>
              <a:spcAft>
                <a:spcPts val="0"/>
              </a:spcAft>
              <a:buSzPts val="1500"/>
              <a:buChar char="●"/>
            </a:pPr>
            <a:r>
              <a:rPr lang="en" sz="1500"/>
              <a:t>They predict text based on patterns and critics argue that’s fundamentally different from reasoning, planning or truly understanding a problem.</a:t>
            </a:r>
            <a:endParaRPr sz="1500"/>
          </a:p>
          <a:p>
            <a:pPr indent="-323850" lvl="0" marL="457200" marR="0" rtl="0" algn="l">
              <a:lnSpc>
                <a:spcPct val="150000"/>
              </a:lnSpc>
              <a:spcBef>
                <a:spcPts val="0"/>
              </a:spcBef>
              <a:spcAft>
                <a:spcPts val="0"/>
              </a:spcAft>
              <a:buSzPts val="1500"/>
              <a:buChar char="●"/>
            </a:pPr>
            <a:r>
              <a:rPr lang="en" sz="1500"/>
              <a:t>They only learn from text/images, not real-world experience, touch and movement.</a:t>
            </a:r>
            <a:endParaRPr sz="1500"/>
          </a:p>
          <a:p>
            <a:pPr indent="-323850" lvl="0" marL="457200" marR="0" rtl="0" algn="l">
              <a:lnSpc>
                <a:spcPct val="150000"/>
              </a:lnSpc>
              <a:spcBef>
                <a:spcPts val="0"/>
              </a:spcBef>
              <a:spcAft>
                <a:spcPts val="0"/>
              </a:spcAft>
              <a:buSzPts val="1500"/>
              <a:buChar char="●"/>
            </a:pPr>
            <a:r>
              <a:rPr lang="en" sz="1500"/>
              <a:t>They struggle with genuinely new situations that don’t match anything in the training data</a:t>
            </a:r>
            <a:endParaRPr sz="1500"/>
          </a:p>
          <a:p>
            <a:pPr indent="-323850" lvl="0" marL="457200" marR="0" rtl="0" algn="l">
              <a:lnSpc>
                <a:spcPct val="150000"/>
              </a:lnSpc>
              <a:spcBef>
                <a:spcPts val="0"/>
              </a:spcBef>
              <a:spcAft>
                <a:spcPts val="0"/>
              </a:spcAft>
              <a:buSzPts val="1500"/>
              <a:buChar char="●"/>
            </a:pPr>
            <a:r>
              <a:rPr lang="en" sz="1500"/>
              <a:t>Making models bigger and adding more data might not be enough. We could run out of quality data and predicting the next word, no matter how much power is behind it, might not lead to true reasoning or understanding.</a:t>
            </a:r>
            <a:endParaRPr sz="1500"/>
          </a:p>
          <a:p>
            <a:pPr indent="0" lvl="0" marL="0" marR="0" rtl="0" algn="l">
              <a:lnSpc>
                <a:spcPct val="150000"/>
              </a:lnSpc>
              <a:spcBef>
                <a:spcPts val="1600"/>
              </a:spcBef>
              <a:spcAft>
                <a:spcPts val="0"/>
              </a:spcAft>
              <a:buNone/>
            </a:pPr>
            <a:r>
              <a:t/>
            </a:r>
            <a:endParaRPr sz="1500"/>
          </a:p>
          <a:p>
            <a:pPr indent="0" lvl="0" marL="0" marR="0" rtl="0" algn="l">
              <a:lnSpc>
                <a:spcPct val="150000"/>
              </a:lnSpc>
              <a:spcBef>
                <a:spcPts val="1600"/>
              </a:spcBef>
              <a:spcAft>
                <a:spcPts val="1600"/>
              </a:spcAft>
              <a:buNone/>
            </a:pPr>
            <a:r>
              <a:t/>
            </a:r>
            <a:endParaRPr sz="1500"/>
          </a:p>
        </p:txBody>
      </p:sp>
      <p:sp>
        <p:nvSpPr>
          <p:cNvPr id="351" name="Google Shape;351;p4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4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Will LLMs ever reach AGI? : The Yes case</a:t>
            </a:r>
            <a:endParaRPr>
              <a:solidFill>
                <a:srgbClr val="25326F"/>
              </a:solidFill>
              <a:latin typeface="Francois One"/>
              <a:ea typeface="Francois One"/>
              <a:cs typeface="Francois One"/>
              <a:sym typeface="Francois One"/>
            </a:endParaRPr>
          </a:p>
        </p:txBody>
      </p:sp>
      <p:sp>
        <p:nvSpPr>
          <p:cNvPr id="357" name="Google Shape;357;p4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58" name="Google Shape;358;p43"/>
          <p:cNvSpPr txBox="1"/>
          <p:nvPr>
            <p:ph idx="1" type="body"/>
          </p:nvPr>
        </p:nvSpPr>
        <p:spPr>
          <a:xfrm>
            <a:off x="311700" y="1152475"/>
            <a:ext cx="6341100" cy="3795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500"/>
              <a:t>Arguments for  LLMs being able to reach AGI include:</a:t>
            </a:r>
            <a:endParaRPr sz="1500"/>
          </a:p>
          <a:p>
            <a:pPr indent="-323850" lvl="0" marL="457200" marR="0" rtl="0" algn="l">
              <a:lnSpc>
                <a:spcPct val="150000"/>
              </a:lnSpc>
              <a:spcBef>
                <a:spcPts val="1600"/>
              </a:spcBef>
              <a:spcAft>
                <a:spcPts val="0"/>
              </a:spcAft>
              <a:buSzPts val="1500"/>
              <a:buChar char="●"/>
            </a:pPr>
            <a:r>
              <a:rPr lang="en" sz="1500"/>
              <a:t>LLMs already show abilities they weren't directly trained for. In 2025, Google's AI system found new, faster ways to do matrix multiplication, a core maths operation behind all AI.</a:t>
            </a:r>
            <a:endParaRPr sz="1500"/>
          </a:p>
          <a:p>
            <a:pPr indent="-323850" lvl="0" marL="457200" marR="0" rtl="0" algn="l">
              <a:lnSpc>
                <a:spcPct val="150000"/>
              </a:lnSpc>
              <a:spcBef>
                <a:spcPts val="0"/>
              </a:spcBef>
              <a:spcAft>
                <a:spcPts val="0"/>
              </a:spcAft>
              <a:buSzPts val="1500"/>
              <a:buChar char="●"/>
            </a:pPr>
            <a:r>
              <a:rPr lang="en" sz="1500"/>
              <a:t>Newer systems combine LLMs with memory, tool use, and real-world sensors, so "just text prediction" may not be the full picture going forward.</a:t>
            </a:r>
            <a:endParaRPr sz="1500"/>
          </a:p>
          <a:p>
            <a:pPr indent="-323850" lvl="0" marL="457200" marR="0" rtl="0" algn="l">
              <a:lnSpc>
                <a:spcPct val="150000"/>
              </a:lnSpc>
              <a:spcBef>
                <a:spcPts val="0"/>
              </a:spcBef>
              <a:spcAft>
                <a:spcPts val="0"/>
              </a:spcAft>
              <a:buSzPts val="1500"/>
              <a:buChar char="●"/>
            </a:pPr>
            <a:r>
              <a:rPr lang="en" sz="1500"/>
              <a:t>AGI timelines have kept shrinking, not stretching, as progress consistently beats expert predictions.</a:t>
            </a:r>
            <a:endParaRPr sz="1500"/>
          </a:p>
          <a:p>
            <a:pPr indent="0" lvl="0" marL="0" marR="0" rtl="0" algn="l">
              <a:lnSpc>
                <a:spcPct val="150000"/>
              </a:lnSpc>
              <a:spcBef>
                <a:spcPts val="1600"/>
              </a:spcBef>
              <a:spcAft>
                <a:spcPts val="0"/>
              </a:spcAft>
              <a:buNone/>
            </a:pPr>
            <a:r>
              <a:t/>
            </a:r>
            <a:endParaRPr sz="1500"/>
          </a:p>
          <a:p>
            <a:pPr indent="0" lvl="0" marL="0" marR="0" rtl="0" algn="l">
              <a:lnSpc>
                <a:spcPct val="150000"/>
              </a:lnSpc>
              <a:spcBef>
                <a:spcPts val="1600"/>
              </a:spcBef>
              <a:spcAft>
                <a:spcPts val="1600"/>
              </a:spcAft>
              <a:buNone/>
            </a:pPr>
            <a:r>
              <a:t/>
            </a:r>
            <a:endParaRPr sz="1500"/>
          </a:p>
        </p:txBody>
      </p:sp>
      <p:sp>
        <p:nvSpPr>
          <p:cNvPr id="359" name="Google Shape;359;p4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360" name="Google Shape;360;p43" title="anastasiya-badun-DHvKXnq2IfU-unsplash.jpg"/>
          <p:cNvPicPr preferRelativeResize="0"/>
          <p:nvPr/>
        </p:nvPicPr>
        <p:blipFill>
          <a:blip r:embed="rId3">
            <a:alphaModFix/>
          </a:blip>
          <a:stretch>
            <a:fillRect/>
          </a:stretch>
        </p:blipFill>
        <p:spPr>
          <a:xfrm>
            <a:off x="6805200" y="1170125"/>
            <a:ext cx="2186399" cy="3280399"/>
          </a:xfrm>
          <a:prstGeom prst="rect">
            <a:avLst/>
          </a:prstGeom>
          <a:noFill/>
          <a:ln cap="flat" cmpd="sng" w="9525">
            <a:solidFill>
              <a:schemeClr val="accent2"/>
            </a:solidFill>
            <a:prstDash val="solid"/>
            <a:round/>
            <a:headEnd len="sm" w="sm" type="none"/>
            <a:tailEnd len="sm" w="sm" type="none"/>
          </a:ln>
        </p:spPr>
      </p:pic>
      <p:sp>
        <p:nvSpPr>
          <p:cNvPr id="361" name="Google Shape;361;p43"/>
          <p:cNvSpPr txBox="1"/>
          <p:nvPr/>
        </p:nvSpPr>
        <p:spPr>
          <a:xfrm>
            <a:off x="6805200" y="4251275"/>
            <a:ext cx="2186400" cy="462000"/>
          </a:xfrm>
          <a:prstGeom prst="rect">
            <a:avLst/>
          </a:prstGeom>
          <a:solidFill>
            <a:schemeClr val="dk2"/>
          </a:solidFill>
          <a:ln cap="flat" cmpd="sng" w="9525">
            <a:solidFill>
              <a:schemeClr val="accent2"/>
            </a:solidFill>
            <a:prstDash val="solid"/>
            <a:round/>
            <a:headEnd len="sm" w="sm" type="none"/>
            <a:tailEnd len="sm" w="sm" type="none"/>
          </a:ln>
        </p:spPr>
        <p:txBody>
          <a:bodyPr anchorCtr="0" anchor="t" bIns="80775" lIns="80775" spcFirstLastPara="1" rIns="80775" wrap="square" tIns="80775">
            <a:noAutofit/>
          </a:bodyPr>
          <a:lstStyle/>
          <a:p>
            <a:pPr indent="0" lvl="0" marL="0" rtl="0" algn="ctr">
              <a:spcBef>
                <a:spcPts val="0"/>
              </a:spcBef>
              <a:spcAft>
                <a:spcPts val="0"/>
              </a:spcAft>
              <a:buNone/>
            </a:pPr>
            <a:r>
              <a:rPr lang="en" sz="1000">
                <a:solidFill>
                  <a:schemeClr val="lt1"/>
                </a:solidFill>
                <a:latin typeface="Inter"/>
                <a:ea typeface="Inter"/>
                <a:cs typeface="Inter"/>
                <a:sym typeface="Inter"/>
              </a:rPr>
              <a:t>Photo by</a:t>
            </a:r>
            <a:r>
              <a:rPr lang="en" sz="1000">
                <a:solidFill>
                  <a:schemeClr val="lt1"/>
                </a:solidFill>
                <a:uFill>
                  <a:noFill/>
                </a:uFill>
                <a:latin typeface="Inter"/>
                <a:ea typeface="Inter"/>
                <a:cs typeface="Inter"/>
                <a:sym typeface="Inter"/>
                <a:hlinkClick r:id="rId4">
                  <a:extLst>
                    <a:ext uri="{A12FA001-AC4F-418D-AE19-62706E023703}">
                      <ahyp:hlinkClr val="tx"/>
                    </a:ext>
                  </a:extLst>
                </a:hlinkClick>
              </a:rPr>
              <a:t> </a:t>
            </a:r>
            <a:r>
              <a:rPr lang="en" sz="1000" u="sng">
                <a:solidFill>
                  <a:schemeClr val="lt1"/>
                </a:solidFill>
                <a:latin typeface="Inter"/>
                <a:ea typeface="Inter"/>
                <a:cs typeface="Inter"/>
                <a:sym typeface="Inter"/>
                <a:hlinkClick r:id="rId5">
                  <a:extLst>
                    <a:ext uri="{A12FA001-AC4F-418D-AE19-62706E023703}">
                      <ahyp:hlinkClr val="tx"/>
                    </a:ext>
                  </a:extLst>
                </a:hlinkClick>
              </a:rPr>
              <a:t>Anastasiya Badun</a:t>
            </a:r>
            <a:r>
              <a:rPr lang="en" sz="1000">
                <a:solidFill>
                  <a:schemeClr val="lt1"/>
                </a:solidFill>
                <a:latin typeface="Inter"/>
                <a:ea typeface="Inter"/>
                <a:cs typeface="Inter"/>
                <a:sym typeface="Inter"/>
              </a:rPr>
              <a:t> on</a:t>
            </a:r>
            <a:r>
              <a:rPr lang="en" sz="1000">
                <a:solidFill>
                  <a:schemeClr val="lt1"/>
                </a:solidFill>
                <a:uFill>
                  <a:noFill/>
                </a:uFill>
                <a:latin typeface="Inter"/>
                <a:ea typeface="Inter"/>
                <a:cs typeface="Inter"/>
                <a:sym typeface="Inter"/>
                <a:hlinkClick r:id="rId6">
                  <a:extLst>
                    <a:ext uri="{A12FA001-AC4F-418D-AE19-62706E023703}">
                      <ahyp:hlinkClr val="tx"/>
                    </a:ext>
                  </a:extLst>
                </a:hlinkClick>
              </a:rPr>
              <a:t> </a:t>
            </a:r>
            <a:r>
              <a:rPr lang="en" sz="1000" u="sng">
                <a:solidFill>
                  <a:schemeClr val="lt1"/>
                </a:solidFill>
                <a:latin typeface="Inter"/>
                <a:ea typeface="Inter"/>
                <a:cs typeface="Inter"/>
                <a:sym typeface="Inter"/>
                <a:hlinkClick r:id="rId7">
                  <a:extLst>
                    <a:ext uri="{A12FA001-AC4F-418D-AE19-62706E023703}">
                      <ahyp:hlinkClr val="tx"/>
                    </a:ext>
                  </a:extLst>
                </a:hlinkClick>
              </a:rPr>
              <a:t>Unsplash</a:t>
            </a:r>
            <a:r>
              <a:rPr lang="en" sz="1000">
                <a:solidFill>
                  <a:schemeClr val="lt1"/>
                </a:solidFill>
                <a:latin typeface="Inter"/>
                <a:ea typeface="Inter"/>
                <a:cs typeface="Inter"/>
                <a:sym typeface="Inter"/>
              </a:rPr>
              <a:t> </a:t>
            </a:r>
            <a:endParaRPr sz="872">
              <a:solidFill>
                <a:schemeClr val="lt1"/>
              </a:solidFill>
              <a:latin typeface="Inter"/>
              <a:ea typeface="Inter"/>
              <a:cs typeface="Inter"/>
              <a:sym typeface="Inte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4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Other ways to reach AGI (Beyond bigger LLMs)</a:t>
            </a:r>
            <a:endParaRPr>
              <a:solidFill>
                <a:srgbClr val="25326F"/>
              </a:solidFill>
              <a:latin typeface="Francois One"/>
              <a:ea typeface="Francois One"/>
              <a:cs typeface="Francois One"/>
              <a:sym typeface="Francois One"/>
            </a:endParaRPr>
          </a:p>
        </p:txBody>
      </p:sp>
      <p:sp>
        <p:nvSpPr>
          <p:cNvPr id="367" name="Google Shape;367;p4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68" name="Google Shape;368;p44"/>
          <p:cNvSpPr txBox="1"/>
          <p:nvPr>
            <p:ph idx="1" type="body"/>
          </p:nvPr>
        </p:nvSpPr>
        <p:spPr>
          <a:xfrm>
            <a:off x="311700" y="1152475"/>
            <a:ext cx="6472800" cy="3795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b="1" lang="en" sz="1500"/>
              <a:t>World models </a:t>
            </a:r>
            <a:r>
              <a:rPr lang="en" sz="1500"/>
              <a:t>are different to LLMs. Instead of text, they learn to predict what happens next in the physical world, like how objects move. </a:t>
            </a:r>
            <a:endParaRPr sz="1500"/>
          </a:p>
          <a:p>
            <a:pPr indent="0" lvl="0" marL="0" marR="0" rtl="0" algn="l">
              <a:lnSpc>
                <a:spcPct val="150000"/>
              </a:lnSpc>
              <a:spcBef>
                <a:spcPts val="1600"/>
              </a:spcBef>
              <a:spcAft>
                <a:spcPts val="0"/>
              </a:spcAft>
              <a:buNone/>
            </a:pPr>
            <a:r>
              <a:rPr lang="en" sz="1500"/>
              <a:t>They learn from video images and simulated environments instead of text. </a:t>
            </a:r>
            <a:endParaRPr sz="1500"/>
          </a:p>
          <a:p>
            <a:pPr indent="0" lvl="0" marL="0" marR="0" rtl="0" algn="l">
              <a:lnSpc>
                <a:spcPct val="150000"/>
              </a:lnSpc>
              <a:spcBef>
                <a:spcPts val="1600"/>
              </a:spcBef>
              <a:spcAft>
                <a:spcPts val="0"/>
              </a:spcAft>
              <a:buNone/>
            </a:pPr>
            <a:r>
              <a:rPr lang="en" sz="1500"/>
              <a:t>Meta's Chief AI Scientist, Yann LeCun, left to create a world model startup (</a:t>
            </a:r>
            <a:r>
              <a:rPr lang="en" sz="1500" u="sng">
                <a:solidFill>
                  <a:schemeClr val="hlink"/>
                </a:solidFill>
                <a:hlinkClick r:id="rId3"/>
              </a:rPr>
              <a:t>AMI Labs</a:t>
            </a:r>
            <a:r>
              <a:rPr lang="en" sz="1500"/>
              <a:t>) raising $1.03 billion, similarly, </a:t>
            </a:r>
            <a:r>
              <a:rPr lang="en" sz="1500" u="sng">
                <a:solidFill>
                  <a:schemeClr val="hlink"/>
                </a:solidFill>
                <a:hlinkClick r:id="rId4"/>
              </a:rPr>
              <a:t>World Labs</a:t>
            </a:r>
            <a:r>
              <a:rPr lang="en" sz="1500"/>
              <a:t> (Fei-Fei Li) raised roughly $1.2 billion total. </a:t>
            </a:r>
            <a:endParaRPr sz="1500"/>
          </a:p>
          <a:p>
            <a:pPr indent="0" lvl="0" marL="0" marR="0" rtl="0" algn="l">
              <a:lnSpc>
                <a:spcPct val="150000"/>
              </a:lnSpc>
              <a:spcBef>
                <a:spcPts val="1600"/>
              </a:spcBef>
              <a:spcAft>
                <a:spcPts val="0"/>
              </a:spcAft>
              <a:buNone/>
            </a:pPr>
            <a:r>
              <a:rPr lang="en" sz="1500"/>
              <a:t>LLM companies are still much bigger overall, with OpenAI valued around $300 billion.</a:t>
            </a:r>
            <a:endParaRPr sz="1500"/>
          </a:p>
          <a:p>
            <a:pPr indent="0" lvl="0" marL="1371600" marR="0" rtl="0" algn="l">
              <a:lnSpc>
                <a:spcPct val="150000"/>
              </a:lnSpc>
              <a:spcBef>
                <a:spcPts val="1600"/>
              </a:spcBef>
              <a:spcAft>
                <a:spcPts val="0"/>
              </a:spcAft>
              <a:buNone/>
            </a:pPr>
            <a:r>
              <a:t/>
            </a:r>
            <a:endParaRPr sz="1600"/>
          </a:p>
          <a:p>
            <a:pPr indent="0" lvl="0" marL="0" marR="0" rtl="0" algn="l">
              <a:lnSpc>
                <a:spcPct val="150000"/>
              </a:lnSpc>
              <a:spcBef>
                <a:spcPts val="1600"/>
              </a:spcBef>
              <a:spcAft>
                <a:spcPts val="1600"/>
              </a:spcAft>
              <a:buNone/>
            </a:pPr>
            <a:r>
              <a:t/>
            </a:r>
            <a:endParaRPr sz="1600"/>
          </a:p>
        </p:txBody>
      </p:sp>
      <p:sp>
        <p:nvSpPr>
          <p:cNvPr id="369" name="Google Shape;369;p4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370" name="Google Shape;370;p44" title="ChatGPT Image Jul 15, 2026, 04_32_17 PM.png"/>
          <p:cNvPicPr preferRelativeResize="0"/>
          <p:nvPr/>
        </p:nvPicPr>
        <p:blipFill>
          <a:blip r:embed="rId5">
            <a:alphaModFix/>
          </a:blip>
          <a:stretch>
            <a:fillRect/>
          </a:stretch>
        </p:blipFill>
        <p:spPr>
          <a:xfrm>
            <a:off x="6936900" y="1301825"/>
            <a:ext cx="2054701" cy="2054701"/>
          </a:xfrm>
          <a:prstGeom prst="rect">
            <a:avLst/>
          </a:prstGeom>
          <a:noFill/>
          <a:ln cap="flat" cmpd="sng" w="9525">
            <a:solidFill>
              <a:schemeClr val="accent2"/>
            </a:solidFill>
            <a:prstDash val="solid"/>
            <a:round/>
            <a:headEnd len="sm" w="sm" type="none"/>
            <a:tailEnd len="sm" w="sm" type="none"/>
          </a:ln>
        </p:spPr>
      </p:pic>
      <p:sp>
        <p:nvSpPr>
          <p:cNvPr id="371" name="Google Shape;371;p44"/>
          <p:cNvSpPr txBox="1"/>
          <p:nvPr/>
        </p:nvSpPr>
        <p:spPr>
          <a:xfrm>
            <a:off x="6936900" y="3356525"/>
            <a:ext cx="2054700" cy="269100"/>
          </a:xfrm>
          <a:prstGeom prst="rect">
            <a:avLst/>
          </a:prstGeom>
          <a:solidFill>
            <a:schemeClr val="lt2"/>
          </a:solidFill>
          <a:ln cap="flat" cmpd="sng" w="9525">
            <a:solidFill>
              <a:schemeClr val="accent2"/>
            </a:solidFill>
            <a:prstDash val="solid"/>
            <a:round/>
            <a:headEnd len="sm" w="sm" type="none"/>
            <a:tailEnd len="sm" w="sm" type="none"/>
          </a:ln>
        </p:spPr>
        <p:txBody>
          <a:bodyPr anchorCtr="0" anchor="t" bIns="80775" lIns="80775" spcFirstLastPara="1" rIns="80775" wrap="square" tIns="80775">
            <a:noAutofit/>
          </a:bodyPr>
          <a:lstStyle/>
          <a:p>
            <a:pPr indent="0" lvl="0" marL="0" rtl="0" algn="ctr">
              <a:spcBef>
                <a:spcPts val="0"/>
              </a:spcBef>
              <a:spcAft>
                <a:spcPts val="0"/>
              </a:spcAft>
              <a:buNone/>
            </a:pPr>
            <a:r>
              <a:rPr lang="en" sz="1000">
                <a:solidFill>
                  <a:schemeClr val="lt1"/>
                </a:solidFill>
                <a:latin typeface="Inter"/>
                <a:ea typeface="Inter"/>
                <a:cs typeface="Inter"/>
                <a:sym typeface="Inter"/>
              </a:rPr>
              <a:t>Generated by Chat GPT-5.5</a:t>
            </a:r>
            <a:endParaRPr sz="872">
              <a:solidFill>
                <a:schemeClr val="lt1"/>
              </a:solidFill>
              <a:latin typeface="Inter"/>
              <a:ea typeface="Inter"/>
              <a:cs typeface="Inter"/>
              <a:sym typeface="Inte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4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Genie 3: a </a:t>
            </a:r>
            <a:r>
              <a:rPr lang="en"/>
              <a:t>world</a:t>
            </a:r>
            <a:r>
              <a:rPr lang="en"/>
              <a:t> model</a:t>
            </a:r>
            <a:endParaRPr>
              <a:solidFill>
                <a:srgbClr val="25326F"/>
              </a:solidFill>
              <a:latin typeface="Francois One"/>
              <a:ea typeface="Francois One"/>
              <a:cs typeface="Francois One"/>
              <a:sym typeface="Francois One"/>
            </a:endParaRPr>
          </a:p>
        </p:txBody>
      </p:sp>
      <p:sp>
        <p:nvSpPr>
          <p:cNvPr id="377" name="Google Shape;377;p4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78" name="Google Shape;378;p4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descr="Introducing Genie 3, a general purpose world model that can generate an unprecedented diversity of interactive environments. Given a text prompt, Genie 3 can generate dynamic worlds that you can navigate in real time at 24 frames per second, retaining consistency for a few minutes at a resolution of 720p. &#10;&#10;Watch the Google DeepMind episode on Genie 3 with Hannah Fry here: https://youtu.be/n5x6yXDj0uo?si=nrTi4wsNIpKF_3ql&#10;&#10;Our team has been pioneering research in simulated environments for over a decade, from training agents to master real-time strategy games to developing simulated environments for open-ended learning and robotics. This work motivated our development of world models, which are AI systems that can use their understanding of the world to simulate aspects of it, enabling agents to predict both how an environment will evolve and how their actions will affect it. &#10;&#10;World models are a key stepping stone on the path to AGI, since they make it possible to train AI agents in an unlimited curriculum of rich simulation environments.&#10;&#10;Interested in learning more? Head over to our blog: https://deepmind.google/discover/blog/genie-3-a-new-frontier-for-world-models/ and stay tuned for an upcoming episode of the Google DeepMind podcast on the topic.&#10;&#10;___&#10;&#10;Subscribe to our channel https://www.youtube.com/@googledeepmind&#10;Find us on X https://twitter.com/GoogleDeepMind&#10;Follow us on Instagram https://instagram.com/googledeepmind&#10;Add us on Linkedin https://www.linkedin.com/company/deepmind/" id="379" name="Google Shape;379;p45" title="Genie 3: Creating dynamic worlds that you can navigate in real-time">
            <a:hlinkClick r:id="rId3"/>
          </p:cNvPr>
          <p:cNvPicPr preferRelativeResize="0"/>
          <p:nvPr/>
        </p:nvPicPr>
        <p:blipFill>
          <a:blip r:embed="rId4">
            <a:alphaModFix/>
          </a:blip>
          <a:stretch>
            <a:fillRect/>
          </a:stretch>
        </p:blipFill>
        <p:spPr>
          <a:xfrm>
            <a:off x="2185450" y="1211250"/>
            <a:ext cx="5786750" cy="3255050"/>
          </a:xfrm>
          <a:prstGeom prst="rect">
            <a:avLst/>
          </a:prstGeom>
          <a:noFill/>
          <a:ln cap="flat" cmpd="sng" w="9525">
            <a:solidFill>
              <a:schemeClr val="accent2"/>
            </a:solidFill>
            <a:prstDash val="solid"/>
            <a:round/>
            <a:headEnd len="sm" w="sm" type="none"/>
            <a:tailEnd len="sm" w="sm" type="none"/>
          </a:ln>
        </p:spPr>
      </p:pic>
      <p:sp>
        <p:nvSpPr>
          <p:cNvPr id="380" name="Google Shape;380;p45"/>
          <p:cNvSpPr txBox="1"/>
          <p:nvPr/>
        </p:nvSpPr>
        <p:spPr>
          <a:xfrm>
            <a:off x="2185450" y="4466300"/>
            <a:ext cx="5786700" cy="585000"/>
          </a:xfrm>
          <a:prstGeom prst="rect">
            <a:avLst/>
          </a:prstGeom>
          <a:solidFill>
            <a:schemeClr val="lt2"/>
          </a:solidFill>
          <a:ln cap="flat" cmpd="sng" w="952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300">
                <a:solidFill>
                  <a:schemeClr val="lt1"/>
                </a:solidFill>
                <a:latin typeface="Inter"/>
                <a:ea typeface="Inter"/>
                <a:cs typeface="Inter"/>
                <a:sym typeface="Inter"/>
              </a:rPr>
              <a:t>Genie 3: Creating dynamic worlds that you can navigate in real-time | Google DeepMind | Source: </a:t>
            </a:r>
            <a:r>
              <a:rPr lang="en" sz="1300" u="sng">
                <a:solidFill>
                  <a:schemeClr val="lt1"/>
                </a:solidFill>
                <a:latin typeface="Inter"/>
                <a:ea typeface="Inter"/>
                <a:cs typeface="Inter"/>
                <a:sym typeface="Inter"/>
                <a:hlinkClick r:id="rId5">
                  <a:extLst>
                    <a:ext uri="{A12FA001-AC4F-418D-AE19-62706E023703}">
                      <ahyp:hlinkClr val="tx"/>
                    </a:ext>
                  </a:extLst>
                </a:hlinkClick>
              </a:rPr>
              <a:t>YouTube</a:t>
            </a:r>
            <a:endParaRPr sz="1300">
              <a:solidFill>
                <a:schemeClr val="lt1"/>
              </a:solidFill>
              <a:latin typeface="Inter"/>
              <a:ea typeface="Inter"/>
              <a:cs typeface="Inter"/>
              <a:sym typeface="In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1000"/>
                                        <p:tgtEl>
                                          <p:spTgt spid="3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4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Superintelligence</a:t>
            </a:r>
            <a:endParaRPr>
              <a:solidFill>
                <a:srgbClr val="25326F"/>
              </a:solidFill>
              <a:latin typeface="Francois One"/>
              <a:ea typeface="Francois One"/>
              <a:cs typeface="Francois One"/>
              <a:sym typeface="Francois One"/>
            </a:endParaRPr>
          </a:p>
        </p:txBody>
      </p:sp>
      <p:sp>
        <p:nvSpPr>
          <p:cNvPr id="386" name="Google Shape;386;p4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87" name="Google Shape;387;p46"/>
          <p:cNvSpPr txBox="1"/>
          <p:nvPr>
            <p:ph idx="1" type="body"/>
          </p:nvPr>
        </p:nvSpPr>
        <p:spPr>
          <a:xfrm>
            <a:off x="311700" y="1152475"/>
            <a:ext cx="5937600" cy="3795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500"/>
              <a:t>The next step after AGI is </a:t>
            </a:r>
            <a:r>
              <a:rPr b="1" lang="en" sz="1500"/>
              <a:t>Superintelligence. </a:t>
            </a:r>
            <a:r>
              <a:rPr lang="en" sz="1500"/>
              <a:t>This is </a:t>
            </a:r>
            <a:r>
              <a:rPr lang="en" sz="1500"/>
              <a:t>when</a:t>
            </a:r>
            <a:r>
              <a:rPr lang="en" sz="1500"/>
              <a:t> a computer goes beyond human intelligence and is smarter than the best human experts in every field including science, creativity and problem-solving.</a:t>
            </a:r>
            <a:endParaRPr sz="1500"/>
          </a:p>
          <a:p>
            <a:pPr indent="0" lvl="0" marL="0" marR="0" rtl="0" algn="l">
              <a:lnSpc>
                <a:spcPct val="150000"/>
              </a:lnSpc>
              <a:spcBef>
                <a:spcPts val="1600"/>
              </a:spcBef>
              <a:spcAft>
                <a:spcPts val="0"/>
              </a:spcAft>
              <a:buNone/>
            </a:pPr>
            <a:r>
              <a:rPr lang="en" sz="1500"/>
              <a:t>If AGI is hard to define, ‘superintelligence’ is even trickier</a:t>
            </a:r>
            <a:endParaRPr sz="1500"/>
          </a:p>
          <a:p>
            <a:pPr indent="0" lvl="0" marL="0" marR="0" rtl="0" algn="l">
              <a:lnSpc>
                <a:spcPct val="150000"/>
              </a:lnSpc>
              <a:spcBef>
                <a:spcPts val="1600"/>
              </a:spcBef>
              <a:spcAft>
                <a:spcPts val="0"/>
              </a:spcAft>
              <a:buNone/>
            </a:pPr>
            <a:r>
              <a:rPr lang="en" sz="1500"/>
              <a:t>AGI and superintelligence are closely linked in most experts' thinking: many believe that once AGI is reached, it could improve itself and progress to superintelligence quickly, sometimes called a "takeoff" </a:t>
            </a:r>
            <a:endParaRPr sz="1500"/>
          </a:p>
          <a:p>
            <a:pPr indent="0" lvl="0" marL="1371600" marR="0" rtl="0" algn="l">
              <a:lnSpc>
                <a:spcPct val="150000"/>
              </a:lnSpc>
              <a:spcBef>
                <a:spcPts val="1600"/>
              </a:spcBef>
              <a:spcAft>
                <a:spcPts val="1600"/>
              </a:spcAft>
              <a:buNone/>
            </a:pPr>
            <a:r>
              <a:t/>
            </a:r>
            <a:endParaRPr sz="1500"/>
          </a:p>
        </p:txBody>
      </p:sp>
      <p:sp>
        <p:nvSpPr>
          <p:cNvPr id="388" name="Google Shape;388;p4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389" name="Google Shape;389;p46" title="man-lead-others-up-a-hill-oh3ktactwkn5hdkh.png"/>
          <p:cNvPicPr preferRelativeResize="0"/>
          <p:nvPr/>
        </p:nvPicPr>
        <p:blipFill>
          <a:blip r:embed="rId3">
            <a:alphaModFix/>
          </a:blip>
          <a:stretch>
            <a:fillRect/>
          </a:stretch>
        </p:blipFill>
        <p:spPr>
          <a:xfrm>
            <a:off x="6146750" y="1275250"/>
            <a:ext cx="2685551" cy="1509875"/>
          </a:xfrm>
          <a:prstGeom prst="rect">
            <a:avLst/>
          </a:prstGeom>
          <a:noFill/>
          <a:ln cap="flat" cmpd="sng" w="9525">
            <a:solidFill>
              <a:schemeClr val="accent2"/>
            </a:solidFill>
            <a:prstDash val="solid"/>
            <a:round/>
            <a:headEnd len="sm" w="sm" type="none"/>
            <a:tailEnd len="sm" w="sm" type="none"/>
          </a:ln>
        </p:spPr>
      </p:pic>
      <p:sp>
        <p:nvSpPr>
          <p:cNvPr id="390" name="Google Shape;390;p46"/>
          <p:cNvSpPr txBox="1"/>
          <p:nvPr/>
        </p:nvSpPr>
        <p:spPr>
          <a:xfrm>
            <a:off x="6146750" y="2801040"/>
            <a:ext cx="2685600" cy="336000"/>
          </a:xfrm>
          <a:prstGeom prst="rect">
            <a:avLst/>
          </a:prstGeom>
          <a:solidFill>
            <a:schemeClr val="lt2"/>
          </a:solidFill>
          <a:ln cap="flat" cmpd="sng" w="9525">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chemeClr val="lt1"/>
                </a:solidFill>
                <a:latin typeface="Inter"/>
                <a:ea typeface="Inter"/>
                <a:cs typeface="Inter"/>
                <a:sym typeface="Inter"/>
              </a:rPr>
              <a:t>Man leading others up a hill by</a:t>
            </a:r>
            <a:r>
              <a:rPr lang="en" sz="1000" u="sng">
                <a:solidFill>
                  <a:schemeClr val="hlink"/>
                </a:solidFill>
                <a:latin typeface="Inter"/>
                <a:ea typeface="Inter"/>
                <a:cs typeface="Inter"/>
                <a:sym typeface="Inter"/>
                <a:hlinkClick r:id="rId4"/>
              </a:rPr>
              <a:t> </a:t>
            </a:r>
            <a:r>
              <a:rPr lang="en" sz="1000" u="sng">
                <a:solidFill>
                  <a:schemeClr val="lt1"/>
                </a:solidFill>
                <a:latin typeface="Inter"/>
                <a:ea typeface="Inter"/>
                <a:cs typeface="Inter"/>
                <a:sym typeface="Inter"/>
                <a:hlinkClick r:id="rId5">
                  <a:extLst>
                    <a:ext uri="{A12FA001-AC4F-418D-AE19-62706E023703}">
                      <ahyp:hlinkClr val="tx"/>
                    </a:ext>
                  </a:extLst>
                </a:hlinkClick>
              </a:rPr>
              <a:t>zwan6714</a:t>
            </a:r>
            <a:endParaRPr sz="1000">
              <a:solidFill>
                <a:schemeClr val="lt1"/>
              </a:solidFill>
              <a:latin typeface="Inter"/>
              <a:ea typeface="Inter"/>
              <a:cs typeface="Inter"/>
              <a:sym typeface="Inte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4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Will superintelligence really happen?</a:t>
            </a:r>
            <a:endParaRPr>
              <a:solidFill>
                <a:srgbClr val="25326F"/>
              </a:solidFill>
              <a:latin typeface="Francois One"/>
              <a:ea typeface="Francois One"/>
              <a:cs typeface="Francois One"/>
              <a:sym typeface="Francois One"/>
            </a:endParaRPr>
          </a:p>
        </p:txBody>
      </p:sp>
      <p:sp>
        <p:nvSpPr>
          <p:cNvPr id="396" name="Google Shape;396;p4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97" name="Google Shape;397;p47"/>
          <p:cNvSpPr txBox="1"/>
          <p:nvPr>
            <p:ph idx="1" type="body"/>
          </p:nvPr>
        </p:nvSpPr>
        <p:spPr>
          <a:xfrm>
            <a:off x="311700" y="1152475"/>
            <a:ext cx="5637000" cy="3795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People have been predicting "superintelligent" computers for decades.</a:t>
            </a:r>
            <a:endParaRPr sz="1600"/>
          </a:p>
          <a:p>
            <a:pPr indent="0" lvl="0" marL="0" marR="0" rtl="0" algn="l">
              <a:lnSpc>
                <a:spcPct val="150000"/>
              </a:lnSpc>
              <a:spcBef>
                <a:spcPts val="1600"/>
              </a:spcBef>
              <a:spcAft>
                <a:spcPts val="0"/>
              </a:spcAft>
              <a:buNone/>
            </a:pPr>
            <a:r>
              <a:rPr lang="en" sz="1600"/>
              <a:t>Books like </a:t>
            </a:r>
            <a:r>
              <a:rPr i="1" lang="en" sz="1600"/>
              <a:t>Super Crunchers (2007) </a:t>
            </a:r>
            <a:r>
              <a:rPr lang="en" sz="1600"/>
              <a:t>predicted data and algorithms would soon out-think humans at almost everything.</a:t>
            </a:r>
            <a:endParaRPr sz="1600"/>
          </a:p>
          <a:p>
            <a:pPr indent="0" lvl="0" marL="0" marR="0" rtl="0" algn="l">
              <a:lnSpc>
                <a:spcPct val="150000"/>
              </a:lnSpc>
              <a:spcBef>
                <a:spcPts val="1600"/>
              </a:spcBef>
              <a:spcAft>
                <a:spcPts val="0"/>
              </a:spcAft>
              <a:buNone/>
            </a:pPr>
            <a:r>
              <a:rPr lang="en" sz="1600"/>
              <a:t>Some predictions came true. Many didn't; or not on the timeline promised.</a:t>
            </a:r>
            <a:endParaRPr sz="1600"/>
          </a:p>
          <a:p>
            <a:pPr indent="0" lvl="0" marL="0" marR="0" rtl="0" algn="l">
              <a:lnSpc>
                <a:spcPct val="150000"/>
              </a:lnSpc>
              <a:spcBef>
                <a:spcPts val="1600"/>
              </a:spcBef>
              <a:spcAft>
                <a:spcPts val="1600"/>
              </a:spcAft>
              <a:buNone/>
            </a:pPr>
            <a:r>
              <a:rPr lang="en" sz="1600"/>
              <a:t>Being excited about AI doesn't mean believing every claim</a:t>
            </a:r>
            <a:endParaRPr sz="1600"/>
          </a:p>
        </p:txBody>
      </p:sp>
      <p:sp>
        <p:nvSpPr>
          <p:cNvPr id="398" name="Google Shape;398;p4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399" name="Google Shape;399;p47" title="IMG_7972.jpg"/>
          <p:cNvPicPr preferRelativeResize="0"/>
          <p:nvPr/>
        </p:nvPicPr>
        <p:blipFill rotWithShape="1">
          <a:blip r:embed="rId3">
            <a:alphaModFix/>
          </a:blip>
          <a:srcRect b="0" l="0" r="0" t="7347"/>
          <a:stretch/>
        </p:blipFill>
        <p:spPr>
          <a:xfrm>
            <a:off x="6128425" y="1303325"/>
            <a:ext cx="2594150" cy="3204797"/>
          </a:xfrm>
          <a:prstGeom prst="rect">
            <a:avLst/>
          </a:prstGeom>
          <a:noFill/>
          <a:ln cap="flat" cmpd="sng" w="9525">
            <a:solidFill>
              <a:schemeClr val="accent2"/>
            </a:solidFill>
            <a:prstDash val="solid"/>
            <a:round/>
            <a:headEnd len="sm" w="sm" type="none"/>
            <a:tailEnd len="sm" w="sm" type="none"/>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4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Prediction Postcard</a:t>
            </a:r>
            <a:endParaRPr>
              <a:solidFill>
                <a:srgbClr val="25326F"/>
              </a:solidFill>
              <a:latin typeface="Francois One"/>
              <a:ea typeface="Francois One"/>
              <a:cs typeface="Francois One"/>
              <a:sym typeface="Francois One"/>
            </a:endParaRPr>
          </a:p>
        </p:txBody>
      </p:sp>
      <p:sp>
        <p:nvSpPr>
          <p:cNvPr id="405" name="Google Shape;405;p4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06" name="Google Shape;406;p48"/>
          <p:cNvSpPr txBox="1"/>
          <p:nvPr>
            <p:ph idx="1" type="body"/>
          </p:nvPr>
        </p:nvSpPr>
        <p:spPr>
          <a:xfrm>
            <a:off x="311700" y="1152475"/>
            <a:ext cx="6549000" cy="3795900"/>
          </a:xfrm>
          <a:prstGeom prst="rect">
            <a:avLst/>
          </a:prstGeom>
        </p:spPr>
        <p:txBody>
          <a:bodyPr anchorCtr="0" anchor="t" bIns="91425" lIns="91425" spcFirstLastPara="1" rIns="91425" wrap="square" tIns="91425">
            <a:noAutofit/>
          </a:bodyPr>
          <a:lstStyle/>
          <a:p>
            <a:pPr indent="-330200" lvl="0" marL="457200" marR="0" rtl="0" algn="l">
              <a:lnSpc>
                <a:spcPct val="150000"/>
              </a:lnSpc>
              <a:spcBef>
                <a:spcPts val="0"/>
              </a:spcBef>
              <a:spcAft>
                <a:spcPts val="0"/>
              </a:spcAft>
              <a:buSzPts val="1600"/>
              <a:buChar char="●"/>
            </a:pPr>
            <a:r>
              <a:rPr lang="en" sz="1600"/>
              <a:t>Download the worksheet </a:t>
            </a:r>
            <a:r>
              <a:rPr lang="en" sz="1600" u="sng">
                <a:solidFill>
                  <a:schemeClr val="hlink"/>
                </a:solidFill>
                <a:hlinkClick r:id="rId3"/>
              </a:rPr>
              <a:t>here</a:t>
            </a:r>
            <a:endParaRPr sz="1600"/>
          </a:p>
          <a:p>
            <a:pPr indent="0" lvl="0" marL="0" marR="0" rtl="0" algn="l">
              <a:lnSpc>
                <a:spcPct val="150000"/>
              </a:lnSpc>
              <a:spcBef>
                <a:spcPts val="1600"/>
              </a:spcBef>
              <a:spcAft>
                <a:spcPts val="0"/>
              </a:spcAft>
              <a:buNone/>
            </a:pPr>
            <a:r>
              <a:t/>
            </a:r>
            <a:endParaRPr sz="1600"/>
          </a:p>
          <a:p>
            <a:pPr indent="0" lvl="0" marL="0" marR="0" rtl="0" algn="l">
              <a:lnSpc>
                <a:spcPct val="150000"/>
              </a:lnSpc>
              <a:spcBef>
                <a:spcPts val="1600"/>
              </a:spcBef>
              <a:spcAft>
                <a:spcPts val="1600"/>
              </a:spcAft>
              <a:buNone/>
            </a:pPr>
            <a:r>
              <a:t/>
            </a:r>
            <a:endParaRPr sz="1600"/>
          </a:p>
        </p:txBody>
      </p:sp>
      <p:sp>
        <p:nvSpPr>
          <p:cNvPr id="407" name="Google Shape;407;p4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4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Risks of Future AI</a:t>
            </a:r>
            <a:endParaRPr>
              <a:solidFill>
                <a:srgbClr val="25326F"/>
              </a:solidFill>
              <a:latin typeface="Francois One"/>
              <a:ea typeface="Francois One"/>
              <a:cs typeface="Francois One"/>
              <a:sym typeface="Francois One"/>
            </a:endParaRPr>
          </a:p>
        </p:txBody>
      </p:sp>
      <p:sp>
        <p:nvSpPr>
          <p:cNvPr id="413" name="Google Shape;413;p4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14" name="Google Shape;414;p4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descr="Anthropic co-founder Jack Clark warns that AI is advancing so quickly it may soon be capable of creating and training more advanced AI systems without human involvement, renewing calls for stronger oversight and regulation of the technology.&#10;&#10;Subscribe: https://www.youtube.com/ktla?sub_confirmation=1" id="415" name="Google Shape;415;p49" title="Anthropic co-founder warns AI could soon train itself without humans">
            <a:hlinkClick r:id="rId3"/>
          </p:cNvPr>
          <p:cNvPicPr preferRelativeResize="0"/>
          <p:nvPr/>
        </p:nvPicPr>
        <p:blipFill>
          <a:blip r:embed="rId4">
            <a:alphaModFix/>
          </a:blip>
          <a:stretch>
            <a:fillRect/>
          </a:stretch>
        </p:blipFill>
        <p:spPr>
          <a:xfrm>
            <a:off x="1856725" y="972850"/>
            <a:ext cx="5436100" cy="3057800"/>
          </a:xfrm>
          <a:prstGeom prst="rect">
            <a:avLst/>
          </a:prstGeom>
          <a:noFill/>
          <a:ln cap="flat" cmpd="sng" w="9525">
            <a:solidFill>
              <a:schemeClr val="accent2"/>
            </a:solidFill>
            <a:prstDash val="solid"/>
            <a:round/>
            <a:headEnd len="sm" w="sm" type="none"/>
            <a:tailEnd len="sm" w="sm" type="none"/>
          </a:ln>
        </p:spPr>
      </p:pic>
      <p:sp>
        <p:nvSpPr>
          <p:cNvPr id="416" name="Google Shape;416;p49"/>
          <p:cNvSpPr txBox="1"/>
          <p:nvPr/>
        </p:nvSpPr>
        <p:spPr>
          <a:xfrm>
            <a:off x="1856725" y="4030650"/>
            <a:ext cx="5436000" cy="585000"/>
          </a:xfrm>
          <a:prstGeom prst="rect">
            <a:avLst/>
          </a:prstGeom>
          <a:solidFill>
            <a:schemeClr val="lt2"/>
          </a:solidFill>
          <a:ln cap="flat" cmpd="sng" w="952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300">
                <a:solidFill>
                  <a:schemeClr val="lt1"/>
                </a:solidFill>
                <a:latin typeface="Inter"/>
                <a:ea typeface="Inter"/>
                <a:cs typeface="Inter"/>
                <a:sym typeface="Inter"/>
              </a:rPr>
              <a:t>Anthropic co-founder warns AI could soon train itself without humans | KTLA 5 </a:t>
            </a:r>
            <a:r>
              <a:rPr lang="en" sz="1300">
                <a:solidFill>
                  <a:schemeClr val="lt1"/>
                </a:solidFill>
                <a:latin typeface="Inter"/>
                <a:ea typeface="Inter"/>
                <a:cs typeface="Inter"/>
                <a:sym typeface="Inter"/>
              </a:rPr>
              <a:t>| Source: </a:t>
            </a:r>
            <a:r>
              <a:rPr lang="en" sz="1300" u="sng">
                <a:solidFill>
                  <a:schemeClr val="lt1"/>
                </a:solidFill>
                <a:latin typeface="Inter"/>
                <a:ea typeface="Inter"/>
                <a:cs typeface="Inter"/>
                <a:sym typeface="Inter"/>
                <a:hlinkClick r:id="rId5">
                  <a:extLst>
                    <a:ext uri="{A12FA001-AC4F-418D-AE19-62706E023703}">
                      <ahyp:hlinkClr val="tx"/>
                    </a:ext>
                  </a:extLst>
                </a:hlinkClick>
              </a:rPr>
              <a:t>YouTube</a:t>
            </a:r>
            <a:endParaRPr sz="1300">
              <a:solidFill>
                <a:schemeClr val="lt1"/>
              </a:solidFill>
              <a:latin typeface="Inter"/>
              <a:ea typeface="Inter"/>
              <a:cs typeface="Inter"/>
              <a:sym typeface="In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5"/>
                                        </p:tgtEl>
                                        <p:attrNameLst>
                                          <p:attrName>style.visibility</p:attrName>
                                        </p:attrNameLst>
                                      </p:cBhvr>
                                      <p:to>
                                        <p:strVal val="visible"/>
                                      </p:to>
                                    </p:set>
                                    <p:animEffect filter="fade" transition="in">
                                      <p:cBhvr>
                                        <p:cTn dur="1000"/>
                                        <p:tgtEl>
                                          <p:spTgt spid="4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5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Futures Thinking Discussion</a:t>
            </a:r>
            <a:endParaRPr>
              <a:solidFill>
                <a:srgbClr val="25326F"/>
              </a:solidFill>
              <a:latin typeface="Francois One"/>
              <a:ea typeface="Francois One"/>
              <a:cs typeface="Francois One"/>
              <a:sym typeface="Francois One"/>
            </a:endParaRPr>
          </a:p>
        </p:txBody>
      </p:sp>
      <p:sp>
        <p:nvSpPr>
          <p:cNvPr id="422" name="Google Shape;422;p5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23" name="Google Shape;423;p50"/>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330200" lvl="0" marL="457200" marR="0" rtl="0" algn="l">
              <a:lnSpc>
                <a:spcPct val="150000"/>
              </a:lnSpc>
              <a:spcBef>
                <a:spcPts val="0"/>
              </a:spcBef>
              <a:spcAft>
                <a:spcPts val="0"/>
              </a:spcAft>
              <a:buSzPts val="1600"/>
              <a:buChar char="●"/>
            </a:pPr>
            <a:r>
              <a:rPr lang="en" sz="1600"/>
              <a:t>Download the </a:t>
            </a:r>
            <a:r>
              <a:rPr lang="en" sz="1600" u="sng">
                <a:solidFill>
                  <a:schemeClr val="hlink"/>
                </a:solidFill>
                <a:hlinkClick r:id="rId3"/>
              </a:rPr>
              <a:t>worksheet here.</a:t>
            </a:r>
            <a:endParaRPr sz="1600"/>
          </a:p>
        </p:txBody>
      </p:sp>
      <p:sp>
        <p:nvSpPr>
          <p:cNvPr id="424" name="Google Shape;424;p5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5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Risks of Future AI</a:t>
            </a:r>
            <a:endParaRPr>
              <a:solidFill>
                <a:srgbClr val="25326F"/>
              </a:solidFill>
              <a:latin typeface="Francois One"/>
              <a:ea typeface="Francois One"/>
              <a:cs typeface="Francois One"/>
              <a:sym typeface="Francois One"/>
            </a:endParaRPr>
          </a:p>
        </p:txBody>
      </p:sp>
      <p:sp>
        <p:nvSpPr>
          <p:cNvPr id="430" name="Google Shape;430;p5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31" name="Google Shape;431;p51"/>
          <p:cNvSpPr txBox="1"/>
          <p:nvPr>
            <p:ph idx="1" type="body"/>
          </p:nvPr>
        </p:nvSpPr>
        <p:spPr>
          <a:xfrm>
            <a:off x="311700" y="1152475"/>
            <a:ext cx="6482400" cy="3442200"/>
          </a:xfrm>
          <a:prstGeom prst="rect">
            <a:avLst/>
          </a:prstGeom>
        </p:spPr>
        <p:txBody>
          <a:bodyPr anchorCtr="0" anchor="t" bIns="91425" lIns="91425" spcFirstLastPara="1" rIns="91425" wrap="square" tIns="91425">
            <a:noAutofit/>
          </a:bodyPr>
          <a:lstStyle/>
          <a:p>
            <a:pPr indent="-323850" lvl="0" marL="457200" rtl="0" algn="l">
              <a:lnSpc>
                <a:spcPct val="150000"/>
              </a:lnSpc>
              <a:spcBef>
                <a:spcPts val="0"/>
              </a:spcBef>
              <a:spcAft>
                <a:spcPts val="0"/>
              </a:spcAft>
              <a:buSzPts val="1500"/>
              <a:buChar char="●"/>
            </a:pPr>
            <a:r>
              <a:rPr b="1" lang="en" sz="1500"/>
              <a:t>Job disruption:</a:t>
            </a:r>
            <a:r>
              <a:rPr lang="en" sz="1500"/>
              <a:t> automating tasks across many industries</a:t>
            </a:r>
            <a:endParaRPr sz="1500"/>
          </a:p>
          <a:p>
            <a:pPr indent="-323850" lvl="0" marL="457200" rtl="0" algn="l">
              <a:lnSpc>
                <a:spcPct val="150000"/>
              </a:lnSpc>
              <a:spcBef>
                <a:spcPts val="0"/>
              </a:spcBef>
              <a:spcAft>
                <a:spcPts val="0"/>
              </a:spcAft>
              <a:buSzPts val="1500"/>
              <a:buChar char="●"/>
            </a:pPr>
            <a:r>
              <a:rPr b="1" lang="en" sz="1500"/>
              <a:t>Misinformation: </a:t>
            </a:r>
            <a:r>
              <a:rPr lang="en" sz="1500"/>
              <a:t>harder to tell real from AI-generated content</a:t>
            </a:r>
            <a:endParaRPr sz="1500"/>
          </a:p>
          <a:p>
            <a:pPr indent="-323850" lvl="0" marL="457200" rtl="0" algn="l">
              <a:lnSpc>
                <a:spcPct val="150000"/>
              </a:lnSpc>
              <a:spcBef>
                <a:spcPts val="0"/>
              </a:spcBef>
              <a:spcAft>
                <a:spcPts val="0"/>
              </a:spcAft>
              <a:buSzPts val="1500"/>
              <a:buChar char="●"/>
            </a:pPr>
            <a:r>
              <a:rPr b="1" lang="en" sz="1500"/>
              <a:t>Bias: </a:t>
            </a:r>
            <a:r>
              <a:rPr lang="en" sz="1500"/>
              <a:t>AI can inherit unfairness from the data it learns from</a:t>
            </a:r>
            <a:endParaRPr sz="1500"/>
          </a:p>
          <a:p>
            <a:pPr indent="-323850" lvl="0" marL="457200" rtl="0" algn="l">
              <a:lnSpc>
                <a:spcPct val="150000"/>
              </a:lnSpc>
              <a:spcBef>
                <a:spcPts val="0"/>
              </a:spcBef>
              <a:spcAft>
                <a:spcPts val="0"/>
              </a:spcAft>
              <a:buSzPts val="1500"/>
              <a:buChar char="●"/>
            </a:pPr>
            <a:r>
              <a:rPr b="1" lang="en" sz="1500"/>
              <a:t>Privacy:</a:t>
            </a:r>
            <a:r>
              <a:rPr lang="en" sz="1500"/>
              <a:t> relies on huge amounts of personal data</a:t>
            </a:r>
            <a:endParaRPr sz="1500"/>
          </a:p>
          <a:p>
            <a:pPr indent="-323850" lvl="0" marL="457200" rtl="0" algn="l">
              <a:lnSpc>
                <a:spcPct val="150000"/>
              </a:lnSpc>
              <a:spcBef>
                <a:spcPts val="0"/>
              </a:spcBef>
              <a:spcAft>
                <a:spcPts val="0"/>
              </a:spcAft>
              <a:buSzPts val="1500"/>
              <a:buChar char="●"/>
            </a:pPr>
            <a:r>
              <a:rPr b="1" lang="en" sz="1500"/>
              <a:t>Overreliance: </a:t>
            </a:r>
            <a:r>
              <a:rPr lang="en" sz="1500"/>
              <a:t>leaning on AI too much can weaken our own skills </a:t>
            </a:r>
            <a:endParaRPr sz="1500"/>
          </a:p>
          <a:p>
            <a:pPr indent="-323850" lvl="0" marL="457200" rtl="0" algn="l">
              <a:lnSpc>
                <a:spcPct val="150000"/>
              </a:lnSpc>
              <a:spcBef>
                <a:spcPts val="0"/>
              </a:spcBef>
              <a:spcAft>
                <a:spcPts val="0"/>
              </a:spcAft>
              <a:buSzPts val="1500"/>
              <a:buChar char="●"/>
            </a:pPr>
            <a:r>
              <a:rPr b="1" lang="en" sz="1500"/>
              <a:t>Concentration of power: </a:t>
            </a:r>
            <a:r>
              <a:rPr lang="en" sz="1500"/>
              <a:t>few companies/countries control the most powerful AI and may train on proprietary data in future</a:t>
            </a:r>
            <a:endParaRPr sz="1500"/>
          </a:p>
          <a:p>
            <a:pPr indent="-323850" lvl="0" marL="457200" rtl="0" algn="l">
              <a:lnSpc>
                <a:spcPct val="150000"/>
              </a:lnSpc>
              <a:spcBef>
                <a:spcPts val="0"/>
              </a:spcBef>
              <a:spcAft>
                <a:spcPts val="0"/>
              </a:spcAft>
              <a:buSzPts val="1500"/>
              <a:buChar char="●"/>
            </a:pPr>
            <a:r>
              <a:rPr b="1" lang="en" sz="1500"/>
              <a:t>Equity and Access</a:t>
            </a:r>
            <a:r>
              <a:rPr lang="en" sz="1500"/>
              <a:t>: who benefits from future AI, and who might be left out?</a:t>
            </a:r>
            <a:endParaRPr sz="1500"/>
          </a:p>
          <a:p>
            <a:pPr indent="0" lvl="0" marL="0" marR="0" rtl="0" algn="l">
              <a:lnSpc>
                <a:spcPct val="150000"/>
              </a:lnSpc>
              <a:spcBef>
                <a:spcPts val="1600"/>
              </a:spcBef>
              <a:spcAft>
                <a:spcPts val="1600"/>
              </a:spcAft>
              <a:buNone/>
            </a:pPr>
            <a:r>
              <a:t/>
            </a:r>
            <a:endParaRPr sz="1500"/>
          </a:p>
        </p:txBody>
      </p:sp>
      <p:sp>
        <p:nvSpPr>
          <p:cNvPr id="432" name="Google Shape;432;p5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you’ve learnt about u</a:t>
            </a:r>
            <a:r>
              <a:rPr lang="en"/>
              <a:t>sing AI well</a:t>
            </a:r>
            <a:endParaRPr>
              <a:solidFill>
                <a:srgbClr val="25326F"/>
              </a:solidFill>
              <a:latin typeface="Francois One"/>
              <a:ea typeface="Francois One"/>
              <a:cs typeface="Francois One"/>
              <a:sym typeface="Francois One"/>
            </a:endParaRPr>
          </a:p>
        </p:txBody>
      </p:sp>
      <p:sp>
        <p:nvSpPr>
          <p:cNvPr id="85" name="Google Shape;85;p16"/>
          <p:cNvSpPr txBox="1"/>
          <p:nvPr>
            <p:ph idx="12" type="sldNum"/>
          </p:nvPr>
        </p:nvSpPr>
        <p:spPr>
          <a:xfrm>
            <a:off x="8368333" y="465139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86" name="Google Shape;86;p16"/>
          <p:cNvSpPr txBox="1"/>
          <p:nvPr>
            <p:ph idx="1" type="body"/>
          </p:nvPr>
        </p:nvSpPr>
        <p:spPr>
          <a:xfrm>
            <a:off x="311700" y="1152475"/>
            <a:ext cx="5517600" cy="3795900"/>
          </a:xfrm>
          <a:prstGeom prst="rect">
            <a:avLst/>
          </a:prstGeom>
        </p:spPr>
        <p:txBody>
          <a:bodyPr anchorCtr="0" anchor="t" bIns="91425" lIns="91425" spcFirstLastPara="1" rIns="91425" wrap="square" tIns="91425">
            <a:noAutofit/>
          </a:bodyPr>
          <a:lstStyle/>
          <a:p>
            <a:pPr indent="-323850" lvl="0" marL="457200" marR="0" rtl="0" algn="l">
              <a:lnSpc>
                <a:spcPct val="150000"/>
              </a:lnSpc>
              <a:spcBef>
                <a:spcPts val="0"/>
              </a:spcBef>
              <a:spcAft>
                <a:spcPts val="0"/>
              </a:spcAft>
              <a:buSzPts val="1500"/>
              <a:buChar char="●"/>
            </a:pPr>
            <a:r>
              <a:rPr lang="en" sz="1500"/>
              <a:t>Clear, specific prompts with good context lead to better results</a:t>
            </a:r>
            <a:endParaRPr sz="1500"/>
          </a:p>
          <a:p>
            <a:pPr indent="-323850" lvl="0" marL="457200" marR="0" rtl="0" algn="l">
              <a:lnSpc>
                <a:spcPct val="150000"/>
              </a:lnSpc>
              <a:spcBef>
                <a:spcPts val="0"/>
              </a:spcBef>
              <a:spcAft>
                <a:spcPts val="0"/>
              </a:spcAft>
              <a:buSzPts val="1500"/>
              <a:buChar char="●"/>
            </a:pPr>
            <a:r>
              <a:rPr lang="en" sz="1500"/>
              <a:t>You should always fact-check with trusted sources</a:t>
            </a:r>
            <a:endParaRPr sz="1500"/>
          </a:p>
          <a:p>
            <a:pPr indent="-323850" lvl="0" marL="457200" marR="0" rtl="0" algn="l">
              <a:lnSpc>
                <a:spcPct val="150000"/>
              </a:lnSpc>
              <a:spcBef>
                <a:spcPts val="0"/>
              </a:spcBef>
              <a:spcAft>
                <a:spcPts val="0"/>
              </a:spcAft>
              <a:buSzPts val="1500"/>
              <a:buChar char="●"/>
            </a:pPr>
            <a:r>
              <a:rPr lang="en" sz="1500"/>
              <a:t>Avoid cognitive offloading: keep thinking for yourself</a:t>
            </a:r>
            <a:endParaRPr sz="1500"/>
          </a:p>
          <a:p>
            <a:pPr indent="-323850" lvl="0" marL="457200" marR="0" rtl="0" algn="l">
              <a:lnSpc>
                <a:spcPct val="150000"/>
              </a:lnSpc>
              <a:spcBef>
                <a:spcPts val="0"/>
              </a:spcBef>
              <a:spcAft>
                <a:spcPts val="0"/>
              </a:spcAft>
              <a:buSzPts val="1500"/>
              <a:buChar char="●"/>
            </a:pPr>
            <a:r>
              <a:rPr lang="en" sz="1500"/>
              <a:t>Keep humans in charge of important decisions</a:t>
            </a:r>
            <a:endParaRPr sz="1500"/>
          </a:p>
          <a:p>
            <a:pPr indent="-323850" lvl="0" marL="457200" marR="0" rtl="0" algn="l">
              <a:lnSpc>
                <a:spcPct val="150000"/>
              </a:lnSpc>
              <a:spcBef>
                <a:spcPts val="0"/>
              </a:spcBef>
              <a:spcAft>
                <a:spcPts val="0"/>
              </a:spcAft>
              <a:buSzPts val="1500"/>
              <a:buChar char="●"/>
            </a:pPr>
            <a:r>
              <a:rPr lang="en" sz="1500"/>
              <a:t>Use Design Thinking in tandem with AI to create better solutions</a:t>
            </a:r>
            <a:endParaRPr sz="1500"/>
          </a:p>
          <a:p>
            <a:pPr indent="-323850" lvl="0" marL="457200" marR="0" rtl="0" algn="l">
              <a:lnSpc>
                <a:spcPct val="150000"/>
              </a:lnSpc>
              <a:spcBef>
                <a:spcPts val="0"/>
              </a:spcBef>
              <a:spcAft>
                <a:spcPts val="0"/>
              </a:spcAft>
              <a:buSzPts val="1500"/>
              <a:buChar char="●"/>
            </a:pPr>
            <a:r>
              <a:rPr lang="en" sz="1500"/>
              <a:t>Prototypes should always be tested when vibe-coding or using agents</a:t>
            </a:r>
            <a:endParaRPr sz="1500"/>
          </a:p>
        </p:txBody>
      </p:sp>
      <p:sp>
        <p:nvSpPr>
          <p:cNvPr id="87" name="Google Shape;87;p1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88" name="Google Shape;88;p16"/>
          <p:cNvPicPr preferRelativeResize="0"/>
          <p:nvPr/>
        </p:nvPicPr>
        <p:blipFill rotWithShape="1">
          <a:blip r:embed="rId3">
            <a:alphaModFix/>
          </a:blip>
          <a:srcRect b="15676" l="0" r="0" t="0"/>
          <a:stretch/>
        </p:blipFill>
        <p:spPr>
          <a:xfrm>
            <a:off x="5924525" y="1344737"/>
            <a:ext cx="3031800" cy="2556375"/>
          </a:xfrm>
          <a:prstGeom prst="rect">
            <a:avLst/>
          </a:prstGeom>
          <a:noFill/>
          <a:ln cap="flat" cmpd="sng" w="9525">
            <a:solidFill>
              <a:schemeClr val="accent2"/>
            </a:solidFill>
            <a:prstDash val="solid"/>
            <a:round/>
            <a:headEnd len="sm" w="sm" type="none"/>
            <a:tailEnd len="sm" w="sm" type="none"/>
          </a:ln>
        </p:spPr>
      </p:pic>
      <p:sp>
        <p:nvSpPr>
          <p:cNvPr id="89" name="Google Shape;89;p16"/>
          <p:cNvSpPr txBox="1"/>
          <p:nvPr/>
        </p:nvSpPr>
        <p:spPr>
          <a:xfrm>
            <a:off x="5918620" y="3901112"/>
            <a:ext cx="3031800" cy="393600"/>
          </a:xfrm>
          <a:prstGeom prst="rect">
            <a:avLst/>
          </a:prstGeom>
          <a:solidFill>
            <a:schemeClr val="lt2"/>
          </a:solid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Inter"/>
                <a:ea typeface="Inter"/>
                <a:cs typeface="Inter"/>
                <a:sym typeface="Inter"/>
              </a:rPr>
              <a:t>Image generated using Nano Banana</a:t>
            </a:r>
            <a:endParaRPr sz="1100">
              <a:solidFill>
                <a:schemeClr val="lt1"/>
              </a:solidFill>
              <a:latin typeface="Inter"/>
              <a:ea typeface="Inter"/>
              <a:cs typeface="Inter"/>
              <a:sym typeface="Inte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5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Preferred futures</a:t>
            </a:r>
            <a:endParaRPr>
              <a:solidFill>
                <a:srgbClr val="25326F"/>
              </a:solidFill>
              <a:latin typeface="Francois One"/>
              <a:ea typeface="Francois One"/>
              <a:cs typeface="Francois One"/>
              <a:sym typeface="Francois One"/>
            </a:endParaRPr>
          </a:p>
        </p:txBody>
      </p:sp>
      <p:sp>
        <p:nvSpPr>
          <p:cNvPr id="438" name="Google Shape;438;p5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39" name="Google Shape;439;p52"/>
          <p:cNvSpPr txBox="1"/>
          <p:nvPr>
            <p:ph idx="1" type="body"/>
          </p:nvPr>
        </p:nvSpPr>
        <p:spPr>
          <a:xfrm>
            <a:off x="311700" y="1152475"/>
            <a:ext cx="6165900" cy="3795900"/>
          </a:xfrm>
          <a:prstGeom prst="rect">
            <a:avLst/>
          </a:prstGeom>
        </p:spPr>
        <p:txBody>
          <a:bodyPr anchorCtr="0" anchor="t" bIns="91425" lIns="91425" spcFirstLastPara="1" rIns="91425" wrap="square" tIns="91425">
            <a:noAutofit/>
          </a:bodyPr>
          <a:lstStyle/>
          <a:p>
            <a:pPr indent="-330200" lvl="0" marL="457200" marR="0" rtl="0" algn="l">
              <a:lnSpc>
                <a:spcPct val="150000"/>
              </a:lnSpc>
              <a:spcBef>
                <a:spcPts val="0"/>
              </a:spcBef>
              <a:spcAft>
                <a:spcPts val="0"/>
              </a:spcAft>
              <a:buSzPts val="1600"/>
              <a:buChar char="●"/>
            </a:pPr>
            <a:r>
              <a:rPr lang="en" sz="1600"/>
              <a:t>A </a:t>
            </a:r>
            <a:r>
              <a:rPr b="1" lang="en" sz="1600">
                <a:latin typeface="Nunito"/>
                <a:ea typeface="Nunito"/>
                <a:cs typeface="Nunito"/>
                <a:sym typeface="Nunito"/>
              </a:rPr>
              <a:t>preferred future</a:t>
            </a:r>
            <a:r>
              <a:rPr lang="en" sz="1600"/>
              <a:t> is someone’s idea about what they want the future to be like.</a:t>
            </a:r>
            <a:endParaRPr sz="1600"/>
          </a:p>
          <a:p>
            <a:pPr indent="-330200" lvl="0" marL="457200" marR="0" rtl="0" algn="l">
              <a:lnSpc>
                <a:spcPct val="150000"/>
              </a:lnSpc>
              <a:spcBef>
                <a:spcPts val="0"/>
              </a:spcBef>
              <a:spcAft>
                <a:spcPts val="0"/>
              </a:spcAft>
              <a:buSzPts val="1600"/>
              <a:buChar char="●"/>
            </a:pPr>
            <a:r>
              <a:rPr lang="en" sz="1600"/>
              <a:t>Different people will have different preferred futures</a:t>
            </a:r>
            <a:endParaRPr sz="1600"/>
          </a:p>
          <a:p>
            <a:pPr indent="-330200" lvl="0" marL="457200" marR="0" rtl="0" algn="l">
              <a:lnSpc>
                <a:spcPct val="150000"/>
              </a:lnSpc>
              <a:spcBef>
                <a:spcPts val="0"/>
              </a:spcBef>
              <a:spcAft>
                <a:spcPts val="0"/>
              </a:spcAft>
              <a:buSzPts val="1600"/>
              <a:buChar char="●"/>
            </a:pPr>
            <a:r>
              <a:rPr lang="en" sz="1600"/>
              <a:t>Part of any new technology development involves thinking about how the technology could impact the future and how we can reduce risks</a:t>
            </a:r>
            <a:endParaRPr sz="1600"/>
          </a:p>
          <a:p>
            <a:pPr indent="-330200" lvl="0" marL="457200" marR="0" rtl="0" algn="l">
              <a:lnSpc>
                <a:spcPct val="150000"/>
              </a:lnSpc>
              <a:spcBef>
                <a:spcPts val="0"/>
              </a:spcBef>
              <a:spcAft>
                <a:spcPts val="0"/>
              </a:spcAft>
              <a:buSzPts val="1600"/>
              <a:buChar char="●"/>
            </a:pPr>
            <a:r>
              <a:rPr lang="en" sz="1600"/>
              <a:t>We can decide and shape how AI is used and develop solutions to contribute to preferred futures </a:t>
            </a:r>
            <a:endParaRPr sz="1600"/>
          </a:p>
        </p:txBody>
      </p:sp>
      <p:sp>
        <p:nvSpPr>
          <p:cNvPr id="440" name="Google Shape;440;p5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descr="Generate a cartoon image that shows an example of a preferred future, with some way of showing that the world is basically a utopia. Don't have any signs or text, keep the number of people in the image minimal." id="441" name="Google Shape;441;p52"/>
          <p:cNvPicPr preferRelativeResize="0"/>
          <p:nvPr/>
        </p:nvPicPr>
        <p:blipFill>
          <a:blip r:embed="rId3">
            <a:alphaModFix/>
          </a:blip>
          <a:stretch>
            <a:fillRect/>
          </a:stretch>
        </p:blipFill>
        <p:spPr>
          <a:xfrm>
            <a:off x="6574025" y="922437"/>
            <a:ext cx="2361600" cy="2361600"/>
          </a:xfrm>
          <a:prstGeom prst="rect">
            <a:avLst/>
          </a:prstGeom>
          <a:noFill/>
          <a:ln cap="flat" cmpd="sng" w="9525">
            <a:solidFill>
              <a:schemeClr val="accent2"/>
            </a:solidFill>
            <a:prstDash val="solid"/>
            <a:round/>
            <a:headEnd len="sm" w="sm" type="none"/>
            <a:tailEnd len="sm" w="sm" type="none"/>
          </a:ln>
        </p:spPr>
      </p:pic>
      <p:sp>
        <p:nvSpPr>
          <p:cNvPr id="442" name="Google Shape;442;p52"/>
          <p:cNvSpPr txBox="1"/>
          <p:nvPr/>
        </p:nvSpPr>
        <p:spPr>
          <a:xfrm>
            <a:off x="6574025" y="3284026"/>
            <a:ext cx="2361600" cy="572700"/>
          </a:xfrm>
          <a:prstGeom prst="rect">
            <a:avLst/>
          </a:prstGeom>
          <a:solidFill>
            <a:schemeClr val="lt2"/>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chemeClr val="lt1"/>
                </a:solidFill>
                <a:latin typeface="Inter"/>
                <a:ea typeface="Inter"/>
                <a:cs typeface="Inter"/>
                <a:sym typeface="Inter"/>
              </a:rPr>
              <a:t>Generated using Nano Banana</a:t>
            </a:r>
            <a:endParaRPr sz="1300">
              <a:solidFill>
                <a:schemeClr val="lt1"/>
              </a:solidFill>
              <a:latin typeface="Inter"/>
              <a:ea typeface="Inter"/>
              <a:cs typeface="Inter"/>
              <a:sym typeface="Inte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53"/>
          <p:cNvSpPr txBox="1"/>
          <p:nvPr>
            <p:ph type="title"/>
          </p:nvPr>
        </p:nvSpPr>
        <p:spPr>
          <a:xfrm>
            <a:off x="311700" y="326817"/>
            <a:ext cx="8520600" cy="94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Matching AI problems to solutions - Privacy and Safety </a:t>
            </a:r>
            <a:endParaRPr>
              <a:solidFill>
                <a:srgbClr val="25326F"/>
              </a:solidFill>
              <a:latin typeface="Francois One"/>
              <a:ea typeface="Francois One"/>
              <a:cs typeface="Francois One"/>
              <a:sym typeface="Francois One"/>
            </a:endParaRPr>
          </a:p>
        </p:txBody>
      </p:sp>
      <p:sp>
        <p:nvSpPr>
          <p:cNvPr id="448" name="Google Shape;448;p5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49" name="Google Shape;449;p53"/>
          <p:cNvSpPr txBox="1"/>
          <p:nvPr>
            <p:ph idx="1" type="body"/>
          </p:nvPr>
        </p:nvSpPr>
        <p:spPr>
          <a:xfrm>
            <a:off x="311700" y="1521250"/>
            <a:ext cx="8520600" cy="3427200"/>
          </a:xfrm>
          <a:prstGeom prst="rect">
            <a:avLst/>
          </a:prstGeom>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SzPts val="1600"/>
              <a:buChar char="●"/>
            </a:pPr>
            <a:r>
              <a:rPr lang="en" sz="1600"/>
              <a:t>Complete </a:t>
            </a:r>
            <a:r>
              <a:rPr lang="en" sz="1600" u="sng">
                <a:solidFill>
                  <a:schemeClr val="hlink"/>
                </a:solidFill>
                <a:hlinkClick r:id="rId3"/>
              </a:rPr>
              <a:t>the activity on the platform</a:t>
            </a:r>
            <a:endParaRPr sz="1600"/>
          </a:p>
        </p:txBody>
      </p:sp>
      <p:sp>
        <p:nvSpPr>
          <p:cNvPr id="450" name="Google Shape;450;p5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54"/>
          <p:cNvSpPr txBox="1"/>
          <p:nvPr>
            <p:ph type="title"/>
          </p:nvPr>
        </p:nvSpPr>
        <p:spPr>
          <a:xfrm>
            <a:off x="311700" y="326817"/>
            <a:ext cx="8520600" cy="94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700"/>
              <a:t>Activity: Matching AI problems to solutions - Human Impacts </a:t>
            </a:r>
            <a:endParaRPr sz="2700">
              <a:solidFill>
                <a:srgbClr val="25326F"/>
              </a:solidFill>
              <a:latin typeface="Francois One"/>
              <a:ea typeface="Francois One"/>
              <a:cs typeface="Francois One"/>
              <a:sym typeface="Francois One"/>
            </a:endParaRPr>
          </a:p>
        </p:txBody>
      </p:sp>
      <p:sp>
        <p:nvSpPr>
          <p:cNvPr id="456" name="Google Shape;456;p5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57" name="Google Shape;457;p54"/>
          <p:cNvSpPr txBox="1"/>
          <p:nvPr>
            <p:ph idx="1" type="body"/>
          </p:nvPr>
        </p:nvSpPr>
        <p:spPr>
          <a:xfrm>
            <a:off x="311700" y="1521250"/>
            <a:ext cx="8520600" cy="3427200"/>
          </a:xfrm>
          <a:prstGeom prst="rect">
            <a:avLst/>
          </a:prstGeom>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SzPts val="1600"/>
              <a:buChar char="●"/>
            </a:pPr>
            <a:r>
              <a:rPr lang="en" sz="1600"/>
              <a:t>Complete </a:t>
            </a:r>
            <a:r>
              <a:rPr lang="en" sz="1600" u="sng">
                <a:solidFill>
                  <a:schemeClr val="hlink"/>
                </a:solidFill>
                <a:hlinkClick r:id="rId3"/>
              </a:rPr>
              <a:t>the activity on the platform</a:t>
            </a:r>
            <a:endParaRPr sz="1600"/>
          </a:p>
        </p:txBody>
      </p:sp>
      <p:sp>
        <p:nvSpPr>
          <p:cNvPr id="458" name="Google Shape;458;p5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5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Who should make the rules for powerful AI?</a:t>
            </a:r>
            <a:endParaRPr>
              <a:solidFill>
                <a:srgbClr val="25326F"/>
              </a:solidFill>
              <a:latin typeface="Francois One"/>
              <a:ea typeface="Francois One"/>
              <a:cs typeface="Francois One"/>
              <a:sym typeface="Francois One"/>
            </a:endParaRPr>
          </a:p>
        </p:txBody>
      </p:sp>
      <p:sp>
        <p:nvSpPr>
          <p:cNvPr id="464" name="Google Shape;464;p5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65" name="Google Shape;465;p55"/>
          <p:cNvSpPr txBox="1"/>
          <p:nvPr>
            <p:ph idx="1" type="body"/>
          </p:nvPr>
        </p:nvSpPr>
        <p:spPr>
          <a:xfrm>
            <a:off x="311700" y="1152475"/>
            <a:ext cx="8520600" cy="39045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b="1" lang="en" sz="1500"/>
              <a:t>Governments: </a:t>
            </a:r>
            <a:r>
              <a:rPr lang="en" sz="1500"/>
              <a:t>set laws for safety, privacy, fairness, and accountability.</a:t>
            </a:r>
            <a:endParaRPr sz="1500"/>
          </a:p>
          <a:p>
            <a:pPr indent="0" lvl="0" marL="0" marR="0" rtl="0" algn="l">
              <a:lnSpc>
                <a:spcPct val="115000"/>
              </a:lnSpc>
              <a:spcBef>
                <a:spcPts val="1600"/>
              </a:spcBef>
              <a:spcAft>
                <a:spcPts val="0"/>
              </a:spcAft>
              <a:buNone/>
            </a:pPr>
            <a:r>
              <a:rPr b="1" lang="en" sz="1500"/>
              <a:t>Companies:</a:t>
            </a:r>
            <a:r>
              <a:rPr lang="en" sz="1500"/>
              <a:t> build safer systems, test for harms, and explain what their AI can and cannot do.</a:t>
            </a:r>
            <a:endParaRPr sz="1500"/>
          </a:p>
          <a:p>
            <a:pPr indent="0" lvl="0" marL="0" marR="0" rtl="0" algn="l">
              <a:lnSpc>
                <a:spcPct val="115000"/>
              </a:lnSpc>
              <a:spcBef>
                <a:spcPts val="1600"/>
              </a:spcBef>
              <a:spcAft>
                <a:spcPts val="0"/>
              </a:spcAft>
              <a:buNone/>
            </a:pPr>
            <a:r>
              <a:rPr b="1" lang="en" sz="1500"/>
              <a:t>Schools: </a:t>
            </a:r>
            <a:r>
              <a:rPr lang="en" sz="1500"/>
              <a:t>decide how AI should be used for learning, assessment, privacy, and academic honesty.</a:t>
            </a:r>
            <a:endParaRPr sz="1500"/>
          </a:p>
          <a:p>
            <a:pPr indent="0" lvl="0" marL="0" marR="0" rtl="0" algn="l">
              <a:lnSpc>
                <a:spcPct val="115000"/>
              </a:lnSpc>
              <a:spcBef>
                <a:spcPts val="1600"/>
              </a:spcBef>
              <a:spcAft>
                <a:spcPts val="0"/>
              </a:spcAft>
              <a:buNone/>
            </a:pPr>
            <a:r>
              <a:rPr b="1" lang="en" sz="1500"/>
              <a:t>Users</a:t>
            </a:r>
            <a:r>
              <a:rPr lang="en" sz="1500"/>
              <a:t>: use AI responsibly, check outputs, protect personal information, and report problems.</a:t>
            </a:r>
            <a:endParaRPr sz="1500"/>
          </a:p>
          <a:p>
            <a:pPr indent="0" lvl="0" marL="0" marR="0" rtl="0" algn="l">
              <a:lnSpc>
                <a:spcPct val="115000"/>
              </a:lnSpc>
              <a:spcBef>
                <a:spcPts val="1600"/>
              </a:spcBef>
              <a:spcAft>
                <a:spcPts val="0"/>
              </a:spcAft>
              <a:buNone/>
            </a:pPr>
            <a:r>
              <a:rPr b="1" lang="en" sz="1500"/>
              <a:t>Communities: </a:t>
            </a:r>
            <a:r>
              <a:rPr lang="en" sz="1500"/>
              <a:t>make sure rules include different voices, not just tech experts or powerful companies.</a:t>
            </a:r>
            <a:endParaRPr sz="1500"/>
          </a:p>
          <a:p>
            <a:pPr indent="0" lvl="0" marL="0" marR="0" rtl="0" algn="l">
              <a:lnSpc>
                <a:spcPct val="115000"/>
              </a:lnSpc>
              <a:spcBef>
                <a:spcPts val="1600"/>
              </a:spcBef>
              <a:spcAft>
                <a:spcPts val="1600"/>
              </a:spcAft>
              <a:buNone/>
            </a:pPr>
            <a:r>
              <a:rPr b="1" lang="en" sz="1500"/>
              <a:t>Shared responsibility:</a:t>
            </a:r>
            <a:r>
              <a:rPr lang="en" sz="1500"/>
              <a:t> no single group should decide everything because AI affects everyone.</a:t>
            </a:r>
            <a:endParaRPr sz="1500"/>
          </a:p>
        </p:txBody>
      </p:sp>
      <p:sp>
        <p:nvSpPr>
          <p:cNvPr id="466" name="Google Shape;466;p5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5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700"/>
              <a:t>Activity: AI Future Tool Poster</a:t>
            </a:r>
            <a:endParaRPr sz="2700">
              <a:solidFill>
                <a:srgbClr val="25326F"/>
              </a:solidFill>
              <a:latin typeface="Francois One"/>
              <a:ea typeface="Francois One"/>
              <a:cs typeface="Francois One"/>
              <a:sym typeface="Francois One"/>
            </a:endParaRPr>
          </a:p>
        </p:txBody>
      </p:sp>
      <p:sp>
        <p:nvSpPr>
          <p:cNvPr id="472" name="Google Shape;472;p5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73" name="Google Shape;473;p56"/>
          <p:cNvSpPr txBox="1"/>
          <p:nvPr>
            <p:ph idx="1" type="body"/>
          </p:nvPr>
        </p:nvSpPr>
        <p:spPr>
          <a:xfrm>
            <a:off x="311700" y="1152475"/>
            <a:ext cx="8520600" cy="3990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a:t>Complete </a:t>
            </a:r>
            <a:r>
              <a:rPr lang="en" u="sng">
                <a:solidFill>
                  <a:schemeClr val="hlink"/>
                </a:solidFill>
                <a:hlinkClick r:id="rId3"/>
              </a:rPr>
              <a:t>the activity on the platform</a:t>
            </a:r>
            <a:r>
              <a:rPr lang="en"/>
              <a:t>.</a:t>
            </a:r>
            <a:endParaRPr/>
          </a:p>
          <a:p>
            <a:pPr indent="0" lvl="0" marL="0" marR="0" rtl="0" algn="l">
              <a:lnSpc>
                <a:spcPct val="150000"/>
              </a:lnSpc>
              <a:spcBef>
                <a:spcPts val="1600"/>
              </a:spcBef>
              <a:spcAft>
                <a:spcPts val="1600"/>
              </a:spcAft>
              <a:buNone/>
            </a:pPr>
            <a:r>
              <a:rPr lang="en"/>
              <a:t>Download the </a:t>
            </a:r>
            <a:r>
              <a:rPr lang="en" u="sng">
                <a:solidFill>
                  <a:schemeClr val="hlink"/>
                </a:solidFill>
                <a:hlinkClick r:id="rId4"/>
              </a:rPr>
              <a:t>worksheet </a:t>
            </a:r>
            <a:r>
              <a:rPr lang="en"/>
              <a:t>here.</a:t>
            </a:r>
            <a:endParaRPr/>
          </a:p>
        </p:txBody>
      </p:sp>
      <p:sp>
        <p:nvSpPr>
          <p:cNvPr id="474" name="Google Shape;474;p5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5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Lesson Summary</a:t>
            </a:r>
            <a:endParaRPr>
              <a:solidFill>
                <a:srgbClr val="25326F"/>
              </a:solidFill>
              <a:latin typeface="Francois One"/>
              <a:ea typeface="Francois One"/>
              <a:cs typeface="Francois One"/>
              <a:sym typeface="Francois One"/>
            </a:endParaRPr>
          </a:p>
        </p:txBody>
      </p:sp>
      <p:sp>
        <p:nvSpPr>
          <p:cNvPr id="480" name="Google Shape;480;p5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81" name="Google Shape;481;p57"/>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600"/>
              <a:t>At the end of this lesson, </a:t>
            </a:r>
            <a:r>
              <a:rPr lang="en" sz="1600"/>
              <a:t>you now understand:</a:t>
            </a:r>
            <a:endParaRPr sz="1600"/>
          </a:p>
          <a:p>
            <a:pPr indent="-330200" lvl="0" marL="457200" marR="0" rtl="0" algn="l">
              <a:lnSpc>
                <a:spcPct val="150000"/>
              </a:lnSpc>
              <a:spcBef>
                <a:spcPts val="1600"/>
              </a:spcBef>
              <a:spcAft>
                <a:spcPts val="0"/>
              </a:spcAft>
              <a:buSzPts val="1600"/>
              <a:buChar char="●"/>
            </a:pPr>
            <a:r>
              <a:rPr lang="en" sz="1600"/>
              <a:t>Future AI predictions are uncertain, especially long-term ones.</a:t>
            </a:r>
            <a:endParaRPr sz="1600"/>
          </a:p>
          <a:p>
            <a:pPr indent="-330200" lvl="0" marL="457200" marR="0" rtl="0" algn="l">
              <a:lnSpc>
                <a:spcPct val="150000"/>
              </a:lnSpc>
              <a:spcBef>
                <a:spcPts val="0"/>
              </a:spcBef>
              <a:spcAft>
                <a:spcPts val="0"/>
              </a:spcAft>
              <a:buSzPts val="1600"/>
              <a:buChar char="●"/>
            </a:pPr>
            <a:r>
              <a:rPr lang="en" sz="1600"/>
              <a:t>AI will probably automate some tasks, but humans still matter for judgement, care, creativity, and responsibility.</a:t>
            </a:r>
            <a:endParaRPr sz="1600"/>
          </a:p>
          <a:p>
            <a:pPr indent="-330200" lvl="0" marL="457200" marR="0" rtl="0" algn="l">
              <a:lnSpc>
                <a:spcPct val="150000"/>
              </a:lnSpc>
              <a:spcBef>
                <a:spcPts val="0"/>
              </a:spcBef>
              <a:spcAft>
                <a:spcPts val="0"/>
              </a:spcAft>
              <a:buSzPts val="1600"/>
              <a:buChar char="●"/>
            </a:pPr>
            <a:r>
              <a:rPr lang="en" sz="1600"/>
              <a:t>The future of AI depends on choices people make about safety, fairness, rules, and who benefits.</a:t>
            </a:r>
            <a:endParaRPr sz="1600"/>
          </a:p>
        </p:txBody>
      </p:sp>
      <p:sp>
        <p:nvSpPr>
          <p:cNvPr id="482" name="Google Shape;482;p5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p5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Course Summary</a:t>
            </a:r>
            <a:endParaRPr>
              <a:solidFill>
                <a:srgbClr val="25326F"/>
              </a:solidFill>
              <a:latin typeface="Francois One"/>
              <a:ea typeface="Francois One"/>
              <a:cs typeface="Francois One"/>
              <a:sym typeface="Francois One"/>
            </a:endParaRPr>
          </a:p>
        </p:txBody>
      </p:sp>
      <p:sp>
        <p:nvSpPr>
          <p:cNvPr id="488" name="Google Shape;488;p5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89" name="Google Shape;489;p58"/>
          <p:cNvSpPr txBox="1"/>
          <p:nvPr>
            <p:ph idx="1" type="body"/>
          </p:nvPr>
        </p:nvSpPr>
        <p:spPr>
          <a:xfrm>
            <a:off x="311700" y="1020825"/>
            <a:ext cx="8520600" cy="39432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500"/>
              <a:t>Across this course, you have learnt that:</a:t>
            </a:r>
            <a:endParaRPr sz="1500"/>
          </a:p>
          <a:p>
            <a:pPr indent="-323850" lvl="0" marL="457200" marR="0" rtl="0" algn="l">
              <a:lnSpc>
                <a:spcPct val="150000"/>
              </a:lnSpc>
              <a:spcBef>
                <a:spcPts val="0"/>
              </a:spcBef>
              <a:spcAft>
                <a:spcPts val="0"/>
              </a:spcAft>
              <a:buSzPts val="1500"/>
              <a:buChar char="●"/>
            </a:pPr>
            <a:r>
              <a:rPr lang="en" sz="1500"/>
              <a:t>AI uses patterns in data to classify, predict and generate.</a:t>
            </a:r>
            <a:endParaRPr sz="1500"/>
          </a:p>
          <a:p>
            <a:pPr indent="-323850" lvl="0" marL="457200" marR="0" rtl="0" algn="l">
              <a:lnSpc>
                <a:spcPct val="150000"/>
              </a:lnSpc>
              <a:spcBef>
                <a:spcPts val="0"/>
              </a:spcBef>
              <a:spcAft>
                <a:spcPts val="0"/>
              </a:spcAft>
              <a:buSzPts val="1500"/>
              <a:buChar char="●"/>
            </a:pPr>
            <a:r>
              <a:rPr lang="en" sz="1500"/>
              <a:t>Generative AI can create text, images, audio, video and code, but it does not think like a human.</a:t>
            </a:r>
            <a:endParaRPr sz="1500"/>
          </a:p>
          <a:p>
            <a:pPr indent="-323850" lvl="0" marL="457200" marR="0" rtl="0" algn="l">
              <a:lnSpc>
                <a:spcPct val="150000"/>
              </a:lnSpc>
              <a:spcBef>
                <a:spcPts val="0"/>
              </a:spcBef>
              <a:spcAft>
                <a:spcPts val="0"/>
              </a:spcAft>
              <a:buSzPts val="1500"/>
              <a:buChar char="●"/>
            </a:pPr>
            <a:r>
              <a:rPr lang="en" sz="1500"/>
              <a:t>AI can be useful, but it can also be wrong, biased, misleading or unsafe.</a:t>
            </a:r>
            <a:endParaRPr sz="1500"/>
          </a:p>
          <a:p>
            <a:pPr indent="-323850" lvl="0" marL="457200" marR="0" rtl="0" algn="l">
              <a:lnSpc>
                <a:spcPct val="150000"/>
              </a:lnSpc>
              <a:spcBef>
                <a:spcPts val="0"/>
              </a:spcBef>
              <a:spcAft>
                <a:spcPts val="0"/>
              </a:spcAft>
              <a:buSzPts val="1500"/>
              <a:buChar char="●"/>
            </a:pPr>
            <a:r>
              <a:rPr lang="en" sz="1500"/>
              <a:t>You should use AI wisely: prompt clearly, check facts, protect privacy, test results and keep thinking for yourself.</a:t>
            </a:r>
            <a:endParaRPr sz="1500"/>
          </a:p>
          <a:p>
            <a:pPr indent="-323850" lvl="0" marL="457200" marR="0" rtl="0" algn="l">
              <a:lnSpc>
                <a:spcPct val="150000"/>
              </a:lnSpc>
              <a:spcBef>
                <a:spcPts val="0"/>
              </a:spcBef>
              <a:spcAft>
                <a:spcPts val="0"/>
              </a:spcAft>
              <a:buSzPts val="1500"/>
              <a:buChar char="●"/>
            </a:pPr>
            <a:r>
              <a:rPr lang="en" sz="1500"/>
              <a:t>AI will change tasks and jobs, but human judgement, care, creativity and responsibility still matter.</a:t>
            </a:r>
            <a:endParaRPr sz="1500"/>
          </a:p>
          <a:p>
            <a:pPr indent="-323850" lvl="0" marL="457200" marR="0" rtl="0" algn="l">
              <a:lnSpc>
                <a:spcPct val="150000"/>
              </a:lnSpc>
              <a:spcBef>
                <a:spcPts val="0"/>
              </a:spcBef>
              <a:spcAft>
                <a:spcPts val="0"/>
              </a:spcAft>
              <a:buSzPts val="1500"/>
              <a:buChar char="●"/>
            </a:pPr>
            <a:r>
              <a:rPr lang="en" sz="1500"/>
              <a:t>AI’s future is uncertain. People’s choices and rules will help shape what happens next.</a:t>
            </a:r>
            <a:endParaRPr sz="1500"/>
          </a:p>
          <a:p>
            <a:pPr indent="0" lvl="0" marL="0" marR="0" rtl="0" algn="l">
              <a:lnSpc>
                <a:spcPct val="150000"/>
              </a:lnSpc>
              <a:spcBef>
                <a:spcPts val="1600"/>
              </a:spcBef>
              <a:spcAft>
                <a:spcPts val="1600"/>
              </a:spcAft>
              <a:buNone/>
            </a:pPr>
            <a:r>
              <a:t/>
            </a:r>
            <a:endParaRPr sz="1500"/>
          </a:p>
        </p:txBody>
      </p:sp>
      <p:sp>
        <p:nvSpPr>
          <p:cNvPr id="490" name="Google Shape;490;p5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FFD"/>
        </a:solidFill>
      </p:bgPr>
    </p:bg>
    <p:spTree>
      <p:nvGrpSpPr>
        <p:cNvPr id="494" name="Shape 494"/>
        <p:cNvGrpSpPr/>
        <p:nvPr/>
      </p:nvGrpSpPr>
      <p:grpSpPr>
        <a:xfrm>
          <a:off x="0" y="0"/>
          <a:ext cx="0" cy="0"/>
          <a:chOff x="0" y="0"/>
          <a:chExt cx="0" cy="0"/>
        </a:xfrm>
      </p:grpSpPr>
      <p:sp>
        <p:nvSpPr>
          <p:cNvPr id="495" name="Google Shape;495;p5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License Information</a:t>
            </a:r>
            <a:endParaRPr>
              <a:solidFill>
                <a:srgbClr val="25326F"/>
              </a:solidFill>
              <a:latin typeface="Francois One"/>
              <a:ea typeface="Francois One"/>
              <a:cs typeface="Francois One"/>
              <a:sym typeface="Francois One"/>
            </a:endParaRPr>
          </a:p>
        </p:txBody>
      </p:sp>
      <p:sp>
        <p:nvSpPr>
          <p:cNvPr id="496" name="Google Shape;496;p59"/>
          <p:cNvSpPr txBox="1"/>
          <p:nvPr>
            <p:ph idx="1" type="body"/>
          </p:nvPr>
        </p:nvSpPr>
        <p:spPr>
          <a:xfrm>
            <a:off x="311700" y="1152475"/>
            <a:ext cx="5906100" cy="3416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1400"/>
              <a:t>These </a:t>
            </a:r>
            <a:r>
              <a:rPr lang="en" sz="1400" u="sng">
                <a:solidFill>
                  <a:schemeClr val="hlink"/>
                </a:solidFill>
                <a:hlinkClick r:id="rId3"/>
              </a:rPr>
              <a:t>Tech Futures Australia</a:t>
            </a:r>
            <a:r>
              <a:rPr lang="en" sz="1400"/>
              <a:t> lessons plans, worksheets, and other materials were created by the Tech Futures Australia team. They are licensed under a </a:t>
            </a:r>
            <a:r>
              <a:rPr lang="en" sz="1400" u="sng">
                <a:solidFill>
                  <a:schemeClr val="hlink"/>
                </a:solidFill>
                <a:hlinkClick r:id="rId4"/>
              </a:rPr>
              <a:t>Creative Commons Attribution-ShareAlike 4.0 International License</a:t>
            </a:r>
            <a:r>
              <a:rPr lang="en" sz="1400"/>
              <a:t>.</a:t>
            </a:r>
            <a:endParaRPr sz="1000"/>
          </a:p>
        </p:txBody>
      </p:sp>
      <p:sp>
        <p:nvSpPr>
          <p:cNvPr id="497" name="Google Shape;497;p5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98" name="Google Shape;498;p5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you’ve learnt about the r</a:t>
            </a:r>
            <a:r>
              <a:rPr lang="en"/>
              <a:t>isks of AI</a:t>
            </a:r>
            <a:endParaRPr>
              <a:solidFill>
                <a:srgbClr val="25326F"/>
              </a:solidFill>
              <a:latin typeface="Francois One"/>
              <a:ea typeface="Francois One"/>
              <a:cs typeface="Francois One"/>
              <a:sym typeface="Francois One"/>
            </a:endParaRPr>
          </a:p>
        </p:txBody>
      </p:sp>
      <p:sp>
        <p:nvSpPr>
          <p:cNvPr id="95" name="Google Shape;95;p1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96" name="Google Shape;96;p17"/>
          <p:cNvSpPr txBox="1"/>
          <p:nvPr>
            <p:ph idx="1" type="body"/>
          </p:nvPr>
        </p:nvSpPr>
        <p:spPr>
          <a:xfrm>
            <a:off x="311700" y="1152475"/>
            <a:ext cx="5808300" cy="3795900"/>
          </a:xfrm>
          <a:prstGeom prst="rect">
            <a:avLst/>
          </a:prstGeom>
        </p:spPr>
        <p:txBody>
          <a:bodyPr anchorCtr="0" anchor="t" bIns="91425" lIns="91425" spcFirstLastPara="1" rIns="91425" wrap="square" tIns="91425">
            <a:noAutofit/>
          </a:bodyPr>
          <a:lstStyle/>
          <a:p>
            <a:pPr indent="-323850" lvl="0" marL="457200" marR="0" rtl="0" algn="l">
              <a:lnSpc>
                <a:spcPct val="150000"/>
              </a:lnSpc>
              <a:spcBef>
                <a:spcPts val="0"/>
              </a:spcBef>
              <a:spcAft>
                <a:spcPts val="0"/>
              </a:spcAft>
              <a:buSzPts val="1500"/>
              <a:buChar char="●"/>
            </a:pPr>
            <a:r>
              <a:rPr lang="en" sz="1500"/>
              <a:t>Hallucinations can sound confident but be wrong</a:t>
            </a:r>
            <a:endParaRPr sz="1500"/>
          </a:p>
          <a:p>
            <a:pPr indent="-323850" lvl="0" marL="457200" marR="0" rtl="0" algn="l">
              <a:lnSpc>
                <a:spcPct val="150000"/>
              </a:lnSpc>
              <a:spcBef>
                <a:spcPts val="0"/>
              </a:spcBef>
              <a:spcAft>
                <a:spcPts val="0"/>
              </a:spcAft>
              <a:buSzPts val="1500"/>
              <a:buChar char="●"/>
            </a:pPr>
            <a:r>
              <a:rPr lang="en" sz="1500"/>
              <a:t>Deepfake video, audio and images are becoming very hard to detect and you have to be on the lookout for scams.</a:t>
            </a:r>
            <a:endParaRPr sz="1500"/>
          </a:p>
          <a:p>
            <a:pPr indent="-323850" lvl="0" marL="457200" marR="0" rtl="0" algn="l">
              <a:lnSpc>
                <a:spcPct val="150000"/>
              </a:lnSpc>
              <a:spcBef>
                <a:spcPts val="0"/>
              </a:spcBef>
              <a:spcAft>
                <a:spcPts val="0"/>
              </a:spcAft>
              <a:buSzPts val="1500"/>
              <a:buChar char="●"/>
            </a:pPr>
            <a:r>
              <a:rPr lang="en" sz="1500"/>
              <a:t>Many of the popular LLMs contain bias as they weren’t trained on data that represented </a:t>
            </a:r>
            <a:r>
              <a:rPr lang="en" sz="1500"/>
              <a:t>everybody</a:t>
            </a:r>
            <a:r>
              <a:rPr lang="en" sz="1500"/>
              <a:t>.</a:t>
            </a:r>
            <a:endParaRPr sz="1500"/>
          </a:p>
          <a:p>
            <a:pPr indent="-323850" lvl="0" marL="457200" marR="0" rtl="0" algn="l">
              <a:lnSpc>
                <a:spcPct val="150000"/>
              </a:lnSpc>
              <a:spcBef>
                <a:spcPts val="0"/>
              </a:spcBef>
              <a:spcAft>
                <a:spcPts val="0"/>
              </a:spcAft>
              <a:buSzPts val="1500"/>
              <a:buChar char="●"/>
            </a:pPr>
            <a:r>
              <a:rPr lang="en" sz="1500"/>
              <a:t>Copyright can be unclear when AI copies or remixes work and many artists are struggling in this environment.</a:t>
            </a:r>
            <a:endParaRPr sz="1500"/>
          </a:p>
          <a:p>
            <a:pPr indent="-323850" lvl="0" marL="457200" marR="0" rtl="0" algn="l">
              <a:lnSpc>
                <a:spcPct val="150000"/>
              </a:lnSpc>
              <a:spcBef>
                <a:spcPts val="0"/>
              </a:spcBef>
              <a:spcAft>
                <a:spcPts val="0"/>
              </a:spcAft>
              <a:buSzPts val="1500"/>
              <a:buChar char="●"/>
            </a:pPr>
            <a:r>
              <a:rPr lang="en" sz="1500"/>
              <a:t>Private data can be stored or shared. It’s important to avoid entering personal information into AI tools </a:t>
            </a:r>
            <a:endParaRPr sz="1500"/>
          </a:p>
        </p:txBody>
      </p:sp>
      <p:sp>
        <p:nvSpPr>
          <p:cNvPr id="97" name="Google Shape;97;p1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98" name="Google Shape;98;p17"/>
          <p:cNvPicPr preferRelativeResize="0"/>
          <p:nvPr/>
        </p:nvPicPr>
        <p:blipFill>
          <a:blip r:embed="rId3">
            <a:alphaModFix/>
          </a:blip>
          <a:stretch>
            <a:fillRect/>
          </a:stretch>
        </p:blipFill>
        <p:spPr>
          <a:xfrm>
            <a:off x="6424918" y="1152475"/>
            <a:ext cx="2525804" cy="2525804"/>
          </a:xfrm>
          <a:prstGeom prst="rect">
            <a:avLst/>
          </a:prstGeom>
          <a:noFill/>
          <a:ln cap="flat" cmpd="sng" w="8775">
            <a:solidFill>
              <a:schemeClr val="accent2"/>
            </a:solidFill>
            <a:prstDash val="solid"/>
            <a:round/>
            <a:headEnd len="sm" w="sm" type="none"/>
            <a:tailEnd len="sm" w="sm" type="none"/>
          </a:ln>
        </p:spPr>
      </p:pic>
      <p:sp>
        <p:nvSpPr>
          <p:cNvPr id="99" name="Google Shape;99;p17"/>
          <p:cNvSpPr txBox="1"/>
          <p:nvPr/>
        </p:nvSpPr>
        <p:spPr>
          <a:xfrm>
            <a:off x="6421174" y="3664042"/>
            <a:ext cx="2533200" cy="294300"/>
          </a:xfrm>
          <a:prstGeom prst="rect">
            <a:avLst/>
          </a:prstGeom>
          <a:solidFill>
            <a:schemeClr val="lt2"/>
          </a:solidFill>
          <a:ln cap="flat" cmpd="sng" w="9525">
            <a:solidFill>
              <a:srgbClr val="000000"/>
            </a:solidFill>
            <a:prstDash val="solid"/>
            <a:round/>
            <a:headEnd len="sm" w="sm" type="none"/>
            <a:tailEnd len="sm" w="sm" type="none"/>
          </a:ln>
        </p:spPr>
        <p:txBody>
          <a:bodyPr anchorCtr="0" anchor="t" bIns="84250" lIns="84250" spcFirstLastPara="1" rIns="84250" wrap="square" tIns="84250">
            <a:noAutofit/>
          </a:bodyPr>
          <a:lstStyle/>
          <a:p>
            <a:pPr indent="0" lvl="0" marL="0" rtl="0" algn="ctr">
              <a:spcBef>
                <a:spcPts val="0"/>
              </a:spcBef>
              <a:spcAft>
                <a:spcPts val="0"/>
              </a:spcAft>
              <a:buNone/>
            </a:pPr>
            <a:r>
              <a:rPr lang="en" sz="1014">
                <a:solidFill>
                  <a:srgbClr val="FFFFFF"/>
                </a:solidFill>
                <a:latin typeface="Inter"/>
                <a:ea typeface="Inter"/>
                <a:cs typeface="Inter"/>
                <a:sym typeface="Inter"/>
              </a:rPr>
              <a:t>Generated with Imagen 4.0 Generate</a:t>
            </a:r>
            <a:endParaRPr sz="1014">
              <a:solidFill>
                <a:srgbClr val="FFFFFF"/>
              </a:solidFill>
              <a:latin typeface="Inter"/>
              <a:ea typeface="Inter"/>
              <a:cs typeface="Inter"/>
              <a:sym typeface="Inte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Matching terms and definitions</a:t>
            </a:r>
            <a:endParaRPr>
              <a:solidFill>
                <a:srgbClr val="25326F"/>
              </a:solidFill>
              <a:latin typeface="Francois One"/>
              <a:ea typeface="Francois One"/>
              <a:cs typeface="Francois One"/>
              <a:sym typeface="Francois One"/>
            </a:endParaRPr>
          </a:p>
        </p:txBody>
      </p:sp>
      <p:sp>
        <p:nvSpPr>
          <p:cNvPr id="105" name="Google Shape;105;p1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06" name="Google Shape;106;p18"/>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330200" lvl="0" marL="457200" marR="0" rtl="0" algn="l">
              <a:lnSpc>
                <a:spcPct val="100000"/>
              </a:lnSpc>
              <a:spcBef>
                <a:spcPts val="0"/>
              </a:spcBef>
              <a:spcAft>
                <a:spcPts val="0"/>
              </a:spcAft>
              <a:buSzPts val="1600"/>
              <a:buChar char="●"/>
            </a:pPr>
            <a:r>
              <a:rPr lang="en" sz="1600" u="sng">
                <a:solidFill>
                  <a:schemeClr val="hlink"/>
                </a:solidFill>
                <a:hlinkClick r:id="rId3"/>
              </a:rPr>
              <a:t>Complete this activity on the platform</a:t>
            </a:r>
            <a:endParaRPr sz="1600"/>
          </a:p>
        </p:txBody>
      </p:sp>
      <p:sp>
        <p:nvSpPr>
          <p:cNvPr id="107" name="Google Shape;107;p1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 in 2035: prediction scale</a:t>
            </a:r>
            <a:endParaRPr/>
          </a:p>
        </p:txBody>
      </p:sp>
      <p:sp>
        <p:nvSpPr>
          <p:cNvPr id="113" name="Google Shape;113;p19"/>
          <p:cNvSpPr txBox="1"/>
          <p:nvPr/>
        </p:nvSpPr>
        <p:spPr>
          <a:xfrm>
            <a:off x="393802" y="1089488"/>
            <a:ext cx="7800000" cy="39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25326F"/>
                </a:solidFill>
                <a:latin typeface="Roboto"/>
                <a:ea typeface="Roboto"/>
                <a:cs typeface="Roboto"/>
                <a:sym typeface="Roboto"/>
              </a:rPr>
              <a:t>Drag the coloured circle for each statement from very unlikely to very likely.</a:t>
            </a:r>
            <a:endParaRPr sz="1300">
              <a:solidFill>
                <a:srgbClr val="25326F"/>
              </a:solidFill>
              <a:latin typeface="Roboto"/>
              <a:ea typeface="Roboto"/>
              <a:cs typeface="Roboto"/>
              <a:sym typeface="Roboto"/>
            </a:endParaRPr>
          </a:p>
        </p:txBody>
      </p:sp>
      <p:sp>
        <p:nvSpPr>
          <p:cNvPr id="114" name="Google Shape;114;p19"/>
          <p:cNvSpPr txBox="1"/>
          <p:nvPr/>
        </p:nvSpPr>
        <p:spPr>
          <a:xfrm>
            <a:off x="4375686" y="1475814"/>
            <a:ext cx="1260000" cy="24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D4D4D"/>
                </a:solidFill>
                <a:latin typeface="Roboto"/>
                <a:ea typeface="Roboto"/>
                <a:cs typeface="Roboto"/>
                <a:sym typeface="Roboto"/>
              </a:rPr>
              <a:t>Very unlikely</a:t>
            </a:r>
            <a:endParaRPr sz="1200">
              <a:solidFill>
                <a:srgbClr val="4D4D4D"/>
              </a:solidFill>
              <a:latin typeface="Roboto"/>
              <a:ea typeface="Roboto"/>
              <a:cs typeface="Roboto"/>
              <a:sym typeface="Roboto"/>
            </a:endParaRPr>
          </a:p>
        </p:txBody>
      </p:sp>
      <p:sp>
        <p:nvSpPr>
          <p:cNvPr id="115" name="Google Shape;115;p19"/>
          <p:cNvSpPr txBox="1"/>
          <p:nvPr/>
        </p:nvSpPr>
        <p:spPr>
          <a:xfrm>
            <a:off x="7905686" y="1475814"/>
            <a:ext cx="1260000" cy="24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D4D4D"/>
                </a:solidFill>
                <a:latin typeface="Roboto"/>
                <a:ea typeface="Roboto"/>
                <a:cs typeface="Roboto"/>
                <a:sym typeface="Roboto"/>
              </a:rPr>
              <a:t>Very likely</a:t>
            </a:r>
            <a:endParaRPr sz="1200">
              <a:solidFill>
                <a:srgbClr val="4D4D4D"/>
              </a:solidFill>
              <a:latin typeface="Roboto"/>
              <a:ea typeface="Roboto"/>
              <a:cs typeface="Roboto"/>
              <a:sym typeface="Roboto"/>
            </a:endParaRPr>
          </a:p>
        </p:txBody>
      </p:sp>
      <p:sp>
        <p:nvSpPr>
          <p:cNvPr id="116" name="Google Shape;116;p19"/>
          <p:cNvSpPr txBox="1"/>
          <p:nvPr/>
        </p:nvSpPr>
        <p:spPr>
          <a:xfrm>
            <a:off x="407093" y="1802140"/>
            <a:ext cx="3540000" cy="36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1C2133"/>
                </a:solidFill>
                <a:latin typeface="Roboto"/>
                <a:ea typeface="Roboto"/>
                <a:cs typeface="Roboto"/>
                <a:sym typeface="Roboto"/>
              </a:rPr>
              <a:t>Most students will have an AI tutor.</a:t>
            </a:r>
            <a:endParaRPr sz="1300">
              <a:solidFill>
                <a:srgbClr val="1C2133"/>
              </a:solidFill>
              <a:latin typeface="Roboto"/>
              <a:ea typeface="Roboto"/>
              <a:cs typeface="Roboto"/>
              <a:sym typeface="Roboto"/>
            </a:endParaRPr>
          </a:p>
        </p:txBody>
      </p:sp>
      <p:sp>
        <p:nvSpPr>
          <p:cNvPr id="117" name="Google Shape;117;p19"/>
          <p:cNvSpPr/>
          <p:nvPr/>
        </p:nvSpPr>
        <p:spPr>
          <a:xfrm>
            <a:off x="4505686" y="1912140"/>
            <a:ext cx="3960000" cy="18000"/>
          </a:xfrm>
          <a:prstGeom prst="rect">
            <a:avLst/>
          </a:prstGeom>
          <a:solidFill>
            <a:srgbClr val="C7CCD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118" name="Google Shape;118;p19"/>
          <p:cNvSpPr/>
          <p:nvPr/>
        </p:nvSpPr>
        <p:spPr>
          <a:xfrm>
            <a:off x="6365686" y="1807140"/>
            <a:ext cx="219900" cy="219900"/>
          </a:xfrm>
          <a:prstGeom prst="ellipse">
            <a:avLst/>
          </a:prstGeom>
          <a:solidFill>
            <a:srgbClr val="30DDAE"/>
          </a:solidFill>
          <a:ln cap="flat" cmpd="sng" w="19050">
            <a:solidFill>
              <a:srgbClr val="25326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119" name="Google Shape;119;p19"/>
          <p:cNvSpPr txBox="1"/>
          <p:nvPr/>
        </p:nvSpPr>
        <p:spPr>
          <a:xfrm>
            <a:off x="407100" y="2322150"/>
            <a:ext cx="3960000" cy="36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1C2133"/>
                </a:solidFill>
                <a:latin typeface="Roboto"/>
                <a:ea typeface="Roboto"/>
                <a:cs typeface="Roboto"/>
                <a:sym typeface="Roboto"/>
              </a:rPr>
              <a:t>Some people will have AI friends or companions.</a:t>
            </a:r>
            <a:endParaRPr sz="1300">
              <a:solidFill>
                <a:srgbClr val="1C2133"/>
              </a:solidFill>
              <a:latin typeface="Roboto"/>
              <a:ea typeface="Roboto"/>
              <a:cs typeface="Roboto"/>
              <a:sym typeface="Roboto"/>
            </a:endParaRPr>
          </a:p>
        </p:txBody>
      </p:sp>
      <p:sp>
        <p:nvSpPr>
          <p:cNvPr id="120" name="Google Shape;120;p19"/>
          <p:cNvSpPr/>
          <p:nvPr/>
        </p:nvSpPr>
        <p:spPr>
          <a:xfrm>
            <a:off x="4505686" y="2432140"/>
            <a:ext cx="3960000" cy="18000"/>
          </a:xfrm>
          <a:prstGeom prst="rect">
            <a:avLst/>
          </a:prstGeom>
          <a:solidFill>
            <a:srgbClr val="C7CCD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121" name="Google Shape;121;p19"/>
          <p:cNvSpPr/>
          <p:nvPr/>
        </p:nvSpPr>
        <p:spPr>
          <a:xfrm>
            <a:off x="6365686" y="2327140"/>
            <a:ext cx="219900" cy="219900"/>
          </a:xfrm>
          <a:prstGeom prst="ellipse">
            <a:avLst/>
          </a:prstGeom>
          <a:solidFill>
            <a:srgbClr val="30DDAE"/>
          </a:solidFill>
          <a:ln cap="flat" cmpd="sng" w="19050">
            <a:solidFill>
              <a:srgbClr val="25326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122" name="Google Shape;122;p19"/>
          <p:cNvSpPr txBox="1"/>
          <p:nvPr/>
        </p:nvSpPr>
        <p:spPr>
          <a:xfrm>
            <a:off x="407093" y="2842140"/>
            <a:ext cx="3540000" cy="36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1C2133"/>
                </a:solidFill>
                <a:latin typeface="Roboto"/>
                <a:ea typeface="Roboto"/>
                <a:cs typeface="Roboto"/>
                <a:sym typeface="Roboto"/>
              </a:rPr>
              <a:t>Most coding will be done by AI agents.</a:t>
            </a:r>
            <a:endParaRPr sz="1300">
              <a:solidFill>
                <a:srgbClr val="1C2133"/>
              </a:solidFill>
              <a:latin typeface="Roboto"/>
              <a:ea typeface="Roboto"/>
              <a:cs typeface="Roboto"/>
              <a:sym typeface="Roboto"/>
            </a:endParaRPr>
          </a:p>
        </p:txBody>
      </p:sp>
      <p:sp>
        <p:nvSpPr>
          <p:cNvPr id="123" name="Google Shape;123;p19"/>
          <p:cNvSpPr/>
          <p:nvPr/>
        </p:nvSpPr>
        <p:spPr>
          <a:xfrm>
            <a:off x="4505686" y="2952140"/>
            <a:ext cx="3960000" cy="18000"/>
          </a:xfrm>
          <a:prstGeom prst="rect">
            <a:avLst/>
          </a:prstGeom>
          <a:solidFill>
            <a:srgbClr val="C7CCD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124" name="Google Shape;124;p19"/>
          <p:cNvSpPr/>
          <p:nvPr/>
        </p:nvSpPr>
        <p:spPr>
          <a:xfrm>
            <a:off x="6365686" y="2847140"/>
            <a:ext cx="219900" cy="219900"/>
          </a:xfrm>
          <a:prstGeom prst="ellipse">
            <a:avLst/>
          </a:prstGeom>
          <a:solidFill>
            <a:srgbClr val="30DDAE"/>
          </a:solidFill>
          <a:ln cap="flat" cmpd="sng" w="19050">
            <a:solidFill>
              <a:srgbClr val="25326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125" name="Google Shape;125;p19"/>
          <p:cNvSpPr txBox="1"/>
          <p:nvPr/>
        </p:nvSpPr>
        <p:spPr>
          <a:xfrm>
            <a:off x="407093" y="3362140"/>
            <a:ext cx="3540000" cy="36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1C2133"/>
                </a:solidFill>
                <a:latin typeface="Roboto"/>
                <a:ea typeface="Roboto"/>
                <a:cs typeface="Roboto"/>
                <a:sym typeface="Roboto"/>
              </a:rPr>
              <a:t>Schools will still need human teachers.</a:t>
            </a:r>
            <a:endParaRPr sz="1300">
              <a:solidFill>
                <a:srgbClr val="1C2133"/>
              </a:solidFill>
              <a:latin typeface="Roboto"/>
              <a:ea typeface="Roboto"/>
              <a:cs typeface="Roboto"/>
              <a:sym typeface="Roboto"/>
            </a:endParaRPr>
          </a:p>
        </p:txBody>
      </p:sp>
      <p:sp>
        <p:nvSpPr>
          <p:cNvPr id="126" name="Google Shape;126;p19"/>
          <p:cNvSpPr/>
          <p:nvPr/>
        </p:nvSpPr>
        <p:spPr>
          <a:xfrm>
            <a:off x="4505686" y="3472140"/>
            <a:ext cx="3960000" cy="18000"/>
          </a:xfrm>
          <a:prstGeom prst="rect">
            <a:avLst/>
          </a:prstGeom>
          <a:solidFill>
            <a:srgbClr val="C7CCD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127" name="Google Shape;127;p19"/>
          <p:cNvSpPr/>
          <p:nvPr/>
        </p:nvSpPr>
        <p:spPr>
          <a:xfrm>
            <a:off x="6365686" y="3367140"/>
            <a:ext cx="219900" cy="219900"/>
          </a:xfrm>
          <a:prstGeom prst="ellipse">
            <a:avLst/>
          </a:prstGeom>
          <a:solidFill>
            <a:srgbClr val="30DDAE"/>
          </a:solidFill>
          <a:ln cap="flat" cmpd="sng" w="19050">
            <a:solidFill>
              <a:srgbClr val="25326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128" name="Google Shape;128;p19"/>
          <p:cNvSpPr txBox="1"/>
          <p:nvPr/>
        </p:nvSpPr>
        <p:spPr>
          <a:xfrm>
            <a:off x="407093" y="3882140"/>
            <a:ext cx="3540000" cy="36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1C2133"/>
                </a:solidFill>
                <a:latin typeface="Roboto"/>
                <a:ea typeface="Roboto"/>
                <a:cs typeface="Roboto"/>
                <a:sym typeface="Roboto"/>
              </a:rPr>
              <a:t>AI will make fake videos impossible to detect.</a:t>
            </a:r>
            <a:endParaRPr sz="1300">
              <a:solidFill>
                <a:srgbClr val="1C2133"/>
              </a:solidFill>
              <a:latin typeface="Roboto"/>
              <a:ea typeface="Roboto"/>
              <a:cs typeface="Roboto"/>
              <a:sym typeface="Roboto"/>
            </a:endParaRPr>
          </a:p>
        </p:txBody>
      </p:sp>
      <p:sp>
        <p:nvSpPr>
          <p:cNvPr id="129" name="Google Shape;129;p19"/>
          <p:cNvSpPr/>
          <p:nvPr/>
        </p:nvSpPr>
        <p:spPr>
          <a:xfrm>
            <a:off x="4505686" y="3992140"/>
            <a:ext cx="3960000" cy="18000"/>
          </a:xfrm>
          <a:prstGeom prst="rect">
            <a:avLst/>
          </a:prstGeom>
          <a:solidFill>
            <a:srgbClr val="C7CCD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130" name="Google Shape;130;p19"/>
          <p:cNvSpPr/>
          <p:nvPr/>
        </p:nvSpPr>
        <p:spPr>
          <a:xfrm>
            <a:off x="6365686" y="3887140"/>
            <a:ext cx="219900" cy="219900"/>
          </a:xfrm>
          <a:prstGeom prst="ellipse">
            <a:avLst/>
          </a:prstGeom>
          <a:solidFill>
            <a:srgbClr val="30DDAE"/>
          </a:solidFill>
          <a:ln cap="flat" cmpd="sng" w="19050">
            <a:solidFill>
              <a:srgbClr val="25326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131" name="Google Shape;131;p19"/>
          <p:cNvSpPr txBox="1"/>
          <p:nvPr/>
        </p:nvSpPr>
        <p:spPr>
          <a:xfrm>
            <a:off x="407093" y="4402140"/>
            <a:ext cx="3540000" cy="36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1C2133"/>
                </a:solidFill>
                <a:latin typeface="Roboto"/>
                <a:ea typeface="Roboto"/>
                <a:cs typeface="Roboto"/>
                <a:sym typeface="Roboto"/>
              </a:rPr>
              <a:t>Humanoid robots will be common in homes.</a:t>
            </a:r>
            <a:endParaRPr sz="1300">
              <a:solidFill>
                <a:srgbClr val="1C2133"/>
              </a:solidFill>
              <a:latin typeface="Roboto"/>
              <a:ea typeface="Roboto"/>
              <a:cs typeface="Roboto"/>
              <a:sym typeface="Roboto"/>
            </a:endParaRPr>
          </a:p>
        </p:txBody>
      </p:sp>
      <p:sp>
        <p:nvSpPr>
          <p:cNvPr id="132" name="Google Shape;132;p19"/>
          <p:cNvSpPr/>
          <p:nvPr/>
        </p:nvSpPr>
        <p:spPr>
          <a:xfrm>
            <a:off x="4505686" y="4512140"/>
            <a:ext cx="3960000" cy="18000"/>
          </a:xfrm>
          <a:prstGeom prst="rect">
            <a:avLst/>
          </a:prstGeom>
          <a:solidFill>
            <a:srgbClr val="C7CCD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133" name="Google Shape;133;p19"/>
          <p:cNvSpPr/>
          <p:nvPr/>
        </p:nvSpPr>
        <p:spPr>
          <a:xfrm>
            <a:off x="6365686" y="4407140"/>
            <a:ext cx="219900" cy="219900"/>
          </a:xfrm>
          <a:prstGeom prst="ellipse">
            <a:avLst/>
          </a:prstGeom>
          <a:solidFill>
            <a:srgbClr val="30DDAE"/>
          </a:solidFill>
          <a:ln cap="flat" cmpd="sng" w="19050">
            <a:solidFill>
              <a:srgbClr val="25326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future of AI</a:t>
            </a:r>
            <a:endParaRPr>
              <a:solidFill>
                <a:srgbClr val="25326F"/>
              </a:solidFill>
              <a:latin typeface="Francois One"/>
              <a:ea typeface="Francois One"/>
              <a:cs typeface="Francois One"/>
              <a:sym typeface="Francois One"/>
            </a:endParaRPr>
          </a:p>
        </p:txBody>
      </p:sp>
      <p:sp>
        <p:nvSpPr>
          <p:cNvPr id="139" name="Google Shape;139;p2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40" name="Google Shape;140;p20"/>
          <p:cNvSpPr txBox="1"/>
          <p:nvPr>
            <p:ph idx="1" type="body"/>
          </p:nvPr>
        </p:nvSpPr>
        <p:spPr>
          <a:xfrm>
            <a:off x="311700" y="1152475"/>
            <a:ext cx="4497300" cy="37512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500"/>
              <a:t>Predicting the future is hard: no one really knows what will happen</a:t>
            </a:r>
            <a:endParaRPr sz="1500"/>
          </a:p>
          <a:p>
            <a:pPr indent="0" lvl="0" marL="0" marR="0" rtl="0" algn="l">
              <a:lnSpc>
                <a:spcPct val="150000"/>
              </a:lnSpc>
              <a:spcBef>
                <a:spcPts val="1600"/>
              </a:spcBef>
              <a:spcAft>
                <a:spcPts val="0"/>
              </a:spcAft>
              <a:buNone/>
            </a:pPr>
            <a:r>
              <a:rPr lang="en" sz="1500"/>
              <a:t>New technologies are always over-hyped early. </a:t>
            </a:r>
            <a:endParaRPr sz="1500"/>
          </a:p>
          <a:p>
            <a:pPr indent="0" lvl="0" marL="0" marR="0" rtl="0" algn="l">
              <a:lnSpc>
                <a:spcPct val="150000"/>
              </a:lnSpc>
              <a:spcBef>
                <a:spcPts val="1600"/>
              </a:spcBef>
              <a:spcAft>
                <a:spcPts val="0"/>
              </a:spcAft>
              <a:buNone/>
            </a:pPr>
            <a:r>
              <a:rPr lang="en" sz="1500"/>
              <a:t>The </a:t>
            </a:r>
            <a:r>
              <a:rPr i="1" lang="en" sz="1500" u="sng">
                <a:solidFill>
                  <a:schemeClr val="hlink"/>
                </a:solidFill>
                <a:hlinkClick r:id="rId3"/>
              </a:rPr>
              <a:t>Gartner Hype Cycle</a:t>
            </a:r>
            <a:r>
              <a:rPr lang="en" sz="1500"/>
              <a:t> shows a common pattern: hype → inflated expectations → disappointment → slower, realistic progress </a:t>
            </a:r>
            <a:endParaRPr sz="1500"/>
          </a:p>
          <a:p>
            <a:pPr indent="0" lvl="0" marL="0" marR="0" rtl="0" algn="l">
              <a:lnSpc>
                <a:spcPct val="150000"/>
              </a:lnSpc>
              <a:spcBef>
                <a:spcPts val="1600"/>
              </a:spcBef>
              <a:spcAft>
                <a:spcPts val="0"/>
              </a:spcAft>
              <a:buNone/>
            </a:pPr>
            <a:r>
              <a:rPr lang="en" sz="1500"/>
              <a:t>Past predictions have been wrong and experts disagree a lot.</a:t>
            </a:r>
            <a:endParaRPr sz="1500"/>
          </a:p>
          <a:p>
            <a:pPr indent="0" lvl="0" marL="0" marR="0" rtl="0" algn="l">
              <a:lnSpc>
                <a:spcPct val="150000"/>
              </a:lnSpc>
              <a:spcBef>
                <a:spcPts val="1600"/>
              </a:spcBef>
              <a:spcAft>
                <a:spcPts val="1600"/>
              </a:spcAft>
              <a:buNone/>
            </a:pPr>
            <a:r>
              <a:t/>
            </a:r>
            <a:endParaRPr sz="1500"/>
          </a:p>
        </p:txBody>
      </p:sp>
      <p:sp>
        <p:nvSpPr>
          <p:cNvPr id="141" name="Google Shape;141;p2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42" name="Google Shape;142;p20"/>
          <p:cNvPicPr preferRelativeResize="0"/>
          <p:nvPr/>
        </p:nvPicPr>
        <p:blipFill>
          <a:blip r:embed="rId4">
            <a:alphaModFix/>
          </a:blip>
          <a:stretch>
            <a:fillRect/>
          </a:stretch>
        </p:blipFill>
        <p:spPr>
          <a:xfrm>
            <a:off x="4944287" y="1457300"/>
            <a:ext cx="3888014" cy="2545575"/>
          </a:xfrm>
          <a:prstGeom prst="rect">
            <a:avLst/>
          </a:prstGeom>
          <a:noFill/>
          <a:ln cap="flat" cmpd="sng" w="9125">
            <a:solidFill>
              <a:schemeClr val="accent2"/>
            </a:solidFill>
            <a:prstDash val="solid"/>
            <a:round/>
            <a:headEnd len="sm" w="sm" type="none"/>
            <a:tailEnd len="sm" w="sm" type="none"/>
          </a:ln>
        </p:spPr>
      </p:pic>
      <p:sp>
        <p:nvSpPr>
          <p:cNvPr id="143" name="Google Shape;143;p20"/>
          <p:cNvSpPr txBox="1"/>
          <p:nvPr/>
        </p:nvSpPr>
        <p:spPr>
          <a:xfrm>
            <a:off x="4944275" y="4035875"/>
            <a:ext cx="3888000" cy="488400"/>
          </a:xfrm>
          <a:prstGeom prst="rect">
            <a:avLst/>
          </a:prstGeom>
          <a:solidFill>
            <a:schemeClr val="lt2"/>
          </a:solidFill>
          <a:ln cap="flat" cmpd="sng" w="9525">
            <a:solidFill>
              <a:schemeClr val="dk1"/>
            </a:solidFill>
            <a:prstDash val="solid"/>
            <a:round/>
            <a:headEnd len="sm" w="sm" type="none"/>
            <a:tailEnd len="sm" w="sm" type="none"/>
          </a:ln>
        </p:spPr>
        <p:txBody>
          <a:bodyPr anchorCtr="0" anchor="t" bIns="80775" lIns="80775" spcFirstLastPara="1" rIns="80775" wrap="square" tIns="80775">
            <a:noAutofit/>
          </a:bodyPr>
          <a:lstStyle/>
          <a:p>
            <a:pPr indent="0" lvl="0" marL="0" rtl="0" algn="ctr">
              <a:spcBef>
                <a:spcPts val="0"/>
              </a:spcBef>
              <a:spcAft>
                <a:spcPts val="0"/>
              </a:spcAft>
              <a:buNone/>
            </a:pPr>
            <a:r>
              <a:rPr b="1" lang="en" sz="972">
                <a:solidFill>
                  <a:schemeClr val="lt1"/>
                </a:solidFill>
                <a:latin typeface="Inter"/>
                <a:ea typeface="Inter"/>
                <a:cs typeface="Inter"/>
                <a:sym typeface="Inter"/>
              </a:rPr>
              <a:t>The Gartner Hype Cycle</a:t>
            </a:r>
            <a:r>
              <a:rPr lang="en" sz="972">
                <a:solidFill>
                  <a:schemeClr val="lt1"/>
                </a:solidFill>
                <a:latin typeface="Inter"/>
                <a:ea typeface="Inter"/>
                <a:cs typeface="Inter"/>
                <a:sym typeface="Inter"/>
              </a:rPr>
              <a:t> by Jeremykemp at </a:t>
            </a:r>
            <a:r>
              <a:rPr lang="en" sz="972" u="sng">
                <a:solidFill>
                  <a:schemeClr val="lt1"/>
                </a:solidFill>
                <a:latin typeface="Inter"/>
                <a:ea typeface="Inter"/>
                <a:cs typeface="Inter"/>
                <a:sym typeface="Inter"/>
                <a:hlinkClick r:id="rId5">
                  <a:extLst>
                    <a:ext uri="{A12FA001-AC4F-418D-AE19-62706E023703}">
                      <ahyp:hlinkClr val="tx"/>
                    </a:ext>
                  </a:extLst>
                </a:hlinkClick>
              </a:rPr>
              <a:t>English Wikipedia,</a:t>
            </a:r>
            <a:r>
              <a:rPr lang="en" sz="972">
                <a:solidFill>
                  <a:schemeClr val="lt1"/>
                </a:solidFill>
                <a:latin typeface="Inter"/>
                <a:ea typeface="Inter"/>
                <a:cs typeface="Inter"/>
                <a:sym typeface="Inter"/>
              </a:rPr>
              <a:t> </a:t>
            </a:r>
            <a:r>
              <a:rPr lang="en" sz="972" u="sng">
                <a:solidFill>
                  <a:schemeClr val="lt1"/>
                </a:solidFill>
                <a:latin typeface="Inter"/>
                <a:ea typeface="Inter"/>
                <a:cs typeface="Inter"/>
                <a:sym typeface="Inter"/>
                <a:hlinkClick r:id="rId6">
                  <a:extLst>
                    <a:ext uri="{A12FA001-AC4F-418D-AE19-62706E023703}">
                      <ahyp:hlinkClr val="tx"/>
                    </a:ext>
                  </a:extLst>
                </a:hlinkClick>
              </a:rPr>
              <a:t>CC BY-SA 3.0</a:t>
            </a:r>
            <a:r>
              <a:rPr lang="en" sz="972">
                <a:solidFill>
                  <a:schemeClr val="lt1"/>
                </a:solidFill>
                <a:latin typeface="Inter"/>
                <a:ea typeface="Inter"/>
                <a:cs typeface="Inter"/>
                <a:sym typeface="Inter"/>
              </a:rPr>
              <a:t>, via Wikimedia Commons</a:t>
            </a:r>
            <a:endParaRPr sz="972">
              <a:solidFill>
                <a:schemeClr val="lt1"/>
              </a:solidFill>
              <a:latin typeface="Inter"/>
              <a:ea typeface="Inter"/>
              <a:cs typeface="Inter"/>
              <a:sym typeface="Inte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Predicting the future</a:t>
            </a:r>
            <a:endParaRPr>
              <a:solidFill>
                <a:srgbClr val="25326F"/>
              </a:solidFill>
              <a:latin typeface="Francois One"/>
              <a:ea typeface="Francois One"/>
              <a:cs typeface="Francois One"/>
              <a:sym typeface="Francois One"/>
            </a:endParaRPr>
          </a:p>
        </p:txBody>
      </p:sp>
      <p:sp>
        <p:nvSpPr>
          <p:cNvPr id="149" name="Google Shape;149;p2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50" name="Google Shape;150;p21"/>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330200" lvl="0" marL="457200" marR="0" rtl="0" algn="l">
              <a:lnSpc>
                <a:spcPct val="100000"/>
              </a:lnSpc>
              <a:spcBef>
                <a:spcPts val="0"/>
              </a:spcBef>
              <a:spcAft>
                <a:spcPts val="0"/>
              </a:spcAft>
              <a:buSzPts val="1600"/>
              <a:buChar char="●"/>
            </a:pPr>
            <a:r>
              <a:rPr lang="en" sz="1600"/>
              <a:t>Download the </a:t>
            </a:r>
            <a:r>
              <a:rPr lang="en" sz="1600" u="sng">
                <a:solidFill>
                  <a:schemeClr val="hlink"/>
                </a:solidFill>
                <a:hlinkClick r:id="rId3"/>
              </a:rPr>
              <a:t>worksheet</a:t>
            </a:r>
            <a:endParaRPr sz="1600"/>
          </a:p>
        </p:txBody>
      </p:sp>
      <p:sp>
        <p:nvSpPr>
          <p:cNvPr id="151" name="Google Shape;151;p2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TFA">
  <a:themeElements>
    <a:clrScheme name="Simple Light">
      <a:dk1>
        <a:srgbClr val="1A1511"/>
      </a:dk1>
      <a:lt1>
        <a:srgbClr val="FFFFFF"/>
      </a:lt1>
      <a:dk2>
        <a:srgbClr val="0D4247"/>
      </a:dk2>
      <a:lt2>
        <a:srgbClr val="002E32"/>
      </a:lt2>
      <a:accent1>
        <a:srgbClr val="38FDCE"/>
      </a:accent1>
      <a:accent2>
        <a:srgbClr val="12838D"/>
      </a:accent2>
      <a:accent3>
        <a:srgbClr val="F1E653"/>
      </a:accent3>
      <a:accent4>
        <a:srgbClr val="E60478"/>
      </a:accent4>
      <a:accent5>
        <a:srgbClr val="48D0FD"/>
      </a:accent5>
      <a:accent6>
        <a:srgbClr val="F3FFFD"/>
      </a:accent6>
      <a:hlink>
        <a:srgbClr val="12838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