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Lst>
  <p:sldSz cy="5143500" cx="9144000"/>
  <p:notesSz cx="6858000" cy="9144000"/>
  <p:embeddedFontLst>
    <p:embeddedFont>
      <p:font typeface="Roboto"/>
      <p:regular r:id="rId66"/>
      <p:bold r:id="rId67"/>
      <p:italic r:id="rId68"/>
      <p:boldItalic r:id="rId69"/>
    </p:embeddedFont>
    <p:embeddedFont>
      <p:font typeface="Inter Light"/>
      <p:regular r:id="rId70"/>
      <p:bold r:id="rId71"/>
      <p:italic r:id="rId72"/>
      <p:boldItalic r:id="rId73"/>
    </p:embeddedFont>
    <p:embeddedFont>
      <p:font typeface="Nunito"/>
      <p:regular r:id="rId74"/>
      <p:bold r:id="rId75"/>
      <p:italic r:id="rId76"/>
      <p:boldItalic r:id="rId77"/>
    </p:embeddedFont>
    <p:embeddedFont>
      <p:font typeface="Inter"/>
      <p:regular r:id="rId78"/>
      <p:bold r:id="rId79"/>
      <p:italic r:id="rId80"/>
      <p:boldItalic r:id="rId81"/>
    </p:embeddedFont>
    <p:embeddedFont>
      <p:font typeface="Francois One"/>
      <p:regular r:id="rId82"/>
    </p:embeddedFont>
    <p:embeddedFont>
      <p:font typeface="Nunito Light"/>
      <p:regular r:id="rId83"/>
      <p:bold r:id="rId84"/>
      <p:italic r:id="rId85"/>
      <p:boldItalic r:id="rId86"/>
    </p:embeddedFont>
    <p:embeddedFont>
      <p:font typeface="Space Grotesk"/>
      <p:regular r:id="rId87"/>
      <p:bold r:id="rId8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576">
          <p15:clr>
            <a:srgbClr val="747775"/>
          </p15:clr>
        </p15:guide>
        <p15:guide id="2" pos="277">
          <p15:clr>
            <a:srgbClr val="747775"/>
          </p15:clr>
        </p15:guide>
        <p15:guide id="3" pos="3312">
          <p15:clr>
            <a:srgbClr val="747775"/>
          </p15:clr>
        </p15:guide>
        <p15:guide id="4" pos="5448">
          <p15:clr>
            <a:srgbClr val="747775"/>
          </p15:clr>
        </p15:guide>
        <p15:guide id="5" pos="286">
          <p15:clr>
            <a:srgbClr val="747775"/>
          </p15:clr>
        </p15:guide>
        <p15:guide id="6" pos="5444">
          <p15:clr>
            <a:srgbClr val="747775"/>
          </p15:clr>
        </p15:guide>
        <p15:guide id="7" orient="horz" pos="581">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A184EC3-4DFE-44B2-86F7-A0582B138BEC}">
  <a:tblStyle styleId="{DA184EC3-4DFE-44B2-86F7-A0582B138BEC}"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576" orient="horz"/>
        <p:guide pos="277"/>
        <p:guide pos="3312"/>
        <p:guide pos="5448"/>
        <p:guide pos="286"/>
        <p:guide pos="5444"/>
        <p:guide pos="581"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84" Type="http://schemas.openxmlformats.org/officeDocument/2006/relationships/font" Target="fonts/NunitoLight-bold.fntdata"/><Relationship Id="rId83" Type="http://schemas.openxmlformats.org/officeDocument/2006/relationships/font" Target="fonts/NunitoLight-regular.fntdata"/><Relationship Id="rId42" Type="http://schemas.openxmlformats.org/officeDocument/2006/relationships/slide" Target="slides/slide36.xml"/><Relationship Id="rId86" Type="http://schemas.openxmlformats.org/officeDocument/2006/relationships/font" Target="fonts/NunitoLight-boldItalic.fntdata"/><Relationship Id="rId41" Type="http://schemas.openxmlformats.org/officeDocument/2006/relationships/slide" Target="slides/slide35.xml"/><Relationship Id="rId85" Type="http://schemas.openxmlformats.org/officeDocument/2006/relationships/font" Target="fonts/NunitoLight-italic.fntdata"/><Relationship Id="rId44" Type="http://schemas.openxmlformats.org/officeDocument/2006/relationships/slide" Target="slides/slide38.xml"/><Relationship Id="rId88" Type="http://schemas.openxmlformats.org/officeDocument/2006/relationships/font" Target="fonts/SpaceGrotesk-bold.fntdata"/><Relationship Id="rId43" Type="http://schemas.openxmlformats.org/officeDocument/2006/relationships/slide" Target="slides/slide37.xml"/><Relationship Id="rId87" Type="http://schemas.openxmlformats.org/officeDocument/2006/relationships/font" Target="fonts/SpaceGrotesk-regular.fntdata"/><Relationship Id="rId46" Type="http://schemas.openxmlformats.org/officeDocument/2006/relationships/slide" Target="slides/slide40.xml"/><Relationship Id="rId45" Type="http://schemas.openxmlformats.org/officeDocument/2006/relationships/slide" Target="slides/slide39.xml"/><Relationship Id="rId80" Type="http://schemas.openxmlformats.org/officeDocument/2006/relationships/font" Target="fonts/Inter-italic.fntdata"/><Relationship Id="rId82" Type="http://schemas.openxmlformats.org/officeDocument/2006/relationships/font" Target="fonts/FrancoisOne-regular.fntdata"/><Relationship Id="rId81" Type="http://schemas.openxmlformats.org/officeDocument/2006/relationships/font" Target="fonts/Inter-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73" Type="http://schemas.openxmlformats.org/officeDocument/2006/relationships/font" Target="fonts/InterLight-boldItalic.fntdata"/><Relationship Id="rId72" Type="http://schemas.openxmlformats.org/officeDocument/2006/relationships/font" Target="fonts/InterLight-italic.fntdata"/><Relationship Id="rId31" Type="http://schemas.openxmlformats.org/officeDocument/2006/relationships/slide" Target="slides/slide25.xml"/><Relationship Id="rId75" Type="http://schemas.openxmlformats.org/officeDocument/2006/relationships/font" Target="fonts/Nunito-bold.fntdata"/><Relationship Id="rId30" Type="http://schemas.openxmlformats.org/officeDocument/2006/relationships/slide" Target="slides/slide24.xml"/><Relationship Id="rId74" Type="http://schemas.openxmlformats.org/officeDocument/2006/relationships/font" Target="fonts/Nunito-regular.fntdata"/><Relationship Id="rId33" Type="http://schemas.openxmlformats.org/officeDocument/2006/relationships/slide" Target="slides/slide27.xml"/><Relationship Id="rId77" Type="http://schemas.openxmlformats.org/officeDocument/2006/relationships/font" Target="fonts/Nunito-boldItalic.fntdata"/><Relationship Id="rId32" Type="http://schemas.openxmlformats.org/officeDocument/2006/relationships/slide" Target="slides/slide26.xml"/><Relationship Id="rId76" Type="http://schemas.openxmlformats.org/officeDocument/2006/relationships/font" Target="fonts/Nunito-italic.fntdata"/><Relationship Id="rId35" Type="http://schemas.openxmlformats.org/officeDocument/2006/relationships/slide" Target="slides/slide29.xml"/><Relationship Id="rId79" Type="http://schemas.openxmlformats.org/officeDocument/2006/relationships/font" Target="fonts/Inter-bold.fntdata"/><Relationship Id="rId34" Type="http://schemas.openxmlformats.org/officeDocument/2006/relationships/slide" Target="slides/slide28.xml"/><Relationship Id="rId78" Type="http://schemas.openxmlformats.org/officeDocument/2006/relationships/font" Target="fonts/Inter-regular.fntdata"/><Relationship Id="rId71" Type="http://schemas.openxmlformats.org/officeDocument/2006/relationships/font" Target="fonts/InterLight-bold.fntdata"/><Relationship Id="rId70" Type="http://schemas.openxmlformats.org/officeDocument/2006/relationships/font" Target="fonts/InterLight-regular.fntdata"/><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slide" Target="slides/slide56.xml"/><Relationship Id="rId61" Type="http://schemas.openxmlformats.org/officeDocument/2006/relationships/slide" Target="slides/slide55.xml"/><Relationship Id="rId20" Type="http://schemas.openxmlformats.org/officeDocument/2006/relationships/slide" Target="slides/slide14.xml"/><Relationship Id="rId64" Type="http://schemas.openxmlformats.org/officeDocument/2006/relationships/slide" Target="slides/slide58.xml"/><Relationship Id="rId63" Type="http://schemas.openxmlformats.org/officeDocument/2006/relationships/slide" Target="slides/slide57.xml"/><Relationship Id="rId22" Type="http://schemas.openxmlformats.org/officeDocument/2006/relationships/slide" Target="slides/slide16.xml"/><Relationship Id="rId66" Type="http://schemas.openxmlformats.org/officeDocument/2006/relationships/font" Target="fonts/Roboto-regular.fntdata"/><Relationship Id="rId21" Type="http://schemas.openxmlformats.org/officeDocument/2006/relationships/slide" Target="slides/slide15.xml"/><Relationship Id="rId65" Type="http://schemas.openxmlformats.org/officeDocument/2006/relationships/slide" Target="slides/slide59.xml"/><Relationship Id="rId24" Type="http://schemas.openxmlformats.org/officeDocument/2006/relationships/slide" Target="slides/slide18.xml"/><Relationship Id="rId68" Type="http://schemas.openxmlformats.org/officeDocument/2006/relationships/font" Target="fonts/Roboto-italic.fntdata"/><Relationship Id="rId23" Type="http://schemas.openxmlformats.org/officeDocument/2006/relationships/slide" Target="slides/slide17.xml"/><Relationship Id="rId67" Type="http://schemas.openxmlformats.org/officeDocument/2006/relationships/font" Target="fonts/Roboto-bold.fntdata"/><Relationship Id="rId60" Type="http://schemas.openxmlformats.org/officeDocument/2006/relationships/slide" Target="slides/slide54.xml"/><Relationship Id="rId26" Type="http://schemas.openxmlformats.org/officeDocument/2006/relationships/slide" Target="slides/slide20.xml"/><Relationship Id="rId25" Type="http://schemas.openxmlformats.org/officeDocument/2006/relationships/slide" Target="slides/slide19.xml"/><Relationship Id="rId69" Type="http://schemas.openxmlformats.org/officeDocument/2006/relationships/font" Target="fonts/Roboto-boldItalic.fntdata"/><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slide" Target="slides/slide51.xml"/><Relationship Id="rId12" Type="http://schemas.openxmlformats.org/officeDocument/2006/relationships/slide" Target="slides/slide6.xml"/><Relationship Id="rId56" Type="http://schemas.openxmlformats.org/officeDocument/2006/relationships/slide" Target="slides/slide50.xml"/><Relationship Id="rId15" Type="http://schemas.openxmlformats.org/officeDocument/2006/relationships/slide" Target="slides/slide9.xml"/><Relationship Id="rId59" Type="http://schemas.openxmlformats.org/officeDocument/2006/relationships/slide" Target="slides/slide53.xml"/><Relationship Id="rId14" Type="http://schemas.openxmlformats.org/officeDocument/2006/relationships/slide" Target="slides/slide8.xml"/><Relationship Id="rId58" Type="http://schemas.openxmlformats.org/officeDocument/2006/relationships/slide" Target="slides/slide52.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reate.kahoot.it/details/7e6c2502-7225-4578-9361-daa15529b7ef?drawer=" TargetMode="Externa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reate.kahoot.it/details/7e6c2502-7225-4578-9361-daa15529b7ef?drawer=" TargetMode="Externa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atacenters.microsoft.com/tour/lobby/" TargetMode="Externa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reate.kahoot.it/details/7e6c2502-7225-4578-9361-daa15529b7ef?drawer=" TargetMode="Externa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submarinecablemap.com/" TargetMode="Externa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hannahritchie.substack.com/p/ai-electricity-2025" TargetMode="Externa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cz3AYYZBiGs" TargetMode="External"/><Relationship Id="rId3" Type="http://schemas.openxmlformats.org/officeDocument/2006/relationships/hyperlink" Target="https://www.youtube.com/watch?v=8eKnbjnKwHE" TargetMode="Externa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demandsage.com/chatgpt-statistics/" TargetMode="Externa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datacentermap.com" TargetMode="Externa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1LKD6zAQ2KQ&amp;t=3s" TargetMode="Externa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nbc.com/2026/05/20/bezos-blue-origin-space-data-centers.html" TargetMode="Externa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C9nuTfm18KY" TargetMode="Externa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github.com/multimodal-art-projection/MAP-NEO" TargetMode="Externa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labelstud.io/learningcenter/what-are-the-most-reliable-ai-benchmarks-used-in-industry/" TargetMode="External"/><Relationship Id="rId3" Type="http://schemas.openxmlformats.org/officeDocument/2006/relationships/hyperlink" Target="https://arxiv.org/abs/1905.07830" TargetMode="Externa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g5035080fed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g5035080fed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3ec89d72dd8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8" name="Google Shape;268;g3ec89d72dd8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t>
            </a:r>
            <a:r>
              <a:rPr lang="en"/>
              <a:t>ost modern laptops have an integrated GPU built into the processor, primarily for rendering the screen and running video. Some gaming laptops have a dedicated GPU that is genuinely powerful. However, t</a:t>
            </a:r>
            <a:r>
              <a:rPr lang="en"/>
              <a:t>he GPUs in data centres for running LLMs are way more powerful to cope with the millions of calculations required by LLMs.</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3eeaa698326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3eeaa698326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slide can help students see how CPUs and GPUs are separate components in computers and see what they </a:t>
            </a:r>
            <a:r>
              <a:rPr lang="en"/>
              <a:t>actually</a:t>
            </a:r>
            <a:r>
              <a:rPr lang="en"/>
              <a:t> look like in a desktop computer. It is generally easier to show students these different parts in a desktop computer like this, compared to laptops or phones, where these parts are much smaller (and in some cases, very close together).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 computer shown would be a typical “gaming desktop computer” where there is a separate graphics card (GPU) that is connected to the motherboard.</a:t>
            </a:r>
            <a:r>
              <a:rPr lang="en"/>
              <a:t> Not all desktop computers will have a separate graphics card and some will have a GPU that is “integrated”, which means it sits inside the motherboard or CPU. The pictured computer has a separate graphics card because it is most likely used for gaming or video editing (or perhaps even AI), where having a powerful GPU is important for running software smoothly.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CPUs in desktop computers like this will have a fan on top of them because they can get very hot and if they are not cooled down, the computer will shut down to prevent any damage to the CPU (like parts melting). If we take off the fan (like the picture above) we can see the top of actual CPU chip. It is hard to see in the photo on the left but graphics cards also have fans on them to cool them down for the same reason.</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3e82ae2f256_0_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8" name="Google Shape;298;g3e82ae2f256_0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main point of this slide is that CPUs are better suited to tasks that are processed in sequence and GPUs are only really powerful for tasks that can be broken down into chunks that can all be run at the same time like graphics processing and training LLMs.</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3ec89d72dd8_0_1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8" name="Google Shape;308;g3ec89d72dd8_0_1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en">
                <a:solidFill>
                  <a:schemeClr val="dk1"/>
                </a:solidFill>
              </a:rPr>
              <a:t>The aim of this activity is to get students thinking about which tasks are better suited to GPUs and which are better suited to CPUs.</a:t>
            </a:r>
            <a:endParaRPr>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3ec89d72dd8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6" name="Google Shape;316;g3ec89d72dd8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this video, data centres are introduced in the context of streaming videos.</a:t>
            </a:r>
            <a:endParaRPr/>
          </a:p>
          <a:p>
            <a:pPr indent="0" lvl="0" marL="0" rtl="0" algn="l">
              <a:spcBef>
                <a:spcPts val="0"/>
              </a:spcBef>
              <a:spcAft>
                <a:spcPts val="0"/>
              </a:spcAft>
              <a:buNone/>
            </a:pPr>
            <a:r>
              <a:rPr lang="en"/>
              <a:t>This was downloaded from the Kahoot course: </a:t>
            </a:r>
            <a:r>
              <a:rPr lang="en" u="sng">
                <a:solidFill>
                  <a:schemeClr val="hlink"/>
                </a:solidFill>
                <a:hlinkClick r:id="rId2"/>
              </a:rPr>
              <a:t>https://create.kahoot.it/details/7e6c2502-7225-4578-9361-daa15529b7ef?drawer=</a:t>
            </a:r>
            <a:endParaRPr/>
          </a:p>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3ec89d72dd8_0_2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5" name="Google Shape;325;g3ec89d72dd8_0_2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answer is in the next video but let the students make their guess before moving on.</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g3ec89d72dd8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4" name="Google Shape;334;g3ec89d72dd8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This video introduces the term cloud computing and clearly shows that it is situated in the data centre.</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This was downloaded from the Kahoot course: </a:t>
            </a:r>
            <a:r>
              <a:rPr lang="en" u="sng">
                <a:solidFill>
                  <a:schemeClr val="hlink"/>
                </a:solidFill>
                <a:hlinkClick r:id="rId2"/>
              </a:rPr>
              <a:t>https://create.kahoot.it/details/7e6c2502-7225-4578-9361-daa15529b7ef?drawer=</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3e82ae2f256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4" name="Google Shape;344;g3e82ae2f256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Data centres have been </a:t>
            </a:r>
            <a:r>
              <a:rPr lang="en"/>
              <a:t>around</a:t>
            </a:r>
            <a:r>
              <a:rPr lang="en"/>
              <a:t> for a long time. Ask any students if they have gmail accounts. If they do, they have been using the cloud all this time and they may not realise. Data centres are not just for LLMs as many common applications live “in the cloud” like Gmail, Netflix, Spotify etc…  but increasingly new data centres are being built dedicated to only LLMs.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As an extra activity you can do a virtual tour of a Microsoft data centre </a:t>
            </a:r>
            <a:r>
              <a:rPr lang="en" u="sng">
                <a:solidFill>
                  <a:schemeClr val="hlink"/>
                </a:solidFill>
                <a:hlinkClick r:id="rId2"/>
              </a:rPr>
              <a:t>here</a:t>
            </a:r>
            <a:r>
              <a:rPr lang="en"/>
              <a:t>.</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3e82ae2f256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4" name="Google Shape;354;g3e82ae2f256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This is a video about an AWS employee who works in a data center.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This was downloaded from the Kahoot course: </a:t>
            </a:r>
            <a:r>
              <a:rPr lang="en" u="sng">
                <a:solidFill>
                  <a:schemeClr val="hlink"/>
                </a:solidFill>
                <a:hlinkClick r:id="rId2"/>
              </a:rPr>
              <a:t>https://create.kahoot.it/details/7e6c2502-7225-4578-9361-daa15529b7ef?drawer=</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3e82ae2f256_0_2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3" name="Google Shape;363;g3e82ae2f256_0_2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1600"/>
              </a:spcAft>
              <a:buClr>
                <a:schemeClr val="dk1"/>
              </a:buClr>
              <a:buSzPts val="1100"/>
              <a:buFont typeface="Arial"/>
              <a:buNone/>
            </a:pPr>
            <a:r>
              <a:rPr lang="en">
                <a:solidFill>
                  <a:schemeClr val="dk1"/>
                </a:solidFill>
              </a:rPr>
              <a:t>In this activity students will distinguish between tasks that are happening in the cloud vs tasks that happen locally.</a:t>
            </a:r>
            <a:endParaRPr sz="600">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3eeed1ed188_1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3eeed1ed188_1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aim of this lesson is to give students a solid understanding of how LLMS work ‘under the hood’. One of they key takeaways is that it is all just mathematics underneath. By representing words as numbers, language can be manipulated and new conversations can be generated.</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3ec89d72dd8_0_2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1" name="Google Shape;371;g3ec89d72dd8_0_2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35000"/>
              </a:lnSpc>
              <a:spcBef>
                <a:spcPts val="0"/>
              </a:spcBef>
              <a:spcAft>
                <a:spcPts val="0"/>
              </a:spcAft>
              <a:buClr>
                <a:schemeClr val="dk1"/>
              </a:buClr>
              <a:buSzPts val="1100"/>
              <a:buFont typeface="Arial"/>
              <a:buNone/>
            </a:pPr>
            <a:r>
              <a:rPr lang="en">
                <a:solidFill>
                  <a:srgbClr val="333333"/>
                </a:solidFill>
              </a:rPr>
              <a:t>The main point of this slide is to educate students about how their prompt gets to the data centre. A common misconception is that it travels through the air up into the clouds. It </a:t>
            </a:r>
            <a:r>
              <a:rPr lang="en">
                <a:solidFill>
                  <a:srgbClr val="333333"/>
                </a:solidFill>
              </a:rPr>
              <a:t>actually goes underground and undersea and is transmitted as light pulses which is pretty cool. You might remind them that light travels really fast.</a:t>
            </a:r>
            <a:endParaRPr>
              <a:solidFill>
                <a:srgbClr val="333333"/>
              </a:solidFill>
            </a:endParaRPr>
          </a:p>
          <a:p>
            <a:pPr indent="0" lvl="0" marL="0" rtl="0" algn="l">
              <a:lnSpc>
                <a:spcPct val="135000"/>
              </a:lnSpc>
              <a:spcBef>
                <a:spcPts val="0"/>
              </a:spcBef>
              <a:spcAft>
                <a:spcPts val="0"/>
              </a:spcAft>
              <a:buClr>
                <a:schemeClr val="dk1"/>
              </a:buClr>
              <a:buSzPts val="1100"/>
              <a:buFont typeface="Arial"/>
              <a:buNone/>
            </a:pPr>
            <a:r>
              <a:t/>
            </a:r>
            <a:endParaRPr>
              <a:solidFill>
                <a:srgbClr val="333333"/>
              </a:solidFill>
            </a:endParaRPr>
          </a:p>
          <a:p>
            <a:pPr indent="0" lvl="0" marL="0" rtl="0" algn="l">
              <a:lnSpc>
                <a:spcPct val="135000"/>
              </a:lnSpc>
              <a:spcBef>
                <a:spcPts val="0"/>
              </a:spcBef>
              <a:spcAft>
                <a:spcPts val="0"/>
              </a:spcAft>
              <a:buClr>
                <a:schemeClr val="dk1"/>
              </a:buClr>
              <a:buSzPts val="1100"/>
              <a:buFont typeface="Arial"/>
              <a:buNone/>
            </a:pPr>
            <a:r>
              <a:rPr lang="en">
                <a:solidFill>
                  <a:srgbClr val="333333"/>
                </a:solidFill>
              </a:rPr>
              <a:t>An interesting fact: T</a:t>
            </a:r>
            <a:r>
              <a:rPr lang="en">
                <a:solidFill>
                  <a:srgbClr val="333333"/>
                </a:solidFill>
              </a:rPr>
              <a:t>he total distance of all these underwater cables is about 800,000 miles. That's enough cable to wrap around the Earth's equator over 32 times!</a:t>
            </a:r>
            <a:endParaRPr>
              <a:solidFill>
                <a:srgbClr val="333333"/>
              </a:solidFill>
            </a:endParaRPr>
          </a:p>
          <a:p>
            <a:pPr indent="0" lvl="0" marL="0" rtl="0" algn="l">
              <a:lnSpc>
                <a:spcPct val="133000"/>
              </a:lnSpc>
              <a:spcBef>
                <a:spcPts val="0"/>
              </a:spcBef>
              <a:spcAft>
                <a:spcPts val="0"/>
              </a:spcAft>
              <a:buClr>
                <a:schemeClr val="dk1"/>
              </a:buClr>
              <a:buSzPts val="1100"/>
              <a:buFont typeface="Arial"/>
              <a:buNone/>
            </a:pPr>
            <a:r>
              <a:t/>
            </a:r>
            <a:endParaRPr>
              <a:solidFill>
                <a:srgbClr val="333333"/>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3ec89d72dd8_0_2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2" name="Google Shape;382;g3ec89d72dd8_0_2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Teachers, this video may be missed if you are pressed for time. </a:t>
            </a:r>
            <a:br>
              <a:rPr lang="en">
                <a:solidFill>
                  <a:schemeClr val="dk1"/>
                </a:solidFill>
              </a:rPr>
            </a:br>
            <a:br>
              <a:rPr lang="en">
                <a:solidFill>
                  <a:schemeClr val="dk1"/>
                </a:solidFill>
              </a:rPr>
            </a:br>
            <a:r>
              <a:rPr lang="en">
                <a:solidFill>
                  <a:schemeClr val="dk1"/>
                </a:solidFill>
              </a:rPr>
              <a:t>For interested students, you can show them the submarine cable map </a:t>
            </a:r>
            <a:r>
              <a:rPr lang="en" u="sng">
                <a:solidFill>
                  <a:schemeClr val="dk1"/>
                </a:solidFill>
                <a:hlinkClick r:id="rId2">
                  <a:extLst>
                    <a:ext uri="{A12FA001-AC4F-418D-AE19-62706E023703}">
                      <ahyp:hlinkClr val="tx"/>
                    </a:ext>
                  </a:extLst>
                </a:hlinkClick>
              </a:rPr>
              <a:t>here</a:t>
            </a:r>
            <a:r>
              <a:rPr lang="en">
                <a:solidFill>
                  <a:schemeClr val="dk1"/>
                </a:solidFill>
              </a:rPr>
              <a:t>, </a:t>
            </a:r>
            <a:r>
              <a:rPr lang="en">
                <a:solidFill>
                  <a:schemeClr val="dk1"/>
                </a:solidFill>
              </a:rPr>
              <a:t>which is an interactive map that shows the cables that connect different countries. You can click on the cables to see where which cities in different countries they are connected to. For example, you could click the cable that goes from Adelaide (Sydney-Melbourne-Adelaide-Perth (SMAP)) to highlight it and see that it is connected to different Australian cities. You can also search for cable names on the website and highlight the cable. For example, you could search for “Southern Cross NEXT” and see the cable that connects Australia with the United States (and to Fiji, Kiribati, New Zealand and Tokelau along the way).</a:t>
            </a:r>
            <a:endParaRPr>
              <a:solidFill>
                <a:schemeClr val="dk1"/>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3e82ae2f256_0_1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1" name="Google Shape;391;g3e82ae2f256_0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is just a list and many of these will be elaborated on In the following slides. The stude</a:t>
            </a:r>
            <a:r>
              <a:rPr lang="en"/>
              <a:t>nts</a:t>
            </a:r>
            <a:r>
              <a:rPr lang="en"/>
              <a:t> will see pictures of most of these things in later videos. You can tell them to look out for them.</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g3e82ae2f256_0_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0" name="Google Shape;400;g3e82ae2f256_0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main point of this slide is that the huge demand for LLMs is </a:t>
            </a:r>
            <a:r>
              <a:rPr lang="en"/>
              <a:t>driving</a:t>
            </a:r>
            <a:r>
              <a:rPr lang="en"/>
              <a:t> the growth of new data centres devoted just to them.</a:t>
            </a:r>
            <a:endParaRPr/>
          </a:p>
          <a:p>
            <a:pPr indent="0" lvl="0" marL="0" rtl="0" algn="l">
              <a:spcBef>
                <a:spcPts val="0"/>
              </a:spcBef>
              <a:spcAft>
                <a:spcPts val="0"/>
              </a:spcAft>
              <a:buNone/>
            </a:pPr>
            <a:r>
              <a:rPr lang="en"/>
              <a:t>On this </a:t>
            </a:r>
            <a:r>
              <a:rPr lang="en" u="sng">
                <a:solidFill>
                  <a:schemeClr val="hlink"/>
                </a:solidFill>
                <a:hlinkClick r:id="rId2"/>
              </a:rPr>
              <a:t>webpage </a:t>
            </a:r>
            <a:r>
              <a:rPr lang="en"/>
              <a:t>you can find some interesting statistics about predictions of future AI data centres.</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g3e82ae2f256_0_1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0" name="Google Shape;410;g3e82ae2f256_0_1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is a really short video (0:29) to show some real footage inside a Data Centre.</a:t>
            </a:r>
            <a:endParaRPr/>
          </a:p>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g3eea99eeb05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9" name="Google Shape;419;g3eea99eeb05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main point of this slide is to show that it is the GPU chips that form most of the cost. Although they use a lot of energy, that is not the main cost of running a data centre.</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3eea99eeb05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8" name="Google Shape;428;g3eea99eeb05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main point of this slide is to make students aware of what an impact AI is having on world economies. These are really big amounts of money!</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g3eea99eeb05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8" name="Google Shape;438;g3eea99eeb05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main point of this slide is to emphasis that training is a significant factor in how often new AI models get released. There is a lot involved and it is not just like releasing a new version of software. These numbers do not include engineering salaries, data licensing, failed training runs, and years of prior research. Anthropic's CEO has publicly stated that next-generation models could cost $10–100 billion all-in. </a:t>
            </a:r>
            <a:endParaRPr/>
          </a:p>
          <a:p>
            <a:pPr indent="0" lvl="0" marL="0" rtl="0" algn="l">
              <a:spcBef>
                <a:spcPts val="0"/>
              </a:spcBef>
              <a:spcAft>
                <a:spcPts val="0"/>
              </a:spcAft>
              <a:buNone/>
            </a:pPr>
            <a:r>
              <a:rPr b="1" lang="en">
                <a:solidFill>
                  <a:schemeClr val="dk1"/>
                </a:solidFill>
              </a:rPr>
              <a:t>Discussion prompt:</a:t>
            </a:r>
            <a:r>
              <a:rPr lang="en">
                <a:solidFill>
                  <a:schemeClr val="dk1"/>
                </a:solidFill>
              </a:rPr>
              <a:t> </a:t>
            </a:r>
            <a:r>
              <a:rPr i="1" lang="en">
                <a:solidFill>
                  <a:schemeClr val="dk1"/>
                </a:solidFill>
              </a:rPr>
              <a:t>"If it costs this much just to train a model once, why do companies keep releasing new versions every year?"</a:t>
            </a:r>
            <a:r>
              <a:rPr lang="en">
                <a:solidFill>
                  <a:schemeClr val="dk1"/>
                </a:solidFill>
              </a:rPr>
              <a:t> The answer (models go out of date, competitors improve, fine-tuning is cheaper than retraining) opens up an interesting conversation about the economics of AI.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g3e82ae2f256_0_1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7" name="Google Shape;447;g3e82ae2f256_0_1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More details can be found in this </a:t>
            </a:r>
            <a:r>
              <a:rPr lang="en" u="sng">
                <a:solidFill>
                  <a:schemeClr val="hlink"/>
                </a:solidFill>
                <a:hlinkClick r:id="rId2"/>
              </a:rPr>
              <a:t>video here</a:t>
            </a:r>
            <a:r>
              <a:rPr lang="en"/>
              <a:t> by the IEA.</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
                <a:solidFill>
                  <a:schemeClr val="dk1"/>
                </a:solidFill>
              </a:rPr>
              <a:t>Another interesting video on environmental impacts of data centres: </a:t>
            </a:r>
            <a:r>
              <a:rPr lang="en" u="sng">
                <a:solidFill>
                  <a:schemeClr val="hlink"/>
                </a:solidFill>
                <a:hlinkClick r:id="rId3"/>
              </a:rPr>
              <a:t>https://www.youtube.com/watch?v=8eKnbjnKwHE</a:t>
            </a:r>
            <a:r>
              <a:rPr lang="en">
                <a:solidFill>
                  <a:schemeClr val="dk1"/>
                </a:solidFill>
              </a:rPr>
              <a:t>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The graph on the right shows the estimated electricity demand from data centres, growing by 15% each year, until 2030.</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Water consumption is a separate and significant issue not captured by electricity figures. Large data centres can use millions of litres per day for cooling.</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Some students assume that because 1.5% sounds small, it isn't a problem. It's worth noting that global electricity consumption is enormous. 1.5% of world electricity is roughly equivalent to the entire electricity consumption of the United Kingdom. </a:t>
            </a:r>
            <a:endParaRPr>
              <a:solidFill>
                <a:schemeClr val="dk1"/>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3eb9971012e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6" name="Google Shape;456;g3eb9971012e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A useful way to make this concrete:</a:t>
            </a:r>
            <a:r>
              <a:rPr lang="en">
                <a:solidFill>
                  <a:schemeClr val="dk1"/>
                </a:solidFill>
              </a:rPr>
              <a:t> If a data centre uses 100 units of electricity, 40 go straight to cooling before a single AI query is processed. </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Connecting to prior learning:</a:t>
            </a:r>
            <a:r>
              <a:rPr lang="en">
                <a:solidFill>
                  <a:schemeClr val="dk1"/>
                </a:solidFill>
              </a:rPr>
              <a:t> This slide links directly to the GPU heat content. The reason cooling costs so much is exactly what students learned about chips converting electrical energy into heat as a by-product.</a:t>
            </a:r>
            <a:endParaRPr>
              <a:solidFill>
                <a:schemeClr val="dk1"/>
              </a:solidFill>
            </a:endParaRPr>
          </a:p>
          <a:p>
            <a:pPr indent="0" lvl="0" marL="0" rtl="0" algn="l">
              <a:spcBef>
                <a:spcPts val="1200"/>
              </a:spcBef>
              <a:spcAft>
                <a:spcPts val="0"/>
              </a:spcAft>
              <a:buClr>
                <a:schemeClr val="dk1"/>
              </a:buClr>
              <a:buSzPts val="1100"/>
              <a:buFont typeface="Arial"/>
              <a:buNone/>
            </a:pPr>
            <a:r>
              <a:rPr lang="en"/>
              <a:t>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3eea99eeb05_0_176:notes"/>
          <p:cNvSpPr/>
          <p:nvPr>
            <p:ph idx="2" type="sldImg"/>
          </p:nvPr>
        </p:nvSpPr>
        <p:spPr>
          <a:xfrm>
            <a:off x="914400" y="1143000"/>
            <a:ext cx="73152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 name="Google Shape;74;g3eea99eeb05_0_176:notes"/>
          <p:cNvSpPr txBox="1"/>
          <p:nvPr>
            <p:ph idx="1" type="body"/>
          </p:nvPr>
        </p:nvSpPr>
        <p:spPr>
          <a:xfrm>
            <a:off x="914400" y="4400550"/>
            <a:ext cx="73152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
              <a:t>Answer is A-6,B-3,C-2,D-4,E-1,F-5,A-6. See next slide for nicely formatted answers. </a:t>
            </a:r>
            <a:endParaRPr/>
          </a:p>
        </p:txBody>
      </p:sp>
      <p:sp>
        <p:nvSpPr>
          <p:cNvPr id="75" name="Google Shape;75;g3eea99eeb05_0_176:notes"/>
          <p:cNvSpPr txBox="1"/>
          <p:nvPr>
            <p:ph idx="12" type="sldNum"/>
          </p:nvPr>
        </p:nvSpPr>
        <p:spPr>
          <a:xfrm>
            <a:off x="5179484" y="8685213"/>
            <a:ext cx="39624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g3eb9971012e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7" name="Google Shape;467;g3eb9971012e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These figures</a:t>
            </a:r>
            <a:r>
              <a:rPr lang="en"/>
              <a:t> reinforce that the electricity and water needed for data centres are on the scale of that needed for a city.</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Students sometimes assume the water is polluted or destroyed. Most of it evaporates. It isn't returned to the water supply. In drought-affected regions like parts of Australia, losing that water to evaporation is a genuine concern even if it isn't toxic.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g3e82ae2f256_0_2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9" name="Google Shape;479;g3e82ae2f256_0_2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Stop and think:</a:t>
            </a:r>
            <a:r>
              <a:rPr lang="en">
                <a:solidFill>
                  <a:schemeClr val="dk1"/>
                </a:solidFill>
              </a:rPr>
              <a:t> AI data centres use enormous amounts of electricity and water. Who do you think should decide where they get built? The companies, local governments, or local communities? And should there be limits on how much energy they can use? </a:t>
            </a:r>
            <a:endParaRPr>
              <a:solidFill>
                <a:schemeClr val="dk1"/>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g3eea99eeb05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7" name="Google Shape;487;g3eea99eeb05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Stop and think:</a:t>
            </a:r>
            <a:r>
              <a:rPr lang="en"/>
              <a:t> If training the next generation of LLMs costs $10 billion, which organisations in the world could actually afford to do it? What does that mean for who gets to control AI?</a:t>
            </a:r>
            <a:r>
              <a:rPr lang="en"/>
              <a:t>.</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g3e82ae2f256_0_1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9" name="Google Shape;499;g3e82ae2f256_0_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point of this slide is for students to know what the Australian government is doing about companies wanting to build data centres in Australia.</a:t>
            </a:r>
            <a:endParaRPr/>
          </a:p>
          <a:p>
            <a:pPr indent="0" lvl="0" marL="0" rtl="0" algn="l">
              <a:spcBef>
                <a:spcPts val="0"/>
              </a:spcBef>
              <a:spcAft>
                <a:spcPts val="0"/>
              </a:spcAft>
              <a:buNone/>
            </a:pPr>
            <a:r>
              <a:rPr lang="en"/>
              <a:t>T</a:t>
            </a:r>
            <a:r>
              <a:rPr lang="en"/>
              <a:t>he Australian Government's expectations document is guidance, not legislation. Companies that ignore it don't face legal penalties, but they do risk slower approvals and reputational damage. The word "yet" is worth discussing with students. Policy often starts as expectation before becoming law.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 name="Shape 507"/>
        <p:cNvGrpSpPr/>
        <p:nvPr/>
      </p:nvGrpSpPr>
      <p:grpSpPr>
        <a:xfrm>
          <a:off x="0" y="0"/>
          <a:ext cx="0" cy="0"/>
          <a:chOff x="0" y="0"/>
          <a:chExt cx="0" cy="0"/>
        </a:xfrm>
      </p:grpSpPr>
      <p:sp>
        <p:nvSpPr>
          <p:cNvPr id="508" name="Google Shape;508;g3eea99eeb05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9" name="Google Shape;509;g3eea99eeb05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A useful discussion prompt:</a:t>
            </a:r>
            <a:r>
              <a:rPr lang="en">
                <a:solidFill>
                  <a:schemeClr val="dk1"/>
                </a:solidFill>
              </a:rPr>
              <a:t> </a:t>
            </a:r>
            <a:r>
              <a:rPr i="1" lang="en">
                <a:solidFill>
                  <a:schemeClr val="dk1"/>
                </a:solidFill>
              </a:rPr>
              <a:t>"If it's not a legal requirement, why would a company bother bringing their own clean energy?"</a:t>
            </a:r>
            <a:r>
              <a:rPr lang="en">
                <a:solidFill>
                  <a:schemeClr val="dk1"/>
                </a:solidFill>
              </a:rPr>
              <a:t> The answers (faster approvals, public image, investor pressure, anticipating future regulation) open up an interesting conversation about how policy and business incentives interact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g3e82ae2f256_0_2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9" name="Google Shape;519;g3e82ae2f256_0_2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27251E"/>
                </a:solidFill>
              </a:rPr>
              <a:t>The main point of this slide is to compare what is happening in Australia with what happened in the US. The key contrast is that Australia moved proactively while the US is still passing state-by-state legislation after bills have already risen. </a:t>
            </a:r>
            <a:endParaRPr sz="1200">
              <a:solidFill>
                <a:srgbClr val="27251E"/>
              </a:solidFill>
            </a:endParaRPr>
          </a:p>
          <a:p>
            <a:pPr indent="0" lvl="0" marL="0" rtl="0" algn="l">
              <a:spcBef>
                <a:spcPts val="0"/>
              </a:spcBef>
              <a:spcAft>
                <a:spcPts val="0"/>
              </a:spcAft>
              <a:buNone/>
            </a:pPr>
            <a:r>
              <a:t/>
            </a:r>
            <a:endParaRPr sz="1200">
              <a:solidFill>
                <a:srgbClr val="27251E"/>
              </a:solidFill>
            </a:endParaRPr>
          </a:p>
          <a:p>
            <a:pPr indent="0" lvl="0" marL="0" rtl="0" algn="l">
              <a:spcBef>
                <a:spcPts val="0"/>
              </a:spcBef>
              <a:spcAft>
                <a:spcPts val="0"/>
              </a:spcAft>
              <a:buNone/>
            </a:pPr>
            <a:r>
              <a:rPr lang="en" sz="1200">
                <a:solidFill>
                  <a:srgbClr val="27251E"/>
                </a:solidFill>
              </a:rPr>
              <a:t>The “SHIELD Act” (</a:t>
            </a:r>
            <a:r>
              <a:rPr i="1" lang="en" sz="1200">
                <a:solidFill>
                  <a:srgbClr val="243746"/>
                </a:solidFill>
              </a:rPr>
              <a:t>Stopping Hikes In Electricity from Large Load Demands</a:t>
            </a:r>
            <a:r>
              <a:rPr lang="en" sz="1200">
                <a:solidFill>
                  <a:srgbClr val="27251E"/>
                </a:solidFill>
              </a:rPr>
              <a:t>) was introduced in the U.S. House of Representatives by Mike Levin and Kathy Castor, in late 2025, to prevent data centers from increasing residential electricity costs</a:t>
            </a:r>
            <a:r>
              <a:rPr lang="en">
                <a:solidFill>
                  <a:schemeClr val="dk1"/>
                </a:solidFill>
              </a:rPr>
              <a:t>.</a:t>
            </a:r>
            <a:endParaRPr>
              <a:solidFill>
                <a:schemeClr val="dk1"/>
              </a:solidFill>
            </a:endParaRPr>
          </a:p>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 name="Shape 527"/>
        <p:cNvGrpSpPr/>
        <p:nvPr/>
      </p:nvGrpSpPr>
      <p:grpSpPr>
        <a:xfrm>
          <a:off x="0" y="0"/>
          <a:ext cx="0" cy="0"/>
          <a:chOff x="0" y="0"/>
          <a:chExt cx="0" cy="0"/>
        </a:xfrm>
      </p:grpSpPr>
      <p:sp>
        <p:nvSpPr>
          <p:cNvPr id="528" name="Google Shape;528;g3e82ae2f25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9" name="Google Shape;529;g3e82ae2f25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main aim of this slide is that running queries on AI uses energy and water and across the world it all adds up.</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Source for statistics on ChatGPT is here </a:t>
            </a:r>
            <a:r>
              <a:rPr lang="en" u="sng">
                <a:solidFill>
                  <a:schemeClr val="hlink"/>
                </a:solidFill>
                <a:hlinkClick r:id="rId2"/>
              </a:rPr>
              <a:t>https://www.demandsage.com/chatgpt-statistics/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There is no data provided by the major AI companies on how much energy it takes to generate images or videos. Some experts say it takes much more energy </a:t>
            </a:r>
            <a:r>
              <a:rPr lang="en"/>
              <a:t>while</a:t>
            </a:r>
            <a:r>
              <a:rPr lang="en"/>
              <a:t> others say it is about the same as some longer text prompts.</a:t>
            </a:r>
            <a:endParaRPr/>
          </a:p>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g3e82ae2f256_0_1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9" name="Google Shape;539;g3e82ae2f256_0_1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
                <a:solidFill>
                  <a:schemeClr val="dk1"/>
                </a:solidFill>
              </a:rPr>
              <a:t>In this activity, students read simple statements about AI energy use, then sort them into “Benefit,” “Cost,” and “Depends who you ask.”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5" name="Shape 545"/>
        <p:cNvGrpSpPr/>
        <p:nvPr/>
      </p:nvGrpSpPr>
      <p:grpSpPr>
        <a:xfrm>
          <a:off x="0" y="0"/>
          <a:ext cx="0" cy="0"/>
          <a:chOff x="0" y="0"/>
          <a:chExt cx="0" cy="0"/>
        </a:xfrm>
      </p:grpSpPr>
      <p:sp>
        <p:nvSpPr>
          <p:cNvPr id="546" name="Google Shape;546;g3e82ae2f256_0_2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7" name="Google Shape;547;g3e82ae2f256_0_2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aim of this slide is to give students an idea of where data centres are spread around the world. You might like to open the website </a:t>
            </a:r>
            <a:r>
              <a:rPr lang="en" u="sng">
                <a:solidFill>
                  <a:schemeClr val="hlink"/>
                </a:solidFill>
                <a:hlinkClick r:id="rId2"/>
              </a:rPr>
              <a:t>datacentermap.com</a:t>
            </a:r>
            <a:r>
              <a:rPr lang="en"/>
              <a:t> and show them the map live. In the next activity they will explore Australia on the platform.</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g3ec89d72dd8_0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7" name="Google Shape;557;g3ec89d72dd8_0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main point of this slide is to explain the reasons for choice of location of data centres.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Proximity to renewable energy is a major factor now as more governments like Australia are making this a priority for approval. Microsoft, Google and Amazon all publish data on their renewable energy matching by region. Iceland and Norway are popular precisely because of abundant hydro and geothermal power. Australia's renewable energy zones in regional NSW and Queensland are attracting data centre interest for the same reason.</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3eea99eeb05_0_222:notes"/>
          <p:cNvSpPr/>
          <p:nvPr>
            <p:ph idx="2" type="sldImg"/>
          </p:nvPr>
        </p:nvSpPr>
        <p:spPr>
          <a:xfrm>
            <a:off x="914400" y="1143000"/>
            <a:ext cx="73152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8" name="Google Shape;118;g3eea99eeb05_0_222:notes"/>
          <p:cNvSpPr txBox="1"/>
          <p:nvPr>
            <p:ph idx="1" type="body"/>
          </p:nvPr>
        </p:nvSpPr>
        <p:spPr>
          <a:xfrm>
            <a:off x="914400" y="4400550"/>
            <a:ext cx="73152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9" name="Google Shape;119;g3eea99eeb05_0_222:notes"/>
          <p:cNvSpPr txBox="1"/>
          <p:nvPr>
            <p:ph idx="12" type="sldNum"/>
          </p:nvPr>
        </p:nvSpPr>
        <p:spPr>
          <a:xfrm>
            <a:off x="5179484" y="8685213"/>
            <a:ext cx="39624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3" name="Shape 563"/>
        <p:cNvGrpSpPr/>
        <p:nvPr/>
      </p:nvGrpSpPr>
      <p:grpSpPr>
        <a:xfrm>
          <a:off x="0" y="0"/>
          <a:ext cx="0" cy="0"/>
          <a:chOff x="0" y="0"/>
          <a:chExt cx="0" cy="0"/>
        </a:xfrm>
      </p:grpSpPr>
      <p:sp>
        <p:nvSpPr>
          <p:cNvPr id="564" name="Google Shape;564;g3ec89d72dd8_0_2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5" name="Google Shape;565;g3ec89d72dd8_0_2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Here is a video too long to watch but very interesting for extension: </a:t>
            </a:r>
            <a:r>
              <a:rPr lang="en" u="sng">
                <a:solidFill>
                  <a:schemeClr val="hlink"/>
                </a:solidFill>
                <a:hlinkClick r:id="rId2"/>
              </a:rPr>
              <a:t>https://www.youtube.com/watch?v=1LKD6zAQ2KQ&amp;t=3s</a:t>
            </a:r>
            <a:r>
              <a:rPr lang="en"/>
              <a:t>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5" name="Shape 575"/>
        <p:cNvGrpSpPr/>
        <p:nvPr/>
      </p:nvGrpSpPr>
      <p:grpSpPr>
        <a:xfrm>
          <a:off x="0" y="0"/>
          <a:ext cx="0" cy="0"/>
          <a:chOff x="0" y="0"/>
          <a:chExt cx="0" cy="0"/>
        </a:xfrm>
      </p:grpSpPr>
      <p:sp>
        <p:nvSpPr>
          <p:cNvPr id="576" name="Google Shape;576;g3eea99eeb05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7" name="Google Shape;577;g3eea99eeb05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is still mostly a plan, not a reality. Analysts estimate space data centres won't reach cost parity with Earth-based ones until around 2040. Musk is famous for ambitious timelines that take longer than expected. That doesn't mean it won't happen but it's worth treating it with some scepticism.</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Discussion prompt:</a:t>
            </a:r>
            <a:r>
              <a:rPr lang="en"/>
              <a:t> Should one company be allowed to launch a million satellites and run AI data centres in space with no international oversight? Who should make the rules about what happens in orbit?</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
                <a:solidFill>
                  <a:schemeClr val="dk1"/>
                </a:solidFill>
              </a:rPr>
              <a:t>More info can be found here:</a:t>
            </a:r>
            <a:r>
              <a:rPr lang="en">
                <a:solidFill>
                  <a:schemeClr val="dk1"/>
                </a:solidFill>
              </a:rPr>
              <a:t> </a:t>
            </a:r>
            <a:r>
              <a:rPr lang="en" u="sng">
                <a:solidFill>
                  <a:schemeClr val="hlink"/>
                </a:solidFill>
                <a:hlinkClick r:id="rId2"/>
              </a:rPr>
              <a:t>https://www.cnbc.com/2026/05/20/bezos-blue-origin-space-data-centers.html</a:t>
            </a:r>
            <a:r>
              <a:rPr lang="en">
                <a:solidFill>
                  <a:schemeClr val="dk1"/>
                </a:solidFill>
              </a:rPr>
              <a:t> and https://diginomica.com/boldly-rocketing-agentic-future-how-blue-origin-plans-build-lunar-colonies-built-ai-and-aws</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5" name="Shape 585"/>
        <p:cNvGrpSpPr/>
        <p:nvPr/>
      </p:nvGrpSpPr>
      <p:grpSpPr>
        <a:xfrm>
          <a:off x="0" y="0"/>
          <a:ext cx="0" cy="0"/>
          <a:chOff x="0" y="0"/>
          <a:chExt cx="0" cy="0"/>
        </a:xfrm>
      </p:grpSpPr>
      <p:sp>
        <p:nvSpPr>
          <p:cNvPr id="586" name="Google Shape;586;g3ec89d72dd8_0_1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7" name="Google Shape;587;g3ec89d72dd8_0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The map that students can use for this activity is available through the platform (link is in the slide above).</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The data set used for this map is not completely up to date (as of June 2026) and is missing some of the data centres that are currently operational. Estimates at this time were around 160 operational data centres in Australia, whereas this map contains 122 data centres. The data was sourced from OpenStreetMap, which allows people to download and use its data (as long as there is an attribution)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You (and your students) may be aware of data centres that are not on the map (or there may be newer ones that are operational after June 2026). When completing the activity, students can write down data centres that are close to them but are not on the map (although we recommend verifying the location of the data centres with a search </a:t>
            </a:r>
            <a:r>
              <a:rPr lang="en"/>
              <a:t>engine</a:t>
            </a:r>
            <a:r>
              <a:rPr lang="en"/>
              <a:t> like Google or DuckDuckGo).</a:t>
            </a:r>
            <a:endParaRPr/>
          </a:p>
          <a:p>
            <a:pPr indent="0" lvl="0" marL="0" rtl="0" algn="l">
              <a:spcBef>
                <a:spcPts val="0"/>
              </a:spcBef>
              <a:spcAft>
                <a:spcPts val="0"/>
              </a:spcAft>
              <a:buClr>
                <a:schemeClr val="dk1"/>
              </a:buClr>
              <a:buSzPts val="1100"/>
              <a:buFont typeface="Arial"/>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g3e82ae2f256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5" name="Google Shape;595;g3e82ae2f256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main point of this slide is to show that AI companies are trying to make data centre more sustainable. Liquid cooling systems and more efficient GPU chips are the making the biggest difference at the moment. However, none of these improvements offset the rate at which AI energy demand is growing.</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t>Discussion prompt:</a:t>
            </a:r>
            <a:r>
              <a:rPr b="1" lang="en"/>
              <a:t> </a:t>
            </a:r>
            <a:r>
              <a:rPr lang="en"/>
              <a:t>If a company makes its data centre 30% more efficient but then builds three more data centres to keep up with demand, have they actually helped the environment? What would "genuinely sustainable AI" actually look like?</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1" name="Shape 601"/>
        <p:cNvGrpSpPr/>
        <p:nvPr/>
      </p:nvGrpSpPr>
      <p:grpSpPr>
        <a:xfrm>
          <a:off x="0" y="0"/>
          <a:ext cx="0" cy="0"/>
          <a:chOff x="0" y="0"/>
          <a:chExt cx="0" cy="0"/>
        </a:xfrm>
      </p:grpSpPr>
      <p:sp>
        <p:nvSpPr>
          <p:cNvPr id="602" name="Google Shape;602;g3e82ae2f256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3" name="Google Shape;603;g3e82ae2f256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It is much more common now for AI companies to publish families of models at different sizes. For </a:t>
            </a:r>
            <a:r>
              <a:rPr lang="en"/>
              <a:t>example, Anthropic has Claude Haiku/Claude Sonnet and Claude Opus. OpenAI has GPT-5.5 and GPT-4o mini.</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Choosing the best sized model is called </a:t>
            </a:r>
            <a:r>
              <a:rPr b="1" lang="en"/>
              <a:t>Model routing</a:t>
            </a:r>
            <a:r>
              <a:rPr lang="en"/>
              <a:t> and it is like choosing between sending a letter by standard post or express courier. You don't send everything express just because express exists. Using the right service for the job saves money and resources without sacrificing the outcome </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t>Discussion prompt</a:t>
            </a:r>
            <a:r>
              <a:rPr lang="en"/>
              <a:t>: If using a smaller LLM gives you a good enough answer and uses ten times less energy, should developers be required to use the most efficient model rather than the most powerful one? Who should decide?</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1" name="Shape 611"/>
        <p:cNvGrpSpPr/>
        <p:nvPr/>
      </p:nvGrpSpPr>
      <p:grpSpPr>
        <a:xfrm>
          <a:off x="0" y="0"/>
          <a:ext cx="0" cy="0"/>
          <a:chOff x="0" y="0"/>
          <a:chExt cx="0" cy="0"/>
        </a:xfrm>
      </p:grpSpPr>
      <p:sp>
        <p:nvSpPr>
          <p:cNvPr id="612" name="Google Shape;612;g3e82ae2f256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3" name="Google Shape;613;g3e82ae2f256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In this activity students watch a video about AI and sustainability by a data centre company Equinix and answer questions about it.</a:t>
            </a:r>
            <a:endParaRPr>
              <a:solidFill>
                <a:schemeClr val="dk1"/>
              </a:solidFill>
            </a:endParaRPr>
          </a:p>
          <a:p>
            <a:pPr indent="0" lvl="0" marL="0" rtl="0" algn="l">
              <a:spcBef>
                <a:spcPts val="0"/>
              </a:spcBef>
              <a:spcAft>
                <a:spcPts val="0"/>
              </a:spcAft>
              <a:buNone/>
            </a:pPr>
            <a:r>
              <a:rPr lang="en"/>
              <a:t>The aim is to get students to appreciate the pros and cons of data centres in terms of sustainability.</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Some extra discussion questions are: </a:t>
            </a:r>
            <a:endParaRPr/>
          </a:p>
          <a:p>
            <a:pPr indent="-298450" lvl="0" marL="457200" rtl="0" algn="l">
              <a:spcBef>
                <a:spcPts val="0"/>
              </a:spcBef>
              <a:spcAft>
                <a:spcPts val="0"/>
              </a:spcAft>
              <a:buSzPts val="1100"/>
              <a:buChar char="-"/>
            </a:pPr>
            <a:r>
              <a:rPr lang="en"/>
              <a:t>In 50 years, do you think we will look back at today's AI energy use the way we now look back at early factories pumping smoke into the air?</a:t>
            </a:r>
            <a:endParaRPr/>
          </a:p>
          <a:p>
            <a:pPr indent="-298450" lvl="0" marL="457200" rtl="0" algn="l">
              <a:spcBef>
                <a:spcPts val="0"/>
              </a:spcBef>
              <a:spcAft>
                <a:spcPts val="0"/>
              </a:spcAft>
              <a:buSzPts val="1100"/>
              <a:buChar char="-"/>
            </a:pPr>
            <a:r>
              <a:rPr lang="en"/>
              <a:t>Should AI companies be legally required to publish how much energy and water their models use?</a:t>
            </a:r>
            <a:endParaRPr/>
          </a:p>
          <a:p>
            <a:pPr indent="-298450" lvl="0" marL="457200" rtl="0" algn="l">
              <a:spcBef>
                <a:spcPts val="0"/>
              </a:spcBef>
              <a:spcAft>
                <a:spcPts val="0"/>
              </a:spcAft>
              <a:buSzPts val="1100"/>
              <a:buChar char="-"/>
            </a:pPr>
            <a:r>
              <a:rPr lang="en"/>
              <a:t>If an AI data centre is built in your town and causes everyone's electricity bills to go up, is that fair? Who should you complain to?</a:t>
            </a:r>
            <a:endParaRPr/>
          </a:p>
          <a:p>
            <a:pPr indent="-298450" lvl="0" marL="457200" rtl="0" algn="l">
              <a:spcBef>
                <a:spcPts val="0"/>
              </a:spcBef>
              <a:spcAft>
                <a:spcPts val="0"/>
              </a:spcAft>
              <a:buSzPts val="1100"/>
              <a:buChar char="-"/>
            </a:pPr>
            <a:r>
              <a:rPr lang="en"/>
              <a:t>Should people in poorer countries, who use far less AI, have to deal with the environmental consequences of data centres built to serve wealthy countries?</a:t>
            </a:r>
            <a:endParaRPr/>
          </a:p>
          <a:p>
            <a:pPr indent="-298450" lvl="0" marL="457200" rtl="0" algn="l">
              <a:spcBef>
                <a:spcPts val="0"/>
              </a:spcBef>
              <a:spcAft>
                <a:spcPts val="0"/>
              </a:spcAft>
              <a:buSzPts val="1100"/>
              <a:buChar char="-"/>
            </a:pPr>
            <a:r>
              <a:rPr lang="en"/>
              <a:t>Is it fair that a few big tech companies get to make decisions that affect the electricity grid and water supply of entire regions?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Here is another </a:t>
            </a:r>
            <a:r>
              <a:rPr lang="en" u="sng">
                <a:solidFill>
                  <a:schemeClr val="hlink"/>
                </a:solidFill>
                <a:hlinkClick r:id="rId2"/>
              </a:rPr>
              <a:t>video </a:t>
            </a:r>
            <a:r>
              <a:rPr lang="en">
                <a:solidFill>
                  <a:schemeClr val="dk1"/>
                </a:solidFill>
              </a:rPr>
              <a:t>about AI and sustainability focused on Singapore ( by the National Library Board Singapore).</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9" name="Shape 619"/>
        <p:cNvGrpSpPr/>
        <p:nvPr/>
      </p:nvGrpSpPr>
      <p:grpSpPr>
        <a:xfrm>
          <a:off x="0" y="0"/>
          <a:ext cx="0" cy="0"/>
          <a:chOff x="0" y="0"/>
          <a:chExt cx="0" cy="0"/>
        </a:xfrm>
      </p:grpSpPr>
      <p:sp>
        <p:nvSpPr>
          <p:cNvPr id="620" name="Google Shape;620;g3ec89d72dd8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1" name="Google Shape;621;g3ec89d72dd8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Most students would have heard of many of these but they may not know the company that the model is connected to or vice-versa.</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7" name="Shape 627"/>
        <p:cNvGrpSpPr/>
        <p:nvPr/>
      </p:nvGrpSpPr>
      <p:grpSpPr>
        <a:xfrm>
          <a:off x="0" y="0"/>
          <a:ext cx="0" cy="0"/>
          <a:chOff x="0" y="0"/>
          <a:chExt cx="0" cy="0"/>
        </a:xfrm>
      </p:grpSpPr>
      <p:sp>
        <p:nvSpPr>
          <p:cNvPr id="628" name="Google Shape;628;g3ec89d72dd8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9" name="Google Shape;629;g3ec89d72dd8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is not so relevant for students as they probably won’t be running their own models but it is good for them to know that open </a:t>
            </a:r>
            <a:r>
              <a:rPr lang="en"/>
              <a:t>source models exist. Open source isn't just about reading the code, it's about being able to actually run it yourself. You can run Llama on your laptop precisely because Meta released the model files publicly.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7" name="Shape 637"/>
        <p:cNvGrpSpPr/>
        <p:nvPr/>
      </p:nvGrpSpPr>
      <p:grpSpPr>
        <a:xfrm>
          <a:off x="0" y="0"/>
          <a:ext cx="0" cy="0"/>
          <a:chOff x="0" y="0"/>
          <a:chExt cx="0" cy="0"/>
        </a:xfrm>
      </p:grpSpPr>
      <p:sp>
        <p:nvSpPr>
          <p:cNvPr id="638" name="Google Shape;638;g3eec05bb20b_1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9" name="Google Shape;639;g3eec05bb20b_1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purpose of this slide is to explain some terminology, open-source vs open-weight, which is useful for the next activity (a discussion around the advantages and disadvantages of making LLMs open-source, including training data). Often, Llama is referred to as an open source model, </a:t>
            </a:r>
            <a:r>
              <a:rPr lang="en"/>
              <a:t>although</a:t>
            </a:r>
            <a:r>
              <a:rPr lang="en"/>
              <a:t> it is technically not completely open source because Meta do not provide the training data or details about how the training process is done. There are some completely open source LLMs that include training data used and details about the training, such as: </a:t>
            </a:r>
            <a:r>
              <a:rPr lang="en" u="sng">
                <a:solidFill>
                  <a:schemeClr val="hlink"/>
                </a:solidFill>
                <a:hlinkClick r:id="rId2"/>
              </a:rPr>
              <a:t>https://github.com/multimodal-art-projection/MAP-NEO</a:t>
            </a:r>
            <a:r>
              <a:rPr lang="en"/>
              <a:t>. However, the technical details of this goes beyond the scope of the course and you may only want to share this with interested students.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7" name="Shape 647"/>
        <p:cNvGrpSpPr/>
        <p:nvPr/>
      </p:nvGrpSpPr>
      <p:grpSpPr>
        <a:xfrm>
          <a:off x="0" y="0"/>
          <a:ext cx="0" cy="0"/>
          <a:chOff x="0" y="0"/>
          <a:chExt cx="0" cy="0"/>
        </a:xfrm>
      </p:grpSpPr>
      <p:sp>
        <p:nvSpPr>
          <p:cNvPr id="648" name="Google Shape;648;g3e82ae2f256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9" name="Google Shape;649;g3e82ae2f256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Students discuss/debate the advantages and disadvantages of open source vs proprietary LLMs. In groups of 3-4 classmates, they discuss the statement: “AI models should be open source, including training data.” They come up with at least two arguments for and against the statement.</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This activity could be changed into a whole class debate if preferred.</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3eea99eeb05_0_259:notes"/>
          <p:cNvSpPr/>
          <p:nvPr>
            <p:ph idx="2" type="sldImg"/>
          </p:nvPr>
        </p:nvSpPr>
        <p:spPr>
          <a:xfrm>
            <a:off x="914400" y="1143000"/>
            <a:ext cx="73152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4" name="Google Shape;154;g3eea99eeb05_0_259:notes"/>
          <p:cNvSpPr txBox="1"/>
          <p:nvPr>
            <p:ph idx="1" type="body"/>
          </p:nvPr>
        </p:nvSpPr>
        <p:spPr>
          <a:xfrm>
            <a:off x="914400" y="4400550"/>
            <a:ext cx="73152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
              <a:t>Answers: 1-F, 2-T, 3-F, 4-F, 5-T, 6-F. See next slide for full explanations.</a:t>
            </a:r>
            <a:endParaRPr/>
          </a:p>
        </p:txBody>
      </p:sp>
      <p:sp>
        <p:nvSpPr>
          <p:cNvPr id="155" name="Google Shape;155;g3eea99eeb05_0_259:notes"/>
          <p:cNvSpPr txBox="1"/>
          <p:nvPr>
            <p:ph idx="12" type="sldNum"/>
          </p:nvPr>
        </p:nvSpPr>
        <p:spPr>
          <a:xfrm>
            <a:off x="5179484" y="8685213"/>
            <a:ext cx="39624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5" name="Shape 655"/>
        <p:cNvGrpSpPr/>
        <p:nvPr/>
      </p:nvGrpSpPr>
      <p:grpSpPr>
        <a:xfrm>
          <a:off x="0" y="0"/>
          <a:ext cx="0" cy="0"/>
          <a:chOff x="0" y="0"/>
          <a:chExt cx="0" cy="0"/>
        </a:xfrm>
      </p:grpSpPr>
      <p:sp>
        <p:nvSpPr>
          <p:cNvPr id="656" name="Google Shape;656;g3eea99eeb0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7" name="Google Shape;657;g3eea99eeb0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Many students will ask whether there is a student discount. Neither Anthropic nor OpenAI currently offer one for individual students, though some schools access AI through institutional education agreements at different price points. Lumen, which students are using in class is completely free.</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Discussion prompt:</a:t>
            </a:r>
            <a:r>
              <a:rPr lang="en">
                <a:solidFill>
                  <a:schemeClr val="dk1"/>
                </a:solidFill>
              </a:rPr>
              <a:t> </a:t>
            </a:r>
            <a:r>
              <a:rPr i="1" lang="en">
                <a:solidFill>
                  <a:schemeClr val="dk1"/>
                </a:solidFill>
              </a:rPr>
              <a:t>"Why do you think companies give away a free version at all?"</a:t>
            </a:r>
            <a:r>
              <a:rPr lang="en">
                <a:solidFill>
                  <a:schemeClr val="dk1"/>
                </a:solidFill>
              </a:rPr>
              <a:t> The answers (hook users, collect data, build brand loyalty, hope free users upgrade) connect nicely to a broader conversation about how tech business models work.</a:t>
            </a:r>
            <a:endParaRPr>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5" name="Shape 665"/>
        <p:cNvGrpSpPr/>
        <p:nvPr/>
      </p:nvGrpSpPr>
      <p:grpSpPr>
        <a:xfrm>
          <a:off x="0" y="0"/>
          <a:ext cx="0" cy="0"/>
          <a:chOff x="0" y="0"/>
          <a:chExt cx="0" cy="0"/>
        </a:xfrm>
      </p:grpSpPr>
      <p:sp>
        <p:nvSpPr>
          <p:cNvPr id="666" name="Google Shape;666;g3eea99eeb05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7" name="Google Shape;667;g3eea99eeb05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Per-token pricing vs per-month is the key point of this slide.</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rPr lang="en"/>
              <a:t>API stands for Application Programming Interface. This is essentially a standardised way for one piece of software to talk to another. Students don't need the full definition here, but if they ask, a useful analogy is a waiter in a restaurant: your app places an order (the request), the kitchen (the LLM) prepares it, and the waiter brings it back (the response). The app never goes into the kitchen directly.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 developer building a school app used by 500 students could rack up significant costs very quickly if they use a large model for every request which connects directly back to the model routing slide. Choosing the right-sized model isn't just about sustainability, it's about keeping costs manageable.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5" name="Shape 675"/>
        <p:cNvGrpSpPr/>
        <p:nvPr/>
      </p:nvGrpSpPr>
      <p:grpSpPr>
        <a:xfrm>
          <a:off x="0" y="0"/>
          <a:ext cx="0" cy="0"/>
          <a:chOff x="0" y="0"/>
          <a:chExt cx="0" cy="0"/>
        </a:xfrm>
      </p:grpSpPr>
      <p:sp>
        <p:nvSpPr>
          <p:cNvPr id="676" name="Google Shape;676;g3eba47157c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7" name="Google Shape;677;g3eba47157c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aim of this slide is to introduce the API cost calculator which you can try out on the platform.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5" name="Shape 685"/>
        <p:cNvGrpSpPr/>
        <p:nvPr/>
      </p:nvGrpSpPr>
      <p:grpSpPr>
        <a:xfrm>
          <a:off x="0" y="0"/>
          <a:ext cx="0" cy="0"/>
          <a:chOff x="0" y="0"/>
          <a:chExt cx="0" cy="0"/>
        </a:xfrm>
      </p:grpSpPr>
      <p:sp>
        <p:nvSpPr>
          <p:cNvPr id="686" name="Google Shape;686;g3e82ae2f256_0_1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7" name="Google Shape;687;g3e82ae2f256_0_1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aim of this slide is to introduce the </a:t>
            </a:r>
            <a:r>
              <a:rPr lang="en"/>
              <a:t>concept</a:t>
            </a:r>
            <a:r>
              <a:rPr lang="en"/>
              <a:t> of a local model and some well known local models that the students may not have heard of. Llama is developed by Meta who also own Facebook and Instagram.</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5" name="Shape 695"/>
        <p:cNvGrpSpPr/>
        <p:nvPr/>
      </p:nvGrpSpPr>
      <p:grpSpPr>
        <a:xfrm>
          <a:off x="0" y="0"/>
          <a:ext cx="0" cy="0"/>
          <a:chOff x="0" y="0"/>
          <a:chExt cx="0" cy="0"/>
        </a:xfrm>
      </p:grpSpPr>
      <p:sp>
        <p:nvSpPr>
          <p:cNvPr id="696" name="Google Shape;696;g3e82ae2f256_0_2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7" name="Google Shape;697;g3e82ae2f256_0_2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Local models are more private but less powerful. Cloud models are more capable but your data leaves your device. There is no universally "better" option. It depends entirely on what you are doing and how sensitive your information is.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b="1" lang="en">
                <a:solidFill>
                  <a:schemeClr val="dk1"/>
                </a:solidFill>
              </a:rPr>
              <a:t>Stop and think:</a:t>
            </a:r>
            <a:r>
              <a:rPr lang="en">
                <a:solidFill>
                  <a:schemeClr val="dk1"/>
                </a:solidFill>
              </a:rPr>
              <a:t> If you were building an AI app for a school that wanted to keep student data private, which would you choose: local or cloud? What problems might each option cause? </a:t>
            </a:r>
            <a:endParaRPr>
              <a:solidFill>
                <a:schemeClr val="dk1"/>
              </a:solidFill>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3" name="Shape 703"/>
        <p:cNvGrpSpPr/>
        <p:nvPr/>
      </p:nvGrpSpPr>
      <p:grpSpPr>
        <a:xfrm>
          <a:off x="0" y="0"/>
          <a:ext cx="0" cy="0"/>
          <a:chOff x="0" y="0"/>
          <a:chExt cx="0" cy="0"/>
        </a:xfrm>
      </p:grpSpPr>
      <p:sp>
        <p:nvSpPr>
          <p:cNvPr id="704" name="Google Shape;704;g3e82ae2f256_0_1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5" name="Google Shape;705;g3e82ae2f256_0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In this activity students choose which scenarios would be good for local models.</a:t>
            </a:r>
            <a:endParaRPr>
              <a:solidFill>
                <a:schemeClr val="dk1"/>
              </a:solidFill>
            </a:endParaRPr>
          </a:p>
          <a:p>
            <a:pPr indent="0" lvl="0" marL="0" rtl="0" algn="l">
              <a:spcBef>
                <a:spcPts val="1600"/>
              </a:spcBef>
              <a:spcAft>
                <a:spcPts val="1600"/>
              </a:spcAft>
              <a:buClr>
                <a:schemeClr val="dk1"/>
              </a:buClr>
              <a:buSzPts val="1100"/>
              <a:buFont typeface="Arial"/>
              <a:buNone/>
            </a:pPr>
            <a:r>
              <a:t/>
            </a:r>
            <a:endParaRPr sz="1800">
              <a:solidFill>
                <a:srgbClr val="595959"/>
              </a:solidFill>
              <a:latin typeface="Roboto"/>
              <a:ea typeface="Roboto"/>
              <a:cs typeface="Roboto"/>
              <a:sym typeface="Roboto"/>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1" name="Shape 711"/>
        <p:cNvGrpSpPr/>
        <p:nvPr/>
      </p:nvGrpSpPr>
      <p:grpSpPr>
        <a:xfrm>
          <a:off x="0" y="0"/>
          <a:ext cx="0" cy="0"/>
          <a:chOff x="0" y="0"/>
          <a:chExt cx="0" cy="0"/>
        </a:xfrm>
      </p:grpSpPr>
      <p:sp>
        <p:nvSpPr>
          <p:cNvPr id="712" name="Google Shape;712;g3ec89d72dd8_0_1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3" name="Google Shape;713;g3ec89d72dd8_0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The aim of this slide is to give students a flavour of how AI models are assessed and compared to each other using specific tasks.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Here is an article if you want </a:t>
            </a:r>
            <a:r>
              <a:rPr lang="en"/>
              <a:t>further information about benchmarks used by AI companies.  </a:t>
            </a:r>
            <a:r>
              <a:rPr lang="en" u="sng">
                <a:solidFill>
                  <a:schemeClr val="hlink"/>
                </a:solidFill>
                <a:hlinkClick r:id="rId2"/>
              </a:rPr>
              <a:t>https://labelstud.io/learningcenter/what-are-the-most-reliable-ai-benchmarks-used-in-industry/</a:t>
            </a:r>
            <a:r>
              <a:rPr lang="en"/>
              <a:t>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solidFill>
                  <a:schemeClr val="dk1"/>
                </a:solidFill>
              </a:rPr>
              <a:t>Some of the benchmarks are really interesting. For example, in the </a:t>
            </a:r>
            <a:r>
              <a:rPr lang="en" u="sng">
                <a:solidFill>
                  <a:schemeClr val="hlink"/>
                </a:solidFill>
                <a:hlinkClick r:id="rId3"/>
              </a:rPr>
              <a:t>HellaSwag </a:t>
            </a:r>
            <a:r>
              <a:rPr lang="en">
                <a:solidFill>
                  <a:schemeClr val="dk1"/>
                </a:solidFill>
              </a:rPr>
              <a:t>benchmark, which is related to commonsense, one of the tasks is to work out the best ending to this sentence fragment: </a:t>
            </a:r>
            <a:r>
              <a:rPr b="1" lang="en">
                <a:solidFill>
                  <a:schemeClr val="dk1"/>
                </a:solidFill>
              </a:rPr>
              <a:t>She opened the fridge and looked inside. It was almost empty. She grabbed the last yoghurt and...  </a:t>
            </a:r>
            <a:r>
              <a:rPr lang="en">
                <a:solidFill>
                  <a:schemeClr val="dk1"/>
                </a:solidFill>
              </a:rPr>
              <a:t>Using Lumen these were the responses:</a:t>
            </a:r>
            <a:endParaRPr>
              <a:solidFill>
                <a:schemeClr val="dk1"/>
              </a:solidFill>
            </a:endParaRPr>
          </a:p>
          <a:p>
            <a:pPr indent="0" lvl="0" marL="0" rtl="0" algn="l">
              <a:spcBef>
                <a:spcPts val="0"/>
              </a:spcBef>
              <a:spcAft>
                <a:spcPts val="0"/>
              </a:spcAft>
              <a:buNone/>
            </a:pPr>
            <a:r>
              <a:rPr lang="en">
                <a:solidFill>
                  <a:schemeClr val="dk1"/>
                </a:solidFill>
              </a:rPr>
              <a:t>Grok 4.1:  </a:t>
            </a:r>
            <a:r>
              <a:rPr b="1" lang="en">
                <a:solidFill>
                  <a:schemeClr val="dk1"/>
                </a:solidFill>
              </a:rPr>
              <a:t>She grabbed the last yoghurt and ate it straight from the pot, savoring the tangy burst as her only meal of the day</a:t>
            </a:r>
            <a:r>
              <a:rPr lang="en">
                <a:solidFill>
                  <a:schemeClr val="dk1"/>
                </a:solidFill>
              </a:rPr>
              <a:t>.</a:t>
            </a:r>
            <a:endParaRPr>
              <a:solidFill>
                <a:schemeClr val="dk1"/>
              </a:solidFill>
            </a:endParaRPr>
          </a:p>
          <a:p>
            <a:pPr indent="0" lvl="0" marL="0" rtl="0" algn="l">
              <a:spcBef>
                <a:spcPts val="0"/>
              </a:spcBef>
              <a:spcAft>
                <a:spcPts val="0"/>
              </a:spcAft>
              <a:buNone/>
            </a:pPr>
            <a:r>
              <a:rPr lang="en">
                <a:solidFill>
                  <a:schemeClr val="dk1"/>
                </a:solidFill>
              </a:rPr>
              <a:t>Llama 3.2B: </a:t>
            </a:r>
            <a:r>
              <a:rPr b="1" lang="en">
                <a:solidFill>
                  <a:schemeClr val="dk1"/>
                </a:solidFill>
              </a:rPr>
              <a:t>She grabbed the last yoghurt and took a few handfuls of the remaining milk, which she poured into a bowl and began to make a simple breakfast of scrambled eggs and toast.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GPT 3.5 Turbo:  </a:t>
            </a:r>
            <a:r>
              <a:rPr b="1" lang="en">
                <a:solidFill>
                  <a:schemeClr val="dk1"/>
                </a:solidFill>
              </a:rPr>
              <a:t>She grabbed the last yoghurt and took a few handfuls of the remaining milk, which she poured into a bowl and began to make a simple breakfast of scrambled eggs and toast.</a:t>
            </a:r>
            <a:endParaRPr b="1">
              <a:solidFill>
                <a:schemeClr val="dk1"/>
              </a:solidFill>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1" name="Shape 721"/>
        <p:cNvGrpSpPr/>
        <p:nvPr/>
      </p:nvGrpSpPr>
      <p:grpSpPr>
        <a:xfrm>
          <a:off x="0" y="0"/>
          <a:ext cx="0" cy="0"/>
          <a:chOff x="0" y="0"/>
          <a:chExt cx="0" cy="0"/>
        </a:xfrm>
      </p:grpSpPr>
      <p:sp>
        <p:nvSpPr>
          <p:cNvPr id="722" name="Google Shape;722;g3e82ae2f256_0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3" name="Google Shape;723;g3e82ae2f256_0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The aim of this activity is to give students a flavour of how AI models are assessed and compared to each other using specific tasks. Student</a:t>
            </a:r>
            <a:r>
              <a:rPr lang="en">
                <a:solidFill>
                  <a:schemeClr val="dk1"/>
                </a:solidFill>
              </a:rPr>
              <a:t>s will run 3 benchmark tasks on Lumen LLM (chatbot) appropriate for a Year 7 student and evaluate 3 different models on these tasks. They will score each model on each task out of 5 and add up the totals across all tasks and see which model “won” the benchmark. </a:t>
            </a:r>
            <a:endParaRPr>
              <a:solidFill>
                <a:schemeClr val="dk1"/>
              </a:solidFill>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9" name="Shape 729"/>
        <p:cNvGrpSpPr/>
        <p:nvPr/>
      </p:nvGrpSpPr>
      <p:grpSpPr>
        <a:xfrm>
          <a:off x="0" y="0"/>
          <a:ext cx="0" cy="0"/>
          <a:chOff x="0" y="0"/>
          <a:chExt cx="0" cy="0"/>
        </a:xfrm>
      </p:grpSpPr>
      <p:sp>
        <p:nvSpPr>
          <p:cNvPr id="730" name="Google Shape;730;g3eeed1ed188_1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1" name="Google Shape;731;g3eeed1ed188_1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aim of this lesson is to give students a solid understanding of how LLMS work ‘under the hood’. One of they key takeaways is that it is all just mathematics underneath. By representing words as numbers, language can be manipulated and new conversations can be generated.</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9" name="Shape 739"/>
        <p:cNvGrpSpPr/>
        <p:nvPr/>
      </p:nvGrpSpPr>
      <p:grpSpPr>
        <a:xfrm>
          <a:off x="0" y="0"/>
          <a:ext cx="0" cy="0"/>
          <a:chOff x="0" y="0"/>
          <a:chExt cx="0" cy="0"/>
        </a:xfrm>
      </p:grpSpPr>
      <p:sp>
        <p:nvSpPr>
          <p:cNvPr id="740" name="Google Shape;740;g3f95f4b0cd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1" name="Google Shape;741;g3f95f4b0cd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3eea99eeb05_0_309:notes"/>
          <p:cNvSpPr/>
          <p:nvPr>
            <p:ph idx="2" type="sldImg"/>
          </p:nvPr>
        </p:nvSpPr>
        <p:spPr>
          <a:xfrm>
            <a:off x="914400" y="1143000"/>
            <a:ext cx="73152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4" name="Google Shape;204;g3eea99eeb05_0_309:notes"/>
          <p:cNvSpPr txBox="1"/>
          <p:nvPr>
            <p:ph idx="1" type="body"/>
          </p:nvPr>
        </p:nvSpPr>
        <p:spPr>
          <a:xfrm>
            <a:off x="914400" y="4400550"/>
            <a:ext cx="73152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
              <a:t>For statement 4 (bank), link back to the context words activity and the 2D diagram. </a:t>
            </a:r>
            <a:endParaRPr/>
          </a:p>
        </p:txBody>
      </p:sp>
      <p:sp>
        <p:nvSpPr>
          <p:cNvPr id="205" name="Google Shape;205;g3eea99eeb05_0_309:notes"/>
          <p:cNvSpPr txBox="1"/>
          <p:nvPr>
            <p:ph idx="12" type="sldNum"/>
          </p:nvPr>
        </p:nvSpPr>
        <p:spPr>
          <a:xfrm>
            <a:off x="5179484" y="8685213"/>
            <a:ext cx="39624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3eea99eeb05_0_1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0" name="Google Shape;240;g3eea99eeb05_0_1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is to prompt students to think about where the LLM actually lives. You could suggest:</a:t>
            </a:r>
            <a:endParaRPr/>
          </a:p>
          <a:p>
            <a:pPr indent="-298450" lvl="0" marL="457200" rtl="0" algn="l">
              <a:spcBef>
                <a:spcPts val="0"/>
              </a:spcBef>
              <a:spcAft>
                <a:spcPts val="0"/>
              </a:spcAft>
              <a:buClr>
                <a:schemeClr val="dk1"/>
              </a:buClr>
              <a:buSzPts val="1100"/>
              <a:buChar char="●"/>
            </a:pPr>
            <a:r>
              <a:rPr lang="en">
                <a:solidFill>
                  <a:schemeClr val="dk1"/>
                </a:solidFill>
              </a:rPr>
              <a:t>your laptop</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the internet</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a data centre</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inside Google</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inside a robot brain</a:t>
            </a:r>
            <a:endParaRPr>
              <a:solidFill>
                <a:schemeClr val="dk1"/>
              </a:solidFill>
            </a:endParaRPr>
          </a:p>
          <a:p>
            <a:pPr indent="0" lvl="0" marL="0" rtl="0" algn="l">
              <a:spcBef>
                <a:spcPts val="0"/>
              </a:spcBef>
              <a:spcAft>
                <a:spcPts val="0"/>
              </a:spcAft>
              <a:buNone/>
            </a:pPr>
            <a:r>
              <a:rPr lang="en">
                <a:solidFill>
                  <a:schemeClr val="dk1"/>
                </a:solidFill>
              </a:rPr>
              <a:t>Tell them not to worry if they don’t know. That is what they are going to learn about in this lesson.</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3ec89d72dd8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9" name="Google Shape;249;g3ec89d72dd8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this lesson we will focus on the internet and data centre component of this diagram. We are looking at all the things “behind the scenes” of an LLM that users usually don’t think about.</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3ec89d72dd8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8" name="Google Shape;258;g3ec89d72dd8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main point of this slide is that LLMs need lots of computer power and a particular type of computer power that means that millions of operations can all run at the same time. Laptops just don’t have enough grunt to do it!</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9" name="Shape 9"/>
        <p:cNvGrpSpPr/>
        <p:nvPr/>
      </p:nvGrpSpPr>
      <p:grpSpPr>
        <a:xfrm>
          <a:off x="0" y="0"/>
          <a:ext cx="0" cy="0"/>
          <a:chOff x="0" y="0"/>
          <a:chExt cx="0" cy="0"/>
        </a:xfrm>
      </p:grpSpPr>
      <p:sp>
        <p:nvSpPr>
          <p:cNvPr id="10" name="Google Shape;10;p2"/>
          <p:cNvSpPr txBox="1"/>
          <p:nvPr>
            <p:ph type="ctrTitle"/>
          </p:nvPr>
        </p:nvSpPr>
        <p:spPr>
          <a:xfrm>
            <a:off x="311700" y="528325"/>
            <a:ext cx="5377800" cy="2292300"/>
          </a:xfrm>
          <a:prstGeom prst="rect">
            <a:avLst/>
          </a:prstGeom>
        </p:spPr>
        <p:txBody>
          <a:bodyPr anchorCtr="0" anchor="b" bIns="91425" lIns="91425" spcFirstLastPara="1" rIns="91425" wrap="square" tIns="91425">
            <a:spAutoFit/>
          </a:bodyPr>
          <a:lstStyle>
            <a:lvl1pPr lvl="0" rtl="0">
              <a:spcBef>
                <a:spcPts val="0"/>
              </a:spcBef>
              <a:spcAft>
                <a:spcPts val="0"/>
              </a:spcAft>
              <a:buClr>
                <a:schemeClr val="accent3"/>
              </a:buClr>
              <a:buSzPts val="5200"/>
              <a:buNone/>
              <a:defRPr sz="5200">
                <a:solidFill>
                  <a:schemeClr val="accent3"/>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1" name="Google Shape;11;p2"/>
          <p:cNvSpPr txBox="1"/>
          <p:nvPr>
            <p:ph idx="1" type="subTitle"/>
          </p:nvPr>
        </p:nvSpPr>
        <p:spPr>
          <a:xfrm>
            <a:off x="311700" y="3040550"/>
            <a:ext cx="3313200" cy="792600"/>
          </a:xfrm>
          <a:prstGeom prst="rect">
            <a:avLst/>
          </a:prstGeom>
        </p:spPr>
        <p:txBody>
          <a:bodyPr anchorCtr="0" anchor="t" bIns="91425" lIns="91425" spcFirstLastPara="1" rIns="91425" wrap="square" tIns="91425">
            <a:spAutoFit/>
          </a:bodyPr>
          <a:lstStyle>
            <a:lvl1pPr lvl="0" rtl="0">
              <a:lnSpc>
                <a:spcPct val="100000"/>
              </a:lnSpc>
              <a:spcBef>
                <a:spcPts val="0"/>
              </a:spcBef>
              <a:spcAft>
                <a:spcPts val="0"/>
              </a:spcAft>
              <a:buClr>
                <a:srgbClr val="30DDAE"/>
              </a:buClr>
              <a:buSzPts val="2800"/>
              <a:buNone/>
              <a:defRPr sz="2800">
                <a:solidFill>
                  <a:srgbClr val="30DDAE"/>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52" name="Google Shape;52;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084800" y="2038825"/>
            <a:ext cx="4974300" cy="1065900"/>
          </a:xfrm>
          <a:prstGeom prst="rect">
            <a:avLst/>
          </a:prstGeom>
        </p:spPr>
        <p:txBody>
          <a:bodyPr anchorCtr="0" anchor="ctr" bIns="91425" lIns="91425" spcFirstLastPara="1" rIns="91425" wrap="square" tIns="91425">
            <a:sp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sz="800">
                <a:latin typeface="Nunito"/>
                <a:ea typeface="Nunito"/>
                <a:cs typeface="Nunito"/>
                <a:sym typeface="Nunito"/>
              </a:defRPr>
            </a:lvl1pPr>
            <a:lvl2pPr lvl="1" rtl="0">
              <a:buNone/>
              <a:defRPr sz="800">
                <a:latin typeface="Nunito"/>
                <a:ea typeface="Nunito"/>
                <a:cs typeface="Nunito"/>
                <a:sym typeface="Nunito"/>
              </a:defRPr>
            </a:lvl2pPr>
            <a:lvl3pPr lvl="2" rtl="0">
              <a:buNone/>
              <a:defRPr sz="800">
                <a:latin typeface="Nunito"/>
                <a:ea typeface="Nunito"/>
                <a:cs typeface="Nunito"/>
                <a:sym typeface="Nunito"/>
              </a:defRPr>
            </a:lvl3pPr>
            <a:lvl4pPr lvl="3" rtl="0">
              <a:buNone/>
              <a:defRPr sz="800">
                <a:latin typeface="Nunito"/>
                <a:ea typeface="Nunito"/>
                <a:cs typeface="Nunito"/>
                <a:sym typeface="Nunito"/>
              </a:defRPr>
            </a:lvl4pPr>
            <a:lvl5pPr lvl="4" rtl="0">
              <a:buNone/>
              <a:defRPr sz="800">
                <a:latin typeface="Nunito"/>
                <a:ea typeface="Nunito"/>
                <a:cs typeface="Nunito"/>
                <a:sym typeface="Nunito"/>
              </a:defRPr>
            </a:lvl5pPr>
            <a:lvl6pPr lvl="5" rtl="0">
              <a:buNone/>
              <a:defRPr sz="800">
                <a:latin typeface="Nunito"/>
                <a:ea typeface="Nunito"/>
                <a:cs typeface="Nunito"/>
                <a:sym typeface="Nunito"/>
              </a:defRPr>
            </a:lvl6pPr>
            <a:lvl7pPr lvl="6" rtl="0">
              <a:buNone/>
              <a:defRPr sz="800">
                <a:latin typeface="Nunito"/>
                <a:ea typeface="Nunito"/>
                <a:cs typeface="Nunito"/>
                <a:sym typeface="Nunito"/>
              </a:defRPr>
            </a:lvl7pPr>
            <a:lvl8pPr lvl="7" rtl="0">
              <a:buNone/>
              <a:defRPr sz="800">
                <a:latin typeface="Nunito"/>
                <a:ea typeface="Nunito"/>
                <a:cs typeface="Nunito"/>
                <a:sym typeface="Nunito"/>
              </a:defRPr>
            </a:lvl8pPr>
            <a:lvl9pPr lvl="8" rtl="0">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
        <p:nvSpPr>
          <p:cNvPr id="16" name="Google Shape;16;p3"/>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9" name="Google Shape;19;p4"/>
          <p:cNvSpPr txBox="1"/>
          <p:nvPr>
            <p:ph idx="1" type="body"/>
          </p:nvPr>
        </p:nvSpPr>
        <p:spPr>
          <a:xfrm>
            <a:off x="311700" y="1000075"/>
            <a:ext cx="8520600" cy="3416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20" name="Google Shape;20;p4"/>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21" name="Google Shape;21;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 name="Shape 22"/>
        <p:cNvGrpSpPr/>
        <p:nvPr/>
      </p:nvGrpSpPr>
      <p:grpSpPr>
        <a:xfrm>
          <a:off x="0" y="0"/>
          <a:ext cx="0" cy="0"/>
          <a:chOff x="0" y="0"/>
          <a:chExt cx="0" cy="0"/>
        </a:xfrm>
      </p:grpSpPr>
      <p:sp>
        <p:nvSpPr>
          <p:cNvPr id="23" name="Google Shape;23;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4" name="Google Shape;24;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5" name="Google Shape;25;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6" name="Google Shape;26;p5"/>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27" name="Google Shape;27;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8" name="Shape 28"/>
        <p:cNvGrpSpPr/>
        <p:nvPr/>
      </p:nvGrpSpPr>
      <p:grpSpPr>
        <a:xfrm>
          <a:off x="0" y="0"/>
          <a:ext cx="0" cy="0"/>
          <a:chOff x="0" y="0"/>
          <a:chExt cx="0" cy="0"/>
        </a:xfrm>
      </p:grpSpPr>
      <p:sp>
        <p:nvSpPr>
          <p:cNvPr id="29" name="Google Shape;29;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0" name="Google Shape;30;p6"/>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31" name="Google Shape;31;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34" name="Google Shape;34;p7"/>
          <p:cNvSpPr txBox="1"/>
          <p:nvPr>
            <p:ph idx="1" type="body"/>
          </p:nvPr>
        </p:nvSpPr>
        <p:spPr>
          <a:xfrm>
            <a:off x="311700" y="1389600"/>
            <a:ext cx="35589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35" name="Google Shape;35;p7"/>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36" name="Google Shape;36;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7" name="Shape 37"/>
        <p:cNvGrpSpPr/>
        <p:nvPr/>
      </p:nvGrpSpPr>
      <p:grpSpPr>
        <a:xfrm>
          <a:off x="0" y="0"/>
          <a:ext cx="0" cy="0"/>
          <a:chOff x="0" y="0"/>
          <a:chExt cx="0" cy="0"/>
        </a:xfrm>
      </p:grpSpPr>
      <p:sp>
        <p:nvSpPr>
          <p:cNvPr id="38" name="Google Shape;38;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39" name="Google Shape;39;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0" name="Shape 40"/>
        <p:cNvGrpSpPr/>
        <p:nvPr/>
      </p:nvGrpSpPr>
      <p:grpSpPr>
        <a:xfrm>
          <a:off x="0" y="0"/>
          <a:ext cx="0" cy="0"/>
          <a:chOff x="0" y="0"/>
          <a:chExt cx="0" cy="0"/>
        </a:xfrm>
      </p:grpSpPr>
      <p:sp>
        <p:nvSpPr>
          <p:cNvPr id="41" name="Google Shape;41;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43" name="Google Shape;43;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2100"/>
              <a:buNone/>
              <a:defRPr sz="2100"/>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p:txBody>
      </p:sp>
      <p:sp>
        <p:nvSpPr>
          <p:cNvPr id="44" name="Google Shape;44;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Clr>
                <a:schemeClr val="lt1"/>
              </a:buClr>
              <a:buSzPts val="1800"/>
              <a:buChar char="●"/>
              <a:defRPr>
                <a:solidFill>
                  <a:schemeClr val="lt1"/>
                </a:solidFill>
              </a:defRPr>
            </a:lvl1pPr>
            <a:lvl2pPr indent="-317500" lvl="1" marL="914400" rtl="0">
              <a:spcBef>
                <a:spcPts val="1600"/>
              </a:spcBef>
              <a:spcAft>
                <a:spcPts val="0"/>
              </a:spcAft>
              <a:buClr>
                <a:schemeClr val="lt1"/>
              </a:buClr>
              <a:buSzPts val="1400"/>
              <a:buChar char="○"/>
              <a:defRPr>
                <a:solidFill>
                  <a:schemeClr val="lt1"/>
                </a:solidFill>
              </a:defRPr>
            </a:lvl2pPr>
            <a:lvl3pPr indent="-317500" lvl="2" marL="1371600" rtl="0">
              <a:spcBef>
                <a:spcPts val="1600"/>
              </a:spcBef>
              <a:spcAft>
                <a:spcPts val="0"/>
              </a:spcAft>
              <a:buClr>
                <a:schemeClr val="lt1"/>
              </a:buClr>
              <a:buSzPts val="1400"/>
              <a:buChar char="■"/>
              <a:defRPr>
                <a:solidFill>
                  <a:schemeClr val="lt1"/>
                </a:solidFill>
              </a:defRPr>
            </a:lvl3pPr>
            <a:lvl4pPr indent="-317500" lvl="3" marL="1828800" rtl="0">
              <a:spcBef>
                <a:spcPts val="1600"/>
              </a:spcBef>
              <a:spcAft>
                <a:spcPts val="0"/>
              </a:spcAft>
              <a:buClr>
                <a:schemeClr val="lt1"/>
              </a:buClr>
              <a:buSzPts val="1400"/>
              <a:buChar char="●"/>
              <a:defRPr>
                <a:solidFill>
                  <a:schemeClr val="lt1"/>
                </a:solidFill>
              </a:defRPr>
            </a:lvl4pPr>
            <a:lvl5pPr indent="-317500" lvl="4" marL="2286000" rtl="0">
              <a:spcBef>
                <a:spcPts val="1600"/>
              </a:spcBef>
              <a:spcAft>
                <a:spcPts val="0"/>
              </a:spcAft>
              <a:buClr>
                <a:schemeClr val="lt1"/>
              </a:buClr>
              <a:buSzPts val="1400"/>
              <a:buChar char="○"/>
              <a:defRPr>
                <a:solidFill>
                  <a:schemeClr val="lt1"/>
                </a:solidFill>
              </a:defRPr>
            </a:lvl5pPr>
            <a:lvl6pPr indent="-317500" lvl="5" marL="2743200" rtl="0">
              <a:spcBef>
                <a:spcPts val="1600"/>
              </a:spcBef>
              <a:spcAft>
                <a:spcPts val="0"/>
              </a:spcAft>
              <a:buClr>
                <a:schemeClr val="lt1"/>
              </a:buClr>
              <a:buSzPts val="1400"/>
              <a:buChar char="■"/>
              <a:defRPr>
                <a:solidFill>
                  <a:schemeClr val="lt1"/>
                </a:solidFill>
              </a:defRPr>
            </a:lvl6pPr>
            <a:lvl7pPr indent="-317500" lvl="6" marL="3200400" rtl="0">
              <a:spcBef>
                <a:spcPts val="1600"/>
              </a:spcBef>
              <a:spcAft>
                <a:spcPts val="0"/>
              </a:spcAft>
              <a:buClr>
                <a:schemeClr val="lt1"/>
              </a:buClr>
              <a:buSzPts val="1400"/>
              <a:buChar char="●"/>
              <a:defRPr>
                <a:solidFill>
                  <a:schemeClr val="lt1"/>
                </a:solidFill>
              </a:defRPr>
            </a:lvl7pPr>
            <a:lvl8pPr indent="-317500" lvl="7" marL="3657600" rtl="0">
              <a:spcBef>
                <a:spcPts val="1600"/>
              </a:spcBef>
              <a:spcAft>
                <a:spcPts val="0"/>
              </a:spcAft>
              <a:buClr>
                <a:schemeClr val="lt1"/>
              </a:buClr>
              <a:buSzPts val="1400"/>
              <a:buChar char="○"/>
              <a:defRPr>
                <a:solidFill>
                  <a:schemeClr val="lt1"/>
                </a:solidFill>
              </a:defRPr>
            </a:lvl8pPr>
            <a:lvl9pPr indent="-317500" lvl="8" marL="4114800" rtl="0">
              <a:spcBef>
                <a:spcPts val="1600"/>
              </a:spcBef>
              <a:spcAft>
                <a:spcPts val="160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solidFill>
                  <a:schemeClr val="accent1"/>
                </a:solidFill>
                <a:latin typeface="Nunito"/>
                <a:ea typeface="Nunito"/>
                <a:cs typeface="Nunito"/>
                <a:sym typeface="Nunito"/>
              </a:defRPr>
            </a:lvl1pPr>
            <a:lvl2pPr lvl="1">
              <a:buNone/>
              <a:defRPr sz="800">
                <a:solidFill>
                  <a:schemeClr val="accent1"/>
                </a:solidFill>
                <a:latin typeface="Nunito"/>
                <a:ea typeface="Nunito"/>
                <a:cs typeface="Nunito"/>
                <a:sym typeface="Nunito"/>
              </a:defRPr>
            </a:lvl2pPr>
            <a:lvl3pPr lvl="2">
              <a:buNone/>
              <a:defRPr sz="800">
                <a:solidFill>
                  <a:schemeClr val="accent1"/>
                </a:solidFill>
                <a:latin typeface="Nunito"/>
                <a:ea typeface="Nunito"/>
                <a:cs typeface="Nunito"/>
                <a:sym typeface="Nunito"/>
              </a:defRPr>
            </a:lvl3pPr>
            <a:lvl4pPr lvl="3">
              <a:buNone/>
              <a:defRPr sz="800">
                <a:solidFill>
                  <a:schemeClr val="accent1"/>
                </a:solidFill>
                <a:latin typeface="Nunito"/>
                <a:ea typeface="Nunito"/>
                <a:cs typeface="Nunito"/>
                <a:sym typeface="Nunito"/>
              </a:defRPr>
            </a:lvl4pPr>
            <a:lvl5pPr lvl="4">
              <a:buNone/>
              <a:defRPr sz="800">
                <a:solidFill>
                  <a:schemeClr val="accent1"/>
                </a:solidFill>
                <a:latin typeface="Nunito"/>
                <a:ea typeface="Nunito"/>
                <a:cs typeface="Nunito"/>
                <a:sym typeface="Nunito"/>
              </a:defRPr>
            </a:lvl5pPr>
            <a:lvl6pPr lvl="5">
              <a:buNone/>
              <a:defRPr sz="800">
                <a:solidFill>
                  <a:schemeClr val="accent1"/>
                </a:solidFill>
                <a:latin typeface="Nunito"/>
                <a:ea typeface="Nunito"/>
                <a:cs typeface="Nunito"/>
                <a:sym typeface="Nunito"/>
              </a:defRPr>
            </a:lvl6pPr>
            <a:lvl7pPr lvl="6">
              <a:buNone/>
              <a:defRPr sz="800">
                <a:solidFill>
                  <a:schemeClr val="accent1"/>
                </a:solidFill>
                <a:latin typeface="Nunito"/>
                <a:ea typeface="Nunito"/>
                <a:cs typeface="Nunito"/>
                <a:sym typeface="Nunito"/>
              </a:defRPr>
            </a:lvl7pPr>
            <a:lvl8pPr lvl="7">
              <a:buNone/>
              <a:defRPr sz="800">
                <a:solidFill>
                  <a:schemeClr val="accent1"/>
                </a:solidFill>
                <a:latin typeface="Nunito"/>
                <a:ea typeface="Nunito"/>
                <a:cs typeface="Nunito"/>
                <a:sym typeface="Nunito"/>
              </a:defRPr>
            </a:lvl8pPr>
            <a:lvl9pPr lvl="8">
              <a:buNone/>
              <a:defRPr sz="800">
                <a:solidFill>
                  <a:schemeClr val="accent1"/>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48" name="Google Shape;48;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2"/>
              </a:buClr>
              <a:buSzPts val="2800"/>
              <a:buFont typeface="Space Grotesk"/>
              <a:buNone/>
              <a:defRPr b="1" sz="2800">
                <a:solidFill>
                  <a:schemeClr val="dk2"/>
                </a:solidFill>
                <a:latin typeface="Space Grotesk"/>
                <a:ea typeface="Space Grotesk"/>
                <a:cs typeface="Space Grotesk"/>
                <a:sym typeface="Space Grotesk"/>
              </a:defRPr>
            </a:lvl1pPr>
            <a:lvl2pPr lvl="1" rtl="0">
              <a:spcBef>
                <a:spcPts val="0"/>
              </a:spcBef>
              <a:spcAft>
                <a:spcPts val="0"/>
              </a:spcAft>
              <a:buClr>
                <a:schemeClr val="dk1"/>
              </a:buClr>
              <a:buSzPts val="2800"/>
              <a:buFont typeface="Space Grotesk"/>
              <a:buNone/>
              <a:defRPr b="1" sz="2800">
                <a:solidFill>
                  <a:schemeClr val="dk1"/>
                </a:solidFill>
                <a:latin typeface="Space Grotesk"/>
                <a:ea typeface="Space Grotesk"/>
                <a:cs typeface="Space Grotesk"/>
                <a:sym typeface="Space Grotesk"/>
              </a:defRPr>
            </a:lvl2pPr>
            <a:lvl3pPr lvl="2" rtl="0">
              <a:spcBef>
                <a:spcPts val="0"/>
              </a:spcBef>
              <a:spcAft>
                <a:spcPts val="0"/>
              </a:spcAft>
              <a:buClr>
                <a:schemeClr val="dk1"/>
              </a:buClr>
              <a:buSzPts val="2800"/>
              <a:buFont typeface="Space Grotesk"/>
              <a:buNone/>
              <a:defRPr b="1" sz="2800">
                <a:solidFill>
                  <a:schemeClr val="dk1"/>
                </a:solidFill>
                <a:latin typeface="Space Grotesk"/>
                <a:ea typeface="Space Grotesk"/>
                <a:cs typeface="Space Grotesk"/>
                <a:sym typeface="Space Grotesk"/>
              </a:defRPr>
            </a:lvl3pPr>
            <a:lvl4pPr lvl="3" rtl="0">
              <a:spcBef>
                <a:spcPts val="0"/>
              </a:spcBef>
              <a:spcAft>
                <a:spcPts val="0"/>
              </a:spcAft>
              <a:buClr>
                <a:schemeClr val="dk1"/>
              </a:buClr>
              <a:buSzPts val="2800"/>
              <a:buFont typeface="Space Grotesk"/>
              <a:buNone/>
              <a:defRPr b="1" sz="2800">
                <a:solidFill>
                  <a:schemeClr val="dk1"/>
                </a:solidFill>
                <a:latin typeface="Space Grotesk"/>
                <a:ea typeface="Space Grotesk"/>
                <a:cs typeface="Space Grotesk"/>
                <a:sym typeface="Space Grotesk"/>
              </a:defRPr>
            </a:lvl4pPr>
            <a:lvl5pPr lvl="4" rtl="0">
              <a:spcBef>
                <a:spcPts val="0"/>
              </a:spcBef>
              <a:spcAft>
                <a:spcPts val="0"/>
              </a:spcAft>
              <a:buClr>
                <a:schemeClr val="dk1"/>
              </a:buClr>
              <a:buSzPts val="2800"/>
              <a:buFont typeface="Space Grotesk"/>
              <a:buNone/>
              <a:defRPr b="1" sz="2800">
                <a:solidFill>
                  <a:schemeClr val="dk1"/>
                </a:solidFill>
                <a:latin typeface="Space Grotesk"/>
                <a:ea typeface="Space Grotesk"/>
                <a:cs typeface="Space Grotesk"/>
                <a:sym typeface="Space Grotesk"/>
              </a:defRPr>
            </a:lvl5pPr>
            <a:lvl6pPr lvl="5" rtl="0">
              <a:spcBef>
                <a:spcPts val="0"/>
              </a:spcBef>
              <a:spcAft>
                <a:spcPts val="0"/>
              </a:spcAft>
              <a:buClr>
                <a:schemeClr val="dk1"/>
              </a:buClr>
              <a:buSzPts val="2800"/>
              <a:buFont typeface="Space Grotesk"/>
              <a:buNone/>
              <a:defRPr b="1" sz="2800">
                <a:solidFill>
                  <a:schemeClr val="dk1"/>
                </a:solidFill>
                <a:latin typeface="Space Grotesk"/>
                <a:ea typeface="Space Grotesk"/>
                <a:cs typeface="Space Grotesk"/>
                <a:sym typeface="Space Grotesk"/>
              </a:defRPr>
            </a:lvl6pPr>
            <a:lvl7pPr lvl="6" rtl="0">
              <a:spcBef>
                <a:spcPts val="0"/>
              </a:spcBef>
              <a:spcAft>
                <a:spcPts val="0"/>
              </a:spcAft>
              <a:buClr>
                <a:schemeClr val="dk1"/>
              </a:buClr>
              <a:buSzPts val="2800"/>
              <a:buFont typeface="Space Grotesk"/>
              <a:buNone/>
              <a:defRPr b="1" sz="2800">
                <a:solidFill>
                  <a:schemeClr val="dk1"/>
                </a:solidFill>
                <a:latin typeface="Space Grotesk"/>
                <a:ea typeface="Space Grotesk"/>
                <a:cs typeface="Space Grotesk"/>
                <a:sym typeface="Space Grotesk"/>
              </a:defRPr>
            </a:lvl7pPr>
            <a:lvl8pPr lvl="7" rtl="0">
              <a:spcBef>
                <a:spcPts val="0"/>
              </a:spcBef>
              <a:spcAft>
                <a:spcPts val="0"/>
              </a:spcAft>
              <a:buClr>
                <a:schemeClr val="dk1"/>
              </a:buClr>
              <a:buSzPts val="2800"/>
              <a:buFont typeface="Space Grotesk"/>
              <a:buNone/>
              <a:defRPr b="1" sz="2800">
                <a:solidFill>
                  <a:schemeClr val="dk1"/>
                </a:solidFill>
                <a:latin typeface="Space Grotesk"/>
                <a:ea typeface="Space Grotesk"/>
                <a:cs typeface="Space Grotesk"/>
                <a:sym typeface="Space Grotesk"/>
              </a:defRPr>
            </a:lvl8pPr>
            <a:lvl9pPr lvl="8" rtl="0">
              <a:spcBef>
                <a:spcPts val="0"/>
              </a:spcBef>
              <a:spcAft>
                <a:spcPts val="0"/>
              </a:spcAft>
              <a:buClr>
                <a:schemeClr val="dk1"/>
              </a:buClr>
              <a:buSzPts val="2800"/>
              <a:buFont typeface="Space Grotesk"/>
              <a:buNone/>
              <a:defRPr b="1" sz="2800">
                <a:solidFill>
                  <a:schemeClr val="dk1"/>
                </a:solidFill>
                <a:latin typeface="Space Grotesk"/>
                <a:ea typeface="Space Grotesk"/>
                <a:cs typeface="Space Grotesk"/>
                <a:sym typeface="Space Grotesk"/>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1"/>
              </a:buClr>
              <a:buSzPts val="1800"/>
              <a:buFont typeface="Nunito Light"/>
              <a:buChar char="●"/>
              <a:defRPr sz="1800">
                <a:solidFill>
                  <a:schemeClr val="dk1"/>
                </a:solidFill>
                <a:latin typeface="Nunito Light"/>
                <a:ea typeface="Nunito Light"/>
                <a:cs typeface="Nunito Light"/>
                <a:sym typeface="Nunito Light"/>
              </a:defRPr>
            </a:lvl1pPr>
            <a:lvl2pPr indent="-317500" lvl="1" marL="9144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2pPr>
            <a:lvl3pPr indent="-317500" lvl="2" marL="13716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3pPr>
            <a:lvl4pPr indent="-317500" lvl="3" marL="18288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4pPr>
            <a:lvl5pPr indent="-317500" lvl="4" marL="22860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5pPr>
            <a:lvl6pPr indent="-317500" lvl="5" marL="27432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6pPr>
            <a:lvl7pPr indent="-317500" lvl="6" marL="32004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7pPr>
            <a:lvl8pPr indent="-317500" lvl="7" marL="36576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8pPr>
            <a:lvl9pPr indent="-317500" lvl="8" marL="4114800" rtl="0">
              <a:lnSpc>
                <a:spcPct val="115000"/>
              </a:lnSpc>
              <a:spcBef>
                <a:spcPts val="1600"/>
              </a:spcBef>
              <a:spcAft>
                <a:spcPts val="1600"/>
              </a:spcAft>
              <a:buClr>
                <a:schemeClr val="dk1"/>
              </a:buClr>
              <a:buSzPts val="1400"/>
              <a:buFont typeface="Nunito Light"/>
              <a:buChar char="■"/>
              <a:defRPr>
                <a:solidFill>
                  <a:schemeClr val="dk1"/>
                </a:solidFill>
                <a:latin typeface="Nunito Light"/>
                <a:ea typeface="Nunito Light"/>
                <a:cs typeface="Nunito Light"/>
                <a:sym typeface="Nunito Light"/>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1.png"/><Relationship Id="rId4" Type="http://schemas.openxmlformats.org/officeDocument/2006/relationships/hyperlink" Target="https://www.youtube.com/watch?v=3Yh9OddmgS0"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5.png"/><Relationship Id="rId4" Type="http://schemas.openxmlformats.org/officeDocument/2006/relationships/image" Target="../media/image9.png"/><Relationship Id="rId5" Type="http://schemas.openxmlformats.org/officeDocument/2006/relationships/hyperlink" Target="https://unsplash.com/@zelebb"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1.png"/><Relationship Id="rId4" Type="http://schemas.openxmlformats.org/officeDocument/2006/relationships/hyperlink" Target="https://www.youtube.com/watch?v=3Yh9OddmgS0"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hyperlink" Target="https://www.techfutures.org.au/courses/intro-to-ai/behind-the-scenes/gpu-vs-cpu-activity" TargetMode="External"/><Relationship Id="rId4" Type="http://schemas.openxmlformats.org/officeDocument/2006/relationships/hyperlink" Target="https://docs.google.com/document/d/1XWpWuNltE1QD_MHkWqlnxsVGca6ZBc_H5-aNNkzat8M/edit?usp=sharing"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drive.google.com/file/d/1s4R2kGVoVVqUqps8TyTL8ihcAR__wnJs/view" TargetMode="External"/><Relationship Id="rId4" Type="http://schemas.openxmlformats.org/officeDocument/2006/relationships/image" Target="../media/image7.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hyperlink" Target="http://drive.google.com/file/d/16E8p0jY8v7EDN5JsnhWI9LL0sqnKm_GR/view" TargetMode="Externa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31.jpg"/><Relationship Id="rId4" Type="http://schemas.openxmlformats.org/officeDocument/2006/relationships/hyperlink" Target="https://unsplash.com/@enginakyurt?utm_source=unsplash&amp;utm_medium=referral&amp;utm_content=creditCopyText" TargetMode="External"/><Relationship Id="rId5" Type="http://schemas.openxmlformats.org/officeDocument/2006/relationships/hyperlink" Target="https://unsplash.com/@enginakyurt?utm_source=unsplash&amp;utm_medium=referral&amp;utm_content=creditCopyText" TargetMode="External"/><Relationship Id="rId6" Type="http://schemas.openxmlformats.org/officeDocument/2006/relationships/hyperlink" Target="https://unsplash.com/photos/white-clouds-under-blue-sky-during-daytime-gJILnne_HFg?utm_source=unsplash&amp;utm_medium=referral&amp;utm_content=creditCopyText" TargetMode="External"/><Relationship Id="rId7" Type="http://schemas.openxmlformats.org/officeDocument/2006/relationships/hyperlink" Target="https://unsplash.com/photos/white-clouds-under-blue-sky-during-daytime-gJILnne_HFg?utm_source=unsplash&amp;utm_medium=referral&amp;utm_content=creditCopyText"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hyperlink" Target="http://drive.google.com/file/d/1-A_enFW8Thqee-mKM470u7337HDpCFco/view" TargetMode="External"/><Relationship Id="rId4" Type="http://schemas.openxmlformats.org/officeDocument/2006/relationships/image" Target="../media/image6.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hyperlink" Target="https://www.techfutures.org.au/courses/intro-to-ai/behind-the-scenes/activity-local-vs-cloud-computing" TargetMode="External"/><Relationship Id="rId4" Type="http://schemas.openxmlformats.org/officeDocument/2006/relationships/hyperlink" Target="https://docs.google.com/document/d/1lnKxBJq4nwgvi3Fq40W6BGlUnXhlDmXjf0s-FZ9ed1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0.png"/><Relationship Id="rId4" Type="http://schemas.openxmlformats.org/officeDocument/2006/relationships/image" Target="../media/image19.jpg"/><Relationship Id="rId5" Type="http://schemas.openxmlformats.org/officeDocument/2006/relationships/hyperlink" Target="https://unsplash.com/@redaquamedia?utm_source=unsplash&amp;utm_medium=referral&amp;utm_content=creditCopyText" TargetMode="External"/><Relationship Id="rId6" Type="http://schemas.openxmlformats.org/officeDocument/2006/relationships/hyperlink" Target="https://unsplash.com/@redaquamedia?utm_source=unsplash&amp;utm_medium=referral&amp;utm_content=creditCopyText"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hyperlink" Target="http://www.youtube.com/watch?v=Ve810FHZ1CQ" TargetMode="External"/><Relationship Id="rId4" Type="http://schemas.openxmlformats.org/officeDocument/2006/relationships/image" Target="../media/image13.jpg"/><Relationship Id="rId5" Type="http://schemas.openxmlformats.org/officeDocument/2006/relationships/hyperlink" Target="https://youtu.be/Ve810FHZ1CQ"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29.jpg"/><Relationship Id="rId4" Type="http://schemas.openxmlformats.org/officeDocument/2006/relationships/hyperlink" Target="https://unsplash.com/@tvick?utm_source=unsplash&amp;utm_medium=referral&amp;utm_content=creditCopyText" TargetMode="External"/><Relationship Id="rId5" Type="http://schemas.openxmlformats.org/officeDocument/2006/relationships/hyperlink" Target="https://unsplash.com/@tvick?utm_source=unsplash&amp;utm_medium=referral&amp;utm_content=creditCopyText" TargetMode="External"/><Relationship Id="rId6" Type="http://schemas.openxmlformats.org/officeDocument/2006/relationships/hyperlink" Target="https://unsplash.com/photos/cable-network-M5tzZtFCOfs?utm_source=unsplash&amp;utm_medium=referral&amp;utm_content=creditCopyText" TargetMode="External"/><Relationship Id="rId7" Type="http://schemas.openxmlformats.org/officeDocument/2006/relationships/hyperlink" Target="https://unsplash.com/photos/cable-network-M5tzZtFCOfs?utm_source=unsplash&amp;utm_medium=referral&amp;utm_content=creditCopyText"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hyperlink" Target="http://www.youtube.com/watch?v=0TnHSRNqDqM" TargetMode="External"/><Relationship Id="rId4" Type="http://schemas.openxmlformats.org/officeDocument/2006/relationships/image" Target="../media/image22.jpg"/><Relationship Id="rId5" Type="http://schemas.openxmlformats.org/officeDocument/2006/relationships/hyperlink" Target="https://www.youtube.com/watch?v=0TnHSRNqDqM"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hyperlink" Target="https://epoch.ai/data-insights/ai-datacenter-cost-breakdown" TargetMode="External"/><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hyperlink" Target="https://finance.yahoo.com/news/big-tech-set-to-spend-650-billion-in-2026-as-ai-investments-soar-163907630.html"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12.png"/><Relationship Id="rId4" Type="http://schemas.openxmlformats.org/officeDocument/2006/relationships/hyperlink" Target="https://www.google.com/url?q=https://hai.stanford.edu/ai-index/2025-ai-index-report&amp;sa=D&amp;source=editors&amp;ust=1781222510087870&amp;usg=AOvVaw0i4OIqSVOsvP-lG9vMe7lA" TargetMode="External"/><Relationship Id="rId5" Type="http://schemas.openxmlformats.org/officeDocument/2006/relationships/hyperlink" Target="https://epoch.ai/"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hyperlink" Target="https://www.iea.org/reports/energy-and-ai/energy-demand-from-ai" TargetMode="External"/><Relationship Id="rId4" Type="http://schemas.openxmlformats.org/officeDocument/2006/relationships/image" Target="../media/image2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hyperlink" Target="https://www.carbonbrief.org/ai-five-charts-that-put-data-centre-energy-use-and-emissions-into-context/" TargetMode="External"/><Relationship Id="rId4" Type="http://schemas.openxmlformats.org/officeDocument/2006/relationships/hyperlink" Target="https://www.adpconsulting.com/wp-content/uploads/ADP-White-Paper-LC.pdf" TargetMode="External"/><Relationship Id="rId5" Type="http://schemas.openxmlformats.org/officeDocument/2006/relationships/image" Target="../media/image18.png"/><Relationship Id="rId6" Type="http://schemas.openxmlformats.org/officeDocument/2006/relationships/image" Target="../media/image2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hyperlink" Target="https://www.adpconsulting.com/wp-content/uploads/ADP-White-Paper-LC.pdf" TargetMode="External"/><Relationship Id="rId4" Type="http://schemas.openxmlformats.org/officeDocument/2006/relationships/hyperlink" Target="https://www.adpconsulting.com/wp-content/uploads/ADP-White-Paper-LC.pdf" TargetMode="External"/><Relationship Id="rId5" Type="http://schemas.openxmlformats.org/officeDocument/2006/relationships/image" Target="../media/image14.jpg"/><Relationship Id="rId6" Type="http://schemas.openxmlformats.org/officeDocument/2006/relationships/image" Target="../media/image2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hyperlink" Target="https://www.industry.gov.au/publications/expectations-data-centres-and-ai-infrastructure-developers" TargetMode="External"/><Relationship Id="rId4" Type="http://schemas.openxmlformats.org/officeDocument/2006/relationships/image" Target="../media/image26.jpg"/><Relationship Id="rId5" Type="http://schemas.openxmlformats.org/officeDocument/2006/relationships/hyperlink" Target="https://unsplash.com/@maximo169?utm_source=unsplash&amp;utm_medium=referral&amp;utm_content=creditCopyText" TargetMode="External"/><Relationship Id="rId6" Type="http://schemas.openxmlformats.org/officeDocument/2006/relationships/hyperlink" Target="https://unsplash.com/@maximo169?utm_source=unsplash&amp;utm_medium=referral&amp;utm_content=creditCopyText" TargetMode="External"/><Relationship Id="rId7" Type="http://schemas.openxmlformats.org/officeDocument/2006/relationships/hyperlink" Target="https://unsplash.com/photos/brown-and-white-electric-post-026MAPQYvW0?utm_source=unsplash&amp;utm_medium=referral&amp;utm_content=creditCopyText" TargetMode="External"/><Relationship Id="rId8" Type="http://schemas.openxmlformats.org/officeDocument/2006/relationships/hyperlink" Target="https://unsplash.com/photos/brown-and-white-electric-post-026MAPQYvW0?utm_source=unsplash&amp;utm_medium=referral&amp;utm_content=creditCopyText"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hyperlink" Target="https://www.industry.gov.au/publications/expectations-data-centres-and-ai-infrastructure-developers" TargetMode="External"/><Relationship Id="rId4" Type="http://schemas.openxmlformats.org/officeDocument/2006/relationships/hyperlink" Target="https://www.industry.gov.au/publications/expectations-data-centres-and-ai-infrastructure-developers" TargetMode="External"/><Relationship Id="rId9" Type="http://schemas.openxmlformats.org/officeDocument/2006/relationships/hyperlink" Target="https://unsplash.com/photos/brown-and-white-electric-post-026MAPQYvW0?utm_source=unsplash&amp;utm_medium=referral&amp;utm_content=creditCopyText" TargetMode="External"/><Relationship Id="rId5" Type="http://schemas.openxmlformats.org/officeDocument/2006/relationships/image" Target="../media/image26.jpg"/><Relationship Id="rId6" Type="http://schemas.openxmlformats.org/officeDocument/2006/relationships/hyperlink" Target="https://unsplash.com/@maximo169?utm_source=unsplash&amp;utm_medium=referral&amp;utm_content=creditCopyText" TargetMode="External"/><Relationship Id="rId7" Type="http://schemas.openxmlformats.org/officeDocument/2006/relationships/hyperlink" Target="https://unsplash.com/@maximo169?utm_source=unsplash&amp;utm_medium=referral&amp;utm_content=creditCopyText" TargetMode="External"/><Relationship Id="rId8" Type="http://schemas.openxmlformats.org/officeDocument/2006/relationships/hyperlink" Target="https://unsplash.com/photos/brown-and-white-electric-post-026MAPQYvW0?utm_source=unsplash&amp;utm_medium=referral&amp;utm_content=creditCopyText"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hyperlink" Target="https://levin.house.gov/media/press-releases/rep-mike-levin-introduces-new-bill-to-stop-data-centers-from-driving-up-electricity-prices-for-consumers" TargetMode="External"/><Relationship Id="rId4" Type="http://schemas.openxmlformats.org/officeDocument/2006/relationships/hyperlink" Target="https://levin.house.gov/media/press-releases/rep-mike-levin-introduces-new-bill-to-stop-data-centers-from-driving-up-electricity-prices-for-consumers" TargetMode="External"/><Relationship Id="rId9" Type="http://schemas.openxmlformats.org/officeDocument/2006/relationships/hyperlink" Target="https://unsplash.com/photos/aerial-photography-of-city-during-night-time-1lfI7wkGWZ4?utm_source=unsplash&amp;utm_medium=referral&amp;utm_content=creditCopyText" TargetMode="External"/><Relationship Id="rId5" Type="http://schemas.openxmlformats.org/officeDocument/2006/relationships/image" Target="../media/image38.jpg"/><Relationship Id="rId6" Type="http://schemas.openxmlformats.org/officeDocument/2006/relationships/hyperlink" Target="https://unsplash.com/@nasa?utm_source=unsplash&amp;utm_medium=referral&amp;utm_content=creditCopyText" TargetMode="External"/><Relationship Id="rId7" Type="http://schemas.openxmlformats.org/officeDocument/2006/relationships/hyperlink" Target="https://unsplash.com/@nasa?utm_source=unsplash&amp;utm_medium=referral&amp;utm_content=creditCopyText" TargetMode="External"/><Relationship Id="rId8" Type="http://schemas.openxmlformats.org/officeDocument/2006/relationships/hyperlink" Target="https://unsplash.com/photos/aerial-photography-of-city-during-night-time-1lfI7wkGWZ4?utm_source=unsplash&amp;utm_medium=referral&amp;utm_content=creditCopyText"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hyperlink" Target="https://www.technologyreview.com/2025/08/21/1122288/google-gemini-ai-energy/" TargetMode="External"/><Relationship Id="rId4" Type="http://schemas.openxmlformats.org/officeDocument/2006/relationships/image" Target="../media/image27.jpg"/><Relationship Id="rId5" Type="http://schemas.openxmlformats.org/officeDocument/2006/relationships/hyperlink" Target="https://unsplash.com/@simonesecci?utm_source=unsplash&amp;utm_medium=referral&amp;utm_content=creditCopyText" TargetMode="External"/><Relationship Id="rId6" Type="http://schemas.openxmlformats.org/officeDocument/2006/relationships/hyperlink" Target="https://unsplash.com/@simonesecci?utm_source=unsplash&amp;utm_medium=referral&amp;utm_content=creditCopyText" TargetMode="External"/><Relationship Id="rId7" Type="http://schemas.openxmlformats.org/officeDocument/2006/relationships/hyperlink" Target="https://unsplash.com/photos/red-letters-neon-light-49uySSA678U?utm_source=unsplash&amp;utm_medium=referral&amp;utm_content=creditCopyText" TargetMode="External"/><Relationship Id="rId8" Type="http://schemas.openxmlformats.org/officeDocument/2006/relationships/hyperlink" Target="https://unsplash.com/photos/red-letters-neon-light-49uySSA678U?utm_source=unsplash&amp;utm_medium=referral&amp;utm_content=creditCopyText"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hyperlink" Target="https://www.techfutures.org.au/courses/intro-to-ai/behind-the-scenes/benefits-or-costs-of-ai-energy-use" TargetMode="External"/><Relationship Id="rId4" Type="http://schemas.openxmlformats.org/officeDocument/2006/relationships/hyperlink" Target="https://docs.google.com/document/d/1BmCac0iTIRHS8pyJu2bZxKL4CdBFzHV9dE_Q3Bwkmr4/edit?usp=drive_link"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hyperlink" Target="http://datacentermap.com" TargetMode="External"/><Relationship Id="rId4" Type="http://schemas.openxmlformats.org/officeDocument/2006/relationships/image" Target="../media/image2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20.png"/><Relationship Id="rId4" Type="http://schemas.openxmlformats.org/officeDocument/2006/relationships/hyperlink" Target="https://www.wired.com/story/china-dives-in-on-the-worlds-first-wind-powered-undersea-data-center/"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hyperlink" Target="https://unsplash.com/@spacex?utm_source=unsplash&amp;utm_medium=referral&amp;utm_content=creditCopyText" TargetMode="External"/><Relationship Id="rId4" Type="http://schemas.openxmlformats.org/officeDocument/2006/relationships/hyperlink" Target="https://unsplash.com/@spacex?utm_source=unsplash&amp;utm_medium=referral&amp;utm_content=creditCopyText" TargetMode="External"/><Relationship Id="rId5" Type="http://schemas.openxmlformats.org/officeDocument/2006/relationships/hyperlink" Target="https://unsplash.com/photos/a-space-satellite-hovering-above-the-coastline-VBNb52J8Trk?utm_source=unsplash&amp;utm_medium=referral&amp;utm_content=creditCopyText" TargetMode="External"/><Relationship Id="rId6" Type="http://schemas.openxmlformats.org/officeDocument/2006/relationships/hyperlink" Target="https://unsplash.com/photos/a-space-satellite-hovering-above-the-coastline-VBNb52J8Trk?utm_source=unsplash&amp;utm_medium=referral&amp;utm_content=creditCopyText" TargetMode="External"/><Relationship Id="rId7" Type="http://schemas.openxmlformats.org/officeDocument/2006/relationships/image" Target="../media/image35.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hyperlink" Target="https://www.techfutures.org.au/courses/intro-to-ai/behind-the-scenes/location-of-data-centres-activity" TargetMode="External"/><Relationship Id="rId4" Type="http://schemas.openxmlformats.org/officeDocument/2006/relationships/hyperlink" Target="https://docs.google.com/document/d/18L4gXQO7SivRTOOYQv0hyGARKyixasjVWKXHgMTm66w/"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32.jpg"/><Relationship Id="rId4" Type="http://schemas.openxmlformats.org/officeDocument/2006/relationships/hyperlink" Target="https://unsplash.com/@igor_and_teti?utm_source=unsplash&amp;utm_medium=referral&amp;utm_content=creditCopyText" TargetMode="External"/><Relationship Id="rId5" Type="http://schemas.openxmlformats.org/officeDocument/2006/relationships/hyperlink" Target="https://unsplash.com/@igor_and_teti?utm_source=unsplash&amp;utm_medium=referral&amp;utm_content=creditCopyText" TargetMode="External"/><Relationship Id="rId6" Type="http://schemas.openxmlformats.org/officeDocument/2006/relationships/hyperlink" Target="https://unsplash.com/photos/red-ladybug-on-gray-and-brown-stones-mSDIkArKFKU?utm_source=unsplash&amp;utm_medium=referral&amp;utm_content=creditCopyText" TargetMode="External"/><Relationship Id="rId7" Type="http://schemas.openxmlformats.org/officeDocument/2006/relationships/hyperlink" Target="https://unsplash.com/photos/red-ladybug-on-gray-and-brown-stones-mSDIkArKFKU?utm_source=unsplash&amp;utm_medium=referral&amp;utm_content=creditCopyText"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hyperlink" Target="https://www.techfutures.org.au/courses/intro-to-ai/behind-the-scenes/ai-and-sustainability-video-activity" TargetMode="External"/><Relationship Id="rId4" Type="http://schemas.openxmlformats.org/officeDocument/2006/relationships/hyperlink" Target="https://docs.google.com/document/d/1KAA5O2FHmRnE_rAAsiVMIG8K1eeh90AWryWSygcuJdE/edit?tab=t.0#heading=h.tdghj8ago9pz"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hyperlink" Target="https://en.wikipedia.org/wiki/OpenCola_(drink)" TargetMode="External"/><Relationship Id="rId4" Type="http://schemas.openxmlformats.org/officeDocument/2006/relationships/image" Target="../media/image16.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image" Target="../media/image36.jpg"/><Relationship Id="rId4" Type="http://schemas.openxmlformats.org/officeDocument/2006/relationships/hyperlink" Target="https://unsplash.com/@sebastiengoldberg?utm_source=unsplash&amp;utm_medium=referral&amp;utm_content=creditCopyText" TargetMode="External"/><Relationship Id="rId5" Type="http://schemas.openxmlformats.org/officeDocument/2006/relationships/hyperlink" Target="https://unsplash.com/@sebastiengoldberg?utm_source=unsplash&amp;utm_medium=referral&amp;utm_content=creditCopyText" TargetMode="External"/><Relationship Id="rId6" Type="http://schemas.openxmlformats.org/officeDocument/2006/relationships/hyperlink" Target="https://unsplash.com/photos/white-llama-on-brown-grass-field-during-daytime-xgQZ1rXbYa4?utm_source=unsplash&amp;utm_medium=referral&amp;utm_content=creditCopyText" TargetMode="External"/><Relationship Id="rId7" Type="http://schemas.openxmlformats.org/officeDocument/2006/relationships/hyperlink" Target="https://unsplash.com/photos/white-llama-on-brown-grass-field-during-daytime-xgQZ1rXbYa4?utm_source=unsplash&amp;utm_medium=referral&amp;utm_content=creditCopyText"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hyperlink" Target="https://www.techfutures.org.au/courses/intro-to-ai/behind-the-scenes/open-source-llms-discussion" TargetMode="External"/><Relationship Id="rId4" Type="http://schemas.openxmlformats.org/officeDocument/2006/relationships/hyperlink" Target="https://docs.google.com/document/d/1L0_SdLAwo1ByN-eRsXz4UjvHiKQjeXmM0Qr6dH1cOgI/"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image" Target="../media/image33.jpg"/><Relationship Id="rId4" Type="http://schemas.openxmlformats.org/officeDocument/2006/relationships/hyperlink" Target="https://unsplash.com/@sharonmccutcheon?utm_source=unsplash&amp;utm_medium=referral&amp;utm_content=creditCopyText" TargetMode="External"/><Relationship Id="rId5" Type="http://schemas.openxmlformats.org/officeDocument/2006/relationships/hyperlink" Target="https://unsplash.com/@sharonmccutcheon?utm_source=unsplash&amp;utm_medium=referral&amp;utm_content=creditCopyText" TargetMode="External"/><Relationship Id="rId6" Type="http://schemas.openxmlformats.org/officeDocument/2006/relationships/hyperlink" Target="https://unsplash.com/photos/person-holding-fan-of-us-dollars-banknote-rItGZ4vquWk?utm_source=unsplash&amp;utm_medium=referral&amp;utm_content=creditCopyText" TargetMode="External"/><Relationship Id="rId7" Type="http://schemas.openxmlformats.org/officeDocument/2006/relationships/hyperlink" Target="https://unsplash.com/photos/person-holding-fan-of-us-dollars-banknote-rItGZ4vquWk?utm_source=unsplash&amp;utm_medium=referral&amp;utm_content=creditCopyText" TargetMode="Externa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 Id="rId3" Type="http://schemas.openxmlformats.org/officeDocument/2006/relationships/hyperlink" Target="https://platform.claude.com/docs/en/about-claude/pricing"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 Id="rId3" Type="http://schemas.openxmlformats.org/officeDocument/2006/relationships/image" Target="../media/image37.jpg"/><Relationship Id="rId4" Type="http://schemas.openxmlformats.org/officeDocument/2006/relationships/image" Target="../media/image30.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 Id="rId3" Type="http://schemas.openxmlformats.org/officeDocument/2006/relationships/image" Target="../media/image39.jpg"/><Relationship Id="rId4" Type="http://schemas.openxmlformats.org/officeDocument/2006/relationships/hyperlink" Target="https://unsplash.com/@priscilladupreez?utm_source=unsplash&amp;utm_medium=referral&amp;utm_content=creditCopyText" TargetMode="External"/><Relationship Id="rId5" Type="http://schemas.openxmlformats.org/officeDocument/2006/relationships/hyperlink" Target="https://unsplash.com/@priscilladupreez?utm_source=unsplash&amp;utm_medium=referral&amp;utm_content=creditCopyText" TargetMode="External"/><Relationship Id="rId6" Type="http://schemas.openxmlformats.org/officeDocument/2006/relationships/hyperlink" Target="https://unsplash.com/photos/gray-and-brown-local-sign-acNPOikiDRw?utm_source=unsplash&amp;utm_medium=referral&amp;utm_content=creditCopyText" TargetMode="External"/><Relationship Id="rId7" Type="http://schemas.openxmlformats.org/officeDocument/2006/relationships/hyperlink" Target="https://unsplash.com/photos/gray-and-brown-local-sign-acNPOikiDRw?utm_source=unsplash&amp;utm_medium=referral&amp;utm_content=creditCopyText" TargetMode="Externa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 Id="rId3" Type="http://schemas.openxmlformats.org/officeDocument/2006/relationships/hyperlink" Target="https://www.techfutures.org.au/courses/intro-to-ai/behind-the-scenes/local-or-cloud-models-activity" TargetMode="External"/><Relationship Id="rId4" Type="http://schemas.openxmlformats.org/officeDocument/2006/relationships/hyperlink" Target="https://docs.google.com/document/d/1PwxFg8tEr3k-Cv08eNHmB1_d_J1nIf9ENMI_bGUo9kA/edit?usp=sharing" TargetMode="Externa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 Id="rId3" Type="http://schemas.openxmlformats.org/officeDocument/2006/relationships/image" Target="../media/image34.jpg"/><Relationship Id="rId4" Type="http://schemas.openxmlformats.org/officeDocument/2006/relationships/hyperlink" Target="https://unsplash.com/@manlyx?utm_source=unsplash&amp;utm_medium=referral&amp;utm_content=creditCopyText" TargetMode="External"/><Relationship Id="rId5" Type="http://schemas.openxmlformats.org/officeDocument/2006/relationships/hyperlink" Target="https://unsplash.com/@manlyx?utm_source=unsplash&amp;utm_medium=referral&amp;utm_content=creditCopyText" TargetMode="External"/><Relationship Id="rId6" Type="http://schemas.openxmlformats.org/officeDocument/2006/relationships/hyperlink" Target="https://unsplash.com/photos/empty-brown-benches-during-daytime-JZE1kXN7m_o?utm_source=unsplash&amp;utm_medium=referral&amp;utm_content=creditCopyText" TargetMode="External"/><Relationship Id="rId7" Type="http://schemas.openxmlformats.org/officeDocument/2006/relationships/hyperlink" Target="https://unsplash.com/photos/empty-brown-benches-during-daytime-JZE1kXN7m_o?utm_source=unsplash&amp;utm_medium=referral&amp;utm_content=creditCopyText" TargetMode="Externa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 Id="rId3" Type="http://schemas.openxmlformats.org/officeDocument/2006/relationships/hyperlink" Target="https://www.techfutures.org.au/courses/intro-to-ai/behind-the-scenes/benchmarks-with-lumen-activity" TargetMode="External"/><Relationship Id="rId4" Type="http://schemas.openxmlformats.org/officeDocument/2006/relationships/hyperlink" Target="https://docs.google.com/document/u/0/d/1IqVLL7wZLuEJSpjkZrIfAp2WAML3l-tFNlYuCDIRH7Y/edit" TargetMode="Externa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8.xml"/><Relationship Id="rId3" Type="http://schemas.openxmlformats.org/officeDocument/2006/relationships/image" Target="../media/image28.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9.xml"/><Relationship Id="rId3" Type="http://schemas.openxmlformats.org/officeDocument/2006/relationships/hyperlink" Target="https://techfutures.org.au" TargetMode="External"/><Relationship Id="rId4" Type="http://schemas.openxmlformats.org/officeDocument/2006/relationships/hyperlink" Target="https://creativecommons.org/licenses/by-sa/4.0/"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58" name="Shape 58"/>
        <p:cNvGrpSpPr/>
        <p:nvPr/>
      </p:nvGrpSpPr>
      <p:grpSpPr>
        <a:xfrm>
          <a:off x="0" y="0"/>
          <a:ext cx="0" cy="0"/>
          <a:chOff x="0" y="0"/>
          <a:chExt cx="0" cy="0"/>
        </a:xfrm>
      </p:grpSpPr>
      <p:pic>
        <p:nvPicPr>
          <p:cNvPr id="59" name="Google Shape;59;p13"/>
          <p:cNvPicPr preferRelativeResize="0"/>
          <p:nvPr/>
        </p:nvPicPr>
        <p:blipFill>
          <a:blip r:embed="rId3">
            <a:alphaModFix/>
          </a:blip>
          <a:stretch>
            <a:fillRect/>
          </a:stretch>
        </p:blipFill>
        <p:spPr>
          <a:xfrm>
            <a:off x="6776863" y="1724225"/>
            <a:ext cx="2211025" cy="2211025"/>
          </a:xfrm>
          <a:prstGeom prst="rect">
            <a:avLst/>
          </a:prstGeom>
          <a:noFill/>
          <a:ln>
            <a:noFill/>
          </a:ln>
        </p:spPr>
      </p:pic>
      <p:sp>
        <p:nvSpPr>
          <p:cNvPr id="60" name="Google Shape;60;p13"/>
          <p:cNvSpPr txBox="1"/>
          <p:nvPr/>
        </p:nvSpPr>
        <p:spPr>
          <a:xfrm>
            <a:off x="5970959" y="4589375"/>
            <a:ext cx="2757300" cy="304500"/>
          </a:xfrm>
          <a:prstGeom prst="rect">
            <a:avLst/>
          </a:prstGeom>
          <a:noFill/>
          <a:ln>
            <a:noFill/>
          </a:ln>
        </p:spPr>
        <p:txBody>
          <a:bodyPr anchorCtr="0" anchor="t" bIns="91425" lIns="91425" spcFirstLastPara="1" rIns="91425" wrap="square" tIns="91425">
            <a:noAutofit/>
          </a:bodyPr>
          <a:lstStyle/>
          <a:p>
            <a:pPr indent="0" lvl="0" marL="0" rtl="0" algn="r">
              <a:lnSpc>
                <a:spcPct val="150000"/>
              </a:lnSpc>
              <a:spcBef>
                <a:spcPts val="0"/>
              </a:spcBef>
              <a:spcAft>
                <a:spcPts val="0"/>
              </a:spcAft>
              <a:buNone/>
            </a:pPr>
            <a:r>
              <a:rPr lang="en">
                <a:solidFill>
                  <a:srgbClr val="38FDCE"/>
                </a:solidFill>
                <a:latin typeface="Nunito Light"/>
                <a:ea typeface="Nunito Light"/>
                <a:cs typeface="Nunito Light"/>
                <a:sym typeface="Nunito Light"/>
              </a:rPr>
              <a:t>techfutures.org.au</a:t>
            </a:r>
            <a:endParaRPr>
              <a:solidFill>
                <a:srgbClr val="38FDCE"/>
              </a:solidFill>
              <a:latin typeface="Nunito Light"/>
              <a:ea typeface="Nunito Light"/>
              <a:cs typeface="Nunito Light"/>
              <a:sym typeface="Nunito Light"/>
            </a:endParaRPr>
          </a:p>
          <a:p>
            <a:pPr indent="0" lvl="0" marL="0" rtl="0" algn="r">
              <a:lnSpc>
                <a:spcPct val="150000"/>
              </a:lnSpc>
              <a:spcBef>
                <a:spcPts val="1600"/>
              </a:spcBef>
              <a:spcAft>
                <a:spcPts val="1600"/>
              </a:spcAft>
              <a:buNone/>
            </a:pPr>
            <a:r>
              <a:t/>
            </a:r>
            <a:endParaRPr>
              <a:solidFill>
                <a:srgbClr val="38FDCE"/>
              </a:solidFill>
              <a:latin typeface="Nunito Light"/>
              <a:ea typeface="Nunito Light"/>
              <a:cs typeface="Nunito Light"/>
              <a:sym typeface="Nunito Light"/>
            </a:endParaRPr>
          </a:p>
        </p:txBody>
      </p:sp>
      <p:pic>
        <p:nvPicPr>
          <p:cNvPr id="61" name="Google Shape;61;p13" title="yellow-Logo.png"/>
          <p:cNvPicPr preferRelativeResize="0"/>
          <p:nvPr/>
        </p:nvPicPr>
        <p:blipFill>
          <a:blip r:embed="rId4">
            <a:alphaModFix/>
          </a:blip>
          <a:stretch>
            <a:fillRect/>
          </a:stretch>
        </p:blipFill>
        <p:spPr>
          <a:xfrm>
            <a:off x="7084725" y="4322673"/>
            <a:ext cx="1628775" cy="266700"/>
          </a:xfrm>
          <a:prstGeom prst="rect">
            <a:avLst/>
          </a:prstGeom>
          <a:noFill/>
          <a:ln>
            <a:noFill/>
          </a:ln>
        </p:spPr>
      </p:pic>
      <p:sp>
        <p:nvSpPr>
          <p:cNvPr id="62" name="Google Shape;62;p13"/>
          <p:cNvSpPr txBox="1"/>
          <p:nvPr/>
        </p:nvSpPr>
        <p:spPr>
          <a:xfrm>
            <a:off x="731350" y="1891180"/>
            <a:ext cx="5377800" cy="2031900"/>
          </a:xfrm>
          <a:prstGeom prst="rect">
            <a:avLst/>
          </a:prstGeom>
          <a:noFill/>
          <a:ln>
            <a:noFill/>
          </a:ln>
        </p:spPr>
        <p:txBody>
          <a:bodyPr anchorCtr="0" anchor="b" bIns="91425" lIns="91425" spcFirstLastPara="1" rIns="91425" wrap="square" tIns="91425">
            <a:spAutoFit/>
          </a:bodyPr>
          <a:lstStyle/>
          <a:p>
            <a:pPr indent="0" lvl="0" marL="0" rtl="0" algn="l">
              <a:spcBef>
                <a:spcPts val="0"/>
              </a:spcBef>
              <a:spcAft>
                <a:spcPts val="0"/>
              </a:spcAft>
              <a:buNone/>
            </a:pPr>
            <a:r>
              <a:rPr b="1" lang="en" sz="6000">
                <a:solidFill>
                  <a:srgbClr val="F1E653"/>
                </a:solidFill>
                <a:latin typeface="Space Grotesk"/>
                <a:ea typeface="Space Grotesk"/>
                <a:cs typeface="Space Grotesk"/>
                <a:sym typeface="Space Grotesk"/>
              </a:rPr>
              <a:t>Behind the scenes</a:t>
            </a:r>
            <a:endParaRPr b="1" sz="6000">
              <a:solidFill>
                <a:srgbClr val="FFFFFF"/>
              </a:solidFill>
              <a:latin typeface="Francois One"/>
              <a:ea typeface="Francois One"/>
              <a:cs typeface="Francois One"/>
              <a:sym typeface="Francois One"/>
            </a:endParaRPr>
          </a:p>
        </p:txBody>
      </p:sp>
      <p:sp>
        <p:nvSpPr>
          <p:cNvPr id="63" name="Google Shape;63;p13"/>
          <p:cNvSpPr txBox="1"/>
          <p:nvPr/>
        </p:nvSpPr>
        <p:spPr>
          <a:xfrm>
            <a:off x="805150" y="1220403"/>
            <a:ext cx="33132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4000">
                <a:solidFill>
                  <a:srgbClr val="FFFFFF"/>
                </a:solidFill>
                <a:latin typeface="Nunito Light"/>
                <a:ea typeface="Nunito Light"/>
                <a:cs typeface="Nunito Light"/>
                <a:sym typeface="Nunito Light"/>
              </a:rPr>
              <a:t>Lesson 6</a:t>
            </a:r>
            <a:endParaRPr sz="4000">
              <a:solidFill>
                <a:srgbClr val="FFFFFF"/>
              </a:solidFill>
              <a:latin typeface="Francois One"/>
              <a:ea typeface="Francois One"/>
              <a:cs typeface="Francois One"/>
              <a:sym typeface="Francois On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22"/>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Special computing chips: GPUs</a:t>
            </a:r>
            <a:endParaRPr>
              <a:solidFill>
                <a:srgbClr val="25326F"/>
              </a:solidFill>
              <a:latin typeface="Francois One"/>
              <a:ea typeface="Francois One"/>
              <a:cs typeface="Francois One"/>
              <a:sym typeface="Francois One"/>
            </a:endParaRPr>
          </a:p>
        </p:txBody>
      </p:sp>
      <p:sp>
        <p:nvSpPr>
          <p:cNvPr id="271" name="Google Shape;271;p22"/>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272" name="Google Shape;272;p22"/>
          <p:cNvSpPr txBox="1"/>
          <p:nvPr>
            <p:ph idx="1" type="body"/>
          </p:nvPr>
        </p:nvSpPr>
        <p:spPr>
          <a:xfrm>
            <a:off x="311700" y="1152475"/>
            <a:ext cx="5580600" cy="37959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lang="en" sz="1600"/>
              <a:t>In order to run the millions of calculations at once required for LLMs, the AI computers in the data centres use a special computer chip, or processor, called a </a:t>
            </a:r>
            <a:r>
              <a:rPr b="1" lang="en" sz="1600"/>
              <a:t>GPU</a:t>
            </a:r>
            <a:r>
              <a:rPr lang="en" sz="1600"/>
              <a:t>.</a:t>
            </a:r>
            <a:endParaRPr sz="1600"/>
          </a:p>
          <a:p>
            <a:pPr indent="0" lvl="0" marL="0" marR="0" rtl="0" algn="l">
              <a:lnSpc>
                <a:spcPct val="150000"/>
              </a:lnSpc>
              <a:spcBef>
                <a:spcPts val="1600"/>
              </a:spcBef>
              <a:spcAft>
                <a:spcPts val="0"/>
              </a:spcAft>
              <a:buNone/>
            </a:pPr>
            <a:r>
              <a:rPr lang="en" sz="1600"/>
              <a:t>Unlike the CPU (or brain) in your laptop, a GPU is designed to split a big problem into many smaller parts and work on them at the same time.</a:t>
            </a:r>
            <a:endParaRPr sz="1600"/>
          </a:p>
          <a:p>
            <a:pPr indent="0" lvl="0" marL="0" marR="0" rtl="0" algn="l">
              <a:lnSpc>
                <a:spcPct val="150000"/>
              </a:lnSpc>
              <a:spcBef>
                <a:spcPts val="1600"/>
              </a:spcBef>
              <a:spcAft>
                <a:spcPts val="0"/>
              </a:spcAft>
              <a:buNone/>
            </a:pPr>
            <a:r>
              <a:rPr lang="en" sz="1600"/>
              <a:t>GPU stands for Graphics Processing Unit because </a:t>
            </a:r>
            <a:r>
              <a:rPr lang="en" sz="1600"/>
              <a:t>they were first designed to process images and graphics. You have a smaller version of a GPU on your laptop.</a:t>
            </a:r>
            <a:endParaRPr sz="1600"/>
          </a:p>
          <a:p>
            <a:pPr indent="0" lvl="0" marL="0" marR="0" rtl="0" algn="l">
              <a:lnSpc>
                <a:spcPct val="150000"/>
              </a:lnSpc>
              <a:spcBef>
                <a:spcPts val="1600"/>
              </a:spcBef>
              <a:spcAft>
                <a:spcPts val="1600"/>
              </a:spcAft>
              <a:buNone/>
            </a:pPr>
            <a:r>
              <a:t/>
            </a:r>
            <a:endParaRPr sz="1600"/>
          </a:p>
        </p:txBody>
      </p:sp>
      <p:sp>
        <p:nvSpPr>
          <p:cNvPr id="273" name="Google Shape;273;p22"/>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274" name="Google Shape;274;p22"/>
          <p:cNvPicPr preferRelativeResize="0"/>
          <p:nvPr/>
        </p:nvPicPr>
        <p:blipFill>
          <a:blip r:embed="rId3">
            <a:alphaModFix/>
          </a:blip>
          <a:stretch>
            <a:fillRect/>
          </a:stretch>
        </p:blipFill>
        <p:spPr>
          <a:xfrm>
            <a:off x="5954426" y="1263910"/>
            <a:ext cx="2872135" cy="2150177"/>
          </a:xfrm>
          <a:prstGeom prst="rect">
            <a:avLst/>
          </a:prstGeom>
          <a:noFill/>
          <a:ln cap="flat" cmpd="sng" w="8475">
            <a:solidFill>
              <a:schemeClr val="accent2"/>
            </a:solidFill>
            <a:prstDash val="solid"/>
            <a:round/>
            <a:headEnd len="sm" w="sm" type="none"/>
            <a:tailEnd len="sm" w="sm" type="none"/>
          </a:ln>
        </p:spPr>
      </p:pic>
      <p:sp>
        <p:nvSpPr>
          <p:cNvPr id="275" name="Google Shape;275;p22"/>
          <p:cNvSpPr txBox="1"/>
          <p:nvPr/>
        </p:nvSpPr>
        <p:spPr>
          <a:xfrm>
            <a:off x="5958933" y="3414102"/>
            <a:ext cx="2872200" cy="403800"/>
          </a:xfrm>
          <a:prstGeom prst="rect">
            <a:avLst/>
          </a:prstGeom>
          <a:solidFill>
            <a:schemeClr val="dk2"/>
          </a:solidFill>
          <a:ln cap="flat" cmpd="sng" w="9525">
            <a:solidFill>
              <a:srgbClr val="595959"/>
            </a:solidFill>
            <a:prstDash val="solid"/>
            <a:round/>
            <a:headEnd len="sm" w="sm" type="none"/>
            <a:tailEnd len="sm" w="sm" type="none"/>
          </a:ln>
        </p:spPr>
        <p:txBody>
          <a:bodyPr anchorCtr="0" anchor="t" bIns="81450" lIns="81450" spcFirstLastPara="1" rIns="81450" wrap="square" tIns="81450">
            <a:noAutofit/>
          </a:bodyPr>
          <a:lstStyle/>
          <a:p>
            <a:pPr indent="0" lvl="0" marL="0" rtl="0" algn="ctr">
              <a:spcBef>
                <a:spcPts val="0"/>
              </a:spcBef>
              <a:spcAft>
                <a:spcPts val="0"/>
              </a:spcAft>
              <a:buNone/>
            </a:pPr>
            <a:r>
              <a:rPr lang="en" sz="980">
                <a:solidFill>
                  <a:schemeClr val="lt1"/>
                </a:solidFill>
              </a:rPr>
              <a:t>Screenshot from </a:t>
            </a:r>
            <a:r>
              <a:rPr lang="en" sz="980" u="sng">
                <a:solidFill>
                  <a:schemeClr val="lt1"/>
                </a:solidFill>
                <a:hlinkClick r:id="rId4">
                  <a:extLst>
                    <a:ext uri="{A12FA001-AC4F-418D-AE19-62706E023703}">
                      <ahyp:hlinkClr val="tx"/>
                    </a:ext>
                  </a:extLst>
                </a:hlinkClick>
              </a:rPr>
              <a:t>Associated Press video</a:t>
            </a:r>
            <a:endParaRPr sz="980">
              <a:solidFill>
                <a:schemeClr val="lt1"/>
              </a:solidFill>
              <a:latin typeface="Roboto"/>
              <a:ea typeface="Roboto"/>
              <a:cs typeface="Roboto"/>
              <a:sym typeface="Roboto"/>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23"/>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CPU and GPU in a desktop computer</a:t>
            </a:r>
            <a:endParaRPr>
              <a:solidFill>
                <a:srgbClr val="25326F"/>
              </a:solidFill>
              <a:latin typeface="Francois One"/>
              <a:ea typeface="Francois One"/>
              <a:cs typeface="Francois One"/>
              <a:sym typeface="Francois One"/>
            </a:endParaRPr>
          </a:p>
        </p:txBody>
      </p:sp>
      <p:sp>
        <p:nvSpPr>
          <p:cNvPr id="281" name="Google Shape;281;p23"/>
          <p:cNvSpPr txBox="1"/>
          <p:nvPr>
            <p:ph idx="12" type="sldNum"/>
          </p:nvPr>
        </p:nvSpPr>
        <p:spPr>
          <a:xfrm>
            <a:off x="8320058" y="4634075"/>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282" name="Google Shape;282;p23"/>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283" name="Google Shape;283;p23"/>
          <p:cNvPicPr preferRelativeResize="0"/>
          <p:nvPr/>
        </p:nvPicPr>
        <p:blipFill rotWithShape="1">
          <a:blip r:embed="rId3">
            <a:alphaModFix/>
          </a:blip>
          <a:srcRect b="0" l="12487" r="13230" t="0"/>
          <a:stretch/>
        </p:blipFill>
        <p:spPr>
          <a:xfrm>
            <a:off x="1624125" y="1693483"/>
            <a:ext cx="3015150" cy="3045801"/>
          </a:xfrm>
          <a:prstGeom prst="rect">
            <a:avLst/>
          </a:prstGeom>
          <a:noFill/>
          <a:ln cap="flat" cmpd="sng" w="9525">
            <a:solidFill>
              <a:schemeClr val="accent2"/>
            </a:solidFill>
            <a:prstDash val="solid"/>
            <a:round/>
            <a:headEnd len="sm" w="sm" type="none"/>
            <a:tailEnd len="sm" w="sm" type="none"/>
          </a:ln>
        </p:spPr>
      </p:pic>
      <p:pic>
        <p:nvPicPr>
          <p:cNvPr id="284" name="Google Shape;284;p23"/>
          <p:cNvPicPr preferRelativeResize="0"/>
          <p:nvPr/>
        </p:nvPicPr>
        <p:blipFill>
          <a:blip r:embed="rId4">
            <a:alphaModFix/>
          </a:blip>
          <a:stretch>
            <a:fillRect/>
          </a:stretch>
        </p:blipFill>
        <p:spPr>
          <a:xfrm>
            <a:off x="6333000" y="2295500"/>
            <a:ext cx="2747725" cy="2061776"/>
          </a:xfrm>
          <a:prstGeom prst="rect">
            <a:avLst/>
          </a:prstGeom>
          <a:noFill/>
          <a:ln cap="flat" cmpd="sng" w="9525">
            <a:solidFill>
              <a:schemeClr val="accent2"/>
            </a:solidFill>
            <a:prstDash val="solid"/>
            <a:round/>
            <a:headEnd len="sm" w="sm" type="none"/>
            <a:tailEnd len="sm" w="sm" type="none"/>
          </a:ln>
        </p:spPr>
      </p:pic>
      <p:sp>
        <p:nvSpPr>
          <p:cNvPr id="285" name="Google Shape;285;p23"/>
          <p:cNvSpPr/>
          <p:nvPr/>
        </p:nvSpPr>
        <p:spPr>
          <a:xfrm>
            <a:off x="2053900" y="3254858"/>
            <a:ext cx="1657500" cy="393600"/>
          </a:xfrm>
          <a:prstGeom prst="rect">
            <a:avLst/>
          </a:prstGeom>
          <a:noFill/>
          <a:ln cap="flat" cmpd="sng" w="3810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sp>
        <p:nvSpPr>
          <p:cNvPr id="286" name="Google Shape;286;p23"/>
          <p:cNvSpPr txBox="1"/>
          <p:nvPr/>
        </p:nvSpPr>
        <p:spPr>
          <a:xfrm>
            <a:off x="293900" y="1022533"/>
            <a:ext cx="8026200" cy="51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latin typeface="Nunito"/>
                <a:ea typeface="Nunito"/>
                <a:cs typeface="Nunito"/>
                <a:sym typeface="Nunito"/>
              </a:rPr>
              <a:t>Let’s look at a desktop computer with the case open to see a GPU and CPU. </a:t>
            </a:r>
            <a:endParaRPr sz="1800">
              <a:solidFill>
                <a:schemeClr val="dk2"/>
              </a:solidFill>
              <a:latin typeface="Nunito"/>
              <a:ea typeface="Nunito"/>
              <a:cs typeface="Nunito"/>
              <a:sym typeface="Nunito"/>
            </a:endParaRPr>
          </a:p>
        </p:txBody>
      </p:sp>
      <p:sp>
        <p:nvSpPr>
          <p:cNvPr id="287" name="Google Shape;287;p23"/>
          <p:cNvSpPr/>
          <p:nvPr/>
        </p:nvSpPr>
        <p:spPr>
          <a:xfrm>
            <a:off x="2363200" y="2626033"/>
            <a:ext cx="679800" cy="572700"/>
          </a:xfrm>
          <a:prstGeom prst="rect">
            <a:avLst/>
          </a:prstGeom>
          <a:noFill/>
          <a:ln cap="flat" cmpd="sng" w="3810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sp>
        <p:nvSpPr>
          <p:cNvPr id="288" name="Google Shape;288;p23"/>
          <p:cNvSpPr txBox="1"/>
          <p:nvPr/>
        </p:nvSpPr>
        <p:spPr>
          <a:xfrm>
            <a:off x="4726925" y="1562975"/>
            <a:ext cx="1484700" cy="1349400"/>
          </a:xfrm>
          <a:prstGeom prst="rect">
            <a:avLst/>
          </a:prstGeom>
          <a:noFill/>
          <a:ln cap="flat" cmpd="sng" w="38100">
            <a:solidFill>
              <a:srgbClr val="9B59B6"/>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latin typeface="Inter"/>
                <a:ea typeface="Inter"/>
                <a:cs typeface="Inter"/>
                <a:sym typeface="Inter"/>
              </a:rPr>
              <a:t>We remove the fan and zoom in on the CPU </a:t>
            </a:r>
            <a:endParaRPr sz="1800">
              <a:solidFill>
                <a:schemeClr val="dk2"/>
              </a:solidFill>
              <a:latin typeface="Inter"/>
              <a:ea typeface="Inter"/>
              <a:cs typeface="Inter"/>
              <a:sym typeface="Inter"/>
            </a:endParaRPr>
          </a:p>
        </p:txBody>
      </p:sp>
      <p:sp>
        <p:nvSpPr>
          <p:cNvPr id="289" name="Google Shape;289;p23"/>
          <p:cNvSpPr/>
          <p:nvPr/>
        </p:nvSpPr>
        <p:spPr>
          <a:xfrm>
            <a:off x="7147575" y="2997900"/>
            <a:ext cx="874200" cy="936900"/>
          </a:xfrm>
          <a:prstGeom prst="rect">
            <a:avLst/>
          </a:prstGeom>
          <a:noFill/>
          <a:ln cap="flat" cmpd="sng" w="38100">
            <a:solidFill>
              <a:srgbClr val="9B59B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sp>
        <p:nvSpPr>
          <p:cNvPr id="290" name="Google Shape;290;p23"/>
          <p:cNvSpPr txBox="1"/>
          <p:nvPr/>
        </p:nvSpPr>
        <p:spPr>
          <a:xfrm>
            <a:off x="111775" y="4789262"/>
            <a:ext cx="2963400" cy="317700"/>
          </a:xfrm>
          <a:prstGeom prst="rect">
            <a:avLst/>
          </a:prstGeom>
          <a:solidFill>
            <a:schemeClr val="dk2"/>
          </a:solidFill>
          <a:ln cap="flat" cmpd="sng" w="9525">
            <a:solidFill>
              <a:srgbClr val="595959"/>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chemeClr val="lt1"/>
                </a:solidFill>
                <a:latin typeface="Roboto"/>
                <a:ea typeface="Roboto"/>
                <a:cs typeface="Roboto"/>
                <a:sym typeface="Roboto"/>
              </a:rPr>
              <a:t>Photos source: </a:t>
            </a:r>
            <a:r>
              <a:rPr lang="en" sz="1000" u="sng">
                <a:solidFill>
                  <a:schemeClr val="lt1"/>
                </a:solidFill>
                <a:latin typeface="Roboto"/>
                <a:ea typeface="Roboto"/>
                <a:cs typeface="Roboto"/>
                <a:sym typeface="Roboto"/>
                <a:hlinkClick r:id="rId5">
                  <a:extLst>
                    <a:ext uri="{A12FA001-AC4F-418D-AE19-62706E023703}">
                      <ahyp:hlinkClr val="tx"/>
                    </a:ext>
                  </a:extLst>
                </a:hlinkClick>
              </a:rPr>
              <a:t>Andrey Matveev</a:t>
            </a:r>
            <a:r>
              <a:rPr lang="en" sz="1000">
                <a:solidFill>
                  <a:schemeClr val="lt1"/>
                </a:solidFill>
                <a:latin typeface="Roboto"/>
                <a:ea typeface="Roboto"/>
                <a:cs typeface="Roboto"/>
                <a:sym typeface="Roboto"/>
              </a:rPr>
              <a:t> via Unsplash</a:t>
            </a:r>
            <a:endParaRPr sz="1000">
              <a:solidFill>
                <a:schemeClr val="lt1"/>
              </a:solidFill>
              <a:latin typeface="Roboto"/>
              <a:ea typeface="Roboto"/>
              <a:cs typeface="Roboto"/>
              <a:sym typeface="Roboto"/>
            </a:endParaRPr>
          </a:p>
        </p:txBody>
      </p:sp>
      <p:cxnSp>
        <p:nvCxnSpPr>
          <p:cNvPr id="291" name="Google Shape;291;p23"/>
          <p:cNvCxnSpPr>
            <a:stCxn id="287" idx="3"/>
            <a:endCxn id="289" idx="1"/>
          </p:cNvCxnSpPr>
          <p:nvPr/>
        </p:nvCxnSpPr>
        <p:spPr>
          <a:xfrm>
            <a:off x="3043000" y="2912383"/>
            <a:ext cx="4104600" cy="554100"/>
          </a:xfrm>
          <a:prstGeom prst="straightConnector1">
            <a:avLst/>
          </a:prstGeom>
          <a:noFill/>
          <a:ln cap="flat" cmpd="sng" w="38100">
            <a:solidFill>
              <a:srgbClr val="9B59B6"/>
            </a:solidFill>
            <a:prstDash val="solid"/>
            <a:round/>
            <a:headEnd len="med" w="med" type="none"/>
            <a:tailEnd len="med" w="med" type="triangle"/>
          </a:ln>
        </p:spPr>
      </p:cxnSp>
      <p:cxnSp>
        <p:nvCxnSpPr>
          <p:cNvPr id="292" name="Google Shape;292;p23"/>
          <p:cNvCxnSpPr>
            <a:stCxn id="285" idx="1"/>
            <a:endCxn id="293" idx="3"/>
          </p:cNvCxnSpPr>
          <p:nvPr/>
        </p:nvCxnSpPr>
        <p:spPr>
          <a:xfrm flipH="1">
            <a:off x="1392100" y="3451658"/>
            <a:ext cx="661800" cy="269400"/>
          </a:xfrm>
          <a:prstGeom prst="straightConnector1">
            <a:avLst/>
          </a:prstGeom>
          <a:noFill/>
          <a:ln cap="flat" cmpd="sng" w="38100">
            <a:solidFill>
              <a:schemeClr val="accent1"/>
            </a:solidFill>
            <a:prstDash val="solid"/>
            <a:round/>
            <a:headEnd len="med" w="med" type="none"/>
            <a:tailEnd len="med" w="med" type="none"/>
          </a:ln>
        </p:spPr>
      </p:cxnSp>
      <p:sp>
        <p:nvSpPr>
          <p:cNvPr id="293" name="Google Shape;293;p23"/>
          <p:cNvSpPr txBox="1"/>
          <p:nvPr/>
        </p:nvSpPr>
        <p:spPr>
          <a:xfrm>
            <a:off x="133625" y="3335549"/>
            <a:ext cx="1258500" cy="771300"/>
          </a:xfrm>
          <a:prstGeom prst="rect">
            <a:avLst/>
          </a:prstGeom>
          <a:noFill/>
          <a:ln cap="flat" cmpd="sng" w="38100">
            <a:solidFill>
              <a:schemeClr val="accent4"/>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2"/>
                </a:solidFill>
                <a:latin typeface="Inter"/>
                <a:ea typeface="Inter"/>
                <a:cs typeface="Inter"/>
                <a:sym typeface="Inter"/>
              </a:rPr>
              <a:t>The graphics card (GPU)</a:t>
            </a:r>
            <a:endParaRPr>
              <a:solidFill>
                <a:schemeClr val="dk2"/>
              </a:solidFill>
              <a:latin typeface="Inter"/>
              <a:ea typeface="Inter"/>
              <a:cs typeface="Inter"/>
              <a:sym typeface="Inter"/>
            </a:endParaRPr>
          </a:p>
        </p:txBody>
      </p:sp>
      <p:sp>
        <p:nvSpPr>
          <p:cNvPr id="294" name="Google Shape;294;p23"/>
          <p:cNvSpPr txBox="1"/>
          <p:nvPr/>
        </p:nvSpPr>
        <p:spPr>
          <a:xfrm>
            <a:off x="169450" y="1775908"/>
            <a:ext cx="1258500" cy="1087800"/>
          </a:xfrm>
          <a:prstGeom prst="rect">
            <a:avLst/>
          </a:prstGeom>
          <a:noFill/>
          <a:ln cap="flat" cmpd="sng" w="38100">
            <a:solidFill>
              <a:schemeClr val="accent5"/>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2"/>
                </a:solidFill>
                <a:latin typeface="Inter"/>
                <a:ea typeface="Inter"/>
                <a:cs typeface="Inter"/>
                <a:sym typeface="Inter"/>
              </a:rPr>
              <a:t>The CPU is covered by a fan to keep it cool.</a:t>
            </a:r>
            <a:endParaRPr>
              <a:solidFill>
                <a:schemeClr val="dk2"/>
              </a:solidFill>
              <a:latin typeface="Inter"/>
              <a:ea typeface="Inter"/>
              <a:cs typeface="Inter"/>
              <a:sym typeface="Inter"/>
            </a:endParaRPr>
          </a:p>
        </p:txBody>
      </p:sp>
      <p:cxnSp>
        <p:nvCxnSpPr>
          <p:cNvPr id="295" name="Google Shape;295;p23"/>
          <p:cNvCxnSpPr>
            <a:stCxn id="294" idx="3"/>
            <a:endCxn id="287" idx="1"/>
          </p:cNvCxnSpPr>
          <p:nvPr/>
        </p:nvCxnSpPr>
        <p:spPr>
          <a:xfrm>
            <a:off x="1427950" y="2319808"/>
            <a:ext cx="935400" cy="592500"/>
          </a:xfrm>
          <a:prstGeom prst="straightConnector1">
            <a:avLst/>
          </a:prstGeom>
          <a:noFill/>
          <a:ln cap="flat" cmpd="sng" w="38100">
            <a:solidFill>
              <a:schemeClr val="accent5"/>
            </a:solidFill>
            <a:prstDash val="solid"/>
            <a:round/>
            <a:headEnd len="med" w="med" type="none"/>
            <a:tailEnd len="med" w="med" type="none"/>
          </a:ln>
        </p:spPr>
      </p:cxn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24"/>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GPUs vs CPUs</a:t>
            </a:r>
            <a:endParaRPr>
              <a:solidFill>
                <a:srgbClr val="25326F"/>
              </a:solidFill>
              <a:latin typeface="Francois One"/>
              <a:ea typeface="Francois One"/>
              <a:cs typeface="Francois One"/>
              <a:sym typeface="Francois One"/>
            </a:endParaRPr>
          </a:p>
        </p:txBody>
      </p:sp>
      <p:sp>
        <p:nvSpPr>
          <p:cNvPr id="301" name="Google Shape;301;p24"/>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302" name="Google Shape;302;p24"/>
          <p:cNvSpPr txBox="1"/>
          <p:nvPr>
            <p:ph idx="1" type="body"/>
          </p:nvPr>
        </p:nvSpPr>
        <p:spPr>
          <a:xfrm>
            <a:off x="311700" y="1152475"/>
            <a:ext cx="5580600" cy="37959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 sz="1600"/>
              <a:t>CPUs are better for jobs when the computer has to make lots of different decisions in order, while GPUs are better when the same type of calculation needs to happen many times at once.</a:t>
            </a:r>
            <a:endParaRPr sz="1600"/>
          </a:p>
          <a:p>
            <a:pPr indent="0" lvl="0" marL="0" marR="0" rtl="0" algn="l">
              <a:lnSpc>
                <a:spcPct val="100000"/>
              </a:lnSpc>
              <a:spcBef>
                <a:spcPts val="1600"/>
              </a:spcBef>
              <a:spcAft>
                <a:spcPts val="0"/>
              </a:spcAft>
              <a:buNone/>
            </a:pPr>
            <a:r>
              <a:rPr b="1" lang="en" sz="1600"/>
              <a:t>Best for CPU:</a:t>
            </a:r>
            <a:endParaRPr sz="1600"/>
          </a:p>
          <a:p>
            <a:pPr indent="-330200" lvl="0" marL="457200" marR="0" rtl="0" algn="l">
              <a:lnSpc>
                <a:spcPct val="100000"/>
              </a:lnSpc>
              <a:spcBef>
                <a:spcPts val="0"/>
              </a:spcBef>
              <a:spcAft>
                <a:spcPts val="0"/>
              </a:spcAft>
              <a:buSzPts val="1600"/>
              <a:buChar char="●"/>
            </a:pPr>
            <a:r>
              <a:rPr i="1" lang="en" sz="1600"/>
              <a:t>Simple coding tasks</a:t>
            </a:r>
            <a:r>
              <a:rPr lang="en" sz="1600"/>
              <a:t>: can follow instructions in order</a:t>
            </a:r>
            <a:endParaRPr sz="1600"/>
          </a:p>
          <a:p>
            <a:pPr indent="-330200" lvl="0" marL="457200" marR="0" rtl="0" algn="l">
              <a:lnSpc>
                <a:spcPct val="100000"/>
              </a:lnSpc>
              <a:spcBef>
                <a:spcPts val="0"/>
              </a:spcBef>
              <a:spcAft>
                <a:spcPts val="0"/>
              </a:spcAft>
              <a:buSzPts val="1600"/>
              <a:buChar char="●"/>
            </a:pPr>
            <a:r>
              <a:rPr i="1" lang="en" sz="1600"/>
              <a:t>Running a spreadsheet with formulas</a:t>
            </a:r>
            <a:r>
              <a:rPr lang="en" sz="1600"/>
              <a:t>: the formulas usually depend on each other</a:t>
            </a:r>
            <a:endParaRPr b="1" sz="1600"/>
          </a:p>
          <a:p>
            <a:pPr indent="0" lvl="0" marL="0" marR="0" rtl="0" algn="l">
              <a:lnSpc>
                <a:spcPct val="100000"/>
              </a:lnSpc>
              <a:spcBef>
                <a:spcPts val="1600"/>
              </a:spcBef>
              <a:spcAft>
                <a:spcPts val="0"/>
              </a:spcAft>
              <a:buNone/>
            </a:pPr>
            <a:r>
              <a:rPr b="1" lang="en" sz="1600"/>
              <a:t>Best for GPU</a:t>
            </a:r>
            <a:r>
              <a:rPr lang="en" sz="1600"/>
              <a:t>: </a:t>
            </a:r>
            <a:endParaRPr sz="1600"/>
          </a:p>
          <a:p>
            <a:pPr indent="-330200" lvl="0" marL="457200" marR="0" rtl="0" algn="l">
              <a:lnSpc>
                <a:spcPct val="100000"/>
              </a:lnSpc>
              <a:spcBef>
                <a:spcPts val="0"/>
              </a:spcBef>
              <a:spcAft>
                <a:spcPts val="0"/>
              </a:spcAft>
              <a:buSzPts val="1600"/>
              <a:buChar char="●"/>
            </a:pPr>
            <a:r>
              <a:rPr i="1" lang="en" sz="1600"/>
              <a:t>video editing</a:t>
            </a:r>
            <a:r>
              <a:rPr lang="en" sz="1600"/>
              <a:t>: can process multiple frames at once,</a:t>
            </a:r>
            <a:endParaRPr sz="1600"/>
          </a:p>
          <a:p>
            <a:pPr indent="-330200" lvl="0" marL="457200" marR="0" rtl="0" algn="l">
              <a:lnSpc>
                <a:spcPct val="100000"/>
              </a:lnSpc>
              <a:spcBef>
                <a:spcPts val="0"/>
              </a:spcBef>
              <a:spcAft>
                <a:spcPts val="0"/>
              </a:spcAft>
              <a:buSzPts val="1600"/>
              <a:buChar char="●"/>
            </a:pPr>
            <a:r>
              <a:rPr i="1" lang="en" sz="1600"/>
              <a:t>3D animation</a:t>
            </a:r>
            <a:r>
              <a:rPr lang="en" sz="1600"/>
              <a:t>: can render many scenes in parallel </a:t>
            </a:r>
            <a:endParaRPr sz="1600"/>
          </a:p>
          <a:p>
            <a:pPr indent="-330200" lvl="0" marL="457200" marR="0" rtl="0" algn="l">
              <a:lnSpc>
                <a:spcPct val="100000"/>
              </a:lnSpc>
              <a:spcBef>
                <a:spcPts val="0"/>
              </a:spcBef>
              <a:spcAft>
                <a:spcPts val="0"/>
              </a:spcAft>
              <a:buSzPts val="1600"/>
              <a:buChar char="●"/>
            </a:pPr>
            <a:r>
              <a:rPr i="1" lang="en" sz="1600"/>
              <a:t>Training and Running LLMs</a:t>
            </a:r>
            <a:r>
              <a:rPr lang="en" sz="1600"/>
              <a:t>: the transformer layers can happen all at the same time</a:t>
            </a:r>
            <a:endParaRPr sz="1600"/>
          </a:p>
          <a:p>
            <a:pPr indent="0" lvl="0" marL="0" marR="0" rtl="0" algn="l">
              <a:lnSpc>
                <a:spcPct val="150000"/>
              </a:lnSpc>
              <a:spcBef>
                <a:spcPts val="1600"/>
              </a:spcBef>
              <a:spcAft>
                <a:spcPts val="0"/>
              </a:spcAft>
              <a:buNone/>
            </a:pPr>
            <a:r>
              <a:t/>
            </a:r>
            <a:endParaRPr sz="1600"/>
          </a:p>
          <a:p>
            <a:pPr indent="0" lvl="0" marL="0" marR="0" rtl="0" algn="l">
              <a:lnSpc>
                <a:spcPct val="150000"/>
              </a:lnSpc>
              <a:spcBef>
                <a:spcPts val="1600"/>
              </a:spcBef>
              <a:spcAft>
                <a:spcPts val="1600"/>
              </a:spcAft>
              <a:buNone/>
            </a:pPr>
            <a:r>
              <a:t/>
            </a:r>
            <a:endParaRPr sz="1600"/>
          </a:p>
        </p:txBody>
      </p:sp>
      <p:sp>
        <p:nvSpPr>
          <p:cNvPr id="303" name="Google Shape;303;p24"/>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304" name="Google Shape;304;p24"/>
          <p:cNvPicPr preferRelativeResize="0"/>
          <p:nvPr/>
        </p:nvPicPr>
        <p:blipFill>
          <a:blip r:embed="rId3">
            <a:alphaModFix/>
          </a:blip>
          <a:stretch>
            <a:fillRect/>
          </a:stretch>
        </p:blipFill>
        <p:spPr>
          <a:xfrm>
            <a:off x="6078251" y="418585"/>
            <a:ext cx="2872135" cy="2150177"/>
          </a:xfrm>
          <a:prstGeom prst="rect">
            <a:avLst/>
          </a:prstGeom>
          <a:noFill/>
          <a:ln cap="flat" cmpd="sng" w="8475">
            <a:solidFill>
              <a:schemeClr val="accent2"/>
            </a:solidFill>
            <a:prstDash val="solid"/>
            <a:round/>
            <a:headEnd len="sm" w="sm" type="none"/>
            <a:tailEnd len="sm" w="sm" type="none"/>
          </a:ln>
        </p:spPr>
      </p:pic>
      <p:sp>
        <p:nvSpPr>
          <p:cNvPr id="305" name="Google Shape;305;p24"/>
          <p:cNvSpPr txBox="1"/>
          <p:nvPr/>
        </p:nvSpPr>
        <p:spPr>
          <a:xfrm>
            <a:off x="6078225" y="2568776"/>
            <a:ext cx="2872200" cy="305700"/>
          </a:xfrm>
          <a:prstGeom prst="rect">
            <a:avLst/>
          </a:prstGeom>
          <a:solidFill>
            <a:schemeClr val="dk2"/>
          </a:solidFill>
          <a:ln cap="flat" cmpd="sng" w="9525">
            <a:solidFill>
              <a:srgbClr val="595959"/>
            </a:solidFill>
            <a:prstDash val="solid"/>
            <a:round/>
            <a:headEnd len="sm" w="sm" type="none"/>
            <a:tailEnd len="sm" w="sm" type="none"/>
          </a:ln>
        </p:spPr>
        <p:txBody>
          <a:bodyPr anchorCtr="0" anchor="t" bIns="81450" lIns="81450" spcFirstLastPara="1" rIns="81450" wrap="square" tIns="81450">
            <a:noAutofit/>
          </a:bodyPr>
          <a:lstStyle/>
          <a:p>
            <a:pPr indent="0" lvl="0" marL="0" rtl="0" algn="ctr">
              <a:spcBef>
                <a:spcPts val="0"/>
              </a:spcBef>
              <a:spcAft>
                <a:spcPts val="0"/>
              </a:spcAft>
              <a:buNone/>
            </a:pPr>
            <a:r>
              <a:rPr lang="en" sz="980">
                <a:solidFill>
                  <a:schemeClr val="lt1"/>
                </a:solidFill>
                <a:latin typeface="Roboto"/>
                <a:ea typeface="Roboto"/>
                <a:cs typeface="Roboto"/>
                <a:sym typeface="Roboto"/>
              </a:rPr>
              <a:t>Screenshot from </a:t>
            </a:r>
            <a:r>
              <a:rPr lang="en" sz="980" u="sng">
                <a:solidFill>
                  <a:schemeClr val="lt1"/>
                </a:solidFill>
                <a:latin typeface="Roboto"/>
                <a:ea typeface="Roboto"/>
                <a:cs typeface="Roboto"/>
                <a:sym typeface="Roboto"/>
                <a:hlinkClick r:id="rId4">
                  <a:extLst>
                    <a:ext uri="{A12FA001-AC4F-418D-AE19-62706E023703}">
                      <ahyp:hlinkClr val="tx"/>
                    </a:ext>
                  </a:extLst>
                </a:hlinkClick>
              </a:rPr>
              <a:t>Associated Press video</a:t>
            </a:r>
            <a:endParaRPr sz="980">
              <a:solidFill>
                <a:schemeClr val="lt1"/>
              </a:solidFill>
              <a:latin typeface="Roboto"/>
              <a:ea typeface="Roboto"/>
              <a:cs typeface="Roboto"/>
              <a:sym typeface="Roboto"/>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25"/>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Activity 6.01: GPU vs CPU</a:t>
            </a:r>
            <a:endParaRPr>
              <a:solidFill>
                <a:srgbClr val="25326F"/>
              </a:solidFill>
              <a:latin typeface="Francois One"/>
              <a:ea typeface="Francois One"/>
              <a:cs typeface="Francois One"/>
              <a:sym typeface="Francois One"/>
            </a:endParaRPr>
          </a:p>
        </p:txBody>
      </p:sp>
      <p:sp>
        <p:nvSpPr>
          <p:cNvPr id="311" name="Google Shape;311;p25"/>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312" name="Google Shape;312;p25"/>
          <p:cNvSpPr txBox="1"/>
          <p:nvPr>
            <p:ph idx="1" type="body"/>
          </p:nvPr>
        </p:nvSpPr>
        <p:spPr>
          <a:xfrm>
            <a:off x="311700" y="1152475"/>
            <a:ext cx="8520600" cy="37959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sz="1600" u="sng">
                <a:solidFill>
                  <a:schemeClr val="hlink"/>
                </a:solidFill>
                <a:hlinkClick r:id="rId3"/>
              </a:rPr>
              <a:t>Complete the activity on the platform here.</a:t>
            </a:r>
            <a:endParaRPr sz="1600"/>
          </a:p>
          <a:p>
            <a:pPr indent="0" lvl="0" marL="0" rtl="0" algn="l">
              <a:lnSpc>
                <a:spcPct val="100000"/>
              </a:lnSpc>
              <a:spcBef>
                <a:spcPts val="0"/>
              </a:spcBef>
              <a:spcAft>
                <a:spcPts val="0"/>
              </a:spcAft>
              <a:buClr>
                <a:schemeClr val="dk1"/>
              </a:buClr>
              <a:buSzPts val="1100"/>
              <a:buFont typeface="Arial"/>
              <a:buNone/>
            </a:pPr>
            <a:r>
              <a:t/>
            </a:r>
            <a:endParaRPr sz="1600"/>
          </a:p>
          <a:p>
            <a:pPr indent="0" lvl="0" marL="0" rtl="0" algn="l">
              <a:lnSpc>
                <a:spcPct val="100000"/>
              </a:lnSpc>
              <a:spcBef>
                <a:spcPts val="0"/>
              </a:spcBef>
              <a:spcAft>
                <a:spcPts val="0"/>
              </a:spcAft>
              <a:buClr>
                <a:schemeClr val="dk1"/>
              </a:buClr>
              <a:buSzPts val="1100"/>
              <a:buFont typeface="Arial"/>
              <a:buNone/>
            </a:pPr>
            <a:r>
              <a:rPr lang="en" sz="1600" u="sng">
                <a:solidFill>
                  <a:schemeClr val="hlink"/>
                </a:solidFill>
                <a:hlinkClick r:id="rId4"/>
              </a:rPr>
              <a:t>Worksheet can be downloaded here.</a:t>
            </a:r>
            <a:endParaRPr sz="1600"/>
          </a:p>
        </p:txBody>
      </p:sp>
      <p:sp>
        <p:nvSpPr>
          <p:cNvPr id="313" name="Google Shape;313;p25"/>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26"/>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Data Centres</a:t>
            </a:r>
            <a:endParaRPr>
              <a:solidFill>
                <a:srgbClr val="25326F"/>
              </a:solidFill>
              <a:latin typeface="Francois One"/>
              <a:ea typeface="Francois One"/>
              <a:cs typeface="Francois One"/>
              <a:sym typeface="Francois One"/>
            </a:endParaRPr>
          </a:p>
        </p:txBody>
      </p:sp>
      <p:sp>
        <p:nvSpPr>
          <p:cNvPr id="319" name="Google Shape;319;p26"/>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320" name="Google Shape;320;p26"/>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321" name="Google Shape;321;p26" title="Data Center.mp4">
            <a:hlinkClick r:id="rId3"/>
          </p:cNvPr>
          <p:cNvPicPr preferRelativeResize="0"/>
          <p:nvPr/>
        </p:nvPicPr>
        <p:blipFill>
          <a:blip r:embed="rId4">
            <a:alphaModFix/>
          </a:blip>
          <a:stretch>
            <a:fillRect/>
          </a:stretch>
        </p:blipFill>
        <p:spPr>
          <a:xfrm>
            <a:off x="1677563" y="1096400"/>
            <a:ext cx="5788874" cy="3256250"/>
          </a:xfrm>
          <a:prstGeom prst="rect">
            <a:avLst/>
          </a:prstGeom>
          <a:noFill/>
          <a:ln>
            <a:noFill/>
          </a:ln>
        </p:spPr>
      </p:pic>
      <p:sp>
        <p:nvSpPr>
          <p:cNvPr id="322" name="Google Shape;322;p26"/>
          <p:cNvSpPr txBox="1"/>
          <p:nvPr/>
        </p:nvSpPr>
        <p:spPr>
          <a:xfrm>
            <a:off x="1677575" y="4348575"/>
            <a:ext cx="5788800" cy="3147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100">
                <a:solidFill>
                  <a:schemeClr val="accent6"/>
                </a:solidFill>
                <a:latin typeface="Roboto"/>
                <a:ea typeface="Roboto"/>
                <a:cs typeface="Roboto"/>
                <a:sym typeface="Roboto"/>
              </a:rPr>
              <a:t>This video is part of the Amazon future engineer Career Tour, available on Kahoot.com</a:t>
            </a:r>
            <a:endParaRPr sz="1100">
              <a:solidFill>
                <a:schemeClr val="accent6"/>
              </a:solidFill>
              <a:latin typeface="Roboto"/>
              <a:ea typeface="Roboto"/>
              <a:cs typeface="Roboto"/>
              <a:sym typeface="Robo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1"/>
                                        </p:tgtEl>
                                        <p:attrNameLst>
                                          <p:attrName>style.visibility</p:attrName>
                                        </p:attrNameLst>
                                      </p:cBhvr>
                                      <p:to>
                                        <p:strVal val="visible"/>
                                      </p:to>
                                    </p:set>
                                    <p:animEffect filter="fade" transition="in">
                                      <p:cBhvr>
                                        <p:cTn dur="1000"/>
                                        <p:tgtEl>
                                          <p:spTgt spid="3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p27"/>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Question</a:t>
            </a:r>
            <a:endParaRPr>
              <a:solidFill>
                <a:srgbClr val="25326F"/>
              </a:solidFill>
              <a:latin typeface="Francois One"/>
              <a:ea typeface="Francois One"/>
              <a:cs typeface="Francois One"/>
              <a:sym typeface="Francois One"/>
            </a:endParaRPr>
          </a:p>
        </p:txBody>
      </p:sp>
      <p:sp>
        <p:nvSpPr>
          <p:cNvPr id="328" name="Google Shape;328;p27"/>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329" name="Google Shape;329;p27"/>
          <p:cNvSpPr txBox="1"/>
          <p:nvPr>
            <p:ph idx="1" type="body"/>
          </p:nvPr>
        </p:nvSpPr>
        <p:spPr>
          <a:xfrm>
            <a:off x="263238" y="1178150"/>
            <a:ext cx="8520600" cy="3795900"/>
          </a:xfrm>
          <a:prstGeom prst="rect">
            <a:avLst/>
          </a:prstGeom>
        </p:spPr>
        <p:txBody>
          <a:bodyPr anchorCtr="0" anchor="t" bIns="91425" lIns="91425" spcFirstLastPara="1" rIns="91425" wrap="square" tIns="91425">
            <a:noAutofit/>
          </a:bodyPr>
          <a:lstStyle/>
          <a:p>
            <a:pPr indent="-298450" lvl="0" marL="914400" rtl="0" algn="l">
              <a:spcBef>
                <a:spcPts val="0"/>
              </a:spcBef>
              <a:spcAft>
                <a:spcPts val="0"/>
              </a:spcAft>
              <a:buClr>
                <a:schemeClr val="dk1"/>
              </a:buClr>
              <a:buSzPts val="1100"/>
              <a:buFont typeface="Arial"/>
              <a:buChar char="●"/>
            </a:pPr>
            <a:r>
              <a:rPr lang="en" sz="1600"/>
              <a:t>Is Dr Nashlie in the cloud right now?</a:t>
            </a:r>
            <a:endParaRPr sz="1600"/>
          </a:p>
          <a:p>
            <a:pPr indent="0" lvl="0" marL="0" marR="0" rtl="0" algn="l">
              <a:lnSpc>
                <a:spcPct val="150000"/>
              </a:lnSpc>
              <a:spcBef>
                <a:spcPts val="0"/>
              </a:spcBef>
              <a:spcAft>
                <a:spcPts val="1600"/>
              </a:spcAft>
              <a:buNone/>
            </a:pPr>
            <a:r>
              <a:t/>
            </a:r>
            <a:endParaRPr sz="1600"/>
          </a:p>
        </p:txBody>
      </p:sp>
      <p:sp>
        <p:nvSpPr>
          <p:cNvPr id="330" name="Google Shape;330;p27"/>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331" name="Google Shape;331;p27"/>
          <p:cNvPicPr preferRelativeResize="0"/>
          <p:nvPr/>
        </p:nvPicPr>
        <p:blipFill>
          <a:blip r:embed="rId3">
            <a:alphaModFix/>
          </a:blip>
          <a:stretch>
            <a:fillRect/>
          </a:stretch>
        </p:blipFill>
        <p:spPr>
          <a:xfrm>
            <a:off x="3611172" y="2526300"/>
            <a:ext cx="1824724" cy="182472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sp>
        <p:nvSpPr>
          <p:cNvPr id="336" name="Google Shape;336;p28"/>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Cloud Computing</a:t>
            </a:r>
            <a:endParaRPr>
              <a:solidFill>
                <a:srgbClr val="25326F"/>
              </a:solidFill>
              <a:latin typeface="Francois One"/>
              <a:ea typeface="Francois One"/>
              <a:cs typeface="Francois One"/>
              <a:sym typeface="Francois One"/>
            </a:endParaRPr>
          </a:p>
        </p:txBody>
      </p:sp>
      <p:sp>
        <p:nvSpPr>
          <p:cNvPr id="337" name="Google Shape;337;p28"/>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338" name="Google Shape;338;p28"/>
          <p:cNvSpPr txBox="1"/>
          <p:nvPr>
            <p:ph idx="1" type="body"/>
          </p:nvPr>
        </p:nvSpPr>
        <p:spPr>
          <a:xfrm>
            <a:off x="311700" y="1152475"/>
            <a:ext cx="8520600" cy="3795900"/>
          </a:xfrm>
          <a:prstGeom prst="rect">
            <a:avLst/>
          </a:prstGeom>
        </p:spPr>
        <p:txBody>
          <a:bodyPr anchorCtr="0" anchor="t" bIns="91425" lIns="91425" spcFirstLastPara="1" rIns="91425" wrap="square" tIns="91425">
            <a:noAutofit/>
          </a:bodyPr>
          <a:lstStyle/>
          <a:p>
            <a:pPr indent="0" lvl="0" marL="914400" rtl="0" algn="l">
              <a:spcBef>
                <a:spcPts val="0"/>
              </a:spcBef>
              <a:spcAft>
                <a:spcPts val="0"/>
              </a:spcAft>
              <a:buNone/>
            </a:pPr>
            <a:r>
              <a:t/>
            </a:r>
            <a:endParaRPr sz="1600"/>
          </a:p>
          <a:p>
            <a:pPr indent="0" lvl="0" marL="0" marR="0" rtl="0" algn="l">
              <a:lnSpc>
                <a:spcPct val="150000"/>
              </a:lnSpc>
              <a:spcBef>
                <a:spcPts val="0"/>
              </a:spcBef>
              <a:spcAft>
                <a:spcPts val="1600"/>
              </a:spcAft>
              <a:buNone/>
            </a:pPr>
            <a:r>
              <a:t/>
            </a:r>
            <a:endParaRPr sz="1600"/>
          </a:p>
        </p:txBody>
      </p:sp>
      <p:sp>
        <p:nvSpPr>
          <p:cNvPr id="339" name="Google Shape;339;p28"/>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340" name="Google Shape;340;p28" title="TheCloudTrimmed.mp4">
            <a:hlinkClick r:id="rId3"/>
          </p:cNvPr>
          <p:cNvPicPr preferRelativeResize="0"/>
          <p:nvPr/>
        </p:nvPicPr>
        <p:blipFill>
          <a:blip r:embed="rId4">
            <a:alphaModFix/>
          </a:blip>
          <a:stretch>
            <a:fillRect/>
          </a:stretch>
        </p:blipFill>
        <p:spPr>
          <a:xfrm>
            <a:off x="1808250" y="1206150"/>
            <a:ext cx="5658000" cy="3184205"/>
          </a:xfrm>
          <a:prstGeom prst="rect">
            <a:avLst/>
          </a:prstGeom>
          <a:noFill/>
          <a:ln>
            <a:noFill/>
          </a:ln>
        </p:spPr>
      </p:pic>
      <p:sp>
        <p:nvSpPr>
          <p:cNvPr id="341" name="Google Shape;341;p28"/>
          <p:cNvSpPr txBox="1"/>
          <p:nvPr/>
        </p:nvSpPr>
        <p:spPr>
          <a:xfrm>
            <a:off x="1808250" y="4348525"/>
            <a:ext cx="5658000" cy="3147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100">
                <a:solidFill>
                  <a:schemeClr val="accent6"/>
                </a:solidFill>
                <a:latin typeface="Roboto"/>
                <a:ea typeface="Roboto"/>
                <a:cs typeface="Roboto"/>
                <a:sym typeface="Roboto"/>
              </a:rPr>
              <a:t>This video is part of the Amazon future engineer Career Tour, available on Kahoot.com</a:t>
            </a:r>
            <a:endParaRPr sz="1100">
              <a:solidFill>
                <a:schemeClr val="accent6"/>
              </a:solidFill>
              <a:latin typeface="Roboto"/>
              <a:ea typeface="Roboto"/>
              <a:cs typeface="Roboto"/>
              <a:sym typeface="Robo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0"/>
                                        </p:tgtEl>
                                        <p:attrNameLst>
                                          <p:attrName>style.visibility</p:attrName>
                                        </p:attrNameLst>
                                      </p:cBhvr>
                                      <p:to>
                                        <p:strVal val="visible"/>
                                      </p:to>
                                    </p:set>
                                    <p:animEffect filter="fade" transition="in">
                                      <p:cBhvr>
                                        <p:cTn dur="1000"/>
                                        <p:tgtEl>
                                          <p:spTgt spid="3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29"/>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Data Centres and Cloud Computing </a:t>
            </a:r>
            <a:endParaRPr>
              <a:solidFill>
                <a:srgbClr val="25326F"/>
              </a:solidFill>
              <a:latin typeface="Francois One"/>
              <a:ea typeface="Francois One"/>
              <a:cs typeface="Francois One"/>
              <a:sym typeface="Francois One"/>
            </a:endParaRPr>
          </a:p>
        </p:txBody>
      </p:sp>
      <p:sp>
        <p:nvSpPr>
          <p:cNvPr id="347" name="Google Shape;347;p29"/>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348" name="Google Shape;348;p29"/>
          <p:cNvSpPr txBox="1"/>
          <p:nvPr>
            <p:ph idx="1" type="body"/>
          </p:nvPr>
        </p:nvSpPr>
        <p:spPr>
          <a:xfrm>
            <a:off x="311700" y="1152475"/>
            <a:ext cx="5953200" cy="37959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lang="en" sz="1600"/>
              <a:t>Cloud computing means using powerful computers in data centres through the internet.</a:t>
            </a:r>
            <a:endParaRPr sz="1600"/>
          </a:p>
          <a:p>
            <a:pPr indent="0" lvl="0" marL="0" marR="0" rtl="0" algn="l">
              <a:lnSpc>
                <a:spcPct val="150000"/>
              </a:lnSpc>
              <a:spcBef>
                <a:spcPts val="1600"/>
              </a:spcBef>
              <a:spcAft>
                <a:spcPts val="0"/>
              </a:spcAft>
              <a:buNone/>
            </a:pPr>
            <a:r>
              <a:rPr lang="en" sz="1600"/>
              <a:t>When you save a file to Google Drive, stream a video, or ask a chatbot a question, your laptop is often sending information to a data centre. The data centre does the hard work, stores the information, or sends back the result.</a:t>
            </a:r>
            <a:endParaRPr sz="1600"/>
          </a:p>
          <a:p>
            <a:pPr indent="0" lvl="0" marL="0" marR="0" rtl="0" algn="l">
              <a:lnSpc>
                <a:spcPct val="150000"/>
              </a:lnSpc>
              <a:spcBef>
                <a:spcPts val="1600"/>
              </a:spcBef>
              <a:spcAft>
                <a:spcPts val="1600"/>
              </a:spcAft>
              <a:buNone/>
            </a:pPr>
            <a:r>
              <a:rPr lang="en" sz="1600"/>
              <a:t>“The cloud” is not really floating in the sky. It is made of physical buildings filled with real computers with powerful computer chips.</a:t>
            </a:r>
            <a:endParaRPr sz="1600"/>
          </a:p>
        </p:txBody>
      </p:sp>
      <p:sp>
        <p:nvSpPr>
          <p:cNvPr id="349" name="Google Shape;349;p29"/>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350" name="Google Shape;350;p29" title="engin-akyurt-gJILnne_HFg-unsplash.jpg"/>
          <p:cNvPicPr preferRelativeResize="0"/>
          <p:nvPr/>
        </p:nvPicPr>
        <p:blipFill>
          <a:blip r:embed="rId3">
            <a:alphaModFix/>
          </a:blip>
          <a:stretch>
            <a:fillRect/>
          </a:stretch>
        </p:blipFill>
        <p:spPr>
          <a:xfrm>
            <a:off x="6262225" y="1244850"/>
            <a:ext cx="2785700" cy="1856676"/>
          </a:xfrm>
          <a:prstGeom prst="rect">
            <a:avLst/>
          </a:prstGeom>
          <a:noFill/>
          <a:ln cap="flat" cmpd="sng" w="9525">
            <a:solidFill>
              <a:schemeClr val="accent2"/>
            </a:solidFill>
            <a:prstDash val="solid"/>
            <a:round/>
            <a:headEnd len="sm" w="sm" type="none"/>
            <a:tailEnd len="sm" w="sm" type="none"/>
          </a:ln>
        </p:spPr>
      </p:pic>
      <p:sp>
        <p:nvSpPr>
          <p:cNvPr id="351" name="Google Shape;351;p29"/>
          <p:cNvSpPr txBox="1"/>
          <p:nvPr/>
        </p:nvSpPr>
        <p:spPr>
          <a:xfrm>
            <a:off x="6262225" y="3124600"/>
            <a:ext cx="2785800" cy="311400"/>
          </a:xfrm>
          <a:prstGeom prst="rect">
            <a:avLst/>
          </a:prstGeom>
          <a:solidFill>
            <a:schemeClr val="dk2"/>
          </a:solidFill>
          <a:ln cap="flat" cmpd="sng" w="9525">
            <a:solidFill>
              <a:srgbClr val="595959"/>
            </a:solidFill>
            <a:prstDash val="solid"/>
            <a:round/>
            <a:headEnd len="sm" w="sm" type="none"/>
            <a:tailEnd len="sm" w="sm" type="none"/>
          </a:ln>
        </p:spPr>
        <p:txBody>
          <a:bodyPr anchorCtr="0" anchor="t" bIns="81450" lIns="81450" spcFirstLastPara="1" rIns="81450" wrap="square" tIns="81450">
            <a:noAutofit/>
          </a:bodyPr>
          <a:lstStyle/>
          <a:p>
            <a:pPr indent="0" lvl="0" marL="0" rtl="0" algn="ctr">
              <a:spcBef>
                <a:spcPts val="0"/>
              </a:spcBef>
              <a:spcAft>
                <a:spcPts val="0"/>
              </a:spcAft>
              <a:buNone/>
            </a:pPr>
            <a:r>
              <a:rPr lang="en" sz="1100">
                <a:solidFill>
                  <a:schemeClr val="lt1"/>
                </a:solidFill>
                <a:latin typeface="Roboto"/>
                <a:ea typeface="Roboto"/>
                <a:cs typeface="Roboto"/>
                <a:sym typeface="Roboto"/>
              </a:rPr>
              <a:t>Photo by</a:t>
            </a:r>
            <a:r>
              <a:rPr lang="en" sz="1100">
                <a:solidFill>
                  <a:schemeClr val="lt1"/>
                </a:solidFill>
                <a:uFill>
                  <a:noFill/>
                </a:uFill>
                <a:latin typeface="Roboto"/>
                <a:ea typeface="Roboto"/>
                <a:cs typeface="Roboto"/>
                <a:sym typeface="Roboto"/>
                <a:hlinkClick r:id="rId4">
                  <a:extLst>
                    <a:ext uri="{A12FA001-AC4F-418D-AE19-62706E023703}">
                      <ahyp:hlinkClr val="tx"/>
                    </a:ext>
                  </a:extLst>
                </a:hlinkClick>
              </a:rPr>
              <a:t> </a:t>
            </a:r>
            <a:r>
              <a:rPr lang="en" sz="1100" u="sng">
                <a:solidFill>
                  <a:schemeClr val="lt1"/>
                </a:solidFill>
                <a:latin typeface="Roboto"/>
                <a:ea typeface="Roboto"/>
                <a:cs typeface="Roboto"/>
                <a:sym typeface="Roboto"/>
                <a:hlinkClick r:id="rId5">
                  <a:extLst>
                    <a:ext uri="{A12FA001-AC4F-418D-AE19-62706E023703}">
                      <ahyp:hlinkClr val="tx"/>
                    </a:ext>
                  </a:extLst>
                </a:hlinkClick>
              </a:rPr>
              <a:t>engin akyurt</a:t>
            </a:r>
            <a:r>
              <a:rPr lang="en" sz="1100">
                <a:solidFill>
                  <a:schemeClr val="lt1"/>
                </a:solidFill>
                <a:latin typeface="Roboto"/>
                <a:ea typeface="Roboto"/>
                <a:cs typeface="Roboto"/>
                <a:sym typeface="Roboto"/>
              </a:rPr>
              <a:t> on</a:t>
            </a:r>
            <a:r>
              <a:rPr lang="en" sz="1100">
                <a:solidFill>
                  <a:schemeClr val="lt1"/>
                </a:solidFill>
                <a:uFill>
                  <a:noFill/>
                </a:uFill>
                <a:latin typeface="Roboto"/>
                <a:ea typeface="Roboto"/>
                <a:cs typeface="Roboto"/>
                <a:sym typeface="Roboto"/>
                <a:hlinkClick r:id="rId6">
                  <a:extLst>
                    <a:ext uri="{A12FA001-AC4F-418D-AE19-62706E023703}">
                      <ahyp:hlinkClr val="tx"/>
                    </a:ext>
                  </a:extLst>
                </a:hlinkClick>
              </a:rPr>
              <a:t> </a:t>
            </a:r>
            <a:r>
              <a:rPr lang="en" sz="1100" u="sng">
                <a:solidFill>
                  <a:schemeClr val="lt1"/>
                </a:solidFill>
                <a:latin typeface="Roboto"/>
                <a:ea typeface="Roboto"/>
                <a:cs typeface="Roboto"/>
                <a:sym typeface="Roboto"/>
                <a:hlinkClick r:id="rId7">
                  <a:extLst>
                    <a:ext uri="{A12FA001-AC4F-418D-AE19-62706E023703}">
                      <ahyp:hlinkClr val="tx"/>
                    </a:ext>
                  </a:extLst>
                </a:hlinkClick>
              </a:rPr>
              <a:t>Unsplash</a:t>
            </a:r>
            <a:r>
              <a:rPr lang="en" sz="1100">
                <a:solidFill>
                  <a:schemeClr val="lt1"/>
                </a:solidFill>
                <a:latin typeface="Roboto"/>
                <a:ea typeface="Roboto"/>
                <a:cs typeface="Roboto"/>
                <a:sym typeface="Roboto"/>
              </a:rPr>
              <a:t> </a:t>
            </a:r>
            <a:endParaRPr sz="980">
              <a:solidFill>
                <a:schemeClr val="lt1"/>
              </a:solidFill>
              <a:latin typeface="Roboto"/>
              <a:ea typeface="Roboto"/>
              <a:cs typeface="Roboto"/>
              <a:sym typeface="Roboto"/>
            </a:endParaRPr>
          </a:p>
          <a:p>
            <a:pPr indent="0" lvl="0" marL="0" rtl="0" algn="ctr">
              <a:spcBef>
                <a:spcPts val="0"/>
              </a:spcBef>
              <a:spcAft>
                <a:spcPts val="0"/>
              </a:spcAft>
              <a:buNone/>
            </a:pPr>
            <a:r>
              <a:t/>
            </a:r>
            <a:endParaRPr sz="980">
              <a:solidFill>
                <a:schemeClr val="lt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30"/>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AWS Career Video Amina</a:t>
            </a:r>
            <a:endParaRPr>
              <a:solidFill>
                <a:srgbClr val="25326F"/>
              </a:solidFill>
              <a:latin typeface="Francois One"/>
              <a:ea typeface="Francois One"/>
              <a:cs typeface="Francois One"/>
              <a:sym typeface="Francois One"/>
            </a:endParaRPr>
          </a:p>
        </p:txBody>
      </p:sp>
      <p:sp>
        <p:nvSpPr>
          <p:cNvPr id="357" name="Google Shape;357;p30"/>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358" name="Google Shape;358;p30"/>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359" name="Google Shape;359;p30" title="Amina.mp4">
            <a:hlinkClick r:id="rId3"/>
          </p:cNvPr>
          <p:cNvPicPr preferRelativeResize="0"/>
          <p:nvPr/>
        </p:nvPicPr>
        <p:blipFill>
          <a:blip r:embed="rId4">
            <a:alphaModFix/>
          </a:blip>
          <a:stretch>
            <a:fillRect/>
          </a:stretch>
        </p:blipFill>
        <p:spPr>
          <a:xfrm>
            <a:off x="1479525" y="1179352"/>
            <a:ext cx="6190490" cy="3483864"/>
          </a:xfrm>
          <a:prstGeom prst="rect">
            <a:avLst/>
          </a:prstGeom>
          <a:noFill/>
          <a:ln>
            <a:noFill/>
          </a:ln>
        </p:spPr>
      </p:pic>
      <p:sp>
        <p:nvSpPr>
          <p:cNvPr id="360" name="Google Shape;360;p30"/>
          <p:cNvSpPr txBox="1"/>
          <p:nvPr/>
        </p:nvSpPr>
        <p:spPr>
          <a:xfrm>
            <a:off x="1479525" y="4663225"/>
            <a:ext cx="6190500" cy="3360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100">
                <a:solidFill>
                  <a:schemeClr val="accent6"/>
                </a:solidFill>
                <a:latin typeface="Roboto"/>
                <a:ea typeface="Roboto"/>
                <a:cs typeface="Roboto"/>
                <a:sym typeface="Roboto"/>
              </a:rPr>
              <a:t>This video is part of the Amazon future engineer Career Tour, available on Kahoot.com</a:t>
            </a:r>
            <a:endParaRPr sz="1100">
              <a:solidFill>
                <a:schemeClr val="accent6"/>
              </a:solidFill>
              <a:latin typeface="Roboto"/>
              <a:ea typeface="Roboto"/>
              <a:cs typeface="Roboto"/>
              <a:sym typeface="Robo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9"/>
                                        </p:tgtEl>
                                        <p:attrNameLst>
                                          <p:attrName>style.visibility</p:attrName>
                                        </p:attrNameLst>
                                      </p:cBhvr>
                                      <p:to>
                                        <p:strVal val="visible"/>
                                      </p:to>
                                    </p:set>
                                    <p:animEffect filter="fade" transition="in">
                                      <p:cBhvr>
                                        <p:cTn dur="1000"/>
                                        <p:tgtEl>
                                          <p:spTgt spid="3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
        <p:nvSpPr>
          <p:cNvPr id="365" name="Google Shape;365;p31"/>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Activity 6.02: Local vs Cloud Computing </a:t>
            </a:r>
            <a:endParaRPr>
              <a:solidFill>
                <a:srgbClr val="25326F"/>
              </a:solidFill>
              <a:latin typeface="Francois One"/>
              <a:ea typeface="Francois One"/>
              <a:cs typeface="Francois One"/>
              <a:sym typeface="Francois One"/>
            </a:endParaRPr>
          </a:p>
        </p:txBody>
      </p:sp>
      <p:sp>
        <p:nvSpPr>
          <p:cNvPr id="366" name="Google Shape;366;p31"/>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367" name="Google Shape;367;p31"/>
          <p:cNvSpPr txBox="1"/>
          <p:nvPr>
            <p:ph idx="1" type="body"/>
          </p:nvPr>
        </p:nvSpPr>
        <p:spPr>
          <a:xfrm>
            <a:off x="311700" y="1152475"/>
            <a:ext cx="6192300" cy="37959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sz="1600" u="sng">
                <a:solidFill>
                  <a:schemeClr val="hlink"/>
                </a:solidFill>
                <a:hlinkClick r:id="rId3"/>
              </a:rPr>
              <a:t>Complete the activity on the platform here.</a:t>
            </a:r>
            <a:endParaRPr sz="1600"/>
          </a:p>
          <a:p>
            <a:pPr indent="0" lvl="0" marL="0" rtl="0" algn="l">
              <a:lnSpc>
                <a:spcPct val="100000"/>
              </a:lnSpc>
              <a:spcBef>
                <a:spcPts val="0"/>
              </a:spcBef>
              <a:spcAft>
                <a:spcPts val="0"/>
              </a:spcAft>
              <a:buClr>
                <a:schemeClr val="dk1"/>
              </a:buClr>
              <a:buSzPts val="1100"/>
              <a:buFont typeface="Arial"/>
              <a:buNone/>
            </a:pPr>
            <a:r>
              <a:t/>
            </a:r>
            <a:endParaRPr sz="1600"/>
          </a:p>
          <a:p>
            <a:pPr indent="0" lvl="0" marL="0" rtl="0" algn="l">
              <a:lnSpc>
                <a:spcPct val="100000"/>
              </a:lnSpc>
              <a:spcBef>
                <a:spcPts val="0"/>
              </a:spcBef>
              <a:spcAft>
                <a:spcPts val="0"/>
              </a:spcAft>
              <a:buClr>
                <a:schemeClr val="dk1"/>
              </a:buClr>
              <a:buSzPts val="1100"/>
              <a:buFont typeface="Arial"/>
              <a:buNone/>
            </a:pPr>
            <a:r>
              <a:rPr lang="en" sz="1600" u="sng">
                <a:solidFill>
                  <a:schemeClr val="hlink"/>
                </a:solidFill>
                <a:hlinkClick r:id="rId4"/>
              </a:rPr>
              <a:t>Worksheet can be downloaded here.</a:t>
            </a:r>
            <a:endParaRPr/>
          </a:p>
        </p:txBody>
      </p:sp>
      <p:sp>
        <p:nvSpPr>
          <p:cNvPr id="368" name="Google Shape;368;p31"/>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14"/>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Learning objectives</a:t>
            </a:r>
            <a:endParaRPr>
              <a:solidFill>
                <a:srgbClr val="25326F"/>
              </a:solidFill>
              <a:latin typeface="Francois One"/>
              <a:ea typeface="Francois One"/>
              <a:cs typeface="Francois One"/>
              <a:sym typeface="Francois One"/>
            </a:endParaRPr>
          </a:p>
        </p:txBody>
      </p:sp>
      <p:sp>
        <p:nvSpPr>
          <p:cNvPr id="69" name="Google Shape;69;p14"/>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70" name="Google Shape;70;p14"/>
          <p:cNvSpPr txBox="1"/>
          <p:nvPr>
            <p:ph idx="1" type="body"/>
          </p:nvPr>
        </p:nvSpPr>
        <p:spPr>
          <a:xfrm>
            <a:off x="311700" y="1152475"/>
            <a:ext cx="8520600" cy="37959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600"/>
              <a:t>By the end of this lesson, you will understand more of the ‘behind-the-scenes’ workings of AIs (including LLMs), such as:</a:t>
            </a:r>
            <a:endParaRPr sz="1600"/>
          </a:p>
          <a:p>
            <a:pPr indent="-330200" lvl="0" marL="914400" marR="0" rtl="0" algn="l">
              <a:lnSpc>
                <a:spcPct val="150000"/>
              </a:lnSpc>
              <a:spcBef>
                <a:spcPts val="1600"/>
              </a:spcBef>
              <a:spcAft>
                <a:spcPts val="0"/>
              </a:spcAft>
              <a:buSzPts val="1600"/>
              <a:buChar char="●"/>
            </a:pPr>
            <a:r>
              <a:rPr lang="en" sz="1600"/>
              <a:t>The strengths and weaknesses of Central Processing Units (CPUs) and Graphics Processing Units (GPUs)</a:t>
            </a:r>
            <a:endParaRPr sz="1600"/>
          </a:p>
          <a:p>
            <a:pPr indent="-330200" lvl="0" marL="914400" marR="0" rtl="0" algn="l">
              <a:lnSpc>
                <a:spcPct val="150000"/>
              </a:lnSpc>
              <a:spcBef>
                <a:spcPts val="0"/>
              </a:spcBef>
              <a:spcAft>
                <a:spcPts val="0"/>
              </a:spcAft>
              <a:buSzPts val="1600"/>
              <a:buChar char="●"/>
            </a:pPr>
            <a:r>
              <a:rPr lang="en" sz="1600"/>
              <a:t>How prompts are sent to data centres via the Internet</a:t>
            </a:r>
            <a:endParaRPr sz="1600"/>
          </a:p>
          <a:p>
            <a:pPr indent="-330200" lvl="0" marL="914400" marR="0" rtl="0" algn="l">
              <a:lnSpc>
                <a:spcPct val="150000"/>
              </a:lnSpc>
              <a:spcBef>
                <a:spcPts val="0"/>
              </a:spcBef>
              <a:spcAft>
                <a:spcPts val="0"/>
              </a:spcAft>
              <a:buSzPts val="1600"/>
              <a:buChar char="●"/>
            </a:pPr>
            <a:r>
              <a:rPr lang="en" sz="1600"/>
              <a:t>Data centres and how much electricity and water they can use</a:t>
            </a:r>
            <a:endParaRPr sz="1600"/>
          </a:p>
          <a:p>
            <a:pPr indent="-330200" lvl="0" marL="914400" marR="0" rtl="0" algn="l">
              <a:lnSpc>
                <a:spcPct val="150000"/>
              </a:lnSpc>
              <a:spcBef>
                <a:spcPts val="0"/>
              </a:spcBef>
              <a:spcAft>
                <a:spcPts val="0"/>
              </a:spcAft>
              <a:buSzPts val="1600"/>
              <a:buChar char="●"/>
            </a:pPr>
            <a:r>
              <a:rPr lang="en" sz="1600"/>
              <a:t>Open source and open weight LLMs and what these terms mean</a:t>
            </a:r>
            <a:endParaRPr sz="1600"/>
          </a:p>
          <a:p>
            <a:pPr indent="-330200" lvl="0" marL="914400" marR="0" rtl="0" algn="l">
              <a:lnSpc>
                <a:spcPct val="150000"/>
              </a:lnSpc>
              <a:spcBef>
                <a:spcPts val="0"/>
              </a:spcBef>
              <a:spcAft>
                <a:spcPts val="0"/>
              </a:spcAft>
              <a:buSzPts val="1600"/>
              <a:buChar char="●"/>
            </a:pPr>
            <a:r>
              <a:rPr lang="en" sz="1600"/>
              <a:t>The difference between local and cloud AI models</a:t>
            </a:r>
            <a:endParaRPr sz="1600"/>
          </a:p>
        </p:txBody>
      </p:sp>
      <p:sp>
        <p:nvSpPr>
          <p:cNvPr id="71" name="Google Shape;71;p14"/>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32"/>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 sz="2700"/>
              <a:t>How do the LLM prompts get to the Data Centre?</a:t>
            </a:r>
            <a:endParaRPr sz="2300">
              <a:solidFill>
                <a:srgbClr val="25326F"/>
              </a:solidFill>
            </a:endParaRPr>
          </a:p>
        </p:txBody>
      </p:sp>
      <p:sp>
        <p:nvSpPr>
          <p:cNvPr id="374" name="Google Shape;374;p32"/>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375" name="Google Shape;375;p32"/>
          <p:cNvSpPr txBox="1"/>
          <p:nvPr>
            <p:ph idx="1" type="body"/>
          </p:nvPr>
        </p:nvSpPr>
        <p:spPr>
          <a:xfrm>
            <a:off x="311700" y="1152475"/>
            <a:ext cx="5559900" cy="39045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lang="en" sz="1600"/>
              <a:t>Your prompt is converted into pulses of light and fired through a</a:t>
            </a:r>
            <a:r>
              <a:rPr b="1" lang="en" sz="1600"/>
              <a:t> fibre optic cable</a:t>
            </a:r>
            <a:r>
              <a:rPr lang="en" sz="1600"/>
              <a:t>.  </a:t>
            </a:r>
            <a:endParaRPr sz="1600"/>
          </a:p>
          <a:p>
            <a:pPr indent="0" lvl="0" marL="0" marR="0" rtl="0" algn="l">
              <a:lnSpc>
                <a:spcPct val="150000"/>
              </a:lnSpc>
              <a:spcBef>
                <a:spcPts val="1600"/>
              </a:spcBef>
              <a:spcAft>
                <a:spcPts val="0"/>
              </a:spcAft>
              <a:buNone/>
            </a:pPr>
            <a:r>
              <a:rPr lang="en" sz="1600"/>
              <a:t>This is a cable thinner than human hair that carries data as flashes of light rather than electricity, making it </a:t>
            </a:r>
            <a:r>
              <a:rPr lang="en" sz="1600"/>
              <a:t>incredibly</a:t>
            </a:r>
            <a:r>
              <a:rPr lang="en" sz="1600"/>
              <a:t> fast.</a:t>
            </a:r>
            <a:endParaRPr sz="1600"/>
          </a:p>
          <a:p>
            <a:pPr indent="0" lvl="0" marL="0" marR="0" rtl="0" algn="l">
              <a:lnSpc>
                <a:spcPct val="150000"/>
              </a:lnSpc>
              <a:spcBef>
                <a:spcPts val="1600"/>
              </a:spcBef>
              <a:spcAft>
                <a:spcPts val="0"/>
              </a:spcAft>
              <a:buNone/>
            </a:pPr>
            <a:r>
              <a:rPr lang="en" sz="1600"/>
              <a:t>These cables run along the ocean floor, connecting countries at incredible speed. </a:t>
            </a:r>
            <a:endParaRPr sz="1600"/>
          </a:p>
          <a:p>
            <a:pPr indent="0" lvl="0" marL="0" marR="0" rtl="0" algn="l">
              <a:lnSpc>
                <a:spcPct val="150000"/>
              </a:lnSpc>
              <a:spcBef>
                <a:spcPts val="1600"/>
              </a:spcBef>
              <a:spcAft>
                <a:spcPts val="0"/>
              </a:spcAft>
              <a:buNone/>
            </a:pPr>
            <a:r>
              <a:rPr lang="en" sz="1600"/>
              <a:t>They come ashore at buildings called </a:t>
            </a:r>
            <a:r>
              <a:rPr i="1" lang="en" sz="1600"/>
              <a:t>landing stations</a:t>
            </a:r>
            <a:r>
              <a:rPr lang="en" sz="1600"/>
              <a:t> before travelling underground to reach a data centre. </a:t>
            </a:r>
            <a:endParaRPr sz="1600"/>
          </a:p>
          <a:p>
            <a:pPr indent="0" lvl="0" marL="0" marR="0" rtl="0" algn="l">
              <a:lnSpc>
                <a:spcPct val="150000"/>
              </a:lnSpc>
              <a:spcBef>
                <a:spcPts val="1600"/>
              </a:spcBef>
              <a:spcAft>
                <a:spcPts val="1600"/>
              </a:spcAft>
              <a:buNone/>
            </a:pPr>
            <a:r>
              <a:t/>
            </a:r>
            <a:endParaRPr sz="1600"/>
          </a:p>
        </p:txBody>
      </p:sp>
      <p:sp>
        <p:nvSpPr>
          <p:cNvPr id="376" name="Google Shape;376;p32"/>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377" name="Google Shape;377;p32"/>
          <p:cNvPicPr preferRelativeResize="0"/>
          <p:nvPr/>
        </p:nvPicPr>
        <p:blipFill>
          <a:blip r:embed="rId3">
            <a:alphaModFix/>
          </a:blip>
          <a:stretch>
            <a:fillRect/>
          </a:stretch>
        </p:blipFill>
        <p:spPr>
          <a:xfrm>
            <a:off x="6005900" y="1031075"/>
            <a:ext cx="3073251" cy="2227725"/>
          </a:xfrm>
          <a:prstGeom prst="rect">
            <a:avLst/>
          </a:prstGeom>
          <a:noFill/>
          <a:ln cap="flat" cmpd="sng" w="9525">
            <a:solidFill>
              <a:schemeClr val="accent2"/>
            </a:solidFill>
            <a:prstDash val="solid"/>
            <a:round/>
            <a:headEnd len="sm" w="sm" type="none"/>
            <a:tailEnd len="sm" w="sm" type="none"/>
          </a:ln>
        </p:spPr>
      </p:pic>
      <p:pic>
        <p:nvPicPr>
          <p:cNvPr id="378" name="Google Shape;378;p32" title="denny-muller-JyRTi3LoQnc-unsplash.jpg"/>
          <p:cNvPicPr preferRelativeResize="0"/>
          <p:nvPr/>
        </p:nvPicPr>
        <p:blipFill>
          <a:blip r:embed="rId4">
            <a:alphaModFix/>
          </a:blip>
          <a:stretch>
            <a:fillRect/>
          </a:stretch>
        </p:blipFill>
        <p:spPr>
          <a:xfrm>
            <a:off x="6370421" y="3399656"/>
            <a:ext cx="2304701" cy="1536099"/>
          </a:xfrm>
          <a:prstGeom prst="rect">
            <a:avLst/>
          </a:prstGeom>
          <a:noFill/>
          <a:ln cap="flat" cmpd="sng" w="9525">
            <a:solidFill>
              <a:schemeClr val="accent2"/>
            </a:solidFill>
            <a:prstDash val="solid"/>
            <a:round/>
            <a:headEnd len="sm" w="sm" type="none"/>
            <a:tailEnd len="sm" w="sm" type="none"/>
          </a:ln>
        </p:spPr>
      </p:pic>
      <p:sp>
        <p:nvSpPr>
          <p:cNvPr id="379" name="Google Shape;379;p32"/>
          <p:cNvSpPr txBox="1"/>
          <p:nvPr/>
        </p:nvSpPr>
        <p:spPr>
          <a:xfrm>
            <a:off x="6370425" y="4935750"/>
            <a:ext cx="2304600" cy="2076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0">
            <a:noAutofit/>
          </a:bodyPr>
          <a:lstStyle/>
          <a:p>
            <a:pPr indent="0" lvl="0" marL="0" rtl="0" algn="l">
              <a:spcBef>
                <a:spcPts val="0"/>
              </a:spcBef>
              <a:spcAft>
                <a:spcPts val="0"/>
              </a:spcAft>
              <a:buNone/>
            </a:pPr>
            <a:r>
              <a:rPr lang="en" sz="900">
                <a:solidFill>
                  <a:schemeClr val="accent6"/>
                </a:solidFill>
              </a:rPr>
              <a:t>Fibre Optic Cable by</a:t>
            </a:r>
            <a:r>
              <a:rPr lang="en" sz="900">
                <a:solidFill>
                  <a:schemeClr val="accent6"/>
                </a:solidFill>
                <a:uFill>
                  <a:noFill/>
                </a:uFill>
                <a:hlinkClick r:id="rId5">
                  <a:extLst>
                    <a:ext uri="{A12FA001-AC4F-418D-AE19-62706E023703}">
                      <ahyp:hlinkClr val="tx"/>
                    </a:ext>
                  </a:extLst>
                </a:hlinkClick>
              </a:rPr>
              <a:t> </a:t>
            </a:r>
            <a:r>
              <a:rPr lang="en" sz="900" u="sng">
                <a:solidFill>
                  <a:schemeClr val="accent6"/>
                </a:solidFill>
                <a:hlinkClick r:id="rId6">
                  <a:extLst>
                    <a:ext uri="{A12FA001-AC4F-418D-AE19-62706E023703}">
                      <ahyp:hlinkClr val="tx"/>
                    </a:ext>
                  </a:extLst>
                </a:hlinkClick>
              </a:rPr>
              <a:t>Denny Müller</a:t>
            </a:r>
            <a:r>
              <a:rPr lang="en" sz="900">
                <a:solidFill>
                  <a:schemeClr val="accent6"/>
                </a:solidFill>
              </a:rPr>
              <a:t>  </a:t>
            </a:r>
            <a:endParaRPr sz="900">
              <a:solidFill>
                <a:schemeClr val="accent6"/>
              </a:solidFill>
              <a:latin typeface="Roboto"/>
              <a:ea typeface="Roboto"/>
              <a:cs typeface="Roboto"/>
              <a:sym typeface="Roboto"/>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p33"/>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internet is in the ocean</a:t>
            </a:r>
            <a:endParaRPr>
              <a:solidFill>
                <a:srgbClr val="25326F"/>
              </a:solidFill>
              <a:latin typeface="Francois One"/>
              <a:ea typeface="Francois One"/>
              <a:cs typeface="Francois One"/>
              <a:sym typeface="Francois One"/>
            </a:endParaRPr>
          </a:p>
        </p:txBody>
      </p:sp>
      <p:sp>
        <p:nvSpPr>
          <p:cNvPr id="385" name="Google Shape;385;p33"/>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386" name="Google Shape;386;p33"/>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descr="Your internet isn't just underwater. It's also covered in Vaseline. Follow Phil Edwards and Vox Almanac on Facebook for more: https://www.facebook.com/philedwardsinc1/&#10;&#10;&#10;Map by TeleGeography: http://www.submarinecablemap.com/&#10;&#10;Subscribe to our channel! http://goo.gl/0bsAjO&#10;&#10;The internet is known to pulse through fiber optic cables and cell phone towers, but 99% of high-speed international information is transferred under the sea. How long has this been happening? Underwater cables delivering information isn't a novel idea — the first Transatlantic cable was laid in 1858—undersea cables have been around since the telegraph.&#10;&#10;&#10;Check out our full video catalog: http://goo.gl/IZONyE&#10;Follow Vox on Twitter: http://goo.gl/XFrZ5H&#10;Or on Facebook: http://goo.gl/U2g06o" id="387" name="Google Shape;387;p33" title="Thin underwater cables hold the internet. See a map of them all.">
            <a:hlinkClick r:id="rId3"/>
          </p:cNvPr>
          <p:cNvPicPr preferRelativeResize="0"/>
          <p:nvPr/>
        </p:nvPicPr>
        <p:blipFill>
          <a:blip r:embed="rId4">
            <a:alphaModFix/>
          </a:blip>
          <a:stretch>
            <a:fillRect/>
          </a:stretch>
        </p:blipFill>
        <p:spPr>
          <a:xfrm>
            <a:off x="1679375" y="1104300"/>
            <a:ext cx="5987875" cy="3369825"/>
          </a:xfrm>
          <a:prstGeom prst="rect">
            <a:avLst/>
          </a:prstGeom>
          <a:noFill/>
          <a:ln cap="flat" cmpd="sng" w="9525">
            <a:solidFill>
              <a:schemeClr val="accent5"/>
            </a:solidFill>
            <a:prstDash val="solid"/>
            <a:round/>
            <a:headEnd len="sm" w="sm" type="none"/>
            <a:tailEnd len="sm" w="sm" type="none"/>
          </a:ln>
        </p:spPr>
      </p:pic>
      <p:sp>
        <p:nvSpPr>
          <p:cNvPr id="388" name="Google Shape;388;p33"/>
          <p:cNvSpPr txBox="1"/>
          <p:nvPr/>
        </p:nvSpPr>
        <p:spPr>
          <a:xfrm>
            <a:off x="1679375" y="4474125"/>
            <a:ext cx="5988000" cy="3693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chemeClr val="accent6"/>
                </a:solidFill>
              </a:rPr>
              <a:t>Video source: </a:t>
            </a:r>
            <a:r>
              <a:rPr lang="en" sz="1200" u="sng">
                <a:solidFill>
                  <a:schemeClr val="accent6"/>
                </a:solidFill>
                <a:hlinkClick r:id="rId5">
                  <a:extLst>
                    <a:ext uri="{A12FA001-AC4F-418D-AE19-62706E023703}">
                      <ahyp:hlinkClr val="tx"/>
                    </a:ext>
                  </a:extLst>
                </a:hlinkClick>
              </a:rPr>
              <a:t>Vox Almanac</a:t>
            </a:r>
            <a:endParaRPr>
              <a:solidFill>
                <a:schemeClr val="accent6"/>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7"/>
                                        </p:tgtEl>
                                        <p:attrNameLst>
                                          <p:attrName>style.visibility</p:attrName>
                                        </p:attrNameLst>
                                      </p:cBhvr>
                                      <p:to>
                                        <p:strVal val="visible"/>
                                      </p:to>
                                    </p:set>
                                    <p:animEffect filter="fade" transition="in">
                                      <p:cBhvr>
                                        <p:cTn dur="1000"/>
                                        <p:tgtEl>
                                          <p:spTgt spid="3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34"/>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is inside a data centre?</a:t>
            </a:r>
            <a:endParaRPr>
              <a:solidFill>
                <a:srgbClr val="25326F"/>
              </a:solidFill>
              <a:latin typeface="Francois One"/>
              <a:ea typeface="Francois One"/>
              <a:cs typeface="Francois One"/>
              <a:sym typeface="Francois One"/>
            </a:endParaRPr>
          </a:p>
        </p:txBody>
      </p:sp>
      <p:sp>
        <p:nvSpPr>
          <p:cNvPr id="394" name="Google Shape;394;p34"/>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395" name="Google Shape;395;p34"/>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aphicFrame>
        <p:nvGraphicFramePr>
          <p:cNvPr id="396" name="Google Shape;396;p34"/>
          <p:cNvGraphicFramePr/>
          <p:nvPr/>
        </p:nvGraphicFramePr>
        <p:xfrm>
          <a:off x="454525" y="1120500"/>
          <a:ext cx="3000000" cy="3000000"/>
        </p:xfrm>
        <a:graphic>
          <a:graphicData uri="http://schemas.openxmlformats.org/drawingml/2006/table">
            <a:tbl>
              <a:tblPr>
                <a:noFill/>
                <a:tableStyleId>{DA184EC3-4DFE-44B2-86F7-A0582B138BEC}</a:tableStyleId>
              </a:tblPr>
              <a:tblGrid>
                <a:gridCol w="1929200"/>
                <a:gridCol w="5635075"/>
              </a:tblGrid>
              <a:tr h="381000">
                <a:tc>
                  <a:txBody>
                    <a:bodyPr/>
                    <a:lstStyle/>
                    <a:p>
                      <a:pPr indent="0" lvl="0" marL="0" rtl="0" algn="l">
                        <a:spcBef>
                          <a:spcPts val="0"/>
                        </a:spcBef>
                        <a:spcAft>
                          <a:spcPts val="0"/>
                        </a:spcAft>
                        <a:buNone/>
                      </a:pPr>
                      <a:r>
                        <a:rPr b="1" lang="en" sz="1300">
                          <a:solidFill>
                            <a:schemeClr val="accent6"/>
                          </a:solidFill>
                          <a:latin typeface="Inter"/>
                          <a:ea typeface="Inter"/>
                          <a:cs typeface="Inter"/>
                          <a:sym typeface="Inter"/>
                        </a:rPr>
                        <a:t>Part</a:t>
                      </a:r>
                      <a:endParaRPr b="1" sz="1300">
                        <a:solidFill>
                          <a:schemeClr val="accent6"/>
                        </a:solidFill>
                        <a:latin typeface="Inter"/>
                        <a:ea typeface="Inter"/>
                        <a:cs typeface="Inter"/>
                        <a:sym typeface="Inter"/>
                      </a:endParaRPr>
                    </a:p>
                  </a:txBody>
                  <a:tcPr marT="91425" marB="91425" marR="91425" marL="91425">
                    <a:solidFill>
                      <a:schemeClr val="lt2"/>
                    </a:solidFill>
                  </a:tcPr>
                </a:tc>
                <a:tc>
                  <a:txBody>
                    <a:bodyPr/>
                    <a:lstStyle/>
                    <a:p>
                      <a:pPr indent="0" lvl="0" marL="0" rtl="0" algn="l">
                        <a:spcBef>
                          <a:spcPts val="0"/>
                        </a:spcBef>
                        <a:spcAft>
                          <a:spcPts val="0"/>
                        </a:spcAft>
                        <a:buNone/>
                      </a:pPr>
                      <a:r>
                        <a:rPr b="1" lang="en" sz="1300">
                          <a:solidFill>
                            <a:schemeClr val="accent6"/>
                          </a:solidFill>
                          <a:latin typeface="Inter"/>
                          <a:ea typeface="Inter"/>
                          <a:cs typeface="Inter"/>
                          <a:sym typeface="Inter"/>
                        </a:rPr>
                        <a:t>What it does</a:t>
                      </a:r>
                      <a:endParaRPr b="1" sz="1300">
                        <a:solidFill>
                          <a:schemeClr val="accent6"/>
                        </a:solidFill>
                        <a:latin typeface="Inter"/>
                        <a:ea typeface="Inter"/>
                        <a:cs typeface="Inter"/>
                        <a:sym typeface="Inter"/>
                      </a:endParaRPr>
                    </a:p>
                  </a:txBody>
                  <a:tcPr marT="91425" marB="91425" marR="91425" marL="91425">
                    <a:solidFill>
                      <a:schemeClr val="lt2"/>
                    </a:solidFill>
                  </a:tcPr>
                </a:tc>
              </a:tr>
              <a:tr h="381000">
                <a:tc>
                  <a:txBody>
                    <a:bodyPr/>
                    <a:lstStyle/>
                    <a:p>
                      <a:pPr indent="0" lvl="0" marL="0" rtl="0" algn="l">
                        <a:spcBef>
                          <a:spcPts val="0"/>
                        </a:spcBef>
                        <a:spcAft>
                          <a:spcPts val="0"/>
                        </a:spcAft>
                        <a:buNone/>
                      </a:pPr>
                      <a:r>
                        <a:rPr lang="en" sz="1300">
                          <a:solidFill>
                            <a:schemeClr val="dk2"/>
                          </a:solidFill>
                          <a:latin typeface="Inter"/>
                          <a:ea typeface="Inter"/>
                          <a:cs typeface="Inter"/>
                          <a:sym typeface="Inter"/>
                        </a:rPr>
                        <a:t>Servers</a:t>
                      </a:r>
                      <a:endParaRPr sz="1300">
                        <a:solidFill>
                          <a:schemeClr val="dk2"/>
                        </a:solidFill>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sz="1300">
                          <a:solidFill>
                            <a:schemeClr val="dk2"/>
                          </a:solidFill>
                          <a:latin typeface="Inter"/>
                          <a:ea typeface="Inter"/>
                          <a:cs typeface="Inter"/>
                          <a:sym typeface="Inter"/>
                        </a:rPr>
                        <a:t>Powerful computers that store information and run apps, websites, and LLMs.</a:t>
                      </a:r>
                      <a:endParaRPr sz="1300">
                        <a:solidFill>
                          <a:schemeClr val="dk2"/>
                        </a:solidFill>
                        <a:latin typeface="Inter"/>
                        <a:ea typeface="Inter"/>
                        <a:cs typeface="Inter"/>
                        <a:sym typeface="Inter"/>
                      </a:endParaRPr>
                    </a:p>
                  </a:txBody>
                  <a:tcPr marT="91425" marB="91425" marR="91425" marL="91425"/>
                </a:tc>
              </a:tr>
              <a:tr h="381000">
                <a:tc>
                  <a:txBody>
                    <a:bodyPr/>
                    <a:lstStyle/>
                    <a:p>
                      <a:pPr indent="0" lvl="0" marL="0" rtl="0" algn="l">
                        <a:spcBef>
                          <a:spcPts val="0"/>
                        </a:spcBef>
                        <a:spcAft>
                          <a:spcPts val="0"/>
                        </a:spcAft>
                        <a:buNone/>
                      </a:pPr>
                      <a:r>
                        <a:rPr lang="en" sz="1300">
                          <a:solidFill>
                            <a:schemeClr val="dk2"/>
                          </a:solidFill>
                          <a:latin typeface="Inter"/>
                          <a:ea typeface="Inter"/>
                          <a:cs typeface="Inter"/>
                          <a:sym typeface="Inter"/>
                        </a:rPr>
                        <a:t>GPUs and CPUs</a:t>
                      </a:r>
                      <a:endParaRPr sz="1300">
                        <a:solidFill>
                          <a:schemeClr val="dk2"/>
                        </a:solidFill>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sz="1300">
                          <a:solidFill>
                            <a:schemeClr val="dk2"/>
                          </a:solidFill>
                          <a:latin typeface="Inter"/>
                          <a:ea typeface="Inter"/>
                          <a:cs typeface="Inter"/>
                          <a:sym typeface="Inter"/>
                        </a:rPr>
                        <a:t>Computer chips that do calculations. GPUs are especially useful for AI.</a:t>
                      </a:r>
                      <a:endParaRPr sz="1300">
                        <a:solidFill>
                          <a:schemeClr val="dk2"/>
                        </a:solidFill>
                        <a:latin typeface="Inter"/>
                        <a:ea typeface="Inter"/>
                        <a:cs typeface="Inter"/>
                        <a:sym typeface="Inter"/>
                      </a:endParaRPr>
                    </a:p>
                  </a:txBody>
                  <a:tcPr marT="91425" marB="91425" marR="91425" marL="91425"/>
                </a:tc>
              </a:tr>
              <a:tr h="381000">
                <a:tc>
                  <a:txBody>
                    <a:bodyPr/>
                    <a:lstStyle/>
                    <a:p>
                      <a:pPr indent="0" lvl="0" marL="0" rtl="0" algn="l">
                        <a:spcBef>
                          <a:spcPts val="0"/>
                        </a:spcBef>
                        <a:spcAft>
                          <a:spcPts val="0"/>
                        </a:spcAft>
                        <a:buNone/>
                      </a:pPr>
                      <a:r>
                        <a:rPr lang="en" sz="1300">
                          <a:solidFill>
                            <a:schemeClr val="dk2"/>
                          </a:solidFill>
                          <a:latin typeface="Inter"/>
                          <a:ea typeface="Inter"/>
                          <a:cs typeface="Inter"/>
                          <a:sym typeface="Inter"/>
                        </a:rPr>
                        <a:t>Storage drives</a:t>
                      </a:r>
                      <a:endParaRPr sz="1300">
                        <a:solidFill>
                          <a:schemeClr val="dk2"/>
                        </a:solidFill>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sz="1300">
                          <a:solidFill>
                            <a:schemeClr val="dk2"/>
                          </a:solidFill>
                          <a:latin typeface="Inter"/>
                          <a:ea typeface="Inter"/>
                          <a:cs typeface="Inter"/>
                          <a:sym typeface="Inter"/>
                        </a:rPr>
                        <a:t>Save huge amounts of data, like files, videos, websites, and backups.</a:t>
                      </a:r>
                      <a:endParaRPr sz="1300">
                        <a:solidFill>
                          <a:schemeClr val="dk2"/>
                        </a:solidFill>
                        <a:latin typeface="Inter"/>
                        <a:ea typeface="Inter"/>
                        <a:cs typeface="Inter"/>
                        <a:sym typeface="Inter"/>
                      </a:endParaRPr>
                    </a:p>
                  </a:txBody>
                  <a:tcPr marT="91425" marB="91425" marR="91425" marL="91425"/>
                </a:tc>
              </a:tr>
              <a:tr h="381000">
                <a:tc>
                  <a:txBody>
                    <a:bodyPr/>
                    <a:lstStyle/>
                    <a:p>
                      <a:pPr indent="0" lvl="0" marL="0" rtl="0" algn="l">
                        <a:spcBef>
                          <a:spcPts val="0"/>
                        </a:spcBef>
                        <a:spcAft>
                          <a:spcPts val="0"/>
                        </a:spcAft>
                        <a:buNone/>
                      </a:pPr>
                      <a:r>
                        <a:rPr lang="en" sz="1300">
                          <a:solidFill>
                            <a:schemeClr val="dk2"/>
                          </a:solidFill>
                          <a:latin typeface="Inter"/>
                          <a:ea typeface="Inter"/>
                          <a:cs typeface="Inter"/>
                          <a:sym typeface="Inter"/>
                        </a:rPr>
                        <a:t>Network cables</a:t>
                      </a:r>
                      <a:endParaRPr sz="1300">
                        <a:solidFill>
                          <a:schemeClr val="dk2"/>
                        </a:solidFill>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sz="1300">
                          <a:solidFill>
                            <a:schemeClr val="dk2"/>
                          </a:solidFill>
                          <a:latin typeface="Inter"/>
                          <a:ea typeface="Inter"/>
                          <a:cs typeface="Inter"/>
                          <a:sym typeface="Inter"/>
                        </a:rPr>
                        <a:t>Move data in and out of the data centre at very high speed.</a:t>
                      </a:r>
                      <a:endParaRPr sz="1300">
                        <a:solidFill>
                          <a:schemeClr val="dk2"/>
                        </a:solidFill>
                        <a:latin typeface="Inter"/>
                        <a:ea typeface="Inter"/>
                        <a:cs typeface="Inter"/>
                        <a:sym typeface="Inter"/>
                      </a:endParaRPr>
                    </a:p>
                  </a:txBody>
                  <a:tcPr marT="91425" marB="91425" marR="91425" marL="91425"/>
                </a:tc>
              </a:tr>
              <a:tr h="381000">
                <a:tc>
                  <a:txBody>
                    <a:bodyPr/>
                    <a:lstStyle/>
                    <a:p>
                      <a:pPr indent="0" lvl="0" marL="0" rtl="0" algn="l">
                        <a:spcBef>
                          <a:spcPts val="0"/>
                        </a:spcBef>
                        <a:spcAft>
                          <a:spcPts val="0"/>
                        </a:spcAft>
                        <a:buNone/>
                      </a:pPr>
                      <a:r>
                        <a:rPr lang="en" sz="1300">
                          <a:solidFill>
                            <a:schemeClr val="dk2"/>
                          </a:solidFill>
                          <a:latin typeface="Inter"/>
                          <a:ea typeface="Inter"/>
                          <a:cs typeface="Inter"/>
                          <a:sym typeface="Inter"/>
                        </a:rPr>
                        <a:t>Cooling systems</a:t>
                      </a:r>
                      <a:endParaRPr sz="1300">
                        <a:solidFill>
                          <a:schemeClr val="dk2"/>
                        </a:solidFill>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sz="1300">
                          <a:solidFill>
                            <a:schemeClr val="dk2"/>
                          </a:solidFill>
                          <a:latin typeface="Inter"/>
                          <a:ea typeface="Inter"/>
                          <a:cs typeface="Inter"/>
                          <a:sym typeface="Inter"/>
                        </a:rPr>
                        <a:t>Stop the computers from overheating.</a:t>
                      </a:r>
                      <a:endParaRPr sz="1300">
                        <a:solidFill>
                          <a:schemeClr val="dk2"/>
                        </a:solidFill>
                        <a:latin typeface="Inter"/>
                        <a:ea typeface="Inter"/>
                        <a:cs typeface="Inter"/>
                        <a:sym typeface="Inter"/>
                      </a:endParaRPr>
                    </a:p>
                  </a:txBody>
                  <a:tcPr marT="91425" marB="91425" marR="91425" marL="91425"/>
                </a:tc>
              </a:tr>
              <a:tr h="381000">
                <a:tc>
                  <a:txBody>
                    <a:bodyPr/>
                    <a:lstStyle/>
                    <a:p>
                      <a:pPr indent="0" lvl="0" marL="0" rtl="0" algn="l">
                        <a:spcBef>
                          <a:spcPts val="0"/>
                        </a:spcBef>
                        <a:spcAft>
                          <a:spcPts val="0"/>
                        </a:spcAft>
                        <a:buNone/>
                      </a:pPr>
                      <a:r>
                        <a:rPr lang="en" sz="1300">
                          <a:solidFill>
                            <a:schemeClr val="dk2"/>
                          </a:solidFill>
                          <a:latin typeface="Inter"/>
                          <a:ea typeface="Inter"/>
                          <a:cs typeface="Inter"/>
                          <a:sym typeface="Inter"/>
                        </a:rPr>
                        <a:t>Power systems</a:t>
                      </a:r>
                      <a:endParaRPr sz="1300">
                        <a:solidFill>
                          <a:schemeClr val="dk2"/>
                        </a:solidFill>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sz="1300">
                          <a:solidFill>
                            <a:schemeClr val="dk2"/>
                          </a:solidFill>
                          <a:latin typeface="Inter"/>
                          <a:ea typeface="Inter"/>
                          <a:cs typeface="Inter"/>
                          <a:sym typeface="Inter"/>
                        </a:rPr>
                        <a:t>Keep everything running, often with backup generators and batteries.</a:t>
                      </a:r>
                      <a:endParaRPr sz="1300">
                        <a:solidFill>
                          <a:schemeClr val="dk2"/>
                        </a:solidFill>
                        <a:latin typeface="Inter"/>
                        <a:ea typeface="Inter"/>
                        <a:cs typeface="Inter"/>
                        <a:sym typeface="Inter"/>
                      </a:endParaRPr>
                    </a:p>
                  </a:txBody>
                  <a:tcPr marT="91425" marB="91425" marR="91425" marL="91425"/>
                </a:tc>
              </a:tr>
              <a:tr h="381000">
                <a:tc>
                  <a:txBody>
                    <a:bodyPr/>
                    <a:lstStyle/>
                    <a:p>
                      <a:pPr indent="0" lvl="0" marL="0" rtl="0" algn="l">
                        <a:spcBef>
                          <a:spcPts val="0"/>
                        </a:spcBef>
                        <a:spcAft>
                          <a:spcPts val="0"/>
                        </a:spcAft>
                        <a:buNone/>
                      </a:pPr>
                      <a:r>
                        <a:rPr lang="en" sz="1300">
                          <a:solidFill>
                            <a:schemeClr val="dk2"/>
                          </a:solidFill>
                          <a:latin typeface="Inter"/>
                          <a:ea typeface="Inter"/>
                          <a:cs typeface="Inter"/>
                          <a:sym typeface="Inter"/>
                        </a:rPr>
                        <a:t>Security Systems</a:t>
                      </a:r>
                      <a:endParaRPr sz="1300">
                        <a:solidFill>
                          <a:schemeClr val="dk2"/>
                        </a:solidFill>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sz="1300">
                          <a:solidFill>
                            <a:schemeClr val="dk2"/>
                          </a:solidFill>
                          <a:latin typeface="Inter"/>
                          <a:ea typeface="Inter"/>
                          <a:cs typeface="Inter"/>
                          <a:sym typeface="Inter"/>
                        </a:rPr>
                        <a:t>Protect the building and the data inside it.</a:t>
                      </a:r>
                      <a:endParaRPr sz="1300">
                        <a:solidFill>
                          <a:schemeClr val="dk2"/>
                        </a:solidFill>
                        <a:latin typeface="Inter"/>
                        <a:ea typeface="Inter"/>
                        <a:cs typeface="Inter"/>
                        <a:sym typeface="Inter"/>
                      </a:endParaRPr>
                    </a:p>
                  </a:txBody>
                  <a:tcPr marT="91425" marB="91425" marR="91425" marL="91425"/>
                </a:tc>
              </a:tr>
            </a:tbl>
          </a:graphicData>
        </a:graphic>
      </p:graphicFrame>
      <p:sp>
        <p:nvSpPr>
          <p:cNvPr id="397" name="Google Shape;397;p34"/>
          <p:cNvSpPr txBox="1"/>
          <p:nvPr/>
        </p:nvSpPr>
        <p:spPr>
          <a:xfrm>
            <a:off x="390400" y="4786209"/>
            <a:ext cx="7628400" cy="294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2"/>
                </a:solidFill>
                <a:latin typeface="Nunito"/>
                <a:ea typeface="Nunito"/>
                <a:cs typeface="Nunito"/>
                <a:sym typeface="Nunito"/>
              </a:rPr>
              <a:t>Everything needed to keep the data centre running is called the </a:t>
            </a:r>
            <a:r>
              <a:rPr b="1" lang="en" sz="1600">
                <a:solidFill>
                  <a:schemeClr val="dk2"/>
                </a:solidFill>
                <a:latin typeface="Nunito"/>
                <a:ea typeface="Nunito"/>
                <a:cs typeface="Nunito"/>
                <a:sym typeface="Nunito"/>
              </a:rPr>
              <a:t>infrastructure</a:t>
            </a:r>
            <a:r>
              <a:rPr lang="en" sz="1600">
                <a:solidFill>
                  <a:schemeClr val="dk2"/>
                </a:solidFill>
                <a:latin typeface="Nunito"/>
                <a:ea typeface="Nunito"/>
                <a:cs typeface="Nunito"/>
                <a:sym typeface="Nunito"/>
              </a:rPr>
              <a:t>.</a:t>
            </a:r>
            <a:endParaRPr sz="1600">
              <a:solidFill>
                <a:schemeClr val="dk2"/>
              </a:solidFill>
              <a:latin typeface="Nunito"/>
              <a:ea typeface="Nunito"/>
              <a:cs typeface="Nunito"/>
              <a:sym typeface="Nunito"/>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sp>
        <p:nvSpPr>
          <p:cNvPr id="402" name="Google Shape;402;p35"/>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AI Data Centres</a:t>
            </a:r>
            <a:endParaRPr>
              <a:solidFill>
                <a:srgbClr val="25326F"/>
              </a:solidFill>
              <a:latin typeface="Francois One"/>
              <a:ea typeface="Francois One"/>
              <a:cs typeface="Francois One"/>
              <a:sym typeface="Francois One"/>
            </a:endParaRPr>
          </a:p>
        </p:txBody>
      </p:sp>
      <p:sp>
        <p:nvSpPr>
          <p:cNvPr id="403" name="Google Shape;403;p35"/>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404" name="Google Shape;404;p35"/>
          <p:cNvSpPr txBox="1"/>
          <p:nvPr>
            <p:ph idx="1" type="body"/>
          </p:nvPr>
        </p:nvSpPr>
        <p:spPr>
          <a:xfrm>
            <a:off x="311700" y="1152475"/>
            <a:ext cx="6096000" cy="37959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lang="en" sz="1600"/>
              <a:t>As AI grows, new data centres are being built specifically for AI workloads. These</a:t>
            </a:r>
            <a:r>
              <a:rPr b="1" lang="en" sz="1600"/>
              <a:t> AI data centres</a:t>
            </a:r>
            <a:r>
              <a:rPr lang="en" sz="1600"/>
              <a:t> often use thousands of GPUs to train and run large AI models, including LLMs.</a:t>
            </a:r>
            <a:endParaRPr sz="1600"/>
          </a:p>
          <a:p>
            <a:pPr indent="0" lvl="0" marL="0" marR="0" rtl="0" algn="l">
              <a:lnSpc>
                <a:spcPct val="150000"/>
              </a:lnSpc>
              <a:spcBef>
                <a:spcPts val="1600"/>
              </a:spcBef>
              <a:spcAft>
                <a:spcPts val="0"/>
              </a:spcAft>
              <a:buNone/>
            </a:pPr>
            <a:r>
              <a:rPr lang="en" sz="1600"/>
              <a:t>The </a:t>
            </a:r>
            <a:r>
              <a:rPr lang="en" sz="1600"/>
              <a:t>GPUs which are designed to do many calculations at the same time use a lot more electricity and heat just like when your computer heats up when you are playing an intense video game.</a:t>
            </a:r>
            <a:endParaRPr sz="1600"/>
          </a:p>
          <a:p>
            <a:pPr indent="0" lvl="0" marL="0" marR="0" rtl="0" algn="l">
              <a:lnSpc>
                <a:spcPct val="150000"/>
              </a:lnSpc>
              <a:spcBef>
                <a:spcPts val="1600"/>
              </a:spcBef>
              <a:spcAft>
                <a:spcPts val="1600"/>
              </a:spcAft>
              <a:buNone/>
            </a:pPr>
            <a:r>
              <a:rPr lang="en" sz="1600"/>
              <a:t>AI Data centres therefore need more advanced cooling systems to stop the equipment from overheating and to keep the systems running safely and reliably.</a:t>
            </a:r>
            <a:endParaRPr sz="1600"/>
          </a:p>
        </p:txBody>
      </p:sp>
      <p:sp>
        <p:nvSpPr>
          <p:cNvPr id="405" name="Google Shape;405;p35"/>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406" name="Google Shape;406;p35" title="taylor-vick-M5tzZtFCOfs-unsplash.jpg"/>
          <p:cNvPicPr preferRelativeResize="0"/>
          <p:nvPr/>
        </p:nvPicPr>
        <p:blipFill>
          <a:blip r:embed="rId3">
            <a:alphaModFix/>
          </a:blip>
          <a:stretch>
            <a:fillRect/>
          </a:stretch>
        </p:blipFill>
        <p:spPr>
          <a:xfrm>
            <a:off x="6407650" y="1296976"/>
            <a:ext cx="2681651" cy="1504501"/>
          </a:xfrm>
          <a:prstGeom prst="rect">
            <a:avLst/>
          </a:prstGeom>
          <a:noFill/>
          <a:ln cap="flat" cmpd="sng" w="9525">
            <a:solidFill>
              <a:schemeClr val="accent2"/>
            </a:solidFill>
            <a:prstDash val="solid"/>
            <a:round/>
            <a:headEnd len="sm" w="sm" type="none"/>
            <a:tailEnd len="sm" w="sm" type="none"/>
          </a:ln>
        </p:spPr>
      </p:pic>
      <p:sp>
        <p:nvSpPr>
          <p:cNvPr id="407" name="Google Shape;407;p35"/>
          <p:cNvSpPr txBox="1"/>
          <p:nvPr/>
        </p:nvSpPr>
        <p:spPr>
          <a:xfrm>
            <a:off x="6407700" y="2801475"/>
            <a:ext cx="2681700" cy="332100"/>
          </a:xfrm>
          <a:prstGeom prst="rect">
            <a:avLst/>
          </a:prstGeom>
          <a:solidFill>
            <a:schemeClr val="dk2"/>
          </a:solidFill>
          <a:ln cap="flat" cmpd="sng" w="9525">
            <a:solidFill>
              <a:srgbClr val="595959"/>
            </a:solidFill>
            <a:prstDash val="solid"/>
            <a:round/>
            <a:headEnd len="sm" w="sm" type="none"/>
            <a:tailEnd len="sm" w="sm" type="none"/>
          </a:ln>
        </p:spPr>
        <p:txBody>
          <a:bodyPr anchorCtr="0" anchor="t" bIns="81450" lIns="81450" spcFirstLastPara="1" rIns="81450" wrap="square" tIns="81450">
            <a:noAutofit/>
          </a:bodyPr>
          <a:lstStyle/>
          <a:p>
            <a:pPr indent="0" lvl="0" marL="0" rtl="0" algn="ctr">
              <a:spcBef>
                <a:spcPts val="0"/>
              </a:spcBef>
              <a:spcAft>
                <a:spcPts val="0"/>
              </a:spcAft>
              <a:buNone/>
            </a:pPr>
            <a:r>
              <a:rPr lang="en" sz="1100">
                <a:solidFill>
                  <a:schemeClr val="lt1"/>
                </a:solidFill>
              </a:rPr>
              <a:t>Photo by</a:t>
            </a:r>
            <a:r>
              <a:rPr lang="en" sz="1100">
                <a:solidFill>
                  <a:schemeClr val="lt1"/>
                </a:solidFill>
                <a:uFill>
                  <a:noFill/>
                </a:uFill>
                <a:hlinkClick r:id="rId4">
                  <a:extLst>
                    <a:ext uri="{A12FA001-AC4F-418D-AE19-62706E023703}">
                      <ahyp:hlinkClr val="tx"/>
                    </a:ext>
                  </a:extLst>
                </a:hlinkClick>
              </a:rPr>
              <a:t> </a:t>
            </a:r>
            <a:r>
              <a:rPr lang="en" sz="1100" u="sng">
                <a:solidFill>
                  <a:schemeClr val="lt1"/>
                </a:solidFill>
                <a:hlinkClick r:id="rId5">
                  <a:extLst>
                    <a:ext uri="{A12FA001-AC4F-418D-AE19-62706E023703}">
                      <ahyp:hlinkClr val="tx"/>
                    </a:ext>
                  </a:extLst>
                </a:hlinkClick>
              </a:rPr>
              <a:t>Taylor Vick</a:t>
            </a:r>
            <a:r>
              <a:rPr lang="en" sz="1100">
                <a:solidFill>
                  <a:schemeClr val="lt1"/>
                </a:solidFill>
              </a:rPr>
              <a:t> on</a:t>
            </a:r>
            <a:r>
              <a:rPr lang="en" sz="1100">
                <a:solidFill>
                  <a:schemeClr val="lt1"/>
                </a:solidFill>
                <a:uFill>
                  <a:noFill/>
                </a:uFill>
                <a:hlinkClick r:id="rId6">
                  <a:extLst>
                    <a:ext uri="{A12FA001-AC4F-418D-AE19-62706E023703}">
                      <ahyp:hlinkClr val="tx"/>
                    </a:ext>
                  </a:extLst>
                </a:hlinkClick>
              </a:rPr>
              <a:t> </a:t>
            </a:r>
            <a:r>
              <a:rPr lang="en" sz="1100" u="sng">
                <a:solidFill>
                  <a:schemeClr val="lt1"/>
                </a:solidFill>
                <a:hlinkClick r:id="rId7">
                  <a:extLst>
                    <a:ext uri="{A12FA001-AC4F-418D-AE19-62706E023703}">
                      <ahyp:hlinkClr val="tx"/>
                    </a:ext>
                  </a:extLst>
                </a:hlinkClick>
              </a:rPr>
              <a:t>Unsplash</a:t>
            </a:r>
            <a:r>
              <a:rPr lang="en" sz="1100">
                <a:solidFill>
                  <a:schemeClr val="lt1"/>
                </a:solidFill>
              </a:rPr>
              <a:t> </a:t>
            </a:r>
            <a:endParaRPr sz="980">
              <a:solidFill>
                <a:schemeClr val="lt1"/>
              </a:solidFill>
              <a:latin typeface="Roboto"/>
              <a:ea typeface="Roboto"/>
              <a:cs typeface="Roboto"/>
              <a:sym typeface="Roboto"/>
            </a:endParaRPr>
          </a:p>
          <a:p>
            <a:pPr indent="0" lvl="0" marL="0" rtl="0" algn="l">
              <a:spcBef>
                <a:spcPts val="0"/>
              </a:spcBef>
              <a:spcAft>
                <a:spcPts val="0"/>
              </a:spcAft>
              <a:buNone/>
            </a:pPr>
            <a:r>
              <a:t/>
            </a:r>
            <a:endParaRPr sz="980">
              <a:solidFill>
                <a:schemeClr val="lt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sp>
        <p:nvSpPr>
          <p:cNvPr id="412" name="Google Shape;412;p36"/>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does a Data Centre look like? </a:t>
            </a:r>
            <a:endParaRPr>
              <a:solidFill>
                <a:srgbClr val="25326F"/>
              </a:solidFill>
              <a:latin typeface="Francois One"/>
              <a:ea typeface="Francois One"/>
              <a:cs typeface="Francois One"/>
              <a:sym typeface="Francois One"/>
            </a:endParaRPr>
          </a:p>
        </p:txBody>
      </p:sp>
      <p:sp>
        <p:nvSpPr>
          <p:cNvPr id="413" name="Google Shape;413;p36"/>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414" name="Google Shape;414;p36"/>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descr="Project Rainier is one of the world’s largest AI compute clusters. The collaborative infrastructure innovation delivers nearly half a million Trainium2 chips, with Anthropic scaling to more than one million chips by the end of 2025.&#10;&#10;Read and see more: https://www.aboutamazon.com/news/aws/aws-project-rainier-ai-trainium-chips-compute-cluster&#10;&#10;For more Amazon news, visit About Amazon: https://aboutamazon.com &#10;&#10;Follow us on social:&#10;Twitter: https://twitter.com/amazonnews &#10;Instagram: https://www.instagram.com/amazon&#10;LinkedIn: https://www.linkedin.com/company/amazon" id="415" name="Google Shape;415;p36" title="Inside Amazon's new AI supercomputer">
            <a:hlinkClick r:id="rId3"/>
          </p:cNvPr>
          <p:cNvPicPr preferRelativeResize="0"/>
          <p:nvPr/>
        </p:nvPicPr>
        <p:blipFill>
          <a:blip r:embed="rId4">
            <a:alphaModFix/>
          </a:blip>
          <a:stretch>
            <a:fillRect/>
          </a:stretch>
        </p:blipFill>
        <p:spPr>
          <a:xfrm>
            <a:off x="1479537" y="1154027"/>
            <a:ext cx="6190488" cy="3483864"/>
          </a:xfrm>
          <a:prstGeom prst="rect">
            <a:avLst/>
          </a:prstGeom>
          <a:noFill/>
          <a:ln>
            <a:noFill/>
          </a:ln>
        </p:spPr>
      </p:pic>
      <p:sp>
        <p:nvSpPr>
          <p:cNvPr id="416" name="Google Shape;416;p36"/>
          <p:cNvSpPr txBox="1"/>
          <p:nvPr/>
        </p:nvSpPr>
        <p:spPr>
          <a:xfrm>
            <a:off x="1479525" y="4637900"/>
            <a:ext cx="6190500" cy="3693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chemeClr val="accent6"/>
                </a:solidFill>
              </a:rPr>
              <a:t>Video source: </a:t>
            </a:r>
            <a:r>
              <a:rPr lang="en" sz="1200" u="sng">
                <a:solidFill>
                  <a:schemeClr val="accent6"/>
                </a:solidFill>
                <a:hlinkClick r:id="rId5">
                  <a:extLst>
                    <a:ext uri="{A12FA001-AC4F-418D-AE19-62706E023703}">
                      <ahyp:hlinkClr val="tx"/>
                    </a:ext>
                  </a:extLst>
                </a:hlinkClick>
              </a:rPr>
              <a:t>Amazon News</a:t>
            </a:r>
            <a:endParaRPr>
              <a:solidFill>
                <a:schemeClr val="accent6"/>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5"/>
                                        </p:tgtEl>
                                        <p:attrNameLst>
                                          <p:attrName>style.visibility</p:attrName>
                                        </p:attrNameLst>
                                      </p:cBhvr>
                                      <p:to>
                                        <p:strVal val="visible"/>
                                      </p:to>
                                    </p:set>
                                    <p:animEffect filter="fade" transition="in">
                                      <p:cBhvr>
                                        <p:cTn dur="1000"/>
                                        <p:tgtEl>
                                          <p:spTgt spid="4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sp>
        <p:nvSpPr>
          <p:cNvPr id="421" name="Google Shape;421;p37"/>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Annual Cost of building and running a data centre</a:t>
            </a:r>
            <a:endParaRPr>
              <a:solidFill>
                <a:srgbClr val="25326F"/>
              </a:solidFill>
              <a:latin typeface="Francois One"/>
              <a:ea typeface="Francois One"/>
              <a:cs typeface="Francois One"/>
              <a:sym typeface="Francois One"/>
            </a:endParaRPr>
          </a:p>
        </p:txBody>
      </p:sp>
      <p:sp>
        <p:nvSpPr>
          <p:cNvPr id="422" name="Google Shape;422;p37"/>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423" name="Google Shape;423;p37"/>
          <p:cNvSpPr txBox="1"/>
          <p:nvPr>
            <p:ph idx="1" type="body"/>
          </p:nvPr>
        </p:nvSpPr>
        <p:spPr>
          <a:xfrm>
            <a:off x="5697900" y="1266000"/>
            <a:ext cx="3134400" cy="3502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t>This graph shows the modelled costs for a typical one-gigawatt (large) AI data centre. This graph is adapted from </a:t>
            </a:r>
            <a:r>
              <a:rPr lang="en" sz="1600" u="sng">
                <a:solidFill>
                  <a:schemeClr val="hlink"/>
                </a:solidFill>
                <a:hlinkClick r:id="rId3"/>
              </a:rPr>
              <a:t>Epoch AI.</a:t>
            </a:r>
            <a:endParaRPr sz="1600"/>
          </a:p>
          <a:p>
            <a:pPr indent="0" lvl="0" marL="0" rtl="0" algn="l">
              <a:spcBef>
                <a:spcPts val="1600"/>
              </a:spcBef>
              <a:spcAft>
                <a:spcPts val="1600"/>
              </a:spcAft>
              <a:buNone/>
            </a:pPr>
            <a:r>
              <a:rPr lang="en" sz="1600"/>
              <a:t>The main cost is the servers, primarily the thousands of special GPU chips.</a:t>
            </a:r>
            <a:endParaRPr sz="1600"/>
          </a:p>
        </p:txBody>
      </p:sp>
      <p:sp>
        <p:nvSpPr>
          <p:cNvPr id="424" name="Google Shape;424;p37"/>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425" name="Google Shape;425;p37" title="ChatGPT Image Jun 10, 2026, 01_58_28 PM.png"/>
          <p:cNvPicPr preferRelativeResize="0"/>
          <p:nvPr/>
        </p:nvPicPr>
        <p:blipFill rotWithShape="1">
          <a:blip r:embed="rId4">
            <a:alphaModFix/>
          </a:blip>
          <a:srcRect b="0" l="0" r="0" t="11087"/>
          <a:stretch/>
        </p:blipFill>
        <p:spPr>
          <a:xfrm>
            <a:off x="439825" y="1266000"/>
            <a:ext cx="5094625" cy="339722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sp>
        <p:nvSpPr>
          <p:cNvPr id="430" name="Google Shape;430;p38"/>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Future spend plans for Data Centres</a:t>
            </a:r>
            <a:endParaRPr>
              <a:solidFill>
                <a:srgbClr val="25326F"/>
              </a:solidFill>
              <a:latin typeface="Francois One"/>
              <a:ea typeface="Francois One"/>
              <a:cs typeface="Francois One"/>
              <a:sym typeface="Francois One"/>
            </a:endParaRPr>
          </a:p>
        </p:txBody>
      </p:sp>
      <p:sp>
        <p:nvSpPr>
          <p:cNvPr id="431" name="Google Shape;431;p38"/>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432" name="Google Shape;432;p38"/>
          <p:cNvSpPr txBox="1"/>
          <p:nvPr>
            <p:ph idx="1" type="body"/>
          </p:nvPr>
        </p:nvSpPr>
        <p:spPr>
          <a:xfrm>
            <a:off x="311700" y="1094966"/>
            <a:ext cx="8520600" cy="797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t>Big AI companies are planning to spend massive amounts of money on the computers, chips, electricity, and data centres needed to run powerful AI.</a:t>
            </a:r>
            <a:endParaRPr sz="1600"/>
          </a:p>
          <a:p>
            <a:pPr indent="0" lvl="0" marL="0" rtl="0" algn="l">
              <a:spcBef>
                <a:spcPts val="0"/>
              </a:spcBef>
              <a:spcAft>
                <a:spcPts val="0"/>
              </a:spcAft>
              <a:buNone/>
            </a:pPr>
            <a:r>
              <a:t/>
            </a:r>
            <a:endParaRPr sz="1600"/>
          </a:p>
        </p:txBody>
      </p:sp>
      <p:sp>
        <p:nvSpPr>
          <p:cNvPr id="433" name="Google Shape;433;p38"/>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434" name="Google Shape;434;p38"/>
          <p:cNvSpPr txBox="1"/>
          <p:nvPr/>
        </p:nvSpPr>
        <p:spPr>
          <a:xfrm>
            <a:off x="6981096" y="4779175"/>
            <a:ext cx="1890300" cy="277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solidFill>
                  <a:schemeClr val="dk2"/>
                </a:solidFill>
                <a:latin typeface="Roboto"/>
                <a:ea typeface="Roboto"/>
                <a:cs typeface="Roboto"/>
                <a:sym typeface="Roboto"/>
              </a:rPr>
              <a:t>Source: </a:t>
            </a:r>
            <a:r>
              <a:rPr lang="en" sz="1000" u="sng">
                <a:solidFill>
                  <a:schemeClr val="hlink"/>
                </a:solidFill>
                <a:latin typeface="Roboto"/>
                <a:ea typeface="Roboto"/>
                <a:cs typeface="Roboto"/>
                <a:sym typeface="Roboto"/>
                <a:hlinkClick r:id="rId3"/>
              </a:rPr>
              <a:t>YahooFinance</a:t>
            </a:r>
            <a:endParaRPr sz="1000">
              <a:solidFill>
                <a:schemeClr val="dk2"/>
              </a:solidFill>
              <a:latin typeface="Roboto"/>
              <a:ea typeface="Roboto"/>
              <a:cs typeface="Roboto"/>
              <a:sym typeface="Roboto"/>
            </a:endParaRPr>
          </a:p>
        </p:txBody>
      </p:sp>
      <p:graphicFrame>
        <p:nvGraphicFramePr>
          <p:cNvPr id="435" name="Google Shape;435;p38"/>
          <p:cNvGraphicFramePr/>
          <p:nvPr/>
        </p:nvGraphicFramePr>
        <p:xfrm>
          <a:off x="617338" y="1860356"/>
          <a:ext cx="3000000" cy="3000000"/>
        </p:xfrm>
        <a:graphic>
          <a:graphicData uri="http://schemas.openxmlformats.org/drawingml/2006/table">
            <a:tbl>
              <a:tblPr>
                <a:noFill/>
                <a:tableStyleId>{DA184EC3-4DFE-44B2-86F7-A0582B138BEC}</a:tableStyleId>
              </a:tblPr>
              <a:tblGrid>
                <a:gridCol w="1929200"/>
                <a:gridCol w="5635075"/>
              </a:tblGrid>
              <a:tr h="330675">
                <a:tc>
                  <a:txBody>
                    <a:bodyPr/>
                    <a:lstStyle/>
                    <a:p>
                      <a:pPr indent="0" lvl="0" marL="0" rtl="0" algn="l">
                        <a:spcBef>
                          <a:spcPts val="0"/>
                        </a:spcBef>
                        <a:spcAft>
                          <a:spcPts val="0"/>
                        </a:spcAft>
                        <a:buNone/>
                      </a:pPr>
                      <a:r>
                        <a:rPr b="1" lang="en" sz="1100">
                          <a:solidFill>
                            <a:schemeClr val="accent6"/>
                          </a:solidFill>
                          <a:latin typeface="Inter"/>
                          <a:ea typeface="Inter"/>
                          <a:cs typeface="Inter"/>
                          <a:sym typeface="Inter"/>
                        </a:rPr>
                        <a:t>Company / group</a:t>
                      </a:r>
                      <a:endParaRPr b="1" sz="1100">
                        <a:solidFill>
                          <a:schemeClr val="accent6"/>
                        </a:solidFill>
                        <a:latin typeface="Inter"/>
                        <a:ea typeface="Inter"/>
                        <a:cs typeface="Inter"/>
                        <a:sym typeface="Inter"/>
                      </a:endParaRPr>
                    </a:p>
                  </a:txBody>
                  <a:tcPr marT="91425" marB="91425" marR="91425" marL="91425">
                    <a:solidFill>
                      <a:schemeClr val="lt2"/>
                    </a:solidFill>
                  </a:tcPr>
                </a:tc>
                <a:tc>
                  <a:txBody>
                    <a:bodyPr/>
                    <a:lstStyle/>
                    <a:p>
                      <a:pPr indent="0" lvl="0" marL="0" rtl="0" algn="l">
                        <a:spcBef>
                          <a:spcPts val="0"/>
                        </a:spcBef>
                        <a:spcAft>
                          <a:spcPts val="0"/>
                        </a:spcAft>
                        <a:buNone/>
                      </a:pPr>
                      <a:r>
                        <a:rPr b="1" lang="en" sz="1100">
                          <a:solidFill>
                            <a:schemeClr val="accent6"/>
                          </a:solidFill>
                          <a:latin typeface="Inter"/>
                          <a:ea typeface="Inter"/>
                          <a:cs typeface="Inter"/>
                          <a:sym typeface="Inter"/>
                        </a:rPr>
                        <a:t>What they have said they may spend on AI</a:t>
                      </a:r>
                      <a:endParaRPr b="1" sz="1100">
                        <a:solidFill>
                          <a:schemeClr val="accent6"/>
                        </a:solidFill>
                        <a:latin typeface="Inter"/>
                        <a:ea typeface="Inter"/>
                        <a:cs typeface="Inter"/>
                        <a:sym typeface="Inter"/>
                      </a:endParaRPr>
                    </a:p>
                  </a:txBody>
                  <a:tcPr marT="91425" marB="91425" marR="91425" marL="91425">
                    <a:solidFill>
                      <a:schemeClr val="lt2"/>
                    </a:solidFill>
                  </a:tcPr>
                </a:tc>
              </a:tr>
              <a:tr h="330675">
                <a:tc>
                  <a:txBody>
                    <a:bodyPr/>
                    <a:lstStyle/>
                    <a:p>
                      <a:pPr indent="0" lvl="0" marL="0" rtl="0" algn="l">
                        <a:spcBef>
                          <a:spcPts val="0"/>
                        </a:spcBef>
                        <a:spcAft>
                          <a:spcPts val="0"/>
                        </a:spcAft>
                        <a:buNone/>
                      </a:pPr>
                      <a:r>
                        <a:rPr lang="en" sz="1000">
                          <a:solidFill>
                            <a:schemeClr val="dk2"/>
                          </a:solidFill>
                          <a:latin typeface="Inter"/>
                          <a:ea typeface="Inter"/>
                          <a:cs typeface="Inter"/>
                          <a:sym typeface="Inter"/>
                        </a:rPr>
                        <a:t>OpenAI</a:t>
                      </a:r>
                      <a:endParaRPr sz="1000">
                        <a:solidFill>
                          <a:schemeClr val="dk2"/>
                        </a:solidFill>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sz="1000">
                          <a:solidFill>
                            <a:schemeClr val="dk2"/>
                          </a:solidFill>
                          <a:latin typeface="Inter"/>
                          <a:ea typeface="Inter"/>
                          <a:cs typeface="Inter"/>
                          <a:sym typeface="Inter"/>
                        </a:rPr>
                        <a:t>Could be part of a huge AI building plan worth up to $500 billion over several years.</a:t>
                      </a:r>
                      <a:endParaRPr sz="1000">
                        <a:solidFill>
                          <a:schemeClr val="dk2"/>
                        </a:solidFill>
                        <a:latin typeface="Inter"/>
                        <a:ea typeface="Inter"/>
                        <a:cs typeface="Inter"/>
                        <a:sym typeface="Inter"/>
                      </a:endParaRPr>
                    </a:p>
                  </a:txBody>
                  <a:tcPr marT="91425" marB="91425" marR="91425" marL="91425"/>
                </a:tc>
              </a:tr>
              <a:tr h="330675">
                <a:tc>
                  <a:txBody>
                    <a:bodyPr/>
                    <a:lstStyle/>
                    <a:p>
                      <a:pPr indent="0" lvl="0" marL="0" rtl="0" algn="l">
                        <a:spcBef>
                          <a:spcPts val="0"/>
                        </a:spcBef>
                        <a:spcAft>
                          <a:spcPts val="0"/>
                        </a:spcAft>
                        <a:buNone/>
                      </a:pPr>
                      <a:r>
                        <a:rPr lang="en" sz="1000">
                          <a:solidFill>
                            <a:schemeClr val="dk2"/>
                          </a:solidFill>
                          <a:latin typeface="Inter"/>
                          <a:ea typeface="Inter"/>
                          <a:cs typeface="Inter"/>
                          <a:sym typeface="Inter"/>
                        </a:rPr>
                        <a:t>Anthropic</a:t>
                      </a:r>
                      <a:endParaRPr sz="1000">
                        <a:solidFill>
                          <a:schemeClr val="dk2"/>
                        </a:solidFill>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sz="1000">
                          <a:solidFill>
                            <a:schemeClr val="dk2"/>
                          </a:solidFill>
                          <a:latin typeface="Inter"/>
                          <a:ea typeface="Inter"/>
                          <a:cs typeface="Inter"/>
                          <a:sym typeface="Inter"/>
                        </a:rPr>
                        <a:t>Announced a $35 billion plan to build more AI computer power.</a:t>
                      </a:r>
                      <a:endParaRPr sz="1000">
                        <a:solidFill>
                          <a:schemeClr val="dk2"/>
                        </a:solidFill>
                        <a:latin typeface="Inter"/>
                        <a:ea typeface="Inter"/>
                        <a:cs typeface="Inter"/>
                        <a:sym typeface="Inter"/>
                      </a:endParaRPr>
                    </a:p>
                  </a:txBody>
                  <a:tcPr marT="91425" marB="91425" marR="91425" marL="91425"/>
                </a:tc>
              </a:tr>
              <a:tr h="330675">
                <a:tc>
                  <a:txBody>
                    <a:bodyPr/>
                    <a:lstStyle/>
                    <a:p>
                      <a:pPr indent="0" lvl="0" marL="0" rtl="0" algn="l">
                        <a:spcBef>
                          <a:spcPts val="0"/>
                        </a:spcBef>
                        <a:spcAft>
                          <a:spcPts val="0"/>
                        </a:spcAft>
                        <a:buNone/>
                      </a:pPr>
                      <a:r>
                        <a:rPr lang="en" sz="1000">
                          <a:solidFill>
                            <a:schemeClr val="dk2"/>
                          </a:solidFill>
                          <a:latin typeface="Inter"/>
                          <a:ea typeface="Inter"/>
                          <a:cs typeface="Inter"/>
                          <a:sym typeface="Inter"/>
                        </a:rPr>
                        <a:t>xAI</a:t>
                      </a:r>
                      <a:endParaRPr sz="1000">
                        <a:solidFill>
                          <a:schemeClr val="dk2"/>
                        </a:solidFill>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sz="1000">
                          <a:solidFill>
                            <a:schemeClr val="dk2"/>
                          </a:solidFill>
                          <a:latin typeface="Inter"/>
                          <a:ea typeface="Inter"/>
                          <a:cs typeface="Inter"/>
                          <a:sym typeface="Inter"/>
                        </a:rPr>
                        <a:t>Has already spent billions building a giant AI computer system, and may need much more in the future.</a:t>
                      </a:r>
                      <a:endParaRPr sz="1000">
                        <a:solidFill>
                          <a:schemeClr val="dk2"/>
                        </a:solidFill>
                        <a:latin typeface="Inter"/>
                        <a:ea typeface="Inter"/>
                        <a:cs typeface="Inter"/>
                        <a:sym typeface="Inter"/>
                      </a:endParaRPr>
                    </a:p>
                  </a:txBody>
                  <a:tcPr marT="91425" marB="91425" marR="91425" marL="91425"/>
                </a:tc>
              </a:tr>
              <a:tr h="330675">
                <a:tc>
                  <a:txBody>
                    <a:bodyPr/>
                    <a:lstStyle/>
                    <a:p>
                      <a:pPr indent="0" lvl="0" marL="0" rtl="0" algn="l">
                        <a:spcBef>
                          <a:spcPts val="0"/>
                        </a:spcBef>
                        <a:spcAft>
                          <a:spcPts val="0"/>
                        </a:spcAft>
                        <a:buNone/>
                      </a:pPr>
                      <a:r>
                        <a:rPr lang="en" sz="1000">
                          <a:solidFill>
                            <a:schemeClr val="dk2"/>
                          </a:solidFill>
                          <a:latin typeface="Inter"/>
                          <a:ea typeface="Inter"/>
                          <a:cs typeface="Inter"/>
                          <a:sym typeface="Inter"/>
                        </a:rPr>
                        <a:t>Amazon</a:t>
                      </a:r>
                      <a:endParaRPr sz="1000">
                        <a:solidFill>
                          <a:schemeClr val="dk2"/>
                        </a:solidFill>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sz="1000">
                          <a:solidFill>
                            <a:schemeClr val="dk2"/>
                          </a:solidFill>
                          <a:latin typeface="Inter"/>
                          <a:ea typeface="Inter"/>
                          <a:cs typeface="Inter"/>
                          <a:sym typeface="Inter"/>
                        </a:rPr>
                        <a:t>May spend around $200 billion in one year, with a lot going toward AI data centres.</a:t>
                      </a:r>
                      <a:endParaRPr sz="1000">
                        <a:solidFill>
                          <a:schemeClr val="dk2"/>
                        </a:solidFill>
                        <a:latin typeface="Inter"/>
                        <a:ea typeface="Inter"/>
                        <a:cs typeface="Inter"/>
                        <a:sym typeface="Inter"/>
                      </a:endParaRPr>
                    </a:p>
                  </a:txBody>
                  <a:tcPr marT="91425" marB="91425" marR="91425" marL="91425"/>
                </a:tc>
              </a:tr>
              <a:tr h="330675">
                <a:tc>
                  <a:txBody>
                    <a:bodyPr/>
                    <a:lstStyle/>
                    <a:p>
                      <a:pPr indent="0" lvl="0" marL="0" rtl="0" algn="l">
                        <a:spcBef>
                          <a:spcPts val="0"/>
                        </a:spcBef>
                        <a:spcAft>
                          <a:spcPts val="0"/>
                        </a:spcAft>
                        <a:buNone/>
                      </a:pPr>
                      <a:r>
                        <a:rPr lang="en" sz="1000">
                          <a:solidFill>
                            <a:schemeClr val="dk2"/>
                          </a:solidFill>
                          <a:latin typeface="Inter"/>
                          <a:ea typeface="Inter"/>
                          <a:cs typeface="Inter"/>
                          <a:sym typeface="Inter"/>
                        </a:rPr>
                        <a:t>Microsoft</a:t>
                      </a:r>
                      <a:endParaRPr sz="1000">
                        <a:solidFill>
                          <a:schemeClr val="dk2"/>
                        </a:solidFill>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sz="1000">
                          <a:solidFill>
                            <a:schemeClr val="dk2"/>
                          </a:solidFill>
                          <a:latin typeface="Inter"/>
                          <a:ea typeface="Inter"/>
                          <a:cs typeface="Inter"/>
                          <a:sym typeface="Inter"/>
                        </a:rPr>
                        <a:t>May spend more than $100 billion a year on AI data centres and computer equipment.</a:t>
                      </a:r>
                      <a:endParaRPr sz="1000">
                        <a:solidFill>
                          <a:schemeClr val="dk2"/>
                        </a:solidFill>
                        <a:latin typeface="Inter"/>
                        <a:ea typeface="Inter"/>
                        <a:cs typeface="Inter"/>
                        <a:sym typeface="Inter"/>
                      </a:endParaRPr>
                    </a:p>
                  </a:txBody>
                  <a:tcPr marT="91425" marB="91425" marR="91425" marL="91425"/>
                </a:tc>
              </a:tr>
              <a:tr h="330675">
                <a:tc>
                  <a:txBody>
                    <a:bodyPr/>
                    <a:lstStyle/>
                    <a:p>
                      <a:pPr indent="0" lvl="0" marL="0" rtl="0" algn="l">
                        <a:spcBef>
                          <a:spcPts val="0"/>
                        </a:spcBef>
                        <a:spcAft>
                          <a:spcPts val="0"/>
                        </a:spcAft>
                        <a:buNone/>
                      </a:pPr>
                      <a:r>
                        <a:rPr lang="en" sz="1000">
                          <a:solidFill>
                            <a:schemeClr val="dk2"/>
                          </a:solidFill>
                          <a:latin typeface="Inter"/>
                          <a:ea typeface="Inter"/>
                          <a:cs typeface="Inter"/>
                          <a:sym typeface="Inter"/>
                        </a:rPr>
                        <a:t>Google / Alphabet</a:t>
                      </a:r>
                      <a:endParaRPr sz="1000">
                        <a:solidFill>
                          <a:schemeClr val="dk2"/>
                        </a:solidFill>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sz="1000">
                          <a:solidFill>
                            <a:schemeClr val="dk2"/>
                          </a:solidFill>
                          <a:latin typeface="Inter"/>
                          <a:ea typeface="Inter"/>
                          <a:cs typeface="Inter"/>
                          <a:sym typeface="Inter"/>
                        </a:rPr>
                        <a:t>May spend more than $100 billion a year to build AI systems and data centres.</a:t>
                      </a:r>
                      <a:endParaRPr sz="1000">
                        <a:solidFill>
                          <a:schemeClr val="dk2"/>
                        </a:solidFill>
                        <a:latin typeface="Inter"/>
                        <a:ea typeface="Inter"/>
                        <a:cs typeface="Inter"/>
                        <a:sym typeface="Inter"/>
                      </a:endParaRPr>
                    </a:p>
                  </a:txBody>
                  <a:tcPr marT="91425" marB="91425" marR="91425" marL="91425"/>
                </a:tc>
              </a:tr>
              <a:tr h="330675">
                <a:tc>
                  <a:txBody>
                    <a:bodyPr/>
                    <a:lstStyle/>
                    <a:p>
                      <a:pPr indent="0" lvl="0" marL="0" rtl="0" algn="l">
                        <a:spcBef>
                          <a:spcPts val="0"/>
                        </a:spcBef>
                        <a:spcAft>
                          <a:spcPts val="0"/>
                        </a:spcAft>
                        <a:buNone/>
                      </a:pPr>
                      <a:r>
                        <a:rPr lang="en" sz="1000">
                          <a:solidFill>
                            <a:schemeClr val="dk2"/>
                          </a:solidFill>
                          <a:latin typeface="Inter"/>
                          <a:ea typeface="Inter"/>
                          <a:cs typeface="Inter"/>
                          <a:sym typeface="Inter"/>
                        </a:rPr>
                        <a:t>Meta</a:t>
                      </a:r>
                      <a:endParaRPr sz="1000">
                        <a:solidFill>
                          <a:schemeClr val="dk2"/>
                        </a:solidFill>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sz="1000">
                          <a:solidFill>
                            <a:schemeClr val="dk2"/>
                          </a:solidFill>
                          <a:latin typeface="Inter"/>
                          <a:ea typeface="Inter"/>
                          <a:cs typeface="Inter"/>
                          <a:sym typeface="Inter"/>
                        </a:rPr>
                        <a:t>May spend over $100 billion to build AI computers and train future AI models.</a:t>
                      </a:r>
                      <a:endParaRPr sz="1000">
                        <a:solidFill>
                          <a:schemeClr val="dk2"/>
                        </a:solidFill>
                        <a:latin typeface="Inter"/>
                        <a:ea typeface="Inter"/>
                        <a:cs typeface="Inter"/>
                        <a:sym typeface="Inter"/>
                      </a:endParaRPr>
                    </a:p>
                  </a:txBody>
                  <a:tcPr marT="91425" marB="91425" marR="91425" marL="91425"/>
                </a:tc>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 name="Shape 439"/>
        <p:cNvGrpSpPr/>
        <p:nvPr/>
      </p:nvGrpSpPr>
      <p:grpSpPr>
        <a:xfrm>
          <a:off x="0" y="0"/>
          <a:ext cx="0" cy="0"/>
          <a:chOff x="0" y="0"/>
          <a:chExt cx="0" cy="0"/>
        </a:xfrm>
      </p:grpSpPr>
      <p:sp>
        <p:nvSpPr>
          <p:cNvPr id="440" name="Google Shape;440;p39"/>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Costs of model training in the Data Centre</a:t>
            </a:r>
            <a:endParaRPr>
              <a:solidFill>
                <a:srgbClr val="25326F"/>
              </a:solidFill>
              <a:latin typeface="Francois One"/>
              <a:ea typeface="Francois One"/>
              <a:cs typeface="Francois One"/>
              <a:sym typeface="Francois One"/>
            </a:endParaRPr>
          </a:p>
        </p:txBody>
      </p:sp>
      <p:sp>
        <p:nvSpPr>
          <p:cNvPr id="441" name="Google Shape;441;p39"/>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442" name="Google Shape;442;p39"/>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443" name="Google Shape;443;p39"/>
          <p:cNvPicPr preferRelativeResize="0"/>
          <p:nvPr/>
        </p:nvPicPr>
        <p:blipFill rotWithShape="1">
          <a:blip r:embed="rId3">
            <a:alphaModFix/>
          </a:blip>
          <a:srcRect b="0" l="0" r="0" t="31633"/>
          <a:stretch/>
        </p:blipFill>
        <p:spPr>
          <a:xfrm>
            <a:off x="281259" y="1271575"/>
            <a:ext cx="8543925" cy="2194475"/>
          </a:xfrm>
          <a:prstGeom prst="rect">
            <a:avLst/>
          </a:prstGeom>
          <a:noFill/>
          <a:ln>
            <a:noFill/>
          </a:ln>
        </p:spPr>
      </p:pic>
      <p:sp>
        <p:nvSpPr>
          <p:cNvPr id="444" name="Google Shape;444;p39"/>
          <p:cNvSpPr txBox="1"/>
          <p:nvPr/>
        </p:nvSpPr>
        <p:spPr>
          <a:xfrm>
            <a:off x="434725" y="3688007"/>
            <a:ext cx="8342700" cy="1193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2"/>
                </a:solidFill>
                <a:latin typeface="Nunito"/>
                <a:ea typeface="Nunito"/>
                <a:cs typeface="Nunito"/>
                <a:sym typeface="Nunito"/>
              </a:rPr>
              <a:t>Training a model can take weeks or months. Epoch estimates it took 3 months to train GPT-4. Above </a:t>
            </a:r>
            <a:r>
              <a:rPr lang="en" sz="1600">
                <a:solidFill>
                  <a:schemeClr val="dk2"/>
                </a:solidFill>
                <a:latin typeface="Nunito"/>
                <a:ea typeface="Nunito"/>
                <a:cs typeface="Nunito"/>
                <a:sym typeface="Nunito"/>
              </a:rPr>
              <a:t>are estimated costs for the electricity and hardware to run the model training, not including the teams of engineers, data collection or years of research.  (</a:t>
            </a:r>
            <a:r>
              <a:rPr lang="en" sz="1600">
                <a:solidFill>
                  <a:schemeClr val="dk2"/>
                </a:solidFill>
                <a:latin typeface="Nunito"/>
                <a:ea typeface="Nunito"/>
                <a:cs typeface="Nunito"/>
                <a:sym typeface="Nunito"/>
              </a:rPr>
              <a:t>From </a:t>
            </a:r>
            <a:r>
              <a:rPr lang="en" sz="1600" u="sng">
                <a:solidFill>
                  <a:schemeClr val="hlink"/>
                </a:solidFill>
                <a:latin typeface="Nunito"/>
                <a:ea typeface="Nunito"/>
                <a:cs typeface="Nunito"/>
                <a:sym typeface="Nunito"/>
                <a:hlinkClick r:id="rId4"/>
              </a:rPr>
              <a:t>Stanford AI Index 2025</a:t>
            </a:r>
            <a:r>
              <a:rPr lang="en" sz="1600">
                <a:solidFill>
                  <a:schemeClr val="dk2"/>
                </a:solidFill>
                <a:latin typeface="Nunito"/>
                <a:ea typeface="Nunito"/>
                <a:cs typeface="Nunito"/>
                <a:sym typeface="Nunito"/>
              </a:rPr>
              <a:t> and </a:t>
            </a:r>
            <a:r>
              <a:rPr lang="en" sz="1600" u="sng">
                <a:solidFill>
                  <a:schemeClr val="hlink"/>
                </a:solidFill>
                <a:latin typeface="Nunito"/>
                <a:ea typeface="Nunito"/>
                <a:cs typeface="Nunito"/>
                <a:sym typeface="Nunito"/>
                <a:hlinkClick r:id="rId5"/>
              </a:rPr>
              <a:t>Epoch AI</a:t>
            </a:r>
            <a:r>
              <a:rPr lang="en" sz="1600">
                <a:solidFill>
                  <a:schemeClr val="dk2"/>
                </a:solidFill>
                <a:latin typeface="Nunito"/>
                <a:ea typeface="Nunito"/>
                <a:cs typeface="Nunito"/>
                <a:sym typeface="Nunito"/>
              </a:rPr>
              <a:t>)</a:t>
            </a:r>
            <a:r>
              <a:rPr lang="en" sz="1600">
                <a:solidFill>
                  <a:schemeClr val="dk2"/>
                </a:solidFill>
                <a:latin typeface="Nunito"/>
                <a:ea typeface="Nunito"/>
                <a:cs typeface="Nunito"/>
                <a:sym typeface="Nunito"/>
              </a:rPr>
              <a:t>. </a:t>
            </a:r>
            <a:endParaRPr sz="1600">
              <a:solidFill>
                <a:schemeClr val="dk2"/>
              </a:solidFill>
              <a:latin typeface="Nunito"/>
              <a:ea typeface="Nunito"/>
              <a:cs typeface="Nunito"/>
              <a:sym typeface="Nunito"/>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8" name="Shape 448"/>
        <p:cNvGrpSpPr/>
        <p:nvPr/>
      </p:nvGrpSpPr>
      <p:grpSpPr>
        <a:xfrm>
          <a:off x="0" y="0"/>
          <a:ext cx="0" cy="0"/>
          <a:chOff x="0" y="0"/>
          <a:chExt cx="0" cy="0"/>
        </a:xfrm>
      </p:grpSpPr>
      <p:sp>
        <p:nvSpPr>
          <p:cNvPr id="449" name="Google Shape;449;p40"/>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Energy consumption in Data Centres</a:t>
            </a:r>
            <a:endParaRPr>
              <a:solidFill>
                <a:srgbClr val="25326F"/>
              </a:solidFill>
              <a:latin typeface="Francois One"/>
              <a:ea typeface="Francois One"/>
              <a:cs typeface="Francois One"/>
              <a:sym typeface="Francois One"/>
            </a:endParaRPr>
          </a:p>
        </p:txBody>
      </p:sp>
      <p:sp>
        <p:nvSpPr>
          <p:cNvPr id="450" name="Google Shape;450;p40"/>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451" name="Google Shape;451;p40"/>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452" name="Google Shape;452;p40"/>
          <p:cNvSpPr txBox="1"/>
          <p:nvPr>
            <p:ph idx="1" type="body"/>
          </p:nvPr>
        </p:nvSpPr>
        <p:spPr>
          <a:xfrm>
            <a:off x="311700" y="1152475"/>
            <a:ext cx="4241400" cy="3795900"/>
          </a:xfrm>
          <a:prstGeom prst="rect">
            <a:avLst/>
          </a:prstGeom>
          <a:ln>
            <a:noFill/>
          </a:ln>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lang="en" sz="1600"/>
              <a:t>Data centres are responsible for about 1.5% of the world’s total yearly electricity consumption in 2024.</a:t>
            </a:r>
            <a:endParaRPr sz="1600"/>
          </a:p>
          <a:p>
            <a:pPr indent="0" lvl="0" marL="0" marR="0" rtl="0" algn="l">
              <a:lnSpc>
                <a:spcPct val="150000"/>
              </a:lnSpc>
              <a:spcBef>
                <a:spcPts val="1600"/>
              </a:spcBef>
              <a:spcAft>
                <a:spcPts val="0"/>
              </a:spcAft>
              <a:buNone/>
            </a:pPr>
            <a:r>
              <a:rPr lang="en" sz="1600"/>
              <a:t>Electricity </a:t>
            </a:r>
            <a:r>
              <a:rPr lang="en" sz="1600"/>
              <a:t>consumption by data centres</a:t>
            </a:r>
            <a:r>
              <a:rPr lang="en" sz="1600"/>
              <a:t> have grown 12% every year from 2020-2024 </a:t>
            </a:r>
            <a:r>
              <a:rPr lang="en" sz="1600"/>
              <a:t>according to the International Energy Agency and it is estimated to grow by 15% each year from 2025-2030.</a:t>
            </a:r>
            <a:endParaRPr sz="1600"/>
          </a:p>
          <a:p>
            <a:pPr indent="0" lvl="0" marL="0" marR="0" rtl="0" algn="l">
              <a:lnSpc>
                <a:spcPct val="150000"/>
              </a:lnSpc>
              <a:spcBef>
                <a:spcPts val="1600"/>
              </a:spcBef>
              <a:spcAft>
                <a:spcPts val="1600"/>
              </a:spcAft>
              <a:buNone/>
            </a:pPr>
            <a:r>
              <a:rPr lang="en" sz="1000"/>
              <a:t>Source: </a:t>
            </a:r>
            <a:br>
              <a:rPr lang="en" sz="1000"/>
            </a:br>
            <a:r>
              <a:rPr lang="en" sz="1000" u="sng">
                <a:solidFill>
                  <a:schemeClr val="hlink"/>
                </a:solidFill>
                <a:hlinkClick r:id="rId3"/>
              </a:rPr>
              <a:t>International Energy Agency:  Energy demand from AI report</a:t>
            </a:r>
            <a:r>
              <a:rPr lang="en" sz="1000"/>
              <a:t> </a:t>
            </a:r>
            <a:endParaRPr sz="1000"/>
          </a:p>
        </p:txBody>
      </p:sp>
      <p:pic>
        <p:nvPicPr>
          <p:cNvPr id="453" name="Google Shape;453;p40"/>
          <p:cNvPicPr preferRelativeResize="0"/>
          <p:nvPr/>
        </p:nvPicPr>
        <p:blipFill>
          <a:blip r:embed="rId4">
            <a:alphaModFix/>
          </a:blip>
          <a:stretch>
            <a:fillRect/>
          </a:stretch>
        </p:blipFill>
        <p:spPr>
          <a:xfrm>
            <a:off x="4642553" y="1586225"/>
            <a:ext cx="4366800" cy="2390300"/>
          </a:xfrm>
          <a:prstGeom prst="rect">
            <a:avLst/>
          </a:prstGeom>
          <a:noFill/>
          <a:ln cap="flat" cmpd="sng" w="9525">
            <a:solidFill>
              <a:schemeClr val="accent2"/>
            </a:solidFill>
            <a:prstDash val="solid"/>
            <a:round/>
            <a:headEnd len="sm" w="sm" type="none"/>
            <a:tailEnd len="sm" w="sm" type="none"/>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7" name="Shape 457"/>
        <p:cNvGrpSpPr/>
        <p:nvPr/>
      </p:nvGrpSpPr>
      <p:grpSpPr>
        <a:xfrm>
          <a:off x="0" y="0"/>
          <a:ext cx="0" cy="0"/>
          <a:chOff x="0" y="0"/>
          <a:chExt cx="0" cy="0"/>
        </a:xfrm>
      </p:grpSpPr>
      <p:sp>
        <p:nvSpPr>
          <p:cNvPr id="458" name="Google Shape;458;p41"/>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Energy and water consumption in Data Centres</a:t>
            </a:r>
            <a:endParaRPr>
              <a:solidFill>
                <a:srgbClr val="25326F"/>
              </a:solidFill>
              <a:latin typeface="Francois One"/>
              <a:ea typeface="Francois One"/>
              <a:cs typeface="Francois One"/>
              <a:sym typeface="Francois One"/>
            </a:endParaRPr>
          </a:p>
        </p:txBody>
      </p:sp>
      <p:sp>
        <p:nvSpPr>
          <p:cNvPr id="459" name="Google Shape;459;p41"/>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460" name="Google Shape;460;p41"/>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461" name="Google Shape;461;p41"/>
          <p:cNvSpPr txBox="1"/>
          <p:nvPr>
            <p:ph idx="1" type="body"/>
          </p:nvPr>
        </p:nvSpPr>
        <p:spPr>
          <a:xfrm>
            <a:off x="311700" y="1152475"/>
            <a:ext cx="3813900" cy="11127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lang="en" sz="1600">
                <a:solidFill>
                  <a:schemeClr val="accent6"/>
                </a:solidFill>
                <a:latin typeface="Inter Light"/>
                <a:ea typeface="Inter Light"/>
                <a:cs typeface="Inter Light"/>
                <a:sym typeface="Inter Light"/>
              </a:rPr>
              <a:t>AI could use 35–50% of data centre power by 2030, up from 5-15% in 2025. (</a:t>
            </a:r>
            <a:r>
              <a:rPr lang="en" sz="1600" u="sng">
                <a:solidFill>
                  <a:schemeClr val="accent6"/>
                </a:solidFill>
                <a:latin typeface="Inter Light"/>
                <a:ea typeface="Inter Light"/>
                <a:cs typeface="Inter Light"/>
                <a:sym typeface="Inter Light"/>
                <a:hlinkClick r:id="rId3">
                  <a:extLst>
                    <a:ext uri="{A12FA001-AC4F-418D-AE19-62706E023703}">
                      <ahyp:hlinkClr val="tx"/>
                    </a:ext>
                  </a:extLst>
                </a:hlinkClick>
              </a:rPr>
              <a:t>CarbonBrief</a:t>
            </a:r>
            <a:r>
              <a:rPr lang="en" sz="1600">
                <a:solidFill>
                  <a:schemeClr val="accent6"/>
                </a:solidFill>
                <a:latin typeface="Inter Light"/>
                <a:ea typeface="Inter Light"/>
                <a:cs typeface="Inter Light"/>
                <a:sym typeface="Inter Light"/>
              </a:rPr>
              <a:t>)</a:t>
            </a:r>
            <a:endParaRPr sz="1600">
              <a:solidFill>
                <a:schemeClr val="accent6"/>
              </a:solidFill>
              <a:latin typeface="Inter Light"/>
              <a:ea typeface="Inter Light"/>
              <a:cs typeface="Inter Light"/>
              <a:sym typeface="Inter Light"/>
            </a:endParaRPr>
          </a:p>
          <a:p>
            <a:pPr indent="0" lvl="0" marL="0" marR="0" rtl="0" algn="l">
              <a:lnSpc>
                <a:spcPct val="150000"/>
              </a:lnSpc>
              <a:spcBef>
                <a:spcPts val="1600"/>
              </a:spcBef>
              <a:spcAft>
                <a:spcPts val="1600"/>
              </a:spcAft>
              <a:buNone/>
            </a:pPr>
            <a:r>
              <a:t/>
            </a:r>
            <a:endParaRPr sz="1600"/>
          </a:p>
        </p:txBody>
      </p:sp>
      <p:sp>
        <p:nvSpPr>
          <p:cNvPr id="462" name="Google Shape;462;p41"/>
          <p:cNvSpPr txBox="1"/>
          <p:nvPr/>
        </p:nvSpPr>
        <p:spPr>
          <a:xfrm>
            <a:off x="4651272" y="3855855"/>
            <a:ext cx="3910800" cy="11697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spAutoFit/>
          </a:bodyPr>
          <a:lstStyle/>
          <a:p>
            <a:pPr indent="0" lvl="0" marL="0" rtl="0" algn="l">
              <a:lnSpc>
                <a:spcPct val="150000"/>
              </a:lnSpc>
              <a:spcBef>
                <a:spcPts val="0"/>
              </a:spcBef>
              <a:spcAft>
                <a:spcPts val="1600"/>
              </a:spcAft>
              <a:buNone/>
            </a:pPr>
            <a:r>
              <a:rPr lang="en" sz="1600">
                <a:solidFill>
                  <a:schemeClr val="accent6"/>
                </a:solidFill>
                <a:latin typeface="Inter"/>
                <a:ea typeface="Inter"/>
                <a:cs typeface="Inter"/>
                <a:sym typeface="Inter"/>
              </a:rPr>
              <a:t>40% of an average data centre’s power is used just for cooling. (</a:t>
            </a:r>
            <a:r>
              <a:rPr lang="en" sz="1600" u="sng">
                <a:solidFill>
                  <a:schemeClr val="accent6"/>
                </a:solidFill>
                <a:latin typeface="Inter"/>
                <a:ea typeface="Inter"/>
                <a:cs typeface="Inter"/>
                <a:sym typeface="Inter"/>
                <a:hlinkClick r:id="rId4">
                  <a:extLst>
                    <a:ext uri="{A12FA001-AC4F-418D-AE19-62706E023703}">
                      <ahyp:hlinkClr val="tx"/>
                    </a:ext>
                  </a:extLst>
                </a:hlinkClick>
              </a:rPr>
              <a:t>ADP Consulting</a:t>
            </a:r>
            <a:r>
              <a:rPr lang="en" sz="1600">
                <a:solidFill>
                  <a:schemeClr val="accent6"/>
                </a:solidFill>
                <a:latin typeface="Inter"/>
                <a:ea typeface="Inter"/>
                <a:cs typeface="Inter"/>
                <a:sym typeface="Inter"/>
              </a:rPr>
              <a:t>)</a:t>
            </a:r>
            <a:endParaRPr sz="1600">
              <a:solidFill>
                <a:schemeClr val="accent6"/>
              </a:solidFill>
              <a:latin typeface="Inter"/>
              <a:ea typeface="Inter"/>
              <a:cs typeface="Inter"/>
              <a:sym typeface="Inter"/>
            </a:endParaRPr>
          </a:p>
        </p:txBody>
      </p:sp>
      <p:pic>
        <p:nvPicPr>
          <p:cNvPr id="463" name="Google Shape;463;p41"/>
          <p:cNvPicPr preferRelativeResize="0"/>
          <p:nvPr/>
        </p:nvPicPr>
        <p:blipFill>
          <a:blip r:embed="rId5">
            <a:alphaModFix/>
          </a:blip>
          <a:stretch>
            <a:fillRect/>
          </a:stretch>
        </p:blipFill>
        <p:spPr>
          <a:xfrm>
            <a:off x="410900" y="2399925"/>
            <a:ext cx="3615511" cy="2573525"/>
          </a:xfrm>
          <a:prstGeom prst="rect">
            <a:avLst/>
          </a:prstGeom>
          <a:noFill/>
          <a:ln cap="flat" cmpd="sng" w="9525">
            <a:solidFill>
              <a:schemeClr val="accent5"/>
            </a:solidFill>
            <a:prstDash val="solid"/>
            <a:round/>
            <a:headEnd len="sm" w="sm" type="none"/>
            <a:tailEnd len="sm" w="sm" type="none"/>
          </a:ln>
        </p:spPr>
      </p:pic>
      <p:pic>
        <p:nvPicPr>
          <p:cNvPr id="464" name="Google Shape;464;p41"/>
          <p:cNvPicPr preferRelativeResize="0"/>
          <p:nvPr/>
        </p:nvPicPr>
        <p:blipFill>
          <a:blip r:embed="rId6">
            <a:alphaModFix/>
          </a:blip>
          <a:stretch>
            <a:fillRect/>
          </a:stretch>
        </p:blipFill>
        <p:spPr>
          <a:xfrm>
            <a:off x="5059700" y="1170125"/>
            <a:ext cx="3255151" cy="2459775"/>
          </a:xfrm>
          <a:prstGeom prst="rect">
            <a:avLst/>
          </a:prstGeom>
          <a:noFill/>
          <a:ln cap="flat" cmpd="sng" w="9525">
            <a:solidFill>
              <a:schemeClr val="accent5"/>
            </a:solidFill>
            <a:prstDash val="solid"/>
            <a:round/>
            <a:headEnd len="sm" w="sm" type="none"/>
            <a:tailEnd len="sm" w="sm" type="none"/>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76" name="Shape 76"/>
        <p:cNvGrpSpPr/>
        <p:nvPr/>
      </p:nvGrpSpPr>
      <p:grpSpPr>
        <a:xfrm>
          <a:off x="0" y="0"/>
          <a:ext cx="0" cy="0"/>
          <a:chOff x="0" y="0"/>
          <a:chExt cx="0" cy="0"/>
        </a:xfrm>
      </p:grpSpPr>
      <p:sp>
        <p:nvSpPr>
          <p:cNvPr id="77" name="Google Shape;77;p15"/>
          <p:cNvSpPr/>
          <p:nvPr/>
        </p:nvSpPr>
        <p:spPr>
          <a:xfrm>
            <a:off x="322168" y="1539695"/>
            <a:ext cx="8229600" cy="685800"/>
          </a:xfrm>
          <a:prstGeom prst="roundRect">
            <a:avLst>
              <a:gd fmla="val 16000" name="adj"/>
            </a:avLst>
          </a:prstGeom>
          <a:solidFill>
            <a:srgbClr val="16213E"/>
          </a:solidFill>
          <a:ln cap="flat" cmpd="sng" w="12700">
            <a:solidFill>
              <a:srgbClr val="7F77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78" name="Google Shape;78;p15"/>
          <p:cNvSpPr/>
          <p:nvPr/>
        </p:nvSpPr>
        <p:spPr>
          <a:xfrm>
            <a:off x="517350" y="1575946"/>
            <a:ext cx="7851600" cy="616800"/>
          </a:xfrm>
          <a:prstGeom prst="rect">
            <a:avLst/>
          </a:prstGeom>
          <a:solidFill>
            <a:srgbClr val="0C2A4A"/>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7F77DD"/>
              </a:buClr>
              <a:buSzPts val="1500"/>
              <a:buFont typeface="Calibri"/>
              <a:buNone/>
            </a:pPr>
            <a:r>
              <a:rPr i="0" lang="en" sz="1500" u="none" cap="none" strike="noStrike">
                <a:solidFill>
                  <a:srgbClr val="E8E8F0"/>
                </a:solidFill>
                <a:latin typeface="Nunito"/>
                <a:ea typeface="Nunito"/>
                <a:cs typeface="Nunito"/>
                <a:sym typeface="Nunito"/>
              </a:rPr>
              <a:t>Write numbers 1–6 next to each step to show the correct order in </a:t>
            </a:r>
            <a:r>
              <a:rPr lang="en" sz="1500">
                <a:solidFill>
                  <a:srgbClr val="E8E8F0"/>
                </a:solidFill>
                <a:latin typeface="Nunito"/>
                <a:ea typeface="Nunito"/>
                <a:cs typeface="Nunito"/>
                <a:sym typeface="Nunito"/>
              </a:rPr>
              <a:t>an interaction </a:t>
            </a:r>
            <a:r>
              <a:rPr lang="en" sz="1500">
                <a:solidFill>
                  <a:srgbClr val="E8E8F0"/>
                </a:solidFill>
                <a:latin typeface="Nunito"/>
                <a:ea typeface="Nunito"/>
                <a:cs typeface="Nunito"/>
                <a:sym typeface="Nunito"/>
              </a:rPr>
              <a:t>with</a:t>
            </a:r>
            <a:r>
              <a:rPr lang="en" sz="1500">
                <a:solidFill>
                  <a:srgbClr val="E8E8F0"/>
                </a:solidFill>
                <a:latin typeface="Nunito"/>
                <a:ea typeface="Nunito"/>
                <a:cs typeface="Nunito"/>
                <a:sym typeface="Nunito"/>
              </a:rPr>
              <a:t> a generative AI</a:t>
            </a:r>
            <a:endParaRPr i="0" sz="1500" u="none" cap="none" strike="noStrike">
              <a:solidFill>
                <a:schemeClr val="dk1"/>
              </a:solidFill>
              <a:latin typeface="Nunito"/>
              <a:ea typeface="Nunito"/>
              <a:cs typeface="Nunito"/>
              <a:sym typeface="Nunito"/>
            </a:endParaRPr>
          </a:p>
        </p:txBody>
      </p:sp>
      <p:sp>
        <p:nvSpPr>
          <p:cNvPr id="79" name="Google Shape;79;p15"/>
          <p:cNvSpPr/>
          <p:nvPr/>
        </p:nvSpPr>
        <p:spPr>
          <a:xfrm>
            <a:off x="322168" y="2408375"/>
            <a:ext cx="4023300" cy="548700"/>
          </a:xfrm>
          <a:prstGeom prst="roundRect">
            <a:avLst>
              <a:gd fmla="val 16667" name="adj"/>
            </a:avLst>
          </a:prstGeom>
          <a:solidFill>
            <a:srgbClr val="16213E"/>
          </a:solidFill>
          <a:ln cap="flat" cmpd="sng" w="9525">
            <a:solidFill>
              <a:srgbClr val="2A2A4A"/>
            </a:solidFill>
            <a:prstDash val="solid"/>
            <a:round/>
            <a:headEnd len="sm" w="sm" type="none"/>
            <a:tailEnd len="sm" w="sm" type="none"/>
          </a:ln>
          <a:effectLst>
            <a:outerShdw blurRad="101600" rotWithShape="0" algn="bl" dir="2700000" dist="38100">
              <a:srgbClr val="000000">
                <a:alpha val="1804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80" name="Google Shape;80;p15"/>
          <p:cNvSpPr/>
          <p:nvPr/>
        </p:nvSpPr>
        <p:spPr>
          <a:xfrm>
            <a:off x="395320" y="2499815"/>
            <a:ext cx="329100" cy="365700"/>
          </a:xfrm>
          <a:prstGeom prst="roundRect">
            <a:avLst>
              <a:gd fmla="val 22222" name="adj"/>
            </a:avLst>
          </a:prstGeom>
          <a:solidFill>
            <a:srgbClr val="7F77DD"/>
          </a:solidFill>
          <a:ln cap="flat" cmpd="sng" w="12700">
            <a:solidFill>
              <a:srgbClr val="7F77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81" name="Google Shape;81;p15"/>
          <p:cNvSpPr/>
          <p:nvPr/>
        </p:nvSpPr>
        <p:spPr>
          <a:xfrm>
            <a:off x="395320" y="2499815"/>
            <a:ext cx="329100" cy="365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400"/>
              <a:buFont typeface="Calibri"/>
              <a:buNone/>
            </a:pPr>
            <a:r>
              <a:rPr b="1" i="0" lang="en" sz="1400" u="none" cap="none" strike="noStrike">
                <a:solidFill>
                  <a:srgbClr val="FFFFFF"/>
                </a:solidFill>
                <a:latin typeface="Nunito"/>
                <a:ea typeface="Nunito"/>
                <a:cs typeface="Nunito"/>
                <a:sym typeface="Nunito"/>
              </a:rPr>
              <a:t>A</a:t>
            </a:r>
            <a:endParaRPr i="0" sz="1400" u="none" cap="none" strike="noStrike">
              <a:solidFill>
                <a:schemeClr val="dk1"/>
              </a:solidFill>
              <a:latin typeface="Nunito"/>
              <a:ea typeface="Nunito"/>
              <a:cs typeface="Nunito"/>
              <a:sym typeface="Nunito"/>
            </a:endParaRPr>
          </a:p>
        </p:txBody>
      </p:sp>
      <p:sp>
        <p:nvSpPr>
          <p:cNvPr id="82" name="Google Shape;82;p15"/>
          <p:cNvSpPr/>
          <p:nvPr/>
        </p:nvSpPr>
        <p:spPr>
          <a:xfrm>
            <a:off x="3888328" y="2499815"/>
            <a:ext cx="365700" cy="365700"/>
          </a:xfrm>
          <a:prstGeom prst="roundRect">
            <a:avLst>
              <a:gd fmla="val 20000" name="adj"/>
            </a:avLst>
          </a:prstGeom>
          <a:solidFill>
            <a:srgbClr val="1A1A2E"/>
          </a:solidFill>
          <a:ln cap="flat" cmpd="sng" w="12700">
            <a:solidFill>
              <a:srgbClr val="A0A0C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83" name="Google Shape;83;p15"/>
          <p:cNvSpPr/>
          <p:nvPr/>
        </p:nvSpPr>
        <p:spPr>
          <a:xfrm>
            <a:off x="3888328" y="2499815"/>
            <a:ext cx="365700" cy="365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A0A0C0"/>
              </a:buClr>
              <a:buSzPts val="1200"/>
              <a:buFont typeface="Calibri"/>
              <a:buNone/>
            </a:pPr>
            <a:r>
              <a:rPr i="0" lang="en" sz="1200" u="none" cap="none" strike="noStrike">
                <a:solidFill>
                  <a:srgbClr val="A0A0C0"/>
                </a:solidFill>
                <a:latin typeface="Nunito"/>
                <a:ea typeface="Nunito"/>
                <a:cs typeface="Nunito"/>
                <a:sym typeface="Nunito"/>
              </a:rPr>
              <a:t>__</a:t>
            </a:r>
            <a:endParaRPr i="0" sz="1200" u="none" cap="none" strike="noStrike">
              <a:solidFill>
                <a:schemeClr val="dk1"/>
              </a:solidFill>
              <a:latin typeface="Nunito"/>
              <a:ea typeface="Nunito"/>
              <a:cs typeface="Nunito"/>
              <a:sym typeface="Nunito"/>
            </a:endParaRPr>
          </a:p>
        </p:txBody>
      </p:sp>
      <p:sp>
        <p:nvSpPr>
          <p:cNvPr id="84" name="Google Shape;84;p15"/>
          <p:cNvSpPr/>
          <p:nvPr/>
        </p:nvSpPr>
        <p:spPr>
          <a:xfrm>
            <a:off x="797656" y="2454095"/>
            <a:ext cx="3017400" cy="457200"/>
          </a:xfrm>
          <a:prstGeom prst="rect">
            <a:avLst/>
          </a:prstGeom>
          <a:solidFill>
            <a:srgbClr val="0C2A4A"/>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E8E8F0"/>
              </a:buClr>
              <a:buSzPts val="1300"/>
              <a:buFont typeface="Calibri"/>
              <a:buNone/>
            </a:pPr>
            <a:r>
              <a:rPr i="0" lang="en" sz="1300" u="none" cap="none" strike="noStrike">
                <a:solidFill>
                  <a:srgbClr val="E8E8F0"/>
                </a:solidFill>
                <a:latin typeface="Nunito"/>
                <a:ea typeface="Nunito"/>
                <a:cs typeface="Nunito"/>
                <a:sym typeface="Nunito"/>
              </a:rPr>
              <a:t>The model picks the most likely next word and adds it to the input.</a:t>
            </a:r>
            <a:endParaRPr i="0" sz="1300" u="none" cap="none" strike="noStrike">
              <a:solidFill>
                <a:schemeClr val="dk1"/>
              </a:solidFill>
              <a:latin typeface="Nunito"/>
              <a:ea typeface="Nunito"/>
              <a:cs typeface="Nunito"/>
              <a:sym typeface="Nunito"/>
            </a:endParaRPr>
          </a:p>
        </p:txBody>
      </p:sp>
      <p:sp>
        <p:nvSpPr>
          <p:cNvPr id="85" name="Google Shape;85;p15"/>
          <p:cNvSpPr/>
          <p:nvPr/>
        </p:nvSpPr>
        <p:spPr>
          <a:xfrm>
            <a:off x="322168" y="3066743"/>
            <a:ext cx="4023300" cy="548700"/>
          </a:xfrm>
          <a:prstGeom prst="roundRect">
            <a:avLst>
              <a:gd fmla="val 16667" name="adj"/>
            </a:avLst>
          </a:prstGeom>
          <a:solidFill>
            <a:srgbClr val="16213E"/>
          </a:solidFill>
          <a:ln cap="flat" cmpd="sng" w="9525">
            <a:solidFill>
              <a:srgbClr val="2A2A4A"/>
            </a:solidFill>
            <a:prstDash val="solid"/>
            <a:round/>
            <a:headEnd len="sm" w="sm" type="none"/>
            <a:tailEnd len="sm" w="sm" type="none"/>
          </a:ln>
          <a:effectLst>
            <a:outerShdw blurRad="101600" rotWithShape="0" algn="bl" dir="2700000" dist="38100">
              <a:srgbClr val="000000">
                <a:alpha val="1804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86" name="Google Shape;86;p15"/>
          <p:cNvSpPr/>
          <p:nvPr/>
        </p:nvSpPr>
        <p:spPr>
          <a:xfrm>
            <a:off x="395320" y="3158183"/>
            <a:ext cx="329100" cy="365700"/>
          </a:xfrm>
          <a:prstGeom prst="roundRect">
            <a:avLst>
              <a:gd fmla="val 22222" name="adj"/>
            </a:avLst>
          </a:prstGeom>
          <a:solidFill>
            <a:srgbClr val="7F77DD"/>
          </a:solidFill>
          <a:ln cap="flat" cmpd="sng" w="12700">
            <a:solidFill>
              <a:srgbClr val="7F77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87" name="Google Shape;87;p15"/>
          <p:cNvSpPr/>
          <p:nvPr/>
        </p:nvSpPr>
        <p:spPr>
          <a:xfrm>
            <a:off x="395320" y="3158183"/>
            <a:ext cx="329100" cy="365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400"/>
              <a:buFont typeface="Calibri"/>
              <a:buNone/>
            </a:pPr>
            <a:r>
              <a:rPr b="1" i="0" lang="en" sz="1400" u="none" cap="none" strike="noStrike">
                <a:solidFill>
                  <a:srgbClr val="FFFFFF"/>
                </a:solidFill>
                <a:latin typeface="Nunito"/>
                <a:ea typeface="Nunito"/>
                <a:cs typeface="Nunito"/>
                <a:sym typeface="Nunito"/>
              </a:rPr>
              <a:t>B</a:t>
            </a:r>
            <a:endParaRPr i="0" sz="1400" u="none" cap="none" strike="noStrike">
              <a:solidFill>
                <a:schemeClr val="dk1"/>
              </a:solidFill>
              <a:latin typeface="Nunito"/>
              <a:ea typeface="Nunito"/>
              <a:cs typeface="Nunito"/>
              <a:sym typeface="Nunito"/>
            </a:endParaRPr>
          </a:p>
        </p:txBody>
      </p:sp>
      <p:sp>
        <p:nvSpPr>
          <p:cNvPr id="88" name="Google Shape;88;p15"/>
          <p:cNvSpPr/>
          <p:nvPr/>
        </p:nvSpPr>
        <p:spPr>
          <a:xfrm>
            <a:off x="3888328" y="3158183"/>
            <a:ext cx="365700" cy="365700"/>
          </a:xfrm>
          <a:prstGeom prst="roundRect">
            <a:avLst>
              <a:gd fmla="val 20000" name="adj"/>
            </a:avLst>
          </a:prstGeom>
          <a:solidFill>
            <a:srgbClr val="1A1A2E"/>
          </a:solidFill>
          <a:ln cap="flat" cmpd="sng" w="12700">
            <a:solidFill>
              <a:srgbClr val="A0A0C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89" name="Google Shape;89;p15"/>
          <p:cNvSpPr/>
          <p:nvPr/>
        </p:nvSpPr>
        <p:spPr>
          <a:xfrm>
            <a:off x="3888328" y="3158183"/>
            <a:ext cx="365700" cy="365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A0A0C0"/>
              </a:buClr>
              <a:buSzPts val="1200"/>
              <a:buFont typeface="Calibri"/>
              <a:buNone/>
            </a:pPr>
            <a:r>
              <a:rPr i="0" lang="en" sz="1200" u="none" cap="none" strike="noStrike">
                <a:solidFill>
                  <a:srgbClr val="A0A0C0"/>
                </a:solidFill>
                <a:latin typeface="Nunito"/>
                <a:ea typeface="Nunito"/>
                <a:cs typeface="Nunito"/>
                <a:sym typeface="Nunito"/>
              </a:rPr>
              <a:t>__</a:t>
            </a:r>
            <a:endParaRPr i="0" sz="1200" u="none" cap="none" strike="noStrike">
              <a:solidFill>
                <a:schemeClr val="dk1"/>
              </a:solidFill>
              <a:latin typeface="Nunito"/>
              <a:ea typeface="Nunito"/>
              <a:cs typeface="Nunito"/>
              <a:sym typeface="Nunito"/>
            </a:endParaRPr>
          </a:p>
        </p:txBody>
      </p:sp>
      <p:sp>
        <p:nvSpPr>
          <p:cNvPr id="90" name="Google Shape;90;p15"/>
          <p:cNvSpPr/>
          <p:nvPr/>
        </p:nvSpPr>
        <p:spPr>
          <a:xfrm>
            <a:off x="797656" y="3112463"/>
            <a:ext cx="3017400" cy="457200"/>
          </a:xfrm>
          <a:prstGeom prst="rect">
            <a:avLst/>
          </a:prstGeom>
          <a:solidFill>
            <a:srgbClr val="0C2A4A"/>
          </a:solidFill>
          <a:ln>
            <a:noFill/>
          </a:ln>
        </p:spPr>
        <p:txBody>
          <a:bodyPr anchorCtr="0" anchor="ctr" bIns="45700" lIns="91425" spcFirstLastPara="1" rIns="91425" wrap="square" tIns="45700">
            <a:noAutofit/>
          </a:bodyPr>
          <a:lstStyle/>
          <a:p>
            <a:pPr indent="0" lvl="0" marL="0" rtl="0" algn="l">
              <a:spcBef>
                <a:spcPts val="0"/>
              </a:spcBef>
              <a:spcAft>
                <a:spcPts val="0"/>
              </a:spcAft>
              <a:buClr>
                <a:srgbClr val="E8E8F0"/>
              </a:buClr>
              <a:buSzPts val="1300"/>
              <a:buFont typeface="Calibri"/>
              <a:buNone/>
            </a:pPr>
            <a:r>
              <a:rPr lang="en" sz="1300">
                <a:solidFill>
                  <a:srgbClr val="E8E8F0"/>
                </a:solidFill>
                <a:latin typeface="Nunito"/>
                <a:ea typeface="Nunito"/>
                <a:cs typeface="Nunito"/>
                <a:sym typeface="Nunito"/>
              </a:rPr>
              <a:t>Tokens are turned into lists of numbers that encode possible meanings.</a:t>
            </a:r>
            <a:endParaRPr i="0" sz="1300" u="none" cap="none" strike="noStrike">
              <a:solidFill>
                <a:schemeClr val="dk1"/>
              </a:solidFill>
              <a:latin typeface="Nunito"/>
              <a:ea typeface="Nunito"/>
              <a:cs typeface="Nunito"/>
              <a:sym typeface="Nunito"/>
            </a:endParaRPr>
          </a:p>
        </p:txBody>
      </p:sp>
      <p:sp>
        <p:nvSpPr>
          <p:cNvPr id="91" name="Google Shape;91;p15"/>
          <p:cNvSpPr/>
          <p:nvPr/>
        </p:nvSpPr>
        <p:spPr>
          <a:xfrm>
            <a:off x="322168" y="3725111"/>
            <a:ext cx="4023300" cy="548700"/>
          </a:xfrm>
          <a:prstGeom prst="roundRect">
            <a:avLst>
              <a:gd fmla="val 16667" name="adj"/>
            </a:avLst>
          </a:prstGeom>
          <a:solidFill>
            <a:srgbClr val="16213E"/>
          </a:solidFill>
          <a:ln cap="flat" cmpd="sng" w="9525">
            <a:solidFill>
              <a:srgbClr val="2A2A4A"/>
            </a:solidFill>
            <a:prstDash val="solid"/>
            <a:round/>
            <a:headEnd len="sm" w="sm" type="none"/>
            <a:tailEnd len="sm" w="sm" type="none"/>
          </a:ln>
          <a:effectLst>
            <a:outerShdw blurRad="101600" rotWithShape="0" algn="bl" dir="2700000" dist="38100">
              <a:srgbClr val="000000">
                <a:alpha val="1804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92" name="Google Shape;92;p15"/>
          <p:cNvSpPr/>
          <p:nvPr/>
        </p:nvSpPr>
        <p:spPr>
          <a:xfrm>
            <a:off x="395320" y="3816551"/>
            <a:ext cx="329100" cy="365700"/>
          </a:xfrm>
          <a:prstGeom prst="roundRect">
            <a:avLst>
              <a:gd fmla="val 22222" name="adj"/>
            </a:avLst>
          </a:prstGeom>
          <a:solidFill>
            <a:srgbClr val="7F77DD"/>
          </a:solidFill>
          <a:ln cap="flat" cmpd="sng" w="12700">
            <a:solidFill>
              <a:srgbClr val="7F77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93" name="Google Shape;93;p15"/>
          <p:cNvSpPr/>
          <p:nvPr/>
        </p:nvSpPr>
        <p:spPr>
          <a:xfrm>
            <a:off x="395320" y="3816551"/>
            <a:ext cx="329100" cy="365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400"/>
              <a:buFont typeface="Calibri"/>
              <a:buNone/>
            </a:pPr>
            <a:r>
              <a:rPr b="1" i="0" lang="en" sz="1400" u="none" cap="none" strike="noStrike">
                <a:solidFill>
                  <a:srgbClr val="FFFFFF"/>
                </a:solidFill>
                <a:latin typeface="Nunito"/>
                <a:ea typeface="Nunito"/>
                <a:cs typeface="Nunito"/>
                <a:sym typeface="Nunito"/>
              </a:rPr>
              <a:t>C</a:t>
            </a:r>
            <a:endParaRPr i="0" sz="1400" u="none" cap="none" strike="noStrike">
              <a:solidFill>
                <a:schemeClr val="dk1"/>
              </a:solidFill>
              <a:latin typeface="Nunito"/>
              <a:ea typeface="Nunito"/>
              <a:cs typeface="Nunito"/>
              <a:sym typeface="Nunito"/>
            </a:endParaRPr>
          </a:p>
        </p:txBody>
      </p:sp>
      <p:sp>
        <p:nvSpPr>
          <p:cNvPr id="94" name="Google Shape;94;p15"/>
          <p:cNvSpPr/>
          <p:nvPr/>
        </p:nvSpPr>
        <p:spPr>
          <a:xfrm>
            <a:off x="3888328" y="3816551"/>
            <a:ext cx="365700" cy="365700"/>
          </a:xfrm>
          <a:prstGeom prst="roundRect">
            <a:avLst>
              <a:gd fmla="val 20000" name="adj"/>
            </a:avLst>
          </a:prstGeom>
          <a:solidFill>
            <a:srgbClr val="1A1A2E"/>
          </a:solidFill>
          <a:ln cap="flat" cmpd="sng" w="12700">
            <a:solidFill>
              <a:srgbClr val="A0A0C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95" name="Google Shape;95;p15"/>
          <p:cNvSpPr/>
          <p:nvPr/>
        </p:nvSpPr>
        <p:spPr>
          <a:xfrm>
            <a:off x="3888328" y="3816551"/>
            <a:ext cx="365700" cy="365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A0A0C0"/>
              </a:buClr>
              <a:buSzPts val="1200"/>
              <a:buFont typeface="Calibri"/>
              <a:buNone/>
            </a:pPr>
            <a:r>
              <a:rPr i="0" lang="en" sz="1200" u="none" cap="none" strike="noStrike">
                <a:solidFill>
                  <a:srgbClr val="A0A0C0"/>
                </a:solidFill>
                <a:latin typeface="Nunito"/>
                <a:ea typeface="Nunito"/>
                <a:cs typeface="Nunito"/>
                <a:sym typeface="Nunito"/>
              </a:rPr>
              <a:t>__</a:t>
            </a:r>
            <a:endParaRPr i="0" sz="1200" u="none" cap="none" strike="noStrike">
              <a:solidFill>
                <a:schemeClr val="dk1"/>
              </a:solidFill>
              <a:latin typeface="Nunito"/>
              <a:ea typeface="Nunito"/>
              <a:cs typeface="Nunito"/>
              <a:sym typeface="Nunito"/>
            </a:endParaRPr>
          </a:p>
        </p:txBody>
      </p:sp>
      <p:sp>
        <p:nvSpPr>
          <p:cNvPr id="96" name="Google Shape;96;p15"/>
          <p:cNvSpPr/>
          <p:nvPr/>
        </p:nvSpPr>
        <p:spPr>
          <a:xfrm>
            <a:off x="797656" y="3770831"/>
            <a:ext cx="3017400" cy="457200"/>
          </a:xfrm>
          <a:prstGeom prst="rect">
            <a:avLst/>
          </a:prstGeom>
          <a:solidFill>
            <a:srgbClr val="0C2A4A"/>
          </a:solidFill>
          <a:ln>
            <a:noFill/>
          </a:ln>
        </p:spPr>
        <p:txBody>
          <a:bodyPr anchorCtr="0" anchor="ctr" bIns="45700" lIns="91425" spcFirstLastPara="1" rIns="91425" wrap="square" tIns="45700">
            <a:noAutofit/>
          </a:bodyPr>
          <a:lstStyle/>
          <a:p>
            <a:pPr indent="0" lvl="0" marL="0" rtl="0" algn="l">
              <a:spcBef>
                <a:spcPts val="0"/>
              </a:spcBef>
              <a:spcAft>
                <a:spcPts val="0"/>
              </a:spcAft>
              <a:buClr>
                <a:srgbClr val="E8E8F0"/>
              </a:buClr>
              <a:buSzPts val="1300"/>
              <a:buFont typeface="Calibri"/>
              <a:buNone/>
            </a:pPr>
            <a:r>
              <a:rPr lang="en" sz="1300">
                <a:solidFill>
                  <a:srgbClr val="E8E8F0"/>
                </a:solidFill>
                <a:latin typeface="Nunito"/>
                <a:ea typeface="Nunito"/>
                <a:cs typeface="Nunito"/>
                <a:sym typeface="Nunito"/>
              </a:rPr>
              <a:t>The text is broken into chunks, or tokens the computer can process.</a:t>
            </a:r>
            <a:endParaRPr i="0" sz="1300" u="none" cap="none" strike="noStrike">
              <a:solidFill>
                <a:schemeClr val="dk1"/>
              </a:solidFill>
              <a:latin typeface="Nunito"/>
              <a:ea typeface="Nunito"/>
              <a:cs typeface="Nunito"/>
              <a:sym typeface="Nunito"/>
            </a:endParaRPr>
          </a:p>
        </p:txBody>
      </p:sp>
      <p:sp>
        <p:nvSpPr>
          <p:cNvPr id="97" name="Google Shape;97;p15"/>
          <p:cNvSpPr/>
          <p:nvPr/>
        </p:nvSpPr>
        <p:spPr>
          <a:xfrm>
            <a:off x="4528408" y="2408375"/>
            <a:ext cx="4023300" cy="548700"/>
          </a:xfrm>
          <a:prstGeom prst="roundRect">
            <a:avLst>
              <a:gd fmla="val 16667" name="adj"/>
            </a:avLst>
          </a:prstGeom>
          <a:solidFill>
            <a:srgbClr val="16213E"/>
          </a:solidFill>
          <a:ln cap="flat" cmpd="sng" w="9525">
            <a:solidFill>
              <a:srgbClr val="2A2A4A"/>
            </a:solidFill>
            <a:prstDash val="solid"/>
            <a:round/>
            <a:headEnd len="sm" w="sm" type="none"/>
            <a:tailEnd len="sm" w="sm" type="none"/>
          </a:ln>
          <a:effectLst>
            <a:outerShdw blurRad="101600" rotWithShape="0" algn="bl" dir="2700000" dist="38100">
              <a:srgbClr val="000000">
                <a:alpha val="1804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98" name="Google Shape;98;p15"/>
          <p:cNvSpPr/>
          <p:nvPr/>
        </p:nvSpPr>
        <p:spPr>
          <a:xfrm>
            <a:off x="4601560" y="2499815"/>
            <a:ext cx="329100" cy="365700"/>
          </a:xfrm>
          <a:prstGeom prst="roundRect">
            <a:avLst>
              <a:gd fmla="val 22222" name="adj"/>
            </a:avLst>
          </a:prstGeom>
          <a:solidFill>
            <a:srgbClr val="7F77DD"/>
          </a:solidFill>
          <a:ln cap="flat" cmpd="sng" w="12700">
            <a:solidFill>
              <a:srgbClr val="7F77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99" name="Google Shape;99;p15"/>
          <p:cNvSpPr/>
          <p:nvPr/>
        </p:nvSpPr>
        <p:spPr>
          <a:xfrm>
            <a:off x="4601560" y="2499815"/>
            <a:ext cx="329100" cy="365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400"/>
              <a:buFont typeface="Calibri"/>
              <a:buNone/>
            </a:pPr>
            <a:r>
              <a:rPr b="1" i="0" lang="en" sz="1400" u="none" cap="none" strike="noStrike">
                <a:solidFill>
                  <a:srgbClr val="FFFFFF"/>
                </a:solidFill>
                <a:latin typeface="Nunito"/>
                <a:ea typeface="Nunito"/>
                <a:cs typeface="Nunito"/>
                <a:sym typeface="Nunito"/>
              </a:rPr>
              <a:t>D</a:t>
            </a:r>
            <a:endParaRPr i="0" sz="1400" u="none" cap="none" strike="noStrike">
              <a:solidFill>
                <a:schemeClr val="dk1"/>
              </a:solidFill>
              <a:latin typeface="Nunito"/>
              <a:ea typeface="Nunito"/>
              <a:cs typeface="Nunito"/>
              <a:sym typeface="Nunito"/>
            </a:endParaRPr>
          </a:p>
        </p:txBody>
      </p:sp>
      <p:sp>
        <p:nvSpPr>
          <p:cNvPr id="100" name="Google Shape;100;p15"/>
          <p:cNvSpPr/>
          <p:nvPr/>
        </p:nvSpPr>
        <p:spPr>
          <a:xfrm>
            <a:off x="8094568" y="2499815"/>
            <a:ext cx="365700" cy="365700"/>
          </a:xfrm>
          <a:prstGeom prst="roundRect">
            <a:avLst>
              <a:gd fmla="val 20000" name="adj"/>
            </a:avLst>
          </a:prstGeom>
          <a:solidFill>
            <a:srgbClr val="1A1A2E"/>
          </a:solidFill>
          <a:ln cap="flat" cmpd="sng" w="12700">
            <a:solidFill>
              <a:srgbClr val="A0A0C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101" name="Google Shape;101;p15"/>
          <p:cNvSpPr/>
          <p:nvPr/>
        </p:nvSpPr>
        <p:spPr>
          <a:xfrm>
            <a:off x="8094568" y="2499815"/>
            <a:ext cx="365700" cy="365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A0A0C0"/>
              </a:buClr>
              <a:buSzPts val="1200"/>
              <a:buFont typeface="Calibri"/>
              <a:buNone/>
            </a:pPr>
            <a:r>
              <a:rPr i="0" lang="en" sz="1200" u="none" cap="none" strike="noStrike">
                <a:solidFill>
                  <a:srgbClr val="A0A0C0"/>
                </a:solidFill>
                <a:latin typeface="Nunito"/>
                <a:ea typeface="Nunito"/>
                <a:cs typeface="Nunito"/>
                <a:sym typeface="Nunito"/>
              </a:rPr>
              <a:t>__</a:t>
            </a:r>
            <a:endParaRPr i="0" sz="1200" u="none" cap="none" strike="noStrike">
              <a:solidFill>
                <a:schemeClr val="dk1"/>
              </a:solidFill>
              <a:latin typeface="Nunito"/>
              <a:ea typeface="Nunito"/>
              <a:cs typeface="Nunito"/>
              <a:sym typeface="Nunito"/>
            </a:endParaRPr>
          </a:p>
        </p:txBody>
      </p:sp>
      <p:sp>
        <p:nvSpPr>
          <p:cNvPr id="102" name="Google Shape;102;p15"/>
          <p:cNvSpPr/>
          <p:nvPr/>
        </p:nvSpPr>
        <p:spPr>
          <a:xfrm>
            <a:off x="5003896" y="2454095"/>
            <a:ext cx="3017400" cy="457200"/>
          </a:xfrm>
          <a:prstGeom prst="rect">
            <a:avLst/>
          </a:prstGeom>
          <a:solidFill>
            <a:srgbClr val="0C2A4A"/>
          </a:solidFill>
          <a:ln>
            <a:noFill/>
          </a:ln>
        </p:spPr>
        <p:txBody>
          <a:bodyPr anchorCtr="0" anchor="ctr" bIns="45700" lIns="91425" spcFirstLastPara="1" rIns="91425" wrap="square" tIns="45700">
            <a:noAutofit/>
          </a:bodyPr>
          <a:lstStyle/>
          <a:p>
            <a:pPr indent="0" lvl="0" marL="0" rtl="0" algn="l">
              <a:spcBef>
                <a:spcPts val="0"/>
              </a:spcBef>
              <a:spcAft>
                <a:spcPts val="0"/>
              </a:spcAft>
              <a:buClr>
                <a:srgbClr val="E8E8F0"/>
              </a:buClr>
              <a:buSzPts val="1300"/>
              <a:buFont typeface="Calibri"/>
              <a:buNone/>
            </a:pPr>
            <a:r>
              <a:rPr lang="en" sz="1300">
                <a:solidFill>
                  <a:srgbClr val="E8E8F0"/>
                </a:solidFill>
                <a:latin typeface="Nunito"/>
                <a:ea typeface="Nunito"/>
                <a:cs typeface="Nunito"/>
                <a:sym typeface="Nunito"/>
              </a:rPr>
              <a:t>Connections are found between words in sentences.</a:t>
            </a:r>
            <a:endParaRPr i="0" sz="1300" u="none" cap="none" strike="noStrike">
              <a:solidFill>
                <a:schemeClr val="dk1"/>
              </a:solidFill>
              <a:latin typeface="Nunito"/>
              <a:ea typeface="Nunito"/>
              <a:cs typeface="Nunito"/>
              <a:sym typeface="Nunito"/>
            </a:endParaRPr>
          </a:p>
        </p:txBody>
      </p:sp>
      <p:sp>
        <p:nvSpPr>
          <p:cNvPr id="103" name="Google Shape;103;p15"/>
          <p:cNvSpPr/>
          <p:nvPr/>
        </p:nvSpPr>
        <p:spPr>
          <a:xfrm>
            <a:off x="4528408" y="3066743"/>
            <a:ext cx="4023300" cy="548700"/>
          </a:xfrm>
          <a:prstGeom prst="roundRect">
            <a:avLst>
              <a:gd fmla="val 16667" name="adj"/>
            </a:avLst>
          </a:prstGeom>
          <a:solidFill>
            <a:srgbClr val="16213E"/>
          </a:solidFill>
          <a:ln cap="flat" cmpd="sng" w="9525">
            <a:solidFill>
              <a:srgbClr val="2A2A4A"/>
            </a:solidFill>
            <a:prstDash val="solid"/>
            <a:round/>
            <a:headEnd len="sm" w="sm" type="none"/>
            <a:tailEnd len="sm" w="sm" type="none"/>
          </a:ln>
          <a:effectLst>
            <a:outerShdw blurRad="101600" rotWithShape="0" algn="bl" dir="2700000" dist="38100">
              <a:srgbClr val="000000">
                <a:alpha val="1804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104" name="Google Shape;104;p15"/>
          <p:cNvSpPr/>
          <p:nvPr/>
        </p:nvSpPr>
        <p:spPr>
          <a:xfrm>
            <a:off x="4601560" y="3158183"/>
            <a:ext cx="329100" cy="365700"/>
          </a:xfrm>
          <a:prstGeom prst="roundRect">
            <a:avLst>
              <a:gd fmla="val 22222" name="adj"/>
            </a:avLst>
          </a:prstGeom>
          <a:solidFill>
            <a:srgbClr val="7F77DD"/>
          </a:solidFill>
          <a:ln cap="flat" cmpd="sng" w="12700">
            <a:solidFill>
              <a:srgbClr val="7F77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105" name="Google Shape;105;p15"/>
          <p:cNvSpPr/>
          <p:nvPr/>
        </p:nvSpPr>
        <p:spPr>
          <a:xfrm>
            <a:off x="4601560" y="3158183"/>
            <a:ext cx="329100" cy="365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400"/>
              <a:buFont typeface="Calibri"/>
              <a:buNone/>
            </a:pPr>
            <a:r>
              <a:rPr b="1" i="0" lang="en" sz="1400" u="none" cap="none" strike="noStrike">
                <a:solidFill>
                  <a:srgbClr val="FFFFFF"/>
                </a:solidFill>
                <a:latin typeface="Nunito"/>
                <a:ea typeface="Nunito"/>
                <a:cs typeface="Nunito"/>
                <a:sym typeface="Nunito"/>
              </a:rPr>
              <a:t>E</a:t>
            </a:r>
            <a:endParaRPr i="0" sz="1400" u="none" cap="none" strike="noStrike">
              <a:solidFill>
                <a:schemeClr val="dk1"/>
              </a:solidFill>
              <a:latin typeface="Nunito"/>
              <a:ea typeface="Nunito"/>
              <a:cs typeface="Nunito"/>
              <a:sym typeface="Nunito"/>
            </a:endParaRPr>
          </a:p>
        </p:txBody>
      </p:sp>
      <p:sp>
        <p:nvSpPr>
          <p:cNvPr id="106" name="Google Shape;106;p15"/>
          <p:cNvSpPr/>
          <p:nvPr/>
        </p:nvSpPr>
        <p:spPr>
          <a:xfrm>
            <a:off x="8094568" y="3158183"/>
            <a:ext cx="365700" cy="365700"/>
          </a:xfrm>
          <a:prstGeom prst="roundRect">
            <a:avLst>
              <a:gd fmla="val 20000" name="adj"/>
            </a:avLst>
          </a:prstGeom>
          <a:solidFill>
            <a:srgbClr val="1A1A2E"/>
          </a:solidFill>
          <a:ln cap="flat" cmpd="sng" w="12700">
            <a:solidFill>
              <a:srgbClr val="A0A0C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107" name="Google Shape;107;p15"/>
          <p:cNvSpPr/>
          <p:nvPr/>
        </p:nvSpPr>
        <p:spPr>
          <a:xfrm>
            <a:off x="8094568" y="3158183"/>
            <a:ext cx="365700" cy="365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A0A0C0"/>
              </a:buClr>
              <a:buSzPts val="1200"/>
              <a:buFont typeface="Calibri"/>
              <a:buNone/>
            </a:pPr>
            <a:r>
              <a:rPr i="0" lang="en" sz="1200" u="none" cap="none" strike="noStrike">
                <a:solidFill>
                  <a:srgbClr val="A0A0C0"/>
                </a:solidFill>
                <a:latin typeface="Nunito"/>
                <a:ea typeface="Nunito"/>
                <a:cs typeface="Nunito"/>
                <a:sym typeface="Nunito"/>
              </a:rPr>
              <a:t>__</a:t>
            </a:r>
            <a:endParaRPr i="0" sz="1200" u="none" cap="none" strike="noStrike">
              <a:solidFill>
                <a:schemeClr val="dk1"/>
              </a:solidFill>
              <a:latin typeface="Nunito"/>
              <a:ea typeface="Nunito"/>
              <a:cs typeface="Nunito"/>
              <a:sym typeface="Nunito"/>
            </a:endParaRPr>
          </a:p>
        </p:txBody>
      </p:sp>
      <p:sp>
        <p:nvSpPr>
          <p:cNvPr id="108" name="Google Shape;108;p15"/>
          <p:cNvSpPr/>
          <p:nvPr/>
        </p:nvSpPr>
        <p:spPr>
          <a:xfrm>
            <a:off x="5003896" y="3112463"/>
            <a:ext cx="3017400" cy="457200"/>
          </a:xfrm>
          <a:prstGeom prst="rect">
            <a:avLst/>
          </a:prstGeom>
          <a:solidFill>
            <a:srgbClr val="0C2A4A"/>
          </a:solidFill>
          <a:ln>
            <a:noFill/>
          </a:ln>
        </p:spPr>
        <p:txBody>
          <a:bodyPr anchorCtr="0" anchor="ctr" bIns="45700" lIns="91425" spcFirstLastPara="1" rIns="91425" wrap="square" tIns="45700">
            <a:noAutofit/>
          </a:bodyPr>
          <a:lstStyle/>
          <a:p>
            <a:pPr indent="0" lvl="0" marL="0" rtl="0" algn="l">
              <a:spcBef>
                <a:spcPts val="0"/>
              </a:spcBef>
              <a:spcAft>
                <a:spcPts val="0"/>
              </a:spcAft>
              <a:buClr>
                <a:srgbClr val="E8E8F0"/>
              </a:buClr>
              <a:buSzPts val="1300"/>
              <a:buFont typeface="Calibri"/>
              <a:buNone/>
            </a:pPr>
            <a:r>
              <a:rPr lang="en" sz="1300">
                <a:solidFill>
                  <a:srgbClr val="E8E8F0"/>
                </a:solidFill>
                <a:latin typeface="Nunito"/>
                <a:ea typeface="Nunito"/>
                <a:cs typeface="Nunito"/>
                <a:sym typeface="Nunito"/>
              </a:rPr>
              <a:t>Raw text is typed in by the user.</a:t>
            </a:r>
            <a:endParaRPr i="0" sz="1300" u="none" cap="none" strike="noStrike">
              <a:solidFill>
                <a:schemeClr val="dk1"/>
              </a:solidFill>
              <a:latin typeface="Nunito"/>
              <a:ea typeface="Nunito"/>
              <a:cs typeface="Nunito"/>
              <a:sym typeface="Nunito"/>
            </a:endParaRPr>
          </a:p>
        </p:txBody>
      </p:sp>
      <p:sp>
        <p:nvSpPr>
          <p:cNvPr id="109" name="Google Shape;109;p15"/>
          <p:cNvSpPr/>
          <p:nvPr/>
        </p:nvSpPr>
        <p:spPr>
          <a:xfrm>
            <a:off x="4528408" y="3725111"/>
            <a:ext cx="4023300" cy="548700"/>
          </a:xfrm>
          <a:prstGeom prst="roundRect">
            <a:avLst>
              <a:gd fmla="val 16667" name="adj"/>
            </a:avLst>
          </a:prstGeom>
          <a:solidFill>
            <a:srgbClr val="16213E"/>
          </a:solidFill>
          <a:ln cap="flat" cmpd="sng" w="9525">
            <a:solidFill>
              <a:srgbClr val="2A2A4A"/>
            </a:solidFill>
            <a:prstDash val="solid"/>
            <a:round/>
            <a:headEnd len="sm" w="sm" type="none"/>
            <a:tailEnd len="sm" w="sm" type="none"/>
          </a:ln>
          <a:effectLst>
            <a:outerShdw blurRad="101600" rotWithShape="0" algn="bl" dir="2700000" dist="38100">
              <a:srgbClr val="000000">
                <a:alpha val="1804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110" name="Google Shape;110;p15"/>
          <p:cNvSpPr/>
          <p:nvPr/>
        </p:nvSpPr>
        <p:spPr>
          <a:xfrm>
            <a:off x="4601560" y="3816551"/>
            <a:ext cx="329100" cy="365700"/>
          </a:xfrm>
          <a:prstGeom prst="roundRect">
            <a:avLst>
              <a:gd fmla="val 22222" name="adj"/>
            </a:avLst>
          </a:prstGeom>
          <a:solidFill>
            <a:srgbClr val="7F77DD"/>
          </a:solidFill>
          <a:ln cap="flat" cmpd="sng" w="12700">
            <a:solidFill>
              <a:srgbClr val="7F77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111" name="Google Shape;111;p15"/>
          <p:cNvSpPr/>
          <p:nvPr/>
        </p:nvSpPr>
        <p:spPr>
          <a:xfrm>
            <a:off x="4601560" y="3816551"/>
            <a:ext cx="329100" cy="365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400"/>
              <a:buFont typeface="Calibri"/>
              <a:buNone/>
            </a:pPr>
            <a:r>
              <a:rPr b="1" i="0" lang="en" sz="1400" u="none" cap="none" strike="noStrike">
                <a:solidFill>
                  <a:srgbClr val="FFFFFF"/>
                </a:solidFill>
                <a:latin typeface="Nunito"/>
                <a:ea typeface="Nunito"/>
                <a:cs typeface="Nunito"/>
                <a:sym typeface="Nunito"/>
              </a:rPr>
              <a:t>F</a:t>
            </a:r>
            <a:endParaRPr i="0" sz="1400" u="none" cap="none" strike="noStrike">
              <a:solidFill>
                <a:schemeClr val="dk1"/>
              </a:solidFill>
              <a:latin typeface="Nunito"/>
              <a:ea typeface="Nunito"/>
              <a:cs typeface="Nunito"/>
              <a:sym typeface="Nunito"/>
            </a:endParaRPr>
          </a:p>
        </p:txBody>
      </p:sp>
      <p:sp>
        <p:nvSpPr>
          <p:cNvPr id="112" name="Google Shape;112;p15"/>
          <p:cNvSpPr/>
          <p:nvPr/>
        </p:nvSpPr>
        <p:spPr>
          <a:xfrm>
            <a:off x="8094568" y="3816551"/>
            <a:ext cx="365700" cy="365700"/>
          </a:xfrm>
          <a:prstGeom prst="roundRect">
            <a:avLst>
              <a:gd fmla="val 20000" name="adj"/>
            </a:avLst>
          </a:prstGeom>
          <a:solidFill>
            <a:srgbClr val="1A1A2E"/>
          </a:solidFill>
          <a:ln cap="flat" cmpd="sng" w="12700">
            <a:solidFill>
              <a:srgbClr val="A0A0C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113" name="Google Shape;113;p15"/>
          <p:cNvSpPr/>
          <p:nvPr/>
        </p:nvSpPr>
        <p:spPr>
          <a:xfrm>
            <a:off x="8094568" y="3816551"/>
            <a:ext cx="365700" cy="365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A0A0C0"/>
              </a:buClr>
              <a:buSzPts val="1200"/>
              <a:buFont typeface="Calibri"/>
              <a:buNone/>
            </a:pPr>
            <a:r>
              <a:rPr i="0" lang="en" sz="1200" u="none" cap="none" strike="noStrike">
                <a:solidFill>
                  <a:srgbClr val="A0A0C0"/>
                </a:solidFill>
                <a:latin typeface="Nunito"/>
                <a:ea typeface="Nunito"/>
                <a:cs typeface="Nunito"/>
                <a:sym typeface="Nunito"/>
              </a:rPr>
              <a:t>__</a:t>
            </a:r>
            <a:endParaRPr i="0" sz="1200" u="none" cap="none" strike="noStrike">
              <a:solidFill>
                <a:schemeClr val="dk1"/>
              </a:solidFill>
              <a:latin typeface="Nunito"/>
              <a:ea typeface="Nunito"/>
              <a:cs typeface="Nunito"/>
              <a:sym typeface="Nunito"/>
            </a:endParaRPr>
          </a:p>
        </p:txBody>
      </p:sp>
      <p:sp>
        <p:nvSpPr>
          <p:cNvPr id="114" name="Google Shape;114;p15"/>
          <p:cNvSpPr/>
          <p:nvPr/>
        </p:nvSpPr>
        <p:spPr>
          <a:xfrm>
            <a:off x="5003896" y="3770831"/>
            <a:ext cx="3017400" cy="457200"/>
          </a:xfrm>
          <a:prstGeom prst="rect">
            <a:avLst/>
          </a:prstGeom>
          <a:solidFill>
            <a:srgbClr val="0C2A4A"/>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E8E8F0"/>
              </a:buClr>
              <a:buSzPts val="1300"/>
              <a:buFont typeface="Calibri"/>
              <a:buNone/>
            </a:pPr>
            <a:r>
              <a:rPr i="0" lang="en" sz="1300" u="none" cap="none" strike="noStrike">
                <a:solidFill>
                  <a:srgbClr val="E8E8F0"/>
                </a:solidFill>
                <a:latin typeface="Nunito"/>
                <a:ea typeface="Nunito"/>
                <a:cs typeface="Nunito"/>
                <a:sym typeface="Nunito"/>
              </a:rPr>
              <a:t>A ranked list of likely next words is produced with probabilities.</a:t>
            </a:r>
            <a:endParaRPr i="0" sz="1300" u="none" cap="none" strike="noStrike">
              <a:solidFill>
                <a:schemeClr val="dk1"/>
              </a:solidFill>
              <a:latin typeface="Nunito"/>
              <a:ea typeface="Nunito"/>
              <a:cs typeface="Nunito"/>
              <a:sym typeface="Nunito"/>
            </a:endParaRPr>
          </a:p>
        </p:txBody>
      </p:sp>
      <p:sp>
        <p:nvSpPr>
          <p:cNvPr id="115" name="Google Shape;115;p1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Recap Lesson 5: Under the Hood of LLMs</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8" name="Shape 468"/>
        <p:cNvGrpSpPr/>
        <p:nvPr/>
      </p:nvGrpSpPr>
      <p:grpSpPr>
        <a:xfrm>
          <a:off x="0" y="0"/>
          <a:ext cx="0" cy="0"/>
          <a:chOff x="0" y="0"/>
          <a:chExt cx="0" cy="0"/>
        </a:xfrm>
      </p:grpSpPr>
      <p:sp>
        <p:nvSpPr>
          <p:cNvPr id="469" name="Google Shape;469;p42"/>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Energy and water consumption in Data Centres</a:t>
            </a:r>
            <a:endParaRPr>
              <a:solidFill>
                <a:srgbClr val="25326F"/>
              </a:solidFill>
              <a:latin typeface="Francois One"/>
              <a:ea typeface="Francois One"/>
              <a:cs typeface="Francois One"/>
              <a:sym typeface="Francois One"/>
            </a:endParaRPr>
          </a:p>
        </p:txBody>
      </p:sp>
      <p:sp>
        <p:nvSpPr>
          <p:cNvPr id="470" name="Google Shape;470;p42"/>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471" name="Google Shape;471;p42"/>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472" name="Google Shape;472;p42"/>
          <p:cNvSpPr txBox="1"/>
          <p:nvPr>
            <p:ph idx="1" type="body"/>
          </p:nvPr>
        </p:nvSpPr>
        <p:spPr>
          <a:xfrm>
            <a:off x="354975" y="1136075"/>
            <a:ext cx="4263300" cy="12681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lang="en" sz="1600"/>
              <a:t>A large data centre can consume the equivalent energy of 50,000 homes (</a:t>
            </a:r>
            <a:r>
              <a:rPr lang="en" sz="1600" u="sng">
                <a:solidFill>
                  <a:schemeClr val="accent5"/>
                </a:solidFill>
                <a:hlinkClick r:id="rId3">
                  <a:extLst>
                    <a:ext uri="{A12FA001-AC4F-418D-AE19-62706E023703}">
                      <ahyp:hlinkClr val="tx"/>
                    </a:ext>
                  </a:extLst>
                </a:hlinkClick>
              </a:rPr>
              <a:t>ADP Consulting</a:t>
            </a:r>
            <a:r>
              <a:rPr lang="en" sz="1600"/>
              <a:t>)</a:t>
            </a:r>
            <a:endParaRPr sz="1600"/>
          </a:p>
          <a:p>
            <a:pPr indent="0" lvl="0" marL="0" marR="0" rtl="0" algn="l">
              <a:lnSpc>
                <a:spcPct val="150000"/>
              </a:lnSpc>
              <a:spcBef>
                <a:spcPts val="1600"/>
              </a:spcBef>
              <a:spcAft>
                <a:spcPts val="1600"/>
              </a:spcAft>
              <a:buNone/>
            </a:pPr>
            <a:r>
              <a:t/>
            </a:r>
            <a:endParaRPr sz="1600"/>
          </a:p>
        </p:txBody>
      </p:sp>
      <p:sp>
        <p:nvSpPr>
          <p:cNvPr id="473" name="Google Shape;473;p42"/>
          <p:cNvSpPr txBox="1"/>
          <p:nvPr/>
        </p:nvSpPr>
        <p:spPr>
          <a:xfrm>
            <a:off x="3642638" y="3003050"/>
            <a:ext cx="5120700" cy="15393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1600"/>
              </a:spcAft>
              <a:buNone/>
            </a:pPr>
            <a:r>
              <a:rPr lang="en" sz="1600">
                <a:solidFill>
                  <a:schemeClr val="dk2"/>
                </a:solidFill>
                <a:latin typeface="Nunito"/>
                <a:ea typeface="Nunito"/>
                <a:cs typeface="Nunito"/>
                <a:sym typeface="Nunito"/>
              </a:rPr>
              <a:t>Cooling the rows and racks of powerful computers also requires up to 19 million litres of water a day – a similar quantity of water to that consumed by a small city of 50,000 people. </a:t>
            </a:r>
            <a:r>
              <a:rPr lang="en" sz="1600">
                <a:solidFill>
                  <a:schemeClr val="dk2"/>
                </a:solidFill>
                <a:latin typeface="Nunito"/>
                <a:ea typeface="Nunito"/>
                <a:cs typeface="Nunito"/>
                <a:sym typeface="Nunito"/>
              </a:rPr>
              <a:t> (</a:t>
            </a:r>
            <a:r>
              <a:rPr lang="en" sz="1600" u="sng">
                <a:solidFill>
                  <a:schemeClr val="accent5"/>
                </a:solidFill>
                <a:latin typeface="Nunito"/>
                <a:ea typeface="Nunito"/>
                <a:cs typeface="Nunito"/>
                <a:sym typeface="Nunito"/>
                <a:hlinkClick r:id="rId4">
                  <a:extLst>
                    <a:ext uri="{A12FA001-AC4F-418D-AE19-62706E023703}">
                      <ahyp:hlinkClr val="tx"/>
                    </a:ext>
                  </a:extLst>
                </a:hlinkClick>
              </a:rPr>
              <a:t>ADP Consulting</a:t>
            </a:r>
            <a:r>
              <a:rPr lang="en" sz="1600">
                <a:solidFill>
                  <a:schemeClr val="dk2"/>
                </a:solidFill>
                <a:latin typeface="Nunito"/>
                <a:ea typeface="Nunito"/>
                <a:cs typeface="Nunito"/>
                <a:sym typeface="Nunito"/>
              </a:rPr>
              <a:t>)</a:t>
            </a:r>
            <a:endParaRPr>
              <a:latin typeface="Nunito"/>
              <a:ea typeface="Nunito"/>
              <a:cs typeface="Nunito"/>
              <a:sym typeface="Nunito"/>
            </a:endParaRPr>
          </a:p>
        </p:txBody>
      </p:sp>
      <p:pic>
        <p:nvPicPr>
          <p:cNvPr descr="I just want it to be a simple house icon style with only &quot;50,000&quot; as the text. The house shape should be green." id="474" name="Google Shape;474;p42"/>
          <p:cNvPicPr preferRelativeResize="0"/>
          <p:nvPr/>
        </p:nvPicPr>
        <p:blipFill rotWithShape="1">
          <a:blip r:embed="rId5">
            <a:alphaModFix/>
          </a:blip>
          <a:srcRect b="7587" l="9708" r="10719" t="10122"/>
          <a:stretch/>
        </p:blipFill>
        <p:spPr>
          <a:xfrm>
            <a:off x="1565125" y="2404175"/>
            <a:ext cx="1569550" cy="1623124"/>
          </a:xfrm>
          <a:prstGeom prst="rect">
            <a:avLst/>
          </a:prstGeom>
          <a:noFill/>
          <a:ln cap="flat" cmpd="sng" w="9525">
            <a:solidFill>
              <a:schemeClr val="accent5"/>
            </a:solidFill>
            <a:prstDash val="solid"/>
            <a:round/>
            <a:headEnd len="sm" w="sm" type="none"/>
            <a:tailEnd len="sm" w="sm" type="none"/>
          </a:ln>
        </p:spPr>
      </p:pic>
      <p:sp>
        <p:nvSpPr>
          <p:cNvPr id="475" name="Google Shape;475;p42"/>
          <p:cNvSpPr txBox="1"/>
          <p:nvPr/>
        </p:nvSpPr>
        <p:spPr>
          <a:xfrm>
            <a:off x="193050" y="4675375"/>
            <a:ext cx="4313700" cy="3693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chemeClr val="lt1"/>
                </a:solidFill>
              </a:rPr>
              <a:t>Images on this slide were generated with Nano Banana</a:t>
            </a:r>
            <a:endParaRPr>
              <a:solidFill>
                <a:schemeClr val="lt1"/>
              </a:solidFill>
            </a:endParaRPr>
          </a:p>
        </p:txBody>
      </p:sp>
      <p:pic>
        <p:nvPicPr>
          <p:cNvPr descr="Make the colour of the water tank in the picture blue" id="476" name="Google Shape;476;p42"/>
          <p:cNvPicPr preferRelativeResize="0"/>
          <p:nvPr/>
        </p:nvPicPr>
        <p:blipFill rotWithShape="1">
          <a:blip r:embed="rId6">
            <a:alphaModFix/>
          </a:blip>
          <a:srcRect b="9541" l="11438" r="13209" t="9395"/>
          <a:stretch/>
        </p:blipFill>
        <p:spPr>
          <a:xfrm>
            <a:off x="5448575" y="1136075"/>
            <a:ext cx="1508826" cy="1623124"/>
          </a:xfrm>
          <a:prstGeom prst="rect">
            <a:avLst/>
          </a:prstGeom>
          <a:noFill/>
          <a:ln cap="flat" cmpd="sng" w="9525">
            <a:solidFill>
              <a:schemeClr val="accent5"/>
            </a:solidFill>
            <a:prstDash val="solid"/>
            <a:round/>
            <a:headEnd len="sm" w="sm" type="none"/>
            <a:tailEnd len="sm" w="sm" type="none"/>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0" name="Shape 480"/>
        <p:cNvGrpSpPr/>
        <p:nvPr/>
      </p:nvGrpSpPr>
      <p:grpSpPr>
        <a:xfrm>
          <a:off x="0" y="0"/>
          <a:ext cx="0" cy="0"/>
          <a:chOff x="0" y="0"/>
          <a:chExt cx="0" cy="0"/>
        </a:xfrm>
      </p:grpSpPr>
      <p:sp>
        <p:nvSpPr>
          <p:cNvPr id="481" name="Google Shape;481;p43"/>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Who should decide?</a:t>
            </a:r>
            <a:endParaRPr>
              <a:solidFill>
                <a:srgbClr val="25326F"/>
              </a:solidFill>
              <a:latin typeface="Francois One"/>
              <a:ea typeface="Francois One"/>
              <a:cs typeface="Francois One"/>
              <a:sym typeface="Francois One"/>
            </a:endParaRPr>
          </a:p>
        </p:txBody>
      </p:sp>
      <p:sp>
        <p:nvSpPr>
          <p:cNvPr id="482" name="Google Shape;482;p43"/>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483" name="Google Shape;483;p43"/>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484" name="Google Shape;484;p43"/>
          <p:cNvPicPr preferRelativeResize="0"/>
          <p:nvPr/>
        </p:nvPicPr>
        <p:blipFill>
          <a:blip r:embed="rId3">
            <a:alphaModFix/>
          </a:blip>
          <a:stretch>
            <a:fillRect/>
          </a:stretch>
        </p:blipFill>
        <p:spPr>
          <a:xfrm>
            <a:off x="3659635" y="1659388"/>
            <a:ext cx="1824724" cy="1824724"/>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sp>
        <p:nvSpPr>
          <p:cNvPr id="489" name="Google Shape;489;p44"/>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Breakdown of Costs of model training </a:t>
            </a:r>
            <a:endParaRPr>
              <a:solidFill>
                <a:srgbClr val="25326F"/>
              </a:solidFill>
              <a:latin typeface="Francois One"/>
              <a:ea typeface="Francois One"/>
              <a:cs typeface="Francois One"/>
              <a:sym typeface="Francois One"/>
            </a:endParaRPr>
          </a:p>
        </p:txBody>
      </p:sp>
      <p:sp>
        <p:nvSpPr>
          <p:cNvPr id="490" name="Google Shape;490;p44"/>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491" name="Google Shape;491;p44"/>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492" name="Google Shape;492;p44"/>
          <p:cNvSpPr/>
          <p:nvPr/>
        </p:nvSpPr>
        <p:spPr>
          <a:xfrm>
            <a:off x="311700" y="1892194"/>
            <a:ext cx="1997100" cy="1396500"/>
          </a:xfrm>
          <a:prstGeom prst="roundRect">
            <a:avLst>
              <a:gd fmla="val 16667" name="adj"/>
            </a:avLst>
          </a:prstGeom>
          <a:solidFill>
            <a:srgbClr val="F5F4ED"/>
          </a:solid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600">
                <a:solidFill>
                  <a:srgbClr val="3E368A"/>
                </a:solidFill>
                <a:latin typeface="Nunito"/>
                <a:ea typeface="Nunito"/>
                <a:cs typeface="Nunito"/>
                <a:sym typeface="Nunito"/>
              </a:rPr>
              <a:t>GPUs</a:t>
            </a:r>
            <a:br>
              <a:rPr lang="en" sz="1100">
                <a:solidFill>
                  <a:schemeClr val="dk2"/>
                </a:solidFill>
                <a:latin typeface="Nunito"/>
                <a:ea typeface="Nunito"/>
                <a:cs typeface="Nunito"/>
                <a:sym typeface="Nunito"/>
              </a:rPr>
            </a:br>
            <a:r>
              <a:rPr lang="en" sz="1200">
                <a:solidFill>
                  <a:schemeClr val="dk2"/>
                </a:solidFill>
                <a:latin typeface="Nunito"/>
                <a:ea typeface="Nunito"/>
                <a:cs typeface="Nunito"/>
                <a:sym typeface="Nunito"/>
              </a:rPr>
              <a:t>Thousands of specialised AI chips running 24/7 for months - each costing $25,000+</a:t>
            </a:r>
            <a:endParaRPr sz="1200">
              <a:solidFill>
                <a:schemeClr val="dk2"/>
              </a:solidFill>
              <a:latin typeface="Nunito"/>
              <a:ea typeface="Nunito"/>
              <a:cs typeface="Nunito"/>
              <a:sym typeface="Nunito"/>
            </a:endParaRPr>
          </a:p>
          <a:p>
            <a:pPr indent="0" lvl="0" marL="0" rtl="0" algn="ctr">
              <a:spcBef>
                <a:spcPts val="0"/>
              </a:spcBef>
              <a:spcAft>
                <a:spcPts val="0"/>
              </a:spcAft>
              <a:buNone/>
            </a:pPr>
            <a:r>
              <a:t/>
            </a:r>
            <a:endParaRPr>
              <a:latin typeface="Nunito"/>
              <a:ea typeface="Nunito"/>
              <a:cs typeface="Nunito"/>
              <a:sym typeface="Nunito"/>
            </a:endParaRPr>
          </a:p>
        </p:txBody>
      </p:sp>
      <p:sp>
        <p:nvSpPr>
          <p:cNvPr id="493" name="Google Shape;493;p44"/>
          <p:cNvSpPr/>
          <p:nvPr/>
        </p:nvSpPr>
        <p:spPr>
          <a:xfrm>
            <a:off x="2399500" y="1892194"/>
            <a:ext cx="1997100" cy="1396500"/>
          </a:xfrm>
          <a:prstGeom prst="roundRect">
            <a:avLst>
              <a:gd fmla="val 16667" name="adj"/>
            </a:avLst>
          </a:prstGeom>
          <a:solidFill>
            <a:srgbClr val="F5F4ED"/>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600">
                <a:solidFill>
                  <a:srgbClr val="219F77"/>
                </a:solidFill>
                <a:latin typeface="Nunito"/>
                <a:ea typeface="Nunito"/>
                <a:cs typeface="Nunito"/>
                <a:sym typeface="Nunito"/>
              </a:rPr>
              <a:t>Electricity</a:t>
            </a:r>
            <a:br>
              <a:rPr lang="en" sz="1100">
                <a:solidFill>
                  <a:schemeClr val="dk2"/>
                </a:solidFill>
                <a:latin typeface="Nunito"/>
                <a:ea typeface="Nunito"/>
                <a:cs typeface="Nunito"/>
                <a:sym typeface="Nunito"/>
              </a:rPr>
            </a:br>
            <a:r>
              <a:rPr lang="en" sz="1200">
                <a:solidFill>
                  <a:schemeClr val="dk2"/>
                </a:solidFill>
                <a:latin typeface="Nunito"/>
                <a:ea typeface="Nunito"/>
                <a:cs typeface="Nunito"/>
                <a:sym typeface="Nunito"/>
              </a:rPr>
              <a:t>Running and cooling all those chips uses as much power as a small town.</a:t>
            </a:r>
            <a:endParaRPr sz="1200">
              <a:solidFill>
                <a:schemeClr val="dk2"/>
              </a:solidFill>
              <a:latin typeface="Nunito"/>
              <a:ea typeface="Nunito"/>
              <a:cs typeface="Nunito"/>
              <a:sym typeface="Nunito"/>
            </a:endParaRPr>
          </a:p>
          <a:p>
            <a:pPr indent="0" lvl="0" marL="0" rtl="0" algn="ctr">
              <a:spcBef>
                <a:spcPts val="0"/>
              </a:spcBef>
              <a:spcAft>
                <a:spcPts val="0"/>
              </a:spcAft>
              <a:buNone/>
            </a:pPr>
            <a:r>
              <a:t/>
            </a:r>
            <a:endParaRPr>
              <a:latin typeface="Nunito"/>
              <a:ea typeface="Nunito"/>
              <a:cs typeface="Nunito"/>
              <a:sym typeface="Nunito"/>
            </a:endParaRPr>
          </a:p>
        </p:txBody>
      </p:sp>
      <p:sp>
        <p:nvSpPr>
          <p:cNvPr id="494" name="Google Shape;494;p44"/>
          <p:cNvSpPr/>
          <p:nvPr/>
        </p:nvSpPr>
        <p:spPr>
          <a:xfrm>
            <a:off x="4528300" y="1865594"/>
            <a:ext cx="1997100" cy="1396500"/>
          </a:xfrm>
          <a:prstGeom prst="roundRect">
            <a:avLst>
              <a:gd fmla="val 16667" name="adj"/>
            </a:avLst>
          </a:prstGeom>
          <a:solidFill>
            <a:srgbClr val="F5F4ED"/>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600">
                <a:solidFill>
                  <a:srgbClr val="185FA5"/>
                </a:solidFill>
                <a:latin typeface="Nunito"/>
                <a:ea typeface="Nunito"/>
                <a:cs typeface="Nunito"/>
                <a:sym typeface="Nunito"/>
              </a:rPr>
              <a:t>Engineers</a:t>
            </a:r>
            <a:br>
              <a:rPr lang="en" sz="1100">
                <a:solidFill>
                  <a:schemeClr val="dk2"/>
                </a:solidFill>
                <a:latin typeface="Nunito"/>
                <a:ea typeface="Nunito"/>
                <a:cs typeface="Nunito"/>
                <a:sym typeface="Nunito"/>
              </a:rPr>
            </a:br>
            <a:r>
              <a:rPr lang="en" sz="1200">
                <a:solidFill>
                  <a:schemeClr val="dk2"/>
                </a:solidFill>
                <a:latin typeface="Nunito"/>
                <a:ea typeface="Nunito"/>
                <a:cs typeface="Nunito"/>
                <a:sym typeface="Nunito"/>
              </a:rPr>
              <a:t>Teams of researchers and engineers, often for years, before training even begins.</a:t>
            </a:r>
            <a:endParaRPr sz="1200">
              <a:solidFill>
                <a:schemeClr val="dk2"/>
              </a:solidFill>
              <a:latin typeface="Nunito"/>
              <a:ea typeface="Nunito"/>
              <a:cs typeface="Nunito"/>
              <a:sym typeface="Nunito"/>
            </a:endParaRPr>
          </a:p>
          <a:p>
            <a:pPr indent="0" lvl="0" marL="0" rtl="0" algn="ctr">
              <a:spcBef>
                <a:spcPts val="0"/>
              </a:spcBef>
              <a:spcAft>
                <a:spcPts val="0"/>
              </a:spcAft>
              <a:buNone/>
            </a:pPr>
            <a:r>
              <a:t/>
            </a:r>
            <a:endParaRPr>
              <a:latin typeface="Nunito"/>
              <a:ea typeface="Nunito"/>
              <a:cs typeface="Nunito"/>
              <a:sym typeface="Nunito"/>
            </a:endParaRPr>
          </a:p>
        </p:txBody>
      </p:sp>
      <p:sp>
        <p:nvSpPr>
          <p:cNvPr id="495" name="Google Shape;495;p44"/>
          <p:cNvSpPr/>
          <p:nvPr/>
        </p:nvSpPr>
        <p:spPr>
          <a:xfrm>
            <a:off x="6657100" y="1878894"/>
            <a:ext cx="1997100" cy="1383300"/>
          </a:xfrm>
          <a:prstGeom prst="roundRect">
            <a:avLst>
              <a:gd fmla="val 16667" name="adj"/>
            </a:avLst>
          </a:prstGeom>
          <a:solidFill>
            <a:srgbClr val="F5F4ED"/>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600">
                <a:solidFill>
                  <a:srgbClr val="BA7517"/>
                </a:solidFill>
                <a:latin typeface="Nunito"/>
                <a:ea typeface="Nunito"/>
                <a:cs typeface="Nunito"/>
                <a:sym typeface="Nunito"/>
              </a:rPr>
              <a:t>Data</a:t>
            </a:r>
            <a:br>
              <a:rPr lang="en" sz="1100">
                <a:solidFill>
                  <a:schemeClr val="dk2"/>
                </a:solidFill>
                <a:latin typeface="Nunito"/>
                <a:ea typeface="Nunito"/>
                <a:cs typeface="Nunito"/>
                <a:sym typeface="Nunito"/>
              </a:rPr>
            </a:br>
            <a:r>
              <a:rPr lang="en" sz="1200">
                <a:solidFill>
                  <a:schemeClr val="dk2"/>
                </a:solidFill>
                <a:latin typeface="Nunito"/>
                <a:ea typeface="Nunito"/>
                <a:cs typeface="Nunito"/>
                <a:sym typeface="Nunito"/>
              </a:rPr>
              <a:t>Collecting, cleaning, and licensing the billions of pages of text used for training.</a:t>
            </a:r>
            <a:endParaRPr sz="1200">
              <a:solidFill>
                <a:schemeClr val="dk2"/>
              </a:solidFill>
              <a:latin typeface="Nunito"/>
              <a:ea typeface="Nunito"/>
              <a:cs typeface="Nunito"/>
              <a:sym typeface="Nunito"/>
            </a:endParaRPr>
          </a:p>
          <a:p>
            <a:pPr indent="0" lvl="0" marL="0" rtl="0" algn="ctr">
              <a:spcBef>
                <a:spcPts val="0"/>
              </a:spcBef>
              <a:spcAft>
                <a:spcPts val="0"/>
              </a:spcAft>
              <a:buNone/>
            </a:pPr>
            <a:r>
              <a:t/>
            </a:r>
            <a:endParaRPr>
              <a:latin typeface="Nunito"/>
              <a:ea typeface="Nunito"/>
              <a:cs typeface="Nunito"/>
              <a:sym typeface="Nunito"/>
            </a:endParaRPr>
          </a:p>
        </p:txBody>
      </p:sp>
      <p:sp>
        <p:nvSpPr>
          <p:cNvPr id="496" name="Google Shape;496;p44"/>
          <p:cNvSpPr txBox="1"/>
          <p:nvPr/>
        </p:nvSpPr>
        <p:spPr>
          <a:xfrm>
            <a:off x="311700" y="1191975"/>
            <a:ext cx="4166100" cy="25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latin typeface="Nunito"/>
                <a:ea typeface="Nunito"/>
                <a:cs typeface="Nunito"/>
                <a:sym typeface="Nunito"/>
              </a:rPr>
              <a:t>What the money actually pays for:</a:t>
            </a:r>
            <a:endParaRPr sz="1800">
              <a:solidFill>
                <a:schemeClr val="dk2"/>
              </a:solidFill>
              <a:latin typeface="Nunito"/>
              <a:ea typeface="Nunito"/>
              <a:cs typeface="Nunito"/>
              <a:sym typeface="Nunito"/>
            </a:endParaRPr>
          </a:p>
          <a:p>
            <a:pPr indent="0" lvl="0" marL="0" rtl="0" algn="l">
              <a:spcBef>
                <a:spcPts val="0"/>
              </a:spcBef>
              <a:spcAft>
                <a:spcPts val="0"/>
              </a:spcAft>
              <a:buNone/>
            </a:pPr>
            <a:r>
              <a:t/>
            </a:r>
            <a:endParaRPr sz="1800">
              <a:solidFill>
                <a:schemeClr val="dk2"/>
              </a:solidFill>
              <a:latin typeface="Nunito"/>
              <a:ea typeface="Nunito"/>
              <a:cs typeface="Nunito"/>
              <a:sym typeface="Nunito"/>
            </a:endParaRPr>
          </a:p>
          <a:p>
            <a:pPr indent="0" lvl="0" marL="0" rtl="0" algn="l">
              <a:spcBef>
                <a:spcPts val="0"/>
              </a:spcBef>
              <a:spcAft>
                <a:spcPts val="0"/>
              </a:spcAft>
              <a:buNone/>
            </a:pPr>
            <a:r>
              <a:t/>
            </a:r>
            <a:endParaRPr sz="1800">
              <a:solidFill>
                <a:schemeClr val="dk2"/>
              </a:solidFill>
              <a:latin typeface="Nunito"/>
              <a:ea typeface="Nunito"/>
              <a:cs typeface="Nunito"/>
              <a:sym typeface="Nunito"/>
            </a:endParaRPr>
          </a:p>
          <a:p>
            <a:pPr indent="0" lvl="0" marL="0" rtl="0" algn="l">
              <a:spcBef>
                <a:spcPts val="0"/>
              </a:spcBef>
              <a:spcAft>
                <a:spcPts val="0"/>
              </a:spcAft>
              <a:buNone/>
            </a:pPr>
            <a:r>
              <a:t/>
            </a:r>
            <a:endParaRPr sz="1800">
              <a:solidFill>
                <a:schemeClr val="dk2"/>
              </a:solidFill>
              <a:latin typeface="Roboto"/>
              <a:ea typeface="Roboto"/>
              <a:cs typeface="Roboto"/>
              <a:sym typeface="Roboto"/>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0" name="Shape 500"/>
        <p:cNvGrpSpPr/>
        <p:nvPr/>
      </p:nvGrpSpPr>
      <p:grpSpPr>
        <a:xfrm>
          <a:off x="0" y="0"/>
          <a:ext cx="0" cy="0"/>
          <a:chOff x="0" y="0"/>
          <a:chExt cx="0" cy="0"/>
        </a:xfrm>
      </p:grpSpPr>
      <p:sp>
        <p:nvSpPr>
          <p:cNvPr id="501" name="Google Shape;501;p45"/>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Rules governing Data Centres in Australia</a:t>
            </a:r>
            <a:endParaRPr>
              <a:solidFill>
                <a:srgbClr val="25326F"/>
              </a:solidFill>
              <a:latin typeface="Francois One"/>
              <a:ea typeface="Francois One"/>
              <a:cs typeface="Francois One"/>
              <a:sym typeface="Francois One"/>
            </a:endParaRPr>
          </a:p>
        </p:txBody>
      </p:sp>
      <p:sp>
        <p:nvSpPr>
          <p:cNvPr id="502" name="Google Shape;502;p45"/>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503" name="Google Shape;503;p45"/>
          <p:cNvSpPr txBox="1"/>
          <p:nvPr>
            <p:ph idx="1" type="body"/>
          </p:nvPr>
        </p:nvSpPr>
        <p:spPr>
          <a:xfrm>
            <a:off x="311700" y="1152475"/>
            <a:ext cx="6411300" cy="379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Australia, companies </a:t>
            </a:r>
            <a:r>
              <a:rPr lang="en"/>
              <a:t>building</a:t>
            </a:r>
            <a:r>
              <a:rPr lang="en"/>
              <a:t> AI data centres </a:t>
            </a:r>
            <a:r>
              <a:rPr lang="en"/>
              <a:t>can't just plug into the existing power grid and expect everyone else to cover the cost.</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 Australian Government </a:t>
            </a:r>
            <a:r>
              <a:rPr i="1" lang="en"/>
              <a:t>expects </a:t>
            </a:r>
            <a:r>
              <a:rPr lang="en"/>
              <a:t>them to bring their own clean energy, but it's not a legal requirement yet.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Companies that do this get priority approval for their projects, and most already offset about 70% of their energy with renewables. (</a:t>
            </a:r>
            <a:r>
              <a:rPr lang="en" u="sng">
                <a:solidFill>
                  <a:schemeClr val="hlink"/>
                </a:solidFill>
                <a:hlinkClick r:id="rId3"/>
              </a:rPr>
              <a:t>Australian Govt</a:t>
            </a:r>
            <a:r>
              <a:rPr lang="en"/>
              <a:t>)</a:t>
            </a:r>
            <a:endParaRPr/>
          </a:p>
          <a:p>
            <a:pPr indent="0" lvl="0" marL="0" rtl="0" algn="l">
              <a:spcBef>
                <a:spcPts val="0"/>
              </a:spcBef>
              <a:spcAft>
                <a:spcPts val="0"/>
              </a:spcAft>
              <a:buNone/>
            </a:pPr>
            <a:r>
              <a:t/>
            </a:r>
            <a:endParaRPr/>
          </a:p>
        </p:txBody>
      </p:sp>
      <p:sp>
        <p:nvSpPr>
          <p:cNvPr id="504" name="Google Shape;504;p45"/>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505" name="Google Shape;505;p45" title="max-smith-026MAPQYvW0-unsplash.jpg"/>
          <p:cNvPicPr preferRelativeResize="0"/>
          <p:nvPr/>
        </p:nvPicPr>
        <p:blipFill>
          <a:blip r:embed="rId4">
            <a:alphaModFix/>
          </a:blip>
          <a:stretch>
            <a:fillRect/>
          </a:stretch>
        </p:blipFill>
        <p:spPr>
          <a:xfrm>
            <a:off x="6875400" y="1170125"/>
            <a:ext cx="1884033" cy="3340692"/>
          </a:xfrm>
          <a:prstGeom prst="rect">
            <a:avLst/>
          </a:prstGeom>
          <a:noFill/>
          <a:ln cap="flat" cmpd="sng" w="9525">
            <a:solidFill>
              <a:schemeClr val="accent2"/>
            </a:solidFill>
            <a:prstDash val="solid"/>
            <a:round/>
            <a:headEnd len="sm" w="sm" type="none"/>
            <a:tailEnd len="sm" w="sm" type="none"/>
          </a:ln>
        </p:spPr>
      </p:pic>
      <p:sp>
        <p:nvSpPr>
          <p:cNvPr id="506" name="Google Shape;506;p45"/>
          <p:cNvSpPr txBox="1"/>
          <p:nvPr/>
        </p:nvSpPr>
        <p:spPr>
          <a:xfrm>
            <a:off x="6875400" y="4510825"/>
            <a:ext cx="1884000" cy="437700"/>
          </a:xfrm>
          <a:prstGeom prst="rect">
            <a:avLst/>
          </a:prstGeom>
          <a:solidFill>
            <a:schemeClr val="lt2"/>
          </a:solidFill>
          <a:ln cap="flat" cmpd="sng" w="9525">
            <a:solidFill>
              <a:srgbClr val="595959"/>
            </a:solidFill>
            <a:prstDash val="solid"/>
            <a:round/>
            <a:headEnd len="sm" w="sm" type="none"/>
            <a:tailEnd len="sm" w="sm" type="none"/>
          </a:ln>
        </p:spPr>
        <p:txBody>
          <a:bodyPr anchorCtr="0" anchor="t" bIns="81450" lIns="81450" spcFirstLastPara="1" rIns="81450" wrap="square" tIns="81450">
            <a:noAutofit/>
          </a:bodyPr>
          <a:lstStyle/>
          <a:p>
            <a:pPr indent="0" lvl="0" marL="0" rtl="0" algn="ctr">
              <a:spcBef>
                <a:spcPts val="0"/>
              </a:spcBef>
              <a:spcAft>
                <a:spcPts val="0"/>
              </a:spcAft>
              <a:buNone/>
            </a:pPr>
            <a:r>
              <a:rPr lang="en" sz="1100">
                <a:solidFill>
                  <a:schemeClr val="lt1"/>
                </a:solidFill>
              </a:rPr>
              <a:t>Photo by</a:t>
            </a:r>
            <a:r>
              <a:rPr lang="en" sz="1100">
                <a:solidFill>
                  <a:schemeClr val="lt1"/>
                </a:solidFill>
                <a:uFill>
                  <a:noFill/>
                </a:uFill>
                <a:hlinkClick r:id="rId5">
                  <a:extLst>
                    <a:ext uri="{A12FA001-AC4F-418D-AE19-62706E023703}">
                      <ahyp:hlinkClr val="tx"/>
                    </a:ext>
                  </a:extLst>
                </a:hlinkClick>
              </a:rPr>
              <a:t> </a:t>
            </a:r>
            <a:r>
              <a:rPr lang="en" sz="1100" u="sng">
                <a:solidFill>
                  <a:schemeClr val="lt1"/>
                </a:solidFill>
                <a:hlinkClick r:id="rId6">
                  <a:extLst>
                    <a:ext uri="{A12FA001-AC4F-418D-AE19-62706E023703}">
                      <ahyp:hlinkClr val="tx"/>
                    </a:ext>
                  </a:extLst>
                </a:hlinkClick>
              </a:rPr>
              <a:t>Max Smith</a:t>
            </a:r>
            <a:r>
              <a:rPr lang="en" sz="1100">
                <a:solidFill>
                  <a:schemeClr val="lt1"/>
                </a:solidFill>
              </a:rPr>
              <a:t> on</a:t>
            </a:r>
            <a:r>
              <a:rPr lang="en" sz="1100">
                <a:solidFill>
                  <a:schemeClr val="lt1"/>
                </a:solidFill>
                <a:uFill>
                  <a:noFill/>
                </a:uFill>
                <a:hlinkClick r:id="rId7">
                  <a:extLst>
                    <a:ext uri="{A12FA001-AC4F-418D-AE19-62706E023703}">
                      <ahyp:hlinkClr val="tx"/>
                    </a:ext>
                  </a:extLst>
                </a:hlinkClick>
              </a:rPr>
              <a:t> </a:t>
            </a:r>
            <a:r>
              <a:rPr lang="en" sz="1100" u="sng">
                <a:solidFill>
                  <a:schemeClr val="lt1"/>
                </a:solidFill>
                <a:hlinkClick r:id="rId8">
                  <a:extLst>
                    <a:ext uri="{A12FA001-AC4F-418D-AE19-62706E023703}">
                      <ahyp:hlinkClr val="tx"/>
                    </a:ext>
                  </a:extLst>
                </a:hlinkClick>
              </a:rPr>
              <a:t>Unsplash</a:t>
            </a:r>
            <a:r>
              <a:rPr lang="en" sz="1100">
                <a:solidFill>
                  <a:schemeClr val="lt1"/>
                </a:solidFill>
              </a:rPr>
              <a:t> </a:t>
            </a:r>
            <a:endParaRPr sz="980">
              <a:solidFill>
                <a:schemeClr val="lt1"/>
              </a:solidFill>
              <a:latin typeface="Roboto"/>
              <a:ea typeface="Roboto"/>
              <a:cs typeface="Roboto"/>
              <a:sym typeface="Roboto"/>
            </a:endParaRPr>
          </a:p>
          <a:p>
            <a:pPr indent="0" lvl="0" marL="0" rtl="0" algn="l">
              <a:spcBef>
                <a:spcPts val="0"/>
              </a:spcBef>
              <a:spcAft>
                <a:spcPts val="0"/>
              </a:spcAft>
              <a:buNone/>
            </a:pPr>
            <a:r>
              <a:t/>
            </a:r>
            <a:endParaRPr sz="980">
              <a:solidFill>
                <a:schemeClr val="lt1"/>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0" name="Shape 510"/>
        <p:cNvGrpSpPr/>
        <p:nvPr/>
      </p:nvGrpSpPr>
      <p:grpSpPr>
        <a:xfrm>
          <a:off x="0" y="0"/>
          <a:ext cx="0" cy="0"/>
          <a:chOff x="0" y="0"/>
          <a:chExt cx="0" cy="0"/>
        </a:xfrm>
      </p:grpSpPr>
      <p:sp>
        <p:nvSpPr>
          <p:cNvPr id="511" name="Google Shape;511;p46"/>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Rules governing Data Centres in Australia</a:t>
            </a:r>
            <a:endParaRPr>
              <a:solidFill>
                <a:srgbClr val="25326F"/>
              </a:solidFill>
              <a:latin typeface="Francois One"/>
              <a:ea typeface="Francois One"/>
              <a:cs typeface="Francois One"/>
              <a:sym typeface="Francois One"/>
            </a:endParaRPr>
          </a:p>
        </p:txBody>
      </p:sp>
      <p:sp>
        <p:nvSpPr>
          <p:cNvPr id="512" name="Google Shape;512;p46"/>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513" name="Google Shape;513;p46"/>
          <p:cNvSpPr txBox="1"/>
          <p:nvPr>
            <p:ph idx="1" type="body"/>
          </p:nvPr>
        </p:nvSpPr>
        <p:spPr>
          <a:xfrm>
            <a:off x="311700" y="1152475"/>
            <a:ext cx="6411300" cy="379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Data centre owners have to cover their share of the costs of transmitting and </a:t>
            </a:r>
            <a:r>
              <a:rPr lang="en"/>
              <a:t>distributing</a:t>
            </a:r>
            <a:r>
              <a:rPr lang="en"/>
              <a:t> the energy they need.</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Since they use a lot of water for cooling, they </a:t>
            </a:r>
            <a:r>
              <a:rPr lang="en"/>
              <a:t>are expected to use “innovative, efficient and sustainable solutions to minimise water use”. </a:t>
            </a:r>
            <a:r>
              <a:rPr lang="en"/>
              <a:t>(</a:t>
            </a:r>
            <a:r>
              <a:rPr lang="en" u="sng">
                <a:solidFill>
                  <a:schemeClr val="accent5"/>
                </a:solidFill>
                <a:hlinkClick r:id="rId3">
                  <a:extLst>
                    <a:ext uri="{A12FA001-AC4F-418D-AE19-62706E023703}">
                      <ahyp:hlinkClr val="tx"/>
                    </a:ext>
                  </a:extLst>
                </a:hlinkClick>
              </a:rPr>
              <a:t>Australian Govt</a:t>
            </a:r>
            <a:r>
              <a:rPr lang="en"/>
              <a:t>)</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They are also expected to help build a “pipeline of skllled workers to support the construction and operation of data centres”. (</a:t>
            </a:r>
            <a:r>
              <a:rPr lang="en" u="sng">
                <a:solidFill>
                  <a:schemeClr val="accent5"/>
                </a:solidFill>
                <a:hlinkClick r:id="rId4">
                  <a:extLst>
                    <a:ext uri="{A12FA001-AC4F-418D-AE19-62706E023703}">
                      <ahyp:hlinkClr val="tx"/>
                    </a:ext>
                  </a:extLst>
                </a:hlinkClick>
              </a:rPr>
              <a:t>Australian Govt</a:t>
            </a:r>
            <a:r>
              <a:rPr lang="en"/>
              <a:t>)</a:t>
            </a:r>
            <a:endParaRPr/>
          </a:p>
          <a:p>
            <a:pPr indent="0" lvl="0" marL="0" rtl="0" algn="l">
              <a:spcBef>
                <a:spcPts val="0"/>
              </a:spcBef>
              <a:spcAft>
                <a:spcPts val="0"/>
              </a:spcAft>
              <a:buNone/>
            </a:pPr>
            <a:r>
              <a:t/>
            </a:r>
            <a:endParaRPr sz="1600"/>
          </a:p>
        </p:txBody>
      </p:sp>
      <p:sp>
        <p:nvSpPr>
          <p:cNvPr id="514" name="Google Shape;514;p46"/>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515" name="Google Shape;515;p46" title="max-smith-026MAPQYvW0-unsplash.jpg"/>
          <p:cNvPicPr preferRelativeResize="0"/>
          <p:nvPr/>
        </p:nvPicPr>
        <p:blipFill>
          <a:blip r:embed="rId5">
            <a:alphaModFix/>
          </a:blip>
          <a:stretch>
            <a:fillRect/>
          </a:stretch>
        </p:blipFill>
        <p:spPr>
          <a:xfrm>
            <a:off x="6875400" y="1170125"/>
            <a:ext cx="1884033" cy="3340692"/>
          </a:xfrm>
          <a:prstGeom prst="rect">
            <a:avLst/>
          </a:prstGeom>
          <a:noFill/>
          <a:ln cap="flat" cmpd="sng" w="9525">
            <a:solidFill>
              <a:schemeClr val="accent2"/>
            </a:solidFill>
            <a:prstDash val="solid"/>
            <a:round/>
            <a:headEnd len="sm" w="sm" type="none"/>
            <a:tailEnd len="sm" w="sm" type="none"/>
          </a:ln>
        </p:spPr>
      </p:pic>
      <p:sp>
        <p:nvSpPr>
          <p:cNvPr id="516" name="Google Shape;516;p46"/>
          <p:cNvSpPr txBox="1"/>
          <p:nvPr/>
        </p:nvSpPr>
        <p:spPr>
          <a:xfrm>
            <a:off x="6875400" y="4510825"/>
            <a:ext cx="1884000" cy="437700"/>
          </a:xfrm>
          <a:prstGeom prst="rect">
            <a:avLst/>
          </a:prstGeom>
          <a:solidFill>
            <a:schemeClr val="dk2"/>
          </a:solidFill>
          <a:ln cap="flat" cmpd="sng" w="9525">
            <a:solidFill>
              <a:srgbClr val="595959"/>
            </a:solidFill>
            <a:prstDash val="solid"/>
            <a:round/>
            <a:headEnd len="sm" w="sm" type="none"/>
            <a:tailEnd len="sm" w="sm" type="none"/>
          </a:ln>
        </p:spPr>
        <p:txBody>
          <a:bodyPr anchorCtr="0" anchor="t" bIns="81450" lIns="81450" spcFirstLastPara="1" rIns="81450" wrap="square" tIns="81450">
            <a:noAutofit/>
          </a:bodyPr>
          <a:lstStyle/>
          <a:p>
            <a:pPr indent="0" lvl="0" marL="0" rtl="0" algn="ctr">
              <a:spcBef>
                <a:spcPts val="0"/>
              </a:spcBef>
              <a:spcAft>
                <a:spcPts val="0"/>
              </a:spcAft>
              <a:buNone/>
            </a:pPr>
            <a:r>
              <a:rPr lang="en" sz="1100">
                <a:solidFill>
                  <a:schemeClr val="lt1"/>
                </a:solidFill>
              </a:rPr>
              <a:t>Photo by</a:t>
            </a:r>
            <a:r>
              <a:rPr lang="en" sz="1100">
                <a:solidFill>
                  <a:schemeClr val="lt1"/>
                </a:solidFill>
                <a:uFill>
                  <a:noFill/>
                </a:uFill>
                <a:hlinkClick r:id="rId6">
                  <a:extLst>
                    <a:ext uri="{A12FA001-AC4F-418D-AE19-62706E023703}">
                      <ahyp:hlinkClr val="tx"/>
                    </a:ext>
                  </a:extLst>
                </a:hlinkClick>
              </a:rPr>
              <a:t> </a:t>
            </a:r>
            <a:r>
              <a:rPr lang="en" sz="1100" u="sng">
                <a:solidFill>
                  <a:schemeClr val="lt1"/>
                </a:solidFill>
                <a:hlinkClick r:id="rId7">
                  <a:extLst>
                    <a:ext uri="{A12FA001-AC4F-418D-AE19-62706E023703}">
                      <ahyp:hlinkClr val="tx"/>
                    </a:ext>
                  </a:extLst>
                </a:hlinkClick>
              </a:rPr>
              <a:t>Max Smith</a:t>
            </a:r>
            <a:r>
              <a:rPr lang="en" sz="1100">
                <a:solidFill>
                  <a:schemeClr val="lt1"/>
                </a:solidFill>
              </a:rPr>
              <a:t> on</a:t>
            </a:r>
            <a:r>
              <a:rPr lang="en" sz="1100">
                <a:solidFill>
                  <a:schemeClr val="lt1"/>
                </a:solidFill>
                <a:uFill>
                  <a:noFill/>
                </a:uFill>
                <a:hlinkClick r:id="rId8">
                  <a:extLst>
                    <a:ext uri="{A12FA001-AC4F-418D-AE19-62706E023703}">
                      <ahyp:hlinkClr val="tx"/>
                    </a:ext>
                  </a:extLst>
                </a:hlinkClick>
              </a:rPr>
              <a:t> </a:t>
            </a:r>
            <a:r>
              <a:rPr lang="en" sz="1100" u="sng">
                <a:solidFill>
                  <a:schemeClr val="lt1"/>
                </a:solidFill>
                <a:hlinkClick r:id="rId9">
                  <a:extLst>
                    <a:ext uri="{A12FA001-AC4F-418D-AE19-62706E023703}">
                      <ahyp:hlinkClr val="tx"/>
                    </a:ext>
                  </a:extLst>
                </a:hlinkClick>
              </a:rPr>
              <a:t>Unsplash</a:t>
            </a:r>
            <a:r>
              <a:rPr lang="en" sz="1100">
                <a:solidFill>
                  <a:schemeClr val="lt1"/>
                </a:solidFill>
              </a:rPr>
              <a:t> </a:t>
            </a:r>
            <a:endParaRPr sz="980">
              <a:solidFill>
                <a:schemeClr val="lt1"/>
              </a:solidFill>
              <a:latin typeface="Roboto"/>
              <a:ea typeface="Roboto"/>
              <a:cs typeface="Roboto"/>
              <a:sym typeface="Roboto"/>
            </a:endParaRPr>
          </a:p>
          <a:p>
            <a:pPr indent="0" lvl="0" marL="0" rtl="0" algn="l">
              <a:spcBef>
                <a:spcPts val="0"/>
              </a:spcBef>
              <a:spcAft>
                <a:spcPts val="0"/>
              </a:spcAft>
              <a:buNone/>
            </a:pPr>
            <a:r>
              <a:t/>
            </a:r>
            <a:endParaRPr sz="980">
              <a:solidFill>
                <a:schemeClr val="lt1"/>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0" name="Shape 520"/>
        <p:cNvGrpSpPr/>
        <p:nvPr/>
      </p:nvGrpSpPr>
      <p:grpSpPr>
        <a:xfrm>
          <a:off x="0" y="0"/>
          <a:ext cx="0" cy="0"/>
          <a:chOff x="0" y="0"/>
          <a:chExt cx="0" cy="0"/>
        </a:xfrm>
      </p:grpSpPr>
      <p:sp>
        <p:nvSpPr>
          <p:cNvPr id="521" name="Google Shape;521;p47"/>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Rules governing Data Centres in the US</a:t>
            </a:r>
            <a:endParaRPr>
              <a:solidFill>
                <a:srgbClr val="25326F"/>
              </a:solidFill>
              <a:latin typeface="Francois One"/>
              <a:ea typeface="Francois One"/>
              <a:cs typeface="Francois One"/>
              <a:sym typeface="Francois One"/>
            </a:endParaRPr>
          </a:p>
        </p:txBody>
      </p:sp>
      <p:sp>
        <p:nvSpPr>
          <p:cNvPr id="522" name="Google Shape;522;p47"/>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523" name="Google Shape;523;p47"/>
          <p:cNvSpPr txBox="1"/>
          <p:nvPr>
            <p:ph idx="1" type="body"/>
          </p:nvPr>
        </p:nvSpPr>
        <p:spPr>
          <a:xfrm>
            <a:off x="311700" y="1152475"/>
            <a:ext cx="5722800" cy="379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t>The United States has no single national rule. Each state does its own thing, and many have no protections at all.</a:t>
            </a:r>
            <a:endParaRPr sz="1600"/>
          </a:p>
          <a:p>
            <a:pPr indent="0" lvl="0" marL="0" rtl="0" algn="l">
              <a:spcBef>
                <a:spcPts val="0"/>
              </a:spcBef>
              <a:spcAft>
                <a:spcPts val="0"/>
              </a:spcAft>
              <a:buNone/>
            </a:pPr>
            <a:r>
              <a:t/>
            </a:r>
            <a:endParaRPr sz="1600"/>
          </a:p>
          <a:p>
            <a:pPr indent="0" lvl="0" marL="0" rtl="0" algn="l">
              <a:spcBef>
                <a:spcPts val="0"/>
              </a:spcBef>
              <a:spcAft>
                <a:spcPts val="0"/>
              </a:spcAft>
              <a:buNone/>
            </a:pPr>
            <a:r>
              <a:rPr lang="en" sz="1600"/>
              <a:t>When a tech company builds a data centre and needs new power infrastructure, the cost often gets added to everyone's electricity bills nearby. </a:t>
            </a:r>
            <a:endParaRPr sz="1600"/>
          </a:p>
          <a:p>
            <a:pPr indent="0" lvl="0" marL="0" rtl="0" algn="l">
              <a:spcBef>
                <a:spcPts val="0"/>
              </a:spcBef>
              <a:spcAft>
                <a:spcPts val="0"/>
              </a:spcAft>
              <a:buNone/>
            </a:pPr>
            <a:r>
              <a:t/>
            </a:r>
            <a:endParaRPr sz="1600"/>
          </a:p>
          <a:p>
            <a:pPr indent="0" lvl="0" marL="0" rtl="0" algn="l">
              <a:spcBef>
                <a:spcPts val="0"/>
              </a:spcBef>
              <a:spcAft>
                <a:spcPts val="0"/>
              </a:spcAft>
              <a:buNone/>
            </a:pPr>
            <a:r>
              <a:rPr lang="en" sz="1600"/>
              <a:t>Some states are introducing new laws to fix this, and Congress has proposed the federal </a:t>
            </a:r>
            <a:r>
              <a:rPr lang="en" sz="1600" u="sng">
                <a:solidFill>
                  <a:schemeClr val="hlink"/>
                </a:solidFill>
                <a:hlinkClick r:id="rId3"/>
              </a:rPr>
              <a:t>SHIELD Act</a:t>
            </a:r>
            <a:r>
              <a:rPr lang="en" sz="1600" u="sng">
                <a:solidFill>
                  <a:schemeClr val="hlink"/>
                </a:solidFill>
                <a:hlinkClick r:id="rId4"/>
              </a:rPr>
              <a:t> </a:t>
            </a:r>
            <a:r>
              <a:rPr lang="en" sz="1600"/>
              <a:t> to stop families paying for big tech's energy costs but no national solution has passed yet.</a:t>
            </a:r>
            <a:endParaRPr sz="1600"/>
          </a:p>
        </p:txBody>
      </p:sp>
      <p:sp>
        <p:nvSpPr>
          <p:cNvPr id="524" name="Google Shape;524;p47"/>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525" name="Google Shape;525;p47" title="nasa-1lfI7wkGWZ4-unsplash.jpg"/>
          <p:cNvPicPr preferRelativeResize="0"/>
          <p:nvPr/>
        </p:nvPicPr>
        <p:blipFill>
          <a:blip r:embed="rId5">
            <a:alphaModFix/>
          </a:blip>
          <a:stretch>
            <a:fillRect/>
          </a:stretch>
        </p:blipFill>
        <p:spPr>
          <a:xfrm>
            <a:off x="6034500" y="1246275"/>
            <a:ext cx="2992973" cy="1994825"/>
          </a:xfrm>
          <a:prstGeom prst="rect">
            <a:avLst/>
          </a:prstGeom>
          <a:noFill/>
          <a:ln cap="flat" cmpd="sng" w="9525">
            <a:solidFill>
              <a:schemeClr val="accent2"/>
            </a:solidFill>
            <a:prstDash val="solid"/>
            <a:round/>
            <a:headEnd len="sm" w="sm" type="none"/>
            <a:tailEnd len="sm" w="sm" type="none"/>
          </a:ln>
        </p:spPr>
      </p:pic>
      <p:sp>
        <p:nvSpPr>
          <p:cNvPr id="526" name="Google Shape;526;p47"/>
          <p:cNvSpPr txBox="1"/>
          <p:nvPr/>
        </p:nvSpPr>
        <p:spPr>
          <a:xfrm>
            <a:off x="6034500" y="3234333"/>
            <a:ext cx="2993100" cy="403800"/>
          </a:xfrm>
          <a:prstGeom prst="rect">
            <a:avLst/>
          </a:prstGeom>
          <a:solidFill>
            <a:schemeClr val="dk2"/>
          </a:solidFill>
          <a:ln cap="flat" cmpd="sng" w="9525">
            <a:solidFill>
              <a:srgbClr val="595959"/>
            </a:solidFill>
            <a:prstDash val="solid"/>
            <a:round/>
            <a:headEnd len="sm" w="sm" type="none"/>
            <a:tailEnd len="sm" w="sm" type="none"/>
          </a:ln>
        </p:spPr>
        <p:txBody>
          <a:bodyPr anchorCtr="0" anchor="t" bIns="81450" lIns="81450" spcFirstLastPara="1" rIns="81450" wrap="square" tIns="81450">
            <a:noAutofit/>
          </a:bodyPr>
          <a:lstStyle/>
          <a:p>
            <a:pPr indent="0" lvl="0" marL="0" rtl="0" algn="ctr">
              <a:spcBef>
                <a:spcPts val="0"/>
              </a:spcBef>
              <a:spcAft>
                <a:spcPts val="0"/>
              </a:spcAft>
              <a:buNone/>
            </a:pPr>
            <a:r>
              <a:rPr lang="en" sz="1100">
                <a:solidFill>
                  <a:schemeClr val="lt1"/>
                </a:solidFill>
              </a:rPr>
              <a:t>Photo by</a:t>
            </a:r>
            <a:r>
              <a:rPr lang="en" sz="1100">
                <a:solidFill>
                  <a:schemeClr val="lt1"/>
                </a:solidFill>
                <a:uFill>
                  <a:noFill/>
                </a:uFill>
                <a:hlinkClick r:id="rId6">
                  <a:extLst>
                    <a:ext uri="{A12FA001-AC4F-418D-AE19-62706E023703}">
                      <ahyp:hlinkClr val="tx"/>
                    </a:ext>
                  </a:extLst>
                </a:hlinkClick>
              </a:rPr>
              <a:t> </a:t>
            </a:r>
            <a:r>
              <a:rPr lang="en" sz="1100" u="sng">
                <a:solidFill>
                  <a:schemeClr val="lt1"/>
                </a:solidFill>
                <a:hlinkClick r:id="rId7">
                  <a:extLst>
                    <a:ext uri="{A12FA001-AC4F-418D-AE19-62706E023703}">
                      <ahyp:hlinkClr val="tx"/>
                    </a:ext>
                  </a:extLst>
                </a:hlinkClick>
              </a:rPr>
              <a:t>NASA</a:t>
            </a:r>
            <a:r>
              <a:rPr lang="en" sz="1100">
                <a:solidFill>
                  <a:schemeClr val="lt1"/>
                </a:solidFill>
              </a:rPr>
              <a:t> on</a:t>
            </a:r>
            <a:r>
              <a:rPr lang="en" sz="1100">
                <a:solidFill>
                  <a:schemeClr val="lt1"/>
                </a:solidFill>
                <a:uFill>
                  <a:noFill/>
                </a:uFill>
                <a:hlinkClick r:id="rId8">
                  <a:extLst>
                    <a:ext uri="{A12FA001-AC4F-418D-AE19-62706E023703}">
                      <ahyp:hlinkClr val="tx"/>
                    </a:ext>
                  </a:extLst>
                </a:hlinkClick>
              </a:rPr>
              <a:t> </a:t>
            </a:r>
            <a:r>
              <a:rPr lang="en" sz="1100" u="sng">
                <a:solidFill>
                  <a:schemeClr val="lt1"/>
                </a:solidFill>
                <a:hlinkClick r:id="rId9">
                  <a:extLst>
                    <a:ext uri="{A12FA001-AC4F-418D-AE19-62706E023703}">
                      <ahyp:hlinkClr val="tx"/>
                    </a:ext>
                  </a:extLst>
                </a:hlinkClick>
              </a:rPr>
              <a:t>Unsplash</a:t>
            </a:r>
            <a:r>
              <a:rPr lang="en" sz="1100">
                <a:solidFill>
                  <a:schemeClr val="lt1"/>
                </a:solidFill>
              </a:rPr>
              <a:t> </a:t>
            </a:r>
            <a:endParaRPr sz="980">
              <a:solidFill>
                <a:schemeClr val="lt1"/>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0" name="Shape 530"/>
        <p:cNvGrpSpPr/>
        <p:nvPr/>
      </p:nvGrpSpPr>
      <p:grpSpPr>
        <a:xfrm>
          <a:off x="0" y="0"/>
          <a:ext cx="0" cy="0"/>
          <a:chOff x="0" y="0"/>
          <a:chExt cx="0" cy="0"/>
        </a:xfrm>
      </p:grpSpPr>
      <p:sp>
        <p:nvSpPr>
          <p:cNvPr id="531" name="Google Shape;531;p48"/>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How much energy for a typical text prompt?</a:t>
            </a:r>
            <a:endParaRPr>
              <a:solidFill>
                <a:srgbClr val="25326F"/>
              </a:solidFill>
              <a:latin typeface="Francois One"/>
              <a:ea typeface="Francois One"/>
              <a:cs typeface="Francois One"/>
              <a:sym typeface="Francois One"/>
            </a:endParaRPr>
          </a:p>
        </p:txBody>
      </p:sp>
      <p:sp>
        <p:nvSpPr>
          <p:cNvPr id="532" name="Google Shape;532;p48"/>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533" name="Google Shape;533;p48"/>
          <p:cNvSpPr txBox="1"/>
          <p:nvPr>
            <p:ph idx="1" type="body"/>
          </p:nvPr>
        </p:nvSpPr>
        <p:spPr>
          <a:xfrm>
            <a:off x="311700" y="1152475"/>
            <a:ext cx="5721600" cy="379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t>According to a recent</a:t>
            </a:r>
            <a:r>
              <a:rPr lang="en" sz="1600"/>
              <a:t> </a:t>
            </a:r>
            <a:r>
              <a:rPr lang="en" sz="1600" u="sng">
                <a:solidFill>
                  <a:schemeClr val="hlink"/>
                </a:solidFill>
                <a:hlinkClick r:id="rId3"/>
              </a:rPr>
              <a:t>study</a:t>
            </a:r>
            <a:r>
              <a:rPr lang="en" sz="1600"/>
              <a:t> </a:t>
            </a:r>
            <a:r>
              <a:rPr lang="en" sz="1600"/>
              <a:t>released by Google last August, a typical </a:t>
            </a:r>
            <a:r>
              <a:rPr lang="en" sz="1600"/>
              <a:t>text</a:t>
            </a:r>
            <a:r>
              <a:rPr lang="en" sz="1600"/>
              <a:t> prompt run by their chatbot Gemini, uses 0.24 watt-hours of electricity, which is about the same as running a microwave for 1 second or a TV for about 9 seconds. </a:t>
            </a:r>
            <a:endParaRPr sz="1600"/>
          </a:p>
          <a:p>
            <a:pPr indent="0" lvl="0" marL="0" rtl="0" algn="l">
              <a:spcBef>
                <a:spcPts val="0"/>
              </a:spcBef>
              <a:spcAft>
                <a:spcPts val="0"/>
              </a:spcAft>
              <a:buNone/>
            </a:pPr>
            <a:r>
              <a:rPr lang="en" sz="1600"/>
              <a:t>	</a:t>
            </a:r>
            <a:endParaRPr sz="1600"/>
          </a:p>
          <a:p>
            <a:pPr indent="0" lvl="0" marL="0" rtl="0" algn="l">
              <a:spcBef>
                <a:spcPts val="0"/>
              </a:spcBef>
              <a:spcAft>
                <a:spcPts val="0"/>
              </a:spcAft>
              <a:buNone/>
            </a:pPr>
            <a:r>
              <a:rPr lang="en" sz="1600"/>
              <a:t>It also uses about 0.26 millilitres of water, roughly 5 drops, and creates about 0.03 grams of CO₂.</a:t>
            </a:r>
            <a:endParaRPr sz="1600"/>
          </a:p>
          <a:p>
            <a:pPr indent="0" lvl="0" marL="0" rtl="0" algn="l">
              <a:spcBef>
                <a:spcPts val="0"/>
              </a:spcBef>
              <a:spcAft>
                <a:spcPts val="0"/>
              </a:spcAft>
              <a:buNone/>
            </a:pPr>
            <a:r>
              <a:t/>
            </a:r>
            <a:endParaRPr sz="1600"/>
          </a:p>
          <a:p>
            <a:pPr indent="0" lvl="0" marL="0" rtl="0" algn="l">
              <a:spcBef>
                <a:spcPts val="0"/>
              </a:spcBef>
              <a:spcAft>
                <a:spcPts val="0"/>
              </a:spcAft>
              <a:buNone/>
            </a:pPr>
            <a:r>
              <a:rPr lang="en" sz="1600"/>
              <a:t>This may not sound like a lot but given there are roughly 2.5 billion prompts per day on ChatGPT alone this can add up.</a:t>
            </a:r>
            <a:endParaRPr sz="1600"/>
          </a:p>
          <a:p>
            <a:pPr indent="0" lvl="0" marL="0" rtl="0" algn="l">
              <a:spcBef>
                <a:spcPts val="0"/>
              </a:spcBef>
              <a:spcAft>
                <a:spcPts val="0"/>
              </a:spcAft>
              <a:buNone/>
            </a:pPr>
            <a:r>
              <a:t/>
            </a:r>
            <a:endParaRPr sz="1600"/>
          </a:p>
          <a:p>
            <a:pPr indent="0" lvl="0" marL="0" rtl="0" algn="l">
              <a:spcBef>
                <a:spcPts val="0"/>
              </a:spcBef>
              <a:spcAft>
                <a:spcPts val="0"/>
              </a:spcAft>
              <a:buNone/>
            </a:pPr>
            <a:r>
              <a:rPr lang="en" sz="1600"/>
              <a:t>Generating video takes a lot more energy but there are no official numbers available on this.</a:t>
            </a:r>
            <a:endParaRPr sz="1600"/>
          </a:p>
          <a:p>
            <a:pPr indent="0" lvl="0" marL="0" rtl="0" algn="l">
              <a:spcBef>
                <a:spcPts val="0"/>
              </a:spcBef>
              <a:spcAft>
                <a:spcPts val="0"/>
              </a:spcAft>
              <a:buNone/>
            </a:pPr>
            <a:r>
              <a:t/>
            </a:r>
            <a:endParaRPr sz="1600"/>
          </a:p>
          <a:p>
            <a:pPr indent="0" lvl="0" marL="0" rtl="0" algn="l">
              <a:spcBef>
                <a:spcPts val="0"/>
              </a:spcBef>
              <a:spcAft>
                <a:spcPts val="0"/>
              </a:spcAft>
              <a:buNone/>
            </a:pPr>
            <a:r>
              <a:t/>
            </a:r>
            <a:endParaRPr sz="1600"/>
          </a:p>
          <a:p>
            <a:pPr indent="0" lvl="0" marL="0" rtl="0" algn="l">
              <a:spcBef>
                <a:spcPts val="0"/>
              </a:spcBef>
              <a:spcAft>
                <a:spcPts val="0"/>
              </a:spcAft>
              <a:buClr>
                <a:schemeClr val="dk1"/>
              </a:buClr>
              <a:buSzPts val="1100"/>
              <a:buFont typeface="Arial"/>
              <a:buNone/>
            </a:pPr>
            <a:r>
              <a:t/>
            </a:r>
            <a:endParaRPr sz="1600"/>
          </a:p>
          <a:p>
            <a:pPr indent="0" lvl="0" marL="0" marR="0" rtl="0" algn="l">
              <a:lnSpc>
                <a:spcPct val="150000"/>
              </a:lnSpc>
              <a:spcBef>
                <a:spcPts val="0"/>
              </a:spcBef>
              <a:spcAft>
                <a:spcPts val="1600"/>
              </a:spcAft>
              <a:buNone/>
            </a:pPr>
            <a:r>
              <a:t/>
            </a:r>
            <a:endParaRPr sz="1600"/>
          </a:p>
        </p:txBody>
      </p:sp>
      <p:sp>
        <p:nvSpPr>
          <p:cNvPr id="534" name="Google Shape;534;p48"/>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535" name="Google Shape;535;p48" title="simone-secci-49uySSA678U-unsplash.jpg"/>
          <p:cNvPicPr preferRelativeResize="0"/>
          <p:nvPr/>
        </p:nvPicPr>
        <p:blipFill>
          <a:blip r:embed="rId4">
            <a:alphaModFix/>
          </a:blip>
          <a:stretch>
            <a:fillRect/>
          </a:stretch>
        </p:blipFill>
        <p:spPr>
          <a:xfrm>
            <a:off x="6185700" y="1170125"/>
            <a:ext cx="2505519" cy="3340692"/>
          </a:xfrm>
          <a:prstGeom prst="rect">
            <a:avLst/>
          </a:prstGeom>
          <a:noFill/>
          <a:ln cap="flat" cmpd="sng" w="9525">
            <a:solidFill>
              <a:schemeClr val="accent2"/>
            </a:solidFill>
            <a:prstDash val="solid"/>
            <a:round/>
            <a:headEnd len="sm" w="sm" type="none"/>
            <a:tailEnd len="sm" w="sm" type="none"/>
          </a:ln>
        </p:spPr>
      </p:pic>
      <p:sp>
        <p:nvSpPr>
          <p:cNvPr id="536" name="Google Shape;536;p48"/>
          <p:cNvSpPr txBox="1"/>
          <p:nvPr/>
        </p:nvSpPr>
        <p:spPr>
          <a:xfrm>
            <a:off x="6185663" y="4510825"/>
            <a:ext cx="2505600" cy="403800"/>
          </a:xfrm>
          <a:prstGeom prst="rect">
            <a:avLst/>
          </a:prstGeom>
          <a:solidFill>
            <a:schemeClr val="dk2"/>
          </a:solidFill>
          <a:ln cap="flat" cmpd="sng" w="9525">
            <a:solidFill>
              <a:srgbClr val="595959"/>
            </a:solidFill>
            <a:prstDash val="solid"/>
            <a:round/>
            <a:headEnd len="sm" w="sm" type="none"/>
            <a:tailEnd len="sm" w="sm" type="none"/>
          </a:ln>
        </p:spPr>
        <p:txBody>
          <a:bodyPr anchorCtr="0" anchor="t" bIns="81450" lIns="81450" spcFirstLastPara="1" rIns="81450" wrap="square" tIns="81450">
            <a:noAutofit/>
          </a:bodyPr>
          <a:lstStyle/>
          <a:p>
            <a:pPr indent="0" lvl="0" marL="0" rtl="0" algn="l">
              <a:spcBef>
                <a:spcPts val="0"/>
              </a:spcBef>
              <a:spcAft>
                <a:spcPts val="0"/>
              </a:spcAft>
              <a:buNone/>
            </a:pPr>
            <a:r>
              <a:rPr lang="en" sz="1100">
                <a:solidFill>
                  <a:schemeClr val="lt1"/>
                </a:solidFill>
              </a:rPr>
              <a:t>Photo by</a:t>
            </a:r>
            <a:r>
              <a:rPr lang="en" sz="1100">
                <a:solidFill>
                  <a:schemeClr val="lt1"/>
                </a:solidFill>
                <a:uFill>
                  <a:noFill/>
                </a:uFill>
                <a:hlinkClick r:id="rId5">
                  <a:extLst>
                    <a:ext uri="{A12FA001-AC4F-418D-AE19-62706E023703}">
                      <ahyp:hlinkClr val="tx"/>
                    </a:ext>
                  </a:extLst>
                </a:hlinkClick>
              </a:rPr>
              <a:t> </a:t>
            </a:r>
            <a:r>
              <a:rPr lang="en" sz="1100" u="sng">
                <a:solidFill>
                  <a:schemeClr val="lt1"/>
                </a:solidFill>
                <a:hlinkClick r:id="rId6">
                  <a:extLst>
                    <a:ext uri="{A12FA001-AC4F-418D-AE19-62706E023703}">
                      <ahyp:hlinkClr val="tx"/>
                    </a:ext>
                  </a:extLst>
                </a:hlinkClick>
              </a:rPr>
              <a:t>Simone Secci</a:t>
            </a:r>
            <a:r>
              <a:rPr lang="en" sz="1100">
                <a:solidFill>
                  <a:schemeClr val="lt1"/>
                </a:solidFill>
              </a:rPr>
              <a:t> on</a:t>
            </a:r>
            <a:r>
              <a:rPr lang="en" sz="1100">
                <a:solidFill>
                  <a:schemeClr val="lt1"/>
                </a:solidFill>
                <a:uFill>
                  <a:noFill/>
                </a:uFill>
                <a:hlinkClick r:id="rId7">
                  <a:extLst>
                    <a:ext uri="{A12FA001-AC4F-418D-AE19-62706E023703}">
                      <ahyp:hlinkClr val="tx"/>
                    </a:ext>
                  </a:extLst>
                </a:hlinkClick>
              </a:rPr>
              <a:t> </a:t>
            </a:r>
            <a:r>
              <a:rPr lang="en" sz="1100" u="sng">
                <a:solidFill>
                  <a:schemeClr val="lt1"/>
                </a:solidFill>
                <a:hlinkClick r:id="rId8">
                  <a:extLst>
                    <a:ext uri="{A12FA001-AC4F-418D-AE19-62706E023703}">
                      <ahyp:hlinkClr val="tx"/>
                    </a:ext>
                  </a:extLst>
                </a:hlinkClick>
              </a:rPr>
              <a:t>Unsplash</a:t>
            </a:r>
            <a:r>
              <a:rPr lang="en" sz="1100">
                <a:solidFill>
                  <a:schemeClr val="lt1"/>
                </a:solidFill>
              </a:rPr>
              <a:t> </a:t>
            </a:r>
            <a:endParaRPr sz="980">
              <a:solidFill>
                <a:schemeClr val="lt1"/>
              </a:solidFill>
              <a:latin typeface="Roboto"/>
              <a:ea typeface="Roboto"/>
              <a:cs typeface="Roboto"/>
              <a:sym typeface="Roboto"/>
            </a:endParaRPr>
          </a:p>
          <a:p>
            <a:pPr indent="0" lvl="0" marL="0" rtl="0" algn="l">
              <a:spcBef>
                <a:spcPts val="0"/>
              </a:spcBef>
              <a:spcAft>
                <a:spcPts val="0"/>
              </a:spcAft>
              <a:buNone/>
            </a:pPr>
            <a:r>
              <a:t/>
            </a:r>
            <a:endParaRPr sz="980">
              <a:solidFill>
                <a:schemeClr val="lt1"/>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0" name="Shape 540"/>
        <p:cNvGrpSpPr/>
        <p:nvPr/>
      </p:nvGrpSpPr>
      <p:grpSpPr>
        <a:xfrm>
          <a:off x="0" y="0"/>
          <a:ext cx="0" cy="0"/>
          <a:chOff x="0" y="0"/>
          <a:chExt cx="0" cy="0"/>
        </a:xfrm>
      </p:grpSpPr>
      <p:sp>
        <p:nvSpPr>
          <p:cNvPr id="541" name="Google Shape;541;p49"/>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700"/>
              <a:t>Activity 6.03: Benefits and Costs of AI</a:t>
            </a:r>
            <a:endParaRPr>
              <a:solidFill>
                <a:srgbClr val="25326F"/>
              </a:solidFill>
              <a:latin typeface="Francois One"/>
              <a:ea typeface="Francois One"/>
              <a:cs typeface="Francois One"/>
              <a:sym typeface="Francois One"/>
            </a:endParaRPr>
          </a:p>
        </p:txBody>
      </p:sp>
      <p:sp>
        <p:nvSpPr>
          <p:cNvPr id="542" name="Google Shape;542;p49"/>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543" name="Google Shape;543;p49"/>
          <p:cNvSpPr txBox="1"/>
          <p:nvPr>
            <p:ph idx="1" type="body"/>
          </p:nvPr>
        </p:nvSpPr>
        <p:spPr>
          <a:xfrm>
            <a:off x="311700" y="1161037"/>
            <a:ext cx="8520600" cy="37959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sz="1600" u="sng">
                <a:solidFill>
                  <a:schemeClr val="hlink"/>
                </a:solidFill>
                <a:hlinkClick r:id="rId3"/>
              </a:rPr>
              <a:t>Complete the activity on the platform here.</a:t>
            </a:r>
            <a:endParaRPr sz="1600"/>
          </a:p>
          <a:p>
            <a:pPr indent="0" lvl="0" marL="0" rtl="0" algn="l">
              <a:lnSpc>
                <a:spcPct val="100000"/>
              </a:lnSpc>
              <a:spcBef>
                <a:spcPts val="0"/>
              </a:spcBef>
              <a:spcAft>
                <a:spcPts val="0"/>
              </a:spcAft>
              <a:buClr>
                <a:schemeClr val="dk1"/>
              </a:buClr>
              <a:buSzPts val="1100"/>
              <a:buFont typeface="Arial"/>
              <a:buNone/>
            </a:pPr>
            <a:r>
              <a:t/>
            </a:r>
            <a:endParaRPr sz="1600"/>
          </a:p>
          <a:p>
            <a:pPr indent="0" lvl="0" marL="0" rtl="0" algn="l">
              <a:lnSpc>
                <a:spcPct val="100000"/>
              </a:lnSpc>
              <a:spcBef>
                <a:spcPts val="0"/>
              </a:spcBef>
              <a:spcAft>
                <a:spcPts val="0"/>
              </a:spcAft>
              <a:buClr>
                <a:schemeClr val="dk1"/>
              </a:buClr>
              <a:buSzPts val="1100"/>
              <a:buFont typeface="Arial"/>
              <a:buNone/>
            </a:pPr>
            <a:r>
              <a:rPr lang="en" sz="1600"/>
              <a:t>Worksheet can be </a:t>
            </a:r>
            <a:r>
              <a:rPr lang="en" sz="1600" u="sng">
                <a:solidFill>
                  <a:schemeClr val="hlink"/>
                </a:solidFill>
                <a:hlinkClick r:id="rId4"/>
              </a:rPr>
              <a:t>downloaded here.</a:t>
            </a:r>
            <a:endParaRPr/>
          </a:p>
        </p:txBody>
      </p:sp>
      <p:sp>
        <p:nvSpPr>
          <p:cNvPr id="544" name="Google Shape;544;p49"/>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8" name="Shape 548"/>
        <p:cNvGrpSpPr/>
        <p:nvPr/>
      </p:nvGrpSpPr>
      <p:grpSpPr>
        <a:xfrm>
          <a:off x="0" y="0"/>
          <a:ext cx="0" cy="0"/>
          <a:chOff x="0" y="0"/>
          <a:chExt cx="0" cy="0"/>
        </a:xfrm>
      </p:grpSpPr>
      <p:sp>
        <p:nvSpPr>
          <p:cNvPr id="549" name="Google Shape;549;p50"/>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Where are all the data centers</a:t>
            </a:r>
            <a:endParaRPr>
              <a:solidFill>
                <a:srgbClr val="25326F"/>
              </a:solidFill>
              <a:latin typeface="Francois One"/>
              <a:ea typeface="Francois One"/>
              <a:cs typeface="Francois One"/>
              <a:sym typeface="Francois One"/>
            </a:endParaRPr>
          </a:p>
        </p:txBody>
      </p:sp>
      <p:sp>
        <p:nvSpPr>
          <p:cNvPr id="550" name="Google Shape;550;p50"/>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551" name="Google Shape;551;p50"/>
          <p:cNvSpPr txBox="1"/>
          <p:nvPr>
            <p:ph idx="1" type="body"/>
          </p:nvPr>
        </p:nvSpPr>
        <p:spPr>
          <a:xfrm>
            <a:off x="311700" y="1152475"/>
            <a:ext cx="5026800" cy="37959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lang="en" sz="1600"/>
              <a:t>According to </a:t>
            </a:r>
            <a:r>
              <a:rPr lang="en" sz="1600" u="sng">
                <a:solidFill>
                  <a:schemeClr val="hlink"/>
                </a:solidFill>
                <a:hlinkClick r:id="rId3"/>
              </a:rPr>
              <a:t>datacentermap.com</a:t>
            </a:r>
            <a:r>
              <a:rPr lang="en" sz="1600"/>
              <a:t>, as of June 2026:</a:t>
            </a:r>
            <a:endParaRPr sz="1600"/>
          </a:p>
          <a:p>
            <a:pPr indent="-330200" lvl="0" marL="457200" marR="0" rtl="0" algn="l">
              <a:lnSpc>
                <a:spcPct val="150000"/>
              </a:lnSpc>
              <a:spcBef>
                <a:spcPts val="1600"/>
              </a:spcBef>
              <a:spcAft>
                <a:spcPts val="0"/>
              </a:spcAft>
              <a:buSzPts val="1600"/>
              <a:buChar char="●"/>
            </a:pPr>
            <a:r>
              <a:rPr lang="en" sz="1600"/>
              <a:t>there are roughly about </a:t>
            </a:r>
            <a:r>
              <a:rPr b="1" lang="en" sz="1600"/>
              <a:t>11,500 </a:t>
            </a:r>
            <a:r>
              <a:rPr lang="en" sz="1600"/>
              <a:t>data centres worldwide across 179 countries.</a:t>
            </a:r>
            <a:endParaRPr sz="1600"/>
          </a:p>
          <a:p>
            <a:pPr indent="-330200" lvl="0" marL="457200" marR="0" rtl="0" algn="l">
              <a:lnSpc>
                <a:spcPct val="150000"/>
              </a:lnSpc>
              <a:spcBef>
                <a:spcPts val="0"/>
              </a:spcBef>
              <a:spcAft>
                <a:spcPts val="0"/>
              </a:spcAft>
              <a:buSzPts val="1600"/>
              <a:buChar char="●"/>
            </a:pPr>
            <a:r>
              <a:rPr lang="en" sz="1600"/>
              <a:t>The US has nearly </a:t>
            </a:r>
            <a:r>
              <a:rPr b="1" lang="en" sz="1600"/>
              <a:t>4,500</a:t>
            </a:r>
            <a:r>
              <a:rPr lang="en" sz="1600"/>
              <a:t> or </a:t>
            </a:r>
            <a:r>
              <a:rPr i="1" lang="en" sz="1600"/>
              <a:t>almost 40% </a:t>
            </a:r>
            <a:r>
              <a:rPr lang="en" sz="1600"/>
              <a:t>of</a:t>
            </a:r>
            <a:r>
              <a:rPr i="1" lang="en" sz="1600"/>
              <a:t> </a:t>
            </a:r>
            <a:r>
              <a:rPr lang="en" sz="1600"/>
              <a:t>the world’s data centres.</a:t>
            </a:r>
            <a:endParaRPr sz="1600"/>
          </a:p>
          <a:p>
            <a:pPr indent="-330200" lvl="0" marL="457200" marR="0" rtl="0" algn="l">
              <a:lnSpc>
                <a:spcPct val="150000"/>
              </a:lnSpc>
              <a:spcBef>
                <a:spcPts val="0"/>
              </a:spcBef>
              <a:spcAft>
                <a:spcPts val="0"/>
              </a:spcAft>
              <a:buSzPts val="1600"/>
              <a:buChar char="●"/>
            </a:pPr>
            <a:r>
              <a:rPr lang="en" sz="1600"/>
              <a:t>Europe</a:t>
            </a:r>
            <a:r>
              <a:rPr lang="en" sz="1600"/>
              <a:t> has about </a:t>
            </a:r>
            <a:r>
              <a:rPr b="1" lang="en" sz="1600"/>
              <a:t>3,500</a:t>
            </a:r>
            <a:r>
              <a:rPr lang="en" sz="1600"/>
              <a:t> data centres.</a:t>
            </a:r>
            <a:endParaRPr sz="1600"/>
          </a:p>
          <a:p>
            <a:pPr indent="-330200" lvl="0" marL="457200" marR="0" rtl="0" algn="l">
              <a:lnSpc>
                <a:spcPct val="150000"/>
              </a:lnSpc>
              <a:spcBef>
                <a:spcPts val="0"/>
              </a:spcBef>
              <a:spcAft>
                <a:spcPts val="0"/>
              </a:spcAft>
              <a:buSzPts val="1600"/>
              <a:buChar char="●"/>
            </a:pPr>
            <a:r>
              <a:rPr lang="en" sz="1600"/>
              <a:t>Australia has about </a:t>
            </a:r>
            <a:r>
              <a:rPr b="1" lang="en" sz="1600"/>
              <a:t>300</a:t>
            </a:r>
            <a:r>
              <a:rPr lang="en" sz="1600"/>
              <a:t> data centres. The majority are concentrated in NSW and Victoria.</a:t>
            </a:r>
            <a:endParaRPr sz="1600"/>
          </a:p>
          <a:p>
            <a:pPr indent="0" lvl="0" marL="0" marR="0" rtl="0" algn="l">
              <a:lnSpc>
                <a:spcPct val="150000"/>
              </a:lnSpc>
              <a:spcBef>
                <a:spcPts val="1600"/>
              </a:spcBef>
              <a:spcAft>
                <a:spcPts val="1600"/>
              </a:spcAft>
              <a:buNone/>
            </a:pPr>
            <a:r>
              <a:t/>
            </a:r>
            <a:endParaRPr sz="1600"/>
          </a:p>
        </p:txBody>
      </p:sp>
      <p:sp>
        <p:nvSpPr>
          <p:cNvPr id="552" name="Google Shape;552;p50"/>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553" name="Google Shape;553;p50"/>
          <p:cNvPicPr preferRelativeResize="0"/>
          <p:nvPr/>
        </p:nvPicPr>
        <p:blipFill>
          <a:blip r:embed="rId4">
            <a:alphaModFix/>
          </a:blip>
          <a:stretch>
            <a:fillRect/>
          </a:stretch>
        </p:blipFill>
        <p:spPr>
          <a:xfrm>
            <a:off x="5401862" y="1170125"/>
            <a:ext cx="3589737" cy="2362900"/>
          </a:xfrm>
          <a:prstGeom prst="rect">
            <a:avLst/>
          </a:prstGeom>
          <a:noFill/>
          <a:ln cap="flat" cmpd="sng" w="9525">
            <a:solidFill>
              <a:schemeClr val="accent2"/>
            </a:solidFill>
            <a:prstDash val="solid"/>
            <a:round/>
            <a:headEnd len="sm" w="sm" type="none"/>
            <a:tailEnd len="sm" w="sm" type="none"/>
          </a:ln>
        </p:spPr>
      </p:pic>
      <p:sp>
        <p:nvSpPr>
          <p:cNvPr id="554" name="Google Shape;554;p50"/>
          <p:cNvSpPr txBox="1"/>
          <p:nvPr/>
        </p:nvSpPr>
        <p:spPr>
          <a:xfrm>
            <a:off x="5401850" y="3533025"/>
            <a:ext cx="3589800" cy="2259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45700">
            <a:noAutofit/>
          </a:bodyPr>
          <a:lstStyle/>
          <a:p>
            <a:pPr indent="0" lvl="0" marL="0" rtl="0" algn="ctr">
              <a:spcBef>
                <a:spcPts val="0"/>
              </a:spcBef>
              <a:spcAft>
                <a:spcPts val="0"/>
              </a:spcAft>
              <a:buNone/>
            </a:pPr>
            <a:r>
              <a:rPr lang="en" sz="1100">
                <a:solidFill>
                  <a:schemeClr val="lt1"/>
                </a:solidFill>
                <a:latin typeface="Roboto"/>
                <a:ea typeface="Roboto"/>
                <a:cs typeface="Roboto"/>
                <a:sym typeface="Roboto"/>
              </a:rPr>
              <a:t>Source: datacentermap.com</a:t>
            </a:r>
            <a:endParaRPr sz="1100">
              <a:solidFill>
                <a:schemeClr val="lt1"/>
              </a:solidFill>
              <a:latin typeface="Roboto"/>
              <a:ea typeface="Roboto"/>
              <a:cs typeface="Roboto"/>
              <a:sym typeface="Roboto"/>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8" name="Shape 558"/>
        <p:cNvGrpSpPr/>
        <p:nvPr/>
      </p:nvGrpSpPr>
      <p:grpSpPr>
        <a:xfrm>
          <a:off x="0" y="0"/>
          <a:ext cx="0" cy="0"/>
          <a:chOff x="0" y="0"/>
          <a:chExt cx="0" cy="0"/>
        </a:xfrm>
      </p:grpSpPr>
      <p:sp>
        <p:nvSpPr>
          <p:cNvPr id="559" name="Google Shape;559;p51"/>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Why does location matter?</a:t>
            </a:r>
            <a:endParaRPr>
              <a:solidFill>
                <a:srgbClr val="25326F"/>
              </a:solidFill>
              <a:latin typeface="Francois One"/>
              <a:ea typeface="Francois One"/>
              <a:cs typeface="Francois One"/>
              <a:sym typeface="Francois One"/>
            </a:endParaRPr>
          </a:p>
        </p:txBody>
      </p:sp>
      <p:sp>
        <p:nvSpPr>
          <p:cNvPr id="560" name="Google Shape;560;p51"/>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561" name="Google Shape;561;p51"/>
          <p:cNvSpPr txBox="1"/>
          <p:nvPr>
            <p:ph idx="1" type="body"/>
          </p:nvPr>
        </p:nvSpPr>
        <p:spPr>
          <a:xfrm>
            <a:off x="311700" y="1152475"/>
            <a:ext cx="8520600" cy="37959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lang="en" sz="1600"/>
              <a:t>Data centres need massive electricity.</a:t>
            </a:r>
            <a:endParaRPr sz="1600"/>
          </a:p>
          <a:p>
            <a:pPr indent="0" lvl="0" marL="0" marR="0" rtl="0" algn="l">
              <a:lnSpc>
                <a:spcPct val="150000"/>
              </a:lnSpc>
              <a:spcBef>
                <a:spcPts val="1600"/>
              </a:spcBef>
              <a:spcAft>
                <a:spcPts val="0"/>
              </a:spcAft>
              <a:buNone/>
            </a:pPr>
            <a:r>
              <a:rPr lang="en" sz="1600"/>
              <a:t>If they’re built near renewable energy sources like wind, solar or hydro they can use clean energy </a:t>
            </a:r>
            <a:r>
              <a:rPr lang="en" sz="1600"/>
              <a:t>which</a:t>
            </a:r>
            <a:r>
              <a:rPr lang="en" sz="1600"/>
              <a:t> helps fight climate </a:t>
            </a:r>
            <a:r>
              <a:rPr lang="en" sz="1600"/>
              <a:t>change</a:t>
            </a:r>
            <a:r>
              <a:rPr lang="en" sz="1600"/>
              <a:t>.</a:t>
            </a:r>
            <a:endParaRPr sz="1600"/>
          </a:p>
          <a:p>
            <a:pPr indent="0" lvl="0" marL="0" marR="0" rtl="0" algn="l">
              <a:lnSpc>
                <a:spcPct val="150000"/>
              </a:lnSpc>
              <a:spcBef>
                <a:spcPts val="1600"/>
              </a:spcBef>
              <a:spcAft>
                <a:spcPts val="0"/>
              </a:spcAft>
              <a:buNone/>
            </a:pPr>
            <a:r>
              <a:rPr lang="en" sz="1600"/>
              <a:t>Data centres in cold countries can use outside air for cooling which saves energy and money.</a:t>
            </a:r>
            <a:endParaRPr sz="1600"/>
          </a:p>
          <a:p>
            <a:pPr indent="0" lvl="0" marL="0" marR="0" rtl="0" algn="l">
              <a:lnSpc>
                <a:spcPct val="150000"/>
              </a:lnSpc>
              <a:spcBef>
                <a:spcPts val="1600"/>
              </a:spcBef>
              <a:spcAft>
                <a:spcPts val="0"/>
              </a:spcAft>
              <a:buNone/>
            </a:pPr>
            <a:r>
              <a:rPr lang="en" sz="1600"/>
              <a:t>Data centres use millions of litres of water for cooling so in dry places this can compete with farmers and homes. In wet places, there is less impact on water supplies.</a:t>
            </a:r>
            <a:endParaRPr sz="1600"/>
          </a:p>
          <a:p>
            <a:pPr indent="0" lvl="0" marL="0" marR="0" rtl="0" algn="l">
              <a:lnSpc>
                <a:spcPct val="150000"/>
              </a:lnSpc>
              <a:spcBef>
                <a:spcPts val="1600"/>
              </a:spcBef>
              <a:spcAft>
                <a:spcPts val="1600"/>
              </a:spcAft>
              <a:buNone/>
            </a:pPr>
            <a:r>
              <a:rPr lang="en" sz="1600"/>
              <a:t>Data centres are often placed near big cities to make more people’s internet faster.</a:t>
            </a:r>
            <a:endParaRPr sz="1600"/>
          </a:p>
        </p:txBody>
      </p:sp>
      <p:sp>
        <p:nvSpPr>
          <p:cNvPr id="562" name="Google Shape;562;p51"/>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120" name="Shape 120"/>
        <p:cNvGrpSpPr/>
        <p:nvPr/>
      </p:nvGrpSpPr>
      <p:grpSpPr>
        <a:xfrm>
          <a:off x="0" y="0"/>
          <a:ext cx="0" cy="0"/>
          <a:chOff x="0" y="0"/>
          <a:chExt cx="0" cy="0"/>
        </a:xfrm>
      </p:grpSpPr>
      <p:sp>
        <p:nvSpPr>
          <p:cNvPr id="121" name="Google Shape;121;p16"/>
          <p:cNvSpPr/>
          <p:nvPr/>
        </p:nvSpPr>
        <p:spPr>
          <a:xfrm>
            <a:off x="457200" y="1508760"/>
            <a:ext cx="2606100" cy="1417200"/>
          </a:xfrm>
          <a:prstGeom prst="roundRect">
            <a:avLst>
              <a:gd fmla="val 9032" name="adj"/>
            </a:avLst>
          </a:prstGeom>
          <a:solidFill>
            <a:srgbClr val="0C2A4A"/>
          </a:solidFill>
          <a:ln cap="flat" cmpd="sng" w="19050">
            <a:solidFill>
              <a:srgbClr val="7F77DD"/>
            </a:solidFill>
            <a:prstDash val="solid"/>
            <a:round/>
            <a:headEnd len="sm" w="sm" type="none"/>
            <a:tailEnd len="sm" w="sm" type="none"/>
          </a:ln>
          <a:effectLst>
            <a:outerShdw blurRad="101600" rotWithShape="0" algn="bl" dir="2700000" dist="38100">
              <a:srgbClr val="000000">
                <a:alpha val="1804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122" name="Google Shape;122;p16"/>
          <p:cNvSpPr/>
          <p:nvPr/>
        </p:nvSpPr>
        <p:spPr>
          <a:xfrm>
            <a:off x="566928" y="1618488"/>
            <a:ext cx="402300" cy="402300"/>
          </a:xfrm>
          <a:prstGeom prst="ellipse">
            <a:avLst/>
          </a:prstGeom>
          <a:solidFill>
            <a:srgbClr val="7F77DD"/>
          </a:solidFill>
          <a:ln cap="flat" cmpd="sng" w="12700">
            <a:solidFill>
              <a:srgbClr val="7F77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123" name="Google Shape;123;p16"/>
          <p:cNvSpPr/>
          <p:nvPr/>
        </p:nvSpPr>
        <p:spPr>
          <a:xfrm>
            <a:off x="566928" y="1618488"/>
            <a:ext cx="402300" cy="40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600"/>
              <a:buFont typeface="Calibri"/>
              <a:buNone/>
            </a:pPr>
            <a:r>
              <a:rPr b="1" i="0" lang="en" sz="1600" u="none" cap="none" strike="noStrike">
                <a:solidFill>
                  <a:srgbClr val="FFFFFF"/>
                </a:solidFill>
                <a:latin typeface="Nunito"/>
                <a:ea typeface="Nunito"/>
                <a:cs typeface="Nunito"/>
                <a:sym typeface="Nunito"/>
              </a:rPr>
              <a:t>1</a:t>
            </a:r>
            <a:endParaRPr i="0" sz="1600" u="none" cap="none" strike="noStrike">
              <a:solidFill>
                <a:schemeClr val="dk1"/>
              </a:solidFill>
              <a:latin typeface="Nunito"/>
              <a:ea typeface="Nunito"/>
              <a:cs typeface="Nunito"/>
              <a:sym typeface="Nunito"/>
            </a:endParaRPr>
          </a:p>
        </p:txBody>
      </p:sp>
      <p:sp>
        <p:nvSpPr>
          <p:cNvPr id="124" name="Google Shape;124;p16"/>
          <p:cNvSpPr/>
          <p:nvPr/>
        </p:nvSpPr>
        <p:spPr>
          <a:xfrm>
            <a:off x="1042416" y="1618488"/>
            <a:ext cx="1920300" cy="402300"/>
          </a:xfrm>
          <a:prstGeom prst="rect">
            <a:avLst/>
          </a:prstGeom>
          <a:solidFill>
            <a:srgbClr val="0C2A4A"/>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7F77DD"/>
              </a:buClr>
              <a:buSzPts val="1600"/>
              <a:buFont typeface="Cambria"/>
              <a:buNone/>
            </a:pPr>
            <a:r>
              <a:rPr b="1" i="0" lang="en" sz="1600" u="none" cap="none" strike="noStrike">
                <a:solidFill>
                  <a:srgbClr val="7F77DD"/>
                </a:solidFill>
                <a:latin typeface="Nunito"/>
                <a:ea typeface="Nunito"/>
                <a:cs typeface="Nunito"/>
                <a:sym typeface="Nunito"/>
              </a:rPr>
              <a:t>Input</a:t>
            </a:r>
            <a:endParaRPr i="0" sz="1600" u="none" cap="none" strike="noStrike">
              <a:solidFill>
                <a:schemeClr val="dk1"/>
              </a:solidFill>
              <a:latin typeface="Nunito"/>
              <a:ea typeface="Nunito"/>
              <a:cs typeface="Nunito"/>
              <a:sym typeface="Nunito"/>
            </a:endParaRPr>
          </a:p>
        </p:txBody>
      </p:sp>
      <p:sp>
        <p:nvSpPr>
          <p:cNvPr id="125" name="Google Shape;125;p16"/>
          <p:cNvSpPr/>
          <p:nvPr/>
        </p:nvSpPr>
        <p:spPr>
          <a:xfrm>
            <a:off x="585216" y="2075688"/>
            <a:ext cx="2359200" cy="768000"/>
          </a:xfrm>
          <a:prstGeom prst="rect">
            <a:avLst/>
          </a:prstGeom>
          <a:solidFill>
            <a:srgbClr val="0C2A4A"/>
          </a:solidFill>
          <a:ln>
            <a:noFill/>
          </a:ln>
        </p:spPr>
        <p:txBody>
          <a:bodyPr anchorCtr="0" anchor="t" bIns="45700" lIns="91425" spcFirstLastPara="1" rIns="91425" wrap="square" tIns="45700">
            <a:noAutofit/>
          </a:bodyPr>
          <a:lstStyle/>
          <a:p>
            <a:pPr indent="0" lvl="0" marL="0" rtl="0" algn="l">
              <a:spcBef>
                <a:spcPts val="0"/>
              </a:spcBef>
              <a:spcAft>
                <a:spcPts val="0"/>
              </a:spcAft>
              <a:buClr>
                <a:srgbClr val="E8E8F0"/>
              </a:buClr>
              <a:buSzPts val="1300"/>
              <a:buFont typeface="Calibri"/>
              <a:buNone/>
            </a:pPr>
            <a:r>
              <a:rPr lang="en" sz="1300">
                <a:solidFill>
                  <a:srgbClr val="E8E8F0"/>
                </a:solidFill>
                <a:latin typeface="Nunito"/>
                <a:ea typeface="Nunito"/>
                <a:cs typeface="Nunito"/>
                <a:sym typeface="Nunito"/>
              </a:rPr>
              <a:t>Raw text is typed in by the user.</a:t>
            </a:r>
            <a:endParaRPr i="0" sz="1300" u="none" cap="none" strike="noStrike">
              <a:solidFill>
                <a:schemeClr val="dk1"/>
              </a:solidFill>
              <a:latin typeface="Nunito"/>
              <a:ea typeface="Nunito"/>
              <a:cs typeface="Nunito"/>
              <a:sym typeface="Nunito"/>
            </a:endParaRPr>
          </a:p>
        </p:txBody>
      </p:sp>
      <p:sp>
        <p:nvSpPr>
          <p:cNvPr id="126" name="Google Shape;126;p16"/>
          <p:cNvSpPr/>
          <p:nvPr/>
        </p:nvSpPr>
        <p:spPr>
          <a:xfrm>
            <a:off x="3246120" y="1508760"/>
            <a:ext cx="2606100" cy="1417200"/>
          </a:xfrm>
          <a:prstGeom prst="roundRect">
            <a:avLst>
              <a:gd fmla="val 9032" name="adj"/>
            </a:avLst>
          </a:prstGeom>
          <a:solidFill>
            <a:srgbClr val="0C2A4A"/>
          </a:solidFill>
          <a:ln cap="flat" cmpd="sng" w="19050">
            <a:solidFill>
              <a:srgbClr val="5B8DD9"/>
            </a:solidFill>
            <a:prstDash val="solid"/>
            <a:round/>
            <a:headEnd len="sm" w="sm" type="none"/>
            <a:tailEnd len="sm" w="sm" type="none"/>
          </a:ln>
          <a:effectLst>
            <a:outerShdw blurRad="101600" rotWithShape="0" algn="bl" dir="2700000" dist="38100">
              <a:srgbClr val="000000">
                <a:alpha val="1804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127" name="Google Shape;127;p16"/>
          <p:cNvSpPr/>
          <p:nvPr/>
        </p:nvSpPr>
        <p:spPr>
          <a:xfrm>
            <a:off x="3355848" y="1618488"/>
            <a:ext cx="402300" cy="402300"/>
          </a:xfrm>
          <a:prstGeom prst="ellipse">
            <a:avLst/>
          </a:prstGeom>
          <a:solidFill>
            <a:srgbClr val="5B8DD9"/>
          </a:solidFill>
          <a:ln cap="flat" cmpd="sng" w="12700">
            <a:solidFill>
              <a:srgbClr val="5B8D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128" name="Google Shape;128;p16"/>
          <p:cNvSpPr/>
          <p:nvPr/>
        </p:nvSpPr>
        <p:spPr>
          <a:xfrm>
            <a:off x="3355848" y="1618488"/>
            <a:ext cx="402300" cy="40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600"/>
              <a:buFont typeface="Calibri"/>
              <a:buNone/>
            </a:pPr>
            <a:r>
              <a:rPr b="1" i="0" lang="en" sz="1600" u="none" cap="none" strike="noStrike">
                <a:solidFill>
                  <a:srgbClr val="FFFFFF"/>
                </a:solidFill>
                <a:latin typeface="Nunito"/>
                <a:ea typeface="Nunito"/>
                <a:cs typeface="Nunito"/>
                <a:sym typeface="Nunito"/>
              </a:rPr>
              <a:t>2</a:t>
            </a:r>
            <a:endParaRPr i="0" sz="1600" u="none" cap="none" strike="noStrike">
              <a:solidFill>
                <a:schemeClr val="dk1"/>
              </a:solidFill>
              <a:latin typeface="Nunito"/>
              <a:ea typeface="Nunito"/>
              <a:cs typeface="Nunito"/>
              <a:sym typeface="Nunito"/>
            </a:endParaRPr>
          </a:p>
        </p:txBody>
      </p:sp>
      <p:sp>
        <p:nvSpPr>
          <p:cNvPr id="129" name="Google Shape;129;p16"/>
          <p:cNvSpPr/>
          <p:nvPr/>
        </p:nvSpPr>
        <p:spPr>
          <a:xfrm>
            <a:off x="3831336" y="1618488"/>
            <a:ext cx="1920300" cy="402300"/>
          </a:xfrm>
          <a:prstGeom prst="rect">
            <a:avLst/>
          </a:prstGeom>
          <a:solidFill>
            <a:srgbClr val="0C2A4A"/>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5B8DD9"/>
              </a:buClr>
              <a:buSzPts val="1600"/>
              <a:buFont typeface="Cambria"/>
              <a:buNone/>
            </a:pPr>
            <a:r>
              <a:rPr b="1" i="0" lang="en" sz="1600" u="none" cap="none" strike="noStrike">
                <a:solidFill>
                  <a:srgbClr val="5B8DD9"/>
                </a:solidFill>
                <a:latin typeface="Nunito"/>
                <a:ea typeface="Nunito"/>
                <a:cs typeface="Nunito"/>
                <a:sym typeface="Nunito"/>
              </a:rPr>
              <a:t>Tokenise</a:t>
            </a:r>
            <a:endParaRPr i="0" sz="1600" u="none" cap="none" strike="noStrike">
              <a:solidFill>
                <a:schemeClr val="dk1"/>
              </a:solidFill>
              <a:latin typeface="Nunito"/>
              <a:ea typeface="Nunito"/>
              <a:cs typeface="Nunito"/>
              <a:sym typeface="Nunito"/>
            </a:endParaRPr>
          </a:p>
        </p:txBody>
      </p:sp>
      <p:sp>
        <p:nvSpPr>
          <p:cNvPr id="130" name="Google Shape;130;p16"/>
          <p:cNvSpPr/>
          <p:nvPr/>
        </p:nvSpPr>
        <p:spPr>
          <a:xfrm>
            <a:off x="3374136" y="2075688"/>
            <a:ext cx="2359200" cy="768000"/>
          </a:xfrm>
          <a:prstGeom prst="rect">
            <a:avLst/>
          </a:prstGeom>
          <a:solidFill>
            <a:srgbClr val="0C2A4A"/>
          </a:solid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E8E8F0"/>
              </a:buClr>
              <a:buSzPts val="1300"/>
              <a:buFont typeface="Calibri"/>
              <a:buNone/>
            </a:pPr>
            <a:r>
              <a:rPr i="0" lang="en" sz="1300" u="none" cap="none" strike="noStrike">
                <a:solidFill>
                  <a:srgbClr val="E8E8F0"/>
                </a:solidFill>
                <a:latin typeface="Nunito"/>
                <a:ea typeface="Nunito"/>
                <a:cs typeface="Nunito"/>
                <a:sym typeface="Nunito"/>
              </a:rPr>
              <a:t>The text is broken into chunks, or tokens the computer can process.</a:t>
            </a:r>
            <a:endParaRPr i="0" sz="1300" u="none" cap="none" strike="noStrike">
              <a:solidFill>
                <a:schemeClr val="dk1"/>
              </a:solidFill>
              <a:latin typeface="Nunito"/>
              <a:ea typeface="Nunito"/>
              <a:cs typeface="Nunito"/>
              <a:sym typeface="Nunito"/>
            </a:endParaRPr>
          </a:p>
        </p:txBody>
      </p:sp>
      <p:sp>
        <p:nvSpPr>
          <p:cNvPr id="131" name="Google Shape;131;p16"/>
          <p:cNvSpPr/>
          <p:nvPr/>
        </p:nvSpPr>
        <p:spPr>
          <a:xfrm>
            <a:off x="6035040" y="1508760"/>
            <a:ext cx="2606100" cy="1417200"/>
          </a:xfrm>
          <a:prstGeom prst="roundRect">
            <a:avLst>
              <a:gd fmla="val 9032" name="adj"/>
            </a:avLst>
          </a:prstGeom>
          <a:solidFill>
            <a:srgbClr val="0C2A4A"/>
          </a:solidFill>
          <a:ln cap="flat" cmpd="sng" w="19050">
            <a:solidFill>
              <a:srgbClr val="0F9E75"/>
            </a:solidFill>
            <a:prstDash val="solid"/>
            <a:round/>
            <a:headEnd len="sm" w="sm" type="none"/>
            <a:tailEnd len="sm" w="sm" type="none"/>
          </a:ln>
          <a:effectLst>
            <a:outerShdw blurRad="101600" rotWithShape="0" algn="bl" dir="2700000" dist="38100">
              <a:srgbClr val="000000">
                <a:alpha val="1804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132" name="Google Shape;132;p16"/>
          <p:cNvSpPr/>
          <p:nvPr/>
        </p:nvSpPr>
        <p:spPr>
          <a:xfrm>
            <a:off x="6144768" y="1618488"/>
            <a:ext cx="402300" cy="402300"/>
          </a:xfrm>
          <a:prstGeom prst="ellipse">
            <a:avLst/>
          </a:prstGeom>
          <a:solidFill>
            <a:srgbClr val="0F9E75"/>
          </a:solidFill>
          <a:ln cap="flat" cmpd="sng" w="12700">
            <a:solidFill>
              <a:srgbClr val="0F9E7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133" name="Google Shape;133;p16"/>
          <p:cNvSpPr/>
          <p:nvPr/>
        </p:nvSpPr>
        <p:spPr>
          <a:xfrm>
            <a:off x="6144768" y="1618488"/>
            <a:ext cx="402300" cy="40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600"/>
              <a:buFont typeface="Calibri"/>
              <a:buNone/>
            </a:pPr>
            <a:r>
              <a:rPr b="1" i="0" lang="en" sz="1600" u="none" cap="none" strike="noStrike">
                <a:solidFill>
                  <a:srgbClr val="FFFFFF"/>
                </a:solidFill>
                <a:latin typeface="Nunito"/>
                <a:ea typeface="Nunito"/>
                <a:cs typeface="Nunito"/>
                <a:sym typeface="Nunito"/>
              </a:rPr>
              <a:t>3</a:t>
            </a:r>
            <a:endParaRPr i="0" sz="1600" u="none" cap="none" strike="noStrike">
              <a:solidFill>
                <a:schemeClr val="dk1"/>
              </a:solidFill>
              <a:latin typeface="Nunito"/>
              <a:ea typeface="Nunito"/>
              <a:cs typeface="Nunito"/>
              <a:sym typeface="Nunito"/>
            </a:endParaRPr>
          </a:p>
        </p:txBody>
      </p:sp>
      <p:sp>
        <p:nvSpPr>
          <p:cNvPr id="134" name="Google Shape;134;p16"/>
          <p:cNvSpPr/>
          <p:nvPr/>
        </p:nvSpPr>
        <p:spPr>
          <a:xfrm>
            <a:off x="6620256" y="1618488"/>
            <a:ext cx="1920300" cy="402300"/>
          </a:xfrm>
          <a:prstGeom prst="rect">
            <a:avLst/>
          </a:prstGeom>
          <a:solidFill>
            <a:srgbClr val="0C2A4A"/>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F9E75"/>
              </a:buClr>
              <a:buSzPts val="1600"/>
              <a:buFont typeface="Cambria"/>
              <a:buNone/>
            </a:pPr>
            <a:r>
              <a:rPr b="1" i="0" lang="en" sz="1600" u="none" cap="none" strike="noStrike">
                <a:solidFill>
                  <a:srgbClr val="0F9E75"/>
                </a:solidFill>
                <a:latin typeface="Nunito"/>
                <a:ea typeface="Nunito"/>
                <a:cs typeface="Nunito"/>
                <a:sym typeface="Nunito"/>
              </a:rPr>
              <a:t>Embed</a:t>
            </a:r>
            <a:endParaRPr i="0" sz="1600" u="none" cap="none" strike="noStrike">
              <a:solidFill>
                <a:schemeClr val="dk1"/>
              </a:solidFill>
              <a:latin typeface="Nunito"/>
              <a:ea typeface="Nunito"/>
              <a:cs typeface="Nunito"/>
              <a:sym typeface="Nunito"/>
            </a:endParaRPr>
          </a:p>
        </p:txBody>
      </p:sp>
      <p:sp>
        <p:nvSpPr>
          <p:cNvPr id="135" name="Google Shape;135;p16"/>
          <p:cNvSpPr/>
          <p:nvPr/>
        </p:nvSpPr>
        <p:spPr>
          <a:xfrm>
            <a:off x="6163056" y="2075688"/>
            <a:ext cx="2359200" cy="768000"/>
          </a:xfrm>
          <a:prstGeom prst="rect">
            <a:avLst/>
          </a:prstGeom>
          <a:solidFill>
            <a:srgbClr val="0C2A4A"/>
          </a:solid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E8E8F0"/>
              </a:buClr>
              <a:buSzPts val="1300"/>
              <a:buFont typeface="Calibri"/>
              <a:buNone/>
            </a:pPr>
            <a:r>
              <a:rPr lang="en" sz="1300">
                <a:solidFill>
                  <a:srgbClr val="E8E8F0"/>
                </a:solidFill>
                <a:latin typeface="Nunito"/>
                <a:ea typeface="Nunito"/>
                <a:cs typeface="Nunito"/>
                <a:sym typeface="Nunito"/>
              </a:rPr>
              <a:t>Tokens are turned into lists of numbers that encode possible meanings.</a:t>
            </a:r>
            <a:endParaRPr i="0" sz="1300" u="none" cap="none" strike="noStrike">
              <a:solidFill>
                <a:schemeClr val="dk1"/>
              </a:solidFill>
              <a:latin typeface="Nunito"/>
              <a:ea typeface="Nunito"/>
              <a:cs typeface="Nunito"/>
              <a:sym typeface="Nunito"/>
            </a:endParaRPr>
          </a:p>
        </p:txBody>
      </p:sp>
      <p:sp>
        <p:nvSpPr>
          <p:cNvPr id="136" name="Google Shape;136;p16"/>
          <p:cNvSpPr/>
          <p:nvPr/>
        </p:nvSpPr>
        <p:spPr>
          <a:xfrm>
            <a:off x="457200" y="3108960"/>
            <a:ext cx="2606100" cy="1417200"/>
          </a:xfrm>
          <a:prstGeom prst="roundRect">
            <a:avLst>
              <a:gd fmla="val 9032" name="adj"/>
            </a:avLst>
          </a:prstGeom>
          <a:solidFill>
            <a:srgbClr val="0C2A4A"/>
          </a:solidFill>
          <a:ln cap="flat" cmpd="sng" w="19050">
            <a:solidFill>
              <a:srgbClr val="E8A020"/>
            </a:solidFill>
            <a:prstDash val="solid"/>
            <a:round/>
            <a:headEnd len="sm" w="sm" type="none"/>
            <a:tailEnd len="sm" w="sm" type="none"/>
          </a:ln>
          <a:effectLst>
            <a:outerShdw blurRad="101600" rotWithShape="0" algn="bl" dir="2700000" dist="38100">
              <a:srgbClr val="000000">
                <a:alpha val="1804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137" name="Google Shape;137;p16"/>
          <p:cNvSpPr/>
          <p:nvPr/>
        </p:nvSpPr>
        <p:spPr>
          <a:xfrm>
            <a:off x="566928" y="3218688"/>
            <a:ext cx="402300" cy="402300"/>
          </a:xfrm>
          <a:prstGeom prst="ellipse">
            <a:avLst/>
          </a:prstGeom>
          <a:solidFill>
            <a:srgbClr val="E8A020"/>
          </a:solidFill>
          <a:ln cap="flat" cmpd="sng" w="12700">
            <a:solidFill>
              <a:srgbClr val="E8A02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138" name="Google Shape;138;p16"/>
          <p:cNvSpPr/>
          <p:nvPr/>
        </p:nvSpPr>
        <p:spPr>
          <a:xfrm>
            <a:off x="566928" y="3218688"/>
            <a:ext cx="402300" cy="40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600"/>
              <a:buFont typeface="Calibri"/>
              <a:buNone/>
            </a:pPr>
            <a:r>
              <a:rPr b="1" i="0" lang="en" sz="1600" u="none" cap="none" strike="noStrike">
                <a:solidFill>
                  <a:srgbClr val="FFFFFF"/>
                </a:solidFill>
                <a:latin typeface="Nunito"/>
                <a:ea typeface="Nunito"/>
                <a:cs typeface="Nunito"/>
                <a:sym typeface="Nunito"/>
              </a:rPr>
              <a:t>4</a:t>
            </a:r>
            <a:endParaRPr i="0" sz="1600" u="none" cap="none" strike="noStrike">
              <a:solidFill>
                <a:schemeClr val="dk1"/>
              </a:solidFill>
              <a:latin typeface="Nunito"/>
              <a:ea typeface="Nunito"/>
              <a:cs typeface="Nunito"/>
              <a:sym typeface="Nunito"/>
            </a:endParaRPr>
          </a:p>
        </p:txBody>
      </p:sp>
      <p:sp>
        <p:nvSpPr>
          <p:cNvPr id="139" name="Google Shape;139;p16"/>
          <p:cNvSpPr/>
          <p:nvPr/>
        </p:nvSpPr>
        <p:spPr>
          <a:xfrm>
            <a:off x="1042416" y="3218688"/>
            <a:ext cx="1920300" cy="402300"/>
          </a:xfrm>
          <a:prstGeom prst="rect">
            <a:avLst/>
          </a:prstGeom>
          <a:solidFill>
            <a:srgbClr val="0C2A4A"/>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E8A020"/>
              </a:buClr>
              <a:buSzPts val="1600"/>
              <a:buFont typeface="Cambria"/>
              <a:buNone/>
            </a:pPr>
            <a:r>
              <a:rPr b="1" i="0" lang="en" sz="1600" u="none" cap="none" strike="noStrike">
                <a:solidFill>
                  <a:srgbClr val="E8A020"/>
                </a:solidFill>
                <a:latin typeface="Nunito"/>
                <a:ea typeface="Nunito"/>
                <a:cs typeface="Nunito"/>
                <a:sym typeface="Nunito"/>
              </a:rPr>
              <a:t>Transform</a:t>
            </a:r>
            <a:endParaRPr i="0" sz="1600" u="none" cap="none" strike="noStrike">
              <a:solidFill>
                <a:schemeClr val="dk1"/>
              </a:solidFill>
              <a:latin typeface="Nunito"/>
              <a:ea typeface="Nunito"/>
              <a:cs typeface="Nunito"/>
              <a:sym typeface="Nunito"/>
            </a:endParaRPr>
          </a:p>
        </p:txBody>
      </p:sp>
      <p:sp>
        <p:nvSpPr>
          <p:cNvPr id="140" name="Google Shape;140;p16"/>
          <p:cNvSpPr/>
          <p:nvPr/>
        </p:nvSpPr>
        <p:spPr>
          <a:xfrm>
            <a:off x="585216" y="3675888"/>
            <a:ext cx="2359200" cy="768000"/>
          </a:xfrm>
          <a:prstGeom prst="rect">
            <a:avLst/>
          </a:prstGeom>
          <a:solidFill>
            <a:srgbClr val="0C2A4A"/>
          </a:solid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E8E8F0"/>
              </a:buClr>
              <a:buSzPts val="1300"/>
              <a:buFont typeface="Calibri"/>
              <a:buNone/>
            </a:pPr>
            <a:r>
              <a:rPr lang="en" sz="1300">
                <a:solidFill>
                  <a:srgbClr val="E8E8F0"/>
                </a:solidFill>
                <a:latin typeface="Nunito"/>
                <a:ea typeface="Nunito"/>
                <a:cs typeface="Nunito"/>
                <a:sym typeface="Nunito"/>
              </a:rPr>
              <a:t>C</a:t>
            </a:r>
            <a:r>
              <a:rPr i="0" lang="en" sz="1300" u="none" cap="none" strike="noStrike">
                <a:solidFill>
                  <a:srgbClr val="E8E8F0"/>
                </a:solidFill>
                <a:latin typeface="Nunito"/>
                <a:ea typeface="Nunito"/>
                <a:cs typeface="Nunito"/>
                <a:sym typeface="Nunito"/>
              </a:rPr>
              <a:t>onnections are found between words in sentences.</a:t>
            </a:r>
            <a:endParaRPr i="0" sz="1300" u="none" cap="none" strike="noStrike">
              <a:solidFill>
                <a:schemeClr val="dk1"/>
              </a:solidFill>
              <a:latin typeface="Nunito"/>
              <a:ea typeface="Nunito"/>
              <a:cs typeface="Nunito"/>
              <a:sym typeface="Nunito"/>
            </a:endParaRPr>
          </a:p>
        </p:txBody>
      </p:sp>
      <p:sp>
        <p:nvSpPr>
          <p:cNvPr id="141" name="Google Shape;141;p16"/>
          <p:cNvSpPr/>
          <p:nvPr/>
        </p:nvSpPr>
        <p:spPr>
          <a:xfrm>
            <a:off x="3246120" y="3108960"/>
            <a:ext cx="2606100" cy="1417200"/>
          </a:xfrm>
          <a:prstGeom prst="roundRect">
            <a:avLst>
              <a:gd fmla="val 9032" name="adj"/>
            </a:avLst>
          </a:prstGeom>
          <a:solidFill>
            <a:srgbClr val="0C2A4A"/>
          </a:solidFill>
          <a:ln cap="flat" cmpd="sng" w="19050">
            <a:solidFill>
              <a:srgbClr val="D85A30"/>
            </a:solidFill>
            <a:prstDash val="solid"/>
            <a:round/>
            <a:headEnd len="sm" w="sm" type="none"/>
            <a:tailEnd len="sm" w="sm" type="none"/>
          </a:ln>
          <a:effectLst>
            <a:outerShdw blurRad="101600" rotWithShape="0" algn="bl" dir="2700000" dist="38100">
              <a:srgbClr val="000000">
                <a:alpha val="1804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142" name="Google Shape;142;p16"/>
          <p:cNvSpPr/>
          <p:nvPr/>
        </p:nvSpPr>
        <p:spPr>
          <a:xfrm>
            <a:off x="3355848" y="3218688"/>
            <a:ext cx="402300" cy="402300"/>
          </a:xfrm>
          <a:prstGeom prst="ellipse">
            <a:avLst/>
          </a:prstGeom>
          <a:solidFill>
            <a:srgbClr val="D85A30"/>
          </a:solidFill>
          <a:ln cap="flat" cmpd="sng" w="12700">
            <a:solidFill>
              <a:srgbClr val="D85A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143" name="Google Shape;143;p16"/>
          <p:cNvSpPr/>
          <p:nvPr/>
        </p:nvSpPr>
        <p:spPr>
          <a:xfrm>
            <a:off x="3355848" y="3218688"/>
            <a:ext cx="402300" cy="40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600"/>
              <a:buFont typeface="Calibri"/>
              <a:buNone/>
            </a:pPr>
            <a:r>
              <a:rPr b="1" i="0" lang="en" sz="1600" u="none" cap="none" strike="noStrike">
                <a:solidFill>
                  <a:srgbClr val="FFFFFF"/>
                </a:solidFill>
                <a:latin typeface="Nunito"/>
                <a:ea typeface="Nunito"/>
                <a:cs typeface="Nunito"/>
                <a:sym typeface="Nunito"/>
              </a:rPr>
              <a:t>5</a:t>
            </a:r>
            <a:endParaRPr i="0" sz="1600" u="none" cap="none" strike="noStrike">
              <a:solidFill>
                <a:schemeClr val="dk1"/>
              </a:solidFill>
              <a:latin typeface="Nunito"/>
              <a:ea typeface="Nunito"/>
              <a:cs typeface="Nunito"/>
              <a:sym typeface="Nunito"/>
            </a:endParaRPr>
          </a:p>
        </p:txBody>
      </p:sp>
      <p:sp>
        <p:nvSpPr>
          <p:cNvPr id="144" name="Google Shape;144;p16"/>
          <p:cNvSpPr/>
          <p:nvPr/>
        </p:nvSpPr>
        <p:spPr>
          <a:xfrm>
            <a:off x="3831336" y="3218688"/>
            <a:ext cx="1920300" cy="402300"/>
          </a:xfrm>
          <a:prstGeom prst="rect">
            <a:avLst/>
          </a:prstGeom>
          <a:solidFill>
            <a:srgbClr val="0C2A4A"/>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D85A30"/>
              </a:buClr>
              <a:buSzPts val="1600"/>
              <a:buFont typeface="Cambria"/>
              <a:buNone/>
            </a:pPr>
            <a:r>
              <a:rPr b="1" i="0" lang="en" sz="1600" u="none" cap="none" strike="noStrike">
                <a:solidFill>
                  <a:srgbClr val="D85A30"/>
                </a:solidFill>
                <a:latin typeface="Nunito"/>
                <a:ea typeface="Nunito"/>
                <a:cs typeface="Nunito"/>
                <a:sym typeface="Nunito"/>
              </a:rPr>
              <a:t>Output</a:t>
            </a:r>
            <a:endParaRPr i="0" sz="1600" u="none" cap="none" strike="noStrike">
              <a:solidFill>
                <a:schemeClr val="dk1"/>
              </a:solidFill>
              <a:latin typeface="Nunito"/>
              <a:ea typeface="Nunito"/>
              <a:cs typeface="Nunito"/>
              <a:sym typeface="Nunito"/>
            </a:endParaRPr>
          </a:p>
        </p:txBody>
      </p:sp>
      <p:sp>
        <p:nvSpPr>
          <p:cNvPr id="145" name="Google Shape;145;p16"/>
          <p:cNvSpPr/>
          <p:nvPr/>
        </p:nvSpPr>
        <p:spPr>
          <a:xfrm>
            <a:off x="3374136" y="3675888"/>
            <a:ext cx="2359200" cy="768000"/>
          </a:xfrm>
          <a:prstGeom prst="rect">
            <a:avLst/>
          </a:prstGeom>
          <a:solidFill>
            <a:srgbClr val="0C2A4A"/>
          </a:solid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E8E8F0"/>
              </a:buClr>
              <a:buSzPts val="1300"/>
              <a:buFont typeface="Calibri"/>
              <a:buNone/>
            </a:pPr>
            <a:r>
              <a:rPr i="0" lang="en" sz="1300" u="none" cap="none" strike="noStrike">
                <a:solidFill>
                  <a:srgbClr val="E8E8F0"/>
                </a:solidFill>
                <a:latin typeface="Nunito"/>
                <a:ea typeface="Nunito"/>
                <a:cs typeface="Nunito"/>
                <a:sym typeface="Nunito"/>
              </a:rPr>
              <a:t>A ranked list of likely next words is produced with probabilities.</a:t>
            </a:r>
            <a:endParaRPr i="0" sz="1300" u="none" cap="none" strike="noStrike">
              <a:solidFill>
                <a:schemeClr val="dk1"/>
              </a:solidFill>
              <a:latin typeface="Nunito"/>
              <a:ea typeface="Nunito"/>
              <a:cs typeface="Nunito"/>
              <a:sym typeface="Nunito"/>
            </a:endParaRPr>
          </a:p>
        </p:txBody>
      </p:sp>
      <p:sp>
        <p:nvSpPr>
          <p:cNvPr id="146" name="Google Shape;146;p16"/>
          <p:cNvSpPr/>
          <p:nvPr/>
        </p:nvSpPr>
        <p:spPr>
          <a:xfrm>
            <a:off x="6035040" y="3108960"/>
            <a:ext cx="2606100" cy="1417200"/>
          </a:xfrm>
          <a:prstGeom prst="roundRect">
            <a:avLst>
              <a:gd fmla="val 9032" name="adj"/>
            </a:avLst>
          </a:prstGeom>
          <a:solidFill>
            <a:srgbClr val="0C2A4A"/>
          </a:solidFill>
          <a:ln cap="flat" cmpd="sng" w="19050">
            <a:solidFill>
              <a:srgbClr val="9B59B6"/>
            </a:solidFill>
            <a:prstDash val="solid"/>
            <a:round/>
            <a:headEnd len="sm" w="sm" type="none"/>
            <a:tailEnd len="sm" w="sm" type="none"/>
          </a:ln>
          <a:effectLst>
            <a:outerShdw blurRad="101600" rotWithShape="0" algn="bl" dir="2700000" dist="38100">
              <a:srgbClr val="000000">
                <a:alpha val="1804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147" name="Google Shape;147;p16"/>
          <p:cNvSpPr/>
          <p:nvPr/>
        </p:nvSpPr>
        <p:spPr>
          <a:xfrm>
            <a:off x="6144768" y="3218688"/>
            <a:ext cx="402300" cy="402300"/>
          </a:xfrm>
          <a:prstGeom prst="ellipse">
            <a:avLst/>
          </a:prstGeom>
          <a:solidFill>
            <a:srgbClr val="9B59B6"/>
          </a:solidFill>
          <a:ln cap="flat" cmpd="sng" w="12700">
            <a:solidFill>
              <a:srgbClr val="9B59B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148" name="Google Shape;148;p16"/>
          <p:cNvSpPr/>
          <p:nvPr/>
        </p:nvSpPr>
        <p:spPr>
          <a:xfrm>
            <a:off x="6144768" y="3218688"/>
            <a:ext cx="402300" cy="40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600"/>
              <a:buFont typeface="Calibri"/>
              <a:buNone/>
            </a:pPr>
            <a:r>
              <a:rPr b="1" i="0" lang="en" sz="1600" u="none" cap="none" strike="noStrike">
                <a:solidFill>
                  <a:srgbClr val="FFFFFF"/>
                </a:solidFill>
                <a:latin typeface="Nunito"/>
                <a:ea typeface="Nunito"/>
                <a:cs typeface="Nunito"/>
                <a:sym typeface="Nunito"/>
              </a:rPr>
              <a:t>6</a:t>
            </a:r>
            <a:endParaRPr i="0" sz="1600" u="none" cap="none" strike="noStrike">
              <a:solidFill>
                <a:schemeClr val="dk1"/>
              </a:solidFill>
              <a:latin typeface="Nunito"/>
              <a:ea typeface="Nunito"/>
              <a:cs typeface="Nunito"/>
              <a:sym typeface="Nunito"/>
            </a:endParaRPr>
          </a:p>
        </p:txBody>
      </p:sp>
      <p:sp>
        <p:nvSpPr>
          <p:cNvPr id="149" name="Google Shape;149;p16"/>
          <p:cNvSpPr/>
          <p:nvPr/>
        </p:nvSpPr>
        <p:spPr>
          <a:xfrm>
            <a:off x="6620256" y="3218688"/>
            <a:ext cx="1920300" cy="402300"/>
          </a:xfrm>
          <a:prstGeom prst="rect">
            <a:avLst/>
          </a:prstGeom>
          <a:solidFill>
            <a:srgbClr val="0C2A4A"/>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B59B6"/>
              </a:buClr>
              <a:buSzPts val="1600"/>
              <a:buFont typeface="Cambria"/>
              <a:buNone/>
            </a:pPr>
            <a:r>
              <a:rPr b="1" i="0" lang="en" sz="1600" u="none" cap="none" strike="noStrike">
                <a:solidFill>
                  <a:srgbClr val="9B59B6"/>
                </a:solidFill>
                <a:latin typeface="Nunito"/>
                <a:ea typeface="Nunito"/>
                <a:cs typeface="Nunito"/>
                <a:sym typeface="Nunito"/>
              </a:rPr>
              <a:t>Repeat</a:t>
            </a:r>
            <a:endParaRPr i="0" sz="1600" u="none" cap="none" strike="noStrike">
              <a:solidFill>
                <a:schemeClr val="dk1"/>
              </a:solidFill>
              <a:latin typeface="Nunito"/>
              <a:ea typeface="Nunito"/>
              <a:cs typeface="Nunito"/>
              <a:sym typeface="Nunito"/>
            </a:endParaRPr>
          </a:p>
        </p:txBody>
      </p:sp>
      <p:sp>
        <p:nvSpPr>
          <p:cNvPr id="150" name="Google Shape;150;p16"/>
          <p:cNvSpPr/>
          <p:nvPr/>
        </p:nvSpPr>
        <p:spPr>
          <a:xfrm>
            <a:off x="6163056" y="3675888"/>
            <a:ext cx="2359200" cy="768000"/>
          </a:xfrm>
          <a:prstGeom prst="rect">
            <a:avLst/>
          </a:prstGeom>
          <a:solidFill>
            <a:srgbClr val="0C2A4A"/>
          </a:solid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E8E8F0"/>
              </a:buClr>
              <a:buSzPts val="1300"/>
              <a:buFont typeface="Calibri"/>
              <a:buNone/>
            </a:pPr>
            <a:r>
              <a:rPr i="0" lang="en" sz="1300" u="none" cap="none" strike="noStrike">
                <a:solidFill>
                  <a:srgbClr val="E8E8F0"/>
                </a:solidFill>
                <a:latin typeface="Nunito"/>
                <a:ea typeface="Nunito"/>
                <a:cs typeface="Nunito"/>
                <a:sym typeface="Nunito"/>
              </a:rPr>
              <a:t>The model picks the top word, adds it to the input, and starts again.</a:t>
            </a:r>
            <a:endParaRPr i="0" sz="1300" u="none" cap="none" strike="noStrike">
              <a:solidFill>
                <a:schemeClr val="dk1"/>
              </a:solidFill>
              <a:latin typeface="Nunito"/>
              <a:ea typeface="Nunito"/>
              <a:cs typeface="Nunito"/>
              <a:sym typeface="Nunito"/>
            </a:endParaRPr>
          </a:p>
        </p:txBody>
      </p:sp>
      <p:sp>
        <p:nvSpPr>
          <p:cNvPr id="151" name="Google Shape;151;p16"/>
          <p:cNvSpPr txBox="1"/>
          <p:nvPr>
            <p:ph type="title"/>
          </p:nvPr>
        </p:nvSpPr>
        <p:spPr>
          <a:xfrm>
            <a:off x="311700" y="445025"/>
            <a:ext cx="8520600" cy="615600"/>
          </a:xfrm>
          <a:prstGeom prst="rect">
            <a:avLst/>
          </a:prstGeom>
        </p:spPr>
        <p:txBody>
          <a:bodyPr anchorCtr="0" anchor="ctr" bIns="91425" lIns="91425" spcFirstLastPara="1" rIns="91425" wrap="square" tIns="91425">
            <a:spAutoFit/>
          </a:bodyPr>
          <a:lstStyle/>
          <a:p>
            <a:pPr indent="0" lvl="0" marL="0" rtl="0" algn="l">
              <a:spcBef>
                <a:spcPts val="0"/>
              </a:spcBef>
              <a:spcAft>
                <a:spcPts val="0"/>
              </a:spcAft>
              <a:buNone/>
            </a:pPr>
            <a:r>
              <a:rPr lang="en" sz="2800"/>
              <a:t>Recap Lesson 5: The Transformer Architecture</a:t>
            </a:r>
            <a:endParaRPr sz="2800"/>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6" name="Shape 566"/>
        <p:cNvGrpSpPr/>
        <p:nvPr/>
      </p:nvGrpSpPr>
      <p:grpSpPr>
        <a:xfrm>
          <a:off x="0" y="0"/>
          <a:ext cx="0" cy="0"/>
          <a:chOff x="0" y="0"/>
          <a:chExt cx="0" cy="0"/>
        </a:xfrm>
      </p:grpSpPr>
      <p:sp>
        <p:nvSpPr>
          <p:cNvPr id="567" name="Google Shape;567;p52"/>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Submerged data centres</a:t>
            </a:r>
            <a:endParaRPr>
              <a:solidFill>
                <a:srgbClr val="25326F"/>
              </a:solidFill>
              <a:latin typeface="Francois One"/>
              <a:ea typeface="Francois One"/>
              <a:cs typeface="Francois One"/>
              <a:sym typeface="Francois One"/>
            </a:endParaRPr>
          </a:p>
        </p:txBody>
      </p:sp>
      <p:sp>
        <p:nvSpPr>
          <p:cNvPr id="568" name="Google Shape;568;p52"/>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569" name="Google Shape;569;p52"/>
          <p:cNvSpPr txBox="1"/>
          <p:nvPr>
            <p:ph idx="1" type="body"/>
          </p:nvPr>
        </p:nvSpPr>
        <p:spPr>
          <a:xfrm>
            <a:off x="311700" y="1152475"/>
            <a:ext cx="8520600" cy="10419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1600"/>
              </a:spcAft>
              <a:buNone/>
            </a:pPr>
            <a:r>
              <a:rPr lang="en" sz="1600"/>
              <a:t>One solution for the cooling problem in data centres is to locate the whole data centre underwater. This can reduce the cost by about 90%. </a:t>
            </a:r>
            <a:endParaRPr sz="1600"/>
          </a:p>
        </p:txBody>
      </p:sp>
      <p:sp>
        <p:nvSpPr>
          <p:cNvPr id="570" name="Google Shape;570;p52"/>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571" name="Google Shape;571;p52"/>
          <p:cNvPicPr preferRelativeResize="0"/>
          <p:nvPr/>
        </p:nvPicPr>
        <p:blipFill>
          <a:blip r:embed="rId3">
            <a:alphaModFix/>
          </a:blip>
          <a:stretch>
            <a:fillRect/>
          </a:stretch>
        </p:blipFill>
        <p:spPr>
          <a:xfrm>
            <a:off x="4921000" y="2329125"/>
            <a:ext cx="3481742" cy="2334100"/>
          </a:xfrm>
          <a:prstGeom prst="rect">
            <a:avLst/>
          </a:prstGeom>
          <a:noFill/>
          <a:ln cap="flat" cmpd="sng" w="9525">
            <a:solidFill>
              <a:schemeClr val="accent2"/>
            </a:solidFill>
            <a:prstDash val="solid"/>
            <a:round/>
            <a:headEnd len="sm" w="sm" type="none"/>
            <a:tailEnd len="sm" w="sm" type="none"/>
          </a:ln>
        </p:spPr>
      </p:pic>
      <p:sp>
        <p:nvSpPr>
          <p:cNvPr id="572" name="Google Shape;572;p52"/>
          <p:cNvSpPr txBox="1"/>
          <p:nvPr/>
        </p:nvSpPr>
        <p:spPr>
          <a:xfrm>
            <a:off x="4920975" y="4663225"/>
            <a:ext cx="3481800" cy="2259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45700">
            <a:noAutofit/>
          </a:bodyPr>
          <a:lstStyle/>
          <a:p>
            <a:pPr indent="0" lvl="0" marL="0" rtl="0" algn="ctr">
              <a:spcBef>
                <a:spcPts val="0"/>
              </a:spcBef>
              <a:spcAft>
                <a:spcPts val="0"/>
              </a:spcAft>
              <a:buNone/>
            </a:pPr>
            <a:r>
              <a:rPr lang="en" sz="1100" u="sng">
                <a:solidFill>
                  <a:schemeClr val="lt1"/>
                </a:solidFill>
                <a:latin typeface="Roboto"/>
                <a:ea typeface="Roboto"/>
                <a:cs typeface="Roboto"/>
                <a:sym typeface="Roboto"/>
                <a:hlinkClick r:id="rId4">
                  <a:extLst>
                    <a:ext uri="{A12FA001-AC4F-418D-AE19-62706E023703}">
                      <ahyp:hlinkClr val="tx"/>
                    </a:ext>
                  </a:extLst>
                </a:hlinkClick>
              </a:rPr>
              <a:t>Source: Wired</a:t>
            </a:r>
            <a:endParaRPr sz="1100">
              <a:solidFill>
                <a:schemeClr val="lt1"/>
              </a:solidFill>
              <a:latin typeface="Roboto"/>
              <a:ea typeface="Roboto"/>
              <a:cs typeface="Roboto"/>
              <a:sym typeface="Roboto"/>
            </a:endParaRPr>
          </a:p>
        </p:txBody>
      </p:sp>
      <p:sp>
        <p:nvSpPr>
          <p:cNvPr id="573" name="Google Shape;573;p52"/>
          <p:cNvSpPr txBox="1"/>
          <p:nvPr/>
        </p:nvSpPr>
        <p:spPr>
          <a:xfrm>
            <a:off x="705275" y="2726525"/>
            <a:ext cx="3000000" cy="19086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spAutoFit/>
          </a:bodyPr>
          <a:lstStyle/>
          <a:p>
            <a:pPr indent="0" lvl="0" marL="0" rtl="0" algn="l">
              <a:lnSpc>
                <a:spcPct val="150000"/>
              </a:lnSpc>
              <a:spcBef>
                <a:spcPts val="0"/>
              </a:spcBef>
              <a:spcAft>
                <a:spcPts val="1600"/>
              </a:spcAft>
              <a:buNone/>
            </a:pPr>
            <a:r>
              <a:rPr lang="en" sz="1600">
                <a:solidFill>
                  <a:schemeClr val="accent6"/>
                </a:solidFill>
                <a:latin typeface="Inter"/>
                <a:ea typeface="Inter"/>
                <a:cs typeface="Inter"/>
                <a:sym typeface="Inter"/>
              </a:rPr>
              <a:t>This</a:t>
            </a:r>
            <a:r>
              <a:rPr lang="en" sz="1600">
                <a:solidFill>
                  <a:schemeClr val="accent6"/>
                </a:solidFill>
                <a:latin typeface="Inter"/>
                <a:ea typeface="Inter"/>
                <a:cs typeface="Inter"/>
                <a:sym typeface="Inter"/>
              </a:rPr>
              <a:t> is a picture of the first serious undersea Data Centre developed by the Chinese and located off the Shanghai coast.</a:t>
            </a:r>
            <a:r>
              <a:rPr lang="en" sz="1600">
                <a:solidFill>
                  <a:schemeClr val="accent6"/>
                </a:solidFill>
                <a:latin typeface="Roboto"/>
                <a:ea typeface="Roboto"/>
                <a:cs typeface="Roboto"/>
                <a:sym typeface="Roboto"/>
              </a:rPr>
              <a:t> </a:t>
            </a:r>
            <a:endParaRPr>
              <a:solidFill>
                <a:schemeClr val="accent6"/>
              </a:solidFill>
            </a:endParaRPr>
          </a:p>
        </p:txBody>
      </p:sp>
      <p:cxnSp>
        <p:nvCxnSpPr>
          <p:cNvPr id="574" name="Google Shape;574;p52"/>
          <p:cNvCxnSpPr>
            <a:stCxn id="573" idx="3"/>
            <a:endCxn id="571" idx="1"/>
          </p:cNvCxnSpPr>
          <p:nvPr/>
        </p:nvCxnSpPr>
        <p:spPr>
          <a:xfrm flipH="1" rot="10800000">
            <a:off x="3705275" y="3496025"/>
            <a:ext cx="1215600" cy="184800"/>
          </a:xfrm>
          <a:prstGeom prst="straightConnector1">
            <a:avLst/>
          </a:prstGeom>
          <a:noFill/>
          <a:ln cap="flat" cmpd="sng" w="38100">
            <a:solidFill>
              <a:schemeClr val="dk2"/>
            </a:solidFill>
            <a:prstDash val="solid"/>
            <a:round/>
            <a:headEnd len="med" w="med" type="none"/>
            <a:tailEnd len="med" w="med" type="triangle"/>
          </a:ln>
        </p:spPr>
      </p:cxn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8" name="Shape 578"/>
        <p:cNvGrpSpPr/>
        <p:nvPr/>
      </p:nvGrpSpPr>
      <p:grpSpPr>
        <a:xfrm>
          <a:off x="0" y="0"/>
          <a:ext cx="0" cy="0"/>
          <a:chOff x="0" y="0"/>
          <a:chExt cx="0" cy="0"/>
        </a:xfrm>
      </p:grpSpPr>
      <p:sp>
        <p:nvSpPr>
          <p:cNvPr id="579" name="Google Shape;579;p53"/>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Data centres in space?</a:t>
            </a:r>
            <a:endParaRPr>
              <a:solidFill>
                <a:srgbClr val="25326F"/>
              </a:solidFill>
              <a:latin typeface="Francois One"/>
              <a:ea typeface="Francois One"/>
              <a:cs typeface="Francois One"/>
              <a:sym typeface="Francois One"/>
            </a:endParaRPr>
          </a:p>
        </p:txBody>
      </p:sp>
      <p:sp>
        <p:nvSpPr>
          <p:cNvPr id="580" name="Google Shape;580;p53"/>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581" name="Google Shape;581;p53"/>
          <p:cNvSpPr txBox="1"/>
          <p:nvPr>
            <p:ph idx="1" type="body"/>
          </p:nvPr>
        </p:nvSpPr>
        <p:spPr>
          <a:xfrm>
            <a:off x="311700" y="1152475"/>
            <a:ext cx="5866800" cy="33543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lang="en" sz="1400"/>
              <a:t>Some of the world's biggest tech companies, including Elon Musk's SpaceX, are planning to  put data centres in space. 🛰️ </a:t>
            </a:r>
            <a:endParaRPr sz="1400"/>
          </a:p>
          <a:p>
            <a:pPr indent="0" lvl="0" marL="0" marR="0" rtl="0" algn="l">
              <a:lnSpc>
                <a:spcPct val="150000"/>
              </a:lnSpc>
              <a:spcBef>
                <a:spcPts val="1600"/>
              </a:spcBef>
              <a:spcAft>
                <a:spcPts val="0"/>
              </a:spcAft>
              <a:buNone/>
            </a:pPr>
            <a:r>
              <a:rPr lang="en" sz="1400"/>
              <a:t>Jeff Bezos’ Blue Origin and AWS have announced similar plans and China has already launched its first space computing satellites.</a:t>
            </a:r>
            <a:endParaRPr sz="1400"/>
          </a:p>
          <a:p>
            <a:pPr indent="0" lvl="0" marL="0" marR="0" rtl="0" algn="l">
              <a:lnSpc>
                <a:spcPct val="100000"/>
              </a:lnSpc>
              <a:spcBef>
                <a:spcPts val="1600"/>
              </a:spcBef>
              <a:spcAft>
                <a:spcPts val="0"/>
              </a:spcAft>
              <a:buNone/>
            </a:pPr>
            <a:r>
              <a:rPr lang="en" sz="1400"/>
              <a:t>Why?</a:t>
            </a:r>
            <a:endParaRPr sz="1400"/>
          </a:p>
          <a:p>
            <a:pPr indent="-317500" lvl="0" marL="457200" marR="0" rtl="0" algn="l">
              <a:lnSpc>
                <a:spcPct val="150000"/>
              </a:lnSpc>
              <a:spcBef>
                <a:spcPts val="0"/>
              </a:spcBef>
              <a:spcAft>
                <a:spcPts val="0"/>
              </a:spcAft>
              <a:buSzPts val="1400"/>
              <a:buChar char="●"/>
            </a:pPr>
            <a:r>
              <a:rPr i="1" lang="en" sz="1400"/>
              <a:t>Free solar power</a:t>
            </a:r>
            <a:r>
              <a:rPr lang="en" sz="1400"/>
              <a:t>: it’s always sunny with no clouds</a:t>
            </a:r>
            <a:endParaRPr sz="1400"/>
          </a:p>
          <a:p>
            <a:pPr indent="-317500" lvl="0" marL="457200" marR="0" rtl="0" algn="l">
              <a:lnSpc>
                <a:spcPct val="150000"/>
              </a:lnSpc>
              <a:spcBef>
                <a:spcPts val="0"/>
              </a:spcBef>
              <a:spcAft>
                <a:spcPts val="0"/>
              </a:spcAft>
              <a:buSzPts val="1400"/>
              <a:buChar char="●"/>
            </a:pPr>
            <a:r>
              <a:rPr i="1" lang="en" sz="1400"/>
              <a:t>Natural cooling:</a:t>
            </a:r>
            <a:r>
              <a:rPr lang="en" sz="1400"/>
              <a:t> no cooling is needed as the heat just gets cast into space</a:t>
            </a:r>
            <a:endParaRPr sz="1400"/>
          </a:p>
          <a:p>
            <a:pPr indent="-317500" lvl="0" marL="457200" marR="0" rtl="0" algn="l">
              <a:lnSpc>
                <a:spcPct val="150000"/>
              </a:lnSpc>
              <a:spcBef>
                <a:spcPts val="0"/>
              </a:spcBef>
              <a:spcAft>
                <a:spcPts val="0"/>
              </a:spcAft>
              <a:buSzPts val="1400"/>
              <a:buChar char="●"/>
            </a:pPr>
            <a:r>
              <a:rPr i="1" lang="en" sz="1400"/>
              <a:t>No land needed</a:t>
            </a:r>
            <a:r>
              <a:rPr lang="en" sz="1400"/>
              <a:t>: can have millions of satellites floating in space.</a:t>
            </a:r>
            <a:endParaRPr sz="1400"/>
          </a:p>
          <a:p>
            <a:pPr indent="0" lvl="0" marL="0" marR="0" rtl="0" algn="l">
              <a:lnSpc>
                <a:spcPct val="150000"/>
              </a:lnSpc>
              <a:spcBef>
                <a:spcPts val="1600"/>
              </a:spcBef>
              <a:spcAft>
                <a:spcPts val="1600"/>
              </a:spcAft>
              <a:buNone/>
            </a:pPr>
            <a:r>
              <a:t/>
            </a:r>
            <a:endParaRPr sz="1600"/>
          </a:p>
        </p:txBody>
      </p:sp>
      <p:sp>
        <p:nvSpPr>
          <p:cNvPr id="582" name="Google Shape;582;p53"/>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583" name="Google Shape;583;p53"/>
          <p:cNvSpPr txBox="1"/>
          <p:nvPr/>
        </p:nvSpPr>
        <p:spPr>
          <a:xfrm>
            <a:off x="6178400" y="3199066"/>
            <a:ext cx="2794200" cy="2082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84325" lIns="84325" spcFirstLastPara="1" rIns="84325" wrap="square" tIns="42125">
            <a:noAutofit/>
          </a:bodyPr>
          <a:lstStyle/>
          <a:p>
            <a:pPr indent="0" lvl="0" marL="0" rtl="0" algn="ctr">
              <a:spcBef>
                <a:spcPts val="0"/>
              </a:spcBef>
              <a:spcAft>
                <a:spcPts val="0"/>
              </a:spcAft>
              <a:buNone/>
            </a:pPr>
            <a:r>
              <a:rPr lang="en" sz="1015">
                <a:solidFill>
                  <a:schemeClr val="lt1"/>
                </a:solidFill>
              </a:rPr>
              <a:t>Photo by</a:t>
            </a:r>
            <a:r>
              <a:rPr lang="en" sz="1015">
                <a:solidFill>
                  <a:schemeClr val="lt1"/>
                </a:solidFill>
                <a:uFill>
                  <a:noFill/>
                </a:uFill>
                <a:hlinkClick r:id="rId3">
                  <a:extLst>
                    <a:ext uri="{A12FA001-AC4F-418D-AE19-62706E023703}">
                      <ahyp:hlinkClr val="tx"/>
                    </a:ext>
                  </a:extLst>
                </a:hlinkClick>
              </a:rPr>
              <a:t> </a:t>
            </a:r>
            <a:r>
              <a:rPr lang="en" sz="1015" u="sng">
                <a:solidFill>
                  <a:schemeClr val="lt1"/>
                </a:solidFill>
                <a:hlinkClick r:id="rId4">
                  <a:extLst>
                    <a:ext uri="{A12FA001-AC4F-418D-AE19-62706E023703}">
                      <ahyp:hlinkClr val="tx"/>
                    </a:ext>
                  </a:extLst>
                </a:hlinkClick>
              </a:rPr>
              <a:t>SpaceX</a:t>
            </a:r>
            <a:r>
              <a:rPr lang="en" sz="1015">
                <a:solidFill>
                  <a:schemeClr val="lt1"/>
                </a:solidFill>
              </a:rPr>
              <a:t> on</a:t>
            </a:r>
            <a:r>
              <a:rPr lang="en" sz="1015">
                <a:solidFill>
                  <a:schemeClr val="lt1"/>
                </a:solidFill>
                <a:uFill>
                  <a:noFill/>
                </a:uFill>
                <a:hlinkClick r:id="rId5">
                  <a:extLst>
                    <a:ext uri="{A12FA001-AC4F-418D-AE19-62706E023703}">
                      <ahyp:hlinkClr val="tx"/>
                    </a:ext>
                  </a:extLst>
                </a:hlinkClick>
              </a:rPr>
              <a:t> </a:t>
            </a:r>
            <a:r>
              <a:rPr lang="en" sz="1015" u="sng">
                <a:solidFill>
                  <a:schemeClr val="lt1"/>
                </a:solidFill>
                <a:hlinkClick r:id="rId6">
                  <a:extLst>
                    <a:ext uri="{A12FA001-AC4F-418D-AE19-62706E023703}">
                      <ahyp:hlinkClr val="tx"/>
                    </a:ext>
                  </a:extLst>
                </a:hlinkClick>
              </a:rPr>
              <a:t>Unsplash</a:t>
            </a:r>
            <a:r>
              <a:rPr lang="en" sz="1015">
                <a:solidFill>
                  <a:schemeClr val="lt1"/>
                </a:solidFill>
              </a:rPr>
              <a:t> </a:t>
            </a:r>
            <a:endParaRPr sz="1015">
              <a:solidFill>
                <a:schemeClr val="lt1"/>
              </a:solidFill>
              <a:latin typeface="Roboto"/>
              <a:ea typeface="Roboto"/>
              <a:cs typeface="Roboto"/>
              <a:sym typeface="Roboto"/>
            </a:endParaRPr>
          </a:p>
        </p:txBody>
      </p:sp>
      <p:pic>
        <p:nvPicPr>
          <p:cNvPr id="584" name="Google Shape;584;p53" title="spacex-VBNb52J8Trk-unsplash.jpg"/>
          <p:cNvPicPr preferRelativeResize="0"/>
          <p:nvPr/>
        </p:nvPicPr>
        <p:blipFill rotWithShape="1">
          <a:blip r:embed="rId7">
            <a:alphaModFix/>
          </a:blip>
          <a:srcRect b="20770" l="23492" r="24455" t="26992"/>
          <a:stretch/>
        </p:blipFill>
        <p:spPr>
          <a:xfrm>
            <a:off x="6178400" y="1330363"/>
            <a:ext cx="2793948" cy="1868695"/>
          </a:xfrm>
          <a:prstGeom prst="rect">
            <a:avLst/>
          </a:prstGeom>
          <a:noFill/>
          <a:ln cap="flat" cmpd="sng" w="8775">
            <a:solidFill>
              <a:schemeClr val="accent2"/>
            </a:solidFill>
            <a:prstDash val="solid"/>
            <a:round/>
            <a:headEnd len="sm" w="sm" type="none"/>
            <a:tailEnd len="sm" w="sm" type="none"/>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8" name="Shape 588"/>
        <p:cNvGrpSpPr/>
        <p:nvPr/>
      </p:nvGrpSpPr>
      <p:grpSpPr>
        <a:xfrm>
          <a:off x="0" y="0"/>
          <a:ext cx="0" cy="0"/>
          <a:chOff x="0" y="0"/>
          <a:chExt cx="0" cy="0"/>
        </a:xfrm>
      </p:grpSpPr>
      <p:sp>
        <p:nvSpPr>
          <p:cNvPr id="589" name="Google Shape;589;p54"/>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Activity 6.04: Data Centre Locations</a:t>
            </a:r>
            <a:endParaRPr>
              <a:solidFill>
                <a:srgbClr val="25326F"/>
              </a:solidFill>
              <a:latin typeface="Francois One"/>
              <a:ea typeface="Francois One"/>
              <a:cs typeface="Francois One"/>
              <a:sym typeface="Francois One"/>
            </a:endParaRPr>
          </a:p>
        </p:txBody>
      </p:sp>
      <p:sp>
        <p:nvSpPr>
          <p:cNvPr id="590" name="Google Shape;590;p54"/>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591" name="Google Shape;591;p54"/>
          <p:cNvSpPr txBox="1"/>
          <p:nvPr>
            <p:ph idx="1" type="body"/>
          </p:nvPr>
        </p:nvSpPr>
        <p:spPr>
          <a:xfrm>
            <a:off x="311700" y="1152475"/>
            <a:ext cx="8520600" cy="37959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en" sz="1600" u="sng">
                <a:solidFill>
                  <a:schemeClr val="hlink"/>
                </a:solidFill>
                <a:hlinkClick r:id="rId3"/>
              </a:rPr>
              <a:t>Complete the activity on the platform here</a:t>
            </a:r>
            <a:r>
              <a:rPr lang="en" sz="1600" u="sng">
                <a:solidFill>
                  <a:schemeClr val="hlink"/>
                </a:solidFill>
              </a:rPr>
              <a:t>.</a:t>
            </a:r>
            <a:endParaRPr sz="1600" u="sng">
              <a:solidFill>
                <a:schemeClr val="hlink"/>
              </a:solidFill>
            </a:endParaRPr>
          </a:p>
          <a:p>
            <a:pPr indent="0" lvl="0" marL="0" marR="0" rtl="0" algn="l">
              <a:lnSpc>
                <a:spcPct val="100000"/>
              </a:lnSpc>
              <a:spcBef>
                <a:spcPts val="0"/>
              </a:spcBef>
              <a:spcAft>
                <a:spcPts val="0"/>
              </a:spcAft>
              <a:buClr>
                <a:schemeClr val="dk1"/>
              </a:buClr>
              <a:buSzPts val="1100"/>
              <a:buFont typeface="Arial"/>
              <a:buNone/>
            </a:pPr>
            <a:r>
              <a:t/>
            </a:r>
            <a:endParaRPr sz="1600" u="sng">
              <a:solidFill>
                <a:schemeClr val="hlink"/>
              </a:solidFill>
            </a:endParaRPr>
          </a:p>
          <a:p>
            <a:pPr indent="0" lvl="0" marL="0" marR="0" rtl="0" algn="l">
              <a:lnSpc>
                <a:spcPct val="100000"/>
              </a:lnSpc>
              <a:spcBef>
                <a:spcPts val="0"/>
              </a:spcBef>
              <a:spcAft>
                <a:spcPts val="0"/>
              </a:spcAft>
              <a:buClr>
                <a:schemeClr val="dk1"/>
              </a:buClr>
              <a:buSzPts val="1100"/>
              <a:buFont typeface="Arial"/>
              <a:buNone/>
            </a:pPr>
            <a:r>
              <a:rPr lang="en" sz="1600" u="sng">
                <a:solidFill>
                  <a:schemeClr val="hlink"/>
                </a:solidFill>
                <a:hlinkClick r:id="rId4"/>
              </a:rPr>
              <a:t>Worksheet can be downloaded here.</a:t>
            </a:r>
            <a:endParaRPr sz="1400"/>
          </a:p>
          <a:p>
            <a:pPr indent="0" lvl="0" marL="0" marR="0" rtl="0" algn="l">
              <a:lnSpc>
                <a:spcPct val="150000"/>
              </a:lnSpc>
              <a:spcBef>
                <a:spcPts val="0"/>
              </a:spcBef>
              <a:spcAft>
                <a:spcPts val="1600"/>
              </a:spcAft>
              <a:buNone/>
            </a:pPr>
            <a:r>
              <a:t/>
            </a:r>
            <a:endParaRPr sz="1600"/>
          </a:p>
        </p:txBody>
      </p:sp>
      <p:sp>
        <p:nvSpPr>
          <p:cNvPr id="592" name="Google Shape;592;p54"/>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6" name="Shape 596"/>
        <p:cNvGrpSpPr/>
        <p:nvPr/>
      </p:nvGrpSpPr>
      <p:grpSpPr>
        <a:xfrm>
          <a:off x="0" y="0"/>
          <a:ext cx="0" cy="0"/>
          <a:chOff x="0" y="0"/>
          <a:chExt cx="0" cy="0"/>
        </a:xfrm>
      </p:grpSpPr>
      <p:sp>
        <p:nvSpPr>
          <p:cNvPr id="597" name="Google Shape;597;p55"/>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AI and Sustainability </a:t>
            </a:r>
            <a:endParaRPr>
              <a:solidFill>
                <a:srgbClr val="25326F"/>
              </a:solidFill>
              <a:latin typeface="Francois One"/>
              <a:ea typeface="Francois One"/>
              <a:cs typeface="Francois One"/>
              <a:sym typeface="Francois One"/>
            </a:endParaRPr>
          </a:p>
        </p:txBody>
      </p:sp>
      <p:sp>
        <p:nvSpPr>
          <p:cNvPr id="598" name="Google Shape;598;p55"/>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599" name="Google Shape;599;p55"/>
          <p:cNvSpPr txBox="1"/>
          <p:nvPr>
            <p:ph idx="1" type="body"/>
          </p:nvPr>
        </p:nvSpPr>
        <p:spPr>
          <a:xfrm>
            <a:off x="253800" y="1180337"/>
            <a:ext cx="8520600" cy="379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Real progress is </a:t>
            </a:r>
            <a:r>
              <a:rPr lang="en"/>
              <a:t>being made to make data centres use less electricity and power to reduce climate change effects including:</a:t>
            </a:r>
            <a:endParaRPr/>
          </a:p>
          <a:p>
            <a:pPr indent="-342900" lvl="0" marL="457200" rtl="0" algn="l">
              <a:spcBef>
                <a:spcPts val="1600"/>
              </a:spcBef>
              <a:spcAft>
                <a:spcPts val="0"/>
              </a:spcAft>
              <a:buSzPts val="1800"/>
              <a:buChar char="●"/>
            </a:pPr>
            <a:r>
              <a:rPr b="1" lang="en"/>
              <a:t>Smarter cooling:</a:t>
            </a:r>
            <a:r>
              <a:rPr lang="en"/>
              <a:t> new liquid cooling systems pipe coolant directly to the chips instead of blasting cold air at entire rooms</a:t>
            </a:r>
            <a:endParaRPr/>
          </a:p>
          <a:p>
            <a:pPr indent="-342900" lvl="0" marL="457200" rtl="0" algn="l">
              <a:spcBef>
                <a:spcPts val="0"/>
              </a:spcBef>
              <a:spcAft>
                <a:spcPts val="0"/>
              </a:spcAft>
              <a:buSzPts val="1800"/>
              <a:buChar char="●"/>
            </a:pPr>
            <a:r>
              <a:rPr b="1" lang="en"/>
              <a:t>Renewable energy deals</a:t>
            </a:r>
            <a:r>
              <a:rPr lang="en"/>
              <a:t>: companies are signing long-term contracts to buy solar and wind </a:t>
            </a:r>
            <a:r>
              <a:rPr lang="en"/>
              <a:t>power</a:t>
            </a:r>
            <a:r>
              <a:rPr lang="en"/>
              <a:t> or building their own solar farms</a:t>
            </a:r>
            <a:endParaRPr/>
          </a:p>
          <a:p>
            <a:pPr indent="-342900" lvl="0" marL="457200" rtl="0" algn="l">
              <a:spcBef>
                <a:spcPts val="0"/>
              </a:spcBef>
              <a:spcAft>
                <a:spcPts val="0"/>
              </a:spcAft>
              <a:buSzPts val="1800"/>
              <a:buChar char="●"/>
            </a:pPr>
            <a:r>
              <a:rPr b="1" lang="en"/>
              <a:t>Reusing waste heat</a:t>
            </a:r>
            <a:r>
              <a:rPr lang="en"/>
              <a:t>: some companies are pumping their waste heat into nearby homes, offices or swimming pools to heat them for free</a:t>
            </a:r>
            <a:endParaRPr/>
          </a:p>
          <a:p>
            <a:pPr indent="-342900" lvl="0" marL="457200" rtl="0" algn="l">
              <a:spcBef>
                <a:spcPts val="0"/>
              </a:spcBef>
              <a:spcAft>
                <a:spcPts val="0"/>
              </a:spcAft>
              <a:buSzPts val="1800"/>
              <a:buChar char="●"/>
            </a:pPr>
            <a:r>
              <a:rPr b="1" lang="en"/>
              <a:t>More efficient chips</a:t>
            </a:r>
            <a:r>
              <a:rPr lang="en"/>
              <a:t>: AI chip makers are designing new processors that do the same calculations using less electricity.</a:t>
            </a:r>
            <a:endParaRPr/>
          </a:p>
        </p:txBody>
      </p:sp>
      <p:sp>
        <p:nvSpPr>
          <p:cNvPr id="600" name="Google Shape;600;p55"/>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4" name="Shape 604"/>
        <p:cNvGrpSpPr/>
        <p:nvPr/>
      </p:nvGrpSpPr>
      <p:grpSpPr>
        <a:xfrm>
          <a:off x="0" y="0"/>
          <a:ext cx="0" cy="0"/>
          <a:chOff x="0" y="0"/>
          <a:chExt cx="0" cy="0"/>
        </a:xfrm>
      </p:grpSpPr>
      <p:sp>
        <p:nvSpPr>
          <p:cNvPr id="605" name="Google Shape;605;p56"/>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Smaller models	</a:t>
            </a:r>
            <a:endParaRPr>
              <a:solidFill>
                <a:srgbClr val="25326F"/>
              </a:solidFill>
              <a:latin typeface="Francois One"/>
              <a:ea typeface="Francois One"/>
              <a:cs typeface="Francois One"/>
              <a:sym typeface="Francois One"/>
            </a:endParaRPr>
          </a:p>
        </p:txBody>
      </p:sp>
      <p:sp>
        <p:nvSpPr>
          <p:cNvPr id="606" name="Google Shape;606;p56"/>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607" name="Google Shape;607;p56"/>
          <p:cNvSpPr txBox="1"/>
          <p:nvPr>
            <p:ph idx="1" type="body"/>
          </p:nvPr>
        </p:nvSpPr>
        <p:spPr>
          <a:xfrm>
            <a:off x="311700" y="1161025"/>
            <a:ext cx="6165600" cy="379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Not every LLM task needs the most powerful model and smaller models use a fraction of the energy of large ones.</a:t>
            </a:r>
            <a:endParaRPr/>
          </a:p>
          <a:p>
            <a:pPr indent="0" lvl="0" marL="0" rtl="0" algn="l">
              <a:spcBef>
                <a:spcPts val="1600"/>
              </a:spcBef>
              <a:spcAft>
                <a:spcPts val="0"/>
              </a:spcAft>
              <a:buNone/>
            </a:pPr>
            <a:r>
              <a:rPr lang="en"/>
              <a:t>Running a big cloud model can be hundreds of times more energy intensive than a smaller one doing the same job. </a:t>
            </a:r>
            <a:endParaRPr/>
          </a:p>
          <a:p>
            <a:pPr indent="0" lvl="0" marL="0" rtl="0" algn="l">
              <a:spcBef>
                <a:spcPts val="1600"/>
              </a:spcBef>
              <a:spcAft>
                <a:spcPts val="1600"/>
              </a:spcAft>
              <a:buNone/>
            </a:pPr>
            <a:r>
              <a:rPr lang="en"/>
              <a:t>Companies are now building families of models at different sizes and trying to match the task to the right-sized model automatically; only reaching for the big one when it's actually needed. </a:t>
            </a:r>
            <a:endParaRPr b="1"/>
          </a:p>
        </p:txBody>
      </p:sp>
      <p:sp>
        <p:nvSpPr>
          <p:cNvPr id="608" name="Google Shape;608;p56"/>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609" name="Google Shape;609;p56" title="igor-kyryliuk-tetiana-kravchenko-mSDIkArKFKU-unsplash.jpg"/>
          <p:cNvPicPr preferRelativeResize="0"/>
          <p:nvPr/>
        </p:nvPicPr>
        <p:blipFill>
          <a:blip r:embed="rId3">
            <a:alphaModFix/>
          </a:blip>
          <a:stretch>
            <a:fillRect/>
          </a:stretch>
        </p:blipFill>
        <p:spPr>
          <a:xfrm>
            <a:off x="6629700" y="1237676"/>
            <a:ext cx="2226585" cy="3340692"/>
          </a:xfrm>
          <a:prstGeom prst="rect">
            <a:avLst/>
          </a:prstGeom>
          <a:noFill/>
          <a:ln cap="flat" cmpd="sng" w="9525">
            <a:solidFill>
              <a:schemeClr val="accent2"/>
            </a:solidFill>
            <a:prstDash val="solid"/>
            <a:round/>
            <a:headEnd len="sm" w="sm" type="none"/>
            <a:tailEnd len="sm" w="sm" type="none"/>
          </a:ln>
        </p:spPr>
      </p:pic>
      <p:sp>
        <p:nvSpPr>
          <p:cNvPr id="610" name="Google Shape;610;p56"/>
          <p:cNvSpPr txBox="1"/>
          <p:nvPr/>
        </p:nvSpPr>
        <p:spPr>
          <a:xfrm>
            <a:off x="6629700" y="4578375"/>
            <a:ext cx="2226600" cy="4785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45700">
            <a:noAutofit/>
          </a:bodyPr>
          <a:lstStyle/>
          <a:p>
            <a:pPr indent="0" lvl="0" marL="0" rtl="0" algn="ctr">
              <a:spcBef>
                <a:spcPts val="0"/>
              </a:spcBef>
              <a:spcAft>
                <a:spcPts val="0"/>
              </a:spcAft>
              <a:buNone/>
            </a:pPr>
            <a:r>
              <a:rPr lang="en" sz="1100">
                <a:solidFill>
                  <a:schemeClr val="accent6"/>
                </a:solidFill>
              </a:rPr>
              <a:t>Photo by</a:t>
            </a:r>
            <a:r>
              <a:rPr lang="en" sz="1100">
                <a:solidFill>
                  <a:schemeClr val="accent6"/>
                </a:solidFill>
                <a:uFill>
                  <a:noFill/>
                </a:uFill>
                <a:hlinkClick r:id="rId4">
                  <a:extLst>
                    <a:ext uri="{A12FA001-AC4F-418D-AE19-62706E023703}">
                      <ahyp:hlinkClr val="tx"/>
                    </a:ext>
                  </a:extLst>
                </a:hlinkClick>
              </a:rPr>
              <a:t> </a:t>
            </a:r>
            <a:r>
              <a:rPr lang="en" sz="1100" u="sng">
                <a:solidFill>
                  <a:schemeClr val="accent6"/>
                </a:solidFill>
                <a:hlinkClick r:id="rId5">
                  <a:extLst>
                    <a:ext uri="{A12FA001-AC4F-418D-AE19-62706E023703}">
                      <ahyp:hlinkClr val="tx"/>
                    </a:ext>
                  </a:extLst>
                </a:hlinkClick>
              </a:rPr>
              <a:t>Igor Kyryliuk &amp; Tetiana Kravchenko</a:t>
            </a:r>
            <a:r>
              <a:rPr lang="en" sz="1100">
                <a:solidFill>
                  <a:schemeClr val="accent6"/>
                </a:solidFill>
              </a:rPr>
              <a:t> on</a:t>
            </a:r>
            <a:r>
              <a:rPr lang="en" sz="1100">
                <a:solidFill>
                  <a:schemeClr val="accent6"/>
                </a:solidFill>
                <a:uFill>
                  <a:noFill/>
                </a:uFill>
                <a:hlinkClick r:id="rId6">
                  <a:extLst>
                    <a:ext uri="{A12FA001-AC4F-418D-AE19-62706E023703}">
                      <ahyp:hlinkClr val="tx"/>
                    </a:ext>
                  </a:extLst>
                </a:hlinkClick>
              </a:rPr>
              <a:t> </a:t>
            </a:r>
            <a:r>
              <a:rPr lang="en" sz="1100" u="sng">
                <a:solidFill>
                  <a:schemeClr val="accent6"/>
                </a:solidFill>
                <a:hlinkClick r:id="rId7">
                  <a:extLst>
                    <a:ext uri="{A12FA001-AC4F-418D-AE19-62706E023703}">
                      <ahyp:hlinkClr val="tx"/>
                    </a:ext>
                  </a:extLst>
                </a:hlinkClick>
              </a:rPr>
              <a:t>Unsplash</a:t>
            </a:r>
            <a:r>
              <a:rPr lang="en" sz="1100">
                <a:solidFill>
                  <a:schemeClr val="accent6"/>
                </a:solidFill>
              </a:rPr>
              <a:t> </a:t>
            </a:r>
            <a:endParaRPr sz="1100">
              <a:solidFill>
                <a:schemeClr val="accent6"/>
              </a:solidFill>
              <a:latin typeface="Roboto"/>
              <a:ea typeface="Roboto"/>
              <a:cs typeface="Roboto"/>
              <a:sym typeface="Roboto"/>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4" name="Shape 614"/>
        <p:cNvGrpSpPr/>
        <p:nvPr/>
      </p:nvGrpSpPr>
      <p:grpSpPr>
        <a:xfrm>
          <a:off x="0" y="0"/>
          <a:ext cx="0" cy="0"/>
          <a:chOff x="0" y="0"/>
          <a:chExt cx="0" cy="0"/>
        </a:xfrm>
      </p:grpSpPr>
      <p:sp>
        <p:nvSpPr>
          <p:cNvPr id="615" name="Google Shape;615;p57"/>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Activity 6.05 AI and Sustainability Video </a:t>
            </a:r>
            <a:endParaRPr>
              <a:solidFill>
                <a:srgbClr val="25326F"/>
              </a:solidFill>
              <a:latin typeface="Francois One"/>
              <a:ea typeface="Francois One"/>
              <a:cs typeface="Francois One"/>
              <a:sym typeface="Francois One"/>
            </a:endParaRPr>
          </a:p>
        </p:txBody>
      </p:sp>
      <p:sp>
        <p:nvSpPr>
          <p:cNvPr id="616" name="Google Shape;616;p57"/>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617" name="Google Shape;617;p57"/>
          <p:cNvSpPr txBox="1"/>
          <p:nvPr>
            <p:ph idx="1" type="body"/>
          </p:nvPr>
        </p:nvSpPr>
        <p:spPr>
          <a:xfrm>
            <a:off x="311700" y="1161037"/>
            <a:ext cx="8520600" cy="37959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sz="1600" u="sng">
                <a:solidFill>
                  <a:schemeClr val="hlink"/>
                </a:solidFill>
                <a:hlinkClick r:id="rId3"/>
              </a:rPr>
              <a:t>Complete the activity on the platform here.</a:t>
            </a:r>
            <a:endParaRPr sz="1600"/>
          </a:p>
          <a:p>
            <a:pPr indent="0" lvl="0" marL="0" rtl="0" algn="l">
              <a:lnSpc>
                <a:spcPct val="100000"/>
              </a:lnSpc>
              <a:spcBef>
                <a:spcPts val="0"/>
              </a:spcBef>
              <a:spcAft>
                <a:spcPts val="0"/>
              </a:spcAft>
              <a:buClr>
                <a:schemeClr val="dk1"/>
              </a:buClr>
              <a:buSzPts val="1100"/>
              <a:buFont typeface="Arial"/>
              <a:buNone/>
            </a:pPr>
            <a:r>
              <a:t/>
            </a:r>
            <a:endParaRPr sz="1600"/>
          </a:p>
          <a:p>
            <a:pPr indent="0" lvl="0" marL="0" rtl="0" algn="l">
              <a:lnSpc>
                <a:spcPct val="100000"/>
              </a:lnSpc>
              <a:spcBef>
                <a:spcPts val="0"/>
              </a:spcBef>
              <a:spcAft>
                <a:spcPts val="0"/>
              </a:spcAft>
              <a:buClr>
                <a:schemeClr val="dk1"/>
              </a:buClr>
              <a:buSzPts val="1100"/>
              <a:buFont typeface="Arial"/>
              <a:buNone/>
            </a:pPr>
            <a:r>
              <a:rPr lang="en" sz="1600" u="sng">
                <a:solidFill>
                  <a:schemeClr val="hlink"/>
                </a:solidFill>
                <a:hlinkClick r:id="rId4"/>
              </a:rPr>
              <a:t>Worksheet can be downloaded here.</a:t>
            </a:r>
            <a:endParaRPr/>
          </a:p>
          <a:p>
            <a:pPr indent="0" lvl="0" marL="0" rtl="0" algn="l">
              <a:spcBef>
                <a:spcPts val="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sp>
        <p:nvSpPr>
          <p:cNvPr id="618" name="Google Shape;618;p57"/>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2" name="Shape 622"/>
        <p:cNvGrpSpPr/>
        <p:nvPr/>
      </p:nvGrpSpPr>
      <p:grpSpPr>
        <a:xfrm>
          <a:off x="0" y="0"/>
          <a:ext cx="0" cy="0"/>
          <a:chOff x="0" y="0"/>
          <a:chExt cx="0" cy="0"/>
        </a:xfrm>
      </p:grpSpPr>
      <p:sp>
        <p:nvSpPr>
          <p:cNvPr id="623" name="Google Shape;623;p58"/>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Who makes the LLMs?</a:t>
            </a:r>
            <a:endParaRPr>
              <a:solidFill>
                <a:srgbClr val="25326F"/>
              </a:solidFill>
              <a:latin typeface="Francois One"/>
              <a:ea typeface="Francois One"/>
              <a:cs typeface="Francois One"/>
              <a:sym typeface="Francois One"/>
            </a:endParaRPr>
          </a:p>
        </p:txBody>
      </p:sp>
      <p:sp>
        <p:nvSpPr>
          <p:cNvPr id="624" name="Google Shape;624;p58"/>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625" name="Google Shape;625;p58"/>
          <p:cNvSpPr txBox="1"/>
          <p:nvPr>
            <p:ph idx="1" type="body"/>
          </p:nvPr>
        </p:nvSpPr>
        <p:spPr>
          <a:xfrm>
            <a:off x="311700" y="1152475"/>
            <a:ext cx="8520600" cy="3990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t>There are hundreds of LLMs now but a handful of companies are responsible for the most powerful and widely used ones:</a:t>
            </a:r>
            <a:endParaRPr sz="1600"/>
          </a:p>
          <a:p>
            <a:pPr indent="-330200" lvl="0" marL="457200" rtl="0" algn="l">
              <a:spcBef>
                <a:spcPts val="0"/>
              </a:spcBef>
              <a:spcAft>
                <a:spcPts val="0"/>
              </a:spcAft>
              <a:buSzPts val="1600"/>
              <a:buChar char="●"/>
            </a:pPr>
            <a:r>
              <a:rPr b="1" lang="en" sz="1600"/>
              <a:t>OpenAI:</a:t>
            </a:r>
            <a:r>
              <a:rPr lang="en" sz="1600"/>
              <a:t> started with </a:t>
            </a:r>
            <a:r>
              <a:rPr i="1" lang="en" sz="1600"/>
              <a:t>ChatGPT</a:t>
            </a:r>
            <a:r>
              <a:rPr lang="en" sz="1600"/>
              <a:t> in 2022. </a:t>
            </a:r>
            <a:r>
              <a:rPr lang="en" sz="1600"/>
              <a:t>Now backed by Microsoft.</a:t>
            </a:r>
            <a:endParaRPr sz="1600"/>
          </a:p>
          <a:p>
            <a:pPr indent="-330200" lvl="0" marL="457200" rtl="0" algn="l">
              <a:spcBef>
                <a:spcPts val="0"/>
              </a:spcBef>
              <a:spcAft>
                <a:spcPts val="0"/>
              </a:spcAft>
              <a:buSzPts val="1600"/>
              <a:buChar char="●"/>
            </a:pPr>
            <a:r>
              <a:rPr b="1" lang="en" sz="1600"/>
              <a:t>Anthropic: </a:t>
            </a:r>
            <a:r>
              <a:rPr lang="en" sz="1600"/>
              <a:t>was founded by ex OpenAI researchers who wanted to focus on AI Safety. They make </a:t>
            </a:r>
            <a:r>
              <a:rPr i="1" lang="en" sz="1600"/>
              <a:t>Claude</a:t>
            </a:r>
            <a:r>
              <a:rPr lang="en" sz="1600"/>
              <a:t>.</a:t>
            </a:r>
            <a:endParaRPr sz="1600"/>
          </a:p>
          <a:p>
            <a:pPr indent="-330200" lvl="0" marL="457200" rtl="0" algn="l">
              <a:spcBef>
                <a:spcPts val="0"/>
              </a:spcBef>
              <a:spcAft>
                <a:spcPts val="0"/>
              </a:spcAft>
              <a:buSzPts val="1600"/>
              <a:buChar char="●"/>
            </a:pPr>
            <a:r>
              <a:rPr b="1" lang="en" sz="1600"/>
              <a:t>Meta: </a:t>
            </a:r>
            <a:r>
              <a:rPr lang="en" sz="1600"/>
              <a:t>who also own Facebook and Instagram. Their </a:t>
            </a:r>
            <a:r>
              <a:rPr i="1" lang="en" sz="1600"/>
              <a:t>Llama </a:t>
            </a:r>
            <a:r>
              <a:rPr lang="en" sz="1600"/>
              <a:t>models are open-source and they are very popular for running local AI.</a:t>
            </a:r>
            <a:endParaRPr sz="1600"/>
          </a:p>
          <a:p>
            <a:pPr indent="-330200" lvl="0" marL="457200" rtl="0" algn="l">
              <a:spcBef>
                <a:spcPts val="0"/>
              </a:spcBef>
              <a:spcAft>
                <a:spcPts val="0"/>
              </a:spcAft>
              <a:buSzPts val="1600"/>
              <a:buChar char="●"/>
            </a:pPr>
            <a:r>
              <a:rPr b="1" lang="en" sz="1600"/>
              <a:t>xAI: </a:t>
            </a:r>
            <a:r>
              <a:rPr lang="en" sz="1600"/>
              <a:t>is owned by Elon Musk. </a:t>
            </a:r>
            <a:r>
              <a:rPr i="1" lang="en" sz="1600"/>
              <a:t>Grok</a:t>
            </a:r>
            <a:r>
              <a:rPr lang="en" sz="1600"/>
              <a:t> is built into X (formerly Twitter) and is known for having fewer guardrails or protections.</a:t>
            </a:r>
            <a:endParaRPr sz="1600"/>
          </a:p>
          <a:p>
            <a:pPr indent="-330200" lvl="0" marL="457200" rtl="0" algn="l">
              <a:spcBef>
                <a:spcPts val="0"/>
              </a:spcBef>
              <a:spcAft>
                <a:spcPts val="0"/>
              </a:spcAft>
              <a:buSzPts val="1600"/>
              <a:buChar char="●"/>
            </a:pPr>
            <a:r>
              <a:rPr b="1" lang="en" sz="1600"/>
              <a:t>Google DeepMind</a:t>
            </a:r>
            <a:r>
              <a:rPr lang="en" sz="1600"/>
              <a:t>: Gemini is built into Google Search, Gmail, and Android. Google has more data than almost anyone on the planet.</a:t>
            </a:r>
            <a:endParaRPr sz="1600"/>
          </a:p>
          <a:p>
            <a:pPr indent="-330200" lvl="0" marL="457200" rtl="0" algn="l">
              <a:spcBef>
                <a:spcPts val="0"/>
              </a:spcBef>
              <a:spcAft>
                <a:spcPts val="0"/>
              </a:spcAft>
              <a:buSzPts val="1600"/>
              <a:buChar char="●"/>
            </a:pPr>
            <a:r>
              <a:rPr b="1" lang="en" sz="1600"/>
              <a:t>Microsoft</a:t>
            </a:r>
            <a:r>
              <a:rPr lang="en" sz="1600"/>
              <a:t>: Copilot is built into Microsoft tools like Word, PowerPoint, Excel, Teams, Edge and Windows. It uses OpenAI’s models but is packaged for work, school and productivity tasks.</a:t>
            </a:r>
            <a:endParaRPr sz="1600"/>
          </a:p>
          <a:p>
            <a:pPr indent="0" lvl="0" marL="0" marR="0" rtl="0" algn="l">
              <a:lnSpc>
                <a:spcPct val="150000"/>
              </a:lnSpc>
              <a:spcBef>
                <a:spcPts val="0"/>
              </a:spcBef>
              <a:spcAft>
                <a:spcPts val="1600"/>
              </a:spcAft>
              <a:buNone/>
            </a:pPr>
            <a:r>
              <a:t/>
            </a:r>
            <a:endParaRPr sz="1600"/>
          </a:p>
        </p:txBody>
      </p:sp>
      <p:sp>
        <p:nvSpPr>
          <p:cNvPr id="626" name="Google Shape;626;p58"/>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0" name="Shape 630"/>
        <p:cNvGrpSpPr/>
        <p:nvPr/>
      </p:nvGrpSpPr>
      <p:grpSpPr>
        <a:xfrm>
          <a:off x="0" y="0"/>
          <a:ext cx="0" cy="0"/>
          <a:chOff x="0" y="0"/>
          <a:chExt cx="0" cy="0"/>
        </a:xfrm>
      </p:grpSpPr>
      <p:sp>
        <p:nvSpPr>
          <p:cNvPr id="631" name="Google Shape;631;p59"/>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Open source LLMs</a:t>
            </a:r>
            <a:endParaRPr>
              <a:solidFill>
                <a:srgbClr val="25326F"/>
              </a:solidFill>
              <a:latin typeface="Francois One"/>
              <a:ea typeface="Francois One"/>
              <a:cs typeface="Francois One"/>
              <a:sym typeface="Francois One"/>
            </a:endParaRPr>
          </a:p>
        </p:txBody>
      </p:sp>
      <p:sp>
        <p:nvSpPr>
          <p:cNvPr id="632" name="Google Shape;632;p59"/>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633" name="Google Shape;633;p59"/>
          <p:cNvSpPr txBox="1"/>
          <p:nvPr>
            <p:ph idx="1" type="body"/>
          </p:nvPr>
        </p:nvSpPr>
        <p:spPr>
          <a:xfrm>
            <a:off x="311700" y="1152475"/>
            <a:ext cx="6025200" cy="379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t>Some LLMs are locked away and you can only use them through an app or website, like ChatGPT. These are called</a:t>
            </a:r>
            <a:r>
              <a:rPr b="1" lang="en" sz="1600"/>
              <a:t> proprietary </a:t>
            </a:r>
            <a:r>
              <a:rPr lang="en" sz="1600"/>
              <a:t>(or closed source)</a:t>
            </a:r>
            <a:r>
              <a:rPr b="1" lang="en" sz="1600"/>
              <a:t>.</a:t>
            </a:r>
            <a:r>
              <a:rPr lang="en" sz="1600"/>
              <a:t> </a:t>
            </a:r>
            <a:endParaRPr sz="1600"/>
          </a:p>
          <a:p>
            <a:pPr indent="0" lvl="0" marL="0" rtl="0" algn="l">
              <a:spcBef>
                <a:spcPts val="0"/>
              </a:spcBef>
              <a:spcAft>
                <a:spcPts val="0"/>
              </a:spcAft>
              <a:buNone/>
            </a:pPr>
            <a:r>
              <a:t/>
            </a:r>
            <a:endParaRPr sz="1600"/>
          </a:p>
          <a:p>
            <a:pPr indent="0" lvl="0" marL="0" rtl="0" algn="l">
              <a:spcBef>
                <a:spcPts val="0"/>
              </a:spcBef>
              <a:spcAft>
                <a:spcPts val="0"/>
              </a:spcAft>
              <a:buNone/>
            </a:pPr>
            <a:r>
              <a:rPr lang="en" sz="1600"/>
              <a:t>Others release their code publicly so anyone can download, modify, and run them. These are called </a:t>
            </a:r>
            <a:r>
              <a:rPr b="1" lang="en" sz="1600"/>
              <a:t>open source models </a:t>
            </a:r>
            <a:r>
              <a:rPr lang="en" sz="1600"/>
              <a:t>because they are “open” to anyone to use.</a:t>
            </a:r>
            <a:endParaRPr sz="1600"/>
          </a:p>
          <a:p>
            <a:pPr indent="0" lvl="0" marL="0" rtl="0" algn="l">
              <a:spcBef>
                <a:spcPts val="0"/>
              </a:spcBef>
              <a:spcAft>
                <a:spcPts val="0"/>
              </a:spcAft>
              <a:buNone/>
            </a:pPr>
            <a:r>
              <a:t/>
            </a:r>
            <a:endParaRPr sz="1600"/>
          </a:p>
          <a:p>
            <a:pPr indent="0" lvl="0" marL="0" rtl="0" algn="l">
              <a:spcBef>
                <a:spcPts val="0"/>
              </a:spcBef>
              <a:spcAft>
                <a:spcPts val="0"/>
              </a:spcAft>
              <a:buNone/>
            </a:pPr>
            <a:r>
              <a:rPr lang="en" sz="1600"/>
              <a:t>We could compare these to recipes:</a:t>
            </a:r>
            <a:endParaRPr sz="1600"/>
          </a:p>
          <a:p>
            <a:pPr indent="-330200" lvl="0" marL="457200" rtl="0" algn="l">
              <a:spcBef>
                <a:spcPts val="0"/>
              </a:spcBef>
              <a:spcAft>
                <a:spcPts val="0"/>
              </a:spcAft>
              <a:buSzPts val="1600"/>
              <a:buChar char="●"/>
            </a:pPr>
            <a:r>
              <a:rPr lang="en" sz="1600"/>
              <a:t>Proprietary</a:t>
            </a:r>
            <a:r>
              <a:rPr lang="en" sz="1600"/>
              <a:t> recipes are like the recipe for Coca-Cola, kept secret to a small group of people</a:t>
            </a:r>
            <a:endParaRPr sz="1600"/>
          </a:p>
          <a:p>
            <a:pPr indent="-330200" lvl="0" marL="457200" rtl="0" algn="l">
              <a:spcBef>
                <a:spcPts val="0"/>
              </a:spcBef>
              <a:spcAft>
                <a:spcPts val="0"/>
              </a:spcAft>
              <a:buSzPts val="1600"/>
              <a:buChar char="●"/>
            </a:pPr>
            <a:r>
              <a:rPr lang="en" sz="1600"/>
              <a:t>Open source recipes are like </a:t>
            </a:r>
            <a:r>
              <a:rPr lang="en" sz="1600" u="sng">
                <a:solidFill>
                  <a:schemeClr val="hlink"/>
                </a:solidFill>
                <a:hlinkClick r:id="rId3"/>
              </a:rPr>
              <a:t>OpenCola</a:t>
            </a:r>
            <a:r>
              <a:rPr lang="en" sz="1600"/>
              <a:t>, a recipe that is available online for anyone to download and follow</a:t>
            </a:r>
            <a:endParaRPr sz="1600"/>
          </a:p>
          <a:p>
            <a:pPr indent="0" lvl="0" marL="0" rtl="0" algn="l">
              <a:spcBef>
                <a:spcPts val="0"/>
              </a:spcBef>
              <a:spcAft>
                <a:spcPts val="0"/>
              </a:spcAft>
              <a:buNone/>
            </a:pPr>
            <a:r>
              <a:t/>
            </a:r>
            <a:endParaRPr sz="1600"/>
          </a:p>
          <a:p>
            <a:pPr indent="0" lvl="0" marL="0" rtl="0" algn="l">
              <a:spcBef>
                <a:spcPts val="0"/>
              </a:spcBef>
              <a:spcAft>
                <a:spcPts val="0"/>
              </a:spcAft>
              <a:buNone/>
            </a:pPr>
            <a:r>
              <a:t/>
            </a:r>
            <a:endParaRPr sz="1600"/>
          </a:p>
        </p:txBody>
      </p:sp>
      <p:sp>
        <p:nvSpPr>
          <p:cNvPr id="634" name="Google Shape;634;p59"/>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descr="The recipe should be just in text and written on a piece of paper, like an old recipe" id="635" name="Google Shape;635;p59"/>
          <p:cNvPicPr preferRelativeResize="0"/>
          <p:nvPr/>
        </p:nvPicPr>
        <p:blipFill>
          <a:blip r:embed="rId4">
            <a:alphaModFix/>
          </a:blip>
          <a:stretch>
            <a:fillRect/>
          </a:stretch>
        </p:blipFill>
        <p:spPr>
          <a:xfrm>
            <a:off x="6513500" y="1420825"/>
            <a:ext cx="2502300" cy="2502300"/>
          </a:xfrm>
          <a:prstGeom prst="rect">
            <a:avLst/>
          </a:prstGeom>
          <a:noFill/>
          <a:ln cap="flat" cmpd="sng" w="9525">
            <a:solidFill>
              <a:schemeClr val="accent2"/>
            </a:solidFill>
            <a:prstDash val="solid"/>
            <a:round/>
            <a:headEnd len="sm" w="sm" type="none"/>
            <a:tailEnd len="sm" w="sm" type="none"/>
          </a:ln>
        </p:spPr>
      </p:pic>
      <p:sp>
        <p:nvSpPr>
          <p:cNvPr id="636" name="Google Shape;636;p59"/>
          <p:cNvSpPr txBox="1"/>
          <p:nvPr/>
        </p:nvSpPr>
        <p:spPr>
          <a:xfrm>
            <a:off x="6513500" y="3923125"/>
            <a:ext cx="2502300" cy="327000"/>
          </a:xfrm>
          <a:prstGeom prst="rect">
            <a:avLst/>
          </a:prstGeom>
          <a:solidFill>
            <a:schemeClr val="lt2"/>
          </a:solidFill>
          <a:ln cap="flat" cmpd="sng" w="9525">
            <a:solidFill>
              <a:srgbClr val="595959"/>
            </a:solidFill>
            <a:prstDash val="solid"/>
            <a:round/>
            <a:headEnd len="sm" w="sm" type="none"/>
            <a:tailEnd len="sm" w="sm" type="none"/>
          </a:ln>
        </p:spPr>
        <p:txBody>
          <a:bodyPr anchorCtr="0" anchor="t" bIns="81450" lIns="81450" spcFirstLastPara="1" rIns="81450" wrap="square" tIns="81450">
            <a:noAutofit/>
          </a:bodyPr>
          <a:lstStyle/>
          <a:p>
            <a:pPr indent="0" lvl="0" marL="0" rtl="0" algn="ctr">
              <a:spcBef>
                <a:spcPts val="0"/>
              </a:spcBef>
              <a:spcAft>
                <a:spcPts val="0"/>
              </a:spcAft>
              <a:buNone/>
            </a:pPr>
            <a:r>
              <a:rPr lang="en" sz="1100">
                <a:solidFill>
                  <a:schemeClr val="lt1"/>
                </a:solidFill>
                <a:latin typeface="Roboto"/>
                <a:ea typeface="Roboto"/>
                <a:cs typeface="Roboto"/>
                <a:sym typeface="Roboto"/>
              </a:rPr>
              <a:t>Generated using Nano Banana</a:t>
            </a:r>
            <a:endParaRPr sz="980">
              <a:solidFill>
                <a:schemeClr val="lt1"/>
              </a:solidFill>
              <a:latin typeface="Roboto"/>
              <a:ea typeface="Roboto"/>
              <a:cs typeface="Roboto"/>
              <a:sym typeface="Roboto"/>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0" name="Shape 640"/>
        <p:cNvGrpSpPr/>
        <p:nvPr/>
      </p:nvGrpSpPr>
      <p:grpSpPr>
        <a:xfrm>
          <a:off x="0" y="0"/>
          <a:ext cx="0" cy="0"/>
          <a:chOff x="0" y="0"/>
          <a:chExt cx="0" cy="0"/>
        </a:xfrm>
      </p:grpSpPr>
      <p:sp>
        <p:nvSpPr>
          <p:cNvPr id="641" name="Google Shape;641;p60"/>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Open source and open weight</a:t>
            </a:r>
            <a:endParaRPr>
              <a:solidFill>
                <a:srgbClr val="25326F"/>
              </a:solidFill>
              <a:latin typeface="Francois One"/>
              <a:ea typeface="Francois One"/>
              <a:cs typeface="Francois One"/>
              <a:sym typeface="Francois One"/>
            </a:endParaRPr>
          </a:p>
        </p:txBody>
      </p:sp>
      <p:sp>
        <p:nvSpPr>
          <p:cNvPr id="642" name="Google Shape;642;p60"/>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643" name="Google Shape;643;p60"/>
          <p:cNvSpPr txBox="1"/>
          <p:nvPr>
            <p:ph idx="1" type="body"/>
          </p:nvPr>
        </p:nvSpPr>
        <p:spPr>
          <a:xfrm>
            <a:off x="311700" y="1060025"/>
            <a:ext cx="6025200" cy="3996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600"/>
              <a:t>Meta’s </a:t>
            </a:r>
            <a:r>
              <a:rPr b="1" lang="en" sz="1600"/>
              <a:t>Llama </a:t>
            </a:r>
            <a:r>
              <a:rPr lang="en" sz="1600"/>
              <a:t>is the best known “open source” model and many people download it and use it on their own computer.</a:t>
            </a:r>
            <a:endParaRPr sz="1600"/>
          </a:p>
          <a:p>
            <a:pPr indent="0" lvl="0" marL="0" rtl="0" algn="l">
              <a:spcBef>
                <a:spcPts val="0"/>
              </a:spcBef>
              <a:spcAft>
                <a:spcPts val="0"/>
              </a:spcAft>
              <a:buNone/>
            </a:pPr>
            <a:br>
              <a:rPr lang="en" sz="1600"/>
            </a:br>
            <a:r>
              <a:rPr lang="en" sz="1600"/>
              <a:t>However, Llama is not fully open source - Meta does not share the training data used for training the model. We call models like this </a:t>
            </a:r>
            <a:r>
              <a:rPr b="1" lang="en" sz="1600"/>
              <a:t>open weight </a:t>
            </a:r>
            <a:r>
              <a:rPr lang="en" sz="1600"/>
              <a:t>models (DeepSeek and Google Gemma are other examples).</a:t>
            </a:r>
            <a:endParaRPr sz="1600"/>
          </a:p>
          <a:p>
            <a:pPr indent="0" lvl="0" marL="0" rtl="0" algn="l">
              <a:spcBef>
                <a:spcPts val="0"/>
              </a:spcBef>
              <a:spcAft>
                <a:spcPts val="0"/>
              </a:spcAft>
              <a:buNone/>
            </a:pPr>
            <a:r>
              <a:t/>
            </a:r>
            <a:endParaRPr sz="1600"/>
          </a:p>
          <a:p>
            <a:pPr indent="0" lvl="0" marL="0" rtl="0" algn="l">
              <a:spcBef>
                <a:spcPts val="0"/>
              </a:spcBef>
              <a:spcAft>
                <a:spcPts val="0"/>
              </a:spcAft>
              <a:buNone/>
            </a:pPr>
            <a:r>
              <a:rPr lang="en" sz="1600"/>
              <a:t>There are some developers that make fully open source models, which also include the training data used for training them.</a:t>
            </a:r>
            <a:endParaRPr sz="1600"/>
          </a:p>
          <a:p>
            <a:pPr indent="0" lvl="0" marL="0" rtl="0" algn="l">
              <a:spcBef>
                <a:spcPts val="0"/>
              </a:spcBef>
              <a:spcAft>
                <a:spcPts val="0"/>
              </a:spcAft>
              <a:buNone/>
            </a:pPr>
            <a:r>
              <a:t/>
            </a:r>
            <a:endParaRPr sz="1600"/>
          </a:p>
          <a:p>
            <a:pPr indent="0" lvl="0" marL="0" marR="0" rtl="0" algn="l">
              <a:lnSpc>
                <a:spcPct val="100000"/>
              </a:lnSpc>
              <a:spcBef>
                <a:spcPts val="0"/>
              </a:spcBef>
              <a:spcAft>
                <a:spcPts val="0"/>
              </a:spcAft>
              <a:buNone/>
            </a:pPr>
            <a:r>
              <a:rPr lang="en" sz="1600"/>
              <a:t>Proprietary models tend to be more powerful, but open </a:t>
            </a:r>
            <a:r>
              <a:rPr lang="en" sz="1600"/>
              <a:t>source</a:t>
            </a:r>
            <a:r>
              <a:rPr lang="en" sz="1600"/>
              <a:t> and open weight models give people more control and privacy and they are free to run.</a:t>
            </a:r>
            <a:endParaRPr sz="1600"/>
          </a:p>
          <a:p>
            <a:pPr indent="0" lvl="0" marL="0" marR="0" rtl="0" algn="l">
              <a:lnSpc>
                <a:spcPct val="150000"/>
              </a:lnSpc>
              <a:spcBef>
                <a:spcPts val="1600"/>
              </a:spcBef>
              <a:spcAft>
                <a:spcPts val="1600"/>
              </a:spcAft>
              <a:buNone/>
            </a:pPr>
            <a:r>
              <a:t/>
            </a:r>
            <a:endParaRPr sz="1600"/>
          </a:p>
        </p:txBody>
      </p:sp>
      <p:sp>
        <p:nvSpPr>
          <p:cNvPr id="644" name="Google Shape;644;p60"/>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645" name="Google Shape;645;p60" title="sebastien-goldberg-xgQZ1rXbYa4-unsplash.jpg"/>
          <p:cNvPicPr preferRelativeResize="0"/>
          <p:nvPr/>
        </p:nvPicPr>
        <p:blipFill>
          <a:blip r:embed="rId3">
            <a:alphaModFix/>
          </a:blip>
          <a:stretch>
            <a:fillRect/>
          </a:stretch>
        </p:blipFill>
        <p:spPr>
          <a:xfrm>
            <a:off x="6489300" y="1170125"/>
            <a:ext cx="2226585" cy="3340692"/>
          </a:xfrm>
          <a:prstGeom prst="rect">
            <a:avLst/>
          </a:prstGeom>
          <a:noFill/>
          <a:ln cap="flat" cmpd="sng" w="9525">
            <a:solidFill>
              <a:schemeClr val="accent2"/>
            </a:solidFill>
            <a:prstDash val="solid"/>
            <a:round/>
            <a:headEnd len="sm" w="sm" type="none"/>
            <a:tailEnd len="sm" w="sm" type="none"/>
          </a:ln>
        </p:spPr>
      </p:pic>
      <p:sp>
        <p:nvSpPr>
          <p:cNvPr id="646" name="Google Shape;646;p60"/>
          <p:cNvSpPr txBox="1"/>
          <p:nvPr/>
        </p:nvSpPr>
        <p:spPr>
          <a:xfrm>
            <a:off x="6489300" y="4510825"/>
            <a:ext cx="2226600" cy="465900"/>
          </a:xfrm>
          <a:prstGeom prst="rect">
            <a:avLst/>
          </a:prstGeom>
          <a:solidFill>
            <a:schemeClr val="lt2"/>
          </a:solidFill>
          <a:ln cap="flat" cmpd="sng" w="9525">
            <a:solidFill>
              <a:srgbClr val="595959"/>
            </a:solidFill>
            <a:prstDash val="solid"/>
            <a:round/>
            <a:headEnd len="sm" w="sm" type="none"/>
            <a:tailEnd len="sm" w="sm" type="none"/>
          </a:ln>
        </p:spPr>
        <p:txBody>
          <a:bodyPr anchorCtr="0" anchor="t" bIns="81450" lIns="81450" spcFirstLastPara="1" rIns="81450" wrap="square" tIns="81450">
            <a:noAutofit/>
          </a:bodyPr>
          <a:lstStyle/>
          <a:p>
            <a:pPr indent="0" lvl="0" marL="0" rtl="0" algn="l">
              <a:spcBef>
                <a:spcPts val="0"/>
              </a:spcBef>
              <a:spcAft>
                <a:spcPts val="0"/>
              </a:spcAft>
              <a:buNone/>
            </a:pPr>
            <a:r>
              <a:rPr lang="en" sz="1100">
                <a:solidFill>
                  <a:schemeClr val="lt1"/>
                </a:solidFill>
                <a:latin typeface="Roboto"/>
                <a:ea typeface="Roboto"/>
                <a:cs typeface="Roboto"/>
                <a:sym typeface="Roboto"/>
              </a:rPr>
              <a:t>Llama by</a:t>
            </a:r>
            <a:r>
              <a:rPr lang="en" sz="1100">
                <a:solidFill>
                  <a:schemeClr val="lt1"/>
                </a:solidFill>
                <a:uFill>
                  <a:noFill/>
                </a:uFill>
                <a:latin typeface="Roboto"/>
                <a:ea typeface="Roboto"/>
                <a:cs typeface="Roboto"/>
                <a:sym typeface="Roboto"/>
                <a:hlinkClick r:id="rId4">
                  <a:extLst>
                    <a:ext uri="{A12FA001-AC4F-418D-AE19-62706E023703}">
                      <ahyp:hlinkClr val="tx"/>
                    </a:ext>
                  </a:extLst>
                </a:hlinkClick>
              </a:rPr>
              <a:t> </a:t>
            </a:r>
            <a:r>
              <a:rPr lang="en" sz="1100" u="sng">
                <a:solidFill>
                  <a:schemeClr val="lt1"/>
                </a:solidFill>
                <a:latin typeface="Roboto"/>
                <a:ea typeface="Roboto"/>
                <a:cs typeface="Roboto"/>
                <a:sym typeface="Roboto"/>
                <a:hlinkClick r:id="rId5">
                  <a:extLst>
                    <a:ext uri="{A12FA001-AC4F-418D-AE19-62706E023703}">
                      <ahyp:hlinkClr val="tx"/>
                    </a:ext>
                  </a:extLst>
                </a:hlinkClick>
              </a:rPr>
              <a:t>Sébastien Goldberg</a:t>
            </a:r>
            <a:r>
              <a:rPr lang="en" sz="1100">
                <a:solidFill>
                  <a:schemeClr val="lt1"/>
                </a:solidFill>
                <a:latin typeface="Roboto"/>
                <a:ea typeface="Roboto"/>
                <a:cs typeface="Roboto"/>
                <a:sym typeface="Roboto"/>
              </a:rPr>
              <a:t> on</a:t>
            </a:r>
            <a:r>
              <a:rPr lang="en" sz="1100">
                <a:solidFill>
                  <a:schemeClr val="lt1"/>
                </a:solidFill>
                <a:uFill>
                  <a:noFill/>
                </a:uFill>
                <a:latin typeface="Roboto"/>
                <a:ea typeface="Roboto"/>
                <a:cs typeface="Roboto"/>
                <a:sym typeface="Roboto"/>
                <a:hlinkClick r:id="rId6">
                  <a:extLst>
                    <a:ext uri="{A12FA001-AC4F-418D-AE19-62706E023703}">
                      <ahyp:hlinkClr val="tx"/>
                    </a:ext>
                  </a:extLst>
                </a:hlinkClick>
              </a:rPr>
              <a:t> </a:t>
            </a:r>
            <a:r>
              <a:rPr lang="en" sz="1100" u="sng">
                <a:solidFill>
                  <a:schemeClr val="lt1"/>
                </a:solidFill>
                <a:latin typeface="Roboto"/>
                <a:ea typeface="Roboto"/>
                <a:cs typeface="Roboto"/>
                <a:sym typeface="Roboto"/>
                <a:hlinkClick r:id="rId7">
                  <a:extLst>
                    <a:ext uri="{A12FA001-AC4F-418D-AE19-62706E023703}">
                      <ahyp:hlinkClr val="tx"/>
                    </a:ext>
                  </a:extLst>
                </a:hlinkClick>
              </a:rPr>
              <a:t>Unsplash</a:t>
            </a:r>
            <a:r>
              <a:rPr lang="en" sz="1100">
                <a:solidFill>
                  <a:schemeClr val="lt1"/>
                </a:solidFill>
                <a:latin typeface="Roboto"/>
                <a:ea typeface="Roboto"/>
                <a:cs typeface="Roboto"/>
                <a:sym typeface="Roboto"/>
              </a:rPr>
              <a:t> </a:t>
            </a:r>
            <a:endParaRPr sz="980">
              <a:solidFill>
                <a:schemeClr val="lt1"/>
              </a:solidFill>
              <a:latin typeface="Roboto"/>
              <a:ea typeface="Roboto"/>
              <a:cs typeface="Roboto"/>
              <a:sym typeface="Roboto"/>
            </a:endParaRPr>
          </a:p>
          <a:p>
            <a:pPr indent="0" lvl="0" marL="0" rtl="0" algn="l">
              <a:spcBef>
                <a:spcPts val="0"/>
              </a:spcBef>
              <a:spcAft>
                <a:spcPts val="0"/>
              </a:spcAft>
              <a:buNone/>
            </a:pPr>
            <a:r>
              <a:t/>
            </a:r>
            <a:endParaRPr sz="980">
              <a:solidFill>
                <a:schemeClr val="lt1"/>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0" name="Shape 650"/>
        <p:cNvGrpSpPr/>
        <p:nvPr/>
      </p:nvGrpSpPr>
      <p:grpSpPr>
        <a:xfrm>
          <a:off x="0" y="0"/>
          <a:ext cx="0" cy="0"/>
          <a:chOff x="0" y="0"/>
          <a:chExt cx="0" cy="0"/>
        </a:xfrm>
      </p:grpSpPr>
      <p:sp>
        <p:nvSpPr>
          <p:cNvPr id="651" name="Google Shape;651;p61"/>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Activity 6.06: Open source LLMs Discussion</a:t>
            </a:r>
            <a:endParaRPr>
              <a:solidFill>
                <a:srgbClr val="25326F"/>
              </a:solidFill>
              <a:latin typeface="Francois One"/>
              <a:ea typeface="Francois One"/>
              <a:cs typeface="Francois One"/>
              <a:sym typeface="Francois One"/>
            </a:endParaRPr>
          </a:p>
        </p:txBody>
      </p:sp>
      <p:sp>
        <p:nvSpPr>
          <p:cNvPr id="652" name="Google Shape;652;p61"/>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653" name="Google Shape;653;p61"/>
          <p:cNvSpPr txBox="1"/>
          <p:nvPr>
            <p:ph idx="1" type="body"/>
          </p:nvPr>
        </p:nvSpPr>
        <p:spPr>
          <a:xfrm>
            <a:off x="311700" y="1161037"/>
            <a:ext cx="8520600" cy="37959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Complete the activity on the </a:t>
            </a:r>
            <a:r>
              <a:rPr lang="en" u="sng">
                <a:solidFill>
                  <a:schemeClr val="hlink"/>
                </a:solidFill>
                <a:hlinkClick r:id="rId3"/>
              </a:rPr>
              <a:t>platform here</a:t>
            </a:r>
            <a:r>
              <a:rPr lang="en"/>
              <a:t>.</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rPr lang="en" sz="1600" u="sng">
                <a:solidFill>
                  <a:schemeClr val="hlink"/>
                </a:solidFill>
                <a:hlinkClick r:id="rId4"/>
              </a:rPr>
              <a:t>Worksheet can be downloaded here.</a:t>
            </a:r>
            <a:endParaRPr sz="1400"/>
          </a:p>
          <a:p>
            <a:pPr indent="0" lvl="0" marL="0" rtl="0" algn="l">
              <a:spcBef>
                <a:spcPts val="0"/>
              </a:spcBef>
              <a:spcAft>
                <a:spcPts val="1600"/>
              </a:spcAft>
              <a:buNone/>
            </a:pPr>
            <a:r>
              <a:t/>
            </a:r>
            <a:endParaRPr/>
          </a:p>
        </p:txBody>
      </p:sp>
      <p:sp>
        <p:nvSpPr>
          <p:cNvPr id="654" name="Google Shape;654;p61"/>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156" name="Shape 156"/>
        <p:cNvGrpSpPr/>
        <p:nvPr/>
      </p:nvGrpSpPr>
      <p:grpSpPr>
        <a:xfrm>
          <a:off x="0" y="0"/>
          <a:ext cx="0" cy="0"/>
          <a:chOff x="0" y="0"/>
          <a:chExt cx="0" cy="0"/>
        </a:xfrm>
      </p:grpSpPr>
      <p:sp>
        <p:nvSpPr>
          <p:cNvPr id="157" name="Google Shape;157;p17"/>
          <p:cNvSpPr/>
          <p:nvPr/>
        </p:nvSpPr>
        <p:spPr>
          <a:xfrm>
            <a:off x="457200" y="749808"/>
            <a:ext cx="8229600" cy="5943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FFFFF"/>
              </a:buClr>
              <a:buSzPts val="3400"/>
              <a:buFont typeface="Cambria"/>
              <a:buNone/>
            </a:pPr>
            <a:r>
              <a:rPr b="1" i="0" lang="en" sz="3400" u="none" cap="none" strike="noStrike">
                <a:solidFill>
                  <a:srgbClr val="FFFFFF"/>
                </a:solidFill>
                <a:latin typeface="Nunito"/>
                <a:ea typeface="Nunito"/>
                <a:cs typeface="Nunito"/>
                <a:sym typeface="Nunito"/>
              </a:rPr>
              <a:t>True or False?</a:t>
            </a:r>
            <a:endParaRPr i="0" sz="3400" u="none" cap="none" strike="noStrike">
              <a:solidFill>
                <a:schemeClr val="dk1"/>
              </a:solidFill>
              <a:latin typeface="Nunito"/>
              <a:ea typeface="Nunito"/>
              <a:cs typeface="Nunito"/>
              <a:sym typeface="Nunito"/>
            </a:endParaRPr>
          </a:p>
        </p:txBody>
      </p:sp>
      <p:sp>
        <p:nvSpPr>
          <p:cNvPr id="158" name="Google Shape;158;p17"/>
          <p:cNvSpPr/>
          <p:nvPr/>
        </p:nvSpPr>
        <p:spPr>
          <a:xfrm>
            <a:off x="457200" y="1417320"/>
            <a:ext cx="8229600" cy="3474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E8E8F0"/>
              </a:buClr>
              <a:buSzPts val="1600"/>
              <a:buFont typeface="Calibri"/>
              <a:buNone/>
            </a:pPr>
            <a:r>
              <a:rPr lang="en" sz="1600">
                <a:solidFill>
                  <a:schemeClr val="dk2"/>
                </a:solidFill>
                <a:latin typeface="Nunito"/>
                <a:ea typeface="Nunito"/>
                <a:cs typeface="Nunito"/>
                <a:sym typeface="Nunito"/>
              </a:rPr>
              <a:t>Delete the incorrect option </a:t>
            </a:r>
            <a:r>
              <a:rPr i="0" lang="en" sz="1600" u="none" cap="none" strike="noStrike">
                <a:solidFill>
                  <a:schemeClr val="dk2"/>
                </a:solidFill>
                <a:latin typeface="Nunito"/>
                <a:ea typeface="Nunito"/>
                <a:cs typeface="Nunito"/>
                <a:sym typeface="Nunito"/>
              </a:rPr>
              <a:t>for each statement.</a:t>
            </a:r>
            <a:endParaRPr i="0" sz="1600" u="none" cap="none" strike="noStrike">
              <a:solidFill>
                <a:schemeClr val="dk2"/>
              </a:solidFill>
              <a:latin typeface="Nunito"/>
              <a:ea typeface="Nunito"/>
              <a:cs typeface="Nunito"/>
              <a:sym typeface="Nunito"/>
            </a:endParaRPr>
          </a:p>
        </p:txBody>
      </p:sp>
      <p:sp>
        <p:nvSpPr>
          <p:cNvPr id="159" name="Google Shape;159;p17"/>
          <p:cNvSpPr/>
          <p:nvPr/>
        </p:nvSpPr>
        <p:spPr>
          <a:xfrm>
            <a:off x="457200" y="1920240"/>
            <a:ext cx="8229600" cy="429900"/>
          </a:xfrm>
          <a:prstGeom prst="roundRect">
            <a:avLst>
              <a:gd fmla="val 17021" name="adj"/>
            </a:avLst>
          </a:prstGeom>
          <a:solidFill>
            <a:srgbClr val="0C2A4A"/>
          </a:solidFill>
          <a:ln cap="flat" cmpd="sng" w="9525">
            <a:solidFill>
              <a:srgbClr val="2A2A4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160" name="Google Shape;160;p17"/>
          <p:cNvSpPr/>
          <p:nvPr/>
        </p:nvSpPr>
        <p:spPr>
          <a:xfrm>
            <a:off x="566924" y="1920250"/>
            <a:ext cx="479100" cy="429900"/>
          </a:xfrm>
          <a:prstGeom prst="rect">
            <a:avLst/>
          </a:prstGeom>
          <a:solidFill>
            <a:srgbClr val="0C2A4A"/>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A0A0C0"/>
              </a:buClr>
              <a:buSzPts val="1400"/>
              <a:buFont typeface="Calibri"/>
              <a:buNone/>
            </a:pPr>
            <a:r>
              <a:rPr b="1" i="0" lang="en" sz="1400" u="none" cap="none" strike="noStrike">
                <a:solidFill>
                  <a:srgbClr val="A0A0C0"/>
                </a:solidFill>
                <a:latin typeface="Nunito"/>
                <a:ea typeface="Nunito"/>
                <a:cs typeface="Nunito"/>
                <a:sym typeface="Nunito"/>
              </a:rPr>
              <a:t>1.</a:t>
            </a:r>
            <a:endParaRPr i="0" sz="1400" u="none" cap="none" strike="noStrike">
              <a:solidFill>
                <a:schemeClr val="dk1"/>
              </a:solidFill>
              <a:latin typeface="Nunito"/>
              <a:ea typeface="Nunito"/>
              <a:cs typeface="Nunito"/>
              <a:sym typeface="Nunito"/>
            </a:endParaRPr>
          </a:p>
        </p:txBody>
      </p:sp>
      <p:sp>
        <p:nvSpPr>
          <p:cNvPr id="161" name="Google Shape;161;p17"/>
          <p:cNvSpPr/>
          <p:nvPr/>
        </p:nvSpPr>
        <p:spPr>
          <a:xfrm>
            <a:off x="932688" y="1920240"/>
            <a:ext cx="5943600" cy="429900"/>
          </a:xfrm>
          <a:prstGeom prst="rect">
            <a:avLst/>
          </a:prstGeom>
          <a:solidFill>
            <a:srgbClr val="0C2A4A"/>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E8E8F0"/>
              </a:buClr>
              <a:buSzPts val="1400"/>
              <a:buFont typeface="Calibri"/>
              <a:buNone/>
            </a:pPr>
            <a:r>
              <a:rPr i="0" lang="en" sz="1400" u="none" cap="none" strike="noStrike">
                <a:solidFill>
                  <a:srgbClr val="E8E8F0"/>
                </a:solidFill>
                <a:latin typeface="Nunito"/>
                <a:ea typeface="Nunito"/>
                <a:cs typeface="Nunito"/>
                <a:sym typeface="Nunito"/>
              </a:rPr>
              <a:t>Tokens are always whole words.</a:t>
            </a:r>
            <a:endParaRPr i="0" sz="1400" u="none" cap="none" strike="noStrike">
              <a:solidFill>
                <a:schemeClr val="dk1"/>
              </a:solidFill>
              <a:latin typeface="Nunito"/>
              <a:ea typeface="Nunito"/>
              <a:cs typeface="Nunito"/>
              <a:sym typeface="Nunito"/>
            </a:endParaRPr>
          </a:p>
        </p:txBody>
      </p:sp>
      <p:sp>
        <p:nvSpPr>
          <p:cNvPr id="162" name="Google Shape;162;p17"/>
          <p:cNvSpPr/>
          <p:nvPr/>
        </p:nvSpPr>
        <p:spPr>
          <a:xfrm>
            <a:off x="6995160" y="1975104"/>
            <a:ext cx="411600" cy="320100"/>
          </a:xfrm>
          <a:prstGeom prst="roundRect">
            <a:avLst>
              <a:gd fmla="val 22857" name="adj"/>
            </a:avLst>
          </a:prstGeom>
          <a:solidFill>
            <a:srgbClr val="1A1A2E"/>
          </a:solidFill>
          <a:ln cap="flat" cmpd="sng" w="15225">
            <a:solidFill>
              <a:srgbClr val="0F9E7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163" name="Google Shape;163;p17"/>
          <p:cNvSpPr/>
          <p:nvPr/>
        </p:nvSpPr>
        <p:spPr>
          <a:xfrm>
            <a:off x="6995160" y="1975104"/>
            <a:ext cx="411600" cy="320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F9E75"/>
              </a:buClr>
              <a:buSzPts val="1400"/>
              <a:buFont typeface="Calibri"/>
              <a:buNone/>
            </a:pPr>
            <a:r>
              <a:rPr b="1" i="0" lang="en" sz="1400" u="none" cap="none" strike="noStrike">
                <a:solidFill>
                  <a:srgbClr val="0F9E75"/>
                </a:solidFill>
                <a:latin typeface="Nunito"/>
                <a:ea typeface="Nunito"/>
                <a:cs typeface="Nunito"/>
                <a:sym typeface="Nunito"/>
              </a:rPr>
              <a:t>T</a:t>
            </a:r>
            <a:endParaRPr i="0" sz="1400" u="none" cap="none" strike="noStrike">
              <a:solidFill>
                <a:schemeClr val="dk1"/>
              </a:solidFill>
              <a:latin typeface="Nunito"/>
              <a:ea typeface="Nunito"/>
              <a:cs typeface="Nunito"/>
              <a:sym typeface="Nunito"/>
            </a:endParaRPr>
          </a:p>
        </p:txBody>
      </p:sp>
      <p:sp>
        <p:nvSpPr>
          <p:cNvPr id="164" name="Google Shape;164;p17"/>
          <p:cNvSpPr/>
          <p:nvPr/>
        </p:nvSpPr>
        <p:spPr>
          <a:xfrm>
            <a:off x="7498080" y="1975104"/>
            <a:ext cx="411600" cy="320100"/>
          </a:xfrm>
          <a:prstGeom prst="roundRect">
            <a:avLst>
              <a:gd fmla="val 22857" name="adj"/>
            </a:avLst>
          </a:prstGeom>
          <a:solidFill>
            <a:srgbClr val="1A1A2E"/>
          </a:solidFill>
          <a:ln cap="flat" cmpd="sng" w="15225">
            <a:solidFill>
              <a:srgbClr val="D85A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165" name="Google Shape;165;p17"/>
          <p:cNvSpPr/>
          <p:nvPr/>
        </p:nvSpPr>
        <p:spPr>
          <a:xfrm>
            <a:off x="7498080" y="1975104"/>
            <a:ext cx="411600" cy="320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85A30"/>
              </a:buClr>
              <a:buSzPts val="1400"/>
              <a:buFont typeface="Calibri"/>
              <a:buNone/>
            </a:pPr>
            <a:r>
              <a:rPr b="1" i="0" lang="en" sz="1400" u="none" cap="none" strike="noStrike">
                <a:solidFill>
                  <a:srgbClr val="D85A30"/>
                </a:solidFill>
                <a:latin typeface="Nunito"/>
                <a:ea typeface="Nunito"/>
                <a:cs typeface="Nunito"/>
                <a:sym typeface="Nunito"/>
              </a:rPr>
              <a:t>F</a:t>
            </a:r>
            <a:endParaRPr i="0" sz="1400" u="none" cap="none" strike="noStrike">
              <a:solidFill>
                <a:schemeClr val="dk1"/>
              </a:solidFill>
              <a:latin typeface="Nunito"/>
              <a:ea typeface="Nunito"/>
              <a:cs typeface="Nunito"/>
              <a:sym typeface="Nunito"/>
            </a:endParaRPr>
          </a:p>
        </p:txBody>
      </p:sp>
      <p:sp>
        <p:nvSpPr>
          <p:cNvPr id="166" name="Google Shape;166;p17"/>
          <p:cNvSpPr/>
          <p:nvPr/>
        </p:nvSpPr>
        <p:spPr>
          <a:xfrm>
            <a:off x="457200" y="2414016"/>
            <a:ext cx="8229600" cy="429900"/>
          </a:xfrm>
          <a:prstGeom prst="roundRect">
            <a:avLst>
              <a:gd fmla="val 17021" name="adj"/>
            </a:avLst>
          </a:prstGeom>
          <a:solidFill>
            <a:srgbClr val="0C2A4A"/>
          </a:solidFill>
          <a:ln cap="flat" cmpd="sng" w="9525">
            <a:solidFill>
              <a:srgbClr val="2A2A4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167" name="Google Shape;167;p17"/>
          <p:cNvSpPr/>
          <p:nvPr/>
        </p:nvSpPr>
        <p:spPr>
          <a:xfrm>
            <a:off x="566924" y="2414025"/>
            <a:ext cx="479100" cy="429900"/>
          </a:xfrm>
          <a:prstGeom prst="rect">
            <a:avLst/>
          </a:prstGeom>
          <a:solidFill>
            <a:srgbClr val="0C2A4A"/>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A0A0C0"/>
              </a:buClr>
              <a:buSzPts val="1400"/>
              <a:buFont typeface="Calibri"/>
              <a:buNone/>
            </a:pPr>
            <a:r>
              <a:rPr b="1" i="0" lang="en" sz="1400" u="none" cap="none" strike="noStrike">
                <a:solidFill>
                  <a:srgbClr val="A0A0C0"/>
                </a:solidFill>
                <a:latin typeface="Nunito"/>
                <a:ea typeface="Nunito"/>
                <a:cs typeface="Nunito"/>
                <a:sym typeface="Nunito"/>
              </a:rPr>
              <a:t>2.</a:t>
            </a:r>
            <a:endParaRPr i="0" sz="1400" u="none" cap="none" strike="noStrike">
              <a:solidFill>
                <a:schemeClr val="dk1"/>
              </a:solidFill>
              <a:latin typeface="Nunito"/>
              <a:ea typeface="Nunito"/>
              <a:cs typeface="Nunito"/>
              <a:sym typeface="Nunito"/>
            </a:endParaRPr>
          </a:p>
        </p:txBody>
      </p:sp>
      <p:sp>
        <p:nvSpPr>
          <p:cNvPr id="168" name="Google Shape;168;p17"/>
          <p:cNvSpPr/>
          <p:nvPr/>
        </p:nvSpPr>
        <p:spPr>
          <a:xfrm>
            <a:off x="932688" y="2414016"/>
            <a:ext cx="5943600" cy="429900"/>
          </a:xfrm>
          <a:prstGeom prst="rect">
            <a:avLst/>
          </a:prstGeom>
          <a:solidFill>
            <a:srgbClr val="0C2A4A"/>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E8E8F0"/>
              </a:buClr>
              <a:buSzPts val="1400"/>
              <a:buFont typeface="Calibri"/>
              <a:buNone/>
            </a:pPr>
            <a:r>
              <a:rPr i="0" lang="en" sz="1400" u="none" cap="none" strike="noStrike">
                <a:solidFill>
                  <a:srgbClr val="E8E8F0"/>
                </a:solidFill>
                <a:latin typeface="Nunito"/>
                <a:ea typeface="Nunito"/>
                <a:cs typeface="Nunito"/>
                <a:sym typeface="Nunito"/>
              </a:rPr>
              <a:t>Two words with similar meanings have similar embeddings.</a:t>
            </a:r>
            <a:endParaRPr i="0" sz="1400" u="none" cap="none" strike="noStrike">
              <a:solidFill>
                <a:schemeClr val="dk1"/>
              </a:solidFill>
              <a:latin typeface="Nunito"/>
              <a:ea typeface="Nunito"/>
              <a:cs typeface="Nunito"/>
              <a:sym typeface="Nunito"/>
            </a:endParaRPr>
          </a:p>
        </p:txBody>
      </p:sp>
      <p:sp>
        <p:nvSpPr>
          <p:cNvPr id="169" name="Google Shape;169;p17"/>
          <p:cNvSpPr/>
          <p:nvPr/>
        </p:nvSpPr>
        <p:spPr>
          <a:xfrm>
            <a:off x="6995160" y="2468880"/>
            <a:ext cx="411600" cy="320100"/>
          </a:xfrm>
          <a:prstGeom prst="roundRect">
            <a:avLst>
              <a:gd fmla="val 22857" name="adj"/>
            </a:avLst>
          </a:prstGeom>
          <a:solidFill>
            <a:srgbClr val="1A1A2E"/>
          </a:solidFill>
          <a:ln cap="flat" cmpd="sng" w="15225">
            <a:solidFill>
              <a:srgbClr val="0F9E7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170" name="Google Shape;170;p17"/>
          <p:cNvSpPr/>
          <p:nvPr/>
        </p:nvSpPr>
        <p:spPr>
          <a:xfrm>
            <a:off x="6995160" y="2468880"/>
            <a:ext cx="411600" cy="320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F9E75"/>
              </a:buClr>
              <a:buSzPts val="1400"/>
              <a:buFont typeface="Calibri"/>
              <a:buNone/>
            </a:pPr>
            <a:r>
              <a:rPr b="1" i="0" lang="en" sz="1400" u="none" cap="none" strike="noStrike">
                <a:solidFill>
                  <a:srgbClr val="0F9E75"/>
                </a:solidFill>
                <a:latin typeface="Nunito"/>
                <a:ea typeface="Nunito"/>
                <a:cs typeface="Nunito"/>
                <a:sym typeface="Nunito"/>
              </a:rPr>
              <a:t>T</a:t>
            </a:r>
            <a:endParaRPr i="0" sz="1400" u="none" cap="none" strike="noStrike">
              <a:solidFill>
                <a:schemeClr val="dk1"/>
              </a:solidFill>
              <a:latin typeface="Nunito"/>
              <a:ea typeface="Nunito"/>
              <a:cs typeface="Nunito"/>
              <a:sym typeface="Nunito"/>
            </a:endParaRPr>
          </a:p>
        </p:txBody>
      </p:sp>
      <p:sp>
        <p:nvSpPr>
          <p:cNvPr id="171" name="Google Shape;171;p17"/>
          <p:cNvSpPr/>
          <p:nvPr/>
        </p:nvSpPr>
        <p:spPr>
          <a:xfrm>
            <a:off x="7498080" y="2468880"/>
            <a:ext cx="411600" cy="320100"/>
          </a:xfrm>
          <a:prstGeom prst="roundRect">
            <a:avLst>
              <a:gd fmla="val 22857" name="adj"/>
            </a:avLst>
          </a:prstGeom>
          <a:solidFill>
            <a:srgbClr val="1A1A2E"/>
          </a:solidFill>
          <a:ln cap="flat" cmpd="sng" w="15225">
            <a:solidFill>
              <a:srgbClr val="D85A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172" name="Google Shape;172;p17"/>
          <p:cNvSpPr/>
          <p:nvPr/>
        </p:nvSpPr>
        <p:spPr>
          <a:xfrm>
            <a:off x="7498080" y="2468880"/>
            <a:ext cx="411600" cy="320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85A30"/>
              </a:buClr>
              <a:buSzPts val="1400"/>
              <a:buFont typeface="Calibri"/>
              <a:buNone/>
            </a:pPr>
            <a:r>
              <a:rPr b="1" i="0" lang="en" sz="1400" u="none" cap="none" strike="noStrike">
                <a:solidFill>
                  <a:srgbClr val="D85A30"/>
                </a:solidFill>
                <a:latin typeface="Nunito"/>
                <a:ea typeface="Nunito"/>
                <a:cs typeface="Nunito"/>
                <a:sym typeface="Nunito"/>
              </a:rPr>
              <a:t>F</a:t>
            </a:r>
            <a:endParaRPr i="0" sz="1400" u="none" cap="none" strike="noStrike">
              <a:solidFill>
                <a:schemeClr val="dk1"/>
              </a:solidFill>
              <a:latin typeface="Nunito"/>
              <a:ea typeface="Nunito"/>
              <a:cs typeface="Nunito"/>
              <a:sym typeface="Nunito"/>
            </a:endParaRPr>
          </a:p>
        </p:txBody>
      </p:sp>
      <p:sp>
        <p:nvSpPr>
          <p:cNvPr id="173" name="Google Shape;173;p17"/>
          <p:cNvSpPr/>
          <p:nvPr/>
        </p:nvSpPr>
        <p:spPr>
          <a:xfrm>
            <a:off x="457200" y="2907792"/>
            <a:ext cx="8229600" cy="429900"/>
          </a:xfrm>
          <a:prstGeom prst="roundRect">
            <a:avLst>
              <a:gd fmla="val 17021" name="adj"/>
            </a:avLst>
          </a:prstGeom>
          <a:solidFill>
            <a:srgbClr val="0C2A4A"/>
          </a:solidFill>
          <a:ln cap="flat" cmpd="sng" w="9525">
            <a:solidFill>
              <a:srgbClr val="2A2A4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174" name="Google Shape;174;p17"/>
          <p:cNvSpPr/>
          <p:nvPr/>
        </p:nvSpPr>
        <p:spPr>
          <a:xfrm>
            <a:off x="566924" y="2907800"/>
            <a:ext cx="411600" cy="429900"/>
          </a:xfrm>
          <a:prstGeom prst="rect">
            <a:avLst/>
          </a:prstGeom>
          <a:solidFill>
            <a:srgbClr val="0C2A4A"/>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A0A0C0"/>
              </a:buClr>
              <a:buSzPts val="1400"/>
              <a:buFont typeface="Calibri"/>
              <a:buNone/>
            </a:pPr>
            <a:r>
              <a:rPr b="1" i="0" lang="en" sz="1400" u="none" cap="none" strike="noStrike">
                <a:solidFill>
                  <a:srgbClr val="A0A0C0"/>
                </a:solidFill>
                <a:latin typeface="Nunito"/>
                <a:ea typeface="Nunito"/>
                <a:cs typeface="Nunito"/>
                <a:sym typeface="Nunito"/>
              </a:rPr>
              <a:t>3.</a:t>
            </a:r>
            <a:endParaRPr i="0" sz="1400" u="none" cap="none" strike="noStrike">
              <a:solidFill>
                <a:schemeClr val="dk1"/>
              </a:solidFill>
              <a:latin typeface="Nunito"/>
              <a:ea typeface="Nunito"/>
              <a:cs typeface="Nunito"/>
              <a:sym typeface="Nunito"/>
            </a:endParaRPr>
          </a:p>
        </p:txBody>
      </p:sp>
      <p:sp>
        <p:nvSpPr>
          <p:cNvPr id="175" name="Google Shape;175;p17"/>
          <p:cNvSpPr/>
          <p:nvPr/>
        </p:nvSpPr>
        <p:spPr>
          <a:xfrm>
            <a:off x="932688" y="2907792"/>
            <a:ext cx="5943600" cy="429900"/>
          </a:xfrm>
          <a:prstGeom prst="rect">
            <a:avLst/>
          </a:prstGeom>
          <a:solidFill>
            <a:srgbClr val="0C2A4A"/>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E8E8F0"/>
              </a:buClr>
              <a:buSzPts val="1400"/>
              <a:buFont typeface="Calibri"/>
              <a:buNone/>
            </a:pPr>
            <a:r>
              <a:rPr i="0" lang="en" sz="1400" u="none" cap="none" strike="noStrike">
                <a:solidFill>
                  <a:srgbClr val="E8E8F0"/>
                </a:solidFill>
                <a:latin typeface="Nunito"/>
                <a:ea typeface="Nunito"/>
                <a:cs typeface="Nunito"/>
                <a:sym typeface="Nunito"/>
              </a:rPr>
              <a:t>The transformer processes words one at a time, in order.</a:t>
            </a:r>
            <a:endParaRPr i="0" sz="1400" u="none" cap="none" strike="noStrike">
              <a:solidFill>
                <a:schemeClr val="dk1"/>
              </a:solidFill>
              <a:latin typeface="Nunito"/>
              <a:ea typeface="Nunito"/>
              <a:cs typeface="Nunito"/>
              <a:sym typeface="Nunito"/>
            </a:endParaRPr>
          </a:p>
        </p:txBody>
      </p:sp>
      <p:sp>
        <p:nvSpPr>
          <p:cNvPr id="176" name="Google Shape;176;p17"/>
          <p:cNvSpPr/>
          <p:nvPr/>
        </p:nvSpPr>
        <p:spPr>
          <a:xfrm>
            <a:off x="6995160" y="2962656"/>
            <a:ext cx="411600" cy="320100"/>
          </a:xfrm>
          <a:prstGeom prst="roundRect">
            <a:avLst>
              <a:gd fmla="val 22857" name="adj"/>
            </a:avLst>
          </a:prstGeom>
          <a:solidFill>
            <a:srgbClr val="1A1A2E"/>
          </a:solidFill>
          <a:ln cap="flat" cmpd="sng" w="15225">
            <a:solidFill>
              <a:srgbClr val="0F9E7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177" name="Google Shape;177;p17"/>
          <p:cNvSpPr/>
          <p:nvPr/>
        </p:nvSpPr>
        <p:spPr>
          <a:xfrm>
            <a:off x="6995160" y="2962656"/>
            <a:ext cx="411600" cy="320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F9E75"/>
              </a:buClr>
              <a:buSzPts val="1400"/>
              <a:buFont typeface="Calibri"/>
              <a:buNone/>
            </a:pPr>
            <a:r>
              <a:rPr b="1" i="0" lang="en" sz="1400" u="none" cap="none" strike="noStrike">
                <a:solidFill>
                  <a:srgbClr val="0F9E75"/>
                </a:solidFill>
                <a:latin typeface="Nunito"/>
                <a:ea typeface="Nunito"/>
                <a:cs typeface="Nunito"/>
                <a:sym typeface="Nunito"/>
              </a:rPr>
              <a:t>T</a:t>
            </a:r>
            <a:endParaRPr i="0" sz="1400" u="none" cap="none" strike="noStrike">
              <a:solidFill>
                <a:schemeClr val="dk1"/>
              </a:solidFill>
              <a:latin typeface="Nunito"/>
              <a:ea typeface="Nunito"/>
              <a:cs typeface="Nunito"/>
              <a:sym typeface="Nunito"/>
            </a:endParaRPr>
          </a:p>
        </p:txBody>
      </p:sp>
      <p:sp>
        <p:nvSpPr>
          <p:cNvPr id="178" name="Google Shape;178;p17"/>
          <p:cNvSpPr/>
          <p:nvPr/>
        </p:nvSpPr>
        <p:spPr>
          <a:xfrm>
            <a:off x="7498080" y="2962656"/>
            <a:ext cx="411600" cy="320100"/>
          </a:xfrm>
          <a:prstGeom prst="roundRect">
            <a:avLst>
              <a:gd fmla="val 22857" name="adj"/>
            </a:avLst>
          </a:prstGeom>
          <a:solidFill>
            <a:srgbClr val="1A1A2E"/>
          </a:solidFill>
          <a:ln cap="flat" cmpd="sng" w="15225">
            <a:solidFill>
              <a:srgbClr val="D85A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179" name="Google Shape;179;p17"/>
          <p:cNvSpPr/>
          <p:nvPr/>
        </p:nvSpPr>
        <p:spPr>
          <a:xfrm>
            <a:off x="7498080" y="2962656"/>
            <a:ext cx="411600" cy="320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85A30"/>
              </a:buClr>
              <a:buSzPts val="1400"/>
              <a:buFont typeface="Calibri"/>
              <a:buNone/>
            </a:pPr>
            <a:r>
              <a:rPr b="1" i="0" lang="en" sz="1400" u="none" cap="none" strike="noStrike">
                <a:solidFill>
                  <a:srgbClr val="D85A30"/>
                </a:solidFill>
                <a:latin typeface="Nunito"/>
                <a:ea typeface="Nunito"/>
                <a:cs typeface="Nunito"/>
                <a:sym typeface="Nunito"/>
              </a:rPr>
              <a:t>F</a:t>
            </a:r>
            <a:endParaRPr i="0" sz="1400" u="none" cap="none" strike="noStrike">
              <a:solidFill>
                <a:schemeClr val="dk1"/>
              </a:solidFill>
              <a:latin typeface="Nunito"/>
              <a:ea typeface="Nunito"/>
              <a:cs typeface="Nunito"/>
              <a:sym typeface="Nunito"/>
            </a:endParaRPr>
          </a:p>
        </p:txBody>
      </p:sp>
      <p:sp>
        <p:nvSpPr>
          <p:cNvPr id="180" name="Google Shape;180;p17"/>
          <p:cNvSpPr/>
          <p:nvPr/>
        </p:nvSpPr>
        <p:spPr>
          <a:xfrm>
            <a:off x="457200" y="3401568"/>
            <a:ext cx="8229600" cy="429900"/>
          </a:xfrm>
          <a:prstGeom prst="roundRect">
            <a:avLst>
              <a:gd fmla="val 17021" name="adj"/>
            </a:avLst>
          </a:prstGeom>
          <a:solidFill>
            <a:srgbClr val="0C2A4A"/>
          </a:solidFill>
          <a:ln cap="flat" cmpd="sng" w="9525">
            <a:solidFill>
              <a:srgbClr val="2A2A4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181" name="Google Shape;181;p17"/>
          <p:cNvSpPr/>
          <p:nvPr/>
        </p:nvSpPr>
        <p:spPr>
          <a:xfrm>
            <a:off x="566924" y="3401575"/>
            <a:ext cx="479100" cy="429900"/>
          </a:xfrm>
          <a:prstGeom prst="rect">
            <a:avLst/>
          </a:prstGeom>
          <a:solidFill>
            <a:srgbClr val="0C2A4A"/>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A0A0C0"/>
              </a:buClr>
              <a:buSzPts val="1400"/>
              <a:buFont typeface="Calibri"/>
              <a:buNone/>
            </a:pPr>
            <a:r>
              <a:rPr b="1" i="0" lang="en" sz="1400" u="none" cap="none" strike="noStrike">
                <a:solidFill>
                  <a:srgbClr val="A0A0C0"/>
                </a:solidFill>
                <a:latin typeface="Nunito"/>
                <a:ea typeface="Nunito"/>
                <a:cs typeface="Nunito"/>
                <a:sym typeface="Nunito"/>
              </a:rPr>
              <a:t>4.</a:t>
            </a:r>
            <a:endParaRPr i="0" sz="1400" u="none" cap="none" strike="noStrike">
              <a:solidFill>
                <a:schemeClr val="dk1"/>
              </a:solidFill>
              <a:latin typeface="Nunito"/>
              <a:ea typeface="Nunito"/>
              <a:cs typeface="Nunito"/>
              <a:sym typeface="Nunito"/>
            </a:endParaRPr>
          </a:p>
        </p:txBody>
      </p:sp>
      <p:sp>
        <p:nvSpPr>
          <p:cNvPr id="182" name="Google Shape;182;p17"/>
          <p:cNvSpPr/>
          <p:nvPr/>
        </p:nvSpPr>
        <p:spPr>
          <a:xfrm>
            <a:off x="932688" y="3401568"/>
            <a:ext cx="5943600" cy="429900"/>
          </a:xfrm>
          <a:prstGeom prst="rect">
            <a:avLst/>
          </a:prstGeom>
          <a:solidFill>
            <a:srgbClr val="0C2A4A"/>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E8E8F0"/>
              </a:buClr>
              <a:buSzPts val="1400"/>
              <a:buFont typeface="Calibri"/>
              <a:buNone/>
            </a:pPr>
            <a:r>
              <a:rPr i="0" lang="en" sz="1400" u="none" cap="none" strike="noStrike">
                <a:solidFill>
                  <a:srgbClr val="E8E8F0"/>
                </a:solidFill>
                <a:latin typeface="Nunito"/>
                <a:ea typeface="Nunito"/>
                <a:cs typeface="Nunito"/>
                <a:sym typeface="Nunito"/>
              </a:rPr>
              <a:t>"Bank" in "river bank" and "bank account" have identical embeddings.</a:t>
            </a:r>
            <a:endParaRPr i="0" sz="1400" u="none" cap="none" strike="noStrike">
              <a:solidFill>
                <a:schemeClr val="dk1"/>
              </a:solidFill>
              <a:latin typeface="Nunito"/>
              <a:ea typeface="Nunito"/>
              <a:cs typeface="Nunito"/>
              <a:sym typeface="Nunito"/>
            </a:endParaRPr>
          </a:p>
        </p:txBody>
      </p:sp>
      <p:sp>
        <p:nvSpPr>
          <p:cNvPr id="183" name="Google Shape;183;p17"/>
          <p:cNvSpPr/>
          <p:nvPr/>
        </p:nvSpPr>
        <p:spPr>
          <a:xfrm>
            <a:off x="6995160" y="3456432"/>
            <a:ext cx="411600" cy="320100"/>
          </a:xfrm>
          <a:prstGeom prst="roundRect">
            <a:avLst>
              <a:gd fmla="val 22857" name="adj"/>
            </a:avLst>
          </a:prstGeom>
          <a:solidFill>
            <a:srgbClr val="1A1A2E"/>
          </a:solidFill>
          <a:ln cap="flat" cmpd="sng" w="15225">
            <a:solidFill>
              <a:srgbClr val="0F9E7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184" name="Google Shape;184;p17"/>
          <p:cNvSpPr/>
          <p:nvPr/>
        </p:nvSpPr>
        <p:spPr>
          <a:xfrm>
            <a:off x="6995160" y="3456432"/>
            <a:ext cx="411600" cy="320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F9E75"/>
              </a:buClr>
              <a:buSzPts val="1400"/>
              <a:buFont typeface="Calibri"/>
              <a:buNone/>
            </a:pPr>
            <a:r>
              <a:rPr b="1" i="0" lang="en" sz="1400" u="none" cap="none" strike="noStrike">
                <a:solidFill>
                  <a:srgbClr val="0F9E75"/>
                </a:solidFill>
                <a:latin typeface="Nunito"/>
                <a:ea typeface="Nunito"/>
                <a:cs typeface="Nunito"/>
                <a:sym typeface="Nunito"/>
              </a:rPr>
              <a:t>T</a:t>
            </a:r>
            <a:endParaRPr i="0" sz="1400" u="none" cap="none" strike="noStrike">
              <a:solidFill>
                <a:schemeClr val="dk1"/>
              </a:solidFill>
              <a:latin typeface="Nunito"/>
              <a:ea typeface="Nunito"/>
              <a:cs typeface="Nunito"/>
              <a:sym typeface="Nunito"/>
            </a:endParaRPr>
          </a:p>
        </p:txBody>
      </p:sp>
      <p:sp>
        <p:nvSpPr>
          <p:cNvPr id="185" name="Google Shape;185;p17"/>
          <p:cNvSpPr/>
          <p:nvPr/>
        </p:nvSpPr>
        <p:spPr>
          <a:xfrm>
            <a:off x="7498080" y="3456432"/>
            <a:ext cx="411600" cy="320100"/>
          </a:xfrm>
          <a:prstGeom prst="roundRect">
            <a:avLst>
              <a:gd fmla="val 22857" name="adj"/>
            </a:avLst>
          </a:prstGeom>
          <a:solidFill>
            <a:srgbClr val="1A1A2E"/>
          </a:solidFill>
          <a:ln cap="flat" cmpd="sng" w="15225">
            <a:solidFill>
              <a:srgbClr val="D85A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186" name="Google Shape;186;p17"/>
          <p:cNvSpPr/>
          <p:nvPr/>
        </p:nvSpPr>
        <p:spPr>
          <a:xfrm>
            <a:off x="7498080" y="3456432"/>
            <a:ext cx="411600" cy="320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85A30"/>
              </a:buClr>
              <a:buSzPts val="1400"/>
              <a:buFont typeface="Calibri"/>
              <a:buNone/>
            </a:pPr>
            <a:r>
              <a:rPr b="1" i="0" lang="en" sz="1400" u="none" cap="none" strike="noStrike">
                <a:solidFill>
                  <a:srgbClr val="D85A30"/>
                </a:solidFill>
                <a:latin typeface="Nunito"/>
                <a:ea typeface="Nunito"/>
                <a:cs typeface="Nunito"/>
                <a:sym typeface="Nunito"/>
              </a:rPr>
              <a:t>F</a:t>
            </a:r>
            <a:endParaRPr i="0" sz="1400" u="none" cap="none" strike="noStrike">
              <a:solidFill>
                <a:schemeClr val="dk1"/>
              </a:solidFill>
              <a:latin typeface="Nunito"/>
              <a:ea typeface="Nunito"/>
              <a:cs typeface="Nunito"/>
              <a:sym typeface="Nunito"/>
            </a:endParaRPr>
          </a:p>
        </p:txBody>
      </p:sp>
      <p:sp>
        <p:nvSpPr>
          <p:cNvPr id="187" name="Google Shape;187;p17"/>
          <p:cNvSpPr/>
          <p:nvPr/>
        </p:nvSpPr>
        <p:spPr>
          <a:xfrm>
            <a:off x="457200" y="3895344"/>
            <a:ext cx="8229600" cy="429900"/>
          </a:xfrm>
          <a:prstGeom prst="roundRect">
            <a:avLst>
              <a:gd fmla="val 17021" name="adj"/>
            </a:avLst>
          </a:prstGeom>
          <a:solidFill>
            <a:srgbClr val="0C2A4A"/>
          </a:solidFill>
          <a:ln cap="flat" cmpd="sng" w="9525">
            <a:solidFill>
              <a:srgbClr val="2A2A4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188" name="Google Shape;188;p17"/>
          <p:cNvSpPr/>
          <p:nvPr/>
        </p:nvSpPr>
        <p:spPr>
          <a:xfrm>
            <a:off x="566924" y="3895350"/>
            <a:ext cx="411600" cy="429900"/>
          </a:xfrm>
          <a:prstGeom prst="rect">
            <a:avLst/>
          </a:prstGeom>
          <a:solidFill>
            <a:srgbClr val="0C2A4A"/>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A0A0C0"/>
              </a:buClr>
              <a:buSzPts val="1400"/>
              <a:buFont typeface="Calibri"/>
              <a:buNone/>
            </a:pPr>
            <a:r>
              <a:rPr b="1" i="0" lang="en" sz="1400" u="none" cap="none" strike="noStrike">
                <a:solidFill>
                  <a:srgbClr val="A0A0C0"/>
                </a:solidFill>
                <a:latin typeface="Nunito"/>
                <a:ea typeface="Nunito"/>
                <a:cs typeface="Nunito"/>
                <a:sym typeface="Nunito"/>
              </a:rPr>
              <a:t>5.</a:t>
            </a:r>
            <a:endParaRPr i="0" sz="1400" u="none" cap="none" strike="noStrike">
              <a:solidFill>
                <a:schemeClr val="dk1"/>
              </a:solidFill>
              <a:latin typeface="Nunito"/>
              <a:ea typeface="Nunito"/>
              <a:cs typeface="Nunito"/>
              <a:sym typeface="Nunito"/>
            </a:endParaRPr>
          </a:p>
        </p:txBody>
      </p:sp>
      <p:sp>
        <p:nvSpPr>
          <p:cNvPr id="189" name="Google Shape;189;p17"/>
          <p:cNvSpPr/>
          <p:nvPr/>
        </p:nvSpPr>
        <p:spPr>
          <a:xfrm>
            <a:off x="932688" y="3895344"/>
            <a:ext cx="5943600" cy="429900"/>
          </a:xfrm>
          <a:prstGeom prst="rect">
            <a:avLst/>
          </a:prstGeom>
          <a:solidFill>
            <a:srgbClr val="0C2A4A"/>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E8E8F0"/>
              </a:buClr>
              <a:buSzPts val="1400"/>
              <a:buFont typeface="Calibri"/>
              <a:buNone/>
            </a:pPr>
            <a:r>
              <a:rPr i="0" lang="en" sz="1400" u="none" cap="none" strike="noStrike">
                <a:solidFill>
                  <a:srgbClr val="E8E8F0"/>
                </a:solidFill>
                <a:latin typeface="Nunito"/>
                <a:ea typeface="Nunito"/>
                <a:cs typeface="Nunito"/>
                <a:sym typeface="Nunito"/>
              </a:rPr>
              <a:t>A higher probability score means the model is more confident about the next word.</a:t>
            </a:r>
            <a:endParaRPr i="0" sz="1400" u="none" cap="none" strike="noStrike">
              <a:solidFill>
                <a:schemeClr val="dk1"/>
              </a:solidFill>
              <a:latin typeface="Nunito"/>
              <a:ea typeface="Nunito"/>
              <a:cs typeface="Nunito"/>
              <a:sym typeface="Nunito"/>
            </a:endParaRPr>
          </a:p>
        </p:txBody>
      </p:sp>
      <p:sp>
        <p:nvSpPr>
          <p:cNvPr id="190" name="Google Shape;190;p17"/>
          <p:cNvSpPr/>
          <p:nvPr/>
        </p:nvSpPr>
        <p:spPr>
          <a:xfrm>
            <a:off x="6995160" y="3950208"/>
            <a:ext cx="411600" cy="320100"/>
          </a:xfrm>
          <a:prstGeom prst="roundRect">
            <a:avLst>
              <a:gd fmla="val 22857" name="adj"/>
            </a:avLst>
          </a:prstGeom>
          <a:solidFill>
            <a:srgbClr val="1A1A2E"/>
          </a:solidFill>
          <a:ln cap="flat" cmpd="sng" w="15225">
            <a:solidFill>
              <a:srgbClr val="0F9E7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191" name="Google Shape;191;p17"/>
          <p:cNvSpPr/>
          <p:nvPr/>
        </p:nvSpPr>
        <p:spPr>
          <a:xfrm>
            <a:off x="6995160" y="3950208"/>
            <a:ext cx="411600" cy="320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F9E75"/>
              </a:buClr>
              <a:buSzPts val="1400"/>
              <a:buFont typeface="Calibri"/>
              <a:buNone/>
            </a:pPr>
            <a:r>
              <a:rPr b="1" i="0" lang="en" sz="1400" u="none" cap="none" strike="noStrike">
                <a:solidFill>
                  <a:srgbClr val="0F9E75"/>
                </a:solidFill>
                <a:latin typeface="Nunito"/>
                <a:ea typeface="Nunito"/>
                <a:cs typeface="Nunito"/>
                <a:sym typeface="Nunito"/>
              </a:rPr>
              <a:t>T</a:t>
            </a:r>
            <a:endParaRPr i="0" sz="1400" u="none" cap="none" strike="noStrike">
              <a:solidFill>
                <a:schemeClr val="dk1"/>
              </a:solidFill>
              <a:latin typeface="Nunito"/>
              <a:ea typeface="Nunito"/>
              <a:cs typeface="Nunito"/>
              <a:sym typeface="Nunito"/>
            </a:endParaRPr>
          </a:p>
        </p:txBody>
      </p:sp>
      <p:sp>
        <p:nvSpPr>
          <p:cNvPr id="192" name="Google Shape;192;p17"/>
          <p:cNvSpPr/>
          <p:nvPr/>
        </p:nvSpPr>
        <p:spPr>
          <a:xfrm>
            <a:off x="7498080" y="3950208"/>
            <a:ext cx="411600" cy="320100"/>
          </a:xfrm>
          <a:prstGeom prst="roundRect">
            <a:avLst>
              <a:gd fmla="val 22857" name="adj"/>
            </a:avLst>
          </a:prstGeom>
          <a:solidFill>
            <a:srgbClr val="1A1A2E"/>
          </a:solidFill>
          <a:ln cap="flat" cmpd="sng" w="15225">
            <a:solidFill>
              <a:srgbClr val="D85A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193" name="Google Shape;193;p17"/>
          <p:cNvSpPr/>
          <p:nvPr/>
        </p:nvSpPr>
        <p:spPr>
          <a:xfrm>
            <a:off x="7498080" y="3950208"/>
            <a:ext cx="411600" cy="320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85A30"/>
              </a:buClr>
              <a:buSzPts val="1400"/>
              <a:buFont typeface="Calibri"/>
              <a:buNone/>
            </a:pPr>
            <a:r>
              <a:rPr b="1" i="0" lang="en" sz="1400" u="none" cap="none" strike="noStrike">
                <a:solidFill>
                  <a:srgbClr val="D85A30"/>
                </a:solidFill>
                <a:latin typeface="Nunito"/>
                <a:ea typeface="Nunito"/>
                <a:cs typeface="Nunito"/>
                <a:sym typeface="Nunito"/>
              </a:rPr>
              <a:t>F</a:t>
            </a:r>
            <a:endParaRPr i="0" sz="1400" u="none" cap="none" strike="noStrike">
              <a:solidFill>
                <a:schemeClr val="dk1"/>
              </a:solidFill>
              <a:latin typeface="Nunito"/>
              <a:ea typeface="Nunito"/>
              <a:cs typeface="Nunito"/>
              <a:sym typeface="Nunito"/>
            </a:endParaRPr>
          </a:p>
        </p:txBody>
      </p:sp>
      <p:sp>
        <p:nvSpPr>
          <p:cNvPr id="194" name="Google Shape;194;p17"/>
          <p:cNvSpPr/>
          <p:nvPr/>
        </p:nvSpPr>
        <p:spPr>
          <a:xfrm>
            <a:off x="457200" y="4389120"/>
            <a:ext cx="8229600" cy="429900"/>
          </a:xfrm>
          <a:prstGeom prst="roundRect">
            <a:avLst>
              <a:gd fmla="val 17021" name="adj"/>
            </a:avLst>
          </a:prstGeom>
          <a:solidFill>
            <a:srgbClr val="0C2A4A"/>
          </a:solidFill>
          <a:ln cap="flat" cmpd="sng" w="9525">
            <a:solidFill>
              <a:srgbClr val="2A2A4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195" name="Google Shape;195;p17"/>
          <p:cNvSpPr/>
          <p:nvPr/>
        </p:nvSpPr>
        <p:spPr>
          <a:xfrm>
            <a:off x="566924" y="4389125"/>
            <a:ext cx="411600" cy="429900"/>
          </a:xfrm>
          <a:prstGeom prst="rect">
            <a:avLst/>
          </a:prstGeom>
          <a:solidFill>
            <a:srgbClr val="0C2A4A"/>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A0A0C0"/>
              </a:buClr>
              <a:buSzPts val="1400"/>
              <a:buFont typeface="Calibri"/>
              <a:buNone/>
            </a:pPr>
            <a:r>
              <a:rPr b="1" i="0" lang="en" sz="1400" u="none" cap="none" strike="noStrike">
                <a:solidFill>
                  <a:srgbClr val="A0A0C0"/>
                </a:solidFill>
                <a:latin typeface="Nunito"/>
                <a:ea typeface="Nunito"/>
                <a:cs typeface="Nunito"/>
                <a:sym typeface="Nunito"/>
              </a:rPr>
              <a:t>6.</a:t>
            </a:r>
            <a:endParaRPr i="0" sz="1400" u="none" cap="none" strike="noStrike">
              <a:solidFill>
                <a:schemeClr val="dk1"/>
              </a:solidFill>
              <a:latin typeface="Nunito"/>
              <a:ea typeface="Nunito"/>
              <a:cs typeface="Nunito"/>
              <a:sym typeface="Nunito"/>
            </a:endParaRPr>
          </a:p>
        </p:txBody>
      </p:sp>
      <p:sp>
        <p:nvSpPr>
          <p:cNvPr id="196" name="Google Shape;196;p17"/>
          <p:cNvSpPr/>
          <p:nvPr/>
        </p:nvSpPr>
        <p:spPr>
          <a:xfrm>
            <a:off x="932688" y="4389120"/>
            <a:ext cx="5943600" cy="429900"/>
          </a:xfrm>
          <a:prstGeom prst="rect">
            <a:avLst/>
          </a:prstGeom>
          <a:solidFill>
            <a:srgbClr val="0C2A4A"/>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E8E8F0"/>
              </a:buClr>
              <a:buSzPts val="1400"/>
              <a:buFont typeface="Calibri"/>
              <a:buNone/>
            </a:pPr>
            <a:r>
              <a:rPr i="0" lang="en" sz="1400" u="none" cap="none" strike="noStrike">
                <a:solidFill>
                  <a:srgbClr val="E8E8F0"/>
                </a:solidFill>
                <a:latin typeface="Nunito"/>
                <a:ea typeface="Nunito"/>
                <a:cs typeface="Nunito"/>
                <a:sym typeface="Nunito"/>
              </a:rPr>
              <a:t>Tokenisation happens after the transformer.</a:t>
            </a:r>
            <a:endParaRPr i="0" sz="1400" u="none" cap="none" strike="noStrike">
              <a:solidFill>
                <a:schemeClr val="dk1"/>
              </a:solidFill>
              <a:latin typeface="Nunito"/>
              <a:ea typeface="Nunito"/>
              <a:cs typeface="Nunito"/>
              <a:sym typeface="Nunito"/>
            </a:endParaRPr>
          </a:p>
        </p:txBody>
      </p:sp>
      <p:sp>
        <p:nvSpPr>
          <p:cNvPr id="197" name="Google Shape;197;p17"/>
          <p:cNvSpPr/>
          <p:nvPr/>
        </p:nvSpPr>
        <p:spPr>
          <a:xfrm>
            <a:off x="6995160" y="4443984"/>
            <a:ext cx="411600" cy="320100"/>
          </a:xfrm>
          <a:prstGeom prst="roundRect">
            <a:avLst>
              <a:gd fmla="val 22857" name="adj"/>
            </a:avLst>
          </a:prstGeom>
          <a:solidFill>
            <a:srgbClr val="1A1A2E"/>
          </a:solidFill>
          <a:ln cap="flat" cmpd="sng" w="15225">
            <a:solidFill>
              <a:srgbClr val="0F9E7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198" name="Google Shape;198;p17"/>
          <p:cNvSpPr/>
          <p:nvPr/>
        </p:nvSpPr>
        <p:spPr>
          <a:xfrm>
            <a:off x="6995160" y="4443984"/>
            <a:ext cx="411600" cy="320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F9E75"/>
              </a:buClr>
              <a:buSzPts val="1400"/>
              <a:buFont typeface="Calibri"/>
              <a:buNone/>
            </a:pPr>
            <a:r>
              <a:rPr b="1" i="0" lang="en" sz="1400" u="none" cap="none" strike="noStrike">
                <a:solidFill>
                  <a:srgbClr val="0F9E75"/>
                </a:solidFill>
                <a:latin typeface="Nunito"/>
                <a:ea typeface="Nunito"/>
                <a:cs typeface="Nunito"/>
                <a:sym typeface="Nunito"/>
              </a:rPr>
              <a:t>T</a:t>
            </a:r>
            <a:endParaRPr i="0" sz="1400" u="none" cap="none" strike="noStrike">
              <a:solidFill>
                <a:schemeClr val="dk1"/>
              </a:solidFill>
              <a:latin typeface="Nunito"/>
              <a:ea typeface="Nunito"/>
              <a:cs typeface="Nunito"/>
              <a:sym typeface="Nunito"/>
            </a:endParaRPr>
          </a:p>
        </p:txBody>
      </p:sp>
      <p:sp>
        <p:nvSpPr>
          <p:cNvPr id="199" name="Google Shape;199;p17"/>
          <p:cNvSpPr/>
          <p:nvPr/>
        </p:nvSpPr>
        <p:spPr>
          <a:xfrm>
            <a:off x="7498080" y="4443984"/>
            <a:ext cx="411600" cy="320100"/>
          </a:xfrm>
          <a:prstGeom prst="roundRect">
            <a:avLst>
              <a:gd fmla="val 22857" name="adj"/>
            </a:avLst>
          </a:prstGeom>
          <a:solidFill>
            <a:srgbClr val="1A1A2E"/>
          </a:solidFill>
          <a:ln cap="flat" cmpd="sng" w="15225">
            <a:solidFill>
              <a:srgbClr val="D85A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200" name="Google Shape;200;p17"/>
          <p:cNvSpPr/>
          <p:nvPr/>
        </p:nvSpPr>
        <p:spPr>
          <a:xfrm>
            <a:off x="7498080" y="4443984"/>
            <a:ext cx="411600" cy="320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85A30"/>
              </a:buClr>
              <a:buSzPts val="1400"/>
              <a:buFont typeface="Calibri"/>
              <a:buNone/>
            </a:pPr>
            <a:r>
              <a:rPr b="1" i="0" lang="en" sz="1400" u="none" cap="none" strike="noStrike">
                <a:solidFill>
                  <a:srgbClr val="D85A30"/>
                </a:solidFill>
                <a:latin typeface="Nunito"/>
                <a:ea typeface="Nunito"/>
                <a:cs typeface="Nunito"/>
                <a:sym typeface="Nunito"/>
              </a:rPr>
              <a:t>F</a:t>
            </a:r>
            <a:endParaRPr i="0" sz="1400" u="none" cap="none" strike="noStrike">
              <a:solidFill>
                <a:schemeClr val="dk1"/>
              </a:solidFill>
              <a:latin typeface="Nunito"/>
              <a:ea typeface="Nunito"/>
              <a:cs typeface="Nunito"/>
              <a:sym typeface="Nunito"/>
            </a:endParaRPr>
          </a:p>
        </p:txBody>
      </p:sp>
      <p:sp>
        <p:nvSpPr>
          <p:cNvPr id="201" name="Google Shape;201;p17"/>
          <p:cNvSpPr txBox="1"/>
          <p:nvPr>
            <p:ph type="title"/>
          </p:nvPr>
        </p:nvSpPr>
        <p:spPr>
          <a:xfrm>
            <a:off x="457200" y="365150"/>
            <a:ext cx="8520600" cy="615600"/>
          </a:xfrm>
          <a:prstGeom prst="rect">
            <a:avLst/>
          </a:prstGeom>
        </p:spPr>
        <p:txBody>
          <a:bodyPr anchorCtr="0" anchor="ctr" bIns="91425" lIns="91425" spcFirstLastPara="1" rIns="91425" wrap="square" tIns="91425">
            <a:spAutoFit/>
          </a:bodyPr>
          <a:lstStyle/>
          <a:p>
            <a:pPr indent="0" lvl="0" marL="0" rtl="0" algn="l">
              <a:spcBef>
                <a:spcPts val="0"/>
              </a:spcBef>
              <a:spcAft>
                <a:spcPts val="0"/>
              </a:spcAft>
              <a:buNone/>
            </a:pPr>
            <a:r>
              <a:rPr lang="en" sz="2800"/>
              <a:t>Recap Lesson 5: True or False?</a:t>
            </a:r>
            <a:endParaRPr sz="2800"/>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8" name="Shape 658"/>
        <p:cNvGrpSpPr/>
        <p:nvPr/>
      </p:nvGrpSpPr>
      <p:grpSpPr>
        <a:xfrm>
          <a:off x="0" y="0"/>
          <a:ext cx="0" cy="0"/>
          <a:chOff x="0" y="0"/>
          <a:chExt cx="0" cy="0"/>
        </a:xfrm>
      </p:grpSpPr>
      <p:sp>
        <p:nvSpPr>
          <p:cNvPr id="659" name="Google Shape;659;p62"/>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Cost of Using Proprietary Models</a:t>
            </a:r>
            <a:endParaRPr>
              <a:solidFill>
                <a:srgbClr val="25326F"/>
              </a:solidFill>
              <a:latin typeface="Francois One"/>
              <a:ea typeface="Francois One"/>
              <a:cs typeface="Francois One"/>
              <a:sym typeface="Francois One"/>
            </a:endParaRPr>
          </a:p>
        </p:txBody>
      </p:sp>
      <p:sp>
        <p:nvSpPr>
          <p:cNvPr id="660" name="Google Shape;660;p62"/>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661" name="Google Shape;661;p62"/>
          <p:cNvSpPr txBox="1"/>
          <p:nvPr>
            <p:ph idx="1" type="body"/>
          </p:nvPr>
        </p:nvSpPr>
        <p:spPr>
          <a:xfrm>
            <a:off x="311700" y="1161025"/>
            <a:ext cx="6274200" cy="379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t>Most big AI companies offer a free version with limitations. When you hit the free limit you either have to wait for it to reset or switch to a smaller model automatically.</a:t>
            </a:r>
            <a:endParaRPr sz="1600"/>
          </a:p>
          <a:p>
            <a:pPr indent="0" lvl="0" marL="0" rtl="0" algn="l">
              <a:spcBef>
                <a:spcPts val="1600"/>
              </a:spcBef>
              <a:spcAft>
                <a:spcPts val="0"/>
              </a:spcAft>
              <a:buNone/>
            </a:pPr>
            <a:r>
              <a:rPr lang="en" sz="1600"/>
              <a:t>For example, with ChatGPT-5.5, free users can send up to ~10 messages every 5 hours on the Thinking model, then they are switched to the smaller version of the model until the limit resets.</a:t>
            </a:r>
            <a:endParaRPr sz="1600"/>
          </a:p>
          <a:p>
            <a:pPr indent="0" lvl="0" marL="0" rtl="0" algn="l">
              <a:spcBef>
                <a:spcPts val="1600"/>
              </a:spcBef>
              <a:spcAft>
                <a:spcPts val="0"/>
              </a:spcAft>
              <a:buNone/>
            </a:pPr>
            <a:r>
              <a:rPr lang="en" sz="1600"/>
              <a:t>Both Claude and ChatGPT cost roughly $A30/month for the personal paid plan or around $300/month for serious or business users.</a:t>
            </a:r>
            <a:endParaRPr sz="1600"/>
          </a:p>
          <a:p>
            <a:pPr indent="0" lvl="0" marL="0" rtl="0" algn="l">
              <a:spcBef>
                <a:spcPts val="1600"/>
              </a:spcBef>
              <a:spcAft>
                <a:spcPts val="1600"/>
              </a:spcAft>
              <a:buClr>
                <a:schemeClr val="dk1"/>
              </a:buClr>
              <a:buSzPts val="1100"/>
              <a:buFont typeface="Arial"/>
              <a:buNone/>
            </a:pPr>
            <a:r>
              <a:t/>
            </a:r>
            <a:endParaRPr/>
          </a:p>
        </p:txBody>
      </p:sp>
      <p:sp>
        <p:nvSpPr>
          <p:cNvPr id="662" name="Google Shape;662;p62"/>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663" name="Google Shape;663;p62" title="alexander-grey-rItGZ4vquWk-unsplash.jpg"/>
          <p:cNvPicPr preferRelativeResize="0"/>
          <p:nvPr/>
        </p:nvPicPr>
        <p:blipFill>
          <a:blip r:embed="rId3">
            <a:alphaModFix/>
          </a:blip>
          <a:stretch>
            <a:fillRect/>
          </a:stretch>
        </p:blipFill>
        <p:spPr>
          <a:xfrm>
            <a:off x="6446765" y="1161025"/>
            <a:ext cx="2624952" cy="1749524"/>
          </a:xfrm>
          <a:prstGeom prst="rect">
            <a:avLst/>
          </a:prstGeom>
          <a:noFill/>
          <a:ln cap="flat" cmpd="sng" w="9525">
            <a:solidFill>
              <a:schemeClr val="accent2"/>
            </a:solidFill>
            <a:prstDash val="solid"/>
            <a:round/>
            <a:headEnd len="sm" w="sm" type="none"/>
            <a:tailEnd len="sm" w="sm" type="none"/>
          </a:ln>
        </p:spPr>
      </p:pic>
      <p:sp>
        <p:nvSpPr>
          <p:cNvPr id="664" name="Google Shape;664;p62"/>
          <p:cNvSpPr txBox="1"/>
          <p:nvPr/>
        </p:nvSpPr>
        <p:spPr>
          <a:xfrm>
            <a:off x="6446775" y="2910550"/>
            <a:ext cx="2625000" cy="393600"/>
          </a:xfrm>
          <a:prstGeom prst="rect">
            <a:avLst/>
          </a:prstGeom>
          <a:solidFill>
            <a:schemeClr val="dk2"/>
          </a:solidFill>
          <a:ln cap="flat" cmpd="sng" w="9525">
            <a:solidFill>
              <a:srgbClr val="595959"/>
            </a:solidFill>
            <a:prstDash val="solid"/>
            <a:round/>
            <a:headEnd len="sm" w="sm" type="none"/>
            <a:tailEnd len="sm" w="sm" type="none"/>
          </a:ln>
        </p:spPr>
        <p:txBody>
          <a:bodyPr anchorCtr="0" anchor="t" bIns="81450" lIns="81450" spcFirstLastPara="1" rIns="81450" wrap="square" tIns="81450">
            <a:noAutofit/>
          </a:bodyPr>
          <a:lstStyle/>
          <a:p>
            <a:pPr indent="0" lvl="0" marL="0" rtl="0" algn="l">
              <a:spcBef>
                <a:spcPts val="0"/>
              </a:spcBef>
              <a:spcAft>
                <a:spcPts val="0"/>
              </a:spcAft>
              <a:buNone/>
            </a:pPr>
            <a:r>
              <a:rPr lang="en" sz="1100">
                <a:solidFill>
                  <a:schemeClr val="lt1"/>
                </a:solidFill>
              </a:rPr>
              <a:t>Photo by</a:t>
            </a:r>
            <a:r>
              <a:rPr lang="en" sz="1100">
                <a:solidFill>
                  <a:schemeClr val="lt1"/>
                </a:solidFill>
                <a:uFill>
                  <a:noFill/>
                </a:uFill>
                <a:hlinkClick r:id="rId4">
                  <a:extLst>
                    <a:ext uri="{A12FA001-AC4F-418D-AE19-62706E023703}">
                      <ahyp:hlinkClr val="tx"/>
                    </a:ext>
                  </a:extLst>
                </a:hlinkClick>
              </a:rPr>
              <a:t> </a:t>
            </a:r>
            <a:r>
              <a:rPr lang="en" sz="1100" u="sng">
                <a:solidFill>
                  <a:schemeClr val="lt1"/>
                </a:solidFill>
                <a:hlinkClick r:id="rId5">
                  <a:extLst>
                    <a:ext uri="{A12FA001-AC4F-418D-AE19-62706E023703}">
                      <ahyp:hlinkClr val="tx"/>
                    </a:ext>
                  </a:extLst>
                </a:hlinkClick>
              </a:rPr>
              <a:t>Alexander Grey</a:t>
            </a:r>
            <a:r>
              <a:rPr lang="en" sz="1100">
                <a:solidFill>
                  <a:schemeClr val="lt1"/>
                </a:solidFill>
              </a:rPr>
              <a:t> on</a:t>
            </a:r>
            <a:r>
              <a:rPr lang="en" sz="1100">
                <a:solidFill>
                  <a:schemeClr val="lt1"/>
                </a:solidFill>
                <a:uFill>
                  <a:noFill/>
                </a:uFill>
                <a:hlinkClick r:id="rId6">
                  <a:extLst>
                    <a:ext uri="{A12FA001-AC4F-418D-AE19-62706E023703}">
                      <ahyp:hlinkClr val="tx"/>
                    </a:ext>
                  </a:extLst>
                </a:hlinkClick>
              </a:rPr>
              <a:t> </a:t>
            </a:r>
            <a:r>
              <a:rPr lang="en" sz="1100" u="sng">
                <a:solidFill>
                  <a:schemeClr val="lt1"/>
                </a:solidFill>
                <a:hlinkClick r:id="rId7">
                  <a:extLst>
                    <a:ext uri="{A12FA001-AC4F-418D-AE19-62706E023703}">
                      <ahyp:hlinkClr val="tx"/>
                    </a:ext>
                  </a:extLst>
                </a:hlinkClick>
              </a:rPr>
              <a:t>Unsplash</a:t>
            </a:r>
            <a:r>
              <a:rPr lang="en" sz="1100">
                <a:solidFill>
                  <a:schemeClr val="lt1"/>
                </a:solidFill>
              </a:rPr>
              <a:t> </a:t>
            </a:r>
            <a:endParaRPr sz="980">
              <a:solidFill>
                <a:schemeClr val="lt1"/>
              </a:solidFill>
              <a:latin typeface="Roboto"/>
              <a:ea typeface="Roboto"/>
              <a:cs typeface="Roboto"/>
              <a:sym typeface="Roboto"/>
            </a:endParaRPr>
          </a:p>
          <a:p>
            <a:pPr indent="0" lvl="0" marL="0" rtl="0" algn="l">
              <a:spcBef>
                <a:spcPts val="0"/>
              </a:spcBef>
              <a:spcAft>
                <a:spcPts val="0"/>
              </a:spcAft>
              <a:buNone/>
            </a:pPr>
            <a:r>
              <a:t/>
            </a:r>
            <a:endParaRPr sz="980">
              <a:solidFill>
                <a:schemeClr val="lt1"/>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8" name="Shape 668"/>
        <p:cNvGrpSpPr/>
        <p:nvPr/>
      </p:nvGrpSpPr>
      <p:grpSpPr>
        <a:xfrm>
          <a:off x="0" y="0"/>
          <a:ext cx="0" cy="0"/>
          <a:chOff x="0" y="0"/>
          <a:chExt cx="0" cy="0"/>
        </a:xfrm>
      </p:grpSpPr>
      <p:sp>
        <p:nvSpPr>
          <p:cNvPr id="669" name="Google Shape;669;p63"/>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Cost for Developers Using Proprietary Models</a:t>
            </a:r>
            <a:endParaRPr>
              <a:solidFill>
                <a:srgbClr val="25326F"/>
              </a:solidFill>
              <a:latin typeface="Francois One"/>
              <a:ea typeface="Francois One"/>
              <a:cs typeface="Francois One"/>
              <a:sym typeface="Francois One"/>
            </a:endParaRPr>
          </a:p>
        </p:txBody>
      </p:sp>
      <p:sp>
        <p:nvSpPr>
          <p:cNvPr id="670" name="Google Shape;670;p63"/>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671" name="Google Shape;671;p63"/>
          <p:cNvSpPr txBox="1"/>
          <p:nvPr>
            <p:ph idx="1" type="body"/>
          </p:nvPr>
        </p:nvSpPr>
        <p:spPr>
          <a:xfrm>
            <a:off x="4162900" y="1071700"/>
            <a:ext cx="4268400" cy="3791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t>For developers building apps, their programs send requests to the LLM and get a response back (called API calls)</a:t>
            </a:r>
            <a:endParaRPr sz="1600"/>
          </a:p>
          <a:p>
            <a:pPr indent="0" lvl="0" marL="0" rtl="0" algn="l">
              <a:spcBef>
                <a:spcPts val="1600"/>
              </a:spcBef>
              <a:spcAft>
                <a:spcPts val="0"/>
              </a:spcAft>
              <a:buNone/>
            </a:pPr>
            <a:r>
              <a:rPr lang="en" sz="1600"/>
              <a:t>The cost is per 1 million (M) tokens input (what you write) and output (what the model writes back), not per month. </a:t>
            </a:r>
            <a:endParaRPr sz="1600"/>
          </a:p>
          <a:p>
            <a:pPr indent="0" lvl="0" marL="0" rtl="0" algn="l">
              <a:spcBef>
                <a:spcPts val="1600"/>
              </a:spcBef>
              <a:spcAft>
                <a:spcPts val="1600"/>
              </a:spcAft>
              <a:buNone/>
            </a:pPr>
            <a:r>
              <a:rPr lang="en" sz="1600"/>
              <a:t>These prices can change when companies release new models or make their systems cheaper to run. </a:t>
            </a:r>
            <a:endParaRPr sz="1600"/>
          </a:p>
        </p:txBody>
      </p:sp>
      <p:sp>
        <p:nvSpPr>
          <p:cNvPr id="672" name="Google Shape;672;p63"/>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graphicFrame>
        <p:nvGraphicFramePr>
          <p:cNvPr id="673" name="Google Shape;673;p63"/>
          <p:cNvGraphicFramePr/>
          <p:nvPr/>
        </p:nvGraphicFramePr>
        <p:xfrm>
          <a:off x="311700" y="1211100"/>
          <a:ext cx="3000000" cy="3000000"/>
        </p:xfrm>
        <a:graphic>
          <a:graphicData uri="http://schemas.openxmlformats.org/drawingml/2006/table">
            <a:tbl>
              <a:tblPr>
                <a:noFill/>
                <a:tableStyleId>{DA184EC3-4DFE-44B2-86F7-A0582B138BEC}</a:tableStyleId>
              </a:tblPr>
              <a:tblGrid>
                <a:gridCol w="1199275"/>
                <a:gridCol w="1199275"/>
                <a:gridCol w="1199275"/>
              </a:tblGrid>
              <a:tr h="465775">
                <a:tc>
                  <a:txBody>
                    <a:bodyPr/>
                    <a:lstStyle/>
                    <a:p>
                      <a:pPr indent="0" lvl="0" marL="0" rtl="0" algn="l">
                        <a:spcBef>
                          <a:spcPts val="0"/>
                        </a:spcBef>
                        <a:spcAft>
                          <a:spcPts val="0"/>
                        </a:spcAft>
                        <a:buNone/>
                      </a:pPr>
                      <a:r>
                        <a:rPr b="1" lang="en">
                          <a:solidFill>
                            <a:schemeClr val="lt1"/>
                          </a:solidFill>
                          <a:latin typeface="Inter"/>
                          <a:ea typeface="Inter"/>
                          <a:cs typeface="Inter"/>
                          <a:sym typeface="Inter"/>
                        </a:rPr>
                        <a:t>Model</a:t>
                      </a:r>
                      <a:endParaRPr b="1">
                        <a:solidFill>
                          <a:schemeClr val="lt1"/>
                        </a:solidFill>
                        <a:latin typeface="Inter"/>
                        <a:ea typeface="Inter"/>
                        <a:cs typeface="Inter"/>
                        <a:sym typeface="Inter"/>
                      </a:endParaRPr>
                    </a:p>
                  </a:txBody>
                  <a:tcPr marT="91425" marB="91425" marR="91425" marL="91425">
                    <a:solidFill>
                      <a:schemeClr val="lt2"/>
                    </a:solidFill>
                  </a:tcPr>
                </a:tc>
                <a:tc>
                  <a:txBody>
                    <a:bodyPr/>
                    <a:lstStyle/>
                    <a:p>
                      <a:pPr indent="0" lvl="0" marL="0" rtl="0" algn="l">
                        <a:spcBef>
                          <a:spcPts val="0"/>
                        </a:spcBef>
                        <a:spcAft>
                          <a:spcPts val="0"/>
                        </a:spcAft>
                        <a:buNone/>
                      </a:pPr>
                      <a:r>
                        <a:rPr b="1" lang="en">
                          <a:solidFill>
                            <a:schemeClr val="lt1"/>
                          </a:solidFill>
                          <a:latin typeface="Inter"/>
                          <a:ea typeface="Inter"/>
                          <a:cs typeface="Inter"/>
                          <a:sym typeface="Inter"/>
                        </a:rPr>
                        <a:t>Input Price</a:t>
                      </a:r>
                      <a:endParaRPr b="1">
                        <a:solidFill>
                          <a:schemeClr val="lt1"/>
                        </a:solidFill>
                        <a:latin typeface="Inter"/>
                        <a:ea typeface="Inter"/>
                        <a:cs typeface="Inter"/>
                        <a:sym typeface="Inter"/>
                      </a:endParaRPr>
                    </a:p>
                  </a:txBody>
                  <a:tcPr marT="91425" marB="91425" marR="91425" marL="91425">
                    <a:solidFill>
                      <a:schemeClr val="lt2"/>
                    </a:solidFill>
                  </a:tcPr>
                </a:tc>
                <a:tc>
                  <a:txBody>
                    <a:bodyPr/>
                    <a:lstStyle/>
                    <a:p>
                      <a:pPr indent="0" lvl="0" marL="0" rtl="0" algn="l">
                        <a:spcBef>
                          <a:spcPts val="0"/>
                        </a:spcBef>
                        <a:spcAft>
                          <a:spcPts val="0"/>
                        </a:spcAft>
                        <a:buNone/>
                      </a:pPr>
                      <a:r>
                        <a:rPr b="1" lang="en">
                          <a:solidFill>
                            <a:schemeClr val="lt1"/>
                          </a:solidFill>
                          <a:latin typeface="Inter"/>
                          <a:ea typeface="Inter"/>
                          <a:cs typeface="Inter"/>
                          <a:sym typeface="Inter"/>
                        </a:rPr>
                        <a:t>Output price</a:t>
                      </a:r>
                      <a:endParaRPr b="1">
                        <a:solidFill>
                          <a:schemeClr val="lt1"/>
                        </a:solidFill>
                        <a:latin typeface="Inter"/>
                        <a:ea typeface="Inter"/>
                        <a:cs typeface="Inter"/>
                        <a:sym typeface="Inter"/>
                      </a:endParaRPr>
                    </a:p>
                  </a:txBody>
                  <a:tcPr marT="91425" marB="91425" marR="91425" marL="91425">
                    <a:solidFill>
                      <a:schemeClr val="lt2"/>
                    </a:solidFill>
                  </a:tcPr>
                </a:tc>
              </a:tr>
              <a:tr h="381000">
                <a:tc>
                  <a:txBody>
                    <a:bodyPr/>
                    <a:lstStyle/>
                    <a:p>
                      <a:pPr indent="0" lvl="0" marL="0" rtl="0" algn="l">
                        <a:spcBef>
                          <a:spcPts val="0"/>
                        </a:spcBef>
                        <a:spcAft>
                          <a:spcPts val="0"/>
                        </a:spcAft>
                        <a:buNone/>
                      </a:pPr>
                      <a:r>
                        <a:rPr lang="en">
                          <a:solidFill>
                            <a:schemeClr val="dk2"/>
                          </a:solidFill>
                          <a:latin typeface="Inter"/>
                          <a:ea typeface="Inter"/>
                          <a:cs typeface="Inter"/>
                          <a:sym typeface="Inter"/>
                        </a:rPr>
                        <a:t>Fable 5</a:t>
                      </a:r>
                      <a:endParaRPr>
                        <a:solidFill>
                          <a:schemeClr val="dk2"/>
                        </a:solidFill>
                        <a:latin typeface="Inter"/>
                        <a:ea typeface="Inter"/>
                        <a:cs typeface="Inter"/>
                        <a:sym typeface="Inter"/>
                      </a:endParaRPr>
                    </a:p>
                  </a:txBody>
                  <a:tcPr marT="91425" marB="91425" marR="91425" marL="91425"/>
                </a:tc>
                <a:tc>
                  <a:txBody>
                    <a:bodyPr/>
                    <a:lstStyle/>
                    <a:p>
                      <a:pPr indent="0" lvl="0" marL="0" rtl="0" algn="ctr">
                        <a:spcBef>
                          <a:spcPts val="0"/>
                        </a:spcBef>
                        <a:spcAft>
                          <a:spcPts val="0"/>
                        </a:spcAft>
                        <a:buNone/>
                      </a:pPr>
                      <a:r>
                        <a:rPr lang="en">
                          <a:solidFill>
                            <a:schemeClr val="dk2"/>
                          </a:solidFill>
                          <a:latin typeface="Inter"/>
                          <a:ea typeface="Inter"/>
                          <a:cs typeface="Inter"/>
                          <a:sym typeface="Inter"/>
                        </a:rPr>
                        <a:t>$10</a:t>
                      </a:r>
                      <a:endParaRPr>
                        <a:solidFill>
                          <a:schemeClr val="dk2"/>
                        </a:solidFill>
                        <a:latin typeface="Inter"/>
                        <a:ea typeface="Inter"/>
                        <a:cs typeface="Inter"/>
                        <a:sym typeface="Inter"/>
                      </a:endParaRPr>
                    </a:p>
                  </a:txBody>
                  <a:tcPr marT="91425" marB="91425" marR="91425" marL="91425"/>
                </a:tc>
                <a:tc>
                  <a:txBody>
                    <a:bodyPr/>
                    <a:lstStyle/>
                    <a:p>
                      <a:pPr indent="0" lvl="0" marL="0" rtl="0" algn="ctr">
                        <a:spcBef>
                          <a:spcPts val="0"/>
                        </a:spcBef>
                        <a:spcAft>
                          <a:spcPts val="0"/>
                        </a:spcAft>
                        <a:buNone/>
                      </a:pPr>
                      <a:r>
                        <a:rPr lang="en">
                          <a:solidFill>
                            <a:schemeClr val="dk2"/>
                          </a:solidFill>
                          <a:latin typeface="Inter"/>
                          <a:ea typeface="Inter"/>
                          <a:cs typeface="Inter"/>
                          <a:sym typeface="Inter"/>
                        </a:rPr>
                        <a:t>$50</a:t>
                      </a:r>
                      <a:endParaRPr>
                        <a:solidFill>
                          <a:schemeClr val="dk2"/>
                        </a:solidFill>
                        <a:latin typeface="Inter"/>
                        <a:ea typeface="Inter"/>
                        <a:cs typeface="Inter"/>
                        <a:sym typeface="Inter"/>
                      </a:endParaRPr>
                    </a:p>
                  </a:txBody>
                  <a:tcPr marT="91425" marB="91425" marR="91425" marL="91425"/>
                </a:tc>
              </a:tr>
              <a:tr h="381000">
                <a:tc>
                  <a:txBody>
                    <a:bodyPr/>
                    <a:lstStyle/>
                    <a:p>
                      <a:pPr indent="0" lvl="0" marL="0" rtl="0" algn="l">
                        <a:spcBef>
                          <a:spcPts val="0"/>
                        </a:spcBef>
                        <a:spcAft>
                          <a:spcPts val="0"/>
                        </a:spcAft>
                        <a:buNone/>
                      </a:pPr>
                      <a:r>
                        <a:rPr lang="en">
                          <a:solidFill>
                            <a:schemeClr val="dk2"/>
                          </a:solidFill>
                          <a:latin typeface="Inter"/>
                          <a:ea typeface="Inter"/>
                          <a:cs typeface="Inter"/>
                          <a:sym typeface="Inter"/>
                        </a:rPr>
                        <a:t>Opus 4.8</a:t>
                      </a:r>
                      <a:endParaRPr>
                        <a:solidFill>
                          <a:schemeClr val="dk2"/>
                        </a:solidFill>
                        <a:latin typeface="Inter"/>
                        <a:ea typeface="Inter"/>
                        <a:cs typeface="Inter"/>
                        <a:sym typeface="Inter"/>
                      </a:endParaRPr>
                    </a:p>
                  </a:txBody>
                  <a:tcPr marT="91425" marB="91425" marR="91425" marL="91425"/>
                </a:tc>
                <a:tc>
                  <a:txBody>
                    <a:bodyPr/>
                    <a:lstStyle/>
                    <a:p>
                      <a:pPr indent="0" lvl="0" marL="0" rtl="0" algn="ctr">
                        <a:spcBef>
                          <a:spcPts val="0"/>
                        </a:spcBef>
                        <a:spcAft>
                          <a:spcPts val="0"/>
                        </a:spcAft>
                        <a:buNone/>
                      </a:pPr>
                      <a:r>
                        <a:rPr lang="en">
                          <a:solidFill>
                            <a:schemeClr val="dk2"/>
                          </a:solidFill>
                          <a:latin typeface="Inter"/>
                          <a:ea typeface="Inter"/>
                          <a:cs typeface="Inter"/>
                          <a:sym typeface="Inter"/>
                        </a:rPr>
                        <a:t>$5</a:t>
                      </a:r>
                      <a:endParaRPr>
                        <a:solidFill>
                          <a:schemeClr val="dk2"/>
                        </a:solidFill>
                        <a:latin typeface="Inter"/>
                        <a:ea typeface="Inter"/>
                        <a:cs typeface="Inter"/>
                        <a:sym typeface="Inter"/>
                      </a:endParaRPr>
                    </a:p>
                  </a:txBody>
                  <a:tcPr marT="91425" marB="91425" marR="91425" marL="91425"/>
                </a:tc>
                <a:tc>
                  <a:txBody>
                    <a:bodyPr/>
                    <a:lstStyle/>
                    <a:p>
                      <a:pPr indent="0" lvl="0" marL="0" rtl="0" algn="ctr">
                        <a:spcBef>
                          <a:spcPts val="0"/>
                        </a:spcBef>
                        <a:spcAft>
                          <a:spcPts val="0"/>
                        </a:spcAft>
                        <a:buNone/>
                      </a:pPr>
                      <a:r>
                        <a:rPr lang="en">
                          <a:solidFill>
                            <a:schemeClr val="dk2"/>
                          </a:solidFill>
                          <a:latin typeface="Inter"/>
                          <a:ea typeface="Inter"/>
                          <a:cs typeface="Inter"/>
                          <a:sym typeface="Inter"/>
                        </a:rPr>
                        <a:t>$25</a:t>
                      </a:r>
                      <a:endParaRPr>
                        <a:solidFill>
                          <a:schemeClr val="dk2"/>
                        </a:solidFill>
                        <a:latin typeface="Inter"/>
                        <a:ea typeface="Inter"/>
                        <a:cs typeface="Inter"/>
                        <a:sym typeface="Inter"/>
                      </a:endParaRPr>
                    </a:p>
                  </a:txBody>
                  <a:tcPr marT="91425" marB="91425" marR="91425" marL="91425"/>
                </a:tc>
              </a:tr>
              <a:tr h="381000">
                <a:tc>
                  <a:txBody>
                    <a:bodyPr/>
                    <a:lstStyle/>
                    <a:p>
                      <a:pPr indent="0" lvl="0" marL="0" rtl="0" algn="l">
                        <a:spcBef>
                          <a:spcPts val="0"/>
                        </a:spcBef>
                        <a:spcAft>
                          <a:spcPts val="0"/>
                        </a:spcAft>
                        <a:buNone/>
                      </a:pPr>
                      <a:r>
                        <a:rPr lang="en">
                          <a:solidFill>
                            <a:schemeClr val="dk2"/>
                          </a:solidFill>
                          <a:latin typeface="Inter"/>
                          <a:ea typeface="Inter"/>
                          <a:cs typeface="Inter"/>
                          <a:sym typeface="Inter"/>
                        </a:rPr>
                        <a:t>Sonnet 4.6</a:t>
                      </a:r>
                      <a:endParaRPr>
                        <a:solidFill>
                          <a:schemeClr val="dk2"/>
                        </a:solidFill>
                        <a:latin typeface="Inter"/>
                        <a:ea typeface="Inter"/>
                        <a:cs typeface="Inter"/>
                        <a:sym typeface="Inter"/>
                      </a:endParaRPr>
                    </a:p>
                  </a:txBody>
                  <a:tcPr marT="91425" marB="91425" marR="91425" marL="91425"/>
                </a:tc>
                <a:tc>
                  <a:txBody>
                    <a:bodyPr/>
                    <a:lstStyle/>
                    <a:p>
                      <a:pPr indent="0" lvl="0" marL="0" rtl="0" algn="ctr">
                        <a:spcBef>
                          <a:spcPts val="0"/>
                        </a:spcBef>
                        <a:spcAft>
                          <a:spcPts val="0"/>
                        </a:spcAft>
                        <a:buNone/>
                      </a:pPr>
                      <a:r>
                        <a:rPr lang="en">
                          <a:solidFill>
                            <a:schemeClr val="dk2"/>
                          </a:solidFill>
                          <a:latin typeface="Inter"/>
                          <a:ea typeface="Inter"/>
                          <a:cs typeface="Inter"/>
                          <a:sym typeface="Inter"/>
                        </a:rPr>
                        <a:t>$3</a:t>
                      </a:r>
                      <a:endParaRPr>
                        <a:solidFill>
                          <a:schemeClr val="dk2"/>
                        </a:solidFill>
                        <a:latin typeface="Inter"/>
                        <a:ea typeface="Inter"/>
                        <a:cs typeface="Inter"/>
                        <a:sym typeface="Inter"/>
                      </a:endParaRPr>
                    </a:p>
                  </a:txBody>
                  <a:tcPr marT="91425" marB="91425" marR="91425" marL="91425"/>
                </a:tc>
                <a:tc>
                  <a:txBody>
                    <a:bodyPr/>
                    <a:lstStyle/>
                    <a:p>
                      <a:pPr indent="0" lvl="0" marL="0" rtl="0" algn="ctr">
                        <a:spcBef>
                          <a:spcPts val="0"/>
                        </a:spcBef>
                        <a:spcAft>
                          <a:spcPts val="0"/>
                        </a:spcAft>
                        <a:buNone/>
                      </a:pPr>
                      <a:r>
                        <a:rPr lang="en">
                          <a:solidFill>
                            <a:schemeClr val="dk2"/>
                          </a:solidFill>
                          <a:latin typeface="Inter"/>
                          <a:ea typeface="Inter"/>
                          <a:cs typeface="Inter"/>
                          <a:sym typeface="Inter"/>
                        </a:rPr>
                        <a:t>$15</a:t>
                      </a:r>
                      <a:endParaRPr>
                        <a:solidFill>
                          <a:schemeClr val="dk2"/>
                        </a:solidFill>
                        <a:latin typeface="Inter"/>
                        <a:ea typeface="Inter"/>
                        <a:cs typeface="Inter"/>
                        <a:sym typeface="Inter"/>
                      </a:endParaRPr>
                    </a:p>
                  </a:txBody>
                  <a:tcPr marT="91425" marB="91425" marR="91425" marL="91425"/>
                </a:tc>
              </a:tr>
              <a:tr h="381000">
                <a:tc>
                  <a:txBody>
                    <a:bodyPr/>
                    <a:lstStyle/>
                    <a:p>
                      <a:pPr indent="0" lvl="0" marL="0" rtl="0" algn="l">
                        <a:spcBef>
                          <a:spcPts val="0"/>
                        </a:spcBef>
                        <a:spcAft>
                          <a:spcPts val="0"/>
                        </a:spcAft>
                        <a:buNone/>
                      </a:pPr>
                      <a:r>
                        <a:rPr lang="en">
                          <a:solidFill>
                            <a:schemeClr val="dk2"/>
                          </a:solidFill>
                          <a:latin typeface="Inter"/>
                          <a:ea typeface="Inter"/>
                          <a:cs typeface="Inter"/>
                          <a:sym typeface="Inter"/>
                        </a:rPr>
                        <a:t>Haiku 4.5</a:t>
                      </a:r>
                      <a:endParaRPr>
                        <a:solidFill>
                          <a:schemeClr val="dk2"/>
                        </a:solidFill>
                        <a:latin typeface="Inter"/>
                        <a:ea typeface="Inter"/>
                        <a:cs typeface="Inter"/>
                        <a:sym typeface="Inter"/>
                      </a:endParaRPr>
                    </a:p>
                  </a:txBody>
                  <a:tcPr marT="91425" marB="91425" marR="91425" marL="91425"/>
                </a:tc>
                <a:tc>
                  <a:txBody>
                    <a:bodyPr/>
                    <a:lstStyle/>
                    <a:p>
                      <a:pPr indent="0" lvl="0" marL="0" rtl="0" algn="ctr">
                        <a:spcBef>
                          <a:spcPts val="0"/>
                        </a:spcBef>
                        <a:spcAft>
                          <a:spcPts val="0"/>
                        </a:spcAft>
                        <a:buNone/>
                      </a:pPr>
                      <a:r>
                        <a:rPr lang="en">
                          <a:solidFill>
                            <a:schemeClr val="dk2"/>
                          </a:solidFill>
                          <a:latin typeface="Inter"/>
                          <a:ea typeface="Inter"/>
                          <a:cs typeface="Inter"/>
                          <a:sym typeface="Inter"/>
                        </a:rPr>
                        <a:t>$1</a:t>
                      </a:r>
                      <a:endParaRPr>
                        <a:solidFill>
                          <a:schemeClr val="dk2"/>
                        </a:solidFill>
                        <a:latin typeface="Inter"/>
                        <a:ea typeface="Inter"/>
                        <a:cs typeface="Inter"/>
                        <a:sym typeface="Inter"/>
                      </a:endParaRPr>
                    </a:p>
                  </a:txBody>
                  <a:tcPr marT="91425" marB="91425" marR="91425" marL="91425"/>
                </a:tc>
                <a:tc>
                  <a:txBody>
                    <a:bodyPr/>
                    <a:lstStyle/>
                    <a:p>
                      <a:pPr indent="0" lvl="0" marL="0" rtl="0" algn="ctr">
                        <a:spcBef>
                          <a:spcPts val="0"/>
                        </a:spcBef>
                        <a:spcAft>
                          <a:spcPts val="0"/>
                        </a:spcAft>
                        <a:buNone/>
                      </a:pPr>
                      <a:r>
                        <a:rPr lang="en">
                          <a:solidFill>
                            <a:schemeClr val="dk2"/>
                          </a:solidFill>
                          <a:latin typeface="Inter"/>
                          <a:ea typeface="Inter"/>
                          <a:cs typeface="Inter"/>
                          <a:sym typeface="Inter"/>
                        </a:rPr>
                        <a:t>$5</a:t>
                      </a:r>
                      <a:endParaRPr>
                        <a:solidFill>
                          <a:schemeClr val="dk2"/>
                        </a:solidFill>
                        <a:latin typeface="Inter"/>
                        <a:ea typeface="Inter"/>
                        <a:cs typeface="Inter"/>
                        <a:sym typeface="Inter"/>
                      </a:endParaRPr>
                    </a:p>
                  </a:txBody>
                  <a:tcPr marT="91425" marB="91425" marR="91425" marL="91425"/>
                </a:tc>
              </a:tr>
            </a:tbl>
          </a:graphicData>
        </a:graphic>
      </p:graphicFrame>
      <p:sp>
        <p:nvSpPr>
          <p:cNvPr id="674" name="Google Shape;674;p63"/>
          <p:cNvSpPr txBox="1"/>
          <p:nvPr/>
        </p:nvSpPr>
        <p:spPr>
          <a:xfrm>
            <a:off x="311675" y="3536525"/>
            <a:ext cx="3597900" cy="1434300"/>
          </a:xfrm>
          <a:prstGeom prst="rect">
            <a:avLst/>
          </a:prstGeom>
          <a:solidFill>
            <a:srgbClr val="EEEEEE"/>
          </a:solidFill>
          <a:ln cap="flat" cmpd="sng" w="9525">
            <a:solidFill>
              <a:srgbClr val="595959"/>
            </a:solidFill>
            <a:prstDash val="solid"/>
            <a:round/>
            <a:headEnd len="sm" w="sm" type="none"/>
            <a:tailEnd len="sm" w="sm" type="none"/>
          </a:ln>
        </p:spPr>
        <p:txBody>
          <a:bodyPr anchorCtr="0" anchor="t" bIns="81450" lIns="81450" spcFirstLastPara="1" rIns="81450" wrap="square" tIns="81450">
            <a:noAutofit/>
          </a:bodyPr>
          <a:lstStyle/>
          <a:p>
            <a:pPr indent="0" lvl="0" marL="0" rtl="0" algn="l">
              <a:spcBef>
                <a:spcPts val="0"/>
              </a:spcBef>
              <a:spcAft>
                <a:spcPts val="0"/>
              </a:spcAft>
              <a:buNone/>
            </a:pPr>
            <a:r>
              <a:rPr lang="en" sz="1100">
                <a:solidFill>
                  <a:schemeClr val="dk2"/>
                </a:solidFill>
                <a:latin typeface="Inter"/>
                <a:ea typeface="Inter"/>
                <a:cs typeface="Inter"/>
                <a:sym typeface="Inter"/>
              </a:rPr>
              <a:t>Source: </a:t>
            </a:r>
            <a:r>
              <a:rPr lang="en" sz="1100" u="sng">
                <a:solidFill>
                  <a:schemeClr val="hlink"/>
                </a:solidFill>
                <a:latin typeface="Inter"/>
                <a:ea typeface="Inter"/>
                <a:cs typeface="Inter"/>
                <a:sym typeface="Inter"/>
                <a:hlinkClick r:id="rId3"/>
              </a:rPr>
              <a:t>Claude API Docs - Pricing</a:t>
            </a:r>
            <a:r>
              <a:rPr lang="en" sz="1100">
                <a:solidFill>
                  <a:schemeClr val="dk2"/>
                </a:solidFill>
                <a:latin typeface="Inter"/>
                <a:ea typeface="Inter"/>
                <a:cs typeface="Inter"/>
                <a:sym typeface="Inter"/>
              </a:rPr>
              <a:t> (June 2026)</a:t>
            </a:r>
            <a:br>
              <a:rPr lang="en" sz="1100">
                <a:solidFill>
                  <a:schemeClr val="dk2"/>
                </a:solidFill>
                <a:latin typeface="Inter"/>
                <a:ea typeface="Inter"/>
                <a:cs typeface="Inter"/>
                <a:sym typeface="Inter"/>
              </a:rPr>
            </a:br>
            <a:br>
              <a:rPr lang="en" sz="1100">
                <a:solidFill>
                  <a:schemeClr val="dk2"/>
                </a:solidFill>
                <a:latin typeface="Inter"/>
                <a:ea typeface="Inter"/>
                <a:cs typeface="Inter"/>
                <a:sym typeface="Inter"/>
              </a:rPr>
            </a:br>
            <a:r>
              <a:rPr lang="en" sz="1100">
                <a:solidFill>
                  <a:schemeClr val="dk2"/>
                </a:solidFill>
                <a:latin typeface="Inter"/>
                <a:ea typeface="Inter"/>
                <a:cs typeface="Inter"/>
                <a:sym typeface="Inter"/>
              </a:rPr>
              <a:t>Price is per 1 million tokens and price is in USD (US Dollars)</a:t>
            </a:r>
            <a:endParaRPr sz="1100">
              <a:solidFill>
                <a:schemeClr val="dk2"/>
              </a:solidFill>
              <a:latin typeface="Inter"/>
              <a:ea typeface="Inter"/>
              <a:cs typeface="Inter"/>
              <a:sym typeface="Inter"/>
            </a:endParaRPr>
          </a:p>
          <a:p>
            <a:pPr indent="0" lvl="0" marL="0" rtl="0" algn="l">
              <a:spcBef>
                <a:spcPts val="0"/>
              </a:spcBef>
              <a:spcAft>
                <a:spcPts val="0"/>
              </a:spcAft>
              <a:buNone/>
            </a:pPr>
            <a:r>
              <a:t/>
            </a:r>
            <a:endParaRPr sz="1100">
              <a:solidFill>
                <a:schemeClr val="dk2"/>
              </a:solidFill>
              <a:latin typeface="Inter"/>
              <a:ea typeface="Inter"/>
              <a:cs typeface="Inter"/>
              <a:sym typeface="Inter"/>
            </a:endParaRPr>
          </a:p>
          <a:p>
            <a:pPr indent="0" lvl="0" marL="0" rtl="0" algn="l">
              <a:spcBef>
                <a:spcPts val="0"/>
              </a:spcBef>
              <a:spcAft>
                <a:spcPts val="0"/>
              </a:spcAft>
              <a:buNone/>
            </a:pPr>
            <a:r>
              <a:rPr lang="en" sz="1100">
                <a:solidFill>
                  <a:schemeClr val="dk2"/>
                </a:solidFill>
                <a:latin typeface="Inter"/>
                <a:ea typeface="Inter"/>
                <a:cs typeface="Inter"/>
                <a:sym typeface="Inter"/>
              </a:rPr>
              <a:t>Models are in order from largest and most powerful (Fable), to the smallest and fastest (Haiku). </a:t>
            </a:r>
            <a:endParaRPr sz="980">
              <a:solidFill>
                <a:schemeClr val="dk2"/>
              </a:solidFill>
              <a:latin typeface="Inter"/>
              <a:ea typeface="Inter"/>
              <a:cs typeface="Inter"/>
              <a:sym typeface="Inter"/>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8" name="Shape 678"/>
        <p:cNvGrpSpPr/>
        <p:nvPr/>
      </p:nvGrpSpPr>
      <p:grpSpPr>
        <a:xfrm>
          <a:off x="0" y="0"/>
          <a:ext cx="0" cy="0"/>
          <a:chOff x="0" y="0"/>
          <a:chExt cx="0" cy="0"/>
        </a:xfrm>
      </p:grpSpPr>
      <p:sp>
        <p:nvSpPr>
          <p:cNvPr id="679" name="Google Shape;679;p64"/>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API Cost Calculator</a:t>
            </a:r>
            <a:endParaRPr>
              <a:solidFill>
                <a:srgbClr val="25326F"/>
              </a:solidFill>
              <a:latin typeface="Francois One"/>
              <a:ea typeface="Francois One"/>
              <a:cs typeface="Francois One"/>
              <a:sym typeface="Francois One"/>
            </a:endParaRPr>
          </a:p>
        </p:txBody>
      </p:sp>
      <p:sp>
        <p:nvSpPr>
          <p:cNvPr id="680" name="Google Shape;680;p64"/>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681" name="Google Shape;681;p64"/>
          <p:cNvSpPr txBox="1"/>
          <p:nvPr>
            <p:ph idx="1" type="body"/>
          </p:nvPr>
        </p:nvSpPr>
        <p:spPr>
          <a:xfrm>
            <a:off x="311700" y="1152475"/>
            <a:ext cx="5821500" cy="37959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 sz="1600"/>
              <a:t>The costs of using LLMs for developers is based on the number of tokens in the </a:t>
            </a:r>
            <a:r>
              <a:rPr lang="en" sz="1600"/>
              <a:t>messages sent to and from the LLM.</a:t>
            </a:r>
            <a:br>
              <a:rPr lang="en" sz="1600"/>
            </a:br>
            <a:br>
              <a:rPr lang="en" sz="1600"/>
            </a:br>
            <a:r>
              <a:rPr lang="en" sz="1600"/>
              <a:t>You can calculate costs for different numbers on the platform with the cost calculator interactive on the platform. </a:t>
            </a:r>
            <a:br>
              <a:rPr lang="en" sz="1600"/>
            </a:br>
            <a:br>
              <a:rPr lang="en" sz="1600"/>
            </a:br>
            <a:r>
              <a:rPr lang="en" sz="1600"/>
              <a:t>BFG by Roald Dahl (pictured to the right) is a short novel that is roughly 50,000 tokens in length. 20 copies of this book would be around 1 million tokens. Most LLMs’ pricing is in $/per 1 million tokens (like the last slide).</a:t>
            </a:r>
            <a:br>
              <a:rPr lang="en" sz="1600"/>
            </a:br>
            <a:br>
              <a:rPr lang="en" sz="1600"/>
            </a:br>
            <a:r>
              <a:rPr lang="en" sz="1600"/>
              <a:t>The calculator includes a “Copies of BFG book” to help you think about how much information you would be able to get for your money.</a:t>
            </a:r>
            <a:br>
              <a:rPr lang="en" sz="1600"/>
            </a:br>
            <a:br>
              <a:rPr lang="en" sz="1600"/>
            </a:br>
            <a:endParaRPr sz="1600"/>
          </a:p>
          <a:p>
            <a:pPr indent="0" lvl="0" marL="0" marR="0" rtl="0" algn="l">
              <a:lnSpc>
                <a:spcPct val="150000"/>
              </a:lnSpc>
              <a:spcBef>
                <a:spcPts val="1000"/>
              </a:spcBef>
              <a:spcAft>
                <a:spcPts val="1600"/>
              </a:spcAft>
              <a:buNone/>
            </a:pPr>
            <a:r>
              <a:t/>
            </a:r>
            <a:endParaRPr sz="1600"/>
          </a:p>
        </p:txBody>
      </p:sp>
      <p:sp>
        <p:nvSpPr>
          <p:cNvPr id="682" name="Google Shape;682;p64"/>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683" name="Google Shape;683;p64" title="IMG_3703.JPEG"/>
          <p:cNvPicPr preferRelativeResize="0"/>
          <p:nvPr/>
        </p:nvPicPr>
        <p:blipFill rotWithShape="1">
          <a:blip r:embed="rId3">
            <a:alphaModFix/>
          </a:blip>
          <a:srcRect b="0" l="6420" r="0" t="0"/>
          <a:stretch/>
        </p:blipFill>
        <p:spPr>
          <a:xfrm>
            <a:off x="6567888" y="189500"/>
            <a:ext cx="1546648" cy="2203648"/>
          </a:xfrm>
          <a:prstGeom prst="rect">
            <a:avLst/>
          </a:prstGeom>
          <a:noFill/>
          <a:ln cap="flat" cmpd="sng" w="9525">
            <a:solidFill>
              <a:schemeClr val="accent2"/>
            </a:solidFill>
            <a:prstDash val="solid"/>
            <a:round/>
            <a:headEnd len="sm" w="sm" type="none"/>
            <a:tailEnd len="sm" w="sm" type="none"/>
          </a:ln>
        </p:spPr>
      </p:pic>
      <p:pic>
        <p:nvPicPr>
          <p:cNvPr id="684" name="Google Shape;684;p64"/>
          <p:cNvPicPr preferRelativeResize="0"/>
          <p:nvPr/>
        </p:nvPicPr>
        <p:blipFill>
          <a:blip r:embed="rId4">
            <a:alphaModFix/>
          </a:blip>
          <a:stretch>
            <a:fillRect/>
          </a:stretch>
        </p:blipFill>
        <p:spPr>
          <a:xfrm>
            <a:off x="6382350" y="2523250"/>
            <a:ext cx="2114125" cy="2425125"/>
          </a:xfrm>
          <a:prstGeom prst="rect">
            <a:avLst/>
          </a:prstGeom>
          <a:noFill/>
          <a:ln cap="flat" cmpd="sng" w="9525">
            <a:solidFill>
              <a:schemeClr val="accent2"/>
            </a:solidFill>
            <a:prstDash val="solid"/>
            <a:round/>
            <a:headEnd len="sm" w="sm" type="none"/>
            <a:tailEnd len="sm" w="sm" type="none"/>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8" name="Shape 688"/>
        <p:cNvGrpSpPr/>
        <p:nvPr/>
      </p:nvGrpSpPr>
      <p:grpSpPr>
        <a:xfrm>
          <a:off x="0" y="0"/>
          <a:ext cx="0" cy="0"/>
          <a:chOff x="0" y="0"/>
          <a:chExt cx="0" cy="0"/>
        </a:xfrm>
      </p:grpSpPr>
      <p:sp>
        <p:nvSpPr>
          <p:cNvPr id="689" name="Google Shape;689;p65"/>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Local AI Models</a:t>
            </a:r>
            <a:endParaRPr>
              <a:solidFill>
                <a:srgbClr val="25326F"/>
              </a:solidFill>
              <a:latin typeface="Francois One"/>
              <a:ea typeface="Francois One"/>
              <a:cs typeface="Francois One"/>
              <a:sym typeface="Francois One"/>
            </a:endParaRPr>
          </a:p>
        </p:txBody>
      </p:sp>
      <p:sp>
        <p:nvSpPr>
          <p:cNvPr id="690" name="Google Shape;690;p65"/>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691" name="Google Shape;691;p65"/>
          <p:cNvSpPr txBox="1"/>
          <p:nvPr>
            <p:ph idx="1" type="body"/>
          </p:nvPr>
        </p:nvSpPr>
        <p:spPr>
          <a:xfrm>
            <a:off x="311700" y="1152475"/>
            <a:ext cx="5884200" cy="37959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600"/>
              <a:t>When you use an AI like Lumen or ChatGPT, your question travels to a massive data centre on the other side of the world.</a:t>
            </a:r>
            <a:endParaRPr sz="1600"/>
          </a:p>
          <a:p>
            <a:pPr indent="0" lvl="0" marL="0" rtl="0" algn="l">
              <a:lnSpc>
                <a:spcPct val="100000"/>
              </a:lnSpc>
              <a:spcBef>
                <a:spcPts val="0"/>
              </a:spcBef>
              <a:spcAft>
                <a:spcPts val="0"/>
              </a:spcAft>
              <a:buNone/>
            </a:pPr>
            <a:r>
              <a:t/>
            </a:r>
            <a:endParaRPr sz="1600"/>
          </a:p>
          <a:p>
            <a:pPr indent="0" lvl="0" marL="0" rtl="0" algn="l">
              <a:lnSpc>
                <a:spcPct val="100000"/>
              </a:lnSpc>
              <a:spcBef>
                <a:spcPts val="0"/>
              </a:spcBef>
              <a:spcAft>
                <a:spcPts val="0"/>
              </a:spcAft>
              <a:buNone/>
            </a:pPr>
            <a:r>
              <a:rPr lang="en" sz="1600"/>
              <a:t>There is another way to run LLMs right on your own device. These are called</a:t>
            </a:r>
            <a:r>
              <a:rPr b="1" lang="en" sz="1600"/>
              <a:t> local models</a:t>
            </a:r>
            <a:r>
              <a:rPr lang="en" sz="1600"/>
              <a:t>.</a:t>
            </a:r>
            <a:endParaRPr sz="1600"/>
          </a:p>
          <a:p>
            <a:pPr indent="0" lvl="0" marL="0" marR="0" rtl="0" algn="l">
              <a:lnSpc>
                <a:spcPct val="100000"/>
              </a:lnSpc>
              <a:spcBef>
                <a:spcPts val="0"/>
              </a:spcBef>
              <a:spcAft>
                <a:spcPts val="0"/>
              </a:spcAft>
              <a:buNone/>
            </a:pPr>
            <a:br>
              <a:rPr lang="en" sz="1600"/>
            </a:br>
            <a:r>
              <a:rPr lang="en" sz="1600"/>
              <a:t>To run a model locally you need to be able to download it. This is why all local models are also open weight.</a:t>
            </a:r>
            <a:br>
              <a:rPr lang="en" sz="1600"/>
            </a:br>
            <a:br>
              <a:rPr lang="en" sz="1600"/>
            </a:br>
            <a:r>
              <a:rPr lang="en" sz="1600"/>
              <a:t>Not all open source models are local; you can run an open weight model on a cloud server.</a:t>
            </a:r>
            <a:br>
              <a:rPr lang="en" sz="1600"/>
            </a:br>
            <a:br>
              <a:rPr lang="en" sz="1600"/>
            </a:br>
            <a:r>
              <a:rPr b="1" lang="en" sz="1600"/>
              <a:t>LLama</a:t>
            </a:r>
            <a:r>
              <a:rPr lang="en" sz="1600"/>
              <a:t>, is the most </a:t>
            </a:r>
            <a:r>
              <a:rPr lang="en" sz="1600"/>
              <a:t>famous</a:t>
            </a:r>
            <a:r>
              <a:rPr lang="en" sz="1600"/>
              <a:t> local LLM but there is also </a:t>
            </a:r>
            <a:r>
              <a:rPr b="1" lang="en" sz="1600"/>
              <a:t>Gemma </a:t>
            </a:r>
            <a:r>
              <a:rPr lang="en" sz="1600"/>
              <a:t>by Google, </a:t>
            </a:r>
            <a:r>
              <a:rPr b="1" lang="en" sz="1600"/>
              <a:t>Phi </a:t>
            </a:r>
            <a:r>
              <a:rPr lang="en" sz="1600"/>
              <a:t>by Microsoft and </a:t>
            </a:r>
            <a:r>
              <a:rPr b="1" lang="en" sz="1600"/>
              <a:t>Mistral </a:t>
            </a:r>
            <a:r>
              <a:rPr lang="en" sz="1600"/>
              <a:t>and </a:t>
            </a:r>
            <a:r>
              <a:rPr b="1" lang="en" sz="1600"/>
              <a:t>DeepSeek</a:t>
            </a:r>
            <a:r>
              <a:rPr lang="en" sz="1600"/>
              <a:t>.</a:t>
            </a:r>
            <a:endParaRPr sz="1600"/>
          </a:p>
          <a:p>
            <a:pPr indent="0" lvl="0" marL="0" marR="0" rtl="0" algn="l">
              <a:lnSpc>
                <a:spcPct val="150000"/>
              </a:lnSpc>
              <a:spcBef>
                <a:spcPts val="1000"/>
              </a:spcBef>
              <a:spcAft>
                <a:spcPts val="1600"/>
              </a:spcAft>
              <a:buNone/>
            </a:pPr>
            <a:r>
              <a:t/>
            </a:r>
            <a:endParaRPr sz="1600"/>
          </a:p>
        </p:txBody>
      </p:sp>
      <p:sp>
        <p:nvSpPr>
          <p:cNvPr id="692" name="Google Shape;692;p65"/>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693" name="Google Shape;693;p65" title="priscilla-du-preez-acNPOikiDRw-unsplash.jpg"/>
          <p:cNvPicPr preferRelativeResize="0"/>
          <p:nvPr/>
        </p:nvPicPr>
        <p:blipFill>
          <a:blip r:embed="rId3">
            <a:alphaModFix/>
          </a:blip>
          <a:stretch>
            <a:fillRect/>
          </a:stretch>
        </p:blipFill>
        <p:spPr>
          <a:xfrm>
            <a:off x="6348300" y="1170125"/>
            <a:ext cx="2643302" cy="1761771"/>
          </a:xfrm>
          <a:prstGeom prst="rect">
            <a:avLst/>
          </a:prstGeom>
          <a:noFill/>
          <a:ln cap="flat" cmpd="sng" w="9525">
            <a:solidFill>
              <a:schemeClr val="accent2"/>
            </a:solidFill>
            <a:prstDash val="solid"/>
            <a:round/>
            <a:headEnd len="sm" w="sm" type="none"/>
            <a:tailEnd len="sm" w="sm" type="none"/>
          </a:ln>
        </p:spPr>
      </p:pic>
      <p:sp>
        <p:nvSpPr>
          <p:cNvPr id="694" name="Google Shape;694;p65"/>
          <p:cNvSpPr txBox="1"/>
          <p:nvPr/>
        </p:nvSpPr>
        <p:spPr>
          <a:xfrm>
            <a:off x="6348300" y="2931900"/>
            <a:ext cx="2643300" cy="456900"/>
          </a:xfrm>
          <a:prstGeom prst="rect">
            <a:avLst/>
          </a:prstGeom>
          <a:solidFill>
            <a:schemeClr val="dk2"/>
          </a:solidFill>
          <a:ln cap="flat" cmpd="sng" w="9525">
            <a:solidFill>
              <a:srgbClr val="595959"/>
            </a:solidFill>
            <a:prstDash val="solid"/>
            <a:round/>
            <a:headEnd len="sm" w="sm" type="none"/>
            <a:tailEnd len="sm" w="sm" type="none"/>
          </a:ln>
        </p:spPr>
        <p:txBody>
          <a:bodyPr anchorCtr="0" anchor="t" bIns="81450" lIns="81450" spcFirstLastPara="1" rIns="81450" wrap="square" tIns="81450">
            <a:noAutofit/>
          </a:bodyPr>
          <a:lstStyle/>
          <a:p>
            <a:pPr indent="0" lvl="0" marL="0" rtl="0" algn="ctr">
              <a:spcBef>
                <a:spcPts val="0"/>
              </a:spcBef>
              <a:spcAft>
                <a:spcPts val="0"/>
              </a:spcAft>
              <a:buNone/>
            </a:pPr>
            <a:r>
              <a:rPr lang="en" sz="1100">
                <a:solidFill>
                  <a:schemeClr val="lt1"/>
                </a:solidFill>
                <a:latin typeface="Roboto"/>
                <a:ea typeface="Roboto"/>
                <a:cs typeface="Roboto"/>
                <a:sym typeface="Roboto"/>
              </a:rPr>
              <a:t>Photo by</a:t>
            </a:r>
            <a:r>
              <a:rPr lang="en" sz="1100">
                <a:solidFill>
                  <a:schemeClr val="lt1"/>
                </a:solidFill>
                <a:uFill>
                  <a:noFill/>
                </a:uFill>
                <a:latin typeface="Roboto"/>
                <a:ea typeface="Roboto"/>
                <a:cs typeface="Roboto"/>
                <a:sym typeface="Roboto"/>
                <a:hlinkClick r:id="rId4">
                  <a:extLst>
                    <a:ext uri="{A12FA001-AC4F-418D-AE19-62706E023703}">
                      <ahyp:hlinkClr val="tx"/>
                    </a:ext>
                  </a:extLst>
                </a:hlinkClick>
              </a:rPr>
              <a:t> </a:t>
            </a:r>
            <a:r>
              <a:rPr lang="en" sz="1100" u="sng">
                <a:solidFill>
                  <a:schemeClr val="lt1"/>
                </a:solidFill>
                <a:latin typeface="Roboto"/>
                <a:ea typeface="Roboto"/>
                <a:cs typeface="Roboto"/>
                <a:sym typeface="Roboto"/>
                <a:hlinkClick r:id="rId5">
                  <a:extLst>
                    <a:ext uri="{A12FA001-AC4F-418D-AE19-62706E023703}">
                      <ahyp:hlinkClr val="tx"/>
                    </a:ext>
                  </a:extLst>
                </a:hlinkClick>
              </a:rPr>
              <a:t>Priscilla Du Preez 🇨🇦</a:t>
            </a:r>
            <a:r>
              <a:rPr lang="en" sz="1100">
                <a:solidFill>
                  <a:schemeClr val="lt1"/>
                </a:solidFill>
                <a:latin typeface="Roboto"/>
                <a:ea typeface="Roboto"/>
                <a:cs typeface="Roboto"/>
                <a:sym typeface="Roboto"/>
              </a:rPr>
              <a:t> on</a:t>
            </a:r>
            <a:r>
              <a:rPr lang="en" sz="1100">
                <a:solidFill>
                  <a:schemeClr val="lt1"/>
                </a:solidFill>
                <a:uFill>
                  <a:noFill/>
                </a:uFill>
                <a:latin typeface="Roboto"/>
                <a:ea typeface="Roboto"/>
                <a:cs typeface="Roboto"/>
                <a:sym typeface="Roboto"/>
                <a:hlinkClick r:id="rId6">
                  <a:extLst>
                    <a:ext uri="{A12FA001-AC4F-418D-AE19-62706E023703}">
                      <ahyp:hlinkClr val="tx"/>
                    </a:ext>
                  </a:extLst>
                </a:hlinkClick>
              </a:rPr>
              <a:t> </a:t>
            </a:r>
            <a:r>
              <a:rPr lang="en" sz="1100" u="sng">
                <a:solidFill>
                  <a:schemeClr val="lt1"/>
                </a:solidFill>
                <a:latin typeface="Roboto"/>
                <a:ea typeface="Roboto"/>
                <a:cs typeface="Roboto"/>
                <a:sym typeface="Roboto"/>
                <a:hlinkClick r:id="rId7">
                  <a:extLst>
                    <a:ext uri="{A12FA001-AC4F-418D-AE19-62706E023703}">
                      <ahyp:hlinkClr val="tx"/>
                    </a:ext>
                  </a:extLst>
                </a:hlinkClick>
              </a:rPr>
              <a:t>Unsplash</a:t>
            </a:r>
            <a:r>
              <a:rPr lang="en" sz="1100">
                <a:solidFill>
                  <a:schemeClr val="lt1"/>
                </a:solidFill>
                <a:latin typeface="Roboto"/>
                <a:ea typeface="Roboto"/>
                <a:cs typeface="Roboto"/>
                <a:sym typeface="Roboto"/>
              </a:rPr>
              <a:t> </a:t>
            </a:r>
            <a:endParaRPr sz="980">
              <a:solidFill>
                <a:schemeClr val="lt1"/>
              </a:solidFill>
              <a:latin typeface="Roboto"/>
              <a:ea typeface="Roboto"/>
              <a:cs typeface="Roboto"/>
              <a:sym typeface="Roboto"/>
            </a:endParaRPr>
          </a:p>
          <a:p>
            <a:pPr indent="0" lvl="0" marL="0" rtl="0" algn="l">
              <a:spcBef>
                <a:spcPts val="0"/>
              </a:spcBef>
              <a:spcAft>
                <a:spcPts val="0"/>
              </a:spcAft>
              <a:buNone/>
            </a:pPr>
            <a:r>
              <a:t/>
            </a:r>
            <a:endParaRPr sz="980"/>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8" name="Shape 698"/>
        <p:cNvGrpSpPr/>
        <p:nvPr/>
      </p:nvGrpSpPr>
      <p:grpSpPr>
        <a:xfrm>
          <a:off x="0" y="0"/>
          <a:ext cx="0" cy="0"/>
          <a:chOff x="0" y="0"/>
          <a:chExt cx="0" cy="0"/>
        </a:xfrm>
      </p:grpSpPr>
      <p:sp>
        <p:nvSpPr>
          <p:cNvPr id="699" name="Google Shape;699;p66"/>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When would you use local models?</a:t>
            </a:r>
            <a:endParaRPr>
              <a:solidFill>
                <a:srgbClr val="25326F"/>
              </a:solidFill>
              <a:latin typeface="Francois One"/>
              <a:ea typeface="Francois One"/>
              <a:cs typeface="Francois One"/>
              <a:sym typeface="Francois One"/>
            </a:endParaRPr>
          </a:p>
        </p:txBody>
      </p:sp>
      <p:sp>
        <p:nvSpPr>
          <p:cNvPr id="700" name="Google Shape;700;p66"/>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701" name="Google Shape;701;p66"/>
          <p:cNvSpPr txBox="1"/>
          <p:nvPr>
            <p:ph idx="1" type="body"/>
          </p:nvPr>
        </p:nvSpPr>
        <p:spPr>
          <a:xfrm>
            <a:off x="311700" y="1152475"/>
            <a:ext cx="8520600" cy="37959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 sz="1600"/>
              <a:t>You would use local models if:</a:t>
            </a:r>
            <a:endParaRPr sz="1600"/>
          </a:p>
          <a:p>
            <a:pPr indent="-330200" lvl="0" marL="457200" marR="0" rtl="0" algn="l">
              <a:lnSpc>
                <a:spcPct val="100000"/>
              </a:lnSpc>
              <a:spcBef>
                <a:spcPts val="1600"/>
              </a:spcBef>
              <a:spcAft>
                <a:spcPts val="0"/>
              </a:spcAft>
              <a:buSzPts val="1600"/>
              <a:buChar char="●"/>
            </a:pPr>
            <a:r>
              <a:rPr lang="en" sz="1600"/>
              <a:t>you're working with sensitive or private information; e.g. medical notes, personal diaries, confidential business documents.</a:t>
            </a:r>
            <a:endParaRPr sz="1600"/>
          </a:p>
          <a:p>
            <a:pPr indent="-330200" lvl="0" marL="457200" marR="0" rtl="0" algn="l">
              <a:lnSpc>
                <a:spcPct val="100000"/>
              </a:lnSpc>
              <a:spcBef>
                <a:spcPts val="0"/>
              </a:spcBef>
              <a:spcAft>
                <a:spcPts val="0"/>
              </a:spcAft>
              <a:buSzPts val="1600"/>
              <a:buChar char="●"/>
            </a:pPr>
            <a:r>
              <a:rPr lang="en" sz="1600"/>
              <a:t>you need it to work without internet, like on a plane or in a remote area.</a:t>
            </a:r>
            <a:endParaRPr sz="1600"/>
          </a:p>
          <a:p>
            <a:pPr indent="-330200" lvl="0" marL="457200" marR="0" rtl="0" algn="l">
              <a:lnSpc>
                <a:spcPct val="100000"/>
              </a:lnSpc>
              <a:spcBef>
                <a:spcPts val="0"/>
              </a:spcBef>
              <a:spcAft>
                <a:spcPts val="0"/>
              </a:spcAft>
              <a:buSzPts val="1600"/>
              <a:buChar char="●"/>
            </a:pPr>
            <a:r>
              <a:rPr lang="en" sz="1600"/>
              <a:t>you don't want your conversations stored by a company</a:t>
            </a:r>
            <a:endParaRPr sz="1600"/>
          </a:p>
          <a:p>
            <a:pPr indent="0" lvl="0" marL="0" marR="0" rtl="0" algn="l">
              <a:lnSpc>
                <a:spcPct val="100000"/>
              </a:lnSpc>
              <a:spcBef>
                <a:spcPts val="1600"/>
              </a:spcBef>
              <a:spcAft>
                <a:spcPts val="1600"/>
              </a:spcAft>
              <a:buNone/>
            </a:pPr>
            <a:r>
              <a:rPr lang="en" sz="1600"/>
              <a:t>A good example where you might use a local LLM is a doctor using AI to help write up patient notes. Patient records are private by law, and sending them to a cloud server could be a serious data breach.</a:t>
            </a:r>
            <a:endParaRPr sz="1600"/>
          </a:p>
        </p:txBody>
      </p:sp>
      <p:sp>
        <p:nvSpPr>
          <p:cNvPr id="702" name="Google Shape;702;p66"/>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6" name="Shape 706"/>
        <p:cNvGrpSpPr/>
        <p:nvPr/>
      </p:nvGrpSpPr>
      <p:grpSpPr>
        <a:xfrm>
          <a:off x="0" y="0"/>
          <a:ext cx="0" cy="0"/>
          <a:chOff x="0" y="0"/>
          <a:chExt cx="0" cy="0"/>
        </a:xfrm>
      </p:grpSpPr>
      <p:sp>
        <p:nvSpPr>
          <p:cNvPr id="707" name="Google Shape;707;p67"/>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Activity 6.07: Local or Cloud models</a:t>
            </a:r>
            <a:endParaRPr>
              <a:solidFill>
                <a:srgbClr val="25326F"/>
              </a:solidFill>
              <a:latin typeface="Francois One"/>
              <a:ea typeface="Francois One"/>
              <a:cs typeface="Francois One"/>
              <a:sym typeface="Francois One"/>
            </a:endParaRPr>
          </a:p>
        </p:txBody>
      </p:sp>
      <p:sp>
        <p:nvSpPr>
          <p:cNvPr id="708" name="Google Shape;708;p67"/>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709" name="Google Shape;709;p67"/>
          <p:cNvSpPr txBox="1"/>
          <p:nvPr>
            <p:ph idx="1" type="body"/>
          </p:nvPr>
        </p:nvSpPr>
        <p:spPr>
          <a:xfrm>
            <a:off x="244375" y="1260925"/>
            <a:ext cx="8520600" cy="37959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sz="1600" u="sng">
                <a:solidFill>
                  <a:schemeClr val="hlink"/>
                </a:solidFill>
                <a:hlinkClick r:id="rId3"/>
              </a:rPr>
              <a:t>Complete the activity on the platform here.</a:t>
            </a:r>
            <a:endParaRPr sz="1600"/>
          </a:p>
          <a:p>
            <a:pPr indent="0" lvl="0" marL="0" rtl="0" algn="l">
              <a:lnSpc>
                <a:spcPct val="100000"/>
              </a:lnSpc>
              <a:spcBef>
                <a:spcPts val="0"/>
              </a:spcBef>
              <a:spcAft>
                <a:spcPts val="0"/>
              </a:spcAft>
              <a:buClr>
                <a:schemeClr val="dk1"/>
              </a:buClr>
              <a:buSzPts val="1100"/>
              <a:buFont typeface="Arial"/>
              <a:buNone/>
            </a:pPr>
            <a:r>
              <a:t/>
            </a:r>
            <a:endParaRPr sz="1600"/>
          </a:p>
          <a:p>
            <a:pPr indent="0" lvl="0" marL="0" rtl="0" algn="l">
              <a:lnSpc>
                <a:spcPct val="100000"/>
              </a:lnSpc>
              <a:spcBef>
                <a:spcPts val="0"/>
              </a:spcBef>
              <a:spcAft>
                <a:spcPts val="0"/>
              </a:spcAft>
              <a:buClr>
                <a:schemeClr val="dk1"/>
              </a:buClr>
              <a:buSzPts val="1100"/>
              <a:buFont typeface="Arial"/>
              <a:buNone/>
            </a:pPr>
            <a:r>
              <a:rPr lang="en" sz="1600" u="sng">
                <a:solidFill>
                  <a:schemeClr val="hlink"/>
                </a:solidFill>
                <a:hlinkClick r:id="rId4"/>
              </a:rPr>
              <a:t>Worksheet can be downloaded here.</a:t>
            </a:r>
            <a:endParaRPr/>
          </a:p>
        </p:txBody>
      </p:sp>
      <p:sp>
        <p:nvSpPr>
          <p:cNvPr id="710" name="Google Shape;710;p67"/>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4" name="Shape 714"/>
        <p:cNvGrpSpPr/>
        <p:nvPr/>
      </p:nvGrpSpPr>
      <p:grpSpPr>
        <a:xfrm>
          <a:off x="0" y="0"/>
          <a:ext cx="0" cy="0"/>
          <a:chOff x="0" y="0"/>
          <a:chExt cx="0" cy="0"/>
        </a:xfrm>
      </p:grpSpPr>
      <p:sp>
        <p:nvSpPr>
          <p:cNvPr id="715" name="Google Shape;715;p68"/>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How do we know if an AI is getting better?</a:t>
            </a:r>
            <a:endParaRPr>
              <a:solidFill>
                <a:srgbClr val="25326F"/>
              </a:solidFill>
              <a:latin typeface="Francois One"/>
              <a:ea typeface="Francois One"/>
              <a:cs typeface="Francois One"/>
              <a:sym typeface="Francois One"/>
            </a:endParaRPr>
          </a:p>
        </p:txBody>
      </p:sp>
      <p:sp>
        <p:nvSpPr>
          <p:cNvPr id="716" name="Google Shape;716;p68"/>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717" name="Google Shape;717;p68"/>
          <p:cNvSpPr txBox="1"/>
          <p:nvPr>
            <p:ph idx="1" type="body"/>
          </p:nvPr>
        </p:nvSpPr>
        <p:spPr>
          <a:xfrm>
            <a:off x="311700" y="1152475"/>
            <a:ext cx="6609900" cy="37959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lang="en" sz="1600"/>
              <a:t>When a new AI model comes out, companies need a fair way to compare it against older models and against other companies' models. This is where </a:t>
            </a:r>
            <a:r>
              <a:rPr b="1" lang="en" sz="1600"/>
              <a:t>benchmarks </a:t>
            </a:r>
            <a:r>
              <a:rPr lang="en" sz="1600"/>
              <a:t>come in.</a:t>
            </a:r>
            <a:endParaRPr sz="1600"/>
          </a:p>
          <a:p>
            <a:pPr indent="0" lvl="0" marL="0" marR="0" rtl="0" algn="l">
              <a:lnSpc>
                <a:spcPct val="150000"/>
              </a:lnSpc>
              <a:spcBef>
                <a:spcPts val="1600"/>
              </a:spcBef>
              <a:spcAft>
                <a:spcPts val="0"/>
              </a:spcAft>
              <a:buNone/>
            </a:pPr>
            <a:r>
              <a:rPr lang="en" sz="1600"/>
              <a:t>A benchmark is </a:t>
            </a:r>
            <a:r>
              <a:rPr lang="en" sz="1600"/>
              <a:t>a big set of questions or tasks that every AI is given so you can compare scores fairly, sort of like Naplan for AI.</a:t>
            </a:r>
            <a:endParaRPr sz="1600"/>
          </a:p>
          <a:p>
            <a:pPr indent="0" lvl="0" marL="0" marR="0" rtl="0" algn="l">
              <a:lnSpc>
                <a:spcPct val="150000"/>
              </a:lnSpc>
              <a:spcBef>
                <a:spcPts val="1600"/>
              </a:spcBef>
              <a:spcAft>
                <a:spcPts val="0"/>
              </a:spcAft>
              <a:buNone/>
            </a:pPr>
            <a:r>
              <a:rPr lang="en" sz="1600"/>
              <a:t>MMLU (Massive Multitask Language Understanding) is one of the most common benchmarks that all the big AI companies use. It is a test with 57 subjects (like maths, science, history, medicine) from elementary school to university level.  </a:t>
            </a:r>
            <a:endParaRPr sz="1600"/>
          </a:p>
          <a:p>
            <a:pPr indent="0" lvl="0" marL="0" marR="0" rtl="0" algn="l">
              <a:lnSpc>
                <a:spcPct val="150000"/>
              </a:lnSpc>
              <a:spcBef>
                <a:spcPts val="1600"/>
              </a:spcBef>
              <a:spcAft>
                <a:spcPts val="1600"/>
              </a:spcAft>
              <a:buNone/>
            </a:pPr>
            <a:r>
              <a:t/>
            </a:r>
            <a:endParaRPr sz="1600"/>
          </a:p>
        </p:txBody>
      </p:sp>
      <p:sp>
        <p:nvSpPr>
          <p:cNvPr id="718" name="Google Shape;718;p68"/>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719" name="Google Shape;719;p68" title="aliaksei-ramanouski-JZE1kXN7m_o-unsplash.jpg"/>
          <p:cNvPicPr preferRelativeResize="0"/>
          <p:nvPr/>
        </p:nvPicPr>
        <p:blipFill>
          <a:blip r:embed="rId3">
            <a:alphaModFix/>
          </a:blip>
          <a:stretch>
            <a:fillRect/>
          </a:stretch>
        </p:blipFill>
        <p:spPr>
          <a:xfrm>
            <a:off x="6994970" y="1300050"/>
            <a:ext cx="2007457" cy="2391649"/>
          </a:xfrm>
          <a:prstGeom prst="rect">
            <a:avLst/>
          </a:prstGeom>
          <a:noFill/>
          <a:ln cap="flat" cmpd="sng" w="9525">
            <a:solidFill>
              <a:schemeClr val="accent2"/>
            </a:solidFill>
            <a:prstDash val="solid"/>
            <a:round/>
            <a:headEnd len="sm" w="sm" type="none"/>
            <a:tailEnd len="sm" w="sm" type="none"/>
          </a:ln>
        </p:spPr>
      </p:pic>
      <p:sp>
        <p:nvSpPr>
          <p:cNvPr id="720" name="Google Shape;720;p68"/>
          <p:cNvSpPr txBox="1"/>
          <p:nvPr/>
        </p:nvSpPr>
        <p:spPr>
          <a:xfrm>
            <a:off x="6994975" y="3691700"/>
            <a:ext cx="2007600" cy="503700"/>
          </a:xfrm>
          <a:prstGeom prst="rect">
            <a:avLst/>
          </a:prstGeom>
          <a:solidFill>
            <a:schemeClr val="dk2"/>
          </a:solidFill>
          <a:ln cap="flat" cmpd="sng" w="9525">
            <a:solidFill>
              <a:srgbClr val="595959"/>
            </a:solidFill>
            <a:prstDash val="solid"/>
            <a:round/>
            <a:headEnd len="sm" w="sm" type="none"/>
            <a:tailEnd len="sm" w="sm" type="none"/>
          </a:ln>
        </p:spPr>
        <p:txBody>
          <a:bodyPr anchorCtr="0" anchor="t" bIns="81450" lIns="81450" spcFirstLastPara="1" rIns="81450" wrap="square" tIns="81450">
            <a:noAutofit/>
          </a:bodyPr>
          <a:lstStyle/>
          <a:p>
            <a:pPr indent="0" lvl="0" marL="0" rtl="0" algn="l">
              <a:spcBef>
                <a:spcPts val="0"/>
              </a:spcBef>
              <a:spcAft>
                <a:spcPts val="0"/>
              </a:spcAft>
              <a:buNone/>
            </a:pPr>
            <a:r>
              <a:rPr lang="en" sz="1100">
                <a:solidFill>
                  <a:schemeClr val="lt1"/>
                </a:solidFill>
                <a:latin typeface="Roboto"/>
                <a:ea typeface="Roboto"/>
                <a:cs typeface="Roboto"/>
                <a:sym typeface="Roboto"/>
              </a:rPr>
              <a:t>Photo by</a:t>
            </a:r>
            <a:r>
              <a:rPr lang="en" sz="1100">
                <a:solidFill>
                  <a:schemeClr val="lt1"/>
                </a:solidFill>
                <a:uFill>
                  <a:noFill/>
                </a:uFill>
                <a:latin typeface="Roboto"/>
                <a:ea typeface="Roboto"/>
                <a:cs typeface="Roboto"/>
                <a:sym typeface="Roboto"/>
                <a:hlinkClick r:id="rId4">
                  <a:extLst>
                    <a:ext uri="{A12FA001-AC4F-418D-AE19-62706E023703}">
                      <ahyp:hlinkClr val="tx"/>
                    </a:ext>
                  </a:extLst>
                </a:hlinkClick>
              </a:rPr>
              <a:t> </a:t>
            </a:r>
            <a:r>
              <a:rPr lang="en" sz="1100" u="sng">
                <a:solidFill>
                  <a:schemeClr val="lt1"/>
                </a:solidFill>
                <a:latin typeface="Roboto"/>
                <a:ea typeface="Roboto"/>
                <a:cs typeface="Roboto"/>
                <a:sym typeface="Roboto"/>
                <a:hlinkClick r:id="rId5">
                  <a:extLst>
                    <a:ext uri="{A12FA001-AC4F-418D-AE19-62706E023703}">
                      <ahyp:hlinkClr val="tx"/>
                    </a:ext>
                  </a:extLst>
                </a:hlinkClick>
              </a:rPr>
              <a:t>Aliaksei Ramanouski</a:t>
            </a:r>
            <a:r>
              <a:rPr lang="en" sz="1100">
                <a:solidFill>
                  <a:schemeClr val="lt1"/>
                </a:solidFill>
                <a:latin typeface="Roboto"/>
                <a:ea typeface="Roboto"/>
                <a:cs typeface="Roboto"/>
                <a:sym typeface="Roboto"/>
              </a:rPr>
              <a:t> on</a:t>
            </a:r>
            <a:r>
              <a:rPr lang="en" sz="1100">
                <a:solidFill>
                  <a:schemeClr val="lt1"/>
                </a:solidFill>
                <a:uFill>
                  <a:noFill/>
                </a:uFill>
                <a:latin typeface="Roboto"/>
                <a:ea typeface="Roboto"/>
                <a:cs typeface="Roboto"/>
                <a:sym typeface="Roboto"/>
                <a:hlinkClick r:id="rId6">
                  <a:extLst>
                    <a:ext uri="{A12FA001-AC4F-418D-AE19-62706E023703}">
                      <ahyp:hlinkClr val="tx"/>
                    </a:ext>
                  </a:extLst>
                </a:hlinkClick>
              </a:rPr>
              <a:t> </a:t>
            </a:r>
            <a:r>
              <a:rPr lang="en" sz="1100" u="sng">
                <a:solidFill>
                  <a:schemeClr val="lt1"/>
                </a:solidFill>
                <a:latin typeface="Roboto"/>
                <a:ea typeface="Roboto"/>
                <a:cs typeface="Roboto"/>
                <a:sym typeface="Roboto"/>
                <a:hlinkClick r:id="rId7">
                  <a:extLst>
                    <a:ext uri="{A12FA001-AC4F-418D-AE19-62706E023703}">
                      <ahyp:hlinkClr val="tx"/>
                    </a:ext>
                  </a:extLst>
                </a:hlinkClick>
              </a:rPr>
              <a:t>Unsplash</a:t>
            </a:r>
            <a:r>
              <a:rPr lang="en" sz="1100">
                <a:solidFill>
                  <a:schemeClr val="lt1"/>
                </a:solidFill>
                <a:latin typeface="Roboto"/>
                <a:ea typeface="Roboto"/>
                <a:cs typeface="Roboto"/>
                <a:sym typeface="Roboto"/>
              </a:rPr>
              <a:t> </a:t>
            </a:r>
            <a:endParaRPr sz="980">
              <a:solidFill>
                <a:schemeClr val="lt1"/>
              </a:solidFill>
              <a:latin typeface="Roboto"/>
              <a:ea typeface="Roboto"/>
              <a:cs typeface="Roboto"/>
              <a:sym typeface="Roboto"/>
            </a:endParaRPr>
          </a:p>
          <a:p>
            <a:pPr indent="0" lvl="0" marL="0" rtl="0" algn="l">
              <a:spcBef>
                <a:spcPts val="0"/>
              </a:spcBef>
              <a:spcAft>
                <a:spcPts val="0"/>
              </a:spcAft>
              <a:buNone/>
            </a:pPr>
            <a:r>
              <a:t/>
            </a:r>
            <a:endParaRPr sz="980"/>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4" name="Shape 724"/>
        <p:cNvGrpSpPr/>
        <p:nvPr/>
      </p:nvGrpSpPr>
      <p:grpSpPr>
        <a:xfrm>
          <a:off x="0" y="0"/>
          <a:ext cx="0" cy="0"/>
          <a:chOff x="0" y="0"/>
          <a:chExt cx="0" cy="0"/>
        </a:xfrm>
      </p:grpSpPr>
      <p:sp>
        <p:nvSpPr>
          <p:cNvPr id="725" name="Google Shape;725;p69"/>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Activity 6.08: Lumen Benchmarks</a:t>
            </a:r>
            <a:endParaRPr>
              <a:solidFill>
                <a:srgbClr val="25326F"/>
              </a:solidFill>
              <a:latin typeface="Francois One"/>
              <a:ea typeface="Francois One"/>
              <a:cs typeface="Francois One"/>
              <a:sym typeface="Francois One"/>
            </a:endParaRPr>
          </a:p>
        </p:txBody>
      </p:sp>
      <p:sp>
        <p:nvSpPr>
          <p:cNvPr id="726" name="Google Shape;726;p69"/>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727" name="Google Shape;727;p69"/>
          <p:cNvSpPr txBox="1"/>
          <p:nvPr>
            <p:ph idx="1" type="body"/>
          </p:nvPr>
        </p:nvSpPr>
        <p:spPr>
          <a:xfrm>
            <a:off x="311700" y="1152475"/>
            <a:ext cx="8520600" cy="37959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en" sz="1600" u="sng">
                <a:solidFill>
                  <a:schemeClr val="hlink"/>
                </a:solidFill>
                <a:hlinkClick r:id="rId3"/>
              </a:rPr>
              <a:t>Complete the activity on the platform here.</a:t>
            </a:r>
            <a:endParaRPr sz="1600"/>
          </a:p>
          <a:p>
            <a:pPr indent="0" lvl="0" marL="0" rtl="0" algn="l">
              <a:lnSpc>
                <a:spcPct val="100000"/>
              </a:lnSpc>
              <a:spcBef>
                <a:spcPts val="0"/>
              </a:spcBef>
              <a:spcAft>
                <a:spcPts val="0"/>
              </a:spcAft>
              <a:buClr>
                <a:schemeClr val="dk1"/>
              </a:buClr>
              <a:buSzPts val="1100"/>
              <a:buFont typeface="Arial"/>
              <a:buNone/>
            </a:pPr>
            <a:r>
              <a:t/>
            </a:r>
            <a:endParaRPr sz="1600"/>
          </a:p>
          <a:p>
            <a:pPr indent="0" lvl="0" marL="0" rtl="0" algn="l">
              <a:lnSpc>
                <a:spcPct val="100000"/>
              </a:lnSpc>
              <a:spcBef>
                <a:spcPts val="0"/>
              </a:spcBef>
              <a:spcAft>
                <a:spcPts val="0"/>
              </a:spcAft>
              <a:buClr>
                <a:schemeClr val="dk1"/>
              </a:buClr>
              <a:buSzPts val="1100"/>
              <a:buFont typeface="Arial"/>
              <a:buNone/>
            </a:pPr>
            <a:r>
              <a:rPr lang="en" sz="1600" u="sng">
                <a:solidFill>
                  <a:schemeClr val="hlink"/>
                </a:solidFill>
                <a:hlinkClick r:id="rId4"/>
              </a:rPr>
              <a:t>Worksheet can be downloaded here.</a:t>
            </a:r>
            <a:endParaRPr/>
          </a:p>
        </p:txBody>
      </p:sp>
      <p:sp>
        <p:nvSpPr>
          <p:cNvPr id="728" name="Google Shape;728;p69"/>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2" name="Shape 732"/>
        <p:cNvGrpSpPr/>
        <p:nvPr/>
      </p:nvGrpSpPr>
      <p:grpSpPr>
        <a:xfrm>
          <a:off x="0" y="0"/>
          <a:ext cx="0" cy="0"/>
          <a:chOff x="0" y="0"/>
          <a:chExt cx="0" cy="0"/>
        </a:xfrm>
      </p:grpSpPr>
      <p:sp>
        <p:nvSpPr>
          <p:cNvPr id="733" name="Google Shape;733;p7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solidFill>
                  <a:schemeClr val="accent1"/>
                </a:solidFill>
              </a:rPr>
              <a:t>‹#›</a:t>
            </a:fld>
            <a:endParaRPr>
              <a:solidFill>
                <a:schemeClr val="accent1"/>
              </a:solidFill>
            </a:endParaRPr>
          </a:p>
        </p:txBody>
      </p:sp>
      <p:sp>
        <p:nvSpPr>
          <p:cNvPr id="734" name="Google Shape;734;p70"/>
          <p:cNvSpPr txBox="1"/>
          <p:nvPr>
            <p:ph idx="2" type="body"/>
          </p:nvPr>
        </p:nvSpPr>
        <p:spPr>
          <a:xfrm>
            <a:off x="4668150" y="724075"/>
            <a:ext cx="4108500" cy="3695100"/>
          </a:xfrm>
          <a:prstGeom prst="rect">
            <a:avLst/>
          </a:prstGeom>
        </p:spPr>
        <p:txBody>
          <a:bodyPr anchorCtr="0" anchor="ctr" bIns="91425" lIns="91425" spcFirstLastPara="1" rIns="91425" wrap="square" tIns="91425">
            <a:noAutofit/>
          </a:bodyPr>
          <a:lstStyle/>
          <a:p>
            <a:pPr indent="-330200" lvl="0" marL="914400" marR="0" rtl="0" algn="l">
              <a:lnSpc>
                <a:spcPct val="100000"/>
              </a:lnSpc>
              <a:spcBef>
                <a:spcPts val="0"/>
              </a:spcBef>
              <a:spcAft>
                <a:spcPts val="0"/>
              </a:spcAft>
              <a:buSzPts val="1600"/>
              <a:buChar char="●"/>
            </a:pPr>
            <a:r>
              <a:rPr lang="en" sz="1600"/>
              <a:t>The strengths and weaknesses of Central Processing Units (CPUs) and Graphics Processing Units (GPUs)</a:t>
            </a:r>
            <a:endParaRPr sz="1600"/>
          </a:p>
          <a:p>
            <a:pPr indent="-330200" lvl="0" marL="914400" marR="0" rtl="0" algn="l">
              <a:lnSpc>
                <a:spcPct val="100000"/>
              </a:lnSpc>
              <a:spcBef>
                <a:spcPts val="1000"/>
              </a:spcBef>
              <a:spcAft>
                <a:spcPts val="0"/>
              </a:spcAft>
              <a:buSzPts val="1600"/>
              <a:buChar char="●"/>
            </a:pPr>
            <a:r>
              <a:rPr lang="en" sz="1600"/>
              <a:t>How prompts are sent to data centres via the Internet</a:t>
            </a:r>
            <a:endParaRPr sz="1600"/>
          </a:p>
          <a:p>
            <a:pPr indent="-330200" lvl="0" marL="914400" marR="0" rtl="0" algn="l">
              <a:lnSpc>
                <a:spcPct val="100000"/>
              </a:lnSpc>
              <a:spcBef>
                <a:spcPts val="1000"/>
              </a:spcBef>
              <a:spcAft>
                <a:spcPts val="0"/>
              </a:spcAft>
              <a:buSzPts val="1600"/>
              <a:buChar char="●"/>
            </a:pPr>
            <a:r>
              <a:rPr lang="en" sz="1600"/>
              <a:t>Data centres and how much electricity and water they can use</a:t>
            </a:r>
            <a:endParaRPr sz="1600"/>
          </a:p>
          <a:p>
            <a:pPr indent="-330200" lvl="0" marL="914400" marR="0" rtl="0" algn="l">
              <a:lnSpc>
                <a:spcPct val="100000"/>
              </a:lnSpc>
              <a:spcBef>
                <a:spcPts val="1000"/>
              </a:spcBef>
              <a:spcAft>
                <a:spcPts val="0"/>
              </a:spcAft>
              <a:buSzPts val="1600"/>
              <a:buChar char="●"/>
            </a:pPr>
            <a:r>
              <a:rPr lang="en" sz="1600"/>
              <a:t>Open source and open weight LLMs and what these terms mean</a:t>
            </a:r>
            <a:endParaRPr sz="1600"/>
          </a:p>
          <a:p>
            <a:pPr indent="-330200" lvl="0" marL="914400" marR="0" rtl="0" algn="l">
              <a:lnSpc>
                <a:spcPct val="100000"/>
              </a:lnSpc>
              <a:spcBef>
                <a:spcPts val="1000"/>
              </a:spcBef>
              <a:spcAft>
                <a:spcPts val="1000"/>
              </a:spcAft>
              <a:buSzPts val="1600"/>
              <a:buChar char="●"/>
            </a:pPr>
            <a:r>
              <a:rPr lang="en" sz="1600"/>
              <a:t>The difference between local and cloud AI models</a:t>
            </a:r>
            <a:endParaRPr sz="1600"/>
          </a:p>
        </p:txBody>
      </p:sp>
      <p:sp>
        <p:nvSpPr>
          <p:cNvPr id="735" name="Google Shape;735;p70"/>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736" name="Google Shape;736;p70"/>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 sz="1600"/>
              <a:t>You should now have a better understanding of:</a:t>
            </a:r>
            <a:endParaRPr/>
          </a:p>
        </p:txBody>
      </p:sp>
      <p:sp>
        <p:nvSpPr>
          <p:cNvPr id="737" name="Google Shape;737;p70"/>
          <p:cNvSpPr txBox="1"/>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4200">
                <a:solidFill>
                  <a:srgbClr val="0D4247"/>
                </a:solidFill>
                <a:latin typeface="Space Grotesk"/>
                <a:ea typeface="Space Grotesk"/>
                <a:cs typeface="Space Grotesk"/>
                <a:sym typeface="Space Grotesk"/>
              </a:rPr>
              <a:t>Summary</a:t>
            </a:r>
            <a:endParaRPr b="1" sz="4200">
              <a:solidFill>
                <a:srgbClr val="25326F"/>
              </a:solidFill>
              <a:latin typeface="Francois One"/>
              <a:ea typeface="Francois One"/>
              <a:cs typeface="Francois One"/>
              <a:sym typeface="Francois One"/>
            </a:endParaRPr>
          </a:p>
        </p:txBody>
      </p:sp>
      <p:pic>
        <p:nvPicPr>
          <p:cNvPr id="738" name="Google Shape;738;p70"/>
          <p:cNvPicPr preferRelativeResize="0"/>
          <p:nvPr/>
        </p:nvPicPr>
        <p:blipFill>
          <a:blip r:embed="rId3">
            <a:alphaModFix/>
          </a:blip>
          <a:stretch>
            <a:fillRect/>
          </a:stretch>
        </p:blipFill>
        <p:spPr>
          <a:xfrm>
            <a:off x="349200" y="651975"/>
            <a:ext cx="1287800" cy="1287800"/>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FFD"/>
        </a:solidFill>
      </p:bgPr>
    </p:bg>
    <p:spTree>
      <p:nvGrpSpPr>
        <p:cNvPr id="742" name="Shape 742"/>
        <p:cNvGrpSpPr/>
        <p:nvPr/>
      </p:nvGrpSpPr>
      <p:grpSpPr>
        <a:xfrm>
          <a:off x="0" y="0"/>
          <a:ext cx="0" cy="0"/>
          <a:chOff x="0" y="0"/>
          <a:chExt cx="0" cy="0"/>
        </a:xfrm>
      </p:grpSpPr>
      <p:sp>
        <p:nvSpPr>
          <p:cNvPr id="743" name="Google Shape;743;p71"/>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License Information</a:t>
            </a:r>
            <a:endParaRPr>
              <a:solidFill>
                <a:srgbClr val="25326F"/>
              </a:solidFill>
              <a:latin typeface="Francois One"/>
              <a:ea typeface="Francois One"/>
              <a:cs typeface="Francois One"/>
              <a:sym typeface="Francois One"/>
            </a:endParaRPr>
          </a:p>
        </p:txBody>
      </p:sp>
      <p:sp>
        <p:nvSpPr>
          <p:cNvPr id="744" name="Google Shape;744;p71"/>
          <p:cNvSpPr txBox="1"/>
          <p:nvPr>
            <p:ph idx="1" type="body"/>
          </p:nvPr>
        </p:nvSpPr>
        <p:spPr>
          <a:xfrm>
            <a:off x="311700" y="1152475"/>
            <a:ext cx="5906100" cy="34164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 sz="1400"/>
              <a:t>These </a:t>
            </a:r>
            <a:r>
              <a:rPr lang="en" sz="1400" u="sng">
                <a:solidFill>
                  <a:schemeClr val="hlink"/>
                </a:solidFill>
                <a:hlinkClick r:id="rId3"/>
              </a:rPr>
              <a:t>Tech Futures Australia</a:t>
            </a:r>
            <a:r>
              <a:rPr lang="en" sz="1400"/>
              <a:t> lessons plans, worksheets, and other materials were created by the Tech Futures Australia team. They are licensed under a </a:t>
            </a:r>
            <a:r>
              <a:rPr lang="en" sz="1400" u="sng">
                <a:solidFill>
                  <a:schemeClr val="hlink"/>
                </a:solidFill>
                <a:hlinkClick r:id="rId4"/>
              </a:rPr>
              <a:t>Creative Commons Attribution-ShareAlike 4.0 International License</a:t>
            </a:r>
            <a:r>
              <a:rPr lang="en" sz="1400"/>
              <a:t>.</a:t>
            </a:r>
            <a:endParaRPr sz="1000"/>
          </a:p>
        </p:txBody>
      </p:sp>
      <p:sp>
        <p:nvSpPr>
          <p:cNvPr id="745" name="Google Shape;745;p71"/>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746" name="Google Shape;746;p71"/>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206" name="Shape 206"/>
        <p:cNvGrpSpPr/>
        <p:nvPr/>
      </p:nvGrpSpPr>
      <p:grpSpPr>
        <a:xfrm>
          <a:off x="0" y="0"/>
          <a:ext cx="0" cy="0"/>
          <a:chOff x="0" y="0"/>
          <a:chExt cx="0" cy="0"/>
        </a:xfrm>
      </p:grpSpPr>
      <p:sp>
        <p:nvSpPr>
          <p:cNvPr id="207" name="Google Shape;207;p18"/>
          <p:cNvSpPr/>
          <p:nvPr/>
        </p:nvSpPr>
        <p:spPr>
          <a:xfrm>
            <a:off x="457200" y="1463040"/>
            <a:ext cx="8229600" cy="521100"/>
          </a:xfrm>
          <a:prstGeom prst="roundRect">
            <a:avLst>
              <a:gd fmla="val 14035" name="adj"/>
            </a:avLst>
          </a:prstGeom>
          <a:solidFill>
            <a:srgbClr val="0C2A4A"/>
          </a:solidFill>
          <a:ln cap="flat" cmpd="sng" w="9525">
            <a:solidFill>
              <a:srgbClr val="2A2A4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208" name="Google Shape;208;p18"/>
          <p:cNvSpPr/>
          <p:nvPr/>
        </p:nvSpPr>
        <p:spPr>
          <a:xfrm>
            <a:off x="566928" y="1554480"/>
            <a:ext cx="777300" cy="320100"/>
          </a:xfrm>
          <a:prstGeom prst="roundRect">
            <a:avLst>
              <a:gd fmla="val 22857" name="adj"/>
            </a:avLst>
          </a:prstGeom>
          <a:solidFill>
            <a:srgbClr val="D85A30"/>
          </a:solidFill>
          <a:ln cap="flat" cmpd="sng" w="12700">
            <a:solidFill>
              <a:srgbClr val="D85A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209" name="Google Shape;209;p18"/>
          <p:cNvSpPr/>
          <p:nvPr/>
        </p:nvSpPr>
        <p:spPr>
          <a:xfrm>
            <a:off x="566928" y="1554480"/>
            <a:ext cx="777300" cy="320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200"/>
              <a:buFont typeface="Calibri"/>
              <a:buNone/>
            </a:pPr>
            <a:r>
              <a:rPr b="1" i="0" lang="en" sz="1200" u="none" cap="none" strike="noStrike">
                <a:solidFill>
                  <a:srgbClr val="FFFFFF"/>
                </a:solidFill>
                <a:latin typeface="Nunito"/>
                <a:ea typeface="Nunito"/>
                <a:cs typeface="Nunito"/>
                <a:sym typeface="Nunito"/>
              </a:rPr>
              <a:t>FALSE</a:t>
            </a:r>
            <a:endParaRPr i="0" sz="1200" u="none" cap="none" strike="noStrike">
              <a:solidFill>
                <a:schemeClr val="dk1"/>
              </a:solidFill>
              <a:latin typeface="Nunito"/>
              <a:ea typeface="Nunito"/>
              <a:cs typeface="Nunito"/>
              <a:sym typeface="Nunito"/>
            </a:endParaRPr>
          </a:p>
        </p:txBody>
      </p:sp>
      <p:sp>
        <p:nvSpPr>
          <p:cNvPr id="210" name="Google Shape;210;p18"/>
          <p:cNvSpPr/>
          <p:nvPr/>
        </p:nvSpPr>
        <p:spPr>
          <a:xfrm>
            <a:off x="1463040" y="1490472"/>
            <a:ext cx="7041000" cy="2469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E8E8F0"/>
              </a:buClr>
              <a:buSzPts val="1300"/>
              <a:buFont typeface="Calibri"/>
              <a:buNone/>
            </a:pPr>
            <a:r>
              <a:rPr b="1" i="0" lang="en" sz="1300" u="none" cap="none" strike="noStrike">
                <a:solidFill>
                  <a:srgbClr val="E8E8F0"/>
                </a:solidFill>
                <a:latin typeface="Nunito"/>
                <a:ea typeface="Nunito"/>
                <a:cs typeface="Nunito"/>
                <a:sym typeface="Nunito"/>
              </a:rPr>
              <a:t>Tokens are always whole words.</a:t>
            </a:r>
            <a:endParaRPr i="0" sz="1300" u="none" cap="none" strike="noStrike">
              <a:solidFill>
                <a:schemeClr val="dk1"/>
              </a:solidFill>
              <a:latin typeface="Nunito"/>
              <a:ea typeface="Nunito"/>
              <a:cs typeface="Nunito"/>
              <a:sym typeface="Nunito"/>
            </a:endParaRPr>
          </a:p>
        </p:txBody>
      </p:sp>
      <p:sp>
        <p:nvSpPr>
          <p:cNvPr id="211" name="Google Shape;211;p18"/>
          <p:cNvSpPr/>
          <p:nvPr/>
        </p:nvSpPr>
        <p:spPr>
          <a:xfrm>
            <a:off x="1463040" y="1737360"/>
            <a:ext cx="7041000" cy="237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A0A0C0"/>
              </a:buClr>
              <a:buSzPts val="1200"/>
              <a:buFont typeface="Calibri"/>
              <a:buNone/>
            </a:pPr>
            <a:r>
              <a:rPr i="1" lang="en" sz="1200" u="none" cap="none" strike="noStrike">
                <a:solidFill>
                  <a:srgbClr val="A0A0C0"/>
                </a:solidFill>
                <a:latin typeface="Nunito"/>
                <a:ea typeface="Nunito"/>
                <a:cs typeface="Nunito"/>
                <a:sym typeface="Nunito"/>
              </a:rPr>
              <a:t>Long or rare words get split</a:t>
            </a:r>
            <a:r>
              <a:rPr i="1" lang="en" sz="1200">
                <a:solidFill>
                  <a:srgbClr val="A0A0C0"/>
                </a:solidFill>
                <a:latin typeface="Nunito"/>
                <a:ea typeface="Nunito"/>
                <a:cs typeface="Nunito"/>
                <a:sym typeface="Nunito"/>
              </a:rPr>
              <a:t>: </a:t>
            </a:r>
            <a:r>
              <a:rPr i="1" lang="en" sz="1200" u="none" cap="none" strike="noStrike">
                <a:solidFill>
                  <a:srgbClr val="A0A0C0"/>
                </a:solidFill>
                <a:latin typeface="Nunito"/>
                <a:ea typeface="Nunito"/>
                <a:cs typeface="Nunito"/>
                <a:sym typeface="Nunito"/>
              </a:rPr>
              <a:t>'unbelievable' might become 3 tokens.</a:t>
            </a:r>
            <a:endParaRPr i="0" sz="1200" u="none" cap="none" strike="noStrike">
              <a:solidFill>
                <a:schemeClr val="dk1"/>
              </a:solidFill>
              <a:latin typeface="Nunito"/>
              <a:ea typeface="Nunito"/>
              <a:cs typeface="Nunito"/>
              <a:sym typeface="Nunito"/>
            </a:endParaRPr>
          </a:p>
        </p:txBody>
      </p:sp>
      <p:sp>
        <p:nvSpPr>
          <p:cNvPr id="212" name="Google Shape;212;p18"/>
          <p:cNvSpPr/>
          <p:nvPr/>
        </p:nvSpPr>
        <p:spPr>
          <a:xfrm>
            <a:off x="457200" y="2048256"/>
            <a:ext cx="8229600" cy="521100"/>
          </a:xfrm>
          <a:prstGeom prst="roundRect">
            <a:avLst>
              <a:gd fmla="val 14035" name="adj"/>
            </a:avLst>
          </a:prstGeom>
          <a:solidFill>
            <a:srgbClr val="0C2A4A"/>
          </a:solidFill>
          <a:ln cap="flat" cmpd="sng" w="9525">
            <a:solidFill>
              <a:srgbClr val="2A2A4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213" name="Google Shape;213;p18"/>
          <p:cNvSpPr/>
          <p:nvPr/>
        </p:nvSpPr>
        <p:spPr>
          <a:xfrm>
            <a:off x="566928" y="2139696"/>
            <a:ext cx="777300" cy="320100"/>
          </a:xfrm>
          <a:prstGeom prst="roundRect">
            <a:avLst>
              <a:gd fmla="val 22857" name="adj"/>
            </a:avLst>
          </a:prstGeom>
          <a:solidFill>
            <a:srgbClr val="0F9E75"/>
          </a:solidFill>
          <a:ln cap="flat" cmpd="sng" w="12700">
            <a:solidFill>
              <a:srgbClr val="0F9E7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214" name="Google Shape;214;p18"/>
          <p:cNvSpPr/>
          <p:nvPr/>
        </p:nvSpPr>
        <p:spPr>
          <a:xfrm>
            <a:off x="566928" y="2139696"/>
            <a:ext cx="777300" cy="320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200"/>
              <a:buFont typeface="Calibri"/>
              <a:buNone/>
            </a:pPr>
            <a:r>
              <a:rPr b="1" i="0" lang="en" sz="1200" u="none" cap="none" strike="noStrike">
                <a:solidFill>
                  <a:srgbClr val="FFFFFF"/>
                </a:solidFill>
                <a:latin typeface="Nunito"/>
                <a:ea typeface="Nunito"/>
                <a:cs typeface="Nunito"/>
                <a:sym typeface="Nunito"/>
              </a:rPr>
              <a:t>TRUE</a:t>
            </a:r>
            <a:endParaRPr i="0" sz="1200" u="none" cap="none" strike="noStrike">
              <a:solidFill>
                <a:schemeClr val="dk1"/>
              </a:solidFill>
              <a:latin typeface="Nunito"/>
              <a:ea typeface="Nunito"/>
              <a:cs typeface="Nunito"/>
              <a:sym typeface="Nunito"/>
            </a:endParaRPr>
          </a:p>
        </p:txBody>
      </p:sp>
      <p:sp>
        <p:nvSpPr>
          <p:cNvPr id="215" name="Google Shape;215;p18"/>
          <p:cNvSpPr/>
          <p:nvPr/>
        </p:nvSpPr>
        <p:spPr>
          <a:xfrm>
            <a:off x="1463040" y="2075688"/>
            <a:ext cx="7041000" cy="2469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E8E8F0"/>
              </a:buClr>
              <a:buSzPts val="1300"/>
              <a:buFont typeface="Calibri"/>
              <a:buNone/>
            </a:pPr>
            <a:r>
              <a:rPr b="1" i="0" lang="en" sz="1300" u="none" cap="none" strike="noStrike">
                <a:solidFill>
                  <a:srgbClr val="E8E8F0"/>
                </a:solidFill>
                <a:latin typeface="Nunito"/>
                <a:ea typeface="Nunito"/>
                <a:cs typeface="Nunito"/>
                <a:sym typeface="Nunito"/>
              </a:rPr>
              <a:t>Two words with similar meanings have similar embeddings.</a:t>
            </a:r>
            <a:endParaRPr i="0" sz="1300" u="none" cap="none" strike="noStrike">
              <a:solidFill>
                <a:schemeClr val="dk1"/>
              </a:solidFill>
              <a:latin typeface="Nunito"/>
              <a:ea typeface="Nunito"/>
              <a:cs typeface="Nunito"/>
              <a:sym typeface="Nunito"/>
            </a:endParaRPr>
          </a:p>
        </p:txBody>
      </p:sp>
      <p:sp>
        <p:nvSpPr>
          <p:cNvPr id="216" name="Google Shape;216;p18"/>
          <p:cNvSpPr/>
          <p:nvPr/>
        </p:nvSpPr>
        <p:spPr>
          <a:xfrm>
            <a:off x="1463040" y="2322576"/>
            <a:ext cx="7041000" cy="237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A0A0C0"/>
              </a:buClr>
              <a:buSzPts val="1200"/>
              <a:buFont typeface="Calibri"/>
              <a:buNone/>
            </a:pPr>
            <a:r>
              <a:rPr i="1" lang="en" sz="1200" u="none" cap="none" strike="noStrike">
                <a:solidFill>
                  <a:srgbClr val="A0A0C0"/>
                </a:solidFill>
                <a:latin typeface="Nunito"/>
                <a:ea typeface="Nunito"/>
                <a:cs typeface="Nunito"/>
                <a:sym typeface="Nunito"/>
              </a:rPr>
              <a:t>Words that appear in similar contexts end up with similar number lists.</a:t>
            </a:r>
            <a:endParaRPr i="0" sz="1200" u="none" cap="none" strike="noStrike">
              <a:solidFill>
                <a:schemeClr val="dk1"/>
              </a:solidFill>
              <a:latin typeface="Nunito"/>
              <a:ea typeface="Nunito"/>
              <a:cs typeface="Nunito"/>
              <a:sym typeface="Nunito"/>
            </a:endParaRPr>
          </a:p>
        </p:txBody>
      </p:sp>
      <p:sp>
        <p:nvSpPr>
          <p:cNvPr id="217" name="Google Shape;217;p18"/>
          <p:cNvSpPr/>
          <p:nvPr/>
        </p:nvSpPr>
        <p:spPr>
          <a:xfrm>
            <a:off x="457200" y="2633472"/>
            <a:ext cx="8229600" cy="521100"/>
          </a:xfrm>
          <a:prstGeom prst="roundRect">
            <a:avLst>
              <a:gd fmla="val 14035" name="adj"/>
            </a:avLst>
          </a:prstGeom>
          <a:solidFill>
            <a:srgbClr val="0C2A4A"/>
          </a:solidFill>
          <a:ln cap="flat" cmpd="sng" w="9525">
            <a:solidFill>
              <a:srgbClr val="2A2A4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218" name="Google Shape;218;p18"/>
          <p:cNvSpPr/>
          <p:nvPr/>
        </p:nvSpPr>
        <p:spPr>
          <a:xfrm>
            <a:off x="566928" y="2724912"/>
            <a:ext cx="777300" cy="320100"/>
          </a:xfrm>
          <a:prstGeom prst="roundRect">
            <a:avLst>
              <a:gd fmla="val 22857" name="adj"/>
            </a:avLst>
          </a:prstGeom>
          <a:solidFill>
            <a:srgbClr val="D85A30"/>
          </a:solidFill>
          <a:ln cap="flat" cmpd="sng" w="12700">
            <a:solidFill>
              <a:srgbClr val="D85A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219" name="Google Shape;219;p18"/>
          <p:cNvSpPr/>
          <p:nvPr/>
        </p:nvSpPr>
        <p:spPr>
          <a:xfrm>
            <a:off x="566928" y="2724912"/>
            <a:ext cx="777300" cy="320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200"/>
              <a:buFont typeface="Calibri"/>
              <a:buNone/>
            </a:pPr>
            <a:r>
              <a:rPr b="1" i="0" lang="en" sz="1200" u="none" cap="none" strike="noStrike">
                <a:solidFill>
                  <a:srgbClr val="FFFFFF"/>
                </a:solidFill>
                <a:latin typeface="Nunito"/>
                <a:ea typeface="Nunito"/>
                <a:cs typeface="Nunito"/>
                <a:sym typeface="Nunito"/>
              </a:rPr>
              <a:t>FALSE</a:t>
            </a:r>
            <a:endParaRPr i="0" sz="1200" u="none" cap="none" strike="noStrike">
              <a:solidFill>
                <a:schemeClr val="dk1"/>
              </a:solidFill>
              <a:latin typeface="Nunito"/>
              <a:ea typeface="Nunito"/>
              <a:cs typeface="Nunito"/>
              <a:sym typeface="Nunito"/>
            </a:endParaRPr>
          </a:p>
        </p:txBody>
      </p:sp>
      <p:sp>
        <p:nvSpPr>
          <p:cNvPr id="220" name="Google Shape;220;p18"/>
          <p:cNvSpPr/>
          <p:nvPr/>
        </p:nvSpPr>
        <p:spPr>
          <a:xfrm>
            <a:off x="1463040" y="2660904"/>
            <a:ext cx="7041000" cy="2469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E8E8F0"/>
              </a:buClr>
              <a:buSzPts val="1300"/>
              <a:buFont typeface="Calibri"/>
              <a:buNone/>
            </a:pPr>
            <a:r>
              <a:rPr b="1" i="0" lang="en" sz="1300" u="none" cap="none" strike="noStrike">
                <a:solidFill>
                  <a:srgbClr val="E8E8F0"/>
                </a:solidFill>
                <a:latin typeface="Nunito"/>
                <a:ea typeface="Nunito"/>
                <a:cs typeface="Nunito"/>
                <a:sym typeface="Nunito"/>
              </a:rPr>
              <a:t>The transformer processes words one at a time, in order.</a:t>
            </a:r>
            <a:endParaRPr i="0" sz="1300" u="none" cap="none" strike="noStrike">
              <a:solidFill>
                <a:schemeClr val="dk1"/>
              </a:solidFill>
              <a:latin typeface="Nunito"/>
              <a:ea typeface="Nunito"/>
              <a:cs typeface="Nunito"/>
              <a:sym typeface="Nunito"/>
            </a:endParaRPr>
          </a:p>
        </p:txBody>
      </p:sp>
      <p:sp>
        <p:nvSpPr>
          <p:cNvPr id="221" name="Google Shape;221;p18"/>
          <p:cNvSpPr/>
          <p:nvPr/>
        </p:nvSpPr>
        <p:spPr>
          <a:xfrm>
            <a:off x="1463040" y="2907792"/>
            <a:ext cx="7041000" cy="237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A0A0C0"/>
              </a:buClr>
              <a:buSzPts val="1200"/>
              <a:buFont typeface="Calibri"/>
              <a:buNone/>
            </a:pPr>
            <a:r>
              <a:rPr i="1" lang="en" sz="1200" u="none" cap="none" strike="noStrike">
                <a:solidFill>
                  <a:srgbClr val="A0A0C0"/>
                </a:solidFill>
                <a:latin typeface="Nunito"/>
                <a:ea typeface="Nunito"/>
                <a:cs typeface="Nunito"/>
                <a:sym typeface="Nunito"/>
              </a:rPr>
              <a:t>All words are processed simultaneously. That's what makes it fast.</a:t>
            </a:r>
            <a:endParaRPr i="0" sz="1200" u="none" cap="none" strike="noStrike">
              <a:solidFill>
                <a:schemeClr val="dk1"/>
              </a:solidFill>
              <a:latin typeface="Nunito"/>
              <a:ea typeface="Nunito"/>
              <a:cs typeface="Nunito"/>
              <a:sym typeface="Nunito"/>
            </a:endParaRPr>
          </a:p>
        </p:txBody>
      </p:sp>
      <p:sp>
        <p:nvSpPr>
          <p:cNvPr id="222" name="Google Shape;222;p18"/>
          <p:cNvSpPr/>
          <p:nvPr/>
        </p:nvSpPr>
        <p:spPr>
          <a:xfrm>
            <a:off x="457200" y="3218688"/>
            <a:ext cx="8229600" cy="521100"/>
          </a:xfrm>
          <a:prstGeom prst="roundRect">
            <a:avLst>
              <a:gd fmla="val 14035" name="adj"/>
            </a:avLst>
          </a:prstGeom>
          <a:solidFill>
            <a:srgbClr val="0C2A4A"/>
          </a:solidFill>
          <a:ln cap="flat" cmpd="sng" w="9525">
            <a:solidFill>
              <a:srgbClr val="2A2A4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223" name="Google Shape;223;p18"/>
          <p:cNvSpPr/>
          <p:nvPr/>
        </p:nvSpPr>
        <p:spPr>
          <a:xfrm>
            <a:off x="566928" y="3310128"/>
            <a:ext cx="777300" cy="320100"/>
          </a:xfrm>
          <a:prstGeom prst="roundRect">
            <a:avLst>
              <a:gd fmla="val 22857" name="adj"/>
            </a:avLst>
          </a:prstGeom>
          <a:solidFill>
            <a:srgbClr val="D85A30"/>
          </a:solidFill>
          <a:ln cap="flat" cmpd="sng" w="12700">
            <a:solidFill>
              <a:srgbClr val="D85A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224" name="Google Shape;224;p18"/>
          <p:cNvSpPr/>
          <p:nvPr/>
        </p:nvSpPr>
        <p:spPr>
          <a:xfrm>
            <a:off x="566928" y="3310128"/>
            <a:ext cx="777300" cy="320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200"/>
              <a:buFont typeface="Calibri"/>
              <a:buNone/>
            </a:pPr>
            <a:r>
              <a:rPr b="1" i="0" lang="en" sz="1200" u="none" cap="none" strike="noStrike">
                <a:solidFill>
                  <a:srgbClr val="FFFFFF"/>
                </a:solidFill>
                <a:latin typeface="Nunito"/>
                <a:ea typeface="Nunito"/>
                <a:cs typeface="Nunito"/>
                <a:sym typeface="Nunito"/>
              </a:rPr>
              <a:t>FALSE</a:t>
            </a:r>
            <a:endParaRPr i="0" sz="1200" u="none" cap="none" strike="noStrike">
              <a:solidFill>
                <a:schemeClr val="dk1"/>
              </a:solidFill>
              <a:latin typeface="Nunito"/>
              <a:ea typeface="Nunito"/>
              <a:cs typeface="Nunito"/>
              <a:sym typeface="Nunito"/>
            </a:endParaRPr>
          </a:p>
        </p:txBody>
      </p:sp>
      <p:sp>
        <p:nvSpPr>
          <p:cNvPr id="225" name="Google Shape;225;p18"/>
          <p:cNvSpPr/>
          <p:nvPr/>
        </p:nvSpPr>
        <p:spPr>
          <a:xfrm>
            <a:off x="1463040" y="3246120"/>
            <a:ext cx="7041000" cy="2469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E8E8F0"/>
              </a:buClr>
              <a:buSzPts val="1300"/>
              <a:buFont typeface="Calibri"/>
              <a:buNone/>
            </a:pPr>
            <a:r>
              <a:rPr b="1" i="0" lang="en" sz="1300" u="none" cap="none" strike="noStrike">
                <a:solidFill>
                  <a:srgbClr val="E8E8F0"/>
                </a:solidFill>
                <a:latin typeface="Nunito"/>
                <a:ea typeface="Nunito"/>
                <a:cs typeface="Nunito"/>
                <a:sym typeface="Nunito"/>
              </a:rPr>
              <a:t>"Bank" in "river bank" and "bank account" have identical embeddings.</a:t>
            </a:r>
            <a:endParaRPr i="0" sz="1300" u="none" cap="none" strike="noStrike">
              <a:solidFill>
                <a:schemeClr val="dk1"/>
              </a:solidFill>
              <a:latin typeface="Nunito"/>
              <a:ea typeface="Nunito"/>
              <a:cs typeface="Nunito"/>
              <a:sym typeface="Nunito"/>
            </a:endParaRPr>
          </a:p>
        </p:txBody>
      </p:sp>
      <p:sp>
        <p:nvSpPr>
          <p:cNvPr id="226" name="Google Shape;226;p18"/>
          <p:cNvSpPr/>
          <p:nvPr/>
        </p:nvSpPr>
        <p:spPr>
          <a:xfrm>
            <a:off x="1463040" y="3493008"/>
            <a:ext cx="7041000" cy="237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A0A0C0"/>
              </a:buClr>
              <a:buSzPts val="1200"/>
              <a:buFont typeface="Calibri"/>
              <a:buNone/>
            </a:pPr>
            <a:r>
              <a:rPr i="1" lang="en" sz="1200" u="none" cap="none" strike="noStrike">
                <a:solidFill>
                  <a:srgbClr val="A0A0C0"/>
                </a:solidFill>
                <a:latin typeface="Nunito"/>
                <a:ea typeface="Nunito"/>
                <a:cs typeface="Nunito"/>
                <a:sym typeface="Nunito"/>
              </a:rPr>
              <a:t>Context changes the embedding</a:t>
            </a:r>
            <a:r>
              <a:rPr i="1" lang="en" sz="1200">
                <a:solidFill>
                  <a:srgbClr val="A0A0C0"/>
                </a:solidFill>
                <a:latin typeface="Nunito"/>
                <a:ea typeface="Nunito"/>
                <a:cs typeface="Nunito"/>
                <a:sym typeface="Nunito"/>
              </a:rPr>
              <a:t>. The </a:t>
            </a:r>
            <a:r>
              <a:rPr i="1" lang="en" sz="1200" u="none" cap="none" strike="noStrike">
                <a:solidFill>
                  <a:srgbClr val="A0A0C0"/>
                </a:solidFill>
                <a:latin typeface="Nunito"/>
                <a:ea typeface="Nunito"/>
                <a:cs typeface="Nunito"/>
                <a:sym typeface="Nunito"/>
              </a:rPr>
              <a:t>same word</a:t>
            </a:r>
            <a:r>
              <a:rPr i="1" lang="en" sz="1200">
                <a:solidFill>
                  <a:srgbClr val="A0A0C0"/>
                </a:solidFill>
                <a:latin typeface="Nunito"/>
                <a:ea typeface="Nunito"/>
                <a:cs typeface="Nunito"/>
                <a:sym typeface="Nunito"/>
              </a:rPr>
              <a:t> can have </a:t>
            </a:r>
            <a:r>
              <a:rPr i="1" lang="en" sz="1200" u="none" cap="none" strike="noStrike">
                <a:solidFill>
                  <a:srgbClr val="A0A0C0"/>
                </a:solidFill>
                <a:latin typeface="Nunito"/>
                <a:ea typeface="Nunito"/>
                <a:cs typeface="Nunito"/>
                <a:sym typeface="Nunito"/>
              </a:rPr>
              <a:t>different meaning</a:t>
            </a:r>
            <a:r>
              <a:rPr i="1" lang="en" sz="1200">
                <a:solidFill>
                  <a:srgbClr val="A0A0C0"/>
                </a:solidFill>
                <a:latin typeface="Nunito"/>
                <a:ea typeface="Nunito"/>
                <a:cs typeface="Nunito"/>
                <a:sym typeface="Nunito"/>
              </a:rPr>
              <a:t> =&gt;</a:t>
            </a:r>
            <a:r>
              <a:rPr i="1" lang="en" sz="1200" u="none" cap="none" strike="noStrike">
                <a:solidFill>
                  <a:srgbClr val="A0A0C0"/>
                </a:solidFill>
                <a:latin typeface="Nunito"/>
                <a:ea typeface="Nunito"/>
                <a:cs typeface="Nunito"/>
                <a:sym typeface="Nunito"/>
              </a:rPr>
              <a:t> different numbers.</a:t>
            </a:r>
            <a:endParaRPr i="0" sz="1200" u="none" cap="none" strike="noStrike">
              <a:solidFill>
                <a:schemeClr val="dk1"/>
              </a:solidFill>
              <a:latin typeface="Nunito"/>
              <a:ea typeface="Nunito"/>
              <a:cs typeface="Nunito"/>
              <a:sym typeface="Nunito"/>
            </a:endParaRPr>
          </a:p>
        </p:txBody>
      </p:sp>
      <p:sp>
        <p:nvSpPr>
          <p:cNvPr id="227" name="Google Shape;227;p18"/>
          <p:cNvSpPr/>
          <p:nvPr/>
        </p:nvSpPr>
        <p:spPr>
          <a:xfrm>
            <a:off x="457200" y="3803904"/>
            <a:ext cx="8229600" cy="521100"/>
          </a:xfrm>
          <a:prstGeom prst="roundRect">
            <a:avLst>
              <a:gd fmla="val 14035" name="adj"/>
            </a:avLst>
          </a:prstGeom>
          <a:solidFill>
            <a:srgbClr val="0C2A4A"/>
          </a:solidFill>
          <a:ln cap="flat" cmpd="sng" w="9525">
            <a:solidFill>
              <a:srgbClr val="2A2A4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228" name="Google Shape;228;p18"/>
          <p:cNvSpPr/>
          <p:nvPr/>
        </p:nvSpPr>
        <p:spPr>
          <a:xfrm>
            <a:off x="566928" y="3895344"/>
            <a:ext cx="777300" cy="320100"/>
          </a:xfrm>
          <a:prstGeom prst="roundRect">
            <a:avLst>
              <a:gd fmla="val 22857" name="adj"/>
            </a:avLst>
          </a:prstGeom>
          <a:solidFill>
            <a:srgbClr val="0F9E75"/>
          </a:solidFill>
          <a:ln cap="flat" cmpd="sng" w="12700">
            <a:solidFill>
              <a:srgbClr val="0F9E7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229" name="Google Shape;229;p18"/>
          <p:cNvSpPr/>
          <p:nvPr/>
        </p:nvSpPr>
        <p:spPr>
          <a:xfrm>
            <a:off x="566928" y="3895344"/>
            <a:ext cx="777300" cy="320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200"/>
              <a:buFont typeface="Calibri"/>
              <a:buNone/>
            </a:pPr>
            <a:r>
              <a:rPr b="1" i="0" lang="en" sz="1200" u="none" cap="none" strike="noStrike">
                <a:solidFill>
                  <a:srgbClr val="FFFFFF"/>
                </a:solidFill>
                <a:latin typeface="Nunito"/>
                <a:ea typeface="Nunito"/>
                <a:cs typeface="Nunito"/>
                <a:sym typeface="Nunito"/>
              </a:rPr>
              <a:t>TRUE</a:t>
            </a:r>
            <a:endParaRPr i="0" sz="1200" u="none" cap="none" strike="noStrike">
              <a:solidFill>
                <a:schemeClr val="dk1"/>
              </a:solidFill>
              <a:latin typeface="Nunito"/>
              <a:ea typeface="Nunito"/>
              <a:cs typeface="Nunito"/>
              <a:sym typeface="Nunito"/>
            </a:endParaRPr>
          </a:p>
        </p:txBody>
      </p:sp>
      <p:sp>
        <p:nvSpPr>
          <p:cNvPr id="230" name="Google Shape;230;p18"/>
          <p:cNvSpPr/>
          <p:nvPr/>
        </p:nvSpPr>
        <p:spPr>
          <a:xfrm>
            <a:off x="1463040" y="3831336"/>
            <a:ext cx="7041000" cy="2469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E8E8F0"/>
              </a:buClr>
              <a:buSzPts val="1300"/>
              <a:buFont typeface="Calibri"/>
              <a:buNone/>
            </a:pPr>
            <a:r>
              <a:rPr b="1" i="0" lang="en" sz="1300" u="none" cap="none" strike="noStrike">
                <a:solidFill>
                  <a:srgbClr val="E8E8F0"/>
                </a:solidFill>
                <a:latin typeface="Nunito"/>
                <a:ea typeface="Nunito"/>
                <a:cs typeface="Nunito"/>
                <a:sym typeface="Nunito"/>
              </a:rPr>
              <a:t>A higher probability score means the model is more confident about the next word.</a:t>
            </a:r>
            <a:endParaRPr i="0" sz="1300" u="none" cap="none" strike="noStrike">
              <a:solidFill>
                <a:schemeClr val="dk1"/>
              </a:solidFill>
              <a:latin typeface="Nunito"/>
              <a:ea typeface="Nunito"/>
              <a:cs typeface="Nunito"/>
              <a:sym typeface="Nunito"/>
            </a:endParaRPr>
          </a:p>
        </p:txBody>
      </p:sp>
      <p:sp>
        <p:nvSpPr>
          <p:cNvPr id="231" name="Google Shape;231;p18"/>
          <p:cNvSpPr/>
          <p:nvPr/>
        </p:nvSpPr>
        <p:spPr>
          <a:xfrm>
            <a:off x="1463040" y="4078224"/>
            <a:ext cx="7041000" cy="237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A0A0C0"/>
              </a:buClr>
              <a:buSzPts val="1200"/>
              <a:buFont typeface="Calibri"/>
              <a:buNone/>
            </a:pPr>
            <a:r>
              <a:rPr i="1" lang="en" sz="1200" u="none" cap="none" strike="noStrike">
                <a:solidFill>
                  <a:srgbClr val="A0A0C0"/>
                </a:solidFill>
                <a:latin typeface="Nunito"/>
                <a:ea typeface="Nunito"/>
                <a:cs typeface="Nunito"/>
                <a:sym typeface="Nunito"/>
              </a:rPr>
              <a:t>The output is a ranked list</a:t>
            </a:r>
            <a:r>
              <a:rPr i="1" lang="en" sz="1200">
                <a:solidFill>
                  <a:srgbClr val="A0A0C0"/>
                </a:solidFill>
                <a:latin typeface="Nunito"/>
                <a:ea typeface="Nunito"/>
                <a:cs typeface="Nunito"/>
                <a:sym typeface="Nunito"/>
              </a:rPr>
              <a:t>. T</a:t>
            </a:r>
            <a:r>
              <a:rPr i="1" lang="en" sz="1200" u="none" cap="none" strike="noStrike">
                <a:solidFill>
                  <a:srgbClr val="A0A0C0"/>
                </a:solidFill>
                <a:latin typeface="Nunito"/>
                <a:ea typeface="Nunito"/>
                <a:cs typeface="Nunito"/>
                <a:sym typeface="Nunito"/>
              </a:rPr>
              <a:t>he top score is the model's best guess.</a:t>
            </a:r>
            <a:endParaRPr i="0" sz="1200" u="none" cap="none" strike="noStrike">
              <a:solidFill>
                <a:schemeClr val="dk1"/>
              </a:solidFill>
              <a:latin typeface="Nunito"/>
              <a:ea typeface="Nunito"/>
              <a:cs typeface="Nunito"/>
              <a:sym typeface="Nunito"/>
            </a:endParaRPr>
          </a:p>
        </p:txBody>
      </p:sp>
      <p:sp>
        <p:nvSpPr>
          <p:cNvPr id="232" name="Google Shape;232;p18"/>
          <p:cNvSpPr/>
          <p:nvPr/>
        </p:nvSpPr>
        <p:spPr>
          <a:xfrm>
            <a:off x="457200" y="4389120"/>
            <a:ext cx="8229600" cy="521100"/>
          </a:xfrm>
          <a:prstGeom prst="roundRect">
            <a:avLst>
              <a:gd fmla="val 14035" name="adj"/>
            </a:avLst>
          </a:prstGeom>
          <a:solidFill>
            <a:srgbClr val="0C2A4A"/>
          </a:solidFill>
          <a:ln cap="flat" cmpd="sng" w="9525">
            <a:solidFill>
              <a:srgbClr val="2A2A4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233" name="Google Shape;233;p18"/>
          <p:cNvSpPr/>
          <p:nvPr/>
        </p:nvSpPr>
        <p:spPr>
          <a:xfrm>
            <a:off x="566928" y="4480560"/>
            <a:ext cx="777300" cy="320100"/>
          </a:xfrm>
          <a:prstGeom prst="roundRect">
            <a:avLst>
              <a:gd fmla="val 22857" name="adj"/>
            </a:avLst>
          </a:prstGeom>
          <a:solidFill>
            <a:srgbClr val="D85A30"/>
          </a:solidFill>
          <a:ln cap="flat" cmpd="sng" w="12700">
            <a:solidFill>
              <a:srgbClr val="D85A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Nunito"/>
              <a:ea typeface="Nunito"/>
              <a:cs typeface="Nunito"/>
              <a:sym typeface="Nunito"/>
            </a:endParaRPr>
          </a:p>
        </p:txBody>
      </p:sp>
      <p:sp>
        <p:nvSpPr>
          <p:cNvPr id="234" name="Google Shape;234;p18"/>
          <p:cNvSpPr/>
          <p:nvPr/>
        </p:nvSpPr>
        <p:spPr>
          <a:xfrm>
            <a:off x="566928" y="4480560"/>
            <a:ext cx="777300" cy="320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200"/>
              <a:buFont typeface="Calibri"/>
              <a:buNone/>
            </a:pPr>
            <a:r>
              <a:rPr b="1" i="0" lang="en" sz="1200" u="none" cap="none" strike="noStrike">
                <a:solidFill>
                  <a:srgbClr val="FFFFFF"/>
                </a:solidFill>
                <a:latin typeface="Nunito"/>
                <a:ea typeface="Nunito"/>
                <a:cs typeface="Nunito"/>
                <a:sym typeface="Nunito"/>
              </a:rPr>
              <a:t>FALSE</a:t>
            </a:r>
            <a:endParaRPr i="0" sz="1200" u="none" cap="none" strike="noStrike">
              <a:solidFill>
                <a:schemeClr val="dk1"/>
              </a:solidFill>
              <a:latin typeface="Nunito"/>
              <a:ea typeface="Nunito"/>
              <a:cs typeface="Nunito"/>
              <a:sym typeface="Nunito"/>
            </a:endParaRPr>
          </a:p>
        </p:txBody>
      </p:sp>
      <p:sp>
        <p:nvSpPr>
          <p:cNvPr id="235" name="Google Shape;235;p18"/>
          <p:cNvSpPr/>
          <p:nvPr/>
        </p:nvSpPr>
        <p:spPr>
          <a:xfrm>
            <a:off x="1463040" y="4416552"/>
            <a:ext cx="7041000" cy="2469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E8E8F0"/>
              </a:buClr>
              <a:buSzPts val="1300"/>
              <a:buFont typeface="Calibri"/>
              <a:buNone/>
            </a:pPr>
            <a:r>
              <a:rPr b="1" i="0" lang="en" sz="1300" u="none" cap="none" strike="noStrike">
                <a:solidFill>
                  <a:srgbClr val="E8E8F0"/>
                </a:solidFill>
                <a:latin typeface="Nunito"/>
                <a:ea typeface="Nunito"/>
                <a:cs typeface="Nunito"/>
                <a:sym typeface="Nunito"/>
              </a:rPr>
              <a:t>Tokenisation happens after the transformer.</a:t>
            </a:r>
            <a:endParaRPr i="0" sz="1300" u="none" cap="none" strike="noStrike">
              <a:solidFill>
                <a:schemeClr val="dk1"/>
              </a:solidFill>
              <a:latin typeface="Nunito"/>
              <a:ea typeface="Nunito"/>
              <a:cs typeface="Nunito"/>
              <a:sym typeface="Nunito"/>
            </a:endParaRPr>
          </a:p>
        </p:txBody>
      </p:sp>
      <p:sp>
        <p:nvSpPr>
          <p:cNvPr id="236" name="Google Shape;236;p18"/>
          <p:cNvSpPr/>
          <p:nvPr/>
        </p:nvSpPr>
        <p:spPr>
          <a:xfrm>
            <a:off x="1463040" y="4663440"/>
            <a:ext cx="7041000" cy="237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A0A0C0"/>
              </a:buClr>
              <a:buSzPts val="1200"/>
              <a:buFont typeface="Calibri"/>
              <a:buNone/>
            </a:pPr>
            <a:r>
              <a:rPr i="1" lang="en" sz="1200" u="none" cap="none" strike="noStrike">
                <a:solidFill>
                  <a:srgbClr val="A0A0C0"/>
                </a:solidFill>
                <a:latin typeface="Nunito"/>
                <a:ea typeface="Nunito"/>
                <a:cs typeface="Nunito"/>
                <a:sym typeface="Nunito"/>
              </a:rPr>
              <a:t>Tokenisation is Step 1</a:t>
            </a:r>
            <a:r>
              <a:rPr i="1" lang="en" sz="1200">
                <a:solidFill>
                  <a:srgbClr val="A0A0C0"/>
                </a:solidFill>
                <a:latin typeface="Nunito"/>
                <a:ea typeface="Nunito"/>
                <a:cs typeface="Nunito"/>
                <a:sym typeface="Nunito"/>
              </a:rPr>
              <a:t>. T</a:t>
            </a:r>
            <a:r>
              <a:rPr i="1" lang="en" sz="1200" u="none" cap="none" strike="noStrike">
                <a:solidFill>
                  <a:srgbClr val="A0A0C0"/>
                </a:solidFill>
                <a:latin typeface="Nunito"/>
                <a:ea typeface="Nunito"/>
                <a:cs typeface="Nunito"/>
                <a:sym typeface="Nunito"/>
              </a:rPr>
              <a:t>he transformer can't run until tokens exist.</a:t>
            </a:r>
            <a:endParaRPr i="0" sz="1200" u="none" cap="none" strike="noStrike">
              <a:solidFill>
                <a:schemeClr val="dk1"/>
              </a:solidFill>
              <a:latin typeface="Nunito"/>
              <a:ea typeface="Nunito"/>
              <a:cs typeface="Nunito"/>
              <a:sym typeface="Nunito"/>
            </a:endParaRPr>
          </a:p>
        </p:txBody>
      </p:sp>
      <p:sp>
        <p:nvSpPr>
          <p:cNvPr id="237" name="Google Shape;237;p18"/>
          <p:cNvSpPr txBox="1"/>
          <p:nvPr>
            <p:ph type="title"/>
          </p:nvPr>
        </p:nvSpPr>
        <p:spPr>
          <a:xfrm>
            <a:off x="457200" y="365150"/>
            <a:ext cx="8520600" cy="615600"/>
          </a:xfrm>
          <a:prstGeom prst="rect">
            <a:avLst/>
          </a:prstGeom>
        </p:spPr>
        <p:txBody>
          <a:bodyPr anchorCtr="0" anchor="ctr" bIns="91425" lIns="91425" spcFirstLastPara="1" rIns="91425" wrap="square" tIns="91425">
            <a:spAutoFit/>
          </a:bodyPr>
          <a:lstStyle/>
          <a:p>
            <a:pPr indent="0" lvl="0" marL="0" rtl="0" algn="l">
              <a:spcBef>
                <a:spcPts val="0"/>
              </a:spcBef>
              <a:spcAft>
                <a:spcPts val="0"/>
              </a:spcAft>
              <a:buNone/>
            </a:pPr>
            <a:r>
              <a:rPr lang="en" sz="2800"/>
              <a:t>Recap Lesson 5: True or False?</a:t>
            </a:r>
            <a:endParaRPr sz="28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19"/>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happens when you hit send?</a:t>
            </a:r>
            <a:endParaRPr>
              <a:solidFill>
                <a:srgbClr val="25326F"/>
              </a:solidFill>
              <a:latin typeface="Francois One"/>
              <a:ea typeface="Francois One"/>
              <a:cs typeface="Francois One"/>
              <a:sym typeface="Francois One"/>
            </a:endParaRPr>
          </a:p>
        </p:txBody>
      </p:sp>
      <p:sp>
        <p:nvSpPr>
          <p:cNvPr id="243" name="Google Shape;243;p19"/>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244" name="Google Shape;244;p19"/>
          <p:cNvSpPr txBox="1"/>
          <p:nvPr>
            <p:ph idx="1" type="body"/>
          </p:nvPr>
        </p:nvSpPr>
        <p:spPr>
          <a:xfrm>
            <a:off x="311700" y="1152475"/>
            <a:ext cx="8520600" cy="379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600"/>
              <a:t>You now know what happens inside an LLM — but where does that LLM actually live and what does it take to process your prompt?</a:t>
            </a:r>
            <a:endParaRPr sz="1600"/>
          </a:p>
          <a:p>
            <a:pPr indent="0" lvl="0" marL="0" marR="0" rtl="0" algn="l">
              <a:lnSpc>
                <a:spcPct val="150000"/>
              </a:lnSpc>
              <a:spcBef>
                <a:spcPts val="0"/>
              </a:spcBef>
              <a:spcAft>
                <a:spcPts val="1600"/>
              </a:spcAft>
              <a:buNone/>
            </a:pPr>
            <a:r>
              <a:t/>
            </a:r>
            <a:endParaRPr sz="1600"/>
          </a:p>
        </p:txBody>
      </p:sp>
      <p:sp>
        <p:nvSpPr>
          <p:cNvPr id="245" name="Google Shape;245;p19"/>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246" name="Google Shape;246;p19"/>
          <p:cNvPicPr preferRelativeResize="0"/>
          <p:nvPr/>
        </p:nvPicPr>
        <p:blipFill>
          <a:blip r:embed="rId3">
            <a:alphaModFix/>
          </a:blip>
          <a:stretch>
            <a:fillRect/>
          </a:stretch>
        </p:blipFill>
        <p:spPr>
          <a:xfrm>
            <a:off x="3611172" y="2526300"/>
            <a:ext cx="1824724" cy="182472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20"/>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happens when you hit send?</a:t>
            </a:r>
            <a:endParaRPr>
              <a:solidFill>
                <a:srgbClr val="25326F"/>
              </a:solidFill>
              <a:latin typeface="Francois One"/>
              <a:ea typeface="Francois One"/>
              <a:cs typeface="Francois One"/>
              <a:sym typeface="Francois One"/>
            </a:endParaRPr>
          </a:p>
        </p:txBody>
      </p:sp>
      <p:sp>
        <p:nvSpPr>
          <p:cNvPr id="252" name="Google Shape;252;p20"/>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253" name="Google Shape;253;p20"/>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254" name="Google Shape;254;p20"/>
          <p:cNvSpPr txBox="1"/>
          <p:nvPr/>
        </p:nvSpPr>
        <p:spPr>
          <a:xfrm>
            <a:off x="568025" y="3345875"/>
            <a:ext cx="7975200" cy="146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latin typeface="Nunito"/>
                <a:ea typeface="Nunito"/>
                <a:cs typeface="Nunito"/>
                <a:sym typeface="Nunito"/>
              </a:rPr>
              <a:t>When you type a prompt into an AI chatbot, it travels from your device across the internet to a data centre where the LLM processes it. The response is then sent back one token at a time across the internet to your device, usually in a matter of milliseconds. </a:t>
            </a:r>
            <a:endParaRPr sz="1800">
              <a:solidFill>
                <a:schemeClr val="dk2"/>
              </a:solidFill>
              <a:latin typeface="Nunito"/>
              <a:ea typeface="Nunito"/>
              <a:cs typeface="Nunito"/>
              <a:sym typeface="Nunito"/>
            </a:endParaRPr>
          </a:p>
        </p:txBody>
      </p:sp>
      <p:pic>
        <p:nvPicPr>
          <p:cNvPr id="255" name="Google Shape;255;p20" title="prompt_journey_v2.png"/>
          <p:cNvPicPr preferRelativeResize="0"/>
          <p:nvPr/>
        </p:nvPicPr>
        <p:blipFill>
          <a:blip r:embed="rId3">
            <a:alphaModFix/>
          </a:blip>
          <a:stretch>
            <a:fillRect/>
          </a:stretch>
        </p:blipFill>
        <p:spPr>
          <a:xfrm>
            <a:off x="970875" y="1388350"/>
            <a:ext cx="6883425" cy="202335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21"/>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Why can’t the LLM just live on my laptop?</a:t>
            </a:r>
            <a:endParaRPr>
              <a:solidFill>
                <a:srgbClr val="25326F"/>
              </a:solidFill>
              <a:latin typeface="Francois One"/>
              <a:ea typeface="Francois One"/>
              <a:cs typeface="Francois One"/>
              <a:sym typeface="Francois One"/>
            </a:endParaRPr>
          </a:p>
        </p:txBody>
      </p:sp>
      <p:sp>
        <p:nvSpPr>
          <p:cNvPr id="261" name="Google Shape;261;p21"/>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262" name="Google Shape;262;p21"/>
          <p:cNvSpPr txBox="1"/>
          <p:nvPr>
            <p:ph idx="1" type="body"/>
          </p:nvPr>
        </p:nvSpPr>
        <p:spPr>
          <a:xfrm>
            <a:off x="5042525" y="1295950"/>
            <a:ext cx="4019400" cy="3605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As you learned in the last lesson, LLMs have to do an enormous number of mathematical calculations at the same time to generate every single response.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 sz="1400"/>
              <a:t>That requires so much computing power that a regular laptop simply wouldn't be able to cope.</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 sz="1400"/>
              <a:t>For example, GPT-4 has an estimated 1 trillion parameters. A single response requires billions of mathematical operations.</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 sz="1400"/>
              <a:t>Your laptop CPU would take minutes to generate one reply. Data centres can do it in milliseconds!</a:t>
            </a:r>
            <a:endParaRPr sz="1400"/>
          </a:p>
        </p:txBody>
      </p:sp>
      <p:sp>
        <p:nvSpPr>
          <p:cNvPr id="263" name="Google Shape;263;p21"/>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264" name="Google Shape;264;p21"/>
          <p:cNvSpPr txBox="1"/>
          <p:nvPr/>
        </p:nvSpPr>
        <p:spPr>
          <a:xfrm>
            <a:off x="439825" y="4631825"/>
            <a:ext cx="4447800" cy="338100"/>
          </a:xfrm>
          <a:prstGeom prst="rect">
            <a:avLst/>
          </a:prstGeom>
          <a:solidFill>
            <a:schemeClr val="dk2"/>
          </a:solidFill>
          <a:ln cap="flat" cmpd="sng" w="9525">
            <a:solidFill>
              <a:srgbClr val="595959"/>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100">
                <a:solidFill>
                  <a:schemeClr val="lt1"/>
                </a:solidFill>
                <a:latin typeface="Roboto"/>
                <a:ea typeface="Roboto"/>
                <a:cs typeface="Roboto"/>
                <a:sym typeface="Roboto"/>
              </a:rPr>
              <a:t>Generated with </a:t>
            </a:r>
            <a:r>
              <a:rPr lang="en" sz="1100">
                <a:solidFill>
                  <a:schemeClr val="lt1"/>
                </a:solidFill>
                <a:latin typeface="Roboto"/>
                <a:ea typeface="Roboto"/>
                <a:cs typeface="Roboto"/>
                <a:sym typeface="Roboto"/>
              </a:rPr>
              <a:t>ChatGPT 5.5</a:t>
            </a:r>
            <a:endParaRPr sz="1100">
              <a:solidFill>
                <a:schemeClr val="lt1"/>
              </a:solidFill>
              <a:latin typeface="Roboto"/>
              <a:ea typeface="Roboto"/>
              <a:cs typeface="Roboto"/>
              <a:sym typeface="Roboto"/>
            </a:endParaRPr>
          </a:p>
        </p:txBody>
      </p:sp>
      <p:pic>
        <p:nvPicPr>
          <p:cNvPr id="265" name="Google Shape;265;p21" title="local-v-cloud.png"/>
          <p:cNvPicPr preferRelativeResize="0"/>
          <p:nvPr/>
        </p:nvPicPr>
        <p:blipFill>
          <a:blip r:embed="rId3">
            <a:alphaModFix/>
          </a:blip>
          <a:stretch>
            <a:fillRect/>
          </a:stretch>
        </p:blipFill>
        <p:spPr>
          <a:xfrm>
            <a:off x="439825" y="1295950"/>
            <a:ext cx="4447800" cy="3335850"/>
          </a:xfrm>
          <a:prstGeom prst="rect">
            <a:avLst/>
          </a:prstGeom>
          <a:noFill/>
          <a:ln cap="flat" cmpd="sng" w="9525">
            <a:solidFill>
              <a:schemeClr val="accent2"/>
            </a:solidFill>
            <a:prstDash val="solid"/>
            <a:round/>
            <a:headEnd len="sm" w="sm" type="none"/>
            <a:tailEnd len="sm" w="sm" type="none"/>
          </a:ln>
        </p:spPr>
      </p:pic>
    </p:spTree>
  </p:cSld>
  <p:clrMapOvr>
    <a:masterClrMapping/>
  </p:clrMapOvr>
</p:sld>
</file>

<file path=ppt/theme/theme1.xml><?xml version="1.0" encoding="utf-8"?>
<a:theme xmlns:a="http://schemas.openxmlformats.org/drawingml/2006/main" xmlns:r="http://schemas.openxmlformats.org/officeDocument/2006/relationships" name="TFA">
  <a:themeElements>
    <a:clrScheme name="Simple Light">
      <a:dk1>
        <a:srgbClr val="1A1511"/>
      </a:dk1>
      <a:lt1>
        <a:srgbClr val="FFFFFF"/>
      </a:lt1>
      <a:dk2>
        <a:srgbClr val="0D4247"/>
      </a:dk2>
      <a:lt2>
        <a:srgbClr val="002E32"/>
      </a:lt2>
      <a:accent1>
        <a:srgbClr val="38FDCE"/>
      </a:accent1>
      <a:accent2>
        <a:srgbClr val="12838D"/>
      </a:accent2>
      <a:accent3>
        <a:srgbClr val="F1E653"/>
      </a:accent3>
      <a:accent4>
        <a:srgbClr val="E60478"/>
      </a:accent4>
      <a:accent5>
        <a:srgbClr val="48D0FD"/>
      </a:accent5>
      <a:accent6>
        <a:srgbClr val="F3FFFD"/>
      </a:accent6>
      <a:hlink>
        <a:srgbClr val="12838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