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Lst>
  <p:sldSz cy="5143500" cx="9144000"/>
  <p:notesSz cx="6858000" cy="9144000"/>
  <p:embeddedFontLst>
    <p:embeddedFont>
      <p:font typeface="Roboto"/>
      <p:regular r:id="rId41"/>
      <p:bold r:id="rId42"/>
      <p:italic r:id="rId43"/>
      <p:boldItalic r:id="rId44"/>
    </p:embeddedFont>
    <p:embeddedFont>
      <p:font typeface="Inter Light"/>
      <p:regular r:id="rId45"/>
      <p:bold r:id="rId46"/>
      <p:italic r:id="rId47"/>
      <p:boldItalic r:id="rId48"/>
    </p:embeddedFont>
    <p:embeddedFont>
      <p:font typeface="Nunito"/>
      <p:regular r:id="rId49"/>
      <p:bold r:id="rId50"/>
      <p:italic r:id="rId51"/>
      <p:boldItalic r:id="rId52"/>
    </p:embeddedFont>
    <p:embeddedFont>
      <p:font typeface="Inter"/>
      <p:regular r:id="rId53"/>
      <p:bold r:id="rId54"/>
      <p:italic r:id="rId55"/>
      <p:boldItalic r:id="rId56"/>
    </p:embeddedFont>
    <p:embeddedFont>
      <p:font typeface="Francois One"/>
      <p:regular r:id="rId57"/>
    </p:embeddedFont>
    <p:embeddedFont>
      <p:font typeface="Nunito Light"/>
      <p:regular r:id="rId58"/>
      <p:bold r:id="rId59"/>
      <p:italic r:id="rId60"/>
      <p:boldItalic r:id="rId61"/>
    </p:embeddedFont>
    <p:embeddedFont>
      <p:font typeface="Space Grotesk"/>
      <p:regular r:id="rId62"/>
      <p:bold r:id="rId6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slide" Target="slides/slide36.xml"/><Relationship Id="rId42" Type="http://schemas.openxmlformats.org/officeDocument/2006/relationships/font" Target="fonts/Roboto-bold.fntdata"/><Relationship Id="rId41" Type="http://schemas.openxmlformats.org/officeDocument/2006/relationships/font" Target="fonts/Roboto-regular.fntdata"/><Relationship Id="rId44" Type="http://schemas.openxmlformats.org/officeDocument/2006/relationships/font" Target="fonts/Roboto-boldItalic.fntdata"/><Relationship Id="rId43" Type="http://schemas.openxmlformats.org/officeDocument/2006/relationships/font" Target="fonts/Roboto-italic.fntdata"/><Relationship Id="rId46" Type="http://schemas.openxmlformats.org/officeDocument/2006/relationships/font" Target="fonts/InterLight-bold.fntdata"/><Relationship Id="rId45" Type="http://schemas.openxmlformats.org/officeDocument/2006/relationships/font" Target="fonts/InterLight-regular.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font" Target="fonts/InterLight-boldItalic.fntdata"/><Relationship Id="rId47" Type="http://schemas.openxmlformats.org/officeDocument/2006/relationships/font" Target="fonts/InterLight-italic.fntdata"/><Relationship Id="rId49" Type="http://schemas.openxmlformats.org/officeDocument/2006/relationships/font" Target="fonts/Nunito-regular.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33" Type="http://schemas.openxmlformats.org/officeDocument/2006/relationships/slide" Target="slides/slide29.xml"/><Relationship Id="rId32" Type="http://schemas.openxmlformats.org/officeDocument/2006/relationships/slide" Target="slides/slide28.xml"/><Relationship Id="rId35" Type="http://schemas.openxmlformats.org/officeDocument/2006/relationships/slide" Target="slides/slide31.xml"/><Relationship Id="rId34" Type="http://schemas.openxmlformats.org/officeDocument/2006/relationships/slide" Target="slides/slide30.xml"/><Relationship Id="rId37" Type="http://schemas.openxmlformats.org/officeDocument/2006/relationships/slide" Target="slides/slide33.xml"/><Relationship Id="rId36" Type="http://schemas.openxmlformats.org/officeDocument/2006/relationships/slide" Target="slides/slide32.xml"/><Relationship Id="rId39" Type="http://schemas.openxmlformats.org/officeDocument/2006/relationships/slide" Target="slides/slide35.xml"/><Relationship Id="rId38" Type="http://schemas.openxmlformats.org/officeDocument/2006/relationships/slide" Target="slides/slide34.xml"/><Relationship Id="rId62" Type="http://schemas.openxmlformats.org/officeDocument/2006/relationships/font" Target="fonts/SpaceGrotesk-regular.fntdata"/><Relationship Id="rId61" Type="http://schemas.openxmlformats.org/officeDocument/2006/relationships/font" Target="fonts/NunitoLight-boldItalic.fntdata"/><Relationship Id="rId20" Type="http://schemas.openxmlformats.org/officeDocument/2006/relationships/slide" Target="slides/slide16.xml"/><Relationship Id="rId63" Type="http://schemas.openxmlformats.org/officeDocument/2006/relationships/font" Target="fonts/SpaceGrotesk-bold.fntdata"/><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60" Type="http://schemas.openxmlformats.org/officeDocument/2006/relationships/font" Target="fonts/NunitoLight-italic.fntdata"/><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51" Type="http://schemas.openxmlformats.org/officeDocument/2006/relationships/font" Target="fonts/Nunito-italic.fntdata"/><Relationship Id="rId50" Type="http://schemas.openxmlformats.org/officeDocument/2006/relationships/font" Target="fonts/Nunito-bold.fntdata"/><Relationship Id="rId53" Type="http://schemas.openxmlformats.org/officeDocument/2006/relationships/font" Target="fonts/Inter-regular.fntdata"/><Relationship Id="rId52" Type="http://schemas.openxmlformats.org/officeDocument/2006/relationships/font" Target="fonts/Nunito-boldItalic.fntdata"/><Relationship Id="rId11" Type="http://schemas.openxmlformats.org/officeDocument/2006/relationships/slide" Target="slides/slide7.xml"/><Relationship Id="rId55" Type="http://schemas.openxmlformats.org/officeDocument/2006/relationships/font" Target="fonts/Inter-italic.fntdata"/><Relationship Id="rId10" Type="http://schemas.openxmlformats.org/officeDocument/2006/relationships/slide" Target="slides/slide6.xml"/><Relationship Id="rId54" Type="http://schemas.openxmlformats.org/officeDocument/2006/relationships/font" Target="fonts/Inter-bold.fntdata"/><Relationship Id="rId13" Type="http://schemas.openxmlformats.org/officeDocument/2006/relationships/slide" Target="slides/slide9.xml"/><Relationship Id="rId57" Type="http://schemas.openxmlformats.org/officeDocument/2006/relationships/font" Target="fonts/FrancoisOne-regular.fntdata"/><Relationship Id="rId12" Type="http://schemas.openxmlformats.org/officeDocument/2006/relationships/slide" Target="slides/slide8.xml"/><Relationship Id="rId56" Type="http://schemas.openxmlformats.org/officeDocument/2006/relationships/font" Target="fonts/Inter-boldItalic.fntdata"/><Relationship Id="rId15" Type="http://schemas.openxmlformats.org/officeDocument/2006/relationships/slide" Target="slides/slide11.xml"/><Relationship Id="rId59" Type="http://schemas.openxmlformats.org/officeDocument/2006/relationships/font" Target="fonts/NunitoLight-bold.fntdata"/><Relationship Id="rId14" Type="http://schemas.openxmlformats.org/officeDocument/2006/relationships/slide" Target="slides/slide10.xml"/><Relationship Id="rId58" Type="http://schemas.openxmlformats.org/officeDocument/2006/relationships/font" Target="fonts/NunitoLight-regular.fntdata"/><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en.wikipedia.org/wiki/Will_Smith_eating_spaghetti" TargetMode="External"/><Relationship Id="rId3" Type="http://schemas.openxmlformats.org/officeDocument/2006/relationships/hyperlink" Target="https://en.wikipedia.org/wiki/Will_Smith_eating_spaghetti" TargetMode="Externa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youtube.com/watch?v=7Sa_kO6pLKM" TargetMode="External"/><Relationship Id="rId3" Type="http://schemas.openxmlformats.org/officeDocument/2006/relationships/hyperlink" Target="https://www.youtube.com/watch?v=0jZO8prHXeQ" TargetMode="External"/><Relationship Id="rId4" Type="http://schemas.openxmlformats.org/officeDocument/2006/relationships/hyperlink" Target="https://www.youtube.com/watch?v=2owMo8pTVds" TargetMode="Externa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youtube.com/watch?v=fJHcy_lASEo" TargetMode="External"/><Relationship Id="rId3" Type="http://schemas.openxmlformats.org/officeDocument/2006/relationships/hyperlink" Target="https://www.youtube.com/watch?v=4Tl1iGuC-Xg" TargetMode="Externa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 name="Shape 55"/>
        <p:cNvGrpSpPr/>
        <p:nvPr/>
      </p:nvGrpSpPr>
      <p:grpSpPr>
        <a:xfrm>
          <a:off x="0" y="0"/>
          <a:ext cx="0" cy="0"/>
          <a:chOff x="0" y="0"/>
          <a:chExt cx="0" cy="0"/>
        </a:xfrm>
      </p:grpSpPr>
      <p:sp>
        <p:nvSpPr>
          <p:cNvPr id="56" name="Google Shape;56;g5035080fed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 name="Google Shape;57;g5035080fed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3d686ec618a_0_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8" name="Google Shape;138;g3d686ec618a_0_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1600"/>
              </a:spcAft>
              <a:buNone/>
            </a:pPr>
            <a:r>
              <a:rPr lang="en"/>
              <a:t>This activity is intended to be completed on the platform. The aim of this activity is for students to get a feel for how “good” ai-generated images are and how it is really hard to spot the fakes.</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386ffac63ab_0_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386ffac63ab_0_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key point here is how powerful AI-generated video is and the range of things that can be done with it.</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g3d686ec618a_0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7" name="Google Shape;157;g3d686ec618a_0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activity is intended to be completed on the platform. The aim of this activity is to show how realistic ai-generated video is today.</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g3f4f0a84e5c_2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5" name="Google Shape;165;g3f4f0a84e5c_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chemeClr val="dk1"/>
                </a:solidFill>
              </a:rPr>
              <a:t>The video in the slide shows examples from the original post in 2023 and a more recent generated video from 2025 using Google's Veo 3 video model. There are huge differences in how realistic the videos are, even after only two years</a:t>
            </a:r>
            <a:r>
              <a:rPr lang="en">
                <a:solidFill>
                  <a:schemeClr val="dk1"/>
                </a:solidFill>
              </a:rPr>
              <a:t>.</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In 2026, Forbes magazine reported that the Seedance 2.0 model had passed the </a:t>
            </a:r>
            <a:r>
              <a:rPr i="1" lang="en">
                <a:solidFill>
                  <a:schemeClr val="dk1"/>
                </a:solidFill>
              </a:rPr>
              <a:t>Will Smith eating spaghetti test</a:t>
            </a:r>
            <a:r>
              <a:rPr lang="en">
                <a:solidFill>
                  <a:schemeClr val="dk1"/>
                </a:solidFill>
              </a:rPr>
              <a:t>, meaning it was realistic enough to pass as real video. You can learn more about this test on</a:t>
            </a:r>
            <a:r>
              <a:rPr lang="en">
                <a:solidFill>
                  <a:schemeClr val="dk1"/>
                </a:solidFill>
                <a:uFill>
                  <a:noFill/>
                </a:uFill>
                <a:hlinkClick r:id="rId2">
                  <a:extLst>
                    <a:ext uri="{A12FA001-AC4F-418D-AE19-62706E023703}">
                      <ahyp:hlinkClr val="tx"/>
                    </a:ext>
                  </a:extLst>
                </a:hlinkClick>
              </a:rPr>
              <a:t> </a:t>
            </a:r>
            <a:r>
              <a:rPr lang="en" u="sng">
                <a:solidFill>
                  <a:schemeClr val="hlink"/>
                </a:solidFill>
                <a:hlinkClick r:id="rId3"/>
              </a:rPr>
              <a:t>Wikipedia</a:t>
            </a:r>
            <a:r>
              <a:rPr lang="en">
                <a:solidFill>
                  <a:schemeClr val="dk1"/>
                </a:solidFill>
              </a:rPr>
              <a:t>.</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Some reasons for the improvement of video generation include an increase in computing power, more training data and smarter approaches to generation that improve realism.</a:t>
            </a:r>
            <a:endParaRPr>
              <a:solidFill>
                <a:schemeClr val="dk1"/>
              </a:solidFill>
            </a:endParaRPr>
          </a:p>
          <a:p>
            <a:pPr indent="0" lvl="0" marL="0" rtl="0" algn="l">
              <a:spcBef>
                <a:spcPts val="120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g386ffac63ab_0_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5" name="Google Shape;175;g386ffac63ab_0_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AI recognising human speech and AI </a:t>
            </a:r>
            <a:r>
              <a:rPr lang="en"/>
              <a:t>generating human speech (</a:t>
            </a:r>
            <a:r>
              <a:rPr lang="en"/>
              <a:t>Text-to-speech) were two early research areas in AI. They were achievable long before AI-generated images and chatbots came about. Audio generation and Video generation have traditionally been two separate processes. In most current AI video tools, the visuals and audio are generated separately and then combined.</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g3d686ec618a_0_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6" name="Google Shape;186;g3d686ec618a_0_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1600"/>
              </a:spcAft>
              <a:buNone/>
            </a:pPr>
            <a:r>
              <a:rPr lang="en">
                <a:solidFill>
                  <a:schemeClr val="dk1"/>
                </a:solidFill>
              </a:rPr>
              <a:t>In this activity students must distinguish between real and AI-generated </a:t>
            </a:r>
            <a:r>
              <a:rPr lang="en">
                <a:solidFill>
                  <a:schemeClr val="dk1"/>
                </a:solidFill>
              </a:rPr>
              <a:t>audio.There are 6 audio samples of 2 seconds each. Three of them are real and three of them are AI generated. The learning intention is for students to gain an understanding of the quality of AI-generated audio and how to detect if audio is fake or real. They are also prompted to think of possible uses of AI-generated audio and the risks involved.</a:t>
            </a:r>
            <a:endParaRPr>
              <a:solidFill>
                <a:schemeClr val="dk1"/>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g3d686ec618a_0_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4" name="Google Shape;194;g3d686ec618a_0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Stress here that AI-generated code is not simply copying code from somewhere else: it is generating new code </a:t>
            </a:r>
            <a:r>
              <a:rPr lang="en"/>
              <a:t>from</a:t>
            </a:r>
            <a:r>
              <a:rPr lang="en"/>
              <a:t> patterns it has seen. </a:t>
            </a:r>
            <a:br>
              <a:rPr lang="en"/>
            </a:br>
            <a:br>
              <a:rPr lang="en"/>
            </a:br>
            <a:r>
              <a:rPr lang="en"/>
              <a:t>You (and your students) may have heard of “vibe coding”, where people write what they want AI to code and create and let the AI do all the coding. Although vibe coding easy to do and can have some great results, it’s important that people understand what the code they’re creating is doing and the </a:t>
            </a:r>
            <a:r>
              <a:rPr lang="en"/>
              <a:t>potential risks</a:t>
            </a:r>
            <a:r>
              <a:rPr lang="en"/>
              <a:t>. Vibe coding and AI assisted coding will be explored in more depth in a later lesson.</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g3d72fa20f9e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4" name="Google Shape;204;g3d72fa20f9e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1600"/>
              </a:spcAft>
              <a:buNone/>
            </a:pPr>
            <a:r>
              <a:rPr lang="en">
                <a:solidFill>
                  <a:schemeClr val="dk1"/>
                </a:solidFill>
              </a:rPr>
              <a:t>In this activity, students use Lumen to generate some simple code and then run the generated code in the Code for Schools (TFA) environment. They are prompted to think about what else they could generate with AI tools. This is an area we will touch on in a later lesson when we talk a bit about “Vibe Coding”. Vibe coding is </a:t>
            </a:r>
            <a:r>
              <a:rPr lang="en">
                <a:solidFill>
                  <a:schemeClr val="dk1"/>
                </a:solidFill>
              </a:rPr>
              <a:t>when you </a:t>
            </a:r>
            <a:r>
              <a:rPr b="1" lang="en">
                <a:solidFill>
                  <a:schemeClr val="dk1"/>
                </a:solidFill>
              </a:rPr>
              <a:t>tell an AI what you want a program to do</a:t>
            </a:r>
            <a:r>
              <a:rPr lang="en">
                <a:solidFill>
                  <a:schemeClr val="dk1"/>
                </a:solidFill>
              </a:rPr>
              <a:t>, and it </a:t>
            </a:r>
            <a:r>
              <a:rPr b="1" lang="en">
                <a:solidFill>
                  <a:schemeClr val="dk1"/>
                </a:solidFill>
              </a:rPr>
              <a:t>writes the code. You can tell them they have essentially just “vibe-coded”</a:t>
            </a:r>
            <a:endParaRPr b="1">
              <a:solidFill>
                <a:schemeClr val="dk1"/>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g3e69697df3e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2" name="Google Shape;212;g3e69697df3e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aim of this slide it to bring the last few slides together and show how powerful AI can be when it is combined in different modes. The teacher may have to remind the students that the “mode” is the way you use it.</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g3f0ecef934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2" name="Google Shape;222;g3f0ecef934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key point here is that Embodied AI means AI isn’t stuck on a screen. It’s built into something with a physical body (robot, drone, device) so it can sense and act in the real world. The </a:t>
            </a:r>
            <a:r>
              <a:rPr lang="en"/>
              <a:t>combination</a:t>
            </a:r>
            <a:r>
              <a:rPr lang="en"/>
              <a:t> of AI and traditional robots means robots can reason more about their environment but they still struggle in messy real-world situations where humans have no trouble at all.</a:t>
            </a:r>
            <a:endParaRPr/>
          </a:p>
          <a:p>
            <a:pPr indent="0" lvl="0" marL="0" rtl="0" algn="l">
              <a:spcBef>
                <a:spcPts val="0"/>
              </a:spcBef>
              <a:spcAft>
                <a:spcPts val="0"/>
              </a:spcAft>
              <a:buNone/>
            </a:pPr>
            <a:r>
              <a:t/>
            </a:r>
            <a:endParaRPr/>
          </a:p>
          <a:p>
            <a:pPr indent="0" lvl="0" marL="0" rtl="0" algn="l">
              <a:spcBef>
                <a:spcPts val="0"/>
              </a:spcBef>
              <a:spcAft>
                <a:spcPts val="0"/>
              </a:spcAft>
              <a:buNone/>
            </a:pPr>
            <a:r>
              <a:rPr b="1" lang="en">
                <a:solidFill>
                  <a:schemeClr val="dk1"/>
                </a:solidFill>
              </a:rPr>
              <a:t>Possible discussion prompt:</a:t>
            </a:r>
            <a:r>
              <a:rPr lang="en">
                <a:solidFill>
                  <a:schemeClr val="dk1"/>
                </a:solidFill>
              </a:rPr>
              <a:t> "Why might a robot that works perfectly on a factory line struggle if you moved it into a school or a home?"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 name="Shape 64"/>
        <p:cNvGrpSpPr/>
        <p:nvPr/>
      </p:nvGrpSpPr>
      <p:grpSpPr>
        <a:xfrm>
          <a:off x="0" y="0"/>
          <a:ext cx="0" cy="0"/>
          <a:chOff x="0" y="0"/>
          <a:chExt cx="0" cy="0"/>
        </a:xfrm>
      </p:grpSpPr>
      <p:sp>
        <p:nvSpPr>
          <p:cNvPr id="65" name="Google Shape;65;g2cd05b5e79c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 name="Google Shape;66;g2cd05b5e79c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g3f0ecef934c_0_1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0" name="Google Shape;230;g3f0ecef934c_0_1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The main point of this slide is to explain how computer vision works and it is all about pattern matching. It doesn’t really “understand” what is in the image. Computer vision learns the same way other AI models do: from training on huge numbers of labelled examples.</a:t>
            </a:r>
            <a:endParaRPr>
              <a:solidFill>
                <a:schemeClr val="dk1"/>
              </a:solidFill>
            </a:endParaRPr>
          </a:p>
          <a:p>
            <a:pPr indent="0" lvl="0" marL="0" rtl="0" algn="l">
              <a:spcBef>
                <a:spcPts val="0"/>
              </a:spcBef>
              <a:spcAft>
                <a:spcPts val="0"/>
              </a:spcAft>
              <a:buNone/>
            </a:pPr>
            <a:r>
              <a:t/>
            </a:r>
            <a:endParaRPr b="1">
              <a:solidFill>
                <a:schemeClr val="dk1"/>
              </a:solidFill>
            </a:endParaRPr>
          </a:p>
          <a:p>
            <a:pPr indent="0" lvl="0" marL="0" rtl="0" algn="l">
              <a:spcBef>
                <a:spcPts val="0"/>
              </a:spcBef>
              <a:spcAft>
                <a:spcPts val="0"/>
              </a:spcAft>
              <a:buNone/>
            </a:pPr>
            <a:r>
              <a:rPr b="1" lang="en">
                <a:solidFill>
                  <a:schemeClr val="dk1"/>
                </a:solidFill>
              </a:rPr>
              <a:t>Possible discussion prompt:</a:t>
            </a:r>
            <a:r>
              <a:rPr lang="en">
                <a:solidFill>
                  <a:schemeClr val="dk1"/>
                </a:solidFill>
              </a:rPr>
              <a:t> "What might confuse a computer vision system that wouldn't confuse a human, e.g. a stop sign covered in stickers, or a shadow shaped like a person?"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g3f0ecef934c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8" name="Google Shape;238;g3f0ecef934c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a:t>
            </a:r>
            <a:r>
              <a:rPr lang="en"/>
              <a:t> this video, </a:t>
            </a:r>
            <a:r>
              <a:rPr lang="en"/>
              <a:t>students see a state of the art robot, Digit, and how it is currently used in manufacturing and logistics. The video stresses the importance of training data and how the cloud is used for performing much of its daily work. The narrator stresses that it will be humans plus machine, not humans vs machine.</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g3f0ecef934c_0_1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5" name="Google Shape;245;g3f0ecef934c_0_1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 this activity, </a:t>
            </a:r>
            <a:r>
              <a:rPr lang="en"/>
              <a:t>students</a:t>
            </a:r>
            <a:r>
              <a:rPr lang="en"/>
              <a:t> categorise AI as embodied or not.</a:t>
            </a:r>
            <a:endParaRPr b="1"/>
          </a:p>
          <a:p>
            <a:pPr indent="0" lvl="0" marL="0" rtl="0" algn="l">
              <a:spcBef>
                <a:spcPts val="0"/>
              </a:spcBef>
              <a:spcAft>
                <a:spcPts val="0"/>
              </a:spcAft>
              <a:buNone/>
            </a:pPr>
            <a:r>
              <a:t/>
            </a:r>
            <a:endParaRPr b="1"/>
          </a:p>
          <a:p>
            <a:pPr indent="0" lvl="0" marL="0" rtl="0" algn="l">
              <a:spcBef>
                <a:spcPts val="0"/>
              </a:spcBef>
              <a:spcAft>
                <a:spcPts val="0"/>
              </a:spcAft>
              <a:buNone/>
            </a:pPr>
            <a:r>
              <a:rPr b="1" lang="en"/>
              <a:t>Discussion prompt:</a:t>
            </a:r>
            <a:r>
              <a:rPr lang="en"/>
              <a:t> “Why is physical-world AI harder than text AI?”</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Expected answers:</a:t>
            </a:r>
            <a:endParaRPr/>
          </a:p>
          <a:p>
            <a:pPr indent="0" lvl="0" marL="0" rtl="0" algn="l">
              <a:spcBef>
                <a:spcPts val="0"/>
              </a:spcBef>
              <a:spcAft>
                <a:spcPts val="0"/>
              </a:spcAft>
              <a:buNone/>
            </a:pPr>
            <a:r>
              <a:rPr lang="en"/>
              <a:t>-Mistakes can physically hurt people</a:t>
            </a:r>
            <a:endParaRPr/>
          </a:p>
          <a:p>
            <a:pPr indent="0" lvl="0" marL="0" rtl="0" algn="l">
              <a:spcBef>
                <a:spcPts val="0"/>
              </a:spcBef>
              <a:spcAft>
                <a:spcPts val="0"/>
              </a:spcAft>
              <a:buNone/>
            </a:pPr>
            <a:r>
              <a:rPr lang="en"/>
              <a:t>-The real world is messy</a:t>
            </a:r>
            <a:endParaRPr/>
          </a:p>
          <a:p>
            <a:pPr indent="0" lvl="0" marL="0" rtl="0" algn="l">
              <a:spcBef>
                <a:spcPts val="0"/>
              </a:spcBef>
              <a:spcAft>
                <a:spcPts val="0"/>
              </a:spcAft>
              <a:buNone/>
            </a:pPr>
            <a:r>
              <a:rPr lang="en"/>
              <a:t>-Sensors can fail</a:t>
            </a:r>
            <a:endParaRPr/>
          </a:p>
          <a:p>
            <a:pPr indent="0" lvl="0" marL="0" rtl="0" algn="l">
              <a:spcBef>
                <a:spcPts val="0"/>
              </a:spcBef>
              <a:spcAft>
                <a:spcPts val="0"/>
              </a:spcAft>
              <a:buNone/>
            </a:pPr>
            <a:r>
              <a:rPr lang="en"/>
              <a:t>-Weather, people and obstacles change</a:t>
            </a:r>
            <a:endParaRPr/>
          </a:p>
          <a:p>
            <a:pPr indent="0" lvl="0" marL="0" rtl="0" algn="l">
              <a:spcBef>
                <a:spcPts val="0"/>
              </a:spcBef>
              <a:spcAft>
                <a:spcPts val="0"/>
              </a:spcAft>
              <a:buNone/>
            </a:pPr>
            <a:r>
              <a:rPr lang="en"/>
              <a:t>-Robots need motors, batteries and safety systems</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g3f0ecef934c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3" name="Google Shape;253;g3f0ecef934c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These examples show embodied AI is already doing real jobs. Each one highlights a different reason robots are useful: precision, safety, scale, or</a:t>
            </a:r>
            <a:r>
              <a:rPr lang="en"/>
              <a:t> </a:t>
            </a:r>
            <a:r>
              <a:rPr lang="en"/>
              <a:t>access. However, most of these still have a “human in the loop” either supervising or working </a:t>
            </a:r>
            <a:r>
              <a:rPr lang="en"/>
              <a:t>with</a:t>
            </a:r>
            <a:r>
              <a:rPr lang="en"/>
              <a:t> them.</a:t>
            </a:r>
            <a:endParaRPr/>
          </a:p>
          <a:p>
            <a:pPr indent="0" lvl="0" marL="0" rtl="0" algn="l">
              <a:spcBef>
                <a:spcPts val="0"/>
              </a:spcBef>
              <a:spcAft>
                <a:spcPts val="0"/>
              </a:spcAft>
              <a:buNone/>
            </a:pPr>
            <a:r>
              <a:t/>
            </a:r>
            <a:endParaRPr/>
          </a:p>
          <a:p>
            <a:pPr indent="0" lvl="0" marL="0" rtl="0" algn="l">
              <a:spcBef>
                <a:spcPts val="0"/>
              </a:spcBef>
              <a:spcAft>
                <a:spcPts val="0"/>
              </a:spcAft>
              <a:buNone/>
            </a:pPr>
            <a:r>
              <a:rPr lang="en" u="sng">
                <a:solidFill>
                  <a:schemeClr val="hlink"/>
                </a:solidFill>
                <a:hlinkClick r:id="rId2"/>
              </a:rPr>
              <a:t>SwarmFarm </a:t>
            </a:r>
            <a:r>
              <a:rPr lang="en"/>
              <a:t> are an Australian company with cool robotics for detecting and spraying only weeds. A couple more Australian examples are the </a:t>
            </a:r>
            <a:r>
              <a:rPr lang="en" u="sng">
                <a:solidFill>
                  <a:schemeClr val="hlink"/>
                </a:solidFill>
                <a:hlinkClick r:id="rId3"/>
              </a:rPr>
              <a:t>Roo-ver</a:t>
            </a:r>
            <a:r>
              <a:rPr lang="en"/>
              <a:t>, a lunar soil collector and </a:t>
            </a:r>
            <a:r>
              <a:rPr lang="en" u="sng">
                <a:solidFill>
                  <a:schemeClr val="hlink"/>
                </a:solidFill>
                <a:hlinkClick r:id="rId4"/>
              </a:rPr>
              <a:t>ROVing</a:t>
            </a:r>
            <a:r>
              <a:rPr lang="en"/>
              <a:t>, an AI powered </a:t>
            </a:r>
            <a:r>
              <a:rPr lang="en"/>
              <a:t>submersible</a:t>
            </a:r>
            <a:r>
              <a:rPr lang="en"/>
              <a:t> inspection drone.</a:t>
            </a:r>
            <a:endParaRPr/>
          </a:p>
          <a:p>
            <a:pPr indent="0" lvl="0" marL="0" rtl="0" algn="l">
              <a:spcBef>
                <a:spcPts val="0"/>
              </a:spcBef>
              <a:spcAft>
                <a:spcPts val="0"/>
              </a:spcAft>
              <a:buNone/>
            </a:pPr>
            <a:r>
              <a:t/>
            </a:r>
            <a:endParaRPr/>
          </a:p>
          <a:p>
            <a:pPr indent="0" lvl="0" marL="0" rtl="0" algn="l">
              <a:spcBef>
                <a:spcPts val="0"/>
              </a:spcBef>
              <a:spcAft>
                <a:spcPts val="0"/>
              </a:spcAft>
              <a:buNone/>
            </a:pPr>
            <a:r>
              <a:rPr b="1" lang="en">
                <a:solidFill>
                  <a:schemeClr val="dk1"/>
                </a:solidFill>
              </a:rPr>
              <a:t>Possible discussion prompt:</a:t>
            </a:r>
            <a:r>
              <a:rPr lang="en">
                <a:solidFill>
                  <a:schemeClr val="dk1"/>
                </a:solidFill>
              </a:rPr>
              <a:t> "Which of these jobs would you least want to do yourself? Which do you think a robot could do best, and which still needs a human involved somewhere?"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g3f0ecef934c_0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3" name="Google Shape;263;g3f0ecef934c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key point of this slide is that there are many things that robots still find hard to do. Get </a:t>
            </a:r>
            <a:r>
              <a:rPr lang="en"/>
              <a:t>students</a:t>
            </a:r>
            <a:r>
              <a:rPr lang="en"/>
              <a:t> to think about why some of these things might be hard for robots. For example, if a robot can handle a box perfectly why is it hard for them to pick up a jumper (soft objects change shape). Common sense requires understanding a whole environment which requires a lot of world knowledge that robots often don’t have. And AI can imitate style convincingly but that’s different from originating </a:t>
            </a:r>
            <a:r>
              <a:rPr lang="en"/>
              <a:t>something</a:t>
            </a:r>
            <a:r>
              <a:rPr lang="en"/>
              <a:t> truly creative.</a:t>
            </a:r>
            <a:endParaRPr/>
          </a:p>
          <a:p>
            <a:pPr indent="0" lvl="0" marL="0" rtl="0" algn="l">
              <a:spcBef>
                <a:spcPts val="0"/>
              </a:spcBef>
              <a:spcAft>
                <a:spcPts val="0"/>
              </a:spcAft>
              <a:buNone/>
            </a:pPr>
            <a:r>
              <a:t/>
            </a:r>
            <a:endParaRPr/>
          </a:p>
          <a:p>
            <a:pPr indent="0" lvl="0" marL="0" rtl="0" algn="l">
              <a:spcBef>
                <a:spcPts val="0"/>
              </a:spcBef>
              <a:spcAft>
                <a:spcPts val="0"/>
              </a:spcAft>
              <a:buNone/>
            </a:pPr>
            <a:r>
              <a:rPr lang="en" u="sng">
                <a:solidFill>
                  <a:schemeClr val="hlink"/>
                </a:solidFill>
                <a:hlinkClick r:id="rId2"/>
              </a:rPr>
              <a:t>Contactile </a:t>
            </a:r>
            <a:r>
              <a:rPr lang="en"/>
              <a:t>is an Australian company developing smart grippers with a human sense of touch. They can be used in </a:t>
            </a:r>
            <a:r>
              <a:rPr lang="en" sz="1050">
                <a:solidFill>
                  <a:srgbClr val="131313"/>
                </a:solidFill>
                <a:latin typeface="Roboto"/>
                <a:ea typeface="Roboto"/>
                <a:cs typeface="Roboto"/>
                <a:sym typeface="Roboto"/>
              </a:rPr>
              <a:t>manufacturing and assembly, food handling and packaging, pharmaceuticals and lab automation, and even healthcare and surgical robotics</a:t>
            </a:r>
            <a:r>
              <a:rPr lang="en">
                <a:solidFill>
                  <a:schemeClr val="dk1"/>
                </a:solidFill>
              </a:rPr>
              <a:t>. Here is </a:t>
            </a:r>
            <a:r>
              <a:rPr lang="en" u="sng">
                <a:solidFill>
                  <a:schemeClr val="hlink"/>
                </a:solidFill>
                <a:hlinkClick r:id="rId3"/>
              </a:rPr>
              <a:t>one </a:t>
            </a:r>
            <a:r>
              <a:rPr lang="en">
                <a:solidFill>
                  <a:schemeClr val="dk1"/>
                </a:solidFill>
              </a:rPr>
              <a:t>of their example videos.</a:t>
            </a:r>
            <a:endParaRPr/>
          </a:p>
          <a:p>
            <a:pPr indent="0" lvl="0" marL="0" rtl="0" algn="l">
              <a:spcBef>
                <a:spcPts val="0"/>
              </a:spcBef>
              <a:spcAft>
                <a:spcPts val="0"/>
              </a:spcAft>
              <a:buNone/>
            </a:pPr>
            <a:r>
              <a:t/>
            </a:r>
            <a:endParaRPr/>
          </a:p>
          <a:p>
            <a:pPr indent="0" lvl="0" marL="0" rtl="0" algn="l">
              <a:spcBef>
                <a:spcPts val="0"/>
              </a:spcBef>
              <a:spcAft>
                <a:spcPts val="0"/>
              </a:spcAft>
              <a:buNone/>
            </a:pPr>
            <a:r>
              <a:rPr b="1" lang="en">
                <a:solidFill>
                  <a:schemeClr val="dk1"/>
                </a:solidFill>
              </a:rPr>
              <a:t>Possible discussion prompt:</a:t>
            </a:r>
            <a:r>
              <a:rPr lang="en">
                <a:solidFill>
                  <a:schemeClr val="dk1"/>
                </a:solidFill>
              </a:rPr>
              <a:t> Pick one of these five weaknesses. What do you think would need to happen for robots to get better at it, more data, better sensors, or something else entirely?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g3f0ecef934c_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1" name="Google Shape;271;g3f0ecef934c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aim of this video is to explain Moravec’s Paradox, give examples of tasks that robots are no good at and discuss some of the other tasks they can’t do.</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g3d839a4bee5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0" name="Google Shape;280;g3d839a4bee5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1600"/>
              </a:spcAft>
              <a:buNone/>
            </a:pPr>
            <a:r>
              <a:rPr lang="en">
                <a:solidFill>
                  <a:schemeClr val="dk1"/>
                </a:solidFill>
              </a:rPr>
              <a:t>In this activity, students attempt to write rules for some hard tasks for a robot and then some rules for easy tasks for a robot. The idea is to get the students thinking about the fact that the reasons these tasks are hard is because you can’t easily write rules describing how to do them. They need lots and lots of training and smart AI to work this out.</a:t>
            </a:r>
            <a:endParaRPr>
              <a:solidFill>
                <a:schemeClr val="dk1"/>
              </a:solidFil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g3f0ecef934c_0_1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8" name="Google Shape;288;g3f0ecef934c_0_1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key point of this slide is that this is the “next step up”. Most robots today are AI focused on specific tasks plus computer vision (no language understanding at all). VLA models are the latest thing combining vision, language, and action in a single system. Computer vision alone can identify a red block, but it can't understand the instruction "pick up the red block." VLA models close that gap. VLA models are at an early stage. These robots can still fail at tasks that look trivial to a human.</a:t>
            </a:r>
            <a:endParaRPr/>
          </a:p>
          <a:p>
            <a:pPr indent="0" lvl="0" marL="0" rtl="0" algn="l">
              <a:spcBef>
                <a:spcPts val="0"/>
              </a:spcBef>
              <a:spcAft>
                <a:spcPts val="0"/>
              </a:spcAft>
              <a:buNone/>
            </a:pPr>
            <a:r>
              <a:t/>
            </a:r>
            <a:endParaRPr/>
          </a:p>
          <a:p>
            <a:pPr indent="0" lvl="0" marL="0" rtl="0" algn="l">
              <a:spcBef>
                <a:spcPts val="0"/>
              </a:spcBef>
              <a:spcAft>
                <a:spcPts val="0"/>
              </a:spcAft>
              <a:buNone/>
            </a:pPr>
            <a:r>
              <a:rPr b="1" lang="en">
                <a:solidFill>
                  <a:schemeClr val="dk1"/>
                </a:solidFill>
              </a:rPr>
              <a:t>Possible discussion prompt:</a:t>
            </a:r>
            <a:r>
              <a:rPr lang="en">
                <a:solidFill>
                  <a:schemeClr val="dk1"/>
                </a:solidFill>
              </a:rPr>
              <a:t> If a robot could understand any instruction you gave it, what's the first task you'd want it to do? What could go wrong if it misunderstands you?</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g3f0ecef934c_0_1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8" name="Google Shape;298;g3f0ecef934c_0_1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video is a real demo of a VLA model by Gemini Robotics that combines vision, language and acti </a:t>
            </a:r>
            <a:r>
              <a:rPr lang="en">
                <a:solidFill>
                  <a:schemeClr val="dk1"/>
                </a:solidFill>
              </a:rPr>
              <a:t>Ask students to spot the three ingredients as they watch: the robot </a:t>
            </a:r>
            <a:r>
              <a:rPr i="1" lang="en">
                <a:solidFill>
                  <a:schemeClr val="dk1"/>
                </a:solidFill>
              </a:rPr>
              <a:t>seeing</a:t>
            </a:r>
            <a:r>
              <a:rPr lang="en">
                <a:solidFill>
                  <a:schemeClr val="dk1"/>
                </a:solidFill>
              </a:rPr>
              <a:t> its environment, </a:t>
            </a:r>
            <a:r>
              <a:rPr i="1" lang="en">
                <a:solidFill>
                  <a:schemeClr val="dk1"/>
                </a:solidFill>
              </a:rPr>
              <a:t>understanding</a:t>
            </a:r>
            <a:r>
              <a:rPr lang="en">
                <a:solidFill>
                  <a:schemeClr val="dk1"/>
                </a:solidFill>
              </a:rPr>
              <a:t> a spoken instruction, and </a:t>
            </a:r>
            <a:r>
              <a:rPr i="1" lang="en">
                <a:solidFill>
                  <a:schemeClr val="dk1"/>
                </a:solidFill>
              </a:rPr>
              <a:t>acting</a:t>
            </a:r>
            <a:r>
              <a:rPr lang="en">
                <a:solidFill>
                  <a:schemeClr val="dk1"/>
                </a:solidFill>
              </a:rPr>
              <a:t> on it. </a:t>
            </a:r>
            <a:r>
              <a:rPr lang="en"/>
              <a:t>This is from a research lab and is still emerging technology.</a:t>
            </a:r>
            <a:endParaRPr/>
          </a:p>
          <a:p>
            <a:pPr indent="0" lvl="0" marL="0" rtl="0" algn="l">
              <a:spcBef>
                <a:spcPts val="0"/>
              </a:spcBef>
              <a:spcAft>
                <a:spcPts val="0"/>
              </a:spcAft>
              <a:buNone/>
            </a:pPr>
            <a:r>
              <a:t/>
            </a:r>
            <a:endParaRPr/>
          </a:p>
          <a:p>
            <a:pPr indent="0" lvl="0" marL="0" rtl="0" algn="l">
              <a:spcBef>
                <a:spcPts val="0"/>
              </a:spcBef>
              <a:spcAft>
                <a:spcPts val="0"/>
              </a:spcAft>
              <a:buNone/>
            </a:pPr>
            <a:r>
              <a:rPr b="1" lang="en">
                <a:solidFill>
                  <a:schemeClr val="dk1"/>
                </a:solidFill>
              </a:rPr>
              <a:t>Possible discussion prompt:</a:t>
            </a:r>
            <a:r>
              <a:rPr lang="en">
                <a:solidFill>
                  <a:schemeClr val="dk1"/>
                </a:solidFill>
              </a:rPr>
              <a:t> The robot in this video was told what to do in plain English. What could go wrong if the instruction was vague or ambiguous?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g3d76597aba4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7" name="Google Shape;307;g3d76597aba4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g3e69697df3e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 name="Google Shape;74;g3e69697df3e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Answers</a:t>
            </a:r>
            <a:endParaRPr/>
          </a:p>
          <a:p>
            <a:pPr indent="-298450" lvl="0" marL="457200" rtl="0" algn="l">
              <a:spcBef>
                <a:spcPts val="0"/>
              </a:spcBef>
              <a:spcAft>
                <a:spcPts val="0"/>
              </a:spcAft>
              <a:buSzPts val="1100"/>
              <a:buAutoNum type="arabicParenR"/>
            </a:pPr>
            <a:r>
              <a:rPr lang="en"/>
              <a:t>No, Lumen is not an LLM. It is a chatbot that allows you to choose different LLMs to send prompts to (as well as allowing you to generate images with image generation models). Examples of LLMs include Antthropic’s Claude model, OpenAI GPT models and Google’s Gemini models.</a:t>
            </a:r>
            <a:endParaRPr/>
          </a:p>
          <a:p>
            <a:pPr indent="-298450" lvl="0" marL="457200" rtl="0" algn="l">
              <a:spcBef>
                <a:spcPts val="0"/>
              </a:spcBef>
              <a:spcAft>
                <a:spcPts val="0"/>
              </a:spcAft>
              <a:buSzPts val="1100"/>
              <a:buAutoNum type="arabicParenR"/>
            </a:pPr>
            <a:r>
              <a:rPr lang="en"/>
              <a:t>A text prediction model are usually trained on less data and use a small amount of storage space than LLMs. LLMs are usually trained and run using powerful computers (typically in data centres)</a:t>
            </a:r>
            <a:endParaRPr/>
          </a:p>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g3d85efd7997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5" name="Google Shape;315;g3d85efd7997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There are lots of points of discussion here depending on student experience of AI.</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g3d85efd7997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3" name="Google Shape;323;g3d85efd7997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g3d85efd7997_0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1" name="Google Shape;331;g3d85efd7997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aim of this slide is for students to realise that there is a lot of AI “behind the scenes” that they might not know about.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Students may have heard of Amazon as</a:t>
            </a:r>
            <a:r>
              <a:rPr lang="en">
                <a:solidFill>
                  <a:schemeClr val="dk1"/>
                </a:solidFill>
              </a:rPr>
              <a:t> "the shopping website." but </a:t>
            </a:r>
            <a:r>
              <a:rPr b="1" lang="en">
                <a:solidFill>
                  <a:schemeClr val="dk1"/>
                </a:solidFill>
              </a:rPr>
              <a:t>Amazon </a:t>
            </a:r>
            <a:r>
              <a:rPr lang="en">
                <a:solidFill>
                  <a:schemeClr val="dk1"/>
                </a:solidFill>
              </a:rPr>
              <a:t>is actually two businesses in one.</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The one everyone knows: you buy stuff, it shows up at your door.</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The other one, way bigger behind the scenes is </a:t>
            </a:r>
            <a:r>
              <a:rPr b="1" lang="en">
                <a:solidFill>
                  <a:schemeClr val="dk1"/>
                </a:solidFill>
              </a:rPr>
              <a:t>AWS (Amazon Web Services)</a:t>
            </a:r>
            <a:r>
              <a:rPr lang="en">
                <a:solidFill>
                  <a:schemeClr val="dk1"/>
                </a:solidFill>
              </a:rPr>
              <a:t>. This is Amazon renting out computers.</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
                <a:solidFill>
                  <a:schemeClr val="dk1"/>
                </a:solidFill>
              </a:rPr>
              <a:t>Why would anyone rent a computer?</a:t>
            </a:r>
            <a:endParaRPr b="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Think about Netflix. To stream a movie to millions of people at once, you need a huge amount of computer power, way more than a laptop or a school server could handle. Building all that yourself would cost a fortune and take years.</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So instead, companies like Netflix just rent computer power from Amazon. Amazon already built giant warehouses full of computers (called </a:t>
            </a:r>
            <a:r>
              <a:rPr b="1" lang="en">
                <a:solidFill>
                  <a:schemeClr val="dk1"/>
                </a:solidFill>
              </a:rPr>
              <a:t>data centres</a:t>
            </a:r>
            <a:r>
              <a:rPr lang="en">
                <a:solidFill>
                  <a:schemeClr val="dk1"/>
                </a:solidFill>
              </a:rPr>
              <a:t>) to run its own shopping website. AWS is Amazon saying: "We've got spare computer power. Want to rent some?"</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
                <a:solidFill>
                  <a:schemeClr val="dk1"/>
                </a:solidFill>
              </a:rPr>
              <a:t>A simple way to put it:</a:t>
            </a:r>
            <a:endParaRPr b="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"Amazon doesn't just sell you things anymore, it also sells other companies the computer power to run their apps and websites."</a:t>
            </a:r>
            <a:endParaRPr>
              <a:solidFill>
                <a:schemeClr val="dk1"/>
              </a:solidFill>
            </a:endParaRPr>
          </a:p>
          <a:p>
            <a:pPr indent="0" lvl="0" marL="0" rtl="0" algn="l">
              <a:spcBef>
                <a:spcPts val="120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8" name="Shape 338"/>
        <p:cNvGrpSpPr/>
        <p:nvPr/>
      </p:nvGrpSpPr>
      <p:grpSpPr>
        <a:xfrm>
          <a:off x="0" y="0"/>
          <a:ext cx="0" cy="0"/>
          <a:chOff x="0" y="0"/>
          <a:chExt cx="0" cy="0"/>
        </a:xfrm>
      </p:grpSpPr>
      <p:sp>
        <p:nvSpPr>
          <p:cNvPr id="339" name="Google Shape;339;g3d85efd7997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0" name="Google Shape;340;g3d85efd7997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AI is widely used in business today and most students or their families will be using it.</a:t>
            </a:r>
            <a:endParaRPr/>
          </a:p>
          <a:p>
            <a:pPr indent="0" lvl="0" marL="0" rtl="0" algn="l">
              <a:spcBef>
                <a:spcPts val="0"/>
              </a:spcBef>
              <a:spcAft>
                <a:spcPts val="0"/>
              </a:spcAft>
              <a:buNone/>
            </a:pPr>
            <a:r>
              <a:rPr lang="en"/>
              <a:t>You can have a discussion with students about how it is used and here are some examples:</a:t>
            </a:r>
            <a:endParaRPr/>
          </a:p>
          <a:p>
            <a:pPr indent="0" lvl="0" marL="0" rtl="0" algn="l">
              <a:spcBef>
                <a:spcPts val="0"/>
              </a:spcBef>
              <a:spcAft>
                <a:spcPts val="0"/>
              </a:spcAft>
              <a:buNone/>
            </a:pPr>
            <a:r>
              <a:t/>
            </a:r>
            <a:endParaRPr/>
          </a:p>
          <a:p>
            <a:pPr indent="0" lvl="0" marL="0" rtl="0" algn="l">
              <a:spcBef>
                <a:spcPts val="0"/>
              </a:spcBef>
              <a:spcAft>
                <a:spcPts val="0"/>
              </a:spcAft>
              <a:buNone/>
            </a:pPr>
            <a:r>
              <a:rPr b="1" lang="en">
                <a:solidFill>
                  <a:schemeClr val="dk1"/>
                </a:solidFill>
              </a:rPr>
              <a:t>Make better decisions:</a:t>
            </a:r>
            <a:r>
              <a:rPr lang="en">
                <a:solidFill>
                  <a:schemeClr val="dk1"/>
                </a:solidFill>
              </a:rPr>
              <a:t> AI can look at huge amounts of data quickly to help managers make smart choices. For example, a supermarket can use predictive AI to figure out exactly how many apples they need to order each week so they don't run out or let them go to waste.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b="1" lang="en">
                <a:solidFill>
                  <a:schemeClr val="dk1"/>
                </a:solidFill>
              </a:rPr>
              <a:t>Happy customers:</a:t>
            </a:r>
            <a:r>
              <a:rPr lang="en">
                <a:solidFill>
                  <a:schemeClr val="dk1"/>
                </a:solidFill>
              </a:rPr>
              <a:t> Businesses want to make sure their customers are satisfied. AI chatbots can be available 24/7 on a company's website to instantly answer questions or help a customer return an item.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b="1" lang="en">
                <a:solidFill>
                  <a:schemeClr val="dk1"/>
                </a:solidFill>
              </a:rPr>
              <a:t>Save time:</a:t>
            </a:r>
            <a:r>
              <a:rPr lang="en">
                <a:solidFill>
                  <a:schemeClr val="dk1"/>
                </a:solidFill>
              </a:rPr>
              <a:t> AI can handle repetitive and boring tasks so workers can focus on more important things. For example, generative AI can help an office worker quickly write the first draft of a long email or summarise a long meeting into a few bullet points.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b="1" lang="en">
                <a:solidFill>
                  <a:schemeClr val="dk1"/>
                </a:solidFill>
              </a:rPr>
              <a:t>Save money:</a:t>
            </a:r>
            <a:r>
              <a:rPr lang="en">
                <a:solidFill>
                  <a:schemeClr val="dk1"/>
                </a:solidFill>
              </a:rPr>
              <a:t> Because AI makes things faster and more efficient, it helps businesses lower their costs. For example, delivery companies use AI to figure out the fastest route for their drivers, which saves time and money on fuel. </a:t>
            </a:r>
            <a:endParaRPr>
              <a:solidFill>
                <a:schemeClr val="dk1"/>
              </a:solidFill>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g3d7f41aadf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6" name="Google Shape;346;g3d7f41aadf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1600"/>
              </a:spcAft>
              <a:buNone/>
            </a:pPr>
            <a:r>
              <a:rPr lang="en"/>
              <a:t>In this activity, students use Lumen to research a particular type of AI (generative, predictive, classification)  in a particular area (health, entertainment, sports or business). The learning intention here is to show students how you can use AI for research tasks while also learning about AI.</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g2cd05b5e79c_1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4" name="Google Shape;354;g2cd05b5e79c_1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2" name="Shape 362"/>
        <p:cNvGrpSpPr/>
        <p:nvPr/>
      </p:nvGrpSpPr>
      <p:grpSpPr>
        <a:xfrm>
          <a:off x="0" y="0"/>
          <a:ext cx="0" cy="0"/>
          <a:chOff x="0" y="0"/>
          <a:chExt cx="0" cy="0"/>
        </a:xfrm>
      </p:grpSpPr>
      <p:sp>
        <p:nvSpPr>
          <p:cNvPr id="363" name="Google Shape;363;g3f95f5f498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4" name="Google Shape;364;g3f95f5f498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g3d76597aba4_2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 name="Google Shape;82;g3d76597aba4_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intent of this slide is to get students to think about different types of AI and how different AI can give us different types of responses. Note that there are different ways of categorising AI (e.g, Narrow AI, General AI) but we use these simpler categories here because there is an activity at the end of the lesson where students will look at examples of how these different types of AI are used in different contexts (entertainment, sport, health and business).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In this lesson, the focus is on Generative AI and the generation of new content (text, images, audio and video). However, students should be aware that Generative AI is not always the most appropriate type of AI to use for certain problems. For example, if an AI is being used to screen patients' x-rays for a disease, we don't need this to be generative. We just want the AI to categorise the x-ray as having the disease present or not.</a:t>
            </a:r>
            <a:endParaRPr/>
          </a:p>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3d76597aba4_2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 name="Google Shape;90;g3d76597aba4_2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lang="en"/>
              <a:t>The activity is intended to be completed on the platform, where students can drag and drop the examples of AI into the areas for the three </a:t>
            </a:r>
            <a:r>
              <a:rPr lang="en"/>
              <a:t>different</a:t>
            </a:r>
            <a:r>
              <a:rPr lang="en"/>
              <a:t> types of AI. However, the examples in the platform are also included in the worksheet, so you can also download the worksheet and complete this off the platform as an ‘unplugged’ activity.</a:t>
            </a:r>
            <a:endParaRPr/>
          </a:p>
          <a:p>
            <a:pPr indent="0" lvl="0" marL="0" rtl="0" algn="l">
              <a:lnSpc>
                <a:spcPct val="150000"/>
              </a:lnSpc>
              <a:spcBef>
                <a:spcPts val="1600"/>
              </a:spcBef>
              <a:spcAft>
                <a:spcPts val="1600"/>
              </a:spcAft>
              <a:buNone/>
            </a:pPr>
            <a:r>
              <a:rPr lang="en"/>
              <a:t>Students are encouraged to think about some other examples of AI for the different categories. If they are not sure about more examples, you can ask them to look some ideas online and/or share some examples from the worksheet solutions.</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3d686ec618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 name="Google Shape;98;g3d686ec618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Students are probably all familiar with chatbots but may not be so familiar with some of the other types of generative AI.</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g1f3cea0fd37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7" name="Google Shape;107;g1f3cea0fd37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You might want to ask students which of these they have already experienced. Or do their parents use AI at home or at work?</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g3d686ec618a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 name="Google Shape;117;g3d686ec618a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 the past most AI chatbots like chatGPT couldn’t generate images but now they can. The important point here is that the AI is not finding images on the internet or copying other images: it is generating brand new images from scratch.</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g3e69697df3e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7" name="Google Shape;127;g3e69697df3e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point of this slide is to illustrate the huge improvements that have made over the last few years for image generation. </a:t>
            </a:r>
            <a:r>
              <a:rPr lang="en"/>
              <a:t>Although the image from an older model was generated quickly with a less powerful model than what is available through ChatGPT, it would have been considered state-of-the-art at one point (and is quite amazing technology, even though the result is not fantastic).</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lt2"/>
        </a:solidFill>
      </p:bgPr>
    </p:bg>
    <p:spTree>
      <p:nvGrpSpPr>
        <p:cNvPr id="9" name="Shape 9"/>
        <p:cNvGrpSpPr/>
        <p:nvPr/>
      </p:nvGrpSpPr>
      <p:grpSpPr>
        <a:xfrm>
          <a:off x="0" y="0"/>
          <a:ext cx="0" cy="0"/>
          <a:chOff x="0" y="0"/>
          <a:chExt cx="0" cy="0"/>
        </a:xfrm>
      </p:grpSpPr>
      <p:sp>
        <p:nvSpPr>
          <p:cNvPr id="10" name="Google Shape;10;p2"/>
          <p:cNvSpPr txBox="1"/>
          <p:nvPr>
            <p:ph type="ctrTitle"/>
          </p:nvPr>
        </p:nvSpPr>
        <p:spPr>
          <a:xfrm>
            <a:off x="311700" y="528325"/>
            <a:ext cx="5377800" cy="2292300"/>
          </a:xfrm>
          <a:prstGeom prst="rect">
            <a:avLst/>
          </a:prstGeom>
        </p:spPr>
        <p:txBody>
          <a:bodyPr anchorCtr="0" anchor="b" bIns="91425" lIns="91425" spcFirstLastPara="1" rIns="91425" wrap="square" tIns="91425">
            <a:spAutoFit/>
          </a:bodyPr>
          <a:lstStyle>
            <a:lvl1pPr lvl="0" rtl="0">
              <a:spcBef>
                <a:spcPts val="0"/>
              </a:spcBef>
              <a:spcAft>
                <a:spcPts val="0"/>
              </a:spcAft>
              <a:buClr>
                <a:schemeClr val="accent3"/>
              </a:buClr>
              <a:buSzPts val="5200"/>
              <a:buNone/>
              <a:defRPr sz="5200">
                <a:solidFill>
                  <a:schemeClr val="accent3"/>
                </a:solidFill>
              </a:defRPr>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11" name="Google Shape;11;p2"/>
          <p:cNvSpPr txBox="1"/>
          <p:nvPr>
            <p:ph idx="1" type="subTitle"/>
          </p:nvPr>
        </p:nvSpPr>
        <p:spPr>
          <a:xfrm>
            <a:off x="311700" y="3040550"/>
            <a:ext cx="3313200" cy="792600"/>
          </a:xfrm>
          <a:prstGeom prst="rect">
            <a:avLst/>
          </a:prstGeom>
        </p:spPr>
        <p:txBody>
          <a:bodyPr anchorCtr="0" anchor="t" bIns="91425" lIns="91425" spcFirstLastPara="1" rIns="91425" wrap="square" tIns="91425">
            <a:spAutoFit/>
          </a:bodyPr>
          <a:lstStyle>
            <a:lvl1pPr lvl="0" rtl="0">
              <a:lnSpc>
                <a:spcPct val="100000"/>
              </a:lnSpc>
              <a:spcBef>
                <a:spcPts val="0"/>
              </a:spcBef>
              <a:spcAft>
                <a:spcPts val="0"/>
              </a:spcAft>
              <a:buClr>
                <a:srgbClr val="30DDAE"/>
              </a:buClr>
              <a:buSzPts val="2800"/>
              <a:buNone/>
              <a:defRPr sz="2800">
                <a:solidFill>
                  <a:srgbClr val="30DDAE"/>
                </a:solidFill>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9" name="Shape 49"/>
        <p:cNvGrpSpPr/>
        <p:nvPr/>
      </p:nvGrpSpPr>
      <p:grpSpPr>
        <a:xfrm>
          <a:off x="0" y="0"/>
          <a:ext cx="0" cy="0"/>
          <a:chOff x="0" y="0"/>
          <a:chExt cx="0" cy="0"/>
        </a:xfrm>
      </p:grpSpPr>
      <p:sp>
        <p:nvSpPr>
          <p:cNvPr id="50" name="Google Shape;50;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12000"/>
              <a:buNone/>
              <a:defRPr sz="120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51" name="Google Shape;51;p11"/>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rtl="0" algn="ctr">
              <a:spcBef>
                <a:spcPts val="0"/>
              </a:spcBef>
              <a:spcAft>
                <a:spcPts val="0"/>
              </a:spcAft>
              <a:buSzPts val="1800"/>
              <a:buChar char="●"/>
              <a:defRPr/>
            </a:lvl1pPr>
            <a:lvl2pPr indent="-317500" lvl="1" marL="914400" rtl="0" algn="ctr">
              <a:spcBef>
                <a:spcPts val="1600"/>
              </a:spcBef>
              <a:spcAft>
                <a:spcPts val="0"/>
              </a:spcAft>
              <a:buSzPts val="1400"/>
              <a:buChar char="○"/>
              <a:defRPr/>
            </a:lvl2pPr>
            <a:lvl3pPr indent="-317500" lvl="2" marL="1371600" rtl="0" algn="ctr">
              <a:spcBef>
                <a:spcPts val="1600"/>
              </a:spcBef>
              <a:spcAft>
                <a:spcPts val="0"/>
              </a:spcAft>
              <a:buSzPts val="1400"/>
              <a:buChar char="■"/>
              <a:defRPr/>
            </a:lvl3pPr>
            <a:lvl4pPr indent="-317500" lvl="3" marL="1828800" rtl="0" algn="ctr">
              <a:spcBef>
                <a:spcPts val="1600"/>
              </a:spcBef>
              <a:spcAft>
                <a:spcPts val="0"/>
              </a:spcAft>
              <a:buSzPts val="1400"/>
              <a:buChar char="●"/>
              <a:defRPr/>
            </a:lvl4pPr>
            <a:lvl5pPr indent="-317500" lvl="4" marL="2286000" rtl="0" algn="ctr">
              <a:spcBef>
                <a:spcPts val="1600"/>
              </a:spcBef>
              <a:spcAft>
                <a:spcPts val="0"/>
              </a:spcAft>
              <a:buSzPts val="1400"/>
              <a:buChar char="○"/>
              <a:defRPr/>
            </a:lvl5pPr>
            <a:lvl6pPr indent="-317500" lvl="5" marL="2743200" rtl="0" algn="ctr">
              <a:spcBef>
                <a:spcPts val="1600"/>
              </a:spcBef>
              <a:spcAft>
                <a:spcPts val="0"/>
              </a:spcAft>
              <a:buSzPts val="1400"/>
              <a:buChar char="■"/>
              <a:defRPr/>
            </a:lvl6pPr>
            <a:lvl7pPr indent="-317500" lvl="6" marL="3200400" rtl="0" algn="ctr">
              <a:spcBef>
                <a:spcPts val="1600"/>
              </a:spcBef>
              <a:spcAft>
                <a:spcPts val="0"/>
              </a:spcAft>
              <a:buSzPts val="1400"/>
              <a:buChar char="●"/>
              <a:defRPr/>
            </a:lvl7pPr>
            <a:lvl8pPr indent="-317500" lvl="7" marL="3657600" rtl="0" algn="ctr">
              <a:spcBef>
                <a:spcPts val="1600"/>
              </a:spcBef>
              <a:spcAft>
                <a:spcPts val="0"/>
              </a:spcAft>
              <a:buSzPts val="1400"/>
              <a:buChar char="○"/>
              <a:defRPr/>
            </a:lvl8pPr>
            <a:lvl9pPr indent="-317500" lvl="8" marL="4114800" rtl="0" algn="ctr">
              <a:spcBef>
                <a:spcPts val="1600"/>
              </a:spcBef>
              <a:spcAft>
                <a:spcPts val="1600"/>
              </a:spcAft>
              <a:buSzPts val="1400"/>
              <a:buChar char="■"/>
              <a:defRPr/>
            </a:lvl9pPr>
          </a:lstStyle>
          <a:p/>
        </p:txBody>
      </p:sp>
      <p:sp>
        <p:nvSpPr>
          <p:cNvPr id="52" name="Google Shape;52;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sz="800">
                <a:latin typeface="Nunito"/>
                <a:ea typeface="Nunito"/>
                <a:cs typeface="Nunito"/>
                <a:sym typeface="Nunito"/>
              </a:defRPr>
            </a:lvl1pPr>
            <a:lvl2pPr lvl="1">
              <a:buNone/>
              <a:defRPr sz="800">
                <a:latin typeface="Nunito"/>
                <a:ea typeface="Nunito"/>
                <a:cs typeface="Nunito"/>
                <a:sym typeface="Nunito"/>
              </a:defRPr>
            </a:lvl2pPr>
            <a:lvl3pPr lvl="2">
              <a:buNone/>
              <a:defRPr sz="800">
                <a:latin typeface="Nunito"/>
                <a:ea typeface="Nunito"/>
                <a:cs typeface="Nunito"/>
                <a:sym typeface="Nunito"/>
              </a:defRPr>
            </a:lvl3pPr>
            <a:lvl4pPr lvl="3">
              <a:buNone/>
              <a:defRPr sz="800">
                <a:latin typeface="Nunito"/>
                <a:ea typeface="Nunito"/>
                <a:cs typeface="Nunito"/>
                <a:sym typeface="Nunito"/>
              </a:defRPr>
            </a:lvl4pPr>
            <a:lvl5pPr lvl="4">
              <a:buNone/>
              <a:defRPr sz="800">
                <a:latin typeface="Nunito"/>
                <a:ea typeface="Nunito"/>
                <a:cs typeface="Nunito"/>
                <a:sym typeface="Nunito"/>
              </a:defRPr>
            </a:lvl5pPr>
            <a:lvl6pPr lvl="5">
              <a:buNone/>
              <a:defRPr sz="800">
                <a:latin typeface="Nunito"/>
                <a:ea typeface="Nunito"/>
                <a:cs typeface="Nunito"/>
                <a:sym typeface="Nunito"/>
              </a:defRPr>
            </a:lvl6pPr>
            <a:lvl7pPr lvl="6">
              <a:buNone/>
              <a:defRPr sz="800">
                <a:latin typeface="Nunito"/>
                <a:ea typeface="Nunito"/>
                <a:cs typeface="Nunito"/>
                <a:sym typeface="Nunito"/>
              </a:defRPr>
            </a:lvl7pPr>
            <a:lvl8pPr lvl="7">
              <a:buNone/>
              <a:defRPr sz="800">
                <a:latin typeface="Nunito"/>
                <a:ea typeface="Nunito"/>
                <a:cs typeface="Nunito"/>
                <a:sym typeface="Nunito"/>
              </a:defRPr>
            </a:lvl8pPr>
            <a:lvl9pPr lvl="8">
              <a:buNone/>
              <a:defRPr sz="800">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3" name="Shape 53"/>
        <p:cNvGrpSpPr/>
        <p:nvPr/>
      </p:nvGrpSpPr>
      <p:grpSpPr>
        <a:xfrm>
          <a:off x="0" y="0"/>
          <a:ext cx="0" cy="0"/>
          <a:chOff x="0" y="0"/>
          <a:chExt cx="0" cy="0"/>
        </a:xfrm>
      </p:grpSpPr>
      <p:sp>
        <p:nvSpPr>
          <p:cNvPr id="54" name="Google Shape;54;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sz="800">
                <a:latin typeface="Nunito"/>
                <a:ea typeface="Nunito"/>
                <a:cs typeface="Nunito"/>
                <a:sym typeface="Nunito"/>
              </a:defRPr>
            </a:lvl1pPr>
            <a:lvl2pPr lvl="1">
              <a:buNone/>
              <a:defRPr sz="800">
                <a:latin typeface="Nunito"/>
                <a:ea typeface="Nunito"/>
                <a:cs typeface="Nunito"/>
                <a:sym typeface="Nunito"/>
              </a:defRPr>
            </a:lvl2pPr>
            <a:lvl3pPr lvl="2">
              <a:buNone/>
              <a:defRPr sz="800">
                <a:latin typeface="Nunito"/>
                <a:ea typeface="Nunito"/>
                <a:cs typeface="Nunito"/>
                <a:sym typeface="Nunito"/>
              </a:defRPr>
            </a:lvl3pPr>
            <a:lvl4pPr lvl="3">
              <a:buNone/>
              <a:defRPr sz="800">
                <a:latin typeface="Nunito"/>
                <a:ea typeface="Nunito"/>
                <a:cs typeface="Nunito"/>
                <a:sym typeface="Nunito"/>
              </a:defRPr>
            </a:lvl4pPr>
            <a:lvl5pPr lvl="4">
              <a:buNone/>
              <a:defRPr sz="800">
                <a:latin typeface="Nunito"/>
                <a:ea typeface="Nunito"/>
                <a:cs typeface="Nunito"/>
                <a:sym typeface="Nunito"/>
              </a:defRPr>
            </a:lvl5pPr>
            <a:lvl6pPr lvl="5">
              <a:buNone/>
              <a:defRPr sz="800">
                <a:latin typeface="Nunito"/>
                <a:ea typeface="Nunito"/>
                <a:cs typeface="Nunito"/>
                <a:sym typeface="Nunito"/>
              </a:defRPr>
            </a:lvl6pPr>
            <a:lvl7pPr lvl="6">
              <a:buNone/>
              <a:defRPr sz="800">
                <a:latin typeface="Nunito"/>
                <a:ea typeface="Nunito"/>
                <a:cs typeface="Nunito"/>
                <a:sym typeface="Nunito"/>
              </a:defRPr>
            </a:lvl7pPr>
            <a:lvl8pPr lvl="7">
              <a:buNone/>
              <a:defRPr sz="800">
                <a:latin typeface="Nunito"/>
                <a:ea typeface="Nunito"/>
                <a:cs typeface="Nunito"/>
                <a:sym typeface="Nunito"/>
              </a:defRPr>
            </a:lvl8pPr>
            <a:lvl9pPr lvl="8">
              <a:buNone/>
              <a:defRPr sz="800">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2084800" y="2038825"/>
            <a:ext cx="4974300" cy="1065900"/>
          </a:xfrm>
          <a:prstGeom prst="rect">
            <a:avLst/>
          </a:prstGeom>
        </p:spPr>
        <p:txBody>
          <a:bodyPr anchorCtr="0" anchor="ctr" bIns="91425" lIns="91425" spcFirstLastPara="1" rIns="91425" wrap="square" tIns="91425">
            <a:spAutoFit/>
          </a:bodyPr>
          <a:lstStyle>
            <a:lvl1pPr lvl="0" rtl="0" algn="ctr">
              <a:spcBef>
                <a:spcPts val="0"/>
              </a:spcBef>
              <a:spcAft>
                <a:spcPts val="0"/>
              </a:spcAft>
              <a:buSzPts val="3600"/>
              <a:buNone/>
              <a:defRPr sz="36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sz="800">
                <a:latin typeface="Nunito"/>
                <a:ea typeface="Nunito"/>
                <a:cs typeface="Nunito"/>
                <a:sym typeface="Nunito"/>
              </a:defRPr>
            </a:lvl1pPr>
            <a:lvl2pPr lvl="1" rtl="0">
              <a:buNone/>
              <a:defRPr sz="800">
                <a:latin typeface="Nunito"/>
                <a:ea typeface="Nunito"/>
                <a:cs typeface="Nunito"/>
                <a:sym typeface="Nunito"/>
              </a:defRPr>
            </a:lvl2pPr>
            <a:lvl3pPr lvl="2" rtl="0">
              <a:buNone/>
              <a:defRPr sz="800">
                <a:latin typeface="Nunito"/>
                <a:ea typeface="Nunito"/>
                <a:cs typeface="Nunito"/>
                <a:sym typeface="Nunito"/>
              </a:defRPr>
            </a:lvl3pPr>
            <a:lvl4pPr lvl="3" rtl="0">
              <a:buNone/>
              <a:defRPr sz="800">
                <a:latin typeface="Nunito"/>
                <a:ea typeface="Nunito"/>
                <a:cs typeface="Nunito"/>
                <a:sym typeface="Nunito"/>
              </a:defRPr>
            </a:lvl4pPr>
            <a:lvl5pPr lvl="4" rtl="0">
              <a:buNone/>
              <a:defRPr sz="800">
                <a:latin typeface="Nunito"/>
                <a:ea typeface="Nunito"/>
                <a:cs typeface="Nunito"/>
                <a:sym typeface="Nunito"/>
              </a:defRPr>
            </a:lvl5pPr>
            <a:lvl6pPr lvl="5" rtl="0">
              <a:buNone/>
              <a:defRPr sz="800">
                <a:latin typeface="Nunito"/>
                <a:ea typeface="Nunito"/>
                <a:cs typeface="Nunito"/>
                <a:sym typeface="Nunito"/>
              </a:defRPr>
            </a:lvl6pPr>
            <a:lvl7pPr lvl="6" rtl="0">
              <a:buNone/>
              <a:defRPr sz="800">
                <a:latin typeface="Nunito"/>
                <a:ea typeface="Nunito"/>
                <a:cs typeface="Nunito"/>
                <a:sym typeface="Nunito"/>
              </a:defRPr>
            </a:lvl7pPr>
            <a:lvl8pPr lvl="7" rtl="0">
              <a:buNone/>
              <a:defRPr sz="800">
                <a:latin typeface="Nunito"/>
                <a:ea typeface="Nunito"/>
                <a:cs typeface="Nunito"/>
                <a:sym typeface="Nunito"/>
              </a:defRPr>
            </a:lvl8pPr>
            <a:lvl9pPr lvl="8" rtl="0">
              <a:buNone/>
              <a:defRPr sz="800">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
        <p:nvSpPr>
          <p:cNvPr id="16" name="Google Shape;16;p3"/>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7" name="Shape 17"/>
        <p:cNvGrpSpPr/>
        <p:nvPr/>
      </p:nvGrpSpPr>
      <p:grpSpPr>
        <a:xfrm>
          <a:off x="0" y="0"/>
          <a:ext cx="0" cy="0"/>
          <a:chOff x="0" y="0"/>
          <a:chExt cx="0" cy="0"/>
        </a:xfrm>
      </p:grpSpPr>
      <p:sp>
        <p:nvSpPr>
          <p:cNvPr id="18" name="Google Shape;18;p4"/>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9" name="Google Shape;19;p4"/>
          <p:cNvSpPr txBox="1"/>
          <p:nvPr>
            <p:ph idx="1" type="body"/>
          </p:nvPr>
        </p:nvSpPr>
        <p:spPr>
          <a:xfrm>
            <a:off x="311700" y="1000075"/>
            <a:ext cx="8520600" cy="3416400"/>
          </a:xfrm>
          <a:prstGeom prst="rect">
            <a:avLst/>
          </a:prstGeom>
        </p:spPr>
        <p:txBody>
          <a:bodyPr anchorCtr="0" anchor="t"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20" name="Google Shape;20;p4"/>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21" name="Google Shape;21;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sz="800">
                <a:latin typeface="Nunito"/>
                <a:ea typeface="Nunito"/>
                <a:cs typeface="Nunito"/>
                <a:sym typeface="Nunito"/>
              </a:defRPr>
            </a:lvl1pPr>
            <a:lvl2pPr lvl="1">
              <a:buNone/>
              <a:defRPr sz="800">
                <a:latin typeface="Nunito"/>
                <a:ea typeface="Nunito"/>
                <a:cs typeface="Nunito"/>
                <a:sym typeface="Nunito"/>
              </a:defRPr>
            </a:lvl2pPr>
            <a:lvl3pPr lvl="2">
              <a:buNone/>
              <a:defRPr sz="800">
                <a:latin typeface="Nunito"/>
                <a:ea typeface="Nunito"/>
                <a:cs typeface="Nunito"/>
                <a:sym typeface="Nunito"/>
              </a:defRPr>
            </a:lvl3pPr>
            <a:lvl4pPr lvl="3">
              <a:buNone/>
              <a:defRPr sz="800">
                <a:latin typeface="Nunito"/>
                <a:ea typeface="Nunito"/>
                <a:cs typeface="Nunito"/>
                <a:sym typeface="Nunito"/>
              </a:defRPr>
            </a:lvl4pPr>
            <a:lvl5pPr lvl="4">
              <a:buNone/>
              <a:defRPr sz="800">
                <a:latin typeface="Nunito"/>
                <a:ea typeface="Nunito"/>
                <a:cs typeface="Nunito"/>
                <a:sym typeface="Nunito"/>
              </a:defRPr>
            </a:lvl5pPr>
            <a:lvl6pPr lvl="5">
              <a:buNone/>
              <a:defRPr sz="800">
                <a:latin typeface="Nunito"/>
                <a:ea typeface="Nunito"/>
                <a:cs typeface="Nunito"/>
                <a:sym typeface="Nunito"/>
              </a:defRPr>
            </a:lvl6pPr>
            <a:lvl7pPr lvl="6">
              <a:buNone/>
              <a:defRPr sz="800">
                <a:latin typeface="Nunito"/>
                <a:ea typeface="Nunito"/>
                <a:cs typeface="Nunito"/>
                <a:sym typeface="Nunito"/>
              </a:defRPr>
            </a:lvl7pPr>
            <a:lvl8pPr lvl="7">
              <a:buNone/>
              <a:defRPr sz="800">
                <a:latin typeface="Nunito"/>
                <a:ea typeface="Nunito"/>
                <a:cs typeface="Nunito"/>
                <a:sym typeface="Nunito"/>
              </a:defRPr>
            </a:lvl8pPr>
            <a:lvl9pPr lvl="8">
              <a:buNone/>
              <a:defRPr sz="800">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2" name="Shape 22"/>
        <p:cNvGrpSpPr/>
        <p:nvPr/>
      </p:nvGrpSpPr>
      <p:grpSpPr>
        <a:xfrm>
          <a:off x="0" y="0"/>
          <a:ext cx="0" cy="0"/>
          <a:chOff x="0" y="0"/>
          <a:chExt cx="0" cy="0"/>
        </a:xfrm>
      </p:grpSpPr>
      <p:sp>
        <p:nvSpPr>
          <p:cNvPr id="23" name="Google Shape;23;p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4" name="Google Shape;24;p5"/>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25" name="Google Shape;25;p5"/>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26" name="Google Shape;26;p5"/>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27" name="Google Shape;27;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sz="800">
                <a:latin typeface="Nunito"/>
                <a:ea typeface="Nunito"/>
                <a:cs typeface="Nunito"/>
                <a:sym typeface="Nunito"/>
              </a:defRPr>
            </a:lvl1pPr>
            <a:lvl2pPr lvl="1">
              <a:buNone/>
              <a:defRPr sz="800">
                <a:latin typeface="Nunito"/>
                <a:ea typeface="Nunito"/>
                <a:cs typeface="Nunito"/>
                <a:sym typeface="Nunito"/>
              </a:defRPr>
            </a:lvl2pPr>
            <a:lvl3pPr lvl="2">
              <a:buNone/>
              <a:defRPr sz="800">
                <a:latin typeface="Nunito"/>
                <a:ea typeface="Nunito"/>
                <a:cs typeface="Nunito"/>
                <a:sym typeface="Nunito"/>
              </a:defRPr>
            </a:lvl3pPr>
            <a:lvl4pPr lvl="3">
              <a:buNone/>
              <a:defRPr sz="800">
                <a:latin typeface="Nunito"/>
                <a:ea typeface="Nunito"/>
                <a:cs typeface="Nunito"/>
                <a:sym typeface="Nunito"/>
              </a:defRPr>
            </a:lvl4pPr>
            <a:lvl5pPr lvl="4">
              <a:buNone/>
              <a:defRPr sz="800">
                <a:latin typeface="Nunito"/>
                <a:ea typeface="Nunito"/>
                <a:cs typeface="Nunito"/>
                <a:sym typeface="Nunito"/>
              </a:defRPr>
            </a:lvl5pPr>
            <a:lvl6pPr lvl="5">
              <a:buNone/>
              <a:defRPr sz="800">
                <a:latin typeface="Nunito"/>
                <a:ea typeface="Nunito"/>
                <a:cs typeface="Nunito"/>
                <a:sym typeface="Nunito"/>
              </a:defRPr>
            </a:lvl6pPr>
            <a:lvl7pPr lvl="6">
              <a:buNone/>
              <a:defRPr sz="800">
                <a:latin typeface="Nunito"/>
                <a:ea typeface="Nunito"/>
                <a:cs typeface="Nunito"/>
                <a:sym typeface="Nunito"/>
              </a:defRPr>
            </a:lvl7pPr>
            <a:lvl8pPr lvl="7">
              <a:buNone/>
              <a:defRPr sz="800">
                <a:latin typeface="Nunito"/>
                <a:ea typeface="Nunito"/>
                <a:cs typeface="Nunito"/>
                <a:sym typeface="Nunito"/>
              </a:defRPr>
            </a:lvl8pPr>
            <a:lvl9pPr lvl="8">
              <a:buNone/>
              <a:defRPr sz="800">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8" name="Shape 28"/>
        <p:cNvGrpSpPr/>
        <p:nvPr/>
      </p:nvGrpSpPr>
      <p:grpSpPr>
        <a:xfrm>
          <a:off x="0" y="0"/>
          <a:ext cx="0" cy="0"/>
          <a:chOff x="0" y="0"/>
          <a:chExt cx="0" cy="0"/>
        </a:xfrm>
      </p:grpSpPr>
      <p:sp>
        <p:nvSpPr>
          <p:cNvPr id="29" name="Google Shape;29;p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0" name="Google Shape;30;p6"/>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31" name="Google Shape;31;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sz="800">
                <a:latin typeface="Nunito"/>
                <a:ea typeface="Nunito"/>
                <a:cs typeface="Nunito"/>
                <a:sym typeface="Nunito"/>
              </a:defRPr>
            </a:lvl1pPr>
            <a:lvl2pPr lvl="1">
              <a:buNone/>
              <a:defRPr sz="800">
                <a:latin typeface="Nunito"/>
                <a:ea typeface="Nunito"/>
                <a:cs typeface="Nunito"/>
                <a:sym typeface="Nunito"/>
              </a:defRPr>
            </a:lvl2pPr>
            <a:lvl3pPr lvl="2">
              <a:buNone/>
              <a:defRPr sz="800">
                <a:latin typeface="Nunito"/>
                <a:ea typeface="Nunito"/>
                <a:cs typeface="Nunito"/>
                <a:sym typeface="Nunito"/>
              </a:defRPr>
            </a:lvl3pPr>
            <a:lvl4pPr lvl="3">
              <a:buNone/>
              <a:defRPr sz="800">
                <a:latin typeface="Nunito"/>
                <a:ea typeface="Nunito"/>
                <a:cs typeface="Nunito"/>
                <a:sym typeface="Nunito"/>
              </a:defRPr>
            </a:lvl4pPr>
            <a:lvl5pPr lvl="4">
              <a:buNone/>
              <a:defRPr sz="800">
                <a:latin typeface="Nunito"/>
                <a:ea typeface="Nunito"/>
                <a:cs typeface="Nunito"/>
                <a:sym typeface="Nunito"/>
              </a:defRPr>
            </a:lvl5pPr>
            <a:lvl6pPr lvl="5">
              <a:buNone/>
              <a:defRPr sz="800">
                <a:latin typeface="Nunito"/>
                <a:ea typeface="Nunito"/>
                <a:cs typeface="Nunito"/>
                <a:sym typeface="Nunito"/>
              </a:defRPr>
            </a:lvl6pPr>
            <a:lvl7pPr lvl="6">
              <a:buNone/>
              <a:defRPr sz="800">
                <a:latin typeface="Nunito"/>
                <a:ea typeface="Nunito"/>
                <a:cs typeface="Nunito"/>
                <a:sym typeface="Nunito"/>
              </a:defRPr>
            </a:lvl7pPr>
            <a:lvl8pPr lvl="7">
              <a:buNone/>
              <a:defRPr sz="800">
                <a:latin typeface="Nunito"/>
                <a:ea typeface="Nunito"/>
                <a:cs typeface="Nunito"/>
                <a:sym typeface="Nunito"/>
              </a:defRPr>
            </a:lvl8pPr>
            <a:lvl9pPr lvl="8">
              <a:buNone/>
              <a:defRPr sz="800">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2" name="Shape 32"/>
        <p:cNvGrpSpPr/>
        <p:nvPr/>
      </p:nvGrpSpPr>
      <p:grpSpPr>
        <a:xfrm>
          <a:off x="0" y="0"/>
          <a:ext cx="0" cy="0"/>
          <a:chOff x="0" y="0"/>
          <a:chExt cx="0" cy="0"/>
        </a:xfrm>
      </p:grpSpPr>
      <p:sp>
        <p:nvSpPr>
          <p:cNvPr id="33" name="Google Shape;33;p7"/>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34" name="Google Shape;34;p7"/>
          <p:cNvSpPr txBox="1"/>
          <p:nvPr>
            <p:ph idx="1" type="body"/>
          </p:nvPr>
        </p:nvSpPr>
        <p:spPr>
          <a:xfrm>
            <a:off x="311700" y="1389600"/>
            <a:ext cx="35589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35" name="Google Shape;35;p7"/>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36" name="Google Shape;36;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sz="800">
                <a:latin typeface="Nunito"/>
                <a:ea typeface="Nunito"/>
                <a:cs typeface="Nunito"/>
                <a:sym typeface="Nunito"/>
              </a:defRPr>
            </a:lvl1pPr>
            <a:lvl2pPr lvl="1">
              <a:buNone/>
              <a:defRPr sz="800">
                <a:latin typeface="Nunito"/>
                <a:ea typeface="Nunito"/>
                <a:cs typeface="Nunito"/>
                <a:sym typeface="Nunito"/>
              </a:defRPr>
            </a:lvl2pPr>
            <a:lvl3pPr lvl="2">
              <a:buNone/>
              <a:defRPr sz="800">
                <a:latin typeface="Nunito"/>
                <a:ea typeface="Nunito"/>
                <a:cs typeface="Nunito"/>
                <a:sym typeface="Nunito"/>
              </a:defRPr>
            </a:lvl3pPr>
            <a:lvl4pPr lvl="3">
              <a:buNone/>
              <a:defRPr sz="800">
                <a:latin typeface="Nunito"/>
                <a:ea typeface="Nunito"/>
                <a:cs typeface="Nunito"/>
                <a:sym typeface="Nunito"/>
              </a:defRPr>
            </a:lvl4pPr>
            <a:lvl5pPr lvl="4">
              <a:buNone/>
              <a:defRPr sz="800">
                <a:latin typeface="Nunito"/>
                <a:ea typeface="Nunito"/>
                <a:cs typeface="Nunito"/>
                <a:sym typeface="Nunito"/>
              </a:defRPr>
            </a:lvl5pPr>
            <a:lvl6pPr lvl="5">
              <a:buNone/>
              <a:defRPr sz="800">
                <a:latin typeface="Nunito"/>
                <a:ea typeface="Nunito"/>
                <a:cs typeface="Nunito"/>
                <a:sym typeface="Nunito"/>
              </a:defRPr>
            </a:lvl6pPr>
            <a:lvl7pPr lvl="6">
              <a:buNone/>
              <a:defRPr sz="800">
                <a:latin typeface="Nunito"/>
                <a:ea typeface="Nunito"/>
                <a:cs typeface="Nunito"/>
                <a:sym typeface="Nunito"/>
              </a:defRPr>
            </a:lvl7pPr>
            <a:lvl8pPr lvl="7">
              <a:buNone/>
              <a:defRPr sz="800">
                <a:latin typeface="Nunito"/>
                <a:ea typeface="Nunito"/>
                <a:cs typeface="Nunito"/>
                <a:sym typeface="Nunito"/>
              </a:defRPr>
            </a:lvl8pPr>
            <a:lvl9pPr lvl="8">
              <a:buNone/>
              <a:defRPr sz="800">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7" name="Shape 37"/>
        <p:cNvGrpSpPr/>
        <p:nvPr/>
      </p:nvGrpSpPr>
      <p:grpSpPr>
        <a:xfrm>
          <a:off x="0" y="0"/>
          <a:ext cx="0" cy="0"/>
          <a:chOff x="0" y="0"/>
          <a:chExt cx="0" cy="0"/>
        </a:xfrm>
      </p:grpSpPr>
      <p:sp>
        <p:nvSpPr>
          <p:cNvPr id="38" name="Google Shape;38;p8"/>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39" name="Google Shape;39;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sz="800">
                <a:latin typeface="Nunito"/>
                <a:ea typeface="Nunito"/>
                <a:cs typeface="Nunito"/>
                <a:sym typeface="Nunito"/>
              </a:defRPr>
            </a:lvl1pPr>
            <a:lvl2pPr lvl="1">
              <a:buNone/>
              <a:defRPr sz="800">
                <a:latin typeface="Nunito"/>
                <a:ea typeface="Nunito"/>
                <a:cs typeface="Nunito"/>
                <a:sym typeface="Nunito"/>
              </a:defRPr>
            </a:lvl2pPr>
            <a:lvl3pPr lvl="2">
              <a:buNone/>
              <a:defRPr sz="800">
                <a:latin typeface="Nunito"/>
                <a:ea typeface="Nunito"/>
                <a:cs typeface="Nunito"/>
                <a:sym typeface="Nunito"/>
              </a:defRPr>
            </a:lvl3pPr>
            <a:lvl4pPr lvl="3">
              <a:buNone/>
              <a:defRPr sz="800">
                <a:latin typeface="Nunito"/>
                <a:ea typeface="Nunito"/>
                <a:cs typeface="Nunito"/>
                <a:sym typeface="Nunito"/>
              </a:defRPr>
            </a:lvl4pPr>
            <a:lvl5pPr lvl="4">
              <a:buNone/>
              <a:defRPr sz="800">
                <a:latin typeface="Nunito"/>
                <a:ea typeface="Nunito"/>
                <a:cs typeface="Nunito"/>
                <a:sym typeface="Nunito"/>
              </a:defRPr>
            </a:lvl5pPr>
            <a:lvl6pPr lvl="5">
              <a:buNone/>
              <a:defRPr sz="800">
                <a:latin typeface="Nunito"/>
                <a:ea typeface="Nunito"/>
                <a:cs typeface="Nunito"/>
                <a:sym typeface="Nunito"/>
              </a:defRPr>
            </a:lvl6pPr>
            <a:lvl7pPr lvl="6">
              <a:buNone/>
              <a:defRPr sz="800">
                <a:latin typeface="Nunito"/>
                <a:ea typeface="Nunito"/>
                <a:cs typeface="Nunito"/>
                <a:sym typeface="Nunito"/>
              </a:defRPr>
            </a:lvl7pPr>
            <a:lvl8pPr lvl="7">
              <a:buNone/>
              <a:defRPr sz="800">
                <a:latin typeface="Nunito"/>
                <a:ea typeface="Nunito"/>
                <a:cs typeface="Nunito"/>
                <a:sym typeface="Nunito"/>
              </a:defRPr>
            </a:lvl8pPr>
            <a:lvl9pPr lvl="8">
              <a:buNone/>
              <a:defRPr sz="800">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0" name="Shape 40"/>
        <p:cNvGrpSpPr/>
        <p:nvPr/>
      </p:nvGrpSpPr>
      <p:grpSpPr>
        <a:xfrm>
          <a:off x="0" y="0"/>
          <a:ext cx="0" cy="0"/>
          <a:chOff x="0" y="0"/>
          <a:chExt cx="0" cy="0"/>
        </a:xfrm>
      </p:grpSpPr>
      <p:sp>
        <p:nvSpPr>
          <p:cNvPr id="41" name="Google Shape;41;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 name="Google Shape;42;p9"/>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rtl="0">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43" name="Google Shape;43;p9"/>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2100"/>
              <a:buNone/>
              <a:defRPr sz="2100"/>
            </a:lvl1pPr>
            <a:lvl2pPr lvl="1" rtl="0">
              <a:lnSpc>
                <a:spcPct val="100000"/>
              </a:lnSpc>
              <a:spcBef>
                <a:spcPts val="0"/>
              </a:spcBef>
              <a:spcAft>
                <a:spcPts val="0"/>
              </a:spcAft>
              <a:buSzPts val="2100"/>
              <a:buNone/>
              <a:defRPr sz="2100"/>
            </a:lvl2pPr>
            <a:lvl3pPr lvl="2" rtl="0">
              <a:lnSpc>
                <a:spcPct val="100000"/>
              </a:lnSpc>
              <a:spcBef>
                <a:spcPts val="0"/>
              </a:spcBef>
              <a:spcAft>
                <a:spcPts val="0"/>
              </a:spcAft>
              <a:buSzPts val="2100"/>
              <a:buNone/>
              <a:defRPr sz="2100"/>
            </a:lvl3pPr>
            <a:lvl4pPr lvl="3" rtl="0">
              <a:lnSpc>
                <a:spcPct val="100000"/>
              </a:lnSpc>
              <a:spcBef>
                <a:spcPts val="0"/>
              </a:spcBef>
              <a:spcAft>
                <a:spcPts val="0"/>
              </a:spcAft>
              <a:buSzPts val="2100"/>
              <a:buNone/>
              <a:defRPr sz="2100"/>
            </a:lvl4pPr>
            <a:lvl5pPr lvl="4" rtl="0">
              <a:lnSpc>
                <a:spcPct val="100000"/>
              </a:lnSpc>
              <a:spcBef>
                <a:spcPts val="0"/>
              </a:spcBef>
              <a:spcAft>
                <a:spcPts val="0"/>
              </a:spcAft>
              <a:buSzPts val="2100"/>
              <a:buNone/>
              <a:defRPr sz="2100"/>
            </a:lvl5pPr>
            <a:lvl6pPr lvl="5" rtl="0">
              <a:lnSpc>
                <a:spcPct val="100000"/>
              </a:lnSpc>
              <a:spcBef>
                <a:spcPts val="0"/>
              </a:spcBef>
              <a:spcAft>
                <a:spcPts val="0"/>
              </a:spcAft>
              <a:buSzPts val="2100"/>
              <a:buNone/>
              <a:defRPr sz="2100"/>
            </a:lvl6pPr>
            <a:lvl7pPr lvl="6" rtl="0">
              <a:lnSpc>
                <a:spcPct val="100000"/>
              </a:lnSpc>
              <a:spcBef>
                <a:spcPts val="0"/>
              </a:spcBef>
              <a:spcAft>
                <a:spcPts val="0"/>
              </a:spcAft>
              <a:buSzPts val="2100"/>
              <a:buNone/>
              <a:defRPr sz="2100"/>
            </a:lvl7pPr>
            <a:lvl8pPr lvl="7" rtl="0">
              <a:lnSpc>
                <a:spcPct val="100000"/>
              </a:lnSpc>
              <a:spcBef>
                <a:spcPts val="0"/>
              </a:spcBef>
              <a:spcAft>
                <a:spcPts val="0"/>
              </a:spcAft>
              <a:buSzPts val="2100"/>
              <a:buNone/>
              <a:defRPr sz="2100"/>
            </a:lvl8pPr>
            <a:lvl9pPr lvl="8" rtl="0">
              <a:lnSpc>
                <a:spcPct val="100000"/>
              </a:lnSpc>
              <a:spcBef>
                <a:spcPts val="0"/>
              </a:spcBef>
              <a:spcAft>
                <a:spcPts val="0"/>
              </a:spcAft>
              <a:buSzPts val="2100"/>
              <a:buNone/>
              <a:defRPr sz="2100"/>
            </a:lvl9pPr>
          </a:lstStyle>
          <a:p/>
        </p:txBody>
      </p:sp>
      <p:sp>
        <p:nvSpPr>
          <p:cNvPr id="44" name="Google Shape;44;p9"/>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rtl="0">
              <a:spcBef>
                <a:spcPts val="0"/>
              </a:spcBef>
              <a:spcAft>
                <a:spcPts val="0"/>
              </a:spcAft>
              <a:buClr>
                <a:schemeClr val="lt1"/>
              </a:buClr>
              <a:buSzPts val="1800"/>
              <a:buChar char="●"/>
              <a:defRPr>
                <a:solidFill>
                  <a:schemeClr val="lt1"/>
                </a:solidFill>
              </a:defRPr>
            </a:lvl1pPr>
            <a:lvl2pPr indent="-317500" lvl="1" marL="914400" rtl="0">
              <a:spcBef>
                <a:spcPts val="1600"/>
              </a:spcBef>
              <a:spcAft>
                <a:spcPts val="0"/>
              </a:spcAft>
              <a:buClr>
                <a:schemeClr val="lt1"/>
              </a:buClr>
              <a:buSzPts val="1400"/>
              <a:buChar char="○"/>
              <a:defRPr>
                <a:solidFill>
                  <a:schemeClr val="lt1"/>
                </a:solidFill>
              </a:defRPr>
            </a:lvl2pPr>
            <a:lvl3pPr indent="-317500" lvl="2" marL="1371600" rtl="0">
              <a:spcBef>
                <a:spcPts val="1600"/>
              </a:spcBef>
              <a:spcAft>
                <a:spcPts val="0"/>
              </a:spcAft>
              <a:buClr>
                <a:schemeClr val="lt1"/>
              </a:buClr>
              <a:buSzPts val="1400"/>
              <a:buChar char="■"/>
              <a:defRPr>
                <a:solidFill>
                  <a:schemeClr val="lt1"/>
                </a:solidFill>
              </a:defRPr>
            </a:lvl3pPr>
            <a:lvl4pPr indent="-317500" lvl="3" marL="1828800" rtl="0">
              <a:spcBef>
                <a:spcPts val="1600"/>
              </a:spcBef>
              <a:spcAft>
                <a:spcPts val="0"/>
              </a:spcAft>
              <a:buClr>
                <a:schemeClr val="lt1"/>
              </a:buClr>
              <a:buSzPts val="1400"/>
              <a:buChar char="●"/>
              <a:defRPr>
                <a:solidFill>
                  <a:schemeClr val="lt1"/>
                </a:solidFill>
              </a:defRPr>
            </a:lvl4pPr>
            <a:lvl5pPr indent="-317500" lvl="4" marL="2286000" rtl="0">
              <a:spcBef>
                <a:spcPts val="1600"/>
              </a:spcBef>
              <a:spcAft>
                <a:spcPts val="0"/>
              </a:spcAft>
              <a:buClr>
                <a:schemeClr val="lt1"/>
              </a:buClr>
              <a:buSzPts val="1400"/>
              <a:buChar char="○"/>
              <a:defRPr>
                <a:solidFill>
                  <a:schemeClr val="lt1"/>
                </a:solidFill>
              </a:defRPr>
            </a:lvl5pPr>
            <a:lvl6pPr indent="-317500" lvl="5" marL="2743200" rtl="0">
              <a:spcBef>
                <a:spcPts val="1600"/>
              </a:spcBef>
              <a:spcAft>
                <a:spcPts val="0"/>
              </a:spcAft>
              <a:buClr>
                <a:schemeClr val="lt1"/>
              </a:buClr>
              <a:buSzPts val="1400"/>
              <a:buChar char="■"/>
              <a:defRPr>
                <a:solidFill>
                  <a:schemeClr val="lt1"/>
                </a:solidFill>
              </a:defRPr>
            </a:lvl6pPr>
            <a:lvl7pPr indent="-317500" lvl="6" marL="3200400" rtl="0">
              <a:spcBef>
                <a:spcPts val="1600"/>
              </a:spcBef>
              <a:spcAft>
                <a:spcPts val="0"/>
              </a:spcAft>
              <a:buClr>
                <a:schemeClr val="lt1"/>
              </a:buClr>
              <a:buSzPts val="1400"/>
              <a:buChar char="●"/>
              <a:defRPr>
                <a:solidFill>
                  <a:schemeClr val="lt1"/>
                </a:solidFill>
              </a:defRPr>
            </a:lvl7pPr>
            <a:lvl8pPr indent="-317500" lvl="7" marL="3657600" rtl="0">
              <a:spcBef>
                <a:spcPts val="1600"/>
              </a:spcBef>
              <a:spcAft>
                <a:spcPts val="0"/>
              </a:spcAft>
              <a:buClr>
                <a:schemeClr val="lt1"/>
              </a:buClr>
              <a:buSzPts val="1400"/>
              <a:buChar char="○"/>
              <a:defRPr>
                <a:solidFill>
                  <a:schemeClr val="lt1"/>
                </a:solidFill>
              </a:defRPr>
            </a:lvl8pPr>
            <a:lvl9pPr indent="-317500" lvl="8" marL="4114800" rtl="0">
              <a:spcBef>
                <a:spcPts val="1600"/>
              </a:spcBef>
              <a:spcAft>
                <a:spcPts val="1600"/>
              </a:spcAft>
              <a:buClr>
                <a:schemeClr val="lt1"/>
              </a:buClr>
              <a:buSzPts val="1400"/>
              <a:buChar char="■"/>
              <a:defRPr>
                <a:solidFill>
                  <a:schemeClr val="lt1"/>
                </a:solidFill>
              </a:defRPr>
            </a:lvl9pPr>
          </a:lstStyle>
          <a:p/>
        </p:txBody>
      </p:sp>
      <p:sp>
        <p:nvSpPr>
          <p:cNvPr id="45" name="Google Shape;45;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sz="800">
                <a:solidFill>
                  <a:schemeClr val="accent1"/>
                </a:solidFill>
                <a:latin typeface="Nunito"/>
                <a:ea typeface="Nunito"/>
                <a:cs typeface="Nunito"/>
                <a:sym typeface="Nunito"/>
              </a:defRPr>
            </a:lvl1pPr>
            <a:lvl2pPr lvl="1">
              <a:buNone/>
              <a:defRPr sz="800">
                <a:solidFill>
                  <a:schemeClr val="accent1"/>
                </a:solidFill>
                <a:latin typeface="Nunito"/>
                <a:ea typeface="Nunito"/>
                <a:cs typeface="Nunito"/>
                <a:sym typeface="Nunito"/>
              </a:defRPr>
            </a:lvl2pPr>
            <a:lvl3pPr lvl="2">
              <a:buNone/>
              <a:defRPr sz="800">
                <a:solidFill>
                  <a:schemeClr val="accent1"/>
                </a:solidFill>
                <a:latin typeface="Nunito"/>
                <a:ea typeface="Nunito"/>
                <a:cs typeface="Nunito"/>
                <a:sym typeface="Nunito"/>
              </a:defRPr>
            </a:lvl3pPr>
            <a:lvl4pPr lvl="3">
              <a:buNone/>
              <a:defRPr sz="800">
                <a:solidFill>
                  <a:schemeClr val="accent1"/>
                </a:solidFill>
                <a:latin typeface="Nunito"/>
                <a:ea typeface="Nunito"/>
                <a:cs typeface="Nunito"/>
                <a:sym typeface="Nunito"/>
              </a:defRPr>
            </a:lvl4pPr>
            <a:lvl5pPr lvl="4">
              <a:buNone/>
              <a:defRPr sz="800">
                <a:solidFill>
                  <a:schemeClr val="accent1"/>
                </a:solidFill>
                <a:latin typeface="Nunito"/>
                <a:ea typeface="Nunito"/>
                <a:cs typeface="Nunito"/>
                <a:sym typeface="Nunito"/>
              </a:defRPr>
            </a:lvl5pPr>
            <a:lvl6pPr lvl="5">
              <a:buNone/>
              <a:defRPr sz="800">
                <a:solidFill>
                  <a:schemeClr val="accent1"/>
                </a:solidFill>
                <a:latin typeface="Nunito"/>
                <a:ea typeface="Nunito"/>
                <a:cs typeface="Nunito"/>
                <a:sym typeface="Nunito"/>
              </a:defRPr>
            </a:lvl6pPr>
            <a:lvl7pPr lvl="6">
              <a:buNone/>
              <a:defRPr sz="800">
                <a:solidFill>
                  <a:schemeClr val="accent1"/>
                </a:solidFill>
                <a:latin typeface="Nunito"/>
                <a:ea typeface="Nunito"/>
                <a:cs typeface="Nunito"/>
                <a:sym typeface="Nunito"/>
              </a:defRPr>
            </a:lvl7pPr>
            <a:lvl8pPr lvl="7">
              <a:buNone/>
              <a:defRPr sz="800">
                <a:solidFill>
                  <a:schemeClr val="accent1"/>
                </a:solidFill>
                <a:latin typeface="Nunito"/>
                <a:ea typeface="Nunito"/>
                <a:cs typeface="Nunito"/>
                <a:sym typeface="Nunito"/>
              </a:defRPr>
            </a:lvl8pPr>
            <a:lvl9pPr lvl="8">
              <a:buNone/>
              <a:defRPr sz="800">
                <a:solidFill>
                  <a:schemeClr val="accent1"/>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6" name="Shape 46"/>
        <p:cNvGrpSpPr/>
        <p:nvPr/>
      </p:nvGrpSpPr>
      <p:grpSpPr>
        <a:xfrm>
          <a:off x="0" y="0"/>
          <a:ext cx="0" cy="0"/>
          <a:chOff x="0" y="0"/>
          <a:chExt cx="0" cy="0"/>
        </a:xfrm>
      </p:grpSpPr>
      <p:sp>
        <p:nvSpPr>
          <p:cNvPr id="47" name="Google Shape;47;p10"/>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rtl="0">
              <a:lnSpc>
                <a:spcPct val="100000"/>
              </a:lnSpc>
              <a:spcBef>
                <a:spcPts val="0"/>
              </a:spcBef>
              <a:spcAft>
                <a:spcPts val="0"/>
              </a:spcAft>
              <a:buSzPts val="1800"/>
              <a:buNone/>
              <a:defRPr/>
            </a:lvl1pPr>
          </a:lstStyle>
          <a:p/>
        </p:txBody>
      </p:sp>
      <p:sp>
        <p:nvSpPr>
          <p:cNvPr id="48" name="Google Shape;48;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sz="800">
                <a:latin typeface="Nunito"/>
                <a:ea typeface="Nunito"/>
                <a:cs typeface="Nunito"/>
                <a:sym typeface="Nunito"/>
              </a:defRPr>
            </a:lvl1pPr>
            <a:lvl2pPr lvl="1">
              <a:buNone/>
              <a:defRPr sz="800">
                <a:latin typeface="Nunito"/>
                <a:ea typeface="Nunito"/>
                <a:cs typeface="Nunito"/>
                <a:sym typeface="Nunito"/>
              </a:defRPr>
            </a:lvl2pPr>
            <a:lvl3pPr lvl="2">
              <a:buNone/>
              <a:defRPr sz="800">
                <a:latin typeface="Nunito"/>
                <a:ea typeface="Nunito"/>
                <a:cs typeface="Nunito"/>
                <a:sym typeface="Nunito"/>
              </a:defRPr>
            </a:lvl3pPr>
            <a:lvl4pPr lvl="3">
              <a:buNone/>
              <a:defRPr sz="800">
                <a:latin typeface="Nunito"/>
                <a:ea typeface="Nunito"/>
                <a:cs typeface="Nunito"/>
                <a:sym typeface="Nunito"/>
              </a:defRPr>
            </a:lvl4pPr>
            <a:lvl5pPr lvl="4">
              <a:buNone/>
              <a:defRPr sz="800">
                <a:latin typeface="Nunito"/>
                <a:ea typeface="Nunito"/>
                <a:cs typeface="Nunito"/>
                <a:sym typeface="Nunito"/>
              </a:defRPr>
            </a:lvl5pPr>
            <a:lvl6pPr lvl="5">
              <a:buNone/>
              <a:defRPr sz="800">
                <a:latin typeface="Nunito"/>
                <a:ea typeface="Nunito"/>
                <a:cs typeface="Nunito"/>
                <a:sym typeface="Nunito"/>
              </a:defRPr>
            </a:lvl6pPr>
            <a:lvl7pPr lvl="6">
              <a:buNone/>
              <a:defRPr sz="800">
                <a:latin typeface="Nunito"/>
                <a:ea typeface="Nunito"/>
                <a:cs typeface="Nunito"/>
                <a:sym typeface="Nunito"/>
              </a:defRPr>
            </a:lvl7pPr>
            <a:lvl8pPr lvl="7">
              <a:buNone/>
              <a:defRPr sz="800">
                <a:latin typeface="Nunito"/>
                <a:ea typeface="Nunito"/>
                <a:cs typeface="Nunito"/>
                <a:sym typeface="Nunito"/>
              </a:defRPr>
            </a:lvl8pPr>
            <a:lvl9pPr lvl="8">
              <a:buNone/>
              <a:defRPr sz="800">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2"/>
              </a:buClr>
              <a:buSzPts val="2800"/>
              <a:buFont typeface="Space Grotesk"/>
              <a:buNone/>
              <a:defRPr b="1" sz="2800">
                <a:solidFill>
                  <a:schemeClr val="dk2"/>
                </a:solidFill>
                <a:latin typeface="Space Grotesk"/>
                <a:ea typeface="Space Grotesk"/>
                <a:cs typeface="Space Grotesk"/>
                <a:sym typeface="Space Grotesk"/>
              </a:defRPr>
            </a:lvl1pPr>
            <a:lvl2pPr lvl="1" rtl="0">
              <a:spcBef>
                <a:spcPts val="0"/>
              </a:spcBef>
              <a:spcAft>
                <a:spcPts val="0"/>
              </a:spcAft>
              <a:buClr>
                <a:schemeClr val="dk1"/>
              </a:buClr>
              <a:buSzPts val="2800"/>
              <a:buFont typeface="Space Grotesk"/>
              <a:buNone/>
              <a:defRPr b="1" sz="2800">
                <a:solidFill>
                  <a:schemeClr val="dk1"/>
                </a:solidFill>
                <a:latin typeface="Space Grotesk"/>
                <a:ea typeface="Space Grotesk"/>
                <a:cs typeface="Space Grotesk"/>
                <a:sym typeface="Space Grotesk"/>
              </a:defRPr>
            </a:lvl2pPr>
            <a:lvl3pPr lvl="2" rtl="0">
              <a:spcBef>
                <a:spcPts val="0"/>
              </a:spcBef>
              <a:spcAft>
                <a:spcPts val="0"/>
              </a:spcAft>
              <a:buClr>
                <a:schemeClr val="dk1"/>
              </a:buClr>
              <a:buSzPts val="2800"/>
              <a:buFont typeface="Space Grotesk"/>
              <a:buNone/>
              <a:defRPr b="1" sz="2800">
                <a:solidFill>
                  <a:schemeClr val="dk1"/>
                </a:solidFill>
                <a:latin typeface="Space Grotesk"/>
                <a:ea typeface="Space Grotesk"/>
                <a:cs typeface="Space Grotesk"/>
                <a:sym typeface="Space Grotesk"/>
              </a:defRPr>
            </a:lvl3pPr>
            <a:lvl4pPr lvl="3" rtl="0">
              <a:spcBef>
                <a:spcPts val="0"/>
              </a:spcBef>
              <a:spcAft>
                <a:spcPts val="0"/>
              </a:spcAft>
              <a:buClr>
                <a:schemeClr val="dk1"/>
              </a:buClr>
              <a:buSzPts val="2800"/>
              <a:buFont typeface="Space Grotesk"/>
              <a:buNone/>
              <a:defRPr b="1" sz="2800">
                <a:solidFill>
                  <a:schemeClr val="dk1"/>
                </a:solidFill>
                <a:latin typeface="Space Grotesk"/>
                <a:ea typeface="Space Grotesk"/>
                <a:cs typeface="Space Grotesk"/>
                <a:sym typeface="Space Grotesk"/>
              </a:defRPr>
            </a:lvl4pPr>
            <a:lvl5pPr lvl="4" rtl="0">
              <a:spcBef>
                <a:spcPts val="0"/>
              </a:spcBef>
              <a:spcAft>
                <a:spcPts val="0"/>
              </a:spcAft>
              <a:buClr>
                <a:schemeClr val="dk1"/>
              </a:buClr>
              <a:buSzPts val="2800"/>
              <a:buFont typeface="Space Grotesk"/>
              <a:buNone/>
              <a:defRPr b="1" sz="2800">
                <a:solidFill>
                  <a:schemeClr val="dk1"/>
                </a:solidFill>
                <a:latin typeface="Space Grotesk"/>
                <a:ea typeface="Space Grotesk"/>
                <a:cs typeface="Space Grotesk"/>
                <a:sym typeface="Space Grotesk"/>
              </a:defRPr>
            </a:lvl5pPr>
            <a:lvl6pPr lvl="5" rtl="0">
              <a:spcBef>
                <a:spcPts val="0"/>
              </a:spcBef>
              <a:spcAft>
                <a:spcPts val="0"/>
              </a:spcAft>
              <a:buClr>
                <a:schemeClr val="dk1"/>
              </a:buClr>
              <a:buSzPts val="2800"/>
              <a:buFont typeface="Space Grotesk"/>
              <a:buNone/>
              <a:defRPr b="1" sz="2800">
                <a:solidFill>
                  <a:schemeClr val="dk1"/>
                </a:solidFill>
                <a:latin typeface="Space Grotesk"/>
                <a:ea typeface="Space Grotesk"/>
                <a:cs typeface="Space Grotesk"/>
                <a:sym typeface="Space Grotesk"/>
              </a:defRPr>
            </a:lvl6pPr>
            <a:lvl7pPr lvl="6" rtl="0">
              <a:spcBef>
                <a:spcPts val="0"/>
              </a:spcBef>
              <a:spcAft>
                <a:spcPts val="0"/>
              </a:spcAft>
              <a:buClr>
                <a:schemeClr val="dk1"/>
              </a:buClr>
              <a:buSzPts val="2800"/>
              <a:buFont typeface="Space Grotesk"/>
              <a:buNone/>
              <a:defRPr b="1" sz="2800">
                <a:solidFill>
                  <a:schemeClr val="dk1"/>
                </a:solidFill>
                <a:latin typeface="Space Grotesk"/>
                <a:ea typeface="Space Grotesk"/>
                <a:cs typeface="Space Grotesk"/>
                <a:sym typeface="Space Grotesk"/>
              </a:defRPr>
            </a:lvl7pPr>
            <a:lvl8pPr lvl="7" rtl="0">
              <a:spcBef>
                <a:spcPts val="0"/>
              </a:spcBef>
              <a:spcAft>
                <a:spcPts val="0"/>
              </a:spcAft>
              <a:buClr>
                <a:schemeClr val="dk1"/>
              </a:buClr>
              <a:buSzPts val="2800"/>
              <a:buFont typeface="Space Grotesk"/>
              <a:buNone/>
              <a:defRPr b="1" sz="2800">
                <a:solidFill>
                  <a:schemeClr val="dk1"/>
                </a:solidFill>
                <a:latin typeface="Space Grotesk"/>
                <a:ea typeface="Space Grotesk"/>
                <a:cs typeface="Space Grotesk"/>
                <a:sym typeface="Space Grotesk"/>
              </a:defRPr>
            </a:lvl8pPr>
            <a:lvl9pPr lvl="8" rtl="0">
              <a:spcBef>
                <a:spcPts val="0"/>
              </a:spcBef>
              <a:spcAft>
                <a:spcPts val="0"/>
              </a:spcAft>
              <a:buClr>
                <a:schemeClr val="dk1"/>
              </a:buClr>
              <a:buSzPts val="2800"/>
              <a:buFont typeface="Space Grotesk"/>
              <a:buNone/>
              <a:defRPr b="1" sz="2800">
                <a:solidFill>
                  <a:schemeClr val="dk1"/>
                </a:solidFill>
                <a:latin typeface="Space Grotesk"/>
                <a:ea typeface="Space Grotesk"/>
                <a:cs typeface="Space Grotesk"/>
                <a:sym typeface="Space Grotesk"/>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rtl="0">
              <a:lnSpc>
                <a:spcPct val="115000"/>
              </a:lnSpc>
              <a:spcBef>
                <a:spcPts val="0"/>
              </a:spcBef>
              <a:spcAft>
                <a:spcPts val="0"/>
              </a:spcAft>
              <a:buClr>
                <a:schemeClr val="dk1"/>
              </a:buClr>
              <a:buSzPts val="1800"/>
              <a:buFont typeface="Nunito Light"/>
              <a:buChar char="●"/>
              <a:defRPr sz="1800">
                <a:solidFill>
                  <a:schemeClr val="dk1"/>
                </a:solidFill>
                <a:latin typeface="Nunito Light"/>
                <a:ea typeface="Nunito Light"/>
                <a:cs typeface="Nunito Light"/>
                <a:sym typeface="Nunito Light"/>
              </a:defRPr>
            </a:lvl1pPr>
            <a:lvl2pPr indent="-317500" lvl="1" marL="914400" rtl="0">
              <a:lnSpc>
                <a:spcPct val="115000"/>
              </a:lnSpc>
              <a:spcBef>
                <a:spcPts val="1600"/>
              </a:spcBef>
              <a:spcAft>
                <a:spcPts val="0"/>
              </a:spcAft>
              <a:buClr>
                <a:schemeClr val="dk1"/>
              </a:buClr>
              <a:buSzPts val="1400"/>
              <a:buFont typeface="Nunito Light"/>
              <a:buChar char="○"/>
              <a:defRPr>
                <a:solidFill>
                  <a:schemeClr val="dk1"/>
                </a:solidFill>
                <a:latin typeface="Nunito Light"/>
                <a:ea typeface="Nunito Light"/>
                <a:cs typeface="Nunito Light"/>
                <a:sym typeface="Nunito Light"/>
              </a:defRPr>
            </a:lvl2pPr>
            <a:lvl3pPr indent="-317500" lvl="2" marL="1371600" rtl="0">
              <a:lnSpc>
                <a:spcPct val="115000"/>
              </a:lnSpc>
              <a:spcBef>
                <a:spcPts val="1600"/>
              </a:spcBef>
              <a:spcAft>
                <a:spcPts val="0"/>
              </a:spcAft>
              <a:buClr>
                <a:schemeClr val="dk1"/>
              </a:buClr>
              <a:buSzPts val="1400"/>
              <a:buFont typeface="Nunito Light"/>
              <a:buChar char="■"/>
              <a:defRPr>
                <a:solidFill>
                  <a:schemeClr val="dk1"/>
                </a:solidFill>
                <a:latin typeface="Nunito Light"/>
                <a:ea typeface="Nunito Light"/>
                <a:cs typeface="Nunito Light"/>
                <a:sym typeface="Nunito Light"/>
              </a:defRPr>
            </a:lvl3pPr>
            <a:lvl4pPr indent="-317500" lvl="3" marL="1828800" rtl="0">
              <a:lnSpc>
                <a:spcPct val="115000"/>
              </a:lnSpc>
              <a:spcBef>
                <a:spcPts val="1600"/>
              </a:spcBef>
              <a:spcAft>
                <a:spcPts val="0"/>
              </a:spcAft>
              <a:buClr>
                <a:schemeClr val="dk1"/>
              </a:buClr>
              <a:buSzPts val="1400"/>
              <a:buFont typeface="Nunito Light"/>
              <a:buChar char="●"/>
              <a:defRPr>
                <a:solidFill>
                  <a:schemeClr val="dk1"/>
                </a:solidFill>
                <a:latin typeface="Nunito Light"/>
                <a:ea typeface="Nunito Light"/>
                <a:cs typeface="Nunito Light"/>
                <a:sym typeface="Nunito Light"/>
              </a:defRPr>
            </a:lvl4pPr>
            <a:lvl5pPr indent="-317500" lvl="4" marL="2286000" rtl="0">
              <a:lnSpc>
                <a:spcPct val="115000"/>
              </a:lnSpc>
              <a:spcBef>
                <a:spcPts val="1600"/>
              </a:spcBef>
              <a:spcAft>
                <a:spcPts val="0"/>
              </a:spcAft>
              <a:buClr>
                <a:schemeClr val="dk1"/>
              </a:buClr>
              <a:buSzPts val="1400"/>
              <a:buFont typeface="Nunito Light"/>
              <a:buChar char="○"/>
              <a:defRPr>
                <a:solidFill>
                  <a:schemeClr val="dk1"/>
                </a:solidFill>
                <a:latin typeface="Nunito Light"/>
                <a:ea typeface="Nunito Light"/>
                <a:cs typeface="Nunito Light"/>
                <a:sym typeface="Nunito Light"/>
              </a:defRPr>
            </a:lvl5pPr>
            <a:lvl6pPr indent="-317500" lvl="5" marL="2743200" rtl="0">
              <a:lnSpc>
                <a:spcPct val="115000"/>
              </a:lnSpc>
              <a:spcBef>
                <a:spcPts val="1600"/>
              </a:spcBef>
              <a:spcAft>
                <a:spcPts val="0"/>
              </a:spcAft>
              <a:buClr>
                <a:schemeClr val="dk1"/>
              </a:buClr>
              <a:buSzPts val="1400"/>
              <a:buFont typeface="Nunito Light"/>
              <a:buChar char="■"/>
              <a:defRPr>
                <a:solidFill>
                  <a:schemeClr val="dk1"/>
                </a:solidFill>
                <a:latin typeface="Nunito Light"/>
                <a:ea typeface="Nunito Light"/>
                <a:cs typeface="Nunito Light"/>
                <a:sym typeface="Nunito Light"/>
              </a:defRPr>
            </a:lvl6pPr>
            <a:lvl7pPr indent="-317500" lvl="6" marL="3200400" rtl="0">
              <a:lnSpc>
                <a:spcPct val="115000"/>
              </a:lnSpc>
              <a:spcBef>
                <a:spcPts val="1600"/>
              </a:spcBef>
              <a:spcAft>
                <a:spcPts val="0"/>
              </a:spcAft>
              <a:buClr>
                <a:schemeClr val="dk1"/>
              </a:buClr>
              <a:buSzPts val="1400"/>
              <a:buFont typeface="Nunito Light"/>
              <a:buChar char="●"/>
              <a:defRPr>
                <a:solidFill>
                  <a:schemeClr val="dk1"/>
                </a:solidFill>
                <a:latin typeface="Nunito Light"/>
                <a:ea typeface="Nunito Light"/>
                <a:cs typeface="Nunito Light"/>
                <a:sym typeface="Nunito Light"/>
              </a:defRPr>
            </a:lvl7pPr>
            <a:lvl8pPr indent="-317500" lvl="7" marL="3657600" rtl="0">
              <a:lnSpc>
                <a:spcPct val="115000"/>
              </a:lnSpc>
              <a:spcBef>
                <a:spcPts val="1600"/>
              </a:spcBef>
              <a:spcAft>
                <a:spcPts val="0"/>
              </a:spcAft>
              <a:buClr>
                <a:schemeClr val="dk1"/>
              </a:buClr>
              <a:buSzPts val="1400"/>
              <a:buFont typeface="Nunito Light"/>
              <a:buChar char="○"/>
              <a:defRPr>
                <a:solidFill>
                  <a:schemeClr val="dk1"/>
                </a:solidFill>
                <a:latin typeface="Nunito Light"/>
                <a:ea typeface="Nunito Light"/>
                <a:cs typeface="Nunito Light"/>
                <a:sym typeface="Nunito Light"/>
              </a:defRPr>
            </a:lvl8pPr>
            <a:lvl9pPr indent="-317500" lvl="8" marL="4114800" rtl="0">
              <a:lnSpc>
                <a:spcPct val="115000"/>
              </a:lnSpc>
              <a:spcBef>
                <a:spcPts val="1600"/>
              </a:spcBef>
              <a:spcAft>
                <a:spcPts val="1600"/>
              </a:spcAft>
              <a:buClr>
                <a:schemeClr val="dk1"/>
              </a:buClr>
              <a:buSzPts val="1400"/>
              <a:buFont typeface="Nunito Light"/>
              <a:buChar char="■"/>
              <a:defRPr>
                <a:solidFill>
                  <a:schemeClr val="dk1"/>
                </a:solidFill>
                <a:latin typeface="Nunito Light"/>
                <a:ea typeface="Nunito Light"/>
                <a:cs typeface="Nunito Light"/>
                <a:sym typeface="Nunito Light"/>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rtl="0" algn="r">
              <a:buNone/>
              <a:defRPr sz="1000">
                <a:solidFill>
                  <a:schemeClr val="dk2"/>
                </a:solidFill>
              </a:defRPr>
            </a:lvl1pPr>
            <a:lvl2pPr lvl="1" rtl="0" algn="r">
              <a:buNone/>
              <a:defRPr sz="1000">
                <a:solidFill>
                  <a:schemeClr val="dk2"/>
                </a:solidFill>
              </a:defRPr>
            </a:lvl2pPr>
            <a:lvl3pPr lvl="2" rtl="0" algn="r">
              <a:buNone/>
              <a:defRPr sz="1000">
                <a:solidFill>
                  <a:schemeClr val="dk2"/>
                </a:solidFill>
              </a:defRPr>
            </a:lvl3pPr>
            <a:lvl4pPr lvl="3" rtl="0" algn="r">
              <a:buNone/>
              <a:defRPr sz="1000">
                <a:solidFill>
                  <a:schemeClr val="dk2"/>
                </a:solidFill>
              </a:defRPr>
            </a:lvl4pPr>
            <a:lvl5pPr lvl="4" rtl="0" algn="r">
              <a:buNone/>
              <a:defRPr sz="1000">
                <a:solidFill>
                  <a:schemeClr val="dk2"/>
                </a:solidFill>
              </a:defRPr>
            </a:lvl5pPr>
            <a:lvl6pPr lvl="5" rtl="0" algn="r">
              <a:buNone/>
              <a:defRPr sz="1000">
                <a:solidFill>
                  <a:schemeClr val="dk2"/>
                </a:solidFill>
              </a:defRPr>
            </a:lvl6pPr>
            <a:lvl7pPr lvl="6" rtl="0" algn="r">
              <a:buNone/>
              <a:defRPr sz="1000">
                <a:solidFill>
                  <a:schemeClr val="dk2"/>
                </a:solidFill>
              </a:defRPr>
            </a:lvl7pPr>
            <a:lvl8pPr lvl="7" rtl="0" algn="r">
              <a:buNone/>
              <a:defRPr sz="1000">
                <a:solidFill>
                  <a:schemeClr val="dk2"/>
                </a:solidFill>
              </a:defRPr>
            </a:lvl8pPr>
            <a:lvl9pPr lvl="8" rtl="0"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hyperlink" Target="https://www.techfutures.org.au/courses/intro-to-ai/different-types-of-ai/image-activity" TargetMode="External"/><Relationship Id="rId4" Type="http://schemas.openxmlformats.org/officeDocument/2006/relationships/hyperlink" Target="https://docs.google.com/document/d/1Zz_wX17H4ICfG7chY6t4De64YFLny9Xrof7DNK1fAqc/edit"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20.jpg"/><Relationship Id="rId4" Type="http://schemas.openxmlformats.org/officeDocument/2006/relationships/hyperlink" Target="https://unsplash.com/@jakobowens1?utm_source=unsplash&amp;utm_medium=referral&amp;utm_content=creditCopyText" TargetMode="External"/><Relationship Id="rId5" Type="http://schemas.openxmlformats.org/officeDocument/2006/relationships/hyperlink" Target="https://unsplash.com/@jakobowens1?utm_source=unsplash&amp;utm_medium=referral&amp;utm_content=creditCopyText" TargetMode="External"/><Relationship Id="rId6" Type="http://schemas.openxmlformats.org/officeDocument/2006/relationships/hyperlink" Target="https://unsplash.com/photos/clap-board-roadside-jakob-and-ryan-CiUR8zISX60?utm_source=unsplash&amp;utm_medium=referral&amp;utm_content=creditCopyText" TargetMode="External"/><Relationship Id="rId7" Type="http://schemas.openxmlformats.org/officeDocument/2006/relationships/hyperlink" Target="https://unsplash.com/photos/clap-board-roadside-jakob-and-ryan-CiUR8zISX60?utm_source=unsplash&amp;utm_medium=referral&amp;utm_content=creditCopyText"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hyperlink" Target="https://www.techfutures.org.au/courses/intro-to-ai/different-types-of-ai/video-on-fake-video-plus-discussion" TargetMode="External"/><Relationship Id="rId4" Type="http://schemas.openxmlformats.org/officeDocument/2006/relationships/hyperlink" Target="https://docs.google.com/document/d/1kJOVDm4AtMvo7sgiUJPtR_iWALvO1bL4BkpIHa1E3Ok/edit"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hyperlink" Target="https://en.wikipedia.org/wiki/File:Will_Smith_Eating_Spaghetti_Original.webm" TargetMode="External"/><Relationship Id="rId4" Type="http://schemas.openxmlformats.org/officeDocument/2006/relationships/hyperlink" Target="https://en.wikipedia.org/wiki/File:Will_Smith_eating_spaghetti_Google_Veo_3.webm" TargetMode="External"/><Relationship Id="rId5" Type="http://schemas.openxmlformats.org/officeDocument/2006/relationships/hyperlink" Target="http://drive.google.com/file/d/1dhTf4I_E2WfLdiVPKJ5_h4Z-UuIk86kp/view" TargetMode="External"/><Relationship Id="rId6" Type="http://schemas.openxmlformats.org/officeDocument/2006/relationships/image" Target="../media/image7.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23.jpg"/><Relationship Id="rId4" Type="http://schemas.openxmlformats.org/officeDocument/2006/relationships/hyperlink" Target="https://unsplash.com/@pawel_czerwinski?utm_source=unsplash&amp;utm_medium=referral&amp;utm_content=creditCopyText" TargetMode="External"/><Relationship Id="rId5" Type="http://schemas.openxmlformats.org/officeDocument/2006/relationships/hyperlink" Target="https://unsplash.com/photos/a-black-background-with-a-blue-wave-of-light-eybM9n4yrpE?utm_source=unsplash&amp;utm_medium=referral&amp;utm_content=creditCopyText"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hyperlink" Target="https://www.techfutures.org.au/courses/intro-to-ai/different-types-of-ai/detecting-fake-audio" TargetMode="External"/><Relationship Id="rId4" Type="http://schemas.openxmlformats.org/officeDocument/2006/relationships/hyperlink" Target="https://docs.google.com/document/d/1_7LsI2sKTr7Oh0hcRglSgkkBGc1jVz_T9BWqsTZamn4/edit"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hyperlink" Target="https://www.techfutures.org.au/courses/intro-to-ai/different-types-of-ai/code-activity"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12.jpg"/><Relationship Id="rId4" Type="http://schemas.openxmlformats.org/officeDocument/2006/relationships/hyperlink" Target="https://www.flickr.com/photos/chipgriffin/32113687314/" TargetMode="External"/><Relationship Id="rId5" Type="http://schemas.openxmlformats.org/officeDocument/2006/relationships/image" Target="../media/image2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16.jpg"/><Relationship Id="rId4" Type="http://schemas.openxmlformats.org/officeDocument/2006/relationships/hyperlink" Target="https://www.genesis.ai/press/meet-eno"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19.jpg"/><Relationship Id="rId4" Type="http://schemas.openxmlformats.org/officeDocument/2006/relationships/hyperlink" Target="https://viso.ai/computer-vision/image-recognition/"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hyperlink" Target="http://www.youtube.com/watch?v=c-PNSgPXN5k" TargetMode="External"/><Relationship Id="rId4" Type="http://schemas.openxmlformats.org/officeDocument/2006/relationships/image" Target="../media/image4.jpg"/><Relationship Id="rId5" Type="http://schemas.openxmlformats.org/officeDocument/2006/relationships/hyperlink" Target="https://www.youtube.com/watch?v=c-PNSgPXN5k"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hyperlink" Target="https://www.techfutures.org.au/courses/intro-to-ai/different-types-of-ai/embodied-ai-activity"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hyperlink" Target="https://www.youtube.com/watch?v=7Sa_kO6pLKM" TargetMode="External"/><Relationship Id="rId4" Type="http://schemas.openxmlformats.org/officeDocument/2006/relationships/hyperlink" Target="https://www.youtube.com/watch?v=vTgTAe53YdM" TargetMode="External"/><Relationship Id="rId5" Type="http://schemas.openxmlformats.org/officeDocument/2006/relationships/image" Target="../media/image18.jpg"/><Relationship Id="rId6" Type="http://schemas.openxmlformats.org/officeDocument/2006/relationships/hyperlink" Target="https://bostondynamics.com/products/spot/"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hyperlink" Target="https://hub.jhu.edu/2025/04/24/humans-better-than-ai-at-reading-the-room/"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hyperlink" Target="http://www.youtube.com/watch?v=Dlg51cKJqQg" TargetMode="External"/><Relationship Id="rId4" Type="http://schemas.openxmlformats.org/officeDocument/2006/relationships/image" Target="../media/image8.jpg"/><Relationship Id="rId5" Type="http://schemas.openxmlformats.org/officeDocument/2006/relationships/hyperlink" Target="https://www.youtube.com/watch?v=Dlg51cKJqQg"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hyperlink" Target="https://www.techfutures.org.au/courses/intro-to-ai/different-types-of-ai/activity-easy-for-you-hard-for-a-robot" TargetMode="External"/><Relationship Id="rId4" Type="http://schemas.openxmlformats.org/officeDocument/2006/relationships/hyperlink" Target="https://docs.google.com/document/d/1jrSw4uAuX-Osf4O6dvFYvfp6ryBW1xS9wFdJz_BJOug/edit"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13.png"/><Relationship Id="rId4" Type="http://schemas.openxmlformats.org/officeDocument/2006/relationships/hyperlink" Target="https://www.labellerr.com/blog/vision-ai-agents-how-they-work-examples/"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hyperlink" Target="https://www.youtube.com/watch?v=kTTT-kw4jMY" TargetMode="External"/><Relationship Id="rId4" Type="http://schemas.openxmlformats.org/officeDocument/2006/relationships/image" Target="../media/image6.jpg"/><Relationship Id="rId5" Type="http://schemas.openxmlformats.org/officeDocument/2006/relationships/hyperlink" Target="https://www.youtube.com/watch?v=Dlg51cKJqQg"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hyperlink" Target="http://www.youtube.com/watch?v=oK_jgixEM4M" TargetMode="External"/><Relationship Id="rId4" Type="http://schemas.openxmlformats.org/officeDocument/2006/relationships/image" Target="../media/image5.jpg"/><Relationship Id="rId5" Type="http://schemas.openxmlformats.org/officeDocument/2006/relationships/hyperlink" Target="https://www.youtube.com/watch?v=oK_jgixEM4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image" Target="../media/image24.jpg"/><Relationship Id="rId4" Type="http://schemas.openxmlformats.org/officeDocument/2006/relationships/hyperlink" Target="https://unsplash.com/@googledeepmind?utm_source=unsplash&amp;utm_medium=referral&amp;utm_content=creditCopyText" TargetMode="External"/><Relationship Id="rId5" Type="http://schemas.openxmlformats.org/officeDocument/2006/relationships/hyperlink" Target="https://unsplash.com/@googledeepmind?utm_source=unsplash&amp;utm_medium=referral&amp;utm_content=creditCopyText" TargetMode="External"/><Relationship Id="rId6" Type="http://schemas.openxmlformats.org/officeDocument/2006/relationships/hyperlink" Target="https://unsplash.com/photos/an-abstract-painting-of-a-variety-of-colors-pLh_n9pnRhw?utm_source=unsplash&amp;utm_medium=referral&amp;utm_content=creditCopyText" TargetMode="External"/><Relationship Id="rId7" Type="http://schemas.openxmlformats.org/officeDocument/2006/relationships/hyperlink" Target="https://unsplash.com/photos/an-abstract-painting-of-a-variety-of-colors-pLh_n9pnRhw?utm_source=unsplash&amp;utm_medium=referral&amp;utm_content=creditCopyText" TargetMode="Externa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21.jpg"/><Relationship Id="rId4" Type="http://schemas.openxmlformats.org/officeDocument/2006/relationships/hyperlink" Target="https://unsplash.com/@accuray?utm_source=unsplash&amp;utm_medium=referral&amp;utm_content=creditCopyText" TargetMode="External"/><Relationship Id="rId5" Type="http://schemas.openxmlformats.org/officeDocument/2006/relationships/hyperlink" Target="https://unsplash.com/@accuray?utm_source=unsplash&amp;utm_medium=referral&amp;utm_content=creditCopyText" TargetMode="External"/><Relationship Id="rId6" Type="http://schemas.openxmlformats.org/officeDocument/2006/relationships/hyperlink" Target="https://unsplash.com/photos/a-man-and-a-woman-looking-at-a-computer-screen-5sDRGl2PrNM?utm_source=unsplash&amp;utm_medium=referral&amp;utm_content=creditCopyText" TargetMode="External"/><Relationship Id="rId7" Type="http://schemas.openxmlformats.org/officeDocument/2006/relationships/hyperlink" Target="https://unsplash.com/photos/a-man-and-a-woman-looking-at-a-computer-screen-5sDRGl2PrNM?utm_source=unsplash&amp;utm_medium=referral&amp;utm_content=creditCopyText"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hyperlink" Target="http://www.youtube.com/watch?v=0SHZQak4F7g" TargetMode="External"/><Relationship Id="rId4" Type="http://schemas.openxmlformats.org/officeDocument/2006/relationships/image" Target="../media/image14.jpg"/><Relationship Id="rId5" Type="http://schemas.openxmlformats.org/officeDocument/2006/relationships/hyperlink" Target="https://www.youtube.com/watch?v=0SHZQak4F7g" TargetMode="Externa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 Id="rId3" Type="http://schemas.openxmlformats.org/officeDocument/2006/relationships/image" Target="../media/image15.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 Id="rId3" Type="http://schemas.openxmlformats.org/officeDocument/2006/relationships/hyperlink" Target="https://www.techfutures.org.au/courses/intro-to-ai/different-types-of-ai/uses-of-ai-activity" TargetMode="External"/><Relationship Id="rId4" Type="http://schemas.openxmlformats.org/officeDocument/2006/relationships/hyperlink" Target="https://docs.google.com/document/d/1r2KkdmdKnCpLKoMHCA-sb-1xBtskAI_0GDRBvWIc-NA/edit"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5.xml"/><Relationship Id="rId3" Type="http://schemas.openxmlformats.org/officeDocument/2006/relationships/image" Target="../media/image10.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 Id="rId3" Type="http://schemas.openxmlformats.org/officeDocument/2006/relationships/hyperlink" Target="https://techfutures.org.au" TargetMode="External"/><Relationship Id="rId4" Type="http://schemas.openxmlformats.org/officeDocument/2006/relationships/hyperlink" Target="https://creativecommons.org/licenses/by-sa/4.0/"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hyperlink" Target="https://www.techfutures.org.au/courses/intro-to-ai/different-types-of-ai/categorise-ai-activity" TargetMode="External"/><Relationship Id="rId4" Type="http://schemas.openxmlformats.org/officeDocument/2006/relationships/hyperlink" Target="https://docs.google.com/document/d/1IUHRu46hGad0C0eAk_If96JP4CMc2BhAXUENuqHbkws/edit?tab=t.0" TargetMode="External"/><Relationship Id="rId5" Type="http://schemas.openxmlformats.org/officeDocument/2006/relationships/hyperlink" Target="https://docs.google.com/document/d/1IUHRu46hGad0C0eAk_If96JP4CMc2BhAXUENuqHbkws/edit?tab=t.0"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22.jpg"/><Relationship Id="rId4" Type="http://schemas.openxmlformats.org/officeDocument/2006/relationships/hyperlink" Target="https://unsplash.com/@sanketgraphy?utm_source=unsplash&amp;utm_medium=referral&amp;utm_content=creditCopyText" TargetMode="External"/><Relationship Id="rId5" Type="http://schemas.openxmlformats.org/officeDocument/2006/relationships/hyperlink" Target="https://unsplash.com/@sanketgraphy?utm_source=unsplash&amp;utm_medium=referral&amp;utm_content=creditCopyText" TargetMode="External"/><Relationship Id="rId6" Type="http://schemas.openxmlformats.org/officeDocument/2006/relationships/hyperlink" Target="https://unsplash.com/photos/a-person-holding-a-cell-phone-with-a-chat-app-on-the-screen-qAKPcrIcRG8?utm_source=unsplash&amp;utm_medium=referral&amp;utm_content=creditCopyText" TargetMode="External"/><Relationship Id="rId7" Type="http://schemas.openxmlformats.org/officeDocument/2006/relationships/hyperlink" Target="https://unsplash.com/photos/a-person-holding-a-cell-phone-with-a-chat-app-on-the-screen-qAKPcrIcRG8?utm_source=unsplash&amp;utm_medium=referral&amp;utm_content=creditCopyText"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9.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2"/>
        </a:solidFill>
      </p:bgPr>
    </p:bg>
    <p:spTree>
      <p:nvGrpSpPr>
        <p:cNvPr id="58" name="Shape 58"/>
        <p:cNvGrpSpPr/>
        <p:nvPr/>
      </p:nvGrpSpPr>
      <p:grpSpPr>
        <a:xfrm>
          <a:off x="0" y="0"/>
          <a:ext cx="0" cy="0"/>
          <a:chOff x="0" y="0"/>
          <a:chExt cx="0" cy="0"/>
        </a:xfrm>
      </p:grpSpPr>
      <p:pic>
        <p:nvPicPr>
          <p:cNvPr id="59" name="Google Shape;59;p13"/>
          <p:cNvPicPr preferRelativeResize="0"/>
          <p:nvPr/>
        </p:nvPicPr>
        <p:blipFill>
          <a:blip r:embed="rId3">
            <a:alphaModFix/>
          </a:blip>
          <a:stretch>
            <a:fillRect/>
          </a:stretch>
        </p:blipFill>
        <p:spPr>
          <a:xfrm>
            <a:off x="6776863" y="1724225"/>
            <a:ext cx="2211025" cy="2211025"/>
          </a:xfrm>
          <a:prstGeom prst="rect">
            <a:avLst/>
          </a:prstGeom>
          <a:noFill/>
          <a:ln>
            <a:noFill/>
          </a:ln>
        </p:spPr>
      </p:pic>
      <p:sp>
        <p:nvSpPr>
          <p:cNvPr id="60" name="Google Shape;60;p13"/>
          <p:cNvSpPr txBox="1"/>
          <p:nvPr/>
        </p:nvSpPr>
        <p:spPr>
          <a:xfrm>
            <a:off x="5970959" y="4589375"/>
            <a:ext cx="2757300" cy="304500"/>
          </a:xfrm>
          <a:prstGeom prst="rect">
            <a:avLst/>
          </a:prstGeom>
          <a:noFill/>
          <a:ln>
            <a:noFill/>
          </a:ln>
        </p:spPr>
        <p:txBody>
          <a:bodyPr anchorCtr="0" anchor="t" bIns="91425" lIns="91425" spcFirstLastPara="1" rIns="91425" wrap="square" tIns="91425">
            <a:noAutofit/>
          </a:bodyPr>
          <a:lstStyle/>
          <a:p>
            <a:pPr indent="0" lvl="0" marL="0" rtl="0" algn="r">
              <a:lnSpc>
                <a:spcPct val="150000"/>
              </a:lnSpc>
              <a:spcBef>
                <a:spcPts val="0"/>
              </a:spcBef>
              <a:spcAft>
                <a:spcPts val="0"/>
              </a:spcAft>
              <a:buNone/>
            </a:pPr>
            <a:r>
              <a:rPr lang="en">
                <a:solidFill>
                  <a:srgbClr val="38FDCE"/>
                </a:solidFill>
                <a:latin typeface="Nunito Light"/>
                <a:ea typeface="Nunito Light"/>
                <a:cs typeface="Nunito Light"/>
                <a:sym typeface="Nunito Light"/>
              </a:rPr>
              <a:t>techfutures.org.au</a:t>
            </a:r>
            <a:endParaRPr>
              <a:solidFill>
                <a:srgbClr val="38FDCE"/>
              </a:solidFill>
              <a:latin typeface="Nunito Light"/>
              <a:ea typeface="Nunito Light"/>
              <a:cs typeface="Nunito Light"/>
              <a:sym typeface="Nunito Light"/>
            </a:endParaRPr>
          </a:p>
          <a:p>
            <a:pPr indent="0" lvl="0" marL="0" rtl="0" algn="r">
              <a:lnSpc>
                <a:spcPct val="150000"/>
              </a:lnSpc>
              <a:spcBef>
                <a:spcPts val="1600"/>
              </a:spcBef>
              <a:spcAft>
                <a:spcPts val="1600"/>
              </a:spcAft>
              <a:buNone/>
            </a:pPr>
            <a:r>
              <a:t/>
            </a:r>
            <a:endParaRPr>
              <a:solidFill>
                <a:srgbClr val="38FDCE"/>
              </a:solidFill>
              <a:latin typeface="Nunito Light"/>
              <a:ea typeface="Nunito Light"/>
              <a:cs typeface="Nunito Light"/>
              <a:sym typeface="Nunito Light"/>
            </a:endParaRPr>
          </a:p>
        </p:txBody>
      </p:sp>
      <p:pic>
        <p:nvPicPr>
          <p:cNvPr id="61" name="Google Shape;61;p13" title="yellow-Logo.png"/>
          <p:cNvPicPr preferRelativeResize="0"/>
          <p:nvPr/>
        </p:nvPicPr>
        <p:blipFill>
          <a:blip r:embed="rId4">
            <a:alphaModFix/>
          </a:blip>
          <a:stretch>
            <a:fillRect/>
          </a:stretch>
        </p:blipFill>
        <p:spPr>
          <a:xfrm>
            <a:off x="7084725" y="4322673"/>
            <a:ext cx="1628775" cy="266700"/>
          </a:xfrm>
          <a:prstGeom prst="rect">
            <a:avLst/>
          </a:prstGeom>
          <a:noFill/>
          <a:ln>
            <a:noFill/>
          </a:ln>
        </p:spPr>
      </p:pic>
      <p:sp>
        <p:nvSpPr>
          <p:cNvPr id="62" name="Google Shape;62;p13"/>
          <p:cNvSpPr txBox="1"/>
          <p:nvPr/>
        </p:nvSpPr>
        <p:spPr>
          <a:xfrm>
            <a:off x="731350" y="1891180"/>
            <a:ext cx="5377800" cy="2031900"/>
          </a:xfrm>
          <a:prstGeom prst="rect">
            <a:avLst/>
          </a:prstGeom>
          <a:noFill/>
          <a:ln>
            <a:noFill/>
          </a:ln>
        </p:spPr>
        <p:txBody>
          <a:bodyPr anchorCtr="0" anchor="b" bIns="91425" lIns="91425" spcFirstLastPara="1" rIns="91425" wrap="square" tIns="91425">
            <a:spAutoFit/>
          </a:bodyPr>
          <a:lstStyle/>
          <a:p>
            <a:pPr indent="0" lvl="0" marL="0" rtl="0" algn="l">
              <a:spcBef>
                <a:spcPts val="0"/>
              </a:spcBef>
              <a:spcAft>
                <a:spcPts val="0"/>
              </a:spcAft>
              <a:buNone/>
            </a:pPr>
            <a:r>
              <a:rPr b="1" lang="en" sz="6000">
                <a:solidFill>
                  <a:srgbClr val="F1E653"/>
                </a:solidFill>
                <a:latin typeface="Space Grotesk"/>
                <a:ea typeface="Space Grotesk"/>
                <a:cs typeface="Space Grotesk"/>
                <a:sym typeface="Space Grotesk"/>
              </a:rPr>
              <a:t>Different types of AI</a:t>
            </a:r>
            <a:endParaRPr b="1" sz="6000">
              <a:solidFill>
                <a:srgbClr val="FFFFFF"/>
              </a:solidFill>
              <a:latin typeface="Francois One"/>
              <a:ea typeface="Francois One"/>
              <a:cs typeface="Francois One"/>
              <a:sym typeface="Francois One"/>
            </a:endParaRPr>
          </a:p>
        </p:txBody>
      </p:sp>
      <p:sp>
        <p:nvSpPr>
          <p:cNvPr id="63" name="Google Shape;63;p13"/>
          <p:cNvSpPr txBox="1"/>
          <p:nvPr/>
        </p:nvSpPr>
        <p:spPr>
          <a:xfrm>
            <a:off x="805150" y="1220403"/>
            <a:ext cx="3313200" cy="800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4000">
                <a:solidFill>
                  <a:srgbClr val="FFFFFF"/>
                </a:solidFill>
                <a:latin typeface="Nunito Light"/>
                <a:ea typeface="Nunito Light"/>
                <a:cs typeface="Nunito Light"/>
                <a:sym typeface="Nunito Light"/>
              </a:rPr>
              <a:t>Lesson 2</a:t>
            </a:r>
            <a:endParaRPr sz="4000">
              <a:solidFill>
                <a:srgbClr val="FFFFFF"/>
              </a:solidFill>
              <a:latin typeface="Francois One"/>
              <a:ea typeface="Francois One"/>
              <a:cs typeface="Francois One"/>
              <a:sym typeface="Francois One"/>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22"/>
          <p:cNvSpPr txBox="1"/>
          <p:nvPr>
            <p:ph type="title"/>
          </p:nvPr>
        </p:nvSpPr>
        <p:spPr>
          <a:xfrm>
            <a:off x="311700" y="445025"/>
            <a:ext cx="78483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Activity 2.02: AI Image or Real?</a:t>
            </a:r>
            <a:endParaRPr>
              <a:solidFill>
                <a:srgbClr val="25326F"/>
              </a:solidFill>
              <a:latin typeface="Francois One"/>
              <a:ea typeface="Francois One"/>
              <a:cs typeface="Francois One"/>
              <a:sym typeface="Francois One"/>
            </a:endParaRPr>
          </a:p>
        </p:txBody>
      </p:sp>
      <p:sp>
        <p:nvSpPr>
          <p:cNvPr id="141" name="Google Shape;141;p22"/>
          <p:cNvSpPr txBox="1"/>
          <p:nvPr>
            <p:ph idx="1" type="body"/>
          </p:nvPr>
        </p:nvSpPr>
        <p:spPr>
          <a:xfrm>
            <a:off x="311700" y="1152475"/>
            <a:ext cx="5466900" cy="3828300"/>
          </a:xfrm>
          <a:prstGeom prst="rect">
            <a:avLst/>
          </a:prstGeom>
        </p:spPr>
        <p:txBody>
          <a:bodyPr anchorCtr="0" anchor="t" bIns="91425" lIns="91425" spcFirstLastPara="1" rIns="91425" wrap="square" tIns="91425">
            <a:noAutofit/>
          </a:bodyPr>
          <a:lstStyle/>
          <a:p>
            <a:pPr indent="-342900" lvl="0" marL="457200" rtl="0" algn="l">
              <a:lnSpc>
                <a:spcPct val="150000"/>
              </a:lnSpc>
              <a:spcBef>
                <a:spcPts val="0"/>
              </a:spcBef>
              <a:spcAft>
                <a:spcPts val="0"/>
              </a:spcAft>
              <a:buSzPts val="1800"/>
              <a:buChar char="●"/>
            </a:pPr>
            <a:r>
              <a:rPr lang="en"/>
              <a:t>Complete </a:t>
            </a:r>
            <a:r>
              <a:rPr lang="en" u="sng">
                <a:solidFill>
                  <a:schemeClr val="hlink"/>
                </a:solidFill>
                <a:hlinkClick r:id="rId3"/>
              </a:rPr>
              <a:t>the activity on the platform</a:t>
            </a:r>
            <a:endParaRPr/>
          </a:p>
          <a:p>
            <a:pPr indent="-342900" lvl="0" marL="457200" rtl="0" algn="l">
              <a:lnSpc>
                <a:spcPct val="150000"/>
              </a:lnSpc>
              <a:spcBef>
                <a:spcPts val="0"/>
              </a:spcBef>
              <a:spcAft>
                <a:spcPts val="0"/>
              </a:spcAft>
              <a:buSzPts val="1800"/>
              <a:buChar char="●"/>
            </a:pPr>
            <a:r>
              <a:rPr lang="en"/>
              <a:t>Download the </a:t>
            </a:r>
            <a:r>
              <a:rPr lang="en" u="sng">
                <a:solidFill>
                  <a:schemeClr val="hlink"/>
                </a:solidFill>
                <a:hlinkClick r:id="rId4"/>
              </a:rPr>
              <a:t>worksheet here</a:t>
            </a:r>
            <a:endParaRPr/>
          </a:p>
          <a:p>
            <a:pPr indent="0" lvl="0" marL="0" rtl="0" algn="l">
              <a:lnSpc>
                <a:spcPct val="150000"/>
              </a:lnSpc>
              <a:spcBef>
                <a:spcPts val="1600"/>
              </a:spcBef>
              <a:spcAft>
                <a:spcPts val="0"/>
              </a:spcAft>
              <a:buNone/>
            </a:pPr>
            <a:r>
              <a:t/>
            </a:r>
            <a:endParaRPr/>
          </a:p>
          <a:p>
            <a:pPr indent="0" lvl="0" marL="914400" rtl="0" algn="l">
              <a:lnSpc>
                <a:spcPct val="150000"/>
              </a:lnSpc>
              <a:spcBef>
                <a:spcPts val="1600"/>
              </a:spcBef>
              <a:spcAft>
                <a:spcPts val="1600"/>
              </a:spcAft>
              <a:buNone/>
            </a:pPr>
            <a:r>
              <a:t/>
            </a:r>
            <a:endParaRPr/>
          </a:p>
        </p:txBody>
      </p:sp>
      <p:sp>
        <p:nvSpPr>
          <p:cNvPr id="142" name="Google Shape;142;p22"/>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143" name="Google Shape;143;p22"/>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23"/>
          <p:cNvSpPr txBox="1"/>
          <p:nvPr>
            <p:ph type="title"/>
          </p:nvPr>
        </p:nvSpPr>
        <p:spPr>
          <a:xfrm>
            <a:off x="311700" y="445025"/>
            <a:ext cx="60684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Generative AI for video</a:t>
            </a:r>
            <a:endParaRPr>
              <a:solidFill>
                <a:srgbClr val="25326F"/>
              </a:solidFill>
              <a:latin typeface="Francois One"/>
              <a:ea typeface="Francois One"/>
              <a:cs typeface="Francois One"/>
              <a:sym typeface="Francois One"/>
            </a:endParaRPr>
          </a:p>
        </p:txBody>
      </p:sp>
      <p:sp>
        <p:nvSpPr>
          <p:cNvPr id="149" name="Google Shape;149;p23"/>
          <p:cNvSpPr txBox="1"/>
          <p:nvPr>
            <p:ph idx="1" type="body"/>
          </p:nvPr>
        </p:nvSpPr>
        <p:spPr>
          <a:xfrm>
            <a:off x="311700" y="1152475"/>
            <a:ext cx="5929200" cy="33171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lang="en" sz="1600"/>
              <a:t>Generative AI for video can:</a:t>
            </a:r>
            <a:endParaRPr sz="1600"/>
          </a:p>
          <a:p>
            <a:pPr indent="-330200" lvl="0" marL="457200" rtl="0" algn="l">
              <a:lnSpc>
                <a:spcPct val="150000"/>
              </a:lnSpc>
              <a:spcBef>
                <a:spcPts val="1600"/>
              </a:spcBef>
              <a:spcAft>
                <a:spcPts val="0"/>
              </a:spcAft>
              <a:buSzPts val="1600"/>
              <a:buChar char="●"/>
            </a:pPr>
            <a:r>
              <a:rPr lang="en" sz="1600"/>
              <a:t>generate a video clip from a prompt description</a:t>
            </a:r>
            <a:endParaRPr sz="1600"/>
          </a:p>
          <a:p>
            <a:pPr indent="-330200" lvl="0" marL="457200" rtl="0" algn="l">
              <a:lnSpc>
                <a:spcPct val="150000"/>
              </a:lnSpc>
              <a:spcBef>
                <a:spcPts val="0"/>
              </a:spcBef>
              <a:spcAft>
                <a:spcPts val="0"/>
              </a:spcAft>
              <a:buSzPts val="1600"/>
              <a:buChar char="●"/>
            </a:pPr>
            <a:r>
              <a:rPr lang="en" sz="1600"/>
              <a:t>turn a still photo into a moving scene; e.g. waves crashing</a:t>
            </a:r>
            <a:endParaRPr sz="1600"/>
          </a:p>
          <a:p>
            <a:pPr indent="-330200" lvl="0" marL="457200" rtl="0" algn="l">
              <a:lnSpc>
                <a:spcPct val="150000"/>
              </a:lnSpc>
              <a:spcBef>
                <a:spcPts val="0"/>
              </a:spcBef>
              <a:spcAft>
                <a:spcPts val="0"/>
              </a:spcAft>
              <a:buSzPts val="1600"/>
              <a:buChar char="●"/>
            </a:pPr>
            <a:r>
              <a:rPr lang="en" sz="1600"/>
              <a:t>generate a video with human-like avatars </a:t>
            </a:r>
            <a:endParaRPr sz="1600"/>
          </a:p>
          <a:p>
            <a:pPr indent="-330200" lvl="0" marL="457200" rtl="0" algn="l">
              <a:lnSpc>
                <a:spcPct val="150000"/>
              </a:lnSpc>
              <a:spcBef>
                <a:spcPts val="0"/>
              </a:spcBef>
              <a:spcAft>
                <a:spcPts val="0"/>
              </a:spcAft>
              <a:buSzPts val="1600"/>
              <a:buChar char="●"/>
            </a:pPr>
            <a:r>
              <a:rPr lang="en" sz="1600"/>
              <a:t>remove objects, change </a:t>
            </a:r>
            <a:r>
              <a:rPr lang="en" sz="1600"/>
              <a:t>backgrounds</a:t>
            </a:r>
            <a:r>
              <a:rPr lang="en" sz="1600"/>
              <a:t> and swap faces in existing videos automatically</a:t>
            </a:r>
            <a:endParaRPr sz="1600"/>
          </a:p>
          <a:p>
            <a:pPr indent="-330200" lvl="0" marL="457200" rtl="0" algn="l">
              <a:lnSpc>
                <a:spcPct val="150000"/>
              </a:lnSpc>
              <a:spcBef>
                <a:spcPts val="0"/>
              </a:spcBef>
              <a:spcAft>
                <a:spcPts val="0"/>
              </a:spcAft>
              <a:buSzPts val="1600"/>
              <a:buChar char="●"/>
            </a:pPr>
            <a:r>
              <a:rPr lang="en" sz="1600"/>
              <a:t>dub a video in another language and make it look realistic</a:t>
            </a:r>
            <a:endParaRPr sz="1600"/>
          </a:p>
          <a:p>
            <a:pPr indent="0" lvl="0" marL="0" rtl="0" algn="l">
              <a:lnSpc>
                <a:spcPct val="150000"/>
              </a:lnSpc>
              <a:spcBef>
                <a:spcPts val="1600"/>
              </a:spcBef>
              <a:spcAft>
                <a:spcPts val="0"/>
              </a:spcAft>
              <a:buNone/>
            </a:pPr>
            <a:r>
              <a:t/>
            </a:r>
            <a:endParaRPr sz="1600"/>
          </a:p>
          <a:p>
            <a:pPr indent="0" lvl="0" marL="457200" rtl="0" algn="just">
              <a:lnSpc>
                <a:spcPct val="150000"/>
              </a:lnSpc>
              <a:spcBef>
                <a:spcPts val="1600"/>
              </a:spcBef>
              <a:spcAft>
                <a:spcPts val="0"/>
              </a:spcAft>
              <a:buNone/>
            </a:pPr>
            <a:r>
              <a:t/>
            </a:r>
            <a:endParaRPr sz="1600"/>
          </a:p>
          <a:p>
            <a:pPr indent="0" lvl="0" marL="0" rtl="0" algn="l">
              <a:lnSpc>
                <a:spcPct val="150000"/>
              </a:lnSpc>
              <a:spcBef>
                <a:spcPts val="1600"/>
              </a:spcBef>
              <a:spcAft>
                <a:spcPts val="0"/>
              </a:spcAft>
              <a:buNone/>
            </a:pPr>
            <a:r>
              <a:t/>
            </a:r>
            <a:endParaRPr sz="1600"/>
          </a:p>
          <a:p>
            <a:pPr indent="0" lvl="0" marL="914400" rtl="0" algn="l">
              <a:lnSpc>
                <a:spcPct val="150000"/>
              </a:lnSpc>
              <a:spcBef>
                <a:spcPts val="1600"/>
              </a:spcBef>
              <a:spcAft>
                <a:spcPts val="1600"/>
              </a:spcAft>
              <a:buNone/>
            </a:pPr>
            <a:r>
              <a:t/>
            </a:r>
            <a:endParaRPr sz="1600"/>
          </a:p>
        </p:txBody>
      </p:sp>
      <p:sp>
        <p:nvSpPr>
          <p:cNvPr id="150" name="Google Shape;150;p23"/>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151" name="Google Shape;151;p23"/>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pic>
        <p:nvPicPr>
          <p:cNvPr id="152" name="Google Shape;152;p23" title="jakob-owens-CiUR8zISX60-unsplash.jpg"/>
          <p:cNvPicPr preferRelativeResize="0"/>
          <p:nvPr/>
        </p:nvPicPr>
        <p:blipFill>
          <a:blip r:embed="rId3">
            <a:alphaModFix/>
          </a:blip>
          <a:stretch>
            <a:fillRect/>
          </a:stretch>
        </p:blipFill>
        <p:spPr>
          <a:xfrm>
            <a:off x="6309075" y="1312600"/>
            <a:ext cx="2778399" cy="1988074"/>
          </a:xfrm>
          <a:prstGeom prst="rect">
            <a:avLst/>
          </a:prstGeom>
          <a:noFill/>
          <a:ln cap="flat" cmpd="sng" w="9525">
            <a:solidFill>
              <a:schemeClr val="accent2"/>
            </a:solidFill>
            <a:prstDash val="solid"/>
            <a:round/>
            <a:headEnd len="sm" w="sm" type="none"/>
            <a:tailEnd len="sm" w="sm" type="none"/>
          </a:ln>
        </p:spPr>
      </p:pic>
      <p:sp>
        <p:nvSpPr>
          <p:cNvPr id="153" name="Google Shape;153;p23"/>
          <p:cNvSpPr txBox="1"/>
          <p:nvPr/>
        </p:nvSpPr>
        <p:spPr>
          <a:xfrm>
            <a:off x="6283628" y="3300675"/>
            <a:ext cx="2811900" cy="252600"/>
          </a:xfrm>
          <a:prstGeom prst="rect">
            <a:avLst/>
          </a:prstGeom>
          <a:solidFill>
            <a:schemeClr val="lt2"/>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800">
                <a:solidFill>
                  <a:schemeClr val="lt1"/>
                </a:solidFill>
              </a:rPr>
              <a:t>Photo by</a:t>
            </a:r>
            <a:r>
              <a:rPr lang="en" sz="800">
                <a:solidFill>
                  <a:schemeClr val="lt1"/>
                </a:solidFill>
                <a:uFill>
                  <a:noFill/>
                </a:uFill>
                <a:hlinkClick r:id="rId4">
                  <a:extLst>
                    <a:ext uri="{A12FA001-AC4F-418D-AE19-62706E023703}">
                      <ahyp:hlinkClr val="tx"/>
                    </a:ext>
                  </a:extLst>
                </a:hlinkClick>
              </a:rPr>
              <a:t> </a:t>
            </a:r>
            <a:r>
              <a:rPr lang="en" sz="800" u="sng">
                <a:solidFill>
                  <a:schemeClr val="lt1"/>
                </a:solidFill>
                <a:hlinkClick r:id="rId5">
                  <a:extLst>
                    <a:ext uri="{A12FA001-AC4F-418D-AE19-62706E023703}">
                      <ahyp:hlinkClr val="tx"/>
                    </a:ext>
                  </a:extLst>
                </a:hlinkClick>
              </a:rPr>
              <a:t>Jakob Owens</a:t>
            </a:r>
            <a:r>
              <a:rPr lang="en" sz="800">
                <a:solidFill>
                  <a:schemeClr val="lt1"/>
                </a:solidFill>
              </a:rPr>
              <a:t> on</a:t>
            </a:r>
            <a:r>
              <a:rPr lang="en" sz="800">
                <a:solidFill>
                  <a:schemeClr val="lt1"/>
                </a:solidFill>
                <a:uFill>
                  <a:noFill/>
                </a:uFill>
                <a:hlinkClick r:id="rId6">
                  <a:extLst>
                    <a:ext uri="{A12FA001-AC4F-418D-AE19-62706E023703}">
                      <ahyp:hlinkClr val="tx"/>
                    </a:ext>
                  </a:extLst>
                </a:hlinkClick>
              </a:rPr>
              <a:t> </a:t>
            </a:r>
            <a:r>
              <a:rPr lang="en" sz="800" u="sng">
                <a:solidFill>
                  <a:schemeClr val="lt1"/>
                </a:solidFill>
                <a:hlinkClick r:id="rId7">
                  <a:extLst>
                    <a:ext uri="{A12FA001-AC4F-418D-AE19-62706E023703}">
                      <ahyp:hlinkClr val="tx"/>
                    </a:ext>
                  </a:extLst>
                </a:hlinkClick>
              </a:rPr>
              <a:t>Unsplash</a:t>
            </a:r>
            <a:endParaRPr sz="800">
              <a:solidFill>
                <a:schemeClr val="lt1"/>
              </a:solidFill>
              <a:latin typeface="Roboto"/>
              <a:ea typeface="Roboto"/>
              <a:cs typeface="Roboto"/>
              <a:sym typeface="Roboto"/>
            </a:endParaRPr>
          </a:p>
        </p:txBody>
      </p:sp>
      <p:sp>
        <p:nvSpPr>
          <p:cNvPr id="154" name="Google Shape;154;p23"/>
          <p:cNvSpPr txBox="1"/>
          <p:nvPr/>
        </p:nvSpPr>
        <p:spPr>
          <a:xfrm>
            <a:off x="437200" y="4197825"/>
            <a:ext cx="8041500" cy="3936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1600"/>
              </a:spcAft>
              <a:buClr>
                <a:schemeClr val="dk1"/>
              </a:buClr>
              <a:buSzPts val="1100"/>
              <a:buFont typeface="Arial"/>
              <a:buNone/>
            </a:pPr>
            <a:r>
              <a:rPr lang="en" sz="1600">
                <a:solidFill>
                  <a:schemeClr val="dk2"/>
                </a:solidFill>
                <a:latin typeface="Nunito Light"/>
                <a:ea typeface="Nunito Light"/>
                <a:cs typeface="Nunito Light"/>
                <a:sym typeface="Nunito Light"/>
              </a:rPr>
              <a:t>Tools: OpenAI Sora, Google Veo, Runway, Luma Dream Machine</a:t>
            </a:r>
            <a:endParaRPr sz="1600">
              <a:solidFill>
                <a:schemeClr val="dk2"/>
              </a:solidFill>
              <a:latin typeface="Nunito Light"/>
              <a:ea typeface="Nunito Light"/>
              <a:cs typeface="Nunito Light"/>
              <a:sym typeface="Nunito Light"/>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sp>
        <p:nvSpPr>
          <p:cNvPr id="159" name="Google Shape;159;p24"/>
          <p:cNvSpPr txBox="1"/>
          <p:nvPr>
            <p:ph type="title"/>
          </p:nvPr>
        </p:nvSpPr>
        <p:spPr>
          <a:xfrm>
            <a:off x="311700" y="445025"/>
            <a:ext cx="8163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Activity 2.03: Gen AI videos</a:t>
            </a:r>
            <a:endParaRPr>
              <a:solidFill>
                <a:srgbClr val="25326F"/>
              </a:solidFill>
              <a:latin typeface="Francois One"/>
              <a:ea typeface="Francois One"/>
              <a:cs typeface="Francois One"/>
              <a:sym typeface="Francois One"/>
            </a:endParaRPr>
          </a:p>
        </p:txBody>
      </p:sp>
      <p:sp>
        <p:nvSpPr>
          <p:cNvPr id="160" name="Google Shape;160;p24"/>
          <p:cNvSpPr txBox="1"/>
          <p:nvPr>
            <p:ph idx="1" type="body"/>
          </p:nvPr>
        </p:nvSpPr>
        <p:spPr>
          <a:xfrm>
            <a:off x="311700" y="1152475"/>
            <a:ext cx="7327800" cy="3828300"/>
          </a:xfrm>
          <a:prstGeom prst="rect">
            <a:avLst/>
          </a:prstGeom>
        </p:spPr>
        <p:txBody>
          <a:bodyPr anchorCtr="0" anchor="t" bIns="91425" lIns="91425" spcFirstLastPara="1" rIns="91425" wrap="square" tIns="91425">
            <a:noAutofit/>
          </a:bodyPr>
          <a:lstStyle/>
          <a:p>
            <a:pPr indent="-342900" lvl="0" marL="457200" rtl="0" algn="l">
              <a:lnSpc>
                <a:spcPct val="150000"/>
              </a:lnSpc>
              <a:spcBef>
                <a:spcPts val="0"/>
              </a:spcBef>
              <a:spcAft>
                <a:spcPts val="0"/>
              </a:spcAft>
              <a:buSzPts val="1800"/>
              <a:buChar char="●"/>
            </a:pPr>
            <a:r>
              <a:rPr lang="en"/>
              <a:t>Complete </a:t>
            </a:r>
            <a:r>
              <a:rPr lang="en" u="sng">
                <a:solidFill>
                  <a:schemeClr val="hlink"/>
                </a:solidFill>
                <a:hlinkClick r:id="rId3"/>
              </a:rPr>
              <a:t>the activity on the platform</a:t>
            </a:r>
            <a:endParaRPr/>
          </a:p>
          <a:p>
            <a:pPr indent="-342900" lvl="0" marL="457200" rtl="0" algn="l">
              <a:lnSpc>
                <a:spcPct val="150000"/>
              </a:lnSpc>
              <a:spcBef>
                <a:spcPts val="0"/>
              </a:spcBef>
              <a:spcAft>
                <a:spcPts val="0"/>
              </a:spcAft>
              <a:buSzPts val="1800"/>
              <a:buChar char="●"/>
            </a:pPr>
            <a:r>
              <a:rPr lang="en"/>
              <a:t>Download </a:t>
            </a:r>
            <a:r>
              <a:rPr lang="en" u="sng">
                <a:solidFill>
                  <a:schemeClr val="hlink"/>
                </a:solidFill>
                <a:hlinkClick r:id="rId4"/>
              </a:rPr>
              <a:t>the worksheet here</a:t>
            </a:r>
            <a:endParaRPr/>
          </a:p>
          <a:p>
            <a:pPr indent="0" lvl="0" marL="0" rtl="0" algn="l">
              <a:lnSpc>
                <a:spcPct val="150000"/>
              </a:lnSpc>
              <a:spcBef>
                <a:spcPts val="1600"/>
              </a:spcBef>
              <a:spcAft>
                <a:spcPts val="0"/>
              </a:spcAft>
              <a:buNone/>
            </a:pPr>
            <a:r>
              <a:t/>
            </a:r>
            <a:endParaRPr/>
          </a:p>
          <a:p>
            <a:pPr indent="0" lvl="0" marL="914400" rtl="0" algn="l">
              <a:lnSpc>
                <a:spcPct val="150000"/>
              </a:lnSpc>
              <a:spcBef>
                <a:spcPts val="1600"/>
              </a:spcBef>
              <a:spcAft>
                <a:spcPts val="1600"/>
              </a:spcAft>
              <a:buNone/>
            </a:pPr>
            <a:r>
              <a:t/>
            </a:r>
            <a:endParaRPr/>
          </a:p>
        </p:txBody>
      </p:sp>
      <p:sp>
        <p:nvSpPr>
          <p:cNvPr id="161" name="Google Shape;161;p24"/>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162" name="Google Shape;162;p24"/>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sp>
        <p:nvSpPr>
          <p:cNvPr id="167" name="Google Shape;167;p25"/>
          <p:cNvSpPr txBox="1"/>
          <p:nvPr>
            <p:ph type="title"/>
          </p:nvPr>
        </p:nvSpPr>
        <p:spPr>
          <a:xfrm>
            <a:off x="311700" y="445025"/>
            <a:ext cx="60684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Progress of AI Video Generation</a:t>
            </a:r>
            <a:endParaRPr>
              <a:solidFill>
                <a:srgbClr val="25326F"/>
              </a:solidFill>
              <a:latin typeface="Francois One"/>
              <a:ea typeface="Francois One"/>
              <a:cs typeface="Francois One"/>
              <a:sym typeface="Francois One"/>
            </a:endParaRPr>
          </a:p>
        </p:txBody>
      </p:sp>
      <p:sp>
        <p:nvSpPr>
          <p:cNvPr id="168" name="Google Shape;168;p25"/>
          <p:cNvSpPr txBox="1"/>
          <p:nvPr>
            <p:ph idx="1" type="body"/>
          </p:nvPr>
        </p:nvSpPr>
        <p:spPr>
          <a:xfrm>
            <a:off x="311700" y="1152475"/>
            <a:ext cx="5139000" cy="3582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600"/>
              <a:t>There have been huge improvements in AI video generation recently, just like there has been for image generation.</a:t>
            </a:r>
            <a:endParaRPr sz="1600"/>
          </a:p>
          <a:p>
            <a:pPr indent="0" lvl="0" marL="0" rtl="0" algn="l">
              <a:spcBef>
                <a:spcPts val="1200"/>
              </a:spcBef>
              <a:spcAft>
                <a:spcPts val="0"/>
              </a:spcAft>
              <a:buClr>
                <a:schemeClr val="dk1"/>
              </a:buClr>
              <a:buSzPts val="1100"/>
              <a:buFont typeface="Arial"/>
              <a:buNone/>
            </a:pPr>
            <a:r>
              <a:rPr lang="en" sz="1600"/>
              <a:t>The </a:t>
            </a:r>
            <a:r>
              <a:rPr b="1" lang="en" sz="1600"/>
              <a:t>Will Smith eating spaghetti test</a:t>
            </a:r>
            <a:r>
              <a:rPr lang="en" sz="1600"/>
              <a:t>: video generation models can be judged on how realistic a video of the actor Will Smith eating spaghetti looks.</a:t>
            </a:r>
            <a:endParaRPr sz="1600"/>
          </a:p>
          <a:p>
            <a:pPr indent="0" lvl="0" marL="0" rtl="0" algn="l">
              <a:spcBef>
                <a:spcPts val="1200"/>
              </a:spcBef>
              <a:spcAft>
                <a:spcPts val="0"/>
              </a:spcAft>
              <a:buClr>
                <a:schemeClr val="dk1"/>
              </a:buClr>
              <a:buSzPts val="1100"/>
              <a:buFont typeface="Arial"/>
              <a:buNone/>
            </a:pPr>
            <a:r>
              <a:rPr lang="en" sz="1600"/>
              <a:t>In 2023, a user of the website Reddit posted videos of Will Smith eating spaghetti generated using a video model tools called ModelScope. The video was shared across social media and this started a trend where model developers tested their new models by generating their own versions of the video.</a:t>
            </a:r>
            <a:endParaRPr sz="1600"/>
          </a:p>
          <a:p>
            <a:pPr indent="0" lvl="0" marL="0" rtl="0" algn="l">
              <a:lnSpc>
                <a:spcPct val="150000"/>
              </a:lnSpc>
              <a:spcBef>
                <a:spcPts val="1200"/>
              </a:spcBef>
              <a:spcAft>
                <a:spcPts val="1600"/>
              </a:spcAft>
              <a:buNone/>
            </a:pPr>
            <a:r>
              <a:t/>
            </a:r>
            <a:endParaRPr sz="1600"/>
          </a:p>
        </p:txBody>
      </p:sp>
      <p:sp>
        <p:nvSpPr>
          <p:cNvPr id="169" name="Google Shape;169;p25"/>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170" name="Google Shape;170;p25"/>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171" name="Google Shape;171;p25"/>
          <p:cNvSpPr txBox="1"/>
          <p:nvPr/>
        </p:nvSpPr>
        <p:spPr>
          <a:xfrm>
            <a:off x="5886025" y="3471775"/>
            <a:ext cx="3200100" cy="572700"/>
          </a:xfrm>
          <a:prstGeom prst="rect">
            <a:avLst/>
          </a:prstGeom>
          <a:solidFill>
            <a:schemeClr val="lt2"/>
          </a:solidFill>
          <a:ln cap="flat" cmpd="sng" w="9525">
            <a:solidFill>
              <a:schemeClr val="accent6"/>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sz="1000">
                <a:solidFill>
                  <a:schemeClr val="lt1"/>
                </a:solidFill>
                <a:latin typeface="Inter"/>
                <a:ea typeface="Inter"/>
                <a:cs typeface="Inter"/>
                <a:sym typeface="Inter"/>
              </a:rPr>
              <a:t>2023 Video source: </a:t>
            </a:r>
            <a:r>
              <a:rPr lang="en" sz="1000" u="sng">
                <a:solidFill>
                  <a:schemeClr val="lt1"/>
                </a:solidFill>
                <a:latin typeface="Inter"/>
                <a:ea typeface="Inter"/>
                <a:cs typeface="Inter"/>
                <a:sym typeface="Inter"/>
                <a:hlinkClick r:id="rId3">
                  <a:extLst>
                    <a:ext uri="{A12FA001-AC4F-418D-AE19-62706E023703}">
                      <ahyp:hlinkClr val="tx"/>
                    </a:ext>
                  </a:extLst>
                </a:hlinkClick>
              </a:rPr>
              <a:t>Wikimedia Commons</a:t>
            </a:r>
            <a:br>
              <a:rPr lang="en" sz="1000">
                <a:solidFill>
                  <a:schemeClr val="lt1"/>
                </a:solidFill>
                <a:latin typeface="Inter"/>
                <a:ea typeface="Inter"/>
                <a:cs typeface="Inter"/>
                <a:sym typeface="Inter"/>
              </a:rPr>
            </a:br>
            <a:r>
              <a:rPr lang="en" sz="1000">
                <a:solidFill>
                  <a:schemeClr val="lt1"/>
                </a:solidFill>
                <a:latin typeface="Inter"/>
                <a:ea typeface="Inter"/>
                <a:cs typeface="Inter"/>
                <a:sym typeface="Inter"/>
              </a:rPr>
              <a:t>2025 Video source: </a:t>
            </a:r>
            <a:r>
              <a:rPr lang="en" sz="1000" u="sng">
                <a:solidFill>
                  <a:schemeClr val="lt1"/>
                </a:solidFill>
                <a:latin typeface="Inter"/>
                <a:ea typeface="Inter"/>
                <a:cs typeface="Inter"/>
                <a:sym typeface="Inter"/>
                <a:hlinkClick r:id="rId4">
                  <a:extLst>
                    <a:ext uri="{A12FA001-AC4F-418D-AE19-62706E023703}">
                      <ahyp:hlinkClr val="tx"/>
                    </a:ext>
                  </a:extLst>
                </a:hlinkClick>
              </a:rPr>
              <a:t>Wikimedia Commons</a:t>
            </a:r>
            <a:endParaRPr sz="1000">
              <a:solidFill>
                <a:schemeClr val="lt1"/>
              </a:solidFill>
              <a:latin typeface="Inter"/>
              <a:ea typeface="Inter"/>
              <a:cs typeface="Inter"/>
              <a:sym typeface="Inter"/>
            </a:endParaRPr>
          </a:p>
        </p:txBody>
      </p:sp>
      <p:pic>
        <p:nvPicPr>
          <p:cNvPr id="172" name="Google Shape;172;p25" title="will_smith_eating_spaghetti_progress.mp4">
            <a:hlinkClick r:id="rId5"/>
          </p:cNvPr>
          <p:cNvPicPr preferRelativeResize="0"/>
          <p:nvPr/>
        </p:nvPicPr>
        <p:blipFill>
          <a:blip r:embed="rId6">
            <a:alphaModFix/>
          </a:blip>
          <a:stretch>
            <a:fillRect/>
          </a:stretch>
        </p:blipFill>
        <p:spPr>
          <a:xfrm>
            <a:off x="5886025" y="1671738"/>
            <a:ext cx="3200051" cy="18000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2"/>
                                        </p:tgtEl>
                                        <p:attrNameLst>
                                          <p:attrName>style.visibility</p:attrName>
                                        </p:attrNameLst>
                                      </p:cBhvr>
                                      <p:to>
                                        <p:strVal val="visible"/>
                                      </p:to>
                                    </p:set>
                                    <p:animEffect filter="fade" transition="in">
                                      <p:cBhvr>
                                        <p:cTn dur="1000"/>
                                        <p:tgtEl>
                                          <p:spTgt spid="17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 name="Shape 176"/>
        <p:cNvGrpSpPr/>
        <p:nvPr/>
      </p:nvGrpSpPr>
      <p:grpSpPr>
        <a:xfrm>
          <a:off x="0" y="0"/>
          <a:ext cx="0" cy="0"/>
          <a:chOff x="0" y="0"/>
          <a:chExt cx="0" cy="0"/>
        </a:xfrm>
      </p:grpSpPr>
      <p:sp>
        <p:nvSpPr>
          <p:cNvPr id="177" name="Google Shape;177;p26"/>
          <p:cNvSpPr txBox="1"/>
          <p:nvPr>
            <p:ph type="title"/>
          </p:nvPr>
        </p:nvSpPr>
        <p:spPr>
          <a:xfrm>
            <a:off x="311700" y="445025"/>
            <a:ext cx="60684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Generative AI for audio</a:t>
            </a:r>
            <a:endParaRPr>
              <a:solidFill>
                <a:srgbClr val="25326F"/>
              </a:solidFill>
              <a:latin typeface="Francois One"/>
              <a:ea typeface="Francois One"/>
              <a:cs typeface="Francois One"/>
              <a:sym typeface="Francois One"/>
            </a:endParaRPr>
          </a:p>
        </p:txBody>
      </p:sp>
      <p:sp>
        <p:nvSpPr>
          <p:cNvPr id="178" name="Google Shape;178;p26"/>
          <p:cNvSpPr txBox="1"/>
          <p:nvPr>
            <p:ph idx="1" type="body"/>
          </p:nvPr>
        </p:nvSpPr>
        <p:spPr>
          <a:xfrm>
            <a:off x="311700" y="1152475"/>
            <a:ext cx="5365500" cy="3293700"/>
          </a:xfrm>
          <a:prstGeom prst="rect">
            <a:avLst/>
          </a:prstGeom>
        </p:spPr>
        <p:txBody>
          <a:bodyPr anchorCtr="0" anchor="t" bIns="91425" lIns="91425" spcFirstLastPara="1" rIns="91425" wrap="square" tIns="91425">
            <a:noAutofit/>
          </a:bodyPr>
          <a:lstStyle/>
          <a:p>
            <a:pPr indent="-330200" lvl="0" marL="457200" rtl="0" algn="l">
              <a:lnSpc>
                <a:spcPct val="150000"/>
              </a:lnSpc>
              <a:spcBef>
                <a:spcPts val="0"/>
              </a:spcBef>
              <a:spcAft>
                <a:spcPts val="0"/>
              </a:spcAft>
              <a:buSzPts val="1600"/>
              <a:buChar char="●"/>
            </a:pPr>
            <a:r>
              <a:rPr b="1" lang="en" sz="1600"/>
              <a:t>Text-to-speech</a:t>
            </a:r>
            <a:r>
              <a:rPr lang="en" sz="1600"/>
              <a:t>: reads any text aloud in a natural voice</a:t>
            </a:r>
            <a:endParaRPr sz="1600"/>
          </a:p>
          <a:p>
            <a:pPr indent="-330200" lvl="0" marL="457200" rtl="0" algn="l">
              <a:lnSpc>
                <a:spcPct val="150000"/>
              </a:lnSpc>
              <a:spcBef>
                <a:spcPts val="0"/>
              </a:spcBef>
              <a:spcAft>
                <a:spcPts val="0"/>
              </a:spcAft>
              <a:buSzPts val="1600"/>
              <a:buChar char="●"/>
            </a:pPr>
            <a:r>
              <a:rPr b="1" lang="en" sz="1600"/>
              <a:t>Voice Cloning</a:t>
            </a:r>
            <a:r>
              <a:rPr lang="en" sz="1600"/>
              <a:t>: can copy someone’s voice from just a few seconds of audio</a:t>
            </a:r>
            <a:endParaRPr sz="1600"/>
          </a:p>
          <a:p>
            <a:pPr indent="-330200" lvl="0" marL="457200" rtl="0" algn="l">
              <a:lnSpc>
                <a:spcPct val="150000"/>
              </a:lnSpc>
              <a:spcBef>
                <a:spcPts val="0"/>
              </a:spcBef>
              <a:spcAft>
                <a:spcPts val="0"/>
              </a:spcAft>
              <a:buSzPts val="1600"/>
              <a:buChar char="●"/>
            </a:pPr>
            <a:r>
              <a:rPr b="1" lang="en" sz="1600"/>
              <a:t>Real-time-translation</a:t>
            </a:r>
            <a:r>
              <a:rPr lang="en" sz="1600"/>
              <a:t>: listens in one language and speaks </a:t>
            </a:r>
            <a:r>
              <a:rPr lang="en" sz="1600"/>
              <a:t>back instantly in another</a:t>
            </a:r>
            <a:endParaRPr sz="1600"/>
          </a:p>
          <a:p>
            <a:pPr indent="-330200" lvl="0" marL="457200" rtl="0" algn="l">
              <a:lnSpc>
                <a:spcPct val="150000"/>
              </a:lnSpc>
              <a:spcBef>
                <a:spcPts val="0"/>
              </a:spcBef>
              <a:spcAft>
                <a:spcPts val="0"/>
              </a:spcAft>
              <a:buSzPts val="1600"/>
              <a:buChar char="●"/>
            </a:pPr>
            <a:r>
              <a:rPr b="1" lang="en" sz="1600"/>
              <a:t>Music Generation</a:t>
            </a:r>
            <a:r>
              <a:rPr lang="en" sz="1600"/>
              <a:t>: composes a full song in seconds, and can remix existing music</a:t>
            </a:r>
            <a:endParaRPr sz="1600"/>
          </a:p>
          <a:p>
            <a:pPr indent="0" lvl="0" marL="0" rtl="0" algn="l">
              <a:lnSpc>
                <a:spcPct val="150000"/>
              </a:lnSpc>
              <a:spcBef>
                <a:spcPts val="1600"/>
              </a:spcBef>
              <a:spcAft>
                <a:spcPts val="0"/>
              </a:spcAft>
              <a:buNone/>
            </a:pPr>
            <a:r>
              <a:t/>
            </a:r>
            <a:endParaRPr sz="1600"/>
          </a:p>
          <a:p>
            <a:pPr indent="0" lvl="0" marL="914400" rtl="0" algn="l">
              <a:lnSpc>
                <a:spcPct val="150000"/>
              </a:lnSpc>
              <a:spcBef>
                <a:spcPts val="1600"/>
              </a:spcBef>
              <a:spcAft>
                <a:spcPts val="1600"/>
              </a:spcAft>
              <a:buNone/>
            </a:pPr>
            <a:r>
              <a:t/>
            </a:r>
            <a:endParaRPr sz="1600"/>
          </a:p>
        </p:txBody>
      </p:sp>
      <p:sp>
        <p:nvSpPr>
          <p:cNvPr id="179" name="Google Shape;179;p26"/>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180" name="Google Shape;180;p26"/>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pic>
        <p:nvPicPr>
          <p:cNvPr id="181" name="Google Shape;181;p26" title="pawel-czerwinski-eybM9n4yrpE-unsplash.jpg"/>
          <p:cNvPicPr preferRelativeResize="0"/>
          <p:nvPr/>
        </p:nvPicPr>
        <p:blipFill>
          <a:blip r:embed="rId3">
            <a:alphaModFix/>
          </a:blip>
          <a:stretch>
            <a:fillRect/>
          </a:stretch>
        </p:blipFill>
        <p:spPr>
          <a:xfrm>
            <a:off x="5802806" y="1355200"/>
            <a:ext cx="3065943" cy="2043463"/>
          </a:xfrm>
          <a:prstGeom prst="rect">
            <a:avLst/>
          </a:prstGeom>
          <a:noFill/>
          <a:ln>
            <a:noFill/>
          </a:ln>
        </p:spPr>
      </p:pic>
      <p:sp>
        <p:nvSpPr>
          <p:cNvPr id="182" name="Google Shape;182;p26"/>
          <p:cNvSpPr txBox="1"/>
          <p:nvPr/>
        </p:nvSpPr>
        <p:spPr>
          <a:xfrm>
            <a:off x="5802800" y="3398675"/>
            <a:ext cx="3066000" cy="309000"/>
          </a:xfrm>
          <a:prstGeom prst="rect">
            <a:avLst/>
          </a:prstGeom>
          <a:solidFill>
            <a:schemeClr val="lt2"/>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000">
                <a:solidFill>
                  <a:schemeClr val="lt1"/>
                </a:solidFill>
                <a:latin typeface="Inter"/>
                <a:ea typeface="Inter"/>
                <a:cs typeface="Inter"/>
                <a:sym typeface="Inter"/>
              </a:rPr>
              <a:t>Photo by </a:t>
            </a:r>
            <a:r>
              <a:rPr lang="en" sz="1000" u="sng">
                <a:solidFill>
                  <a:schemeClr val="lt1"/>
                </a:solidFill>
                <a:latin typeface="Inter"/>
                <a:ea typeface="Inter"/>
                <a:cs typeface="Inter"/>
                <a:sym typeface="Inter"/>
                <a:hlinkClick r:id="rId4">
                  <a:extLst>
                    <a:ext uri="{A12FA001-AC4F-418D-AE19-62706E023703}">
                      <ahyp:hlinkClr val="tx"/>
                    </a:ext>
                  </a:extLst>
                </a:hlinkClick>
              </a:rPr>
              <a:t>Pawel Czerwinski</a:t>
            </a:r>
            <a:r>
              <a:rPr lang="en" sz="1000">
                <a:solidFill>
                  <a:schemeClr val="lt1"/>
                </a:solidFill>
                <a:latin typeface="Inter"/>
                <a:ea typeface="Inter"/>
                <a:cs typeface="Inter"/>
                <a:sym typeface="Inter"/>
              </a:rPr>
              <a:t> on </a:t>
            </a:r>
            <a:r>
              <a:rPr lang="en" sz="1000" u="sng">
                <a:solidFill>
                  <a:schemeClr val="lt1"/>
                </a:solidFill>
                <a:latin typeface="Inter"/>
                <a:ea typeface="Inter"/>
                <a:cs typeface="Inter"/>
                <a:sym typeface="Inter"/>
                <a:hlinkClick r:id="rId5">
                  <a:extLst>
                    <a:ext uri="{A12FA001-AC4F-418D-AE19-62706E023703}">
                      <ahyp:hlinkClr val="tx"/>
                    </a:ext>
                  </a:extLst>
                </a:hlinkClick>
              </a:rPr>
              <a:t>Unsplash</a:t>
            </a:r>
            <a:endParaRPr sz="1000">
              <a:solidFill>
                <a:schemeClr val="lt1"/>
              </a:solidFill>
              <a:latin typeface="Inter"/>
              <a:ea typeface="Inter"/>
              <a:cs typeface="Inter"/>
              <a:sym typeface="Inter"/>
            </a:endParaRPr>
          </a:p>
        </p:txBody>
      </p:sp>
      <p:sp>
        <p:nvSpPr>
          <p:cNvPr id="183" name="Google Shape;183;p26"/>
          <p:cNvSpPr txBox="1"/>
          <p:nvPr/>
        </p:nvSpPr>
        <p:spPr>
          <a:xfrm>
            <a:off x="508075" y="4232125"/>
            <a:ext cx="7829100" cy="4311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1600"/>
              </a:spcAft>
              <a:buNone/>
            </a:pPr>
            <a:r>
              <a:rPr lang="en" sz="1600">
                <a:solidFill>
                  <a:schemeClr val="dk1"/>
                </a:solidFill>
                <a:latin typeface="Inter Light"/>
                <a:ea typeface="Inter Light"/>
                <a:cs typeface="Inter Light"/>
                <a:sym typeface="Inter Light"/>
              </a:rPr>
              <a:t>Tools: ElevenLabs, Murf, Google Wavenet, Suno, Udio, GoogleMusicLM</a:t>
            </a:r>
            <a:endParaRPr sz="1600">
              <a:solidFill>
                <a:schemeClr val="dk1"/>
              </a:solidFill>
              <a:latin typeface="Inter Light"/>
              <a:ea typeface="Inter Light"/>
              <a:cs typeface="Inter Light"/>
              <a:sym typeface="Inter Light"/>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p27"/>
          <p:cNvSpPr txBox="1"/>
          <p:nvPr>
            <p:ph type="title"/>
          </p:nvPr>
        </p:nvSpPr>
        <p:spPr>
          <a:xfrm>
            <a:off x="311700" y="445025"/>
            <a:ext cx="80085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Activity 2.04: AI audio or real?</a:t>
            </a:r>
            <a:endParaRPr>
              <a:solidFill>
                <a:srgbClr val="25326F"/>
              </a:solidFill>
              <a:latin typeface="Francois One"/>
              <a:ea typeface="Francois One"/>
              <a:cs typeface="Francois One"/>
              <a:sym typeface="Francois One"/>
            </a:endParaRPr>
          </a:p>
        </p:txBody>
      </p:sp>
      <p:sp>
        <p:nvSpPr>
          <p:cNvPr id="189" name="Google Shape;189;p27"/>
          <p:cNvSpPr txBox="1"/>
          <p:nvPr>
            <p:ph idx="1" type="body"/>
          </p:nvPr>
        </p:nvSpPr>
        <p:spPr>
          <a:xfrm>
            <a:off x="311700" y="1152475"/>
            <a:ext cx="8520600" cy="3828300"/>
          </a:xfrm>
          <a:prstGeom prst="rect">
            <a:avLst/>
          </a:prstGeom>
        </p:spPr>
        <p:txBody>
          <a:bodyPr anchorCtr="0" anchor="t" bIns="91425" lIns="91425" spcFirstLastPara="1" rIns="91425" wrap="square" tIns="91425">
            <a:noAutofit/>
          </a:bodyPr>
          <a:lstStyle/>
          <a:p>
            <a:pPr indent="-342900" lvl="0" marL="457200" rtl="0" algn="l">
              <a:lnSpc>
                <a:spcPct val="150000"/>
              </a:lnSpc>
              <a:spcBef>
                <a:spcPts val="0"/>
              </a:spcBef>
              <a:spcAft>
                <a:spcPts val="0"/>
              </a:spcAft>
              <a:buSzPts val="1800"/>
              <a:buChar char="●"/>
            </a:pPr>
            <a:r>
              <a:rPr lang="en"/>
              <a:t>Complete </a:t>
            </a:r>
            <a:r>
              <a:rPr lang="en" u="sng">
                <a:solidFill>
                  <a:schemeClr val="hlink"/>
                </a:solidFill>
                <a:hlinkClick r:id="rId3"/>
              </a:rPr>
              <a:t>the activity on the platform</a:t>
            </a:r>
            <a:endParaRPr/>
          </a:p>
          <a:p>
            <a:pPr indent="-342900" lvl="0" marL="457200" rtl="0" algn="l">
              <a:lnSpc>
                <a:spcPct val="150000"/>
              </a:lnSpc>
              <a:spcBef>
                <a:spcPts val="0"/>
              </a:spcBef>
              <a:spcAft>
                <a:spcPts val="0"/>
              </a:spcAft>
              <a:buSzPts val="1800"/>
              <a:buChar char="●"/>
            </a:pPr>
            <a:r>
              <a:rPr lang="en"/>
              <a:t>Download </a:t>
            </a:r>
            <a:r>
              <a:rPr lang="en" u="sng">
                <a:solidFill>
                  <a:schemeClr val="hlink"/>
                </a:solidFill>
                <a:hlinkClick r:id="rId4"/>
              </a:rPr>
              <a:t>the worksheet here</a:t>
            </a:r>
            <a:endParaRPr/>
          </a:p>
          <a:p>
            <a:pPr indent="0" lvl="0" marL="0" rtl="0" algn="l">
              <a:lnSpc>
                <a:spcPct val="150000"/>
              </a:lnSpc>
              <a:spcBef>
                <a:spcPts val="1600"/>
              </a:spcBef>
              <a:spcAft>
                <a:spcPts val="0"/>
              </a:spcAft>
              <a:buNone/>
            </a:pPr>
            <a:r>
              <a:t/>
            </a:r>
            <a:endParaRPr/>
          </a:p>
          <a:p>
            <a:pPr indent="0" lvl="0" marL="914400" rtl="0" algn="l">
              <a:lnSpc>
                <a:spcPct val="150000"/>
              </a:lnSpc>
              <a:spcBef>
                <a:spcPts val="1600"/>
              </a:spcBef>
              <a:spcAft>
                <a:spcPts val="1600"/>
              </a:spcAft>
              <a:buNone/>
            </a:pPr>
            <a:r>
              <a:t/>
            </a:r>
            <a:endParaRPr/>
          </a:p>
        </p:txBody>
      </p:sp>
      <p:sp>
        <p:nvSpPr>
          <p:cNvPr id="190" name="Google Shape;190;p27"/>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191" name="Google Shape;191;p27"/>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sp>
        <p:nvSpPr>
          <p:cNvPr id="196" name="Google Shape;196;p28"/>
          <p:cNvSpPr txBox="1"/>
          <p:nvPr>
            <p:ph type="title"/>
          </p:nvPr>
        </p:nvSpPr>
        <p:spPr>
          <a:xfrm>
            <a:off x="311700" y="445025"/>
            <a:ext cx="60684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Generative AI for code</a:t>
            </a:r>
            <a:endParaRPr>
              <a:solidFill>
                <a:srgbClr val="25326F"/>
              </a:solidFill>
              <a:latin typeface="Francois One"/>
              <a:ea typeface="Francois One"/>
              <a:cs typeface="Francois One"/>
              <a:sym typeface="Francois One"/>
            </a:endParaRPr>
          </a:p>
        </p:txBody>
      </p:sp>
      <p:sp>
        <p:nvSpPr>
          <p:cNvPr id="197" name="Google Shape;197;p28"/>
          <p:cNvSpPr txBox="1"/>
          <p:nvPr>
            <p:ph idx="1" type="body"/>
          </p:nvPr>
        </p:nvSpPr>
        <p:spPr>
          <a:xfrm>
            <a:off x="311700" y="1152475"/>
            <a:ext cx="8632800" cy="32937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sz="1600"/>
              <a:t>Generative AI for code can:</a:t>
            </a:r>
            <a:endParaRPr sz="1600"/>
          </a:p>
          <a:p>
            <a:pPr indent="-330200" lvl="0" marL="457200" rtl="0" algn="l">
              <a:lnSpc>
                <a:spcPct val="150000"/>
              </a:lnSpc>
              <a:spcBef>
                <a:spcPts val="1600"/>
              </a:spcBef>
              <a:spcAft>
                <a:spcPts val="0"/>
              </a:spcAft>
              <a:buSzPts val="1600"/>
              <a:buChar char="●"/>
            </a:pPr>
            <a:r>
              <a:rPr lang="en" sz="1600"/>
              <a:t>generate code given a prompt, e.g. “Make a noughts-and-crosses game”</a:t>
            </a:r>
            <a:endParaRPr sz="1600"/>
          </a:p>
          <a:p>
            <a:pPr indent="-330200" lvl="0" marL="457200" rtl="0" algn="l">
              <a:lnSpc>
                <a:spcPct val="150000"/>
              </a:lnSpc>
              <a:spcBef>
                <a:spcPts val="0"/>
              </a:spcBef>
              <a:spcAft>
                <a:spcPts val="0"/>
              </a:spcAft>
              <a:buSzPts val="1600"/>
              <a:buChar char="●"/>
            </a:pPr>
            <a:r>
              <a:rPr lang="en" sz="1600"/>
              <a:t>g</a:t>
            </a:r>
            <a:r>
              <a:rPr lang="en" sz="1600"/>
              <a:t>enerate code in many languages: e.g. Python, Java, HTML/CSS, Scratch</a:t>
            </a:r>
            <a:endParaRPr sz="1600"/>
          </a:p>
          <a:p>
            <a:pPr indent="-330200" lvl="0" marL="457200" rtl="0" algn="l">
              <a:lnSpc>
                <a:spcPct val="150000"/>
              </a:lnSpc>
              <a:spcBef>
                <a:spcPts val="0"/>
              </a:spcBef>
              <a:spcAft>
                <a:spcPts val="0"/>
              </a:spcAft>
              <a:buSzPts val="1600"/>
              <a:buChar char="●"/>
            </a:pPr>
            <a:r>
              <a:rPr lang="en" sz="1600"/>
              <a:t>explain existing code</a:t>
            </a:r>
            <a:endParaRPr sz="1600"/>
          </a:p>
          <a:p>
            <a:pPr indent="-330200" lvl="0" marL="457200" rtl="0" algn="l">
              <a:lnSpc>
                <a:spcPct val="150000"/>
              </a:lnSpc>
              <a:spcBef>
                <a:spcPts val="0"/>
              </a:spcBef>
              <a:spcAft>
                <a:spcPts val="0"/>
              </a:spcAft>
              <a:buSzPts val="1600"/>
              <a:buChar char="●"/>
            </a:pPr>
            <a:r>
              <a:rPr lang="en" sz="1600"/>
              <a:t>help students learn new coding concepts</a:t>
            </a:r>
            <a:endParaRPr sz="1600"/>
          </a:p>
          <a:p>
            <a:pPr indent="0" lvl="0" marL="0" rtl="0" algn="l">
              <a:lnSpc>
                <a:spcPct val="150000"/>
              </a:lnSpc>
              <a:spcBef>
                <a:spcPts val="1600"/>
              </a:spcBef>
              <a:spcAft>
                <a:spcPts val="0"/>
              </a:spcAft>
              <a:buNone/>
            </a:pPr>
            <a:r>
              <a:t/>
            </a:r>
            <a:endParaRPr/>
          </a:p>
          <a:p>
            <a:pPr indent="0" lvl="0" marL="914400" rtl="0" algn="l">
              <a:lnSpc>
                <a:spcPct val="150000"/>
              </a:lnSpc>
              <a:spcBef>
                <a:spcPts val="1600"/>
              </a:spcBef>
              <a:spcAft>
                <a:spcPts val="1600"/>
              </a:spcAft>
              <a:buNone/>
            </a:pPr>
            <a:r>
              <a:t/>
            </a:r>
            <a:endParaRPr/>
          </a:p>
        </p:txBody>
      </p:sp>
      <p:sp>
        <p:nvSpPr>
          <p:cNvPr id="198" name="Google Shape;198;p28"/>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199" name="Google Shape;199;p28"/>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pic>
        <p:nvPicPr>
          <p:cNvPr id="200" name="Google Shape;200;p28" title="Screenshot 2026-04-16 152209.png"/>
          <p:cNvPicPr preferRelativeResize="0"/>
          <p:nvPr/>
        </p:nvPicPr>
        <p:blipFill>
          <a:blip r:embed="rId3">
            <a:alphaModFix/>
          </a:blip>
          <a:stretch>
            <a:fillRect/>
          </a:stretch>
        </p:blipFill>
        <p:spPr>
          <a:xfrm>
            <a:off x="1901250" y="3244305"/>
            <a:ext cx="5584701" cy="1184125"/>
          </a:xfrm>
          <a:prstGeom prst="rect">
            <a:avLst/>
          </a:prstGeom>
          <a:noFill/>
          <a:ln cap="flat" cmpd="sng" w="9525">
            <a:solidFill>
              <a:schemeClr val="dk2"/>
            </a:solidFill>
            <a:prstDash val="lgDash"/>
            <a:round/>
            <a:headEnd len="sm" w="sm" type="none"/>
            <a:tailEnd len="sm" w="sm" type="none"/>
          </a:ln>
        </p:spPr>
      </p:pic>
      <p:sp>
        <p:nvSpPr>
          <p:cNvPr id="201" name="Google Shape;201;p28"/>
          <p:cNvSpPr txBox="1"/>
          <p:nvPr/>
        </p:nvSpPr>
        <p:spPr>
          <a:xfrm>
            <a:off x="1873450" y="4428430"/>
            <a:ext cx="5612400" cy="341700"/>
          </a:xfrm>
          <a:prstGeom prst="rect">
            <a:avLst/>
          </a:prstGeom>
          <a:solidFill>
            <a:schemeClr val="lt2"/>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900">
                <a:solidFill>
                  <a:schemeClr val="lt1"/>
                </a:solidFill>
                <a:latin typeface="Inter"/>
                <a:ea typeface="Inter"/>
                <a:cs typeface="Inter"/>
                <a:sym typeface="Inter"/>
              </a:rPr>
              <a:t>Using ChatGPT to help us understand loops in Python code. </a:t>
            </a:r>
            <a:r>
              <a:rPr lang="en" sz="900">
                <a:solidFill>
                  <a:schemeClr val="lt1"/>
                </a:solidFill>
                <a:latin typeface="Inter"/>
                <a:ea typeface="Inter"/>
                <a:cs typeface="Inter"/>
                <a:sym typeface="Inter"/>
              </a:rPr>
              <a:t>Generated by ChatGPT</a:t>
            </a:r>
            <a:endParaRPr sz="900">
              <a:solidFill>
                <a:schemeClr val="lt1"/>
              </a:solidFill>
              <a:latin typeface="Inter"/>
              <a:ea typeface="Inter"/>
              <a:cs typeface="Inter"/>
              <a:sym typeface="Inte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p29"/>
          <p:cNvSpPr txBox="1"/>
          <p:nvPr>
            <p:ph type="title"/>
          </p:nvPr>
        </p:nvSpPr>
        <p:spPr>
          <a:xfrm>
            <a:off x="311700" y="445025"/>
            <a:ext cx="60684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Activity: Generating code</a:t>
            </a:r>
            <a:endParaRPr>
              <a:solidFill>
                <a:srgbClr val="25326F"/>
              </a:solidFill>
              <a:latin typeface="Francois One"/>
              <a:ea typeface="Francois One"/>
              <a:cs typeface="Francois One"/>
              <a:sym typeface="Francois One"/>
            </a:endParaRPr>
          </a:p>
        </p:txBody>
      </p:sp>
      <p:sp>
        <p:nvSpPr>
          <p:cNvPr id="207" name="Google Shape;207;p29"/>
          <p:cNvSpPr txBox="1"/>
          <p:nvPr>
            <p:ph idx="1" type="body"/>
          </p:nvPr>
        </p:nvSpPr>
        <p:spPr>
          <a:xfrm>
            <a:off x="311700" y="1152475"/>
            <a:ext cx="8520600" cy="3828300"/>
          </a:xfrm>
          <a:prstGeom prst="rect">
            <a:avLst/>
          </a:prstGeom>
        </p:spPr>
        <p:txBody>
          <a:bodyPr anchorCtr="0" anchor="t" bIns="91425" lIns="91425" spcFirstLastPara="1" rIns="91425" wrap="square" tIns="91425">
            <a:noAutofit/>
          </a:bodyPr>
          <a:lstStyle/>
          <a:p>
            <a:pPr indent="-342900" lvl="0" marL="457200" rtl="0" algn="l">
              <a:lnSpc>
                <a:spcPct val="150000"/>
              </a:lnSpc>
              <a:spcBef>
                <a:spcPts val="0"/>
              </a:spcBef>
              <a:spcAft>
                <a:spcPts val="0"/>
              </a:spcAft>
              <a:buSzPts val="1800"/>
              <a:buChar char="●"/>
            </a:pPr>
            <a:r>
              <a:rPr lang="en" u="sng">
                <a:solidFill>
                  <a:schemeClr val="hlink"/>
                </a:solidFill>
                <a:hlinkClick r:id="rId3"/>
              </a:rPr>
              <a:t>Complete the activity on the platform.</a:t>
            </a:r>
            <a:endParaRPr/>
          </a:p>
          <a:p>
            <a:pPr indent="0" lvl="0" marL="0" rtl="0" algn="l">
              <a:lnSpc>
                <a:spcPct val="150000"/>
              </a:lnSpc>
              <a:spcBef>
                <a:spcPts val="1600"/>
              </a:spcBef>
              <a:spcAft>
                <a:spcPts val="0"/>
              </a:spcAft>
              <a:buNone/>
            </a:pPr>
            <a:r>
              <a:t/>
            </a:r>
            <a:endParaRPr/>
          </a:p>
          <a:p>
            <a:pPr indent="0" lvl="0" marL="914400" rtl="0" algn="l">
              <a:lnSpc>
                <a:spcPct val="150000"/>
              </a:lnSpc>
              <a:spcBef>
                <a:spcPts val="1600"/>
              </a:spcBef>
              <a:spcAft>
                <a:spcPts val="1600"/>
              </a:spcAft>
              <a:buNone/>
            </a:pPr>
            <a:r>
              <a:t/>
            </a:r>
            <a:endParaRPr/>
          </a:p>
        </p:txBody>
      </p:sp>
      <p:sp>
        <p:nvSpPr>
          <p:cNvPr id="208" name="Google Shape;208;p29"/>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209" name="Google Shape;209;p29"/>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sp>
        <p:nvSpPr>
          <p:cNvPr id="214" name="Google Shape;214;p30"/>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Multimodal AI</a:t>
            </a:r>
            <a:endParaRPr/>
          </a:p>
        </p:txBody>
      </p:sp>
      <p:sp>
        <p:nvSpPr>
          <p:cNvPr id="215" name="Google Shape;215;p30"/>
          <p:cNvSpPr txBox="1"/>
          <p:nvPr>
            <p:ph idx="1" type="body"/>
          </p:nvPr>
        </p:nvSpPr>
        <p:spPr>
          <a:xfrm>
            <a:off x="311700" y="1152475"/>
            <a:ext cx="5996400" cy="3990900"/>
          </a:xfrm>
          <a:prstGeom prst="rect">
            <a:avLst/>
          </a:prstGeom>
          <a:ln cap="flat" cmpd="sng" w="9525">
            <a:solidFill>
              <a:schemeClr val="lt1"/>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1200"/>
              </a:spcBef>
              <a:spcAft>
                <a:spcPts val="0"/>
              </a:spcAft>
              <a:buNone/>
            </a:pPr>
            <a:r>
              <a:rPr lang="en" sz="1500"/>
              <a:t>AI can use many modes at once (multimodal). Imagine an app that helps a teenager improve at basketball:</a:t>
            </a:r>
            <a:endParaRPr sz="1500"/>
          </a:p>
          <a:p>
            <a:pPr indent="-323850" lvl="0" marL="457200" rtl="0" algn="l">
              <a:spcBef>
                <a:spcPts val="1200"/>
              </a:spcBef>
              <a:spcAft>
                <a:spcPts val="0"/>
              </a:spcAft>
              <a:buClr>
                <a:schemeClr val="dk2"/>
              </a:buClr>
              <a:buSzPts val="1500"/>
              <a:buFont typeface="Arial"/>
              <a:buChar char="●"/>
            </a:pPr>
            <a:r>
              <a:rPr b="1" lang="en" sz="1500"/>
              <a:t>Video:</a:t>
            </a:r>
            <a:r>
              <a:rPr lang="en" sz="1500"/>
              <a:t> The student films a shot and the AI analyses arm angle, jump height, and release point.</a:t>
            </a:r>
            <a:endParaRPr sz="1500"/>
          </a:p>
          <a:p>
            <a:pPr indent="-323850" lvl="0" marL="457200" rtl="0" algn="l">
              <a:spcBef>
                <a:spcPts val="0"/>
              </a:spcBef>
              <a:spcAft>
                <a:spcPts val="0"/>
              </a:spcAft>
              <a:buClr>
                <a:schemeClr val="dk2"/>
              </a:buClr>
              <a:buSzPts val="1500"/>
              <a:buFont typeface="Arial"/>
              <a:buChar char="●"/>
            </a:pPr>
            <a:r>
              <a:rPr b="1" lang="en" sz="1500"/>
              <a:t>Images:</a:t>
            </a:r>
            <a:r>
              <a:rPr lang="en" sz="1500"/>
              <a:t> It compares key frames to photos of professional players.</a:t>
            </a:r>
            <a:endParaRPr sz="1500"/>
          </a:p>
          <a:p>
            <a:pPr indent="-323850" lvl="0" marL="457200" rtl="0" algn="l">
              <a:spcBef>
                <a:spcPts val="0"/>
              </a:spcBef>
              <a:spcAft>
                <a:spcPts val="0"/>
              </a:spcAft>
              <a:buClr>
                <a:schemeClr val="dk2"/>
              </a:buClr>
              <a:buSzPts val="1500"/>
              <a:buFont typeface="Arial"/>
              <a:buChar char="●"/>
            </a:pPr>
            <a:r>
              <a:rPr b="1" lang="en" sz="1500"/>
              <a:t>Audio:</a:t>
            </a:r>
            <a:r>
              <a:rPr lang="en" sz="1500"/>
              <a:t> The student asks, “How can I fix my shooting form?” and the AI understands.</a:t>
            </a:r>
            <a:endParaRPr sz="1500"/>
          </a:p>
          <a:p>
            <a:pPr indent="-323850" lvl="0" marL="457200" rtl="0" algn="l">
              <a:spcBef>
                <a:spcPts val="0"/>
              </a:spcBef>
              <a:spcAft>
                <a:spcPts val="0"/>
              </a:spcAft>
              <a:buClr>
                <a:schemeClr val="dk2"/>
              </a:buClr>
              <a:buSzPts val="1500"/>
              <a:buFont typeface="Arial"/>
              <a:buChar char="●"/>
            </a:pPr>
            <a:r>
              <a:rPr b="1" lang="en" sz="1500"/>
              <a:t>Code:</a:t>
            </a:r>
            <a:r>
              <a:rPr lang="en" sz="1500"/>
              <a:t> It generates a small graph showing accuracy over time.</a:t>
            </a:r>
            <a:endParaRPr sz="1500"/>
          </a:p>
          <a:p>
            <a:pPr indent="-323850" lvl="0" marL="457200" rtl="0" algn="l">
              <a:spcBef>
                <a:spcPts val="0"/>
              </a:spcBef>
              <a:spcAft>
                <a:spcPts val="0"/>
              </a:spcAft>
              <a:buClr>
                <a:schemeClr val="dk2"/>
              </a:buClr>
              <a:buSzPts val="1500"/>
              <a:buFont typeface="Arial"/>
              <a:buChar char="●"/>
            </a:pPr>
            <a:r>
              <a:rPr b="1" lang="en" sz="1500"/>
              <a:t>Output video:</a:t>
            </a:r>
            <a:r>
              <a:rPr lang="en" sz="1500"/>
              <a:t> It creates an overlay video with arrows showing mistakes and a side‑by‑side comparison with a pro.</a:t>
            </a:r>
            <a:endParaRPr sz="1500"/>
          </a:p>
          <a:p>
            <a:pPr indent="0" lvl="0" marL="457200" rtl="0" algn="l">
              <a:lnSpc>
                <a:spcPct val="150000"/>
              </a:lnSpc>
              <a:spcBef>
                <a:spcPts val="1200"/>
              </a:spcBef>
              <a:spcAft>
                <a:spcPts val="0"/>
              </a:spcAft>
              <a:buNone/>
            </a:pPr>
            <a:r>
              <a:t/>
            </a:r>
            <a:endParaRPr sz="1400"/>
          </a:p>
          <a:p>
            <a:pPr indent="0" lvl="0" marL="0" rtl="0" algn="l">
              <a:lnSpc>
                <a:spcPct val="150000"/>
              </a:lnSpc>
              <a:spcBef>
                <a:spcPts val="1000"/>
              </a:spcBef>
              <a:spcAft>
                <a:spcPts val="0"/>
              </a:spcAft>
              <a:buNone/>
            </a:pPr>
            <a:r>
              <a:t/>
            </a:r>
            <a:endParaRPr/>
          </a:p>
          <a:p>
            <a:pPr indent="0" lvl="0" marL="0" rtl="0" algn="l">
              <a:spcBef>
                <a:spcPts val="1000"/>
              </a:spcBef>
              <a:spcAft>
                <a:spcPts val="0"/>
              </a:spcAft>
              <a:buNone/>
            </a:pPr>
            <a:r>
              <a:t/>
            </a:r>
            <a:endParaRPr/>
          </a:p>
          <a:p>
            <a:pPr indent="0" lvl="0" marL="0" rtl="0" algn="l">
              <a:spcBef>
                <a:spcPts val="1600"/>
              </a:spcBef>
              <a:spcAft>
                <a:spcPts val="0"/>
              </a:spcAft>
              <a:buNone/>
            </a:pPr>
            <a:r>
              <a:t/>
            </a:r>
            <a:endParaRPr/>
          </a:p>
          <a:p>
            <a:pPr indent="0" lvl="0" marL="0" rtl="0" algn="l">
              <a:spcBef>
                <a:spcPts val="1600"/>
              </a:spcBef>
              <a:spcAft>
                <a:spcPts val="0"/>
              </a:spcAft>
              <a:buNone/>
            </a:pPr>
            <a:r>
              <a:t/>
            </a:r>
            <a:endParaRPr/>
          </a:p>
          <a:p>
            <a:pPr indent="0" lvl="0" marL="0" rtl="0" algn="l">
              <a:spcBef>
                <a:spcPts val="1600"/>
              </a:spcBef>
              <a:spcAft>
                <a:spcPts val="1600"/>
              </a:spcAft>
              <a:buNone/>
            </a:pPr>
            <a:r>
              <a:t/>
            </a:r>
            <a:endParaRPr/>
          </a:p>
        </p:txBody>
      </p:sp>
      <p:pic>
        <p:nvPicPr>
          <p:cNvPr id="216" name="Google Shape;216;p30" title="32113687314_e11d4b9bec_c.jpg"/>
          <p:cNvPicPr preferRelativeResize="0"/>
          <p:nvPr/>
        </p:nvPicPr>
        <p:blipFill>
          <a:blip r:embed="rId3">
            <a:alphaModFix/>
          </a:blip>
          <a:stretch>
            <a:fillRect/>
          </a:stretch>
        </p:blipFill>
        <p:spPr>
          <a:xfrm>
            <a:off x="6858025" y="220625"/>
            <a:ext cx="1896401" cy="1265050"/>
          </a:xfrm>
          <a:prstGeom prst="rect">
            <a:avLst/>
          </a:prstGeom>
          <a:noFill/>
          <a:ln>
            <a:noFill/>
          </a:ln>
        </p:spPr>
      </p:pic>
      <p:sp>
        <p:nvSpPr>
          <p:cNvPr id="217" name="Google Shape;217;p30"/>
          <p:cNvSpPr txBox="1"/>
          <p:nvPr/>
        </p:nvSpPr>
        <p:spPr>
          <a:xfrm>
            <a:off x="6858025" y="1286900"/>
            <a:ext cx="1896300" cy="210900"/>
          </a:xfrm>
          <a:prstGeom prst="rect">
            <a:avLst/>
          </a:prstGeom>
          <a:solidFill>
            <a:srgbClr val="111111">
              <a:alpha val="586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800">
                <a:solidFill>
                  <a:schemeClr val="lt1"/>
                </a:solidFill>
                <a:latin typeface="Roboto"/>
                <a:ea typeface="Roboto"/>
                <a:cs typeface="Roboto"/>
                <a:sym typeface="Roboto"/>
              </a:rPr>
              <a:t>CC by 2.0 by </a:t>
            </a:r>
            <a:r>
              <a:rPr lang="en" sz="800" u="sng">
                <a:solidFill>
                  <a:schemeClr val="lt1"/>
                </a:solidFill>
                <a:latin typeface="Roboto"/>
                <a:ea typeface="Roboto"/>
                <a:cs typeface="Roboto"/>
                <a:sym typeface="Roboto"/>
                <a:hlinkClick r:id="rId4">
                  <a:extLst>
                    <a:ext uri="{A12FA001-AC4F-418D-AE19-62706E023703}">
                      <ahyp:hlinkClr val="tx"/>
                    </a:ext>
                  </a:extLst>
                </a:hlinkClick>
              </a:rPr>
              <a:t>flickr</a:t>
            </a:r>
            <a:endParaRPr sz="800">
              <a:solidFill>
                <a:schemeClr val="lt1"/>
              </a:solidFill>
              <a:latin typeface="Roboto"/>
              <a:ea typeface="Roboto"/>
              <a:cs typeface="Roboto"/>
              <a:sym typeface="Roboto"/>
            </a:endParaRPr>
          </a:p>
        </p:txBody>
      </p:sp>
      <p:pic>
        <p:nvPicPr>
          <p:cNvPr id="218" name="Google Shape;218;p30"/>
          <p:cNvPicPr preferRelativeResize="0"/>
          <p:nvPr/>
        </p:nvPicPr>
        <p:blipFill>
          <a:blip r:embed="rId5">
            <a:alphaModFix/>
          </a:blip>
          <a:stretch>
            <a:fillRect/>
          </a:stretch>
        </p:blipFill>
        <p:spPr>
          <a:xfrm>
            <a:off x="7134550" y="1592350"/>
            <a:ext cx="1554550" cy="2937199"/>
          </a:xfrm>
          <a:prstGeom prst="rect">
            <a:avLst/>
          </a:prstGeom>
          <a:noFill/>
          <a:ln>
            <a:noFill/>
          </a:ln>
        </p:spPr>
      </p:pic>
      <p:sp>
        <p:nvSpPr>
          <p:cNvPr id="219" name="Google Shape;219;p30"/>
          <p:cNvSpPr txBox="1"/>
          <p:nvPr/>
        </p:nvSpPr>
        <p:spPr>
          <a:xfrm>
            <a:off x="7089050" y="4529550"/>
            <a:ext cx="1940700" cy="482400"/>
          </a:xfrm>
          <a:prstGeom prst="rect">
            <a:avLst/>
          </a:prstGeom>
          <a:solidFill>
            <a:schemeClr val="lt2"/>
          </a:solid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1200"/>
              </a:spcAft>
              <a:buNone/>
            </a:pPr>
            <a:r>
              <a:rPr lang="en" sz="900">
                <a:solidFill>
                  <a:schemeClr val="lt1"/>
                </a:solidFill>
                <a:latin typeface="Inter"/>
                <a:ea typeface="Inter"/>
                <a:cs typeface="Inter"/>
                <a:sym typeface="Inter"/>
              </a:rPr>
              <a:t>A screenshot of a basketball app, generated using Gemini</a:t>
            </a:r>
            <a:endParaRPr sz="900">
              <a:solidFill>
                <a:schemeClr val="lt1"/>
              </a:solidFill>
              <a:latin typeface="Inter"/>
              <a:ea typeface="Inter"/>
              <a:cs typeface="Inter"/>
              <a:sym typeface="Inte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p31"/>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Embodied AI</a:t>
            </a:r>
            <a:endParaRPr/>
          </a:p>
        </p:txBody>
      </p:sp>
      <p:sp>
        <p:nvSpPr>
          <p:cNvPr id="225" name="Google Shape;225;p31"/>
          <p:cNvSpPr txBox="1"/>
          <p:nvPr>
            <p:ph idx="1" type="body"/>
          </p:nvPr>
        </p:nvSpPr>
        <p:spPr>
          <a:xfrm>
            <a:off x="311700" y="1152475"/>
            <a:ext cx="5996400" cy="3254400"/>
          </a:xfrm>
          <a:prstGeom prst="rect">
            <a:avLst/>
          </a:prstGeom>
          <a:ln cap="flat" cmpd="sng" w="9525">
            <a:solidFill>
              <a:schemeClr val="lt1"/>
            </a:solidFill>
            <a:prstDash val="solid"/>
            <a:round/>
            <a:headEnd len="sm" w="sm" type="none"/>
            <a:tailEnd len="sm" w="sm" type="none"/>
          </a:ln>
        </p:spPr>
        <p:txBody>
          <a:bodyPr anchorCtr="0" anchor="t" bIns="91425" lIns="91425" spcFirstLastPara="1" rIns="91425" wrap="square" tIns="91425">
            <a:noAutofit/>
          </a:bodyPr>
          <a:lstStyle/>
          <a:p>
            <a:pPr indent="-323850" lvl="0" marL="457200" rtl="0" algn="l">
              <a:lnSpc>
                <a:spcPct val="150000"/>
              </a:lnSpc>
              <a:spcBef>
                <a:spcPts val="1200"/>
              </a:spcBef>
              <a:spcAft>
                <a:spcPts val="0"/>
              </a:spcAft>
              <a:buClr>
                <a:schemeClr val="dk2"/>
              </a:buClr>
              <a:buSzPts val="1500"/>
              <a:buFont typeface="Arial"/>
              <a:buChar char="●"/>
            </a:pPr>
            <a:r>
              <a:rPr b="1" lang="en" sz="1500"/>
              <a:t>Embodied AI </a:t>
            </a:r>
            <a:r>
              <a:rPr lang="en" sz="1500"/>
              <a:t>(or Physical AI) is AI that lives in robots, drones or other devices with bodies so it can </a:t>
            </a:r>
            <a:r>
              <a:rPr i="1" lang="en" sz="1500"/>
              <a:t>see</a:t>
            </a:r>
            <a:r>
              <a:rPr lang="en" sz="1500"/>
              <a:t>, </a:t>
            </a:r>
            <a:r>
              <a:rPr i="1" lang="en" sz="1500"/>
              <a:t>move </a:t>
            </a:r>
            <a:r>
              <a:rPr lang="en" sz="1500"/>
              <a:t>and </a:t>
            </a:r>
            <a:r>
              <a:rPr i="1" lang="en" sz="1500"/>
              <a:t>act </a:t>
            </a:r>
            <a:r>
              <a:rPr lang="en" sz="1500"/>
              <a:t>in the real world.</a:t>
            </a:r>
            <a:endParaRPr sz="1500"/>
          </a:p>
          <a:p>
            <a:pPr indent="-317500" lvl="0" marL="457200" rtl="0" algn="l">
              <a:lnSpc>
                <a:spcPct val="150000"/>
              </a:lnSpc>
              <a:spcBef>
                <a:spcPts val="0"/>
              </a:spcBef>
              <a:spcAft>
                <a:spcPts val="0"/>
              </a:spcAft>
              <a:buClr>
                <a:schemeClr val="dk1"/>
              </a:buClr>
              <a:buSzPts val="1400"/>
              <a:buFont typeface="Arial"/>
              <a:buChar char="●"/>
            </a:pPr>
            <a:r>
              <a:rPr lang="en" sz="1500"/>
              <a:t>AI changes traditional robots from following fixed rules, like assembling cars in a factory, to being able to learn from experience and adapt to new situations.</a:t>
            </a:r>
            <a:endParaRPr sz="1500"/>
          </a:p>
          <a:p>
            <a:pPr indent="-323850" lvl="0" marL="457200" rtl="0" algn="l">
              <a:lnSpc>
                <a:spcPct val="150000"/>
              </a:lnSpc>
              <a:spcBef>
                <a:spcPts val="1600"/>
              </a:spcBef>
              <a:spcAft>
                <a:spcPts val="0"/>
              </a:spcAft>
              <a:buClr>
                <a:schemeClr val="dk1"/>
              </a:buClr>
              <a:buSzPts val="1500"/>
              <a:buFont typeface="Arial"/>
              <a:buChar char="●"/>
            </a:pPr>
            <a:r>
              <a:rPr lang="en" sz="1500"/>
              <a:t>Most embodied AI today uses computer vision </a:t>
            </a:r>
            <a:r>
              <a:rPr lang="en" sz="1500"/>
              <a:t>and</a:t>
            </a:r>
            <a:r>
              <a:rPr lang="en" sz="1500"/>
              <a:t> AI models trained for specific tasks not LLMs.</a:t>
            </a:r>
            <a:endParaRPr sz="1500"/>
          </a:p>
          <a:p>
            <a:pPr indent="0" lvl="0" marL="457200" rtl="0" algn="l">
              <a:lnSpc>
                <a:spcPct val="150000"/>
              </a:lnSpc>
              <a:spcBef>
                <a:spcPts val="1600"/>
              </a:spcBef>
              <a:spcAft>
                <a:spcPts val="0"/>
              </a:spcAft>
              <a:buNone/>
            </a:pPr>
            <a:r>
              <a:t/>
            </a:r>
            <a:endParaRPr sz="1400"/>
          </a:p>
          <a:p>
            <a:pPr indent="0" lvl="0" marL="0" rtl="0" algn="l">
              <a:lnSpc>
                <a:spcPct val="150000"/>
              </a:lnSpc>
              <a:spcBef>
                <a:spcPts val="1000"/>
              </a:spcBef>
              <a:spcAft>
                <a:spcPts val="0"/>
              </a:spcAft>
              <a:buNone/>
            </a:pPr>
            <a:r>
              <a:t/>
            </a:r>
            <a:endParaRPr/>
          </a:p>
          <a:p>
            <a:pPr indent="0" lvl="0" marL="0" rtl="0" algn="l">
              <a:spcBef>
                <a:spcPts val="1000"/>
              </a:spcBef>
              <a:spcAft>
                <a:spcPts val="0"/>
              </a:spcAft>
              <a:buNone/>
            </a:pPr>
            <a:r>
              <a:t/>
            </a:r>
            <a:endParaRPr/>
          </a:p>
          <a:p>
            <a:pPr indent="0" lvl="0" marL="0" rtl="0" algn="l">
              <a:spcBef>
                <a:spcPts val="1600"/>
              </a:spcBef>
              <a:spcAft>
                <a:spcPts val="0"/>
              </a:spcAft>
              <a:buNone/>
            </a:pPr>
            <a:r>
              <a:t/>
            </a:r>
            <a:endParaRPr/>
          </a:p>
          <a:p>
            <a:pPr indent="0" lvl="0" marL="0" rtl="0" algn="l">
              <a:spcBef>
                <a:spcPts val="1600"/>
              </a:spcBef>
              <a:spcAft>
                <a:spcPts val="0"/>
              </a:spcAft>
              <a:buNone/>
            </a:pPr>
            <a:r>
              <a:t/>
            </a:r>
            <a:endParaRPr/>
          </a:p>
          <a:p>
            <a:pPr indent="0" lvl="0" marL="0" rtl="0" algn="l">
              <a:spcBef>
                <a:spcPts val="1600"/>
              </a:spcBef>
              <a:spcAft>
                <a:spcPts val="1600"/>
              </a:spcAft>
              <a:buNone/>
            </a:pPr>
            <a:r>
              <a:t/>
            </a:r>
            <a:endParaRPr/>
          </a:p>
        </p:txBody>
      </p:sp>
      <p:pic>
        <p:nvPicPr>
          <p:cNvPr id="226" name="Google Shape;226;p31" title="eno.jpg"/>
          <p:cNvPicPr preferRelativeResize="0"/>
          <p:nvPr/>
        </p:nvPicPr>
        <p:blipFill rotWithShape="1">
          <a:blip r:embed="rId3">
            <a:alphaModFix/>
          </a:blip>
          <a:srcRect b="0" l="2741" r="2732" t="0"/>
          <a:stretch/>
        </p:blipFill>
        <p:spPr>
          <a:xfrm>
            <a:off x="6478250" y="1445350"/>
            <a:ext cx="2531099" cy="1787096"/>
          </a:xfrm>
          <a:prstGeom prst="rect">
            <a:avLst/>
          </a:prstGeom>
          <a:noFill/>
          <a:ln cap="flat" cmpd="sng" w="9525">
            <a:solidFill>
              <a:schemeClr val="accent5"/>
            </a:solidFill>
            <a:prstDash val="solid"/>
            <a:round/>
            <a:headEnd len="sm" w="sm" type="none"/>
            <a:tailEnd len="sm" w="sm" type="none"/>
          </a:ln>
        </p:spPr>
      </p:pic>
      <p:sp>
        <p:nvSpPr>
          <p:cNvPr id="227" name="Google Shape;227;p31"/>
          <p:cNvSpPr txBox="1"/>
          <p:nvPr/>
        </p:nvSpPr>
        <p:spPr>
          <a:xfrm>
            <a:off x="6486360" y="3232450"/>
            <a:ext cx="2531100" cy="334800"/>
          </a:xfrm>
          <a:prstGeom prst="rect">
            <a:avLst/>
          </a:prstGeom>
          <a:solidFill>
            <a:schemeClr val="lt2"/>
          </a:solidFill>
          <a:ln cap="flat" cmpd="sng" w="9525">
            <a:solidFill>
              <a:schemeClr val="accent2"/>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sz="1100">
                <a:solidFill>
                  <a:schemeClr val="lt1"/>
                </a:solidFill>
              </a:rPr>
              <a:t>Photo by </a:t>
            </a:r>
            <a:r>
              <a:rPr lang="en" sz="1100" u="sng">
                <a:solidFill>
                  <a:schemeClr val="lt1"/>
                </a:solidFill>
                <a:hlinkClick r:id="rId4">
                  <a:extLst>
                    <a:ext uri="{A12FA001-AC4F-418D-AE19-62706E023703}">
                      <ahyp:hlinkClr val="tx"/>
                    </a:ext>
                  </a:extLst>
                </a:hlinkClick>
              </a:rPr>
              <a:t>Genesis AI</a:t>
            </a:r>
            <a:r>
              <a:rPr lang="en" sz="1100">
                <a:solidFill>
                  <a:schemeClr val="lt1"/>
                </a:solidFill>
              </a:rPr>
              <a:t> </a:t>
            </a:r>
            <a:endParaRPr sz="900">
              <a:solidFill>
                <a:schemeClr val="lt1"/>
              </a:solidFill>
              <a:latin typeface="Roboto"/>
              <a:ea typeface="Roboto"/>
              <a:cs typeface="Roboto"/>
              <a:sym typeface="Roboto"/>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 name="Shape 67"/>
        <p:cNvGrpSpPr/>
        <p:nvPr/>
      </p:nvGrpSpPr>
      <p:grpSpPr>
        <a:xfrm>
          <a:off x="0" y="0"/>
          <a:ext cx="0" cy="0"/>
          <a:chOff x="0" y="0"/>
          <a:chExt cx="0" cy="0"/>
        </a:xfrm>
      </p:grpSpPr>
      <p:sp>
        <p:nvSpPr>
          <p:cNvPr id="68" name="Google Shape;68;p14"/>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Learning objectives</a:t>
            </a:r>
            <a:endParaRPr>
              <a:solidFill>
                <a:srgbClr val="25326F"/>
              </a:solidFill>
              <a:latin typeface="Francois One"/>
              <a:ea typeface="Francois One"/>
              <a:cs typeface="Francois One"/>
              <a:sym typeface="Francois One"/>
            </a:endParaRPr>
          </a:p>
        </p:txBody>
      </p:sp>
      <p:sp>
        <p:nvSpPr>
          <p:cNvPr id="69" name="Google Shape;69;p14"/>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70" name="Google Shape;70;p14"/>
          <p:cNvSpPr txBox="1"/>
          <p:nvPr>
            <p:ph idx="1" type="body"/>
          </p:nvPr>
        </p:nvSpPr>
        <p:spPr>
          <a:xfrm>
            <a:off x="311700" y="1000075"/>
            <a:ext cx="8520600" cy="34164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t>By the end of this lesson, you should</a:t>
            </a:r>
            <a:endParaRPr/>
          </a:p>
          <a:p>
            <a:pPr indent="-342900" lvl="0" marL="914400" marR="0" rtl="0" algn="l">
              <a:lnSpc>
                <a:spcPct val="150000"/>
              </a:lnSpc>
              <a:spcBef>
                <a:spcPts val="1600"/>
              </a:spcBef>
              <a:spcAft>
                <a:spcPts val="0"/>
              </a:spcAft>
              <a:buSzPts val="1800"/>
              <a:buChar char="●"/>
            </a:pPr>
            <a:r>
              <a:rPr lang="en"/>
              <a:t>Understand some different types of AI: predictive, classification and generative</a:t>
            </a:r>
            <a:endParaRPr/>
          </a:p>
          <a:p>
            <a:pPr indent="-342900" lvl="0" marL="914400" marR="0" rtl="0" algn="l">
              <a:lnSpc>
                <a:spcPct val="150000"/>
              </a:lnSpc>
              <a:spcBef>
                <a:spcPts val="0"/>
              </a:spcBef>
              <a:spcAft>
                <a:spcPts val="0"/>
              </a:spcAft>
              <a:buSzPts val="1800"/>
              <a:buChar char="●"/>
            </a:pPr>
            <a:r>
              <a:rPr lang="en"/>
              <a:t>Learn to recognise AI-generated images, audio and video </a:t>
            </a:r>
            <a:endParaRPr/>
          </a:p>
          <a:p>
            <a:pPr indent="-342900" lvl="0" marL="914400" marR="0" rtl="0" algn="l">
              <a:lnSpc>
                <a:spcPct val="150000"/>
              </a:lnSpc>
              <a:spcBef>
                <a:spcPts val="0"/>
              </a:spcBef>
              <a:spcAft>
                <a:spcPts val="0"/>
              </a:spcAft>
              <a:buSzPts val="1800"/>
              <a:buChar char="●"/>
            </a:pPr>
            <a:r>
              <a:rPr lang="en"/>
              <a:t>Understand embodied AI: how robots use vision and action in the real world, and why some simple human tasks are still hard for them</a:t>
            </a:r>
            <a:endParaRPr/>
          </a:p>
          <a:p>
            <a:pPr indent="-342900" lvl="0" marL="914400" marR="0" rtl="0" algn="l">
              <a:lnSpc>
                <a:spcPct val="150000"/>
              </a:lnSpc>
              <a:spcBef>
                <a:spcPts val="0"/>
              </a:spcBef>
              <a:spcAft>
                <a:spcPts val="0"/>
              </a:spcAft>
              <a:buSzPts val="1800"/>
              <a:buChar char="●"/>
            </a:pPr>
            <a:r>
              <a:rPr lang="en"/>
              <a:t>See how AI-generated content is used across sport, entertainment, business and health</a:t>
            </a:r>
            <a:endParaRPr/>
          </a:p>
        </p:txBody>
      </p:sp>
      <p:sp>
        <p:nvSpPr>
          <p:cNvPr id="71" name="Google Shape;71;p14"/>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sp>
        <p:nvSpPr>
          <p:cNvPr id="232" name="Google Shape;232;p32"/>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How does a robot see?</a:t>
            </a:r>
            <a:endParaRPr/>
          </a:p>
        </p:txBody>
      </p:sp>
      <p:sp>
        <p:nvSpPr>
          <p:cNvPr id="233" name="Google Shape;233;p32"/>
          <p:cNvSpPr txBox="1"/>
          <p:nvPr>
            <p:ph idx="1" type="body"/>
          </p:nvPr>
        </p:nvSpPr>
        <p:spPr>
          <a:xfrm>
            <a:off x="311700" y="1152475"/>
            <a:ext cx="5514900" cy="3662700"/>
          </a:xfrm>
          <a:prstGeom prst="rect">
            <a:avLst/>
          </a:prstGeom>
          <a:ln cap="flat" cmpd="sng" w="9525">
            <a:solidFill>
              <a:schemeClr val="lt1"/>
            </a:solidFill>
            <a:prstDash val="solid"/>
            <a:round/>
            <a:headEnd len="sm" w="sm" type="none"/>
            <a:tailEnd len="sm" w="sm" type="none"/>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500"/>
              <a:t>A robot’s camera captures an image as a grid of tiny coloured dots called pixels. On its own, a robot has no idea what those pixels mean.</a:t>
            </a:r>
            <a:endParaRPr sz="1500"/>
          </a:p>
          <a:p>
            <a:pPr indent="0" lvl="0" marL="0" rtl="0" algn="l">
              <a:lnSpc>
                <a:spcPct val="115000"/>
              </a:lnSpc>
              <a:spcBef>
                <a:spcPts val="1600"/>
              </a:spcBef>
              <a:spcAft>
                <a:spcPts val="0"/>
              </a:spcAft>
              <a:buNone/>
            </a:pPr>
            <a:r>
              <a:rPr i="1" lang="en" sz="1500"/>
              <a:t>Computer vision</a:t>
            </a:r>
            <a:r>
              <a:rPr lang="en" sz="1500"/>
              <a:t> analyses patterns across those pixels, such as colours, edges and  shapes, to identify objects and understand what is happening in an image.</a:t>
            </a:r>
            <a:endParaRPr sz="1500"/>
          </a:p>
          <a:p>
            <a:pPr indent="0" lvl="0" marL="0" rtl="0" algn="l">
              <a:lnSpc>
                <a:spcPct val="115000"/>
              </a:lnSpc>
              <a:spcBef>
                <a:spcPts val="1600"/>
              </a:spcBef>
              <a:spcAft>
                <a:spcPts val="0"/>
              </a:spcAft>
              <a:buNone/>
            </a:pPr>
            <a:r>
              <a:rPr lang="en" sz="1500"/>
              <a:t>It learns these patterns by training on large numbers of labelled images. </a:t>
            </a:r>
            <a:endParaRPr sz="1500"/>
          </a:p>
          <a:p>
            <a:pPr indent="0" lvl="0" marL="0" rtl="0" algn="l">
              <a:lnSpc>
                <a:spcPct val="115000"/>
              </a:lnSpc>
              <a:spcBef>
                <a:spcPts val="1600"/>
              </a:spcBef>
              <a:spcAft>
                <a:spcPts val="0"/>
              </a:spcAft>
              <a:buNone/>
            </a:pPr>
            <a:r>
              <a:rPr lang="en" sz="1500"/>
              <a:t>This allows it to recognise similar objects in images it has never seen before, helping self-driving cars detect pedestrians and warehouse robots avoid obstacles.</a:t>
            </a:r>
            <a:endParaRPr sz="1500"/>
          </a:p>
          <a:p>
            <a:pPr indent="0" lvl="0" marL="457200" rtl="0" algn="l">
              <a:lnSpc>
                <a:spcPct val="115000"/>
              </a:lnSpc>
              <a:spcBef>
                <a:spcPts val="1600"/>
              </a:spcBef>
              <a:spcAft>
                <a:spcPts val="0"/>
              </a:spcAft>
              <a:buNone/>
            </a:pPr>
            <a:r>
              <a:t/>
            </a:r>
            <a:endParaRPr sz="1400"/>
          </a:p>
          <a:p>
            <a:pPr indent="0" lvl="0" marL="0" rtl="0" algn="l">
              <a:lnSpc>
                <a:spcPct val="150000"/>
              </a:lnSpc>
              <a:spcBef>
                <a:spcPts val="1000"/>
              </a:spcBef>
              <a:spcAft>
                <a:spcPts val="0"/>
              </a:spcAft>
              <a:buNone/>
            </a:pPr>
            <a:r>
              <a:t/>
            </a:r>
            <a:endParaRPr/>
          </a:p>
          <a:p>
            <a:pPr indent="0" lvl="0" marL="0" rtl="0" algn="l">
              <a:spcBef>
                <a:spcPts val="1000"/>
              </a:spcBef>
              <a:spcAft>
                <a:spcPts val="0"/>
              </a:spcAft>
              <a:buNone/>
            </a:pPr>
            <a:r>
              <a:t/>
            </a:r>
            <a:endParaRPr/>
          </a:p>
          <a:p>
            <a:pPr indent="0" lvl="0" marL="0" rtl="0" algn="l">
              <a:spcBef>
                <a:spcPts val="1600"/>
              </a:spcBef>
              <a:spcAft>
                <a:spcPts val="0"/>
              </a:spcAft>
              <a:buNone/>
            </a:pPr>
            <a:r>
              <a:t/>
            </a:r>
            <a:endParaRPr/>
          </a:p>
          <a:p>
            <a:pPr indent="0" lvl="0" marL="0" rtl="0" algn="l">
              <a:spcBef>
                <a:spcPts val="1600"/>
              </a:spcBef>
              <a:spcAft>
                <a:spcPts val="0"/>
              </a:spcAft>
              <a:buNone/>
            </a:pPr>
            <a:r>
              <a:t/>
            </a:r>
            <a:endParaRPr/>
          </a:p>
          <a:p>
            <a:pPr indent="0" lvl="0" marL="0" rtl="0" algn="l">
              <a:spcBef>
                <a:spcPts val="1600"/>
              </a:spcBef>
              <a:spcAft>
                <a:spcPts val="1600"/>
              </a:spcAft>
              <a:buNone/>
            </a:pPr>
            <a:r>
              <a:t/>
            </a:r>
            <a:endParaRPr/>
          </a:p>
        </p:txBody>
      </p:sp>
      <p:pic>
        <p:nvPicPr>
          <p:cNvPr id="234" name="Google Shape;234;p32" title="image-annotation.jpg"/>
          <p:cNvPicPr preferRelativeResize="0"/>
          <p:nvPr/>
        </p:nvPicPr>
        <p:blipFill>
          <a:blip r:embed="rId3">
            <a:alphaModFix/>
          </a:blip>
          <a:stretch>
            <a:fillRect/>
          </a:stretch>
        </p:blipFill>
        <p:spPr>
          <a:xfrm>
            <a:off x="5864250" y="1317075"/>
            <a:ext cx="3127900" cy="2060725"/>
          </a:xfrm>
          <a:prstGeom prst="rect">
            <a:avLst/>
          </a:prstGeom>
          <a:noFill/>
          <a:ln cap="flat" cmpd="sng" w="9525">
            <a:solidFill>
              <a:schemeClr val="accent2"/>
            </a:solidFill>
            <a:prstDash val="solid"/>
            <a:round/>
            <a:headEnd len="sm" w="sm" type="none"/>
            <a:tailEnd len="sm" w="sm" type="none"/>
          </a:ln>
        </p:spPr>
      </p:pic>
      <p:sp>
        <p:nvSpPr>
          <p:cNvPr id="235" name="Google Shape;235;p32"/>
          <p:cNvSpPr txBox="1"/>
          <p:nvPr/>
        </p:nvSpPr>
        <p:spPr>
          <a:xfrm>
            <a:off x="5864300" y="3377800"/>
            <a:ext cx="3127800" cy="292500"/>
          </a:xfrm>
          <a:prstGeom prst="rect">
            <a:avLst/>
          </a:prstGeom>
          <a:solidFill>
            <a:schemeClr val="lt2"/>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200">
                <a:solidFill>
                  <a:schemeClr val="lt1"/>
                </a:solidFill>
                <a:latin typeface="Roboto"/>
                <a:ea typeface="Roboto"/>
                <a:cs typeface="Roboto"/>
                <a:sym typeface="Roboto"/>
              </a:rPr>
              <a:t>Source: </a:t>
            </a:r>
            <a:r>
              <a:rPr lang="en" sz="1200" u="sng">
                <a:solidFill>
                  <a:schemeClr val="lt1"/>
                </a:solidFill>
                <a:latin typeface="Roboto"/>
                <a:ea typeface="Roboto"/>
                <a:cs typeface="Roboto"/>
                <a:sym typeface="Roboto"/>
                <a:hlinkClick r:id="rId4">
                  <a:extLst>
                    <a:ext uri="{A12FA001-AC4F-418D-AE19-62706E023703}">
                      <ahyp:hlinkClr val="tx"/>
                    </a:ext>
                  </a:extLst>
                </a:hlinkClick>
              </a:rPr>
              <a:t>viso.ai</a:t>
            </a:r>
            <a:endParaRPr sz="1200">
              <a:solidFill>
                <a:schemeClr val="lt1"/>
              </a:solidFill>
              <a:latin typeface="Roboto"/>
              <a:ea typeface="Roboto"/>
              <a:cs typeface="Roboto"/>
              <a:sym typeface="Roboto"/>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sp>
        <p:nvSpPr>
          <p:cNvPr id="240" name="Google Shape;240;p33"/>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Embodied AI Example Video</a:t>
            </a:r>
            <a:endParaRPr/>
          </a:p>
        </p:txBody>
      </p:sp>
      <p:pic>
        <p:nvPicPr>
          <p:cNvPr descr="What if robots could work safely beside you…today?&#10;Meet Digit, the groundbreaking humanoid robot that’s already transforming manufacturing and logistics.&#10;&#10;Agility Robotics CEO Peggy Johnson introduces a new approach to workplace automation: a versatile robot that combines AWS cloud integration with core safety features designed for human collaboration.&#10;&#10;Subscribe to AWS: https://go.aws/subscribe&#10;&#10;Create a free AWS account: https://go.aws/signup &#10;Try AWS for free: https://go.aws/free &#10;Connect with an expert: https://go.aws/contact&#10;Explore more: https://go.aws/more&#10;&#10;Next steps:&#10;Explore on AWS in Analyst Research:  https://go.aws/reports&#10;Discover, deploy, and manage software that runs on AWS: https://go.aws/marketplace&#10;Join the AWS Partner Network: https://go.aws/partners &#10;Learn more on how Amazon builds and operates software: https://go.aws/library &#10;&#10;Do you have technical AWS questions? &#10;Ask the community of experts on AWS re:Post: https://go.aws/3lPaoPb&#10;&#10;Why AWS?&#10;Amazon Web Services is the world’s most comprehensive and broadly adopted cloud, enabling customers to build anything they can imagine. We offer the greatest choice of innovative cloud capabilities and expertise, on the most extensive global infrastructure with industry-leading security, reliability, and performance.&#10;&#10;#AWS #AmazonWebServices #CloudComputing #AWSStartup #ArtificialIntelligence #Robotics #FutureOfWork #AgilityRobotics #ManufacturingTech" id="241" name="Google Shape;241;p33" title="AWS Startup Stories: Agility Robotics | Amazon Web Services">
            <a:hlinkClick r:id="rId3"/>
          </p:cNvPr>
          <p:cNvPicPr preferRelativeResize="0"/>
          <p:nvPr/>
        </p:nvPicPr>
        <p:blipFill>
          <a:blip r:embed="rId4">
            <a:alphaModFix/>
          </a:blip>
          <a:stretch>
            <a:fillRect/>
          </a:stretch>
        </p:blipFill>
        <p:spPr>
          <a:xfrm>
            <a:off x="1397376" y="899526"/>
            <a:ext cx="6344525" cy="3568800"/>
          </a:xfrm>
          <a:prstGeom prst="rect">
            <a:avLst/>
          </a:prstGeom>
          <a:noFill/>
          <a:ln cap="flat" cmpd="sng" w="9525">
            <a:solidFill>
              <a:schemeClr val="accent2"/>
            </a:solidFill>
            <a:prstDash val="solid"/>
            <a:round/>
            <a:headEnd len="sm" w="sm" type="none"/>
            <a:tailEnd len="sm" w="sm" type="none"/>
          </a:ln>
        </p:spPr>
      </p:pic>
      <p:sp>
        <p:nvSpPr>
          <p:cNvPr id="242" name="Google Shape;242;p33"/>
          <p:cNvSpPr txBox="1"/>
          <p:nvPr/>
        </p:nvSpPr>
        <p:spPr>
          <a:xfrm>
            <a:off x="1397375" y="4479409"/>
            <a:ext cx="6344400" cy="388200"/>
          </a:xfrm>
          <a:prstGeom prst="rect">
            <a:avLst/>
          </a:prstGeom>
          <a:solidFill>
            <a:schemeClr val="lt2"/>
          </a:solidFill>
          <a:ln cap="flat" cmpd="sng" w="9525">
            <a:solidFill>
              <a:schemeClr val="accent2"/>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lt1"/>
                </a:solidFill>
                <a:latin typeface="Inter Light"/>
                <a:ea typeface="Inter Light"/>
                <a:cs typeface="Inter Light"/>
                <a:sym typeface="Inter Light"/>
              </a:rPr>
              <a:t>AWS Startup Stories: Agility Robotics, source: </a:t>
            </a:r>
            <a:r>
              <a:rPr lang="en" u="sng">
                <a:solidFill>
                  <a:schemeClr val="lt1"/>
                </a:solidFill>
                <a:latin typeface="Inter Light"/>
                <a:ea typeface="Inter Light"/>
                <a:cs typeface="Inter Light"/>
                <a:sym typeface="Inter Light"/>
                <a:hlinkClick r:id="rId5">
                  <a:extLst>
                    <a:ext uri="{A12FA001-AC4F-418D-AE19-62706E023703}">
                      <ahyp:hlinkClr val="tx"/>
                    </a:ext>
                  </a:extLst>
                </a:hlinkClick>
              </a:rPr>
              <a:t>YouTube</a:t>
            </a:r>
            <a:endParaRPr>
              <a:solidFill>
                <a:schemeClr val="lt1"/>
              </a:solidFill>
              <a:latin typeface="Inter Light"/>
              <a:ea typeface="Inter Light"/>
              <a:cs typeface="Inter Light"/>
              <a:sym typeface="Inter Light"/>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1"/>
                                        </p:tgtEl>
                                        <p:attrNameLst>
                                          <p:attrName>style.visibility</p:attrName>
                                        </p:attrNameLst>
                                      </p:cBhvr>
                                      <p:to>
                                        <p:strVal val="visible"/>
                                      </p:to>
                                    </p:set>
                                    <p:animEffect filter="fade" transition="in">
                                      <p:cBhvr>
                                        <p:cTn dur="1000"/>
                                        <p:tgtEl>
                                          <p:spTgt spid="24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 name="Shape 246"/>
        <p:cNvGrpSpPr/>
        <p:nvPr/>
      </p:nvGrpSpPr>
      <p:grpSpPr>
        <a:xfrm>
          <a:off x="0" y="0"/>
          <a:ext cx="0" cy="0"/>
          <a:chOff x="0" y="0"/>
          <a:chExt cx="0" cy="0"/>
        </a:xfrm>
      </p:grpSpPr>
      <p:sp>
        <p:nvSpPr>
          <p:cNvPr id="247" name="Google Shape;247;p34"/>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Activity: Categorising AI as Embodied or not </a:t>
            </a:r>
            <a:endParaRPr>
              <a:solidFill>
                <a:srgbClr val="25326F"/>
              </a:solidFill>
              <a:latin typeface="Francois One"/>
              <a:ea typeface="Francois One"/>
              <a:cs typeface="Francois One"/>
              <a:sym typeface="Francois One"/>
            </a:endParaRPr>
          </a:p>
        </p:txBody>
      </p:sp>
      <p:sp>
        <p:nvSpPr>
          <p:cNvPr id="248" name="Google Shape;248;p34"/>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249" name="Google Shape;249;p34"/>
          <p:cNvSpPr txBox="1"/>
          <p:nvPr>
            <p:ph idx="1" type="body"/>
          </p:nvPr>
        </p:nvSpPr>
        <p:spPr>
          <a:xfrm>
            <a:off x="311700" y="1152475"/>
            <a:ext cx="8520600" cy="3795900"/>
          </a:xfrm>
          <a:prstGeom prst="rect">
            <a:avLst/>
          </a:prstGeom>
        </p:spPr>
        <p:txBody>
          <a:bodyPr anchorCtr="0" anchor="t" bIns="91425" lIns="91425" spcFirstLastPara="1" rIns="91425" wrap="square" tIns="91425">
            <a:noAutofit/>
          </a:bodyPr>
          <a:lstStyle/>
          <a:p>
            <a:pPr indent="-342900" lvl="0" marL="457200" marR="0" rtl="0" algn="l">
              <a:lnSpc>
                <a:spcPct val="150000"/>
              </a:lnSpc>
              <a:spcBef>
                <a:spcPts val="0"/>
              </a:spcBef>
              <a:spcAft>
                <a:spcPts val="0"/>
              </a:spcAft>
              <a:buSzPts val="1800"/>
              <a:buChar char="●"/>
            </a:pPr>
            <a:r>
              <a:rPr lang="en" u="sng">
                <a:solidFill>
                  <a:schemeClr val="hlink"/>
                </a:solidFill>
                <a:hlinkClick r:id="rId3"/>
              </a:rPr>
              <a:t>Complete the activity on the platform</a:t>
            </a:r>
            <a:endParaRPr/>
          </a:p>
        </p:txBody>
      </p:sp>
      <p:sp>
        <p:nvSpPr>
          <p:cNvPr id="250" name="Google Shape;250;p34"/>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sp>
        <p:nvSpPr>
          <p:cNvPr id="255" name="Google Shape;255;p35"/>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More examples of Embodied AI</a:t>
            </a:r>
            <a:endParaRPr>
              <a:solidFill>
                <a:srgbClr val="25326F"/>
              </a:solidFill>
              <a:latin typeface="Francois One"/>
              <a:ea typeface="Francois One"/>
              <a:cs typeface="Francois One"/>
              <a:sym typeface="Francois One"/>
            </a:endParaRPr>
          </a:p>
        </p:txBody>
      </p:sp>
      <p:sp>
        <p:nvSpPr>
          <p:cNvPr id="256" name="Google Shape;256;p35"/>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257" name="Google Shape;257;p35"/>
          <p:cNvSpPr txBox="1"/>
          <p:nvPr>
            <p:ph idx="1" type="body"/>
          </p:nvPr>
        </p:nvSpPr>
        <p:spPr>
          <a:xfrm>
            <a:off x="311700" y="1152475"/>
            <a:ext cx="6118500" cy="3795900"/>
          </a:xfrm>
          <a:prstGeom prst="rect">
            <a:avLst/>
          </a:prstGeom>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b="1" lang="en" sz="1600"/>
              <a:t>Warehouses</a:t>
            </a:r>
            <a:r>
              <a:rPr lang="en" sz="1600"/>
              <a:t>: Amazon's robots navigate shelves, identify objects, and hand off to humans for tricky tasks</a:t>
            </a:r>
            <a:endParaRPr sz="1600"/>
          </a:p>
          <a:p>
            <a:pPr indent="0" lvl="0" marL="0" marR="0" rtl="0" algn="l">
              <a:lnSpc>
                <a:spcPct val="100000"/>
              </a:lnSpc>
              <a:spcBef>
                <a:spcPts val="1600"/>
              </a:spcBef>
              <a:spcAft>
                <a:spcPts val="0"/>
              </a:spcAft>
              <a:buNone/>
            </a:pPr>
            <a:r>
              <a:rPr b="1" lang="en" sz="1600"/>
              <a:t>Surgery: </a:t>
            </a:r>
            <a:r>
              <a:rPr lang="en" sz="1600"/>
              <a:t>the Da Vinci robot assists surgeons with precision movements too fine for human hands</a:t>
            </a:r>
            <a:endParaRPr sz="1600"/>
          </a:p>
          <a:p>
            <a:pPr indent="0" lvl="0" marL="0" marR="0" rtl="0" algn="l">
              <a:lnSpc>
                <a:spcPct val="100000"/>
              </a:lnSpc>
              <a:spcBef>
                <a:spcPts val="1600"/>
              </a:spcBef>
              <a:spcAft>
                <a:spcPts val="0"/>
              </a:spcAft>
              <a:buNone/>
            </a:pPr>
            <a:r>
              <a:rPr b="1" lang="en" sz="1600"/>
              <a:t>Disaster zones:</a:t>
            </a:r>
            <a:r>
              <a:rPr lang="en" sz="1600"/>
              <a:t> robots enter collapsed buildings or nuclear sites where it's too dangerous for humans</a:t>
            </a:r>
            <a:endParaRPr sz="1600"/>
          </a:p>
          <a:p>
            <a:pPr indent="0" lvl="0" marL="0" marR="0" rtl="0" algn="l">
              <a:lnSpc>
                <a:spcPct val="100000"/>
              </a:lnSpc>
              <a:spcBef>
                <a:spcPts val="1600"/>
              </a:spcBef>
              <a:spcAft>
                <a:spcPts val="0"/>
              </a:spcAft>
              <a:buNone/>
            </a:pPr>
            <a:r>
              <a:rPr b="1" lang="en" sz="1600"/>
              <a:t>Agriculture</a:t>
            </a:r>
            <a:r>
              <a:rPr lang="en" sz="1600"/>
              <a:t>: robots identify and pick ripe fruit, or </a:t>
            </a:r>
            <a:r>
              <a:rPr lang="en" sz="1600" u="sng">
                <a:solidFill>
                  <a:schemeClr val="hlink"/>
                </a:solidFill>
                <a:hlinkClick r:id="rId3"/>
              </a:rPr>
              <a:t>spray only the weeds i</a:t>
            </a:r>
            <a:r>
              <a:rPr lang="en" sz="1600"/>
              <a:t>nstead of the whole field</a:t>
            </a:r>
            <a:endParaRPr sz="1600"/>
          </a:p>
          <a:p>
            <a:pPr indent="0" lvl="0" marL="0" marR="0" rtl="0" algn="l">
              <a:lnSpc>
                <a:spcPct val="100000"/>
              </a:lnSpc>
              <a:spcBef>
                <a:spcPts val="1600"/>
              </a:spcBef>
              <a:spcAft>
                <a:spcPts val="1600"/>
              </a:spcAft>
              <a:buNone/>
            </a:pPr>
            <a:r>
              <a:rPr b="1" lang="en" sz="1600"/>
              <a:t>Boston Dynamics' Spot:</a:t>
            </a:r>
            <a:r>
              <a:rPr lang="en" sz="1600"/>
              <a:t> a </a:t>
            </a:r>
            <a:r>
              <a:rPr lang="en" sz="1600" u="sng">
                <a:solidFill>
                  <a:schemeClr val="hlink"/>
                </a:solidFill>
                <a:hlinkClick r:id="rId4"/>
              </a:rPr>
              <a:t>dog-like robot</a:t>
            </a:r>
            <a:r>
              <a:rPr lang="en" sz="1600"/>
              <a:t> that can open doors, climb stairs, and inspect construction sites</a:t>
            </a:r>
            <a:endParaRPr sz="1600"/>
          </a:p>
        </p:txBody>
      </p:sp>
      <p:sp>
        <p:nvSpPr>
          <p:cNvPr id="258" name="Google Shape;258;p35"/>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pic>
        <p:nvPicPr>
          <p:cNvPr id="259" name="Google Shape;259;p35" title="spot.jpg"/>
          <p:cNvPicPr preferRelativeResize="0"/>
          <p:nvPr/>
        </p:nvPicPr>
        <p:blipFill rotWithShape="1">
          <a:blip r:embed="rId5">
            <a:alphaModFix/>
          </a:blip>
          <a:srcRect b="0" l="7722" r="48077" t="0"/>
          <a:stretch/>
        </p:blipFill>
        <p:spPr>
          <a:xfrm>
            <a:off x="6500750" y="1197724"/>
            <a:ext cx="2569273" cy="3039599"/>
          </a:xfrm>
          <a:prstGeom prst="rect">
            <a:avLst/>
          </a:prstGeom>
          <a:noFill/>
          <a:ln cap="flat" cmpd="sng" w="9525">
            <a:solidFill>
              <a:schemeClr val="accent5"/>
            </a:solidFill>
            <a:prstDash val="solid"/>
            <a:round/>
            <a:headEnd len="sm" w="sm" type="none"/>
            <a:tailEnd len="sm" w="sm" type="none"/>
          </a:ln>
        </p:spPr>
      </p:pic>
      <p:sp>
        <p:nvSpPr>
          <p:cNvPr id="260" name="Google Shape;260;p35"/>
          <p:cNvSpPr txBox="1"/>
          <p:nvPr/>
        </p:nvSpPr>
        <p:spPr>
          <a:xfrm>
            <a:off x="6500750" y="4237325"/>
            <a:ext cx="2569200" cy="342000"/>
          </a:xfrm>
          <a:prstGeom prst="rect">
            <a:avLst/>
          </a:prstGeom>
          <a:solidFill>
            <a:schemeClr val="lt2"/>
          </a:solid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sz="1200">
                <a:solidFill>
                  <a:schemeClr val="lt1"/>
                </a:solidFill>
                <a:latin typeface="Inter"/>
                <a:ea typeface="Inter"/>
                <a:cs typeface="Inter"/>
                <a:sym typeface="Inter"/>
              </a:rPr>
              <a:t>Spot from </a:t>
            </a:r>
            <a:r>
              <a:rPr lang="en" sz="1200" u="sng">
                <a:solidFill>
                  <a:schemeClr val="lt1"/>
                </a:solidFill>
                <a:latin typeface="Inter"/>
                <a:ea typeface="Inter"/>
                <a:cs typeface="Inter"/>
                <a:sym typeface="Inter"/>
                <a:hlinkClick r:id="rId6">
                  <a:extLst>
                    <a:ext uri="{A12FA001-AC4F-418D-AE19-62706E023703}">
                      <ahyp:hlinkClr val="tx"/>
                    </a:ext>
                  </a:extLst>
                </a:hlinkClick>
              </a:rPr>
              <a:t>BostonDynamics</a:t>
            </a:r>
            <a:endParaRPr sz="1200">
              <a:solidFill>
                <a:schemeClr val="lt1"/>
              </a:solidFill>
              <a:latin typeface="Inter"/>
              <a:ea typeface="Inter"/>
              <a:cs typeface="Inter"/>
              <a:sym typeface="Inte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 name="Shape 264"/>
        <p:cNvGrpSpPr/>
        <p:nvPr/>
      </p:nvGrpSpPr>
      <p:grpSpPr>
        <a:xfrm>
          <a:off x="0" y="0"/>
          <a:ext cx="0" cy="0"/>
          <a:chOff x="0" y="0"/>
          <a:chExt cx="0" cy="0"/>
        </a:xfrm>
      </p:grpSpPr>
      <p:sp>
        <p:nvSpPr>
          <p:cNvPr id="265" name="Google Shape;265;p36"/>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What AI robots struggle with</a:t>
            </a:r>
            <a:endParaRPr/>
          </a:p>
          <a:p>
            <a:pPr indent="0" lvl="0" marL="0" rtl="0" algn="l">
              <a:spcBef>
                <a:spcPts val="0"/>
              </a:spcBef>
              <a:spcAft>
                <a:spcPts val="0"/>
              </a:spcAft>
              <a:buNone/>
            </a:pPr>
            <a:r>
              <a:t/>
            </a:r>
            <a:endParaRPr/>
          </a:p>
        </p:txBody>
      </p:sp>
      <p:sp>
        <p:nvSpPr>
          <p:cNvPr id="266" name="Google Shape;266;p36"/>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267" name="Google Shape;267;p36"/>
          <p:cNvSpPr txBox="1"/>
          <p:nvPr>
            <p:ph idx="1" type="body"/>
          </p:nvPr>
        </p:nvSpPr>
        <p:spPr>
          <a:xfrm>
            <a:off x="311700" y="1152475"/>
            <a:ext cx="8520600" cy="3990900"/>
          </a:xfrm>
          <a:prstGeom prst="rect">
            <a:avLst/>
          </a:prstGeom>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lang="en" sz="1400"/>
              <a:t>Robots are still bad at many things humans find easy because humans are amazing at moving, touching, balancing, noticing, adjusting and using common sense. For example:</a:t>
            </a:r>
            <a:endParaRPr sz="1400"/>
          </a:p>
          <a:p>
            <a:pPr indent="-317500" lvl="0" marL="457200" marR="0" rtl="0" algn="l">
              <a:lnSpc>
                <a:spcPct val="100000"/>
              </a:lnSpc>
              <a:spcBef>
                <a:spcPts val="1600"/>
              </a:spcBef>
              <a:spcAft>
                <a:spcPts val="0"/>
              </a:spcAft>
              <a:buSzPts val="1400"/>
              <a:buChar char="●"/>
            </a:pPr>
            <a:r>
              <a:rPr b="1" lang="en" sz="1400"/>
              <a:t>Picking up lots of different objects.</a:t>
            </a:r>
            <a:r>
              <a:rPr lang="en" sz="1400"/>
              <a:t> They might pick up a box perfectly then struggle with a soft jumper, a slippery cup, tangled headphones or a half-open packet of chips, </a:t>
            </a:r>
            <a:endParaRPr sz="1400"/>
          </a:p>
          <a:p>
            <a:pPr indent="-317500" lvl="0" marL="457200" marR="0" rtl="0" algn="l">
              <a:lnSpc>
                <a:spcPct val="100000"/>
              </a:lnSpc>
              <a:spcBef>
                <a:spcPts val="1000"/>
              </a:spcBef>
              <a:spcAft>
                <a:spcPts val="0"/>
              </a:spcAft>
              <a:buSzPts val="1400"/>
              <a:buChar char="●"/>
            </a:pPr>
            <a:r>
              <a:rPr b="1" lang="en" sz="1400"/>
              <a:t>Moving naturally like people do. </a:t>
            </a:r>
            <a:r>
              <a:rPr lang="en" sz="1400"/>
              <a:t>They struggle in crowds, with stairs, uneven ground, wet surfaces and with people suddenly changing directions.</a:t>
            </a:r>
            <a:endParaRPr sz="1400"/>
          </a:p>
          <a:p>
            <a:pPr indent="-317500" lvl="0" marL="457200" marR="0" rtl="0" algn="l">
              <a:lnSpc>
                <a:spcPct val="100000"/>
              </a:lnSpc>
              <a:spcBef>
                <a:spcPts val="1000"/>
              </a:spcBef>
              <a:spcAft>
                <a:spcPts val="0"/>
              </a:spcAft>
              <a:buSzPts val="1400"/>
              <a:buChar char="●"/>
            </a:pPr>
            <a:r>
              <a:rPr b="1" lang="en" sz="1400"/>
              <a:t>Common sense. </a:t>
            </a:r>
            <a:r>
              <a:rPr lang="en" sz="1400"/>
              <a:t>They don’t naturally understand things like: “This room is messy but it does not mean everything is rubbish”. OR “Don’t put the wet towel on the laptop”.</a:t>
            </a:r>
            <a:endParaRPr sz="1400"/>
          </a:p>
          <a:p>
            <a:pPr indent="-317500" lvl="0" marL="457200" marR="0" rtl="0" algn="l">
              <a:lnSpc>
                <a:spcPct val="100000"/>
              </a:lnSpc>
              <a:spcBef>
                <a:spcPts val="1000"/>
              </a:spcBef>
              <a:spcAft>
                <a:spcPts val="0"/>
              </a:spcAft>
              <a:buSzPts val="1400"/>
              <a:buChar char="●"/>
            </a:pPr>
            <a:r>
              <a:rPr b="1" lang="en" sz="1400"/>
              <a:t>Creative originality.</a:t>
            </a:r>
            <a:r>
              <a:rPr lang="en" sz="1400"/>
              <a:t> AI can imitate styles, but humans are better at making work that feels meaningful, surprising or emotionally resonant.</a:t>
            </a:r>
            <a:endParaRPr sz="1400"/>
          </a:p>
          <a:p>
            <a:pPr indent="-317500" lvl="0" marL="457200" marR="0" rtl="0" algn="l">
              <a:lnSpc>
                <a:spcPct val="100000"/>
              </a:lnSpc>
              <a:spcBef>
                <a:spcPts val="1000"/>
              </a:spcBef>
              <a:spcAft>
                <a:spcPts val="0"/>
              </a:spcAft>
              <a:buSzPts val="1400"/>
              <a:buChar char="●"/>
            </a:pPr>
            <a:r>
              <a:rPr b="1" lang="en" sz="1400"/>
              <a:t>Acting with incomplete information</a:t>
            </a:r>
            <a:r>
              <a:rPr lang="en" sz="1400"/>
              <a:t>. Humans are better at making decisions with only partial information. </a:t>
            </a:r>
            <a:endParaRPr sz="1400"/>
          </a:p>
          <a:p>
            <a:pPr indent="0" lvl="0" marL="0" marR="0" rtl="0" algn="l">
              <a:lnSpc>
                <a:spcPct val="100000"/>
              </a:lnSpc>
              <a:spcBef>
                <a:spcPts val="1000"/>
              </a:spcBef>
              <a:spcAft>
                <a:spcPts val="0"/>
              </a:spcAft>
              <a:buNone/>
            </a:pPr>
            <a:r>
              <a:rPr lang="en" sz="1400" u="sng">
                <a:solidFill>
                  <a:schemeClr val="hlink"/>
                </a:solidFill>
                <a:hlinkClick r:id="rId3"/>
              </a:rPr>
              <a:t>Humans are better </a:t>
            </a:r>
            <a:r>
              <a:rPr lang="en" sz="1400"/>
              <a:t>at describing and interpreting social interactions in a moving scene. These are skills necessary for self-driving cars, assistive robots and other embodied AI.</a:t>
            </a:r>
            <a:endParaRPr sz="1400"/>
          </a:p>
          <a:p>
            <a:pPr indent="0" lvl="0" marL="0" marR="0" rtl="0" algn="l">
              <a:lnSpc>
                <a:spcPct val="100000"/>
              </a:lnSpc>
              <a:spcBef>
                <a:spcPts val="1600"/>
              </a:spcBef>
              <a:spcAft>
                <a:spcPts val="1600"/>
              </a:spcAft>
              <a:buNone/>
            </a:pPr>
            <a:r>
              <a:t/>
            </a:r>
            <a:endParaRPr sz="1600"/>
          </a:p>
        </p:txBody>
      </p:sp>
      <p:sp>
        <p:nvSpPr>
          <p:cNvPr id="268" name="Google Shape;268;p36"/>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 name="Shape 272"/>
        <p:cNvGrpSpPr/>
        <p:nvPr/>
      </p:nvGrpSpPr>
      <p:grpSpPr>
        <a:xfrm>
          <a:off x="0" y="0"/>
          <a:ext cx="0" cy="0"/>
          <a:chOff x="0" y="0"/>
          <a:chExt cx="0" cy="0"/>
        </a:xfrm>
      </p:grpSpPr>
      <p:sp>
        <p:nvSpPr>
          <p:cNvPr id="273" name="Google Shape;273;p37"/>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Easy for you, Hard for a Robot</a:t>
            </a:r>
            <a:endParaRPr>
              <a:solidFill>
                <a:srgbClr val="25326F"/>
              </a:solidFill>
              <a:latin typeface="Francois One"/>
              <a:ea typeface="Francois One"/>
              <a:cs typeface="Francois One"/>
              <a:sym typeface="Francois One"/>
            </a:endParaRPr>
          </a:p>
        </p:txBody>
      </p:sp>
      <p:sp>
        <p:nvSpPr>
          <p:cNvPr id="274" name="Google Shape;274;p37"/>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275" name="Google Shape;275;p37"/>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pic>
        <p:nvPicPr>
          <p:cNvPr descr="Robots are crushing humans at chess, solving complex equations, and even doing backflips. But can they do the everyday things we take for granted, like picking up a cup of coffee or walking, without tripping over their own wires? &#10;&#10;Enter the mind-blowing Moravec's Paradox: This counterintuitive concept explains why robots excel at &quot;hard&quot; tasks like logic and computation, but struggle with &quot;easy&quot; ones like perception and movement. It's like teaching a toddler calculus before they can tie their shoes! &#10;&#10;In this video, we'll explore:&#10;&#10;*  The surprising science behind Moravec's Paradox: Why evolution plays a crucial role in the &quot;easy-hard problem&quot; of AI.&#10;*  How Tesla Bot and other humanoid robots are tackling the challenges of physical intelligence.&#10;*  The philosophical implications of this paradox: What does it mean for human consciousness and the future of AI?&#10;&#10;Keywords: Moravec's Paradox, Tesla Bot, AI, Robotics, Artificial Intelligence, human intelligence, consciousness, future of AI, technology, science, philosophy, mind-blowing, paradox, robots, challenges, evolution, perception, movement, logic, computation&#10;&#10;#bostondynamics #optimusgen2 #robotics  #moravecparadox" id="276" name="Google Shape;276;p37" title="Why Is It So Hard to Build Humanoid Robots? (Moravec's AI Paradox)">
            <a:hlinkClick r:id="rId3"/>
          </p:cNvPr>
          <p:cNvPicPr preferRelativeResize="0"/>
          <p:nvPr/>
        </p:nvPicPr>
        <p:blipFill>
          <a:blip r:embed="rId4">
            <a:alphaModFix/>
          </a:blip>
          <a:stretch>
            <a:fillRect/>
          </a:stretch>
        </p:blipFill>
        <p:spPr>
          <a:xfrm>
            <a:off x="1788075" y="1063281"/>
            <a:ext cx="5573400" cy="3135025"/>
          </a:xfrm>
          <a:prstGeom prst="rect">
            <a:avLst/>
          </a:prstGeom>
          <a:noFill/>
          <a:ln cap="flat" cmpd="sng" w="9525">
            <a:solidFill>
              <a:schemeClr val="accent2"/>
            </a:solidFill>
            <a:prstDash val="solid"/>
            <a:round/>
            <a:headEnd len="sm" w="sm" type="none"/>
            <a:tailEnd len="sm" w="sm" type="none"/>
          </a:ln>
        </p:spPr>
      </p:pic>
      <p:sp>
        <p:nvSpPr>
          <p:cNvPr id="277" name="Google Shape;277;p37"/>
          <p:cNvSpPr txBox="1"/>
          <p:nvPr/>
        </p:nvSpPr>
        <p:spPr>
          <a:xfrm>
            <a:off x="1788075" y="4198306"/>
            <a:ext cx="5573400" cy="636000"/>
          </a:xfrm>
          <a:prstGeom prst="rect">
            <a:avLst/>
          </a:prstGeom>
          <a:solidFill>
            <a:schemeClr val="lt2"/>
          </a:solidFill>
          <a:ln cap="flat" cmpd="sng" w="9525">
            <a:solidFill>
              <a:schemeClr val="lt1"/>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sz="1200">
                <a:solidFill>
                  <a:schemeClr val="lt1"/>
                </a:solidFill>
                <a:latin typeface="Inter"/>
                <a:ea typeface="Inter"/>
                <a:cs typeface="Inter"/>
                <a:sym typeface="Inter"/>
              </a:rPr>
              <a:t>Why Is It So Hard to Build Humanoid Robots? (Moravec's AI Paradox)</a:t>
            </a:r>
            <a:endParaRPr sz="1200">
              <a:solidFill>
                <a:schemeClr val="lt1"/>
              </a:solidFill>
              <a:latin typeface="Inter"/>
              <a:ea typeface="Inter"/>
              <a:cs typeface="Inter"/>
              <a:sym typeface="Inter"/>
            </a:endParaRPr>
          </a:p>
          <a:p>
            <a:pPr indent="0" lvl="0" marL="0" rtl="0" algn="ctr">
              <a:spcBef>
                <a:spcPts val="0"/>
              </a:spcBef>
              <a:spcAft>
                <a:spcPts val="0"/>
              </a:spcAft>
              <a:buNone/>
            </a:pPr>
            <a:r>
              <a:rPr lang="en" sz="1200">
                <a:solidFill>
                  <a:schemeClr val="lt1"/>
                </a:solidFill>
                <a:latin typeface="Inter"/>
                <a:ea typeface="Inter"/>
                <a:cs typeface="Inter"/>
                <a:sym typeface="Inter"/>
              </a:rPr>
              <a:t>Source: </a:t>
            </a:r>
            <a:r>
              <a:rPr lang="en" sz="1200" u="sng">
                <a:solidFill>
                  <a:schemeClr val="hlink"/>
                </a:solidFill>
                <a:latin typeface="Inter"/>
                <a:ea typeface="Inter"/>
                <a:cs typeface="Inter"/>
                <a:sym typeface="Inter"/>
                <a:hlinkClick r:id="rId5"/>
              </a:rPr>
              <a:t>YouTube</a:t>
            </a:r>
            <a:endParaRPr sz="1200">
              <a:solidFill>
                <a:schemeClr val="lt1"/>
              </a:solidFill>
              <a:latin typeface="Inter"/>
              <a:ea typeface="Inter"/>
              <a:cs typeface="Inter"/>
              <a:sym typeface="Inte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6"/>
                                        </p:tgtEl>
                                        <p:attrNameLst>
                                          <p:attrName>style.visibility</p:attrName>
                                        </p:attrNameLst>
                                      </p:cBhvr>
                                      <p:to>
                                        <p:strVal val="visible"/>
                                      </p:to>
                                    </p:set>
                                    <p:animEffect filter="fade" transition="in">
                                      <p:cBhvr>
                                        <p:cTn dur="1000"/>
                                        <p:tgtEl>
                                          <p:spTgt spid="27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 name="Shape 281"/>
        <p:cNvGrpSpPr/>
        <p:nvPr/>
      </p:nvGrpSpPr>
      <p:grpSpPr>
        <a:xfrm>
          <a:off x="0" y="0"/>
          <a:ext cx="0" cy="0"/>
          <a:chOff x="0" y="0"/>
          <a:chExt cx="0" cy="0"/>
        </a:xfrm>
      </p:grpSpPr>
      <p:sp>
        <p:nvSpPr>
          <p:cNvPr id="282" name="Google Shape;282;p38"/>
          <p:cNvSpPr txBox="1"/>
          <p:nvPr>
            <p:ph type="title"/>
          </p:nvPr>
        </p:nvSpPr>
        <p:spPr>
          <a:xfrm>
            <a:off x="311700" y="445025"/>
            <a:ext cx="85572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Activity 2.05: </a:t>
            </a:r>
            <a:r>
              <a:rPr lang="en"/>
              <a:t>Easy</a:t>
            </a:r>
            <a:r>
              <a:rPr lang="en"/>
              <a:t> for you, Hard for a Robot</a:t>
            </a:r>
            <a:endParaRPr>
              <a:solidFill>
                <a:srgbClr val="25326F"/>
              </a:solidFill>
              <a:latin typeface="Francois One"/>
              <a:ea typeface="Francois One"/>
              <a:cs typeface="Francois One"/>
              <a:sym typeface="Francois One"/>
            </a:endParaRPr>
          </a:p>
        </p:txBody>
      </p:sp>
      <p:sp>
        <p:nvSpPr>
          <p:cNvPr id="283" name="Google Shape;283;p38"/>
          <p:cNvSpPr txBox="1"/>
          <p:nvPr>
            <p:ph idx="1" type="body"/>
          </p:nvPr>
        </p:nvSpPr>
        <p:spPr>
          <a:xfrm>
            <a:off x="311700" y="1152475"/>
            <a:ext cx="8520600" cy="3828300"/>
          </a:xfrm>
          <a:prstGeom prst="rect">
            <a:avLst/>
          </a:prstGeom>
        </p:spPr>
        <p:txBody>
          <a:bodyPr anchorCtr="0" anchor="t" bIns="91425" lIns="91425" spcFirstLastPara="1" rIns="91425" wrap="square" tIns="91425">
            <a:noAutofit/>
          </a:bodyPr>
          <a:lstStyle/>
          <a:p>
            <a:pPr indent="-342900" lvl="0" marL="457200" rtl="0" algn="l">
              <a:lnSpc>
                <a:spcPct val="150000"/>
              </a:lnSpc>
              <a:spcBef>
                <a:spcPts val="0"/>
              </a:spcBef>
              <a:spcAft>
                <a:spcPts val="0"/>
              </a:spcAft>
              <a:buSzPts val="1800"/>
              <a:buChar char="●"/>
            </a:pPr>
            <a:r>
              <a:rPr lang="en"/>
              <a:t>Complete </a:t>
            </a:r>
            <a:r>
              <a:rPr lang="en" u="sng">
                <a:solidFill>
                  <a:schemeClr val="hlink"/>
                </a:solidFill>
                <a:hlinkClick r:id="rId3"/>
              </a:rPr>
              <a:t>the activity on the platform</a:t>
            </a:r>
            <a:endParaRPr/>
          </a:p>
          <a:p>
            <a:pPr indent="-342900" lvl="0" marL="457200" rtl="0" algn="l">
              <a:lnSpc>
                <a:spcPct val="150000"/>
              </a:lnSpc>
              <a:spcBef>
                <a:spcPts val="0"/>
              </a:spcBef>
              <a:spcAft>
                <a:spcPts val="0"/>
              </a:spcAft>
              <a:buSzPts val="1800"/>
              <a:buChar char="●"/>
            </a:pPr>
            <a:r>
              <a:rPr lang="en"/>
              <a:t>Download the </a:t>
            </a:r>
            <a:r>
              <a:rPr lang="en" u="sng">
                <a:solidFill>
                  <a:schemeClr val="hlink"/>
                </a:solidFill>
                <a:hlinkClick r:id="rId4"/>
              </a:rPr>
              <a:t>worksheet here</a:t>
            </a:r>
            <a:endParaRPr/>
          </a:p>
          <a:p>
            <a:pPr indent="0" lvl="0" marL="0" rtl="0" algn="l">
              <a:lnSpc>
                <a:spcPct val="150000"/>
              </a:lnSpc>
              <a:spcBef>
                <a:spcPts val="1600"/>
              </a:spcBef>
              <a:spcAft>
                <a:spcPts val="0"/>
              </a:spcAft>
              <a:buNone/>
            </a:pPr>
            <a:r>
              <a:t/>
            </a:r>
            <a:endParaRPr/>
          </a:p>
          <a:p>
            <a:pPr indent="0" lvl="0" marL="914400" rtl="0" algn="l">
              <a:lnSpc>
                <a:spcPct val="150000"/>
              </a:lnSpc>
              <a:spcBef>
                <a:spcPts val="1600"/>
              </a:spcBef>
              <a:spcAft>
                <a:spcPts val="1600"/>
              </a:spcAft>
              <a:buNone/>
            </a:pPr>
            <a:r>
              <a:t/>
            </a:r>
            <a:endParaRPr/>
          </a:p>
        </p:txBody>
      </p:sp>
      <p:sp>
        <p:nvSpPr>
          <p:cNvPr id="284" name="Google Shape;284;p38"/>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285" name="Google Shape;285;p38"/>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 name="Shape 289"/>
        <p:cNvGrpSpPr/>
        <p:nvPr/>
      </p:nvGrpSpPr>
      <p:grpSpPr>
        <a:xfrm>
          <a:off x="0" y="0"/>
          <a:ext cx="0" cy="0"/>
          <a:chOff x="0" y="0"/>
          <a:chExt cx="0" cy="0"/>
        </a:xfrm>
      </p:grpSpPr>
      <p:sp>
        <p:nvSpPr>
          <p:cNvPr id="290" name="Google Shape;290;p39"/>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Vision Language Action Models</a:t>
            </a:r>
            <a:endParaRPr>
              <a:solidFill>
                <a:srgbClr val="25326F"/>
              </a:solidFill>
              <a:latin typeface="Francois One"/>
              <a:ea typeface="Francois One"/>
              <a:cs typeface="Francois One"/>
              <a:sym typeface="Francois One"/>
            </a:endParaRPr>
          </a:p>
        </p:txBody>
      </p:sp>
      <p:sp>
        <p:nvSpPr>
          <p:cNvPr id="291" name="Google Shape;291;p39"/>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292" name="Google Shape;292;p39"/>
          <p:cNvSpPr txBox="1"/>
          <p:nvPr>
            <p:ph idx="1" type="body"/>
          </p:nvPr>
        </p:nvSpPr>
        <p:spPr>
          <a:xfrm>
            <a:off x="311700" y="1152475"/>
            <a:ext cx="5574900" cy="3795900"/>
          </a:xfrm>
          <a:prstGeom prst="rect">
            <a:avLst/>
          </a:prstGeom>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lang="en" sz="1400"/>
              <a:t>Most robots today don't use language models. They use computer vision and narrower AI trained for one job, like spotting objects or planning a path.</a:t>
            </a:r>
            <a:endParaRPr sz="1400"/>
          </a:p>
          <a:p>
            <a:pPr indent="0" lvl="0" marL="0" marR="0" rtl="0" algn="l">
              <a:lnSpc>
                <a:spcPct val="100000"/>
              </a:lnSpc>
              <a:spcBef>
                <a:spcPts val="1600"/>
              </a:spcBef>
              <a:spcAft>
                <a:spcPts val="0"/>
              </a:spcAft>
              <a:buNone/>
            </a:pPr>
            <a:r>
              <a:rPr lang="en" sz="1400"/>
              <a:t>But researchers are now building robots that combine three things in one system: seeing (vision), understanding language, and acting.</a:t>
            </a:r>
            <a:endParaRPr sz="1400"/>
          </a:p>
          <a:p>
            <a:pPr indent="0" lvl="0" marL="0" marR="0" rtl="0" algn="l">
              <a:lnSpc>
                <a:spcPct val="100000"/>
              </a:lnSpc>
              <a:spcBef>
                <a:spcPts val="1600"/>
              </a:spcBef>
              <a:spcAft>
                <a:spcPts val="0"/>
              </a:spcAft>
              <a:buNone/>
            </a:pPr>
            <a:r>
              <a:rPr lang="en" sz="1400"/>
              <a:t>These are called </a:t>
            </a:r>
            <a:r>
              <a:rPr b="1" lang="en" sz="1400"/>
              <a:t>Vision-Language-Action </a:t>
            </a:r>
            <a:r>
              <a:rPr lang="en" sz="1400"/>
              <a:t>models, or VLA models.</a:t>
            </a:r>
            <a:endParaRPr sz="1400"/>
          </a:p>
          <a:p>
            <a:pPr indent="0" lvl="0" marL="0" marR="0" rtl="0" algn="l">
              <a:lnSpc>
                <a:spcPct val="100000"/>
              </a:lnSpc>
              <a:spcBef>
                <a:spcPts val="1600"/>
              </a:spcBef>
              <a:spcAft>
                <a:spcPts val="0"/>
              </a:spcAft>
              <a:buNone/>
            </a:pPr>
            <a:r>
              <a:rPr lang="en" sz="1400"/>
              <a:t>Instead of writing exact rules for every task, you can just tell the robot what to do: "pick up the red block" and it works out how.</a:t>
            </a:r>
            <a:endParaRPr sz="1400"/>
          </a:p>
          <a:p>
            <a:pPr indent="0" lvl="0" marL="0" marR="0" rtl="0" algn="l">
              <a:lnSpc>
                <a:spcPct val="100000"/>
              </a:lnSpc>
              <a:spcBef>
                <a:spcPts val="1600"/>
              </a:spcBef>
              <a:spcAft>
                <a:spcPts val="0"/>
              </a:spcAft>
              <a:buNone/>
            </a:pPr>
            <a:r>
              <a:rPr lang="en" sz="1400"/>
              <a:t>They learn from huge amounts of examples (videos, images, instructions), and the robot can understand what you </a:t>
            </a:r>
            <a:r>
              <a:rPr i="1" lang="en" sz="1400"/>
              <a:t>say</a:t>
            </a:r>
            <a:r>
              <a:rPr lang="en" sz="1400"/>
              <a:t>, not just what it </a:t>
            </a:r>
            <a:r>
              <a:rPr i="1" lang="en" sz="1400"/>
              <a:t>sees</a:t>
            </a:r>
            <a:r>
              <a:rPr lang="en" sz="1400"/>
              <a:t>. </a:t>
            </a:r>
            <a:endParaRPr sz="1400"/>
          </a:p>
          <a:p>
            <a:pPr indent="0" lvl="0" marL="0" marR="0" rtl="0" algn="l">
              <a:lnSpc>
                <a:spcPct val="100000"/>
              </a:lnSpc>
              <a:spcBef>
                <a:spcPts val="1600"/>
              </a:spcBef>
              <a:spcAft>
                <a:spcPts val="1600"/>
              </a:spcAft>
              <a:buNone/>
            </a:pPr>
            <a:r>
              <a:rPr lang="en" sz="1400"/>
              <a:t>These are still early and they can still fail on simple tasks.</a:t>
            </a:r>
            <a:endParaRPr sz="1400"/>
          </a:p>
        </p:txBody>
      </p:sp>
      <p:sp>
        <p:nvSpPr>
          <p:cNvPr id="293" name="Google Shape;293;p39"/>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pic>
        <p:nvPicPr>
          <p:cNvPr id="294" name="Google Shape;294;p39" title="vla.png"/>
          <p:cNvPicPr preferRelativeResize="0"/>
          <p:nvPr/>
        </p:nvPicPr>
        <p:blipFill>
          <a:blip r:embed="rId3">
            <a:alphaModFix/>
          </a:blip>
          <a:stretch>
            <a:fillRect/>
          </a:stretch>
        </p:blipFill>
        <p:spPr>
          <a:xfrm>
            <a:off x="6000300" y="1170125"/>
            <a:ext cx="2991300" cy="2243475"/>
          </a:xfrm>
          <a:prstGeom prst="rect">
            <a:avLst/>
          </a:prstGeom>
          <a:noFill/>
          <a:ln cap="flat" cmpd="sng" w="9525">
            <a:solidFill>
              <a:schemeClr val="accent2"/>
            </a:solidFill>
            <a:prstDash val="solid"/>
            <a:round/>
            <a:headEnd len="sm" w="sm" type="none"/>
            <a:tailEnd len="sm" w="sm" type="none"/>
          </a:ln>
        </p:spPr>
      </p:pic>
      <p:sp>
        <p:nvSpPr>
          <p:cNvPr id="295" name="Google Shape;295;p39"/>
          <p:cNvSpPr txBox="1"/>
          <p:nvPr/>
        </p:nvSpPr>
        <p:spPr>
          <a:xfrm>
            <a:off x="6000300" y="3413600"/>
            <a:ext cx="2991300" cy="572700"/>
          </a:xfrm>
          <a:prstGeom prst="rect">
            <a:avLst/>
          </a:prstGeom>
          <a:solidFill>
            <a:schemeClr val="lt2"/>
          </a:solid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chemeClr val="lt1"/>
                </a:solidFill>
                <a:latin typeface="Inter"/>
                <a:ea typeface="Inter"/>
                <a:cs typeface="Inter"/>
                <a:sym typeface="Inter"/>
              </a:rPr>
              <a:t>Generated by ChatGPT-5.5. Adapted from </a:t>
            </a:r>
            <a:r>
              <a:rPr lang="en" sz="1200" u="sng">
                <a:solidFill>
                  <a:schemeClr val="lt1"/>
                </a:solidFill>
                <a:latin typeface="Inter"/>
                <a:ea typeface="Inter"/>
                <a:cs typeface="Inter"/>
                <a:sym typeface="Inter"/>
                <a:hlinkClick r:id="rId4">
                  <a:extLst>
                    <a:ext uri="{A12FA001-AC4F-418D-AE19-62706E023703}">
                      <ahyp:hlinkClr val="tx"/>
                    </a:ext>
                  </a:extLst>
                </a:hlinkClick>
              </a:rPr>
              <a:t>Labeller</a:t>
            </a:r>
            <a:endParaRPr sz="1200">
              <a:solidFill>
                <a:schemeClr val="lt1"/>
              </a:solidFill>
              <a:latin typeface="Inter"/>
              <a:ea typeface="Inter"/>
              <a:cs typeface="Inter"/>
              <a:sym typeface="Inte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 name="Shape 299"/>
        <p:cNvGrpSpPr/>
        <p:nvPr/>
      </p:nvGrpSpPr>
      <p:grpSpPr>
        <a:xfrm>
          <a:off x="0" y="0"/>
          <a:ext cx="0" cy="0"/>
          <a:chOff x="0" y="0"/>
          <a:chExt cx="0" cy="0"/>
        </a:xfrm>
      </p:grpSpPr>
      <p:sp>
        <p:nvSpPr>
          <p:cNvPr id="300" name="Google Shape;300;p40"/>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Gemini Robotics VLA Models Video </a:t>
            </a:r>
            <a:endParaRPr>
              <a:solidFill>
                <a:srgbClr val="25326F"/>
              </a:solidFill>
              <a:latin typeface="Francois One"/>
              <a:ea typeface="Francois One"/>
              <a:cs typeface="Francois One"/>
              <a:sym typeface="Francois One"/>
            </a:endParaRPr>
          </a:p>
        </p:txBody>
      </p:sp>
      <p:sp>
        <p:nvSpPr>
          <p:cNvPr id="301" name="Google Shape;301;p40"/>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302" name="Google Shape;302;p40"/>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pic>
        <p:nvPicPr>
          <p:cNvPr id="303" name="Google Shape;303;p40">
            <a:hlinkClick r:id="rId3"/>
          </p:cNvPr>
          <p:cNvPicPr preferRelativeResize="0"/>
          <p:nvPr/>
        </p:nvPicPr>
        <p:blipFill>
          <a:blip r:embed="rId4">
            <a:alphaModFix/>
          </a:blip>
          <a:stretch>
            <a:fillRect/>
          </a:stretch>
        </p:blipFill>
        <p:spPr>
          <a:xfrm>
            <a:off x="1786000" y="1151950"/>
            <a:ext cx="5572000" cy="3134250"/>
          </a:xfrm>
          <a:prstGeom prst="rect">
            <a:avLst/>
          </a:prstGeom>
          <a:noFill/>
          <a:ln>
            <a:noFill/>
          </a:ln>
        </p:spPr>
      </p:pic>
      <p:sp>
        <p:nvSpPr>
          <p:cNvPr id="304" name="Google Shape;304;p40"/>
          <p:cNvSpPr txBox="1"/>
          <p:nvPr/>
        </p:nvSpPr>
        <p:spPr>
          <a:xfrm>
            <a:off x="1785300" y="4286206"/>
            <a:ext cx="5573400" cy="636000"/>
          </a:xfrm>
          <a:prstGeom prst="rect">
            <a:avLst/>
          </a:prstGeom>
          <a:solidFill>
            <a:schemeClr val="lt2"/>
          </a:solidFill>
          <a:ln cap="flat" cmpd="sng" w="9525">
            <a:solidFill>
              <a:schemeClr val="accent2"/>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chemeClr val="lt1"/>
                </a:solidFill>
                <a:latin typeface="Inter"/>
                <a:ea typeface="Inter"/>
                <a:cs typeface="Inter"/>
                <a:sym typeface="Inter"/>
              </a:rPr>
              <a:t>Introducing Gemini Robotics: two new AI models from Google DeepMind</a:t>
            </a:r>
            <a:endParaRPr sz="1200">
              <a:solidFill>
                <a:schemeClr val="lt1"/>
              </a:solidFill>
              <a:latin typeface="Inter"/>
              <a:ea typeface="Inter"/>
              <a:cs typeface="Inter"/>
              <a:sym typeface="Inter"/>
            </a:endParaRPr>
          </a:p>
          <a:p>
            <a:pPr indent="0" lvl="0" marL="0" rtl="0" algn="ctr">
              <a:spcBef>
                <a:spcPts val="0"/>
              </a:spcBef>
              <a:spcAft>
                <a:spcPts val="0"/>
              </a:spcAft>
              <a:buNone/>
            </a:pPr>
            <a:r>
              <a:rPr lang="en" sz="1200">
                <a:solidFill>
                  <a:schemeClr val="lt1"/>
                </a:solidFill>
                <a:latin typeface="Inter"/>
                <a:ea typeface="Inter"/>
                <a:cs typeface="Inter"/>
                <a:sym typeface="Inter"/>
              </a:rPr>
              <a:t>Source: </a:t>
            </a:r>
            <a:r>
              <a:rPr lang="en" sz="1200" u="sng">
                <a:solidFill>
                  <a:schemeClr val="lt1"/>
                </a:solidFill>
                <a:latin typeface="Inter"/>
                <a:ea typeface="Inter"/>
                <a:cs typeface="Inter"/>
                <a:sym typeface="Inter"/>
                <a:hlinkClick r:id="rId5">
                  <a:extLst>
                    <a:ext uri="{A12FA001-AC4F-418D-AE19-62706E023703}">
                      <ahyp:hlinkClr val="tx"/>
                    </a:ext>
                  </a:extLst>
                </a:hlinkClick>
              </a:rPr>
              <a:t>YouTube</a:t>
            </a:r>
            <a:endParaRPr sz="1200">
              <a:solidFill>
                <a:schemeClr val="lt1"/>
              </a:solidFill>
              <a:latin typeface="Inter"/>
              <a:ea typeface="Inter"/>
              <a:cs typeface="Inter"/>
              <a:sym typeface="Inte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8" name="Shape 308"/>
        <p:cNvGrpSpPr/>
        <p:nvPr/>
      </p:nvGrpSpPr>
      <p:grpSpPr>
        <a:xfrm>
          <a:off x="0" y="0"/>
          <a:ext cx="0" cy="0"/>
          <a:chOff x="0" y="0"/>
          <a:chExt cx="0" cy="0"/>
        </a:xfrm>
      </p:grpSpPr>
      <p:sp>
        <p:nvSpPr>
          <p:cNvPr id="309" name="Google Shape;309;p41"/>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AI in the Real World</a:t>
            </a:r>
            <a:endParaRPr/>
          </a:p>
        </p:txBody>
      </p:sp>
      <p:sp>
        <p:nvSpPr>
          <p:cNvPr id="310" name="Google Shape;310;p41"/>
          <p:cNvSpPr txBox="1"/>
          <p:nvPr>
            <p:ph idx="1" type="body"/>
          </p:nvPr>
        </p:nvSpPr>
        <p:spPr>
          <a:xfrm>
            <a:off x="311700" y="1152475"/>
            <a:ext cx="8422200" cy="5244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lang="en"/>
              <a:t>Today, AI is used everywhere, and you may be surprised the areas AI is used in!</a:t>
            </a:r>
            <a:endParaRPr/>
          </a:p>
          <a:p>
            <a:pPr indent="0" lvl="0" marL="457200" rtl="0" algn="l">
              <a:lnSpc>
                <a:spcPct val="150000"/>
              </a:lnSpc>
              <a:spcBef>
                <a:spcPts val="1000"/>
              </a:spcBef>
              <a:spcAft>
                <a:spcPts val="0"/>
              </a:spcAft>
              <a:buNone/>
            </a:pPr>
            <a:r>
              <a:t/>
            </a:r>
            <a:endParaRPr/>
          </a:p>
          <a:p>
            <a:pPr indent="0" lvl="0" marL="0" rtl="0" algn="l">
              <a:spcBef>
                <a:spcPts val="1000"/>
              </a:spcBef>
              <a:spcAft>
                <a:spcPts val="0"/>
              </a:spcAft>
              <a:buNone/>
            </a:pPr>
            <a:r>
              <a:t/>
            </a:r>
            <a:endParaRPr/>
          </a:p>
          <a:p>
            <a:pPr indent="0" lvl="0" marL="0" rtl="0" algn="l">
              <a:spcBef>
                <a:spcPts val="1600"/>
              </a:spcBef>
              <a:spcAft>
                <a:spcPts val="0"/>
              </a:spcAft>
              <a:buNone/>
            </a:pPr>
            <a:r>
              <a:t/>
            </a:r>
            <a:endParaRPr/>
          </a:p>
          <a:p>
            <a:pPr indent="0" lvl="0" marL="0" rtl="0" algn="l">
              <a:spcBef>
                <a:spcPts val="1600"/>
              </a:spcBef>
              <a:spcAft>
                <a:spcPts val="0"/>
              </a:spcAft>
              <a:buNone/>
            </a:pPr>
            <a:r>
              <a:t/>
            </a:r>
            <a:endParaRPr/>
          </a:p>
          <a:p>
            <a:pPr indent="0" lvl="0" marL="0" rtl="0" algn="l">
              <a:spcBef>
                <a:spcPts val="1600"/>
              </a:spcBef>
              <a:spcAft>
                <a:spcPts val="1600"/>
              </a:spcAft>
              <a:buNone/>
            </a:pPr>
            <a:r>
              <a:t/>
            </a:r>
            <a:endParaRPr/>
          </a:p>
        </p:txBody>
      </p:sp>
      <p:pic>
        <p:nvPicPr>
          <p:cNvPr descr="Dean Locke, Director of Broadcast &amp; Media at Formula 1®️ explains how F1’s latest collaboration with AWS, Track Pulse, provides the F1 broadcast team with live updates to determine which elements to highlight for viewers. AWS data and generative AI services display the right information to bring stories to life while predicting what’s around the corner to accelerate race day storytelling.&#10;&#10;Learn more about F1® on AWS: https://go.aws/formula1&#10;&#10;Subscribe to AWS: https://go.aws/subscribe&#10;&#10;Sign up for AWS: https://go.aws/signup &#10;AWS free tier: https://go.aws/free &#10;Explore more: https://go.aws/more&#10;Contact AWS: https://go.aws/contact&#10;&#10;Next steps:&#10;Explore on AWS in Analyst Research:  https://go.aws/reports&#10;Discover, deploy, and manage software that runs on AWS: https://go.aws/marketplace&#10;Join the AWS Partner Network: https://go.aws/partners &#10;Learn more on how Amazon builds and operates software: https://go.aws/library &#10;&#10;Do you have technical AWS questions? &#10;Ask the community of experts on AWS re:Post: https://go.aws/3lPaoPb&#10;&#10;Why AWS?&#10;Amazon Web Services (AWS) is the world’s most comprehensive and broadly adopted cloud. Millions of customers—including the fastest-growing startups, largest enterprises, and leading government agencies—use AWS to be more agile, lower costs, and innovate faster.&#10;&#10;#AWS #AmazonWebServices #CloudComputing #F1" id="311" name="Google Shape;311;p41" title="F1 accelerates race day storytelling with Track Pulse | Amazon Web Services">
            <a:hlinkClick r:id="rId3"/>
          </p:cNvPr>
          <p:cNvPicPr preferRelativeResize="0"/>
          <p:nvPr/>
        </p:nvPicPr>
        <p:blipFill>
          <a:blip r:embed="rId4">
            <a:alphaModFix/>
          </a:blip>
          <a:stretch>
            <a:fillRect/>
          </a:stretch>
        </p:blipFill>
        <p:spPr>
          <a:xfrm>
            <a:off x="2544894" y="1756963"/>
            <a:ext cx="4588481" cy="2580988"/>
          </a:xfrm>
          <a:prstGeom prst="rect">
            <a:avLst/>
          </a:prstGeom>
          <a:noFill/>
          <a:ln cap="flat" cmpd="sng" w="9525">
            <a:solidFill>
              <a:schemeClr val="accent2"/>
            </a:solidFill>
            <a:prstDash val="solid"/>
            <a:round/>
            <a:headEnd len="sm" w="sm" type="none"/>
            <a:tailEnd len="sm" w="sm" type="none"/>
          </a:ln>
        </p:spPr>
      </p:pic>
      <p:sp>
        <p:nvSpPr>
          <p:cNvPr id="312" name="Google Shape;312;p41"/>
          <p:cNvSpPr txBox="1"/>
          <p:nvPr/>
        </p:nvSpPr>
        <p:spPr>
          <a:xfrm>
            <a:off x="1139838" y="4418050"/>
            <a:ext cx="7398600" cy="369300"/>
          </a:xfrm>
          <a:prstGeom prst="rect">
            <a:avLst/>
          </a:prstGeom>
          <a:solidFill>
            <a:schemeClr val="lt2"/>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u="sng">
                <a:solidFill>
                  <a:schemeClr val="lt1"/>
                </a:solidFill>
                <a:latin typeface="Inter"/>
                <a:ea typeface="Inter"/>
                <a:cs typeface="Inter"/>
                <a:sym typeface="Inter"/>
                <a:hlinkClick r:id="rId5">
                  <a:extLst>
                    <a:ext uri="{A12FA001-AC4F-418D-AE19-62706E023703}">
                      <ahyp:hlinkClr val="tx"/>
                    </a:ext>
                  </a:extLst>
                </a:hlinkClick>
              </a:rPr>
              <a:t>Video: F1 accelerates race day storytelling with Track Pulse | Amazon Web Services (YouTube)</a:t>
            </a:r>
            <a:endParaRPr sz="1200">
              <a:solidFill>
                <a:schemeClr val="lt1"/>
              </a:solidFill>
              <a:latin typeface="Inter"/>
              <a:ea typeface="Inter"/>
              <a:cs typeface="Inter"/>
              <a:sym typeface="Inte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1"/>
                                        </p:tgtEl>
                                        <p:attrNameLst>
                                          <p:attrName>style.visibility</p:attrName>
                                        </p:attrNameLst>
                                      </p:cBhvr>
                                      <p:to>
                                        <p:strVal val="visible"/>
                                      </p:to>
                                    </p:set>
                                    <p:animEffect filter="fade" transition="in">
                                      <p:cBhvr>
                                        <p:cTn dur="1000"/>
                                        <p:tgtEl>
                                          <p:spTgt spid="31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 name="Shape 75"/>
        <p:cNvGrpSpPr/>
        <p:nvPr/>
      </p:nvGrpSpPr>
      <p:grpSpPr>
        <a:xfrm>
          <a:off x="0" y="0"/>
          <a:ext cx="0" cy="0"/>
          <a:chOff x="0" y="0"/>
          <a:chExt cx="0" cy="0"/>
        </a:xfrm>
      </p:grpSpPr>
      <p:sp>
        <p:nvSpPr>
          <p:cNvPr id="76" name="Google Shape;76;p15"/>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Quick recap on Lesson 1..</a:t>
            </a:r>
            <a:endParaRPr>
              <a:solidFill>
                <a:srgbClr val="25326F"/>
              </a:solidFill>
              <a:latin typeface="Francois One"/>
              <a:ea typeface="Francois One"/>
              <a:cs typeface="Francois One"/>
              <a:sym typeface="Francois One"/>
            </a:endParaRPr>
          </a:p>
        </p:txBody>
      </p:sp>
      <p:sp>
        <p:nvSpPr>
          <p:cNvPr id="77" name="Google Shape;77;p15"/>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78" name="Google Shape;78;p15"/>
          <p:cNvSpPr txBox="1"/>
          <p:nvPr>
            <p:ph idx="1" type="body"/>
          </p:nvPr>
        </p:nvSpPr>
        <p:spPr>
          <a:xfrm>
            <a:off x="311700" y="1152475"/>
            <a:ext cx="8520600" cy="3625500"/>
          </a:xfrm>
          <a:prstGeom prst="rect">
            <a:avLst/>
          </a:prstGeom>
        </p:spPr>
        <p:txBody>
          <a:bodyPr anchorCtr="0" anchor="t" bIns="91425" lIns="91425" spcFirstLastPara="1" rIns="91425" wrap="square" tIns="91425">
            <a:noAutofit/>
          </a:bodyPr>
          <a:lstStyle/>
          <a:p>
            <a:pPr indent="-342900" lvl="0" marL="457200" marR="0" rtl="0" algn="l">
              <a:lnSpc>
                <a:spcPct val="150000"/>
              </a:lnSpc>
              <a:spcBef>
                <a:spcPts val="0"/>
              </a:spcBef>
              <a:spcAft>
                <a:spcPts val="0"/>
              </a:spcAft>
              <a:buSzPts val="1800"/>
              <a:buChar char="●"/>
            </a:pPr>
            <a:r>
              <a:rPr lang="en"/>
              <a:t>What is Lumen? Is it an LLM?</a:t>
            </a:r>
            <a:endParaRPr/>
          </a:p>
          <a:p>
            <a:pPr indent="-342900" lvl="0" marL="457200" marR="0" rtl="0" algn="l">
              <a:lnSpc>
                <a:spcPct val="150000"/>
              </a:lnSpc>
              <a:spcBef>
                <a:spcPts val="0"/>
              </a:spcBef>
              <a:spcAft>
                <a:spcPts val="0"/>
              </a:spcAft>
              <a:buSzPts val="1800"/>
              <a:buChar char="●"/>
            </a:pPr>
            <a:r>
              <a:rPr lang="en"/>
              <a:t>What are some differences in a text prediction model on a phone and an LLM?</a:t>
            </a:r>
            <a:endParaRPr/>
          </a:p>
        </p:txBody>
      </p:sp>
      <p:sp>
        <p:nvSpPr>
          <p:cNvPr id="79" name="Google Shape;79;p15"/>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6" name="Shape 316"/>
        <p:cNvGrpSpPr/>
        <p:nvPr/>
      </p:nvGrpSpPr>
      <p:grpSpPr>
        <a:xfrm>
          <a:off x="0" y="0"/>
          <a:ext cx="0" cy="0"/>
          <a:chOff x="0" y="0"/>
          <a:chExt cx="0" cy="0"/>
        </a:xfrm>
      </p:grpSpPr>
      <p:sp>
        <p:nvSpPr>
          <p:cNvPr id="317" name="Google Shape;317;p42"/>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AI in the Real World: Entertainment</a:t>
            </a:r>
            <a:endParaRPr/>
          </a:p>
        </p:txBody>
      </p:sp>
      <p:sp>
        <p:nvSpPr>
          <p:cNvPr id="318" name="Google Shape;318;p42"/>
          <p:cNvSpPr txBox="1"/>
          <p:nvPr>
            <p:ph idx="1" type="body"/>
          </p:nvPr>
        </p:nvSpPr>
        <p:spPr>
          <a:xfrm>
            <a:off x="311700" y="1152475"/>
            <a:ext cx="6260400" cy="39114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b="1" lang="en" sz="1400"/>
              <a:t>Music</a:t>
            </a:r>
            <a:r>
              <a:rPr lang="en" sz="1400"/>
              <a:t>: </a:t>
            </a:r>
            <a:r>
              <a:rPr lang="en" sz="1400"/>
              <a:t>Tools like </a:t>
            </a:r>
            <a:r>
              <a:rPr i="1" lang="en" sz="1400"/>
              <a:t>Suno </a:t>
            </a:r>
            <a:r>
              <a:rPr lang="en" sz="1400"/>
              <a:t>can write and produce full songs from text. </a:t>
            </a:r>
            <a:r>
              <a:rPr i="1" lang="en" sz="1400"/>
              <a:t>Spotify </a:t>
            </a:r>
            <a:r>
              <a:rPr lang="en" sz="1400"/>
              <a:t>analyses your listening to build you playlists.</a:t>
            </a:r>
            <a:endParaRPr sz="1400"/>
          </a:p>
          <a:p>
            <a:pPr indent="0" lvl="0" marL="0" rtl="0" algn="l">
              <a:lnSpc>
                <a:spcPct val="150000"/>
              </a:lnSpc>
              <a:spcBef>
                <a:spcPts val="1000"/>
              </a:spcBef>
              <a:spcAft>
                <a:spcPts val="0"/>
              </a:spcAft>
              <a:buNone/>
            </a:pPr>
            <a:r>
              <a:rPr b="1" lang="en" sz="1400"/>
              <a:t>Games:</a:t>
            </a:r>
            <a:r>
              <a:rPr lang="en" sz="1400"/>
              <a:t> Game characters (NPCs) use AI to react dynamically. AI tools write game code.</a:t>
            </a:r>
            <a:endParaRPr sz="1400"/>
          </a:p>
          <a:p>
            <a:pPr indent="0" lvl="0" marL="0" rtl="0" algn="l">
              <a:lnSpc>
                <a:spcPct val="150000"/>
              </a:lnSpc>
              <a:spcBef>
                <a:spcPts val="1000"/>
              </a:spcBef>
              <a:spcAft>
                <a:spcPts val="0"/>
              </a:spcAft>
              <a:buNone/>
            </a:pPr>
            <a:r>
              <a:rPr b="1" lang="en" sz="1400"/>
              <a:t>Movies</a:t>
            </a:r>
            <a:r>
              <a:rPr lang="en" sz="1400"/>
              <a:t>:</a:t>
            </a:r>
            <a:r>
              <a:rPr lang="en" sz="1400"/>
              <a:t> Hollywood uses AI for de-ageing actors, dubbing films into new languages and generating digital crowds. Open AI’s </a:t>
            </a:r>
            <a:r>
              <a:rPr i="1" lang="en" sz="1400"/>
              <a:t>Sora </a:t>
            </a:r>
            <a:r>
              <a:rPr lang="en" sz="1400"/>
              <a:t>can generate entire video clips from text.</a:t>
            </a:r>
            <a:endParaRPr sz="1400"/>
          </a:p>
          <a:p>
            <a:pPr indent="0" lvl="0" marL="0" rtl="0" algn="l">
              <a:lnSpc>
                <a:spcPct val="150000"/>
              </a:lnSpc>
              <a:spcBef>
                <a:spcPts val="1000"/>
              </a:spcBef>
              <a:spcAft>
                <a:spcPts val="0"/>
              </a:spcAft>
              <a:buNone/>
            </a:pPr>
            <a:r>
              <a:rPr b="1" lang="en" sz="1400"/>
              <a:t>Recommendations</a:t>
            </a:r>
            <a:r>
              <a:rPr lang="en" sz="1400"/>
              <a:t>: </a:t>
            </a:r>
            <a:r>
              <a:rPr i="1" lang="en" sz="1400"/>
              <a:t>Netflix </a:t>
            </a:r>
            <a:r>
              <a:rPr lang="en" sz="1400"/>
              <a:t>and </a:t>
            </a:r>
            <a:r>
              <a:rPr i="1" lang="en" sz="1400"/>
              <a:t>Youtube </a:t>
            </a:r>
            <a:r>
              <a:rPr lang="en" sz="1400"/>
              <a:t>use AI to pick what you see next based on your data to keep you watching as long as possible.</a:t>
            </a:r>
            <a:endParaRPr sz="1400"/>
          </a:p>
          <a:p>
            <a:pPr indent="0" lvl="0" marL="0" rtl="0" algn="l">
              <a:lnSpc>
                <a:spcPct val="150000"/>
              </a:lnSpc>
              <a:spcBef>
                <a:spcPts val="1000"/>
              </a:spcBef>
              <a:spcAft>
                <a:spcPts val="0"/>
              </a:spcAft>
              <a:buNone/>
            </a:pPr>
            <a:r>
              <a:rPr b="1" lang="en" sz="1400"/>
              <a:t>AI Art</a:t>
            </a:r>
            <a:r>
              <a:rPr lang="en" sz="1400"/>
              <a:t>: </a:t>
            </a:r>
            <a:r>
              <a:rPr lang="en" sz="1400"/>
              <a:t>Tools like </a:t>
            </a:r>
            <a:r>
              <a:rPr i="1" lang="en" sz="1400"/>
              <a:t>Midjourney </a:t>
            </a:r>
            <a:r>
              <a:rPr lang="en" sz="1400"/>
              <a:t>and</a:t>
            </a:r>
            <a:r>
              <a:rPr i="1" lang="en" sz="1400"/>
              <a:t> DALL-E let anyone create art from text</a:t>
            </a:r>
            <a:endParaRPr i="1" sz="1400"/>
          </a:p>
          <a:p>
            <a:pPr indent="0" lvl="0" marL="0" rtl="0" algn="l">
              <a:spcBef>
                <a:spcPts val="1000"/>
              </a:spcBef>
              <a:spcAft>
                <a:spcPts val="0"/>
              </a:spcAft>
              <a:buNone/>
            </a:pPr>
            <a:r>
              <a:t/>
            </a:r>
            <a:endParaRPr/>
          </a:p>
          <a:p>
            <a:pPr indent="0" lvl="0" marL="0" rtl="0" algn="l">
              <a:spcBef>
                <a:spcPts val="1600"/>
              </a:spcBef>
              <a:spcAft>
                <a:spcPts val="0"/>
              </a:spcAft>
              <a:buNone/>
            </a:pPr>
            <a:r>
              <a:t/>
            </a:r>
            <a:endParaRPr/>
          </a:p>
          <a:p>
            <a:pPr indent="0" lvl="0" marL="0" rtl="0" algn="l">
              <a:spcBef>
                <a:spcPts val="1600"/>
              </a:spcBef>
              <a:spcAft>
                <a:spcPts val="0"/>
              </a:spcAft>
              <a:buNone/>
            </a:pPr>
            <a:r>
              <a:t/>
            </a:r>
            <a:endParaRPr/>
          </a:p>
          <a:p>
            <a:pPr indent="0" lvl="0" marL="0" rtl="0" algn="l">
              <a:spcBef>
                <a:spcPts val="1600"/>
              </a:spcBef>
              <a:spcAft>
                <a:spcPts val="1600"/>
              </a:spcAft>
              <a:buNone/>
            </a:pPr>
            <a:r>
              <a:t/>
            </a:r>
            <a:endParaRPr/>
          </a:p>
        </p:txBody>
      </p:sp>
      <p:pic>
        <p:nvPicPr>
          <p:cNvPr id="319" name="Google Shape;319;p42" title="google-deepmind-pLh_n9pnRhw-unsplash.jpg"/>
          <p:cNvPicPr preferRelativeResize="0"/>
          <p:nvPr/>
        </p:nvPicPr>
        <p:blipFill>
          <a:blip r:embed="rId3">
            <a:alphaModFix/>
          </a:blip>
          <a:stretch>
            <a:fillRect/>
          </a:stretch>
        </p:blipFill>
        <p:spPr>
          <a:xfrm>
            <a:off x="6478375" y="1170125"/>
            <a:ext cx="2513224" cy="2513224"/>
          </a:xfrm>
          <a:prstGeom prst="rect">
            <a:avLst/>
          </a:prstGeom>
          <a:noFill/>
          <a:ln cap="flat" cmpd="sng" w="9525">
            <a:solidFill>
              <a:schemeClr val="accent2"/>
            </a:solidFill>
            <a:prstDash val="solid"/>
            <a:round/>
            <a:headEnd len="sm" w="sm" type="none"/>
            <a:tailEnd len="sm" w="sm" type="none"/>
          </a:ln>
        </p:spPr>
      </p:pic>
      <p:sp>
        <p:nvSpPr>
          <p:cNvPr id="320" name="Google Shape;320;p42"/>
          <p:cNvSpPr txBox="1"/>
          <p:nvPr/>
        </p:nvSpPr>
        <p:spPr>
          <a:xfrm>
            <a:off x="6478375" y="3683350"/>
            <a:ext cx="2513100" cy="685500"/>
          </a:xfrm>
          <a:prstGeom prst="rect">
            <a:avLst/>
          </a:prstGeom>
          <a:solidFill>
            <a:schemeClr val="lt2"/>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100">
                <a:solidFill>
                  <a:schemeClr val="lt1"/>
                </a:solidFill>
                <a:latin typeface="Inter"/>
                <a:ea typeface="Inter"/>
                <a:cs typeface="Inter"/>
                <a:sym typeface="Inter"/>
              </a:rPr>
              <a:t>AI art describing weather prediction by</a:t>
            </a:r>
            <a:r>
              <a:rPr lang="en" sz="1100">
                <a:solidFill>
                  <a:schemeClr val="lt1"/>
                </a:solidFill>
                <a:uFill>
                  <a:noFill/>
                </a:uFill>
                <a:latin typeface="Inter"/>
                <a:ea typeface="Inter"/>
                <a:cs typeface="Inter"/>
                <a:sym typeface="Inter"/>
                <a:hlinkClick r:id="rId4">
                  <a:extLst>
                    <a:ext uri="{A12FA001-AC4F-418D-AE19-62706E023703}">
                      <ahyp:hlinkClr val="tx"/>
                    </a:ext>
                  </a:extLst>
                </a:hlinkClick>
              </a:rPr>
              <a:t> </a:t>
            </a:r>
            <a:r>
              <a:rPr lang="en" sz="1100" u="sng">
                <a:solidFill>
                  <a:schemeClr val="lt1"/>
                </a:solidFill>
                <a:latin typeface="Inter"/>
                <a:ea typeface="Inter"/>
                <a:cs typeface="Inter"/>
                <a:sym typeface="Inter"/>
                <a:hlinkClick r:id="rId5">
                  <a:extLst>
                    <a:ext uri="{A12FA001-AC4F-418D-AE19-62706E023703}">
                      <ahyp:hlinkClr val="tx"/>
                    </a:ext>
                  </a:extLst>
                </a:hlinkClick>
              </a:rPr>
              <a:t>Google DeepMind</a:t>
            </a:r>
            <a:r>
              <a:rPr lang="en" sz="1100">
                <a:solidFill>
                  <a:schemeClr val="lt1"/>
                </a:solidFill>
                <a:latin typeface="Inter"/>
                <a:ea typeface="Inter"/>
                <a:cs typeface="Inter"/>
                <a:sym typeface="Inter"/>
              </a:rPr>
              <a:t> on</a:t>
            </a:r>
            <a:r>
              <a:rPr lang="en" sz="1100">
                <a:solidFill>
                  <a:schemeClr val="lt1"/>
                </a:solidFill>
                <a:uFill>
                  <a:noFill/>
                </a:uFill>
                <a:latin typeface="Inter"/>
                <a:ea typeface="Inter"/>
                <a:cs typeface="Inter"/>
                <a:sym typeface="Inter"/>
                <a:hlinkClick r:id="rId6">
                  <a:extLst>
                    <a:ext uri="{A12FA001-AC4F-418D-AE19-62706E023703}">
                      <ahyp:hlinkClr val="tx"/>
                    </a:ext>
                  </a:extLst>
                </a:hlinkClick>
              </a:rPr>
              <a:t> </a:t>
            </a:r>
            <a:r>
              <a:rPr lang="en" sz="1100" u="sng">
                <a:solidFill>
                  <a:schemeClr val="lt1"/>
                </a:solidFill>
                <a:latin typeface="Inter"/>
                <a:ea typeface="Inter"/>
                <a:cs typeface="Inter"/>
                <a:sym typeface="Inter"/>
                <a:hlinkClick r:id="rId7">
                  <a:extLst>
                    <a:ext uri="{A12FA001-AC4F-418D-AE19-62706E023703}">
                      <ahyp:hlinkClr val="tx"/>
                    </a:ext>
                  </a:extLst>
                </a:hlinkClick>
              </a:rPr>
              <a:t>Unsplash</a:t>
            </a:r>
            <a:endParaRPr sz="1100">
              <a:solidFill>
                <a:schemeClr val="lt1"/>
              </a:solidFill>
              <a:latin typeface="Inter"/>
              <a:ea typeface="Inter"/>
              <a:cs typeface="Inter"/>
              <a:sym typeface="Inte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4" name="Shape 324"/>
        <p:cNvGrpSpPr/>
        <p:nvPr/>
      </p:nvGrpSpPr>
      <p:grpSpPr>
        <a:xfrm>
          <a:off x="0" y="0"/>
          <a:ext cx="0" cy="0"/>
          <a:chOff x="0" y="0"/>
          <a:chExt cx="0" cy="0"/>
        </a:xfrm>
      </p:grpSpPr>
      <p:sp>
        <p:nvSpPr>
          <p:cNvPr id="325" name="Google Shape;325;p43"/>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AI in the Real World:</a:t>
            </a:r>
            <a:r>
              <a:rPr lang="en"/>
              <a:t> Health</a:t>
            </a:r>
            <a:endParaRPr/>
          </a:p>
        </p:txBody>
      </p:sp>
      <p:sp>
        <p:nvSpPr>
          <p:cNvPr id="326" name="Google Shape;326;p43"/>
          <p:cNvSpPr txBox="1"/>
          <p:nvPr>
            <p:ph idx="1" type="body"/>
          </p:nvPr>
        </p:nvSpPr>
        <p:spPr>
          <a:xfrm>
            <a:off x="311700" y="1152475"/>
            <a:ext cx="5415300" cy="34164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1600"/>
              <a:t>Early Disease Detection</a:t>
            </a:r>
            <a:r>
              <a:rPr lang="en" sz="1600"/>
              <a:t>:</a:t>
            </a:r>
            <a:r>
              <a:rPr lang="en" sz="1600"/>
              <a:t> AI scans X-rays and MRIs faster than humans, catching cancer and eye disease earlier.</a:t>
            </a:r>
            <a:br>
              <a:rPr lang="en" sz="1600"/>
            </a:br>
            <a:br>
              <a:rPr lang="en" sz="1600"/>
            </a:br>
            <a:r>
              <a:rPr b="1" lang="en" sz="1600"/>
              <a:t>Drug Discovery</a:t>
            </a:r>
            <a:r>
              <a:rPr lang="en" sz="1600"/>
              <a:t>: </a:t>
            </a:r>
            <a:r>
              <a:rPr lang="en" sz="1600"/>
              <a:t>AI helped design COVID vaccines faster than ever before. It can model proteins and predict which drug compounds might work.</a:t>
            </a:r>
            <a:br>
              <a:rPr lang="en" sz="1600"/>
            </a:br>
            <a:br>
              <a:rPr lang="en" sz="1600"/>
            </a:br>
            <a:r>
              <a:rPr b="1" lang="en" sz="1600"/>
              <a:t>Personalised Treatment: </a:t>
            </a:r>
            <a:r>
              <a:rPr lang="en" sz="1600"/>
              <a:t>AI analyses your medical history, genetics and lifestyle to help doctors choose the best treatment for you specifically.</a:t>
            </a:r>
            <a:endParaRPr sz="1400"/>
          </a:p>
          <a:p>
            <a:pPr indent="0" lvl="0" marL="0" rtl="0" algn="l">
              <a:spcBef>
                <a:spcPts val="1000"/>
              </a:spcBef>
              <a:spcAft>
                <a:spcPts val="0"/>
              </a:spcAft>
              <a:buNone/>
            </a:pPr>
            <a:r>
              <a:t/>
            </a:r>
            <a:endParaRPr/>
          </a:p>
          <a:p>
            <a:pPr indent="0" lvl="0" marL="0" rtl="0" algn="l">
              <a:spcBef>
                <a:spcPts val="1600"/>
              </a:spcBef>
              <a:spcAft>
                <a:spcPts val="0"/>
              </a:spcAft>
              <a:buNone/>
            </a:pPr>
            <a:r>
              <a:t/>
            </a:r>
            <a:endParaRPr/>
          </a:p>
          <a:p>
            <a:pPr indent="0" lvl="0" marL="0" rtl="0" algn="l">
              <a:spcBef>
                <a:spcPts val="1600"/>
              </a:spcBef>
              <a:spcAft>
                <a:spcPts val="0"/>
              </a:spcAft>
              <a:buNone/>
            </a:pPr>
            <a:r>
              <a:t/>
            </a:r>
            <a:endParaRPr/>
          </a:p>
          <a:p>
            <a:pPr indent="0" lvl="0" marL="0" rtl="0" algn="l">
              <a:spcBef>
                <a:spcPts val="1600"/>
              </a:spcBef>
              <a:spcAft>
                <a:spcPts val="1600"/>
              </a:spcAft>
              <a:buNone/>
            </a:pPr>
            <a:r>
              <a:t/>
            </a:r>
            <a:endParaRPr/>
          </a:p>
        </p:txBody>
      </p:sp>
      <p:pic>
        <p:nvPicPr>
          <p:cNvPr id="327" name="Google Shape;327;p43" title="accuray-5sDRGl2PrNM-unsplash.jpg"/>
          <p:cNvPicPr preferRelativeResize="0"/>
          <p:nvPr/>
        </p:nvPicPr>
        <p:blipFill>
          <a:blip r:embed="rId3">
            <a:alphaModFix/>
          </a:blip>
          <a:stretch>
            <a:fillRect/>
          </a:stretch>
        </p:blipFill>
        <p:spPr>
          <a:xfrm>
            <a:off x="5785950" y="1333000"/>
            <a:ext cx="3198100" cy="2131550"/>
          </a:xfrm>
          <a:prstGeom prst="rect">
            <a:avLst/>
          </a:prstGeom>
          <a:noFill/>
          <a:ln cap="flat" cmpd="sng" w="9525">
            <a:solidFill>
              <a:schemeClr val="accent2"/>
            </a:solidFill>
            <a:prstDash val="solid"/>
            <a:round/>
            <a:headEnd len="sm" w="sm" type="none"/>
            <a:tailEnd len="sm" w="sm" type="none"/>
          </a:ln>
        </p:spPr>
      </p:pic>
      <p:sp>
        <p:nvSpPr>
          <p:cNvPr id="328" name="Google Shape;328;p43"/>
          <p:cNvSpPr txBox="1"/>
          <p:nvPr/>
        </p:nvSpPr>
        <p:spPr>
          <a:xfrm>
            <a:off x="5785950" y="3464550"/>
            <a:ext cx="3198000" cy="405600"/>
          </a:xfrm>
          <a:prstGeom prst="rect">
            <a:avLst/>
          </a:prstGeom>
          <a:solidFill>
            <a:schemeClr val="lt2"/>
          </a:solid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sz="1100">
                <a:solidFill>
                  <a:schemeClr val="lt1"/>
                </a:solidFill>
                <a:latin typeface="Inter"/>
                <a:ea typeface="Inter"/>
                <a:cs typeface="Inter"/>
                <a:sym typeface="Inter"/>
              </a:rPr>
              <a:t>Photo by</a:t>
            </a:r>
            <a:r>
              <a:rPr lang="en" sz="1100">
                <a:solidFill>
                  <a:schemeClr val="lt1"/>
                </a:solidFill>
                <a:uFill>
                  <a:noFill/>
                </a:uFill>
                <a:latin typeface="Inter"/>
                <a:ea typeface="Inter"/>
                <a:cs typeface="Inter"/>
                <a:sym typeface="Inter"/>
                <a:hlinkClick r:id="rId4">
                  <a:extLst>
                    <a:ext uri="{A12FA001-AC4F-418D-AE19-62706E023703}">
                      <ahyp:hlinkClr val="tx"/>
                    </a:ext>
                  </a:extLst>
                </a:hlinkClick>
              </a:rPr>
              <a:t> </a:t>
            </a:r>
            <a:r>
              <a:rPr lang="en" sz="1100" u="sng">
                <a:solidFill>
                  <a:schemeClr val="lt1"/>
                </a:solidFill>
                <a:latin typeface="Inter"/>
                <a:ea typeface="Inter"/>
                <a:cs typeface="Inter"/>
                <a:sym typeface="Inter"/>
                <a:hlinkClick r:id="rId5">
                  <a:extLst>
                    <a:ext uri="{A12FA001-AC4F-418D-AE19-62706E023703}">
                      <ahyp:hlinkClr val="tx"/>
                    </a:ext>
                  </a:extLst>
                </a:hlinkClick>
              </a:rPr>
              <a:t>Accuray</a:t>
            </a:r>
            <a:r>
              <a:rPr lang="en" sz="1100">
                <a:solidFill>
                  <a:schemeClr val="lt1"/>
                </a:solidFill>
                <a:latin typeface="Inter"/>
                <a:ea typeface="Inter"/>
                <a:cs typeface="Inter"/>
                <a:sym typeface="Inter"/>
              </a:rPr>
              <a:t> on</a:t>
            </a:r>
            <a:r>
              <a:rPr lang="en" sz="1100">
                <a:solidFill>
                  <a:schemeClr val="lt1"/>
                </a:solidFill>
                <a:uFill>
                  <a:noFill/>
                </a:uFill>
                <a:latin typeface="Inter"/>
                <a:ea typeface="Inter"/>
                <a:cs typeface="Inter"/>
                <a:sym typeface="Inter"/>
                <a:hlinkClick r:id="rId6">
                  <a:extLst>
                    <a:ext uri="{A12FA001-AC4F-418D-AE19-62706E023703}">
                      <ahyp:hlinkClr val="tx"/>
                    </a:ext>
                  </a:extLst>
                </a:hlinkClick>
              </a:rPr>
              <a:t> </a:t>
            </a:r>
            <a:r>
              <a:rPr lang="en" sz="1100" u="sng">
                <a:solidFill>
                  <a:schemeClr val="lt1"/>
                </a:solidFill>
                <a:latin typeface="Inter"/>
                <a:ea typeface="Inter"/>
                <a:cs typeface="Inter"/>
                <a:sym typeface="Inter"/>
                <a:hlinkClick r:id="rId7">
                  <a:extLst>
                    <a:ext uri="{A12FA001-AC4F-418D-AE19-62706E023703}">
                      <ahyp:hlinkClr val="tx"/>
                    </a:ext>
                  </a:extLst>
                </a:hlinkClick>
              </a:rPr>
              <a:t>Unsplash</a:t>
            </a:r>
            <a:endParaRPr sz="1800">
              <a:solidFill>
                <a:schemeClr val="lt1"/>
              </a:solidFill>
              <a:latin typeface="Inter"/>
              <a:ea typeface="Inter"/>
              <a:cs typeface="Inter"/>
              <a:sym typeface="Inte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2" name="Shape 332"/>
        <p:cNvGrpSpPr/>
        <p:nvPr/>
      </p:nvGrpSpPr>
      <p:grpSpPr>
        <a:xfrm>
          <a:off x="0" y="0"/>
          <a:ext cx="0" cy="0"/>
          <a:chOff x="0" y="0"/>
          <a:chExt cx="0" cy="0"/>
        </a:xfrm>
      </p:grpSpPr>
      <p:sp>
        <p:nvSpPr>
          <p:cNvPr id="333" name="Google Shape;333;p44"/>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AI in the Real World: Sport</a:t>
            </a:r>
            <a:endParaRPr/>
          </a:p>
        </p:txBody>
      </p:sp>
      <p:sp>
        <p:nvSpPr>
          <p:cNvPr id="334" name="Google Shape;334;p44"/>
          <p:cNvSpPr txBox="1"/>
          <p:nvPr>
            <p:ph idx="1" type="body"/>
          </p:nvPr>
        </p:nvSpPr>
        <p:spPr>
          <a:xfrm>
            <a:off x="311700" y="1060509"/>
            <a:ext cx="8267100" cy="7806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lang="en" sz="1400"/>
              <a:t>AI h</a:t>
            </a:r>
            <a:r>
              <a:rPr lang="en" sz="1400"/>
              <a:t>elps coaches predict player performance by looking at data like speed, heart rate and movement. It can also analyse game footage to spot strengths, weaknesses and identify better tactics.</a:t>
            </a:r>
            <a:endParaRPr/>
          </a:p>
          <a:p>
            <a:pPr indent="0" lvl="0" marL="0" rtl="0" algn="l">
              <a:spcBef>
                <a:spcPts val="1000"/>
              </a:spcBef>
              <a:spcAft>
                <a:spcPts val="0"/>
              </a:spcAft>
              <a:buNone/>
            </a:pPr>
            <a:r>
              <a:t/>
            </a:r>
            <a:endParaRPr/>
          </a:p>
          <a:p>
            <a:pPr indent="0" lvl="0" marL="0" rtl="0" algn="l">
              <a:spcBef>
                <a:spcPts val="1600"/>
              </a:spcBef>
              <a:spcAft>
                <a:spcPts val="0"/>
              </a:spcAft>
              <a:buNone/>
            </a:pPr>
            <a:r>
              <a:t/>
            </a:r>
            <a:endParaRPr/>
          </a:p>
          <a:p>
            <a:pPr indent="0" lvl="0" marL="0" rtl="0" algn="l">
              <a:spcBef>
                <a:spcPts val="1600"/>
              </a:spcBef>
              <a:spcAft>
                <a:spcPts val="1600"/>
              </a:spcAft>
              <a:buNone/>
            </a:pPr>
            <a:r>
              <a:t/>
            </a:r>
            <a:endParaRPr/>
          </a:p>
        </p:txBody>
      </p:sp>
      <p:sp>
        <p:nvSpPr>
          <p:cNvPr id="335" name="Google Shape;335;p44"/>
          <p:cNvSpPr txBox="1"/>
          <p:nvPr/>
        </p:nvSpPr>
        <p:spPr>
          <a:xfrm>
            <a:off x="5595025" y="2612875"/>
            <a:ext cx="3093300" cy="1109100"/>
          </a:xfrm>
          <a:prstGeom prst="rect">
            <a:avLst/>
          </a:prstGeom>
          <a:solidFill>
            <a:srgbClr val="F1F1F1"/>
          </a:solidFill>
          <a:ln cap="flat" cmpd="sng" w="9525">
            <a:solidFill>
              <a:srgbClr val="D9D9D9"/>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2"/>
                </a:solidFill>
                <a:latin typeface="Nunito"/>
                <a:ea typeface="Nunito"/>
                <a:cs typeface="Nunito"/>
                <a:sym typeface="Nunito"/>
              </a:rPr>
              <a:t>Did you know?</a:t>
            </a:r>
            <a:br>
              <a:rPr lang="en">
                <a:solidFill>
                  <a:schemeClr val="dk2"/>
                </a:solidFill>
                <a:latin typeface="Nunito"/>
                <a:ea typeface="Nunito"/>
                <a:cs typeface="Nunito"/>
                <a:sym typeface="Nunito"/>
              </a:rPr>
            </a:br>
            <a:r>
              <a:rPr lang="en">
                <a:solidFill>
                  <a:schemeClr val="dk2"/>
                </a:solidFill>
                <a:latin typeface="Nunito"/>
                <a:ea typeface="Nunito"/>
                <a:cs typeface="Nunito"/>
                <a:sym typeface="Nunito"/>
              </a:rPr>
              <a:t>Most major Australian NRL and AFL teams use AI tools to optimise their team performance.</a:t>
            </a:r>
            <a:endParaRPr>
              <a:solidFill>
                <a:schemeClr val="dk2"/>
              </a:solidFill>
              <a:latin typeface="Nunito"/>
              <a:ea typeface="Nunito"/>
              <a:cs typeface="Nunito"/>
              <a:sym typeface="Nunito"/>
            </a:endParaRPr>
          </a:p>
        </p:txBody>
      </p:sp>
      <p:pic>
        <p:nvPicPr>
          <p:cNvPr descr="Never miss a moment with the latest news, trending stories and highlights to bring you closer to your favorite players and teams.&#10;Download now ➡ https://nba.smart.link/NBAApp-YTDes&#10;&#10;Subscribe to the NBA: https://on.nba.com/2JX5gSN" id="336" name="Google Shape;336;p44" title="NBA Inside the Game powered by AWS">
            <a:hlinkClick r:id="rId3"/>
          </p:cNvPr>
          <p:cNvPicPr preferRelativeResize="0"/>
          <p:nvPr/>
        </p:nvPicPr>
        <p:blipFill>
          <a:blip r:embed="rId4">
            <a:alphaModFix/>
          </a:blip>
          <a:stretch>
            <a:fillRect/>
          </a:stretch>
        </p:blipFill>
        <p:spPr>
          <a:xfrm>
            <a:off x="660161" y="1867572"/>
            <a:ext cx="4395900" cy="2472699"/>
          </a:xfrm>
          <a:prstGeom prst="rect">
            <a:avLst/>
          </a:prstGeom>
          <a:noFill/>
          <a:ln cap="flat" cmpd="sng" w="9525">
            <a:solidFill>
              <a:schemeClr val="accent2"/>
            </a:solidFill>
            <a:prstDash val="solid"/>
            <a:round/>
            <a:headEnd len="sm" w="sm" type="none"/>
            <a:tailEnd len="sm" w="sm" type="none"/>
          </a:ln>
        </p:spPr>
      </p:pic>
      <p:sp>
        <p:nvSpPr>
          <p:cNvPr id="337" name="Google Shape;337;p44"/>
          <p:cNvSpPr txBox="1"/>
          <p:nvPr>
            <p:ph idx="1" type="body"/>
          </p:nvPr>
        </p:nvSpPr>
        <p:spPr>
          <a:xfrm>
            <a:off x="657068" y="4340275"/>
            <a:ext cx="4395900" cy="420900"/>
          </a:xfrm>
          <a:prstGeom prst="rect">
            <a:avLst/>
          </a:prstGeom>
          <a:solidFill>
            <a:schemeClr val="lt2"/>
          </a:solidFill>
          <a:ln cap="flat" cmpd="sng" w="9525">
            <a:solidFill>
              <a:schemeClr val="accent2"/>
            </a:solidFill>
            <a:prstDash val="solid"/>
            <a:round/>
            <a:headEnd len="sm" w="sm" type="none"/>
            <a:tailEnd len="sm" w="sm" type="none"/>
          </a:ln>
        </p:spPr>
        <p:txBody>
          <a:bodyPr anchorCtr="0" anchor="t" bIns="91425" lIns="91425" spcFirstLastPara="1" rIns="91425" wrap="square" tIns="91425">
            <a:noAutofit/>
          </a:bodyPr>
          <a:lstStyle/>
          <a:p>
            <a:pPr indent="0" lvl="0" marL="0" rtl="0" algn="ctr">
              <a:lnSpc>
                <a:spcPct val="150000"/>
              </a:lnSpc>
              <a:spcBef>
                <a:spcPts val="0"/>
              </a:spcBef>
              <a:spcAft>
                <a:spcPts val="0"/>
              </a:spcAft>
              <a:buNone/>
            </a:pPr>
            <a:r>
              <a:rPr lang="en" sz="1100">
                <a:solidFill>
                  <a:schemeClr val="lt1"/>
                </a:solidFill>
                <a:latin typeface="Inter"/>
                <a:ea typeface="Inter"/>
                <a:cs typeface="Inter"/>
                <a:sym typeface="Inter"/>
              </a:rPr>
              <a:t>NBA Inside the Game Powered by AWS. Source: </a:t>
            </a:r>
            <a:r>
              <a:rPr lang="en" sz="1100" u="sng">
                <a:solidFill>
                  <a:schemeClr val="lt1"/>
                </a:solidFill>
                <a:latin typeface="Inter"/>
                <a:ea typeface="Inter"/>
                <a:cs typeface="Inter"/>
                <a:sym typeface="Inter"/>
                <a:hlinkClick r:id="rId5">
                  <a:extLst>
                    <a:ext uri="{A12FA001-AC4F-418D-AE19-62706E023703}">
                      <ahyp:hlinkClr val="tx"/>
                    </a:ext>
                  </a:extLst>
                </a:hlinkClick>
              </a:rPr>
              <a:t>YouTube</a:t>
            </a:r>
            <a:r>
              <a:rPr lang="en" sz="1100">
                <a:solidFill>
                  <a:schemeClr val="lt1"/>
                </a:solidFill>
                <a:latin typeface="Inter"/>
                <a:ea typeface="Inter"/>
                <a:cs typeface="Inter"/>
                <a:sym typeface="Inter"/>
              </a:rPr>
              <a:t> </a:t>
            </a:r>
            <a:endParaRPr sz="1500">
              <a:solidFill>
                <a:schemeClr val="lt1"/>
              </a:solidFill>
              <a:latin typeface="Inter"/>
              <a:ea typeface="Inter"/>
              <a:cs typeface="Inter"/>
              <a:sym typeface="Inter"/>
            </a:endParaRPr>
          </a:p>
          <a:p>
            <a:pPr indent="0" lvl="0" marL="0" rtl="0" algn="l">
              <a:spcBef>
                <a:spcPts val="1000"/>
              </a:spcBef>
              <a:spcAft>
                <a:spcPts val="0"/>
              </a:spcAft>
              <a:buNone/>
            </a:pPr>
            <a:r>
              <a:t/>
            </a:r>
            <a:endParaRPr sz="1500"/>
          </a:p>
          <a:p>
            <a:pPr indent="0" lvl="0" marL="0" rtl="0" algn="l">
              <a:spcBef>
                <a:spcPts val="1600"/>
              </a:spcBef>
              <a:spcAft>
                <a:spcPts val="0"/>
              </a:spcAft>
              <a:buNone/>
            </a:pPr>
            <a:r>
              <a:t/>
            </a:r>
            <a:endParaRPr sz="1500"/>
          </a:p>
          <a:p>
            <a:pPr indent="0" lvl="0" marL="0" rtl="0" algn="l">
              <a:spcBef>
                <a:spcPts val="1600"/>
              </a:spcBef>
              <a:spcAft>
                <a:spcPts val="1600"/>
              </a:spcAft>
              <a:buNone/>
            </a:pPr>
            <a:r>
              <a:t/>
            </a:r>
            <a:endParaRPr sz="15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6"/>
                                        </p:tgtEl>
                                        <p:attrNameLst>
                                          <p:attrName>style.visibility</p:attrName>
                                        </p:attrNameLst>
                                      </p:cBhvr>
                                      <p:to>
                                        <p:strVal val="visible"/>
                                      </p:to>
                                    </p:set>
                                    <p:animEffect filter="fade" transition="in">
                                      <p:cBhvr>
                                        <p:cTn dur="1000"/>
                                        <p:tgtEl>
                                          <p:spTgt spid="33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1" name="Shape 341"/>
        <p:cNvGrpSpPr/>
        <p:nvPr/>
      </p:nvGrpSpPr>
      <p:grpSpPr>
        <a:xfrm>
          <a:off x="0" y="0"/>
          <a:ext cx="0" cy="0"/>
          <a:chOff x="0" y="0"/>
          <a:chExt cx="0" cy="0"/>
        </a:xfrm>
      </p:grpSpPr>
      <p:pic>
        <p:nvPicPr>
          <p:cNvPr id="342" name="Google Shape;342;p45" title="ChatGPT Image Apr 22, 2026, 11_41_00 AM.png"/>
          <p:cNvPicPr preferRelativeResize="0"/>
          <p:nvPr/>
        </p:nvPicPr>
        <p:blipFill>
          <a:blip r:embed="rId3">
            <a:alphaModFix/>
          </a:blip>
          <a:stretch>
            <a:fillRect/>
          </a:stretch>
        </p:blipFill>
        <p:spPr>
          <a:xfrm>
            <a:off x="1437563" y="482124"/>
            <a:ext cx="6268877" cy="4179251"/>
          </a:xfrm>
          <a:prstGeom prst="rect">
            <a:avLst/>
          </a:prstGeom>
          <a:noFill/>
          <a:ln>
            <a:noFill/>
          </a:ln>
        </p:spPr>
      </p:pic>
      <p:sp>
        <p:nvSpPr>
          <p:cNvPr id="343" name="Google Shape;343;p45"/>
          <p:cNvSpPr txBox="1"/>
          <p:nvPr/>
        </p:nvSpPr>
        <p:spPr>
          <a:xfrm>
            <a:off x="1437575" y="4661375"/>
            <a:ext cx="6268800" cy="317400"/>
          </a:xfrm>
          <a:prstGeom prst="rect">
            <a:avLst/>
          </a:prstGeom>
          <a:solidFill>
            <a:schemeClr val="lt2"/>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900">
                <a:solidFill>
                  <a:schemeClr val="lt1"/>
                </a:solidFill>
                <a:latin typeface="Inter"/>
                <a:ea typeface="Inter"/>
                <a:cs typeface="Inter"/>
                <a:sym typeface="Inter"/>
              </a:rPr>
              <a:t>Generated by ChatGPT</a:t>
            </a:r>
            <a:endParaRPr sz="900">
              <a:solidFill>
                <a:schemeClr val="lt1"/>
              </a:solidFill>
              <a:latin typeface="Inter"/>
              <a:ea typeface="Inter"/>
              <a:cs typeface="Inter"/>
              <a:sym typeface="Inte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7" name="Shape 347"/>
        <p:cNvGrpSpPr/>
        <p:nvPr/>
      </p:nvGrpSpPr>
      <p:grpSpPr>
        <a:xfrm>
          <a:off x="0" y="0"/>
          <a:ext cx="0" cy="0"/>
          <a:chOff x="0" y="0"/>
          <a:chExt cx="0" cy="0"/>
        </a:xfrm>
      </p:grpSpPr>
      <p:sp>
        <p:nvSpPr>
          <p:cNvPr id="348" name="Google Shape;348;p46"/>
          <p:cNvSpPr txBox="1"/>
          <p:nvPr>
            <p:ph type="title"/>
          </p:nvPr>
        </p:nvSpPr>
        <p:spPr>
          <a:xfrm>
            <a:off x="311700" y="445025"/>
            <a:ext cx="60684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Activity 2.06: Uses of AI</a:t>
            </a:r>
            <a:endParaRPr>
              <a:solidFill>
                <a:srgbClr val="25326F"/>
              </a:solidFill>
              <a:latin typeface="Francois One"/>
              <a:ea typeface="Francois One"/>
              <a:cs typeface="Francois One"/>
              <a:sym typeface="Francois One"/>
            </a:endParaRPr>
          </a:p>
        </p:txBody>
      </p:sp>
      <p:sp>
        <p:nvSpPr>
          <p:cNvPr id="349" name="Google Shape;349;p46"/>
          <p:cNvSpPr txBox="1"/>
          <p:nvPr>
            <p:ph idx="1" type="body"/>
          </p:nvPr>
        </p:nvSpPr>
        <p:spPr>
          <a:xfrm>
            <a:off x="311700" y="1152475"/>
            <a:ext cx="8520600" cy="3828300"/>
          </a:xfrm>
          <a:prstGeom prst="rect">
            <a:avLst/>
          </a:prstGeom>
        </p:spPr>
        <p:txBody>
          <a:bodyPr anchorCtr="0" anchor="t" bIns="91425" lIns="91425" spcFirstLastPara="1" rIns="91425" wrap="square" tIns="91425">
            <a:noAutofit/>
          </a:bodyPr>
          <a:lstStyle/>
          <a:p>
            <a:pPr indent="-342900" lvl="0" marL="457200" rtl="0" algn="l">
              <a:lnSpc>
                <a:spcPct val="150000"/>
              </a:lnSpc>
              <a:spcBef>
                <a:spcPts val="0"/>
              </a:spcBef>
              <a:spcAft>
                <a:spcPts val="0"/>
              </a:spcAft>
              <a:buSzPts val="1800"/>
              <a:buChar char="●"/>
            </a:pPr>
            <a:r>
              <a:rPr lang="en"/>
              <a:t>Complete </a:t>
            </a:r>
            <a:r>
              <a:rPr lang="en" u="sng">
                <a:solidFill>
                  <a:schemeClr val="hlink"/>
                </a:solidFill>
                <a:hlinkClick r:id="rId3"/>
              </a:rPr>
              <a:t>the activity on the platform</a:t>
            </a:r>
            <a:endParaRPr/>
          </a:p>
          <a:p>
            <a:pPr indent="-342900" lvl="0" marL="457200" rtl="0" algn="l">
              <a:lnSpc>
                <a:spcPct val="150000"/>
              </a:lnSpc>
              <a:spcBef>
                <a:spcPts val="0"/>
              </a:spcBef>
              <a:spcAft>
                <a:spcPts val="0"/>
              </a:spcAft>
              <a:buSzPts val="1800"/>
              <a:buChar char="●"/>
            </a:pPr>
            <a:r>
              <a:rPr lang="en"/>
              <a:t>Download the </a:t>
            </a:r>
            <a:r>
              <a:rPr lang="en" u="sng">
                <a:solidFill>
                  <a:schemeClr val="hlink"/>
                </a:solidFill>
                <a:hlinkClick r:id="rId4"/>
              </a:rPr>
              <a:t>worksheet here</a:t>
            </a:r>
            <a:endParaRPr/>
          </a:p>
        </p:txBody>
      </p:sp>
      <p:sp>
        <p:nvSpPr>
          <p:cNvPr id="350" name="Google Shape;350;p46"/>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351" name="Google Shape;351;p46"/>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5" name="Shape 355"/>
        <p:cNvGrpSpPr/>
        <p:nvPr/>
      </p:nvGrpSpPr>
      <p:grpSpPr>
        <a:xfrm>
          <a:off x="0" y="0"/>
          <a:ext cx="0" cy="0"/>
          <a:chOff x="0" y="0"/>
          <a:chExt cx="0" cy="0"/>
        </a:xfrm>
      </p:grpSpPr>
      <p:sp>
        <p:nvSpPr>
          <p:cNvPr id="356" name="Google Shape;356;p4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solidFill>
                  <a:schemeClr val="accent1"/>
                </a:solidFill>
              </a:rPr>
              <a:t>‹#›</a:t>
            </a:fld>
            <a:endParaRPr>
              <a:solidFill>
                <a:schemeClr val="accent1"/>
              </a:solidFill>
            </a:endParaRPr>
          </a:p>
        </p:txBody>
      </p:sp>
      <p:sp>
        <p:nvSpPr>
          <p:cNvPr id="357" name="Google Shape;357;p47"/>
          <p:cNvSpPr txBox="1"/>
          <p:nvPr>
            <p:ph idx="2" type="body"/>
          </p:nvPr>
        </p:nvSpPr>
        <p:spPr>
          <a:xfrm>
            <a:off x="4310700" y="724200"/>
            <a:ext cx="4551600" cy="3695100"/>
          </a:xfrm>
          <a:prstGeom prst="rect">
            <a:avLst/>
          </a:prstGeom>
        </p:spPr>
        <p:txBody>
          <a:bodyPr anchorCtr="0" anchor="ctr" bIns="91425" lIns="91425" spcFirstLastPara="1" rIns="91425" wrap="square" tIns="91425">
            <a:noAutofit/>
          </a:bodyPr>
          <a:lstStyle/>
          <a:p>
            <a:pPr indent="-336550" lvl="0" marL="914400" rtl="0" algn="l">
              <a:lnSpc>
                <a:spcPct val="100000"/>
              </a:lnSpc>
              <a:spcBef>
                <a:spcPts val="0"/>
              </a:spcBef>
              <a:spcAft>
                <a:spcPts val="0"/>
              </a:spcAft>
              <a:buSzPts val="1700"/>
              <a:buChar char="●"/>
            </a:pPr>
            <a:r>
              <a:rPr lang="en" sz="1700"/>
              <a:t>Be familiar with some different types of AI: predictive, classification and generative</a:t>
            </a:r>
            <a:endParaRPr sz="1700"/>
          </a:p>
          <a:p>
            <a:pPr indent="-336550" lvl="0" marL="914400" rtl="0" algn="l">
              <a:lnSpc>
                <a:spcPct val="100000"/>
              </a:lnSpc>
              <a:spcBef>
                <a:spcPts val="1000"/>
              </a:spcBef>
              <a:spcAft>
                <a:spcPts val="0"/>
              </a:spcAft>
              <a:buSzPts val="1700"/>
              <a:buChar char="●"/>
            </a:pPr>
            <a:r>
              <a:rPr lang="en" sz="1700"/>
              <a:t>Find it easier to recognise AI-generated images, audio and video </a:t>
            </a:r>
            <a:endParaRPr sz="1700"/>
          </a:p>
          <a:p>
            <a:pPr indent="-336550" lvl="0" marL="914400" rtl="0" algn="l">
              <a:lnSpc>
                <a:spcPct val="100000"/>
              </a:lnSpc>
              <a:spcBef>
                <a:spcPts val="1000"/>
              </a:spcBef>
              <a:spcAft>
                <a:spcPts val="0"/>
              </a:spcAft>
              <a:buSzPts val="1700"/>
              <a:buChar char="●"/>
            </a:pPr>
            <a:r>
              <a:rPr lang="en" sz="1700"/>
              <a:t>Understand embodied AI: how robots use vision and action in the real world, and why some simple human tasks are still hard for them</a:t>
            </a:r>
            <a:endParaRPr sz="1700"/>
          </a:p>
          <a:p>
            <a:pPr indent="-336550" lvl="0" marL="914400" rtl="0" algn="l">
              <a:lnSpc>
                <a:spcPct val="100000"/>
              </a:lnSpc>
              <a:spcBef>
                <a:spcPts val="1000"/>
              </a:spcBef>
              <a:spcAft>
                <a:spcPts val="1000"/>
              </a:spcAft>
              <a:buSzPts val="1700"/>
              <a:buChar char="●"/>
            </a:pPr>
            <a:r>
              <a:rPr lang="en" sz="1700"/>
              <a:t>Be able to describe how AI-generated content is used across sport, entertainment, business and health</a:t>
            </a:r>
            <a:endParaRPr sz="1700"/>
          </a:p>
        </p:txBody>
      </p:sp>
      <p:sp>
        <p:nvSpPr>
          <p:cNvPr id="358" name="Google Shape;358;p47"/>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359" name="Google Shape;359;p47"/>
          <p:cNvSpPr txBox="1"/>
          <p:nvPr/>
        </p:nvSpPr>
        <p:spPr>
          <a:xfrm>
            <a:off x="265500" y="1233175"/>
            <a:ext cx="4045200" cy="14823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b="1" lang="en" sz="4200">
                <a:solidFill>
                  <a:srgbClr val="0D4247"/>
                </a:solidFill>
                <a:latin typeface="Space Grotesk"/>
                <a:ea typeface="Space Grotesk"/>
                <a:cs typeface="Space Grotesk"/>
                <a:sym typeface="Space Grotesk"/>
              </a:rPr>
              <a:t>Summary</a:t>
            </a:r>
            <a:endParaRPr b="1" sz="4200">
              <a:solidFill>
                <a:srgbClr val="25326F"/>
              </a:solidFill>
              <a:latin typeface="Francois One"/>
              <a:ea typeface="Francois One"/>
              <a:cs typeface="Francois One"/>
              <a:sym typeface="Francois One"/>
            </a:endParaRPr>
          </a:p>
        </p:txBody>
      </p:sp>
      <p:pic>
        <p:nvPicPr>
          <p:cNvPr id="360" name="Google Shape;360;p47"/>
          <p:cNvPicPr preferRelativeResize="0"/>
          <p:nvPr/>
        </p:nvPicPr>
        <p:blipFill>
          <a:blip r:embed="rId3">
            <a:alphaModFix/>
          </a:blip>
          <a:stretch>
            <a:fillRect/>
          </a:stretch>
        </p:blipFill>
        <p:spPr>
          <a:xfrm>
            <a:off x="349200" y="651975"/>
            <a:ext cx="1287800" cy="1287800"/>
          </a:xfrm>
          <a:prstGeom prst="rect">
            <a:avLst/>
          </a:prstGeom>
          <a:noFill/>
          <a:ln>
            <a:noFill/>
          </a:ln>
        </p:spPr>
      </p:pic>
      <p:sp>
        <p:nvSpPr>
          <p:cNvPr id="361" name="Google Shape;361;p47"/>
          <p:cNvSpPr txBox="1"/>
          <p:nvPr/>
        </p:nvSpPr>
        <p:spPr>
          <a:xfrm>
            <a:off x="265500" y="2803075"/>
            <a:ext cx="4045200" cy="1235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100">
                <a:solidFill>
                  <a:srgbClr val="1A1511"/>
                </a:solidFill>
                <a:latin typeface="Nunito Light"/>
                <a:ea typeface="Nunito Light"/>
                <a:cs typeface="Nunito Light"/>
                <a:sym typeface="Nunito Light"/>
              </a:rPr>
              <a:t>You should now be able to: </a:t>
            </a:r>
            <a:endParaRPr sz="2100">
              <a:solidFill>
                <a:srgbClr val="1A1511"/>
              </a:solidFill>
              <a:latin typeface="Nunito Light"/>
              <a:ea typeface="Nunito Light"/>
              <a:cs typeface="Nunito Light"/>
              <a:sym typeface="Nunito Light"/>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FFFD"/>
        </a:solidFill>
      </p:bgPr>
    </p:bg>
    <p:spTree>
      <p:nvGrpSpPr>
        <p:cNvPr id="365" name="Shape 365"/>
        <p:cNvGrpSpPr/>
        <p:nvPr/>
      </p:nvGrpSpPr>
      <p:grpSpPr>
        <a:xfrm>
          <a:off x="0" y="0"/>
          <a:ext cx="0" cy="0"/>
          <a:chOff x="0" y="0"/>
          <a:chExt cx="0" cy="0"/>
        </a:xfrm>
      </p:grpSpPr>
      <p:sp>
        <p:nvSpPr>
          <p:cNvPr id="366" name="Google Shape;366;p48"/>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License Information</a:t>
            </a:r>
            <a:endParaRPr>
              <a:solidFill>
                <a:srgbClr val="25326F"/>
              </a:solidFill>
              <a:latin typeface="Francois One"/>
              <a:ea typeface="Francois One"/>
              <a:cs typeface="Francois One"/>
              <a:sym typeface="Francois One"/>
            </a:endParaRPr>
          </a:p>
        </p:txBody>
      </p:sp>
      <p:sp>
        <p:nvSpPr>
          <p:cNvPr id="367" name="Google Shape;367;p48"/>
          <p:cNvSpPr txBox="1"/>
          <p:nvPr>
            <p:ph idx="1" type="body"/>
          </p:nvPr>
        </p:nvSpPr>
        <p:spPr>
          <a:xfrm>
            <a:off x="311700" y="1152475"/>
            <a:ext cx="5906100" cy="34164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 sz="1400"/>
              <a:t>These </a:t>
            </a:r>
            <a:r>
              <a:rPr lang="en" sz="1400" u="sng">
                <a:solidFill>
                  <a:schemeClr val="hlink"/>
                </a:solidFill>
                <a:hlinkClick r:id="rId3"/>
              </a:rPr>
              <a:t>Tech Futures Australia</a:t>
            </a:r>
            <a:r>
              <a:rPr lang="en" sz="1400"/>
              <a:t> lessons plans, worksheets, and other materials were created by the Tech Futures Australia team. They are licensed under a </a:t>
            </a:r>
            <a:r>
              <a:rPr lang="en" sz="1400" u="sng">
                <a:solidFill>
                  <a:schemeClr val="hlink"/>
                </a:solidFill>
                <a:hlinkClick r:id="rId4"/>
              </a:rPr>
              <a:t>Creative Commons Attribution-ShareAlike 4.0 International License</a:t>
            </a:r>
            <a:r>
              <a:rPr lang="en" sz="1400"/>
              <a:t>.</a:t>
            </a:r>
            <a:endParaRPr sz="1000"/>
          </a:p>
        </p:txBody>
      </p:sp>
      <p:sp>
        <p:nvSpPr>
          <p:cNvPr id="368" name="Google Shape;368;p48"/>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369" name="Google Shape;369;p48"/>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6"/>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Different Types of AI</a:t>
            </a:r>
            <a:endParaRPr>
              <a:solidFill>
                <a:srgbClr val="25326F"/>
              </a:solidFill>
              <a:latin typeface="Francois One"/>
              <a:ea typeface="Francois One"/>
              <a:cs typeface="Francois One"/>
              <a:sym typeface="Francois One"/>
            </a:endParaRPr>
          </a:p>
        </p:txBody>
      </p:sp>
      <p:sp>
        <p:nvSpPr>
          <p:cNvPr id="85" name="Google Shape;85;p16"/>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86" name="Google Shape;86;p16"/>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87" name="Google Shape;87;p16"/>
          <p:cNvSpPr txBox="1"/>
          <p:nvPr/>
        </p:nvSpPr>
        <p:spPr>
          <a:xfrm>
            <a:off x="311700" y="1152475"/>
            <a:ext cx="8520600" cy="36255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lang="en" sz="1600">
                <a:solidFill>
                  <a:schemeClr val="dk1"/>
                </a:solidFill>
                <a:latin typeface="Nunito Light"/>
                <a:ea typeface="Nunito Light"/>
                <a:cs typeface="Nunito Light"/>
                <a:sym typeface="Nunito Light"/>
              </a:rPr>
              <a:t>It can be useful to think about different types of AI, which perform different tasks and are useful for different purposes.</a:t>
            </a:r>
            <a:endParaRPr sz="1600">
              <a:solidFill>
                <a:schemeClr val="dk1"/>
              </a:solidFill>
              <a:latin typeface="Nunito Light"/>
              <a:ea typeface="Nunito Light"/>
              <a:cs typeface="Nunito Light"/>
              <a:sym typeface="Nunito Light"/>
            </a:endParaRPr>
          </a:p>
          <a:p>
            <a:pPr indent="0" lvl="0" marL="0" rtl="0" algn="l">
              <a:lnSpc>
                <a:spcPct val="150000"/>
              </a:lnSpc>
              <a:spcBef>
                <a:spcPts val="1600"/>
              </a:spcBef>
              <a:spcAft>
                <a:spcPts val="0"/>
              </a:spcAft>
              <a:buNone/>
            </a:pPr>
            <a:r>
              <a:rPr lang="en" sz="1600">
                <a:solidFill>
                  <a:schemeClr val="dk1"/>
                </a:solidFill>
                <a:latin typeface="Nunito Light"/>
                <a:ea typeface="Nunito Light"/>
                <a:cs typeface="Nunito Light"/>
                <a:sym typeface="Nunito Light"/>
              </a:rPr>
              <a:t>Classification AI: sorting some data into different categories -  like whether an email is </a:t>
            </a:r>
            <a:r>
              <a:rPr i="1" lang="en" sz="1600">
                <a:solidFill>
                  <a:schemeClr val="dk1"/>
                </a:solidFill>
                <a:latin typeface="Nunito Light"/>
                <a:ea typeface="Nunito Light"/>
                <a:cs typeface="Nunito Light"/>
                <a:sym typeface="Nunito Light"/>
              </a:rPr>
              <a:t>Spam</a:t>
            </a:r>
            <a:r>
              <a:rPr lang="en" sz="1600">
                <a:solidFill>
                  <a:schemeClr val="dk1"/>
                </a:solidFill>
                <a:latin typeface="Nunito Light"/>
                <a:ea typeface="Nunito Light"/>
                <a:cs typeface="Nunito Light"/>
                <a:sym typeface="Nunito Light"/>
              </a:rPr>
              <a:t> or </a:t>
            </a:r>
            <a:r>
              <a:rPr i="1" lang="en" sz="1600">
                <a:solidFill>
                  <a:schemeClr val="dk1"/>
                </a:solidFill>
                <a:latin typeface="Nunito Light"/>
                <a:ea typeface="Nunito Light"/>
                <a:cs typeface="Nunito Light"/>
                <a:sym typeface="Nunito Light"/>
              </a:rPr>
              <a:t>Not Spam</a:t>
            </a:r>
            <a:endParaRPr i="1" sz="1600">
              <a:solidFill>
                <a:schemeClr val="dk1"/>
              </a:solidFill>
              <a:latin typeface="Nunito Light"/>
              <a:ea typeface="Nunito Light"/>
              <a:cs typeface="Nunito Light"/>
              <a:sym typeface="Nunito Light"/>
            </a:endParaRPr>
          </a:p>
          <a:p>
            <a:pPr indent="0" lvl="0" marL="0" rtl="0" algn="l">
              <a:lnSpc>
                <a:spcPct val="150000"/>
              </a:lnSpc>
              <a:spcBef>
                <a:spcPts val="1600"/>
              </a:spcBef>
              <a:spcAft>
                <a:spcPts val="0"/>
              </a:spcAft>
              <a:buNone/>
            </a:pPr>
            <a:r>
              <a:rPr lang="en" sz="1600">
                <a:solidFill>
                  <a:schemeClr val="dk1"/>
                </a:solidFill>
                <a:latin typeface="Nunito Light"/>
                <a:ea typeface="Nunito Light"/>
                <a:cs typeface="Nunito Light"/>
                <a:sym typeface="Nunito Light"/>
              </a:rPr>
              <a:t>Predictive AI: gives a prediction (usually a number) by learning from past data - like predicting tomorrow's average temperature</a:t>
            </a:r>
            <a:endParaRPr sz="1600">
              <a:solidFill>
                <a:schemeClr val="dk1"/>
              </a:solidFill>
              <a:latin typeface="Nunito Light"/>
              <a:ea typeface="Nunito Light"/>
              <a:cs typeface="Nunito Light"/>
              <a:sym typeface="Nunito Light"/>
            </a:endParaRPr>
          </a:p>
          <a:p>
            <a:pPr indent="0" lvl="0" marL="0" rtl="0" algn="l">
              <a:lnSpc>
                <a:spcPct val="150000"/>
              </a:lnSpc>
              <a:spcBef>
                <a:spcPts val="1600"/>
              </a:spcBef>
              <a:spcAft>
                <a:spcPts val="0"/>
              </a:spcAft>
              <a:buNone/>
            </a:pPr>
            <a:r>
              <a:rPr lang="en" sz="1600">
                <a:solidFill>
                  <a:schemeClr val="dk1"/>
                </a:solidFill>
                <a:latin typeface="Nunito Light"/>
                <a:ea typeface="Nunito Light"/>
                <a:cs typeface="Nunito Light"/>
                <a:sym typeface="Nunito Light"/>
              </a:rPr>
              <a:t>Generative AI: generates new data - an LLM producing a poem or story. Our focus in this lesson.</a:t>
            </a:r>
            <a:endParaRPr sz="1600">
              <a:solidFill>
                <a:schemeClr val="dk1"/>
              </a:solidFill>
              <a:latin typeface="Nunito Light"/>
              <a:ea typeface="Nunito Light"/>
              <a:cs typeface="Nunito Light"/>
              <a:sym typeface="Nunito Light"/>
            </a:endParaRPr>
          </a:p>
          <a:p>
            <a:pPr indent="0" lvl="0" marL="0" rtl="0" algn="l">
              <a:lnSpc>
                <a:spcPct val="150000"/>
              </a:lnSpc>
              <a:spcBef>
                <a:spcPts val="1600"/>
              </a:spcBef>
              <a:spcAft>
                <a:spcPts val="0"/>
              </a:spcAft>
              <a:buNone/>
            </a:pPr>
            <a:r>
              <a:t/>
            </a:r>
            <a:endParaRPr sz="1600">
              <a:solidFill>
                <a:srgbClr val="0C2A4A"/>
              </a:solidFill>
              <a:latin typeface="Roboto"/>
              <a:ea typeface="Roboto"/>
              <a:cs typeface="Roboto"/>
              <a:sym typeface="Roboto"/>
            </a:endParaRPr>
          </a:p>
          <a:p>
            <a:pPr indent="0" lvl="0" marL="0" rtl="0" algn="l">
              <a:lnSpc>
                <a:spcPct val="150000"/>
              </a:lnSpc>
              <a:spcBef>
                <a:spcPts val="1600"/>
              </a:spcBef>
              <a:spcAft>
                <a:spcPts val="1600"/>
              </a:spcAft>
              <a:buNone/>
            </a:pPr>
            <a:r>
              <a:t/>
            </a:r>
            <a:endParaRPr sz="1600">
              <a:solidFill>
                <a:srgbClr val="0C2A4A"/>
              </a:solidFill>
              <a:latin typeface="Roboto"/>
              <a:ea typeface="Roboto"/>
              <a:cs typeface="Roboto"/>
              <a:sym typeface="Roboto"/>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17"/>
          <p:cNvSpPr txBox="1"/>
          <p:nvPr>
            <p:ph type="title"/>
          </p:nvPr>
        </p:nvSpPr>
        <p:spPr>
          <a:xfrm>
            <a:off x="311700" y="445025"/>
            <a:ext cx="71607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Activity 2.01: Categorise AI Examples</a:t>
            </a:r>
            <a:endParaRPr>
              <a:solidFill>
                <a:srgbClr val="25326F"/>
              </a:solidFill>
              <a:latin typeface="Francois One"/>
              <a:ea typeface="Francois One"/>
              <a:cs typeface="Francois One"/>
              <a:sym typeface="Francois One"/>
            </a:endParaRPr>
          </a:p>
        </p:txBody>
      </p:sp>
      <p:sp>
        <p:nvSpPr>
          <p:cNvPr id="93" name="Google Shape;93;p17"/>
          <p:cNvSpPr txBox="1"/>
          <p:nvPr>
            <p:ph idx="1" type="body"/>
          </p:nvPr>
        </p:nvSpPr>
        <p:spPr>
          <a:xfrm>
            <a:off x="311700" y="1152475"/>
            <a:ext cx="5466900" cy="3828300"/>
          </a:xfrm>
          <a:prstGeom prst="rect">
            <a:avLst/>
          </a:prstGeom>
        </p:spPr>
        <p:txBody>
          <a:bodyPr anchorCtr="0" anchor="t" bIns="91425" lIns="91425" spcFirstLastPara="1" rIns="91425" wrap="square" tIns="91425">
            <a:noAutofit/>
          </a:bodyPr>
          <a:lstStyle/>
          <a:p>
            <a:pPr indent="-342900" lvl="0" marL="457200" rtl="0" algn="l">
              <a:lnSpc>
                <a:spcPct val="150000"/>
              </a:lnSpc>
              <a:spcBef>
                <a:spcPts val="0"/>
              </a:spcBef>
              <a:spcAft>
                <a:spcPts val="0"/>
              </a:spcAft>
              <a:buSzPts val="1800"/>
              <a:buChar char="●"/>
            </a:pPr>
            <a:r>
              <a:rPr lang="en"/>
              <a:t>Complete </a:t>
            </a:r>
            <a:r>
              <a:rPr lang="en" u="sng">
                <a:solidFill>
                  <a:schemeClr val="hlink"/>
                </a:solidFill>
                <a:hlinkClick r:id="rId3"/>
              </a:rPr>
              <a:t>the activity on the platform</a:t>
            </a:r>
            <a:endParaRPr/>
          </a:p>
          <a:p>
            <a:pPr indent="-342900" lvl="0" marL="457200" rtl="0" algn="l">
              <a:lnSpc>
                <a:spcPct val="150000"/>
              </a:lnSpc>
              <a:spcBef>
                <a:spcPts val="0"/>
              </a:spcBef>
              <a:spcAft>
                <a:spcPts val="0"/>
              </a:spcAft>
              <a:buSzPts val="1800"/>
              <a:buChar char="●"/>
            </a:pPr>
            <a:r>
              <a:rPr lang="en"/>
              <a:t>Download the </a:t>
            </a:r>
            <a:r>
              <a:rPr lang="en" u="sng">
                <a:solidFill>
                  <a:schemeClr val="hlink"/>
                </a:solidFill>
                <a:hlinkClick r:id="rId4"/>
              </a:rPr>
              <a:t>worksheet here</a:t>
            </a:r>
            <a:r>
              <a:rPr lang="en" u="sng">
                <a:solidFill>
                  <a:schemeClr val="hlink"/>
                </a:solidFill>
                <a:hlinkClick r:id="rId5"/>
              </a:rPr>
              <a:t> </a:t>
            </a:r>
            <a:endParaRPr/>
          </a:p>
          <a:p>
            <a:pPr indent="0" lvl="0" marL="457200" rtl="0" algn="l">
              <a:lnSpc>
                <a:spcPct val="150000"/>
              </a:lnSpc>
              <a:spcBef>
                <a:spcPts val="1600"/>
              </a:spcBef>
              <a:spcAft>
                <a:spcPts val="0"/>
              </a:spcAft>
              <a:buNone/>
            </a:pPr>
            <a:r>
              <a:t/>
            </a:r>
            <a:endParaRPr/>
          </a:p>
          <a:p>
            <a:pPr indent="0" lvl="0" marL="0" rtl="0" algn="l">
              <a:lnSpc>
                <a:spcPct val="150000"/>
              </a:lnSpc>
              <a:spcBef>
                <a:spcPts val="1600"/>
              </a:spcBef>
              <a:spcAft>
                <a:spcPts val="0"/>
              </a:spcAft>
              <a:buNone/>
            </a:pPr>
            <a:r>
              <a:t/>
            </a:r>
            <a:endParaRPr/>
          </a:p>
          <a:p>
            <a:pPr indent="0" lvl="0" marL="914400" rtl="0" algn="l">
              <a:lnSpc>
                <a:spcPct val="150000"/>
              </a:lnSpc>
              <a:spcBef>
                <a:spcPts val="1600"/>
              </a:spcBef>
              <a:spcAft>
                <a:spcPts val="1600"/>
              </a:spcAft>
              <a:buNone/>
            </a:pPr>
            <a:r>
              <a:t/>
            </a:r>
            <a:endParaRPr/>
          </a:p>
        </p:txBody>
      </p:sp>
      <p:sp>
        <p:nvSpPr>
          <p:cNvPr id="94" name="Google Shape;94;p17"/>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95" name="Google Shape;95;p17"/>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18"/>
          <p:cNvSpPr txBox="1"/>
          <p:nvPr>
            <p:ph type="title"/>
          </p:nvPr>
        </p:nvSpPr>
        <p:spPr>
          <a:xfrm>
            <a:off x="311700" y="445025"/>
            <a:ext cx="62253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Different Types of Generative AI</a:t>
            </a:r>
            <a:endParaRPr/>
          </a:p>
        </p:txBody>
      </p:sp>
      <p:sp>
        <p:nvSpPr>
          <p:cNvPr id="101" name="Google Shape;101;p18"/>
          <p:cNvSpPr txBox="1"/>
          <p:nvPr/>
        </p:nvSpPr>
        <p:spPr>
          <a:xfrm>
            <a:off x="0" y="4804800"/>
            <a:ext cx="9144000" cy="2769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600"/>
              </a:spcAft>
              <a:buNone/>
            </a:pPr>
            <a:r>
              <a:t/>
            </a:r>
            <a:endParaRPr sz="600"/>
          </a:p>
        </p:txBody>
      </p:sp>
      <p:pic>
        <p:nvPicPr>
          <p:cNvPr id="102" name="Google Shape;102;p18" title="ChatGPT Image Apr 16, 2026, 01_58_53 PM.png"/>
          <p:cNvPicPr preferRelativeResize="0"/>
          <p:nvPr/>
        </p:nvPicPr>
        <p:blipFill rotWithShape="1">
          <a:blip r:embed="rId3">
            <a:alphaModFix/>
          </a:blip>
          <a:srcRect b="15809" l="0" r="0" t="22961"/>
          <a:stretch/>
        </p:blipFill>
        <p:spPr>
          <a:xfrm>
            <a:off x="1173813" y="1316250"/>
            <a:ext cx="6994825" cy="2855375"/>
          </a:xfrm>
          <a:prstGeom prst="rect">
            <a:avLst/>
          </a:prstGeom>
          <a:noFill/>
          <a:ln cap="flat" cmpd="sng" w="9525">
            <a:solidFill>
              <a:schemeClr val="accent2"/>
            </a:solidFill>
            <a:prstDash val="solid"/>
            <a:round/>
            <a:headEnd len="sm" w="sm" type="none"/>
            <a:tailEnd len="sm" w="sm" type="none"/>
          </a:ln>
        </p:spPr>
      </p:pic>
      <p:sp>
        <p:nvSpPr>
          <p:cNvPr id="103" name="Google Shape;103;p18"/>
          <p:cNvSpPr txBox="1"/>
          <p:nvPr>
            <p:ph idx="1" type="body"/>
          </p:nvPr>
        </p:nvSpPr>
        <p:spPr>
          <a:xfrm>
            <a:off x="524950" y="4323588"/>
            <a:ext cx="8520600" cy="7581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lang="en" sz="1600"/>
              <a:t>Generative AI can create a wide range of content—these are the main types and are known as AI</a:t>
            </a:r>
            <a:r>
              <a:rPr i="1" lang="en" sz="1600"/>
              <a:t> modes.</a:t>
            </a:r>
            <a:r>
              <a:rPr lang="en" sz="1600"/>
              <a:t> For example text-mode AI involves generating text such as stories and poems.</a:t>
            </a:r>
            <a:endParaRPr/>
          </a:p>
          <a:p>
            <a:pPr indent="0" lvl="0" marL="914400" rtl="0" algn="l">
              <a:lnSpc>
                <a:spcPct val="150000"/>
              </a:lnSpc>
              <a:spcBef>
                <a:spcPts val="1600"/>
              </a:spcBef>
              <a:spcAft>
                <a:spcPts val="1600"/>
              </a:spcAft>
              <a:buNone/>
            </a:pPr>
            <a:r>
              <a:t/>
            </a:r>
            <a:endParaRPr/>
          </a:p>
        </p:txBody>
      </p:sp>
      <p:sp>
        <p:nvSpPr>
          <p:cNvPr id="104" name="Google Shape;104;p18"/>
          <p:cNvSpPr txBox="1"/>
          <p:nvPr/>
        </p:nvSpPr>
        <p:spPr>
          <a:xfrm>
            <a:off x="1173825" y="3894725"/>
            <a:ext cx="1567800" cy="276900"/>
          </a:xfrm>
          <a:prstGeom prst="rect">
            <a:avLst/>
          </a:prstGeom>
          <a:solidFill>
            <a:schemeClr val="lt2"/>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900">
                <a:solidFill>
                  <a:schemeClr val="lt1"/>
                </a:solidFill>
                <a:latin typeface="Roboto"/>
                <a:ea typeface="Roboto"/>
                <a:cs typeface="Roboto"/>
                <a:sym typeface="Roboto"/>
              </a:rPr>
              <a:t>Generated by ChatGPT</a:t>
            </a:r>
            <a:endParaRPr sz="900">
              <a:solidFill>
                <a:schemeClr val="lt1"/>
              </a:solidFill>
              <a:latin typeface="Roboto"/>
              <a:ea typeface="Roboto"/>
              <a:cs typeface="Roboto"/>
              <a:sym typeface="Roboto"/>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sp>
        <p:nvSpPr>
          <p:cNvPr id="109" name="Google Shape;109;p19"/>
          <p:cNvSpPr txBox="1"/>
          <p:nvPr>
            <p:ph type="title"/>
          </p:nvPr>
        </p:nvSpPr>
        <p:spPr>
          <a:xfrm>
            <a:off x="311700" y="445025"/>
            <a:ext cx="60684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Generative AI for text</a:t>
            </a:r>
            <a:endParaRPr>
              <a:solidFill>
                <a:srgbClr val="25326F"/>
              </a:solidFill>
              <a:latin typeface="Francois One"/>
              <a:ea typeface="Francois One"/>
              <a:cs typeface="Francois One"/>
              <a:sym typeface="Francois One"/>
            </a:endParaRPr>
          </a:p>
        </p:txBody>
      </p:sp>
      <p:sp>
        <p:nvSpPr>
          <p:cNvPr id="110" name="Google Shape;110;p19"/>
          <p:cNvSpPr txBox="1"/>
          <p:nvPr>
            <p:ph idx="1" type="body"/>
          </p:nvPr>
        </p:nvSpPr>
        <p:spPr>
          <a:xfrm>
            <a:off x="311700" y="1152475"/>
            <a:ext cx="6068400" cy="3828300"/>
          </a:xfrm>
          <a:prstGeom prst="rect">
            <a:avLst/>
          </a:prstGeom>
        </p:spPr>
        <p:txBody>
          <a:bodyPr anchorCtr="0" anchor="t" bIns="91425" lIns="91425" spcFirstLastPara="1" rIns="91425" wrap="square" tIns="91425">
            <a:noAutofit/>
          </a:bodyPr>
          <a:lstStyle/>
          <a:p>
            <a:pPr indent="-342900" lvl="0" marL="457200" rtl="0" algn="l">
              <a:lnSpc>
                <a:spcPct val="150000"/>
              </a:lnSpc>
              <a:spcBef>
                <a:spcPts val="0"/>
              </a:spcBef>
              <a:spcAft>
                <a:spcPts val="0"/>
              </a:spcAft>
              <a:buSzPts val="1800"/>
              <a:buChar char="●"/>
            </a:pPr>
            <a:r>
              <a:rPr lang="en"/>
              <a:t>Creates text from your instructions (stories, answers, emails)</a:t>
            </a:r>
            <a:endParaRPr/>
          </a:p>
          <a:p>
            <a:pPr indent="-342900" lvl="0" marL="457200" rtl="0" algn="l">
              <a:lnSpc>
                <a:spcPct val="150000"/>
              </a:lnSpc>
              <a:spcBef>
                <a:spcPts val="0"/>
              </a:spcBef>
              <a:spcAft>
                <a:spcPts val="0"/>
              </a:spcAft>
              <a:buSzPts val="1800"/>
              <a:buChar char="●"/>
            </a:pPr>
            <a:r>
              <a:rPr lang="en"/>
              <a:t>Used in apps you already use (chatbots, search, text prediction on your phone)</a:t>
            </a:r>
            <a:endParaRPr/>
          </a:p>
          <a:p>
            <a:pPr indent="-342900" lvl="0" marL="457200" rtl="0" algn="l">
              <a:lnSpc>
                <a:spcPct val="150000"/>
              </a:lnSpc>
              <a:spcBef>
                <a:spcPts val="0"/>
              </a:spcBef>
              <a:spcAft>
                <a:spcPts val="0"/>
              </a:spcAft>
              <a:buSzPts val="1800"/>
              <a:buChar char="●"/>
            </a:pPr>
            <a:r>
              <a:rPr lang="en"/>
              <a:t>Can change writing style (simple, creative, formal, persuasive)</a:t>
            </a:r>
            <a:endParaRPr/>
          </a:p>
          <a:p>
            <a:pPr indent="-342900" lvl="0" marL="457200" rtl="0" algn="l">
              <a:lnSpc>
                <a:spcPct val="150000"/>
              </a:lnSpc>
              <a:spcBef>
                <a:spcPts val="0"/>
              </a:spcBef>
              <a:spcAft>
                <a:spcPts val="0"/>
              </a:spcAft>
              <a:buSzPts val="1800"/>
              <a:buChar char="●"/>
            </a:pPr>
            <a:r>
              <a:rPr lang="en"/>
              <a:t>Helps with schoolwork (brainstorming, explaining, editing, summarising, researching)</a:t>
            </a:r>
            <a:endParaRPr sz="1400"/>
          </a:p>
          <a:p>
            <a:pPr indent="0" lvl="0" marL="914400" rtl="0" algn="l">
              <a:lnSpc>
                <a:spcPct val="150000"/>
              </a:lnSpc>
              <a:spcBef>
                <a:spcPts val="1600"/>
              </a:spcBef>
              <a:spcAft>
                <a:spcPts val="1600"/>
              </a:spcAft>
              <a:buNone/>
            </a:pPr>
            <a:r>
              <a:t/>
            </a:r>
            <a:endParaRPr sz="1400"/>
          </a:p>
        </p:txBody>
      </p:sp>
      <p:sp>
        <p:nvSpPr>
          <p:cNvPr id="111" name="Google Shape;111;p19"/>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112" name="Google Shape;112;p19"/>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pic>
        <p:nvPicPr>
          <p:cNvPr id="113" name="Google Shape;113;p19" title="sanket-mishra-qAKPcrIcRG8-unsplash.jpg"/>
          <p:cNvPicPr preferRelativeResize="0"/>
          <p:nvPr/>
        </p:nvPicPr>
        <p:blipFill rotWithShape="1">
          <a:blip r:embed="rId3">
            <a:alphaModFix/>
          </a:blip>
          <a:srcRect b="0" l="9894" r="17140" t="0"/>
          <a:stretch/>
        </p:blipFill>
        <p:spPr>
          <a:xfrm>
            <a:off x="6380100" y="1588513"/>
            <a:ext cx="2741176" cy="2503925"/>
          </a:xfrm>
          <a:prstGeom prst="rect">
            <a:avLst/>
          </a:prstGeom>
          <a:noFill/>
          <a:ln cap="flat" cmpd="sng" w="9525">
            <a:solidFill>
              <a:schemeClr val="accent2"/>
            </a:solidFill>
            <a:prstDash val="solid"/>
            <a:round/>
            <a:headEnd len="sm" w="sm" type="none"/>
            <a:tailEnd len="sm" w="sm" type="none"/>
          </a:ln>
        </p:spPr>
      </p:pic>
      <p:sp>
        <p:nvSpPr>
          <p:cNvPr id="114" name="Google Shape;114;p19"/>
          <p:cNvSpPr txBox="1"/>
          <p:nvPr/>
        </p:nvSpPr>
        <p:spPr>
          <a:xfrm>
            <a:off x="6429375" y="4092450"/>
            <a:ext cx="2586000" cy="276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100">
                <a:solidFill>
                  <a:schemeClr val="dk1"/>
                </a:solidFill>
              </a:rPr>
              <a:t>Photo by</a:t>
            </a:r>
            <a:r>
              <a:rPr lang="en" sz="1100">
                <a:solidFill>
                  <a:schemeClr val="dk1"/>
                </a:solidFill>
                <a:uFill>
                  <a:noFill/>
                </a:uFill>
                <a:hlinkClick r:id="rId4">
                  <a:extLst>
                    <a:ext uri="{A12FA001-AC4F-418D-AE19-62706E023703}">
                      <ahyp:hlinkClr val="tx"/>
                    </a:ext>
                  </a:extLst>
                </a:hlinkClick>
              </a:rPr>
              <a:t> </a:t>
            </a:r>
            <a:r>
              <a:rPr lang="en" sz="1100" u="sng">
                <a:solidFill>
                  <a:schemeClr val="hlink"/>
                </a:solidFill>
                <a:hlinkClick r:id="rId5"/>
              </a:rPr>
              <a:t>Sanket Mishra</a:t>
            </a:r>
            <a:r>
              <a:rPr lang="en" sz="1100">
                <a:solidFill>
                  <a:schemeClr val="dk1"/>
                </a:solidFill>
              </a:rPr>
              <a:t> on</a:t>
            </a:r>
            <a:r>
              <a:rPr lang="en" sz="1100">
                <a:solidFill>
                  <a:schemeClr val="dk1"/>
                </a:solidFill>
                <a:uFill>
                  <a:noFill/>
                </a:uFill>
                <a:hlinkClick r:id="rId6">
                  <a:extLst>
                    <a:ext uri="{A12FA001-AC4F-418D-AE19-62706E023703}">
                      <ahyp:hlinkClr val="tx"/>
                    </a:ext>
                  </a:extLst>
                </a:hlinkClick>
              </a:rPr>
              <a:t> </a:t>
            </a:r>
            <a:r>
              <a:rPr lang="en" sz="1100" u="sng">
                <a:solidFill>
                  <a:schemeClr val="hlink"/>
                </a:solidFill>
                <a:hlinkClick r:id="rId7"/>
              </a:rPr>
              <a:t>Unsplash</a:t>
            </a:r>
            <a:endParaRPr sz="900">
              <a:solidFill>
                <a:schemeClr val="dk2"/>
              </a:solidFill>
              <a:latin typeface="Roboto"/>
              <a:ea typeface="Roboto"/>
              <a:cs typeface="Roboto"/>
              <a:sym typeface="Roboto"/>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sp>
        <p:nvSpPr>
          <p:cNvPr id="119" name="Google Shape;119;p20"/>
          <p:cNvSpPr txBox="1"/>
          <p:nvPr>
            <p:ph type="title"/>
          </p:nvPr>
        </p:nvSpPr>
        <p:spPr>
          <a:xfrm>
            <a:off x="311700" y="445025"/>
            <a:ext cx="60684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Generative AI for images</a:t>
            </a:r>
            <a:endParaRPr>
              <a:solidFill>
                <a:srgbClr val="25326F"/>
              </a:solidFill>
              <a:latin typeface="Francois One"/>
              <a:ea typeface="Francois One"/>
              <a:cs typeface="Francois One"/>
              <a:sym typeface="Francois One"/>
            </a:endParaRPr>
          </a:p>
        </p:txBody>
      </p:sp>
      <p:sp>
        <p:nvSpPr>
          <p:cNvPr id="120" name="Google Shape;120;p20"/>
          <p:cNvSpPr txBox="1"/>
          <p:nvPr>
            <p:ph idx="1" type="body"/>
          </p:nvPr>
        </p:nvSpPr>
        <p:spPr>
          <a:xfrm>
            <a:off x="311700" y="1152475"/>
            <a:ext cx="5466900" cy="3828300"/>
          </a:xfrm>
          <a:prstGeom prst="rect">
            <a:avLst/>
          </a:prstGeom>
        </p:spPr>
        <p:txBody>
          <a:bodyPr anchorCtr="0" anchor="t" bIns="91425" lIns="91425" spcFirstLastPara="1" rIns="91425" wrap="square" tIns="91425">
            <a:noAutofit/>
          </a:bodyPr>
          <a:lstStyle/>
          <a:p>
            <a:pPr indent="-342900" lvl="0" marL="457200" rtl="0" algn="l">
              <a:lnSpc>
                <a:spcPct val="150000"/>
              </a:lnSpc>
              <a:spcBef>
                <a:spcPts val="0"/>
              </a:spcBef>
              <a:spcAft>
                <a:spcPts val="0"/>
              </a:spcAft>
              <a:buSzPts val="1800"/>
              <a:buChar char="●"/>
            </a:pPr>
            <a:r>
              <a:rPr lang="en"/>
              <a:t>Generates an image given a description; e.g.     “A cat surfing on the moon”</a:t>
            </a:r>
            <a:endParaRPr/>
          </a:p>
          <a:p>
            <a:pPr indent="-342900" lvl="0" marL="457200" rtl="0" algn="l">
              <a:lnSpc>
                <a:spcPct val="150000"/>
              </a:lnSpc>
              <a:spcBef>
                <a:spcPts val="0"/>
              </a:spcBef>
              <a:spcAft>
                <a:spcPts val="0"/>
              </a:spcAft>
              <a:buSzPts val="1800"/>
              <a:buChar char="●"/>
            </a:pPr>
            <a:r>
              <a:rPr lang="en"/>
              <a:t>Trained on millions of images. </a:t>
            </a:r>
            <a:endParaRPr/>
          </a:p>
          <a:p>
            <a:pPr indent="-342900" lvl="0" marL="457200" rtl="0" algn="l">
              <a:lnSpc>
                <a:spcPct val="150000"/>
              </a:lnSpc>
              <a:spcBef>
                <a:spcPts val="0"/>
              </a:spcBef>
              <a:spcAft>
                <a:spcPts val="0"/>
              </a:spcAft>
              <a:buSzPts val="1800"/>
              <a:buChar char="●"/>
            </a:pPr>
            <a:r>
              <a:rPr lang="en"/>
              <a:t>It doesn’t copy existing images. It creates something new based on patterns it learned. </a:t>
            </a:r>
            <a:r>
              <a:rPr lang="en"/>
              <a:t>It learns what “cat”, “surfing” and “moon” look like</a:t>
            </a:r>
            <a:endParaRPr/>
          </a:p>
          <a:p>
            <a:pPr indent="-342900" lvl="0" marL="457200" rtl="0" algn="l">
              <a:lnSpc>
                <a:spcPct val="150000"/>
              </a:lnSpc>
              <a:spcBef>
                <a:spcPts val="0"/>
              </a:spcBef>
              <a:spcAft>
                <a:spcPts val="0"/>
              </a:spcAft>
              <a:buSzPts val="1800"/>
              <a:buChar char="●"/>
            </a:pPr>
            <a:r>
              <a:rPr b="1" lang="en"/>
              <a:t>Tools</a:t>
            </a:r>
            <a:r>
              <a:rPr lang="en"/>
              <a:t>: DALL-E, Midjourney, Adobe Firefly, Canva AI, Stable Diffusion</a:t>
            </a:r>
            <a:endParaRPr/>
          </a:p>
          <a:p>
            <a:pPr indent="0" lvl="0" marL="457200" rtl="0" algn="l">
              <a:lnSpc>
                <a:spcPct val="150000"/>
              </a:lnSpc>
              <a:spcBef>
                <a:spcPts val="1600"/>
              </a:spcBef>
              <a:spcAft>
                <a:spcPts val="0"/>
              </a:spcAft>
              <a:buNone/>
            </a:pPr>
            <a:r>
              <a:t/>
            </a:r>
            <a:endParaRPr/>
          </a:p>
          <a:p>
            <a:pPr indent="0" lvl="0" marL="0" rtl="0" algn="l">
              <a:lnSpc>
                <a:spcPct val="150000"/>
              </a:lnSpc>
              <a:spcBef>
                <a:spcPts val="1600"/>
              </a:spcBef>
              <a:spcAft>
                <a:spcPts val="0"/>
              </a:spcAft>
              <a:buNone/>
            </a:pPr>
            <a:r>
              <a:t/>
            </a:r>
            <a:endParaRPr/>
          </a:p>
          <a:p>
            <a:pPr indent="0" lvl="0" marL="914400" rtl="0" algn="l">
              <a:lnSpc>
                <a:spcPct val="150000"/>
              </a:lnSpc>
              <a:spcBef>
                <a:spcPts val="1600"/>
              </a:spcBef>
              <a:spcAft>
                <a:spcPts val="1600"/>
              </a:spcAft>
              <a:buNone/>
            </a:pPr>
            <a:r>
              <a:t/>
            </a:r>
            <a:endParaRPr/>
          </a:p>
        </p:txBody>
      </p:sp>
      <p:sp>
        <p:nvSpPr>
          <p:cNvPr id="121" name="Google Shape;121;p20"/>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122" name="Google Shape;122;p20"/>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pic>
        <p:nvPicPr>
          <p:cNvPr id="123" name="Google Shape;123;p20" title="ChatGPT Image Apr 16, 2026, 02_34_42 PM.png"/>
          <p:cNvPicPr preferRelativeResize="0"/>
          <p:nvPr/>
        </p:nvPicPr>
        <p:blipFill rotWithShape="1">
          <a:blip r:embed="rId3">
            <a:alphaModFix/>
          </a:blip>
          <a:srcRect b="16708" l="0" r="0" t="0"/>
          <a:stretch/>
        </p:blipFill>
        <p:spPr>
          <a:xfrm>
            <a:off x="5849225" y="1152474"/>
            <a:ext cx="2885524" cy="3605176"/>
          </a:xfrm>
          <a:prstGeom prst="rect">
            <a:avLst/>
          </a:prstGeom>
          <a:noFill/>
          <a:ln cap="flat" cmpd="sng" w="9525">
            <a:solidFill>
              <a:schemeClr val="accent2"/>
            </a:solidFill>
            <a:prstDash val="solid"/>
            <a:round/>
            <a:headEnd len="sm" w="sm" type="none"/>
            <a:tailEnd len="sm" w="sm" type="none"/>
          </a:ln>
        </p:spPr>
      </p:pic>
      <p:sp>
        <p:nvSpPr>
          <p:cNvPr id="124" name="Google Shape;124;p20"/>
          <p:cNvSpPr txBox="1"/>
          <p:nvPr/>
        </p:nvSpPr>
        <p:spPr>
          <a:xfrm>
            <a:off x="5849225" y="4480750"/>
            <a:ext cx="1355700" cy="276900"/>
          </a:xfrm>
          <a:prstGeom prst="rect">
            <a:avLst/>
          </a:prstGeom>
          <a:solidFill>
            <a:schemeClr val="dk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900">
                <a:solidFill>
                  <a:schemeClr val="lt1"/>
                </a:solidFill>
                <a:latin typeface="Roboto"/>
                <a:ea typeface="Roboto"/>
                <a:cs typeface="Roboto"/>
                <a:sym typeface="Roboto"/>
              </a:rPr>
              <a:t>Generated by ChatGPT</a:t>
            </a:r>
            <a:endParaRPr sz="900">
              <a:solidFill>
                <a:schemeClr val="lt1"/>
              </a:solidFill>
              <a:latin typeface="Roboto"/>
              <a:ea typeface="Roboto"/>
              <a:cs typeface="Roboto"/>
              <a:sym typeface="Roboto"/>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p21"/>
          <p:cNvSpPr txBox="1"/>
          <p:nvPr>
            <p:ph type="title"/>
          </p:nvPr>
        </p:nvSpPr>
        <p:spPr>
          <a:xfrm>
            <a:off x="311700" y="445025"/>
            <a:ext cx="84459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Improvements in image generation</a:t>
            </a:r>
            <a:endParaRPr>
              <a:solidFill>
                <a:srgbClr val="25326F"/>
              </a:solidFill>
              <a:latin typeface="Francois One"/>
              <a:ea typeface="Francois One"/>
              <a:cs typeface="Francois One"/>
              <a:sym typeface="Francois One"/>
            </a:endParaRPr>
          </a:p>
        </p:txBody>
      </p:sp>
      <p:sp>
        <p:nvSpPr>
          <p:cNvPr id="130" name="Google Shape;130;p21"/>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131" name="Google Shape;131;p21"/>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pic>
        <p:nvPicPr>
          <p:cNvPr id="132" name="Google Shape;132;p21" title="ChatGPT Image Apr 16, 2026, 02_34_42 PM.png"/>
          <p:cNvPicPr preferRelativeResize="0"/>
          <p:nvPr/>
        </p:nvPicPr>
        <p:blipFill rotWithShape="1">
          <a:blip r:embed="rId3">
            <a:alphaModFix/>
          </a:blip>
          <a:srcRect b="16708" l="0" r="0" t="0"/>
          <a:stretch/>
        </p:blipFill>
        <p:spPr>
          <a:xfrm>
            <a:off x="1348656" y="1214694"/>
            <a:ext cx="2885524" cy="3605176"/>
          </a:xfrm>
          <a:prstGeom prst="rect">
            <a:avLst/>
          </a:prstGeom>
          <a:noFill/>
          <a:ln cap="flat" cmpd="sng" w="9525">
            <a:solidFill>
              <a:schemeClr val="accent2"/>
            </a:solidFill>
            <a:prstDash val="solid"/>
            <a:round/>
            <a:headEnd len="sm" w="sm" type="none"/>
            <a:tailEnd len="sm" w="sm" type="none"/>
          </a:ln>
        </p:spPr>
      </p:pic>
      <p:sp>
        <p:nvSpPr>
          <p:cNvPr id="133" name="Google Shape;133;p21"/>
          <p:cNvSpPr txBox="1"/>
          <p:nvPr/>
        </p:nvSpPr>
        <p:spPr>
          <a:xfrm>
            <a:off x="1348656" y="4542970"/>
            <a:ext cx="1355700" cy="276900"/>
          </a:xfrm>
          <a:prstGeom prst="rect">
            <a:avLst/>
          </a:prstGeom>
          <a:solidFill>
            <a:schemeClr val="dk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900">
                <a:solidFill>
                  <a:schemeClr val="lt1"/>
                </a:solidFill>
                <a:latin typeface="Roboto"/>
                <a:ea typeface="Roboto"/>
                <a:cs typeface="Roboto"/>
                <a:sym typeface="Roboto"/>
              </a:rPr>
              <a:t>Generated by ChatGPT</a:t>
            </a:r>
            <a:endParaRPr sz="900">
              <a:solidFill>
                <a:schemeClr val="lt1"/>
              </a:solidFill>
              <a:latin typeface="Roboto"/>
              <a:ea typeface="Roboto"/>
              <a:cs typeface="Roboto"/>
              <a:sym typeface="Roboto"/>
            </a:endParaRPr>
          </a:p>
        </p:txBody>
      </p:sp>
      <p:pic>
        <p:nvPicPr>
          <p:cNvPr id="134" name="Google Shape;134;p21"/>
          <p:cNvPicPr preferRelativeResize="0"/>
          <p:nvPr/>
        </p:nvPicPr>
        <p:blipFill>
          <a:blip r:embed="rId4">
            <a:alphaModFix/>
          </a:blip>
          <a:stretch>
            <a:fillRect/>
          </a:stretch>
        </p:blipFill>
        <p:spPr>
          <a:xfrm>
            <a:off x="4473806" y="1322295"/>
            <a:ext cx="3389975" cy="3389975"/>
          </a:xfrm>
          <a:prstGeom prst="rect">
            <a:avLst/>
          </a:prstGeom>
          <a:noFill/>
          <a:ln cap="flat" cmpd="sng" w="9525">
            <a:solidFill>
              <a:schemeClr val="accent2"/>
            </a:solidFill>
            <a:prstDash val="solid"/>
            <a:round/>
            <a:headEnd len="sm" w="sm" type="none"/>
            <a:tailEnd len="sm" w="sm" type="none"/>
          </a:ln>
        </p:spPr>
      </p:pic>
      <p:sp>
        <p:nvSpPr>
          <p:cNvPr id="135" name="Google Shape;135;p21"/>
          <p:cNvSpPr txBox="1"/>
          <p:nvPr/>
        </p:nvSpPr>
        <p:spPr>
          <a:xfrm>
            <a:off x="4473806" y="4435370"/>
            <a:ext cx="2885400" cy="276900"/>
          </a:xfrm>
          <a:prstGeom prst="rect">
            <a:avLst/>
          </a:prstGeom>
          <a:solidFill>
            <a:schemeClr val="dk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900">
                <a:solidFill>
                  <a:schemeClr val="lt1"/>
                </a:solidFill>
                <a:latin typeface="Roboto"/>
                <a:ea typeface="Roboto"/>
                <a:cs typeface="Roboto"/>
                <a:sym typeface="Roboto"/>
              </a:rPr>
              <a:t>Generated </a:t>
            </a:r>
            <a:r>
              <a:rPr lang="en" sz="900">
                <a:solidFill>
                  <a:schemeClr val="lt1"/>
                </a:solidFill>
                <a:latin typeface="Roboto"/>
                <a:ea typeface="Roboto"/>
                <a:cs typeface="Roboto"/>
                <a:sym typeface="Roboto"/>
              </a:rPr>
              <a:t>with older image generation model</a:t>
            </a:r>
            <a:endParaRPr sz="900">
              <a:solidFill>
                <a:schemeClr val="lt1"/>
              </a:solidFill>
              <a:latin typeface="Roboto"/>
              <a:ea typeface="Roboto"/>
              <a:cs typeface="Roboto"/>
              <a:sym typeface="Roboto"/>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FA">
  <a:themeElements>
    <a:clrScheme name="Simple Light">
      <a:dk1>
        <a:srgbClr val="1A1511"/>
      </a:dk1>
      <a:lt1>
        <a:srgbClr val="FFFFFF"/>
      </a:lt1>
      <a:dk2>
        <a:srgbClr val="0D4247"/>
      </a:dk2>
      <a:lt2>
        <a:srgbClr val="002E32"/>
      </a:lt2>
      <a:accent1>
        <a:srgbClr val="38FDCE"/>
      </a:accent1>
      <a:accent2>
        <a:srgbClr val="12838D"/>
      </a:accent2>
      <a:accent3>
        <a:srgbClr val="F1E653"/>
      </a:accent3>
      <a:accent4>
        <a:srgbClr val="E60478"/>
      </a:accent4>
      <a:accent5>
        <a:srgbClr val="48D0FD"/>
      </a:accent5>
      <a:accent6>
        <a:srgbClr val="F3FFFD"/>
      </a:accent6>
      <a:hlink>
        <a:srgbClr val="12838D"/>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