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 id="325" r:id="rId76"/>
    <p:sldId id="326" r:id="rId77"/>
    <p:sldId id="327" r:id="rId78"/>
    <p:sldId id="328" r:id="rId79"/>
  </p:sldIdLst>
  <p:sldSz cy="5143500" cx="9144000"/>
  <p:notesSz cx="6858000" cy="9144000"/>
  <p:embeddedFontLst>
    <p:embeddedFont>
      <p:font typeface="Roboto"/>
      <p:regular r:id="rId80"/>
      <p:bold r:id="rId81"/>
      <p:italic r:id="rId82"/>
      <p:boldItalic r:id="rId83"/>
    </p:embeddedFont>
    <p:embeddedFont>
      <p:font typeface="Nunito"/>
      <p:regular r:id="rId84"/>
      <p:bold r:id="rId85"/>
      <p:italic r:id="rId86"/>
      <p:boldItalic r:id="rId87"/>
    </p:embeddedFont>
    <p:embeddedFont>
      <p:font typeface="Inter"/>
      <p:regular r:id="rId88"/>
      <p:bold r:id="rId89"/>
      <p:italic r:id="rId90"/>
      <p:boldItalic r:id="rId91"/>
    </p:embeddedFont>
    <p:embeddedFont>
      <p:font typeface="Francois One"/>
      <p:regular r:id="rId92"/>
    </p:embeddedFont>
    <p:embeddedFont>
      <p:font typeface="Nunito Light"/>
      <p:regular r:id="rId93"/>
      <p:bold r:id="rId94"/>
      <p:italic r:id="rId95"/>
      <p:boldItalic r:id="rId96"/>
    </p:embeddedFont>
    <p:embeddedFont>
      <p:font typeface="Space Grotesk"/>
      <p:regular r:id="rId97"/>
      <p:bold r:id="rId9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157533F-563F-48A5-BA4B-5ABF49B8307F}">
  <a:tblStyle styleId="{7157533F-563F-48A5-BA4B-5ABF49B8307F}"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95" Type="http://schemas.openxmlformats.org/officeDocument/2006/relationships/font" Target="fonts/NunitoLight-italic.fntdata"/><Relationship Id="rId94" Type="http://schemas.openxmlformats.org/officeDocument/2006/relationships/font" Target="fonts/NunitoLight-bold.fntdata"/><Relationship Id="rId97" Type="http://schemas.openxmlformats.org/officeDocument/2006/relationships/font" Target="fonts/SpaceGrotesk-regular.fntdata"/><Relationship Id="rId96" Type="http://schemas.openxmlformats.org/officeDocument/2006/relationships/font" Target="fonts/NunitoLight-boldItalic.fntdata"/><Relationship Id="rId11" Type="http://schemas.openxmlformats.org/officeDocument/2006/relationships/slide" Target="slides/slide5.xml"/><Relationship Id="rId10" Type="http://schemas.openxmlformats.org/officeDocument/2006/relationships/slide" Target="slides/slide4.xml"/><Relationship Id="rId98" Type="http://schemas.openxmlformats.org/officeDocument/2006/relationships/font" Target="fonts/SpaceGrotesk-bold.fntdata"/><Relationship Id="rId13" Type="http://schemas.openxmlformats.org/officeDocument/2006/relationships/slide" Target="slides/slide7.xml"/><Relationship Id="rId12" Type="http://schemas.openxmlformats.org/officeDocument/2006/relationships/slide" Target="slides/slide6.xml"/><Relationship Id="rId91" Type="http://schemas.openxmlformats.org/officeDocument/2006/relationships/font" Target="fonts/Inter-boldItalic.fntdata"/><Relationship Id="rId90" Type="http://schemas.openxmlformats.org/officeDocument/2006/relationships/font" Target="fonts/Inter-italic.fntdata"/><Relationship Id="rId93" Type="http://schemas.openxmlformats.org/officeDocument/2006/relationships/font" Target="fonts/NunitoLight-regular.fntdata"/><Relationship Id="rId92" Type="http://schemas.openxmlformats.org/officeDocument/2006/relationships/font" Target="fonts/FrancoisOne-regular.fnt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 Id="rId84" Type="http://schemas.openxmlformats.org/officeDocument/2006/relationships/font" Target="fonts/Nunito-regular.fntdata"/><Relationship Id="rId83" Type="http://schemas.openxmlformats.org/officeDocument/2006/relationships/font" Target="fonts/Roboto-boldItalic.fntdata"/><Relationship Id="rId86" Type="http://schemas.openxmlformats.org/officeDocument/2006/relationships/font" Target="fonts/Nunito-italic.fntdata"/><Relationship Id="rId85" Type="http://schemas.openxmlformats.org/officeDocument/2006/relationships/font" Target="fonts/Nunito-bold.fntdata"/><Relationship Id="rId88" Type="http://schemas.openxmlformats.org/officeDocument/2006/relationships/font" Target="fonts/Inter-regular.fntdata"/><Relationship Id="rId87" Type="http://schemas.openxmlformats.org/officeDocument/2006/relationships/font" Target="fonts/Nunito-boldItalic.fntdata"/><Relationship Id="rId89" Type="http://schemas.openxmlformats.org/officeDocument/2006/relationships/font" Target="fonts/Inter-bold.fntdata"/><Relationship Id="rId80" Type="http://schemas.openxmlformats.org/officeDocument/2006/relationships/font" Target="fonts/Roboto-regular.fntdata"/><Relationship Id="rId82" Type="http://schemas.openxmlformats.org/officeDocument/2006/relationships/font" Target="fonts/Roboto-italic.fntdata"/><Relationship Id="rId81" Type="http://schemas.openxmlformats.org/officeDocument/2006/relationships/font" Target="fonts/Roboto-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3" Type="http://schemas.openxmlformats.org/officeDocument/2006/relationships/slide" Target="slides/slide67.xml"/><Relationship Id="rId72" Type="http://schemas.openxmlformats.org/officeDocument/2006/relationships/slide" Target="slides/slide66.xml"/><Relationship Id="rId75" Type="http://schemas.openxmlformats.org/officeDocument/2006/relationships/slide" Target="slides/slide69.xml"/><Relationship Id="rId74" Type="http://schemas.openxmlformats.org/officeDocument/2006/relationships/slide" Target="slides/slide68.xml"/><Relationship Id="rId77" Type="http://schemas.openxmlformats.org/officeDocument/2006/relationships/slide" Target="slides/slide71.xml"/><Relationship Id="rId76" Type="http://schemas.openxmlformats.org/officeDocument/2006/relationships/slide" Target="slides/slide70.xml"/><Relationship Id="rId79" Type="http://schemas.openxmlformats.org/officeDocument/2006/relationships/slide" Target="slides/slide73.xml"/><Relationship Id="rId78" Type="http://schemas.openxmlformats.org/officeDocument/2006/relationships/slide" Target="slides/slide72.xml"/><Relationship Id="rId71" Type="http://schemas.openxmlformats.org/officeDocument/2006/relationships/slide" Target="slides/slide65.xml"/><Relationship Id="rId70" Type="http://schemas.openxmlformats.org/officeDocument/2006/relationships/slide" Target="slides/slide64.xml"/><Relationship Id="rId62" Type="http://schemas.openxmlformats.org/officeDocument/2006/relationships/slide" Target="slides/slide56.xml"/><Relationship Id="rId61" Type="http://schemas.openxmlformats.org/officeDocument/2006/relationships/slide" Target="slides/slide55.xml"/><Relationship Id="rId64" Type="http://schemas.openxmlformats.org/officeDocument/2006/relationships/slide" Target="slides/slide58.xml"/><Relationship Id="rId63" Type="http://schemas.openxmlformats.org/officeDocument/2006/relationships/slide" Target="slides/slide57.xml"/><Relationship Id="rId66" Type="http://schemas.openxmlformats.org/officeDocument/2006/relationships/slide" Target="slides/slide60.xml"/><Relationship Id="rId65" Type="http://schemas.openxmlformats.org/officeDocument/2006/relationships/slide" Target="slides/slide59.xml"/><Relationship Id="rId68" Type="http://schemas.openxmlformats.org/officeDocument/2006/relationships/slide" Target="slides/slide62.xml"/><Relationship Id="rId67" Type="http://schemas.openxmlformats.org/officeDocument/2006/relationships/slide" Target="slides/slide61.xml"/><Relationship Id="rId60" Type="http://schemas.openxmlformats.org/officeDocument/2006/relationships/slide" Target="slides/slide54.xml"/><Relationship Id="rId69" Type="http://schemas.openxmlformats.org/officeDocument/2006/relationships/slide" Target="slides/slide6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55" Type="http://schemas.openxmlformats.org/officeDocument/2006/relationships/slide" Target="slides/slide49.xml"/><Relationship Id="rId54" Type="http://schemas.openxmlformats.org/officeDocument/2006/relationships/slide" Target="slides/slide48.xml"/><Relationship Id="rId57" Type="http://schemas.openxmlformats.org/officeDocument/2006/relationships/slide" Target="slides/slide51.xml"/><Relationship Id="rId56" Type="http://schemas.openxmlformats.org/officeDocument/2006/relationships/slide" Target="slides/slide50.xml"/><Relationship Id="rId59" Type="http://schemas.openxmlformats.org/officeDocument/2006/relationships/slide" Target="slides/slide53.xml"/><Relationship Id="rId58" Type="http://schemas.openxmlformats.org/officeDocument/2006/relationships/slide" Target="slides/slide5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humanornot.so/blog/first-ai-chatbot-eliza-1966"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kUAdavwg8zo"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eahorse-app-46aeq.ondigitalocean.app/lessons/1/12-haiku-checking" TargetMode="Externa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eahorse-app-46aeq.ondigitalocean.app/lessons/1/2-meet-lumen-learn" TargetMode="Externa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g5035080fed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g5035080fed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3de65ab6a38_3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3de65ab6a38_3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3de65ab6a38_3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3de65ab6a38_3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Incorporate the students’ </a:t>
            </a:r>
            <a:r>
              <a:rPr lang="en"/>
              <a:t>responses in your discussion here as well because they will probably come up with some other good ideas.</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3cecc472247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3cecc472247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You can find more details about Eliza </a:t>
            </a:r>
            <a:r>
              <a:rPr lang="en" u="sng">
                <a:solidFill>
                  <a:schemeClr val="hlink"/>
                </a:solidFill>
                <a:hlinkClick r:id="rId2"/>
              </a:rPr>
              <a:t>here</a:t>
            </a:r>
            <a:r>
              <a:rPr lang="en"/>
              <a:t>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3cecc472247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3cecc472247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this activity, students interact with the chatbot ELIZA. The learning intention is for students to appreciate that early chatbots were not intelligent – they simply followed fixed rules. When ELIZA couldn’t find a matching pattern, it used clever tricks like </a:t>
            </a:r>
            <a:r>
              <a:rPr lang="en"/>
              <a:t>turning the user’s words into a question</a:t>
            </a:r>
            <a:r>
              <a:rPr lang="en"/>
              <a:t>. This often led to strange or silly responses because ELIZA didn’t understand what the user was saying.</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Here is an </a:t>
            </a:r>
            <a:r>
              <a:rPr lang="en" u="sng">
                <a:solidFill>
                  <a:schemeClr val="hlink"/>
                </a:solidFill>
                <a:hlinkClick r:id="rId2"/>
              </a:rPr>
              <a:t>interesting video</a:t>
            </a:r>
            <a:r>
              <a:rPr lang="en"/>
              <a:t> from an AWS technologist who was inspired by ELIZA to study technology.</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3cecc472247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3cecc472247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4bd9d29707dea937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4bd9d29707dea937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3d735ac319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3d735ac319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3cecc472247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g3cecc472247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These are very complicated concepts.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main idea to get across is that the AI works by mimicking the way the brain and student’s are not expected to understand it in detail.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There are links to videos in the student portal for the students that are really interested in learning more details.</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4bd9d29707dea937_1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4bd9d29707dea937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3cecc472247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3cecc472247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2cd05b5e79c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2cd05b5e79c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3de6381fcc8_1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3de6381fcc8_1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key point that will be made in the following slide is that chatbots like ChatGPT “Use” LLMs under the hood.</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They can usually work with many different underlying models even within the same company’s chatbot.</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3de6381fcc8_1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3de6381fcc8_1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this series of slides we are trying to connect concepts and terms students may be familiar with or have heard of such as: chatbots, chatGPT, Claude, Anthropic, Grok and relate them to LLMs.</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3de6381fcc8_1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4" name="Google Shape;254;g3de6381fcc8_1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GPT-5.2 is from the company OpenAI (run by Sam Altman). They might know GPT-5.2 as ChatGPT</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3de6381fcc8_1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3de6381fcc8_1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Gemini is developed by Google</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3de6381fcc8_1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3de6381fcc8_1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They might know Opus 4.6 as “Claude” which is developed by the company Anthropic</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3de6381fcc8_1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0" name="Google Shape;290;g3de6381fcc8_1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Grok 4.20 is developed by xAI (Elon Musk’s company)</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a:solidFill>
                  <a:schemeClr val="dk1"/>
                </a:solidFill>
              </a:rPr>
              <a:t>The students may suggest</a:t>
            </a:r>
            <a:r>
              <a:rPr lang="en">
                <a:solidFill>
                  <a:schemeClr val="dk1"/>
                </a:solidFill>
              </a:rPr>
              <a:t> other examples that aren’t on this slide. You can just refer to them and say “I couldn’t fit them all on here!”</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3de6381fcc8_1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6" name="Google Shape;306;g3de6381fcc8_1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3de6381fcc8_1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3de6381fcc8_1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3de6381fcc8_1_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9" name="Google Shape;339;g3de6381fcc8_1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Now we will make the link explicit between a chatbot and the LLMs</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3de6381fcc8_1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6" name="Google Shape;356;g3de6381fcc8_1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3cecc472247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3cecc472247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Ask students what are some examples of AI they see around them. </a:t>
            </a:r>
            <a:endParaRPr/>
          </a:p>
          <a:p>
            <a:pPr indent="0" lvl="0" marL="0" rtl="0" algn="l">
              <a:spcBef>
                <a:spcPts val="0"/>
              </a:spcBef>
              <a:spcAft>
                <a:spcPts val="0"/>
              </a:spcAft>
              <a:buNone/>
            </a:pPr>
            <a:r>
              <a:rPr lang="en"/>
              <a:t>Don’t say yes or no to any of them. Write them all up as a list either on the board or in this slide.</a:t>
            </a:r>
            <a:endParaRPr/>
          </a:p>
          <a:p>
            <a:pPr indent="0" lvl="0" marL="0" rtl="0" algn="l">
              <a:spcBef>
                <a:spcPts val="0"/>
              </a:spcBef>
              <a:spcAft>
                <a:spcPts val="0"/>
              </a:spcAft>
              <a:buClr>
                <a:schemeClr val="dk1"/>
              </a:buClr>
              <a:buSzPts val="1100"/>
              <a:buFont typeface="Arial"/>
              <a:buNone/>
            </a:pPr>
            <a:r>
              <a:rPr lang="en">
                <a:solidFill>
                  <a:schemeClr val="dk1"/>
                </a:solidFill>
              </a:rPr>
              <a:t>Make a list which you will come back to later at the end of the lesson</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3de6381fcc8_1_1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7" name="Google Shape;377;g3de6381fcc8_1_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is an example of the Grok chatbot interface</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3de6381fcc8_1_1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4" name="Google Shape;384;g3de6381fcc8_1_1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This is an example of the way you can select different LLMsin the Grok interface</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3de6381fcc8_1_1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4" name="Google Shape;394;g3de6381fcc8_1_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 example of Anthropic’s Cluade chatbot</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3de6381fcc8_1_1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1" name="Google Shape;401;g3de6381fcc8_1_1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And how you can select different LLMs in Claude</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3de6381fcc8_1_1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1" name="Google Shape;411;g3de6381fcc8_1_1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teacher can go to the </a:t>
            </a:r>
            <a:r>
              <a:rPr lang="en" sz="1200" u="sng">
                <a:solidFill>
                  <a:schemeClr val="hlink"/>
                </a:solidFill>
                <a:latin typeface="Roboto"/>
                <a:ea typeface="Roboto"/>
                <a:cs typeface="Roboto"/>
                <a:sym typeface="Roboto"/>
                <a:hlinkClick r:id="rId2"/>
              </a:rPr>
              <a:t>Haikus activity</a:t>
            </a:r>
            <a:r>
              <a:rPr lang="en"/>
              <a:t> on the platform and demonstrate how to choose the different LLMS in Lumen.</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3de65ab6a38_3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1" name="Google Shape;421;g3de65ab6a38_3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a:solidFill>
                  <a:srgbClr val="595959"/>
                </a:solidFill>
              </a:rPr>
              <a:t>In this activity, students use Lumen to generate haiku poems. The Learning intention is for students to appreciate that Lumen </a:t>
            </a:r>
            <a:r>
              <a:rPr lang="en">
                <a:solidFill>
                  <a:srgbClr val="595959"/>
                </a:solidFill>
              </a:rPr>
              <a:t>doesn’t </a:t>
            </a:r>
            <a:r>
              <a:rPr i="1" lang="en">
                <a:solidFill>
                  <a:srgbClr val="595959"/>
                </a:solidFill>
              </a:rPr>
              <a:t>kno</a:t>
            </a:r>
            <a:r>
              <a:rPr i="1" lang="en">
                <a:solidFill>
                  <a:srgbClr val="595959"/>
                </a:solidFill>
              </a:rPr>
              <a:t>w </a:t>
            </a:r>
            <a:r>
              <a:rPr lang="en">
                <a:solidFill>
                  <a:srgbClr val="595959"/>
                </a:solidFill>
              </a:rPr>
              <a:t>what a haiku is –  it has simply seen many examples and learned the pattern</a:t>
            </a:r>
            <a:r>
              <a:rPr lang="en">
                <a:solidFill>
                  <a:srgbClr val="595959"/>
                </a:solidFill>
              </a:rPr>
              <a:t>. The different LLMs used by Lumen produce similar haiku because they were trained on similar examples.</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3de6381fcc8_1_2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7" name="Google Shape;427;g3de6381fcc8_1_2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this slide, we transition into the next focus of the lesson (an example of text prediction at a small scale). </a:t>
            </a:r>
            <a:endParaRPr/>
          </a:p>
          <a:p>
            <a:pPr indent="0" lvl="0" marL="0" rtl="0" algn="l">
              <a:spcBef>
                <a:spcPts val="0"/>
              </a:spcBef>
              <a:spcAft>
                <a:spcPts val="0"/>
              </a:spcAft>
              <a:buNone/>
            </a:pPr>
            <a:r>
              <a:rPr lang="en"/>
              <a:t>The purpose of this example is to help students understand that LLMs work similarly to a text prediction on a mobile but at a much larger scale, with more training data and in a way that considers more context.</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Point out to students that the text prediction in the screenshot is essentially trying to guess what you will say next, with some words (locations) that seem likely to follow from the phrase “I’m going to the…”.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217a0b45bb8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9" name="Google Shape;439;g217a0b45bb8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Highlight to students that the phone “learns” from the text messages and other documents on the phone (like notes and emails) and finds patterns in how you write in these messages and documents.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red circles show the suggested words that are likely to follow from the sentences in the messages app (left screenshot) and email app (right screenshot) on a phone.</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217a0b45bb8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2" name="Google Shape;452;g217a0b45bb8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text </a:t>
            </a:r>
            <a:r>
              <a:rPr lang="en"/>
              <a:t>prediction</a:t>
            </a:r>
            <a:r>
              <a:rPr lang="en"/>
              <a:t> model that is used in the example in the following slides has been “trained” with the sentences listed in the box (the training data).</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This means that when we create sentences with the model, the resulting outputs will have the same words as the </a:t>
            </a:r>
            <a:r>
              <a:rPr lang="en"/>
              <a:t>sentences</a:t>
            </a:r>
            <a:r>
              <a:rPr lang="en"/>
              <a:t> in the training data but in different order (resulting in new sentences that are not in the training data).</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In the next slide, we introduce “bigrams” (pairs of two words, where one word follows the other in the training data), which are used as part of the text prediction example.</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g2c805497ad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7" name="Google Shape;467;g2c805497ad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text prediction model uses bigrams to generate sentences from the training data.</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Bigrams are pairs of words, where one word follows the other, in the sentences in the training data. For example, the bigrams in the first sentence are: (“for”, “real”), (“real”, “bro”), (“bro”, “it”), (“it”, “was”), (“was”, “like”), (“like”, “so”) and (“so”, “embarrassing”).</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Students can be shown examples of these pairs (e.g., on a whiteboard) to help them understand what bigrams are.</a:t>
            </a:r>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3de6381fcc8_1_2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3de6381fcc8_1_2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Ask the students if some of them thought of some of these examples of AI. Have any students got a robot vacuum at home?</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Did students know that most cars are assembled by robots like in this BMW factory.</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Did students know that robots can play soccer and researchers use robot competitions to improve their robots.</a:t>
            </a:r>
            <a:endParaRPr>
              <a:solidFill>
                <a:schemeClr val="dk1"/>
              </a:solidFil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g1f96d26a02d_0_1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3" name="Google Shape;483;g1f96d26a02d_0_1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This slide shows summaries of the “next words” for some of the words (for, bro, be, like and he) from the training data, and how often those next words follow the first word.</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For </a:t>
            </a:r>
            <a:r>
              <a:rPr lang="en">
                <a:solidFill>
                  <a:schemeClr val="dk1"/>
                </a:solidFill>
              </a:rPr>
              <a:t>example, “real” is the next word after “for” six times in the training data and “reals” is the next word after “for” once.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These summarises of the next words are used for the text prediction example in the next set of slides.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2c805497ad7_0_3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4" name="Google Shape;504;g2c805497ad7_0_3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the following </a:t>
            </a:r>
            <a:r>
              <a:rPr lang="en"/>
              <a:t>slides</a:t>
            </a:r>
            <a:r>
              <a:rPr lang="en"/>
              <a:t>, you can walk through how the example text prediction model can generate a sentence, using “bro” as the starting word.</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There is a video available at &lt;video link here&gt; that steps through this example, which you can watch to help prepare you for demonstrating it with your class.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Alternatively, you can play the video to your class to demonstrate the example.</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g2c805497ad7_0_3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2" name="Google Shape;512;g2c805497ad7_0_3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 start generating the sentence by choosing a word, which is “bro” in this example.</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g2c805497ad7_0_4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0" name="Google Shape;520;g2c805497ad7_0_4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 look at the table of words that follow “bro” from the training data.</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g1f96d26a02d_0_3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9" name="Google Shape;529;g1f96d26a02d_0_3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These are the words that followed “bro” in the training data and how many times they followed “bro” (the count). The model will choose a word from these to add to the sentence.</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g2c805497ad7_0_4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8" name="Google Shape;538;g2c805497ad7_0_4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model could choose the next word with the </a:t>
            </a:r>
            <a:r>
              <a:rPr lang="en"/>
              <a:t>highest count. In this case, all the counts are the same (1).</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g1f96d26a02d_0_3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8" name="Google Shape;548;g1f96d26a02d_0_3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As the counts are the same, the model chooses a next word at random.</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g2c805497ad7_0_4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8" name="Google Shape;558;g2c805497ad7_0_4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this case, the word “like” is chosen </a:t>
            </a:r>
            <a:r>
              <a:rPr lang="en"/>
              <a:t>randomly</a:t>
            </a:r>
            <a:r>
              <a:rPr lang="en"/>
              <a:t> as the next word.</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g1f96d26a02d_0_1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8" name="Google Shape;568;g1f96d26a02d_0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this slide, we are highlighting that “like” is the chosen next word in the sentence.</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g2c805497ad7_0_4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7" name="Google Shape;577;g2c805497ad7_0_4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first word (bro) in the sentence will be locked in (it won’t change).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And our “next word” (like) will be used as the current word, and we’ll add another word to the sentence.</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3de6381fcc8_1_2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3de6381fcc8_1_2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Say to your </a:t>
            </a:r>
            <a:r>
              <a:rPr lang="en"/>
              <a:t>students that many of them may not know that they are using AI every day if they have interacted with any of these AI tools.</a:t>
            </a:r>
            <a:endParaRPr/>
          </a:p>
          <a:p>
            <a:pPr indent="0" lvl="0" marL="0" rtl="0" algn="l">
              <a:spcBef>
                <a:spcPts val="0"/>
              </a:spcBef>
              <a:spcAft>
                <a:spcPts val="0"/>
              </a:spcAft>
              <a:buClr>
                <a:schemeClr val="dk1"/>
              </a:buClr>
              <a:buSzPts val="1100"/>
              <a:buFont typeface="Arial"/>
              <a:buNone/>
            </a:pPr>
            <a:r>
              <a:rPr lang="en"/>
              <a:t>Youtube recommender systems use AI when they bring up the next video automatically. They know what you like!</a:t>
            </a:r>
            <a:endParaRPr/>
          </a:p>
          <a:p>
            <a:pPr indent="0" lvl="0" marL="0" rtl="0" algn="l">
              <a:spcBef>
                <a:spcPts val="0"/>
              </a:spcBef>
              <a:spcAft>
                <a:spcPts val="0"/>
              </a:spcAft>
              <a:buClr>
                <a:schemeClr val="dk1"/>
              </a:buClr>
              <a:buSzPts val="1100"/>
              <a:buFont typeface="Arial"/>
              <a:buNone/>
            </a:pPr>
            <a:r>
              <a:rPr lang="en"/>
              <a:t>Alexa remembers past conversations with you and your mobile phone can predict your next word.</a:t>
            </a:r>
            <a:endParaRPr/>
          </a:p>
          <a:p>
            <a:pPr indent="0" lvl="0" marL="0" rtl="0" algn="l">
              <a:spcBef>
                <a:spcPts val="0"/>
              </a:spcBef>
              <a:spcAft>
                <a:spcPts val="0"/>
              </a:spcAft>
              <a:buClr>
                <a:schemeClr val="dk1"/>
              </a:buClr>
              <a:buSzPts val="1100"/>
              <a:buFont typeface="Arial"/>
              <a:buNone/>
            </a:pPr>
            <a:r>
              <a:rPr lang="en"/>
              <a:t>Kids may also be familiar with Snapchat AI, which is a chatbot built into Snapchat.</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5" name="Shape 585"/>
        <p:cNvGrpSpPr/>
        <p:nvPr/>
      </p:nvGrpSpPr>
      <p:grpSpPr>
        <a:xfrm>
          <a:off x="0" y="0"/>
          <a:ext cx="0" cy="0"/>
          <a:chOff x="0" y="0"/>
          <a:chExt cx="0" cy="0"/>
        </a:xfrm>
      </p:grpSpPr>
      <p:sp>
        <p:nvSpPr>
          <p:cNvPr id="586" name="Google Shape;586;g2c805497ad7_0_4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7" name="Google Shape;587;g2c805497ad7_0_4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As noted in the last slide, the </a:t>
            </a:r>
            <a:r>
              <a:rPr lang="en">
                <a:solidFill>
                  <a:schemeClr val="dk1"/>
                </a:solidFill>
              </a:rPr>
              <a:t>“next word” (like) will be used as the current word, and we’ll add another word to the generated sentence.</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g2c805497ad7_0_4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8" name="Google Shape;598;g2c805497ad7_0_4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As we are using “like” as the </a:t>
            </a:r>
            <a:r>
              <a:rPr lang="en"/>
              <a:t>current</a:t>
            </a:r>
            <a:r>
              <a:rPr lang="en"/>
              <a:t> word now, we will look at the words that followed “like” in the training data and </a:t>
            </a:r>
            <a:r>
              <a:rPr lang="en"/>
              <a:t>their counts.</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7" name="Shape 607"/>
        <p:cNvGrpSpPr/>
        <p:nvPr/>
      </p:nvGrpSpPr>
      <p:grpSpPr>
        <a:xfrm>
          <a:off x="0" y="0"/>
          <a:ext cx="0" cy="0"/>
          <a:chOff x="0" y="0"/>
          <a:chExt cx="0" cy="0"/>
        </a:xfrm>
      </p:grpSpPr>
      <p:sp>
        <p:nvSpPr>
          <p:cNvPr id="608" name="Google Shape;608;g2c805497ad7_0_4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9" name="Google Shape;609;g2c805497ad7_0_4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this slide we have the possible next words for “like” and </a:t>
            </a:r>
            <a:r>
              <a:rPr lang="en"/>
              <a:t>their count.</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8" name="Shape 618"/>
        <p:cNvGrpSpPr/>
        <p:nvPr/>
      </p:nvGrpSpPr>
      <p:grpSpPr>
        <a:xfrm>
          <a:off x="0" y="0"/>
          <a:ext cx="0" cy="0"/>
          <a:chOff x="0" y="0"/>
          <a:chExt cx="0" cy="0"/>
        </a:xfrm>
      </p:grpSpPr>
      <p:sp>
        <p:nvSpPr>
          <p:cNvPr id="619" name="Google Shape;619;g1f96d26a02d_0_3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0" name="Google Shape;620;g1f96d26a02d_0_3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this example, the model usually chooses the word that follows the current word the most (“be” in this case).</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0" name="Shape 630"/>
        <p:cNvGrpSpPr/>
        <p:nvPr/>
      </p:nvGrpSpPr>
      <p:grpSpPr>
        <a:xfrm>
          <a:off x="0" y="0"/>
          <a:ext cx="0" cy="0"/>
          <a:chOff x="0" y="0"/>
          <a:chExt cx="0" cy="0"/>
        </a:xfrm>
      </p:grpSpPr>
      <p:sp>
        <p:nvSpPr>
          <p:cNvPr id="631" name="Google Shape;631;g1f96d26a02d_0_1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2" name="Google Shape;632;g1f96d26a02d_0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slide is used to remind students that we have locked-in “bro” as the start of the sentence and now we’ll lock in “like”.</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1" name="Shape 641"/>
        <p:cNvGrpSpPr/>
        <p:nvPr/>
      </p:nvGrpSpPr>
      <p:grpSpPr>
        <a:xfrm>
          <a:off x="0" y="0"/>
          <a:ext cx="0" cy="0"/>
          <a:chOff x="0" y="0"/>
          <a:chExt cx="0" cy="0"/>
        </a:xfrm>
      </p:grpSpPr>
      <p:sp>
        <p:nvSpPr>
          <p:cNvPr id="642" name="Google Shape;642;g2c805497ad7_0_4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3" name="Google Shape;643;g2c805497ad7_0_4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 lock-in “like” as the second word in the generated sentence.</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2" name="Shape 652"/>
        <p:cNvGrpSpPr/>
        <p:nvPr/>
      </p:nvGrpSpPr>
      <p:grpSpPr>
        <a:xfrm>
          <a:off x="0" y="0"/>
          <a:ext cx="0" cy="0"/>
          <a:chOff x="0" y="0"/>
          <a:chExt cx="0" cy="0"/>
        </a:xfrm>
      </p:grpSpPr>
      <p:sp>
        <p:nvSpPr>
          <p:cNvPr id="653" name="Google Shape;653;g2c805497ad7_0_4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4" name="Google Shape;654;g2c805497ad7_0_4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current word is now “be” and the only possible word to follow it is “for”.</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This is because there were two sentences in the training data with “be” in them, and both times “be” was </a:t>
            </a:r>
            <a:r>
              <a:rPr lang="en"/>
              <a:t>followed by “for’:</a:t>
            </a:r>
            <a:endParaRPr/>
          </a:p>
          <a:p>
            <a:pPr indent="0" lvl="0" marL="0" rtl="0" algn="l">
              <a:spcBef>
                <a:spcPts val="0"/>
              </a:spcBef>
              <a:spcAft>
                <a:spcPts val="0"/>
              </a:spcAft>
              <a:buNone/>
            </a:pPr>
            <a:r>
              <a:rPr lang="en"/>
              <a:t>- he really thought he wasnt gonna die doing that like </a:t>
            </a:r>
            <a:r>
              <a:rPr b="1" lang="en"/>
              <a:t>be for </a:t>
            </a:r>
            <a:r>
              <a:rPr lang="en"/>
              <a:t>real</a:t>
            </a:r>
            <a:endParaRPr/>
          </a:p>
          <a:p>
            <a:pPr indent="0" lvl="0" marL="0" rtl="0" algn="l">
              <a:spcBef>
                <a:spcPts val="0"/>
              </a:spcBef>
              <a:spcAft>
                <a:spcPts val="0"/>
              </a:spcAft>
              <a:buNone/>
            </a:pPr>
            <a:r>
              <a:rPr lang="en"/>
              <a:t>- like bro he actually thought I was gonna go through with it like </a:t>
            </a:r>
            <a:r>
              <a:rPr b="1" lang="en"/>
              <a:t>be for</a:t>
            </a:r>
            <a:r>
              <a:rPr lang="en"/>
              <a:t> real</a:t>
            </a:r>
            <a:endParaRPr/>
          </a:p>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4" name="Shape 664"/>
        <p:cNvGrpSpPr/>
        <p:nvPr/>
      </p:nvGrpSpPr>
      <p:grpSpPr>
        <a:xfrm>
          <a:off x="0" y="0"/>
          <a:ext cx="0" cy="0"/>
          <a:chOff x="0" y="0"/>
          <a:chExt cx="0" cy="0"/>
        </a:xfrm>
      </p:grpSpPr>
      <p:sp>
        <p:nvSpPr>
          <p:cNvPr id="665" name="Google Shape;665;g1f96d26a02d_0_3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6" name="Google Shape;666;g1f96d26a02d_0_3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“for” is chosen as the next word, as it is the only options the model has.</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6" name="Shape 676"/>
        <p:cNvGrpSpPr/>
        <p:nvPr/>
      </p:nvGrpSpPr>
      <p:grpSpPr>
        <a:xfrm>
          <a:off x="0" y="0"/>
          <a:ext cx="0" cy="0"/>
          <a:chOff x="0" y="0"/>
          <a:chExt cx="0" cy="0"/>
        </a:xfrm>
      </p:grpSpPr>
      <p:sp>
        <p:nvSpPr>
          <p:cNvPr id="677" name="Google Shape;677;g1f96d26a02d_0_2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8" name="Google Shape;678;g1f96d26a02d_0_2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slide shows the generated sentence after adding “for”.</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8" name="Shape 688"/>
        <p:cNvGrpSpPr/>
        <p:nvPr/>
      </p:nvGrpSpPr>
      <p:grpSpPr>
        <a:xfrm>
          <a:off x="0" y="0"/>
          <a:ext cx="0" cy="0"/>
          <a:chOff x="0" y="0"/>
          <a:chExt cx="0" cy="0"/>
        </a:xfrm>
      </p:grpSpPr>
      <p:sp>
        <p:nvSpPr>
          <p:cNvPr id="689" name="Google Shape;689;g2c805497ad7_0_5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0" name="Google Shape;690;g2c805497ad7_0_5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“be” is locked in as the third word in this sentence and the model uses “for” as the current word, to select the next word in the sentence.</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3d3502b67d7_2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3d3502b67d7_2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Get students to follow on with you as you introduce them to Lumen on the </a:t>
            </a:r>
            <a:r>
              <a:rPr lang="en" u="sng">
                <a:solidFill>
                  <a:schemeClr val="hlink"/>
                </a:solidFill>
                <a:hlinkClick r:id="rId2"/>
              </a:rPr>
              <a:t>Activity: Hello Lumen! page</a:t>
            </a:r>
            <a:r>
              <a:rPr lang="en">
                <a:solidFill>
                  <a:schemeClr val="dk1"/>
                </a:solidFill>
              </a:rPr>
              <a:t>.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Get the students to select the “Name” option together as a group. The students will complete a worksheet (next slide) where they select the other prompts and answer questions about them.</a:t>
            </a:r>
            <a:endParaRPr>
              <a:solidFill>
                <a:schemeClr val="dk1"/>
              </a:solidFill>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0" name="Shape 700"/>
        <p:cNvGrpSpPr/>
        <p:nvPr/>
      </p:nvGrpSpPr>
      <p:grpSpPr>
        <a:xfrm>
          <a:off x="0" y="0"/>
          <a:ext cx="0" cy="0"/>
          <a:chOff x="0" y="0"/>
          <a:chExt cx="0" cy="0"/>
        </a:xfrm>
      </p:grpSpPr>
      <p:sp>
        <p:nvSpPr>
          <p:cNvPr id="701" name="Google Shape;701;g2c805497ad7_0_5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2" name="Google Shape;702;g2c805497ad7_0_5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In this slide we have the possible next words for “for” and their count: </a:t>
            </a:r>
            <a:r>
              <a:rPr i="1" lang="en">
                <a:solidFill>
                  <a:schemeClr val="dk1"/>
                </a:solidFill>
              </a:rPr>
              <a:t>real</a:t>
            </a:r>
            <a:r>
              <a:rPr lang="en">
                <a:solidFill>
                  <a:schemeClr val="dk1"/>
                </a:solidFill>
              </a:rPr>
              <a:t> and </a:t>
            </a:r>
            <a:r>
              <a:rPr i="1" lang="en">
                <a:solidFill>
                  <a:schemeClr val="dk1"/>
                </a:solidFill>
              </a:rPr>
              <a:t>reals</a:t>
            </a:r>
            <a:r>
              <a:rPr lang="en">
                <a:solidFill>
                  <a:schemeClr val="dk1"/>
                </a:solidFill>
              </a:rPr>
              <a: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3" name="Shape 713"/>
        <p:cNvGrpSpPr/>
        <p:nvPr/>
      </p:nvGrpSpPr>
      <p:grpSpPr>
        <a:xfrm>
          <a:off x="0" y="0"/>
          <a:ext cx="0" cy="0"/>
          <a:chOff x="0" y="0"/>
          <a:chExt cx="0" cy="0"/>
        </a:xfrm>
      </p:grpSpPr>
      <p:sp>
        <p:nvSpPr>
          <p:cNvPr id="714" name="Google Shape;714;g1f96d26a02d_0_4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5" name="Google Shape;715;g1f96d26a02d_0_4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this slide, we change the way the example model chooses words when generating the sentence, choosing the next word randomly (“reals”).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This way we have some more randomness in the sentences that are generated.</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In text prediction models like this, the next word is often chosen </a:t>
            </a:r>
            <a:r>
              <a:rPr lang="en"/>
              <a:t>randomly but words with high counts would be more likely to be chosen. For example, because “real” appears 5 times more often than “reals”, the model would be 5 times more likely to choose “real” as the next word.</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7" name="Shape 727"/>
        <p:cNvGrpSpPr/>
        <p:nvPr/>
      </p:nvGrpSpPr>
      <p:grpSpPr>
        <a:xfrm>
          <a:off x="0" y="0"/>
          <a:ext cx="0" cy="0"/>
          <a:chOff x="0" y="0"/>
          <a:chExt cx="0" cy="0"/>
        </a:xfrm>
      </p:grpSpPr>
      <p:sp>
        <p:nvSpPr>
          <p:cNvPr id="728" name="Google Shape;728;g1f96d26a02d_0_2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9" name="Google Shape;729;g1f96d26a02d_0_2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“reals” has been chosen as the next word, so our sentence becomes “bro like be for reals”.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We decide to end the sentence here and on the next slide we have all the words in the sentence locked-in.</a:t>
            </a:r>
            <a:endParaRPr/>
          </a:p>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0" name="Shape 740"/>
        <p:cNvGrpSpPr/>
        <p:nvPr/>
      </p:nvGrpSpPr>
      <p:grpSpPr>
        <a:xfrm>
          <a:off x="0" y="0"/>
          <a:ext cx="0" cy="0"/>
          <a:chOff x="0" y="0"/>
          <a:chExt cx="0" cy="0"/>
        </a:xfrm>
      </p:grpSpPr>
      <p:sp>
        <p:nvSpPr>
          <p:cNvPr id="741" name="Google Shape;741;g1f96d26a02d_0_2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2" name="Google Shape;742;g1f96d26a02d_0_2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All the words are locked in and we stop adding new words to our generated sentence: “bro like be for reals”.</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3" name="Shape 753"/>
        <p:cNvGrpSpPr/>
        <p:nvPr/>
      </p:nvGrpSpPr>
      <p:grpSpPr>
        <a:xfrm>
          <a:off x="0" y="0"/>
          <a:ext cx="0" cy="0"/>
          <a:chOff x="0" y="0"/>
          <a:chExt cx="0" cy="0"/>
        </a:xfrm>
      </p:grpSpPr>
      <p:sp>
        <p:nvSpPr>
          <p:cNvPr id="754" name="Google Shape;754;g1f96d26a02d_0_2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5" name="Google Shape;755;g1f96d26a02d_0_2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slide highlights the sentence that has been generated: “bro like be for reals”</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6" name="Shape 766"/>
        <p:cNvGrpSpPr/>
        <p:nvPr/>
      </p:nvGrpSpPr>
      <p:grpSpPr>
        <a:xfrm>
          <a:off x="0" y="0"/>
          <a:ext cx="0" cy="0"/>
          <a:chOff x="0" y="0"/>
          <a:chExt cx="0" cy="0"/>
        </a:xfrm>
      </p:grpSpPr>
      <p:sp>
        <p:nvSpPr>
          <p:cNvPr id="767" name="Google Shape;767;g1f96d26a02d_0_2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8" name="Google Shape;768;g1f96d26a02d_0_2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Highlight to students that the generated sentence sounds similar to sentences in the training data but it’s not exactly the same as the training data sentences.</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2" name="Shape 782"/>
        <p:cNvGrpSpPr/>
        <p:nvPr/>
      </p:nvGrpSpPr>
      <p:grpSpPr>
        <a:xfrm>
          <a:off x="0" y="0"/>
          <a:ext cx="0" cy="0"/>
          <a:chOff x="0" y="0"/>
          <a:chExt cx="0" cy="0"/>
        </a:xfrm>
      </p:grpSpPr>
      <p:sp>
        <p:nvSpPr>
          <p:cNvPr id="783" name="Google Shape;783;g1f96d26a02d_0_3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4" name="Google Shape;784;g1f96d26a02d_0_3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The model has essentially “learned” words that are commonly used and patterns in the training data messages (like using “be for” in sentences) and used them to create new sentences.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0" name="Shape 800"/>
        <p:cNvGrpSpPr/>
        <p:nvPr/>
      </p:nvGrpSpPr>
      <p:grpSpPr>
        <a:xfrm>
          <a:off x="0" y="0"/>
          <a:ext cx="0" cy="0"/>
          <a:chOff x="0" y="0"/>
          <a:chExt cx="0" cy="0"/>
        </a:xfrm>
      </p:grpSpPr>
      <p:sp>
        <p:nvSpPr>
          <p:cNvPr id="801" name="Google Shape;801;g1f96d26a02d_0_3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2" name="Google Shape;802;g1f96d26a02d_0_3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is a really key point: that LLMs generate “new stuff” but that they learn from their training data.</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a:solidFill>
                  <a:schemeClr val="dk1"/>
                </a:solidFill>
              </a:rPr>
              <a:t>You can make the comparison to responses from Lumen AI, where the same prompt for creating haikus can result in different poems that follow a similar pattern.</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6" name="Shape 816"/>
        <p:cNvGrpSpPr/>
        <p:nvPr/>
      </p:nvGrpSpPr>
      <p:grpSpPr>
        <a:xfrm>
          <a:off x="0" y="0"/>
          <a:ext cx="0" cy="0"/>
          <a:chOff x="0" y="0"/>
          <a:chExt cx="0" cy="0"/>
        </a:xfrm>
      </p:grpSpPr>
      <p:sp>
        <p:nvSpPr>
          <p:cNvPr id="817" name="Google Shape;817;g3de6381fcc8_1_3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8" name="Google Shape;818;g3de6381fcc8_1_3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purpose of this slide is to </a:t>
            </a:r>
            <a:r>
              <a:rPr lang="en"/>
              <a:t>highlight to students that LLMs are trained and run on very powerful and large computers, usually in data centres (like the data centre in Northern Island shown in the photo on the right).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You could compare the size and power of these computers to the students’ phones - there’s a huge difference in scale.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Students are encouraged to think about the large scale of computer power, energy and time that goes into training and running LLMs, compared to a small model (like the text prediction example on a phone).</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0" name="Shape 830"/>
        <p:cNvGrpSpPr/>
        <p:nvPr/>
      </p:nvGrpSpPr>
      <p:grpSpPr>
        <a:xfrm>
          <a:off x="0" y="0"/>
          <a:ext cx="0" cy="0"/>
          <a:chOff x="0" y="0"/>
          <a:chExt cx="0" cy="0"/>
        </a:xfrm>
      </p:grpSpPr>
      <p:sp>
        <p:nvSpPr>
          <p:cNvPr id="831" name="Google Shape;831;g3de65ab6a38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2" name="Google Shape;832;g3de65ab6a38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a:t>
            </a:r>
            <a:r>
              <a:rPr lang="en"/>
              <a:t>table summarises some differences between a text prediction model (like the example shown in the previous slides) and LLMs (like GPT 5.4, Claude Sonnet 4.6 and Gemini 3.1).</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Like the previous slide, they key point is that there is a huge difference in scale and capabilities of a simple text prediction model and LLMs, although there are some similarities.</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3d3502b67d7_2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3d3502b67d7_2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Clr>
                <a:schemeClr val="dk1"/>
              </a:buClr>
              <a:buSzPts val="1100"/>
              <a:buFont typeface="Arial"/>
              <a:buNone/>
            </a:pPr>
            <a:r>
              <a:rPr lang="en" sz="700"/>
              <a:t>In this activity, </a:t>
            </a:r>
            <a:r>
              <a:rPr lang="en" sz="700"/>
              <a:t>students</a:t>
            </a:r>
            <a:r>
              <a:rPr lang="en" sz="700"/>
              <a:t> have their first interaction with Lumen. The goal of this activity is for students to become comfortable with Lumen, understand what it can do and what it’s limitations are. They should learn that it is a chatbot and that it can generate images.</a:t>
            </a:r>
            <a:endParaRPr sz="700"/>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8" name="Shape 838"/>
        <p:cNvGrpSpPr/>
        <p:nvPr/>
      </p:nvGrpSpPr>
      <p:grpSpPr>
        <a:xfrm>
          <a:off x="0" y="0"/>
          <a:ext cx="0" cy="0"/>
          <a:chOff x="0" y="0"/>
          <a:chExt cx="0" cy="0"/>
        </a:xfrm>
      </p:grpSpPr>
      <p:sp>
        <p:nvSpPr>
          <p:cNvPr id="839" name="Google Shape;839;g3d3502b67d7_2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0" name="Google Shape;840;g3d3502b67d7_2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a:solidFill>
                  <a:srgbClr val="595959"/>
                </a:solidFill>
              </a:rPr>
              <a:t>In this activity students use Lumen to generate three different styles of job applications. The learning intention is for students to understand that Lumen doesn’t “know” what good writing is — it simply follows patterns it has learned. Students will see how clearly written prompts can change the style of the output, and why giving precise instructions matters when working with AI.</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4" name="Shape 844"/>
        <p:cNvGrpSpPr/>
        <p:nvPr/>
      </p:nvGrpSpPr>
      <p:grpSpPr>
        <a:xfrm>
          <a:off x="0" y="0"/>
          <a:ext cx="0" cy="0"/>
          <a:chOff x="0" y="0"/>
          <a:chExt cx="0" cy="0"/>
        </a:xfrm>
      </p:grpSpPr>
      <p:sp>
        <p:nvSpPr>
          <p:cNvPr id="845" name="Google Shape;845;g3cecc472247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6" name="Google Shape;846;g3cecc472247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Go back to Slide 3 where students first gave </a:t>
            </a:r>
            <a:r>
              <a:rPr lang="en"/>
              <a:t>examples of AI. Ask them if they think they are all correct and do they have many more examples now.</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3" name="Shape 853"/>
        <p:cNvGrpSpPr/>
        <p:nvPr/>
      </p:nvGrpSpPr>
      <p:grpSpPr>
        <a:xfrm>
          <a:off x="0" y="0"/>
          <a:ext cx="0" cy="0"/>
          <a:chOff x="0" y="0"/>
          <a:chExt cx="0" cy="0"/>
        </a:xfrm>
      </p:grpSpPr>
      <p:sp>
        <p:nvSpPr>
          <p:cNvPr id="854" name="Google Shape;854;g2cd05b5e79c_1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5" name="Google Shape;855;g2cd05b5e79c_1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For an extension activity students can be directed to the short quiz on the platform here.</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3" name="Shape 863"/>
        <p:cNvGrpSpPr/>
        <p:nvPr/>
      </p:nvGrpSpPr>
      <p:grpSpPr>
        <a:xfrm>
          <a:off x="0" y="0"/>
          <a:ext cx="0" cy="0"/>
          <a:chOff x="0" y="0"/>
          <a:chExt cx="0" cy="0"/>
        </a:xfrm>
      </p:grpSpPr>
      <p:sp>
        <p:nvSpPr>
          <p:cNvPr id="864" name="Google Shape;864;g4ce72968ca_0_18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5" name="Google Shape;865;g4ce72968ca_0_18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3cecc472247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3cecc472247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Explain to the students that a thought experiment means it was all just theory and there were no </a:t>
            </a:r>
            <a:r>
              <a:rPr lang="en"/>
              <a:t>actual</a:t>
            </a:r>
            <a:r>
              <a:rPr lang="en"/>
              <a:t> people or machines involved in the process at all. That came much later.</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3de6381fcc8_1_2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3de6381fcc8_1_2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this activity, the students simulate the Turing Test using Lumen and a human partner. The learning intention is for students to understand the purpose of the Turing Test and use it to explore what “intelligence” might mean in humans vs AI systems.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It’s a good idea to demo this activity with a student up the front of the class to show them how it works.</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311700" y="528325"/>
            <a:ext cx="5377800" cy="2292300"/>
          </a:xfrm>
          <a:prstGeom prst="rect">
            <a:avLst/>
          </a:prstGeom>
        </p:spPr>
        <p:txBody>
          <a:bodyPr anchorCtr="0" anchor="b" bIns="91425" lIns="91425" spcFirstLastPara="1" rIns="91425" wrap="square" tIns="91425">
            <a:spAutoFit/>
          </a:bodyPr>
          <a:lstStyle>
            <a:lvl1pPr lvl="0" rtl="0">
              <a:spcBef>
                <a:spcPts val="0"/>
              </a:spcBef>
              <a:spcAft>
                <a:spcPts val="0"/>
              </a:spcAft>
              <a:buClr>
                <a:schemeClr val="accent3"/>
              </a:buClr>
              <a:buSzPts val="5200"/>
              <a:buNone/>
              <a:defRPr sz="5200">
                <a:solidFill>
                  <a:schemeClr val="accent3"/>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1" name="Google Shape;11;p2"/>
          <p:cNvSpPr txBox="1"/>
          <p:nvPr>
            <p:ph idx="1" type="subTitle"/>
          </p:nvPr>
        </p:nvSpPr>
        <p:spPr>
          <a:xfrm>
            <a:off x="311700" y="3040550"/>
            <a:ext cx="3313200" cy="792600"/>
          </a:xfrm>
          <a:prstGeom prst="rect">
            <a:avLst/>
          </a:prstGeom>
        </p:spPr>
        <p:txBody>
          <a:bodyPr anchorCtr="0" anchor="t" bIns="91425" lIns="91425" spcFirstLastPara="1" rIns="91425" wrap="square" tIns="91425">
            <a:spAutoFit/>
          </a:bodyPr>
          <a:lstStyle>
            <a:lvl1pPr lvl="0" rtl="0">
              <a:lnSpc>
                <a:spcPct val="100000"/>
              </a:lnSpc>
              <a:spcBef>
                <a:spcPts val="0"/>
              </a:spcBef>
              <a:spcAft>
                <a:spcPts val="0"/>
              </a:spcAft>
              <a:buClr>
                <a:srgbClr val="30DDAE"/>
              </a:buClr>
              <a:buSzPts val="2800"/>
              <a:buNone/>
              <a:defRPr sz="2800">
                <a:solidFill>
                  <a:srgbClr val="30DDAE"/>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52" name="Google Shape;52;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084800" y="2038825"/>
            <a:ext cx="4974300" cy="1065900"/>
          </a:xfrm>
          <a:prstGeom prst="rect">
            <a:avLst/>
          </a:prstGeom>
        </p:spPr>
        <p:txBody>
          <a:bodyPr anchorCtr="0" anchor="ctr" bIns="91425" lIns="91425" spcFirstLastPara="1" rIns="91425" wrap="square" tIns="91425">
            <a:sp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sz="800">
                <a:latin typeface="Nunito"/>
                <a:ea typeface="Nunito"/>
                <a:cs typeface="Nunito"/>
                <a:sym typeface="Nunito"/>
              </a:defRPr>
            </a:lvl1pPr>
            <a:lvl2pPr lvl="1" rtl="0">
              <a:buNone/>
              <a:defRPr sz="800">
                <a:latin typeface="Nunito"/>
                <a:ea typeface="Nunito"/>
                <a:cs typeface="Nunito"/>
                <a:sym typeface="Nunito"/>
              </a:defRPr>
            </a:lvl2pPr>
            <a:lvl3pPr lvl="2" rtl="0">
              <a:buNone/>
              <a:defRPr sz="800">
                <a:latin typeface="Nunito"/>
                <a:ea typeface="Nunito"/>
                <a:cs typeface="Nunito"/>
                <a:sym typeface="Nunito"/>
              </a:defRPr>
            </a:lvl3pPr>
            <a:lvl4pPr lvl="3" rtl="0">
              <a:buNone/>
              <a:defRPr sz="800">
                <a:latin typeface="Nunito"/>
                <a:ea typeface="Nunito"/>
                <a:cs typeface="Nunito"/>
                <a:sym typeface="Nunito"/>
              </a:defRPr>
            </a:lvl4pPr>
            <a:lvl5pPr lvl="4" rtl="0">
              <a:buNone/>
              <a:defRPr sz="800">
                <a:latin typeface="Nunito"/>
                <a:ea typeface="Nunito"/>
                <a:cs typeface="Nunito"/>
                <a:sym typeface="Nunito"/>
              </a:defRPr>
            </a:lvl5pPr>
            <a:lvl6pPr lvl="5" rtl="0">
              <a:buNone/>
              <a:defRPr sz="800">
                <a:latin typeface="Nunito"/>
                <a:ea typeface="Nunito"/>
                <a:cs typeface="Nunito"/>
                <a:sym typeface="Nunito"/>
              </a:defRPr>
            </a:lvl6pPr>
            <a:lvl7pPr lvl="6" rtl="0">
              <a:buNone/>
              <a:defRPr sz="800">
                <a:latin typeface="Nunito"/>
                <a:ea typeface="Nunito"/>
                <a:cs typeface="Nunito"/>
                <a:sym typeface="Nunito"/>
              </a:defRPr>
            </a:lvl7pPr>
            <a:lvl8pPr lvl="7" rtl="0">
              <a:buNone/>
              <a:defRPr sz="800">
                <a:latin typeface="Nunito"/>
                <a:ea typeface="Nunito"/>
                <a:cs typeface="Nunito"/>
                <a:sym typeface="Nunito"/>
              </a:defRPr>
            </a:lvl8pPr>
            <a:lvl9pPr lvl="8" rtl="0">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
        <p:nvSpPr>
          <p:cNvPr id="16" name="Google Shape;16;p3"/>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9" name="Google Shape;19;p4"/>
          <p:cNvSpPr txBox="1"/>
          <p:nvPr>
            <p:ph idx="1" type="body"/>
          </p:nvPr>
        </p:nvSpPr>
        <p:spPr>
          <a:xfrm>
            <a:off x="311700" y="1000075"/>
            <a:ext cx="852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20" name="Google Shape;20;p4"/>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21" name="Google Shape;21;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 name="Shape 22"/>
        <p:cNvGrpSpPr/>
        <p:nvPr/>
      </p:nvGrpSpPr>
      <p:grpSpPr>
        <a:xfrm>
          <a:off x="0" y="0"/>
          <a:ext cx="0" cy="0"/>
          <a:chOff x="0" y="0"/>
          <a:chExt cx="0" cy="0"/>
        </a:xfrm>
      </p:grpSpPr>
      <p:sp>
        <p:nvSpPr>
          <p:cNvPr id="23" name="Google Shape;23;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4" name="Google Shape;24;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5" name="Google Shape;25;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6" name="Google Shape;26;p5"/>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27" name="Google Shape;27;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 name="Shape 28"/>
        <p:cNvGrpSpPr/>
        <p:nvPr/>
      </p:nvGrpSpPr>
      <p:grpSpPr>
        <a:xfrm>
          <a:off x="0" y="0"/>
          <a:ext cx="0" cy="0"/>
          <a:chOff x="0" y="0"/>
          <a:chExt cx="0" cy="0"/>
        </a:xfrm>
      </p:grpSpPr>
      <p:sp>
        <p:nvSpPr>
          <p:cNvPr id="29" name="Google Shape;29;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0" name="Google Shape;30;p6"/>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31" name="Google Shape;31;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34" name="Google Shape;34;p7"/>
          <p:cNvSpPr txBox="1"/>
          <p:nvPr>
            <p:ph idx="1" type="body"/>
          </p:nvPr>
        </p:nvSpPr>
        <p:spPr>
          <a:xfrm>
            <a:off x="311700" y="1389600"/>
            <a:ext cx="35589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35" name="Google Shape;35;p7"/>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36" name="Google Shape;36;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7" name="Shape 37"/>
        <p:cNvGrpSpPr/>
        <p:nvPr/>
      </p:nvGrpSpPr>
      <p:grpSpPr>
        <a:xfrm>
          <a:off x="0" y="0"/>
          <a:ext cx="0" cy="0"/>
          <a:chOff x="0" y="0"/>
          <a:chExt cx="0" cy="0"/>
        </a:xfrm>
      </p:grpSpPr>
      <p:sp>
        <p:nvSpPr>
          <p:cNvPr id="38" name="Google Shape;38;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39" name="Google Shape;39;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0" name="Shape 40"/>
        <p:cNvGrpSpPr/>
        <p:nvPr/>
      </p:nvGrpSpPr>
      <p:grpSpPr>
        <a:xfrm>
          <a:off x="0" y="0"/>
          <a:ext cx="0" cy="0"/>
          <a:chOff x="0" y="0"/>
          <a:chExt cx="0" cy="0"/>
        </a:xfrm>
      </p:grpSpPr>
      <p:sp>
        <p:nvSpPr>
          <p:cNvPr id="41" name="Google Shape;41;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43" name="Google Shape;43;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100"/>
              <a:buNone/>
              <a:defRPr sz="2100"/>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p:txBody>
      </p:sp>
      <p:sp>
        <p:nvSpPr>
          <p:cNvPr id="44" name="Google Shape;44;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Clr>
                <a:schemeClr val="lt1"/>
              </a:buClr>
              <a:buSzPts val="1800"/>
              <a:buChar char="●"/>
              <a:defRPr>
                <a:solidFill>
                  <a:schemeClr val="lt1"/>
                </a:solidFill>
              </a:defRPr>
            </a:lvl1pPr>
            <a:lvl2pPr indent="-317500" lvl="1" marL="914400" rtl="0">
              <a:spcBef>
                <a:spcPts val="1600"/>
              </a:spcBef>
              <a:spcAft>
                <a:spcPts val="0"/>
              </a:spcAft>
              <a:buClr>
                <a:schemeClr val="lt1"/>
              </a:buClr>
              <a:buSzPts val="1400"/>
              <a:buChar char="○"/>
              <a:defRPr>
                <a:solidFill>
                  <a:schemeClr val="lt1"/>
                </a:solidFill>
              </a:defRPr>
            </a:lvl2pPr>
            <a:lvl3pPr indent="-317500" lvl="2" marL="1371600" rtl="0">
              <a:spcBef>
                <a:spcPts val="1600"/>
              </a:spcBef>
              <a:spcAft>
                <a:spcPts val="0"/>
              </a:spcAft>
              <a:buClr>
                <a:schemeClr val="lt1"/>
              </a:buClr>
              <a:buSzPts val="1400"/>
              <a:buChar char="■"/>
              <a:defRPr>
                <a:solidFill>
                  <a:schemeClr val="lt1"/>
                </a:solidFill>
              </a:defRPr>
            </a:lvl3pPr>
            <a:lvl4pPr indent="-317500" lvl="3" marL="1828800" rtl="0">
              <a:spcBef>
                <a:spcPts val="1600"/>
              </a:spcBef>
              <a:spcAft>
                <a:spcPts val="0"/>
              </a:spcAft>
              <a:buClr>
                <a:schemeClr val="lt1"/>
              </a:buClr>
              <a:buSzPts val="1400"/>
              <a:buChar char="●"/>
              <a:defRPr>
                <a:solidFill>
                  <a:schemeClr val="lt1"/>
                </a:solidFill>
              </a:defRPr>
            </a:lvl4pPr>
            <a:lvl5pPr indent="-317500" lvl="4" marL="2286000" rtl="0">
              <a:spcBef>
                <a:spcPts val="1600"/>
              </a:spcBef>
              <a:spcAft>
                <a:spcPts val="0"/>
              </a:spcAft>
              <a:buClr>
                <a:schemeClr val="lt1"/>
              </a:buClr>
              <a:buSzPts val="1400"/>
              <a:buChar char="○"/>
              <a:defRPr>
                <a:solidFill>
                  <a:schemeClr val="lt1"/>
                </a:solidFill>
              </a:defRPr>
            </a:lvl5pPr>
            <a:lvl6pPr indent="-317500" lvl="5" marL="2743200" rtl="0">
              <a:spcBef>
                <a:spcPts val="1600"/>
              </a:spcBef>
              <a:spcAft>
                <a:spcPts val="0"/>
              </a:spcAft>
              <a:buClr>
                <a:schemeClr val="lt1"/>
              </a:buClr>
              <a:buSzPts val="1400"/>
              <a:buChar char="■"/>
              <a:defRPr>
                <a:solidFill>
                  <a:schemeClr val="lt1"/>
                </a:solidFill>
              </a:defRPr>
            </a:lvl6pPr>
            <a:lvl7pPr indent="-317500" lvl="6" marL="3200400" rtl="0">
              <a:spcBef>
                <a:spcPts val="1600"/>
              </a:spcBef>
              <a:spcAft>
                <a:spcPts val="0"/>
              </a:spcAft>
              <a:buClr>
                <a:schemeClr val="lt1"/>
              </a:buClr>
              <a:buSzPts val="1400"/>
              <a:buChar char="●"/>
              <a:defRPr>
                <a:solidFill>
                  <a:schemeClr val="lt1"/>
                </a:solidFill>
              </a:defRPr>
            </a:lvl7pPr>
            <a:lvl8pPr indent="-317500" lvl="7" marL="3657600" rtl="0">
              <a:spcBef>
                <a:spcPts val="1600"/>
              </a:spcBef>
              <a:spcAft>
                <a:spcPts val="0"/>
              </a:spcAft>
              <a:buClr>
                <a:schemeClr val="lt1"/>
              </a:buClr>
              <a:buSzPts val="1400"/>
              <a:buChar char="○"/>
              <a:defRPr>
                <a:solidFill>
                  <a:schemeClr val="lt1"/>
                </a:solidFill>
              </a:defRPr>
            </a:lvl8pPr>
            <a:lvl9pPr indent="-317500" lvl="8" marL="4114800" rtl="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solidFill>
                  <a:schemeClr val="accent1"/>
                </a:solidFill>
                <a:latin typeface="Nunito"/>
                <a:ea typeface="Nunito"/>
                <a:cs typeface="Nunito"/>
                <a:sym typeface="Nunito"/>
              </a:defRPr>
            </a:lvl1pPr>
            <a:lvl2pPr lvl="1">
              <a:buNone/>
              <a:defRPr sz="800">
                <a:solidFill>
                  <a:schemeClr val="accent1"/>
                </a:solidFill>
                <a:latin typeface="Nunito"/>
                <a:ea typeface="Nunito"/>
                <a:cs typeface="Nunito"/>
                <a:sym typeface="Nunito"/>
              </a:defRPr>
            </a:lvl2pPr>
            <a:lvl3pPr lvl="2">
              <a:buNone/>
              <a:defRPr sz="800">
                <a:solidFill>
                  <a:schemeClr val="accent1"/>
                </a:solidFill>
                <a:latin typeface="Nunito"/>
                <a:ea typeface="Nunito"/>
                <a:cs typeface="Nunito"/>
                <a:sym typeface="Nunito"/>
              </a:defRPr>
            </a:lvl3pPr>
            <a:lvl4pPr lvl="3">
              <a:buNone/>
              <a:defRPr sz="800">
                <a:solidFill>
                  <a:schemeClr val="accent1"/>
                </a:solidFill>
                <a:latin typeface="Nunito"/>
                <a:ea typeface="Nunito"/>
                <a:cs typeface="Nunito"/>
                <a:sym typeface="Nunito"/>
              </a:defRPr>
            </a:lvl4pPr>
            <a:lvl5pPr lvl="4">
              <a:buNone/>
              <a:defRPr sz="800">
                <a:solidFill>
                  <a:schemeClr val="accent1"/>
                </a:solidFill>
                <a:latin typeface="Nunito"/>
                <a:ea typeface="Nunito"/>
                <a:cs typeface="Nunito"/>
                <a:sym typeface="Nunito"/>
              </a:defRPr>
            </a:lvl5pPr>
            <a:lvl6pPr lvl="5">
              <a:buNone/>
              <a:defRPr sz="800">
                <a:solidFill>
                  <a:schemeClr val="accent1"/>
                </a:solidFill>
                <a:latin typeface="Nunito"/>
                <a:ea typeface="Nunito"/>
                <a:cs typeface="Nunito"/>
                <a:sym typeface="Nunito"/>
              </a:defRPr>
            </a:lvl6pPr>
            <a:lvl7pPr lvl="6">
              <a:buNone/>
              <a:defRPr sz="800">
                <a:solidFill>
                  <a:schemeClr val="accent1"/>
                </a:solidFill>
                <a:latin typeface="Nunito"/>
                <a:ea typeface="Nunito"/>
                <a:cs typeface="Nunito"/>
                <a:sym typeface="Nunito"/>
              </a:defRPr>
            </a:lvl7pPr>
            <a:lvl8pPr lvl="7">
              <a:buNone/>
              <a:defRPr sz="800">
                <a:solidFill>
                  <a:schemeClr val="accent1"/>
                </a:solidFill>
                <a:latin typeface="Nunito"/>
                <a:ea typeface="Nunito"/>
                <a:cs typeface="Nunito"/>
                <a:sym typeface="Nunito"/>
              </a:defRPr>
            </a:lvl8pPr>
            <a:lvl9pPr lvl="8">
              <a:buNone/>
              <a:defRPr sz="800">
                <a:solidFill>
                  <a:schemeClr val="accent1"/>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48" name="Google Shape;48;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2"/>
              </a:buClr>
              <a:buSzPts val="2800"/>
              <a:buFont typeface="Space Grotesk"/>
              <a:buNone/>
              <a:defRPr b="1" sz="2800">
                <a:solidFill>
                  <a:schemeClr val="dk2"/>
                </a:solidFill>
                <a:latin typeface="Space Grotesk"/>
                <a:ea typeface="Space Grotesk"/>
                <a:cs typeface="Space Grotesk"/>
                <a:sym typeface="Space Grotesk"/>
              </a:defRPr>
            </a:lvl1pPr>
            <a:lvl2pPr lvl="1"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2pPr>
            <a:lvl3pPr lvl="2"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3pPr>
            <a:lvl4pPr lvl="3"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4pPr>
            <a:lvl5pPr lvl="4"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5pPr>
            <a:lvl6pPr lvl="5"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6pPr>
            <a:lvl7pPr lvl="6"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7pPr>
            <a:lvl8pPr lvl="7"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8pPr>
            <a:lvl9pPr lvl="8"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1"/>
              </a:buClr>
              <a:buSzPts val="1800"/>
              <a:buFont typeface="Nunito Light"/>
              <a:buChar char="●"/>
              <a:defRPr sz="1800">
                <a:solidFill>
                  <a:schemeClr val="dk1"/>
                </a:solidFill>
                <a:latin typeface="Nunito Light"/>
                <a:ea typeface="Nunito Light"/>
                <a:cs typeface="Nunito Light"/>
                <a:sym typeface="Nunito Light"/>
              </a:defRPr>
            </a:lvl1pPr>
            <a:lvl2pPr indent="-317500" lvl="1" marL="9144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2pPr>
            <a:lvl3pPr indent="-317500" lvl="2" marL="13716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3pPr>
            <a:lvl4pPr indent="-317500" lvl="3" marL="18288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4pPr>
            <a:lvl5pPr indent="-317500" lvl="4" marL="22860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5pPr>
            <a:lvl6pPr indent="-317500" lvl="5" marL="27432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6pPr>
            <a:lvl7pPr indent="-317500" lvl="6" marL="32004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7pPr>
            <a:lvl8pPr indent="-317500" lvl="7" marL="36576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8pPr>
            <a:lvl9pPr indent="-317500" lvl="8" marL="4114800" rtl="0">
              <a:lnSpc>
                <a:spcPct val="115000"/>
              </a:lnSpc>
              <a:spcBef>
                <a:spcPts val="1600"/>
              </a:spcBef>
              <a:spcAft>
                <a:spcPts val="1600"/>
              </a:spcAft>
              <a:buClr>
                <a:schemeClr val="dk1"/>
              </a:buClr>
              <a:buSzPts val="1400"/>
              <a:buFont typeface="Nunito Light"/>
              <a:buChar char="■"/>
              <a:defRPr>
                <a:solidFill>
                  <a:schemeClr val="dk1"/>
                </a:solidFill>
                <a:latin typeface="Nunito Light"/>
                <a:ea typeface="Nunito Light"/>
                <a:cs typeface="Nunito Light"/>
                <a:sym typeface="Nunito Light"/>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36.jpg"/><Relationship Id="rId4" Type="http://schemas.openxmlformats.org/officeDocument/2006/relationships/hyperlink" Target="https://www.flickr.com/photos/mwichary/7190782818/in/photostream/"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hyperlink" Target="https://www.techfutures.org.au/courses/intro-to-ai/what-is-ai/investigate-eliza" TargetMode="External"/><Relationship Id="rId4" Type="http://schemas.openxmlformats.org/officeDocument/2006/relationships/hyperlink" Target="https://docs.google.com/document/d/1GRSBMZvnJf6BagQxH1yv6b77mOnJcAJiSvBKb6vNUdU/edit"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hyperlink" Target="https://www.techfutures.org.au/courses/intro-to-ai/what-is-ai/spam-or-not"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4.png"/><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1.png"/><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11.png"/><Relationship Id="rId4" Type="http://schemas.openxmlformats.org/officeDocument/2006/relationships/image" Target="../media/image22.png"/><Relationship Id="rId5" Type="http://schemas.openxmlformats.org/officeDocument/2006/relationships/image" Target="../media/image1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11.png"/><Relationship Id="rId4" Type="http://schemas.openxmlformats.org/officeDocument/2006/relationships/image" Target="../media/image22.png"/><Relationship Id="rId5" Type="http://schemas.openxmlformats.org/officeDocument/2006/relationships/image" Target="../media/image10.png"/><Relationship Id="rId6" Type="http://schemas.openxmlformats.org/officeDocument/2006/relationships/image" Target="../media/image2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1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1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11.png"/><Relationship Id="rId4" Type="http://schemas.openxmlformats.org/officeDocument/2006/relationships/image" Target="../media/image22.png"/><Relationship Id="rId5" Type="http://schemas.openxmlformats.org/officeDocument/2006/relationships/image" Target="../media/image10.png"/><Relationship Id="rId6"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11.png"/><Relationship Id="rId4" Type="http://schemas.openxmlformats.org/officeDocument/2006/relationships/image" Target="../media/image22.png"/><Relationship Id="rId5" Type="http://schemas.openxmlformats.org/officeDocument/2006/relationships/image" Target="../media/image10.png"/><Relationship Id="rId6" Type="http://schemas.openxmlformats.org/officeDocument/2006/relationships/image" Target="../media/image2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2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23.png"/><Relationship Id="rId4" Type="http://schemas.openxmlformats.org/officeDocument/2006/relationships/image" Target="../media/image2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2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21.png"/><Relationship Id="rId4" Type="http://schemas.openxmlformats.org/officeDocument/2006/relationships/image" Target="../media/image2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34.png"/><Relationship Id="rId4" Type="http://schemas.openxmlformats.org/officeDocument/2006/relationships/image" Target="../media/image27.png"/><Relationship Id="rId5" Type="http://schemas.openxmlformats.org/officeDocument/2006/relationships/image" Target="../media/image3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hyperlink" Target="https://www.techfutures.org.au/courses/intro-to-ai/what-is-ai/haiku-checking" TargetMode="External"/><Relationship Id="rId4" Type="http://schemas.openxmlformats.org/officeDocument/2006/relationships/hyperlink" Target="https://docs.google.com/document/d/1QqbXIFF_nzp1MKYrqMIRvcl3clIg7V_bO-E_8sPWftQ/edit"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2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2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2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2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9.jpg"/><Relationship Id="rId4" Type="http://schemas.openxmlformats.org/officeDocument/2006/relationships/hyperlink" Target="https://commons.wikimedia.org/wiki/File:BMW_Leipzig_MEDIA_050719_Download_Karosseriebau_max.jpg" TargetMode="External"/><Relationship Id="rId11" Type="http://schemas.openxmlformats.org/officeDocument/2006/relationships/image" Target="../media/image17.jpg"/><Relationship Id="rId10" Type="http://schemas.openxmlformats.org/officeDocument/2006/relationships/hyperlink" Target="https://en.wikipedia.org/wiki/en:Creative_Commons" TargetMode="External"/><Relationship Id="rId9" Type="http://schemas.openxmlformats.org/officeDocument/2006/relationships/hyperlink" Target="https://commons.wikimedia.org/wiki/File:EROS_PENS.jpg" TargetMode="External"/><Relationship Id="rId5" Type="http://schemas.openxmlformats.org/officeDocument/2006/relationships/hyperlink" Target="https://en.wikipedia.org/wiki/en:Creative_Commons" TargetMode="External"/><Relationship Id="rId6" Type="http://schemas.openxmlformats.org/officeDocument/2006/relationships/image" Target="../media/image20.jpg"/><Relationship Id="rId7" Type="http://schemas.openxmlformats.org/officeDocument/2006/relationships/hyperlink" Target="https://commons.wikimedia.org/wiki/File:EROS_PENS.jpg" TargetMode="External"/><Relationship Id="rId8" Type="http://schemas.openxmlformats.org/officeDocument/2006/relationships/hyperlink" Target="https://en.wikipedia.org/wiki/en:Creative_Commons"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2.jpg"/><Relationship Id="rId9" Type="http://schemas.openxmlformats.org/officeDocument/2006/relationships/image" Target="../media/image7.png"/><Relationship Id="rId5" Type="http://schemas.openxmlformats.org/officeDocument/2006/relationships/hyperlink" Target="https://www.flickr.com/photos/ajay_suresh/49675526278" TargetMode="External"/><Relationship Id="rId6" Type="http://schemas.openxmlformats.org/officeDocument/2006/relationships/hyperlink" Target="https://www.vecteezy.com/vector-art/7978615-google-search-bar-engine-interface-element-vector-ui" TargetMode="External"/><Relationship Id="rId7" Type="http://schemas.openxmlformats.org/officeDocument/2006/relationships/image" Target="../media/image9.jpg"/><Relationship Id="rId8" Type="http://schemas.openxmlformats.org/officeDocument/2006/relationships/hyperlink" Target="https://www.vecteezy.com/vector-art/9827525-new-youtube-logo-vector" TargetMode="Externa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https://seahorse-app-46aeq.ondigitalocean.app/lessons/1/2-meet-lumen-learn" TargetMode="External"/><Relationship Id="rId4" Type="http://schemas.openxmlformats.org/officeDocument/2006/relationships/image" Target="../media/image8.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5.xml"/><Relationship Id="rId3" Type="http://schemas.openxmlformats.org/officeDocument/2006/relationships/image" Target="../media/image28.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6.xml"/><Relationship Id="rId3" Type="http://schemas.openxmlformats.org/officeDocument/2006/relationships/image" Target="../media/image28.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7.xml"/><Relationship Id="rId3" Type="http://schemas.openxmlformats.org/officeDocument/2006/relationships/image" Target="../media/image28.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8.xml"/><Relationship Id="rId3" Type="http://schemas.openxmlformats.org/officeDocument/2006/relationships/image" Target="../media/image31.png"/><Relationship Id="rId4" Type="http://schemas.openxmlformats.org/officeDocument/2006/relationships/image" Target="../media/image37.png"/><Relationship Id="rId5" Type="http://schemas.openxmlformats.org/officeDocument/2006/relationships/image" Target="../media/image35.png"/><Relationship Id="rId6" Type="http://schemas.openxmlformats.org/officeDocument/2006/relationships/hyperlink" Target="https://unsplash.com/" TargetMode="External"/><Relationship Id="rId7" Type="http://schemas.openxmlformats.org/officeDocument/2006/relationships/hyperlink" Target="https://unsplash.com/license" TargetMode="Externa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s://www.techfutures.org.au/courses/intro-to-ai/what-is-ai/meet-lumen-learn" TargetMode="External"/><Relationship Id="rId4" Type="http://schemas.openxmlformats.org/officeDocument/2006/relationships/hyperlink" Target="https://docs.google.com/document/d/1LBTU1Oie9R6eNltGtCRUnFo1EndoRjdTZlFhfkJ8WDo/edit?tab=t.0#heading=h.tdghj8ago9pz" TargetMode="Externa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0.xml"/><Relationship Id="rId3" Type="http://schemas.openxmlformats.org/officeDocument/2006/relationships/hyperlink" Target="https://www.techfutures.org.au/courses/intro-to-ai/what-is-ai/job-application" TargetMode="External"/><Relationship Id="rId4" Type="http://schemas.openxmlformats.org/officeDocument/2006/relationships/hyperlink" Target="https://www.techfutures.org.au/courses/intro-to-ai/what-is-ai/job-application" TargetMode="Externa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1.xml"/><Relationship Id="rId3" Type="http://schemas.openxmlformats.org/officeDocument/2006/relationships/image" Target="../media/image38.png"/><Relationship Id="rId4" Type="http://schemas.openxmlformats.org/officeDocument/2006/relationships/image" Target="../media/image14.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2.xml"/><Relationship Id="rId3" Type="http://schemas.openxmlformats.org/officeDocument/2006/relationships/image" Target="../media/image32.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3.xml"/><Relationship Id="rId3" Type="http://schemas.openxmlformats.org/officeDocument/2006/relationships/hyperlink" Target="https://techfutures.org.au" TargetMode="External"/><Relationship Id="rId4" Type="http://schemas.openxmlformats.org/officeDocument/2006/relationships/hyperlink" Target="https://creativecommons.org/licenses/by-sa/4.0/"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3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4.png"/><Relationship Id="rId4" Type="http://schemas.openxmlformats.org/officeDocument/2006/relationships/image" Target="../media/image12.png"/><Relationship Id="rId5" Type="http://schemas.openxmlformats.org/officeDocument/2006/relationships/image" Target="../media/image5.png"/><Relationship Id="rId6" Type="http://schemas.openxmlformats.org/officeDocument/2006/relationships/hyperlink" Target="https://www.techfutures.org.au/courses/intro-to-ai/what-is-ai/turing-test-activity" TargetMode="External"/><Relationship Id="rId7" Type="http://schemas.openxmlformats.org/officeDocument/2006/relationships/hyperlink" Target="https://docs.google.com/document/d/1atWVjR3oTlZ-oOrYxy-L8p8y_KVk33i9xvT1yo6TCiw/edit?" TargetMode="External"/><Relationship Id="rId8"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58" name="Shape 58"/>
        <p:cNvGrpSpPr/>
        <p:nvPr/>
      </p:nvGrpSpPr>
      <p:grpSpPr>
        <a:xfrm>
          <a:off x="0" y="0"/>
          <a:ext cx="0" cy="0"/>
          <a:chOff x="0" y="0"/>
          <a:chExt cx="0" cy="0"/>
        </a:xfrm>
      </p:grpSpPr>
      <p:pic>
        <p:nvPicPr>
          <p:cNvPr id="59" name="Google Shape;59;p13"/>
          <p:cNvPicPr preferRelativeResize="0"/>
          <p:nvPr/>
        </p:nvPicPr>
        <p:blipFill>
          <a:blip r:embed="rId3">
            <a:alphaModFix/>
          </a:blip>
          <a:stretch>
            <a:fillRect/>
          </a:stretch>
        </p:blipFill>
        <p:spPr>
          <a:xfrm>
            <a:off x="6776863" y="1724225"/>
            <a:ext cx="2211025" cy="2211025"/>
          </a:xfrm>
          <a:prstGeom prst="rect">
            <a:avLst/>
          </a:prstGeom>
          <a:noFill/>
          <a:ln>
            <a:noFill/>
          </a:ln>
        </p:spPr>
      </p:pic>
      <p:sp>
        <p:nvSpPr>
          <p:cNvPr id="60" name="Google Shape;60;p13"/>
          <p:cNvSpPr txBox="1"/>
          <p:nvPr/>
        </p:nvSpPr>
        <p:spPr>
          <a:xfrm>
            <a:off x="731350" y="2480492"/>
            <a:ext cx="5377800" cy="1108200"/>
          </a:xfrm>
          <a:prstGeom prst="rect">
            <a:avLst/>
          </a:prstGeom>
          <a:noFill/>
          <a:ln>
            <a:noFill/>
          </a:ln>
        </p:spPr>
        <p:txBody>
          <a:bodyPr anchorCtr="0" anchor="b" bIns="91425" lIns="91425" spcFirstLastPara="1" rIns="91425" wrap="square" tIns="91425">
            <a:spAutoFit/>
          </a:bodyPr>
          <a:lstStyle/>
          <a:p>
            <a:pPr indent="0" lvl="0" marL="0" rtl="0" algn="l">
              <a:spcBef>
                <a:spcPts val="0"/>
              </a:spcBef>
              <a:spcAft>
                <a:spcPts val="0"/>
              </a:spcAft>
              <a:buNone/>
            </a:pPr>
            <a:r>
              <a:rPr b="1" lang="en" sz="6000">
                <a:solidFill>
                  <a:srgbClr val="F1E653"/>
                </a:solidFill>
                <a:latin typeface="Space Grotesk"/>
                <a:ea typeface="Space Grotesk"/>
                <a:cs typeface="Space Grotesk"/>
                <a:sym typeface="Space Grotesk"/>
              </a:rPr>
              <a:t>What is AI?</a:t>
            </a:r>
            <a:endParaRPr b="1" sz="6000">
              <a:solidFill>
                <a:srgbClr val="FFFFFF"/>
              </a:solidFill>
              <a:latin typeface="Francois One"/>
              <a:ea typeface="Francois One"/>
              <a:cs typeface="Francois One"/>
              <a:sym typeface="Francois One"/>
            </a:endParaRPr>
          </a:p>
        </p:txBody>
      </p:sp>
      <p:sp>
        <p:nvSpPr>
          <p:cNvPr id="61" name="Google Shape;61;p13"/>
          <p:cNvSpPr txBox="1"/>
          <p:nvPr/>
        </p:nvSpPr>
        <p:spPr>
          <a:xfrm>
            <a:off x="805150" y="1809716"/>
            <a:ext cx="33132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4000">
                <a:solidFill>
                  <a:srgbClr val="FFFFFF"/>
                </a:solidFill>
                <a:latin typeface="Nunito Light"/>
                <a:ea typeface="Nunito Light"/>
                <a:cs typeface="Nunito Light"/>
                <a:sym typeface="Nunito Light"/>
              </a:rPr>
              <a:t>Lesson 1</a:t>
            </a:r>
            <a:endParaRPr sz="4000">
              <a:solidFill>
                <a:srgbClr val="FFFFFF"/>
              </a:solidFill>
              <a:latin typeface="Francois One"/>
              <a:ea typeface="Francois One"/>
              <a:cs typeface="Francois One"/>
              <a:sym typeface="Francois One"/>
            </a:endParaRPr>
          </a:p>
        </p:txBody>
      </p:sp>
      <p:sp>
        <p:nvSpPr>
          <p:cNvPr id="62" name="Google Shape;62;p13"/>
          <p:cNvSpPr txBox="1"/>
          <p:nvPr/>
        </p:nvSpPr>
        <p:spPr>
          <a:xfrm>
            <a:off x="5937509" y="4589375"/>
            <a:ext cx="2757300" cy="304500"/>
          </a:xfrm>
          <a:prstGeom prst="rect">
            <a:avLst/>
          </a:prstGeom>
          <a:noFill/>
          <a:ln>
            <a:noFill/>
          </a:ln>
        </p:spPr>
        <p:txBody>
          <a:bodyPr anchorCtr="0" anchor="t" bIns="91425" lIns="91425" spcFirstLastPara="1" rIns="91425" wrap="square" tIns="91425">
            <a:noAutofit/>
          </a:bodyPr>
          <a:lstStyle/>
          <a:p>
            <a:pPr indent="0" lvl="0" marL="0" rtl="0" algn="r">
              <a:lnSpc>
                <a:spcPct val="150000"/>
              </a:lnSpc>
              <a:spcBef>
                <a:spcPts val="0"/>
              </a:spcBef>
              <a:spcAft>
                <a:spcPts val="0"/>
              </a:spcAft>
              <a:buNone/>
            </a:pPr>
            <a:r>
              <a:rPr lang="en">
                <a:solidFill>
                  <a:srgbClr val="38FDCE"/>
                </a:solidFill>
                <a:latin typeface="Nunito Light"/>
                <a:ea typeface="Nunito Light"/>
                <a:cs typeface="Nunito Light"/>
                <a:sym typeface="Nunito Light"/>
              </a:rPr>
              <a:t>techfutures.org.au</a:t>
            </a:r>
            <a:endParaRPr>
              <a:solidFill>
                <a:srgbClr val="38FDCE"/>
              </a:solidFill>
              <a:latin typeface="Nunito Light"/>
              <a:ea typeface="Nunito Light"/>
              <a:cs typeface="Nunito Light"/>
              <a:sym typeface="Nunito Light"/>
            </a:endParaRPr>
          </a:p>
          <a:p>
            <a:pPr indent="0" lvl="0" marL="0" rtl="0" algn="r">
              <a:lnSpc>
                <a:spcPct val="150000"/>
              </a:lnSpc>
              <a:spcBef>
                <a:spcPts val="1600"/>
              </a:spcBef>
              <a:spcAft>
                <a:spcPts val="1600"/>
              </a:spcAft>
              <a:buNone/>
            </a:pPr>
            <a:r>
              <a:t/>
            </a:r>
            <a:endParaRPr>
              <a:solidFill>
                <a:srgbClr val="38FDCE"/>
              </a:solidFill>
              <a:latin typeface="Nunito Light"/>
              <a:ea typeface="Nunito Light"/>
              <a:cs typeface="Nunito Light"/>
              <a:sym typeface="Nunito Light"/>
            </a:endParaRPr>
          </a:p>
        </p:txBody>
      </p:sp>
      <p:pic>
        <p:nvPicPr>
          <p:cNvPr id="63" name="Google Shape;63;p13" title="yellow-Logo.png"/>
          <p:cNvPicPr preferRelativeResize="0"/>
          <p:nvPr/>
        </p:nvPicPr>
        <p:blipFill>
          <a:blip r:embed="rId4">
            <a:alphaModFix/>
          </a:blip>
          <a:stretch>
            <a:fillRect/>
          </a:stretch>
        </p:blipFill>
        <p:spPr>
          <a:xfrm>
            <a:off x="7051275" y="4322673"/>
            <a:ext cx="1628775" cy="2667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2"/>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Intelligent machines</a:t>
            </a:r>
            <a:endParaRPr>
              <a:solidFill>
                <a:srgbClr val="25326F"/>
              </a:solidFill>
              <a:latin typeface="Francois One"/>
              <a:ea typeface="Francois One"/>
              <a:cs typeface="Francois One"/>
              <a:sym typeface="Francois One"/>
            </a:endParaRPr>
          </a:p>
        </p:txBody>
      </p:sp>
      <p:sp>
        <p:nvSpPr>
          <p:cNvPr id="156" name="Google Shape;156;p22"/>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157" name="Google Shape;157;p22"/>
          <p:cNvSpPr txBox="1"/>
          <p:nvPr>
            <p:ph idx="1" type="body"/>
          </p:nvPr>
        </p:nvSpPr>
        <p:spPr>
          <a:xfrm>
            <a:off x="311700" y="1152475"/>
            <a:ext cx="5995200" cy="1497900"/>
          </a:xfrm>
          <a:prstGeom prst="rect">
            <a:avLst/>
          </a:prstGeom>
        </p:spPr>
        <p:txBody>
          <a:bodyPr anchorCtr="0" anchor="t" bIns="91425" lIns="91425" spcFirstLastPara="1" rIns="91425" wrap="square" tIns="91425">
            <a:noAutofit/>
          </a:bodyPr>
          <a:lstStyle/>
          <a:p>
            <a:pPr indent="0" lvl="0" marL="0" marR="0" rtl="0" algn="l">
              <a:lnSpc>
                <a:spcPct val="115000"/>
              </a:lnSpc>
              <a:spcBef>
                <a:spcPts val="0"/>
              </a:spcBef>
              <a:spcAft>
                <a:spcPts val="0"/>
              </a:spcAft>
              <a:buNone/>
            </a:pPr>
            <a:r>
              <a:rPr lang="en" sz="1700"/>
              <a:t>Do you think being able to pass the Turing test means a machine is truly "intelligent"?</a:t>
            </a:r>
            <a:endParaRPr sz="1700"/>
          </a:p>
          <a:p>
            <a:pPr indent="0" lvl="0" marL="0" marR="0" rtl="0" algn="l">
              <a:lnSpc>
                <a:spcPct val="115000"/>
              </a:lnSpc>
              <a:spcBef>
                <a:spcPts val="1600"/>
              </a:spcBef>
              <a:spcAft>
                <a:spcPts val="0"/>
              </a:spcAft>
              <a:buNone/>
            </a:pPr>
            <a:r>
              <a:rPr lang="en" sz="1700"/>
              <a:t>What other qualities do you think make a machine intelligent?</a:t>
            </a:r>
            <a:endParaRPr sz="1200">
              <a:solidFill>
                <a:srgbClr val="212529"/>
              </a:solidFill>
              <a:highlight>
                <a:srgbClr val="FFFFFF"/>
              </a:highlight>
            </a:endParaRPr>
          </a:p>
          <a:p>
            <a:pPr indent="0" lvl="0" marL="0" rtl="0" algn="l">
              <a:lnSpc>
                <a:spcPct val="115000"/>
              </a:lnSpc>
              <a:spcBef>
                <a:spcPts val="1600"/>
              </a:spcBef>
              <a:spcAft>
                <a:spcPts val="0"/>
              </a:spcAft>
              <a:buNone/>
            </a:pPr>
            <a:r>
              <a:rPr lang="en" sz="1700"/>
              <a:t> </a:t>
            </a:r>
            <a:endParaRPr sz="1700"/>
          </a:p>
          <a:p>
            <a:pPr indent="0" lvl="0" marL="0" rtl="0" algn="l">
              <a:lnSpc>
                <a:spcPct val="150000"/>
              </a:lnSpc>
              <a:spcBef>
                <a:spcPts val="1600"/>
              </a:spcBef>
              <a:spcAft>
                <a:spcPts val="0"/>
              </a:spcAft>
              <a:buNone/>
            </a:pPr>
            <a:r>
              <a:t/>
            </a:r>
            <a:endParaRPr sz="1700"/>
          </a:p>
          <a:p>
            <a:pPr indent="0" lvl="0" marL="0" rtl="0" algn="l">
              <a:spcBef>
                <a:spcPts val="1600"/>
              </a:spcBef>
              <a:spcAft>
                <a:spcPts val="0"/>
              </a:spcAft>
              <a:buNone/>
            </a:pPr>
            <a:r>
              <a:t/>
            </a:r>
            <a:endParaRPr sz="1700"/>
          </a:p>
          <a:p>
            <a:pPr indent="0" lvl="0" marL="0" rtl="0" algn="l">
              <a:lnSpc>
                <a:spcPct val="150000"/>
              </a:lnSpc>
              <a:spcBef>
                <a:spcPts val="0"/>
              </a:spcBef>
              <a:spcAft>
                <a:spcPts val="0"/>
              </a:spcAft>
              <a:buNone/>
            </a:pPr>
            <a:r>
              <a:t/>
            </a:r>
            <a:endParaRPr sz="1700"/>
          </a:p>
          <a:p>
            <a:pPr indent="0" lvl="0" marL="0" rtl="0" algn="l">
              <a:lnSpc>
                <a:spcPct val="115000"/>
              </a:lnSpc>
              <a:spcBef>
                <a:spcPts val="1600"/>
              </a:spcBef>
              <a:spcAft>
                <a:spcPts val="0"/>
              </a:spcAft>
              <a:buNone/>
            </a:pPr>
            <a:r>
              <a:t/>
            </a:r>
            <a:endParaRPr sz="1700"/>
          </a:p>
          <a:p>
            <a:pPr indent="0" lvl="0" marL="0" marR="0" rtl="0" algn="l">
              <a:lnSpc>
                <a:spcPct val="150000"/>
              </a:lnSpc>
              <a:spcBef>
                <a:spcPts val="1600"/>
              </a:spcBef>
              <a:spcAft>
                <a:spcPts val="0"/>
              </a:spcAft>
              <a:buNone/>
            </a:pPr>
            <a:r>
              <a:t/>
            </a:r>
            <a:endParaRPr b="1"/>
          </a:p>
          <a:p>
            <a:pPr indent="0" lvl="0" marL="0" marR="0" rtl="0" algn="l">
              <a:lnSpc>
                <a:spcPct val="150000"/>
              </a:lnSpc>
              <a:spcBef>
                <a:spcPts val="1600"/>
              </a:spcBef>
              <a:spcAft>
                <a:spcPts val="1600"/>
              </a:spcAft>
              <a:buNone/>
            </a:pPr>
            <a:r>
              <a:t/>
            </a:r>
            <a:endParaRPr b="1"/>
          </a:p>
        </p:txBody>
      </p:sp>
      <p:sp>
        <p:nvSpPr>
          <p:cNvPr id="158" name="Google Shape;158;p22"/>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159" name="Google Shape;159;p22"/>
          <p:cNvPicPr preferRelativeResize="0"/>
          <p:nvPr/>
        </p:nvPicPr>
        <p:blipFill>
          <a:blip r:embed="rId3">
            <a:alphaModFix/>
          </a:blip>
          <a:stretch>
            <a:fillRect/>
          </a:stretch>
        </p:blipFill>
        <p:spPr>
          <a:xfrm>
            <a:off x="3377238" y="2477700"/>
            <a:ext cx="2315800" cy="23158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23"/>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Intelligent machines</a:t>
            </a:r>
            <a:endParaRPr>
              <a:solidFill>
                <a:srgbClr val="25326F"/>
              </a:solidFill>
              <a:latin typeface="Francois One"/>
              <a:ea typeface="Francois One"/>
              <a:cs typeface="Francois One"/>
              <a:sym typeface="Francois One"/>
            </a:endParaRPr>
          </a:p>
        </p:txBody>
      </p:sp>
      <p:sp>
        <p:nvSpPr>
          <p:cNvPr id="165" name="Google Shape;165;p23"/>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166" name="Google Shape;166;p23"/>
          <p:cNvSpPr txBox="1"/>
          <p:nvPr>
            <p:ph idx="1" type="body"/>
          </p:nvPr>
        </p:nvSpPr>
        <p:spPr>
          <a:xfrm>
            <a:off x="311700" y="1152475"/>
            <a:ext cx="8374500" cy="3415200"/>
          </a:xfrm>
          <a:prstGeom prst="rect">
            <a:avLst/>
          </a:prstGeom>
        </p:spPr>
        <p:txBody>
          <a:bodyPr anchorCtr="0" anchor="t" bIns="91425" lIns="91425" spcFirstLastPara="1" rIns="91425" wrap="square" tIns="91425">
            <a:noAutofit/>
          </a:bodyPr>
          <a:lstStyle/>
          <a:p>
            <a:pPr indent="0" lvl="0" marL="0" marR="0" rtl="0" algn="l">
              <a:lnSpc>
                <a:spcPct val="115000"/>
              </a:lnSpc>
              <a:spcBef>
                <a:spcPts val="0"/>
              </a:spcBef>
              <a:spcAft>
                <a:spcPts val="0"/>
              </a:spcAft>
              <a:buNone/>
            </a:pPr>
            <a:r>
              <a:rPr lang="en" sz="1700"/>
              <a:t>Some qualities that make machines intelligent include:</a:t>
            </a:r>
            <a:endParaRPr sz="1700"/>
          </a:p>
          <a:p>
            <a:pPr indent="0" lvl="0" marL="0" marR="0" rtl="0" algn="l">
              <a:lnSpc>
                <a:spcPct val="115000"/>
              </a:lnSpc>
              <a:spcBef>
                <a:spcPts val="1600"/>
              </a:spcBef>
              <a:spcAft>
                <a:spcPts val="0"/>
              </a:spcAft>
              <a:buNone/>
            </a:pPr>
            <a:r>
              <a:rPr b="1" lang="en" sz="1700"/>
              <a:t>Reasoning and problem-solving</a:t>
            </a:r>
            <a:r>
              <a:rPr lang="en" sz="1700"/>
              <a:t>: being able to solve new problems and make decisions based on information</a:t>
            </a:r>
            <a:endParaRPr sz="1700"/>
          </a:p>
          <a:p>
            <a:pPr indent="0" lvl="0" marL="0" marR="0" rtl="0" algn="l">
              <a:lnSpc>
                <a:spcPct val="115000"/>
              </a:lnSpc>
              <a:spcBef>
                <a:spcPts val="1600"/>
              </a:spcBef>
              <a:spcAft>
                <a:spcPts val="0"/>
              </a:spcAft>
              <a:buNone/>
            </a:pPr>
            <a:r>
              <a:rPr b="1" lang="en" sz="1700"/>
              <a:t>Creativity</a:t>
            </a:r>
            <a:r>
              <a:rPr lang="en" sz="1700"/>
              <a:t>: the ability to generate new ideas and solutions</a:t>
            </a:r>
            <a:endParaRPr sz="1700"/>
          </a:p>
          <a:p>
            <a:pPr indent="0" lvl="0" marL="0" marR="0" rtl="0" algn="l">
              <a:lnSpc>
                <a:spcPct val="115000"/>
              </a:lnSpc>
              <a:spcBef>
                <a:spcPts val="1600"/>
              </a:spcBef>
              <a:spcAft>
                <a:spcPts val="0"/>
              </a:spcAft>
              <a:buNone/>
            </a:pPr>
            <a:r>
              <a:rPr b="1" lang="en" sz="1700"/>
              <a:t>Emotional Intelligence</a:t>
            </a:r>
            <a:r>
              <a:rPr lang="en" sz="1700"/>
              <a:t>: recognising feelings and responding kindly</a:t>
            </a:r>
            <a:endParaRPr sz="1700"/>
          </a:p>
          <a:p>
            <a:pPr indent="0" lvl="0" marL="0" marR="0" rtl="0" algn="l">
              <a:lnSpc>
                <a:spcPct val="115000"/>
              </a:lnSpc>
              <a:spcBef>
                <a:spcPts val="1600"/>
              </a:spcBef>
              <a:spcAft>
                <a:spcPts val="0"/>
              </a:spcAft>
              <a:buNone/>
            </a:pPr>
            <a:r>
              <a:rPr b="1" lang="en" sz="1700"/>
              <a:t>Ethical Thinking</a:t>
            </a:r>
            <a:r>
              <a:rPr lang="en" sz="1700"/>
              <a:t>: understanding right and wrong and making ethical decisions</a:t>
            </a:r>
            <a:endParaRPr sz="1700"/>
          </a:p>
          <a:p>
            <a:pPr indent="0" lvl="0" marL="0" marR="0" rtl="0" algn="l">
              <a:lnSpc>
                <a:spcPct val="115000"/>
              </a:lnSpc>
              <a:spcBef>
                <a:spcPts val="1600"/>
              </a:spcBef>
              <a:spcAft>
                <a:spcPts val="0"/>
              </a:spcAft>
              <a:buNone/>
            </a:pPr>
            <a:r>
              <a:rPr b="1" lang="en" sz="1700"/>
              <a:t>Learning and adaptability</a:t>
            </a:r>
            <a:r>
              <a:rPr lang="en" sz="1700"/>
              <a:t>: being able to learn from experience and adapt to new situations</a:t>
            </a:r>
            <a:endParaRPr sz="1200">
              <a:solidFill>
                <a:srgbClr val="212529"/>
              </a:solidFill>
            </a:endParaRPr>
          </a:p>
          <a:p>
            <a:pPr indent="0" lvl="0" marL="0" marR="0" rtl="0" algn="l">
              <a:lnSpc>
                <a:spcPct val="115000"/>
              </a:lnSpc>
              <a:spcBef>
                <a:spcPts val="1600"/>
              </a:spcBef>
              <a:spcAft>
                <a:spcPts val="0"/>
              </a:spcAft>
              <a:buNone/>
            </a:pPr>
            <a:r>
              <a:t/>
            </a:r>
            <a:endParaRPr sz="1200">
              <a:solidFill>
                <a:srgbClr val="212529"/>
              </a:solidFill>
              <a:highlight>
                <a:srgbClr val="FFFFFF"/>
              </a:highlight>
            </a:endParaRPr>
          </a:p>
          <a:p>
            <a:pPr indent="0" lvl="0" marL="0" rtl="0" algn="l">
              <a:lnSpc>
                <a:spcPct val="115000"/>
              </a:lnSpc>
              <a:spcBef>
                <a:spcPts val="1600"/>
              </a:spcBef>
              <a:spcAft>
                <a:spcPts val="0"/>
              </a:spcAft>
              <a:buNone/>
            </a:pPr>
            <a:r>
              <a:rPr lang="en" sz="1700"/>
              <a:t> </a:t>
            </a:r>
            <a:endParaRPr sz="1700"/>
          </a:p>
          <a:p>
            <a:pPr indent="0" lvl="0" marL="0" rtl="0" algn="l">
              <a:lnSpc>
                <a:spcPct val="150000"/>
              </a:lnSpc>
              <a:spcBef>
                <a:spcPts val="1600"/>
              </a:spcBef>
              <a:spcAft>
                <a:spcPts val="0"/>
              </a:spcAft>
              <a:buNone/>
            </a:pPr>
            <a:r>
              <a:t/>
            </a:r>
            <a:endParaRPr sz="1700"/>
          </a:p>
          <a:p>
            <a:pPr indent="0" lvl="0" marL="0" rtl="0" algn="l">
              <a:spcBef>
                <a:spcPts val="1600"/>
              </a:spcBef>
              <a:spcAft>
                <a:spcPts val="0"/>
              </a:spcAft>
              <a:buNone/>
            </a:pPr>
            <a:r>
              <a:t/>
            </a:r>
            <a:endParaRPr sz="1700"/>
          </a:p>
          <a:p>
            <a:pPr indent="0" lvl="0" marL="0" rtl="0" algn="l">
              <a:lnSpc>
                <a:spcPct val="150000"/>
              </a:lnSpc>
              <a:spcBef>
                <a:spcPts val="0"/>
              </a:spcBef>
              <a:spcAft>
                <a:spcPts val="0"/>
              </a:spcAft>
              <a:buNone/>
            </a:pPr>
            <a:r>
              <a:t/>
            </a:r>
            <a:endParaRPr sz="1700"/>
          </a:p>
          <a:p>
            <a:pPr indent="0" lvl="0" marL="0" rtl="0" algn="l">
              <a:lnSpc>
                <a:spcPct val="115000"/>
              </a:lnSpc>
              <a:spcBef>
                <a:spcPts val="1600"/>
              </a:spcBef>
              <a:spcAft>
                <a:spcPts val="0"/>
              </a:spcAft>
              <a:buNone/>
            </a:pPr>
            <a:r>
              <a:t/>
            </a:r>
            <a:endParaRPr sz="1700"/>
          </a:p>
          <a:p>
            <a:pPr indent="0" lvl="0" marL="0" marR="0" rtl="0" algn="l">
              <a:lnSpc>
                <a:spcPct val="150000"/>
              </a:lnSpc>
              <a:spcBef>
                <a:spcPts val="1600"/>
              </a:spcBef>
              <a:spcAft>
                <a:spcPts val="0"/>
              </a:spcAft>
              <a:buNone/>
            </a:pPr>
            <a:r>
              <a:t/>
            </a:r>
            <a:endParaRPr b="1"/>
          </a:p>
          <a:p>
            <a:pPr indent="0" lvl="0" marL="0" marR="0" rtl="0" algn="l">
              <a:lnSpc>
                <a:spcPct val="150000"/>
              </a:lnSpc>
              <a:spcBef>
                <a:spcPts val="1600"/>
              </a:spcBef>
              <a:spcAft>
                <a:spcPts val="1600"/>
              </a:spcAft>
              <a:buNone/>
            </a:pPr>
            <a:r>
              <a:t/>
            </a:r>
            <a:endParaRPr b="1"/>
          </a:p>
        </p:txBody>
      </p:sp>
      <p:sp>
        <p:nvSpPr>
          <p:cNvPr id="167" name="Google Shape;167;p23"/>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pic>
        <p:nvPicPr>
          <p:cNvPr id="172" name="Google Shape;172;p24" title="7190782818_eb50be9f9f_k.jpg"/>
          <p:cNvPicPr preferRelativeResize="0"/>
          <p:nvPr/>
        </p:nvPicPr>
        <p:blipFill rotWithShape="1">
          <a:blip r:embed="rId3">
            <a:alphaModFix/>
          </a:blip>
          <a:srcRect b="19129" l="17136" r="0" t="14289"/>
          <a:stretch/>
        </p:blipFill>
        <p:spPr>
          <a:xfrm>
            <a:off x="4713000" y="156000"/>
            <a:ext cx="3831326" cy="4507223"/>
          </a:xfrm>
          <a:prstGeom prst="rect">
            <a:avLst/>
          </a:prstGeom>
          <a:noFill/>
          <a:ln cap="flat" cmpd="sng" w="9525">
            <a:solidFill>
              <a:schemeClr val="accent2"/>
            </a:solidFill>
            <a:prstDash val="solid"/>
            <a:round/>
            <a:headEnd len="sm" w="sm" type="none"/>
            <a:tailEnd len="sm" w="sm" type="none"/>
          </a:ln>
        </p:spPr>
      </p:pic>
      <p:sp>
        <p:nvSpPr>
          <p:cNvPr id="173" name="Google Shape;173;p24"/>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Rules Based AI </a:t>
            </a:r>
            <a:br>
              <a:rPr lang="en"/>
            </a:br>
            <a:r>
              <a:rPr lang="en"/>
              <a:t>(1960s - 80s)</a:t>
            </a:r>
            <a:endParaRPr/>
          </a:p>
          <a:p>
            <a:pPr indent="0" lvl="0" marL="0" rtl="0" algn="l">
              <a:spcBef>
                <a:spcPts val="0"/>
              </a:spcBef>
              <a:spcAft>
                <a:spcPts val="0"/>
              </a:spcAft>
              <a:buNone/>
            </a:pPr>
            <a:r>
              <a:t/>
            </a:r>
            <a:endParaRPr/>
          </a:p>
        </p:txBody>
      </p:sp>
      <p:sp>
        <p:nvSpPr>
          <p:cNvPr id="174" name="Google Shape;174;p24"/>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175" name="Google Shape;175;p24"/>
          <p:cNvSpPr txBox="1"/>
          <p:nvPr>
            <p:ph idx="1" type="body"/>
          </p:nvPr>
        </p:nvSpPr>
        <p:spPr>
          <a:xfrm>
            <a:off x="311700" y="1562450"/>
            <a:ext cx="4401300" cy="3006300"/>
          </a:xfrm>
          <a:prstGeom prst="rect">
            <a:avLst/>
          </a:prstGeom>
        </p:spPr>
        <p:txBody>
          <a:bodyPr anchorCtr="0" anchor="t" bIns="91425" lIns="91425" spcFirstLastPara="1" rIns="91425" wrap="square" tIns="91425">
            <a:noAutofit/>
          </a:bodyPr>
          <a:lstStyle/>
          <a:p>
            <a:pPr indent="0" lvl="0" marL="0" marR="0" rtl="0" algn="l">
              <a:lnSpc>
                <a:spcPct val="115000"/>
              </a:lnSpc>
              <a:spcBef>
                <a:spcPts val="0"/>
              </a:spcBef>
              <a:spcAft>
                <a:spcPts val="0"/>
              </a:spcAft>
              <a:buNone/>
            </a:pPr>
            <a:r>
              <a:rPr lang="en"/>
              <a:t>The first serious attempts at AI used rules to mimic human behaviour in conversation.</a:t>
            </a:r>
            <a:endParaRPr/>
          </a:p>
          <a:p>
            <a:pPr indent="0" lvl="0" marL="0" marR="0" rtl="0" algn="l">
              <a:lnSpc>
                <a:spcPct val="115000"/>
              </a:lnSpc>
              <a:spcBef>
                <a:spcPts val="1600"/>
              </a:spcBef>
              <a:spcAft>
                <a:spcPts val="0"/>
              </a:spcAft>
              <a:buNone/>
            </a:pPr>
            <a:r>
              <a:rPr b="1" lang="en"/>
              <a:t>Eliza </a:t>
            </a:r>
            <a:r>
              <a:rPr lang="en"/>
              <a:t>(1964 - 1967) was an early text chatbot that pretended to be a therapist  and used a set of pattern‑matching rules written by its creator, Joseph Weizenbaum. </a:t>
            </a:r>
            <a:endParaRPr sz="1100">
              <a:solidFill>
                <a:schemeClr val="dk1"/>
              </a:solidFill>
              <a:latin typeface="Arial"/>
              <a:ea typeface="Arial"/>
              <a:cs typeface="Arial"/>
              <a:sym typeface="Arial"/>
            </a:endParaRPr>
          </a:p>
          <a:p>
            <a:pPr indent="0" lvl="0" marL="0" marR="0" rtl="0" algn="l">
              <a:lnSpc>
                <a:spcPct val="115000"/>
              </a:lnSpc>
              <a:spcBef>
                <a:spcPts val="1600"/>
              </a:spcBef>
              <a:spcAft>
                <a:spcPts val="1600"/>
              </a:spcAft>
              <a:buNone/>
            </a:pPr>
            <a:r>
              <a:t/>
            </a:r>
            <a:endParaRPr/>
          </a:p>
        </p:txBody>
      </p:sp>
      <p:sp>
        <p:nvSpPr>
          <p:cNvPr id="176" name="Google Shape;176;p24"/>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177" name="Google Shape;177;p24"/>
          <p:cNvSpPr txBox="1"/>
          <p:nvPr/>
        </p:nvSpPr>
        <p:spPr>
          <a:xfrm>
            <a:off x="4712988" y="4280977"/>
            <a:ext cx="2024100" cy="3693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lt1"/>
                </a:solidFill>
                <a:latin typeface="Inter"/>
                <a:ea typeface="Inter"/>
                <a:cs typeface="Inter"/>
                <a:sym typeface="Inter"/>
              </a:rPr>
              <a:t>Source: </a:t>
            </a:r>
            <a:r>
              <a:rPr lang="en" sz="1200" u="sng">
                <a:solidFill>
                  <a:schemeClr val="lt1"/>
                </a:solidFill>
                <a:latin typeface="Inter"/>
                <a:ea typeface="Inter"/>
                <a:cs typeface="Inter"/>
                <a:sym typeface="Inter"/>
                <a:hlinkClick r:id="rId4">
                  <a:extLst>
                    <a:ext uri="{A12FA001-AC4F-418D-AE19-62706E023703}">
                      <ahyp:hlinkClr val="tx"/>
                    </a:ext>
                  </a:extLst>
                </a:hlinkClick>
              </a:rPr>
              <a:t>flickr.com</a:t>
            </a:r>
            <a:endParaRPr sz="1200">
              <a:solidFill>
                <a:schemeClr val="lt1"/>
              </a:solidFill>
              <a:latin typeface="Inter"/>
              <a:ea typeface="Inter"/>
              <a:cs typeface="Inter"/>
              <a:sym typeface="Inte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25"/>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1.03: Investigate ELIZA  </a:t>
            </a:r>
            <a:endParaRPr/>
          </a:p>
          <a:p>
            <a:pPr indent="0" lvl="0" marL="0" rtl="0" algn="l">
              <a:spcBef>
                <a:spcPts val="0"/>
              </a:spcBef>
              <a:spcAft>
                <a:spcPts val="0"/>
              </a:spcAft>
              <a:buNone/>
            </a:pPr>
            <a:r>
              <a:t/>
            </a:r>
            <a:endParaRPr/>
          </a:p>
        </p:txBody>
      </p:sp>
      <p:sp>
        <p:nvSpPr>
          <p:cNvPr id="183" name="Google Shape;183;p25"/>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184" name="Google Shape;184;p25"/>
          <p:cNvSpPr txBox="1"/>
          <p:nvPr>
            <p:ph idx="1" type="body"/>
          </p:nvPr>
        </p:nvSpPr>
        <p:spPr>
          <a:xfrm>
            <a:off x="311700" y="1000075"/>
            <a:ext cx="8520600" cy="34164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t>We will explore a recreated version of ELIZA ourselves.</a:t>
            </a:r>
            <a:endParaRPr/>
          </a:p>
          <a:p>
            <a:pPr indent="-342900" lvl="0" marL="457200" rtl="0" algn="l">
              <a:lnSpc>
                <a:spcPct val="150000"/>
              </a:lnSpc>
              <a:spcBef>
                <a:spcPts val="1600"/>
              </a:spcBef>
              <a:spcAft>
                <a:spcPts val="0"/>
              </a:spcAft>
              <a:buSzPts val="1800"/>
              <a:buChar char="●"/>
            </a:pPr>
            <a:r>
              <a:rPr lang="en"/>
              <a:t>Complete </a:t>
            </a:r>
            <a:r>
              <a:rPr lang="en" u="sng">
                <a:solidFill>
                  <a:schemeClr val="hlink"/>
                </a:solidFill>
                <a:hlinkClick r:id="rId3"/>
              </a:rPr>
              <a:t>the activity on the platform</a:t>
            </a:r>
            <a:endParaRPr/>
          </a:p>
          <a:p>
            <a:pPr indent="-342900" lvl="0" marL="457200" rtl="0" algn="l">
              <a:lnSpc>
                <a:spcPct val="150000"/>
              </a:lnSpc>
              <a:spcBef>
                <a:spcPts val="0"/>
              </a:spcBef>
              <a:spcAft>
                <a:spcPts val="0"/>
              </a:spcAft>
              <a:buSzPts val="1800"/>
              <a:buChar char="●"/>
            </a:pPr>
            <a:r>
              <a:rPr lang="en"/>
              <a:t>Download the </a:t>
            </a:r>
            <a:r>
              <a:rPr lang="en" u="sng">
                <a:solidFill>
                  <a:schemeClr val="hlink"/>
                </a:solidFill>
                <a:hlinkClick r:id="rId4"/>
              </a:rPr>
              <a:t>worksheet here</a:t>
            </a:r>
            <a:endParaRPr/>
          </a:p>
          <a:p>
            <a:pPr indent="0" lvl="0" marL="0" rtl="0" algn="l">
              <a:lnSpc>
                <a:spcPct val="115000"/>
              </a:lnSpc>
              <a:spcBef>
                <a:spcPts val="1600"/>
              </a:spcBef>
              <a:spcAft>
                <a:spcPts val="0"/>
              </a:spcAft>
              <a:buNone/>
            </a:pPr>
            <a:r>
              <a:t/>
            </a:r>
            <a:endParaRPr/>
          </a:p>
          <a:p>
            <a:pPr indent="0" lvl="0" marL="0" marR="0" rtl="0" algn="l">
              <a:lnSpc>
                <a:spcPct val="150000"/>
              </a:lnSpc>
              <a:spcBef>
                <a:spcPts val="1600"/>
              </a:spcBef>
              <a:spcAft>
                <a:spcPts val="1600"/>
              </a:spcAft>
              <a:buNone/>
            </a:pPr>
            <a:r>
              <a:t/>
            </a:r>
            <a:endParaRPr/>
          </a:p>
        </p:txBody>
      </p:sp>
      <p:sp>
        <p:nvSpPr>
          <p:cNvPr id="185" name="Google Shape;185;p25"/>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26"/>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Learning simple patterns (90s - 2010s)</a:t>
            </a:r>
            <a:endParaRPr>
              <a:solidFill>
                <a:srgbClr val="25326F"/>
              </a:solidFill>
              <a:latin typeface="Francois One"/>
              <a:ea typeface="Francois One"/>
              <a:cs typeface="Francois One"/>
              <a:sym typeface="Francois One"/>
            </a:endParaRPr>
          </a:p>
        </p:txBody>
      </p:sp>
      <p:sp>
        <p:nvSpPr>
          <p:cNvPr id="191" name="Google Shape;191;p26"/>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192" name="Google Shape;192;p26"/>
          <p:cNvSpPr txBox="1"/>
          <p:nvPr>
            <p:ph idx="1" type="body"/>
          </p:nvPr>
        </p:nvSpPr>
        <p:spPr>
          <a:xfrm>
            <a:off x="311700" y="1000075"/>
            <a:ext cx="8520600" cy="34164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t>In the 90s, AI started to learn patterns from data in a limited way.</a:t>
            </a:r>
            <a:endParaRPr/>
          </a:p>
          <a:p>
            <a:pPr indent="0" lvl="0" marL="0" rtl="0" algn="l">
              <a:lnSpc>
                <a:spcPct val="115000"/>
              </a:lnSpc>
              <a:spcBef>
                <a:spcPts val="1600"/>
              </a:spcBef>
              <a:spcAft>
                <a:spcPts val="0"/>
              </a:spcAft>
              <a:buNone/>
            </a:pPr>
            <a:r>
              <a:rPr lang="en"/>
              <a:t>This was called </a:t>
            </a:r>
            <a:r>
              <a:rPr b="1" lang="en"/>
              <a:t>Machine Learning</a:t>
            </a:r>
            <a:r>
              <a:rPr lang="en"/>
              <a:t> </a:t>
            </a:r>
            <a:r>
              <a:rPr b="1" lang="en"/>
              <a:t>(ML)</a:t>
            </a:r>
            <a:r>
              <a:rPr lang="en"/>
              <a:t>.</a:t>
            </a:r>
            <a:endParaRPr/>
          </a:p>
          <a:p>
            <a:pPr indent="0" lvl="0" marL="0" rtl="0" algn="l">
              <a:lnSpc>
                <a:spcPct val="115000"/>
              </a:lnSpc>
              <a:spcBef>
                <a:spcPts val="1600"/>
              </a:spcBef>
              <a:spcAft>
                <a:spcPts val="0"/>
              </a:spcAft>
              <a:buNone/>
            </a:pPr>
            <a:r>
              <a:rPr lang="en"/>
              <a:t>For example, it might have data about house size and house prices. It would then guess a mathematical rule about the relationship between these and use this rule to predict a house’s price based on it’s size. </a:t>
            </a:r>
            <a:endParaRPr/>
          </a:p>
          <a:p>
            <a:pPr indent="0" lvl="0" marL="0" rtl="0" algn="l">
              <a:lnSpc>
                <a:spcPct val="115000"/>
              </a:lnSpc>
              <a:spcBef>
                <a:spcPts val="1600"/>
              </a:spcBef>
              <a:spcAft>
                <a:spcPts val="0"/>
              </a:spcAft>
              <a:buNone/>
            </a:pPr>
            <a:r>
              <a:rPr lang="en"/>
              <a:t>It then adjusted its guess based on data. This is known as </a:t>
            </a:r>
            <a:r>
              <a:rPr b="1" lang="en"/>
              <a:t>predictive machine learning. </a:t>
            </a:r>
            <a:endParaRPr b="1"/>
          </a:p>
          <a:p>
            <a:pPr indent="0" lvl="0" marL="0" rtl="0" algn="l">
              <a:lnSpc>
                <a:spcPct val="115000"/>
              </a:lnSpc>
              <a:spcBef>
                <a:spcPts val="1600"/>
              </a:spcBef>
              <a:spcAft>
                <a:spcPts val="0"/>
              </a:spcAft>
              <a:buNone/>
            </a:pPr>
            <a:r>
              <a:rPr lang="en"/>
              <a:t>The computer didn’t “understand” the data – it just looked for patterns in the numbers.</a:t>
            </a:r>
            <a:endParaRPr/>
          </a:p>
          <a:p>
            <a:pPr indent="0" lvl="0" marL="0" rtl="0" algn="l">
              <a:lnSpc>
                <a:spcPct val="115000"/>
              </a:lnSpc>
              <a:spcBef>
                <a:spcPts val="1600"/>
              </a:spcBef>
              <a:spcAft>
                <a:spcPts val="0"/>
              </a:spcAft>
              <a:buNone/>
            </a:pPr>
            <a:r>
              <a:t/>
            </a:r>
            <a:endParaRPr/>
          </a:p>
          <a:p>
            <a:pPr indent="0" lvl="0" marL="0" marR="0" rtl="0" algn="l">
              <a:lnSpc>
                <a:spcPct val="150000"/>
              </a:lnSpc>
              <a:spcBef>
                <a:spcPts val="1600"/>
              </a:spcBef>
              <a:spcAft>
                <a:spcPts val="1600"/>
              </a:spcAft>
              <a:buNone/>
            </a:pPr>
            <a:r>
              <a:t/>
            </a:r>
            <a:endParaRPr/>
          </a:p>
        </p:txBody>
      </p:sp>
      <p:sp>
        <p:nvSpPr>
          <p:cNvPr id="193" name="Google Shape;193;p26"/>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27"/>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Predictive Machine Learning (90s - 2010s)</a:t>
            </a:r>
            <a:endParaRPr>
              <a:solidFill>
                <a:srgbClr val="25326F"/>
              </a:solidFill>
              <a:latin typeface="Francois One"/>
              <a:ea typeface="Francois One"/>
              <a:cs typeface="Francois One"/>
              <a:sym typeface="Francois One"/>
            </a:endParaRPr>
          </a:p>
        </p:txBody>
      </p:sp>
      <p:sp>
        <p:nvSpPr>
          <p:cNvPr id="199" name="Google Shape;199;p27"/>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200" name="Google Shape;200;p27"/>
          <p:cNvSpPr txBox="1"/>
          <p:nvPr>
            <p:ph idx="1" type="body"/>
          </p:nvPr>
        </p:nvSpPr>
        <p:spPr>
          <a:xfrm>
            <a:off x="311700" y="1000075"/>
            <a:ext cx="8520600" cy="34164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a:t>Spam detection</a:t>
            </a:r>
            <a:br>
              <a:rPr b="1" lang="en"/>
            </a:br>
            <a:r>
              <a:rPr lang="en"/>
              <a:t>Predicting whether an email was spam. Used word counts and patterns in emails.</a:t>
            </a:r>
            <a:endParaRPr/>
          </a:p>
          <a:p>
            <a:pPr indent="0" lvl="0" marL="0" rtl="0" algn="l">
              <a:lnSpc>
                <a:spcPct val="115000"/>
              </a:lnSpc>
              <a:spcBef>
                <a:spcPts val="1600"/>
              </a:spcBef>
              <a:spcAft>
                <a:spcPts val="0"/>
              </a:spcAft>
              <a:buNone/>
            </a:pPr>
            <a:r>
              <a:rPr b="1" lang="en"/>
              <a:t>Early recommender systems</a:t>
            </a:r>
            <a:br>
              <a:rPr b="1" lang="en"/>
            </a:br>
            <a:r>
              <a:rPr lang="en"/>
              <a:t>Netflix and Amazon used predictive ML to work out what movies or products you might enjoy based on your past choices.</a:t>
            </a:r>
            <a:endParaRPr/>
          </a:p>
          <a:p>
            <a:pPr indent="0" lvl="0" marL="0" rtl="0" algn="l">
              <a:lnSpc>
                <a:spcPct val="115000"/>
              </a:lnSpc>
              <a:spcBef>
                <a:spcPts val="1600"/>
              </a:spcBef>
              <a:spcAft>
                <a:spcPts val="0"/>
              </a:spcAft>
              <a:buNone/>
            </a:pPr>
            <a:r>
              <a:rPr b="1" lang="en"/>
              <a:t>Demand forecasting</a:t>
            </a:r>
            <a:br>
              <a:rPr b="1" lang="en"/>
            </a:br>
            <a:r>
              <a:rPr lang="en"/>
              <a:t>Retailers like Woolworths used ML to predict how many items they needed to stock each week.</a:t>
            </a:r>
            <a:endParaRPr/>
          </a:p>
          <a:p>
            <a:pPr indent="0" lvl="0" marL="0" rtl="0" algn="l">
              <a:lnSpc>
                <a:spcPct val="115000"/>
              </a:lnSpc>
              <a:spcBef>
                <a:spcPts val="1600"/>
              </a:spcBef>
              <a:spcAft>
                <a:spcPts val="0"/>
              </a:spcAft>
              <a:buNone/>
            </a:pPr>
            <a:r>
              <a:rPr lang="en"/>
              <a:t>	</a:t>
            </a:r>
            <a:endParaRPr/>
          </a:p>
          <a:p>
            <a:pPr indent="0" lvl="0" marL="0" rtl="0" algn="l">
              <a:lnSpc>
                <a:spcPct val="115000"/>
              </a:lnSpc>
              <a:spcBef>
                <a:spcPts val="1600"/>
              </a:spcBef>
              <a:spcAft>
                <a:spcPts val="0"/>
              </a:spcAft>
              <a:buNone/>
            </a:pPr>
            <a:r>
              <a:t/>
            </a:r>
            <a:endParaRPr/>
          </a:p>
          <a:p>
            <a:pPr indent="0" lvl="0" marL="0" marR="0" rtl="0" algn="l">
              <a:lnSpc>
                <a:spcPct val="150000"/>
              </a:lnSpc>
              <a:spcBef>
                <a:spcPts val="1600"/>
              </a:spcBef>
              <a:spcAft>
                <a:spcPts val="1600"/>
              </a:spcAft>
              <a:buNone/>
            </a:pPr>
            <a:r>
              <a:t/>
            </a:r>
            <a:endParaRPr/>
          </a:p>
        </p:txBody>
      </p:sp>
      <p:sp>
        <p:nvSpPr>
          <p:cNvPr id="201" name="Google Shape;201;p27"/>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28"/>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Spam or Not?  </a:t>
            </a:r>
            <a:endParaRPr/>
          </a:p>
          <a:p>
            <a:pPr indent="0" lvl="0" marL="0" rtl="0" algn="l">
              <a:spcBef>
                <a:spcPts val="0"/>
              </a:spcBef>
              <a:spcAft>
                <a:spcPts val="0"/>
              </a:spcAft>
              <a:buNone/>
            </a:pPr>
            <a:r>
              <a:t/>
            </a:r>
            <a:endParaRPr/>
          </a:p>
        </p:txBody>
      </p:sp>
      <p:sp>
        <p:nvSpPr>
          <p:cNvPr id="207" name="Google Shape;207;p28"/>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208" name="Google Shape;208;p28"/>
          <p:cNvSpPr txBox="1"/>
          <p:nvPr>
            <p:ph idx="1" type="body"/>
          </p:nvPr>
        </p:nvSpPr>
        <p:spPr>
          <a:xfrm>
            <a:off x="311700" y="1000075"/>
            <a:ext cx="8520600" cy="3416400"/>
          </a:xfrm>
          <a:prstGeom prst="rect">
            <a:avLst/>
          </a:prstGeom>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SzPts val="1800"/>
              <a:buChar char="●"/>
            </a:pPr>
            <a:r>
              <a:rPr lang="en"/>
              <a:t>Complete the </a:t>
            </a:r>
            <a:r>
              <a:rPr lang="en" u="sng">
                <a:solidFill>
                  <a:schemeClr val="hlink"/>
                </a:solidFill>
                <a:hlinkClick r:id="rId3"/>
              </a:rPr>
              <a:t>activity on the platform</a:t>
            </a:r>
            <a:endParaRPr/>
          </a:p>
          <a:p>
            <a:pPr indent="0" lvl="0" marL="0" rtl="0" algn="l">
              <a:lnSpc>
                <a:spcPct val="115000"/>
              </a:lnSpc>
              <a:spcBef>
                <a:spcPts val="1600"/>
              </a:spcBef>
              <a:spcAft>
                <a:spcPts val="0"/>
              </a:spcAft>
              <a:buNone/>
            </a:pPr>
            <a:r>
              <a:t/>
            </a:r>
            <a:endParaRPr/>
          </a:p>
          <a:p>
            <a:pPr indent="0" lvl="0" marL="0" marR="0" rtl="0" algn="l">
              <a:lnSpc>
                <a:spcPct val="150000"/>
              </a:lnSpc>
              <a:spcBef>
                <a:spcPts val="1600"/>
              </a:spcBef>
              <a:spcAft>
                <a:spcPts val="1600"/>
              </a:spcAft>
              <a:buNone/>
            </a:pPr>
            <a:r>
              <a:t/>
            </a:r>
            <a:endParaRPr/>
          </a:p>
        </p:txBody>
      </p:sp>
      <p:sp>
        <p:nvSpPr>
          <p:cNvPr id="209" name="Google Shape;209;p28"/>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29"/>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Learning complex patterns (2012 - 2020s)</a:t>
            </a:r>
            <a:endParaRPr>
              <a:solidFill>
                <a:srgbClr val="25326F"/>
              </a:solidFill>
              <a:latin typeface="Francois One"/>
              <a:ea typeface="Francois One"/>
              <a:cs typeface="Francois One"/>
              <a:sym typeface="Francois One"/>
            </a:endParaRPr>
          </a:p>
        </p:txBody>
      </p:sp>
      <p:sp>
        <p:nvSpPr>
          <p:cNvPr id="215" name="Google Shape;215;p29"/>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216" name="Google Shape;216;p29"/>
          <p:cNvSpPr txBox="1"/>
          <p:nvPr>
            <p:ph idx="1" type="body"/>
          </p:nvPr>
        </p:nvSpPr>
        <p:spPr>
          <a:xfrm>
            <a:off x="311700" y="1152475"/>
            <a:ext cx="8520600" cy="38616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a:t>This era introduced neural networks and deep learning which changed everything.</a:t>
            </a:r>
            <a:endParaRPr/>
          </a:p>
          <a:p>
            <a:pPr indent="-342900" lvl="0" marL="457200" marR="0" rtl="0" algn="l">
              <a:lnSpc>
                <a:spcPct val="150000"/>
              </a:lnSpc>
              <a:spcBef>
                <a:spcPts val="1600"/>
              </a:spcBef>
              <a:spcAft>
                <a:spcPts val="0"/>
              </a:spcAft>
              <a:buSzPts val="1800"/>
              <a:buChar char="●"/>
            </a:pPr>
            <a:r>
              <a:rPr b="1" lang="en"/>
              <a:t>Neural networks</a:t>
            </a:r>
            <a:r>
              <a:rPr lang="en"/>
              <a:t> are computer systems inspired by how the brain works. They </a:t>
            </a:r>
            <a:r>
              <a:rPr lang="en"/>
              <a:t>learn by looking at lots of examples and adjusting tiny connections inside the network until they get better at the task.</a:t>
            </a:r>
            <a:endParaRPr/>
          </a:p>
          <a:p>
            <a:pPr indent="-342900" lvl="0" marL="457200" marR="0" rtl="0" algn="l">
              <a:lnSpc>
                <a:spcPct val="150000"/>
              </a:lnSpc>
              <a:spcBef>
                <a:spcPts val="0"/>
              </a:spcBef>
              <a:spcAft>
                <a:spcPts val="0"/>
              </a:spcAft>
              <a:buSzPts val="1800"/>
              <a:buChar char="●"/>
            </a:pPr>
            <a:r>
              <a:rPr b="1" lang="en"/>
              <a:t>Deep learning </a:t>
            </a:r>
            <a:r>
              <a:rPr lang="en"/>
              <a:t>uses huge neural networks to learn much more complicated patterns.</a:t>
            </a:r>
            <a:endParaRPr/>
          </a:p>
          <a:p>
            <a:pPr indent="0" lvl="0" marL="0" marR="0" rtl="0" algn="l">
              <a:lnSpc>
                <a:spcPct val="150000"/>
              </a:lnSpc>
              <a:spcBef>
                <a:spcPts val="1600"/>
              </a:spcBef>
              <a:spcAft>
                <a:spcPts val="0"/>
              </a:spcAft>
              <a:buNone/>
            </a:pPr>
            <a:r>
              <a:rPr lang="en"/>
              <a:t>This meant AI could now learn complex patterns like recognising faces, understanding speech or spotting objects in photos.</a:t>
            </a:r>
            <a:endParaRPr/>
          </a:p>
          <a:p>
            <a:pPr indent="0" lvl="0" marL="0" marR="0" rtl="0" algn="l">
              <a:lnSpc>
                <a:spcPct val="150000"/>
              </a:lnSpc>
              <a:spcBef>
                <a:spcPts val="1600"/>
              </a:spcBef>
              <a:spcAft>
                <a:spcPts val="1600"/>
              </a:spcAft>
              <a:buNone/>
            </a:pPr>
            <a:r>
              <a:t/>
            </a:r>
            <a:endParaRPr/>
          </a:p>
        </p:txBody>
      </p:sp>
      <p:sp>
        <p:nvSpPr>
          <p:cNvPr id="217" name="Google Shape;217;p29"/>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30"/>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Deep neural networks (2012 - 2020s)</a:t>
            </a:r>
            <a:endParaRPr>
              <a:solidFill>
                <a:srgbClr val="25326F"/>
              </a:solidFill>
              <a:latin typeface="Francois One"/>
              <a:ea typeface="Francois One"/>
              <a:cs typeface="Francois One"/>
              <a:sym typeface="Francois One"/>
            </a:endParaRPr>
          </a:p>
        </p:txBody>
      </p:sp>
      <p:sp>
        <p:nvSpPr>
          <p:cNvPr id="223" name="Google Shape;223;p30"/>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224" name="Google Shape;224;p30"/>
          <p:cNvSpPr txBox="1"/>
          <p:nvPr>
            <p:ph idx="1" type="body"/>
          </p:nvPr>
        </p:nvSpPr>
        <p:spPr>
          <a:xfrm>
            <a:off x="311700" y="10000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t>Voice Assistants (Siri, Alexa)</a:t>
            </a:r>
            <a:br>
              <a:rPr b="1" lang="en"/>
            </a:br>
            <a:r>
              <a:rPr lang="en"/>
              <a:t>People could now tell Siri to “Call Mum”</a:t>
            </a:r>
            <a:endParaRPr/>
          </a:p>
          <a:p>
            <a:pPr indent="0" lvl="0" marL="0" rtl="0" algn="l">
              <a:spcBef>
                <a:spcPts val="1600"/>
              </a:spcBef>
              <a:spcAft>
                <a:spcPts val="0"/>
              </a:spcAft>
              <a:buClr>
                <a:schemeClr val="dk1"/>
              </a:buClr>
              <a:buSzPts val="1100"/>
              <a:buFont typeface="Arial"/>
              <a:buNone/>
            </a:pPr>
            <a:r>
              <a:rPr b="1" lang="en"/>
              <a:t>Face unlock on phones</a:t>
            </a:r>
            <a:br>
              <a:rPr b="1" lang="en"/>
            </a:br>
            <a:r>
              <a:rPr lang="en"/>
              <a:t>Phones learned to recognise your face using deep neural networks trained on millions of images</a:t>
            </a:r>
            <a:endParaRPr/>
          </a:p>
          <a:p>
            <a:pPr indent="0" lvl="0" marL="0" rtl="0" algn="l">
              <a:spcBef>
                <a:spcPts val="1600"/>
              </a:spcBef>
              <a:spcAft>
                <a:spcPts val="1600"/>
              </a:spcAft>
              <a:buClr>
                <a:schemeClr val="dk1"/>
              </a:buClr>
              <a:buSzPts val="1100"/>
              <a:buFont typeface="Arial"/>
              <a:buNone/>
            </a:pPr>
            <a:r>
              <a:rPr b="1" lang="en"/>
              <a:t>Lane detection in cars</a:t>
            </a:r>
            <a:br>
              <a:rPr b="1" lang="en"/>
            </a:br>
            <a:r>
              <a:rPr lang="en"/>
              <a:t>Cars used deep neural networks to detect lanes, traffic lights and other cars</a:t>
            </a:r>
            <a:endParaRPr/>
          </a:p>
        </p:txBody>
      </p:sp>
      <p:sp>
        <p:nvSpPr>
          <p:cNvPr id="225" name="Google Shape;225;p30"/>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226" name="Google Shape;226;p30" title="Copilot_20260413_151323.png"/>
          <p:cNvPicPr preferRelativeResize="0"/>
          <p:nvPr/>
        </p:nvPicPr>
        <p:blipFill>
          <a:blip r:embed="rId3">
            <a:alphaModFix/>
          </a:blip>
          <a:stretch>
            <a:fillRect/>
          </a:stretch>
        </p:blipFill>
        <p:spPr>
          <a:xfrm>
            <a:off x="6504200" y="243650"/>
            <a:ext cx="2328100" cy="23281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31"/>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Modern AI: Large Language Models (2020 - now)</a:t>
            </a:r>
            <a:endParaRPr>
              <a:solidFill>
                <a:srgbClr val="25326F"/>
              </a:solidFill>
              <a:latin typeface="Francois One"/>
              <a:ea typeface="Francois One"/>
              <a:cs typeface="Francois One"/>
              <a:sym typeface="Francois One"/>
            </a:endParaRPr>
          </a:p>
        </p:txBody>
      </p:sp>
      <p:sp>
        <p:nvSpPr>
          <p:cNvPr id="232" name="Google Shape;232;p31"/>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233" name="Google Shape;233;p31"/>
          <p:cNvSpPr txBox="1"/>
          <p:nvPr>
            <p:ph idx="1" type="body"/>
          </p:nvPr>
        </p:nvSpPr>
        <p:spPr>
          <a:xfrm>
            <a:off x="311700" y="1000075"/>
            <a:ext cx="8520600" cy="34164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a:t>Became far more powerful and general. Use very large neural networks </a:t>
            </a:r>
            <a:endParaRPr/>
          </a:p>
          <a:p>
            <a:pPr indent="0" lvl="0" marL="0" marR="0" rtl="0" algn="l">
              <a:lnSpc>
                <a:spcPct val="150000"/>
              </a:lnSpc>
              <a:spcBef>
                <a:spcPts val="1600"/>
              </a:spcBef>
              <a:spcAft>
                <a:spcPts val="0"/>
              </a:spcAft>
              <a:buNone/>
            </a:pPr>
            <a:r>
              <a:rPr lang="en"/>
              <a:t>Can understand and generate text</a:t>
            </a:r>
            <a:endParaRPr/>
          </a:p>
          <a:p>
            <a:pPr indent="0" lvl="0" marL="0" marR="0" rtl="0" algn="l">
              <a:lnSpc>
                <a:spcPct val="150000"/>
              </a:lnSpc>
              <a:spcBef>
                <a:spcPts val="1600"/>
              </a:spcBef>
              <a:spcAft>
                <a:spcPts val="0"/>
              </a:spcAft>
              <a:buNone/>
            </a:pPr>
            <a:r>
              <a:rPr lang="en"/>
              <a:t>Learn from huge amounts of online information, books and different text sources</a:t>
            </a:r>
            <a:endParaRPr/>
          </a:p>
          <a:p>
            <a:pPr indent="0" lvl="0" marL="0" marR="0" rtl="0" algn="l">
              <a:lnSpc>
                <a:spcPct val="150000"/>
              </a:lnSpc>
              <a:spcBef>
                <a:spcPts val="1600"/>
              </a:spcBef>
              <a:spcAft>
                <a:spcPts val="0"/>
              </a:spcAft>
              <a:buNone/>
            </a:pPr>
            <a:r>
              <a:rPr lang="en"/>
              <a:t>Can follow instructions, reason through problems, and hold long conversations</a:t>
            </a:r>
            <a:endParaRPr/>
          </a:p>
          <a:p>
            <a:pPr indent="0" lvl="0" marL="0" marR="0" rtl="0" algn="l">
              <a:lnSpc>
                <a:spcPct val="150000"/>
              </a:lnSpc>
              <a:spcBef>
                <a:spcPts val="1600"/>
              </a:spcBef>
              <a:spcAft>
                <a:spcPts val="0"/>
              </a:spcAft>
              <a:buNone/>
            </a:pPr>
            <a:r>
              <a:rPr lang="en"/>
              <a:t>Powers tools like ChatGPT and modern translation systems</a:t>
            </a:r>
            <a:endParaRPr/>
          </a:p>
          <a:p>
            <a:pPr indent="0" lvl="0" marL="0" marR="0" rtl="0" algn="l">
              <a:lnSpc>
                <a:spcPct val="150000"/>
              </a:lnSpc>
              <a:spcBef>
                <a:spcPts val="1600"/>
              </a:spcBef>
              <a:spcAft>
                <a:spcPts val="1600"/>
              </a:spcAft>
              <a:buNone/>
            </a:pPr>
            <a:r>
              <a:rPr lang="en"/>
              <a:t>These are called </a:t>
            </a:r>
            <a:r>
              <a:rPr b="1" lang="en"/>
              <a:t>Large Language Models (LLMs)</a:t>
            </a:r>
            <a:endParaRPr b="1"/>
          </a:p>
        </p:txBody>
      </p:sp>
      <p:sp>
        <p:nvSpPr>
          <p:cNvPr id="234" name="Google Shape;234;p31"/>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235" name="Google Shape;235;p31" title="Copilot_20260413_152852.png"/>
          <p:cNvPicPr preferRelativeResize="0"/>
          <p:nvPr/>
        </p:nvPicPr>
        <p:blipFill>
          <a:blip r:embed="rId3">
            <a:alphaModFix/>
          </a:blip>
          <a:stretch>
            <a:fillRect/>
          </a:stretch>
        </p:blipFill>
        <p:spPr>
          <a:xfrm>
            <a:off x="6694900" y="3515475"/>
            <a:ext cx="2235299" cy="149019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4"/>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Learning objectives</a:t>
            </a:r>
            <a:endParaRPr>
              <a:solidFill>
                <a:srgbClr val="25326F"/>
              </a:solidFill>
              <a:latin typeface="Francois One"/>
              <a:ea typeface="Francois One"/>
              <a:cs typeface="Francois One"/>
              <a:sym typeface="Francois One"/>
            </a:endParaRPr>
          </a:p>
        </p:txBody>
      </p:sp>
      <p:sp>
        <p:nvSpPr>
          <p:cNvPr id="69" name="Google Shape;69;p14"/>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70" name="Google Shape;70;p14"/>
          <p:cNvSpPr txBox="1"/>
          <p:nvPr>
            <p:ph idx="1" type="body"/>
          </p:nvPr>
        </p:nvSpPr>
        <p:spPr>
          <a:xfrm>
            <a:off x="311700" y="1000075"/>
            <a:ext cx="8520600" cy="34164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600"/>
              <a:t>By the end of this lesson, you should be able to:</a:t>
            </a:r>
            <a:endParaRPr sz="1600"/>
          </a:p>
          <a:p>
            <a:pPr indent="-330200" lvl="0" marL="914400" marR="0" rtl="0" algn="l">
              <a:lnSpc>
                <a:spcPct val="150000"/>
              </a:lnSpc>
              <a:spcBef>
                <a:spcPts val="1600"/>
              </a:spcBef>
              <a:spcAft>
                <a:spcPts val="0"/>
              </a:spcAft>
              <a:buSzPts val="1600"/>
              <a:buChar char="●"/>
            </a:pPr>
            <a:r>
              <a:rPr lang="en" sz="1600"/>
              <a:t>Understand what AI is</a:t>
            </a:r>
            <a:endParaRPr sz="1600"/>
          </a:p>
          <a:p>
            <a:pPr indent="-330200" lvl="0" marL="914400" marR="0" rtl="0" algn="l">
              <a:lnSpc>
                <a:spcPct val="150000"/>
              </a:lnSpc>
              <a:spcBef>
                <a:spcPts val="0"/>
              </a:spcBef>
              <a:spcAft>
                <a:spcPts val="0"/>
              </a:spcAft>
              <a:buSzPts val="1600"/>
              <a:buChar char="●"/>
            </a:pPr>
            <a:r>
              <a:rPr lang="en" sz="1600"/>
              <a:t>Understand what Large Language Models (LLMs) are</a:t>
            </a:r>
            <a:endParaRPr sz="1600"/>
          </a:p>
          <a:p>
            <a:pPr indent="-330200" lvl="0" marL="914400" marR="0" rtl="0" algn="l">
              <a:lnSpc>
                <a:spcPct val="150000"/>
              </a:lnSpc>
              <a:spcBef>
                <a:spcPts val="0"/>
              </a:spcBef>
              <a:spcAft>
                <a:spcPts val="0"/>
              </a:spcAft>
              <a:buSzPts val="1600"/>
              <a:buChar char="●"/>
            </a:pPr>
            <a:r>
              <a:rPr lang="en" sz="1600"/>
              <a:t>Explore the outputs produced by LLMs</a:t>
            </a:r>
            <a:endParaRPr sz="1600"/>
          </a:p>
          <a:p>
            <a:pPr indent="-330200" lvl="0" marL="914400" marR="0" rtl="0" algn="l">
              <a:lnSpc>
                <a:spcPct val="150000"/>
              </a:lnSpc>
              <a:spcBef>
                <a:spcPts val="0"/>
              </a:spcBef>
              <a:spcAft>
                <a:spcPts val="0"/>
              </a:spcAft>
              <a:buSzPts val="1600"/>
              <a:buChar char="●"/>
            </a:pPr>
            <a:r>
              <a:rPr lang="en" sz="1600"/>
              <a:t>Understand how LLMs build on early AI techniques</a:t>
            </a:r>
            <a:endParaRPr sz="1600"/>
          </a:p>
          <a:p>
            <a:pPr indent="-330200" lvl="0" marL="914400" marR="0" rtl="0" algn="l">
              <a:lnSpc>
                <a:spcPct val="150000"/>
              </a:lnSpc>
              <a:spcBef>
                <a:spcPts val="0"/>
              </a:spcBef>
              <a:spcAft>
                <a:spcPts val="0"/>
              </a:spcAft>
              <a:buSzPts val="1600"/>
              <a:buChar char="●"/>
            </a:pPr>
            <a:r>
              <a:rPr lang="en" sz="1600"/>
              <a:t>Understand the relationship between LLMs and text prediction in phones </a:t>
            </a:r>
            <a:endParaRPr sz="1000">
              <a:solidFill>
                <a:schemeClr val="dk1"/>
              </a:solidFill>
              <a:highlight>
                <a:srgbClr val="FFFFFF"/>
              </a:highlight>
            </a:endParaRPr>
          </a:p>
          <a:p>
            <a:pPr indent="0" lvl="0" marL="0" rtl="0" algn="l">
              <a:lnSpc>
                <a:spcPct val="120000"/>
              </a:lnSpc>
              <a:spcBef>
                <a:spcPts val="1600"/>
              </a:spcBef>
              <a:spcAft>
                <a:spcPts val="0"/>
              </a:spcAft>
              <a:buNone/>
            </a:pPr>
            <a:r>
              <a:t/>
            </a:r>
            <a:endParaRPr b="1" sz="1000">
              <a:solidFill>
                <a:schemeClr val="dk1"/>
              </a:solidFill>
              <a:highlight>
                <a:srgbClr val="FAF9F7"/>
              </a:highlight>
            </a:endParaRPr>
          </a:p>
          <a:p>
            <a:pPr indent="0" lvl="0" marL="0" marR="0" rtl="0" algn="l">
              <a:lnSpc>
                <a:spcPct val="150000"/>
              </a:lnSpc>
              <a:spcBef>
                <a:spcPts val="0"/>
              </a:spcBef>
              <a:spcAft>
                <a:spcPts val="1600"/>
              </a:spcAft>
              <a:buNone/>
            </a:pPr>
            <a:r>
              <a:t/>
            </a:r>
            <a:endParaRPr/>
          </a:p>
        </p:txBody>
      </p:sp>
      <p:sp>
        <p:nvSpPr>
          <p:cNvPr id="71" name="Google Shape;71;p14"/>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32"/>
          <p:cNvSpPr txBox="1"/>
          <p:nvPr>
            <p:ph idx="1" type="body"/>
          </p:nvPr>
        </p:nvSpPr>
        <p:spPr>
          <a:xfrm>
            <a:off x="311700" y="1152475"/>
            <a:ext cx="8232900" cy="3416400"/>
          </a:xfrm>
          <a:prstGeom prst="rect">
            <a:avLst/>
          </a:prstGeom>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SzPts val="1800"/>
              <a:buChar char="●"/>
            </a:pPr>
            <a:r>
              <a:rPr lang="en"/>
              <a:t>How many chatbots have you used?</a:t>
            </a:r>
            <a:endParaRPr/>
          </a:p>
          <a:p>
            <a:pPr indent="-342900" lvl="0" marL="457200" rtl="0" algn="l">
              <a:lnSpc>
                <a:spcPct val="150000"/>
              </a:lnSpc>
              <a:spcBef>
                <a:spcPts val="0"/>
              </a:spcBef>
              <a:spcAft>
                <a:spcPts val="0"/>
              </a:spcAft>
              <a:buSzPts val="1800"/>
              <a:buChar char="●"/>
            </a:pPr>
            <a:r>
              <a:rPr lang="en"/>
              <a:t>What’s the difference between chatbots and LLMs (if there is any?)</a:t>
            </a:r>
            <a:endParaRPr/>
          </a:p>
        </p:txBody>
      </p:sp>
      <p:pic>
        <p:nvPicPr>
          <p:cNvPr id="241" name="Google Shape;241;p32"/>
          <p:cNvPicPr preferRelativeResize="0"/>
          <p:nvPr/>
        </p:nvPicPr>
        <p:blipFill>
          <a:blip r:embed="rId3">
            <a:alphaModFix/>
          </a:blip>
          <a:stretch>
            <a:fillRect/>
          </a:stretch>
        </p:blipFill>
        <p:spPr>
          <a:xfrm>
            <a:off x="3134263" y="2205900"/>
            <a:ext cx="2315800" cy="2315800"/>
          </a:xfrm>
          <a:prstGeom prst="rect">
            <a:avLst/>
          </a:prstGeom>
          <a:noFill/>
          <a:ln>
            <a:noFill/>
          </a:ln>
        </p:spPr>
      </p:pic>
      <p:pic>
        <p:nvPicPr>
          <p:cNvPr id="242" name="Google Shape;242;p32" title="problem.png"/>
          <p:cNvPicPr preferRelativeResize="0"/>
          <p:nvPr/>
        </p:nvPicPr>
        <p:blipFill>
          <a:blip r:embed="rId4">
            <a:alphaModFix/>
          </a:blip>
          <a:stretch>
            <a:fillRect/>
          </a:stretch>
        </p:blipFill>
        <p:spPr>
          <a:xfrm>
            <a:off x="6768425" y="2890650"/>
            <a:ext cx="1944625" cy="1944625"/>
          </a:xfrm>
          <a:prstGeom prst="rect">
            <a:avLst/>
          </a:prstGeom>
          <a:noFill/>
          <a:ln>
            <a:noFill/>
          </a:ln>
        </p:spPr>
      </p:pic>
      <p:sp>
        <p:nvSpPr>
          <p:cNvPr id="243" name="Google Shape;243;p32"/>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Chatbots and LLMs</a:t>
            </a:r>
            <a:endParaRPr>
              <a:latin typeface="Francois One"/>
              <a:ea typeface="Francois One"/>
              <a:cs typeface="Francois One"/>
              <a:sym typeface="Francois One"/>
            </a:endParaRPr>
          </a:p>
          <a:p>
            <a:pPr indent="0" lvl="0" marL="0" rtl="0" algn="l">
              <a:spcBef>
                <a:spcPts val="0"/>
              </a:spcBef>
              <a:spcAft>
                <a:spcPts val="0"/>
              </a:spcAft>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33"/>
          <p:cNvSpPr/>
          <p:nvPr/>
        </p:nvSpPr>
        <p:spPr>
          <a:xfrm>
            <a:off x="431900" y="3420825"/>
            <a:ext cx="8400300" cy="1501800"/>
          </a:xfrm>
          <a:prstGeom prst="rect">
            <a:avLst/>
          </a:prstGeom>
          <a:solidFill>
            <a:srgbClr val="F3FFFD"/>
          </a:solidFill>
          <a:ln cap="flat" cmpd="sng" w="9525">
            <a:solidFill>
              <a:srgbClr val="38FDC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49" name="Google Shape;249;p33"/>
          <p:cNvSpPr txBox="1"/>
          <p:nvPr/>
        </p:nvSpPr>
        <p:spPr>
          <a:xfrm>
            <a:off x="4177413" y="3639088"/>
            <a:ext cx="780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12838D"/>
                </a:solidFill>
                <a:latin typeface="Space Grotesk"/>
                <a:ea typeface="Space Grotesk"/>
                <a:cs typeface="Space Grotesk"/>
                <a:sym typeface="Space Grotesk"/>
              </a:rPr>
              <a:t>LLMs</a:t>
            </a:r>
            <a:endParaRPr b="1" sz="1800">
              <a:solidFill>
                <a:srgbClr val="12838D"/>
              </a:solidFill>
              <a:latin typeface="Space Grotesk"/>
              <a:ea typeface="Space Grotesk"/>
              <a:cs typeface="Space Grotesk"/>
              <a:sym typeface="Space Grotesk"/>
            </a:endParaRPr>
          </a:p>
        </p:txBody>
      </p:sp>
      <p:sp>
        <p:nvSpPr>
          <p:cNvPr id="250" name="Google Shape;250;p33"/>
          <p:cNvSpPr txBox="1"/>
          <p:nvPr/>
        </p:nvSpPr>
        <p:spPr>
          <a:xfrm>
            <a:off x="3077250" y="4242663"/>
            <a:ext cx="2989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800">
                <a:solidFill>
                  <a:srgbClr val="12838D"/>
                </a:solidFill>
                <a:latin typeface="Nunito"/>
                <a:ea typeface="Nunito"/>
                <a:cs typeface="Nunito"/>
                <a:sym typeface="Nunito"/>
              </a:rPr>
              <a:t>How many do you know?</a:t>
            </a:r>
            <a:endParaRPr i="1" sz="1800">
              <a:solidFill>
                <a:srgbClr val="12838D"/>
              </a:solidFill>
              <a:latin typeface="Nunito"/>
              <a:ea typeface="Nunito"/>
              <a:cs typeface="Nunito"/>
              <a:sym typeface="Nunito"/>
            </a:endParaRPr>
          </a:p>
        </p:txBody>
      </p:sp>
      <p:sp>
        <p:nvSpPr>
          <p:cNvPr id="251" name="Google Shape;251;p33"/>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Chatbots and LLMs</a:t>
            </a:r>
            <a:endParaRPr>
              <a:latin typeface="Francois One"/>
              <a:ea typeface="Francois One"/>
              <a:cs typeface="Francois One"/>
              <a:sym typeface="Francois One"/>
            </a:endParaRPr>
          </a:p>
          <a:p>
            <a:pPr indent="0" lvl="0" marL="0" rtl="0" algn="l">
              <a:spcBef>
                <a:spcPts val="0"/>
              </a:spcBef>
              <a:spcAft>
                <a:spcPts val="0"/>
              </a:spcAft>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34"/>
          <p:cNvSpPr/>
          <p:nvPr/>
        </p:nvSpPr>
        <p:spPr>
          <a:xfrm>
            <a:off x="431900" y="3420825"/>
            <a:ext cx="8400300" cy="1501800"/>
          </a:xfrm>
          <a:prstGeom prst="rect">
            <a:avLst/>
          </a:prstGeom>
          <a:solidFill>
            <a:srgbClr val="F3FFFD"/>
          </a:solidFill>
          <a:ln cap="flat" cmpd="sng" w="9525">
            <a:solidFill>
              <a:srgbClr val="38FDC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57" name="Google Shape;257;p34"/>
          <p:cNvSpPr txBox="1"/>
          <p:nvPr/>
        </p:nvSpPr>
        <p:spPr>
          <a:xfrm>
            <a:off x="4177413" y="3493348"/>
            <a:ext cx="780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12838D"/>
                </a:solidFill>
                <a:latin typeface="Space Grotesk"/>
                <a:ea typeface="Space Grotesk"/>
                <a:cs typeface="Space Grotesk"/>
                <a:sym typeface="Space Grotesk"/>
              </a:rPr>
              <a:t>LLMs</a:t>
            </a:r>
            <a:endParaRPr b="1" sz="1800">
              <a:solidFill>
                <a:srgbClr val="12838D"/>
              </a:solidFill>
              <a:latin typeface="Space Grotesk"/>
              <a:ea typeface="Space Grotesk"/>
              <a:cs typeface="Space Grotesk"/>
              <a:sym typeface="Space Grotesk"/>
            </a:endParaRPr>
          </a:p>
        </p:txBody>
      </p:sp>
      <p:grpSp>
        <p:nvGrpSpPr>
          <p:cNvPr id="258" name="Google Shape;258;p34"/>
          <p:cNvGrpSpPr/>
          <p:nvPr/>
        </p:nvGrpSpPr>
        <p:grpSpPr>
          <a:xfrm>
            <a:off x="593895" y="3911975"/>
            <a:ext cx="1916294" cy="800100"/>
            <a:chOff x="593875" y="3911975"/>
            <a:chExt cx="1958400" cy="800100"/>
          </a:xfrm>
        </p:grpSpPr>
        <p:sp>
          <p:nvSpPr>
            <p:cNvPr id="259" name="Google Shape;259;p34"/>
            <p:cNvSpPr/>
            <p:nvPr/>
          </p:nvSpPr>
          <p:spPr>
            <a:xfrm>
              <a:off x="593875" y="3911975"/>
              <a:ext cx="1958400" cy="800100"/>
            </a:xfrm>
            <a:prstGeom prst="rect">
              <a:avLst/>
            </a:prstGeom>
            <a:solidFill>
              <a:srgbClr val="F3FFFD"/>
            </a:solidFill>
            <a:ln cap="flat" cmpd="sng" w="9525">
              <a:solidFill>
                <a:srgbClr val="38FDC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Inter"/>
                  <a:ea typeface="Inter"/>
                  <a:cs typeface="Inter"/>
                  <a:sym typeface="Inter"/>
                </a:rPr>
                <a:t>GPT-5.2</a:t>
              </a:r>
              <a:endParaRPr>
                <a:latin typeface="Inter"/>
                <a:ea typeface="Inter"/>
                <a:cs typeface="Inter"/>
                <a:sym typeface="Inter"/>
              </a:endParaRPr>
            </a:p>
          </p:txBody>
        </p:sp>
        <p:pic>
          <p:nvPicPr>
            <p:cNvPr id="260" name="Google Shape;260;p34"/>
            <p:cNvPicPr preferRelativeResize="0"/>
            <p:nvPr/>
          </p:nvPicPr>
          <p:blipFill>
            <a:blip r:embed="rId3">
              <a:alphaModFix/>
            </a:blip>
            <a:stretch>
              <a:fillRect/>
            </a:stretch>
          </p:blipFill>
          <p:spPr>
            <a:xfrm>
              <a:off x="643200" y="4159625"/>
              <a:ext cx="304800" cy="304800"/>
            </a:xfrm>
            <a:prstGeom prst="rect">
              <a:avLst/>
            </a:prstGeom>
            <a:noFill/>
            <a:ln>
              <a:noFill/>
            </a:ln>
          </p:spPr>
        </p:pic>
      </p:grpSp>
      <p:sp>
        <p:nvSpPr>
          <p:cNvPr id="261" name="Google Shape;261;p34"/>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Chatbots and LLMs</a:t>
            </a:r>
            <a:endParaRPr>
              <a:latin typeface="Francois One"/>
              <a:ea typeface="Francois One"/>
              <a:cs typeface="Francois One"/>
              <a:sym typeface="Francois One"/>
            </a:endParaRPr>
          </a:p>
          <a:p>
            <a:pPr indent="0" lvl="0" marL="0" rtl="0" algn="l">
              <a:spcBef>
                <a:spcPts val="0"/>
              </a:spcBef>
              <a:spcAft>
                <a:spcPts val="0"/>
              </a:spcAft>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35"/>
          <p:cNvSpPr/>
          <p:nvPr/>
        </p:nvSpPr>
        <p:spPr>
          <a:xfrm>
            <a:off x="431900" y="3420825"/>
            <a:ext cx="8400300" cy="1501800"/>
          </a:xfrm>
          <a:prstGeom prst="rect">
            <a:avLst/>
          </a:prstGeom>
          <a:solidFill>
            <a:srgbClr val="F3FFFD"/>
          </a:solidFill>
          <a:ln cap="flat" cmpd="sng" w="9525">
            <a:solidFill>
              <a:srgbClr val="38FDC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67" name="Google Shape;267;p35"/>
          <p:cNvSpPr txBox="1"/>
          <p:nvPr/>
        </p:nvSpPr>
        <p:spPr>
          <a:xfrm>
            <a:off x="4177413" y="3493348"/>
            <a:ext cx="780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12838D"/>
                </a:solidFill>
                <a:latin typeface="Space Grotesk"/>
                <a:ea typeface="Space Grotesk"/>
                <a:cs typeface="Space Grotesk"/>
                <a:sym typeface="Space Grotesk"/>
              </a:rPr>
              <a:t>LLMs</a:t>
            </a:r>
            <a:endParaRPr b="1" sz="1800">
              <a:solidFill>
                <a:srgbClr val="12838D"/>
              </a:solidFill>
              <a:latin typeface="Space Grotesk"/>
              <a:ea typeface="Space Grotesk"/>
              <a:cs typeface="Space Grotesk"/>
              <a:sym typeface="Space Grotesk"/>
            </a:endParaRPr>
          </a:p>
        </p:txBody>
      </p:sp>
      <p:grpSp>
        <p:nvGrpSpPr>
          <p:cNvPr id="268" name="Google Shape;268;p35"/>
          <p:cNvGrpSpPr/>
          <p:nvPr/>
        </p:nvGrpSpPr>
        <p:grpSpPr>
          <a:xfrm>
            <a:off x="593895" y="3911975"/>
            <a:ext cx="1916294" cy="800100"/>
            <a:chOff x="593875" y="3911975"/>
            <a:chExt cx="1958400" cy="800100"/>
          </a:xfrm>
        </p:grpSpPr>
        <p:sp>
          <p:nvSpPr>
            <p:cNvPr id="269" name="Google Shape;269;p35"/>
            <p:cNvSpPr/>
            <p:nvPr/>
          </p:nvSpPr>
          <p:spPr>
            <a:xfrm>
              <a:off x="593875" y="3911975"/>
              <a:ext cx="1958400" cy="800100"/>
            </a:xfrm>
            <a:prstGeom prst="rect">
              <a:avLst/>
            </a:prstGeom>
            <a:solidFill>
              <a:srgbClr val="F3FFFD"/>
            </a:solidFill>
            <a:ln cap="flat" cmpd="sng" w="9525">
              <a:solidFill>
                <a:srgbClr val="38FDC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Inter"/>
                  <a:ea typeface="Inter"/>
                  <a:cs typeface="Inter"/>
                  <a:sym typeface="Inter"/>
                </a:rPr>
                <a:t>GPT-5.2</a:t>
              </a:r>
              <a:endParaRPr>
                <a:latin typeface="Inter"/>
                <a:ea typeface="Inter"/>
                <a:cs typeface="Inter"/>
                <a:sym typeface="Inter"/>
              </a:endParaRPr>
            </a:p>
          </p:txBody>
        </p:sp>
        <p:pic>
          <p:nvPicPr>
            <p:cNvPr id="270" name="Google Shape;270;p35"/>
            <p:cNvPicPr preferRelativeResize="0"/>
            <p:nvPr/>
          </p:nvPicPr>
          <p:blipFill>
            <a:blip r:embed="rId3">
              <a:alphaModFix/>
            </a:blip>
            <a:stretch>
              <a:fillRect/>
            </a:stretch>
          </p:blipFill>
          <p:spPr>
            <a:xfrm>
              <a:off x="643200" y="4159625"/>
              <a:ext cx="304800" cy="304800"/>
            </a:xfrm>
            <a:prstGeom prst="rect">
              <a:avLst/>
            </a:prstGeom>
            <a:noFill/>
            <a:ln>
              <a:noFill/>
            </a:ln>
          </p:spPr>
        </p:pic>
      </p:grpSp>
      <p:sp>
        <p:nvSpPr>
          <p:cNvPr id="271" name="Google Shape;271;p35"/>
          <p:cNvSpPr/>
          <p:nvPr/>
        </p:nvSpPr>
        <p:spPr>
          <a:xfrm>
            <a:off x="2716706" y="3911975"/>
            <a:ext cx="1916100" cy="800100"/>
          </a:xfrm>
          <a:prstGeom prst="rect">
            <a:avLst/>
          </a:prstGeom>
          <a:solidFill>
            <a:srgbClr val="F3FFFD"/>
          </a:solidFill>
          <a:ln cap="flat" cmpd="sng" w="9525">
            <a:solidFill>
              <a:srgbClr val="38FDC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Inter"/>
                <a:ea typeface="Inter"/>
                <a:cs typeface="Inter"/>
                <a:sym typeface="Inter"/>
              </a:rPr>
              <a:t>Gemini 3.1 Pro</a:t>
            </a:r>
            <a:endParaRPr>
              <a:latin typeface="Inter"/>
              <a:ea typeface="Inter"/>
              <a:cs typeface="Inter"/>
              <a:sym typeface="Inter"/>
            </a:endParaRPr>
          </a:p>
        </p:txBody>
      </p:sp>
      <p:pic>
        <p:nvPicPr>
          <p:cNvPr id="272" name="Google Shape;272;p35"/>
          <p:cNvPicPr preferRelativeResize="0"/>
          <p:nvPr/>
        </p:nvPicPr>
        <p:blipFill>
          <a:blip r:embed="rId4">
            <a:alphaModFix/>
          </a:blip>
          <a:stretch>
            <a:fillRect/>
          </a:stretch>
        </p:blipFill>
        <p:spPr>
          <a:xfrm>
            <a:off x="2821759" y="4178675"/>
            <a:ext cx="266700" cy="266700"/>
          </a:xfrm>
          <a:prstGeom prst="rect">
            <a:avLst/>
          </a:prstGeom>
          <a:noFill/>
          <a:ln>
            <a:noFill/>
          </a:ln>
        </p:spPr>
      </p:pic>
      <p:sp>
        <p:nvSpPr>
          <p:cNvPr id="273" name="Google Shape;273;p35"/>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Chatbots and LLMs</a:t>
            </a:r>
            <a:endParaRPr>
              <a:latin typeface="Francois One"/>
              <a:ea typeface="Francois One"/>
              <a:cs typeface="Francois One"/>
              <a:sym typeface="Francois One"/>
            </a:endParaRPr>
          </a:p>
          <a:p>
            <a:pPr indent="0" lvl="0" marL="0" rtl="0" algn="l">
              <a:spcBef>
                <a:spcPts val="0"/>
              </a:spcBef>
              <a:spcAft>
                <a:spcPts val="0"/>
              </a:spcAft>
              <a:buNone/>
            </a:pPr>
            <a:r>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36"/>
          <p:cNvSpPr/>
          <p:nvPr/>
        </p:nvSpPr>
        <p:spPr>
          <a:xfrm>
            <a:off x="431900" y="3420825"/>
            <a:ext cx="8400300" cy="1501800"/>
          </a:xfrm>
          <a:prstGeom prst="rect">
            <a:avLst/>
          </a:prstGeom>
          <a:solidFill>
            <a:srgbClr val="F3FFFD"/>
          </a:solidFill>
          <a:ln cap="flat" cmpd="sng" w="9525">
            <a:solidFill>
              <a:srgbClr val="38FDC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79" name="Google Shape;279;p36"/>
          <p:cNvSpPr txBox="1"/>
          <p:nvPr/>
        </p:nvSpPr>
        <p:spPr>
          <a:xfrm>
            <a:off x="4177413" y="3493348"/>
            <a:ext cx="780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12838D"/>
                </a:solidFill>
                <a:latin typeface="Space Grotesk"/>
                <a:ea typeface="Space Grotesk"/>
                <a:cs typeface="Space Grotesk"/>
                <a:sym typeface="Space Grotesk"/>
              </a:rPr>
              <a:t>LLMs</a:t>
            </a:r>
            <a:endParaRPr b="1" sz="1800">
              <a:solidFill>
                <a:srgbClr val="12838D"/>
              </a:solidFill>
              <a:latin typeface="Space Grotesk"/>
              <a:ea typeface="Space Grotesk"/>
              <a:cs typeface="Space Grotesk"/>
              <a:sym typeface="Space Grotesk"/>
            </a:endParaRPr>
          </a:p>
        </p:txBody>
      </p:sp>
      <p:grpSp>
        <p:nvGrpSpPr>
          <p:cNvPr id="280" name="Google Shape;280;p36"/>
          <p:cNvGrpSpPr/>
          <p:nvPr/>
        </p:nvGrpSpPr>
        <p:grpSpPr>
          <a:xfrm>
            <a:off x="593895" y="3911975"/>
            <a:ext cx="1916294" cy="800100"/>
            <a:chOff x="593875" y="3911975"/>
            <a:chExt cx="1958400" cy="800100"/>
          </a:xfrm>
        </p:grpSpPr>
        <p:sp>
          <p:nvSpPr>
            <p:cNvPr id="281" name="Google Shape;281;p36"/>
            <p:cNvSpPr/>
            <p:nvPr/>
          </p:nvSpPr>
          <p:spPr>
            <a:xfrm>
              <a:off x="593875" y="3911975"/>
              <a:ext cx="1958400" cy="800100"/>
            </a:xfrm>
            <a:prstGeom prst="rect">
              <a:avLst/>
            </a:prstGeom>
            <a:solidFill>
              <a:srgbClr val="F3FFFD"/>
            </a:solidFill>
            <a:ln cap="flat" cmpd="sng" w="9525">
              <a:solidFill>
                <a:srgbClr val="38FDC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Inter"/>
                  <a:ea typeface="Inter"/>
                  <a:cs typeface="Inter"/>
                  <a:sym typeface="Inter"/>
                </a:rPr>
                <a:t>GPT-5.2</a:t>
              </a:r>
              <a:endParaRPr>
                <a:latin typeface="Inter"/>
                <a:ea typeface="Inter"/>
                <a:cs typeface="Inter"/>
                <a:sym typeface="Inter"/>
              </a:endParaRPr>
            </a:p>
          </p:txBody>
        </p:sp>
        <p:pic>
          <p:nvPicPr>
            <p:cNvPr id="282" name="Google Shape;282;p36"/>
            <p:cNvPicPr preferRelativeResize="0"/>
            <p:nvPr/>
          </p:nvPicPr>
          <p:blipFill>
            <a:blip r:embed="rId3">
              <a:alphaModFix/>
            </a:blip>
            <a:stretch>
              <a:fillRect/>
            </a:stretch>
          </p:blipFill>
          <p:spPr>
            <a:xfrm>
              <a:off x="643200" y="4159625"/>
              <a:ext cx="304800" cy="304800"/>
            </a:xfrm>
            <a:prstGeom prst="rect">
              <a:avLst/>
            </a:prstGeom>
            <a:noFill/>
            <a:ln>
              <a:noFill/>
            </a:ln>
          </p:spPr>
        </p:pic>
      </p:grpSp>
      <p:sp>
        <p:nvSpPr>
          <p:cNvPr id="283" name="Google Shape;283;p36"/>
          <p:cNvSpPr/>
          <p:nvPr/>
        </p:nvSpPr>
        <p:spPr>
          <a:xfrm>
            <a:off x="2716706" y="3911975"/>
            <a:ext cx="1916100" cy="800100"/>
          </a:xfrm>
          <a:prstGeom prst="rect">
            <a:avLst/>
          </a:prstGeom>
          <a:solidFill>
            <a:srgbClr val="F3FFFD"/>
          </a:solidFill>
          <a:ln cap="flat" cmpd="sng" w="9525">
            <a:solidFill>
              <a:srgbClr val="38FDC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Inter"/>
                <a:ea typeface="Inter"/>
                <a:cs typeface="Inter"/>
                <a:sym typeface="Inter"/>
              </a:rPr>
              <a:t>Gemini 3.1 Pro</a:t>
            </a:r>
            <a:endParaRPr>
              <a:latin typeface="Inter"/>
              <a:ea typeface="Inter"/>
              <a:cs typeface="Inter"/>
              <a:sym typeface="Inter"/>
            </a:endParaRPr>
          </a:p>
        </p:txBody>
      </p:sp>
      <p:pic>
        <p:nvPicPr>
          <p:cNvPr id="284" name="Google Shape;284;p36"/>
          <p:cNvPicPr preferRelativeResize="0"/>
          <p:nvPr/>
        </p:nvPicPr>
        <p:blipFill>
          <a:blip r:embed="rId4">
            <a:alphaModFix/>
          </a:blip>
          <a:stretch>
            <a:fillRect/>
          </a:stretch>
        </p:blipFill>
        <p:spPr>
          <a:xfrm>
            <a:off x="2821759" y="4178675"/>
            <a:ext cx="266700" cy="266700"/>
          </a:xfrm>
          <a:prstGeom prst="rect">
            <a:avLst/>
          </a:prstGeom>
          <a:noFill/>
          <a:ln>
            <a:noFill/>
          </a:ln>
        </p:spPr>
      </p:pic>
      <p:sp>
        <p:nvSpPr>
          <p:cNvPr id="285" name="Google Shape;285;p36"/>
          <p:cNvSpPr/>
          <p:nvPr/>
        </p:nvSpPr>
        <p:spPr>
          <a:xfrm>
            <a:off x="4777111" y="3911975"/>
            <a:ext cx="1916100" cy="800100"/>
          </a:xfrm>
          <a:prstGeom prst="rect">
            <a:avLst/>
          </a:prstGeom>
          <a:solidFill>
            <a:srgbClr val="F3FFFD"/>
          </a:solidFill>
          <a:ln cap="flat" cmpd="sng" w="9525">
            <a:solidFill>
              <a:srgbClr val="38FDC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Inter"/>
                <a:ea typeface="Inter"/>
                <a:cs typeface="Inter"/>
                <a:sym typeface="Inter"/>
              </a:rPr>
              <a:t>Opus 4.6</a:t>
            </a:r>
            <a:endParaRPr>
              <a:latin typeface="Inter"/>
              <a:ea typeface="Inter"/>
              <a:cs typeface="Inter"/>
              <a:sym typeface="Inter"/>
            </a:endParaRPr>
          </a:p>
        </p:txBody>
      </p:sp>
      <p:pic>
        <p:nvPicPr>
          <p:cNvPr id="286" name="Google Shape;286;p36"/>
          <p:cNvPicPr preferRelativeResize="0"/>
          <p:nvPr/>
        </p:nvPicPr>
        <p:blipFill>
          <a:blip r:embed="rId5">
            <a:alphaModFix/>
          </a:blip>
          <a:stretch>
            <a:fillRect/>
          </a:stretch>
        </p:blipFill>
        <p:spPr>
          <a:xfrm>
            <a:off x="4973095" y="4178675"/>
            <a:ext cx="266700" cy="266700"/>
          </a:xfrm>
          <a:prstGeom prst="rect">
            <a:avLst/>
          </a:prstGeom>
          <a:noFill/>
          <a:ln>
            <a:noFill/>
          </a:ln>
        </p:spPr>
      </p:pic>
      <p:sp>
        <p:nvSpPr>
          <p:cNvPr id="287" name="Google Shape;287;p36"/>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Chatbots and LLMs</a:t>
            </a:r>
            <a:endParaRPr>
              <a:latin typeface="Francois One"/>
              <a:ea typeface="Francois One"/>
              <a:cs typeface="Francois One"/>
              <a:sym typeface="Francois One"/>
            </a:endParaRPr>
          </a:p>
          <a:p>
            <a:pPr indent="0" lvl="0" marL="0" rtl="0" algn="l">
              <a:spcBef>
                <a:spcPts val="0"/>
              </a:spcBef>
              <a:spcAft>
                <a:spcPts val="0"/>
              </a:spcAft>
              <a:buNone/>
            </a:pPr>
            <a:r>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37"/>
          <p:cNvSpPr/>
          <p:nvPr/>
        </p:nvSpPr>
        <p:spPr>
          <a:xfrm>
            <a:off x="431900" y="3420825"/>
            <a:ext cx="8400300" cy="1501800"/>
          </a:xfrm>
          <a:prstGeom prst="rect">
            <a:avLst/>
          </a:prstGeom>
          <a:solidFill>
            <a:srgbClr val="F3FFFD"/>
          </a:solidFill>
          <a:ln cap="flat" cmpd="sng" w="9525">
            <a:solidFill>
              <a:srgbClr val="38FDC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93" name="Google Shape;293;p37"/>
          <p:cNvSpPr txBox="1"/>
          <p:nvPr/>
        </p:nvSpPr>
        <p:spPr>
          <a:xfrm>
            <a:off x="4177413" y="3493348"/>
            <a:ext cx="780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12838D"/>
                </a:solidFill>
                <a:latin typeface="Space Grotesk"/>
                <a:ea typeface="Space Grotesk"/>
                <a:cs typeface="Space Grotesk"/>
                <a:sym typeface="Space Grotesk"/>
              </a:rPr>
              <a:t>LLMs</a:t>
            </a:r>
            <a:endParaRPr b="1" sz="1800">
              <a:solidFill>
                <a:srgbClr val="12838D"/>
              </a:solidFill>
              <a:latin typeface="Space Grotesk"/>
              <a:ea typeface="Space Grotesk"/>
              <a:cs typeface="Space Grotesk"/>
              <a:sym typeface="Space Grotesk"/>
            </a:endParaRPr>
          </a:p>
        </p:txBody>
      </p:sp>
      <p:grpSp>
        <p:nvGrpSpPr>
          <p:cNvPr id="294" name="Google Shape;294;p37"/>
          <p:cNvGrpSpPr/>
          <p:nvPr/>
        </p:nvGrpSpPr>
        <p:grpSpPr>
          <a:xfrm>
            <a:off x="593895" y="3911975"/>
            <a:ext cx="1916294" cy="800100"/>
            <a:chOff x="593875" y="3911975"/>
            <a:chExt cx="1958400" cy="800100"/>
          </a:xfrm>
        </p:grpSpPr>
        <p:sp>
          <p:nvSpPr>
            <p:cNvPr id="295" name="Google Shape;295;p37"/>
            <p:cNvSpPr/>
            <p:nvPr/>
          </p:nvSpPr>
          <p:spPr>
            <a:xfrm>
              <a:off x="593875" y="3911975"/>
              <a:ext cx="1958400" cy="800100"/>
            </a:xfrm>
            <a:prstGeom prst="rect">
              <a:avLst/>
            </a:prstGeom>
            <a:solidFill>
              <a:srgbClr val="F3FFFD"/>
            </a:solidFill>
            <a:ln cap="flat" cmpd="sng" w="9525">
              <a:solidFill>
                <a:srgbClr val="38FDC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Inter"/>
                  <a:ea typeface="Inter"/>
                  <a:cs typeface="Inter"/>
                  <a:sym typeface="Inter"/>
                </a:rPr>
                <a:t>GPT-5.2</a:t>
              </a:r>
              <a:endParaRPr>
                <a:latin typeface="Inter"/>
                <a:ea typeface="Inter"/>
                <a:cs typeface="Inter"/>
                <a:sym typeface="Inter"/>
              </a:endParaRPr>
            </a:p>
          </p:txBody>
        </p:sp>
        <p:pic>
          <p:nvPicPr>
            <p:cNvPr id="296" name="Google Shape;296;p37"/>
            <p:cNvPicPr preferRelativeResize="0"/>
            <p:nvPr/>
          </p:nvPicPr>
          <p:blipFill>
            <a:blip r:embed="rId3">
              <a:alphaModFix/>
            </a:blip>
            <a:stretch>
              <a:fillRect/>
            </a:stretch>
          </p:blipFill>
          <p:spPr>
            <a:xfrm>
              <a:off x="643200" y="4159625"/>
              <a:ext cx="304800" cy="304800"/>
            </a:xfrm>
            <a:prstGeom prst="rect">
              <a:avLst/>
            </a:prstGeom>
            <a:noFill/>
            <a:ln>
              <a:noFill/>
            </a:ln>
          </p:spPr>
        </p:pic>
      </p:grpSp>
      <p:sp>
        <p:nvSpPr>
          <p:cNvPr id="297" name="Google Shape;297;p37"/>
          <p:cNvSpPr/>
          <p:nvPr/>
        </p:nvSpPr>
        <p:spPr>
          <a:xfrm>
            <a:off x="2716706" y="3911975"/>
            <a:ext cx="1916100" cy="800100"/>
          </a:xfrm>
          <a:prstGeom prst="rect">
            <a:avLst/>
          </a:prstGeom>
          <a:solidFill>
            <a:srgbClr val="F3FFFD"/>
          </a:solidFill>
          <a:ln cap="flat" cmpd="sng" w="9525">
            <a:solidFill>
              <a:srgbClr val="38FDC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Inter"/>
                <a:ea typeface="Inter"/>
                <a:cs typeface="Inter"/>
                <a:sym typeface="Inter"/>
              </a:rPr>
              <a:t>Gemini 3.1 Pro</a:t>
            </a:r>
            <a:endParaRPr>
              <a:latin typeface="Inter"/>
              <a:ea typeface="Inter"/>
              <a:cs typeface="Inter"/>
              <a:sym typeface="Inter"/>
            </a:endParaRPr>
          </a:p>
        </p:txBody>
      </p:sp>
      <p:pic>
        <p:nvPicPr>
          <p:cNvPr id="298" name="Google Shape;298;p37"/>
          <p:cNvPicPr preferRelativeResize="0"/>
          <p:nvPr/>
        </p:nvPicPr>
        <p:blipFill>
          <a:blip r:embed="rId4">
            <a:alphaModFix/>
          </a:blip>
          <a:stretch>
            <a:fillRect/>
          </a:stretch>
        </p:blipFill>
        <p:spPr>
          <a:xfrm>
            <a:off x="2821759" y="4178675"/>
            <a:ext cx="266700" cy="266700"/>
          </a:xfrm>
          <a:prstGeom prst="rect">
            <a:avLst/>
          </a:prstGeom>
          <a:noFill/>
          <a:ln>
            <a:noFill/>
          </a:ln>
        </p:spPr>
      </p:pic>
      <p:sp>
        <p:nvSpPr>
          <p:cNvPr id="299" name="Google Shape;299;p37"/>
          <p:cNvSpPr/>
          <p:nvPr/>
        </p:nvSpPr>
        <p:spPr>
          <a:xfrm>
            <a:off x="4777111" y="3911975"/>
            <a:ext cx="1916100" cy="800100"/>
          </a:xfrm>
          <a:prstGeom prst="rect">
            <a:avLst/>
          </a:prstGeom>
          <a:solidFill>
            <a:srgbClr val="F3FFFD"/>
          </a:solidFill>
          <a:ln cap="flat" cmpd="sng" w="9525">
            <a:solidFill>
              <a:srgbClr val="38FDC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Inter"/>
                <a:ea typeface="Inter"/>
                <a:cs typeface="Inter"/>
                <a:sym typeface="Inter"/>
              </a:rPr>
              <a:t>Opus 4.6</a:t>
            </a:r>
            <a:endParaRPr>
              <a:latin typeface="Inter"/>
              <a:ea typeface="Inter"/>
              <a:cs typeface="Inter"/>
              <a:sym typeface="Inter"/>
            </a:endParaRPr>
          </a:p>
        </p:txBody>
      </p:sp>
      <p:pic>
        <p:nvPicPr>
          <p:cNvPr id="300" name="Google Shape;300;p37"/>
          <p:cNvPicPr preferRelativeResize="0"/>
          <p:nvPr/>
        </p:nvPicPr>
        <p:blipFill>
          <a:blip r:embed="rId5">
            <a:alphaModFix/>
          </a:blip>
          <a:stretch>
            <a:fillRect/>
          </a:stretch>
        </p:blipFill>
        <p:spPr>
          <a:xfrm>
            <a:off x="4973095" y="4178675"/>
            <a:ext cx="266700" cy="266700"/>
          </a:xfrm>
          <a:prstGeom prst="rect">
            <a:avLst/>
          </a:prstGeom>
          <a:noFill/>
          <a:ln>
            <a:noFill/>
          </a:ln>
        </p:spPr>
      </p:pic>
      <p:sp>
        <p:nvSpPr>
          <p:cNvPr id="301" name="Google Shape;301;p37"/>
          <p:cNvSpPr/>
          <p:nvPr/>
        </p:nvSpPr>
        <p:spPr>
          <a:xfrm>
            <a:off x="6789497" y="3911975"/>
            <a:ext cx="1916100" cy="800100"/>
          </a:xfrm>
          <a:prstGeom prst="rect">
            <a:avLst/>
          </a:prstGeom>
          <a:solidFill>
            <a:srgbClr val="F3FFFD"/>
          </a:solidFill>
          <a:ln cap="flat" cmpd="sng" w="9525">
            <a:solidFill>
              <a:srgbClr val="38FDC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Inter"/>
                <a:ea typeface="Inter"/>
                <a:cs typeface="Inter"/>
                <a:sym typeface="Inter"/>
              </a:rPr>
              <a:t>Grok 4.20</a:t>
            </a:r>
            <a:endParaRPr>
              <a:latin typeface="Inter"/>
              <a:ea typeface="Inter"/>
              <a:cs typeface="Inter"/>
              <a:sym typeface="Inter"/>
            </a:endParaRPr>
          </a:p>
        </p:txBody>
      </p:sp>
      <p:pic>
        <p:nvPicPr>
          <p:cNvPr id="302" name="Google Shape;302;p37"/>
          <p:cNvPicPr preferRelativeResize="0"/>
          <p:nvPr/>
        </p:nvPicPr>
        <p:blipFill>
          <a:blip r:embed="rId6">
            <a:alphaModFix/>
          </a:blip>
          <a:stretch>
            <a:fillRect/>
          </a:stretch>
        </p:blipFill>
        <p:spPr>
          <a:xfrm>
            <a:off x="7014595" y="4178675"/>
            <a:ext cx="266700" cy="266700"/>
          </a:xfrm>
          <a:prstGeom prst="rect">
            <a:avLst/>
          </a:prstGeom>
          <a:noFill/>
          <a:ln>
            <a:noFill/>
          </a:ln>
        </p:spPr>
      </p:pic>
      <p:sp>
        <p:nvSpPr>
          <p:cNvPr id="303" name="Google Shape;303;p37"/>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Chatbots and LLMs</a:t>
            </a:r>
            <a:endParaRPr>
              <a:latin typeface="Francois One"/>
              <a:ea typeface="Francois One"/>
              <a:cs typeface="Francois One"/>
              <a:sym typeface="Francois One"/>
            </a:endParaRPr>
          </a:p>
          <a:p>
            <a:pPr indent="0" lvl="0" marL="0" rtl="0" algn="l">
              <a:spcBef>
                <a:spcPts val="0"/>
              </a:spcBef>
              <a:spcAft>
                <a:spcPts val="0"/>
              </a:spcAft>
              <a:buNone/>
            </a:pPr>
            <a:r>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38"/>
          <p:cNvSpPr/>
          <p:nvPr/>
        </p:nvSpPr>
        <p:spPr>
          <a:xfrm>
            <a:off x="431900" y="3420825"/>
            <a:ext cx="8307000" cy="1501800"/>
          </a:xfrm>
          <a:prstGeom prst="rect">
            <a:avLst/>
          </a:prstGeom>
          <a:solidFill>
            <a:srgbClr val="F3FFFD"/>
          </a:solidFill>
          <a:ln cap="flat" cmpd="sng" w="9525">
            <a:solidFill>
              <a:srgbClr val="38FDC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309" name="Google Shape;309;p38"/>
          <p:cNvSpPr txBox="1"/>
          <p:nvPr/>
        </p:nvSpPr>
        <p:spPr>
          <a:xfrm>
            <a:off x="4205338" y="3474800"/>
            <a:ext cx="7518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0D4247"/>
                </a:solidFill>
                <a:latin typeface="Space Grotesk"/>
                <a:ea typeface="Space Grotesk"/>
                <a:cs typeface="Space Grotesk"/>
                <a:sym typeface="Space Grotesk"/>
              </a:rPr>
              <a:t>LLMs</a:t>
            </a:r>
            <a:endParaRPr b="1" sz="1800">
              <a:solidFill>
                <a:srgbClr val="0D4247"/>
              </a:solidFill>
              <a:latin typeface="Space Grotesk"/>
              <a:ea typeface="Space Grotesk"/>
              <a:cs typeface="Space Grotesk"/>
              <a:sym typeface="Space Grotesk"/>
            </a:endParaRPr>
          </a:p>
        </p:txBody>
      </p:sp>
      <p:grpSp>
        <p:nvGrpSpPr>
          <p:cNvPr id="310" name="Google Shape;310;p38"/>
          <p:cNvGrpSpPr/>
          <p:nvPr/>
        </p:nvGrpSpPr>
        <p:grpSpPr>
          <a:xfrm>
            <a:off x="587911" y="3911975"/>
            <a:ext cx="1886527" cy="800100"/>
            <a:chOff x="593875" y="3911975"/>
            <a:chExt cx="1958400" cy="800100"/>
          </a:xfrm>
        </p:grpSpPr>
        <p:sp>
          <p:nvSpPr>
            <p:cNvPr id="311" name="Google Shape;311;p38"/>
            <p:cNvSpPr/>
            <p:nvPr/>
          </p:nvSpPr>
          <p:spPr>
            <a:xfrm>
              <a:off x="593875" y="3911975"/>
              <a:ext cx="1958400" cy="800100"/>
            </a:xfrm>
            <a:prstGeom prst="rect">
              <a:avLst/>
            </a:prstGeom>
            <a:solidFill>
              <a:srgbClr val="F3FFFD"/>
            </a:solidFill>
            <a:ln cap="flat" cmpd="sng" w="9525">
              <a:solidFill>
                <a:srgbClr val="38FDC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Inter"/>
                  <a:ea typeface="Inter"/>
                  <a:cs typeface="Inter"/>
                  <a:sym typeface="Inter"/>
                </a:rPr>
                <a:t>GPT-5.2</a:t>
              </a:r>
              <a:endParaRPr>
                <a:latin typeface="Inter"/>
                <a:ea typeface="Inter"/>
                <a:cs typeface="Inter"/>
                <a:sym typeface="Inter"/>
              </a:endParaRPr>
            </a:p>
          </p:txBody>
        </p:sp>
        <p:pic>
          <p:nvPicPr>
            <p:cNvPr id="312" name="Google Shape;312;p38"/>
            <p:cNvPicPr preferRelativeResize="0"/>
            <p:nvPr/>
          </p:nvPicPr>
          <p:blipFill>
            <a:blip r:embed="rId3">
              <a:alphaModFix/>
            </a:blip>
            <a:stretch>
              <a:fillRect/>
            </a:stretch>
          </p:blipFill>
          <p:spPr>
            <a:xfrm>
              <a:off x="643200" y="4159625"/>
              <a:ext cx="304800" cy="304800"/>
            </a:xfrm>
            <a:prstGeom prst="rect">
              <a:avLst/>
            </a:prstGeom>
            <a:noFill/>
            <a:ln>
              <a:noFill/>
            </a:ln>
          </p:spPr>
        </p:pic>
      </p:grpSp>
      <p:sp>
        <p:nvSpPr>
          <p:cNvPr id="313" name="Google Shape;313;p38"/>
          <p:cNvSpPr/>
          <p:nvPr/>
        </p:nvSpPr>
        <p:spPr>
          <a:xfrm>
            <a:off x="2677965" y="3911975"/>
            <a:ext cx="1886700" cy="800100"/>
          </a:xfrm>
          <a:prstGeom prst="rect">
            <a:avLst/>
          </a:prstGeom>
          <a:solidFill>
            <a:srgbClr val="F3FFFD"/>
          </a:solidFill>
          <a:ln cap="flat" cmpd="sng" w="9525">
            <a:solidFill>
              <a:srgbClr val="38FDC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Inter"/>
                <a:ea typeface="Inter"/>
                <a:cs typeface="Inter"/>
                <a:sym typeface="Inter"/>
              </a:rPr>
              <a:t>GPT-3.5-Turbo</a:t>
            </a:r>
            <a:endParaRPr>
              <a:latin typeface="Inter"/>
              <a:ea typeface="Inter"/>
              <a:cs typeface="Inter"/>
              <a:sym typeface="Inter"/>
            </a:endParaRPr>
          </a:p>
        </p:txBody>
      </p:sp>
      <p:sp>
        <p:nvSpPr>
          <p:cNvPr id="314" name="Google Shape;314;p38"/>
          <p:cNvSpPr/>
          <p:nvPr/>
        </p:nvSpPr>
        <p:spPr>
          <a:xfrm>
            <a:off x="4706531" y="3911975"/>
            <a:ext cx="1886700" cy="800100"/>
          </a:xfrm>
          <a:prstGeom prst="rect">
            <a:avLst/>
          </a:prstGeom>
          <a:solidFill>
            <a:srgbClr val="F3FFFD"/>
          </a:solidFill>
          <a:ln cap="flat" cmpd="sng" w="9525">
            <a:solidFill>
              <a:srgbClr val="38FDC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Inter"/>
                <a:ea typeface="Inter"/>
                <a:cs typeface="Inter"/>
                <a:sym typeface="Inter"/>
              </a:rPr>
              <a:t>GPT-4o mini</a:t>
            </a:r>
            <a:endParaRPr>
              <a:latin typeface="Inter"/>
              <a:ea typeface="Inter"/>
              <a:cs typeface="Inter"/>
              <a:sym typeface="Inter"/>
            </a:endParaRPr>
          </a:p>
        </p:txBody>
      </p:sp>
      <p:sp>
        <p:nvSpPr>
          <p:cNvPr id="315" name="Google Shape;315;p38"/>
          <p:cNvSpPr/>
          <p:nvPr/>
        </p:nvSpPr>
        <p:spPr>
          <a:xfrm>
            <a:off x="6687821" y="3911975"/>
            <a:ext cx="1886700" cy="800100"/>
          </a:xfrm>
          <a:prstGeom prst="rect">
            <a:avLst/>
          </a:prstGeom>
          <a:solidFill>
            <a:srgbClr val="F3FFFD"/>
          </a:solidFill>
          <a:ln cap="flat" cmpd="sng" w="9525">
            <a:solidFill>
              <a:srgbClr val="38FDC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Inter"/>
                <a:ea typeface="Inter"/>
                <a:cs typeface="Inter"/>
                <a:sym typeface="Inter"/>
              </a:rPr>
              <a:t>o3</a:t>
            </a:r>
            <a:endParaRPr>
              <a:latin typeface="Inter"/>
              <a:ea typeface="Inter"/>
              <a:cs typeface="Inter"/>
              <a:sym typeface="Inter"/>
            </a:endParaRPr>
          </a:p>
        </p:txBody>
      </p:sp>
      <p:pic>
        <p:nvPicPr>
          <p:cNvPr id="316" name="Google Shape;316;p38"/>
          <p:cNvPicPr preferRelativeResize="0"/>
          <p:nvPr/>
        </p:nvPicPr>
        <p:blipFill>
          <a:blip r:embed="rId3">
            <a:alphaModFix/>
          </a:blip>
          <a:stretch>
            <a:fillRect/>
          </a:stretch>
        </p:blipFill>
        <p:spPr>
          <a:xfrm>
            <a:off x="2716258" y="4159625"/>
            <a:ext cx="293628" cy="304800"/>
          </a:xfrm>
          <a:prstGeom prst="rect">
            <a:avLst/>
          </a:prstGeom>
          <a:noFill/>
          <a:ln>
            <a:noFill/>
          </a:ln>
        </p:spPr>
      </p:pic>
      <p:pic>
        <p:nvPicPr>
          <p:cNvPr id="317" name="Google Shape;317;p38"/>
          <p:cNvPicPr preferRelativeResize="0"/>
          <p:nvPr/>
        </p:nvPicPr>
        <p:blipFill>
          <a:blip r:embed="rId3">
            <a:alphaModFix/>
          </a:blip>
          <a:stretch>
            <a:fillRect/>
          </a:stretch>
        </p:blipFill>
        <p:spPr>
          <a:xfrm>
            <a:off x="4815871" y="4159625"/>
            <a:ext cx="293628" cy="304800"/>
          </a:xfrm>
          <a:prstGeom prst="rect">
            <a:avLst/>
          </a:prstGeom>
          <a:noFill/>
          <a:ln>
            <a:noFill/>
          </a:ln>
        </p:spPr>
      </p:pic>
      <p:pic>
        <p:nvPicPr>
          <p:cNvPr id="318" name="Google Shape;318;p38"/>
          <p:cNvPicPr preferRelativeResize="0"/>
          <p:nvPr/>
        </p:nvPicPr>
        <p:blipFill>
          <a:blip r:embed="rId3">
            <a:alphaModFix/>
          </a:blip>
          <a:stretch>
            <a:fillRect/>
          </a:stretch>
        </p:blipFill>
        <p:spPr>
          <a:xfrm>
            <a:off x="7141364" y="4159625"/>
            <a:ext cx="293628" cy="304800"/>
          </a:xfrm>
          <a:prstGeom prst="rect">
            <a:avLst/>
          </a:prstGeom>
          <a:noFill/>
          <a:ln>
            <a:noFill/>
          </a:ln>
        </p:spPr>
      </p:pic>
      <p:sp>
        <p:nvSpPr>
          <p:cNvPr id="319" name="Google Shape;319;p38"/>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Chatbots and LLMs</a:t>
            </a:r>
            <a:endParaRPr>
              <a:latin typeface="Francois One"/>
              <a:ea typeface="Francois One"/>
              <a:cs typeface="Francois One"/>
              <a:sym typeface="Francois One"/>
            </a:endParaRPr>
          </a:p>
          <a:p>
            <a:pPr indent="0" lvl="0" marL="0" rtl="0" algn="l">
              <a:spcBef>
                <a:spcPts val="0"/>
              </a:spcBef>
              <a:spcAft>
                <a:spcPts val="0"/>
              </a:spcAft>
              <a:buNone/>
            </a:pPr>
            <a:r>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39"/>
          <p:cNvSpPr txBox="1"/>
          <p:nvPr/>
        </p:nvSpPr>
        <p:spPr>
          <a:xfrm>
            <a:off x="2586525" y="2520025"/>
            <a:ext cx="62976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600">
                <a:solidFill>
                  <a:srgbClr val="0D4247"/>
                </a:solidFill>
                <a:latin typeface="Inter"/>
                <a:ea typeface="Inter"/>
                <a:cs typeface="Inter"/>
                <a:sym typeface="Inter"/>
              </a:rPr>
              <a:t>The same provider (e.g. OpenAI) can also have many models… (different versions, reasoning capabilities, speed vs accuracy)</a:t>
            </a:r>
            <a:endParaRPr sz="1600">
              <a:solidFill>
                <a:srgbClr val="0D4247"/>
              </a:solidFill>
              <a:latin typeface="Inter"/>
              <a:ea typeface="Inter"/>
              <a:cs typeface="Inter"/>
              <a:sym typeface="Inter"/>
            </a:endParaRPr>
          </a:p>
        </p:txBody>
      </p:sp>
      <p:sp>
        <p:nvSpPr>
          <p:cNvPr id="325" name="Google Shape;325;p39"/>
          <p:cNvSpPr/>
          <p:nvPr/>
        </p:nvSpPr>
        <p:spPr>
          <a:xfrm>
            <a:off x="431900" y="3420825"/>
            <a:ext cx="8623200" cy="1501800"/>
          </a:xfrm>
          <a:prstGeom prst="rect">
            <a:avLst/>
          </a:prstGeom>
          <a:solidFill>
            <a:srgbClr val="F3FFFD"/>
          </a:solidFill>
          <a:ln cap="flat" cmpd="sng" w="9525">
            <a:solidFill>
              <a:srgbClr val="38FDC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326" name="Google Shape;326;p39"/>
          <p:cNvSpPr txBox="1"/>
          <p:nvPr/>
        </p:nvSpPr>
        <p:spPr>
          <a:xfrm>
            <a:off x="4348913" y="3474800"/>
            <a:ext cx="780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0D4247"/>
                </a:solidFill>
                <a:latin typeface="Space Grotesk"/>
                <a:ea typeface="Space Grotesk"/>
                <a:cs typeface="Space Grotesk"/>
                <a:sym typeface="Space Grotesk"/>
              </a:rPr>
              <a:t>LLMs</a:t>
            </a:r>
            <a:endParaRPr b="1" sz="1800">
              <a:solidFill>
                <a:srgbClr val="0D4247"/>
              </a:solidFill>
              <a:latin typeface="Space Grotesk"/>
              <a:ea typeface="Space Grotesk"/>
              <a:cs typeface="Space Grotesk"/>
              <a:sym typeface="Space Grotesk"/>
            </a:endParaRPr>
          </a:p>
        </p:txBody>
      </p:sp>
      <p:grpSp>
        <p:nvGrpSpPr>
          <p:cNvPr id="327" name="Google Shape;327;p39"/>
          <p:cNvGrpSpPr/>
          <p:nvPr/>
        </p:nvGrpSpPr>
        <p:grpSpPr>
          <a:xfrm>
            <a:off x="593875" y="3911975"/>
            <a:ext cx="1958400" cy="800100"/>
            <a:chOff x="593875" y="3911975"/>
            <a:chExt cx="1958400" cy="800100"/>
          </a:xfrm>
        </p:grpSpPr>
        <p:sp>
          <p:nvSpPr>
            <p:cNvPr id="328" name="Google Shape;328;p39"/>
            <p:cNvSpPr/>
            <p:nvPr/>
          </p:nvSpPr>
          <p:spPr>
            <a:xfrm>
              <a:off x="593875" y="3911975"/>
              <a:ext cx="1958400" cy="800100"/>
            </a:xfrm>
            <a:prstGeom prst="rect">
              <a:avLst/>
            </a:prstGeom>
            <a:solidFill>
              <a:srgbClr val="F3FFFD"/>
            </a:solidFill>
            <a:ln cap="flat" cmpd="sng" w="9525">
              <a:solidFill>
                <a:srgbClr val="38FDC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Inter"/>
                  <a:ea typeface="Inter"/>
                  <a:cs typeface="Inter"/>
                  <a:sym typeface="Inter"/>
                </a:rPr>
                <a:t>GPT-5.2</a:t>
              </a:r>
              <a:endParaRPr>
                <a:latin typeface="Inter"/>
                <a:ea typeface="Inter"/>
                <a:cs typeface="Inter"/>
                <a:sym typeface="Inter"/>
              </a:endParaRPr>
            </a:p>
          </p:txBody>
        </p:sp>
        <p:pic>
          <p:nvPicPr>
            <p:cNvPr id="329" name="Google Shape;329;p39"/>
            <p:cNvPicPr preferRelativeResize="0"/>
            <p:nvPr/>
          </p:nvPicPr>
          <p:blipFill>
            <a:blip r:embed="rId3">
              <a:alphaModFix/>
            </a:blip>
            <a:stretch>
              <a:fillRect/>
            </a:stretch>
          </p:blipFill>
          <p:spPr>
            <a:xfrm>
              <a:off x="643200" y="4159625"/>
              <a:ext cx="304800" cy="304800"/>
            </a:xfrm>
            <a:prstGeom prst="rect">
              <a:avLst/>
            </a:prstGeom>
            <a:noFill/>
            <a:ln>
              <a:noFill/>
            </a:ln>
          </p:spPr>
        </p:pic>
      </p:grpSp>
      <p:sp>
        <p:nvSpPr>
          <p:cNvPr id="330" name="Google Shape;330;p39"/>
          <p:cNvSpPr/>
          <p:nvPr/>
        </p:nvSpPr>
        <p:spPr>
          <a:xfrm>
            <a:off x="2763425" y="3911975"/>
            <a:ext cx="1958400" cy="800100"/>
          </a:xfrm>
          <a:prstGeom prst="rect">
            <a:avLst/>
          </a:prstGeom>
          <a:solidFill>
            <a:srgbClr val="F3FFFD"/>
          </a:solidFill>
          <a:ln cap="flat" cmpd="sng" w="9525">
            <a:solidFill>
              <a:srgbClr val="38FDC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Inter"/>
                <a:ea typeface="Inter"/>
                <a:cs typeface="Inter"/>
                <a:sym typeface="Inter"/>
              </a:rPr>
              <a:t>GPT-3.5-Turbo</a:t>
            </a:r>
            <a:endParaRPr>
              <a:latin typeface="Inter"/>
              <a:ea typeface="Inter"/>
              <a:cs typeface="Inter"/>
              <a:sym typeface="Inter"/>
            </a:endParaRPr>
          </a:p>
        </p:txBody>
      </p:sp>
      <p:sp>
        <p:nvSpPr>
          <p:cNvPr id="331" name="Google Shape;331;p39"/>
          <p:cNvSpPr/>
          <p:nvPr/>
        </p:nvSpPr>
        <p:spPr>
          <a:xfrm>
            <a:off x="4869175" y="3911975"/>
            <a:ext cx="1958400" cy="800100"/>
          </a:xfrm>
          <a:prstGeom prst="rect">
            <a:avLst/>
          </a:prstGeom>
          <a:solidFill>
            <a:srgbClr val="F3FFFD"/>
          </a:solidFill>
          <a:ln cap="flat" cmpd="sng" w="9525">
            <a:solidFill>
              <a:srgbClr val="38FDC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Inter"/>
                <a:ea typeface="Inter"/>
                <a:cs typeface="Inter"/>
                <a:sym typeface="Inter"/>
              </a:rPr>
              <a:t>GPT-4o mini</a:t>
            </a:r>
            <a:endParaRPr>
              <a:latin typeface="Inter"/>
              <a:ea typeface="Inter"/>
              <a:cs typeface="Inter"/>
              <a:sym typeface="Inter"/>
            </a:endParaRPr>
          </a:p>
        </p:txBody>
      </p:sp>
      <p:sp>
        <p:nvSpPr>
          <p:cNvPr id="332" name="Google Shape;332;p39"/>
          <p:cNvSpPr/>
          <p:nvPr/>
        </p:nvSpPr>
        <p:spPr>
          <a:xfrm>
            <a:off x="6925850" y="3911975"/>
            <a:ext cx="1958400" cy="800100"/>
          </a:xfrm>
          <a:prstGeom prst="rect">
            <a:avLst/>
          </a:prstGeom>
          <a:solidFill>
            <a:srgbClr val="F3FFFD"/>
          </a:solidFill>
          <a:ln cap="flat" cmpd="sng" w="9525">
            <a:solidFill>
              <a:srgbClr val="38FDC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Inter"/>
                <a:ea typeface="Inter"/>
                <a:cs typeface="Inter"/>
                <a:sym typeface="Inter"/>
              </a:rPr>
              <a:t>o3</a:t>
            </a:r>
            <a:endParaRPr>
              <a:latin typeface="Inter"/>
              <a:ea typeface="Inter"/>
              <a:cs typeface="Inter"/>
              <a:sym typeface="Inter"/>
            </a:endParaRPr>
          </a:p>
        </p:txBody>
      </p:sp>
      <p:pic>
        <p:nvPicPr>
          <p:cNvPr id="333" name="Google Shape;333;p39"/>
          <p:cNvPicPr preferRelativeResize="0"/>
          <p:nvPr/>
        </p:nvPicPr>
        <p:blipFill>
          <a:blip r:embed="rId3">
            <a:alphaModFix/>
          </a:blip>
          <a:stretch>
            <a:fillRect/>
          </a:stretch>
        </p:blipFill>
        <p:spPr>
          <a:xfrm>
            <a:off x="2803175" y="4159625"/>
            <a:ext cx="304800" cy="304800"/>
          </a:xfrm>
          <a:prstGeom prst="rect">
            <a:avLst/>
          </a:prstGeom>
          <a:noFill/>
          <a:ln>
            <a:noFill/>
          </a:ln>
        </p:spPr>
      </p:pic>
      <p:pic>
        <p:nvPicPr>
          <p:cNvPr id="334" name="Google Shape;334;p39"/>
          <p:cNvPicPr preferRelativeResize="0"/>
          <p:nvPr/>
        </p:nvPicPr>
        <p:blipFill>
          <a:blip r:embed="rId3">
            <a:alphaModFix/>
          </a:blip>
          <a:stretch>
            <a:fillRect/>
          </a:stretch>
        </p:blipFill>
        <p:spPr>
          <a:xfrm>
            <a:off x="4982675" y="4159625"/>
            <a:ext cx="304800" cy="304800"/>
          </a:xfrm>
          <a:prstGeom prst="rect">
            <a:avLst/>
          </a:prstGeom>
          <a:noFill/>
          <a:ln>
            <a:noFill/>
          </a:ln>
        </p:spPr>
      </p:pic>
      <p:pic>
        <p:nvPicPr>
          <p:cNvPr id="335" name="Google Shape;335;p39"/>
          <p:cNvPicPr preferRelativeResize="0"/>
          <p:nvPr/>
        </p:nvPicPr>
        <p:blipFill>
          <a:blip r:embed="rId3">
            <a:alphaModFix/>
          </a:blip>
          <a:stretch>
            <a:fillRect/>
          </a:stretch>
        </p:blipFill>
        <p:spPr>
          <a:xfrm>
            <a:off x="7396650" y="4159625"/>
            <a:ext cx="304800" cy="304800"/>
          </a:xfrm>
          <a:prstGeom prst="rect">
            <a:avLst/>
          </a:prstGeom>
          <a:noFill/>
          <a:ln>
            <a:noFill/>
          </a:ln>
        </p:spPr>
      </p:pic>
      <p:sp>
        <p:nvSpPr>
          <p:cNvPr id="336" name="Google Shape;336;p39"/>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Chatbots and LLMs</a:t>
            </a:r>
            <a:endParaRPr>
              <a:latin typeface="Francois One"/>
              <a:ea typeface="Francois One"/>
              <a:cs typeface="Francois One"/>
              <a:sym typeface="Francois One"/>
            </a:endParaRPr>
          </a:p>
          <a:p>
            <a:pPr indent="0" lvl="0" marL="0" rtl="0" algn="l">
              <a:spcBef>
                <a:spcPts val="0"/>
              </a:spcBef>
              <a:spcAft>
                <a:spcPts val="0"/>
              </a:spcAft>
              <a:buNone/>
            </a:pPr>
            <a:r>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40"/>
          <p:cNvSpPr/>
          <p:nvPr/>
        </p:nvSpPr>
        <p:spPr>
          <a:xfrm>
            <a:off x="3165303" y="1338900"/>
            <a:ext cx="2933700" cy="1056300"/>
          </a:xfrm>
          <a:prstGeom prst="rect">
            <a:avLst/>
          </a:prstGeom>
          <a:solidFill>
            <a:srgbClr val="38FDCE"/>
          </a:solidFill>
          <a:ln cap="flat" cmpd="sng" w="9525">
            <a:solidFill>
              <a:srgbClr val="38FDC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solidFill>
                  <a:srgbClr val="0D4247"/>
                </a:solidFill>
                <a:latin typeface="Space Grotesk"/>
                <a:ea typeface="Space Grotesk"/>
                <a:cs typeface="Space Grotesk"/>
                <a:sym typeface="Space Grotesk"/>
              </a:rPr>
              <a:t>Chatbot</a:t>
            </a:r>
            <a:endParaRPr b="1" sz="1800">
              <a:solidFill>
                <a:srgbClr val="0D4247"/>
              </a:solidFill>
              <a:latin typeface="Space Grotesk"/>
              <a:ea typeface="Space Grotesk"/>
              <a:cs typeface="Space Grotesk"/>
              <a:sym typeface="Space Grotesk"/>
            </a:endParaRPr>
          </a:p>
        </p:txBody>
      </p:sp>
      <p:sp>
        <p:nvSpPr>
          <p:cNvPr id="342" name="Google Shape;342;p40"/>
          <p:cNvSpPr/>
          <p:nvPr/>
        </p:nvSpPr>
        <p:spPr>
          <a:xfrm>
            <a:off x="431900" y="3420825"/>
            <a:ext cx="8400300" cy="1501800"/>
          </a:xfrm>
          <a:prstGeom prst="rect">
            <a:avLst/>
          </a:prstGeom>
          <a:solidFill>
            <a:srgbClr val="F3FFFD"/>
          </a:solidFill>
          <a:ln cap="flat" cmpd="sng" w="9525">
            <a:solidFill>
              <a:srgbClr val="38FDC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343" name="Google Shape;343;p40"/>
          <p:cNvSpPr txBox="1"/>
          <p:nvPr/>
        </p:nvSpPr>
        <p:spPr>
          <a:xfrm>
            <a:off x="4247708" y="3474800"/>
            <a:ext cx="7602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12838D"/>
                </a:solidFill>
                <a:latin typeface="Space Grotesk"/>
                <a:ea typeface="Space Grotesk"/>
                <a:cs typeface="Space Grotesk"/>
                <a:sym typeface="Space Grotesk"/>
              </a:rPr>
              <a:t>LLMs</a:t>
            </a:r>
            <a:endParaRPr b="1" sz="1800">
              <a:solidFill>
                <a:srgbClr val="12838D"/>
              </a:solidFill>
              <a:latin typeface="Space Grotesk"/>
              <a:ea typeface="Space Grotesk"/>
              <a:cs typeface="Space Grotesk"/>
              <a:sym typeface="Space Grotesk"/>
            </a:endParaRPr>
          </a:p>
        </p:txBody>
      </p:sp>
      <p:grpSp>
        <p:nvGrpSpPr>
          <p:cNvPr id="344" name="Google Shape;344;p40"/>
          <p:cNvGrpSpPr/>
          <p:nvPr/>
        </p:nvGrpSpPr>
        <p:grpSpPr>
          <a:xfrm>
            <a:off x="589712" y="3911975"/>
            <a:ext cx="1907873" cy="800100"/>
            <a:chOff x="593875" y="3911975"/>
            <a:chExt cx="1958400" cy="800100"/>
          </a:xfrm>
        </p:grpSpPr>
        <p:sp>
          <p:nvSpPr>
            <p:cNvPr id="345" name="Google Shape;345;p40"/>
            <p:cNvSpPr/>
            <p:nvPr/>
          </p:nvSpPr>
          <p:spPr>
            <a:xfrm>
              <a:off x="593875" y="3911975"/>
              <a:ext cx="1958400" cy="800100"/>
            </a:xfrm>
            <a:prstGeom prst="rect">
              <a:avLst/>
            </a:prstGeom>
            <a:solidFill>
              <a:srgbClr val="F3FFFD"/>
            </a:solidFill>
            <a:ln cap="flat" cmpd="sng" w="9525">
              <a:solidFill>
                <a:srgbClr val="38FDC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Inter"/>
                  <a:ea typeface="Inter"/>
                  <a:cs typeface="Inter"/>
                  <a:sym typeface="Inter"/>
                </a:rPr>
                <a:t>GPT-5.2</a:t>
              </a:r>
              <a:endParaRPr>
                <a:latin typeface="Inter"/>
                <a:ea typeface="Inter"/>
                <a:cs typeface="Inter"/>
                <a:sym typeface="Inter"/>
              </a:endParaRPr>
            </a:p>
          </p:txBody>
        </p:sp>
        <p:pic>
          <p:nvPicPr>
            <p:cNvPr id="346" name="Google Shape;346;p40"/>
            <p:cNvPicPr preferRelativeResize="0"/>
            <p:nvPr/>
          </p:nvPicPr>
          <p:blipFill>
            <a:blip r:embed="rId3">
              <a:alphaModFix/>
            </a:blip>
            <a:stretch>
              <a:fillRect/>
            </a:stretch>
          </p:blipFill>
          <p:spPr>
            <a:xfrm>
              <a:off x="643200" y="4159625"/>
              <a:ext cx="304800" cy="304800"/>
            </a:xfrm>
            <a:prstGeom prst="rect">
              <a:avLst/>
            </a:prstGeom>
            <a:noFill/>
            <a:ln>
              <a:noFill/>
            </a:ln>
          </p:spPr>
        </p:pic>
      </p:grpSp>
      <p:sp>
        <p:nvSpPr>
          <p:cNvPr id="347" name="Google Shape;347;p40"/>
          <p:cNvSpPr/>
          <p:nvPr/>
        </p:nvSpPr>
        <p:spPr>
          <a:xfrm>
            <a:off x="2703185" y="3911975"/>
            <a:ext cx="1907700" cy="800100"/>
          </a:xfrm>
          <a:prstGeom prst="rect">
            <a:avLst/>
          </a:prstGeom>
          <a:solidFill>
            <a:srgbClr val="F3FFFD"/>
          </a:solidFill>
          <a:ln cap="flat" cmpd="sng" w="9525">
            <a:solidFill>
              <a:srgbClr val="38FDC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Inter"/>
                <a:ea typeface="Inter"/>
                <a:cs typeface="Inter"/>
                <a:sym typeface="Inter"/>
              </a:rPr>
              <a:t>Gemini 3.1 Pro</a:t>
            </a:r>
            <a:endParaRPr>
              <a:latin typeface="Inter"/>
              <a:ea typeface="Inter"/>
              <a:cs typeface="Inter"/>
              <a:sym typeface="Inter"/>
            </a:endParaRPr>
          </a:p>
        </p:txBody>
      </p:sp>
      <p:sp>
        <p:nvSpPr>
          <p:cNvPr id="348" name="Google Shape;348;p40"/>
          <p:cNvSpPr/>
          <p:nvPr/>
        </p:nvSpPr>
        <p:spPr>
          <a:xfrm>
            <a:off x="4754528" y="3911975"/>
            <a:ext cx="1907700" cy="800100"/>
          </a:xfrm>
          <a:prstGeom prst="rect">
            <a:avLst/>
          </a:prstGeom>
          <a:solidFill>
            <a:srgbClr val="F3FFFD"/>
          </a:solidFill>
          <a:ln cap="flat" cmpd="sng" w="9525">
            <a:solidFill>
              <a:srgbClr val="38FDC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Inter"/>
                <a:ea typeface="Inter"/>
                <a:cs typeface="Inter"/>
                <a:sym typeface="Inter"/>
              </a:rPr>
              <a:t>Opus 4.6</a:t>
            </a:r>
            <a:endParaRPr>
              <a:latin typeface="Inter"/>
              <a:ea typeface="Inter"/>
              <a:cs typeface="Inter"/>
              <a:sym typeface="Inter"/>
            </a:endParaRPr>
          </a:p>
        </p:txBody>
      </p:sp>
      <p:sp>
        <p:nvSpPr>
          <p:cNvPr id="349" name="Google Shape;349;p40"/>
          <p:cNvSpPr/>
          <p:nvPr/>
        </p:nvSpPr>
        <p:spPr>
          <a:xfrm>
            <a:off x="6758064" y="3911975"/>
            <a:ext cx="1907700" cy="800100"/>
          </a:xfrm>
          <a:prstGeom prst="rect">
            <a:avLst/>
          </a:prstGeom>
          <a:solidFill>
            <a:srgbClr val="F3FFFD"/>
          </a:solidFill>
          <a:ln cap="flat" cmpd="sng" w="9525">
            <a:solidFill>
              <a:srgbClr val="38FDC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Inter"/>
                <a:ea typeface="Inter"/>
                <a:cs typeface="Inter"/>
                <a:sym typeface="Inter"/>
              </a:rPr>
              <a:t>Grok 4.20</a:t>
            </a:r>
            <a:endParaRPr>
              <a:latin typeface="Inter"/>
              <a:ea typeface="Inter"/>
              <a:cs typeface="Inter"/>
              <a:sym typeface="Inter"/>
            </a:endParaRPr>
          </a:p>
        </p:txBody>
      </p:sp>
      <p:pic>
        <p:nvPicPr>
          <p:cNvPr id="350" name="Google Shape;350;p40"/>
          <p:cNvPicPr preferRelativeResize="0"/>
          <p:nvPr/>
        </p:nvPicPr>
        <p:blipFill>
          <a:blip r:embed="rId4">
            <a:alphaModFix/>
          </a:blip>
          <a:stretch>
            <a:fillRect/>
          </a:stretch>
        </p:blipFill>
        <p:spPr>
          <a:xfrm>
            <a:off x="2770134" y="4178675"/>
            <a:ext cx="259809" cy="266700"/>
          </a:xfrm>
          <a:prstGeom prst="rect">
            <a:avLst/>
          </a:prstGeom>
          <a:noFill/>
          <a:ln>
            <a:noFill/>
          </a:ln>
        </p:spPr>
      </p:pic>
      <p:pic>
        <p:nvPicPr>
          <p:cNvPr id="351" name="Google Shape;351;p40"/>
          <p:cNvPicPr preferRelativeResize="0"/>
          <p:nvPr/>
        </p:nvPicPr>
        <p:blipFill>
          <a:blip r:embed="rId5">
            <a:alphaModFix/>
          </a:blip>
          <a:stretch>
            <a:fillRect/>
          </a:stretch>
        </p:blipFill>
        <p:spPr>
          <a:xfrm>
            <a:off x="5007859" y="4178675"/>
            <a:ext cx="259809" cy="266700"/>
          </a:xfrm>
          <a:prstGeom prst="rect">
            <a:avLst/>
          </a:prstGeom>
          <a:noFill/>
          <a:ln>
            <a:noFill/>
          </a:ln>
        </p:spPr>
      </p:pic>
      <p:pic>
        <p:nvPicPr>
          <p:cNvPr id="352" name="Google Shape;352;p40"/>
          <p:cNvPicPr preferRelativeResize="0"/>
          <p:nvPr/>
        </p:nvPicPr>
        <p:blipFill>
          <a:blip r:embed="rId6">
            <a:alphaModFix/>
          </a:blip>
          <a:stretch>
            <a:fillRect/>
          </a:stretch>
        </p:blipFill>
        <p:spPr>
          <a:xfrm>
            <a:off x="6996612" y="4178675"/>
            <a:ext cx="259809" cy="266700"/>
          </a:xfrm>
          <a:prstGeom prst="rect">
            <a:avLst/>
          </a:prstGeom>
          <a:noFill/>
          <a:ln>
            <a:noFill/>
          </a:ln>
        </p:spPr>
      </p:pic>
      <p:sp>
        <p:nvSpPr>
          <p:cNvPr id="353" name="Google Shape;353;p40"/>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Chatbots and LLMs</a:t>
            </a:r>
            <a:endParaRPr>
              <a:latin typeface="Francois One"/>
              <a:ea typeface="Francois One"/>
              <a:cs typeface="Francois One"/>
              <a:sym typeface="Francois One"/>
            </a:endParaRPr>
          </a:p>
          <a:p>
            <a:pPr indent="0" lvl="0" marL="0" rtl="0" algn="l">
              <a:spcBef>
                <a:spcPts val="0"/>
              </a:spcBef>
              <a:spcAft>
                <a:spcPts val="0"/>
              </a:spcAft>
              <a:buNone/>
            </a:pPr>
            <a:r>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sp>
        <p:nvSpPr>
          <p:cNvPr id="358" name="Google Shape;358;p41"/>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Chatbots and LLMs</a:t>
            </a:r>
            <a:endParaRPr>
              <a:latin typeface="Francois One"/>
              <a:ea typeface="Francois One"/>
              <a:cs typeface="Francois One"/>
              <a:sym typeface="Francois One"/>
            </a:endParaRPr>
          </a:p>
          <a:p>
            <a:pPr indent="0" lvl="0" marL="0" rtl="0" algn="l">
              <a:spcBef>
                <a:spcPts val="0"/>
              </a:spcBef>
              <a:spcAft>
                <a:spcPts val="0"/>
              </a:spcAft>
              <a:buNone/>
            </a:pPr>
            <a:r>
              <a:t/>
            </a:r>
            <a:endParaRPr/>
          </a:p>
        </p:txBody>
      </p:sp>
      <p:cxnSp>
        <p:nvCxnSpPr>
          <p:cNvPr id="359" name="Google Shape;359;p41"/>
          <p:cNvCxnSpPr>
            <a:stCxn id="360" idx="2"/>
            <a:endCxn id="361" idx="0"/>
          </p:cNvCxnSpPr>
          <p:nvPr/>
        </p:nvCxnSpPr>
        <p:spPr>
          <a:xfrm>
            <a:off x="4743500" y="2395200"/>
            <a:ext cx="0" cy="1025700"/>
          </a:xfrm>
          <a:prstGeom prst="straightConnector1">
            <a:avLst/>
          </a:prstGeom>
          <a:noFill/>
          <a:ln cap="flat" cmpd="sng" w="9525">
            <a:solidFill>
              <a:schemeClr val="dk2"/>
            </a:solidFill>
            <a:prstDash val="solid"/>
            <a:round/>
            <a:headEnd len="med" w="med" type="none"/>
            <a:tailEnd len="med" w="med" type="triangle"/>
          </a:ln>
        </p:spPr>
      </p:cxnSp>
      <p:sp>
        <p:nvSpPr>
          <p:cNvPr id="362" name="Google Shape;362;p41"/>
          <p:cNvSpPr txBox="1"/>
          <p:nvPr/>
        </p:nvSpPr>
        <p:spPr>
          <a:xfrm>
            <a:off x="4754630" y="2668875"/>
            <a:ext cx="726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2"/>
                </a:solidFill>
                <a:latin typeface="Inter"/>
                <a:ea typeface="Inter"/>
                <a:cs typeface="Inter"/>
                <a:sym typeface="Inter"/>
              </a:rPr>
              <a:t>uses</a:t>
            </a:r>
            <a:endParaRPr>
              <a:solidFill>
                <a:schemeClr val="dk2"/>
              </a:solidFill>
              <a:latin typeface="Inter"/>
              <a:ea typeface="Inter"/>
              <a:cs typeface="Inter"/>
              <a:sym typeface="Inter"/>
            </a:endParaRPr>
          </a:p>
        </p:txBody>
      </p:sp>
      <p:sp>
        <p:nvSpPr>
          <p:cNvPr id="363" name="Google Shape;363;p41"/>
          <p:cNvSpPr/>
          <p:nvPr/>
        </p:nvSpPr>
        <p:spPr>
          <a:xfrm>
            <a:off x="3165303" y="1338900"/>
            <a:ext cx="2933700" cy="1056300"/>
          </a:xfrm>
          <a:prstGeom prst="rect">
            <a:avLst/>
          </a:prstGeom>
          <a:solidFill>
            <a:srgbClr val="38FDCE"/>
          </a:solidFill>
          <a:ln cap="flat" cmpd="sng" w="9525">
            <a:solidFill>
              <a:srgbClr val="38FDC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solidFill>
                  <a:srgbClr val="0D4247"/>
                </a:solidFill>
                <a:latin typeface="Space Grotesk"/>
                <a:ea typeface="Space Grotesk"/>
                <a:cs typeface="Space Grotesk"/>
                <a:sym typeface="Space Grotesk"/>
              </a:rPr>
              <a:t>Chatbot</a:t>
            </a:r>
            <a:endParaRPr b="1" sz="1800">
              <a:solidFill>
                <a:srgbClr val="0D4247"/>
              </a:solidFill>
              <a:latin typeface="Space Grotesk"/>
              <a:ea typeface="Space Grotesk"/>
              <a:cs typeface="Space Grotesk"/>
              <a:sym typeface="Space Grotesk"/>
            </a:endParaRPr>
          </a:p>
        </p:txBody>
      </p:sp>
      <p:sp>
        <p:nvSpPr>
          <p:cNvPr id="364" name="Google Shape;364;p41"/>
          <p:cNvSpPr/>
          <p:nvPr/>
        </p:nvSpPr>
        <p:spPr>
          <a:xfrm>
            <a:off x="431900" y="3420825"/>
            <a:ext cx="8400300" cy="1501800"/>
          </a:xfrm>
          <a:prstGeom prst="rect">
            <a:avLst/>
          </a:prstGeom>
          <a:solidFill>
            <a:srgbClr val="F3FFFD"/>
          </a:solidFill>
          <a:ln cap="flat" cmpd="sng" w="9525">
            <a:solidFill>
              <a:srgbClr val="38FDC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365" name="Google Shape;365;p41"/>
          <p:cNvSpPr txBox="1"/>
          <p:nvPr/>
        </p:nvSpPr>
        <p:spPr>
          <a:xfrm>
            <a:off x="4247708" y="3474800"/>
            <a:ext cx="7602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12838D"/>
                </a:solidFill>
                <a:latin typeface="Space Grotesk"/>
                <a:ea typeface="Space Grotesk"/>
                <a:cs typeface="Space Grotesk"/>
                <a:sym typeface="Space Grotesk"/>
              </a:rPr>
              <a:t>LLMs</a:t>
            </a:r>
            <a:endParaRPr b="1" sz="1800">
              <a:solidFill>
                <a:srgbClr val="12838D"/>
              </a:solidFill>
              <a:latin typeface="Space Grotesk"/>
              <a:ea typeface="Space Grotesk"/>
              <a:cs typeface="Space Grotesk"/>
              <a:sym typeface="Space Grotesk"/>
            </a:endParaRPr>
          </a:p>
        </p:txBody>
      </p:sp>
      <p:grpSp>
        <p:nvGrpSpPr>
          <p:cNvPr id="366" name="Google Shape;366;p41"/>
          <p:cNvGrpSpPr/>
          <p:nvPr/>
        </p:nvGrpSpPr>
        <p:grpSpPr>
          <a:xfrm>
            <a:off x="589712" y="3911975"/>
            <a:ext cx="1907873" cy="800100"/>
            <a:chOff x="593875" y="3911975"/>
            <a:chExt cx="1958400" cy="800100"/>
          </a:xfrm>
        </p:grpSpPr>
        <p:sp>
          <p:nvSpPr>
            <p:cNvPr id="367" name="Google Shape;367;p41"/>
            <p:cNvSpPr/>
            <p:nvPr/>
          </p:nvSpPr>
          <p:spPr>
            <a:xfrm>
              <a:off x="593875" y="3911975"/>
              <a:ext cx="1958400" cy="800100"/>
            </a:xfrm>
            <a:prstGeom prst="rect">
              <a:avLst/>
            </a:prstGeom>
            <a:solidFill>
              <a:srgbClr val="F3FFFD"/>
            </a:solidFill>
            <a:ln cap="flat" cmpd="sng" w="9525">
              <a:solidFill>
                <a:srgbClr val="38FDC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Inter"/>
                  <a:ea typeface="Inter"/>
                  <a:cs typeface="Inter"/>
                  <a:sym typeface="Inter"/>
                </a:rPr>
                <a:t>GPT-5.2</a:t>
              </a:r>
              <a:endParaRPr>
                <a:latin typeface="Inter"/>
                <a:ea typeface="Inter"/>
                <a:cs typeface="Inter"/>
                <a:sym typeface="Inter"/>
              </a:endParaRPr>
            </a:p>
          </p:txBody>
        </p:sp>
        <p:pic>
          <p:nvPicPr>
            <p:cNvPr id="368" name="Google Shape;368;p41"/>
            <p:cNvPicPr preferRelativeResize="0"/>
            <p:nvPr/>
          </p:nvPicPr>
          <p:blipFill>
            <a:blip r:embed="rId3">
              <a:alphaModFix/>
            </a:blip>
            <a:stretch>
              <a:fillRect/>
            </a:stretch>
          </p:blipFill>
          <p:spPr>
            <a:xfrm>
              <a:off x="643200" y="4159625"/>
              <a:ext cx="304800" cy="304800"/>
            </a:xfrm>
            <a:prstGeom prst="rect">
              <a:avLst/>
            </a:prstGeom>
            <a:noFill/>
            <a:ln>
              <a:noFill/>
            </a:ln>
          </p:spPr>
        </p:pic>
      </p:grpSp>
      <p:sp>
        <p:nvSpPr>
          <p:cNvPr id="369" name="Google Shape;369;p41"/>
          <p:cNvSpPr/>
          <p:nvPr/>
        </p:nvSpPr>
        <p:spPr>
          <a:xfrm>
            <a:off x="2703185" y="3911975"/>
            <a:ext cx="1907700" cy="800100"/>
          </a:xfrm>
          <a:prstGeom prst="rect">
            <a:avLst/>
          </a:prstGeom>
          <a:solidFill>
            <a:srgbClr val="F3FFFD"/>
          </a:solidFill>
          <a:ln cap="flat" cmpd="sng" w="9525">
            <a:solidFill>
              <a:srgbClr val="38FDC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Inter"/>
                <a:ea typeface="Inter"/>
                <a:cs typeface="Inter"/>
                <a:sym typeface="Inter"/>
              </a:rPr>
              <a:t>Gemini 3.1 Pro</a:t>
            </a:r>
            <a:endParaRPr>
              <a:latin typeface="Inter"/>
              <a:ea typeface="Inter"/>
              <a:cs typeface="Inter"/>
              <a:sym typeface="Inter"/>
            </a:endParaRPr>
          </a:p>
        </p:txBody>
      </p:sp>
      <p:sp>
        <p:nvSpPr>
          <p:cNvPr id="370" name="Google Shape;370;p41"/>
          <p:cNvSpPr/>
          <p:nvPr/>
        </p:nvSpPr>
        <p:spPr>
          <a:xfrm>
            <a:off x="4754528" y="3911975"/>
            <a:ext cx="1907700" cy="800100"/>
          </a:xfrm>
          <a:prstGeom prst="rect">
            <a:avLst/>
          </a:prstGeom>
          <a:solidFill>
            <a:srgbClr val="F3FFFD"/>
          </a:solidFill>
          <a:ln cap="flat" cmpd="sng" w="9525">
            <a:solidFill>
              <a:srgbClr val="38FDC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Inter"/>
                <a:ea typeface="Inter"/>
                <a:cs typeface="Inter"/>
                <a:sym typeface="Inter"/>
              </a:rPr>
              <a:t>Opus 4.6</a:t>
            </a:r>
            <a:endParaRPr>
              <a:latin typeface="Inter"/>
              <a:ea typeface="Inter"/>
              <a:cs typeface="Inter"/>
              <a:sym typeface="Inter"/>
            </a:endParaRPr>
          </a:p>
        </p:txBody>
      </p:sp>
      <p:sp>
        <p:nvSpPr>
          <p:cNvPr id="371" name="Google Shape;371;p41"/>
          <p:cNvSpPr/>
          <p:nvPr/>
        </p:nvSpPr>
        <p:spPr>
          <a:xfrm>
            <a:off x="6758064" y="3911975"/>
            <a:ext cx="1907700" cy="800100"/>
          </a:xfrm>
          <a:prstGeom prst="rect">
            <a:avLst/>
          </a:prstGeom>
          <a:solidFill>
            <a:srgbClr val="F3FFFD"/>
          </a:solidFill>
          <a:ln cap="flat" cmpd="sng" w="9525">
            <a:solidFill>
              <a:srgbClr val="38FDC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Inter"/>
                <a:ea typeface="Inter"/>
                <a:cs typeface="Inter"/>
                <a:sym typeface="Inter"/>
              </a:rPr>
              <a:t>Grok 4.20</a:t>
            </a:r>
            <a:endParaRPr>
              <a:latin typeface="Inter"/>
              <a:ea typeface="Inter"/>
              <a:cs typeface="Inter"/>
              <a:sym typeface="Inter"/>
            </a:endParaRPr>
          </a:p>
        </p:txBody>
      </p:sp>
      <p:pic>
        <p:nvPicPr>
          <p:cNvPr id="372" name="Google Shape;372;p41"/>
          <p:cNvPicPr preferRelativeResize="0"/>
          <p:nvPr/>
        </p:nvPicPr>
        <p:blipFill>
          <a:blip r:embed="rId4">
            <a:alphaModFix/>
          </a:blip>
          <a:stretch>
            <a:fillRect/>
          </a:stretch>
        </p:blipFill>
        <p:spPr>
          <a:xfrm>
            <a:off x="2770134" y="4178675"/>
            <a:ext cx="259809" cy="266700"/>
          </a:xfrm>
          <a:prstGeom prst="rect">
            <a:avLst/>
          </a:prstGeom>
          <a:noFill/>
          <a:ln>
            <a:noFill/>
          </a:ln>
        </p:spPr>
      </p:pic>
      <p:pic>
        <p:nvPicPr>
          <p:cNvPr id="373" name="Google Shape;373;p41"/>
          <p:cNvPicPr preferRelativeResize="0"/>
          <p:nvPr/>
        </p:nvPicPr>
        <p:blipFill>
          <a:blip r:embed="rId5">
            <a:alphaModFix/>
          </a:blip>
          <a:stretch>
            <a:fillRect/>
          </a:stretch>
        </p:blipFill>
        <p:spPr>
          <a:xfrm>
            <a:off x="5007859" y="4178675"/>
            <a:ext cx="259809" cy="266700"/>
          </a:xfrm>
          <a:prstGeom prst="rect">
            <a:avLst/>
          </a:prstGeom>
          <a:noFill/>
          <a:ln>
            <a:noFill/>
          </a:ln>
        </p:spPr>
      </p:pic>
      <p:pic>
        <p:nvPicPr>
          <p:cNvPr id="374" name="Google Shape;374;p41"/>
          <p:cNvPicPr preferRelativeResize="0"/>
          <p:nvPr/>
        </p:nvPicPr>
        <p:blipFill>
          <a:blip r:embed="rId6">
            <a:alphaModFix/>
          </a:blip>
          <a:stretch>
            <a:fillRect/>
          </a:stretch>
        </p:blipFill>
        <p:spPr>
          <a:xfrm>
            <a:off x="6996612" y="4178675"/>
            <a:ext cx="259809" cy="266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5"/>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are some examples of Artificial Intelligence (AI) ?</a:t>
            </a:r>
            <a:endParaRPr>
              <a:solidFill>
                <a:srgbClr val="25326F"/>
              </a:solidFill>
              <a:latin typeface="Francois One"/>
              <a:ea typeface="Francois One"/>
              <a:cs typeface="Francois One"/>
              <a:sym typeface="Francois One"/>
            </a:endParaRPr>
          </a:p>
        </p:txBody>
      </p:sp>
      <p:sp>
        <p:nvSpPr>
          <p:cNvPr id="77" name="Google Shape;77;p15"/>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78" name="Google Shape;78;p15"/>
          <p:cNvSpPr txBox="1"/>
          <p:nvPr>
            <p:ph idx="1" type="body"/>
          </p:nvPr>
        </p:nvSpPr>
        <p:spPr>
          <a:xfrm>
            <a:off x="2361725" y="1638125"/>
            <a:ext cx="4420500" cy="24450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a:p>
          <a:p>
            <a:pPr indent="0" lvl="0" marL="0" marR="0" rtl="0" algn="l">
              <a:lnSpc>
                <a:spcPct val="150000"/>
              </a:lnSpc>
              <a:spcBef>
                <a:spcPts val="1600"/>
              </a:spcBef>
              <a:spcAft>
                <a:spcPts val="1600"/>
              </a:spcAft>
              <a:buNone/>
            </a:pPr>
            <a:r>
              <a:t/>
            </a:r>
            <a:endParaRPr/>
          </a:p>
        </p:txBody>
      </p:sp>
      <p:sp>
        <p:nvSpPr>
          <p:cNvPr id="79" name="Google Shape;79;p15"/>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80" name="Google Shape;80;p15"/>
          <p:cNvPicPr preferRelativeResize="0"/>
          <p:nvPr/>
        </p:nvPicPr>
        <p:blipFill>
          <a:blip r:embed="rId3">
            <a:alphaModFix/>
          </a:blip>
          <a:stretch>
            <a:fillRect/>
          </a:stretch>
        </p:blipFill>
        <p:spPr>
          <a:xfrm>
            <a:off x="3323338" y="1892525"/>
            <a:ext cx="2315800" cy="23158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pic>
        <p:nvPicPr>
          <p:cNvPr id="379" name="Google Shape;379;p42"/>
          <p:cNvPicPr preferRelativeResize="0"/>
          <p:nvPr/>
        </p:nvPicPr>
        <p:blipFill>
          <a:blip r:embed="rId3">
            <a:alphaModFix/>
          </a:blip>
          <a:stretch>
            <a:fillRect/>
          </a:stretch>
        </p:blipFill>
        <p:spPr>
          <a:xfrm>
            <a:off x="2892650" y="470575"/>
            <a:ext cx="4038949" cy="3716574"/>
          </a:xfrm>
          <a:prstGeom prst="rect">
            <a:avLst/>
          </a:prstGeom>
          <a:noFill/>
          <a:ln>
            <a:noFill/>
          </a:ln>
        </p:spPr>
      </p:pic>
      <p:cxnSp>
        <p:nvCxnSpPr>
          <p:cNvPr id="380" name="Google Shape;380;p42"/>
          <p:cNvCxnSpPr>
            <a:stCxn id="381" idx="1"/>
          </p:cNvCxnSpPr>
          <p:nvPr/>
        </p:nvCxnSpPr>
        <p:spPr>
          <a:xfrm flipH="1">
            <a:off x="5395800" y="1194275"/>
            <a:ext cx="2572800" cy="853200"/>
          </a:xfrm>
          <a:prstGeom prst="straightConnector1">
            <a:avLst/>
          </a:prstGeom>
          <a:noFill/>
          <a:ln cap="flat" cmpd="sng" w="9525">
            <a:solidFill>
              <a:schemeClr val="dk2"/>
            </a:solidFill>
            <a:prstDash val="solid"/>
            <a:round/>
            <a:headEnd len="med" w="med" type="none"/>
            <a:tailEnd len="med" w="med" type="triangle"/>
          </a:ln>
        </p:spPr>
      </p:cxnSp>
      <p:sp>
        <p:nvSpPr>
          <p:cNvPr id="381" name="Google Shape;381;p42"/>
          <p:cNvSpPr txBox="1"/>
          <p:nvPr/>
        </p:nvSpPr>
        <p:spPr>
          <a:xfrm>
            <a:off x="7968600" y="824825"/>
            <a:ext cx="10851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latin typeface="Inter"/>
                <a:ea typeface="Inter"/>
                <a:cs typeface="Inter"/>
                <a:sym typeface="Inter"/>
              </a:rPr>
              <a:t>Grok Chatbot</a:t>
            </a:r>
            <a:endParaRPr sz="1800">
              <a:solidFill>
                <a:schemeClr val="dk2"/>
              </a:solidFill>
              <a:latin typeface="Inter"/>
              <a:ea typeface="Inter"/>
              <a:cs typeface="Inter"/>
              <a:sym typeface="Inte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pic>
        <p:nvPicPr>
          <p:cNvPr id="386" name="Google Shape;386;p43"/>
          <p:cNvPicPr preferRelativeResize="0"/>
          <p:nvPr/>
        </p:nvPicPr>
        <p:blipFill>
          <a:blip r:embed="rId3">
            <a:alphaModFix/>
          </a:blip>
          <a:stretch>
            <a:fillRect/>
          </a:stretch>
        </p:blipFill>
        <p:spPr>
          <a:xfrm>
            <a:off x="2892650" y="470575"/>
            <a:ext cx="4038949" cy="3716574"/>
          </a:xfrm>
          <a:prstGeom prst="rect">
            <a:avLst/>
          </a:prstGeom>
          <a:noFill/>
          <a:ln>
            <a:noFill/>
          </a:ln>
        </p:spPr>
      </p:pic>
      <p:pic>
        <p:nvPicPr>
          <p:cNvPr id="387" name="Google Shape;387;p43"/>
          <p:cNvPicPr preferRelativeResize="0"/>
          <p:nvPr/>
        </p:nvPicPr>
        <p:blipFill rotWithShape="1">
          <a:blip r:embed="rId4">
            <a:alphaModFix/>
          </a:blip>
          <a:srcRect b="2657" l="20121" r="0" t="23126"/>
          <a:stretch/>
        </p:blipFill>
        <p:spPr>
          <a:xfrm>
            <a:off x="4832550" y="1919200"/>
            <a:ext cx="1770825" cy="1443175"/>
          </a:xfrm>
          <a:prstGeom prst="rect">
            <a:avLst/>
          </a:prstGeom>
          <a:noFill/>
          <a:ln>
            <a:noFill/>
          </a:ln>
        </p:spPr>
      </p:pic>
      <p:sp>
        <p:nvSpPr>
          <p:cNvPr id="388" name="Google Shape;388;p43"/>
          <p:cNvSpPr txBox="1"/>
          <p:nvPr/>
        </p:nvSpPr>
        <p:spPr>
          <a:xfrm>
            <a:off x="7968600" y="824825"/>
            <a:ext cx="10851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latin typeface="Inter"/>
                <a:ea typeface="Inter"/>
                <a:cs typeface="Inter"/>
                <a:sym typeface="Inter"/>
              </a:rPr>
              <a:t>Grok Chatbot</a:t>
            </a:r>
            <a:endParaRPr sz="1800">
              <a:solidFill>
                <a:schemeClr val="dk2"/>
              </a:solidFill>
              <a:latin typeface="Inter"/>
              <a:ea typeface="Inter"/>
              <a:cs typeface="Inter"/>
              <a:sym typeface="Inter"/>
            </a:endParaRPr>
          </a:p>
        </p:txBody>
      </p:sp>
      <p:sp>
        <p:nvSpPr>
          <p:cNvPr id="389" name="Google Shape;389;p43"/>
          <p:cNvSpPr txBox="1"/>
          <p:nvPr/>
        </p:nvSpPr>
        <p:spPr>
          <a:xfrm>
            <a:off x="7384325" y="2271338"/>
            <a:ext cx="17187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0000FF"/>
                </a:solidFill>
                <a:latin typeface="Inter"/>
                <a:ea typeface="Inter"/>
                <a:cs typeface="Inter"/>
                <a:sym typeface="Inter"/>
              </a:rPr>
              <a:t>The models (LLMs) it uses</a:t>
            </a:r>
            <a:endParaRPr sz="1800">
              <a:solidFill>
                <a:srgbClr val="0000FF"/>
              </a:solidFill>
              <a:latin typeface="Inter"/>
              <a:ea typeface="Inter"/>
              <a:cs typeface="Inter"/>
              <a:sym typeface="Inter"/>
            </a:endParaRPr>
          </a:p>
        </p:txBody>
      </p:sp>
      <p:cxnSp>
        <p:nvCxnSpPr>
          <p:cNvPr id="390" name="Google Shape;390;p43"/>
          <p:cNvCxnSpPr>
            <a:stCxn id="389" idx="1"/>
          </p:cNvCxnSpPr>
          <p:nvPr/>
        </p:nvCxnSpPr>
        <p:spPr>
          <a:xfrm flipH="1">
            <a:off x="5842625" y="2640788"/>
            <a:ext cx="1541700" cy="5700"/>
          </a:xfrm>
          <a:prstGeom prst="straightConnector1">
            <a:avLst/>
          </a:prstGeom>
          <a:noFill/>
          <a:ln cap="flat" cmpd="sng" w="9525">
            <a:solidFill>
              <a:srgbClr val="0000FF"/>
            </a:solidFill>
            <a:prstDash val="solid"/>
            <a:round/>
            <a:headEnd len="med" w="med" type="none"/>
            <a:tailEnd len="med" w="med" type="triangle"/>
          </a:ln>
        </p:spPr>
      </p:cxnSp>
      <p:cxnSp>
        <p:nvCxnSpPr>
          <p:cNvPr id="391" name="Google Shape;391;p43"/>
          <p:cNvCxnSpPr/>
          <p:nvPr/>
        </p:nvCxnSpPr>
        <p:spPr>
          <a:xfrm flipH="1">
            <a:off x="5395800" y="1194275"/>
            <a:ext cx="2572800" cy="853200"/>
          </a:xfrm>
          <a:prstGeom prst="straightConnector1">
            <a:avLst/>
          </a:prstGeom>
          <a:noFill/>
          <a:ln cap="flat" cmpd="sng" w="9525">
            <a:solidFill>
              <a:schemeClr val="dk2"/>
            </a:solidFill>
            <a:prstDash val="solid"/>
            <a:round/>
            <a:headEnd len="med" w="med" type="none"/>
            <a:tailEnd len="med" w="med" type="triangle"/>
          </a:ln>
        </p:spPr>
      </p:cxn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pic>
        <p:nvPicPr>
          <p:cNvPr id="396" name="Google Shape;396;p44"/>
          <p:cNvPicPr preferRelativeResize="0"/>
          <p:nvPr/>
        </p:nvPicPr>
        <p:blipFill>
          <a:blip r:embed="rId3">
            <a:alphaModFix/>
          </a:blip>
          <a:stretch>
            <a:fillRect/>
          </a:stretch>
        </p:blipFill>
        <p:spPr>
          <a:xfrm>
            <a:off x="2697950" y="313438"/>
            <a:ext cx="4005825" cy="3258475"/>
          </a:xfrm>
          <a:prstGeom prst="rect">
            <a:avLst/>
          </a:prstGeom>
          <a:noFill/>
          <a:ln>
            <a:noFill/>
          </a:ln>
        </p:spPr>
      </p:pic>
      <p:cxnSp>
        <p:nvCxnSpPr>
          <p:cNvPr id="397" name="Google Shape;397;p44"/>
          <p:cNvCxnSpPr>
            <a:stCxn id="398" idx="1"/>
          </p:cNvCxnSpPr>
          <p:nvPr/>
        </p:nvCxnSpPr>
        <p:spPr>
          <a:xfrm flipH="1">
            <a:off x="5611800" y="1194275"/>
            <a:ext cx="2356800" cy="980700"/>
          </a:xfrm>
          <a:prstGeom prst="straightConnector1">
            <a:avLst/>
          </a:prstGeom>
          <a:noFill/>
          <a:ln cap="flat" cmpd="sng" w="9525">
            <a:solidFill>
              <a:schemeClr val="dk2"/>
            </a:solidFill>
            <a:prstDash val="solid"/>
            <a:round/>
            <a:headEnd len="med" w="med" type="none"/>
            <a:tailEnd len="med" w="med" type="triangle"/>
          </a:ln>
        </p:spPr>
      </p:cxnSp>
      <p:sp>
        <p:nvSpPr>
          <p:cNvPr id="398" name="Google Shape;398;p44"/>
          <p:cNvSpPr txBox="1"/>
          <p:nvPr/>
        </p:nvSpPr>
        <p:spPr>
          <a:xfrm>
            <a:off x="7968600" y="824825"/>
            <a:ext cx="10851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latin typeface="Inter"/>
                <a:ea typeface="Inter"/>
                <a:cs typeface="Inter"/>
                <a:sym typeface="Inter"/>
              </a:rPr>
              <a:t>Claude chatbot</a:t>
            </a:r>
            <a:endParaRPr sz="1800">
              <a:solidFill>
                <a:schemeClr val="dk2"/>
              </a:solidFill>
              <a:latin typeface="Inter"/>
              <a:ea typeface="Inter"/>
              <a:cs typeface="Inter"/>
              <a:sym typeface="Inte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pic>
        <p:nvPicPr>
          <p:cNvPr id="403" name="Google Shape;403;p45"/>
          <p:cNvPicPr preferRelativeResize="0"/>
          <p:nvPr/>
        </p:nvPicPr>
        <p:blipFill>
          <a:blip r:embed="rId3">
            <a:alphaModFix/>
          </a:blip>
          <a:stretch>
            <a:fillRect/>
          </a:stretch>
        </p:blipFill>
        <p:spPr>
          <a:xfrm>
            <a:off x="2697950" y="313438"/>
            <a:ext cx="4005825" cy="3258475"/>
          </a:xfrm>
          <a:prstGeom prst="rect">
            <a:avLst/>
          </a:prstGeom>
          <a:noFill/>
          <a:ln>
            <a:noFill/>
          </a:ln>
        </p:spPr>
      </p:pic>
      <p:pic>
        <p:nvPicPr>
          <p:cNvPr id="404" name="Google Shape;404;p45"/>
          <p:cNvPicPr preferRelativeResize="0"/>
          <p:nvPr/>
        </p:nvPicPr>
        <p:blipFill rotWithShape="1">
          <a:blip r:embed="rId4">
            <a:alphaModFix/>
          </a:blip>
          <a:srcRect b="0" l="39102" r="0" t="18838"/>
          <a:stretch/>
        </p:blipFill>
        <p:spPr>
          <a:xfrm>
            <a:off x="4764825" y="1987575"/>
            <a:ext cx="1573725" cy="2215001"/>
          </a:xfrm>
          <a:prstGeom prst="rect">
            <a:avLst/>
          </a:prstGeom>
          <a:noFill/>
          <a:ln>
            <a:noFill/>
          </a:ln>
        </p:spPr>
      </p:pic>
      <p:cxnSp>
        <p:nvCxnSpPr>
          <p:cNvPr id="405" name="Google Shape;405;p45"/>
          <p:cNvCxnSpPr>
            <a:stCxn id="406" idx="1"/>
          </p:cNvCxnSpPr>
          <p:nvPr/>
        </p:nvCxnSpPr>
        <p:spPr>
          <a:xfrm flipH="1">
            <a:off x="5611800" y="1194275"/>
            <a:ext cx="2356800" cy="980700"/>
          </a:xfrm>
          <a:prstGeom prst="straightConnector1">
            <a:avLst/>
          </a:prstGeom>
          <a:noFill/>
          <a:ln cap="flat" cmpd="sng" w="9525">
            <a:solidFill>
              <a:schemeClr val="dk2"/>
            </a:solidFill>
            <a:prstDash val="solid"/>
            <a:round/>
            <a:headEnd len="med" w="med" type="none"/>
            <a:tailEnd len="med" w="med" type="triangle"/>
          </a:ln>
        </p:spPr>
      </p:cxnSp>
      <p:sp>
        <p:nvSpPr>
          <p:cNvPr id="406" name="Google Shape;406;p45"/>
          <p:cNvSpPr txBox="1"/>
          <p:nvPr/>
        </p:nvSpPr>
        <p:spPr>
          <a:xfrm>
            <a:off x="7968600" y="824825"/>
            <a:ext cx="10851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latin typeface="Inter"/>
                <a:ea typeface="Inter"/>
                <a:cs typeface="Inter"/>
                <a:sym typeface="Inter"/>
              </a:rPr>
              <a:t>Claude chatbot</a:t>
            </a:r>
            <a:endParaRPr sz="1800">
              <a:solidFill>
                <a:schemeClr val="dk2"/>
              </a:solidFill>
              <a:latin typeface="Inter"/>
              <a:ea typeface="Inter"/>
              <a:cs typeface="Inter"/>
              <a:sym typeface="Inter"/>
            </a:endParaRPr>
          </a:p>
        </p:txBody>
      </p:sp>
      <p:sp>
        <p:nvSpPr>
          <p:cNvPr id="407" name="Google Shape;407;p45"/>
          <p:cNvSpPr txBox="1"/>
          <p:nvPr/>
        </p:nvSpPr>
        <p:spPr>
          <a:xfrm>
            <a:off x="7399050" y="2833013"/>
            <a:ext cx="17187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0000FF"/>
                </a:solidFill>
                <a:latin typeface="Inter"/>
                <a:ea typeface="Inter"/>
                <a:cs typeface="Inter"/>
                <a:sym typeface="Inter"/>
              </a:rPr>
              <a:t>The models (LLMs) it uses</a:t>
            </a:r>
            <a:endParaRPr sz="1800">
              <a:solidFill>
                <a:srgbClr val="0000FF"/>
              </a:solidFill>
              <a:latin typeface="Inter"/>
              <a:ea typeface="Inter"/>
              <a:cs typeface="Inter"/>
              <a:sym typeface="Inter"/>
            </a:endParaRPr>
          </a:p>
        </p:txBody>
      </p:sp>
      <p:cxnSp>
        <p:nvCxnSpPr>
          <p:cNvPr id="408" name="Google Shape;408;p45"/>
          <p:cNvCxnSpPr>
            <a:stCxn id="407" idx="1"/>
          </p:cNvCxnSpPr>
          <p:nvPr/>
        </p:nvCxnSpPr>
        <p:spPr>
          <a:xfrm flipH="1">
            <a:off x="5857350" y="3202463"/>
            <a:ext cx="1541700" cy="5700"/>
          </a:xfrm>
          <a:prstGeom prst="straightConnector1">
            <a:avLst/>
          </a:prstGeom>
          <a:noFill/>
          <a:ln cap="flat" cmpd="sng" w="9525">
            <a:solidFill>
              <a:srgbClr val="0000FF"/>
            </a:solidFill>
            <a:prstDash val="solid"/>
            <a:round/>
            <a:headEnd len="med" w="med" type="none"/>
            <a:tailEnd len="med" w="med" type="triangle"/>
          </a:ln>
        </p:spPr>
      </p:cxn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
        <p:nvSpPr>
          <p:cNvPr id="413" name="Google Shape;413;p46"/>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25326F"/>
                </a:solidFill>
              </a:rPr>
              <a:t>What about Lumen?</a:t>
            </a:r>
            <a:endParaRPr>
              <a:solidFill>
                <a:srgbClr val="25326F"/>
              </a:solidFill>
              <a:latin typeface="Francois One"/>
              <a:ea typeface="Francois One"/>
              <a:cs typeface="Francois One"/>
              <a:sym typeface="Francois One"/>
            </a:endParaRPr>
          </a:p>
          <a:p>
            <a:pPr indent="0" lvl="0" marL="0" rtl="0" algn="l">
              <a:spcBef>
                <a:spcPts val="0"/>
              </a:spcBef>
              <a:spcAft>
                <a:spcPts val="0"/>
              </a:spcAft>
              <a:buNone/>
            </a:pPr>
            <a:r>
              <a:t/>
            </a:r>
            <a:endParaRPr/>
          </a:p>
        </p:txBody>
      </p:sp>
      <p:sp>
        <p:nvSpPr>
          <p:cNvPr id="414" name="Google Shape;414;p46"/>
          <p:cNvSpPr txBox="1"/>
          <p:nvPr/>
        </p:nvSpPr>
        <p:spPr>
          <a:xfrm>
            <a:off x="4247825" y="770825"/>
            <a:ext cx="37344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rgbClr val="0000FF"/>
                </a:solidFill>
                <a:latin typeface="Inter"/>
                <a:ea typeface="Inter"/>
                <a:cs typeface="Inter"/>
                <a:sym typeface="Inter"/>
              </a:rPr>
              <a:t>If you select                     a menu of models will appear.</a:t>
            </a:r>
            <a:endParaRPr sz="1600">
              <a:solidFill>
                <a:srgbClr val="0000FF"/>
              </a:solidFill>
              <a:latin typeface="Inter"/>
              <a:ea typeface="Inter"/>
              <a:cs typeface="Inter"/>
              <a:sym typeface="Inter"/>
            </a:endParaRPr>
          </a:p>
        </p:txBody>
      </p:sp>
      <p:pic>
        <p:nvPicPr>
          <p:cNvPr id="415" name="Google Shape;415;p46"/>
          <p:cNvPicPr preferRelativeResize="0"/>
          <p:nvPr/>
        </p:nvPicPr>
        <p:blipFill>
          <a:blip r:embed="rId3">
            <a:alphaModFix/>
          </a:blip>
          <a:stretch>
            <a:fillRect/>
          </a:stretch>
        </p:blipFill>
        <p:spPr>
          <a:xfrm>
            <a:off x="453450" y="1298075"/>
            <a:ext cx="3417600" cy="2542511"/>
          </a:xfrm>
          <a:prstGeom prst="rect">
            <a:avLst/>
          </a:prstGeom>
          <a:noFill/>
          <a:ln>
            <a:noFill/>
          </a:ln>
        </p:spPr>
      </p:pic>
      <p:sp>
        <p:nvSpPr>
          <p:cNvPr id="416" name="Google Shape;416;p46"/>
          <p:cNvSpPr txBox="1"/>
          <p:nvPr/>
        </p:nvSpPr>
        <p:spPr>
          <a:xfrm>
            <a:off x="453450" y="3926175"/>
            <a:ext cx="34176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rgbClr val="0000FF"/>
                </a:solidFill>
                <a:latin typeface="Inter"/>
                <a:ea typeface="Inter"/>
                <a:cs typeface="Inter"/>
                <a:sym typeface="Inter"/>
              </a:rPr>
              <a:t>How many models can it use?</a:t>
            </a:r>
            <a:endParaRPr sz="1600">
              <a:solidFill>
                <a:srgbClr val="0000FF"/>
              </a:solidFill>
              <a:latin typeface="Inter"/>
              <a:ea typeface="Inter"/>
              <a:cs typeface="Inter"/>
              <a:sym typeface="Inter"/>
            </a:endParaRPr>
          </a:p>
        </p:txBody>
      </p:sp>
      <p:pic>
        <p:nvPicPr>
          <p:cNvPr id="417" name="Google Shape;417;p46"/>
          <p:cNvPicPr preferRelativeResize="0"/>
          <p:nvPr/>
        </p:nvPicPr>
        <p:blipFill rotWithShape="1">
          <a:blip r:embed="rId4">
            <a:alphaModFix/>
          </a:blip>
          <a:srcRect b="0" l="0" r="68617" t="0"/>
          <a:stretch/>
        </p:blipFill>
        <p:spPr>
          <a:xfrm>
            <a:off x="5629037" y="728952"/>
            <a:ext cx="936477" cy="431100"/>
          </a:xfrm>
          <a:prstGeom prst="rect">
            <a:avLst/>
          </a:prstGeom>
          <a:noFill/>
          <a:ln>
            <a:noFill/>
          </a:ln>
        </p:spPr>
      </p:pic>
      <p:pic>
        <p:nvPicPr>
          <p:cNvPr id="418" name="Google Shape;418;p46"/>
          <p:cNvPicPr preferRelativeResize="0"/>
          <p:nvPr/>
        </p:nvPicPr>
        <p:blipFill>
          <a:blip r:embed="rId5">
            <a:alphaModFix/>
          </a:blip>
          <a:stretch>
            <a:fillRect/>
          </a:stretch>
        </p:blipFill>
        <p:spPr>
          <a:xfrm>
            <a:off x="4390950" y="1395975"/>
            <a:ext cx="3327150" cy="35770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
        <p:nvSpPr>
          <p:cNvPr id="423" name="Google Shape;423;p47"/>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1.04: Haikus</a:t>
            </a:r>
            <a:endParaRPr/>
          </a:p>
        </p:txBody>
      </p:sp>
      <p:sp>
        <p:nvSpPr>
          <p:cNvPr id="424" name="Google Shape;424;p47"/>
          <p:cNvSpPr txBox="1"/>
          <p:nvPr>
            <p:ph idx="1" type="body"/>
          </p:nvPr>
        </p:nvSpPr>
        <p:spPr>
          <a:xfrm>
            <a:off x="311700" y="1000075"/>
            <a:ext cx="8520600" cy="3416400"/>
          </a:xfrm>
          <a:prstGeom prst="rect">
            <a:avLst/>
          </a:prstGeom>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SzPts val="1800"/>
              <a:buChar char="●"/>
            </a:pPr>
            <a:r>
              <a:rPr lang="en"/>
              <a:t>Complete </a:t>
            </a:r>
            <a:r>
              <a:rPr lang="en" u="sng">
                <a:solidFill>
                  <a:schemeClr val="hlink"/>
                </a:solidFill>
                <a:hlinkClick r:id="rId3"/>
              </a:rPr>
              <a:t>the activity on the platform</a:t>
            </a:r>
            <a:endParaRPr/>
          </a:p>
          <a:p>
            <a:pPr indent="-342900" lvl="0" marL="457200" rtl="0" algn="l">
              <a:lnSpc>
                <a:spcPct val="150000"/>
              </a:lnSpc>
              <a:spcBef>
                <a:spcPts val="0"/>
              </a:spcBef>
              <a:spcAft>
                <a:spcPts val="0"/>
              </a:spcAft>
              <a:buSzPts val="1800"/>
              <a:buChar char="●"/>
            </a:pPr>
            <a:r>
              <a:rPr lang="en"/>
              <a:t>Download </a:t>
            </a:r>
            <a:r>
              <a:rPr lang="en" u="sng">
                <a:solidFill>
                  <a:schemeClr val="hlink"/>
                </a:solidFill>
                <a:hlinkClick r:id="rId4"/>
              </a:rPr>
              <a:t>the worksheet here</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sp>
        <p:nvSpPr>
          <p:cNvPr id="429" name="Google Shape;429;p48"/>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LLMs and text prediction</a:t>
            </a:r>
            <a:endParaRPr>
              <a:solidFill>
                <a:srgbClr val="25326F"/>
              </a:solidFill>
              <a:latin typeface="Francois One"/>
              <a:ea typeface="Francois One"/>
              <a:cs typeface="Francois One"/>
              <a:sym typeface="Francois One"/>
            </a:endParaRPr>
          </a:p>
        </p:txBody>
      </p:sp>
      <p:sp>
        <p:nvSpPr>
          <p:cNvPr id="430" name="Google Shape;430;p48"/>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431" name="Google Shape;431;p48"/>
          <p:cNvSpPr txBox="1"/>
          <p:nvPr>
            <p:ph idx="1" type="body"/>
          </p:nvPr>
        </p:nvSpPr>
        <p:spPr>
          <a:xfrm>
            <a:off x="311700" y="1152475"/>
            <a:ext cx="5174700" cy="34164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t>LLMs learn patterns from data to generate new text. LLMs are trained on a huge amount of text data (books, articles, websites and more).</a:t>
            </a:r>
            <a:endParaRPr/>
          </a:p>
          <a:p>
            <a:pPr indent="0" lvl="0" marL="0" rtl="0" algn="l">
              <a:lnSpc>
                <a:spcPct val="115000"/>
              </a:lnSpc>
              <a:spcBef>
                <a:spcPts val="1600"/>
              </a:spcBef>
              <a:spcAft>
                <a:spcPts val="0"/>
              </a:spcAft>
              <a:buNone/>
            </a:pPr>
            <a:r>
              <a:rPr lang="en"/>
              <a:t>LLMs </a:t>
            </a:r>
            <a:r>
              <a:rPr lang="en"/>
              <a:t>predict the next word in a sentence, based on what word/s are likely to follow on from the current sentence.</a:t>
            </a:r>
            <a:endParaRPr/>
          </a:p>
          <a:p>
            <a:pPr indent="0" lvl="0" marL="0" rtl="0" algn="l">
              <a:lnSpc>
                <a:spcPct val="115000"/>
              </a:lnSpc>
              <a:spcBef>
                <a:spcPts val="1600"/>
              </a:spcBef>
              <a:spcAft>
                <a:spcPts val="0"/>
              </a:spcAft>
              <a:buNone/>
            </a:pPr>
            <a:r>
              <a:rPr lang="en"/>
              <a:t>Let’s look at how it works on a smaller scale: text prediction on your mobile phone.</a:t>
            </a:r>
            <a:endParaRPr/>
          </a:p>
          <a:p>
            <a:pPr indent="0" lvl="0" marL="0" rtl="0" algn="l">
              <a:lnSpc>
                <a:spcPct val="115000"/>
              </a:lnSpc>
              <a:spcBef>
                <a:spcPts val="1600"/>
              </a:spcBef>
              <a:spcAft>
                <a:spcPts val="0"/>
              </a:spcAft>
              <a:buNone/>
            </a:pPr>
            <a:r>
              <a:t/>
            </a:r>
            <a:endParaRPr/>
          </a:p>
          <a:p>
            <a:pPr indent="0" lvl="0" marL="0" rtl="0" algn="l">
              <a:lnSpc>
                <a:spcPct val="115000"/>
              </a:lnSpc>
              <a:spcBef>
                <a:spcPts val="1600"/>
              </a:spcBef>
              <a:spcAft>
                <a:spcPts val="0"/>
              </a:spcAft>
              <a:buNone/>
            </a:pPr>
            <a:r>
              <a:t/>
            </a:r>
            <a:endParaRPr/>
          </a:p>
          <a:p>
            <a:pPr indent="0" lvl="0" marL="0" marR="0" rtl="0" algn="l">
              <a:lnSpc>
                <a:spcPct val="150000"/>
              </a:lnSpc>
              <a:spcBef>
                <a:spcPts val="1600"/>
              </a:spcBef>
              <a:spcAft>
                <a:spcPts val="1600"/>
              </a:spcAft>
              <a:buNone/>
            </a:pPr>
            <a:r>
              <a:t/>
            </a:r>
            <a:endParaRPr/>
          </a:p>
        </p:txBody>
      </p:sp>
      <p:sp>
        <p:nvSpPr>
          <p:cNvPr id="432" name="Google Shape;432;p48"/>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pSp>
        <p:nvGrpSpPr>
          <p:cNvPr id="433" name="Google Shape;433;p48"/>
          <p:cNvGrpSpPr/>
          <p:nvPr/>
        </p:nvGrpSpPr>
        <p:grpSpPr>
          <a:xfrm>
            <a:off x="6477950" y="192575"/>
            <a:ext cx="1764962" cy="3820974"/>
            <a:chOff x="6346225" y="626963"/>
            <a:chExt cx="1764962" cy="3820974"/>
          </a:xfrm>
        </p:grpSpPr>
        <p:pic>
          <p:nvPicPr>
            <p:cNvPr id="434" name="Google Shape;434;p48" title="IMG_7737.PNG"/>
            <p:cNvPicPr preferRelativeResize="0"/>
            <p:nvPr/>
          </p:nvPicPr>
          <p:blipFill>
            <a:blip r:embed="rId3">
              <a:alphaModFix/>
            </a:blip>
            <a:stretch>
              <a:fillRect/>
            </a:stretch>
          </p:blipFill>
          <p:spPr>
            <a:xfrm>
              <a:off x="6346225" y="626963"/>
              <a:ext cx="1764962" cy="3820974"/>
            </a:xfrm>
            <a:prstGeom prst="rect">
              <a:avLst/>
            </a:prstGeom>
            <a:noFill/>
            <a:ln cap="flat" cmpd="sng" w="9525">
              <a:solidFill>
                <a:schemeClr val="accent2"/>
              </a:solidFill>
              <a:prstDash val="solid"/>
              <a:round/>
              <a:headEnd len="sm" w="sm" type="none"/>
              <a:tailEnd len="sm" w="sm" type="none"/>
            </a:ln>
          </p:spPr>
        </p:pic>
        <p:sp>
          <p:nvSpPr>
            <p:cNvPr id="435" name="Google Shape;435;p48"/>
            <p:cNvSpPr/>
            <p:nvPr/>
          </p:nvSpPr>
          <p:spPr>
            <a:xfrm>
              <a:off x="6346250" y="2898925"/>
              <a:ext cx="1764900" cy="238500"/>
            </a:xfrm>
            <a:prstGeom prst="rect">
              <a:avLst/>
            </a:prstGeom>
            <a:noFill/>
            <a:ln cap="flat" cmpd="sng" w="381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grpSp>
      <p:sp>
        <p:nvSpPr>
          <p:cNvPr id="436" name="Google Shape;436;p48"/>
          <p:cNvSpPr txBox="1"/>
          <p:nvPr>
            <p:ph idx="1" type="body"/>
          </p:nvPr>
        </p:nvSpPr>
        <p:spPr>
          <a:xfrm>
            <a:off x="6134450" y="4013550"/>
            <a:ext cx="2618700" cy="9600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1600"/>
              </a:spcAft>
              <a:buNone/>
            </a:pPr>
            <a:r>
              <a:rPr lang="en" sz="1200"/>
              <a:t>Screenshot of text message from </a:t>
            </a:r>
            <a:br>
              <a:rPr lang="en" sz="1200"/>
            </a:br>
            <a:r>
              <a:rPr lang="en" sz="1200"/>
              <a:t>iPhone 13, showing suggested next words (“gym”, “grocery”, “beach”).</a:t>
            </a:r>
            <a:endParaRPr sz="1200"/>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sp>
        <p:nvSpPr>
          <p:cNvPr id="441" name="Google Shape;441;p49"/>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Text Prediction on your phones!</a:t>
            </a:r>
            <a:endParaRPr>
              <a:solidFill>
                <a:srgbClr val="25326F"/>
              </a:solidFill>
              <a:latin typeface="Francois One"/>
              <a:ea typeface="Francois One"/>
              <a:cs typeface="Francois One"/>
              <a:sym typeface="Francois One"/>
            </a:endParaRPr>
          </a:p>
        </p:txBody>
      </p:sp>
      <p:sp>
        <p:nvSpPr>
          <p:cNvPr id="442" name="Google Shape;442;p49"/>
          <p:cNvSpPr txBox="1"/>
          <p:nvPr>
            <p:ph idx="1" type="body"/>
          </p:nvPr>
        </p:nvSpPr>
        <p:spPr>
          <a:xfrm>
            <a:off x="348150" y="4289825"/>
            <a:ext cx="7464000" cy="7530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sz="1700"/>
              <a:t>The text prediction feature on your phone is continually “learning” based on the types of messages and words that you type</a:t>
            </a:r>
            <a:r>
              <a:rPr lang="en" sz="1700"/>
              <a:t>.</a:t>
            </a:r>
            <a:endParaRPr sz="1700"/>
          </a:p>
        </p:txBody>
      </p:sp>
      <p:sp>
        <p:nvSpPr>
          <p:cNvPr id="443" name="Google Shape;443;p49"/>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444" name="Google Shape;444;p49"/>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445" name="Google Shape;445;p49"/>
          <p:cNvPicPr preferRelativeResize="0"/>
          <p:nvPr/>
        </p:nvPicPr>
        <p:blipFill>
          <a:blip r:embed="rId3">
            <a:alphaModFix/>
          </a:blip>
          <a:stretch>
            <a:fillRect/>
          </a:stretch>
        </p:blipFill>
        <p:spPr>
          <a:xfrm>
            <a:off x="2389975" y="1082950"/>
            <a:ext cx="3613200" cy="3141650"/>
          </a:xfrm>
          <a:prstGeom prst="rect">
            <a:avLst/>
          </a:prstGeom>
          <a:noFill/>
          <a:ln cap="flat" cmpd="sng" w="9525">
            <a:solidFill>
              <a:schemeClr val="accent2"/>
            </a:solidFill>
            <a:prstDash val="solid"/>
            <a:round/>
            <a:headEnd len="sm" w="sm" type="none"/>
            <a:tailEnd len="sm" w="sm" type="none"/>
          </a:ln>
        </p:spPr>
      </p:pic>
      <p:sp>
        <p:nvSpPr>
          <p:cNvPr id="446" name="Google Shape;446;p49"/>
          <p:cNvSpPr/>
          <p:nvPr/>
        </p:nvSpPr>
        <p:spPr>
          <a:xfrm>
            <a:off x="2508800" y="3000350"/>
            <a:ext cx="1540200" cy="218100"/>
          </a:xfrm>
          <a:prstGeom prst="ellipse">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49"/>
          <p:cNvSpPr/>
          <p:nvPr/>
        </p:nvSpPr>
        <p:spPr>
          <a:xfrm>
            <a:off x="3344075" y="2840450"/>
            <a:ext cx="378000" cy="159900"/>
          </a:xfrm>
          <a:prstGeom prst="ellipse">
            <a:avLst/>
          </a:prstGeom>
          <a:solidFill>
            <a:srgbClr val="CFE2F3"/>
          </a:solidFill>
          <a:ln cap="flat" cmpd="sng" w="9525">
            <a:solidFill>
              <a:srgbClr val="0000FF"/>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49"/>
          <p:cNvSpPr/>
          <p:nvPr/>
        </p:nvSpPr>
        <p:spPr>
          <a:xfrm>
            <a:off x="4274000" y="3000350"/>
            <a:ext cx="1656600" cy="218100"/>
          </a:xfrm>
          <a:prstGeom prst="ellipse">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49"/>
          <p:cNvSpPr/>
          <p:nvPr/>
        </p:nvSpPr>
        <p:spPr>
          <a:xfrm>
            <a:off x="4702425" y="2491800"/>
            <a:ext cx="378000" cy="159900"/>
          </a:xfrm>
          <a:prstGeom prst="ellipse">
            <a:avLst/>
          </a:prstGeom>
          <a:solidFill>
            <a:srgbClr val="CFE2F3"/>
          </a:solidFill>
          <a:ln cap="flat" cmpd="sng" w="9525">
            <a:solidFill>
              <a:srgbClr val="0000FF"/>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sp>
        <p:nvSpPr>
          <p:cNvPr id="454" name="Google Shape;454;p50"/>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Text Prediction on your phones!</a:t>
            </a:r>
            <a:endParaRPr>
              <a:solidFill>
                <a:srgbClr val="25326F"/>
              </a:solidFill>
              <a:latin typeface="Francois One"/>
              <a:ea typeface="Francois One"/>
              <a:cs typeface="Francois One"/>
              <a:sym typeface="Francois One"/>
            </a:endParaRPr>
          </a:p>
        </p:txBody>
      </p:sp>
      <p:sp>
        <p:nvSpPr>
          <p:cNvPr id="455" name="Google Shape;455;p50"/>
          <p:cNvSpPr txBox="1"/>
          <p:nvPr>
            <p:ph idx="1" type="body"/>
          </p:nvPr>
        </p:nvSpPr>
        <p:spPr>
          <a:xfrm>
            <a:off x="399000" y="4465225"/>
            <a:ext cx="7464000" cy="4833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a:t>Let’s imagine you’ve typed the above types of messages…</a:t>
            </a:r>
            <a:endParaRPr/>
          </a:p>
        </p:txBody>
      </p:sp>
      <p:sp>
        <p:nvSpPr>
          <p:cNvPr id="456" name="Google Shape;456;p50"/>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457" name="Google Shape;457;p50"/>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pSp>
        <p:nvGrpSpPr>
          <p:cNvPr id="458" name="Google Shape;458;p50"/>
          <p:cNvGrpSpPr/>
          <p:nvPr/>
        </p:nvGrpSpPr>
        <p:grpSpPr>
          <a:xfrm>
            <a:off x="719050" y="1148175"/>
            <a:ext cx="3613200" cy="3141650"/>
            <a:chOff x="2389975" y="1082950"/>
            <a:chExt cx="3613200" cy="3141650"/>
          </a:xfrm>
        </p:grpSpPr>
        <p:pic>
          <p:nvPicPr>
            <p:cNvPr id="459" name="Google Shape;459;p50"/>
            <p:cNvPicPr preferRelativeResize="0"/>
            <p:nvPr/>
          </p:nvPicPr>
          <p:blipFill>
            <a:blip r:embed="rId3">
              <a:alphaModFix/>
            </a:blip>
            <a:stretch>
              <a:fillRect/>
            </a:stretch>
          </p:blipFill>
          <p:spPr>
            <a:xfrm>
              <a:off x="2389975" y="1082950"/>
              <a:ext cx="3613200" cy="3141650"/>
            </a:xfrm>
            <a:prstGeom prst="rect">
              <a:avLst/>
            </a:prstGeom>
            <a:noFill/>
            <a:ln cap="flat" cmpd="sng" w="9525">
              <a:solidFill>
                <a:schemeClr val="accent2"/>
              </a:solidFill>
              <a:prstDash val="solid"/>
              <a:round/>
              <a:headEnd len="sm" w="sm" type="none"/>
              <a:tailEnd len="sm" w="sm" type="none"/>
            </a:ln>
          </p:spPr>
        </p:pic>
        <p:sp>
          <p:nvSpPr>
            <p:cNvPr id="460" name="Google Shape;460;p50"/>
            <p:cNvSpPr/>
            <p:nvPr/>
          </p:nvSpPr>
          <p:spPr>
            <a:xfrm>
              <a:off x="2508800" y="3000350"/>
              <a:ext cx="1540200" cy="218100"/>
            </a:xfrm>
            <a:prstGeom prst="ellipse">
              <a:avLst/>
            </a:prstGeom>
            <a:no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50"/>
            <p:cNvSpPr/>
            <p:nvPr/>
          </p:nvSpPr>
          <p:spPr>
            <a:xfrm>
              <a:off x="3344075" y="2840450"/>
              <a:ext cx="378000" cy="159900"/>
            </a:xfrm>
            <a:prstGeom prst="ellipse">
              <a:avLst/>
            </a:prstGeom>
            <a:solidFill>
              <a:srgbClr val="CFE2F3"/>
            </a:solidFill>
            <a:ln cap="flat" cmpd="sng" w="9525">
              <a:solidFill>
                <a:schemeClr val="accent2"/>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50"/>
            <p:cNvSpPr/>
            <p:nvPr/>
          </p:nvSpPr>
          <p:spPr>
            <a:xfrm>
              <a:off x="4274000" y="3000350"/>
              <a:ext cx="1656600" cy="218100"/>
            </a:xfrm>
            <a:prstGeom prst="ellipse">
              <a:avLst/>
            </a:prstGeom>
            <a:no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50"/>
            <p:cNvSpPr/>
            <p:nvPr/>
          </p:nvSpPr>
          <p:spPr>
            <a:xfrm>
              <a:off x="4702425" y="2491800"/>
              <a:ext cx="378000" cy="159900"/>
            </a:xfrm>
            <a:prstGeom prst="ellipse">
              <a:avLst/>
            </a:prstGeom>
            <a:solidFill>
              <a:srgbClr val="CFE2F3"/>
            </a:solidFill>
            <a:ln cap="flat" cmpd="sng" w="9525">
              <a:solidFill>
                <a:schemeClr val="accent2"/>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64" name="Google Shape;464;p50"/>
          <p:cNvSpPr txBox="1"/>
          <p:nvPr/>
        </p:nvSpPr>
        <p:spPr>
          <a:xfrm>
            <a:off x="4562850" y="1148175"/>
            <a:ext cx="4305900" cy="32016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Nunito"/>
                <a:ea typeface="Nunito"/>
                <a:cs typeface="Nunito"/>
                <a:sym typeface="Nunito"/>
              </a:rPr>
              <a:t>for real bro it was like so embarrassing</a:t>
            </a:r>
            <a:endParaRPr>
              <a:latin typeface="Nunito"/>
              <a:ea typeface="Nunito"/>
              <a:cs typeface="Nunito"/>
              <a:sym typeface="Nunito"/>
            </a:endParaRPr>
          </a:p>
          <a:p>
            <a:pPr indent="0" lvl="0" marL="0" rtl="0" algn="l">
              <a:spcBef>
                <a:spcPts val="0"/>
              </a:spcBef>
              <a:spcAft>
                <a:spcPts val="0"/>
              </a:spcAft>
              <a:buNone/>
            </a:pPr>
            <a:r>
              <a:t/>
            </a:r>
            <a:endParaRPr>
              <a:latin typeface="Nunito"/>
              <a:ea typeface="Nunito"/>
              <a:cs typeface="Nunito"/>
              <a:sym typeface="Nunito"/>
            </a:endParaRPr>
          </a:p>
          <a:p>
            <a:pPr indent="0" lvl="0" marL="0" rtl="0" algn="l">
              <a:spcBef>
                <a:spcPts val="0"/>
              </a:spcBef>
              <a:spcAft>
                <a:spcPts val="0"/>
              </a:spcAft>
              <a:buNone/>
            </a:pPr>
            <a:r>
              <a:rPr lang="en">
                <a:latin typeface="Nunito"/>
                <a:ea typeface="Nunito"/>
                <a:cs typeface="Nunito"/>
                <a:sym typeface="Nunito"/>
              </a:rPr>
              <a:t>he thought he ate that up for real</a:t>
            </a:r>
            <a:endParaRPr>
              <a:latin typeface="Nunito"/>
              <a:ea typeface="Nunito"/>
              <a:cs typeface="Nunito"/>
              <a:sym typeface="Nunito"/>
            </a:endParaRPr>
          </a:p>
          <a:p>
            <a:pPr indent="0" lvl="0" marL="0" rtl="0" algn="l">
              <a:spcBef>
                <a:spcPts val="0"/>
              </a:spcBef>
              <a:spcAft>
                <a:spcPts val="0"/>
              </a:spcAft>
              <a:buNone/>
            </a:pPr>
            <a:r>
              <a:t/>
            </a:r>
            <a:endParaRPr>
              <a:latin typeface="Nunito"/>
              <a:ea typeface="Nunito"/>
              <a:cs typeface="Nunito"/>
              <a:sym typeface="Nunito"/>
            </a:endParaRPr>
          </a:p>
          <a:p>
            <a:pPr indent="0" lvl="0" marL="0" rtl="0" algn="l">
              <a:spcBef>
                <a:spcPts val="0"/>
              </a:spcBef>
              <a:spcAft>
                <a:spcPts val="0"/>
              </a:spcAft>
              <a:buNone/>
            </a:pPr>
            <a:r>
              <a:rPr lang="en">
                <a:latin typeface="Nunito"/>
                <a:ea typeface="Nunito"/>
                <a:cs typeface="Nunito"/>
                <a:sym typeface="Nunito"/>
              </a:rPr>
              <a:t>for real bro like how do you recover</a:t>
            </a:r>
            <a:endParaRPr>
              <a:latin typeface="Nunito"/>
              <a:ea typeface="Nunito"/>
              <a:cs typeface="Nunito"/>
              <a:sym typeface="Nunito"/>
            </a:endParaRPr>
          </a:p>
          <a:p>
            <a:pPr indent="0" lvl="0" marL="0" rtl="0" algn="l">
              <a:spcBef>
                <a:spcPts val="0"/>
              </a:spcBef>
              <a:spcAft>
                <a:spcPts val="0"/>
              </a:spcAft>
              <a:buNone/>
            </a:pPr>
            <a:r>
              <a:t/>
            </a:r>
            <a:endParaRPr>
              <a:latin typeface="Nunito"/>
              <a:ea typeface="Nunito"/>
              <a:cs typeface="Nunito"/>
              <a:sym typeface="Nunito"/>
            </a:endParaRPr>
          </a:p>
          <a:p>
            <a:pPr indent="0" lvl="0" marL="0" rtl="0" algn="l">
              <a:spcBef>
                <a:spcPts val="0"/>
              </a:spcBef>
              <a:spcAft>
                <a:spcPts val="0"/>
              </a:spcAft>
              <a:buNone/>
            </a:pPr>
            <a:r>
              <a:rPr lang="en">
                <a:latin typeface="Nunito"/>
                <a:ea typeface="Nunito"/>
                <a:cs typeface="Nunito"/>
                <a:sym typeface="Nunito"/>
              </a:rPr>
              <a:t>no like actually for reals</a:t>
            </a:r>
            <a:endParaRPr>
              <a:latin typeface="Nunito"/>
              <a:ea typeface="Nunito"/>
              <a:cs typeface="Nunito"/>
              <a:sym typeface="Nunito"/>
            </a:endParaRPr>
          </a:p>
          <a:p>
            <a:pPr indent="0" lvl="0" marL="0" rtl="0" algn="l">
              <a:spcBef>
                <a:spcPts val="0"/>
              </a:spcBef>
              <a:spcAft>
                <a:spcPts val="0"/>
              </a:spcAft>
              <a:buNone/>
            </a:pPr>
            <a:r>
              <a:t/>
            </a:r>
            <a:endParaRPr>
              <a:latin typeface="Nunito"/>
              <a:ea typeface="Nunito"/>
              <a:cs typeface="Nunito"/>
              <a:sym typeface="Nunito"/>
            </a:endParaRPr>
          </a:p>
          <a:p>
            <a:pPr indent="0" lvl="0" marL="0" rtl="0" algn="l">
              <a:spcBef>
                <a:spcPts val="0"/>
              </a:spcBef>
              <a:spcAft>
                <a:spcPts val="0"/>
              </a:spcAft>
              <a:buNone/>
            </a:pPr>
            <a:r>
              <a:rPr lang="en">
                <a:latin typeface="Nunito"/>
                <a:ea typeface="Nunito"/>
                <a:cs typeface="Nunito"/>
                <a:sym typeface="Nunito"/>
              </a:rPr>
              <a:t>he really thought he wasnt gonna die doing that like be for real</a:t>
            </a:r>
            <a:endParaRPr>
              <a:latin typeface="Nunito"/>
              <a:ea typeface="Nunito"/>
              <a:cs typeface="Nunito"/>
              <a:sym typeface="Nunito"/>
            </a:endParaRPr>
          </a:p>
          <a:p>
            <a:pPr indent="0" lvl="0" marL="0" rtl="0" algn="l">
              <a:spcBef>
                <a:spcPts val="0"/>
              </a:spcBef>
              <a:spcAft>
                <a:spcPts val="0"/>
              </a:spcAft>
              <a:buNone/>
            </a:pPr>
            <a:r>
              <a:t/>
            </a:r>
            <a:endParaRPr>
              <a:latin typeface="Nunito"/>
              <a:ea typeface="Nunito"/>
              <a:cs typeface="Nunito"/>
              <a:sym typeface="Nunito"/>
            </a:endParaRPr>
          </a:p>
          <a:p>
            <a:pPr indent="0" lvl="0" marL="0" rtl="0" algn="l">
              <a:spcBef>
                <a:spcPts val="0"/>
              </a:spcBef>
              <a:spcAft>
                <a:spcPts val="0"/>
              </a:spcAft>
              <a:buNone/>
            </a:pPr>
            <a:r>
              <a:rPr lang="en">
                <a:latin typeface="Nunito"/>
                <a:ea typeface="Nunito"/>
                <a:cs typeface="Nunito"/>
                <a:sym typeface="Nunito"/>
              </a:rPr>
              <a:t>like bro he actually thought I was gonna go through with it like be for real</a:t>
            </a:r>
            <a:endParaRPr>
              <a:latin typeface="Nunito"/>
              <a:ea typeface="Nunito"/>
              <a:cs typeface="Nunito"/>
              <a:sym typeface="Nunito"/>
            </a:endParaRPr>
          </a:p>
          <a:p>
            <a:pPr indent="0" lvl="0" marL="0" rtl="0" algn="l">
              <a:spcBef>
                <a:spcPts val="0"/>
              </a:spcBef>
              <a:spcAft>
                <a:spcPts val="0"/>
              </a:spcAft>
              <a:buNone/>
            </a:pPr>
            <a:r>
              <a:t/>
            </a:r>
            <a:endParaRPr>
              <a:latin typeface="Roboto"/>
              <a:ea typeface="Roboto"/>
              <a:cs typeface="Roboto"/>
              <a:sym typeface="Roboto"/>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sp>
        <p:nvSpPr>
          <p:cNvPr id="469" name="Google Shape;469;p51"/>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Text Prediction on your phones!</a:t>
            </a:r>
            <a:endParaRPr>
              <a:solidFill>
                <a:srgbClr val="25326F"/>
              </a:solidFill>
              <a:latin typeface="Francois One"/>
              <a:ea typeface="Francois One"/>
              <a:cs typeface="Francois One"/>
              <a:sym typeface="Francois One"/>
            </a:endParaRPr>
          </a:p>
        </p:txBody>
      </p:sp>
      <p:sp>
        <p:nvSpPr>
          <p:cNvPr id="470" name="Google Shape;470;p51"/>
          <p:cNvSpPr txBox="1"/>
          <p:nvPr>
            <p:ph idx="1" type="body"/>
          </p:nvPr>
        </p:nvSpPr>
        <p:spPr>
          <a:xfrm>
            <a:off x="399000" y="4465225"/>
            <a:ext cx="7464000" cy="4833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a:t>Let’s imagine you’ve typed the above types of messages…</a:t>
            </a:r>
            <a:endParaRPr/>
          </a:p>
        </p:txBody>
      </p:sp>
      <p:sp>
        <p:nvSpPr>
          <p:cNvPr id="471" name="Google Shape;471;p51"/>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472" name="Google Shape;472;p51"/>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pSp>
        <p:nvGrpSpPr>
          <p:cNvPr id="473" name="Google Shape;473;p51"/>
          <p:cNvGrpSpPr/>
          <p:nvPr/>
        </p:nvGrpSpPr>
        <p:grpSpPr>
          <a:xfrm>
            <a:off x="719050" y="1148175"/>
            <a:ext cx="3613200" cy="3141650"/>
            <a:chOff x="2389975" y="1082950"/>
            <a:chExt cx="3613200" cy="3141650"/>
          </a:xfrm>
        </p:grpSpPr>
        <p:pic>
          <p:nvPicPr>
            <p:cNvPr id="474" name="Google Shape;474;p51"/>
            <p:cNvPicPr preferRelativeResize="0"/>
            <p:nvPr/>
          </p:nvPicPr>
          <p:blipFill>
            <a:blip r:embed="rId3">
              <a:alphaModFix/>
            </a:blip>
            <a:stretch>
              <a:fillRect/>
            </a:stretch>
          </p:blipFill>
          <p:spPr>
            <a:xfrm>
              <a:off x="2389975" y="1082950"/>
              <a:ext cx="3613200" cy="3141650"/>
            </a:xfrm>
            <a:prstGeom prst="rect">
              <a:avLst/>
            </a:prstGeom>
            <a:noFill/>
            <a:ln cap="flat" cmpd="sng" w="9525">
              <a:solidFill>
                <a:schemeClr val="accent2"/>
              </a:solidFill>
              <a:prstDash val="solid"/>
              <a:round/>
              <a:headEnd len="sm" w="sm" type="none"/>
              <a:tailEnd len="sm" w="sm" type="none"/>
            </a:ln>
          </p:spPr>
        </p:pic>
        <p:sp>
          <p:nvSpPr>
            <p:cNvPr id="475" name="Google Shape;475;p51"/>
            <p:cNvSpPr/>
            <p:nvPr/>
          </p:nvSpPr>
          <p:spPr>
            <a:xfrm>
              <a:off x="2508800" y="3000350"/>
              <a:ext cx="1540200" cy="218100"/>
            </a:xfrm>
            <a:prstGeom prst="ellipse">
              <a:avLst/>
            </a:prstGeom>
            <a:no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51"/>
            <p:cNvSpPr/>
            <p:nvPr/>
          </p:nvSpPr>
          <p:spPr>
            <a:xfrm>
              <a:off x="3344075" y="2840450"/>
              <a:ext cx="378000" cy="159900"/>
            </a:xfrm>
            <a:prstGeom prst="ellipse">
              <a:avLst/>
            </a:prstGeom>
            <a:solidFill>
              <a:srgbClr val="CFE2F3"/>
            </a:solidFill>
            <a:ln cap="flat" cmpd="sng" w="9525">
              <a:solidFill>
                <a:schemeClr val="accent2"/>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51"/>
            <p:cNvSpPr/>
            <p:nvPr/>
          </p:nvSpPr>
          <p:spPr>
            <a:xfrm>
              <a:off x="4274000" y="3000350"/>
              <a:ext cx="1656600" cy="218100"/>
            </a:xfrm>
            <a:prstGeom prst="ellipse">
              <a:avLst/>
            </a:prstGeom>
            <a:no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51"/>
            <p:cNvSpPr/>
            <p:nvPr/>
          </p:nvSpPr>
          <p:spPr>
            <a:xfrm>
              <a:off x="4702425" y="2491800"/>
              <a:ext cx="378000" cy="159900"/>
            </a:xfrm>
            <a:prstGeom prst="ellipse">
              <a:avLst/>
            </a:prstGeom>
            <a:solidFill>
              <a:srgbClr val="CFE2F3"/>
            </a:solidFill>
            <a:ln cap="flat" cmpd="sng" w="9525">
              <a:solidFill>
                <a:schemeClr val="accent2"/>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79" name="Google Shape;479;p51"/>
          <p:cNvSpPr txBox="1"/>
          <p:nvPr/>
        </p:nvSpPr>
        <p:spPr>
          <a:xfrm>
            <a:off x="4562850" y="1148175"/>
            <a:ext cx="4305900" cy="32016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Nunito"/>
                <a:ea typeface="Nunito"/>
                <a:cs typeface="Nunito"/>
                <a:sym typeface="Nunito"/>
              </a:rPr>
              <a:t>for real bro it was like so embarrassing</a:t>
            </a:r>
            <a:endParaRPr>
              <a:latin typeface="Nunito"/>
              <a:ea typeface="Nunito"/>
              <a:cs typeface="Nunito"/>
              <a:sym typeface="Nunito"/>
            </a:endParaRPr>
          </a:p>
          <a:p>
            <a:pPr indent="0" lvl="0" marL="0" rtl="0" algn="l">
              <a:spcBef>
                <a:spcPts val="0"/>
              </a:spcBef>
              <a:spcAft>
                <a:spcPts val="0"/>
              </a:spcAft>
              <a:buNone/>
            </a:pPr>
            <a:r>
              <a:t/>
            </a:r>
            <a:endParaRPr>
              <a:latin typeface="Nunito"/>
              <a:ea typeface="Nunito"/>
              <a:cs typeface="Nunito"/>
              <a:sym typeface="Nunito"/>
            </a:endParaRPr>
          </a:p>
          <a:p>
            <a:pPr indent="0" lvl="0" marL="0" rtl="0" algn="l">
              <a:spcBef>
                <a:spcPts val="0"/>
              </a:spcBef>
              <a:spcAft>
                <a:spcPts val="0"/>
              </a:spcAft>
              <a:buNone/>
            </a:pPr>
            <a:r>
              <a:rPr lang="en">
                <a:latin typeface="Nunito"/>
                <a:ea typeface="Nunito"/>
                <a:cs typeface="Nunito"/>
                <a:sym typeface="Nunito"/>
              </a:rPr>
              <a:t>he thought he ate that up for real</a:t>
            </a:r>
            <a:endParaRPr>
              <a:latin typeface="Nunito"/>
              <a:ea typeface="Nunito"/>
              <a:cs typeface="Nunito"/>
              <a:sym typeface="Nunito"/>
            </a:endParaRPr>
          </a:p>
          <a:p>
            <a:pPr indent="0" lvl="0" marL="0" rtl="0" algn="l">
              <a:spcBef>
                <a:spcPts val="0"/>
              </a:spcBef>
              <a:spcAft>
                <a:spcPts val="0"/>
              </a:spcAft>
              <a:buNone/>
            </a:pPr>
            <a:r>
              <a:t/>
            </a:r>
            <a:endParaRPr>
              <a:latin typeface="Nunito"/>
              <a:ea typeface="Nunito"/>
              <a:cs typeface="Nunito"/>
              <a:sym typeface="Nunito"/>
            </a:endParaRPr>
          </a:p>
          <a:p>
            <a:pPr indent="0" lvl="0" marL="0" rtl="0" algn="l">
              <a:spcBef>
                <a:spcPts val="0"/>
              </a:spcBef>
              <a:spcAft>
                <a:spcPts val="0"/>
              </a:spcAft>
              <a:buNone/>
            </a:pPr>
            <a:r>
              <a:rPr lang="en">
                <a:latin typeface="Nunito"/>
                <a:ea typeface="Nunito"/>
                <a:cs typeface="Nunito"/>
                <a:sym typeface="Nunito"/>
              </a:rPr>
              <a:t>for real bro like how do you recover</a:t>
            </a:r>
            <a:endParaRPr>
              <a:latin typeface="Nunito"/>
              <a:ea typeface="Nunito"/>
              <a:cs typeface="Nunito"/>
              <a:sym typeface="Nunito"/>
            </a:endParaRPr>
          </a:p>
          <a:p>
            <a:pPr indent="0" lvl="0" marL="0" rtl="0" algn="l">
              <a:spcBef>
                <a:spcPts val="0"/>
              </a:spcBef>
              <a:spcAft>
                <a:spcPts val="0"/>
              </a:spcAft>
              <a:buNone/>
            </a:pPr>
            <a:r>
              <a:t/>
            </a:r>
            <a:endParaRPr>
              <a:latin typeface="Nunito"/>
              <a:ea typeface="Nunito"/>
              <a:cs typeface="Nunito"/>
              <a:sym typeface="Nunito"/>
            </a:endParaRPr>
          </a:p>
          <a:p>
            <a:pPr indent="0" lvl="0" marL="0" rtl="0" algn="l">
              <a:spcBef>
                <a:spcPts val="0"/>
              </a:spcBef>
              <a:spcAft>
                <a:spcPts val="0"/>
              </a:spcAft>
              <a:buNone/>
            </a:pPr>
            <a:r>
              <a:rPr lang="en">
                <a:latin typeface="Nunito"/>
                <a:ea typeface="Nunito"/>
                <a:cs typeface="Nunito"/>
                <a:sym typeface="Nunito"/>
              </a:rPr>
              <a:t>no like actually for reals</a:t>
            </a:r>
            <a:endParaRPr>
              <a:latin typeface="Nunito"/>
              <a:ea typeface="Nunito"/>
              <a:cs typeface="Nunito"/>
              <a:sym typeface="Nunito"/>
            </a:endParaRPr>
          </a:p>
          <a:p>
            <a:pPr indent="0" lvl="0" marL="0" rtl="0" algn="l">
              <a:spcBef>
                <a:spcPts val="0"/>
              </a:spcBef>
              <a:spcAft>
                <a:spcPts val="0"/>
              </a:spcAft>
              <a:buNone/>
            </a:pPr>
            <a:r>
              <a:t/>
            </a:r>
            <a:endParaRPr>
              <a:latin typeface="Nunito"/>
              <a:ea typeface="Nunito"/>
              <a:cs typeface="Nunito"/>
              <a:sym typeface="Nunito"/>
            </a:endParaRPr>
          </a:p>
          <a:p>
            <a:pPr indent="0" lvl="0" marL="0" rtl="0" algn="l">
              <a:spcBef>
                <a:spcPts val="0"/>
              </a:spcBef>
              <a:spcAft>
                <a:spcPts val="0"/>
              </a:spcAft>
              <a:buNone/>
            </a:pPr>
            <a:r>
              <a:rPr lang="en">
                <a:latin typeface="Nunito"/>
                <a:ea typeface="Nunito"/>
                <a:cs typeface="Nunito"/>
                <a:sym typeface="Nunito"/>
              </a:rPr>
              <a:t>he really thought he wasnt gonna die doing that like be for real</a:t>
            </a:r>
            <a:endParaRPr>
              <a:latin typeface="Nunito"/>
              <a:ea typeface="Nunito"/>
              <a:cs typeface="Nunito"/>
              <a:sym typeface="Nunito"/>
            </a:endParaRPr>
          </a:p>
          <a:p>
            <a:pPr indent="0" lvl="0" marL="0" rtl="0" algn="l">
              <a:spcBef>
                <a:spcPts val="0"/>
              </a:spcBef>
              <a:spcAft>
                <a:spcPts val="0"/>
              </a:spcAft>
              <a:buNone/>
            </a:pPr>
            <a:r>
              <a:t/>
            </a:r>
            <a:endParaRPr>
              <a:latin typeface="Nunito"/>
              <a:ea typeface="Nunito"/>
              <a:cs typeface="Nunito"/>
              <a:sym typeface="Nunito"/>
            </a:endParaRPr>
          </a:p>
          <a:p>
            <a:pPr indent="0" lvl="0" marL="0" rtl="0" algn="l">
              <a:spcBef>
                <a:spcPts val="0"/>
              </a:spcBef>
              <a:spcAft>
                <a:spcPts val="0"/>
              </a:spcAft>
              <a:buNone/>
            </a:pPr>
            <a:r>
              <a:rPr lang="en">
                <a:latin typeface="Nunito"/>
                <a:ea typeface="Nunito"/>
                <a:cs typeface="Nunito"/>
                <a:sym typeface="Nunito"/>
              </a:rPr>
              <a:t>like bro he actually thought I was gonna go through with it like be for real</a:t>
            </a:r>
            <a:endParaRPr>
              <a:latin typeface="Nunito"/>
              <a:ea typeface="Nunito"/>
              <a:cs typeface="Nunito"/>
              <a:sym typeface="Nunito"/>
            </a:endParaRPr>
          </a:p>
          <a:p>
            <a:pPr indent="0" lvl="0" marL="0" rtl="0" algn="l">
              <a:spcBef>
                <a:spcPts val="0"/>
              </a:spcBef>
              <a:spcAft>
                <a:spcPts val="0"/>
              </a:spcAft>
              <a:buNone/>
            </a:pPr>
            <a:r>
              <a:t/>
            </a:r>
            <a:endParaRPr>
              <a:latin typeface="Roboto"/>
              <a:ea typeface="Roboto"/>
              <a:cs typeface="Roboto"/>
              <a:sym typeface="Roboto"/>
            </a:endParaRPr>
          </a:p>
        </p:txBody>
      </p:sp>
      <p:sp>
        <p:nvSpPr>
          <p:cNvPr id="480" name="Google Shape;480;p51"/>
          <p:cNvSpPr/>
          <p:nvPr/>
        </p:nvSpPr>
        <p:spPr>
          <a:xfrm>
            <a:off x="1330575" y="1452750"/>
            <a:ext cx="2604000" cy="1438500"/>
          </a:xfrm>
          <a:prstGeom prst="roundRect">
            <a:avLst>
              <a:gd fmla="val 16667" name="adj"/>
            </a:avLst>
          </a:prstGeom>
          <a:solidFill>
            <a:srgbClr val="FFFFFF"/>
          </a:solidFill>
          <a:ln cap="flat" cmpd="sng" w="19050">
            <a:solidFill>
              <a:srgbClr val="30DDA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595959"/>
                </a:solidFill>
                <a:latin typeface="Inter"/>
                <a:ea typeface="Inter"/>
                <a:cs typeface="Inter"/>
                <a:sym typeface="Inter"/>
              </a:rPr>
              <a:t>We’re going to look for pairs of words (bigrams)</a:t>
            </a:r>
            <a:endParaRPr>
              <a:solidFill>
                <a:srgbClr val="595959"/>
              </a:solidFill>
              <a:latin typeface="Inter"/>
              <a:ea typeface="Inter"/>
              <a:cs typeface="Inter"/>
              <a:sym typeface="Inter"/>
            </a:endParaRPr>
          </a:p>
          <a:p>
            <a:pPr indent="0" lvl="0" marL="0" rtl="0" algn="l">
              <a:spcBef>
                <a:spcPts val="0"/>
              </a:spcBef>
              <a:spcAft>
                <a:spcPts val="0"/>
              </a:spcAft>
              <a:buNone/>
            </a:pPr>
            <a:r>
              <a:t/>
            </a:r>
            <a:endParaRPr>
              <a:solidFill>
                <a:srgbClr val="595959"/>
              </a:solidFill>
              <a:latin typeface="Roboto"/>
              <a:ea typeface="Roboto"/>
              <a:cs typeface="Roboto"/>
              <a:sym typeface="Roboto"/>
            </a:endParaRPr>
          </a:p>
          <a:p>
            <a:pPr indent="0" lvl="0" marL="0" rtl="0" algn="l">
              <a:spcBef>
                <a:spcPts val="0"/>
              </a:spcBef>
              <a:spcAft>
                <a:spcPts val="0"/>
              </a:spcAft>
              <a:buNone/>
            </a:pPr>
            <a:r>
              <a:rPr lang="en">
                <a:solidFill>
                  <a:schemeClr val="lt1"/>
                </a:solidFill>
                <a:latin typeface="Roboto"/>
                <a:ea typeface="Roboto"/>
                <a:cs typeface="Roboto"/>
                <a:sym typeface="Roboto"/>
              </a:rPr>
              <a:t>Let’s start with pairs of words starting with the word “for”</a:t>
            </a:r>
            <a:endParaRPr>
              <a:solidFill>
                <a:schemeClr val="lt1"/>
              </a:solidFill>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6"/>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86" name="Google Shape;86;p16"/>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87" name="Google Shape;87;p16"/>
          <p:cNvSpPr txBox="1"/>
          <p:nvPr/>
        </p:nvSpPr>
        <p:spPr>
          <a:xfrm>
            <a:off x="311700" y="326837"/>
            <a:ext cx="85206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800">
                <a:solidFill>
                  <a:srgbClr val="0D4247"/>
                </a:solidFill>
                <a:latin typeface="Space Grotesk"/>
                <a:ea typeface="Space Grotesk"/>
                <a:cs typeface="Space Grotesk"/>
                <a:sym typeface="Space Grotesk"/>
              </a:rPr>
              <a:t>Examples of AI </a:t>
            </a:r>
            <a:endParaRPr b="1" sz="2800">
              <a:solidFill>
                <a:srgbClr val="25326F"/>
              </a:solidFill>
              <a:latin typeface="Francois One"/>
              <a:ea typeface="Francois One"/>
              <a:cs typeface="Francois One"/>
              <a:sym typeface="Francois One"/>
            </a:endParaRPr>
          </a:p>
        </p:txBody>
      </p:sp>
      <p:grpSp>
        <p:nvGrpSpPr>
          <p:cNvPr id="88" name="Google Shape;88;p16"/>
          <p:cNvGrpSpPr/>
          <p:nvPr/>
        </p:nvGrpSpPr>
        <p:grpSpPr>
          <a:xfrm>
            <a:off x="3198875" y="2898724"/>
            <a:ext cx="4731501" cy="1827226"/>
            <a:chOff x="4618275" y="2890524"/>
            <a:chExt cx="4731501" cy="1827226"/>
          </a:xfrm>
        </p:grpSpPr>
        <p:pic>
          <p:nvPicPr>
            <p:cNvPr id="89" name="Google Shape;89;p16" title="1280px-BMW_Leipzig_MEDIA_050719_Download_Karosseriebau_max.jpg"/>
            <p:cNvPicPr preferRelativeResize="0"/>
            <p:nvPr/>
          </p:nvPicPr>
          <p:blipFill rotWithShape="1">
            <a:blip r:embed="rId3">
              <a:alphaModFix/>
            </a:blip>
            <a:srcRect b="0" l="0" r="0" t="7970"/>
            <a:stretch/>
          </p:blipFill>
          <p:spPr>
            <a:xfrm>
              <a:off x="4618275" y="2890524"/>
              <a:ext cx="2914749" cy="1827225"/>
            </a:xfrm>
            <a:prstGeom prst="rect">
              <a:avLst/>
            </a:prstGeom>
            <a:noFill/>
            <a:ln>
              <a:noFill/>
            </a:ln>
          </p:spPr>
        </p:pic>
        <p:sp>
          <p:nvSpPr>
            <p:cNvPr id="90" name="Google Shape;90;p16"/>
            <p:cNvSpPr txBox="1"/>
            <p:nvPr/>
          </p:nvSpPr>
          <p:spPr>
            <a:xfrm>
              <a:off x="7536276" y="4209850"/>
              <a:ext cx="18135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00">
                  <a:solidFill>
                    <a:srgbClr val="1A1511"/>
                  </a:solidFill>
                  <a:latin typeface="Inter"/>
                  <a:ea typeface="Inter"/>
                  <a:cs typeface="Inter"/>
                  <a:sym typeface="Inter"/>
                </a:rPr>
                <a:t>Author: BMW Werk Leipzig, Source: </a:t>
              </a:r>
              <a:r>
                <a:rPr lang="en" sz="700" u="sng">
                  <a:solidFill>
                    <a:srgbClr val="12838D"/>
                  </a:solidFill>
                  <a:latin typeface="Inter"/>
                  <a:ea typeface="Inter"/>
                  <a:cs typeface="Inter"/>
                  <a:sym typeface="Inter"/>
                  <a:hlinkClick r:id="rId4">
                    <a:extLst>
                      <a:ext uri="{A12FA001-AC4F-418D-AE19-62706E023703}">
                        <ahyp:hlinkClr val="tx"/>
                      </a:ext>
                    </a:extLst>
                  </a:hlinkClick>
                </a:rPr>
                <a:t>Wikimedia Commons</a:t>
              </a:r>
              <a:r>
                <a:rPr lang="en" sz="700">
                  <a:solidFill>
                    <a:srgbClr val="1A1511"/>
                  </a:solidFill>
                  <a:latin typeface="Inter"/>
                  <a:ea typeface="Inter"/>
                  <a:cs typeface="Inter"/>
                  <a:sym typeface="Inter"/>
                </a:rPr>
                <a:t> Licensed under the </a:t>
              </a:r>
              <a:r>
                <a:rPr lang="en" sz="700" u="sng">
                  <a:solidFill>
                    <a:srgbClr val="12838D"/>
                  </a:solidFill>
                  <a:latin typeface="Inter"/>
                  <a:ea typeface="Inter"/>
                  <a:cs typeface="Inter"/>
                  <a:sym typeface="Inter"/>
                  <a:hlinkClick r:id="rId5">
                    <a:extLst>
                      <a:ext uri="{A12FA001-AC4F-418D-AE19-62706E023703}">
                        <ahyp:hlinkClr val="tx"/>
                      </a:ext>
                    </a:extLst>
                  </a:hlinkClick>
                </a:rPr>
                <a:t>CC A-S A 2.0 Germany </a:t>
              </a:r>
              <a:r>
                <a:rPr lang="en" sz="700">
                  <a:solidFill>
                    <a:srgbClr val="1A1511"/>
                  </a:solidFill>
                  <a:latin typeface="Inter"/>
                  <a:ea typeface="Inter"/>
                  <a:cs typeface="Inter"/>
                  <a:sym typeface="Inter"/>
                </a:rPr>
                <a:t>license.</a:t>
              </a:r>
              <a:endParaRPr sz="700">
                <a:solidFill>
                  <a:srgbClr val="1A1511"/>
                </a:solidFill>
                <a:latin typeface="Inter"/>
                <a:ea typeface="Inter"/>
                <a:cs typeface="Inter"/>
                <a:sym typeface="Inter"/>
              </a:endParaRPr>
            </a:p>
          </p:txBody>
        </p:sp>
      </p:grpSp>
      <p:grpSp>
        <p:nvGrpSpPr>
          <p:cNvPr id="91" name="Google Shape;91;p16"/>
          <p:cNvGrpSpPr/>
          <p:nvPr/>
        </p:nvGrpSpPr>
        <p:grpSpPr>
          <a:xfrm>
            <a:off x="3187800" y="958075"/>
            <a:ext cx="4908747" cy="1827225"/>
            <a:chOff x="4618275" y="-40825"/>
            <a:chExt cx="4908747" cy="1827225"/>
          </a:xfrm>
        </p:grpSpPr>
        <p:pic>
          <p:nvPicPr>
            <p:cNvPr id="92" name="Google Shape;92;p16" title="EROS_PENS (1).jpg"/>
            <p:cNvPicPr preferRelativeResize="0"/>
            <p:nvPr/>
          </p:nvPicPr>
          <p:blipFill rotWithShape="1">
            <a:blip r:embed="rId6">
              <a:alphaModFix/>
            </a:blip>
            <a:srcRect b="7970" l="0" r="0" t="0"/>
            <a:stretch/>
          </p:blipFill>
          <p:spPr>
            <a:xfrm>
              <a:off x="4618275" y="-40825"/>
              <a:ext cx="2919750" cy="1827225"/>
            </a:xfrm>
            <a:prstGeom prst="rect">
              <a:avLst/>
            </a:prstGeom>
            <a:noFill/>
            <a:ln>
              <a:noFill/>
            </a:ln>
          </p:spPr>
        </p:pic>
        <p:sp>
          <p:nvSpPr>
            <p:cNvPr id="93" name="Google Shape;93;p16"/>
            <p:cNvSpPr txBox="1"/>
            <p:nvPr/>
          </p:nvSpPr>
          <p:spPr>
            <a:xfrm>
              <a:off x="7551222" y="1170800"/>
              <a:ext cx="19758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00">
                  <a:solidFill>
                    <a:srgbClr val="1A1511"/>
                  </a:solidFill>
                  <a:latin typeface="Inter"/>
                  <a:ea typeface="Inter"/>
                  <a:cs typeface="Inter"/>
                  <a:sym typeface="Inter"/>
                </a:rPr>
                <a:t>Author: </a:t>
              </a:r>
              <a:r>
                <a:rPr lang="en" sz="700">
                  <a:solidFill>
                    <a:srgbClr val="202122"/>
                  </a:solidFill>
                  <a:highlight>
                    <a:srgbClr val="F8F9FA"/>
                  </a:highlight>
                  <a:latin typeface="Inter"/>
                  <a:ea typeface="Inter"/>
                  <a:cs typeface="Inter"/>
                  <a:sym typeface="Inter"/>
                </a:rPr>
                <a:t>Politeknik Elektronika Negeri Surabaya</a:t>
              </a:r>
              <a:r>
                <a:rPr lang="en" sz="700">
                  <a:solidFill>
                    <a:srgbClr val="1A1511"/>
                  </a:solidFill>
                  <a:latin typeface="Inter"/>
                  <a:ea typeface="Inter"/>
                  <a:cs typeface="Inter"/>
                  <a:sym typeface="Inter"/>
                </a:rPr>
                <a:t>, Source: </a:t>
              </a:r>
              <a:r>
                <a:rPr lang="en" sz="700" u="sng">
                  <a:solidFill>
                    <a:srgbClr val="12838D"/>
                  </a:solidFill>
                  <a:latin typeface="Inter"/>
                  <a:ea typeface="Inter"/>
                  <a:cs typeface="Inter"/>
                  <a:sym typeface="Inter"/>
                  <a:hlinkClick r:id="rId7">
                    <a:extLst>
                      <a:ext uri="{A12FA001-AC4F-418D-AE19-62706E023703}">
                        <ahyp:hlinkClr val="tx"/>
                      </a:ext>
                    </a:extLst>
                  </a:hlinkClick>
                </a:rPr>
                <a:t>Wikimedia Commons</a:t>
              </a:r>
              <a:r>
                <a:rPr lang="en" sz="700">
                  <a:solidFill>
                    <a:srgbClr val="1A1511"/>
                  </a:solidFill>
                  <a:latin typeface="Inter"/>
                  <a:ea typeface="Inter"/>
                  <a:cs typeface="Inter"/>
                  <a:sym typeface="Inter"/>
                </a:rPr>
                <a:t> Licensed under the </a:t>
              </a:r>
              <a:r>
                <a:rPr lang="en" sz="700" u="sng">
                  <a:solidFill>
                    <a:srgbClr val="12838D"/>
                  </a:solidFill>
                  <a:latin typeface="Inter"/>
                  <a:ea typeface="Inter"/>
                  <a:cs typeface="Inter"/>
                  <a:sym typeface="Inter"/>
                  <a:hlinkClick r:id="rId8">
                    <a:extLst>
                      <a:ext uri="{A12FA001-AC4F-418D-AE19-62706E023703}">
                        <ahyp:hlinkClr val="tx"/>
                      </a:ext>
                    </a:extLst>
                  </a:hlinkClick>
                </a:rPr>
                <a:t>CC A-S A 4.0 International</a:t>
              </a:r>
              <a:r>
                <a:rPr lang="en" sz="700">
                  <a:solidFill>
                    <a:srgbClr val="1A1511"/>
                  </a:solidFill>
                  <a:latin typeface="Inter"/>
                  <a:ea typeface="Inter"/>
                  <a:cs typeface="Inter"/>
                  <a:sym typeface="Inter"/>
                </a:rPr>
                <a:t> license.</a:t>
              </a:r>
              <a:endParaRPr sz="700">
                <a:solidFill>
                  <a:srgbClr val="1A1511"/>
                </a:solidFill>
                <a:latin typeface="Inter"/>
                <a:ea typeface="Inter"/>
                <a:cs typeface="Inter"/>
                <a:sym typeface="Inter"/>
              </a:endParaRPr>
            </a:p>
          </p:txBody>
        </p:sp>
      </p:grpSp>
      <p:grpSp>
        <p:nvGrpSpPr>
          <p:cNvPr id="94" name="Google Shape;94;p16"/>
          <p:cNvGrpSpPr/>
          <p:nvPr/>
        </p:nvGrpSpPr>
        <p:grpSpPr>
          <a:xfrm>
            <a:off x="311700" y="958076"/>
            <a:ext cx="2876100" cy="4266449"/>
            <a:chOff x="311700" y="1304888"/>
            <a:chExt cx="2876100" cy="4266449"/>
          </a:xfrm>
        </p:grpSpPr>
        <p:sp>
          <p:nvSpPr>
            <p:cNvPr id="95" name="Google Shape;95;p16"/>
            <p:cNvSpPr txBox="1"/>
            <p:nvPr/>
          </p:nvSpPr>
          <p:spPr>
            <a:xfrm>
              <a:off x="311700" y="5063437"/>
              <a:ext cx="28761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00">
                  <a:solidFill>
                    <a:srgbClr val="1A1511"/>
                  </a:solidFill>
                  <a:latin typeface="Inter"/>
                  <a:ea typeface="Inter"/>
                  <a:cs typeface="Inter"/>
                  <a:sym typeface="Inter"/>
                </a:rPr>
                <a:t>Author: </a:t>
              </a:r>
              <a:r>
                <a:rPr lang="en" sz="700">
                  <a:solidFill>
                    <a:srgbClr val="202122"/>
                  </a:solidFill>
                  <a:highlight>
                    <a:srgbClr val="F8F9FA"/>
                  </a:highlight>
                  <a:latin typeface="Inter"/>
                  <a:ea typeface="Inter"/>
                  <a:cs typeface="Inter"/>
                  <a:sym typeface="Inter"/>
                </a:rPr>
                <a:t>Politeknik Elektronika Negeri Surabaya</a:t>
              </a:r>
              <a:r>
                <a:rPr lang="en" sz="700">
                  <a:solidFill>
                    <a:srgbClr val="1A1511"/>
                  </a:solidFill>
                  <a:latin typeface="Inter"/>
                  <a:ea typeface="Inter"/>
                  <a:cs typeface="Inter"/>
                  <a:sym typeface="Inter"/>
                </a:rPr>
                <a:t>, Source: </a:t>
              </a:r>
              <a:r>
                <a:rPr lang="en" sz="700" u="sng">
                  <a:solidFill>
                    <a:srgbClr val="12838D"/>
                  </a:solidFill>
                  <a:latin typeface="Inter"/>
                  <a:ea typeface="Inter"/>
                  <a:cs typeface="Inter"/>
                  <a:sym typeface="Inter"/>
                  <a:hlinkClick r:id="rId9">
                    <a:extLst>
                      <a:ext uri="{A12FA001-AC4F-418D-AE19-62706E023703}">
                        <ahyp:hlinkClr val="tx"/>
                      </a:ext>
                    </a:extLst>
                  </a:hlinkClick>
                </a:rPr>
                <a:t>Wikimedia Commons</a:t>
              </a:r>
              <a:r>
                <a:rPr lang="en" sz="700">
                  <a:solidFill>
                    <a:srgbClr val="1A1511"/>
                  </a:solidFill>
                  <a:latin typeface="Inter"/>
                  <a:ea typeface="Inter"/>
                  <a:cs typeface="Inter"/>
                  <a:sym typeface="Inter"/>
                </a:rPr>
                <a:t> Licensed under the </a:t>
              </a:r>
              <a:r>
                <a:rPr lang="en" sz="700" u="sng">
                  <a:solidFill>
                    <a:srgbClr val="12838D"/>
                  </a:solidFill>
                  <a:latin typeface="Inter"/>
                  <a:ea typeface="Inter"/>
                  <a:cs typeface="Inter"/>
                  <a:sym typeface="Inter"/>
                  <a:hlinkClick r:id="rId10">
                    <a:extLst>
                      <a:ext uri="{A12FA001-AC4F-418D-AE19-62706E023703}">
                        <ahyp:hlinkClr val="tx"/>
                      </a:ext>
                    </a:extLst>
                  </a:hlinkClick>
                </a:rPr>
                <a:t>CC A-S A 4.0 International</a:t>
              </a:r>
              <a:r>
                <a:rPr lang="en" sz="700">
                  <a:solidFill>
                    <a:srgbClr val="1A1511"/>
                  </a:solidFill>
                  <a:latin typeface="Inter"/>
                  <a:ea typeface="Inter"/>
                  <a:cs typeface="Inter"/>
                  <a:sym typeface="Inter"/>
                </a:rPr>
                <a:t> license.</a:t>
              </a:r>
              <a:endParaRPr sz="700">
                <a:solidFill>
                  <a:srgbClr val="1A1511"/>
                </a:solidFill>
                <a:latin typeface="Inter"/>
                <a:ea typeface="Inter"/>
                <a:cs typeface="Inter"/>
                <a:sym typeface="Inter"/>
              </a:endParaRPr>
            </a:p>
          </p:txBody>
        </p:sp>
        <p:pic>
          <p:nvPicPr>
            <p:cNvPr id="96" name="Google Shape;96;p16" title="1920px-IRobot_Roomba_i7+.jpg"/>
            <p:cNvPicPr preferRelativeResize="0"/>
            <p:nvPr/>
          </p:nvPicPr>
          <p:blipFill>
            <a:blip r:embed="rId11">
              <a:alphaModFix/>
            </a:blip>
            <a:stretch>
              <a:fillRect/>
            </a:stretch>
          </p:blipFill>
          <p:spPr>
            <a:xfrm>
              <a:off x="421325" y="1304888"/>
              <a:ext cx="2508749" cy="3758551"/>
            </a:xfrm>
            <a:prstGeom prst="rect">
              <a:avLst/>
            </a:prstGeom>
            <a:noFill/>
            <a:ln>
              <a:noFill/>
            </a:ln>
          </p:spPr>
        </p:pic>
      </p:gr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sp>
        <p:nvSpPr>
          <p:cNvPr id="485" name="Google Shape;485;p52"/>
          <p:cNvSpPr/>
          <p:nvPr/>
        </p:nvSpPr>
        <p:spPr>
          <a:xfrm>
            <a:off x="5217225" y="2656200"/>
            <a:ext cx="3862500" cy="2436000"/>
          </a:xfrm>
          <a:prstGeom prst="rect">
            <a:avLst/>
          </a:prstGeom>
          <a:noFill/>
          <a:ln cap="flat" cmpd="sng" w="9525">
            <a:solidFill>
              <a:srgbClr val="9E9E9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sp>
        <p:nvSpPr>
          <p:cNvPr id="486" name="Google Shape;486;p52"/>
          <p:cNvSpPr/>
          <p:nvPr/>
        </p:nvSpPr>
        <p:spPr>
          <a:xfrm>
            <a:off x="5217225" y="104600"/>
            <a:ext cx="3862500" cy="2501700"/>
          </a:xfrm>
          <a:prstGeom prst="rect">
            <a:avLst/>
          </a:prstGeom>
          <a:noFill/>
          <a:ln cap="flat" cmpd="sng" w="9525">
            <a:solidFill>
              <a:srgbClr val="9E9E9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sp>
        <p:nvSpPr>
          <p:cNvPr id="487" name="Google Shape;487;p52"/>
          <p:cNvSpPr/>
          <p:nvPr/>
        </p:nvSpPr>
        <p:spPr>
          <a:xfrm>
            <a:off x="344100" y="4176275"/>
            <a:ext cx="3963900" cy="915900"/>
          </a:xfrm>
          <a:prstGeom prst="rect">
            <a:avLst/>
          </a:prstGeom>
          <a:noFill/>
          <a:ln cap="flat" cmpd="sng" w="9525">
            <a:solidFill>
              <a:srgbClr val="9E9E9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sp>
        <p:nvSpPr>
          <p:cNvPr id="488" name="Google Shape;488;p52"/>
          <p:cNvSpPr/>
          <p:nvPr/>
        </p:nvSpPr>
        <p:spPr>
          <a:xfrm>
            <a:off x="344100" y="2343700"/>
            <a:ext cx="3963900" cy="1759200"/>
          </a:xfrm>
          <a:prstGeom prst="rect">
            <a:avLst/>
          </a:prstGeom>
          <a:noFill/>
          <a:ln cap="flat" cmpd="sng" w="9525">
            <a:solidFill>
              <a:srgbClr val="9E9E9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sp>
        <p:nvSpPr>
          <p:cNvPr id="489" name="Google Shape;489;p52"/>
          <p:cNvSpPr/>
          <p:nvPr/>
        </p:nvSpPr>
        <p:spPr>
          <a:xfrm>
            <a:off x="344100" y="824700"/>
            <a:ext cx="3988500" cy="1375500"/>
          </a:xfrm>
          <a:prstGeom prst="rect">
            <a:avLst/>
          </a:prstGeom>
          <a:noFill/>
          <a:ln cap="flat" cmpd="sng" w="9525">
            <a:solidFill>
              <a:srgbClr val="9E9E9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graphicFrame>
        <p:nvGraphicFramePr>
          <p:cNvPr id="490" name="Google Shape;490;p52"/>
          <p:cNvGraphicFramePr/>
          <p:nvPr/>
        </p:nvGraphicFramePr>
        <p:xfrm>
          <a:off x="7043950" y="2690717"/>
          <a:ext cx="3000000" cy="3000000"/>
        </p:xfrm>
        <a:graphic>
          <a:graphicData uri="http://schemas.openxmlformats.org/drawingml/2006/table">
            <a:tbl>
              <a:tblPr>
                <a:noFill/>
                <a:tableStyleId>{7157533F-563F-48A5-BA4B-5ABF49B8307F}</a:tableStyleId>
              </a:tblPr>
              <a:tblGrid>
                <a:gridCol w="1092250"/>
                <a:gridCol w="880950"/>
              </a:tblGrid>
              <a:tr h="100000">
                <a:tc>
                  <a:txBody>
                    <a:bodyPr/>
                    <a:lstStyle/>
                    <a:p>
                      <a:pPr indent="0" lvl="0" marL="0" rtl="0" algn="l">
                        <a:spcBef>
                          <a:spcPts val="0"/>
                        </a:spcBef>
                        <a:spcAft>
                          <a:spcPts val="0"/>
                        </a:spcAft>
                        <a:buNone/>
                      </a:pPr>
                      <a:r>
                        <a:rPr lang="en">
                          <a:solidFill>
                            <a:schemeClr val="lt1"/>
                          </a:solidFill>
                          <a:latin typeface="Inter"/>
                          <a:ea typeface="Inter"/>
                          <a:cs typeface="Inter"/>
                          <a:sym typeface="Inter"/>
                        </a:rPr>
                        <a:t>Next word</a:t>
                      </a:r>
                      <a:endParaRPr>
                        <a:solidFill>
                          <a:schemeClr val="lt1"/>
                        </a:solidFill>
                        <a:latin typeface="Inter"/>
                        <a:ea typeface="Inter"/>
                        <a:cs typeface="Inter"/>
                        <a:sym typeface="Inter"/>
                      </a:endParaRPr>
                    </a:p>
                  </a:txBody>
                  <a:tcPr marT="91425" marB="91425" marR="91425" marL="91425">
                    <a:solidFill>
                      <a:srgbClr val="1155CC"/>
                    </a:solidFill>
                  </a:tcPr>
                </a:tc>
                <a:tc>
                  <a:txBody>
                    <a:bodyPr/>
                    <a:lstStyle/>
                    <a:p>
                      <a:pPr indent="0" lvl="0" marL="0" rtl="0" algn="l">
                        <a:spcBef>
                          <a:spcPts val="0"/>
                        </a:spcBef>
                        <a:spcAft>
                          <a:spcPts val="0"/>
                        </a:spcAft>
                        <a:buNone/>
                      </a:pPr>
                      <a:r>
                        <a:rPr lang="en">
                          <a:solidFill>
                            <a:schemeClr val="lt1"/>
                          </a:solidFill>
                          <a:latin typeface="Inter"/>
                          <a:ea typeface="Inter"/>
                          <a:cs typeface="Inter"/>
                          <a:sym typeface="Inter"/>
                        </a:rPr>
                        <a:t>Count</a:t>
                      </a:r>
                      <a:endParaRPr>
                        <a:solidFill>
                          <a:schemeClr val="lt1"/>
                        </a:solidFill>
                        <a:latin typeface="Inter"/>
                        <a:ea typeface="Inter"/>
                        <a:cs typeface="Inter"/>
                        <a:sym typeface="Inter"/>
                      </a:endParaRPr>
                    </a:p>
                  </a:txBody>
                  <a:tcPr marT="91425" marB="91425" marR="91425" marL="91425">
                    <a:solidFill>
                      <a:srgbClr val="1155CC"/>
                    </a:solidFill>
                  </a:tcPr>
                </a:tc>
              </a:tr>
              <a:tr h="381000">
                <a:tc>
                  <a:txBody>
                    <a:bodyPr/>
                    <a:lstStyle/>
                    <a:p>
                      <a:pPr indent="0" lvl="0" marL="0" rtl="0" algn="l">
                        <a:spcBef>
                          <a:spcPts val="0"/>
                        </a:spcBef>
                        <a:spcAft>
                          <a:spcPts val="0"/>
                        </a:spcAft>
                        <a:buNone/>
                      </a:pPr>
                      <a:r>
                        <a:rPr lang="en">
                          <a:latin typeface="Inter"/>
                          <a:ea typeface="Inter"/>
                          <a:cs typeface="Inter"/>
                          <a:sym typeface="Inter"/>
                        </a:rPr>
                        <a:t>wasnt</a:t>
                      </a:r>
                      <a:endParaRPr>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a:latin typeface="Inter"/>
                          <a:ea typeface="Inter"/>
                          <a:cs typeface="Inter"/>
                          <a:sym typeface="Inter"/>
                        </a:rPr>
                        <a:t>1</a:t>
                      </a:r>
                      <a:endParaRPr>
                        <a:latin typeface="Inter"/>
                        <a:ea typeface="Inter"/>
                        <a:cs typeface="Inter"/>
                        <a:sym typeface="Inter"/>
                      </a:endParaRPr>
                    </a:p>
                  </a:txBody>
                  <a:tcPr marT="91425" marB="91425" marR="91425" marL="91425"/>
                </a:tc>
              </a:tr>
              <a:tr h="381000">
                <a:tc>
                  <a:txBody>
                    <a:bodyPr/>
                    <a:lstStyle/>
                    <a:p>
                      <a:pPr indent="0" lvl="0" marL="0" rtl="0" algn="l">
                        <a:spcBef>
                          <a:spcPts val="0"/>
                        </a:spcBef>
                        <a:spcAft>
                          <a:spcPts val="0"/>
                        </a:spcAft>
                        <a:buNone/>
                      </a:pPr>
                      <a:r>
                        <a:rPr lang="en">
                          <a:latin typeface="Inter"/>
                          <a:ea typeface="Inter"/>
                          <a:cs typeface="Inter"/>
                          <a:sym typeface="Inter"/>
                        </a:rPr>
                        <a:t>actually</a:t>
                      </a:r>
                      <a:endParaRPr>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a:latin typeface="Inter"/>
                          <a:ea typeface="Inter"/>
                          <a:cs typeface="Inter"/>
                          <a:sym typeface="Inter"/>
                        </a:rPr>
                        <a:t>1</a:t>
                      </a:r>
                      <a:endParaRPr>
                        <a:latin typeface="Inter"/>
                        <a:ea typeface="Inter"/>
                        <a:cs typeface="Inter"/>
                        <a:sym typeface="Inter"/>
                      </a:endParaRPr>
                    </a:p>
                  </a:txBody>
                  <a:tcPr marT="91425" marB="91425" marR="91425" marL="91425"/>
                </a:tc>
              </a:tr>
              <a:tr h="381000">
                <a:tc>
                  <a:txBody>
                    <a:bodyPr/>
                    <a:lstStyle/>
                    <a:p>
                      <a:pPr indent="0" lvl="0" marL="0" rtl="0" algn="l">
                        <a:spcBef>
                          <a:spcPts val="0"/>
                        </a:spcBef>
                        <a:spcAft>
                          <a:spcPts val="0"/>
                        </a:spcAft>
                        <a:buNone/>
                      </a:pPr>
                      <a:r>
                        <a:rPr lang="en">
                          <a:latin typeface="Inter"/>
                          <a:ea typeface="Inter"/>
                          <a:cs typeface="Inter"/>
                          <a:sym typeface="Inter"/>
                        </a:rPr>
                        <a:t>thought</a:t>
                      </a:r>
                      <a:endParaRPr>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a:latin typeface="Inter"/>
                          <a:ea typeface="Inter"/>
                          <a:cs typeface="Inter"/>
                          <a:sym typeface="Inter"/>
                        </a:rPr>
                        <a:t>1</a:t>
                      </a:r>
                      <a:endParaRPr>
                        <a:latin typeface="Inter"/>
                        <a:ea typeface="Inter"/>
                        <a:cs typeface="Inter"/>
                        <a:sym typeface="Inter"/>
                      </a:endParaRPr>
                    </a:p>
                  </a:txBody>
                  <a:tcPr marT="91425" marB="91425" marR="91425" marL="91425"/>
                </a:tc>
              </a:tr>
              <a:tr h="381000">
                <a:tc>
                  <a:txBody>
                    <a:bodyPr/>
                    <a:lstStyle/>
                    <a:p>
                      <a:pPr indent="0" lvl="0" marL="0" rtl="0" algn="l">
                        <a:spcBef>
                          <a:spcPts val="0"/>
                        </a:spcBef>
                        <a:spcAft>
                          <a:spcPts val="0"/>
                        </a:spcAft>
                        <a:buNone/>
                      </a:pPr>
                      <a:r>
                        <a:rPr lang="en">
                          <a:latin typeface="Inter"/>
                          <a:ea typeface="Inter"/>
                          <a:cs typeface="Inter"/>
                          <a:sym typeface="Inter"/>
                        </a:rPr>
                        <a:t>really</a:t>
                      </a:r>
                      <a:endParaRPr>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a:latin typeface="Inter"/>
                          <a:ea typeface="Inter"/>
                          <a:cs typeface="Inter"/>
                          <a:sym typeface="Inter"/>
                        </a:rPr>
                        <a:t>1</a:t>
                      </a:r>
                      <a:endParaRPr>
                        <a:latin typeface="Inter"/>
                        <a:ea typeface="Inter"/>
                        <a:cs typeface="Inter"/>
                        <a:sym typeface="Inter"/>
                      </a:endParaRPr>
                    </a:p>
                  </a:txBody>
                  <a:tcPr marT="91425" marB="91425" marR="91425" marL="91425"/>
                </a:tc>
              </a:tr>
              <a:tr h="381000">
                <a:tc>
                  <a:txBody>
                    <a:bodyPr/>
                    <a:lstStyle/>
                    <a:p>
                      <a:pPr indent="0" lvl="0" marL="0" rtl="0" algn="l">
                        <a:spcBef>
                          <a:spcPts val="0"/>
                        </a:spcBef>
                        <a:spcAft>
                          <a:spcPts val="0"/>
                        </a:spcAft>
                        <a:buNone/>
                      </a:pPr>
                      <a:r>
                        <a:rPr lang="en">
                          <a:latin typeface="Inter"/>
                          <a:ea typeface="Inter"/>
                          <a:cs typeface="Inter"/>
                          <a:sym typeface="Inter"/>
                        </a:rPr>
                        <a:t>ate</a:t>
                      </a:r>
                      <a:endParaRPr>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a:latin typeface="Inter"/>
                          <a:ea typeface="Inter"/>
                          <a:cs typeface="Inter"/>
                          <a:sym typeface="Inter"/>
                        </a:rPr>
                        <a:t>1</a:t>
                      </a:r>
                      <a:endParaRPr>
                        <a:latin typeface="Inter"/>
                        <a:ea typeface="Inter"/>
                        <a:cs typeface="Inter"/>
                        <a:sym typeface="Inter"/>
                      </a:endParaRPr>
                    </a:p>
                  </a:txBody>
                  <a:tcPr marT="91425" marB="91425" marR="91425" marL="91425"/>
                </a:tc>
              </a:tr>
            </a:tbl>
          </a:graphicData>
        </a:graphic>
      </p:graphicFrame>
      <p:sp>
        <p:nvSpPr>
          <p:cNvPr id="491" name="Google Shape;491;p52"/>
          <p:cNvSpPr txBox="1"/>
          <p:nvPr>
            <p:ph type="title"/>
          </p:nvPr>
        </p:nvSpPr>
        <p:spPr>
          <a:xfrm>
            <a:off x="314475" y="209750"/>
            <a:ext cx="52944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Summarising the Bigrams…</a:t>
            </a:r>
            <a:endParaRPr>
              <a:solidFill>
                <a:srgbClr val="25326F"/>
              </a:solidFill>
              <a:latin typeface="Francois One"/>
              <a:ea typeface="Francois One"/>
              <a:cs typeface="Francois One"/>
              <a:sym typeface="Francois One"/>
            </a:endParaRPr>
          </a:p>
        </p:txBody>
      </p:sp>
      <p:sp>
        <p:nvSpPr>
          <p:cNvPr id="492" name="Google Shape;492;p52"/>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aphicFrame>
        <p:nvGraphicFramePr>
          <p:cNvPr id="493" name="Google Shape;493;p52"/>
          <p:cNvGraphicFramePr/>
          <p:nvPr/>
        </p:nvGraphicFramePr>
        <p:xfrm>
          <a:off x="2254769" y="932156"/>
          <a:ext cx="3000000" cy="3000000"/>
        </p:xfrm>
        <a:graphic>
          <a:graphicData uri="http://schemas.openxmlformats.org/drawingml/2006/table">
            <a:tbl>
              <a:tblPr>
                <a:noFill/>
                <a:tableStyleId>{7157533F-563F-48A5-BA4B-5ABF49B8307F}</a:tableStyleId>
              </a:tblPr>
              <a:tblGrid>
                <a:gridCol w="1082125"/>
                <a:gridCol w="891075"/>
              </a:tblGrid>
              <a:tr h="100000">
                <a:tc>
                  <a:txBody>
                    <a:bodyPr/>
                    <a:lstStyle/>
                    <a:p>
                      <a:pPr indent="0" lvl="0" marL="0" rtl="0" algn="l">
                        <a:spcBef>
                          <a:spcPts val="0"/>
                        </a:spcBef>
                        <a:spcAft>
                          <a:spcPts val="0"/>
                        </a:spcAft>
                        <a:buNone/>
                      </a:pPr>
                      <a:r>
                        <a:rPr lang="en">
                          <a:solidFill>
                            <a:schemeClr val="lt1"/>
                          </a:solidFill>
                          <a:latin typeface="Inter"/>
                          <a:ea typeface="Inter"/>
                          <a:cs typeface="Inter"/>
                          <a:sym typeface="Inter"/>
                        </a:rPr>
                        <a:t>Next word</a:t>
                      </a:r>
                      <a:endParaRPr>
                        <a:solidFill>
                          <a:schemeClr val="lt1"/>
                        </a:solidFill>
                        <a:latin typeface="Inter"/>
                        <a:ea typeface="Inter"/>
                        <a:cs typeface="Inter"/>
                        <a:sym typeface="Inter"/>
                      </a:endParaRPr>
                    </a:p>
                  </a:txBody>
                  <a:tcPr marT="91425" marB="91425" marR="91425" marL="91425">
                    <a:solidFill>
                      <a:srgbClr val="1155CC"/>
                    </a:solidFill>
                  </a:tcPr>
                </a:tc>
                <a:tc>
                  <a:txBody>
                    <a:bodyPr/>
                    <a:lstStyle/>
                    <a:p>
                      <a:pPr indent="0" lvl="0" marL="0" rtl="0" algn="l">
                        <a:spcBef>
                          <a:spcPts val="0"/>
                        </a:spcBef>
                        <a:spcAft>
                          <a:spcPts val="0"/>
                        </a:spcAft>
                        <a:buNone/>
                      </a:pPr>
                      <a:r>
                        <a:rPr lang="en">
                          <a:solidFill>
                            <a:schemeClr val="lt1"/>
                          </a:solidFill>
                          <a:latin typeface="Inter"/>
                          <a:ea typeface="Inter"/>
                          <a:cs typeface="Inter"/>
                          <a:sym typeface="Inter"/>
                        </a:rPr>
                        <a:t>Count</a:t>
                      </a:r>
                      <a:endParaRPr>
                        <a:solidFill>
                          <a:schemeClr val="lt1"/>
                        </a:solidFill>
                        <a:latin typeface="Inter"/>
                        <a:ea typeface="Inter"/>
                        <a:cs typeface="Inter"/>
                        <a:sym typeface="Inter"/>
                      </a:endParaRPr>
                    </a:p>
                  </a:txBody>
                  <a:tcPr marT="91425" marB="91425" marR="91425" marL="91425">
                    <a:solidFill>
                      <a:srgbClr val="1155CC"/>
                    </a:solidFill>
                  </a:tcPr>
                </a:tc>
              </a:tr>
              <a:tr h="381000">
                <a:tc>
                  <a:txBody>
                    <a:bodyPr/>
                    <a:lstStyle/>
                    <a:p>
                      <a:pPr indent="0" lvl="0" marL="0" rtl="0" algn="l">
                        <a:spcBef>
                          <a:spcPts val="0"/>
                        </a:spcBef>
                        <a:spcAft>
                          <a:spcPts val="0"/>
                        </a:spcAft>
                        <a:buNone/>
                      </a:pPr>
                      <a:r>
                        <a:rPr lang="en">
                          <a:latin typeface="Inter"/>
                          <a:ea typeface="Inter"/>
                          <a:cs typeface="Inter"/>
                          <a:sym typeface="Inter"/>
                        </a:rPr>
                        <a:t>real</a:t>
                      </a:r>
                      <a:endParaRPr>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a:latin typeface="Inter"/>
                          <a:ea typeface="Inter"/>
                          <a:cs typeface="Inter"/>
                          <a:sym typeface="Inter"/>
                        </a:rPr>
                        <a:t>5</a:t>
                      </a:r>
                      <a:endParaRPr>
                        <a:latin typeface="Inter"/>
                        <a:ea typeface="Inter"/>
                        <a:cs typeface="Inter"/>
                        <a:sym typeface="Inter"/>
                      </a:endParaRPr>
                    </a:p>
                  </a:txBody>
                  <a:tcPr marT="91425" marB="91425" marR="91425" marL="91425"/>
                </a:tc>
              </a:tr>
              <a:tr h="381000">
                <a:tc>
                  <a:txBody>
                    <a:bodyPr/>
                    <a:lstStyle/>
                    <a:p>
                      <a:pPr indent="0" lvl="0" marL="0" rtl="0" algn="l">
                        <a:spcBef>
                          <a:spcPts val="0"/>
                        </a:spcBef>
                        <a:spcAft>
                          <a:spcPts val="0"/>
                        </a:spcAft>
                        <a:buNone/>
                      </a:pPr>
                      <a:r>
                        <a:rPr lang="en">
                          <a:latin typeface="Inter"/>
                          <a:ea typeface="Inter"/>
                          <a:cs typeface="Inter"/>
                          <a:sym typeface="Inter"/>
                        </a:rPr>
                        <a:t>reals</a:t>
                      </a:r>
                      <a:endParaRPr>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a:latin typeface="Inter"/>
                          <a:ea typeface="Inter"/>
                          <a:cs typeface="Inter"/>
                          <a:sym typeface="Inter"/>
                        </a:rPr>
                        <a:t>1</a:t>
                      </a:r>
                      <a:endParaRPr>
                        <a:latin typeface="Inter"/>
                        <a:ea typeface="Inter"/>
                        <a:cs typeface="Inter"/>
                        <a:sym typeface="Inter"/>
                      </a:endParaRPr>
                    </a:p>
                  </a:txBody>
                  <a:tcPr marT="91425" marB="91425" marR="91425" marL="91425"/>
                </a:tc>
              </a:tr>
            </a:tbl>
          </a:graphicData>
        </a:graphic>
      </p:graphicFrame>
      <p:graphicFrame>
        <p:nvGraphicFramePr>
          <p:cNvPr id="494" name="Google Shape;494;p52"/>
          <p:cNvGraphicFramePr/>
          <p:nvPr/>
        </p:nvGraphicFramePr>
        <p:xfrm>
          <a:off x="451594" y="1155744"/>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Current word</a:t>
                      </a:r>
                      <a:endParaRPr>
                        <a:solidFill>
                          <a:schemeClr val="lt1"/>
                        </a:solidFill>
                        <a:latin typeface="Inter"/>
                        <a:ea typeface="Inter"/>
                        <a:cs typeface="Inter"/>
                        <a:sym typeface="Inter"/>
                      </a:endParaRPr>
                    </a:p>
                  </a:txBody>
                  <a:tcPr marT="91425" marB="91425" marR="91425" marL="91425">
                    <a:solidFill>
                      <a:srgbClr val="1155CC"/>
                    </a:solidFill>
                  </a:tcPr>
                </a:tc>
              </a:tr>
              <a:tr h="396200">
                <a:tc>
                  <a:txBody>
                    <a:bodyPr/>
                    <a:lstStyle/>
                    <a:p>
                      <a:pPr indent="0" lvl="0" marL="0" rtl="0" algn="l">
                        <a:spcBef>
                          <a:spcPts val="0"/>
                        </a:spcBef>
                        <a:spcAft>
                          <a:spcPts val="0"/>
                        </a:spcAft>
                        <a:buNone/>
                      </a:pPr>
                      <a:r>
                        <a:rPr lang="en">
                          <a:latin typeface="Inter"/>
                          <a:ea typeface="Inter"/>
                          <a:cs typeface="Inter"/>
                          <a:sym typeface="Inter"/>
                        </a:rPr>
                        <a:t>for</a:t>
                      </a:r>
                      <a:endParaRPr>
                        <a:latin typeface="Inter"/>
                        <a:ea typeface="Inter"/>
                        <a:cs typeface="Inter"/>
                        <a:sym typeface="Inter"/>
                      </a:endParaRPr>
                    </a:p>
                  </a:txBody>
                  <a:tcPr marT="91425" marB="91425" marR="91425" marL="91425"/>
                </a:tc>
              </a:tr>
            </a:tbl>
          </a:graphicData>
        </a:graphic>
      </p:graphicFrame>
      <p:graphicFrame>
        <p:nvGraphicFramePr>
          <p:cNvPr id="495" name="Google Shape;495;p52"/>
          <p:cNvGraphicFramePr/>
          <p:nvPr/>
        </p:nvGraphicFramePr>
        <p:xfrm>
          <a:off x="7043950" y="142297"/>
          <a:ext cx="3000000" cy="3000000"/>
        </p:xfrm>
        <a:graphic>
          <a:graphicData uri="http://schemas.openxmlformats.org/drawingml/2006/table">
            <a:tbl>
              <a:tblPr>
                <a:noFill/>
                <a:tableStyleId>{7157533F-563F-48A5-BA4B-5ABF49B8307F}</a:tableStyleId>
              </a:tblPr>
              <a:tblGrid>
                <a:gridCol w="1092250"/>
                <a:gridCol w="880950"/>
              </a:tblGrid>
              <a:tr h="381000">
                <a:tc>
                  <a:txBody>
                    <a:bodyPr/>
                    <a:lstStyle/>
                    <a:p>
                      <a:pPr indent="0" lvl="0" marL="0" rtl="0" algn="l">
                        <a:spcBef>
                          <a:spcPts val="0"/>
                        </a:spcBef>
                        <a:spcAft>
                          <a:spcPts val="0"/>
                        </a:spcAft>
                        <a:buNone/>
                      </a:pPr>
                      <a:r>
                        <a:rPr lang="en">
                          <a:solidFill>
                            <a:schemeClr val="lt1"/>
                          </a:solidFill>
                          <a:latin typeface="Inter"/>
                          <a:ea typeface="Inter"/>
                          <a:cs typeface="Inter"/>
                          <a:sym typeface="Inter"/>
                        </a:rPr>
                        <a:t>Next word</a:t>
                      </a:r>
                      <a:endParaRPr>
                        <a:solidFill>
                          <a:schemeClr val="lt1"/>
                        </a:solidFill>
                        <a:latin typeface="Inter"/>
                        <a:ea typeface="Inter"/>
                        <a:cs typeface="Inter"/>
                        <a:sym typeface="Inter"/>
                      </a:endParaRPr>
                    </a:p>
                  </a:txBody>
                  <a:tcPr marT="91425" marB="91425" marR="91425" marL="91425">
                    <a:solidFill>
                      <a:srgbClr val="1155CC"/>
                    </a:solidFill>
                  </a:tcPr>
                </a:tc>
                <a:tc>
                  <a:txBody>
                    <a:bodyPr/>
                    <a:lstStyle/>
                    <a:p>
                      <a:pPr indent="0" lvl="0" marL="0" rtl="0" algn="l">
                        <a:spcBef>
                          <a:spcPts val="0"/>
                        </a:spcBef>
                        <a:spcAft>
                          <a:spcPts val="0"/>
                        </a:spcAft>
                        <a:buNone/>
                      </a:pPr>
                      <a:r>
                        <a:rPr lang="en">
                          <a:solidFill>
                            <a:schemeClr val="lt1"/>
                          </a:solidFill>
                          <a:latin typeface="Inter"/>
                          <a:ea typeface="Inter"/>
                          <a:cs typeface="Inter"/>
                          <a:sym typeface="Inter"/>
                        </a:rPr>
                        <a:t>Count</a:t>
                      </a:r>
                      <a:endParaRPr>
                        <a:solidFill>
                          <a:schemeClr val="lt1"/>
                        </a:solidFill>
                        <a:latin typeface="Inter"/>
                        <a:ea typeface="Inter"/>
                        <a:cs typeface="Inter"/>
                        <a:sym typeface="Inter"/>
                      </a:endParaRPr>
                    </a:p>
                  </a:txBody>
                  <a:tcPr marT="91425" marB="91425" marR="91425" marL="91425">
                    <a:solidFill>
                      <a:srgbClr val="1155CC"/>
                    </a:solidFill>
                  </a:tcPr>
                </a:tc>
              </a:tr>
              <a:tr h="381000">
                <a:tc>
                  <a:txBody>
                    <a:bodyPr/>
                    <a:lstStyle/>
                    <a:p>
                      <a:pPr indent="0" lvl="0" marL="0" rtl="0" algn="l">
                        <a:spcBef>
                          <a:spcPts val="0"/>
                        </a:spcBef>
                        <a:spcAft>
                          <a:spcPts val="0"/>
                        </a:spcAft>
                        <a:buNone/>
                      </a:pPr>
                      <a:r>
                        <a:rPr lang="en">
                          <a:latin typeface="Inter"/>
                          <a:ea typeface="Inter"/>
                          <a:cs typeface="Inter"/>
                          <a:sym typeface="Inter"/>
                        </a:rPr>
                        <a:t>be</a:t>
                      </a:r>
                      <a:endParaRPr>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a:latin typeface="Inter"/>
                          <a:ea typeface="Inter"/>
                          <a:cs typeface="Inter"/>
                          <a:sym typeface="Inter"/>
                        </a:rPr>
                        <a:t>2</a:t>
                      </a:r>
                      <a:endParaRPr>
                        <a:latin typeface="Inter"/>
                        <a:ea typeface="Inter"/>
                        <a:cs typeface="Inter"/>
                        <a:sym typeface="Inter"/>
                      </a:endParaRPr>
                    </a:p>
                  </a:txBody>
                  <a:tcPr marT="91425" marB="91425" marR="91425" marL="91425"/>
                </a:tc>
              </a:tr>
              <a:tr h="381000">
                <a:tc>
                  <a:txBody>
                    <a:bodyPr/>
                    <a:lstStyle/>
                    <a:p>
                      <a:pPr indent="0" lvl="0" marL="0" rtl="0" algn="l">
                        <a:spcBef>
                          <a:spcPts val="0"/>
                        </a:spcBef>
                        <a:spcAft>
                          <a:spcPts val="0"/>
                        </a:spcAft>
                        <a:buNone/>
                      </a:pPr>
                      <a:r>
                        <a:rPr lang="en">
                          <a:latin typeface="Inter"/>
                          <a:ea typeface="Inter"/>
                          <a:cs typeface="Inter"/>
                          <a:sym typeface="Inter"/>
                        </a:rPr>
                        <a:t>so</a:t>
                      </a:r>
                      <a:endParaRPr>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a:latin typeface="Inter"/>
                          <a:ea typeface="Inter"/>
                          <a:cs typeface="Inter"/>
                          <a:sym typeface="Inter"/>
                        </a:rPr>
                        <a:t>1</a:t>
                      </a:r>
                      <a:endParaRPr>
                        <a:latin typeface="Inter"/>
                        <a:ea typeface="Inter"/>
                        <a:cs typeface="Inter"/>
                        <a:sym typeface="Inter"/>
                      </a:endParaRPr>
                    </a:p>
                  </a:txBody>
                  <a:tcPr marT="91425" marB="91425" marR="91425" marL="91425"/>
                </a:tc>
              </a:tr>
              <a:tr h="381000">
                <a:tc>
                  <a:txBody>
                    <a:bodyPr/>
                    <a:lstStyle/>
                    <a:p>
                      <a:pPr indent="0" lvl="0" marL="0" rtl="0" algn="l">
                        <a:spcBef>
                          <a:spcPts val="0"/>
                        </a:spcBef>
                        <a:spcAft>
                          <a:spcPts val="0"/>
                        </a:spcAft>
                        <a:buNone/>
                      </a:pPr>
                      <a:r>
                        <a:rPr lang="en">
                          <a:latin typeface="Inter"/>
                          <a:ea typeface="Inter"/>
                          <a:cs typeface="Inter"/>
                          <a:sym typeface="Inter"/>
                        </a:rPr>
                        <a:t>bro</a:t>
                      </a:r>
                      <a:endParaRPr>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a:latin typeface="Inter"/>
                          <a:ea typeface="Inter"/>
                          <a:cs typeface="Inter"/>
                          <a:sym typeface="Inter"/>
                        </a:rPr>
                        <a:t>1</a:t>
                      </a:r>
                      <a:endParaRPr>
                        <a:latin typeface="Inter"/>
                        <a:ea typeface="Inter"/>
                        <a:cs typeface="Inter"/>
                        <a:sym typeface="Inter"/>
                      </a:endParaRPr>
                    </a:p>
                  </a:txBody>
                  <a:tcPr marT="91425" marB="91425" marR="91425" marL="91425"/>
                </a:tc>
              </a:tr>
              <a:tr h="381000">
                <a:tc>
                  <a:txBody>
                    <a:bodyPr/>
                    <a:lstStyle/>
                    <a:p>
                      <a:pPr indent="0" lvl="0" marL="0" rtl="0" algn="l">
                        <a:spcBef>
                          <a:spcPts val="0"/>
                        </a:spcBef>
                        <a:spcAft>
                          <a:spcPts val="0"/>
                        </a:spcAft>
                        <a:buNone/>
                      </a:pPr>
                      <a:r>
                        <a:rPr lang="en">
                          <a:latin typeface="Inter"/>
                          <a:ea typeface="Inter"/>
                          <a:cs typeface="Inter"/>
                          <a:sym typeface="Inter"/>
                        </a:rPr>
                        <a:t>how</a:t>
                      </a:r>
                      <a:endParaRPr>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a:latin typeface="Inter"/>
                          <a:ea typeface="Inter"/>
                          <a:cs typeface="Inter"/>
                          <a:sym typeface="Inter"/>
                        </a:rPr>
                        <a:t>1</a:t>
                      </a:r>
                      <a:endParaRPr>
                        <a:latin typeface="Inter"/>
                        <a:ea typeface="Inter"/>
                        <a:cs typeface="Inter"/>
                        <a:sym typeface="Inter"/>
                      </a:endParaRPr>
                    </a:p>
                  </a:txBody>
                  <a:tcPr marT="91425" marB="91425" marR="91425" marL="91425"/>
                </a:tc>
              </a:tr>
              <a:tr h="381000">
                <a:tc>
                  <a:txBody>
                    <a:bodyPr/>
                    <a:lstStyle/>
                    <a:p>
                      <a:pPr indent="0" lvl="0" marL="0" rtl="0" algn="l">
                        <a:spcBef>
                          <a:spcPts val="0"/>
                        </a:spcBef>
                        <a:spcAft>
                          <a:spcPts val="0"/>
                        </a:spcAft>
                        <a:buNone/>
                      </a:pPr>
                      <a:r>
                        <a:rPr lang="en">
                          <a:latin typeface="Inter"/>
                          <a:ea typeface="Inter"/>
                          <a:cs typeface="Inter"/>
                          <a:sym typeface="Inter"/>
                        </a:rPr>
                        <a:t>actually</a:t>
                      </a:r>
                      <a:endParaRPr>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a:latin typeface="Inter"/>
                          <a:ea typeface="Inter"/>
                          <a:cs typeface="Inter"/>
                          <a:sym typeface="Inter"/>
                        </a:rPr>
                        <a:t>1</a:t>
                      </a:r>
                      <a:endParaRPr>
                        <a:latin typeface="Inter"/>
                        <a:ea typeface="Inter"/>
                        <a:cs typeface="Inter"/>
                        <a:sym typeface="Inter"/>
                      </a:endParaRPr>
                    </a:p>
                  </a:txBody>
                  <a:tcPr marT="91425" marB="91425" marR="91425" marL="91425"/>
                </a:tc>
              </a:tr>
            </a:tbl>
          </a:graphicData>
        </a:graphic>
      </p:graphicFrame>
      <p:graphicFrame>
        <p:nvGraphicFramePr>
          <p:cNvPr id="496" name="Google Shape;496;p52"/>
          <p:cNvGraphicFramePr/>
          <p:nvPr/>
        </p:nvGraphicFramePr>
        <p:xfrm>
          <a:off x="5298875" y="1033375"/>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Current word</a:t>
                      </a:r>
                      <a:endParaRPr>
                        <a:solidFill>
                          <a:schemeClr val="lt1"/>
                        </a:solidFill>
                        <a:latin typeface="Inter"/>
                        <a:ea typeface="Inter"/>
                        <a:cs typeface="Inter"/>
                        <a:sym typeface="Inter"/>
                      </a:endParaRPr>
                    </a:p>
                  </a:txBody>
                  <a:tcPr marT="91425" marB="91425" marR="91425" marL="91425">
                    <a:solidFill>
                      <a:srgbClr val="1155CC"/>
                    </a:solidFill>
                  </a:tcPr>
                </a:tc>
              </a:tr>
              <a:tr h="396200">
                <a:tc>
                  <a:txBody>
                    <a:bodyPr/>
                    <a:lstStyle/>
                    <a:p>
                      <a:pPr indent="0" lvl="0" marL="0" rtl="0" algn="l">
                        <a:spcBef>
                          <a:spcPts val="0"/>
                        </a:spcBef>
                        <a:spcAft>
                          <a:spcPts val="0"/>
                        </a:spcAft>
                        <a:buNone/>
                      </a:pPr>
                      <a:r>
                        <a:rPr lang="en">
                          <a:latin typeface="Inter"/>
                          <a:ea typeface="Inter"/>
                          <a:cs typeface="Inter"/>
                          <a:sym typeface="Inter"/>
                        </a:rPr>
                        <a:t>like</a:t>
                      </a:r>
                      <a:endParaRPr>
                        <a:latin typeface="Inter"/>
                        <a:ea typeface="Inter"/>
                        <a:cs typeface="Inter"/>
                        <a:sym typeface="Inter"/>
                      </a:endParaRPr>
                    </a:p>
                  </a:txBody>
                  <a:tcPr marT="91425" marB="91425" marR="91425" marL="91425"/>
                </a:tc>
              </a:tr>
            </a:tbl>
          </a:graphicData>
        </a:graphic>
      </p:graphicFrame>
      <p:graphicFrame>
        <p:nvGraphicFramePr>
          <p:cNvPr id="497" name="Google Shape;497;p52"/>
          <p:cNvGraphicFramePr/>
          <p:nvPr/>
        </p:nvGraphicFramePr>
        <p:xfrm>
          <a:off x="2243325" y="2431689"/>
          <a:ext cx="3000000" cy="3000000"/>
        </p:xfrm>
        <a:graphic>
          <a:graphicData uri="http://schemas.openxmlformats.org/drawingml/2006/table">
            <a:tbl>
              <a:tblPr>
                <a:noFill/>
                <a:tableStyleId>{7157533F-563F-48A5-BA4B-5ABF49B8307F}</a:tableStyleId>
              </a:tblPr>
              <a:tblGrid>
                <a:gridCol w="1093575"/>
                <a:gridCol w="879625"/>
              </a:tblGrid>
              <a:tr h="100000">
                <a:tc>
                  <a:txBody>
                    <a:bodyPr/>
                    <a:lstStyle/>
                    <a:p>
                      <a:pPr indent="0" lvl="0" marL="0" rtl="0" algn="l">
                        <a:spcBef>
                          <a:spcPts val="0"/>
                        </a:spcBef>
                        <a:spcAft>
                          <a:spcPts val="0"/>
                        </a:spcAft>
                        <a:buNone/>
                      </a:pPr>
                      <a:r>
                        <a:rPr lang="en">
                          <a:solidFill>
                            <a:schemeClr val="lt1"/>
                          </a:solidFill>
                          <a:latin typeface="Inter"/>
                          <a:ea typeface="Inter"/>
                          <a:cs typeface="Inter"/>
                          <a:sym typeface="Inter"/>
                        </a:rPr>
                        <a:t>Next word</a:t>
                      </a:r>
                      <a:endParaRPr>
                        <a:solidFill>
                          <a:schemeClr val="lt1"/>
                        </a:solidFill>
                        <a:latin typeface="Inter"/>
                        <a:ea typeface="Inter"/>
                        <a:cs typeface="Inter"/>
                        <a:sym typeface="Inter"/>
                      </a:endParaRPr>
                    </a:p>
                  </a:txBody>
                  <a:tcPr marT="91425" marB="91425" marR="91425" marL="91425">
                    <a:solidFill>
                      <a:srgbClr val="1155CC"/>
                    </a:solidFill>
                  </a:tcPr>
                </a:tc>
                <a:tc>
                  <a:txBody>
                    <a:bodyPr/>
                    <a:lstStyle/>
                    <a:p>
                      <a:pPr indent="0" lvl="0" marL="0" rtl="0" algn="l">
                        <a:spcBef>
                          <a:spcPts val="0"/>
                        </a:spcBef>
                        <a:spcAft>
                          <a:spcPts val="0"/>
                        </a:spcAft>
                        <a:buNone/>
                      </a:pPr>
                      <a:r>
                        <a:rPr lang="en">
                          <a:solidFill>
                            <a:schemeClr val="lt1"/>
                          </a:solidFill>
                          <a:latin typeface="Inter"/>
                          <a:ea typeface="Inter"/>
                          <a:cs typeface="Inter"/>
                          <a:sym typeface="Inter"/>
                        </a:rPr>
                        <a:t>Count</a:t>
                      </a:r>
                      <a:endParaRPr>
                        <a:solidFill>
                          <a:schemeClr val="lt1"/>
                        </a:solidFill>
                        <a:latin typeface="Inter"/>
                        <a:ea typeface="Inter"/>
                        <a:cs typeface="Inter"/>
                        <a:sym typeface="Inter"/>
                      </a:endParaRPr>
                    </a:p>
                  </a:txBody>
                  <a:tcPr marT="91425" marB="91425" marR="91425" marL="91425">
                    <a:solidFill>
                      <a:srgbClr val="1155CC"/>
                    </a:solidFill>
                  </a:tcPr>
                </a:tc>
              </a:tr>
              <a:tr h="381000">
                <a:tc>
                  <a:txBody>
                    <a:bodyPr/>
                    <a:lstStyle/>
                    <a:p>
                      <a:pPr indent="0" lvl="0" marL="0" rtl="0" algn="l">
                        <a:spcBef>
                          <a:spcPts val="0"/>
                        </a:spcBef>
                        <a:spcAft>
                          <a:spcPts val="0"/>
                        </a:spcAft>
                        <a:buNone/>
                      </a:pPr>
                      <a:r>
                        <a:rPr lang="en">
                          <a:latin typeface="Inter"/>
                          <a:ea typeface="Inter"/>
                          <a:cs typeface="Inter"/>
                          <a:sym typeface="Inter"/>
                        </a:rPr>
                        <a:t>like</a:t>
                      </a:r>
                      <a:endParaRPr>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a:latin typeface="Inter"/>
                          <a:ea typeface="Inter"/>
                          <a:cs typeface="Inter"/>
                          <a:sym typeface="Inter"/>
                        </a:rPr>
                        <a:t>1</a:t>
                      </a:r>
                      <a:endParaRPr>
                        <a:latin typeface="Inter"/>
                        <a:ea typeface="Inter"/>
                        <a:cs typeface="Inter"/>
                        <a:sym typeface="Inter"/>
                      </a:endParaRPr>
                    </a:p>
                  </a:txBody>
                  <a:tcPr marT="91425" marB="91425" marR="91425" marL="91425"/>
                </a:tc>
              </a:tr>
              <a:tr h="381000">
                <a:tc>
                  <a:txBody>
                    <a:bodyPr/>
                    <a:lstStyle/>
                    <a:p>
                      <a:pPr indent="0" lvl="0" marL="0" rtl="0" algn="l">
                        <a:spcBef>
                          <a:spcPts val="0"/>
                        </a:spcBef>
                        <a:spcAft>
                          <a:spcPts val="0"/>
                        </a:spcAft>
                        <a:buNone/>
                      </a:pPr>
                      <a:r>
                        <a:rPr lang="en">
                          <a:latin typeface="Inter"/>
                          <a:ea typeface="Inter"/>
                          <a:cs typeface="Inter"/>
                          <a:sym typeface="Inter"/>
                        </a:rPr>
                        <a:t>it</a:t>
                      </a:r>
                      <a:endParaRPr>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a:latin typeface="Inter"/>
                          <a:ea typeface="Inter"/>
                          <a:cs typeface="Inter"/>
                          <a:sym typeface="Inter"/>
                        </a:rPr>
                        <a:t>1</a:t>
                      </a:r>
                      <a:endParaRPr>
                        <a:latin typeface="Inter"/>
                        <a:ea typeface="Inter"/>
                        <a:cs typeface="Inter"/>
                        <a:sym typeface="Inter"/>
                      </a:endParaRPr>
                    </a:p>
                  </a:txBody>
                  <a:tcPr marT="91425" marB="91425" marR="91425" marL="91425"/>
                </a:tc>
              </a:tr>
              <a:tr h="381000">
                <a:tc>
                  <a:txBody>
                    <a:bodyPr/>
                    <a:lstStyle/>
                    <a:p>
                      <a:pPr indent="0" lvl="0" marL="0" rtl="0" algn="l">
                        <a:spcBef>
                          <a:spcPts val="0"/>
                        </a:spcBef>
                        <a:spcAft>
                          <a:spcPts val="0"/>
                        </a:spcAft>
                        <a:buNone/>
                      </a:pPr>
                      <a:r>
                        <a:rPr lang="en">
                          <a:latin typeface="Inter"/>
                          <a:ea typeface="Inter"/>
                          <a:cs typeface="Inter"/>
                          <a:sym typeface="Inter"/>
                        </a:rPr>
                        <a:t>he</a:t>
                      </a:r>
                      <a:endParaRPr>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a:latin typeface="Inter"/>
                          <a:ea typeface="Inter"/>
                          <a:cs typeface="Inter"/>
                          <a:sym typeface="Inter"/>
                        </a:rPr>
                        <a:t>1</a:t>
                      </a:r>
                      <a:endParaRPr>
                        <a:latin typeface="Inter"/>
                        <a:ea typeface="Inter"/>
                        <a:cs typeface="Inter"/>
                        <a:sym typeface="Inter"/>
                      </a:endParaRPr>
                    </a:p>
                  </a:txBody>
                  <a:tcPr marT="91425" marB="91425" marR="91425" marL="91425"/>
                </a:tc>
              </a:tr>
            </a:tbl>
          </a:graphicData>
        </a:graphic>
      </p:graphicFrame>
      <p:graphicFrame>
        <p:nvGraphicFramePr>
          <p:cNvPr id="498" name="Google Shape;498;p52"/>
          <p:cNvGraphicFramePr/>
          <p:nvPr/>
        </p:nvGraphicFramePr>
        <p:xfrm>
          <a:off x="440150" y="2701054"/>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Current word</a:t>
                      </a:r>
                      <a:endParaRPr>
                        <a:solidFill>
                          <a:schemeClr val="lt1"/>
                        </a:solidFill>
                        <a:latin typeface="Inter"/>
                        <a:ea typeface="Inter"/>
                        <a:cs typeface="Inter"/>
                        <a:sym typeface="Inter"/>
                      </a:endParaRPr>
                    </a:p>
                  </a:txBody>
                  <a:tcPr marT="91425" marB="91425" marR="91425" marL="91425">
                    <a:solidFill>
                      <a:srgbClr val="1155CC"/>
                    </a:solidFill>
                  </a:tcPr>
                </a:tc>
              </a:tr>
              <a:tr h="396200">
                <a:tc>
                  <a:txBody>
                    <a:bodyPr/>
                    <a:lstStyle/>
                    <a:p>
                      <a:pPr indent="0" lvl="0" marL="0" rtl="0" algn="l">
                        <a:spcBef>
                          <a:spcPts val="0"/>
                        </a:spcBef>
                        <a:spcAft>
                          <a:spcPts val="0"/>
                        </a:spcAft>
                        <a:buNone/>
                      </a:pPr>
                      <a:r>
                        <a:rPr lang="en">
                          <a:latin typeface="Inter"/>
                          <a:ea typeface="Inter"/>
                          <a:cs typeface="Inter"/>
                          <a:sym typeface="Inter"/>
                        </a:rPr>
                        <a:t>bro</a:t>
                      </a:r>
                      <a:endParaRPr>
                        <a:latin typeface="Inter"/>
                        <a:ea typeface="Inter"/>
                        <a:cs typeface="Inter"/>
                        <a:sym typeface="Inter"/>
                      </a:endParaRPr>
                    </a:p>
                  </a:txBody>
                  <a:tcPr marT="91425" marB="91425" marR="91425" marL="91425"/>
                </a:tc>
              </a:tr>
            </a:tbl>
          </a:graphicData>
        </a:graphic>
      </p:graphicFrame>
      <p:graphicFrame>
        <p:nvGraphicFramePr>
          <p:cNvPr id="499" name="Google Shape;499;p52"/>
          <p:cNvGraphicFramePr/>
          <p:nvPr/>
        </p:nvGraphicFramePr>
        <p:xfrm>
          <a:off x="5269075" y="3578800"/>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Current word</a:t>
                      </a:r>
                      <a:endParaRPr>
                        <a:solidFill>
                          <a:schemeClr val="lt1"/>
                        </a:solidFill>
                        <a:latin typeface="Inter"/>
                        <a:ea typeface="Inter"/>
                        <a:cs typeface="Inter"/>
                        <a:sym typeface="Inter"/>
                      </a:endParaRPr>
                    </a:p>
                  </a:txBody>
                  <a:tcPr marT="91425" marB="91425" marR="91425" marL="91425">
                    <a:solidFill>
                      <a:srgbClr val="1155CC"/>
                    </a:solidFill>
                  </a:tcPr>
                </a:tc>
              </a:tr>
              <a:tr h="396200">
                <a:tc>
                  <a:txBody>
                    <a:bodyPr/>
                    <a:lstStyle/>
                    <a:p>
                      <a:pPr indent="0" lvl="0" marL="0" rtl="0" algn="l">
                        <a:spcBef>
                          <a:spcPts val="0"/>
                        </a:spcBef>
                        <a:spcAft>
                          <a:spcPts val="0"/>
                        </a:spcAft>
                        <a:buNone/>
                      </a:pPr>
                      <a:r>
                        <a:rPr lang="en">
                          <a:latin typeface="Inter"/>
                          <a:ea typeface="Inter"/>
                          <a:cs typeface="Inter"/>
                          <a:sym typeface="Inter"/>
                        </a:rPr>
                        <a:t>he</a:t>
                      </a:r>
                      <a:endParaRPr>
                        <a:latin typeface="Inter"/>
                        <a:ea typeface="Inter"/>
                        <a:cs typeface="Inter"/>
                        <a:sym typeface="Inter"/>
                      </a:endParaRPr>
                    </a:p>
                  </a:txBody>
                  <a:tcPr marT="91425" marB="91425" marR="91425" marL="91425"/>
                </a:tc>
              </a:tr>
            </a:tbl>
          </a:graphicData>
        </a:graphic>
      </p:graphicFrame>
      <p:graphicFrame>
        <p:nvGraphicFramePr>
          <p:cNvPr id="500" name="Google Shape;500;p52"/>
          <p:cNvGraphicFramePr/>
          <p:nvPr/>
        </p:nvGraphicFramePr>
        <p:xfrm>
          <a:off x="2243325" y="4246540"/>
          <a:ext cx="3000000" cy="3000000"/>
        </p:xfrm>
        <a:graphic>
          <a:graphicData uri="http://schemas.openxmlformats.org/drawingml/2006/table">
            <a:tbl>
              <a:tblPr>
                <a:noFill/>
                <a:tableStyleId>{7157533F-563F-48A5-BA4B-5ABF49B8307F}</a:tableStyleId>
              </a:tblPr>
              <a:tblGrid>
                <a:gridCol w="1173525"/>
                <a:gridCol w="799675"/>
              </a:tblGrid>
              <a:tr h="100000">
                <a:tc>
                  <a:txBody>
                    <a:bodyPr/>
                    <a:lstStyle/>
                    <a:p>
                      <a:pPr indent="0" lvl="0" marL="0" rtl="0" algn="l">
                        <a:spcBef>
                          <a:spcPts val="0"/>
                        </a:spcBef>
                        <a:spcAft>
                          <a:spcPts val="0"/>
                        </a:spcAft>
                        <a:buNone/>
                      </a:pPr>
                      <a:r>
                        <a:rPr lang="en">
                          <a:solidFill>
                            <a:schemeClr val="lt1"/>
                          </a:solidFill>
                          <a:latin typeface="Inter"/>
                          <a:ea typeface="Inter"/>
                          <a:cs typeface="Inter"/>
                          <a:sym typeface="Inter"/>
                        </a:rPr>
                        <a:t>Next word</a:t>
                      </a:r>
                      <a:endParaRPr>
                        <a:solidFill>
                          <a:schemeClr val="lt1"/>
                        </a:solidFill>
                        <a:latin typeface="Inter"/>
                        <a:ea typeface="Inter"/>
                        <a:cs typeface="Inter"/>
                        <a:sym typeface="Inter"/>
                      </a:endParaRPr>
                    </a:p>
                  </a:txBody>
                  <a:tcPr marT="91425" marB="91425" marR="91425" marL="91425">
                    <a:solidFill>
                      <a:srgbClr val="1155CC"/>
                    </a:solidFill>
                  </a:tcPr>
                </a:tc>
                <a:tc>
                  <a:txBody>
                    <a:bodyPr/>
                    <a:lstStyle/>
                    <a:p>
                      <a:pPr indent="0" lvl="0" marL="0" rtl="0" algn="l">
                        <a:spcBef>
                          <a:spcPts val="0"/>
                        </a:spcBef>
                        <a:spcAft>
                          <a:spcPts val="0"/>
                        </a:spcAft>
                        <a:buNone/>
                      </a:pPr>
                      <a:r>
                        <a:rPr lang="en">
                          <a:solidFill>
                            <a:schemeClr val="lt1"/>
                          </a:solidFill>
                          <a:latin typeface="Inter"/>
                          <a:ea typeface="Inter"/>
                          <a:cs typeface="Inter"/>
                          <a:sym typeface="Inter"/>
                        </a:rPr>
                        <a:t>Count</a:t>
                      </a:r>
                      <a:endParaRPr>
                        <a:solidFill>
                          <a:schemeClr val="lt1"/>
                        </a:solidFill>
                        <a:latin typeface="Inter"/>
                        <a:ea typeface="Inter"/>
                        <a:cs typeface="Inter"/>
                        <a:sym typeface="Inter"/>
                      </a:endParaRPr>
                    </a:p>
                  </a:txBody>
                  <a:tcPr marT="91425" marB="91425" marR="91425" marL="91425">
                    <a:solidFill>
                      <a:srgbClr val="1155CC"/>
                    </a:solidFill>
                  </a:tcPr>
                </a:tc>
              </a:tr>
              <a:tr h="381000">
                <a:tc>
                  <a:txBody>
                    <a:bodyPr/>
                    <a:lstStyle/>
                    <a:p>
                      <a:pPr indent="0" lvl="0" marL="0" rtl="0" algn="l">
                        <a:spcBef>
                          <a:spcPts val="0"/>
                        </a:spcBef>
                        <a:spcAft>
                          <a:spcPts val="0"/>
                        </a:spcAft>
                        <a:buNone/>
                      </a:pPr>
                      <a:r>
                        <a:rPr lang="en">
                          <a:latin typeface="Inter"/>
                          <a:ea typeface="Inter"/>
                          <a:cs typeface="Inter"/>
                          <a:sym typeface="Inter"/>
                        </a:rPr>
                        <a:t>for</a:t>
                      </a:r>
                      <a:endParaRPr>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a:latin typeface="Inter"/>
                          <a:ea typeface="Inter"/>
                          <a:cs typeface="Inter"/>
                          <a:sym typeface="Inter"/>
                        </a:rPr>
                        <a:t>2</a:t>
                      </a:r>
                      <a:endParaRPr>
                        <a:latin typeface="Inter"/>
                        <a:ea typeface="Inter"/>
                        <a:cs typeface="Inter"/>
                        <a:sym typeface="Inter"/>
                      </a:endParaRPr>
                    </a:p>
                  </a:txBody>
                  <a:tcPr marT="91425" marB="91425" marR="91425" marL="91425"/>
                </a:tc>
              </a:tr>
            </a:tbl>
          </a:graphicData>
        </a:graphic>
      </p:graphicFrame>
      <p:graphicFrame>
        <p:nvGraphicFramePr>
          <p:cNvPr id="501" name="Google Shape;501;p52"/>
          <p:cNvGraphicFramePr/>
          <p:nvPr/>
        </p:nvGraphicFramePr>
        <p:xfrm>
          <a:off x="440150" y="4246543"/>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Current word</a:t>
                      </a:r>
                      <a:endParaRPr>
                        <a:solidFill>
                          <a:schemeClr val="lt1"/>
                        </a:solidFill>
                        <a:latin typeface="Inter"/>
                        <a:ea typeface="Inter"/>
                        <a:cs typeface="Inter"/>
                        <a:sym typeface="Inter"/>
                      </a:endParaRPr>
                    </a:p>
                  </a:txBody>
                  <a:tcPr marT="91425" marB="91425" marR="91425" marL="91425">
                    <a:solidFill>
                      <a:srgbClr val="1155CC"/>
                    </a:solidFill>
                  </a:tcPr>
                </a:tc>
              </a:tr>
              <a:tr h="396200">
                <a:tc>
                  <a:txBody>
                    <a:bodyPr/>
                    <a:lstStyle/>
                    <a:p>
                      <a:pPr indent="0" lvl="0" marL="0" rtl="0" algn="l">
                        <a:spcBef>
                          <a:spcPts val="0"/>
                        </a:spcBef>
                        <a:spcAft>
                          <a:spcPts val="0"/>
                        </a:spcAft>
                        <a:buNone/>
                      </a:pPr>
                      <a:r>
                        <a:rPr lang="en">
                          <a:latin typeface="Inter"/>
                          <a:ea typeface="Inter"/>
                          <a:cs typeface="Inter"/>
                          <a:sym typeface="Inter"/>
                        </a:rPr>
                        <a:t>be</a:t>
                      </a:r>
                      <a:endParaRPr>
                        <a:latin typeface="Inter"/>
                        <a:ea typeface="Inter"/>
                        <a:cs typeface="Inter"/>
                        <a:sym typeface="Inter"/>
                      </a:endParaRPr>
                    </a:p>
                  </a:txBody>
                  <a:tcPr marT="91425" marB="91425" marR="91425" marL="91425"/>
                </a:tc>
              </a:tr>
            </a:tbl>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 name="Shape 505"/>
        <p:cNvGrpSpPr/>
        <p:nvPr/>
      </p:nvGrpSpPr>
      <p:grpSpPr>
        <a:xfrm>
          <a:off x="0" y="0"/>
          <a:ext cx="0" cy="0"/>
          <a:chOff x="0" y="0"/>
          <a:chExt cx="0" cy="0"/>
        </a:xfrm>
      </p:grpSpPr>
      <p:sp>
        <p:nvSpPr>
          <p:cNvPr id="506" name="Google Shape;506;p53"/>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Text Prediction on your phones!</a:t>
            </a:r>
            <a:endParaRPr>
              <a:solidFill>
                <a:srgbClr val="25326F"/>
              </a:solidFill>
              <a:latin typeface="Francois One"/>
              <a:ea typeface="Francois One"/>
              <a:cs typeface="Francois One"/>
              <a:sym typeface="Francois One"/>
            </a:endParaRPr>
          </a:p>
        </p:txBody>
      </p:sp>
      <p:sp>
        <p:nvSpPr>
          <p:cNvPr id="507" name="Google Shape;507;p53"/>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508" name="Google Shape;508;p53"/>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509" name="Google Shape;509;p53"/>
          <p:cNvSpPr txBox="1"/>
          <p:nvPr>
            <p:ph idx="1" type="body"/>
          </p:nvPr>
        </p:nvSpPr>
        <p:spPr>
          <a:xfrm>
            <a:off x="311700" y="1152475"/>
            <a:ext cx="8430000" cy="3042900"/>
          </a:xfrm>
          <a:prstGeom prst="rect">
            <a:avLst/>
          </a:prstGeom>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SzPts val="1800"/>
              <a:buChar char="●"/>
            </a:pPr>
            <a:r>
              <a:rPr lang="en"/>
              <a:t>We’re now going to use our bigram counts to generate a brand new sentence </a:t>
            </a:r>
            <a:endParaRPr/>
          </a:p>
          <a:p>
            <a:pPr indent="-342900" lvl="0" marL="457200" rtl="0" algn="l">
              <a:lnSpc>
                <a:spcPct val="150000"/>
              </a:lnSpc>
              <a:spcBef>
                <a:spcPts val="0"/>
              </a:spcBef>
              <a:spcAft>
                <a:spcPts val="0"/>
              </a:spcAft>
              <a:buSzPts val="1800"/>
              <a:buChar char="●"/>
            </a:pPr>
            <a:r>
              <a:rPr lang="en"/>
              <a:t>To start off, we’re going to select a word to start the sentence with: </a:t>
            </a:r>
            <a:r>
              <a:rPr b="1" lang="en"/>
              <a:t>bro</a:t>
            </a:r>
            <a:endParaRPr b="1"/>
          </a:p>
          <a:p>
            <a:pPr indent="0" lvl="0" marL="914400" rtl="0" algn="l">
              <a:lnSpc>
                <a:spcPct val="150000"/>
              </a:lnSpc>
              <a:spcBef>
                <a:spcPts val="1600"/>
              </a:spcBef>
              <a:spcAft>
                <a:spcPts val="1600"/>
              </a:spcAft>
              <a:buNone/>
            </a:pPr>
            <a:r>
              <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 name="Shape 513"/>
        <p:cNvGrpSpPr/>
        <p:nvPr/>
      </p:nvGrpSpPr>
      <p:grpSpPr>
        <a:xfrm>
          <a:off x="0" y="0"/>
          <a:ext cx="0" cy="0"/>
          <a:chOff x="0" y="0"/>
          <a:chExt cx="0" cy="0"/>
        </a:xfrm>
      </p:grpSpPr>
      <p:sp>
        <p:nvSpPr>
          <p:cNvPr id="514" name="Google Shape;514;p54"/>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Text Prediction on your phones!</a:t>
            </a:r>
            <a:endParaRPr>
              <a:solidFill>
                <a:srgbClr val="25326F"/>
              </a:solidFill>
              <a:latin typeface="Francois One"/>
              <a:ea typeface="Francois One"/>
              <a:cs typeface="Francois One"/>
              <a:sym typeface="Francois One"/>
            </a:endParaRPr>
          </a:p>
        </p:txBody>
      </p:sp>
      <p:sp>
        <p:nvSpPr>
          <p:cNvPr id="515" name="Google Shape;515;p54"/>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516" name="Google Shape;516;p54"/>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aphicFrame>
        <p:nvGraphicFramePr>
          <p:cNvPr id="517" name="Google Shape;517;p54"/>
          <p:cNvGraphicFramePr/>
          <p:nvPr/>
        </p:nvGraphicFramePr>
        <p:xfrm>
          <a:off x="84625" y="1779325"/>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Current word</a:t>
                      </a:r>
                      <a:endParaRPr>
                        <a:solidFill>
                          <a:schemeClr val="lt1"/>
                        </a:solidFill>
                        <a:latin typeface="Inter"/>
                        <a:ea typeface="Inter"/>
                        <a:cs typeface="Inter"/>
                        <a:sym typeface="Inter"/>
                      </a:endParaRPr>
                    </a:p>
                  </a:txBody>
                  <a:tcPr marT="91425" marB="91425" marR="91425" marL="91425">
                    <a:solidFill>
                      <a:srgbClr val="1155CC"/>
                    </a:solidFill>
                  </a:tcPr>
                </a:tc>
              </a:tr>
              <a:tr h="396200">
                <a:tc>
                  <a:txBody>
                    <a:bodyPr/>
                    <a:lstStyle/>
                    <a:p>
                      <a:pPr indent="0" lvl="0" marL="0" rtl="0" algn="l">
                        <a:spcBef>
                          <a:spcPts val="0"/>
                        </a:spcBef>
                        <a:spcAft>
                          <a:spcPts val="0"/>
                        </a:spcAft>
                        <a:buNone/>
                      </a:pPr>
                      <a:r>
                        <a:rPr lang="en">
                          <a:latin typeface="Inter"/>
                          <a:ea typeface="Inter"/>
                          <a:cs typeface="Inter"/>
                          <a:sym typeface="Inter"/>
                        </a:rPr>
                        <a:t>bro</a:t>
                      </a:r>
                      <a:endParaRPr>
                        <a:latin typeface="Inter"/>
                        <a:ea typeface="Inter"/>
                        <a:cs typeface="Inter"/>
                        <a:sym typeface="Inter"/>
                      </a:endParaRPr>
                    </a:p>
                  </a:txBody>
                  <a:tcPr marT="91425" marB="91425" marR="91425" marL="91425"/>
                </a:tc>
              </a:tr>
            </a:tbl>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1" name="Shape 521"/>
        <p:cNvGrpSpPr/>
        <p:nvPr/>
      </p:nvGrpSpPr>
      <p:grpSpPr>
        <a:xfrm>
          <a:off x="0" y="0"/>
          <a:ext cx="0" cy="0"/>
          <a:chOff x="0" y="0"/>
          <a:chExt cx="0" cy="0"/>
        </a:xfrm>
      </p:grpSpPr>
      <p:sp>
        <p:nvSpPr>
          <p:cNvPr id="522" name="Google Shape;522;p55"/>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Text Prediction on your phones!</a:t>
            </a:r>
            <a:endParaRPr>
              <a:solidFill>
                <a:srgbClr val="25326F"/>
              </a:solidFill>
              <a:latin typeface="Francois One"/>
              <a:ea typeface="Francois One"/>
              <a:cs typeface="Francois One"/>
              <a:sym typeface="Francois One"/>
            </a:endParaRPr>
          </a:p>
        </p:txBody>
      </p:sp>
      <p:sp>
        <p:nvSpPr>
          <p:cNvPr id="523" name="Google Shape;523;p55"/>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524" name="Google Shape;524;p55"/>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aphicFrame>
        <p:nvGraphicFramePr>
          <p:cNvPr id="525" name="Google Shape;525;p55"/>
          <p:cNvGraphicFramePr/>
          <p:nvPr/>
        </p:nvGraphicFramePr>
        <p:xfrm>
          <a:off x="84625" y="1779325"/>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Current word</a:t>
                      </a:r>
                      <a:endParaRPr>
                        <a:solidFill>
                          <a:schemeClr val="lt1"/>
                        </a:solidFill>
                        <a:latin typeface="Inter"/>
                        <a:ea typeface="Inter"/>
                        <a:cs typeface="Inter"/>
                        <a:sym typeface="Inter"/>
                      </a:endParaRPr>
                    </a:p>
                  </a:txBody>
                  <a:tcPr marT="91425" marB="91425" marR="91425" marL="91425">
                    <a:solidFill>
                      <a:srgbClr val="1155CC"/>
                    </a:solidFill>
                  </a:tcPr>
                </a:tc>
              </a:tr>
              <a:tr h="396200">
                <a:tc>
                  <a:txBody>
                    <a:bodyPr/>
                    <a:lstStyle/>
                    <a:p>
                      <a:pPr indent="0" lvl="0" marL="0" rtl="0" algn="l">
                        <a:spcBef>
                          <a:spcPts val="0"/>
                        </a:spcBef>
                        <a:spcAft>
                          <a:spcPts val="0"/>
                        </a:spcAft>
                        <a:buNone/>
                      </a:pPr>
                      <a:r>
                        <a:rPr lang="en">
                          <a:latin typeface="Inter"/>
                          <a:ea typeface="Inter"/>
                          <a:cs typeface="Inter"/>
                          <a:sym typeface="Inter"/>
                        </a:rPr>
                        <a:t>bro</a:t>
                      </a:r>
                      <a:endParaRPr>
                        <a:latin typeface="Inter"/>
                        <a:ea typeface="Inter"/>
                        <a:cs typeface="Inter"/>
                        <a:sym typeface="Inter"/>
                      </a:endParaRPr>
                    </a:p>
                  </a:txBody>
                  <a:tcPr marT="91425" marB="91425" marR="91425" marL="91425"/>
                </a:tc>
              </a:tr>
            </a:tbl>
          </a:graphicData>
        </a:graphic>
      </p:graphicFrame>
      <p:sp>
        <p:nvSpPr>
          <p:cNvPr id="526" name="Google Shape;526;p55"/>
          <p:cNvSpPr/>
          <p:nvPr/>
        </p:nvSpPr>
        <p:spPr>
          <a:xfrm>
            <a:off x="1832925" y="1779325"/>
            <a:ext cx="2604000" cy="1230900"/>
          </a:xfrm>
          <a:prstGeom prst="roundRect">
            <a:avLst>
              <a:gd fmla="val 16667" name="adj"/>
            </a:avLst>
          </a:prstGeom>
          <a:solidFill>
            <a:srgbClr val="FFFFFF"/>
          </a:solidFill>
          <a:ln cap="flat" cmpd="sng" w="19050">
            <a:solidFill>
              <a:srgbClr val="30DDA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595959"/>
                </a:solidFill>
                <a:latin typeface="Inter"/>
                <a:ea typeface="Inter"/>
                <a:cs typeface="Inter"/>
                <a:sym typeface="Inter"/>
              </a:rPr>
              <a:t>Let’s now inspect the table of words with follow ‘bro’ in our bigrams tables</a:t>
            </a:r>
            <a:endParaRPr>
              <a:solidFill>
                <a:srgbClr val="595959"/>
              </a:solidFill>
              <a:latin typeface="Inter"/>
              <a:ea typeface="Inter"/>
              <a:cs typeface="Inter"/>
              <a:sym typeface="Inte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0" name="Shape 530"/>
        <p:cNvGrpSpPr/>
        <p:nvPr/>
      </p:nvGrpSpPr>
      <p:grpSpPr>
        <a:xfrm>
          <a:off x="0" y="0"/>
          <a:ext cx="0" cy="0"/>
          <a:chOff x="0" y="0"/>
          <a:chExt cx="0" cy="0"/>
        </a:xfrm>
      </p:grpSpPr>
      <p:sp>
        <p:nvSpPr>
          <p:cNvPr id="531" name="Google Shape;531;p56"/>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Text Prediction on your phones!</a:t>
            </a:r>
            <a:endParaRPr>
              <a:solidFill>
                <a:srgbClr val="25326F"/>
              </a:solidFill>
              <a:latin typeface="Francois One"/>
              <a:ea typeface="Francois One"/>
              <a:cs typeface="Francois One"/>
              <a:sym typeface="Francois One"/>
            </a:endParaRPr>
          </a:p>
        </p:txBody>
      </p:sp>
      <p:sp>
        <p:nvSpPr>
          <p:cNvPr id="532" name="Google Shape;532;p56"/>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533" name="Google Shape;533;p56"/>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aphicFrame>
        <p:nvGraphicFramePr>
          <p:cNvPr id="534" name="Google Shape;534;p56"/>
          <p:cNvGraphicFramePr/>
          <p:nvPr/>
        </p:nvGraphicFramePr>
        <p:xfrm>
          <a:off x="1859500" y="1779335"/>
          <a:ext cx="3000000" cy="3000000"/>
        </p:xfrm>
        <a:graphic>
          <a:graphicData uri="http://schemas.openxmlformats.org/drawingml/2006/table">
            <a:tbl>
              <a:tblPr>
                <a:noFill/>
                <a:tableStyleId>{7157533F-563F-48A5-BA4B-5ABF49B8307F}</a:tableStyleId>
              </a:tblPr>
              <a:tblGrid>
                <a:gridCol w="1206050"/>
                <a:gridCol w="767150"/>
              </a:tblGrid>
              <a:tr h="100000">
                <a:tc>
                  <a:txBody>
                    <a:bodyPr/>
                    <a:lstStyle/>
                    <a:p>
                      <a:pPr indent="0" lvl="0" marL="0" rtl="0" algn="l">
                        <a:spcBef>
                          <a:spcPts val="0"/>
                        </a:spcBef>
                        <a:spcAft>
                          <a:spcPts val="0"/>
                        </a:spcAft>
                        <a:buNone/>
                      </a:pPr>
                      <a:r>
                        <a:rPr lang="en">
                          <a:solidFill>
                            <a:schemeClr val="lt1"/>
                          </a:solidFill>
                          <a:latin typeface="Inter"/>
                          <a:ea typeface="Inter"/>
                          <a:cs typeface="Inter"/>
                          <a:sym typeface="Inter"/>
                        </a:rPr>
                        <a:t>Next word</a:t>
                      </a:r>
                      <a:endParaRPr>
                        <a:solidFill>
                          <a:schemeClr val="lt1"/>
                        </a:solidFill>
                        <a:latin typeface="Inter"/>
                        <a:ea typeface="Inter"/>
                        <a:cs typeface="Inter"/>
                        <a:sym typeface="Inter"/>
                      </a:endParaRPr>
                    </a:p>
                  </a:txBody>
                  <a:tcPr marT="91425" marB="91425" marR="91425" marL="91425">
                    <a:solidFill>
                      <a:srgbClr val="1155CC"/>
                    </a:solidFill>
                  </a:tcPr>
                </a:tc>
                <a:tc>
                  <a:txBody>
                    <a:bodyPr/>
                    <a:lstStyle/>
                    <a:p>
                      <a:pPr indent="0" lvl="0" marL="0" rtl="0" algn="l">
                        <a:spcBef>
                          <a:spcPts val="0"/>
                        </a:spcBef>
                        <a:spcAft>
                          <a:spcPts val="0"/>
                        </a:spcAft>
                        <a:buNone/>
                      </a:pPr>
                      <a:r>
                        <a:rPr lang="en">
                          <a:solidFill>
                            <a:schemeClr val="lt1"/>
                          </a:solidFill>
                          <a:latin typeface="Inter"/>
                          <a:ea typeface="Inter"/>
                          <a:cs typeface="Inter"/>
                          <a:sym typeface="Inter"/>
                        </a:rPr>
                        <a:t>Count</a:t>
                      </a:r>
                      <a:endParaRPr>
                        <a:solidFill>
                          <a:schemeClr val="lt1"/>
                        </a:solidFill>
                        <a:latin typeface="Inter"/>
                        <a:ea typeface="Inter"/>
                        <a:cs typeface="Inter"/>
                        <a:sym typeface="Inter"/>
                      </a:endParaRPr>
                    </a:p>
                  </a:txBody>
                  <a:tcPr marT="91425" marB="91425" marR="91425" marL="91425">
                    <a:solidFill>
                      <a:srgbClr val="1155CC"/>
                    </a:solidFill>
                  </a:tcPr>
                </a:tc>
              </a:tr>
              <a:tr h="381000">
                <a:tc>
                  <a:txBody>
                    <a:bodyPr/>
                    <a:lstStyle/>
                    <a:p>
                      <a:pPr indent="0" lvl="0" marL="0" rtl="0" algn="l">
                        <a:spcBef>
                          <a:spcPts val="0"/>
                        </a:spcBef>
                        <a:spcAft>
                          <a:spcPts val="0"/>
                        </a:spcAft>
                        <a:buNone/>
                      </a:pPr>
                      <a:r>
                        <a:rPr lang="en">
                          <a:latin typeface="Inter"/>
                          <a:ea typeface="Inter"/>
                          <a:cs typeface="Inter"/>
                          <a:sym typeface="Inter"/>
                        </a:rPr>
                        <a:t>it</a:t>
                      </a:r>
                      <a:endParaRPr>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a:latin typeface="Inter"/>
                          <a:ea typeface="Inter"/>
                          <a:cs typeface="Inter"/>
                          <a:sym typeface="Inter"/>
                        </a:rPr>
                        <a:t>1</a:t>
                      </a:r>
                      <a:endParaRPr>
                        <a:latin typeface="Inter"/>
                        <a:ea typeface="Inter"/>
                        <a:cs typeface="Inter"/>
                        <a:sym typeface="Inter"/>
                      </a:endParaRPr>
                    </a:p>
                  </a:txBody>
                  <a:tcPr marT="91425" marB="91425" marR="91425" marL="91425"/>
                </a:tc>
              </a:tr>
              <a:tr h="381000">
                <a:tc>
                  <a:txBody>
                    <a:bodyPr/>
                    <a:lstStyle/>
                    <a:p>
                      <a:pPr indent="0" lvl="0" marL="0" rtl="0" algn="l">
                        <a:spcBef>
                          <a:spcPts val="0"/>
                        </a:spcBef>
                        <a:spcAft>
                          <a:spcPts val="0"/>
                        </a:spcAft>
                        <a:buNone/>
                      </a:pPr>
                      <a:r>
                        <a:rPr lang="en">
                          <a:latin typeface="Inter"/>
                          <a:ea typeface="Inter"/>
                          <a:cs typeface="Inter"/>
                          <a:sym typeface="Inter"/>
                        </a:rPr>
                        <a:t>like</a:t>
                      </a:r>
                      <a:endParaRPr>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a:latin typeface="Inter"/>
                          <a:ea typeface="Inter"/>
                          <a:cs typeface="Inter"/>
                          <a:sym typeface="Inter"/>
                        </a:rPr>
                        <a:t>1</a:t>
                      </a:r>
                      <a:endParaRPr>
                        <a:latin typeface="Inter"/>
                        <a:ea typeface="Inter"/>
                        <a:cs typeface="Inter"/>
                        <a:sym typeface="Inter"/>
                      </a:endParaRPr>
                    </a:p>
                  </a:txBody>
                  <a:tcPr marT="91425" marB="91425" marR="91425" marL="91425"/>
                </a:tc>
              </a:tr>
              <a:tr h="381000">
                <a:tc>
                  <a:txBody>
                    <a:bodyPr/>
                    <a:lstStyle/>
                    <a:p>
                      <a:pPr indent="0" lvl="0" marL="0" rtl="0" algn="l">
                        <a:spcBef>
                          <a:spcPts val="0"/>
                        </a:spcBef>
                        <a:spcAft>
                          <a:spcPts val="0"/>
                        </a:spcAft>
                        <a:buNone/>
                      </a:pPr>
                      <a:r>
                        <a:rPr lang="en">
                          <a:latin typeface="Inter"/>
                          <a:ea typeface="Inter"/>
                          <a:cs typeface="Inter"/>
                          <a:sym typeface="Inter"/>
                        </a:rPr>
                        <a:t>he</a:t>
                      </a:r>
                      <a:endParaRPr>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a:latin typeface="Inter"/>
                          <a:ea typeface="Inter"/>
                          <a:cs typeface="Inter"/>
                          <a:sym typeface="Inter"/>
                        </a:rPr>
                        <a:t>1</a:t>
                      </a:r>
                      <a:endParaRPr>
                        <a:latin typeface="Inter"/>
                        <a:ea typeface="Inter"/>
                        <a:cs typeface="Inter"/>
                        <a:sym typeface="Inter"/>
                      </a:endParaRPr>
                    </a:p>
                  </a:txBody>
                  <a:tcPr marT="91425" marB="91425" marR="91425" marL="91425"/>
                </a:tc>
              </a:tr>
            </a:tbl>
          </a:graphicData>
        </a:graphic>
      </p:graphicFrame>
      <p:graphicFrame>
        <p:nvGraphicFramePr>
          <p:cNvPr id="535" name="Google Shape;535;p56"/>
          <p:cNvGraphicFramePr/>
          <p:nvPr/>
        </p:nvGraphicFramePr>
        <p:xfrm>
          <a:off x="84625" y="1779325"/>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Current word</a:t>
                      </a:r>
                      <a:endParaRPr>
                        <a:solidFill>
                          <a:schemeClr val="lt1"/>
                        </a:solidFill>
                        <a:latin typeface="Inter"/>
                        <a:ea typeface="Inter"/>
                        <a:cs typeface="Inter"/>
                        <a:sym typeface="Inter"/>
                      </a:endParaRPr>
                    </a:p>
                  </a:txBody>
                  <a:tcPr marT="91425" marB="91425" marR="91425" marL="91425">
                    <a:solidFill>
                      <a:srgbClr val="1155CC"/>
                    </a:solidFill>
                  </a:tcPr>
                </a:tc>
              </a:tr>
              <a:tr h="396200">
                <a:tc>
                  <a:txBody>
                    <a:bodyPr/>
                    <a:lstStyle/>
                    <a:p>
                      <a:pPr indent="0" lvl="0" marL="0" rtl="0" algn="l">
                        <a:spcBef>
                          <a:spcPts val="0"/>
                        </a:spcBef>
                        <a:spcAft>
                          <a:spcPts val="0"/>
                        </a:spcAft>
                        <a:buNone/>
                      </a:pPr>
                      <a:r>
                        <a:rPr lang="en">
                          <a:latin typeface="Inter"/>
                          <a:ea typeface="Inter"/>
                          <a:cs typeface="Inter"/>
                          <a:sym typeface="Inter"/>
                        </a:rPr>
                        <a:t>bro</a:t>
                      </a:r>
                      <a:endParaRPr>
                        <a:latin typeface="Inter"/>
                        <a:ea typeface="Inter"/>
                        <a:cs typeface="Inter"/>
                        <a:sym typeface="Inter"/>
                      </a:endParaRPr>
                    </a:p>
                  </a:txBody>
                  <a:tcPr marT="91425" marB="91425" marR="91425" marL="91425"/>
                </a:tc>
              </a:tr>
            </a:tbl>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9" name="Shape 539"/>
        <p:cNvGrpSpPr/>
        <p:nvPr/>
      </p:nvGrpSpPr>
      <p:grpSpPr>
        <a:xfrm>
          <a:off x="0" y="0"/>
          <a:ext cx="0" cy="0"/>
          <a:chOff x="0" y="0"/>
          <a:chExt cx="0" cy="0"/>
        </a:xfrm>
      </p:grpSpPr>
      <p:sp>
        <p:nvSpPr>
          <p:cNvPr id="540" name="Google Shape;540;p57"/>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Text Prediction on your phones!</a:t>
            </a:r>
            <a:endParaRPr>
              <a:solidFill>
                <a:srgbClr val="25326F"/>
              </a:solidFill>
              <a:latin typeface="Francois One"/>
              <a:ea typeface="Francois One"/>
              <a:cs typeface="Francois One"/>
              <a:sym typeface="Francois One"/>
            </a:endParaRPr>
          </a:p>
        </p:txBody>
      </p:sp>
      <p:sp>
        <p:nvSpPr>
          <p:cNvPr id="541" name="Google Shape;541;p57"/>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542" name="Google Shape;542;p57"/>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aphicFrame>
        <p:nvGraphicFramePr>
          <p:cNvPr id="543" name="Google Shape;543;p57"/>
          <p:cNvGraphicFramePr/>
          <p:nvPr/>
        </p:nvGraphicFramePr>
        <p:xfrm>
          <a:off x="1859500" y="1779335"/>
          <a:ext cx="3000000" cy="3000000"/>
        </p:xfrm>
        <a:graphic>
          <a:graphicData uri="http://schemas.openxmlformats.org/drawingml/2006/table">
            <a:tbl>
              <a:tblPr>
                <a:noFill/>
                <a:tableStyleId>{7157533F-563F-48A5-BA4B-5ABF49B8307F}</a:tableStyleId>
              </a:tblPr>
              <a:tblGrid>
                <a:gridCol w="1157300"/>
                <a:gridCol w="815900"/>
              </a:tblGrid>
              <a:tr h="100000">
                <a:tc>
                  <a:txBody>
                    <a:bodyPr/>
                    <a:lstStyle/>
                    <a:p>
                      <a:pPr indent="0" lvl="0" marL="0" rtl="0" algn="l">
                        <a:spcBef>
                          <a:spcPts val="0"/>
                        </a:spcBef>
                        <a:spcAft>
                          <a:spcPts val="0"/>
                        </a:spcAft>
                        <a:buNone/>
                      </a:pPr>
                      <a:r>
                        <a:rPr lang="en">
                          <a:solidFill>
                            <a:schemeClr val="lt1"/>
                          </a:solidFill>
                          <a:latin typeface="Inter"/>
                          <a:ea typeface="Inter"/>
                          <a:cs typeface="Inter"/>
                          <a:sym typeface="Inter"/>
                        </a:rPr>
                        <a:t>Next word</a:t>
                      </a:r>
                      <a:endParaRPr>
                        <a:solidFill>
                          <a:schemeClr val="lt1"/>
                        </a:solidFill>
                        <a:latin typeface="Inter"/>
                        <a:ea typeface="Inter"/>
                        <a:cs typeface="Inter"/>
                        <a:sym typeface="Inter"/>
                      </a:endParaRPr>
                    </a:p>
                  </a:txBody>
                  <a:tcPr marT="91425" marB="91425" marR="91425" marL="91425">
                    <a:solidFill>
                      <a:srgbClr val="1155CC"/>
                    </a:solidFill>
                  </a:tcPr>
                </a:tc>
                <a:tc>
                  <a:txBody>
                    <a:bodyPr/>
                    <a:lstStyle/>
                    <a:p>
                      <a:pPr indent="0" lvl="0" marL="0" rtl="0" algn="l">
                        <a:spcBef>
                          <a:spcPts val="0"/>
                        </a:spcBef>
                        <a:spcAft>
                          <a:spcPts val="0"/>
                        </a:spcAft>
                        <a:buNone/>
                      </a:pPr>
                      <a:r>
                        <a:rPr lang="en">
                          <a:solidFill>
                            <a:schemeClr val="lt1"/>
                          </a:solidFill>
                          <a:latin typeface="Inter"/>
                          <a:ea typeface="Inter"/>
                          <a:cs typeface="Inter"/>
                          <a:sym typeface="Inter"/>
                        </a:rPr>
                        <a:t>Count</a:t>
                      </a:r>
                      <a:endParaRPr>
                        <a:solidFill>
                          <a:schemeClr val="lt1"/>
                        </a:solidFill>
                        <a:latin typeface="Inter"/>
                        <a:ea typeface="Inter"/>
                        <a:cs typeface="Inter"/>
                        <a:sym typeface="Inter"/>
                      </a:endParaRPr>
                    </a:p>
                  </a:txBody>
                  <a:tcPr marT="91425" marB="91425" marR="91425" marL="91425">
                    <a:solidFill>
                      <a:srgbClr val="1155CC"/>
                    </a:solidFill>
                  </a:tcPr>
                </a:tc>
              </a:tr>
              <a:tr h="381000">
                <a:tc>
                  <a:txBody>
                    <a:bodyPr/>
                    <a:lstStyle/>
                    <a:p>
                      <a:pPr indent="0" lvl="0" marL="0" rtl="0" algn="l">
                        <a:spcBef>
                          <a:spcPts val="0"/>
                        </a:spcBef>
                        <a:spcAft>
                          <a:spcPts val="0"/>
                        </a:spcAft>
                        <a:buNone/>
                      </a:pPr>
                      <a:r>
                        <a:rPr lang="en">
                          <a:latin typeface="Inter"/>
                          <a:ea typeface="Inter"/>
                          <a:cs typeface="Inter"/>
                          <a:sym typeface="Inter"/>
                        </a:rPr>
                        <a:t>it</a:t>
                      </a:r>
                      <a:endParaRPr>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a:latin typeface="Inter"/>
                          <a:ea typeface="Inter"/>
                          <a:cs typeface="Inter"/>
                          <a:sym typeface="Inter"/>
                        </a:rPr>
                        <a:t>1</a:t>
                      </a:r>
                      <a:endParaRPr>
                        <a:latin typeface="Inter"/>
                        <a:ea typeface="Inter"/>
                        <a:cs typeface="Inter"/>
                        <a:sym typeface="Inter"/>
                      </a:endParaRPr>
                    </a:p>
                  </a:txBody>
                  <a:tcPr marT="91425" marB="91425" marR="91425" marL="91425"/>
                </a:tc>
              </a:tr>
              <a:tr h="381000">
                <a:tc>
                  <a:txBody>
                    <a:bodyPr/>
                    <a:lstStyle/>
                    <a:p>
                      <a:pPr indent="0" lvl="0" marL="0" rtl="0" algn="l">
                        <a:spcBef>
                          <a:spcPts val="0"/>
                        </a:spcBef>
                        <a:spcAft>
                          <a:spcPts val="0"/>
                        </a:spcAft>
                        <a:buNone/>
                      </a:pPr>
                      <a:r>
                        <a:rPr lang="en">
                          <a:latin typeface="Inter"/>
                          <a:ea typeface="Inter"/>
                          <a:cs typeface="Inter"/>
                          <a:sym typeface="Inter"/>
                        </a:rPr>
                        <a:t>like</a:t>
                      </a:r>
                      <a:endParaRPr>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a:latin typeface="Inter"/>
                          <a:ea typeface="Inter"/>
                          <a:cs typeface="Inter"/>
                          <a:sym typeface="Inter"/>
                        </a:rPr>
                        <a:t>1</a:t>
                      </a:r>
                      <a:endParaRPr>
                        <a:latin typeface="Inter"/>
                        <a:ea typeface="Inter"/>
                        <a:cs typeface="Inter"/>
                        <a:sym typeface="Inter"/>
                      </a:endParaRPr>
                    </a:p>
                  </a:txBody>
                  <a:tcPr marT="91425" marB="91425" marR="91425" marL="91425"/>
                </a:tc>
              </a:tr>
              <a:tr h="381000">
                <a:tc>
                  <a:txBody>
                    <a:bodyPr/>
                    <a:lstStyle/>
                    <a:p>
                      <a:pPr indent="0" lvl="0" marL="0" rtl="0" algn="l">
                        <a:spcBef>
                          <a:spcPts val="0"/>
                        </a:spcBef>
                        <a:spcAft>
                          <a:spcPts val="0"/>
                        </a:spcAft>
                        <a:buNone/>
                      </a:pPr>
                      <a:r>
                        <a:rPr lang="en">
                          <a:latin typeface="Inter"/>
                          <a:ea typeface="Inter"/>
                          <a:cs typeface="Inter"/>
                          <a:sym typeface="Inter"/>
                        </a:rPr>
                        <a:t>he</a:t>
                      </a:r>
                      <a:endParaRPr>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a:latin typeface="Inter"/>
                          <a:ea typeface="Inter"/>
                          <a:cs typeface="Inter"/>
                          <a:sym typeface="Inter"/>
                        </a:rPr>
                        <a:t>1</a:t>
                      </a:r>
                      <a:endParaRPr>
                        <a:latin typeface="Inter"/>
                        <a:ea typeface="Inter"/>
                        <a:cs typeface="Inter"/>
                        <a:sym typeface="Inter"/>
                      </a:endParaRPr>
                    </a:p>
                  </a:txBody>
                  <a:tcPr marT="91425" marB="91425" marR="91425" marL="91425"/>
                </a:tc>
              </a:tr>
            </a:tbl>
          </a:graphicData>
        </a:graphic>
      </p:graphicFrame>
      <p:graphicFrame>
        <p:nvGraphicFramePr>
          <p:cNvPr id="544" name="Google Shape;544;p57"/>
          <p:cNvGraphicFramePr/>
          <p:nvPr/>
        </p:nvGraphicFramePr>
        <p:xfrm>
          <a:off x="84625" y="1779325"/>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Current word</a:t>
                      </a:r>
                      <a:endParaRPr>
                        <a:solidFill>
                          <a:schemeClr val="lt1"/>
                        </a:solidFill>
                        <a:latin typeface="Inter"/>
                        <a:ea typeface="Inter"/>
                        <a:cs typeface="Inter"/>
                        <a:sym typeface="Inter"/>
                      </a:endParaRPr>
                    </a:p>
                  </a:txBody>
                  <a:tcPr marT="91425" marB="91425" marR="91425" marL="91425">
                    <a:solidFill>
                      <a:srgbClr val="1155CC"/>
                    </a:solidFill>
                  </a:tcPr>
                </a:tc>
              </a:tr>
              <a:tr h="396200">
                <a:tc>
                  <a:txBody>
                    <a:bodyPr/>
                    <a:lstStyle/>
                    <a:p>
                      <a:pPr indent="0" lvl="0" marL="0" rtl="0" algn="l">
                        <a:spcBef>
                          <a:spcPts val="0"/>
                        </a:spcBef>
                        <a:spcAft>
                          <a:spcPts val="0"/>
                        </a:spcAft>
                        <a:buNone/>
                      </a:pPr>
                      <a:r>
                        <a:rPr lang="en">
                          <a:latin typeface="Inter"/>
                          <a:ea typeface="Inter"/>
                          <a:cs typeface="Inter"/>
                          <a:sym typeface="Inter"/>
                        </a:rPr>
                        <a:t>bro</a:t>
                      </a:r>
                      <a:endParaRPr>
                        <a:latin typeface="Inter"/>
                        <a:ea typeface="Inter"/>
                        <a:cs typeface="Inter"/>
                        <a:sym typeface="Inter"/>
                      </a:endParaRPr>
                    </a:p>
                  </a:txBody>
                  <a:tcPr marT="91425" marB="91425" marR="91425" marL="91425"/>
                </a:tc>
              </a:tr>
            </a:tbl>
          </a:graphicData>
        </a:graphic>
      </p:graphicFrame>
      <p:sp>
        <p:nvSpPr>
          <p:cNvPr id="545" name="Google Shape;545;p57"/>
          <p:cNvSpPr/>
          <p:nvPr/>
        </p:nvSpPr>
        <p:spPr>
          <a:xfrm>
            <a:off x="4074625" y="1956300"/>
            <a:ext cx="2604000" cy="1230900"/>
          </a:xfrm>
          <a:prstGeom prst="roundRect">
            <a:avLst>
              <a:gd fmla="val 16667" name="adj"/>
            </a:avLst>
          </a:prstGeom>
          <a:solidFill>
            <a:srgbClr val="FFFFFF"/>
          </a:solidFill>
          <a:ln cap="flat" cmpd="sng" w="19050">
            <a:solidFill>
              <a:srgbClr val="30DDA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595959"/>
                </a:solidFill>
                <a:latin typeface="Inter"/>
                <a:ea typeface="Inter"/>
                <a:cs typeface="Inter"/>
                <a:sym typeface="Inter"/>
              </a:rPr>
              <a:t>The idea is to pick the next word with the highest count.</a:t>
            </a:r>
            <a:endParaRPr>
              <a:solidFill>
                <a:srgbClr val="595959"/>
              </a:solidFill>
              <a:latin typeface="Inter"/>
              <a:ea typeface="Inter"/>
              <a:cs typeface="Inter"/>
              <a:sym typeface="Inter"/>
            </a:endParaRPr>
          </a:p>
          <a:p>
            <a:pPr indent="0" lvl="0" marL="0" rtl="0" algn="l">
              <a:spcBef>
                <a:spcPts val="0"/>
              </a:spcBef>
              <a:spcAft>
                <a:spcPts val="0"/>
              </a:spcAft>
              <a:buNone/>
            </a:pPr>
            <a:r>
              <a:t/>
            </a:r>
            <a:endParaRPr>
              <a:solidFill>
                <a:srgbClr val="595959"/>
              </a:solidFill>
              <a:latin typeface="Inter"/>
              <a:ea typeface="Inter"/>
              <a:cs typeface="Inter"/>
              <a:sym typeface="Inter"/>
            </a:endParaRPr>
          </a:p>
          <a:p>
            <a:pPr indent="0" lvl="0" marL="0" rtl="0" algn="l">
              <a:spcBef>
                <a:spcPts val="0"/>
              </a:spcBef>
              <a:spcAft>
                <a:spcPts val="0"/>
              </a:spcAft>
              <a:buNone/>
            </a:pPr>
            <a:r>
              <a:rPr lang="en">
                <a:solidFill>
                  <a:srgbClr val="595959"/>
                </a:solidFill>
                <a:latin typeface="Inter"/>
                <a:ea typeface="Inter"/>
                <a:cs typeface="Inter"/>
                <a:sym typeface="Inter"/>
              </a:rPr>
              <a:t>However…</a:t>
            </a:r>
            <a:endParaRPr>
              <a:solidFill>
                <a:srgbClr val="595959"/>
              </a:solidFill>
              <a:latin typeface="Inter"/>
              <a:ea typeface="Inter"/>
              <a:cs typeface="Inter"/>
              <a:sym typeface="Inte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9" name="Shape 549"/>
        <p:cNvGrpSpPr/>
        <p:nvPr/>
      </p:nvGrpSpPr>
      <p:grpSpPr>
        <a:xfrm>
          <a:off x="0" y="0"/>
          <a:ext cx="0" cy="0"/>
          <a:chOff x="0" y="0"/>
          <a:chExt cx="0" cy="0"/>
        </a:xfrm>
      </p:grpSpPr>
      <p:sp>
        <p:nvSpPr>
          <p:cNvPr id="550" name="Google Shape;550;p58"/>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Text Prediction on your phones!</a:t>
            </a:r>
            <a:endParaRPr>
              <a:solidFill>
                <a:srgbClr val="25326F"/>
              </a:solidFill>
              <a:latin typeface="Francois One"/>
              <a:ea typeface="Francois One"/>
              <a:cs typeface="Francois One"/>
              <a:sym typeface="Francois One"/>
            </a:endParaRPr>
          </a:p>
        </p:txBody>
      </p:sp>
      <p:sp>
        <p:nvSpPr>
          <p:cNvPr id="551" name="Google Shape;551;p58"/>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552" name="Google Shape;552;p58"/>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aphicFrame>
        <p:nvGraphicFramePr>
          <p:cNvPr id="553" name="Google Shape;553;p58"/>
          <p:cNvGraphicFramePr/>
          <p:nvPr/>
        </p:nvGraphicFramePr>
        <p:xfrm>
          <a:off x="1940800" y="1828110"/>
          <a:ext cx="3000000" cy="3000000"/>
        </p:xfrm>
        <a:graphic>
          <a:graphicData uri="http://schemas.openxmlformats.org/drawingml/2006/table">
            <a:tbl>
              <a:tblPr>
                <a:noFill/>
                <a:tableStyleId>{7157533F-563F-48A5-BA4B-5ABF49B8307F}</a:tableStyleId>
              </a:tblPr>
              <a:tblGrid>
                <a:gridCol w="986600"/>
                <a:gridCol w="986600"/>
              </a:tblGrid>
              <a:tr h="100000">
                <a:tc>
                  <a:txBody>
                    <a:bodyPr/>
                    <a:lstStyle/>
                    <a:p>
                      <a:pPr indent="0" lvl="0" marL="0" rtl="0" algn="l">
                        <a:spcBef>
                          <a:spcPts val="0"/>
                        </a:spcBef>
                        <a:spcAft>
                          <a:spcPts val="0"/>
                        </a:spcAft>
                        <a:buNone/>
                      </a:pPr>
                      <a:r>
                        <a:rPr lang="en">
                          <a:solidFill>
                            <a:schemeClr val="lt1"/>
                          </a:solidFill>
                        </a:rPr>
                        <a:t>Next word</a:t>
                      </a:r>
                      <a:endParaRPr>
                        <a:solidFill>
                          <a:schemeClr val="lt1"/>
                        </a:solidFill>
                      </a:endParaRPr>
                    </a:p>
                  </a:txBody>
                  <a:tcPr marT="91425" marB="91425" marR="91425" marL="91425">
                    <a:solidFill>
                      <a:srgbClr val="1155CC"/>
                    </a:solidFill>
                  </a:tcPr>
                </a:tc>
                <a:tc>
                  <a:txBody>
                    <a:bodyPr/>
                    <a:lstStyle/>
                    <a:p>
                      <a:pPr indent="0" lvl="0" marL="0" rtl="0" algn="l">
                        <a:spcBef>
                          <a:spcPts val="0"/>
                        </a:spcBef>
                        <a:spcAft>
                          <a:spcPts val="0"/>
                        </a:spcAft>
                        <a:buNone/>
                      </a:pPr>
                      <a:r>
                        <a:rPr lang="en">
                          <a:solidFill>
                            <a:schemeClr val="lt1"/>
                          </a:solidFill>
                        </a:rPr>
                        <a:t>Count</a:t>
                      </a:r>
                      <a:endParaRPr>
                        <a:solidFill>
                          <a:schemeClr val="lt1"/>
                        </a:solidFill>
                      </a:endParaRPr>
                    </a:p>
                  </a:txBody>
                  <a:tcPr marT="91425" marB="91425" marR="91425" marL="91425">
                    <a:solidFill>
                      <a:srgbClr val="1155CC"/>
                    </a:solidFill>
                  </a:tcPr>
                </a:tc>
              </a:tr>
              <a:tr h="381000">
                <a:tc>
                  <a:txBody>
                    <a:bodyPr/>
                    <a:lstStyle/>
                    <a:p>
                      <a:pPr indent="0" lvl="0" marL="0" rtl="0" algn="l">
                        <a:spcBef>
                          <a:spcPts val="0"/>
                        </a:spcBef>
                        <a:spcAft>
                          <a:spcPts val="0"/>
                        </a:spcAft>
                        <a:buNone/>
                      </a:pPr>
                      <a:r>
                        <a:rPr lang="en">
                          <a:latin typeface="Inter"/>
                          <a:ea typeface="Inter"/>
                          <a:cs typeface="Inter"/>
                          <a:sym typeface="Inter"/>
                        </a:rPr>
                        <a:t>it</a:t>
                      </a:r>
                      <a:endParaRPr>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a:latin typeface="Inter"/>
                          <a:ea typeface="Inter"/>
                          <a:cs typeface="Inter"/>
                          <a:sym typeface="Inter"/>
                        </a:rPr>
                        <a:t>1</a:t>
                      </a:r>
                      <a:endParaRPr>
                        <a:latin typeface="Inter"/>
                        <a:ea typeface="Inter"/>
                        <a:cs typeface="Inter"/>
                        <a:sym typeface="Inter"/>
                      </a:endParaRPr>
                    </a:p>
                  </a:txBody>
                  <a:tcPr marT="91425" marB="91425" marR="91425" marL="91425"/>
                </a:tc>
              </a:tr>
              <a:tr h="381000">
                <a:tc>
                  <a:txBody>
                    <a:bodyPr/>
                    <a:lstStyle/>
                    <a:p>
                      <a:pPr indent="0" lvl="0" marL="0" rtl="0" algn="l">
                        <a:spcBef>
                          <a:spcPts val="0"/>
                        </a:spcBef>
                        <a:spcAft>
                          <a:spcPts val="0"/>
                        </a:spcAft>
                        <a:buNone/>
                      </a:pPr>
                      <a:r>
                        <a:rPr lang="en">
                          <a:latin typeface="Inter"/>
                          <a:ea typeface="Inter"/>
                          <a:cs typeface="Inter"/>
                          <a:sym typeface="Inter"/>
                        </a:rPr>
                        <a:t>like</a:t>
                      </a:r>
                      <a:endParaRPr>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a:latin typeface="Inter"/>
                          <a:ea typeface="Inter"/>
                          <a:cs typeface="Inter"/>
                          <a:sym typeface="Inter"/>
                        </a:rPr>
                        <a:t>1</a:t>
                      </a:r>
                      <a:endParaRPr>
                        <a:latin typeface="Inter"/>
                        <a:ea typeface="Inter"/>
                        <a:cs typeface="Inter"/>
                        <a:sym typeface="Inter"/>
                      </a:endParaRPr>
                    </a:p>
                  </a:txBody>
                  <a:tcPr marT="91425" marB="91425" marR="91425" marL="91425"/>
                </a:tc>
              </a:tr>
              <a:tr h="381000">
                <a:tc>
                  <a:txBody>
                    <a:bodyPr/>
                    <a:lstStyle/>
                    <a:p>
                      <a:pPr indent="0" lvl="0" marL="0" rtl="0" algn="l">
                        <a:spcBef>
                          <a:spcPts val="0"/>
                        </a:spcBef>
                        <a:spcAft>
                          <a:spcPts val="0"/>
                        </a:spcAft>
                        <a:buNone/>
                      </a:pPr>
                      <a:r>
                        <a:rPr lang="en">
                          <a:latin typeface="Inter"/>
                          <a:ea typeface="Inter"/>
                          <a:cs typeface="Inter"/>
                          <a:sym typeface="Inter"/>
                        </a:rPr>
                        <a:t>he</a:t>
                      </a:r>
                      <a:endParaRPr>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a:latin typeface="Inter"/>
                          <a:ea typeface="Inter"/>
                          <a:cs typeface="Inter"/>
                          <a:sym typeface="Inter"/>
                        </a:rPr>
                        <a:t>1</a:t>
                      </a:r>
                      <a:endParaRPr>
                        <a:latin typeface="Inter"/>
                        <a:ea typeface="Inter"/>
                        <a:cs typeface="Inter"/>
                        <a:sym typeface="Inter"/>
                      </a:endParaRPr>
                    </a:p>
                  </a:txBody>
                  <a:tcPr marT="91425" marB="91425" marR="91425" marL="91425"/>
                </a:tc>
              </a:tr>
            </a:tbl>
          </a:graphicData>
        </a:graphic>
      </p:graphicFrame>
      <p:graphicFrame>
        <p:nvGraphicFramePr>
          <p:cNvPr id="554" name="Google Shape;554;p58"/>
          <p:cNvGraphicFramePr/>
          <p:nvPr/>
        </p:nvGraphicFramePr>
        <p:xfrm>
          <a:off x="84625" y="1779325"/>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Current word</a:t>
                      </a:r>
                      <a:endParaRPr>
                        <a:solidFill>
                          <a:schemeClr val="lt1"/>
                        </a:solidFill>
                        <a:latin typeface="Inter"/>
                        <a:ea typeface="Inter"/>
                        <a:cs typeface="Inter"/>
                        <a:sym typeface="Inter"/>
                      </a:endParaRPr>
                    </a:p>
                  </a:txBody>
                  <a:tcPr marT="91425" marB="91425" marR="91425" marL="91425">
                    <a:solidFill>
                      <a:srgbClr val="1155CC"/>
                    </a:solidFill>
                  </a:tcPr>
                </a:tc>
              </a:tr>
              <a:tr h="396200">
                <a:tc>
                  <a:txBody>
                    <a:bodyPr/>
                    <a:lstStyle/>
                    <a:p>
                      <a:pPr indent="0" lvl="0" marL="0" rtl="0" algn="l">
                        <a:spcBef>
                          <a:spcPts val="0"/>
                        </a:spcBef>
                        <a:spcAft>
                          <a:spcPts val="0"/>
                        </a:spcAft>
                        <a:buNone/>
                      </a:pPr>
                      <a:r>
                        <a:rPr lang="en">
                          <a:latin typeface="Inter"/>
                          <a:ea typeface="Inter"/>
                          <a:cs typeface="Inter"/>
                          <a:sym typeface="Inter"/>
                        </a:rPr>
                        <a:t>bro</a:t>
                      </a:r>
                      <a:endParaRPr>
                        <a:latin typeface="Inter"/>
                        <a:ea typeface="Inter"/>
                        <a:cs typeface="Inter"/>
                        <a:sym typeface="Inter"/>
                      </a:endParaRPr>
                    </a:p>
                  </a:txBody>
                  <a:tcPr marT="91425" marB="91425" marR="91425" marL="91425"/>
                </a:tc>
              </a:tr>
            </a:tbl>
          </a:graphicData>
        </a:graphic>
      </p:graphicFrame>
      <p:sp>
        <p:nvSpPr>
          <p:cNvPr id="555" name="Google Shape;555;p58"/>
          <p:cNvSpPr/>
          <p:nvPr/>
        </p:nvSpPr>
        <p:spPr>
          <a:xfrm>
            <a:off x="4074625" y="1956300"/>
            <a:ext cx="2604000" cy="1230900"/>
          </a:xfrm>
          <a:prstGeom prst="roundRect">
            <a:avLst>
              <a:gd fmla="val 16667" name="adj"/>
            </a:avLst>
          </a:prstGeom>
          <a:solidFill>
            <a:srgbClr val="FFFFFF"/>
          </a:solidFill>
          <a:ln cap="flat" cmpd="sng" w="19050">
            <a:solidFill>
              <a:srgbClr val="30DDA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2"/>
                </a:solidFill>
                <a:latin typeface="Inter"/>
                <a:ea typeface="Inter"/>
                <a:cs typeface="Inter"/>
                <a:sym typeface="Inter"/>
              </a:rPr>
              <a:t>When counts are equal, randomly pick a candidate</a:t>
            </a:r>
            <a:endParaRPr>
              <a:solidFill>
                <a:srgbClr val="595959"/>
              </a:solidFill>
              <a:latin typeface="Inter"/>
              <a:ea typeface="Inter"/>
              <a:cs typeface="Inter"/>
              <a:sym typeface="Inte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9" name="Shape 559"/>
        <p:cNvGrpSpPr/>
        <p:nvPr/>
      </p:nvGrpSpPr>
      <p:grpSpPr>
        <a:xfrm>
          <a:off x="0" y="0"/>
          <a:ext cx="0" cy="0"/>
          <a:chOff x="0" y="0"/>
          <a:chExt cx="0" cy="0"/>
        </a:xfrm>
      </p:grpSpPr>
      <p:sp>
        <p:nvSpPr>
          <p:cNvPr id="560" name="Google Shape;560;p59"/>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Text Prediction on your phones!</a:t>
            </a:r>
            <a:endParaRPr>
              <a:solidFill>
                <a:srgbClr val="25326F"/>
              </a:solidFill>
              <a:latin typeface="Francois One"/>
              <a:ea typeface="Francois One"/>
              <a:cs typeface="Francois One"/>
              <a:sym typeface="Francois One"/>
            </a:endParaRPr>
          </a:p>
        </p:txBody>
      </p:sp>
      <p:sp>
        <p:nvSpPr>
          <p:cNvPr id="561" name="Google Shape;561;p59"/>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562" name="Google Shape;562;p59"/>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aphicFrame>
        <p:nvGraphicFramePr>
          <p:cNvPr id="563" name="Google Shape;563;p59"/>
          <p:cNvGraphicFramePr/>
          <p:nvPr/>
        </p:nvGraphicFramePr>
        <p:xfrm>
          <a:off x="1859500" y="1779335"/>
          <a:ext cx="3000000" cy="3000000"/>
        </p:xfrm>
        <a:graphic>
          <a:graphicData uri="http://schemas.openxmlformats.org/drawingml/2006/table">
            <a:tbl>
              <a:tblPr>
                <a:noFill/>
                <a:tableStyleId>{7157533F-563F-48A5-BA4B-5ABF49B8307F}</a:tableStyleId>
              </a:tblPr>
              <a:tblGrid>
                <a:gridCol w="986600"/>
                <a:gridCol w="986600"/>
              </a:tblGrid>
              <a:tr h="100000">
                <a:tc>
                  <a:txBody>
                    <a:bodyPr/>
                    <a:lstStyle/>
                    <a:p>
                      <a:pPr indent="0" lvl="0" marL="0" rtl="0" algn="l">
                        <a:spcBef>
                          <a:spcPts val="0"/>
                        </a:spcBef>
                        <a:spcAft>
                          <a:spcPts val="0"/>
                        </a:spcAft>
                        <a:buNone/>
                      </a:pPr>
                      <a:r>
                        <a:rPr lang="en">
                          <a:solidFill>
                            <a:schemeClr val="lt1"/>
                          </a:solidFill>
                        </a:rPr>
                        <a:t>Next word</a:t>
                      </a:r>
                      <a:endParaRPr>
                        <a:solidFill>
                          <a:schemeClr val="lt1"/>
                        </a:solidFill>
                      </a:endParaRPr>
                    </a:p>
                  </a:txBody>
                  <a:tcPr marT="91425" marB="91425" marR="91425" marL="91425">
                    <a:solidFill>
                      <a:srgbClr val="1155CC"/>
                    </a:solidFill>
                  </a:tcPr>
                </a:tc>
                <a:tc>
                  <a:txBody>
                    <a:bodyPr/>
                    <a:lstStyle/>
                    <a:p>
                      <a:pPr indent="0" lvl="0" marL="0" rtl="0" algn="l">
                        <a:spcBef>
                          <a:spcPts val="0"/>
                        </a:spcBef>
                        <a:spcAft>
                          <a:spcPts val="0"/>
                        </a:spcAft>
                        <a:buNone/>
                      </a:pPr>
                      <a:r>
                        <a:rPr lang="en">
                          <a:solidFill>
                            <a:schemeClr val="lt1"/>
                          </a:solidFill>
                        </a:rPr>
                        <a:t>Count</a:t>
                      </a:r>
                      <a:endParaRPr>
                        <a:solidFill>
                          <a:schemeClr val="lt1"/>
                        </a:solidFill>
                      </a:endParaRPr>
                    </a:p>
                  </a:txBody>
                  <a:tcPr marT="91425" marB="91425" marR="91425" marL="91425">
                    <a:solidFill>
                      <a:srgbClr val="1155CC"/>
                    </a:solidFill>
                  </a:tcPr>
                </a:tc>
              </a:tr>
              <a:tr h="381000">
                <a:tc>
                  <a:txBody>
                    <a:bodyPr/>
                    <a:lstStyle/>
                    <a:p>
                      <a:pPr indent="0" lvl="0" marL="0" rtl="0" algn="l">
                        <a:spcBef>
                          <a:spcPts val="0"/>
                        </a:spcBef>
                        <a:spcAft>
                          <a:spcPts val="0"/>
                        </a:spcAft>
                        <a:buNone/>
                      </a:pPr>
                      <a:r>
                        <a:rPr lang="en"/>
                        <a:t>it</a:t>
                      </a:r>
                      <a:endParaRPr/>
                    </a:p>
                  </a:txBody>
                  <a:tcPr marT="91425" marB="91425" marR="91425" marL="91425"/>
                </a:tc>
                <a:tc>
                  <a:txBody>
                    <a:bodyPr/>
                    <a:lstStyle/>
                    <a:p>
                      <a:pPr indent="0" lvl="0" marL="0" rtl="0" algn="l">
                        <a:spcBef>
                          <a:spcPts val="0"/>
                        </a:spcBef>
                        <a:spcAft>
                          <a:spcPts val="0"/>
                        </a:spcAft>
                        <a:buNone/>
                      </a:pPr>
                      <a:r>
                        <a:rPr lang="en"/>
                        <a:t>1</a:t>
                      </a:r>
                      <a:endParaRPr/>
                    </a:p>
                  </a:txBody>
                  <a:tcPr marT="91425" marB="91425" marR="91425" marL="91425"/>
                </a:tc>
              </a:tr>
              <a:tr h="381000">
                <a:tc>
                  <a:txBody>
                    <a:bodyPr/>
                    <a:lstStyle/>
                    <a:p>
                      <a:pPr indent="0" lvl="0" marL="0" rtl="0" algn="l">
                        <a:spcBef>
                          <a:spcPts val="0"/>
                        </a:spcBef>
                        <a:spcAft>
                          <a:spcPts val="0"/>
                        </a:spcAft>
                        <a:buNone/>
                      </a:pPr>
                      <a:r>
                        <a:rPr lang="en"/>
                        <a:t>like</a:t>
                      </a:r>
                      <a:endParaRPr/>
                    </a:p>
                  </a:txBody>
                  <a:tcPr marT="91425" marB="91425" marR="91425" marL="91425">
                    <a:solidFill>
                      <a:srgbClr val="30DDAE">
                        <a:alpha val="12730"/>
                      </a:srgbClr>
                    </a:solidFill>
                  </a:tcPr>
                </a:tc>
                <a:tc>
                  <a:txBody>
                    <a:bodyPr/>
                    <a:lstStyle/>
                    <a:p>
                      <a:pPr indent="0" lvl="0" marL="0" rtl="0" algn="l">
                        <a:spcBef>
                          <a:spcPts val="0"/>
                        </a:spcBef>
                        <a:spcAft>
                          <a:spcPts val="0"/>
                        </a:spcAft>
                        <a:buNone/>
                      </a:pPr>
                      <a:r>
                        <a:rPr lang="en"/>
                        <a:t>1</a:t>
                      </a:r>
                      <a:endParaRPr/>
                    </a:p>
                  </a:txBody>
                  <a:tcPr marT="91425" marB="91425" marR="91425" marL="91425">
                    <a:solidFill>
                      <a:srgbClr val="30DDAE">
                        <a:alpha val="12730"/>
                      </a:srgbClr>
                    </a:solidFill>
                  </a:tcPr>
                </a:tc>
              </a:tr>
              <a:tr h="381000">
                <a:tc>
                  <a:txBody>
                    <a:bodyPr/>
                    <a:lstStyle/>
                    <a:p>
                      <a:pPr indent="0" lvl="0" marL="0" rtl="0" algn="l">
                        <a:spcBef>
                          <a:spcPts val="0"/>
                        </a:spcBef>
                        <a:spcAft>
                          <a:spcPts val="0"/>
                        </a:spcAft>
                        <a:buNone/>
                      </a:pPr>
                      <a:r>
                        <a:rPr lang="en"/>
                        <a:t>he</a:t>
                      </a:r>
                      <a:endParaRPr/>
                    </a:p>
                  </a:txBody>
                  <a:tcPr marT="91425" marB="91425" marR="91425" marL="91425"/>
                </a:tc>
                <a:tc>
                  <a:txBody>
                    <a:bodyPr/>
                    <a:lstStyle/>
                    <a:p>
                      <a:pPr indent="0" lvl="0" marL="0" rtl="0" algn="l">
                        <a:spcBef>
                          <a:spcPts val="0"/>
                        </a:spcBef>
                        <a:spcAft>
                          <a:spcPts val="0"/>
                        </a:spcAft>
                        <a:buNone/>
                      </a:pPr>
                      <a:r>
                        <a:rPr lang="en"/>
                        <a:t>1</a:t>
                      </a:r>
                      <a:endParaRPr/>
                    </a:p>
                  </a:txBody>
                  <a:tcPr marT="91425" marB="91425" marR="91425" marL="91425"/>
                </a:tc>
              </a:tr>
            </a:tbl>
          </a:graphicData>
        </a:graphic>
      </p:graphicFrame>
      <p:graphicFrame>
        <p:nvGraphicFramePr>
          <p:cNvPr id="564" name="Google Shape;564;p59"/>
          <p:cNvGraphicFramePr/>
          <p:nvPr/>
        </p:nvGraphicFramePr>
        <p:xfrm>
          <a:off x="84625" y="1779325"/>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rPr>
                        <a:t>Current word</a:t>
                      </a:r>
                      <a:endParaRPr>
                        <a:solidFill>
                          <a:schemeClr val="lt1"/>
                        </a:solidFill>
                      </a:endParaRPr>
                    </a:p>
                  </a:txBody>
                  <a:tcPr marT="91425" marB="91425" marR="91425" marL="91425">
                    <a:solidFill>
                      <a:srgbClr val="1155CC"/>
                    </a:solidFill>
                  </a:tcPr>
                </a:tc>
              </a:tr>
              <a:tr h="396200">
                <a:tc>
                  <a:txBody>
                    <a:bodyPr/>
                    <a:lstStyle/>
                    <a:p>
                      <a:pPr indent="0" lvl="0" marL="0" rtl="0" algn="l">
                        <a:spcBef>
                          <a:spcPts val="0"/>
                        </a:spcBef>
                        <a:spcAft>
                          <a:spcPts val="0"/>
                        </a:spcAft>
                        <a:buNone/>
                      </a:pPr>
                      <a:r>
                        <a:rPr lang="en"/>
                        <a:t>bro</a:t>
                      </a:r>
                      <a:endParaRPr/>
                    </a:p>
                  </a:txBody>
                  <a:tcPr marT="91425" marB="91425" marR="91425" marL="91425"/>
                </a:tc>
              </a:tr>
            </a:tbl>
          </a:graphicData>
        </a:graphic>
      </p:graphicFrame>
      <p:sp>
        <p:nvSpPr>
          <p:cNvPr id="565" name="Google Shape;565;p59"/>
          <p:cNvSpPr/>
          <p:nvPr/>
        </p:nvSpPr>
        <p:spPr>
          <a:xfrm>
            <a:off x="4074625" y="1956300"/>
            <a:ext cx="2604000" cy="1230900"/>
          </a:xfrm>
          <a:prstGeom prst="roundRect">
            <a:avLst>
              <a:gd fmla="val 16667" name="adj"/>
            </a:avLst>
          </a:prstGeom>
          <a:solidFill>
            <a:srgbClr val="FFFFFF"/>
          </a:solidFill>
          <a:ln cap="flat" cmpd="sng" w="19050">
            <a:solidFill>
              <a:srgbClr val="30DDA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2"/>
                </a:solidFill>
                <a:latin typeface="Inter"/>
                <a:ea typeface="Inter"/>
                <a:cs typeface="Inter"/>
                <a:sym typeface="Inter"/>
              </a:rPr>
              <a:t>When counts are equal, randomly pick a candidate</a:t>
            </a:r>
            <a:endParaRPr>
              <a:solidFill>
                <a:srgbClr val="595959"/>
              </a:solidFill>
              <a:latin typeface="Inter"/>
              <a:ea typeface="Inter"/>
              <a:cs typeface="Inter"/>
              <a:sym typeface="Inte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9" name="Shape 569"/>
        <p:cNvGrpSpPr/>
        <p:nvPr/>
      </p:nvGrpSpPr>
      <p:grpSpPr>
        <a:xfrm>
          <a:off x="0" y="0"/>
          <a:ext cx="0" cy="0"/>
          <a:chOff x="0" y="0"/>
          <a:chExt cx="0" cy="0"/>
        </a:xfrm>
      </p:grpSpPr>
      <p:sp>
        <p:nvSpPr>
          <p:cNvPr id="570" name="Google Shape;570;p60"/>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Text Prediction on your phones!</a:t>
            </a:r>
            <a:endParaRPr>
              <a:solidFill>
                <a:srgbClr val="25326F"/>
              </a:solidFill>
              <a:latin typeface="Francois One"/>
              <a:ea typeface="Francois One"/>
              <a:cs typeface="Francois One"/>
              <a:sym typeface="Francois One"/>
            </a:endParaRPr>
          </a:p>
        </p:txBody>
      </p:sp>
      <p:sp>
        <p:nvSpPr>
          <p:cNvPr id="571" name="Google Shape;571;p60"/>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572" name="Google Shape;572;p60"/>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aphicFrame>
        <p:nvGraphicFramePr>
          <p:cNvPr id="573" name="Google Shape;573;p60"/>
          <p:cNvGraphicFramePr/>
          <p:nvPr/>
        </p:nvGraphicFramePr>
        <p:xfrm>
          <a:off x="1871588" y="1782850"/>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Next</a:t>
                      </a:r>
                      <a:r>
                        <a:rPr lang="en">
                          <a:solidFill>
                            <a:schemeClr val="lt1"/>
                          </a:solidFill>
                          <a:latin typeface="Inter"/>
                          <a:ea typeface="Inter"/>
                          <a:cs typeface="Inter"/>
                          <a:sym typeface="Inter"/>
                        </a:rPr>
                        <a:t> word</a:t>
                      </a:r>
                      <a:endParaRPr>
                        <a:solidFill>
                          <a:schemeClr val="lt1"/>
                        </a:solidFill>
                        <a:latin typeface="Inter"/>
                        <a:ea typeface="Inter"/>
                        <a:cs typeface="Inter"/>
                        <a:sym typeface="Inter"/>
                      </a:endParaRPr>
                    </a:p>
                  </a:txBody>
                  <a:tcPr marT="91425" marB="91425" marR="91425" marL="91425">
                    <a:solidFill>
                      <a:srgbClr val="1155CC"/>
                    </a:solidFill>
                  </a:tcPr>
                </a:tc>
              </a:tr>
              <a:tr h="396200">
                <a:tc>
                  <a:txBody>
                    <a:bodyPr/>
                    <a:lstStyle/>
                    <a:p>
                      <a:pPr indent="0" lvl="0" marL="0" rtl="0" algn="l">
                        <a:spcBef>
                          <a:spcPts val="0"/>
                        </a:spcBef>
                        <a:spcAft>
                          <a:spcPts val="0"/>
                        </a:spcAft>
                        <a:buNone/>
                      </a:pPr>
                      <a:r>
                        <a:rPr lang="en">
                          <a:latin typeface="Inter"/>
                          <a:ea typeface="Inter"/>
                          <a:cs typeface="Inter"/>
                          <a:sym typeface="Inter"/>
                        </a:rPr>
                        <a:t>like</a:t>
                      </a:r>
                      <a:endParaRPr>
                        <a:latin typeface="Inter"/>
                        <a:ea typeface="Inter"/>
                        <a:cs typeface="Inter"/>
                        <a:sym typeface="Inter"/>
                      </a:endParaRPr>
                    </a:p>
                  </a:txBody>
                  <a:tcPr marT="91425" marB="91425" marR="91425" marL="91425"/>
                </a:tc>
              </a:tr>
            </a:tbl>
          </a:graphicData>
        </a:graphic>
      </p:graphicFrame>
      <p:graphicFrame>
        <p:nvGraphicFramePr>
          <p:cNvPr id="574" name="Google Shape;574;p60"/>
          <p:cNvGraphicFramePr/>
          <p:nvPr/>
        </p:nvGraphicFramePr>
        <p:xfrm>
          <a:off x="84625" y="1779325"/>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Current word</a:t>
                      </a:r>
                      <a:endParaRPr>
                        <a:solidFill>
                          <a:schemeClr val="lt1"/>
                        </a:solidFill>
                        <a:latin typeface="Inter"/>
                        <a:ea typeface="Inter"/>
                        <a:cs typeface="Inter"/>
                        <a:sym typeface="Inter"/>
                      </a:endParaRPr>
                    </a:p>
                  </a:txBody>
                  <a:tcPr marT="91425" marB="91425" marR="91425" marL="91425">
                    <a:solidFill>
                      <a:srgbClr val="1155CC"/>
                    </a:solidFill>
                  </a:tcPr>
                </a:tc>
              </a:tr>
              <a:tr h="396200">
                <a:tc>
                  <a:txBody>
                    <a:bodyPr/>
                    <a:lstStyle/>
                    <a:p>
                      <a:pPr indent="0" lvl="0" marL="0" rtl="0" algn="l">
                        <a:spcBef>
                          <a:spcPts val="0"/>
                        </a:spcBef>
                        <a:spcAft>
                          <a:spcPts val="0"/>
                        </a:spcAft>
                        <a:buNone/>
                      </a:pPr>
                      <a:r>
                        <a:rPr lang="en">
                          <a:latin typeface="Inter"/>
                          <a:ea typeface="Inter"/>
                          <a:cs typeface="Inter"/>
                          <a:sym typeface="Inter"/>
                        </a:rPr>
                        <a:t>bro</a:t>
                      </a:r>
                      <a:endParaRPr>
                        <a:latin typeface="Inter"/>
                        <a:ea typeface="Inter"/>
                        <a:cs typeface="Inter"/>
                        <a:sym typeface="Inter"/>
                      </a:endParaRPr>
                    </a:p>
                  </a:txBody>
                  <a:tcPr marT="91425" marB="91425" marR="91425" marL="91425"/>
                </a:tc>
              </a:tr>
            </a:tbl>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8" name="Shape 578"/>
        <p:cNvGrpSpPr/>
        <p:nvPr/>
      </p:nvGrpSpPr>
      <p:grpSpPr>
        <a:xfrm>
          <a:off x="0" y="0"/>
          <a:ext cx="0" cy="0"/>
          <a:chOff x="0" y="0"/>
          <a:chExt cx="0" cy="0"/>
        </a:xfrm>
      </p:grpSpPr>
      <p:sp>
        <p:nvSpPr>
          <p:cNvPr id="579" name="Google Shape;579;p61"/>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Text Prediction on your phones!</a:t>
            </a:r>
            <a:endParaRPr>
              <a:solidFill>
                <a:srgbClr val="25326F"/>
              </a:solidFill>
              <a:latin typeface="Francois One"/>
              <a:ea typeface="Francois One"/>
              <a:cs typeface="Francois One"/>
              <a:sym typeface="Francois One"/>
            </a:endParaRPr>
          </a:p>
        </p:txBody>
      </p:sp>
      <p:sp>
        <p:nvSpPr>
          <p:cNvPr id="580" name="Google Shape;580;p61"/>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581" name="Google Shape;581;p61"/>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aphicFrame>
        <p:nvGraphicFramePr>
          <p:cNvPr id="582" name="Google Shape;582;p61"/>
          <p:cNvGraphicFramePr/>
          <p:nvPr/>
        </p:nvGraphicFramePr>
        <p:xfrm>
          <a:off x="1871588" y="1782850"/>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Next word</a:t>
                      </a:r>
                      <a:endParaRPr>
                        <a:solidFill>
                          <a:schemeClr val="lt1"/>
                        </a:solidFill>
                        <a:latin typeface="Inter"/>
                        <a:ea typeface="Inter"/>
                        <a:cs typeface="Inter"/>
                        <a:sym typeface="Inter"/>
                      </a:endParaRPr>
                    </a:p>
                  </a:txBody>
                  <a:tcPr marT="91425" marB="91425" marR="91425" marL="91425">
                    <a:solidFill>
                      <a:srgbClr val="1155CC"/>
                    </a:solidFill>
                  </a:tcPr>
                </a:tc>
              </a:tr>
              <a:tr h="396200">
                <a:tc>
                  <a:txBody>
                    <a:bodyPr/>
                    <a:lstStyle/>
                    <a:p>
                      <a:pPr indent="0" lvl="0" marL="0" rtl="0" algn="l">
                        <a:spcBef>
                          <a:spcPts val="0"/>
                        </a:spcBef>
                        <a:spcAft>
                          <a:spcPts val="0"/>
                        </a:spcAft>
                        <a:buNone/>
                      </a:pPr>
                      <a:r>
                        <a:rPr lang="en">
                          <a:latin typeface="Inter"/>
                          <a:ea typeface="Inter"/>
                          <a:cs typeface="Inter"/>
                          <a:sym typeface="Inter"/>
                        </a:rPr>
                        <a:t>like</a:t>
                      </a:r>
                      <a:endParaRPr>
                        <a:latin typeface="Inter"/>
                        <a:ea typeface="Inter"/>
                        <a:cs typeface="Inter"/>
                        <a:sym typeface="Inter"/>
                      </a:endParaRPr>
                    </a:p>
                  </a:txBody>
                  <a:tcPr marT="91425" marB="91425" marR="91425" marL="91425"/>
                </a:tc>
              </a:tr>
            </a:tbl>
          </a:graphicData>
        </a:graphic>
      </p:graphicFrame>
      <p:graphicFrame>
        <p:nvGraphicFramePr>
          <p:cNvPr id="583" name="Google Shape;583;p61"/>
          <p:cNvGraphicFramePr/>
          <p:nvPr/>
        </p:nvGraphicFramePr>
        <p:xfrm>
          <a:off x="84625" y="1779325"/>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Current word</a:t>
                      </a:r>
                      <a:endParaRPr>
                        <a:solidFill>
                          <a:schemeClr val="lt1"/>
                        </a:solidFill>
                        <a:latin typeface="Inter"/>
                        <a:ea typeface="Inter"/>
                        <a:cs typeface="Inter"/>
                        <a:sym typeface="Inter"/>
                      </a:endParaRPr>
                    </a:p>
                  </a:txBody>
                  <a:tcPr marT="91425" marB="91425" marR="91425" marL="91425">
                    <a:solidFill>
                      <a:srgbClr val="1155CC"/>
                    </a:solidFill>
                  </a:tcPr>
                </a:tc>
              </a:tr>
              <a:tr h="396200">
                <a:tc>
                  <a:txBody>
                    <a:bodyPr/>
                    <a:lstStyle/>
                    <a:p>
                      <a:pPr indent="0" lvl="0" marL="0" rtl="0" algn="l">
                        <a:spcBef>
                          <a:spcPts val="0"/>
                        </a:spcBef>
                        <a:spcAft>
                          <a:spcPts val="0"/>
                        </a:spcAft>
                        <a:buNone/>
                      </a:pPr>
                      <a:r>
                        <a:rPr lang="en">
                          <a:latin typeface="Inter"/>
                          <a:ea typeface="Inter"/>
                          <a:cs typeface="Inter"/>
                          <a:sym typeface="Inter"/>
                        </a:rPr>
                        <a:t>bro</a:t>
                      </a:r>
                      <a:endParaRPr>
                        <a:latin typeface="Inter"/>
                        <a:ea typeface="Inter"/>
                        <a:cs typeface="Inter"/>
                        <a:sym typeface="Inter"/>
                      </a:endParaRPr>
                    </a:p>
                  </a:txBody>
                  <a:tcPr marT="91425" marB="91425" marR="91425" marL="91425"/>
                </a:tc>
              </a:tr>
            </a:tbl>
          </a:graphicData>
        </a:graphic>
      </p:graphicFrame>
      <p:sp>
        <p:nvSpPr>
          <p:cNvPr id="584" name="Google Shape;584;p61"/>
          <p:cNvSpPr/>
          <p:nvPr/>
        </p:nvSpPr>
        <p:spPr>
          <a:xfrm>
            <a:off x="3658575" y="1779325"/>
            <a:ext cx="2604000" cy="1230900"/>
          </a:xfrm>
          <a:prstGeom prst="roundRect">
            <a:avLst>
              <a:gd fmla="val 16667" name="adj"/>
            </a:avLst>
          </a:prstGeom>
          <a:solidFill>
            <a:srgbClr val="FFFFFF"/>
          </a:solidFill>
          <a:ln cap="flat" cmpd="sng" w="19050">
            <a:solidFill>
              <a:srgbClr val="30DDA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2"/>
                </a:solidFill>
                <a:latin typeface="Inter"/>
                <a:ea typeface="Inter"/>
                <a:cs typeface="Inter"/>
                <a:sym typeface="Inter"/>
              </a:rPr>
              <a:t>Let’s now lock in the first word.</a:t>
            </a:r>
            <a:endParaRPr>
              <a:solidFill>
                <a:schemeClr val="dk2"/>
              </a:solidFill>
              <a:latin typeface="Inter"/>
              <a:ea typeface="Inter"/>
              <a:cs typeface="Inter"/>
              <a:sym typeface="Inter"/>
            </a:endParaRPr>
          </a:p>
          <a:p>
            <a:pPr indent="0" lvl="0" marL="0" rtl="0" algn="l">
              <a:spcBef>
                <a:spcPts val="0"/>
              </a:spcBef>
              <a:spcAft>
                <a:spcPts val="0"/>
              </a:spcAft>
              <a:buNone/>
            </a:pPr>
            <a:r>
              <a:t/>
            </a:r>
            <a:endParaRPr>
              <a:solidFill>
                <a:schemeClr val="dk2"/>
              </a:solidFill>
              <a:latin typeface="Inter"/>
              <a:ea typeface="Inter"/>
              <a:cs typeface="Inter"/>
              <a:sym typeface="Inter"/>
            </a:endParaRPr>
          </a:p>
          <a:p>
            <a:pPr indent="0" lvl="0" marL="0" rtl="0" algn="l">
              <a:spcBef>
                <a:spcPts val="0"/>
              </a:spcBef>
              <a:spcAft>
                <a:spcPts val="0"/>
              </a:spcAft>
              <a:buNone/>
            </a:pPr>
            <a:r>
              <a:rPr lang="en">
                <a:solidFill>
                  <a:schemeClr val="dk2"/>
                </a:solidFill>
                <a:latin typeface="Inter"/>
                <a:ea typeface="Inter"/>
                <a:cs typeface="Inter"/>
                <a:sym typeface="Inter"/>
              </a:rPr>
              <a:t>And use the ‘next word’ as our current word.</a:t>
            </a:r>
            <a:endParaRPr>
              <a:solidFill>
                <a:schemeClr val="dk2"/>
              </a:solidFill>
              <a:latin typeface="Inter"/>
              <a:ea typeface="Inter"/>
              <a:cs typeface="Inter"/>
              <a:sym typeface="Inte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17"/>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More examples of AI</a:t>
            </a:r>
            <a:endParaRPr>
              <a:solidFill>
                <a:srgbClr val="25326F"/>
              </a:solidFill>
              <a:latin typeface="Francois One"/>
              <a:ea typeface="Francois One"/>
              <a:cs typeface="Francois One"/>
              <a:sym typeface="Francois One"/>
            </a:endParaRPr>
          </a:p>
        </p:txBody>
      </p:sp>
      <p:sp>
        <p:nvSpPr>
          <p:cNvPr id="102" name="Google Shape;102;p17"/>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103" name="Google Shape;103;p17"/>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pSp>
        <p:nvGrpSpPr>
          <p:cNvPr id="104" name="Google Shape;104;p17"/>
          <p:cNvGrpSpPr/>
          <p:nvPr/>
        </p:nvGrpSpPr>
        <p:grpSpPr>
          <a:xfrm>
            <a:off x="718625" y="1388350"/>
            <a:ext cx="1809075" cy="3206225"/>
            <a:chOff x="718625" y="1388350"/>
            <a:chExt cx="1809075" cy="3206225"/>
          </a:xfrm>
        </p:grpSpPr>
        <p:pic>
          <p:nvPicPr>
            <p:cNvPr id="105" name="Google Shape;105;p17" title="phone.png"/>
            <p:cNvPicPr preferRelativeResize="0"/>
            <p:nvPr/>
          </p:nvPicPr>
          <p:blipFill>
            <a:blip r:embed="rId3">
              <a:alphaModFix/>
            </a:blip>
            <a:stretch>
              <a:fillRect/>
            </a:stretch>
          </p:blipFill>
          <p:spPr>
            <a:xfrm>
              <a:off x="718625" y="1388350"/>
              <a:ext cx="1809075" cy="2713624"/>
            </a:xfrm>
            <a:prstGeom prst="rect">
              <a:avLst/>
            </a:prstGeom>
            <a:noFill/>
            <a:ln>
              <a:noFill/>
            </a:ln>
          </p:spPr>
        </p:pic>
        <p:sp>
          <p:nvSpPr>
            <p:cNvPr id="106" name="Google Shape;106;p17"/>
            <p:cNvSpPr txBox="1"/>
            <p:nvPr/>
          </p:nvSpPr>
          <p:spPr>
            <a:xfrm>
              <a:off x="874813" y="4101975"/>
              <a:ext cx="14967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solidFill>
                    <a:srgbClr val="1A1511"/>
                  </a:solidFill>
                  <a:latin typeface="Inter"/>
                  <a:ea typeface="Inter"/>
                  <a:cs typeface="Inter"/>
                  <a:sym typeface="Inter"/>
                </a:rPr>
                <a:t>Generated using ChatGPT</a:t>
              </a:r>
              <a:endParaRPr sz="1000">
                <a:solidFill>
                  <a:srgbClr val="1A1511"/>
                </a:solidFill>
                <a:latin typeface="Inter"/>
                <a:ea typeface="Inter"/>
                <a:cs typeface="Inter"/>
                <a:sym typeface="Inter"/>
              </a:endParaRPr>
            </a:p>
          </p:txBody>
        </p:sp>
      </p:grpSp>
      <p:grpSp>
        <p:nvGrpSpPr>
          <p:cNvPr id="107" name="Google Shape;107;p17"/>
          <p:cNvGrpSpPr/>
          <p:nvPr/>
        </p:nvGrpSpPr>
        <p:grpSpPr>
          <a:xfrm>
            <a:off x="3175775" y="1388350"/>
            <a:ext cx="2564500" cy="2259375"/>
            <a:chOff x="3175775" y="1388350"/>
            <a:chExt cx="2564500" cy="2259375"/>
          </a:xfrm>
        </p:grpSpPr>
        <p:pic>
          <p:nvPicPr>
            <p:cNvPr id="108" name="Google Shape;108;p17" title="AmazonAlexa.jpg"/>
            <p:cNvPicPr preferRelativeResize="0"/>
            <p:nvPr/>
          </p:nvPicPr>
          <p:blipFill>
            <a:blip r:embed="rId4">
              <a:alphaModFix/>
            </a:blip>
            <a:stretch>
              <a:fillRect/>
            </a:stretch>
          </p:blipFill>
          <p:spPr>
            <a:xfrm>
              <a:off x="3175775" y="1388350"/>
              <a:ext cx="2564500" cy="1920675"/>
            </a:xfrm>
            <a:prstGeom prst="rect">
              <a:avLst/>
            </a:prstGeom>
            <a:noFill/>
            <a:ln>
              <a:noFill/>
            </a:ln>
          </p:spPr>
        </p:pic>
        <p:sp>
          <p:nvSpPr>
            <p:cNvPr id="109" name="Google Shape;109;p17"/>
            <p:cNvSpPr txBox="1"/>
            <p:nvPr/>
          </p:nvSpPr>
          <p:spPr>
            <a:xfrm>
              <a:off x="3823650" y="3309025"/>
              <a:ext cx="14967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solidFill>
                    <a:srgbClr val="1A1511"/>
                  </a:solidFill>
                  <a:latin typeface="Inter"/>
                  <a:ea typeface="Inter"/>
                  <a:cs typeface="Inter"/>
                  <a:sym typeface="Inter"/>
                </a:rPr>
                <a:t>Source: </a:t>
              </a:r>
              <a:r>
                <a:rPr lang="en" sz="1000" u="sng">
                  <a:solidFill>
                    <a:srgbClr val="12838D"/>
                  </a:solidFill>
                  <a:latin typeface="Inter"/>
                  <a:ea typeface="Inter"/>
                  <a:cs typeface="Inter"/>
                  <a:sym typeface="Inter"/>
                  <a:hlinkClick r:id="rId5">
                    <a:extLst>
                      <a:ext uri="{A12FA001-AC4F-418D-AE19-62706E023703}">
                        <ahyp:hlinkClr val="tx"/>
                      </a:ext>
                    </a:extLst>
                  </a:hlinkClick>
                </a:rPr>
                <a:t>flickr.com</a:t>
              </a:r>
              <a:endParaRPr sz="1000">
                <a:solidFill>
                  <a:srgbClr val="1A1511"/>
                </a:solidFill>
                <a:latin typeface="Inter"/>
                <a:ea typeface="Inter"/>
                <a:cs typeface="Inter"/>
                <a:sym typeface="Inter"/>
              </a:endParaRPr>
            </a:p>
          </p:txBody>
        </p:sp>
      </p:grpSp>
      <p:sp>
        <p:nvSpPr>
          <p:cNvPr id="110" name="Google Shape;110;p17"/>
          <p:cNvSpPr txBox="1"/>
          <p:nvPr/>
        </p:nvSpPr>
        <p:spPr>
          <a:xfrm>
            <a:off x="3687667" y="4827058"/>
            <a:ext cx="14967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solidFill>
                  <a:srgbClr val="1A1511"/>
                </a:solidFill>
                <a:latin typeface="Inter"/>
                <a:ea typeface="Inter"/>
                <a:cs typeface="Inter"/>
                <a:sym typeface="Inter"/>
              </a:rPr>
              <a:t>Source: </a:t>
            </a:r>
            <a:r>
              <a:rPr lang="en" sz="1000" u="sng">
                <a:solidFill>
                  <a:srgbClr val="12838D"/>
                </a:solidFill>
                <a:latin typeface="Inter"/>
                <a:ea typeface="Inter"/>
                <a:cs typeface="Inter"/>
                <a:sym typeface="Inter"/>
                <a:hlinkClick r:id="rId6">
                  <a:extLst>
                    <a:ext uri="{A12FA001-AC4F-418D-AE19-62706E023703}">
                      <ahyp:hlinkClr val="tx"/>
                    </a:ext>
                  </a:extLst>
                </a:hlinkClick>
              </a:rPr>
              <a:t>Vecteezy</a:t>
            </a:r>
            <a:endParaRPr sz="1000">
              <a:solidFill>
                <a:srgbClr val="1A1511"/>
              </a:solidFill>
              <a:latin typeface="Inter"/>
              <a:ea typeface="Inter"/>
              <a:cs typeface="Inter"/>
              <a:sym typeface="Inter"/>
            </a:endParaRPr>
          </a:p>
          <a:p>
            <a:pPr indent="0" lvl="0" marL="0" rtl="0" algn="l">
              <a:spcBef>
                <a:spcPts val="0"/>
              </a:spcBef>
              <a:spcAft>
                <a:spcPts val="0"/>
              </a:spcAft>
              <a:buNone/>
            </a:pPr>
            <a:r>
              <a:t/>
            </a:r>
            <a:endParaRPr sz="800">
              <a:solidFill>
                <a:srgbClr val="1A1511"/>
              </a:solidFill>
              <a:latin typeface="Roboto"/>
              <a:ea typeface="Roboto"/>
              <a:cs typeface="Roboto"/>
              <a:sym typeface="Roboto"/>
            </a:endParaRPr>
          </a:p>
        </p:txBody>
      </p:sp>
      <p:grpSp>
        <p:nvGrpSpPr>
          <p:cNvPr id="111" name="Google Shape;111;p17"/>
          <p:cNvGrpSpPr/>
          <p:nvPr/>
        </p:nvGrpSpPr>
        <p:grpSpPr>
          <a:xfrm>
            <a:off x="6161051" y="1388350"/>
            <a:ext cx="2513075" cy="2554500"/>
            <a:chOff x="6161051" y="1388350"/>
            <a:chExt cx="2513075" cy="2554500"/>
          </a:xfrm>
        </p:grpSpPr>
        <p:pic>
          <p:nvPicPr>
            <p:cNvPr id="112" name="Google Shape;112;p17" title="youtube.jpg"/>
            <p:cNvPicPr preferRelativeResize="0"/>
            <p:nvPr/>
          </p:nvPicPr>
          <p:blipFill>
            <a:blip r:embed="rId7">
              <a:alphaModFix/>
            </a:blip>
            <a:stretch>
              <a:fillRect/>
            </a:stretch>
          </p:blipFill>
          <p:spPr>
            <a:xfrm>
              <a:off x="6161051" y="1388350"/>
              <a:ext cx="2513075" cy="2523600"/>
            </a:xfrm>
            <a:prstGeom prst="rect">
              <a:avLst/>
            </a:prstGeom>
            <a:noFill/>
            <a:ln>
              <a:noFill/>
            </a:ln>
          </p:spPr>
        </p:pic>
        <p:sp>
          <p:nvSpPr>
            <p:cNvPr id="113" name="Google Shape;113;p17"/>
            <p:cNvSpPr txBox="1"/>
            <p:nvPr/>
          </p:nvSpPr>
          <p:spPr>
            <a:xfrm>
              <a:off x="6697890" y="3604150"/>
              <a:ext cx="14967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solidFill>
                    <a:srgbClr val="1A1511"/>
                  </a:solidFill>
                  <a:latin typeface="Inter"/>
                  <a:ea typeface="Inter"/>
                  <a:cs typeface="Inter"/>
                  <a:sym typeface="Inter"/>
                </a:rPr>
                <a:t>Source: </a:t>
              </a:r>
              <a:r>
                <a:rPr lang="en" sz="1000" u="sng">
                  <a:solidFill>
                    <a:srgbClr val="12838D"/>
                  </a:solidFill>
                  <a:latin typeface="Inter"/>
                  <a:ea typeface="Inter"/>
                  <a:cs typeface="Inter"/>
                  <a:sym typeface="Inter"/>
                  <a:hlinkClick r:id="rId8">
                    <a:extLst>
                      <a:ext uri="{A12FA001-AC4F-418D-AE19-62706E023703}">
                        <ahyp:hlinkClr val="tx"/>
                      </a:ext>
                    </a:extLst>
                  </a:hlinkClick>
                </a:rPr>
                <a:t>Vecteezy</a:t>
              </a:r>
              <a:endParaRPr sz="1000">
                <a:solidFill>
                  <a:srgbClr val="1A1511"/>
                </a:solidFill>
                <a:latin typeface="Inter"/>
                <a:ea typeface="Inter"/>
                <a:cs typeface="Inter"/>
                <a:sym typeface="Inter"/>
              </a:endParaRPr>
            </a:p>
          </p:txBody>
        </p:sp>
      </p:grpSp>
      <p:pic>
        <p:nvPicPr>
          <p:cNvPr id="114" name="Google Shape;114;p17"/>
          <p:cNvPicPr preferRelativeResize="0"/>
          <p:nvPr/>
        </p:nvPicPr>
        <p:blipFill>
          <a:blip r:embed="rId9">
            <a:alphaModFix/>
          </a:blip>
          <a:stretch>
            <a:fillRect/>
          </a:stretch>
        </p:blipFill>
        <p:spPr>
          <a:xfrm>
            <a:off x="2810900" y="3616836"/>
            <a:ext cx="3245551" cy="1212414"/>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8" name="Shape 588"/>
        <p:cNvGrpSpPr/>
        <p:nvPr/>
      </p:nvGrpSpPr>
      <p:grpSpPr>
        <a:xfrm>
          <a:off x="0" y="0"/>
          <a:ext cx="0" cy="0"/>
          <a:chOff x="0" y="0"/>
          <a:chExt cx="0" cy="0"/>
        </a:xfrm>
      </p:grpSpPr>
      <p:sp>
        <p:nvSpPr>
          <p:cNvPr id="589" name="Google Shape;589;p62"/>
          <p:cNvSpPr/>
          <p:nvPr/>
        </p:nvSpPr>
        <p:spPr>
          <a:xfrm>
            <a:off x="28300" y="1698000"/>
            <a:ext cx="1740600" cy="955200"/>
          </a:xfrm>
          <a:prstGeom prst="rect">
            <a:avLst/>
          </a:prstGeom>
          <a:solidFill>
            <a:srgbClr val="FCE5CD"/>
          </a:solidFill>
          <a:ln cap="flat" cmpd="sng" w="9525">
            <a:solidFill>
              <a:srgbClr val="783F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62"/>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Text Prediction on your phones!</a:t>
            </a:r>
            <a:endParaRPr>
              <a:solidFill>
                <a:srgbClr val="25326F"/>
              </a:solidFill>
              <a:latin typeface="Francois One"/>
              <a:ea typeface="Francois One"/>
              <a:cs typeface="Francois One"/>
              <a:sym typeface="Francois One"/>
            </a:endParaRPr>
          </a:p>
        </p:txBody>
      </p:sp>
      <p:sp>
        <p:nvSpPr>
          <p:cNvPr id="591" name="Google Shape;591;p62"/>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592" name="Google Shape;592;p62"/>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aphicFrame>
        <p:nvGraphicFramePr>
          <p:cNvPr id="593" name="Google Shape;593;p62"/>
          <p:cNvGraphicFramePr/>
          <p:nvPr/>
        </p:nvGraphicFramePr>
        <p:xfrm>
          <a:off x="91700" y="1782850"/>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Locked-in word</a:t>
                      </a:r>
                      <a:endParaRPr>
                        <a:solidFill>
                          <a:schemeClr val="lt1"/>
                        </a:solidFill>
                        <a:latin typeface="Inter"/>
                        <a:ea typeface="Inter"/>
                        <a:cs typeface="Inter"/>
                        <a:sym typeface="Inter"/>
                      </a:endParaRPr>
                    </a:p>
                  </a:txBody>
                  <a:tcPr marT="91425" marB="91425" marR="91425" marL="91425">
                    <a:solidFill>
                      <a:srgbClr val="0C2A4A"/>
                    </a:solidFill>
                  </a:tcPr>
                </a:tc>
              </a:tr>
              <a:tr h="396200">
                <a:tc>
                  <a:txBody>
                    <a:bodyPr/>
                    <a:lstStyle/>
                    <a:p>
                      <a:pPr indent="0" lvl="0" marL="0" rtl="0" algn="l">
                        <a:spcBef>
                          <a:spcPts val="0"/>
                        </a:spcBef>
                        <a:spcAft>
                          <a:spcPts val="0"/>
                        </a:spcAft>
                        <a:buNone/>
                      </a:pPr>
                      <a:r>
                        <a:rPr lang="en">
                          <a:latin typeface="Inter"/>
                          <a:ea typeface="Inter"/>
                          <a:cs typeface="Inter"/>
                          <a:sym typeface="Inter"/>
                        </a:rPr>
                        <a:t>bro</a:t>
                      </a:r>
                      <a:endParaRPr>
                        <a:latin typeface="Inter"/>
                        <a:ea typeface="Inter"/>
                        <a:cs typeface="Inter"/>
                        <a:sym typeface="Inter"/>
                      </a:endParaRPr>
                    </a:p>
                  </a:txBody>
                  <a:tcPr marT="91425" marB="91425" marR="91425" marL="91425"/>
                </a:tc>
              </a:tr>
            </a:tbl>
          </a:graphicData>
        </a:graphic>
      </p:graphicFrame>
      <p:graphicFrame>
        <p:nvGraphicFramePr>
          <p:cNvPr id="594" name="Google Shape;594;p62"/>
          <p:cNvGraphicFramePr/>
          <p:nvPr/>
        </p:nvGraphicFramePr>
        <p:xfrm>
          <a:off x="1871588" y="1782850"/>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Current word</a:t>
                      </a:r>
                      <a:endParaRPr>
                        <a:solidFill>
                          <a:schemeClr val="lt1"/>
                        </a:solidFill>
                        <a:latin typeface="Inter"/>
                        <a:ea typeface="Inter"/>
                        <a:cs typeface="Inter"/>
                        <a:sym typeface="Inter"/>
                      </a:endParaRPr>
                    </a:p>
                  </a:txBody>
                  <a:tcPr marT="91425" marB="91425" marR="91425" marL="91425">
                    <a:solidFill>
                      <a:srgbClr val="1155CC"/>
                    </a:solidFill>
                  </a:tcPr>
                </a:tc>
              </a:tr>
              <a:tr h="396200">
                <a:tc>
                  <a:txBody>
                    <a:bodyPr/>
                    <a:lstStyle/>
                    <a:p>
                      <a:pPr indent="0" lvl="0" marL="0" rtl="0" algn="l">
                        <a:spcBef>
                          <a:spcPts val="0"/>
                        </a:spcBef>
                        <a:spcAft>
                          <a:spcPts val="0"/>
                        </a:spcAft>
                        <a:buNone/>
                      </a:pPr>
                      <a:r>
                        <a:rPr lang="en">
                          <a:latin typeface="Inter"/>
                          <a:ea typeface="Inter"/>
                          <a:cs typeface="Inter"/>
                          <a:sym typeface="Inter"/>
                        </a:rPr>
                        <a:t>like</a:t>
                      </a:r>
                      <a:endParaRPr>
                        <a:latin typeface="Inter"/>
                        <a:ea typeface="Inter"/>
                        <a:cs typeface="Inter"/>
                        <a:sym typeface="Inter"/>
                      </a:endParaRPr>
                    </a:p>
                  </a:txBody>
                  <a:tcPr marT="91425" marB="91425" marR="91425" marL="91425"/>
                </a:tc>
              </a:tr>
            </a:tbl>
          </a:graphicData>
        </a:graphic>
      </p:graphicFrame>
      <p:sp>
        <p:nvSpPr>
          <p:cNvPr id="595" name="Google Shape;595;p62"/>
          <p:cNvSpPr/>
          <p:nvPr/>
        </p:nvSpPr>
        <p:spPr>
          <a:xfrm>
            <a:off x="3658575" y="1779325"/>
            <a:ext cx="2604000" cy="1230900"/>
          </a:xfrm>
          <a:prstGeom prst="roundRect">
            <a:avLst>
              <a:gd fmla="val 16667" name="adj"/>
            </a:avLst>
          </a:prstGeom>
          <a:solidFill>
            <a:srgbClr val="FFFFFF"/>
          </a:solidFill>
          <a:ln cap="flat" cmpd="sng" w="19050">
            <a:solidFill>
              <a:srgbClr val="30DDA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2"/>
                </a:solidFill>
                <a:latin typeface="Inter"/>
                <a:ea typeface="Inter"/>
                <a:cs typeface="Inter"/>
                <a:sym typeface="Inter"/>
              </a:rPr>
              <a:t>Let’s now lock in the first word.</a:t>
            </a:r>
            <a:endParaRPr>
              <a:solidFill>
                <a:schemeClr val="dk2"/>
              </a:solidFill>
              <a:latin typeface="Inter"/>
              <a:ea typeface="Inter"/>
              <a:cs typeface="Inter"/>
              <a:sym typeface="Inter"/>
            </a:endParaRPr>
          </a:p>
          <a:p>
            <a:pPr indent="0" lvl="0" marL="0" rtl="0" algn="l">
              <a:spcBef>
                <a:spcPts val="0"/>
              </a:spcBef>
              <a:spcAft>
                <a:spcPts val="0"/>
              </a:spcAft>
              <a:buNone/>
            </a:pPr>
            <a:r>
              <a:t/>
            </a:r>
            <a:endParaRPr>
              <a:solidFill>
                <a:schemeClr val="dk2"/>
              </a:solidFill>
              <a:latin typeface="Inter"/>
              <a:ea typeface="Inter"/>
              <a:cs typeface="Inter"/>
              <a:sym typeface="Inter"/>
            </a:endParaRPr>
          </a:p>
          <a:p>
            <a:pPr indent="0" lvl="0" marL="0" rtl="0" algn="l">
              <a:spcBef>
                <a:spcPts val="0"/>
              </a:spcBef>
              <a:spcAft>
                <a:spcPts val="0"/>
              </a:spcAft>
              <a:buNone/>
            </a:pPr>
            <a:r>
              <a:rPr lang="en">
                <a:solidFill>
                  <a:schemeClr val="dk2"/>
                </a:solidFill>
                <a:latin typeface="Inter"/>
                <a:ea typeface="Inter"/>
                <a:cs typeface="Inter"/>
                <a:sym typeface="Inter"/>
              </a:rPr>
              <a:t>And use the ‘next word’ as our current word.</a:t>
            </a:r>
            <a:endParaRPr>
              <a:solidFill>
                <a:schemeClr val="dk2"/>
              </a:solidFill>
              <a:latin typeface="Inter"/>
              <a:ea typeface="Inter"/>
              <a:cs typeface="Inter"/>
              <a:sym typeface="Inter"/>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9" name="Shape 599"/>
        <p:cNvGrpSpPr/>
        <p:nvPr/>
      </p:nvGrpSpPr>
      <p:grpSpPr>
        <a:xfrm>
          <a:off x="0" y="0"/>
          <a:ext cx="0" cy="0"/>
          <a:chOff x="0" y="0"/>
          <a:chExt cx="0" cy="0"/>
        </a:xfrm>
      </p:grpSpPr>
      <p:sp>
        <p:nvSpPr>
          <p:cNvPr id="600" name="Google Shape;600;p63"/>
          <p:cNvSpPr/>
          <p:nvPr/>
        </p:nvSpPr>
        <p:spPr>
          <a:xfrm>
            <a:off x="28300" y="1698000"/>
            <a:ext cx="1740600" cy="955200"/>
          </a:xfrm>
          <a:prstGeom prst="rect">
            <a:avLst/>
          </a:prstGeom>
          <a:solidFill>
            <a:srgbClr val="FCE5CD"/>
          </a:solidFill>
          <a:ln cap="flat" cmpd="sng" w="9525">
            <a:solidFill>
              <a:srgbClr val="783F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p63"/>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Text Prediction on your phones!</a:t>
            </a:r>
            <a:endParaRPr>
              <a:solidFill>
                <a:srgbClr val="25326F"/>
              </a:solidFill>
              <a:latin typeface="Francois One"/>
              <a:ea typeface="Francois One"/>
              <a:cs typeface="Francois One"/>
              <a:sym typeface="Francois One"/>
            </a:endParaRPr>
          </a:p>
        </p:txBody>
      </p:sp>
      <p:sp>
        <p:nvSpPr>
          <p:cNvPr id="602" name="Google Shape;602;p63"/>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603" name="Google Shape;603;p63"/>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aphicFrame>
        <p:nvGraphicFramePr>
          <p:cNvPr id="604" name="Google Shape;604;p63"/>
          <p:cNvGraphicFramePr/>
          <p:nvPr/>
        </p:nvGraphicFramePr>
        <p:xfrm>
          <a:off x="91700" y="1782850"/>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Locked-in word</a:t>
                      </a:r>
                      <a:endParaRPr>
                        <a:solidFill>
                          <a:schemeClr val="lt1"/>
                        </a:solidFill>
                        <a:latin typeface="Inter"/>
                        <a:ea typeface="Inter"/>
                        <a:cs typeface="Inter"/>
                        <a:sym typeface="Inter"/>
                      </a:endParaRPr>
                    </a:p>
                  </a:txBody>
                  <a:tcPr marT="91425" marB="91425" marR="91425" marL="91425">
                    <a:solidFill>
                      <a:srgbClr val="0C2A4A"/>
                    </a:solidFill>
                  </a:tcPr>
                </a:tc>
              </a:tr>
              <a:tr h="396200">
                <a:tc>
                  <a:txBody>
                    <a:bodyPr/>
                    <a:lstStyle/>
                    <a:p>
                      <a:pPr indent="0" lvl="0" marL="0" rtl="0" algn="l">
                        <a:spcBef>
                          <a:spcPts val="0"/>
                        </a:spcBef>
                        <a:spcAft>
                          <a:spcPts val="0"/>
                        </a:spcAft>
                        <a:buNone/>
                      </a:pPr>
                      <a:r>
                        <a:rPr lang="en">
                          <a:latin typeface="Inter"/>
                          <a:ea typeface="Inter"/>
                          <a:cs typeface="Inter"/>
                          <a:sym typeface="Inter"/>
                        </a:rPr>
                        <a:t>bro</a:t>
                      </a:r>
                      <a:endParaRPr>
                        <a:latin typeface="Inter"/>
                        <a:ea typeface="Inter"/>
                        <a:cs typeface="Inter"/>
                        <a:sym typeface="Inter"/>
                      </a:endParaRPr>
                    </a:p>
                  </a:txBody>
                  <a:tcPr marT="91425" marB="91425" marR="91425" marL="91425"/>
                </a:tc>
              </a:tr>
            </a:tbl>
          </a:graphicData>
        </a:graphic>
      </p:graphicFrame>
      <p:graphicFrame>
        <p:nvGraphicFramePr>
          <p:cNvPr id="605" name="Google Shape;605;p63"/>
          <p:cNvGraphicFramePr/>
          <p:nvPr/>
        </p:nvGraphicFramePr>
        <p:xfrm>
          <a:off x="1871588" y="1782850"/>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Current word</a:t>
                      </a:r>
                      <a:endParaRPr>
                        <a:solidFill>
                          <a:schemeClr val="lt1"/>
                        </a:solidFill>
                        <a:latin typeface="Inter"/>
                        <a:ea typeface="Inter"/>
                        <a:cs typeface="Inter"/>
                        <a:sym typeface="Inter"/>
                      </a:endParaRPr>
                    </a:p>
                  </a:txBody>
                  <a:tcPr marT="91425" marB="91425" marR="91425" marL="91425">
                    <a:solidFill>
                      <a:srgbClr val="1155CC"/>
                    </a:solidFill>
                  </a:tcPr>
                </a:tc>
              </a:tr>
              <a:tr h="396200">
                <a:tc>
                  <a:txBody>
                    <a:bodyPr/>
                    <a:lstStyle/>
                    <a:p>
                      <a:pPr indent="0" lvl="0" marL="0" rtl="0" algn="l">
                        <a:spcBef>
                          <a:spcPts val="0"/>
                        </a:spcBef>
                        <a:spcAft>
                          <a:spcPts val="0"/>
                        </a:spcAft>
                        <a:buNone/>
                      </a:pPr>
                      <a:r>
                        <a:rPr lang="en">
                          <a:latin typeface="Inter"/>
                          <a:ea typeface="Inter"/>
                          <a:cs typeface="Inter"/>
                          <a:sym typeface="Inter"/>
                        </a:rPr>
                        <a:t>like</a:t>
                      </a:r>
                      <a:endParaRPr>
                        <a:latin typeface="Inter"/>
                        <a:ea typeface="Inter"/>
                        <a:cs typeface="Inter"/>
                        <a:sym typeface="Inter"/>
                      </a:endParaRPr>
                    </a:p>
                  </a:txBody>
                  <a:tcPr marT="91425" marB="91425" marR="91425" marL="91425"/>
                </a:tc>
              </a:tr>
            </a:tbl>
          </a:graphicData>
        </a:graphic>
      </p:graphicFrame>
      <p:sp>
        <p:nvSpPr>
          <p:cNvPr id="606" name="Google Shape;606;p63"/>
          <p:cNvSpPr/>
          <p:nvPr/>
        </p:nvSpPr>
        <p:spPr>
          <a:xfrm>
            <a:off x="3651500" y="1782850"/>
            <a:ext cx="2604000" cy="1230900"/>
          </a:xfrm>
          <a:prstGeom prst="roundRect">
            <a:avLst>
              <a:gd fmla="val 16667" name="adj"/>
            </a:avLst>
          </a:prstGeom>
          <a:solidFill>
            <a:srgbClr val="FFFFFF"/>
          </a:solidFill>
          <a:ln cap="flat" cmpd="sng" w="19050">
            <a:solidFill>
              <a:srgbClr val="30DDA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595959"/>
                </a:solidFill>
                <a:latin typeface="Inter"/>
                <a:ea typeface="Inter"/>
                <a:cs typeface="Inter"/>
                <a:sym typeface="Inter"/>
              </a:rPr>
              <a:t>Let’s now inspect the table of words with follow ‘like’ in our bigrams tables</a:t>
            </a:r>
            <a:endParaRPr>
              <a:solidFill>
                <a:srgbClr val="595959"/>
              </a:solidFill>
              <a:latin typeface="Inter"/>
              <a:ea typeface="Inter"/>
              <a:cs typeface="Inter"/>
              <a:sym typeface="Inte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0" name="Shape 610"/>
        <p:cNvGrpSpPr/>
        <p:nvPr/>
      </p:nvGrpSpPr>
      <p:grpSpPr>
        <a:xfrm>
          <a:off x="0" y="0"/>
          <a:ext cx="0" cy="0"/>
          <a:chOff x="0" y="0"/>
          <a:chExt cx="0" cy="0"/>
        </a:xfrm>
      </p:grpSpPr>
      <p:sp>
        <p:nvSpPr>
          <p:cNvPr id="611" name="Google Shape;611;p64"/>
          <p:cNvSpPr/>
          <p:nvPr/>
        </p:nvSpPr>
        <p:spPr>
          <a:xfrm>
            <a:off x="28300" y="1698000"/>
            <a:ext cx="1740600" cy="955200"/>
          </a:xfrm>
          <a:prstGeom prst="rect">
            <a:avLst/>
          </a:prstGeom>
          <a:solidFill>
            <a:srgbClr val="FCE5CD"/>
          </a:solidFill>
          <a:ln cap="flat" cmpd="sng" w="9525">
            <a:solidFill>
              <a:srgbClr val="783F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64"/>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Text Prediction on your phones!</a:t>
            </a:r>
            <a:endParaRPr>
              <a:solidFill>
                <a:srgbClr val="25326F"/>
              </a:solidFill>
              <a:latin typeface="Francois One"/>
              <a:ea typeface="Francois One"/>
              <a:cs typeface="Francois One"/>
              <a:sym typeface="Francois One"/>
            </a:endParaRPr>
          </a:p>
        </p:txBody>
      </p:sp>
      <p:sp>
        <p:nvSpPr>
          <p:cNvPr id="613" name="Google Shape;613;p64"/>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614" name="Google Shape;614;p64"/>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aphicFrame>
        <p:nvGraphicFramePr>
          <p:cNvPr id="615" name="Google Shape;615;p64"/>
          <p:cNvGraphicFramePr/>
          <p:nvPr/>
        </p:nvGraphicFramePr>
        <p:xfrm>
          <a:off x="91700" y="1782850"/>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Locked-in word</a:t>
                      </a:r>
                      <a:endParaRPr>
                        <a:solidFill>
                          <a:schemeClr val="lt1"/>
                        </a:solidFill>
                        <a:latin typeface="Inter"/>
                        <a:ea typeface="Inter"/>
                        <a:cs typeface="Inter"/>
                        <a:sym typeface="Inter"/>
                      </a:endParaRPr>
                    </a:p>
                  </a:txBody>
                  <a:tcPr marT="91425" marB="91425" marR="91425" marL="91425">
                    <a:solidFill>
                      <a:srgbClr val="0C2A4A"/>
                    </a:solidFill>
                  </a:tcPr>
                </a:tc>
              </a:tr>
              <a:tr h="396200">
                <a:tc>
                  <a:txBody>
                    <a:bodyPr/>
                    <a:lstStyle/>
                    <a:p>
                      <a:pPr indent="0" lvl="0" marL="0" rtl="0" algn="l">
                        <a:spcBef>
                          <a:spcPts val="0"/>
                        </a:spcBef>
                        <a:spcAft>
                          <a:spcPts val="0"/>
                        </a:spcAft>
                        <a:buNone/>
                      </a:pPr>
                      <a:r>
                        <a:rPr lang="en">
                          <a:latin typeface="Inter"/>
                          <a:ea typeface="Inter"/>
                          <a:cs typeface="Inter"/>
                          <a:sym typeface="Inter"/>
                        </a:rPr>
                        <a:t>bro</a:t>
                      </a:r>
                      <a:endParaRPr>
                        <a:latin typeface="Inter"/>
                        <a:ea typeface="Inter"/>
                        <a:cs typeface="Inter"/>
                        <a:sym typeface="Inter"/>
                      </a:endParaRPr>
                    </a:p>
                  </a:txBody>
                  <a:tcPr marT="91425" marB="91425" marR="91425" marL="91425"/>
                </a:tc>
              </a:tr>
            </a:tbl>
          </a:graphicData>
        </a:graphic>
      </p:graphicFrame>
      <p:graphicFrame>
        <p:nvGraphicFramePr>
          <p:cNvPr id="616" name="Google Shape;616;p64"/>
          <p:cNvGraphicFramePr/>
          <p:nvPr/>
        </p:nvGraphicFramePr>
        <p:xfrm>
          <a:off x="1871588" y="1782850"/>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Current word</a:t>
                      </a:r>
                      <a:endParaRPr>
                        <a:solidFill>
                          <a:schemeClr val="lt1"/>
                        </a:solidFill>
                        <a:latin typeface="Inter"/>
                        <a:ea typeface="Inter"/>
                        <a:cs typeface="Inter"/>
                        <a:sym typeface="Inter"/>
                      </a:endParaRPr>
                    </a:p>
                  </a:txBody>
                  <a:tcPr marT="91425" marB="91425" marR="91425" marL="91425">
                    <a:solidFill>
                      <a:srgbClr val="1155CC"/>
                    </a:solidFill>
                  </a:tcPr>
                </a:tc>
              </a:tr>
              <a:tr h="396200">
                <a:tc>
                  <a:txBody>
                    <a:bodyPr/>
                    <a:lstStyle/>
                    <a:p>
                      <a:pPr indent="0" lvl="0" marL="0" rtl="0" algn="l">
                        <a:spcBef>
                          <a:spcPts val="0"/>
                        </a:spcBef>
                        <a:spcAft>
                          <a:spcPts val="0"/>
                        </a:spcAft>
                        <a:buNone/>
                      </a:pPr>
                      <a:r>
                        <a:rPr lang="en">
                          <a:latin typeface="Inter"/>
                          <a:ea typeface="Inter"/>
                          <a:cs typeface="Inter"/>
                          <a:sym typeface="Inter"/>
                        </a:rPr>
                        <a:t>like</a:t>
                      </a:r>
                      <a:endParaRPr>
                        <a:latin typeface="Inter"/>
                        <a:ea typeface="Inter"/>
                        <a:cs typeface="Inter"/>
                        <a:sym typeface="Inter"/>
                      </a:endParaRPr>
                    </a:p>
                  </a:txBody>
                  <a:tcPr marT="91425" marB="91425" marR="91425" marL="91425"/>
                </a:tc>
              </a:tr>
            </a:tbl>
          </a:graphicData>
        </a:graphic>
      </p:graphicFrame>
      <p:graphicFrame>
        <p:nvGraphicFramePr>
          <p:cNvPr id="617" name="Google Shape;617;p64"/>
          <p:cNvGraphicFramePr/>
          <p:nvPr/>
        </p:nvGraphicFramePr>
        <p:xfrm>
          <a:off x="3651475" y="1782850"/>
          <a:ext cx="3000000" cy="3000000"/>
        </p:xfrm>
        <a:graphic>
          <a:graphicData uri="http://schemas.openxmlformats.org/drawingml/2006/table">
            <a:tbl>
              <a:tblPr>
                <a:noFill/>
                <a:tableStyleId>{7157533F-563F-48A5-BA4B-5ABF49B8307F}</a:tableStyleId>
              </a:tblPr>
              <a:tblGrid>
                <a:gridCol w="986600"/>
                <a:gridCol w="986600"/>
              </a:tblGrid>
              <a:tr h="381000">
                <a:tc>
                  <a:txBody>
                    <a:bodyPr/>
                    <a:lstStyle/>
                    <a:p>
                      <a:pPr indent="0" lvl="0" marL="0" rtl="0" algn="l">
                        <a:spcBef>
                          <a:spcPts val="0"/>
                        </a:spcBef>
                        <a:spcAft>
                          <a:spcPts val="0"/>
                        </a:spcAft>
                        <a:buNone/>
                      </a:pPr>
                      <a:r>
                        <a:rPr lang="en">
                          <a:solidFill>
                            <a:schemeClr val="lt1"/>
                          </a:solidFill>
                        </a:rPr>
                        <a:t>Next word</a:t>
                      </a:r>
                      <a:endParaRPr>
                        <a:solidFill>
                          <a:schemeClr val="lt1"/>
                        </a:solidFill>
                      </a:endParaRPr>
                    </a:p>
                  </a:txBody>
                  <a:tcPr marT="91425" marB="91425" marR="91425" marL="91425">
                    <a:solidFill>
                      <a:srgbClr val="1155CC"/>
                    </a:solidFill>
                  </a:tcPr>
                </a:tc>
                <a:tc>
                  <a:txBody>
                    <a:bodyPr/>
                    <a:lstStyle/>
                    <a:p>
                      <a:pPr indent="0" lvl="0" marL="0" rtl="0" algn="l">
                        <a:spcBef>
                          <a:spcPts val="0"/>
                        </a:spcBef>
                        <a:spcAft>
                          <a:spcPts val="0"/>
                        </a:spcAft>
                        <a:buNone/>
                      </a:pPr>
                      <a:r>
                        <a:rPr lang="en">
                          <a:solidFill>
                            <a:schemeClr val="lt1"/>
                          </a:solidFill>
                        </a:rPr>
                        <a:t>Count</a:t>
                      </a:r>
                      <a:endParaRPr>
                        <a:solidFill>
                          <a:schemeClr val="lt1"/>
                        </a:solidFill>
                      </a:endParaRPr>
                    </a:p>
                  </a:txBody>
                  <a:tcPr marT="91425" marB="91425" marR="91425" marL="91425">
                    <a:solidFill>
                      <a:srgbClr val="1155CC"/>
                    </a:solidFill>
                  </a:tcPr>
                </a:tc>
              </a:tr>
              <a:tr h="381000">
                <a:tc>
                  <a:txBody>
                    <a:bodyPr/>
                    <a:lstStyle/>
                    <a:p>
                      <a:pPr indent="0" lvl="0" marL="0" rtl="0" algn="l">
                        <a:spcBef>
                          <a:spcPts val="0"/>
                        </a:spcBef>
                        <a:spcAft>
                          <a:spcPts val="0"/>
                        </a:spcAft>
                        <a:buNone/>
                      </a:pPr>
                      <a:r>
                        <a:rPr lang="en">
                          <a:latin typeface="Inter"/>
                          <a:ea typeface="Inter"/>
                          <a:cs typeface="Inter"/>
                          <a:sym typeface="Inter"/>
                        </a:rPr>
                        <a:t>be</a:t>
                      </a:r>
                      <a:endParaRPr>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a:latin typeface="Inter"/>
                          <a:ea typeface="Inter"/>
                          <a:cs typeface="Inter"/>
                          <a:sym typeface="Inter"/>
                        </a:rPr>
                        <a:t>2</a:t>
                      </a:r>
                      <a:endParaRPr>
                        <a:latin typeface="Inter"/>
                        <a:ea typeface="Inter"/>
                        <a:cs typeface="Inter"/>
                        <a:sym typeface="Inter"/>
                      </a:endParaRPr>
                    </a:p>
                  </a:txBody>
                  <a:tcPr marT="91425" marB="91425" marR="91425" marL="91425"/>
                </a:tc>
              </a:tr>
              <a:tr h="381000">
                <a:tc>
                  <a:txBody>
                    <a:bodyPr/>
                    <a:lstStyle/>
                    <a:p>
                      <a:pPr indent="0" lvl="0" marL="0" rtl="0" algn="l">
                        <a:spcBef>
                          <a:spcPts val="0"/>
                        </a:spcBef>
                        <a:spcAft>
                          <a:spcPts val="0"/>
                        </a:spcAft>
                        <a:buNone/>
                      </a:pPr>
                      <a:r>
                        <a:rPr lang="en">
                          <a:latin typeface="Inter"/>
                          <a:ea typeface="Inter"/>
                          <a:cs typeface="Inter"/>
                          <a:sym typeface="Inter"/>
                        </a:rPr>
                        <a:t>so</a:t>
                      </a:r>
                      <a:endParaRPr>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a:latin typeface="Inter"/>
                          <a:ea typeface="Inter"/>
                          <a:cs typeface="Inter"/>
                          <a:sym typeface="Inter"/>
                        </a:rPr>
                        <a:t>1</a:t>
                      </a:r>
                      <a:endParaRPr>
                        <a:latin typeface="Inter"/>
                        <a:ea typeface="Inter"/>
                        <a:cs typeface="Inter"/>
                        <a:sym typeface="Inter"/>
                      </a:endParaRPr>
                    </a:p>
                  </a:txBody>
                  <a:tcPr marT="91425" marB="91425" marR="91425" marL="91425"/>
                </a:tc>
              </a:tr>
              <a:tr h="381000">
                <a:tc>
                  <a:txBody>
                    <a:bodyPr/>
                    <a:lstStyle/>
                    <a:p>
                      <a:pPr indent="0" lvl="0" marL="0" rtl="0" algn="l">
                        <a:spcBef>
                          <a:spcPts val="0"/>
                        </a:spcBef>
                        <a:spcAft>
                          <a:spcPts val="0"/>
                        </a:spcAft>
                        <a:buNone/>
                      </a:pPr>
                      <a:r>
                        <a:rPr lang="en">
                          <a:latin typeface="Inter"/>
                          <a:ea typeface="Inter"/>
                          <a:cs typeface="Inter"/>
                          <a:sym typeface="Inter"/>
                        </a:rPr>
                        <a:t>bro</a:t>
                      </a:r>
                      <a:endParaRPr>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a:latin typeface="Inter"/>
                          <a:ea typeface="Inter"/>
                          <a:cs typeface="Inter"/>
                          <a:sym typeface="Inter"/>
                        </a:rPr>
                        <a:t>1</a:t>
                      </a:r>
                      <a:endParaRPr>
                        <a:latin typeface="Inter"/>
                        <a:ea typeface="Inter"/>
                        <a:cs typeface="Inter"/>
                        <a:sym typeface="Inter"/>
                      </a:endParaRPr>
                    </a:p>
                  </a:txBody>
                  <a:tcPr marT="91425" marB="91425" marR="91425" marL="91425"/>
                </a:tc>
              </a:tr>
              <a:tr h="381000">
                <a:tc>
                  <a:txBody>
                    <a:bodyPr/>
                    <a:lstStyle/>
                    <a:p>
                      <a:pPr indent="0" lvl="0" marL="0" rtl="0" algn="l">
                        <a:spcBef>
                          <a:spcPts val="0"/>
                        </a:spcBef>
                        <a:spcAft>
                          <a:spcPts val="0"/>
                        </a:spcAft>
                        <a:buNone/>
                      </a:pPr>
                      <a:r>
                        <a:rPr lang="en">
                          <a:latin typeface="Inter"/>
                          <a:ea typeface="Inter"/>
                          <a:cs typeface="Inter"/>
                          <a:sym typeface="Inter"/>
                        </a:rPr>
                        <a:t>how</a:t>
                      </a:r>
                      <a:endParaRPr>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a:latin typeface="Inter"/>
                          <a:ea typeface="Inter"/>
                          <a:cs typeface="Inter"/>
                          <a:sym typeface="Inter"/>
                        </a:rPr>
                        <a:t>1</a:t>
                      </a:r>
                      <a:endParaRPr>
                        <a:latin typeface="Inter"/>
                        <a:ea typeface="Inter"/>
                        <a:cs typeface="Inter"/>
                        <a:sym typeface="Inter"/>
                      </a:endParaRPr>
                    </a:p>
                  </a:txBody>
                  <a:tcPr marT="91425" marB="91425" marR="91425" marL="91425"/>
                </a:tc>
              </a:tr>
              <a:tr h="381000">
                <a:tc>
                  <a:txBody>
                    <a:bodyPr/>
                    <a:lstStyle/>
                    <a:p>
                      <a:pPr indent="0" lvl="0" marL="0" rtl="0" algn="l">
                        <a:spcBef>
                          <a:spcPts val="0"/>
                        </a:spcBef>
                        <a:spcAft>
                          <a:spcPts val="0"/>
                        </a:spcAft>
                        <a:buNone/>
                      </a:pPr>
                      <a:r>
                        <a:rPr lang="en">
                          <a:latin typeface="Inter"/>
                          <a:ea typeface="Inter"/>
                          <a:cs typeface="Inter"/>
                          <a:sym typeface="Inter"/>
                        </a:rPr>
                        <a:t>actually</a:t>
                      </a:r>
                      <a:endParaRPr>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a:latin typeface="Inter"/>
                          <a:ea typeface="Inter"/>
                          <a:cs typeface="Inter"/>
                          <a:sym typeface="Inter"/>
                        </a:rPr>
                        <a:t>1</a:t>
                      </a:r>
                      <a:endParaRPr>
                        <a:latin typeface="Inter"/>
                        <a:ea typeface="Inter"/>
                        <a:cs typeface="Inter"/>
                        <a:sym typeface="Inter"/>
                      </a:endParaRPr>
                    </a:p>
                  </a:txBody>
                  <a:tcPr marT="91425" marB="91425" marR="91425" marL="91425"/>
                </a:tc>
              </a:tr>
            </a:tbl>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1" name="Shape 621"/>
        <p:cNvGrpSpPr/>
        <p:nvPr/>
      </p:nvGrpSpPr>
      <p:grpSpPr>
        <a:xfrm>
          <a:off x="0" y="0"/>
          <a:ext cx="0" cy="0"/>
          <a:chOff x="0" y="0"/>
          <a:chExt cx="0" cy="0"/>
        </a:xfrm>
      </p:grpSpPr>
      <p:sp>
        <p:nvSpPr>
          <p:cNvPr id="622" name="Google Shape;622;p65"/>
          <p:cNvSpPr/>
          <p:nvPr/>
        </p:nvSpPr>
        <p:spPr>
          <a:xfrm>
            <a:off x="28300" y="1698000"/>
            <a:ext cx="1740600" cy="955200"/>
          </a:xfrm>
          <a:prstGeom prst="rect">
            <a:avLst/>
          </a:prstGeom>
          <a:solidFill>
            <a:srgbClr val="FCE5CD"/>
          </a:solidFill>
          <a:ln cap="flat" cmpd="sng" w="9525">
            <a:solidFill>
              <a:srgbClr val="783F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65"/>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Text Prediction on your phones!</a:t>
            </a:r>
            <a:endParaRPr>
              <a:solidFill>
                <a:srgbClr val="25326F"/>
              </a:solidFill>
              <a:latin typeface="Francois One"/>
              <a:ea typeface="Francois One"/>
              <a:cs typeface="Francois One"/>
              <a:sym typeface="Francois One"/>
            </a:endParaRPr>
          </a:p>
        </p:txBody>
      </p:sp>
      <p:sp>
        <p:nvSpPr>
          <p:cNvPr id="624" name="Google Shape;624;p65"/>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625" name="Google Shape;625;p65"/>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aphicFrame>
        <p:nvGraphicFramePr>
          <p:cNvPr id="626" name="Google Shape;626;p65"/>
          <p:cNvGraphicFramePr/>
          <p:nvPr/>
        </p:nvGraphicFramePr>
        <p:xfrm>
          <a:off x="91700" y="1782850"/>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Locked-in word</a:t>
                      </a:r>
                      <a:endParaRPr>
                        <a:solidFill>
                          <a:schemeClr val="lt1"/>
                        </a:solidFill>
                        <a:latin typeface="Inter"/>
                        <a:ea typeface="Inter"/>
                        <a:cs typeface="Inter"/>
                        <a:sym typeface="Inter"/>
                      </a:endParaRPr>
                    </a:p>
                  </a:txBody>
                  <a:tcPr marT="91425" marB="91425" marR="91425" marL="91425">
                    <a:solidFill>
                      <a:srgbClr val="0C2A4A"/>
                    </a:solidFill>
                  </a:tcPr>
                </a:tc>
              </a:tr>
              <a:tr h="396200">
                <a:tc>
                  <a:txBody>
                    <a:bodyPr/>
                    <a:lstStyle/>
                    <a:p>
                      <a:pPr indent="0" lvl="0" marL="0" rtl="0" algn="l">
                        <a:spcBef>
                          <a:spcPts val="0"/>
                        </a:spcBef>
                        <a:spcAft>
                          <a:spcPts val="0"/>
                        </a:spcAft>
                        <a:buNone/>
                      </a:pPr>
                      <a:r>
                        <a:rPr lang="en">
                          <a:latin typeface="Inter"/>
                          <a:ea typeface="Inter"/>
                          <a:cs typeface="Inter"/>
                          <a:sym typeface="Inter"/>
                        </a:rPr>
                        <a:t>bro</a:t>
                      </a:r>
                      <a:endParaRPr>
                        <a:latin typeface="Inter"/>
                        <a:ea typeface="Inter"/>
                        <a:cs typeface="Inter"/>
                        <a:sym typeface="Inter"/>
                      </a:endParaRPr>
                    </a:p>
                  </a:txBody>
                  <a:tcPr marT="91425" marB="91425" marR="91425" marL="91425"/>
                </a:tc>
              </a:tr>
            </a:tbl>
          </a:graphicData>
        </a:graphic>
      </p:graphicFrame>
      <p:graphicFrame>
        <p:nvGraphicFramePr>
          <p:cNvPr id="627" name="Google Shape;627;p65"/>
          <p:cNvGraphicFramePr/>
          <p:nvPr/>
        </p:nvGraphicFramePr>
        <p:xfrm>
          <a:off x="1871588" y="1782850"/>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Current word</a:t>
                      </a:r>
                      <a:endParaRPr>
                        <a:solidFill>
                          <a:schemeClr val="lt1"/>
                        </a:solidFill>
                        <a:latin typeface="Inter"/>
                        <a:ea typeface="Inter"/>
                        <a:cs typeface="Inter"/>
                        <a:sym typeface="Inter"/>
                      </a:endParaRPr>
                    </a:p>
                  </a:txBody>
                  <a:tcPr marT="91425" marB="91425" marR="91425" marL="91425">
                    <a:solidFill>
                      <a:srgbClr val="1155CC"/>
                    </a:solidFill>
                  </a:tcPr>
                </a:tc>
              </a:tr>
              <a:tr h="396200">
                <a:tc>
                  <a:txBody>
                    <a:bodyPr/>
                    <a:lstStyle/>
                    <a:p>
                      <a:pPr indent="0" lvl="0" marL="0" rtl="0" algn="l">
                        <a:spcBef>
                          <a:spcPts val="0"/>
                        </a:spcBef>
                        <a:spcAft>
                          <a:spcPts val="0"/>
                        </a:spcAft>
                        <a:buNone/>
                      </a:pPr>
                      <a:r>
                        <a:rPr lang="en">
                          <a:latin typeface="Inter"/>
                          <a:ea typeface="Inter"/>
                          <a:cs typeface="Inter"/>
                          <a:sym typeface="Inter"/>
                        </a:rPr>
                        <a:t>like</a:t>
                      </a:r>
                      <a:endParaRPr>
                        <a:latin typeface="Inter"/>
                        <a:ea typeface="Inter"/>
                        <a:cs typeface="Inter"/>
                        <a:sym typeface="Inter"/>
                      </a:endParaRPr>
                    </a:p>
                  </a:txBody>
                  <a:tcPr marT="91425" marB="91425" marR="91425" marL="91425"/>
                </a:tc>
              </a:tr>
            </a:tbl>
          </a:graphicData>
        </a:graphic>
      </p:graphicFrame>
      <p:graphicFrame>
        <p:nvGraphicFramePr>
          <p:cNvPr id="628" name="Google Shape;628;p65"/>
          <p:cNvGraphicFramePr/>
          <p:nvPr/>
        </p:nvGraphicFramePr>
        <p:xfrm>
          <a:off x="3651475" y="1782850"/>
          <a:ext cx="3000000" cy="3000000"/>
        </p:xfrm>
        <a:graphic>
          <a:graphicData uri="http://schemas.openxmlformats.org/drawingml/2006/table">
            <a:tbl>
              <a:tblPr>
                <a:noFill/>
                <a:tableStyleId>{7157533F-563F-48A5-BA4B-5ABF49B8307F}</a:tableStyleId>
              </a:tblPr>
              <a:tblGrid>
                <a:gridCol w="1132925"/>
                <a:gridCol w="840275"/>
              </a:tblGrid>
              <a:tr h="381000">
                <a:tc>
                  <a:txBody>
                    <a:bodyPr/>
                    <a:lstStyle/>
                    <a:p>
                      <a:pPr indent="0" lvl="0" marL="0" rtl="0" algn="l">
                        <a:spcBef>
                          <a:spcPts val="0"/>
                        </a:spcBef>
                        <a:spcAft>
                          <a:spcPts val="0"/>
                        </a:spcAft>
                        <a:buNone/>
                      </a:pPr>
                      <a:r>
                        <a:rPr lang="en">
                          <a:solidFill>
                            <a:schemeClr val="lt1"/>
                          </a:solidFill>
                          <a:latin typeface="Inter"/>
                          <a:ea typeface="Inter"/>
                          <a:cs typeface="Inter"/>
                          <a:sym typeface="Inter"/>
                        </a:rPr>
                        <a:t>Next word</a:t>
                      </a:r>
                      <a:endParaRPr>
                        <a:solidFill>
                          <a:schemeClr val="lt1"/>
                        </a:solidFill>
                        <a:latin typeface="Inter"/>
                        <a:ea typeface="Inter"/>
                        <a:cs typeface="Inter"/>
                        <a:sym typeface="Inter"/>
                      </a:endParaRPr>
                    </a:p>
                  </a:txBody>
                  <a:tcPr marT="91425" marB="91425" marR="91425" marL="91425">
                    <a:solidFill>
                      <a:srgbClr val="1155CC"/>
                    </a:solidFill>
                  </a:tcPr>
                </a:tc>
                <a:tc>
                  <a:txBody>
                    <a:bodyPr/>
                    <a:lstStyle/>
                    <a:p>
                      <a:pPr indent="0" lvl="0" marL="0" rtl="0" algn="l">
                        <a:spcBef>
                          <a:spcPts val="0"/>
                        </a:spcBef>
                        <a:spcAft>
                          <a:spcPts val="0"/>
                        </a:spcAft>
                        <a:buNone/>
                      </a:pPr>
                      <a:r>
                        <a:rPr lang="en">
                          <a:solidFill>
                            <a:schemeClr val="lt1"/>
                          </a:solidFill>
                          <a:latin typeface="Inter"/>
                          <a:ea typeface="Inter"/>
                          <a:cs typeface="Inter"/>
                          <a:sym typeface="Inter"/>
                        </a:rPr>
                        <a:t>Count</a:t>
                      </a:r>
                      <a:endParaRPr>
                        <a:solidFill>
                          <a:schemeClr val="lt1"/>
                        </a:solidFill>
                        <a:latin typeface="Inter"/>
                        <a:ea typeface="Inter"/>
                        <a:cs typeface="Inter"/>
                        <a:sym typeface="Inter"/>
                      </a:endParaRPr>
                    </a:p>
                  </a:txBody>
                  <a:tcPr marT="91425" marB="91425" marR="91425" marL="91425">
                    <a:solidFill>
                      <a:srgbClr val="1155CC"/>
                    </a:solidFill>
                  </a:tcPr>
                </a:tc>
              </a:tr>
              <a:tr h="381000">
                <a:tc>
                  <a:txBody>
                    <a:bodyPr/>
                    <a:lstStyle/>
                    <a:p>
                      <a:pPr indent="0" lvl="0" marL="0" rtl="0" algn="l">
                        <a:spcBef>
                          <a:spcPts val="0"/>
                        </a:spcBef>
                        <a:spcAft>
                          <a:spcPts val="0"/>
                        </a:spcAft>
                        <a:buNone/>
                      </a:pPr>
                      <a:r>
                        <a:rPr lang="en">
                          <a:latin typeface="Inter"/>
                          <a:ea typeface="Inter"/>
                          <a:cs typeface="Inter"/>
                          <a:sym typeface="Inter"/>
                        </a:rPr>
                        <a:t>be</a:t>
                      </a:r>
                      <a:endParaRPr>
                        <a:latin typeface="Inter"/>
                        <a:ea typeface="Inter"/>
                        <a:cs typeface="Inter"/>
                        <a:sym typeface="Inter"/>
                      </a:endParaRPr>
                    </a:p>
                  </a:txBody>
                  <a:tcPr marT="91425" marB="91425" marR="91425" marL="91425">
                    <a:solidFill>
                      <a:srgbClr val="30DDAE">
                        <a:alpha val="12730"/>
                      </a:srgbClr>
                    </a:solidFill>
                  </a:tcPr>
                </a:tc>
                <a:tc>
                  <a:txBody>
                    <a:bodyPr/>
                    <a:lstStyle/>
                    <a:p>
                      <a:pPr indent="0" lvl="0" marL="0" rtl="0" algn="l">
                        <a:spcBef>
                          <a:spcPts val="0"/>
                        </a:spcBef>
                        <a:spcAft>
                          <a:spcPts val="0"/>
                        </a:spcAft>
                        <a:buNone/>
                      </a:pPr>
                      <a:r>
                        <a:rPr lang="en">
                          <a:latin typeface="Inter"/>
                          <a:ea typeface="Inter"/>
                          <a:cs typeface="Inter"/>
                          <a:sym typeface="Inter"/>
                        </a:rPr>
                        <a:t>2</a:t>
                      </a:r>
                      <a:endParaRPr>
                        <a:latin typeface="Inter"/>
                        <a:ea typeface="Inter"/>
                        <a:cs typeface="Inter"/>
                        <a:sym typeface="Inter"/>
                      </a:endParaRPr>
                    </a:p>
                  </a:txBody>
                  <a:tcPr marT="91425" marB="91425" marR="91425" marL="91425">
                    <a:solidFill>
                      <a:srgbClr val="30DDAE">
                        <a:alpha val="12730"/>
                      </a:srgbClr>
                    </a:solidFill>
                  </a:tcPr>
                </a:tc>
              </a:tr>
              <a:tr h="381000">
                <a:tc>
                  <a:txBody>
                    <a:bodyPr/>
                    <a:lstStyle/>
                    <a:p>
                      <a:pPr indent="0" lvl="0" marL="0" rtl="0" algn="l">
                        <a:spcBef>
                          <a:spcPts val="0"/>
                        </a:spcBef>
                        <a:spcAft>
                          <a:spcPts val="0"/>
                        </a:spcAft>
                        <a:buNone/>
                      </a:pPr>
                      <a:r>
                        <a:rPr lang="en">
                          <a:latin typeface="Inter"/>
                          <a:ea typeface="Inter"/>
                          <a:cs typeface="Inter"/>
                          <a:sym typeface="Inter"/>
                        </a:rPr>
                        <a:t>so</a:t>
                      </a:r>
                      <a:endParaRPr>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a:latin typeface="Inter"/>
                          <a:ea typeface="Inter"/>
                          <a:cs typeface="Inter"/>
                          <a:sym typeface="Inter"/>
                        </a:rPr>
                        <a:t>1</a:t>
                      </a:r>
                      <a:endParaRPr>
                        <a:latin typeface="Inter"/>
                        <a:ea typeface="Inter"/>
                        <a:cs typeface="Inter"/>
                        <a:sym typeface="Inter"/>
                      </a:endParaRPr>
                    </a:p>
                  </a:txBody>
                  <a:tcPr marT="91425" marB="91425" marR="91425" marL="91425"/>
                </a:tc>
              </a:tr>
              <a:tr h="381000">
                <a:tc>
                  <a:txBody>
                    <a:bodyPr/>
                    <a:lstStyle/>
                    <a:p>
                      <a:pPr indent="0" lvl="0" marL="0" rtl="0" algn="l">
                        <a:spcBef>
                          <a:spcPts val="0"/>
                        </a:spcBef>
                        <a:spcAft>
                          <a:spcPts val="0"/>
                        </a:spcAft>
                        <a:buNone/>
                      </a:pPr>
                      <a:r>
                        <a:rPr lang="en">
                          <a:latin typeface="Inter"/>
                          <a:ea typeface="Inter"/>
                          <a:cs typeface="Inter"/>
                          <a:sym typeface="Inter"/>
                        </a:rPr>
                        <a:t>bro</a:t>
                      </a:r>
                      <a:endParaRPr>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a:latin typeface="Inter"/>
                          <a:ea typeface="Inter"/>
                          <a:cs typeface="Inter"/>
                          <a:sym typeface="Inter"/>
                        </a:rPr>
                        <a:t>1</a:t>
                      </a:r>
                      <a:endParaRPr>
                        <a:latin typeface="Inter"/>
                        <a:ea typeface="Inter"/>
                        <a:cs typeface="Inter"/>
                        <a:sym typeface="Inter"/>
                      </a:endParaRPr>
                    </a:p>
                  </a:txBody>
                  <a:tcPr marT="91425" marB="91425" marR="91425" marL="91425"/>
                </a:tc>
              </a:tr>
              <a:tr h="381000">
                <a:tc>
                  <a:txBody>
                    <a:bodyPr/>
                    <a:lstStyle/>
                    <a:p>
                      <a:pPr indent="0" lvl="0" marL="0" rtl="0" algn="l">
                        <a:spcBef>
                          <a:spcPts val="0"/>
                        </a:spcBef>
                        <a:spcAft>
                          <a:spcPts val="0"/>
                        </a:spcAft>
                        <a:buNone/>
                      </a:pPr>
                      <a:r>
                        <a:rPr lang="en">
                          <a:latin typeface="Inter"/>
                          <a:ea typeface="Inter"/>
                          <a:cs typeface="Inter"/>
                          <a:sym typeface="Inter"/>
                        </a:rPr>
                        <a:t>how</a:t>
                      </a:r>
                      <a:endParaRPr>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a:latin typeface="Inter"/>
                          <a:ea typeface="Inter"/>
                          <a:cs typeface="Inter"/>
                          <a:sym typeface="Inter"/>
                        </a:rPr>
                        <a:t>1</a:t>
                      </a:r>
                      <a:endParaRPr>
                        <a:latin typeface="Inter"/>
                        <a:ea typeface="Inter"/>
                        <a:cs typeface="Inter"/>
                        <a:sym typeface="Inter"/>
                      </a:endParaRPr>
                    </a:p>
                  </a:txBody>
                  <a:tcPr marT="91425" marB="91425" marR="91425" marL="91425"/>
                </a:tc>
              </a:tr>
              <a:tr h="381000">
                <a:tc>
                  <a:txBody>
                    <a:bodyPr/>
                    <a:lstStyle/>
                    <a:p>
                      <a:pPr indent="0" lvl="0" marL="0" rtl="0" algn="l">
                        <a:spcBef>
                          <a:spcPts val="0"/>
                        </a:spcBef>
                        <a:spcAft>
                          <a:spcPts val="0"/>
                        </a:spcAft>
                        <a:buNone/>
                      </a:pPr>
                      <a:r>
                        <a:rPr lang="en">
                          <a:latin typeface="Inter"/>
                          <a:ea typeface="Inter"/>
                          <a:cs typeface="Inter"/>
                          <a:sym typeface="Inter"/>
                        </a:rPr>
                        <a:t>actually</a:t>
                      </a:r>
                      <a:endParaRPr>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a:latin typeface="Inter"/>
                          <a:ea typeface="Inter"/>
                          <a:cs typeface="Inter"/>
                          <a:sym typeface="Inter"/>
                        </a:rPr>
                        <a:t>1</a:t>
                      </a:r>
                      <a:endParaRPr>
                        <a:latin typeface="Inter"/>
                        <a:ea typeface="Inter"/>
                        <a:cs typeface="Inter"/>
                        <a:sym typeface="Inter"/>
                      </a:endParaRPr>
                    </a:p>
                  </a:txBody>
                  <a:tcPr marT="91425" marB="91425" marR="91425" marL="91425"/>
                </a:tc>
              </a:tr>
            </a:tbl>
          </a:graphicData>
        </a:graphic>
      </p:graphicFrame>
      <p:sp>
        <p:nvSpPr>
          <p:cNvPr id="629" name="Google Shape;629;p65"/>
          <p:cNvSpPr/>
          <p:nvPr/>
        </p:nvSpPr>
        <p:spPr>
          <a:xfrm>
            <a:off x="5878450" y="1782850"/>
            <a:ext cx="2604000" cy="1230900"/>
          </a:xfrm>
          <a:prstGeom prst="roundRect">
            <a:avLst>
              <a:gd fmla="val 16667" name="adj"/>
            </a:avLst>
          </a:prstGeom>
          <a:solidFill>
            <a:srgbClr val="FFFFFF"/>
          </a:solidFill>
          <a:ln cap="flat" cmpd="sng" w="19050">
            <a:solidFill>
              <a:srgbClr val="30DDA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595959"/>
                </a:solidFill>
                <a:latin typeface="Inter"/>
                <a:ea typeface="Inter"/>
                <a:cs typeface="Inter"/>
                <a:sym typeface="Inter"/>
              </a:rPr>
              <a:t>P</a:t>
            </a:r>
            <a:r>
              <a:rPr lang="en">
                <a:solidFill>
                  <a:srgbClr val="595959"/>
                </a:solidFill>
                <a:latin typeface="Inter"/>
                <a:ea typeface="Inter"/>
                <a:cs typeface="Inter"/>
                <a:sym typeface="Inter"/>
              </a:rPr>
              <a:t>ick the next word with the highest count.</a:t>
            </a:r>
            <a:endParaRPr>
              <a:solidFill>
                <a:srgbClr val="595959"/>
              </a:solidFill>
              <a:latin typeface="Inter"/>
              <a:ea typeface="Inter"/>
              <a:cs typeface="Inter"/>
              <a:sym typeface="Inte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3" name="Shape 633"/>
        <p:cNvGrpSpPr/>
        <p:nvPr/>
      </p:nvGrpSpPr>
      <p:grpSpPr>
        <a:xfrm>
          <a:off x="0" y="0"/>
          <a:ext cx="0" cy="0"/>
          <a:chOff x="0" y="0"/>
          <a:chExt cx="0" cy="0"/>
        </a:xfrm>
      </p:grpSpPr>
      <p:sp>
        <p:nvSpPr>
          <p:cNvPr id="634" name="Google Shape;634;p66"/>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Text Prediction on your phones!</a:t>
            </a:r>
            <a:endParaRPr>
              <a:solidFill>
                <a:srgbClr val="25326F"/>
              </a:solidFill>
              <a:latin typeface="Francois One"/>
              <a:ea typeface="Francois One"/>
              <a:cs typeface="Francois One"/>
              <a:sym typeface="Francois One"/>
            </a:endParaRPr>
          </a:p>
        </p:txBody>
      </p:sp>
      <p:sp>
        <p:nvSpPr>
          <p:cNvPr id="635" name="Google Shape;635;p66"/>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636" name="Google Shape;636;p66"/>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aphicFrame>
        <p:nvGraphicFramePr>
          <p:cNvPr id="637" name="Google Shape;637;p66"/>
          <p:cNvGraphicFramePr/>
          <p:nvPr/>
        </p:nvGraphicFramePr>
        <p:xfrm>
          <a:off x="3637338" y="1779775"/>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Next </a:t>
                      </a:r>
                      <a:r>
                        <a:rPr lang="en">
                          <a:solidFill>
                            <a:schemeClr val="lt1"/>
                          </a:solidFill>
                          <a:latin typeface="Inter"/>
                          <a:ea typeface="Inter"/>
                          <a:cs typeface="Inter"/>
                          <a:sym typeface="Inter"/>
                        </a:rPr>
                        <a:t>word</a:t>
                      </a:r>
                      <a:endParaRPr>
                        <a:solidFill>
                          <a:schemeClr val="lt1"/>
                        </a:solidFill>
                        <a:latin typeface="Inter"/>
                        <a:ea typeface="Inter"/>
                        <a:cs typeface="Inter"/>
                        <a:sym typeface="Inter"/>
                      </a:endParaRPr>
                    </a:p>
                  </a:txBody>
                  <a:tcPr marT="91425" marB="91425" marR="91425" marL="91425">
                    <a:solidFill>
                      <a:srgbClr val="1155CC"/>
                    </a:solidFill>
                  </a:tcPr>
                </a:tc>
              </a:tr>
              <a:tr h="396200">
                <a:tc>
                  <a:txBody>
                    <a:bodyPr/>
                    <a:lstStyle/>
                    <a:p>
                      <a:pPr indent="0" lvl="0" marL="0" rtl="0" algn="l">
                        <a:spcBef>
                          <a:spcPts val="0"/>
                        </a:spcBef>
                        <a:spcAft>
                          <a:spcPts val="0"/>
                        </a:spcAft>
                        <a:buNone/>
                      </a:pPr>
                      <a:r>
                        <a:rPr lang="en">
                          <a:latin typeface="Inter"/>
                          <a:ea typeface="Inter"/>
                          <a:cs typeface="Inter"/>
                          <a:sym typeface="Inter"/>
                        </a:rPr>
                        <a:t>be</a:t>
                      </a:r>
                      <a:endParaRPr>
                        <a:latin typeface="Inter"/>
                        <a:ea typeface="Inter"/>
                        <a:cs typeface="Inter"/>
                        <a:sym typeface="Inter"/>
                      </a:endParaRPr>
                    </a:p>
                  </a:txBody>
                  <a:tcPr marT="91425" marB="91425" marR="91425" marL="91425"/>
                </a:tc>
              </a:tr>
            </a:tbl>
          </a:graphicData>
        </a:graphic>
      </p:graphicFrame>
      <p:sp>
        <p:nvSpPr>
          <p:cNvPr id="638" name="Google Shape;638;p66"/>
          <p:cNvSpPr/>
          <p:nvPr/>
        </p:nvSpPr>
        <p:spPr>
          <a:xfrm>
            <a:off x="28300" y="1698000"/>
            <a:ext cx="1740600" cy="955200"/>
          </a:xfrm>
          <a:prstGeom prst="rect">
            <a:avLst/>
          </a:prstGeom>
          <a:solidFill>
            <a:srgbClr val="FCE5CD"/>
          </a:solidFill>
          <a:ln cap="flat" cmpd="sng" w="9525">
            <a:solidFill>
              <a:srgbClr val="783F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aphicFrame>
        <p:nvGraphicFramePr>
          <p:cNvPr id="639" name="Google Shape;639;p66"/>
          <p:cNvGraphicFramePr/>
          <p:nvPr/>
        </p:nvGraphicFramePr>
        <p:xfrm>
          <a:off x="91700" y="1782850"/>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Locked-in word</a:t>
                      </a:r>
                      <a:endParaRPr>
                        <a:solidFill>
                          <a:schemeClr val="lt1"/>
                        </a:solidFill>
                        <a:latin typeface="Inter"/>
                        <a:ea typeface="Inter"/>
                        <a:cs typeface="Inter"/>
                        <a:sym typeface="Inter"/>
                      </a:endParaRPr>
                    </a:p>
                  </a:txBody>
                  <a:tcPr marT="91425" marB="91425" marR="91425" marL="91425">
                    <a:solidFill>
                      <a:srgbClr val="0C2A4A"/>
                    </a:solidFill>
                  </a:tcPr>
                </a:tc>
              </a:tr>
              <a:tr h="396200">
                <a:tc>
                  <a:txBody>
                    <a:bodyPr/>
                    <a:lstStyle/>
                    <a:p>
                      <a:pPr indent="0" lvl="0" marL="0" rtl="0" algn="l">
                        <a:spcBef>
                          <a:spcPts val="0"/>
                        </a:spcBef>
                        <a:spcAft>
                          <a:spcPts val="0"/>
                        </a:spcAft>
                        <a:buNone/>
                      </a:pPr>
                      <a:r>
                        <a:rPr lang="en">
                          <a:latin typeface="Inter"/>
                          <a:ea typeface="Inter"/>
                          <a:cs typeface="Inter"/>
                          <a:sym typeface="Inter"/>
                        </a:rPr>
                        <a:t>bro</a:t>
                      </a:r>
                      <a:endParaRPr>
                        <a:latin typeface="Inter"/>
                        <a:ea typeface="Inter"/>
                        <a:cs typeface="Inter"/>
                        <a:sym typeface="Inter"/>
                      </a:endParaRPr>
                    </a:p>
                  </a:txBody>
                  <a:tcPr marT="91425" marB="91425" marR="91425" marL="91425"/>
                </a:tc>
              </a:tr>
            </a:tbl>
          </a:graphicData>
        </a:graphic>
      </p:graphicFrame>
      <p:graphicFrame>
        <p:nvGraphicFramePr>
          <p:cNvPr id="640" name="Google Shape;640;p66"/>
          <p:cNvGraphicFramePr/>
          <p:nvPr/>
        </p:nvGraphicFramePr>
        <p:xfrm>
          <a:off x="1871588" y="1782850"/>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Current word</a:t>
                      </a:r>
                      <a:endParaRPr>
                        <a:solidFill>
                          <a:schemeClr val="lt1"/>
                        </a:solidFill>
                        <a:latin typeface="Inter"/>
                        <a:ea typeface="Inter"/>
                        <a:cs typeface="Inter"/>
                        <a:sym typeface="Inter"/>
                      </a:endParaRPr>
                    </a:p>
                  </a:txBody>
                  <a:tcPr marT="91425" marB="91425" marR="91425" marL="91425">
                    <a:solidFill>
                      <a:srgbClr val="1155CC"/>
                    </a:solidFill>
                  </a:tcPr>
                </a:tc>
              </a:tr>
              <a:tr h="396200">
                <a:tc>
                  <a:txBody>
                    <a:bodyPr/>
                    <a:lstStyle/>
                    <a:p>
                      <a:pPr indent="0" lvl="0" marL="0" rtl="0" algn="l">
                        <a:spcBef>
                          <a:spcPts val="0"/>
                        </a:spcBef>
                        <a:spcAft>
                          <a:spcPts val="0"/>
                        </a:spcAft>
                        <a:buNone/>
                      </a:pPr>
                      <a:r>
                        <a:rPr lang="en">
                          <a:latin typeface="Inter"/>
                          <a:ea typeface="Inter"/>
                          <a:cs typeface="Inter"/>
                          <a:sym typeface="Inter"/>
                        </a:rPr>
                        <a:t>like</a:t>
                      </a:r>
                      <a:endParaRPr>
                        <a:latin typeface="Inter"/>
                        <a:ea typeface="Inter"/>
                        <a:cs typeface="Inter"/>
                        <a:sym typeface="Inter"/>
                      </a:endParaRPr>
                    </a:p>
                  </a:txBody>
                  <a:tcPr marT="91425" marB="91425" marR="91425" marL="91425"/>
                </a:tc>
              </a:tr>
            </a:tbl>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4" name="Shape 644"/>
        <p:cNvGrpSpPr/>
        <p:nvPr/>
      </p:nvGrpSpPr>
      <p:grpSpPr>
        <a:xfrm>
          <a:off x="0" y="0"/>
          <a:ext cx="0" cy="0"/>
          <a:chOff x="0" y="0"/>
          <a:chExt cx="0" cy="0"/>
        </a:xfrm>
      </p:grpSpPr>
      <p:sp>
        <p:nvSpPr>
          <p:cNvPr id="645" name="Google Shape;645;p67"/>
          <p:cNvSpPr/>
          <p:nvPr/>
        </p:nvSpPr>
        <p:spPr>
          <a:xfrm>
            <a:off x="28300" y="1698000"/>
            <a:ext cx="3495000" cy="955200"/>
          </a:xfrm>
          <a:prstGeom prst="rect">
            <a:avLst/>
          </a:prstGeom>
          <a:solidFill>
            <a:srgbClr val="FCE5CD"/>
          </a:solidFill>
          <a:ln cap="flat" cmpd="sng" w="9525">
            <a:solidFill>
              <a:srgbClr val="783F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p67"/>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Text Prediction on your phones!</a:t>
            </a:r>
            <a:endParaRPr>
              <a:solidFill>
                <a:srgbClr val="25326F"/>
              </a:solidFill>
              <a:latin typeface="Francois One"/>
              <a:ea typeface="Francois One"/>
              <a:cs typeface="Francois One"/>
              <a:sym typeface="Francois One"/>
            </a:endParaRPr>
          </a:p>
        </p:txBody>
      </p:sp>
      <p:sp>
        <p:nvSpPr>
          <p:cNvPr id="647" name="Google Shape;647;p67"/>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648" name="Google Shape;648;p67"/>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aphicFrame>
        <p:nvGraphicFramePr>
          <p:cNvPr id="649" name="Google Shape;649;p67"/>
          <p:cNvGraphicFramePr/>
          <p:nvPr/>
        </p:nvGraphicFramePr>
        <p:xfrm>
          <a:off x="77550" y="1779775"/>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Locked-in word</a:t>
                      </a:r>
                      <a:endParaRPr>
                        <a:solidFill>
                          <a:schemeClr val="lt1"/>
                        </a:solidFill>
                        <a:latin typeface="Inter"/>
                        <a:ea typeface="Inter"/>
                        <a:cs typeface="Inter"/>
                        <a:sym typeface="Inter"/>
                      </a:endParaRPr>
                    </a:p>
                  </a:txBody>
                  <a:tcPr marT="91425" marB="91425" marR="91425" marL="91425">
                    <a:solidFill>
                      <a:srgbClr val="0C2A4A"/>
                    </a:solidFill>
                  </a:tcPr>
                </a:tc>
              </a:tr>
              <a:tr h="396200">
                <a:tc>
                  <a:txBody>
                    <a:bodyPr/>
                    <a:lstStyle/>
                    <a:p>
                      <a:pPr indent="0" lvl="0" marL="0" rtl="0" algn="l">
                        <a:spcBef>
                          <a:spcPts val="0"/>
                        </a:spcBef>
                        <a:spcAft>
                          <a:spcPts val="0"/>
                        </a:spcAft>
                        <a:buNone/>
                      </a:pPr>
                      <a:r>
                        <a:rPr lang="en">
                          <a:latin typeface="Inter"/>
                          <a:ea typeface="Inter"/>
                          <a:cs typeface="Inter"/>
                          <a:sym typeface="Inter"/>
                        </a:rPr>
                        <a:t>bro</a:t>
                      </a:r>
                      <a:endParaRPr>
                        <a:latin typeface="Inter"/>
                        <a:ea typeface="Inter"/>
                        <a:cs typeface="Inter"/>
                        <a:sym typeface="Inter"/>
                      </a:endParaRPr>
                    </a:p>
                  </a:txBody>
                  <a:tcPr marT="91425" marB="91425" marR="91425" marL="91425"/>
                </a:tc>
              </a:tr>
            </a:tbl>
          </a:graphicData>
        </a:graphic>
      </p:graphicFrame>
      <p:graphicFrame>
        <p:nvGraphicFramePr>
          <p:cNvPr id="650" name="Google Shape;650;p67"/>
          <p:cNvGraphicFramePr/>
          <p:nvPr/>
        </p:nvGraphicFramePr>
        <p:xfrm>
          <a:off x="1857438" y="1779775"/>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Locked-in word</a:t>
                      </a:r>
                      <a:endParaRPr>
                        <a:solidFill>
                          <a:schemeClr val="lt1"/>
                        </a:solidFill>
                        <a:latin typeface="Inter"/>
                        <a:ea typeface="Inter"/>
                        <a:cs typeface="Inter"/>
                        <a:sym typeface="Inter"/>
                      </a:endParaRPr>
                    </a:p>
                  </a:txBody>
                  <a:tcPr marT="91425" marB="91425" marR="91425" marL="91425">
                    <a:solidFill>
                      <a:srgbClr val="0C2A4A"/>
                    </a:solidFill>
                  </a:tcPr>
                </a:tc>
              </a:tr>
              <a:tr h="396200">
                <a:tc>
                  <a:txBody>
                    <a:bodyPr/>
                    <a:lstStyle/>
                    <a:p>
                      <a:pPr indent="0" lvl="0" marL="0" rtl="0" algn="l">
                        <a:spcBef>
                          <a:spcPts val="0"/>
                        </a:spcBef>
                        <a:spcAft>
                          <a:spcPts val="0"/>
                        </a:spcAft>
                        <a:buNone/>
                      </a:pPr>
                      <a:r>
                        <a:rPr lang="en">
                          <a:latin typeface="Inter"/>
                          <a:ea typeface="Inter"/>
                          <a:cs typeface="Inter"/>
                          <a:sym typeface="Inter"/>
                        </a:rPr>
                        <a:t>like</a:t>
                      </a:r>
                      <a:endParaRPr>
                        <a:latin typeface="Inter"/>
                        <a:ea typeface="Inter"/>
                        <a:cs typeface="Inter"/>
                        <a:sym typeface="Inter"/>
                      </a:endParaRPr>
                    </a:p>
                  </a:txBody>
                  <a:tcPr marT="91425" marB="91425" marR="91425" marL="91425"/>
                </a:tc>
              </a:tr>
            </a:tbl>
          </a:graphicData>
        </a:graphic>
      </p:graphicFrame>
      <p:graphicFrame>
        <p:nvGraphicFramePr>
          <p:cNvPr id="651" name="Google Shape;651;p67"/>
          <p:cNvGraphicFramePr/>
          <p:nvPr/>
        </p:nvGraphicFramePr>
        <p:xfrm>
          <a:off x="3637338" y="1779775"/>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Current word</a:t>
                      </a:r>
                      <a:endParaRPr>
                        <a:solidFill>
                          <a:schemeClr val="lt1"/>
                        </a:solidFill>
                        <a:latin typeface="Inter"/>
                        <a:ea typeface="Inter"/>
                        <a:cs typeface="Inter"/>
                        <a:sym typeface="Inter"/>
                      </a:endParaRPr>
                    </a:p>
                  </a:txBody>
                  <a:tcPr marT="91425" marB="91425" marR="91425" marL="91425">
                    <a:solidFill>
                      <a:srgbClr val="1155CC"/>
                    </a:solidFill>
                  </a:tcPr>
                </a:tc>
              </a:tr>
              <a:tr h="396200">
                <a:tc>
                  <a:txBody>
                    <a:bodyPr/>
                    <a:lstStyle/>
                    <a:p>
                      <a:pPr indent="0" lvl="0" marL="0" rtl="0" algn="l">
                        <a:spcBef>
                          <a:spcPts val="0"/>
                        </a:spcBef>
                        <a:spcAft>
                          <a:spcPts val="0"/>
                        </a:spcAft>
                        <a:buNone/>
                      </a:pPr>
                      <a:r>
                        <a:rPr lang="en">
                          <a:latin typeface="Inter"/>
                          <a:ea typeface="Inter"/>
                          <a:cs typeface="Inter"/>
                          <a:sym typeface="Inter"/>
                        </a:rPr>
                        <a:t>be</a:t>
                      </a:r>
                      <a:endParaRPr>
                        <a:latin typeface="Inter"/>
                        <a:ea typeface="Inter"/>
                        <a:cs typeface="Inter"/>
                        <a:sym typeface="Inter"/>
                      </a:endParaRPr>
                    </a:p>
                  </a:txBody>
                  <a:tcPr marT="91425" marB="91425" marR="91425" marL="91425"/>
                </a:tc>
              </a:tr>
            </a:tbl>
          </a:graphicData>
        </a:graphic>
      </p:graphicFrame>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5" name="Shape 655"/>
        <p:cNvGrpSpPr/>
        <p:nvPr/>
      </p:nvGrpSpPr>
      <p:grpSpPr>
        <a:xfrm>
          <a:off x="0" y="0"/>
          <a:ext cx="0" cy="0"/>
          <a:chOff x="0" y="0"/>
          <a:chExt cx="0" cy="0"/>
        </a:xfrm>
      </p:grpSpPr>
      <p:sp>
        <p:nvSpPr>
          <p:cNvPr id="656" name="Google Shape;656;p68"/>
          <p:cNvSpPr/>
          <p:nvPr/>
        </p:nvSpPr>
        <p:spPr>
          <a:xfrm>
            <a:off x="28300" y="1698000"/>
            <a:ext cx="3495000" cy="955200"/>
          </a:xfrm>
          <a:prstGeom prst="rect">
            <a:avLst/>
          </a:prstGeom>
          <a:solidFill>
            <a:srgbClr val="FCE5CD"/>
          </a:solidFill>
          <a:ln cap="flat" cmpd="sng" w="9525">
            <a:solidFill>
              <a:srgbClr val="783F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p68"/>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Text Prediction on your phones!</a:t>
            </a:r>
            <a:endParaRPr>
              <a:solidFill>
                <a:srgbClr val="25326F"/>
              </a:solidFill>
              <a:latin typeface="Francois One"/>
              <a:ea typeface="Francois One"/>
              <a:cs typeface="Francois One"/>
              <a:sym typeface="Francois One"/>
            </a:endParaRPr>
          </a:p>
        </p:txBody>
      </p:sp>
      <p:sp>
        <p:nvSpPr>
          <p:cNvPr id="658" name="Google Shape;658;p68"/>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659" name="Google Shape;659;p68"/>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aphicFrame>
        <p:nvGraphicFramePr>
          <p:cNvPr id="660" name="Google Shape;660;p68"/>
          <p:cNvGraphicFramePr/>
          <p:nvPr/>
        </p:nvGraphicFramePr>
        <p:xfrm>
          <a:off x="77550" y="1779775"/>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Locked-in word</a:t>
                      </a:r>
                      <a:endParaRPr>
                        <a:solidFill>
                          <a:schemeClr val="lt1"/>
                        </a:solidFill>
                        <a:latin typeface="Inter"/>
                        <a:ea typeface="Inter"/>
                        <a:cs typeface="Inter"/>
                        <a:sym typeface="Inter"/>
                      </a:endParaRPr>
                    </a:p>
                  </a:txBody>
                  <a:tcPr marT="91425" marB="91425" marR="91425" marL="91425">
                    <a:solidFill>
                      <a:srgbClr val="0C2A4A"/>
                    </a:solidFill>
                  </a:tcPr>
                </a:tc>
              </a:tr>
              <a:tr h="396200">
                <a:tc>
                  <a:txBody>
                    <a:bodyPr/>
                    <a:lstStyle/>
                    <a:p>
                      <a:pPr indent="0" lvl="0" marL="0" rtl="0" algn="l">
                        <a:spcBef>
                          <a:spcPts val="0"/>
                        </a:spcBef>
                        <a:spcAft>
                          <a:spcPts val="0"/>
                        </a:spcAft>
                        <a:buNone/>
                      </a:pPr>
                      <a:r>
                        <a:rPr lang="en">
                          <a:latin typeface="Inter"/>
                          <a:ea typeface="Inter"/>
                          <a:cs typeface="Inter"/>
                          <a:sym typeface="Inter"/>
                        </a:rPr>
                        <a:t>bro</a:t>
                      </a:r>
                      <a:endParaRPr>
                        <a:latin typeface="Inter"/>
                        <a:ea typeface="Inter"/>
                        <a:cs typeface="Inter"/>
                        <a:sym typeface="Inter"/>
                      </a:endParaRPr>
                    </a:p>
                  </a:txBody>
                  <a:tcPr marT="91425" marB="91425" marR="91425" marL="91425"/>
                </a:tc>
              </a:tr>
            </a:tbl>
          </a:graphicData>
        </a:graphic>
      </p:graphicFrame>
      <p:graphicFrame>
        <p:nvGraphicFramePr>
          <p:cNvPr id="661" name="Google Shape;661;p68"/>
          <p:cNvGraphicFramePr/>
          <p:nvPr/>
        </p:nvGraphicFramePr>
        <p:xfrm>
          <a:off x="1857438" y="1779775"/>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Locked-in word</a:t>
                      </a:r>
                      <a:endParaRPr>
                        <a:solidFill>
                          <a:schemeClr val="lt1"/>
                        </a:solidFill>
                        <a:latin typeface="Inter"/>
                        <a:ea typeface="Inter"/>
                        <a:cs typeface="Inter"/>
                        <a:sym typeface="Inter"/>
                      </a:endParaRPr>
                    </a:p>
                  </a:txBody>
                  <a:tcPr marT="91425" marB="91425" marR="91425" marL="91425">
                    <a:solidFill>
                      <a:srgbClr val="0C2A4A"/>
                    </a:solidFill>
                  </a:tcPr>
                </a:tc>
              </a:tr>
              <a:tr h="396200">
                <a:tc>
                  <a:txBody>
                    <a:bodyPr/>
                    <a:lstStyle/>
                    <a:p>
                      <a:pPr indent="0" lvl="0" marL="0" rtl="0" algn="l">
                        <a:spcBef>
                          <a:spcPts val="0"/>
                        </a:spcBef>
                        <a:spcAft>
                          <a:spcPts val="0"/>
                        </a:spcAft>
                        <a:buNone/>
                      </a:pPr>
                      <a:r>
                        <a:rPr lang="en">
                          <a:latin typeface="Inter"/>
                          <a:ea typeface="Inter"/>
                          <a:cs typeface="Inter"/>
                          <a:sym typeface="Inter"/>
                        </a:rPr>
                        <a:t>like</a:t>
                      </a:r>
                      <a:endParaRPr>
                        <a:latin typeface="Inter"/>
                        <a:ea typeface="Inter"/>
                        <a:cs typeface="Inter"/>
                        <a:sym typeface="Inter"/>
                      </a:endParaRPr>
                    </a:p>
                  </a:txBody>
                  <a:tcPr marT="91425" marB="91425" marR="91425" marL="91425"/>
                </a:tc>
              </a:tr>
            </a:tbl>
          </a:graphicData>
        </a:graphic>
      </p:graphicFrame>
      <p:graphicFrame>
        <p:nvGraphicFramePr>
          <p:cNvPr id="662" name="Google Shape;662;p68"/>
          <p:cNvGraphicFramePr/>
          <p:nvPr/>
        </p:nvGraphicFramePr>
        <p:xfrm>
          <a:off x="3637338" y="1779775"/>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Current word</a:t>
                      </a:r>
                      <a:endParaRPr>
                        <a:solidFill>
                          <a:schemeClr val="lt1"/>
                        </a:solidFill>
                        <a:latin typeface="Inter"/>
                        <a:ea typeface="Inter"/>
                        <a:cs typeface="Inter"/>
                        <a:sym typeface="Inter"/>
                      </a:endParaRPr>
                    </a:p>
                  </a:txBody>
                  <a:tcPr marT="91425" marB="91425" marR="91425" marL="91425">
                    <a:solidFill>
                      <a:srgbClr val="1155CC"/>
                    </a:solidFill>
                  </a:tcPr>
                </a:tc>
              </a:tr>
              <a:tr h="396200">
                <a:tc>
                  <a:txBody>
                    <a:bodyPr/>
                    <a:lstStyle/>
                    <a:p>
                      <a:pPr indent="0" lvl="0" marL="0" rtl="0" algn="l">
                        <a:spcBef>
                          <a:spcPts val="0"/>
                        </a:spcBef>
                        <a:spcAft>
                          <a:spcPts val="0"/>
                        </a:spcAft>
                        <a:buNone/>
                      </a:pPr>
                      <a:r>
                        <a:rPr lang="en">
                          <a:latin typeface="Inter"/>
                          <a:ea typeface="Inter"/>
                          <a:cs typeface="Inter"/>
                          <a:sym typeface="Inter"/>
                        </a:rPr>
                        <a:t>be</a:t>
                      </a:r>
                      <a:endParaRPr>
                        <a:latin typeface="Inter"/>
                        <a:ea typeface="Inter"/>
                        <a:cs typeface="Inter"/>
                        <a:sym typeface="Inter"/>
                      </a:endParaRPr>
                    </a:p>
                  </a:txBody>
                  <a:tcPr marT="91425" marB="91425" marR="91425" marL="91425"/>
                </a:tc>
              </a:tr>
            </a:tbl>
          </a:graphicData>
        </a:graphic>
      </p:graphicFrame>
      <p:graphicFrame>
        <p:nvGraphicFramePr>
          <p:cNvPr id="663" name="Google Shape;663;p68"/>
          <p:cNvGraphicFramePr/>
          <p:nvPr/>
        </p:nvGraphicFramePr>
        <p:xfrm>
          <a:off x="5417250" y="1779772"/>
          <a:ext cx="3000000" cy="3000000"/>
        </p:xfrm>
        <a:graphic>
          <a:graphicData uri="http://schemas.openxmlformats.org/drawingml/2006/table">
            <a:tbl>
              <a:tblPr>
                <a:noFill/>
                <a:tableStyleId>{7157533F-563F-48A5-BA4B-5ABF49B8307F}</a:tableStyleId>
              </a:tblPr>
              <a:tblGrid>
                <a:gridCol w="1222300"/>
                <a:gridCol w="750900"/>
              </a:tblGrid>
              <a:tr h="100000">
                <a:tc>
                  <a:txBody>
                    <a:bodyPr/>
                    <a:lstStyle/>
                    <a:p>
                      <a:pPr indent="0" lvl="0" marL="0" rtl="0" algn="l">
                        <a:spcBef>
                          <a:spcPts val="0"/>
                        </a:spcBef>
                        <a:spcAft>
                          <a:spcPts val="0"/>
                        </a:spcAft>
                        <a:buNone/>
                      </a:pPr>
                      <a:r>
                        <a:rPr lang="en">
                          <a:solidFill>
                            <a:schemeClr val="lt1"/>
                          </a:solidFill>
                          <a:latin typeface="Inter"/>
                          <a:ea typeface="Inter"/>
                          <a:cs typeface="Inter"/>
                          <a:sym typeface="Inter"/>
                        </a:rPr>
                        <a:t>Next word</a:t>
                      </a:r>
                      <a:endParaRPr>
                        <a:solidFill>
                          <a:schemeClr val="lt1"/>
                        </a:solidFill>
                        <a:latin typeface="Inter"/>
                        <a:ea typeface="Inter"/>
                        <a:cs typeface="Inter"/>
                        <a:sym typeface="Inter"/>
                      </a:endParaRPr>
                    </a:p>
                  </a:txBody>
                  <a:tcPr marT="91425" marB="91425" marR="91425" marL="91425">
                    <a:solidFill>
                      <a:srgbClr val="1155CC"/>
                    </a:solidFill>
                  </a:tcPr>
                </a:tc>
                <a:tc>
                  <a:txBody>
                    <a:bodyPr/>
                    <a:lstStyle/>
                    <a:p>
                      <a:pPr indent="0" lvl="0" marL="0" rtl="0" algn="l">
                        <a:spcBef>
                          <a:spcPts val="0"/>
                        </a:spcBef>
                        <a:spcAft>
                          <a:spcPts val="0"/>
                        </a:spcAft>
                        <a:buNone/>
                      </a:pPr>
                      <a:r>
                        <a:rPr lang="en">
                          <a:solidFill>
                            <a:schemeClr val="lt1"/>
                          </a:solidFill>
                          <a:latin typeface="Inter"/>
                          <a:ea typeface="Inter"/>
                          <a:cs typeface="Inter"/>
                          <a:sym typeface="Inter"/>
                        </a:rPr>
                        <a:t>Count</a:t>
                      </a:r>
                      <a:endParaRPr>
                        <a:solidFill>
                          <a:schemeClr val="lt1"/>
                        </a:solidFill>
                        <a:latin typeface="Inter"/>
                        <a:ea typeface="Inter"/>
                        <a:cs typeface="Inter"/>
                        <a:sym typeface="Inter"/>
                      </a:endParaRPr>
                    </a:p>
                  </a:txBody>
                  <a:tcPr marT="91425" marB="91425" marR="91425" marL="91425">
                    <a:solidFill>
                      <a:srgbClr val="1155CC"/>
                    </a:solidFill>
                  </a:tcPr>
                </a:tc>
              </a:tr>
              <a:tr h="381000">
                <a:tc>
                  <a:txBody>
                    <a:bodyPr/>
                    <a:lstStyle/>
                    <a:p>
                      <a:pPr indent="0" lvl="0" marL="0" rtl="0" algn="l">
                        <a:spcBef>
                          <a:spcPts val="0"/>
                        </a:spcBef>
                        <a:spcAft>
                          <a:spcPts val="0"/>
                        </a:spcAft>
                        <a:buNone/>
                      </a:pPr>
                      <a:r>
                        <a:rPr lang="en">
                          <a:latin typeface="Inter"/>
                          <a:ea typeface="Inter"/>
                          <a:cs typeface="Inter"/>
                          <a:sym typeface="Inter"/>
                        </a:rPr>
                        <a:t>for</a:t>
                      </a:r>
                      <a:endParaRPr>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a:latin typeface="Inter"/>
                          <a:ea typeface="Inter"/>
                          <a:cs typeface="Inter"/>
                          <a:sym typeface="Inter"/>
                        </a:rPr>
                        <a:t>2</a:t>
                      </a:r>
                      <a:endParaRPr>
                        <a:latin typeface="Inter"/>
                        <a:ea typeface="Inter"/>
                        <a:cs typeface="Inter"/>
                        <a:sym typeface="Inter"/>
                      </a:endParaRPr>
                    </a:p>
                  </a:txBody>
                  <a:tcPr marT="91425" marB="91425" marR="91425" marL="91425"/>
                </a:tc>
              </a:tr>
            </a:tbl>
          </a:graphicData>
        </a:graphic>
      </p:graphicFrame>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7" name="Shape 667"/>
        <p:cNvGrpSpPr/>
        <p:nvPr/>
      </p:nvGrpSpPr>
      <p:grpSpPr>
        <a:xfrm>
          <a:off x="0" y="0"/>
          <a:ext cx="0" cy="0"/>
          <a:chOff x="0" y="0"/>
          <a:chExt cx="0" cy="0"/>
        </a:xfrm>
      </p:grpSpPr>
      <p:sp>
        <p:nvSpPr>
          <p:cNvPr id="668" name="Google Shape;668;p69"/>
          <p:cNvSpPr/>
          <p:nvPr/>
        </p:nvSpPr>
        <p:spPr>
          <a:xfrm>
            <a:off x="28300" y="1698000"/>
            <a:ext cx="3495000" cy="955200"/>
          </a:xfrm>
          <a:prstGeom prst="rect">
            <a:avLst/>
          </a:prstGeom>
          <a:solidFill>
            <a:srgbClr val="FCE5CD"/>
          </a:solidFill>
          <a:ln cap="flat" cmpd="sng" w="9525">
            <a:solidFill>
              <a:srgbClr val="783F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p69"/>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Text Prediction on your phones!</a:t>
            </a:r>
            <a:endParaRPr>
              <a:solidFill>
                <a:srgbClr val="25326F"/>
              </a:solidFill>
              <a:latin typeface="Francois One"/>
              <a:ea typeface="Francois One"/>
              <a:cs typeface="Francois One"/>
              <a:sym typeface="Francois One"/>
            </a:endParaRPr>
          </a:p>
        </p:txBody>
      </p:sp>
      <p:sp>
        <p:nvSpPr>
          <p:cNvPr id="670" name="Google Shape;670;p69"/>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671" name="Google Shape;671;p69"/>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aphicFrame>
        <p:nvGraphicFramePr>
          <p:cNvPr id="672" name="Google Shape;672;p69"/>
          <p:cNvGraphicFramePr/>
          <p:nvPr/>
        </p:nvGraphicFramePr>
        <p:xfrm>
          <a:off x="77550" y="1779775"/>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Locked-in word</a:t>
                      </a:r>
                      <a:endParaRPr>
                        <a:solidFill>
                          <a:schemeClr val="lt1"/>
                        </a:solidFill>
                        <a:latin typeface="Inter"/>
                        <a:ea typeface="Inter"/>
                        <a:cs typeface="Inter"/>
                        <a:sym typeface="Inter"/>
                      </a:endParaRPr>
                    </a:p>
                  </a:txBody>
                  <a:tcPr marT="91425" marB="91425" marR="91425" marL="91425">
                    <a:solidFill>
                      <a:srgbClr val="0C2A4A"/>
                    </a:solidFill>
                  </a:tcPr>
                </a:tc>
              </a:tr>
              <a:tr h="396200">
                <a:tc>
                  <a:txBody>
                    <a:bodyPr/>
                    <a:lstStyle/>
                    <a:p>
                      <a:pPr indent="0" lvl="0" marL="0" rtl="0" algn="l">
                        <a:spcBef>
                          <a:spcPts val="0"/>
                        </a:spcBef>
                        <a:spcAft>
                          <a:spcPts val="0"/>
                        </a:spcAft>
                        <a:buNone/>
                      </a:pPr>
                      <a:r>
                        <a:rPr lang="en">
                          <a:latin typeface="Inter"/>
                          <a:ea typeface="Inter"/>
                          <a:cs typeface="Inter"/>
                          <a:sym typeface="Inter"/>
                        </a:rPr>
                        <a:t>bro</a:t>
                      </a:r>
                      <a:endParaRPr>
                        <a:latin typeface="Inter"/>
                        <a:ea typeface="Inter"/>
                        <a:cs typeface="Inter"/>
                        <a:sym typeface="Inter"/>
                      </a:endParaRPr>
                    </a:p>
                  </a:txBody>
                  <a:tcPr marT="91425" marB="91425" marR="91425" marL="91425"/>
                </a:tc>
              </a:tr>
            </a:tbl>
          </a:graphicData>
        </a:graphic>
      </p:graphicFrame>
      <p:graphicFrame>
        <p:nvGraphicFramePr>
          <p:cNvPr id="673" name="Google Shape;673;p69"/>
          <p:cNvGraphicFramePr/>
          <p:nvPr/>
        </p:nvGraphicFramePr>
        <p:xfrm>
          <a:off x="1857438" y="1779775"/>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Locked-in word</a:t>
                      </a:r>
                      <a:endParaRPr>
                        <a:solidFill>
                          <a:schemeClr val="lt1"/>
                        </a:solidFill>
                        <a:latin typeface="Inter"/>
                        <a:ea typeface="Inter"/>
                        <a:cs typeface="Inter"/>
                        <a:sym typeface="Inter"/>
                      </a:endParaRPr>
                    </a:p>
                  </a:txBody>
                  <a:tcPr marT="91425" marB="91425" marR="91425" marL="91425">
                    <a:solidFill>
                      <a:srgbClr val="0C2A4A"/>
                    </a:solidFill>
                  </a:tcPr>
                </a:tc>
              </a:tr>
              <a:tr h="396200">
                <a:tc>
                  <a:txBody>
                    <a:bodyPr/>
                    <a:lstStyle/>
                    <a:p>
                      <a:pPr indent="0" lvl="0" marL="0" rtl="0" algn="l">
                        <a:spcBef>
                          <a:spcPts val="0"/>
                        </a:spcBef>
                        <a:spcAft>
                          <a:spcPts val="0"/>
                        </a:spcAft>
                        <a:buNone/>
                      </a:pPr>
                      <a:r>
                        <a:rPr lang="en">
                          <a:latin typeface="Inter"/>
                          <a:ea typeface="Inter"/>
                          <a:cs typeface="Inter"/>
                          <a:sym typeface="Inter"/>
                        </a:rPr>
                        <a:t>like</a:t>
                      </a:r>
                      <a:endParaRPr>
                        <a:latin typeface="Inter"/>
                        <a:ea typeface="Inter"/>
                        <a:cs typeface="Inter"/>
                        <a:sym typeface="Inter"/>
                      </a:endParaRPr>
                    </a:p>
                  </a:txBody>
                  <a:tcPr marT="91425" marB="91425" marR="91425" marL="91425"/>
                </a:tc>
              </a:tr>
            </a:tbl>
          </a:graphicData>
        </a:graphic>
      </p:graphicFrame>
      <p:graphicFrame>
        <p:nvGraphicFramePr>
          <p:cNvPr id="674" name="Google Shape;674;p69"/>
          <p:cNvGraphicFramePr/>
          <p:nvPr/>
        </p:nvGraphicFramePr>
        <p:xfrm>
          <a:off x="3637338" y="1779775"/>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Current word</a:t>
                      </a:r>
                      <a:endParaRPr>
                        <a:solidFill>
                          <a:schemeClr val="lt1"/>
                        </a:solidFill>
                        <a:latin typeface="Inter"/>
                        <a:ea typeface="Inter"/>
                        <a:cs typeface="Inter"/>
                        <a:sym typeface="Inter"/>
                      </a:endParaRPr>
                    </a:p>
                  </a:txBody>
                  <a:tcPr marT="91425" marB="91425" marR="91425" marL="91425">
                    <a:solidFill>
                      <a:srgbClr val="1155CC"/>
                    </a:solidFill>
                  </a:tcPr>
                </a:tc>
              </a:tr>
              <a:tr h="396200">
                <a:tc>
                  <a:txBody>
                    <a:bodyPr/>
                    <a:lstStyle/>
                    <a:p>
                      <a:pPr indent="0" lvl="0" marL="0" rtl="0" algn="l">
                        <a:spcBef>
                          <a:spcPts val="0"/>
                        </a:spcBef>
                        <a:spcAft>
                          <a:spcPts val="0"/>
                        </a:spcAft>
                        <a:buNone/>
                      </a:pPr>
                      <a:r>
                        <a:rPr lang="en">
                          <a:latin typeface="Inter"/>
                          <a:ea typeface="Inter"/>
                          <a:cs typeface="Inter"/>
                          <a:sym typeface="Inter"/>
                        </a:rPr>
                        <a:t>be</a:t>
                      </a:r>
                      <a:endParaRPr>
                        <a:latin typeface="Inter"/>
                        <a:ea typeface="Inter"/>
                        <a:cs typeface="Inter"/>
                        <a:sym typeface="Inter"/>
                      </a:endParaRPr>
                    </a:p>
                  </a:txBody>
                  <a:tcPr marT="91425" marB="91425" marR="91425" marL="91425"/>
                </a:tc>
              </a:tr>
            </a:tbl>
          </a:graphicData>
        </a:graphic>
      </p:graphicFrame>
      <p:graphicFrame>
        <p:nvGraphicFramePr>
          <p:cNvPr id="675" name="Google Shape;675;p69"/>
          <p:cNvGraphicFramePr/>
          <p:nvPr/>
        </p:nvGraphicFramePr>
        <p:xfrm>
          <a:off x="5417250" y="1779772"/>
          <a:ext cx="3000000" cy="3000000"/>
        </p:xfrm>
        <a:graphic>
          <a:graphicData uri="http://schemas.openxmlformats.org/drawingml/2006/table">
            <a:tbl>
              <a:tblPr>
                <a:noFill/>
                <a:tableStyleId>{7157533F-563F-48A5-BA4B-5ABF49B8307F}</a:tableStyleId>
              </a:tblPr>
              <a:tblGrid>
                <a:gridCol w="1108500"/>
                <a:gridCol w="864700"/>
              </a:tblGrid>
              <a:tr h="100000">
                <a:tc>
                  <a:txBody>
                    <a:bodyPr/>
                    <a:lstStyle/>
                    <a:p>
                      <a:pPr indent="0" lvl="0" marL="0" rtl="0" algn="l">
                        <a:spcBef>
                          <a:spcPts val="0"/>
                        </a:spcBef>
                        <a:spcAft>
                          <a:spcPts val="0"/>
                        </a:spcAft>
                        <a:buNone/>
                      </a:pPr>
                      <a:r>
                        <a:rPr lang="en">
                          <a:solidFill>
                            <a:schemeClr val="lt1"/>
                          </a:solidFill>
                          <a:latin typeface="Inter"/>
                          <a:ea typeface="Inter"/>
                          <a:cs typeface="Inter"/>
                          <a:sym typeface="Inter"/>
                        </a:rPr>
                        <a:t>Next word</a:t>
                      </a:r>
                      <a:endParaRPr>
                        <a:solidFill>
                          <a:schemeClr val="lt1"/>
                        </a:solidFill>
                        <a:latin typeface="Inter"/>
                        <a:ea typeface="Inter"/>
                        <a:cs typeface="Inter"/>
                        <a:sym typeface="Inter"/>
                      </a:endParaRPr>
                    </a:p>
                  </a:txBody>
                  <a:tcPr marT="91425" marB="91425" marR="91425" marL="91425">
                    <a:solidFill>
                      <a:srgbClr val="1155CC"/>
                    </a:solidFill>
                  </a:tcPr>
                </a:tc>
                <a:tc>
                  <a:txBody>
                    <a:bodyPr/>
                    <a:lstStyle/>
                    <a:p>
                      <a:pPr indent="0" lvl="0" marL="0" rtl="0" algn="l">
                        <a:spcBef>
                          <a:spcPts val="0"/>
                        </a:spcBef>
                        <a:spcAft>
                          <a:spcPts val="0"/>
                        </a:spcAft>
                        <a:buNone/>
                      </a:pPr>
                      <a:r>
                        <a:rPr lang="en">
                          <a:solidFill>
                            <a:schemeClr val="lt1"/>
                          </a:solidFill>
                          <a:latin typeface="Inter"/>
                          <a:ea typeface="Inter"/>
                          <a:cs typeface="Inter"/>
                          <a:sym typeface="Inter"/>
                        </a:rPr>
                        <a:t>Count</a:t>
                      </a:r>
                      <a:endParaRPr>
                        <a:solidFill>
                          <a:schemeClr val="lt1"/>
                        </a:solidFill>
                        <a:latin typeface="Inter"/>
                        <a:ea typeface="Inter"/>
                        <a:cs typeface="Inter"/>
                        <a:sym typeface="Inter"/>
                      </a:endParaRPr>
                    </a:p>
                  </a:txBody>
                  <a:tcPr marT="91425" marB="91425" marR="91425" marL="91425">
                    <a:solidFill>
                      <a:srgbClr val="1155CC"/>
                    </a:solidFill>
                  </a:tcPr>
                </a:tc>
              </a:tr>
              <a:tr h="381000">
                <a:tc>
                  <a:txBody>
                    <a:bodyPr/>
                    <a:lstStyle/>
                    <a:p>
                      <a:pPr indent="0" lvl="0" marL="0" rtl="0" algn="l">
                        <a:spcBef>
                          <a:spcPts val="0"/>
                        </a:spcBef>
                        <a:spcAft>
                          <a:spcPts val="0"/>
                        </a:spcAft>
                        <a:buNone/>
                      </a:pPr>
                      <a:r>
                        <a:rPr lang="en">
                          <a:latin typeface="Inter"/>
                          <a:ea typeface="Inter"/>
                          <a:cs typeface="Inter"/>
                          <a:sym typeface="Inter"/>
                        </a:rPr>
                        <a:t>for</a:t>
                      </a:r>
                      <a:endParaRPr>
                        <a:latin typeface="Inter"/>
                        <a:ea typeface="Inter"/>
                        <a:cs typeface="Inter"/>
                        <a:sym typeface="Inter"/>
                      </a:endParaRPr>
                    </a:p>
                  </a:txBody>
                  <a:tcPr marT="91425" marB="91425" marR="91425" marL="91425">
                    <a:solidFill>
                      <a:srgbClr val="30DDAE">
                        <a:alpha val="12730"/>
                      </a:srgbClr>
                    </a:solidFill>
                  </a:tcPr>
                </a:tc>
                <a:tc>
                  <a:txBody>
                    <a:bodyPr/>
                    <a:lstStyle/>
                    <a:p>
                      <a:pPr indent="0" lvl="0" marL="0" rtl="0" algn="l">
                        <a:spcBef>
                          <a:spcPts val="0"/>
                        </a:spcBef>
                        <a:spcAft>
                          <a:spcPts val="0"/>
                        </a:spcAft>
                        <a:buNone/>
                      </a:pPr>
                      <a:r>
                        <a:rPr lang="en">
                          <a:latin typeface="Inter"/>
                          <a:ea typeface="Inter"/>
                          <a:cs typeface="Inter"/>
                          <a:sym typeface="Inter"/>
                        </a:rPr>
                        <a:t>2</a:t>
                      </a:r>
                      <a:endParaRPr>
                        <a:latin typeface="Inter"/>
                        <a:ea typeface="Inter"/>
                        <a:cs typeface="Inter"/>
                        <a:sym typeface="Inter"/>
                      </a:endParaRPr>
                    </a:p>
                  </a:txBody>
                  <a:tcPr marT="91425" marB="91425" marR="91425" marL="91425">
                    <a:solidFill>
                      <a:srgbClr val="30DDAE">
                        <a:alpha val="12730"/>
                      </a:srgbClr>
                    </a:solidFill>
                  </a:tcPr>
                </a:tc>
              </a:tr>
            </a:tbl>
          </a:graphicData>
        </a:graphic>
      </p:graphicFrame>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9" name="Shape 679"/>
        <p:cNvGrpSpPr/>
        <p:nvPr/>
      </p:nvGrpSpPr>
      <p:grpSpPr>
        <a:xfrm>
          <a:off x="0" y="0"/>
          <a:ext cx="0" cy="0"/>
          <a:chOff x="0" y="0"/>
          <a:chExt cx="0" cy="0"/>
        </a:xfrm>
      </p:grpSpPr>
      <p:sp>
        <p:nvSpPr>
          <p:cNvPr id="680" name="Google Shape;680;p70"/>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Text Prediction on your phones!</a:t>
            </a:r>
            <a:endParaRPr>
              <a:solidFill>
                <a:srgbClr val="25326F"/>
              </a:solidFill>
              <a:latin typeface="Francois One"/>
              <a:ea typeface="Francois One"/>
              <a:cs typeface="Francois One"/>
              <a:sym typeface="Francois One"/>
            </a:endParaRPr>
          </a:p>
        </p:txBody>
      </p:sp>
      <p:sp>
        <p:nvSpPr>
          <p:cNvPr id="681" name="Google Shape;681;p70"/>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682" name="Google Shape;682;p70"/>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aphicFrame>
        <p:nvGraphicFramePr>
          <p:cNvPr id="683" name="Google Shape;683;p70"/>
          <p:cNvGraphicFramePr/>
          <p:nvPr/>
        </p:nvGraphicFramePr>
        <p:xfrm>
          <a:off x="5424313" y="1772700"/>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Next </a:t>
                      </a:r>
                      <a:r>
                        <a:rPr lang="en">
                          <a:solidFill>
                            <a:schemeClr val="lt1"/>
                          </a:solidFill>
                          <a:latin typeface="Inter"/>
                          <a:ea typeface="Inter"/>
                          <a:cs typeface="Inter"/>
                          <a:sym typeface="Inter"/>
                        </a:rPr>
                        <a:t>word</a:t>
                      </a:r>
                      <a:endParaRPr>
                        <a:solidFill>
                          <a:schemeClr val="lt1"/>
                        </a:solidFill>
                        <a:latin typeface="Inter"/>
                        <a:ea typeface="Inter"/>
                        <a:cs typeface="Inter"/>
                        <a:sym typeface="Inter"/>
                      </a:endParaRPr>
                    </a:p>
                  </a:txBody>
                  <a:tcPr marT="91425" marB="91425" marR="91425" marL="91425">
                    <a:solidFill>
                      <a:srgbClr val="1155CC"/>
                    </a:solidFill>
                  </a:tcPr>
                </a:tc>
              </a:tr>
              <a:tr h="396200">
                <a:tc>
                  <a:txBody>
                    <a:bodyPr/>
                    <a:lstStyle/>
                    <a:p>
                      <a:pPr indent="0" lvl="0" marL="0" rtl="0" algn="l">
                        <a:spcBef>
                          <a:spcPts val="0"/>
                        </a:spcBef>
                        <a:spcAft>
                          <a:spcPts val="0"/>
                        </a:spcAft>
                        <a:buNone/>
                      </a:pPr>
                      <a:r>
                        <a:rPr lang="en">
                          <a:latin typeface="Inter"/>
                          <a:ea typeface="Inter"/>
                          <a:cs typeface="Inter"/>
                          <a:sym typeface="Inter"/>
                        </a:rPr>
                        <a:t>for</a:t>
                      </a:r>
                      <a:endParaRPr>
                        <a:latin typeface="Inter"/>
                        <a:ea typeface="Inter"/>
                        <a:cs typeface="Inter"/>
                        <a:sym typeface="Inter"/>
                      </a:endParaRPr>
                    </a:p>
                  </a:txBody>
                  <a:tcPr marT="91425" marB="91425" marR="91425" marL="91425"/>
                </a:tc>
              </a:tr>
            </a:tbl>
          </a:graphicData>
        </a:graphic>
      </p:graphicFrame>
      <p:sp>
        <p:nvSpPr>
          <p:cNvPr id="684" name="Google Shape;684;p70"/>
          <p:cNvSpPr/>
          <p:nvPr/>
        </p:nvSpPr>
        <p:spPr>
          <a:xfrm>
            <a:off x="28300" y="1698000"/>
            <a:ext cx="3495000" cy="955200"/>
          </a:xfrm>
          <a:prstGeom prst="rect">
            <a:avLst/>
          </a:prstGeom>
          <a:solidFill>
            <a:srgbClr val="FCE5CD"/>
          </a:solidFill>
          <a:ln cap="flat" cmpd="sng" w="9525">
            <a:solidFill>
              <a:srgbClr val="783F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aphicFrame>
        <p:nvGraphicFramePr>
          <p:cNvPr id="685" name="Google Shape;685;p70"/>
          <p:cNvGraphicFramePr/>
          <p:nvPr/>
        </p:nvGraphicFramePr>
        <p:xfrm>
          <a:off x="77550" y="1779775"/>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Locked-in word</a:t>
                      </a:r>
                      <a:endParaRPr>
                        <a:solidFill>
                          <a:schemeClr val="lt1"/>
                        </a:solidFill>
                        <a:latin typeface="Inter"/>
                        <a:ea typeface="Inter"/>
                        <a:cs typeface="Inter"/>
                        <a:sym typeface="Inter"/>
                      </a:endParaRPr>
                    </a:p>
                  </a:txBody>
                  <a:tcPr marT="91425" marB="91425" marR="91425" marL="91425">
                    <a:solidFill>
                      <a:srgbClr val="0C2A4A"/>
                    </a:solidFill>
                  </a:tcPr>
                </a:tc>
              </a:tr>
              <a:tr h="396200">
                <a:tc>
                  <a:txBody>
                    <a:bodyPr/>
                    <a:lstStyle/>
                    <a:p>
                      <a:pPr indent="0" lvl="0" marL="0" rtl="0" algn="l">
                        <a:spcBef>
                          <a:spcPts val="0"/>
                        </a:spcBef>
                        <a:spcAft>
                          <a:spcPts val="0"/>
                        </a:spcAft>
                        <a:buNone/>
                      </a:pPr>
                      <a:r>
                        <a:rPr lang="en">
                          <a:latin typeface="Inter"/>
                          <a:ea typeface="Inter"/>
                          <a:cs typeface="Inter"/>
                          <a:sym typeface="Inter"/>
                        </a:rPr>
                        <a:t>bro</a:t>
                      </a:r>
                      <a:endParaRPr>
                        <a:latin typeface="Inter"/>
                        <a:ea typeface="Inter"/>
                        <a:cs typeface="Inter"/>
                        <a:sym typeface="Inter"/>
                      </a:endParaRPr>
                    </a:p>
                  </a:txBody>
                  <a:tcPr marT="91425" marB="91425" marR="91425" marL="91425"/>
                </a:tc>
              </a:tr>
            </a:tbl>
          </a:graphicData>
        </a:graphic>
      </p:graphicFrame>
      <p:graphicFrame>
        <p:nvGraphicFramePr>
          <p:cNvPr id="686" name="Google Shape;686;p70"/>
          <p:cNvGraphicFramePr/>
          <p:nvPr/>
        </p:nvGraphicFramePr>
        <p:xfrm>
          <a:off x="1857438" y="1779775"/>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Locked-in word</a:t>
                      </a:r>
                      <a:endParaRPr>
                        <a:solidFill>
                          <a:schemeClr val="lt1"/>
                        </a:solidFill>
                        <a:latin typeface="Inter"/>
                        <a:ea typeface="Inter"/>
                        <a:cs typeface="Inter"/>
                        <a:sym typeface="Inter"/>
                      </a:endParaRPr>
                    </a:p>
                  </a:txBody>
                  <a:tcPr marT="91425" marB="91425" marR="91425" marL="91425">
                    <a:solidFill>
                      <a:srgbClr val="0C2A4A"/>
                    </a:solidFill>
                  </a:tcPr>
                </a:tc>
              </a:tr>
              <a:tr h="396200">
                <a:tc>
                  <a:txBody>
                    <a:bodyPr/>
                    <a:lstStyle/>
                    <a:p>
                      <a:pPr indent="0" lvl="0" marL="0" rtl="0" algn="l">
                        <a:spcBef>
                          <a:spcPts val="0"/>
                        </a:spcBef>
                        <a:spcAft>
                          <a:spcPts val="0"/>
                        </a:spcAft>
                        <a:buNone/>
                      </a:pPr>
                      <a:r>
                        <a:rPr lang="en">
                          <a:latin typeface="Inter"/>
                          <a:ea typeface="Inter"/>
                          <a:cs typeface="Inter"/>
                          <a:sym typeface="Inter"/>
                        </a:rPr>
                        <a:t>like</a:t>
                      </a:r>
                      <a:endParaRPr>
                        <a:latin typeface="Inter"/>
                        <a:ea typeface="Inter"/>
                        <a:cs typeface="Inter"/>
                        <a:sym typeface="Inter"/>
                      </a:endParaRPr>
                    </a:p>
                  </a:txBody>
                  <a:tcPr marT="91425" marB="91425" marR="91425" marL="91425"/>
                </a:tc>
              </a:tr>
            </a:tbl>
          </a:graphicData>
        </a:graphic>
      </p:graphicFrame>
      <p:graphicFrame>
        <p:nvGraphicFramePr>
          <p:cNvPr id="687" name="Google Shape;687;p70"/>
          <p:cNvGraphicFramePr/>
          <p:nvPr/>
        </p:nvGraphicFramePr>
        <p:xfrm>
          <a:off x="3637338" y="1779775"/>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Current word</a:t>
                      </a:r>
                      <a:endParaRPr>
                        <a:solidFill>
                          <a:schemeClr val="lt1"/>
                        </a:solidFill>
                        <a:latin typeface="Inter"/>
                        <a:ea typeface="Inter"/>
                        <a:cs typeface="Inter"/>
                        <a:sym typeface="Inter"/>
                      </a:endParaRPr>
                    </a:p>
                  </a:txBody>
                  <a:tcPr marT="91425" marB="91425" marR="91425" marL="91425">
                    <a:solidFill>
                      <a:srgbClr val="1155CC"/>
                    </a:solidFill>
                  </a:tcPr>
                </a:tc>
              </a:tr>
              <a:tr h="396200">
                <a:tc>
                  <a:txBody>
                    <a:bodyPr/>
                    <a:lstStyle/>
                    <a:p>
                      <a:pPr indent="0" lvl="0" marL="0" rtl="0" algn="l">
                        <a:spcBef>
                          <a:spcPts val="0"/>
                        </a:spcBef>
                        <a:spcAft>
                          <a:spcPts val="0"/>
                        </a:spcAft>
                        <a:buNone/>
                      </a:pPr>
                      <a:r>
                        <a:rPr lang="en">
                          <a:latin typeface="Inter"/>
                          <a:ea typeface="Inter"/>
                          <a:cs typeface="Inter"/>
                          <a:sym typeface="Inter"/>
                        </a:rPr>
                        <a:t>be</a:t>
                      </a:r>
                      <a:endParaRPr>
                        <a:latin typeface="Inter"/>
                        <a:ea typeface="Inter"/>
                        <a:cs typeface="Inter"/>
                        <a:sym typeface="Inter"/>
                      </a:endParaRPr>
                    </a:p>
                  </a:txBody>
                  <a:tcPr marT="91425" marB="91425" marR="91425" marL="91425"/>
                </a:tc>
              </a:tr>
            </a:tbl>
          </a:graphicData>
        </a:graphic>
      </p:graphicFrame>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1" name="Shape 691"/>
        <p:cNvGrpSpPr/>
        <p:nvPr/>
      </p:nvGrpSpPr>
      <p:grpSpPr>
        <a:xfrm>
          <a:off x="0" y="0"/>
          <a:ext cx="0" cy="0"/>
          <a:chOff x="0" y="0"/>
          <a:chExt cx="0" cy="0"/>
        </a:xfrm>
      </p:grpSpPr>
      <p:sp>
        <p:nvSpPr>
          <p:cNvPr id="692" name="Google Shape;692;p71"/>
          <p:cNvSpPr/>
          <p:nvPr/>
        </p:nvSpPr>
        <p:spPr>
          <a:xfrm>
            <a:off x="28300" y="1698000"/>
            <a:ext cx="5299200" cy="955200"/>
          </a:xfrm>
          <a:prstGeom prst="rect">
            <a:avLst/>
          </a:prstGeom>
          <a:solidFill>
            <a:srgbClr val="FCE5CD"/>
          </a:solidFill>
          <a:ln cap="flat" cmpd="sng" w="9525">
            <a:solidFill>
              <a:srgbClr val="783F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 name="Google Shape;693;p71"/>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Text Prediction on your phones!</a:t>
            </a:r>
            <a:endParaRPr>
              <a:solidFill>
                <a:srgbClr val="25326F"/>
              </a:solidFill>
              <a:latin typeface="Francois One"/>
              <a:ea typeface="Francois One"/>
              <a:cs typeface="Francois One"/>
              <a:sym typeface="Francois One"/>
            </a:endParaRPr>
          </a:p>
        </p:txBody>
      </p:sp>
      <p:sp>
        <p:nvSpPr>
          <p:cNvPr id="694" name="Google Shape;694;p71"/>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695" name="Google Shape;695;p71"/>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aphicFrame>
        <p:nvGraphicFramePr>
          <p:cNvPr id="696" name="Google Shape;696;p71"/>
          <p:cNvGraphicFramePr/>
          <p:nvPr/>
        </p:nvGraphicFramePr>
        <p:xfrm>
          <a:off x="84625" y="1772700"/>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Locked-in word</a:t>
                      </a:r>
                      <a:endParaRPr>
                        <a:solidFill>
                          <a:schemeClr val="lt1"/>
                        </a:solidFill>
                        <a:latin typeface="Inter"/>
                        <a:ea typeface="Inter"/>
                        <a:cs typeface="Inter"/>
                        <a:sym typeface="Inter"/>
                      </a:endParaRPr>
                    </a:p>
                  </a:txBody>
                  <a:tcPr marT="91425" marB="91425" marR="91425" marL="91425">
                    <a:solidFill>
                      <a:srgbClr val="0C2A4A"/>
                    </a:solidFill>
                  </a:tcPr>
                </a:tc>
              </a:tr>
              <a:tr h="396200">
                <a:tc>
                  <a:txBody>
                    <a:bodyPr/>
                    <a:lstStyle/>
                    <a:p>
                      <a:pPr indent="0" lvl="0" marL="0" rtl="0" algn="l">
                        <a:spcBef>
                          <a:spcPts val="0"/>
                        </a:spcBef>
                        <a:spcAft>
                          <a:spcPts val="0"/>
                        </a:spcAft>
                        <a:buNone/>
                      </a:pPr>
                      <a:r>
                        <a:rPr lang="en">
                          <a:latin typeface="Inter"/>
                          <a:ea typeface="Inter"/>
                          <a:cs typeface="Inter"/>
                          <a:sym typeface="Inter"/>
                        </a:rPr>
                        <a:t>bro</a:t>
                      </a:r>
                      <a:endParaRPr>
                        <a:latin typeface="Inter"/>
                        <a:ea typeface="Inter"/>
                        <a:cs typeface="Inter"/>
                        <a:sym typeface="Inter"/>
                      </a:endParaRPr>
                    </a:p>
                  </a:txBody>
                  <a:tcPr marT="91425" marB="91425" marR="91425" marL="91425"/>
                </a:tc>
              </a:tr>
            </a:tbl>
          </a:graphicData>
        </a:graphic>
      </p:graphicFrame>
      <p:graphicFrame>
        <p:nvGraphicFramePr>
          <p:cNvPr id="697" name="Google Shape;697;p71"/>
          <p:cNvGraphicFramePr/>
          <p:nvPr/>
        </p:nvGraphicFramePr>
        <p:xfrm>
          <a:off x="1864513" y="1772700"/>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Locked-in word</a:t>
                      </a:r>
                      <a:endParaRPr>
                        <a:solidFill>
                          <a:schemeClr val="lt1"/>
                        </a:solidFill>
                        <a:latin typeface="Inter"/>
                        <a:ea typeface="Inter"/>
                        <a:cs typeface="Inter"/>
                        <a:sym typeface="Inter"/>
                      </a:endParaRPr>
                    </a:p>
                  </a:txBody>
                  <a:tcPr marT="91425" marB="91425" marR="91425" marL="91425">
                    <a:solidFill>
                      <a:srgbClr val="0C2A4A"/>
                    </a:solidFill>
                  </a:tcPr>
                </a:tc>
              </a:tr>
              <a:tr h="396200">
                <a:tc>
                  <a:txBody>
                    <a:bodyPr/>
                    <a:lstStyle/>
                    <a:p>
                      <a:pPr indent="0" lvl="0" marL="0" rtl="0" algn="l">
                        <a:spcBef>
                          <a:spcPts val="0"/>
                        </a:spcBef>
                        <a:spcAft>
                          <a:spcPts val="0"/>
                        </a:spcAft>
                        <a:buNone/>
                      </a:pPr>
                      <a:r>
                        <a:rPr lang="en">
                          <a:latin typeface="Inter"/>
                          <a:ea typeface="Inter"/>
                          <a:cs typeface="Inter"/>
                          <a:sym typeface="Inter"/>
                        </a:rPr>
                        <a:t>like</a:t>
                      </a:r>
                      <a:endParaRPr>
                        <a:latin typeface="Inter"/>
                        <a:ea typeface="Inter"/>
                        <a:cs typeface="Inter"/>
                        <a:sym typeface="Inter"/>
                      </a:endParaRPr>
                    </a:p>
                  </a:txBody>
                  <a:tcPr marT="91425" marB="91425" marR="91425" marL="91425"/>
                </a:tc>
              </a:tr>
            </a:tbl>
          </a:graphicData>
        </a:graphic>
      </p:graphicFrame>
      <p:graphicFrame>
        <p:nvGraphicFramePr>
          <p:cNvPr id="698" name="Google Shape;698;p71"/>
          <p:cNvGraphicFramePr/>
          <p:nvPr/>
        </p:nvGraphicFramePr>
        <p:xfrm>
          <a:off x="3644413" y="1772700"/>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Clr>
                          <a:schemeClr val="dk1"/>
                        </a:buClr>
                        <a:buSzPts val="1100"/>
                        <a:buFont typeface="Arial"/>
                        <a:buNone/>
                      </a:pPr>
                      <a:r>
                        <a:rPr lang="en">
                          <a:solidFill>
                            <a:schemeClr val="lt1"/>
                          </a:solidFill>
                          <a:latin typeface="Inter"/>
                          <a:ea typeface="Inter"/>
                          <a:cs typeface="Inter"/>
                          <a:sym typeface="Inter"/>
                        </a:rPr>
                        <a:t>Locked-in word</a:t>
                      </a:r>
                      <a:endParaRPr>
                        <a:solidFill>
                          <a:schemeClr val="lt1"/>
                        </a:solidFill>
                        <a:latin typeface="Inter"/>
                        <a:ea typeface="Inter"/>
                        <a:cs typeface="Inter"/>
                        <a:sym typeface="Inter"/>
                      </a:endParaRPr>
                    </a:p>
                  </a:txBody>
                  <a:tcPr marT="91425" marB="91425" marR="91425" marL="91425">
                    <a:solidFill>
                      <a:srgbClr val="0C2A4A"/>
                    </a:solidFill>
                  </a:tcPr>
                </a:tc>
              </a:tr>
              <a:tr h="396200">
                <a:tc>
                  <a:txBody>
                    <a:bodyPr/>
                    <a:lstStyle/>
                    <a:p>
                      <a:pPr indent="0" lvl="0" marL="0" rtl="0" algn="l">
                        <a:spcBef>
                          <a:spcPts val="0"/>
                        </a:spcBef>
                        <a:spcAft>
                          <a:spcPts val="0"/>
                        </a:spcAft>
                        <a:buNone/>
                      </a:pPr>
                      <a:r>
                        <a:rPr lang="en">
                          <a:latin typeface="Inter"/>
                          <a:ea typeface="Inter"/>
                          <a:cs typeface="Inter"/>
                          <a:sym typeface="Inter"/>
                        </a:rPr>
                        <a:t>be</a:t>
                      </a:r>
                      <a:endParaRPr>
                        <a:latin typeface="Inter"/>
                        <a:ea typeface="Inter"/>
                        <a:cs typeface="Inter"/>
                        <a:sym typeface="Inter"/>
                      </a:endParaRPr>
                    </a:p>
                  </a:txBody>
                  <a:tcPr marT="91425" marB="91425" marR="91425" marL="91425"/>
                </a:tc>
              </a:tr>
            </a:tbl>
          </a:graphicData>
        </a:graphic>
      </p:graphicFrame>
      <p:graphicFrame>
        <p:nvGraphicFramePr>
          <p:cNvPr id="699" name="Google Shape;699;p71"/>
          <p:cNvGraphicFramePr/>
          <p:nvPr/>
        </p:nvGraphicFramePr>
        <p:xfrm>
          <a:off x="5424313" y="1772700"/>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Current word</a:t>
                      </a:r>
                      <a:endParaRPr>
                        <a:solidFill>
                          <a:schemeClr val="lt1"/>
                        </a:solidFill>
                        <a:latin typeface="Inter"/>
                        <a:ea typeface="Inter"/>
                        <a:cs typeface="Inter"/>
                        <a:sym typeface="Inter"/>
                      </a:endParaRPr>
                    </a:p>
                  </a:txBody>
                  <a:tcPr marT="91425" marB="91425" marR="91425" marL="91425">
                    <a:solidFill>
                      <a:srgbClr val="1155CC"/>
                    </a:solidFill>
                  </a:tcPr>
                </a:tc>
              </a:tr>
              <a:tr h="396200">
                <a:tc>
                  <a:txBody>
                    <a:bodyPr/>
                    <a:lstStyle/>
                    <a:p>
                      <a:pPr indent="0" lvl="0" marL="0" rtl="0" algn="l">
                        <a:spcBef>
                          <a:spcPts val="0"/>
                        </a:spcBef>
                        <a:spcAft>
                          <a:spcPts val="0"/>
                        </a:spcAft>
                        <a:buNone/>
                      </a:pPr>
                      <a:r>
                        <a:rPr lang="en">
                          <a:latin typeface="Inter"/>
                          <a:ea typeface="Inter"/>
                          <a:cs typeface="Inter"/>
                          <a:sym typeface="Inter"/>
                        </a:rPr>
                        <a:t>for</a:t>
                      </a:r>
                      <a:endParaRPr>
                        <a:latin typeface="Inter"/>
                        <a:ea typeface="Inter"/>
                        <a:cs typeface="Inter"/>
                        <a:sym typeface="Inter"/>
                      </a:endParaRPr>
                    </a:p>
                  </a:txBody>
                  <a:tcPr marT="91425" marB="91425" marR="91425" marL="91425"/>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18"/>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Meet Lumen</a:t>
            </a:r>
            <a:endParaRPr>
              <a:solidFill>
                <a:srgbClr val="25326F"/>
              </a:solidFill>
              <a:latin typeface="Francois One"/>
              <a:ea typeface="Francois One"/>
              <a:cs typeface="Francois One"/>
              <a:sym typeface="Francois One"/>
            </a:endParaRPr>
          </a:p>
        </p:txBody>
      </p:sp>
      <p:sp>
        <p:nvSpPr>
          <p:cNvPr id="120" name="Google Shape;120;p18"/>
          <p:cNvSpPr txBox="1"/>
          <p:nvPr>
            <p:ph idx="1" type="body"/>
          </p:nvPr>
        </p:nvSpPr>
        <p:spPr>
          <a:xfrm>
            <a:off x="311700" y="945750"/>
            <a:ext cx="8520600" cy="35736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b="1" lang="en" u="sng">
                <a:solidFill>
                  <a:schemeClr val="hlink"/>
                </a:solidFill>
                <a:hlinkClick r:id="rId3"/>
              </a:rPr>
              <a:t>Lumen</a:t>
            </a:r>
            <a:r>
              <a:rPr b="1" lang="en"/>
              <a:t> </a:t>
            </a:r>
            <a:r>
              <a:rPr lang="en"/>
              <a:t>is a special AI chatbot</a:t>
            </a:r>
            <a:endParaRPr/>
          </a:p>
          <a:p>
            <a:pPr indent="0" lvl="0" marL="0" marR="0" rtl="0" algn="l">
              <a:lnSpc>
                <a:spcPct val="150000"/>
              </a:lnSpc>
              <a:spcBef>
                <a:spcPts val="1600"/>
              </a:spcBef>
              <a:spcAft>
                <a:spcPts val="1600"/>
              </a:spcAft>
              <a:buNone/>
            </a:pPr>
            <a:r>
              <a:t/>
            </a:r>
            <a:endParaRPr/>
          </a:p>
        </p:txBody>
      </p:sp>
      <p:sp>
        <p:nvSpPr>
          <p:cNvPr id="121" name="Google Shape;121;p18"/>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122" name="Google Shape;122;p18"/>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123" name="Google Shape;123;p18" title="Screenshot 2026-04-15 at 9.57.50 am.png"/>
          <p:cNvPicPr preferRelativeResize="0"/>
          <p:nvPr/>
        </p:nvPicPr>
        <p:blipFill>
          <a:blip r:embed="rId4">
            <a:alphaModFix/>
          </a:blip>
          <a:stretch>
            <a:fillRect/>
          </a:stretch>
        </p:blipFill>
        <p:spPr>
          <a:xfrm>
            <a:off x="384875" y="1480625"/>
            <a:ext cx="7336075" cy="3221175"/>
          </a:xfrm>
          <a:prstGeom prst="rect">
            <a:avLst/>
          </a:prstGeom>
          <a:noFill/>
          <a:ln cap="flat" cmpd="sng" w="9525">
            <a:solidFill>
              <a:schemeClr val="accent2"/>
            </a:solidFill>
            <a:prstDash val="solid"/>
            <a:round/>
            <a:headEnd len="sm" w="sm" type="none"/>
            <a:tailEnd len="sm" w="sm" type="none"/>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3" name="Shape 703"/>
        <p:cNvGrpSpPr/>
        <p:nvPr/>
      </p:nvGrpSpPr>
      <p:grpSpPr>
        <a:xfrm>
          <a:off x="0" y="0"/>
          <a:ext cx="0" cy="0"/>
          <a:chOff x="0" y="0"/>
          <a:chExt cx="0" cy="0"/>
        </a:xfrm>
      </p:grpSpPr>
      <p:sp>
        <p:nvSpPr>
          <p:cNvPr id="704" name="Google Shape;704;p72"/>
          <p:cNvSpPr/>
          <p:nvPr/>
        </p:nvSpPr>
        <p:spPr>
          <a:xfrm>
            <a:off x="28300" y="1698000"/>
            <a:ext cx="5299200" cy="955200"/>
          </a:xfrm>
          <a:prstGeom prst="rect">
            <a:avLst/>
          </a:prstGeom>
          <a:solidFill>
            <a:srgbClr val="FCE5CD"/>
          </a:solidFill>
          <a:ln cap="flat" cmpd="sng" w="9525">
            <a:solidFill>
              <a:srgbClr val="783F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 name="Google Shape;705;p72"/>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Text Prediction on your phones!</a:t>
            </a:r>
            <a:endParaRPr>
              <a:solidFill>
                <a:srgbClr val="25326F"/>
              </a:solidFill>
              <a:latin typeface="Francois One"/>
              <a:ea typeface="Francois One"/>
              <a:cs typeface="Francois One"/>
              <a:sym typeface="Francois One"/>
            </a:endParaRPr>
          </a:p>
        </p:txBody>
      </p:sp>
      <p:sp>
        <p:nvSpPr>
          <p:cNvPr id="706" name="Google Shape;706;p72"/>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707" name="Google Shape;707;p72"/>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aphicFrame>
        <p:nvGraphicFramePr>
          <p:cNvPr id="708" name="Google Shape;708;p72"/>
          <p:cNvGraphicFramePr/>
          <p:nvPr/>
        </p:nvGraphicFramePr>
        <p:xfrm>
          <a:off x="84625" y="1772700"/>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Locked-in word</a:t>
                      </a:r>
                      <a:endParaRPr>
                        <a:solidFill>
                          <a:schemeClr val="lt1"/>
                        </a:solidFill>
                        <a:latin typeface="Inter"/>
                        <a:ea typeface="Inter"/>
                        <a:cs typeface="Inter"/>
                        <a:sym typeface="Inter"/>
                      </a:endParaRPr>
                    </a:p>
                  </a:txBody>
                  <a:tcPr marT="91425" marB="91425" marR="91425" marL="91425">
                    <a:solidFill>
                      <a:srgbClr val="0C2A4A"/>
                    </a:solidFill>
                  </a:tcPr>
                </a:tc>
              </a:tr>
              <a:tr h="396200">
                <a:tc>
                  <a:txBody>
                    <a:bodyPr/>
                    <a:lstStyle/>
                    <a:p>
                      <a:pPr indent="0" lvl="0" marL="0" rtl="0" algn="l">
                        <a:spcBef>
                          <a:spcPts val="0"/>
                        </a:spcBef>
                        <a:spcAft>
                          <a:spcPts val="0"/>
                        </a:spcAft>
                        <a:buNone/>
                      </a:pPr>
                      <a:r>
                        <a:rPr lang="en">
                          <a:latin typeface="Inter"/>
                          <a:ea typeface="Inter"/>
                          <a:cs typeface="Inter"/>
                          <a:sym typeface="Inter"/>
                        </a:rPr>
                        <a:t>bro</a:t>
                      </a:r>
                      <a:endParaRPr>
                        <a:latin typeface="Inter"/>
                        <a:ea typeface="Inter"/>
                        <a:cs typeface="Inter"/>
                        <a:sym typeface="Inter"/>
                      </a:endParaRPr>
                    </a:p>
                  </a:txBody>
                  <a:tcPr marT="91425" marB="91425" marR="91425" marL="91425"/>
                </a:tc>
              </a:tr>
            </a:tbl>
          </a:graphicData>
        </a:graphic>
      </p:graphicFrame>
      <p:graphicFrame>
        <p:nvGraphicFramePr>
          <p:cNvPr id="709" name="Google Shape;709;p72"/>
          <p:cNvGraphicFramePr/>
          <p:nvPr/>
        </p:nvGraphicFramePr>
        <p:xfrm>
          <a:off x="1864513" y="1772700"/>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Locked-in word</a:t>
                      </a:r>
                      <a:endParaRPr>
                        <a:solidFill>
                          <a:schemeClr val="lt1"/>
                        </a:solidFill>
                        <a:latin typeface="Inter"/>
                        <a:ea typeface="Inter"/>
                        <a:cs typeface="Inter"/>
                        <a:sym typeface="Inter"/>
                      </a:endParaRPr>
                    </a:p>
                  </a:txBody>
                  <a:tcPr marT="91425" marB="91425" marR="91425" marL="91425">
                    <a:solidFill>
                      <a:srgbClr val="0C2A4A"/>
                    </a:solidFill>
                  </a:tcPr>
                </a:tc>
              </a:tr>
              <a:tr h="396200">
                <a:tc>
                  <a:txBody>
                    <a:bodyPr/>
                    <a:lstStyle/>
                    <a:p>
                      <a:pPr indent="0" lvl="0" marL="0" rtl="0" algn="l">
                        <a:spcBef>
                          <a:spcPts val="0"/>
                        </a:spcBef>
                        <a:spcAft>
                          <a:spcPts val="0"/>
                        </a:spcAft>
                        <a:buNone/>
                      </a:pPr>
                      <a:r>
                        <a:rPr lang="en">
                          <a:latin typeface="Inter"/>
                          <a:ea typeface="Inter"/>
                          <a:cs typeface="Inter"/>
                          <a:sym typeface="Inter"/>
                        </a:rPr>
                        <a:t>like</a:t>
                      </a:r>
                      <a:endParaRPr>
                        <a:latin typeface="Inter"/>
                        <a:ea typeface="Inter"/>
                        <a:cs typeface="Inter"/>
                        <a:sym typeface="Inter"/>
                      </a:endParaRPr>
                    </a:p>
                  </a:txBody>
                  <a:tcPr marT="91425" marB="91425" marR="91425" marL="91425"/>
                </a:tc>
              </a:tr>
            </a:tbl>
          </a:graphicData>
        </a:graphic>
      </p:graphicFrame>
      <p:graphicFrame>
        <p:nvGraphicFramePr>
          <p:cNvPr id="710" name="Google Shape;710;p72"/>
          <p:cNvGraphicFramePr/>
          <p:nvPr/>
        </p:nvGraphicFramePr>
        <p:xfrm>
          <a:off x="3644413" y="1772700"/>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Clr>
                          <a:schemeClr val="dk1"/>
                        </a:buClr>
                        <a:buSzPts val="1100"/>
                        <a:buFont typeface="Arial"/>
                        <a:buNone/>
                      </a:pPr>
                      <a:r>
                        <a:rPr lang="en">
                          <a:solidFill>
                            <a:schemeClr val="lt1"/>
                          </a:solidFill>
                          <a:latin typeface="Inter"/>
                          <a:ea typeface="Inter"/>
                          <a:cs typeface="Inter"/>
                          <a:sym typeface="Inter"/>
                        </a:rPr>
                        <a:t>Locked-in word</a:t>
                      </a:r>
                      <a:endParaRPr>
                        <a:solidFill>
                          <a:schemeClr val="lt1"/>
                        </a:solidFill>
                        <a:latin typeface="Inter"/>
                        <a:ea typeface="Inter"/>
                        <a:cs typeface="Inter"/>
                        <a:sym typeface="Inter"/>
                      </a:endParaRPr>
                    </a:p>
                  </a:txBody>
                  <a:tcPr marT="91425" marB="91425" marR="91425" marL="91425">
                    <a:solidFill>
                      <a:srgbClr val="0C2A4A"/>
                    </a:solidFill>
                  </a:tcPr>
                </a:tc>
              </a:tr>
              <a:tr h="396200">
                <a:tc>
                  <a:txBody>
                    <a:bodyPr/>
                    <a:lstStyle/>
                    <a:p>
                      <a:pPr indent="0" lvl="0" marL="0" rtl="0" algn="l">
                        <a:spcBef>
                          <a:spcPts val="0"/>
                        </a:spcBef>
                        <a:spcAft>
                          <a:spcPts val="0"/>
                        </a:spcAft>
                        <a:buNone/>
                      </a:pPr>
                      <a:r>
                        <a:rPr lang="en">
                          <a:latin typeface="Inter"/>
                          <a:ea typeface="Inter"/>
                          <a:cs typeface="Inter"/>
                          <a:sym typeface="Inter"/>
                        </a:rPr>
                        <a:t>be</a:t>
                      </a:r>
                      <a:endParaRPr>
                        <a:latin typeface="Inter"/>
                        <a:ea typeface="Inter"/>
                        <a:cs typeface="Inter"/>
                        <a:sym typeface="Inter"/>
                      </a:endParaRPr>
                    </a:p>
                  </a:txBody>
                  <a:tcPr marT="91425" marB="91425" marR="91425" marL="91425"/>
                </a:tc>
              </a:tr>
            </a:tbl>
          </a:graphicData>
        </a:graphic>
      </p:graphicFrame>
      <p:graphicFrame>
        <p:nvGraphicFramePr>
          <p:cNvPr id="711" name="Google Shape;711;p72"/>
          <p:cNvGraphicFramePr/>
          <p:nvPr/>
        </p:nvGraphicFramePr>
        <p:xfrm>
          <a:off x="5424313" y="1772700"/>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Current word</a:t>
                      </a:r>
                      <a:endParaRPr>
                        <a:solidFill>
                          <a:schemeClr val="lt1"/>
                        </a:solidFill>
                        <a:latin typeface="Inter"/>
                        <a:ea typeface="Inter"/>
                        <a:cs typeface="Inter"/>
                        <a:sym typeface="Inter"/>
                      </a:endParaRPr>
                    </a:p>
                  </a:txBody>
                  <a:tcPr marT="91425" marB="91425" marR="91425" marL="91425">
                    <a:solidFill>
                      <a:srgbClr val="1155CC"/>
                    </a:solidFill>
                  </a:tcPr>
                </a:tc>
              </a:tr>
              <a:tr h="396200">
                <a:tc>
                  <a:txBody>
                    <a:bodyPr/>
                    <a:lstStyle/>
                    <a:p>
                      <a:pPr indent="0" lvl="0" marL="0" rtl="0" algn="l">
                        <a:spcBef>
                          <a:spcPts val="0"/>
                        </a:spcBef>
                        <a:spcAft>
                          <a:spcPts val="0"/>
                        </a:spcAft>
                        <a:buNone/>
                      </a:pPr>
                      <a:r>
                        <a:rPr lang="en">
                          <a:latin typeface="Inter"/>
                          <a:ea typeface="Inter"/>
                          <a:cs typeface="Inter"/>
                          <a:sym typeface="Inter"/>
                        </a:rPr>
                        <a:t>for</a:t>
                      </a:r>
                      <a:endParaRPr>
                        <a:latin typeface="Inter"/>
                        <a:ea typeface="Inter"/>
                        <a:cs typeface="Inter"/>
                        <a:sym typeface="Inter"/>
                      </a:endParaRPr>
                    </a:p>
                  </a:txBody>
                  <a:tcPr marT="91425" marB="91425" marR="91425" marL="91425"/>
                </a:tc>
              </a:tr>
            </a:tbl>
          </a:graphicData>
        </a:graphic>
      </p:graphicFrame>
      <p:graphicFrame>
        <p:nvGraphicFramePr>
          <p:cNvPr id="712" name="Google Shape;712;p72"/>
          <p:cNvGraphicFramePr/>
          <p:nvPr/>
        </p:nvGraphicFramePr>
        <p:xfrm>
          <a:off x="7105776" y="1774497"/>
          <a:ext cx="3000000" cy="3000000"/>
        </p:xfrm>
        <a:graphic>
          <a:graphicData uri="http://schemas.openxmlformats.org/drawingml/2006/table">
            <a:tbl>
              <a:tblPr>
                <a:noFill/>
                <a:tableStyleId>{7157533F-563F-48A5-BA4B-5ABF49B8307F}</a:tableStyleId>
              </a:tblPr>
              <a:tblGrid>
                <a:gridCol w="1149250"/>
                <a:gridCol w="823950"/>
              </a:tblGrid>
              <a:tr h="100000">
                <a:tc>
                  <a:txBody>
                    <a:bodyPr/>
                    <a:lstStyle/>
                    <a:p>
                      <a:pPr indent="0" lvl="0" marL="0" rtl="0" algn="l">
                        <a:spcBef>
                          <a:spcPts val="0"/>
                        </a:spcBef>
                        <a:spcAft>
                          <a:spcPts val="0"/>
                        </a:spcAft>
                        <a:buNone/>
                      </a:pPr>
                      <a:r>
                        <a:rPr lang="en">
                          <a:solidFill>
                            <a:schemeClr val="lt1"/>
                          </a:solidFill>
                          <a:latin typeface="Inter"/>
                          <a:ea typeface="Inter"/>
                          <a:cs typeface="Inter"/>
                          <a:sym typeface="Inter"/>
                        </a:rPr>
                        <a:t>Next word</a:t>
                      </a:r>
                      <a:endParaRPr>
                        <a:solidFill>
                          <a:schemeClr val="lt1"/>
                        </a:solidFill>
                        <a:latin typeface="Inter"/>
                        <a:ea typeface="Inter"/>
                        <a:cs typeface="Inter"/>
                        <a:sym typeface="Inter"/>
                      </a:endParaRPr>
                    </a:p>
                  </a:txBody>
                  <a:tcPr marT="91425" marB="91425" marR="91425" marL="91425">
                    <a:solidFill>
                      <a:srgbClr val="1155CC"/>
                    </a:solidFill>
                  </a:tcPr>
                </a:tc>
                <a:tc>
                  <a:txBody>
                    <a:bodyPr/>
                    <a:lstStyle/>
                    <a:p>
                      <a:pPr indent="0" lvl="0" marL="0" rtl="0" algn="l">
                        <a:spcBef>
                          <a:spcPts val="0"/>
                        </a:spcBef>
                        <a:spcAft>
                          <a:spcPts val="0"/>
                        </a:spcAft>
                        <a:buNone/>
                      </a:pPr>
                      <a:r>
                        <a:rPr lang="en">
                          <a:solidFill>
                            <a:schemeClr val="lt1"/>
                          </a:solidFill>
                          <a:latin typeface="Inter"/>
                          <a:ea typeface="Inter"/>
                          <a:cs typeface="Inter"/>
                          <a:sym typeface="Inter"/>
                        </a:rPr>
                        <a:t>Count</a:t>
                      </a:r>
                      <a:endParaRPr>
                        <a:solidFill>
                          <a:schemeClr val="lt1"/>
                        </a:solidFill>
                        <a:latin typeface="Inter"/>
                        <a:ea typeface="Inter"/>
                        <a:cs typeface="Inter"/>
                        <a:sym typeface="Inter"/>
                      </a:endParaRPr>
                    </a:p>
                  </a:txBody>
                  <a:tcPr marT="91425" marB="91425" marR="91425" marL="91425">
                    <a:solidFill>
                      <a:srgbClr val="1155CC"/>
                    </a:solidFill>
                  </a:tcPr>
                </a:tc>
              </a:tr>
              <a:tr h="381000">
                <a:tc>
                  <a:txBody>
                    <a:bodyPr/>
                    <a:lstStyle/>
                    <a:p>
                      <a:pPr indent="0" lvl="0" marL="0" rtl="0" algn="l">
                        <a:spcBef>
                          <a:spcPts val="0"/>
                        </a:spcBef>
                        <a:spcAft>
                          <a:spcPts val="0"/>
                        </a:spcAft>
                        <a:buNone/>
                      </a:pPr>
                      <a:r>
                        <a:rPr lang="en">
                          <a:latin typeface="Inter"/>
                          <a:ea typeface="Inter"/>
                          <a:cs typeface="Inter"/>
                          <a:sym typeface="Inter"/>
                        </a:rPr>
                        <a:t>real</a:t>
                      </a:r>
                      <a:endParaRPr>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a:latin typeface="Inter"/>
                          <a:ea typeface="Inter"/>
                          <a:cs typeface="Inter"/>
                          <a:sym typeface="Inter"/>
                        </a:rPr>
                        <a:t>5</a:t>
                      </a:r>
                      <a:endParaRPr>
                        <a:latin typeface="Inter"/>
                        <a:ea typeface="Inter"/>
                        <a:cs typeface="Inter"/>
                        <a:sym typeface="Inter"/>
                      </a:endParaRPr>
                    </a:p>
                  </a:txBody>
                  <a:tcPr marT="91425" marB="91425" marR="91425" marL="91425"/>
                </a:tc>
              </a:tr>
              <a:tr h="381000">
                <a:tc>
                  <a:txBody>
                    <a:bodyPr/>
                    <a:lstStyle/>
                    <a:p>
                      <a:pPr indent="0" lvl="0" marL="0" rtl="0" algn="l">
                        <a:spcBef>
                          <a:spcPts val="0"/>
                        </a:spcBef>
                        <a:spcAft>
                          <a:spcPts val="0"/>
                        </a:spcAft>
                        <a:buNone/>
                      </a:pPr>
                      <a:r>
                        <a:rPr lang="en">
                          <a:latin typeface="Inter"/>
                          <a:ea typeface="Inter"/>
                          <a:cs typeface="Inter"/>
                          <a:sym typeface="Inter"/>
                        </a:rPr>
                        <a:t>reals</a:t>
                      </a:r>
                      <a:endParaRPr>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a:latin typeface="Inter"/>
                          <a:ea typeface="Inter"/>
                          <a:cs typeface="Inter"/>
                          <a:sym typeface="Inter"/>
                        </a:rPr>
                        <a:t>1</a:t>
                      </a:r>
                      <a:endParaRPr>
                        <a:latin typeface="Inter"/>
                        <a:ea typeface="Inter"/>
                        <a:cs typeface="Inter"/>
                        <a:sym typeface="Inter"/>
                      </a:endParaRPr>
                    </a:p>
                  </a:txBody>
                  <a:tcPr marT="91425" marB="91425" marR="91425" marL="91425"/>
                </a:tc>
              </a:tr>
            </a:tbl>
          </a:graphicData>
        </a:graphic>
      </p:graphicFrame>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6" name="Shape 716"/>
        <p:cNvGrpSpPr/>
        <p:nvPr/>
      </p:nvGrpSpPr>
      <p:grpSpPr>
        <a:xfrm>
          <a:off x="0" y="0"/>
          <a:ext cx="0" cy="0"/>
          <a:chOff x="0" y="0"/>
          <a:chExt cx="0" cy="0"/>
        </a:xfrm>
      </p:grpSpPr>
      <p:sp>
        <p:nvSpPr>
          <p:cNvPr id="717" name="Google Shape;717;p73"/>
          <p:cNvSpPr/>
          <p:nvPr/>
        </p:nvSpPr>
        <p:spPr>
          <a:xfrm>
            <a:off x="28300" y="1698000"/>
            <a:ext cx="5299200" cy="955200"/>
          </a:xfrm>
          <a:prstGeom prst="rect">
            <a:avLst/>
          </a:prstGeom>
          <a:solidFill>
            <a:srgbClr val="FCE5CD"/>
          </a:solidFill>
          <a:ln cap="flat" cmpd="sng" w="9525">
            <a:solidFill>
              <a:srgbClr val="783F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 name="Google Shape;718;p73"/>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Text Prediction on your phones!</a:t>
            </a:r>
            <a:endParaRPr>
              <a:solidFill>
                <a:srgbClr val="25326F"/>
              </a:solidFill>
              <a:latin typeface="Francois One"/>
              <a:ea typeface="Francois One"/>
              <a:cs typeface="Francois One"/>
              <a:sym typeface="Francois One"/>
            </a:endParaRPr>
          </a:p>
        </p:txBody>
      </p:sp>
      <p:sp>
        <p:nvSpPr>
          <p:cNvPr id="719" name="Google Shape;719;p73"/>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720" name="Google Shape;720;p73"/>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aphicFrame>
        <p:nvGraphicFramePr>
          <p:cNvPr id="721" name="Google Shape;721;p73"/>
          <p:cNvGraphicFramePr/>
          <p:nvPr/>
        </p:nvGraphicFramePr>
        <p:xfrm>
          <a:off x="84625" y="1772700"/>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Locked-in word</a:t>
                      </a:r>
                      <a:endParaRPr>
                        <a:solidFill>
                          <a:schemeClr val="lt1"/>
                        </a:solidFill>
                        <a:latin typeface="Inter"/>
                        <a:ea typeface="Inter"/>
                        <a:cs typeface="Inter"/>
                        <a:sym typeface="Inter"/>
                      </a:endParaRPr>
                    </a:p>
                  </a:txBody>
                  <a:tcPr marT="91425" marB="91425" marR="91425" marL="91425">
                    <a:solidFill>
                      <a:srgbClr val="0C2A4A"/>
                    </a:solidFill>
                  </a:tcPr>
                </a:tc>
              </a:tr>
              <a:tr h="396200">
                <a:tc>
                  <a:txBody>
                    <a:bodyPr/>
                    <a:lstStyle/>
                    <a:p>
                      <a:pPr indent="0" lvl="0" marL="0" rtl="0" algn="l">
                        <a:spcBef>
                          <a:spcPts val="0"/>
                        </a:spcBef>
                        <a:spcAft>
                          <a:spcPts val="0"/>
                        </a:spcAft>
                        <a:buNone/>
                      </a:pPr>
                      <a:r>
                        <a:rPr lang="en">
                          <a:latin typeface="Inter"/>
                          <a:ea typeface="Inter"/>
                          <a:cs typeface="Inter"/>
                          <a:sym typeface="Inter"/>
                        </a:rPr>
                        <a:t>bro</a:t>
                      </a:r>
                      <a:endParaRPr>
                        <a:latin typeface="Inter"/>
                        <a:ea typeface="Inter"/>
                        <a:cs typeface="Inter"/>
                        <a:sym typeface="Inter"/>
                      </a:endParaRPr>
                    </a:p>
                  </a:txBody>
                  <a:tcPr marT="91425" marB="91425" marR="91425" marL="91425"/>
                </a:tc>
              </a:tr>
            </a:tbl>
          </a:graphicData>
        </a:graphic>
      </p:graphicFrame>
      <p:graphicFrame>
        <p:nvGraphicFramePr>
          <p:cNvPr id="722" name="Google Shape;722;p73"/>
          <p:cNvGraphicFramePr/>
          <p:nvPr/>
        </p:nvGraphicFramePr>
        <p:xfrm>
          <a:off x="1864513" y="1772700"/>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Locked-in word</a:t>
                      </a:r>
                      <a:endParaRPr>
                        <a:solidFill>
                          <a:schemeClr val="lt1"/>
                        </a:solidFill>
                        <a:latin typeface="Inter"/>
                        <a:ea typeface="Inter"/>
                        <a:cs typeface="Inter"/>
                        <a:sym typeface="Inter"/>
                      </a:endParaRPr>
                    </a:p>
                  </a:txBody>
                  <a:tcPr marT="91425" marB="91425" marR="91425" marL="91425">
                    <a:solidFill>
                      <a:srgbClr val="0C2A4A"/>
                    </a:solidFill>
                  </a:tcPr>
                </a:tc>
              </a:tr>
              <a:tr h="396200">
                <a:tc>
                  <a:txBody>
                    <a:bodyPr/>
                    <a:lstStyle/>
                    <a:p>
                      <a:pPr indent="0" lvl="0" marL="0" rtl="0" algn="l">
                        <a:spcBef>
                          <a:spcPts val="0"/>
                        </a:spcBef>
                        <a:spcAft>
                          <a:spcPts val="0"/>
                        </a:spcAft>
                        <a:buNone/>
                      </a:pPr>
                      <a:r>
                        <a:rPr lang="en">
                          <a:latin typeface="Inter"/>
                          <a:ea typeface="Inter"/>
                          <a:cs typeface="Inter"/>
                          <a:sym typeface="Inter"/>
                        </a:rPr>
                        <a:t>like</a:t>
                      </a:r>
                      <a:endParaRPr>
                        <a:latin typeface="Inter"/>
                        <a:ea typeface="Inter"/>
                        <a:cs typeface="Inter"/>
                        <a:sym typeface="Inter"/>
                      </a:endParaRPr>
                    </a:p>
                  </a:txBody>
                  <a:tcPr marT="91425" marB="91425" marR="91425" marL="91425"/>
                </a:tc>
              </a:tr>
            </a:tbl>
          </a:graphicData>
        </a:graphic>
      </p:graphicFrame>
      <p:graphicFrame>
        <p:nvGraphicFramePr>
          <p:cNvPr id="723" name="Google Shape;723;p73"/>
          <p:cNvGraphicFramePr/>
          <p:nvPr/>
        </p:nvGraphicFramePr>
        <p:xfrm>
          <a:off x="3644413" y="1772700"/>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Locked-in word</a:t>
                      </a:r>
                      <a:endParaRPr>
                        <a:solidFill>
                          <a:schemeClr val="lt1"/>
                        </a:solidFill>
                        <a:latin typeface="Inter"/>
                        <a:ea typeface="Inter"/>
                        <a:cs typeface="Inter"/>
                        <a:sym typeface="Inter"/>
                      </a:endParaRPr>
                    </a:p>
                  </a:txBody>
                  <a:tcPr marT="91425" marB="91425" marR="91425" marL="91425">
                    <a:solidFill>
                      <a:srgbClr val="0C2A4A"/>
                    </a:solidFill>
                  </a:tcPr>
                </a:tc>
              </a:tr>
              <a:tr h="396200">
                <a:tc>
                  <a:txBody>
                    <a:bodyPr/>
                    <a:lstStyle/>
                    <a:p>
                      <a:pPr indent="0" lvl="0" marL="0" rtl="0" algn="l">
                        <a:spcBef>
                          <a:spcPts val="0"/>
                        </a:spcBef>
                        <a:spcAft>
                          <a:spcPts val="0"/>
                        </a:spcAft>
                        <a:buNone/>
                      </a:pPr>
                      <a:r>
                        <a:rPr lang="en">
                          <a:latin typeface="Inter"/>
                          <a:ea typeface="Inter"/>
                          <a:cs typeface="Inter"/>
                          <a:sym typeface="Inter"/>
                        </a:rPr>
                        <a:t>be</a:t>
                      </a:r>
                      <a:endParaRPr>
                        <a:latin typeface="Inter"/>
                        <a:ea typeface="Inter"/>
                        <a:cs typeface="Inter"/>
                        <a:sym typeface="Inter"/>
                      </a:endParaRPr>
                    </a:p>
                  </a:txBody>
                  <a:tcPr marT="91425" marB="91425" marR="91425" marL="91425"/>
                </a:tc>
              </a:tr>
            </a:tbl>
          </a:graphicData>
        </a:graphic>
      </p:graphicFrame>
      <p:graphicFrame>
        <p:nvGraphicFramePr>
          <p:cNvPr id="724" name="Google Shape;724;p73"/>
          <p:cNvGraphicFramePr/>
          <p:nvPr/>
        </p:nvGraphicFramePr>
        <p:xfrm>
          <a:off x="5424313" y="1772700"/>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Current word</a:t>
                      </a:r>
                      <a:endParaRPr>
                        <a:solidFill>
                          <a:schemeClr val="lt1"/>
                        </a:solidFill>
                        <a:latin typeface="Inter"/>
                        <a:ea typeface="Inter"/>
                        <a:cs typeface="Inter"/>
                        <a:sym typeface="Inter"/>
                      </a:endParaRPr>
                    </a:p>
                  </a:txBody>
                  <a:tcPr marT="91425" marB="91425" marR="91425" marL="91425">
                    <a:solidFill>
                      <a:srgbClr val="1155CC"/>
                    </a:solidFill>
                  </a:tcPr>
                </a:tc>
              </a:tr>
              <a:tr h="396200">
                <a:tc>
                  <a:txBody>
                    <a:bodyPr/>
                    <a:lstStyle/>
                    <a:p>
                      <a:pPr indent="0" lvl="0" marL="0" rtl="0" algn="l">
                        <a:spcBef>
                          <a:spcPts val="0"/>
                        </a:spcBef>
                        <a:spcAft>
                          <a:spcPts val="0"/>
                        </a:spcAft>
                        <a:buNone/>
                      </a:pPr>
                      <a:r>
                        <a:rPr lang="en">
                          <a:latin typeface="Inter"/>
                          <a:ea typeface="Inter"/>
                          <a:cs typeface="Inter"/>
                          <a:sym typeface="Inter"/>
                        </a:rPr>
                        <a:t>for</a:t>
                      </a:r>
                      <a:endParaRPr>
                        <a:latin typeface="Inter"/>
                        <a:ea typeface="Inter"/>
                        <a:cs typeface="Inter"/>
                        <a:sym typeface="Inter"/>
                      </a:endParaRPr>
                    </a:p>
                  </a:txBody>
                  <a:tcPr marT="91425" marB="91425" marR="91425" marL="91425"/>
                </a:tc>
              </a:tr>
            </a:tbl>
          </a:graphicData>
        </a:graphic>
      </p:graphicFrame>
      <p:graphicFrame>
        <p:nvGraphicFramePr>
          <p:cNvPr id="725" name="Google Shape;725;p73"/>
          <p:cNvGraphicFramePr/>
          <p:nvPr/>
        </p:nvGraphicFramePr>
        <p:xfrm>
          <a:off x="7113904" y="1774497"/>
          <a:ext cx="3000000" cy="3000000"/>
        </p:xfrm>
        <a:graphic>
          <a:graphicData uri="http://schemas.openxmlformats.org/drawingml/2006/table">
            <a:tbl>
              <a:tblPr>
                <a:noFill/>
                <a:tableStyleId>{7157533F-563F-48A5-BA4B-5ABF49B8307F}</a:tableStyleId>
              </a:tblPr>
              <a:tblGrid>
                <a:gridCol w="1149250"/>
                <a:gridCol w="823950"/>
              </a:tblGrid>
              <a:tr h="100000">
                <a:tc>
                  <a:txBody>
                    <a:bodyPr/>
                    <a:lstStyle/>
                    <a:p>
                      <a:pPr indent="0" lvl="0" marL="0" rtl="0" algn="l">
                        <a:spcBef>
                          <a:spcPts val="0"/>
                        </a:spcBef>
                        <a:spcAft>
                          <a:spcPts val="0"/>
                        </a:spcAft>
                        <a:buNone/>
                      </a:pPr>
                      <a:r>
                        <a:rPr lang="en">
                          <a:solidFill>
                            <a:schemeClr val="lt1"/>
                          </a:solidFill>
                          <a:latin typeface="Inter"/>
                          <a:ea typeface="Inter"/>
                          <a:cs typeface="Inter"/>
                          <a:sym typeface="Inter"/>
                        </a:rPr>
                        <a:t>Next word</a:t>
                      </a:r>
                      <a:endParaRPr>
                        <a:solidFill>
                          <a:schemeClr val="lt1"/>
                        </a:solidFill>
                        <a:latin typeface="Inter"/>
                        <a:ea typeface="Inter"/>
                        <a:cs typeface="Inter"/>
                        <a:sym typeface="Inter"/>
                      </a:endParaRPr>
                    </a:p>
                  </a:txBody>
                  <a:tcPr marT="91425" marB="91425" marR="91425" marL="91425">
                    <a:solidFill>
                      <a:srgbClr val="1155CC"/>
                    </a:solidFill>
                  </a:tcPr>
                </a:tc>
                <a:tc>
                  <a:txBody>
                    <a:bodyPr/>
                    <a:lstStyle/>
                    <a:p>
                      <a:pPr indent="0" lvl="0" marL="0" rtl="0" algn="l">
                        <a:spcBef>
                          <a:spcPts val="0"/>
                        </a:spcBef>
                        <a:spcAft>
                          <a:spcPts val="0"/>
                        </a:spcAft>
                        <a:buNone/>
                      </a:pPr>
                      <a:r>
                        <a:rPr lang="en">
                          <a:solidFill>
                            <a:schemeClr val="lt1"/>
                          </a:solidFill>
                          <a:latin typeface="Inter"/>
                          <a:ea typeface="Inter"/>
                          <a:cs typeface="Inter"/>
                          <a:sym typeface="Inter"/>
                        </a:rPr>
                        <a:t>Count</a:t>
                      </a:r>
                      <a:endParaRPr>
                        <a:solidFill>
                          <a:schemeClr val="lt1"/>
                        </a:solidFill>
                        <a:latin typeface="Inter"/>
                        <a:ea typeface="Inter"/>
                        <a:cs typeface="Inter"/>
                        <a:sym typeface="Inter"/>
                      </a:endParaRPr>
                    </a:p>
                  </a:txBody>
                  <a:tcPr marT="91425" marB="91425" marR="91425" marL="91425">
                    <a:solidFill>
                      <a:srgbClr val="1155CC"/>
                    </a:solidFill>
                  </a:tcPr>
                </a:tc>
              </a:tr>
              <a:tr h="381000">
                <a:tc>
                  <a:txBody>
                    <a:bodyPr/>
                    <a:lstStyle/>
                    <a:p>
                      <a:pPr indent="0" lvl="0" marL="0" rtl="0" algn="l">
                        <a:spcBef>
                          <a:spcPts val="0"/>
                        </a:spcBef>
                        <a:spcAft>
                          <a:spcPts val="0"/>
                        </a:spcAft>
                        <a:buNone/>
                      </a:pPr>
                      <a:r>
                        <a:rPr lang="en">
                          <a:latin typeface="Inter"/>
                          <a:ea typeface="Inter"/>
                          <a:cs typeface="Inter"/>
                          <a:sym typeface="Inter"/>
                        </a:rPr>
                        <a:t>real</a:t>
                      </a:r>
                      <a:endParaRPr>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a:latin typeface="Inter"/>
                          <a:ea typeface="Inter"/>
                          <a:cs typeface="Inter"/>
                          <a:sym typeface="Inter"/>
                        </a:rPr>
                        <a:t>5</a:t>
                      </a:r>
                      <a:endParaRPr>
                        <a:latin typeface="Inter"/>
                        <a:ea typeface="Inter"/>
                        <a:cs typeface="Inter"/>
                        <a:sym typeface="Inter"/>
                      </a:endParaRPr>
                    </a:p>
                  </a:txBody>
                  <a:tcPr marT="91425" marB="91425" marR="91425" marL="91425"/>
                </a:tc>
              </a:tr>
              <a:tr h="381000">
                <a:tc>
                  <a:txBody>
                    <a:bodyPr/>
                    <a:lstStyle/>
                    <a:p>
                      <a:pPr indent="0" lvl="0" marL="0" rtl="0" algn="l">
                        <a:spcBef>
                          <a:spcPts val="0"/>
                        </a:spcBef>
                        <a:spcAft>
                          <a:spcPts val="0"/>
                        </a:spcAft>
                        <a:buNone/>
                      </a:pPr>
                      <a:r>
                        <a:rPr lang="en">
                          <a:latin typeface="Inter"/>
                          <a:ea typeface="Inter"/>
                          <a:cs typeface="Inter"/>
                          <a:sym typeface="Inter"/>
                        </a:rPr>
                        <a:t>reals</a:t>
                      </a:r>
                      <a:endParaRPr>
                        <a:latin typeface="Inter"/>
                        <a:ea typeface="Inter"/>
                        <a:cs typeface="Inter"/>
                        <a:sym typeface="Inter"/>
                      </a:endParaRPr>
                    </a:p>
                  </a:txBody>
                  <a:tcPr marT="91425" marB="91425" marR="91425" marL="91425">
                    <a:solidFill>
                      <a:srgbClr val="30DDAE">
                        <a:alpha val="12730"/>
                      </a:srgbClr>
                    </a:solidFill>
                  </a:tcPr>
                </a:tc>
                <a:tc>
                  <a:txBody>
                    <a:bodyPr/>
                    <a:lstStyle/>
                    <a:p>
                      <a:pPr indent="0" lvl="0" marL="0" rtl="0" algn="l">
                        <a:spcBef>
                          <a:spcPts val="0"/>
                        </a:spcBef>
                        <a:spcAft>
                          <a:spcPts val="0"/>
                        </a:spcAft>
                        <a:buNone/>
                      </a:pPr>
                      <a:r>
                        <a:rPr lang="en">
                          <a:latin typeface="Inter"/>
                          <a:ea typeface="Inter"/>
                          <a:cs typeface="Inter"/>
                          <a:sym typeface="Inter"/>
                        </a:rPr>
                        <a:t>1</a:t>
                      </a:r>
                      <a:endParaRPr>
                        <a:latin typeface="Inter"/>
                        <a:ea typeface="Inter"/>
                        <a:cs typeface="Inter"/>
                        <a:sym typeface="Inter"/>
                      </a:endParaRPr>
                    </a:p>
                  </a:txBody>
                  <a:tcPr marT="91425" marB="91425" marR="91425" marL="91425">
                    <a:solidFill>
                      <a:srgbClr val="30DDAE">
                        <a:alpha val="12730"/>
                      </a:srgbClr>
                    </a:solidFill>
                  </a:tcPr>
                </a:tc>
              </a:tr>
            </a:tbl>
          </a:graphicData>
        </a:graphic>
      </p:graphicFrame>
      <p:sp>
        <p:nvSpPr>
          <p:cNvPr id="726" name="Google Shape;726;p73"/>
          <p:cNvSpPr/>
          <p:nvPr/>
        </p:nvSpPr>
        <p:spPr>
          <a:xfrm>
            <a:off x="4513400" y="3180350"/>
            <a:ext cx="2604000" cy="1230900"/>
          </a:xfrm>
          <a:prstGeom prst="roundRect">
            <a:avLst>
              <a:gd fmla="val 16667" name="adj"/>
            </a:avLst>
          </a:prstGeom>
          <a:solidFill>
            <a:srgbClr val="FFFFFF"/>
          </a:solidFill>
          <a:ln cap="flat" cmpd="sng" w="19050">
            <a:solidFill>
              <a:srgbClr val="30DDA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595959"/>
                </a:solidFill>
                <a:latin typeface="Inter"/>
                <a:ea typeface="Inter"/>
                <a:cs typeface="Inter"/>
                <a:sym typeface="Inter"/>
              </a:rPr>
              <a:t>For variation in responses, don’t always pick the top counted word</a:t>
            </a:r>
            <a:endParaRPr>
              <a:solidFill>
                <a:srgbClr val="595959"/>
              </a:solidFill>
              <a:latin typeface="Inter"/>
              <a:ea typeface="Inter"/>
              <a:cs typeface="Inter"/>
              <a:sym typeface="Inter"/>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0" name="Shape 730"/>
        <p:cNvGrpSpPr/>
        <p:nvPr/>
      </p:nvGrpSpPr>
      <p:grpSpPr>
        <a:xfrm>
          <a:off x="0" y="0"/>
          <a:ext cx="0" cy="0"/>
          <a:chOff x="0" y="0"/>
          <a:chExt cx="0" cy="0"/>
        </a:xfrm>
      </p:grpSpPr>
      <p:sp>
        <p:nvSpPr>
          <p:cNvPr id="731" name="Google Shape;731;p74"/>
          <p:cNvSpPr/>
          <p:nvPr/>
        </p:nvSpPr>
        <p:spPr>
          <a:xfrm>
            <a:off x="28300" y="1698000"/>
            <a:ext cx="7060800" cy="955200"/>
          </a:xfrm>
          <a:prstGeom prst="rect">
            <a:avLst/>
          </a:prstGeom>
          <a:solidFill>
            <a:srgbClr val="FCE5CD"/>
          </a:solidFill>
          <a:ln cap="flat" cmpd="sng" w="9525">
            <a:solidFill>
              <a:srgbClr val="783F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 name="Google Shape;732;p74"/>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Text Prediction on your phones!</a:t>
            </a:r>
            <a:endParaRPr>
              <a:solidFill>
                <a:srgbClr val="25326F"/>
              </a:solidFill>
              <a:latin typeface="Francois One"/>
              <a:ea typeface="Francois One"/>
              <a:cs typeface="Francois One"/>
              <a:sym typeface="Francois One"/>
            </a:endParaRPr>
          </a:p>
        </p:txBody>
      </p:sp>
      <p:sp>
        <p:nvSpPr>
          <p:cNvPr id="733" name="Google Shape;733;p74"/>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734" name="Google Shape;734;p74"/>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aphicFrame>
        <p:nvGraphicFramePr>
          <p:cNvPr id="735" name="Google Shape;735;p74"/>
          <p:cNvGraphicFramePr/>
          <p:nvPr/>
        </p:nvGraphicFramePr>
        <p:xfrm>
          <a:off x="84625" y="1772700"/>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Locked-in word</a:t>
                      </a:r>
                      <a:endParaRPr>
                        <a:solidFill>
                          <a:schemeClr val="lt1"/>
                        </a:solidFill>
                        <a:latin typeface="Inter"/>
                        <a:ea typeface="Inter"/>
                        <a:cs typeface="Inter"/>
                        <a:sym typeface="Inter"/>
                      </a:endParaRPr>
                    </a:p>
                  </a:txBody>
                  <a:tcPr marT="91425" marB="91425" marR="91425" marL="91425">
                    <a:solidFill>
                      <a:srgbClr val="0C2A4A"/>
                    </a:solidFill>
                  </a:tcPr>
                </a:tc>
              </a:tr>
              <a:tr h="396200">
                <a:tc>
                  <a:txBody>
                    <a:bodyPr/>
                    <a:lstStyle/>
                    <a:p>
                      <a:pPr indent="0" lvl="0" marL="0" rtl="0" algn="l">
                        <a:spcBef>
                          <a:spcPts val="0"/>
                        </a:spcBef>
                        <a:spcAft>
                          <a:spcPts val="0"/>
                        </a:spcAft>
                        <a:buNone/>
                      </a:pPr>
                      <a:r>
                        <a:rPr lang="en">
                          <a:latin typeface="Inter"/>
                          <a:ea typeface="Inter"/>
                          <a:cs typeface="Inter"/>
                          <a:sym typeface="Inter"/>
                        </a:rPr>
                        <a:t>bro</a:t>
                      </a:r>
                      <a:endParaRPr>
                        <a:latin typeface="Inter"/>
                        <a:ea typeface="Inter"/>
                        <a:cs typeface="Inter"/>
                        <a:sym typeface="Inter"/>
                      </a:endParaRPr>
                    </a:p>
                  </a:txBody>
                  <a:tcPr marT="91425" marB="91425" marR="91425" marL="91425"/>
                </a:tc>
              </a:tr>
            </a:tbl>
          </a:graphicData>
        </a:graphic>
      </p:graphicFrame>
      <p:graphicFrame>
        <p:nvGraphicFramePr>
          <p:cNvPr id="736" name="Google Shape;736;p74"/>
          <p:cNvGraphicFramePr/>
          <p:nvPr/>
        </p:nvGraphicFramePr>
        <p:xfrm>
          <a:off x="1864513" y="1772700"/>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Locked-in word</a:t>
                      </a:r>
                      <a:endParaRPr>
                        <a:solidFill>
                          <a:schemeClr val="lt1"/>
                        </a:solidFill>
                        <a:latin typeface="Inter"/>
                        <a:ea typeface="Inter"/>
                        <a:cs typeface="Inter"/>
                        <a:sym typeface="Inter"/>
                      </a:endParaRPr>
                    </a:p>
                  </a:txBody>
                  <a:tcPr marT="91425" marB="91425" marR="91425" marL="91425">
                    <a:solidFill>
                      <a:srgbClr val="0C2A4A"/>
                    </a:solidFill>
                  </a:tcPr>
                </a:tc>
              </a:tr>
              <a:tr h="396200">
                <a:tc>
                  <a:txBody>
                    <a:bodyPr/>
                    <a:lstStyle/>
                    <a:p>
                      <a:pPr indent="0" lvl="0" marL="0" rtl="0" algn="l">
                        <a:spcBef>
                          <a:spcPts val="0"/>
                        </a:spcBef>
                        <a:spcAft>
                          <a:spcPts val="0"/>
                        </a:spcAft>
                        <a:buNone/>
                      </a:pPr>
                      <a:r>
                        <a:rPr lang="en">
                          <a:latin typeface="Inter"/>
                          <a:ea typeface="Inter"/>
                          <a:cs typeface="Inter"/>
                          <a:sym typeface="Inter"/>
                        </a:rPr>
                        <a:t>like</a:t>
                      </a:r>
                      <a:endParaRPr>
                        <a:latin typeface="Inter"/>
                        <a:ea typeface="Inter"/>
                        <a:cs typeface="Inter"/>
                        <a:sym typeface="Inter"/>
                      </a:endParaRPr>
                    </a:p>
                  </a:txBody>
                  <a:tcPr marT="91425" marB="91425" marR="91425" marL="91425"/>
                </a:tc>
              </a:tr>
            </a:tbl>
          </a:graphicData>
        </a:graphic>
      </p:graphicFrame>
      <p:graphicFrame>
        <p:nvGraphicFramePr>
          <p:cNvPr id="737" name="Google Shape;737;p74"/>
          <p:cNvGraphicFramePr/>
          <p:nvPr/>
        </p:nvGraphicFramePr>
        <p:xfrm>
          <a:off x="3644413" y="1772700"/>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Locked-in word</a:t>
                      </a:r>
                      <a:endParaRPr>
                        <a:solidFill>
                          <a:schemeClr val="lt1"/>
                        </a:solidFill>
                        <a:latin typeface="Inter"/>
                        <a:ea typeface="Inter"/>
                        <a:cs typeface="Inter"/>
                        <a:sym typeface="Inter"/>
                      </a:endParaRPr>
                    </a:p>
                  </a:txBody>
                  <a:tcPr marT="91425" marB="91425" marR="91425" marL="91425">
                    <a:solidFill>
                      <a:srgbClr val="0C2A4A"/>
                    </a:solidFill>
                  </a:tcPr>
                </a:tc>
              </a:tr>
              <a:tr h="396200">
                <a:tc>
                  <a:txBody>
                    <a:bodyPr/>
                    <a:lstStyle/>
                    <a:p>
                      <a:pPr indent="0" lvl="0" marL="0" rtl="0" algn="l">
                        <a:spcBef>
                          <a:spcPts val="0"/>
                        </a:spcBef>
                        <a:spcAft>
                          <a:spcPts val="0"/>
                        </a:spcAft>
                        <a:buNone/>
                      </a:pPr>
                      <a:r>
                        <a:rPr lang="en">
                          <a:latin typeface="Inter"/>
                          <a:ea typeface="Inter"/>
                          <a:cs typeface="Inter"/>
                          <a:sym typeface="Inter"/>
                        </a:rPr>
                        <a:t>be</a:t>
                      </a:r>
                      <a:endParaRPr>
                        <a:latin typeface="Inter"/>
                        <a:ea typeface="Inter"/>
                        <a:cs typeface="Inter"/>
                        <a:sym typeface="Inter"/>
                      </a:endParaRPr>
                    </a:p>
                  </a:txBody>
                  <a:tcPr marT="91425" marB="91425" marR="91425" marL="91425"/>
                </a:tc>
              </a:tr>
            </a:tbl>
          </a:graphicData>
        </a:graphic>
      </p:graphicFrame>
      <p:graphicFrame>
        <p:nvGraphicFramePr>
          <p:cNvPr id="738" name="Google Shape;738;p74"/>
          <p:cNvGraphicFramePr/>
          <p:nvPr/>
        </p:nvGraphicFramePr>
        <p:xfrm>
          <a:off x="5424313" y="1772700"/>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Clr>
                          <a:schemeClr val="dk1"/>
                        </a:buClr>
                        <a:buSzPts val="1100"/>
                        <a:buFont typeface="Arial"/>
                        <a:buNone/>
                      </a:pPr>
                      <a:r>
                        <a:rPr lang="en">
                          <a:solidFill>
                            <a:schemeClr val="lt1"/>
                          </a:solidFill>
                          <a:latin typeface="Inter"/>
                          <a:ea typeface="Inter"/>
                          <a:cs typeface="Inter"/>
                          <a:sym typeface="Inter"/>
                        </a:rPr>
                        <a:t>Locked-in word</a:t>
                      </a:r>
                      <a:endParaRPr>
                        <a:solidFill>
                          <a:schemeClr val="lt1"/>
                        </a:solidFill>
                        <a:latin typeface="Inter"/>
                        <a:ea typeface="Inter"/>
                        <a:cs typeface="Inter"/>
                        <a:sym typeface="Inter"/>
                      </a:endParaRPr>
                    </a:p>
                  </a:txBody>
                  <a:tcPr marT="91425" marB="91425" marR="91425" marL="91425">
                    <a:solidFill>
                      <a:srgbClr val="0C2A4A"/>
                    </a:solidFill>
                  </a:tcPr>
                </a:tc>
              </a:tr>
              <a:tr h="396200">
                <a:tc>
                  <a:txBody>
                    <a:bodyPr/>
                    <a:lstStyle/>
                    <a:p>
                      <a:pPr indent="0" lvl="0" marL="0" rtl="0" algn="l">
                        <a:spcBef>
                          <a:spcPts val="0"/>
                        </a:spcBef>
                        <a:spcAft>
                          <a:spcPts val="0"/>
                        </a:spcAft>
                        <a:buNone/>
                      </a:pPr>
                      <a:r>
                        <a:rPr lang="en">
                          <a:latin typeface="Inter"/>
                          <a:ea typeface="Inter"/>
                          <a:cs typeface="Inter"/>
                          <a:sym typeface="Inter"/>
                        </a:rPr>
                        <a:t>for</a:t>
                      </a:r>
                      <a:endParaRPr>
                        <a:latin typeface="Inter"/>
                        <a:ea typeface="Inter"/>
                        <a:cs typeface="Inter"/>
                        <a:sym typeface="Inter"/>
                      </a:endParaRPr>
                    </a:p>
                  </a:txBody>
                  <a:tcPr marT="91425" marB="91425" marR="91425" marL="91425"/>
                </a:tc>
              </a:tr>
            </a:tbl>
          </a:graphicData>
        </a:graphic>
      </p:graphicFrame>
      <p:graphicFrame>
        <p:nvGraphicFramePr>
          <p:cNvPr id="739" name="Google Shape;739;p74"/>
          <p:cNvGraphicFramePr/>
          <p:nvPr/>
        </p:nvGraphicFramePr>
        <p:xfrm>
          <a:off x="7170788" y="1772700"/>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Current</a:t>
                      </a:r>
                      <a:r>
                        <a:rPr lang="en">
                          <a:solidFill>
                            <a:schemeClr val="lt1"/>
                          </a:solidFill>
                          <a:latin typeface="Inter"/>
                          <a:ea typeface="Inter"/>
                          <a:cs typeface="Inter"/>
                          <a:sym typeface="Inter"/>
                        </a:rPr>
                        <a:t> word</a:t>
                      </a:r>
                      <a:endParaRPr>
                        <a:solidFill>
                          <a:schemeClr val="lt1"/>
                        </a:solidFill>
                        <a:latin typeface="Inter"/>
                        <a:ea typeface="Inter"/>
                        <a:cs typeface="Inter"/>
                        <a:sym typeface="Inter"/>
                      </a:endParaRPr>
                    </a:p>
                  </a:txBody>
                  <a:tcPr marT="91425" marB="91425" marR="91425" marL="91425">
                    <a:solidFill>
                      <a:srgbClr val="1155CC"/>
                    </a:solidFill>
                  </a:tcPr>
                </a:tc>
              </a:tr>
              <a:tr h="396200">
                <a:tc>
                  <a:txBody>
                    <a:bodyPr/>
                    <a:lstStyle/>
                    <a:p>
                      <a:pPr indent="0" lvl="0" marL="0" rtl="0" algn="l">
                        <a:spcBef>
                          <a:spcPts val="0"/>
                        </a:spcBef>
                        <a:spcAft>
                          <a:spcPts val="0"/>
                        </a:spcAft>
                        <a:buNone/>
                      </a:pPr>
                      <a:r>
                        <a:rPr lang="en">
                          <a:latin typeface="Inter"/>
                          <a:ea typeface="Inter"/>
                          <a:cs typeface="Inter"/>
                          <a:sym typeface="Inter"/>
                        </a:rPr>
                        <a:t>reals</a:t>
                      </a:r>
                      <a:endParaRPr>
                        <a:latin typeface="Inter"/>
                        <a:ea typeface="Inter"/>
                        <a:cs typeface="Inter"/>
                        <a:sym typeface="Inter"/>
                      </a:endParaRPr>
                    </a:p>
                  </a:txBody>
                  <a:tcPr marT="91425" marB="91425" marR="91425" marL="91425"/>
                </a:tc>
              </a:tr>
            </a:tbl>
          </a:graphicData>
        </a:graphic>
      </p:graphicFrame>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3" name="Shape 743"/>
        <p:cNvGrpSpPr/>
        <p:nvPr/>
      </p:nvGrpSpPr>
      <p:grpSpPr>
        <a:xfrm>
          <a:off x="0" y="0"/>
          <a:ext cx="0" cy="0"/>
          <a:chOff x="0" y="0"/>
          <a:chExt cx="0" cy="0"/>
        </a:xfrm>
      </p:grpSpPr>
      <p:sp>
        <p:nvSpPr>
          <p:cNvPr id="744" name="Google Shape;744;p75"/>
          <p:cNvSpPr/>
          <p:nvPr/>
        </p:nvSpPr>
        <p:spPr>
          <a:xfrm>
            <a:off x="28300" y="1698000"/>
            <a:ext cx="8804100" cy="955200"/>
          </a:xfrm>
          <a:prstGeom prst="rect">
            <a:avLst/>
          </a:prstGeom>
          <a:solidFill>
            <a:srgbClr val="FCE5CD"/>
          </a:solidFill>
          <a:ln cap="flat" cmpd="sng" w="9525">
            <a:solidFill>
              <a:srgbClr val="783F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 name="Google Shape;745;p75"/>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Text Prediction on your phones!</a:t>
            </a:r>
            <a:endParaRPr>
              <a:solidFill>
                <a:srgbClr val="25326F"/>
              </a:solidFill>
              <a:latin typeface="Francois One"/>
              <a:ea typeface="Francois One"/>
              <a:cs typeface="Francois One"/>
              <a:sym typeface="Francois One"/>
            </a:endParaRPr>
          </a:p>
        </p:txBody>
      </p:sp>
      <p:sp>
        <p:nvSpPr>
          <p:cNvPr id="746" name="Google Shape;746;p75"/>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747" name="Google Shape;747;p75"/>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aphicFrame>
        <p:nvGraphicFramePr>
          <p:cNvPr id="748" name="Google Shape;748;p75"/>
          <p:cNvGraphicFramePr/>
          <p:nvPr/>
        </p:nvGraphicFramePr>
        <p:xfrm>
          <a:off x="84625" y="1772700"/>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rPr>
                        <a:t>Locked-in word</a:t>
                      </a:r>
                      <a:endParaRPr>
                        <a:solidFill>
                          <a:schemeClr val="lt1"/>
                        </a:solidFill>
                      </a:endParaRPr>
                    </a:p>
                  </a:txBody>
                  <a:tcPr marT="91425" marB="91425" marR="91425" marL="91425">
                    <a:solidFill>
                      <a:srgbClr val="0C2A4A"/>
                    </a:solidFill>
                  </a:tcPr>
                </a:tc>
              </a:tr>
              <a:tr h="396200">
                <a:tc>
                  <a:txBody>
                    <a:bodyPr/>
                    <a:lstStyle/>
                    <a:p>
                      <a:pPr indent="0" lvl="0" marL="0" rtl="0" algn="l">
                        <a:spcBef>
                          <a:spcPts val="0"/>
                        </a:spcBef>
                        <a:spcAft>
                          <a:spcPts val="0"/>
                        </a:spcAft>
                        <a:buNone/>
                      </a:pPr>
                      <a:r>
                        <a:rPr lang="en">
                          <a:latin typeface="Inter"/>
                          <a:ea typeface="Inter"/>
                          <a:cs typeface="Inter"/>
                          <a:sym typeface="Inter"/>
                        </a:rPr>
                        <a:t>bro</a:t>
                      </a:r>
                      <a:endParaRPr>
                        <a:latin typeface="Inter"/>
                        <a:ea typeface="Inter"/>
                        <a:cs typeface="Inter"/>
                        <a:sym typeface="Inter"/>
                      </a:endParaRPr>
                    </a:p>
                  </a:txBody>
                  <a:tcPr marT="91425" marB="91425" marR="91425" marL="91425"/>
                </a:tc>
              </a:tr>
            </a:tbl>
          </a:graphicData>
        </a:graphic>
      </p:graphicFrame>
      <p:graphicFrame>
        <p:nvGraphicFramePr>
          <p:cNvPr id="749" name="Google Shape;749;p75"/>
          <p:cNvGraphicFramePr/>
          <p:nvPr/>
        </p:nvGraphicFramePr>
        <p:xfrm>
          <a:off x="1864513" y="1772700"/>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Locked-in word</a:t>
                      </a:r>
                      <a:endParaRPr>
                        <a:solidFill>
                          <a:schemeClr val="lt1"/>
                        </a:solidFill>
                        <a:latin typeface="Inter"/>
                        <a:ea typeface="Inter"/>
                        <a:cs typeface="Inter"/>
                        <a:sym typeface="Inter"/>
                      </a:endParaRPr>
                    </a:p>
                  </a:txBody>
                  <a:tcPr marT="91425" marB="91425" marR="91425" marL="91425">
                    <a:solidFill>
                      <a:srgbClr val="0C2A4A"/>
                    </a:solidFill>
                  </a:tcPr>
                </a:tc>
              </a:tr>
              <a:tr h="396200">
                <a:tc>
                  <a:txBody>
                    <a:bodyPr/>
                    <a:lstStyle/>
                    <a:p>
                      <a:pPr indent="0" lvl="0" marL="0" rtl="0" algn="l">
                        <a:spcBef>
                          <a:spcPts val="0"/>
                        </a:spcBef>
                        <a:spcAft>
                          <a:spcPts val="0"/>
                        </a:spcAft>
                        <a:buNone/>
                      </a:pPr>
                      <a:r>
                        <a:rPr lang="en">
                          <a:latin typeface="Inter"/>
                          <a:ea typeface="Inter"/>
                          <a:cs typeface="Inter"/>
                          <a:sym typeface="Inter"/>
                        </a:rPr>
                        <a:t>like</a:t>
                      </a:r>
                      <a:endParaRPr>
                        <a:latin typeface="Inter"/>
                        <a:ea typeface="Inter"/>
                        <a:cs typeface="Inter"/>
                        <a:sym typeface="Inter"/>
                      </a:endParaRPr>
                    </a:p>
                  </a:txBody>
                  <a:tcPr marT="91425" marB="91425" marR="91425" marL="91425"/>
                </a:tc>
              </a:tr>
            </a:tbl>
          </a:graphicData>
        </a:graphic>
      </p:graphicFrame>
      <p:graphicFrame>
        <p:nvGraphicFramePr>
          <p:cNvPr id="750" name="Google Shape;750;p75"/>
          <p:cNvGraphicFramePr/>
          <p:nvPr/>
        </p:nvGraphicFramePr>
        <p:xfrm>
          <a:off x="3644413" y="1772700"/>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Locked-in word</a:t>
                      </a:r>
                      <a:endParaRPr>
                        <a:solidFill>
                          <a:schemeClr val="lt1"/>
                        </a:solidFill>
                        <a:latin typeface="Inter"/>
                        <a:ea typeface="Inter"/>
                        <a:cs typeface="Inter"/>
                        <a:sym typeface="Inter"/>
                      </a:endParaRPr>
                    </a:p>
                  </a:txBody>
                  <a:tcPr marT="91425" marB="91425" marR="91425" marL="91425">
                    <a:solidFill>
                      <a:srgbClr val="0C2A4A"/>
                    </a:solidFill>
                  </a:tcPr>
                </a:tc>
              </a:tr>
              <a:tr h="396200">
                <a:tc>
                  <a:txBody>
                    <a:bodyPr/>
                    <a:lstStyle/>
                    <a:p>
                      <a:pPr indent="0" lvl="0" marL="0" rtl="0" algn="l">
                        <a:spcBef>
                          <a:spcPts val="0"/>
                        </a:spcBef>
                        <a:spcAft>
                          <a:spcPts val="0"/>
                        </a:spcAft>
                        <a:buNone/>
                      </a:pPr>
                      <a:r>
                        <a:rPr lang="en">
                          <a:latin typeface="Inter"/>
                          <a:ea typeface="Inter"/>
                          <a:cs typeface="Inter"/>
                          <a:sym typeface="Inter"/>
                        </a:rPr>
                        <a:t>be</a:t>
                      </a:r>
                      <a:endParaRPr>
                        <a:latin typeface="Inter"/>
                        <a:ea typeface="Inter"/>
                        <a:cs typeface="Inter"/>
                        <a:sym typeface="Inter"/>
                      </a:endParaRPr>
                    </a:p>
                  </a:txBody>
                  <a:tcPr marT="91425" marB="91425" marR="91425" marL="91425"/>
                </a:tc>
              </a:tr>
            </a:tbl>
          </a:graphicData>
        </a:graphic>
      </p:graphicFrame>
      <p:graphicFrame>
        <p:nvGraphicFramePr>
          <p:cNvPr id="751" name="Google Shape;751;p75"/>
          <p:cNvGraphicFramePr/>
          <p:nvPr/>
        </p:nvGraphicFramePr>
        <p:xfrm>
          <a:off x="5424313" y="1772700"/>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Locked-in word</a:t>
                      </a:r>
                      <a:endParaRPr>
                        <a:solidFill>
                          <a:schemeClr val="lt1"/>
                        </a:solidFill>
                        <a:latin typeface="Inter"/>
                        <a:ea typeface="Inter"/>
                        <a:cs typeface="Inter"/>
                        <a:sym typeface="Inter"/>
                      </a:endParaRPr>
                    </a:p>
                  </a:txBody>
                  <a:tcPr marT="91425" marB="91425" marR="91425" marL="91425">
                    <a:solidFill>
                      <a:srgbClr val="0C2A4A"/>
                    </a:solidFill>
                  </a:tcPr>
                </a:tc>
              </a:tr>
              <a:tr h="396200">
                <a:tc>
                  <a:txBody>
                    <a:bodyPr/>
                    <a:lstStyle/>
                    <a:p>
                      <a:pPr indent="0" lvl="0" marL="0" rtl="0" algn="l">
                        <a:spcBef>
                          <a:spcPts val="0"/>
                        </a:spcBef>
                        <a:spcAft>
                          <a:spcPts val="0"/>
                        </a:spcAft>
                        <a:buNone/>
                      </a:pPr>
                      <a:r>
                        <a:rPr lang="en">
                          <a:latin typeface="Inter"/>
                          <a:ea typeface="Inter"/>
                          <a:cs typeface="Inter"/>
                          <a:sym typeface="Inter"/>
                        </a:rPr>
                        <a:t>for</a:t>
                      </a:r>
                      <a:endParaRPr>
                        <a:latin typeface="Inter"/>
                        <a:ea typeface="Inter"/>
                        <a:cs typeface="Inter"/>
                        <a:sym typeface="Inter"/>
                      </a:endParaRPr>
                    </a:p>
                  </a:txBody>
                  <a:tcPr marT="91425" marB="91425" marR="91425" marL="91425"/>
                </a:tc>
              </a:tr>
            </a:tbl>
          </a:graphicData>
        </a:graphic>
      </p:graphicFrame>
      <p:graphicFrame>
        <p:nvGraphicFramePr>
          <p:cNvPr id="752" name="Google Shape;752;p75"/>
          <p:cNvGraphicFramePr/>
          <p:nvPr/>
        </p:nvGraphicFramePr>
        <p:xfrm>
          <a:off x="7170788" y="1772700"/>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Locked-in word</a:t>
                      </a:r>
                      <a:endParaRPr>
                        <a:solidFill>
                          <a:schemeClr val="lt1"/>
                        </a:solidFill>
                        <a:latin typeface="Inter"/>
                        <a:ea typeface="Inter"/>
                        <a:cs typeface="Inter"/>
                        <a:sym typeface="Inter"/>
                      </a:endParaRPr>
                    </a:p>
                  </a:txBody>
                  <a:tcPr marT="91425" marB="91425" marR="91425" marL="91425">
                    <a:solidFill>
                      <a:srgbClr val="0C2A4A"/>
                    </a:solidFill>
                  </a:tcPr>
                </a:tc>
              </a:tr>
              <a:tr h="396200">
                <a:tc>
                  <a:txBody>
                    <a:bodyPr/>
                    <a:lstStyle/>
                    <a:p>
                      <a:pPr indent="0" lvl="0" marL="0" rtl="0" algn="l">
                        <a:spcBef>
                          <a:spcPts val="0"/>
                        </a:spcBef>
                        <a:spcAft>
                          <a:spcPts val="0"/>
                        </a:spcAft>
                        <a:buNone/>
                      </a:pPr>
                      <a:r>
                        <a:rPr lang="en">
                          <a:latin typeface="Inter"/>
                          <a:ea typeface="Inter"/>
                          <a:cs typeface="Inter"/>
                          <a:sym typeface="Inter"/>
                        </a:rPr>
                        <a:t>reals</a:t>
                      </a:r>
                      <a:endParaRPr>
                        <a:latin typeface="Inter"/>
                        <a:ea typeface="Inter"/>
                        <a:cs typeface="Inter"/>
                        <a:sym typeface="Inter"/>
                      </a:endParaRPr>
                    </a:p>
                  </a:txBody>
                  <a:tcPr marT="91425" marB="91425" marR="91425" marL="91425"/>
                </a:tc>
              </a:tr>
            </a:tbl>
          </a:graphicData>
        </a:graphic>
      </p:graphicFrame>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6" name="Shape 756"/>
        <p:cNvGrpSpPr/>
        <p:nvPr/>
      </p:nvGrpSpPr>
      <p:grpSpPr>
        <a:xfrm>
          <a:off x="0" y="0"/>
          <a:ext cx="0" cy="0"/>
          <a:chOff x="0" y="0"/>
          <a:chExt cx="0" cy="0"/>
        </a:xfrm>
      </p:grpSpPr>
      <p:sp>
        <p:nvSpPr>
          <p:cNvPr id="757" name="Google Shape;757;p76"/>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Text Prediction on your phones!</a:t>
            </a:r>
            <a:endParaRPr>
              <a:solidFill>
                <a:srgbClr val="25326F"/>
              </a:solidFill>
              <a:latin typeface="Francois One"/>
              <a:ea typeface="Francois One"/>
              <a:cs typeface="Francois One"/>
              <a:sym typeface="Francois One"/>
            </a:endParaRPr>
          </a:p>
        </p:txBody>
      </p:sp>
      <p:sp>
        <p:nvSpPr>
          <p:cNvPr id="758" name="Google Shape;758;p76"/>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759" name="Google Shape;759;p76"/>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aphicFrame>
        <p:nvGraphicFramePr>
          <p:cNvPr id="760" name="Google Shape;760;p76"/>
          <p:cNvGraphicFramePr/>
          <p:nvPr/>
        </p:nvGraphicFramePr>
        <p:xfrm>
          <a:off x="84625" y="1772700"/>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Locked-in word</a:t>
                      </a:r>
                      <a:endParaRPr>
                        <a:solidFill>
                          <a:schemeClr val="lt1"/>
                        </a:solidFill>
                        <a:latin typeface="Inter"/>
                        <a:ea typeface="Inter"/>
                        <a:cs typeface="Inter"/>
                        <a:sym typeface="Inter"/>
                      </a:endParaRPr>
                    </a:p>
                  </a:txBody>
                  <a:tcPr marT="91425" marB="91425" marR="91425" marL="91425">
                    <a:solidFill>
                      <a:srgbClr val="0C2A4A"/>
                    </a:solidFill>
                  </a:tcPr>
                </a:tc>
              </a:tr>
              <a:tr h="396200">
                <a:tc>
                  <a:txBody>
                    <a:bodyPr/>
                    <a:lstStyle/>
                    <a:p>
                      <a:pPr indent="0" lvl="0" marL="0" rtl="0" algn="l">
                        <a:spcBef>
                          <a:spcPts val="0"/>
                        </a:spcBef>
                        <a:spcAft>
                          <a:spcPts val="0"/>
                        </a:spcAft>
                        <a:buNone/>
                      </a:pPr>
                      <a:r>
                        <a:rPr lang="en">
                          <a:latin typeface="Inter"/>
                          <a:ea typeface="Inter"/>
                          <a:cs typeface="Inter"/>
                          <a:sym typeface="Inter"/>
                        </a:rPr>
                        <a:t>bro</a:t>
                      </a:r>
                      <a:endParaRPr>
                        <a:latin typeface="Inter"/>
                        <a:ea typeface="Inter"/>
                        <a:cs typeface="Inter"/>
                        <a:sym typeface="Inter"/>
                      </a:endParaRPr>
                    </a:p>
                  </a:txBody>
                  <a:tcPr marT="91425" marB="91425" marR="91425" marL="91425"/>
                </a:tc>
              </a:tr>
            </a:tbl>
          </a:graphicData>
        </a:graphic>
      </p:graphicFrame>
      <p:graphicFrame>
        <p:nvGraphicFramePr>
          <p:cNvPr id="761" name="Google Shape;761;p76"/>
          <p:cNvGraphicFramePr/>
          <p:nvPr/>
        </p:nvGraphicFramePr>
        <p:xfrm>
          <a:off x="1864513" y="1772700"/>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Locked-in word</a:t>
                      </a:r>
                      <a:endParaRPr>
                        <a:solidFill>
                          <a:schemeClr val="lt1"/>
                        </a:solidFill>
                        <a:latin typeface="Inter"/>
                        <a:ea typeface="Inter"/>
                        <a:cs typeface="Inter"/>
                        <a:sym typeface="Inter"/>
                      </a:endParaRPr>
                    </a:p>
                  </a:txBody>
                  <a:tcPr marT="91425" marB="91425" marR="91425" marL="91425">
                    <a:solidFill>
                      <a:srgbClr val="0C2A4A"/>
                    </a:solidFill>
                  </a:tcPr>
                </a:tc>
              </a:tr>
              <a:tr h="396200">
                <a:tc>
                  <a:txBody>
                    <a:bodyPr/>
                    <a:lstStyle/>
                    <a:p>
                      <a:pPr indent="0" lvl="0" marL="0" rtl="0" algn="l">
                        <a:spcBef>
                          <a:spcPts val="0"/>
                        </a:spcBef>
                        <a:spcAft>
                          <a:spcPts val="0"/>
                        </a:spcAft>
                        <a:buNone/>
                      </a:pPr>
                      <a:r>
                        <a:rPr lang="en">
                          <a:latin typeface="Inter"/>
                          <a:ea typeface="Inter"/>
                          <a:cs typeface="Inter"/>
                          <a:sym typeface="Inter"/>
                        </a:rPr>
                        <a:t>like</a:t>
                      </a:r>
                      <a:endParaRPr>
                        <a:latin typeface="Inter"/>
                        <a:ea typeface="Inter"/>
                        <a:cs typeface="Inter"/>
                        <a:sym typeface="Inter"/>
                      </a:endParaRPr>
                    </a:p>
                  </a:txBody>
                  <a:tcPr marT="91425" marB="91425" marR="91425" marL="91425"/>
                </a:tc>
              </a:tr>
            </a:tbl>
          </a:graphicData>
        </a:graphic>
      </p:graphicFrame>
      <p:graphicFrame>
        <p:nvGraphicFramePr>
          <p:cNvPr id="762" name="Google Shape;762;p76"/>
          <p:cNvGraphicFramePr/>
          <p:nvPr/>
        </p:nvGraphicFramePr>
        <p:xfrm>
          <a:off x="3644413" y="1772700"/>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Locked-in word</a:t>
                      </a:r>
                      <a:endParaRPr>
                        <a:solidFill>
                          <a:schemeClr val="lt1"/>
                        </a:solidFill>
                        <a:latin typeface="Inter"/>
                        <a:ea typeface="Inter"/>
                        <a:cs typeface="Inter"/>
                        <a:sym typeface="Inter"/>
                      </a:endParaRPr>
                    </a:p>
                  </a:txBody>
                  <a:tcPr marT="91425" marB="91425" marR="91425" marL="91425">
                    <a:solidFill>
                      <a:srgbClr val="0C2A4A"/>
                    </a:solidFill>
                  </a:tcPr>
                </a:tc>
              </a:tr>
              <a:tr h="396200">
                <a:tc>
                  <a:txBody>
                    <a:bodyPr/>
                    <a:lstStyle/>
                    <a:p>
                      <a:pPr indent="0" lvl="0" marL="0" rtl="0" algn="l">
                        <a:spcBef>
                          <a:spcPts val="0"/>
                        </a:spcBef>
                        <a:spcAft>
                          <a:spcPts val="0"/>
                        </a:spcAft>
                        <a:buNone/>
                      </a:pPr>
                      <a:r>
                        <a:rPr lang="en">
                          <a:latin typeface="Inter"/>
                          <a:ea typeface="Inter"/>
                          <a:cs typeface="Inter"/>
                          <a:sym typeface="Inter"/>
                        </a:rPr>
                        <a:t>be</a:t>
                      </a:r>
                      <a:endParaRPr>
                        <a:latin typeface="Inter"/>
                        <a:ea typeface="Inter"/>
                        <a:cs typeface="Inter"/>
                        <a:sym typeface="Inter"/>
                      </a:endParaRPr>
                    </a:p>
                  </a:txBody>
                  <a:tcPr marT="91425" marB="91425" marR="91425" marL="91425"/>
                </a:tc>
              </a:tr>
            </a:tbl>
          </a:graphicData>
        </a:graphic>
      </p:graphicFrame>
      <p:graphicFrame>
        <p:nvGraphicFramePr>
          <p:cNvPr id="763" name="Google Shape;763;p76"/>
          <p:cNvGraphicFramePr/>
          <p:nvPr/>
        </p:nvGraphicFramePr>
        <p:xfrm>
          <a:off x="5424313" y="1772700"/>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Locked-in word</a:t>
                      </a:r>
                      <a:endParaRPr>
                        <a:solidFill>
                          <a:schemeClr val="lt1"/>
                        </a:solidFill>
                        <a:latin typeface="Inter"/>
                        <a:ea typeface="Inter"/>
                        <a:cs typeface="Inter"/>
                        <a:sym typeface="Inter"/>
                      </a:endParaRPr>
                    </a:p>
                  </a:txBody>
                  <a:tcPr marT="91425" marB="91425" marR="91425" marL="91425">
                    <a:solidFill>
                      <a:srgbClr val="0C2A4A"/>
                    </a:solidFill>
                  </a:tcPr>
                </a:tc>
              </a:tr>
              <a:tr h="396200">
                <a:tc>
                  <a:txBody>
                    <a:bodyPr/>
                    <a:lstStyle/>
                    <a:p>
                      <a:pPr indent="0" lvl="0" marL="0" rtl="0" algn="l">
                        <a:spcBef>
                          <a:spcPts val="0"/>
                        </a:spcBef>
                        <a:spcAft>
                          <a:spcPts val="0"/>
                        </a:spcAft>
                        <a:buNone/>
                      </a:pPr>
                      <a:r>
                        <a:rPr lang="en">
                          <a:latin typeface="Inter"/>
                          <a:ea typeface="Inter"/>
                          <a:cs typeface="Inter"/>
                          <a:sym typeface="Inter"/>
                        </a:rPr>
                        <a:t>for</a:t>
                      </a:r>
                      <a:endParaRPr>
                        <a:latin typeface="Inter"/>
                        <a:ea typeface="Inter"/>
                        <a:cs typeface="Inter"/>
                        <a:sym typeface="Inter"/>
                      </a:endParaRPr>
                    </a:p>
                  </a:txBody>
                  <a:tcPr marT="91425" marB="91425" marR="91425" marL="91425"/>
                </a:tc>
              </a:tr>
            </a:tbl>
          </a:graphicData>
        </a:graphic>
      </p:graphicFrame>
      <p:graphicFrame>
        <p:nvGraphicFramePr>
          <p:cNvPr id="764" name="Google Shape;764;p76"/>
          <p:cNvGraphicFramePr/>
          <p:nvPr/>
        </p:nvGraphicFramePr>
        <p:xfrm>
          <a:off x="7170788" y="1772700"/>
          <a:ext cx="3000000" cy="3000000"/>
        </p:xfrm>
        <a:graphic>
          <a:graphicData uri="http://schemas.openxmlformats.org/drawingml/2006/table">
            <a:tbl>
              <a:tblPr>
                <a:noFill/>
                <a:tableStyleId>{7157533F-563F-48A5-BA4B-5ABF49B8307F}</a:tableStyleId>
              </a:tblPr>
              <a:tblGrid>
                <a:gridCol w="1582300"/>
              </a:tblGrid>
              <a:tr h="340775">
                <a:tc>
                  <a:txBody>
                    <a:bodyPr/>
                    <a:lstStyle/>
                    <a:p>
                      <a:pPr indent="0" lvl="0" marL="0" rtl="0" algn="l">
                        <a:spcBef>
                          <a:spcPts val="0"/>
                        </a:spcBef>
                        <a:spcAft>
                          <a:spcPts val="0"/>
                        </a:spcAft>
                        <a:buNone/>
                      </a:pPr>
                      <a:r>
                        <a:rPr lang="en">
                          <a:solidFill>
                            <a:schemeClr val="lt1"/>
                          </a:solidFill>
                          <a:latin typeface="Inter"/>
                          <a:ea typeface="Inter"/>
                          <a:cs typeface="Inter"/>
                          <a:sym typeface="Inter"/>
                        </a:rPr>
                        <a:t>Locked-in word</a:t>
                      </a:r>
                      <a:endParaRPr>
                        <a:solidFill>
                          <a:schemeClr val="lt1"/>
                        </a:solidFill>
                        <a:latin typeface="Inter"/>
                        <a:ea typeface="Inter"/>
                        <a:cs typeface="Inter"/>
                        <a:sym typeface="Inter"/>
                      </a:endParaRPr>
                    </a:p>
                  </a:txBody>
                  <a:tcPr marT="91425" marB="91425" marR="91425" marL="91425">
                    <a:solidFill>
                      <a:srgbClr val="0C2A4A"/>
                    </a:solidFill>
                  </a:tcPr>
                </a:tc>
              </a:tr>
              <a:tr h="396200">
                <a:tc>
                  <a:txBody>
                    <a:bodyPr/>
                    <a:lstStyle/>
                    <a:p>
                      <a:pPr indent="0" lvl="0" marL="0" rtl="0" algn="l">
                        <a:spcBef>
                          <a:spcPts val="0"/>
                        </a:spcBef>
                        <a:spcAft>
                          <a:spcPts val="0"/>
                        </a:spcAft>
                        <a:buNone/>
                      </a:pPr>
                      <a:r>
                        <a:rPr lang="en">
                          <a:latin typeface="Inter"/>
                          <a:ea typeface="Inter"/>
                          <a:cs typeface="Inter"/>
                          <a:sym typeface="Inter"/>
                        </a:rPr>
                        <a:t>reals</a:t>
                      </a:r>
                      <a:endParaRPr>
                        <a:latin typeface="Inter"/>
                        <a:ea typeface="Inter"/>
                        <a:cs typeface="Inter"/>
                        <a:sym typeface="Inter"/>
                      </a:endParaRPr>
                    </a:p>
                  </a:txBody>
                  <a:tcPr marT="91425" marB="91425" marR="91425" marL="91425"/>
                </a:tc>
              </a:tr>
            </a:tbl>
          </a:graphicData>
        </a:graphic>
      </p:graphicFrame>
      <p:sp>
        <p:nvSpPr>
          <p:cNvPr id="765" name="Google Shape;765;p76"/>
          <p:cNvSpPr txBox="1"/>
          <p:nvPr/>
        </p:nvSpPr>
        <p:spPr>
          <a:xfrm>
            <a:off x="1695200" y="2738000"/>
            <a:ext cx="2688600" cy="615600"/>
          </a:xfrm>
          <a:prstGeom prst="rect">
            <a:avLst/>
          </a:prstGeom>
          <a:solidFill>
            <a:srgbClr val="FFD966"/>
          </a:solidFill>
          <a:ln cap="flat" cmpd="sng" w="9525">
            <a:solidFill>
              <a:srgbClr val="783F04"/>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a:latin typeface="Inter"/>
                <a:ea typeface="Inter"/>
                <a:cs typeface="Inter"/>
                <a:sym typeface="Inter"/>
              </a:rPr>
              <a:t>Final sentence fragment:</a:t>
            </a:r>
            <a:endParaRPr>
              <a:latin typeface="Inter"/>
              <a:ea typeface="Inter"/>
              <a:cs typeface="Inter"/>
              <a:sym typeface="Inter"/>
            </a:endParaRPr>
          </a:p>
          <a:p>
            <a:pPr indent="0" lvl="0" marL="0" rtl="0" algn="ctr">
              <a:spcBef>
                <a:spcPts val="0"/>
              </a:spcBef>
              <a:spcAft>
                <a:spcPts val="0"/>
              </a:spcAft>
              <a:buNone/>
            </a:pPr>
            <a:r>
              <a:rPr lang="en">
                <a:latin typeface="Inter"/>
                <a:ea typeface="Inter"/>
                <a:cs typeface="Inter"/>
                <a:sym typeface="Inter"/>
              </a:rPr>
              <a:t>“bro like be for reals”</a:t>
            </a:r>
            <a:endParaRPr>
              <a:latin typeface="Inter"/>
              <a:ea typeface="Inter"/>
              <a:cs typeface="Inter"/>
              <a:sym typeface="Inter"/>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9" name="Shape 769"/>
        <p:cNvGrpSpPr/>
        <p:nvPr/>
      </p:nvGrpSpPr>
      <p:grpSpPr>
        <a:xfrm>
          <a:off x="0" y="0"/>
          <a:ext cx="0" cy="0"/>
          <a:chOff x="0" y="0"/>
          <a:chExt cx="0" cy="0"/>
        </a:xfrm>
      </p:grpSpPr>
      <p:sp>
        <p:nvSpPr>
          <p:cNvPr id="770" name="Google Shape;770;p77"/>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Text Prediction on your phones!</a:t>
            </a:r>
            <a:endParaRPr>
              <a:solidFill>
                <a:srgbClr val="25326F"/>
              </a:solidFill>
              <a:latin typeface="Francois One"/>
              <a:ea typeface="Francois One"/>
              <a:cs typeface="Francois One"/>
              <a:sym typeface="Francois One"/>
            </a:endParaRPr>
          </a:p>
        </p:txBody>
      </p:sp>
      <p:sp>
        <p:nvSpPr>
          <p:cNvPr id="771" name="Google Shape;771;p77"/>
          <p:cNvSpPr txBox="1"/>
          <p:nvPr>
            <p:ph idx="1" type="body"/>
          </p:nvPr>
        </p:nvSpPr>
        <p:spPr>
          <a:xfrm>
            <a:off x="399000" y="4387400"/>
            <a:ext cx="7464000" cy="7065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a:t>Notice how this sentence fragment is not anywhere to be found in the training data…</a:t>
            </a:r>
            <a:endParaRPr/>
          </a:p>
        </p:txBody>
      </p:sp>
      <p:sp>
        <p:nvSpPr>
          <p:cNvPr id="772" name="Google Shape;772;p77"/>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773" name="Google Shape;773;p77"/>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pSp>
        <p:nvGrpSpPr>
          <p:cNvPr id="774" name="Google Shape;774;p77"/>
          <p:cNvGrpSpPr/>
          <p:nvPr/>
        </p:nvGrpSpPr>
        <p:grpSpPr>
          <a:xfrm>
            <a:off x="719050" y="1148175"/>
            <a:ext cx="3613200" cy="3141650"/>
            <a:chOff x="2389975" y="1082950"/>
            <a:chExt cx="3613200" cy="3141650"/>
          </a:xfrm>
        </p:grpSpPr>
        <p:pic>
          <p:nvPicPr>
            <p:cNvPr id="775" name="Google Shape;775;p77"/>
            <p:cNvPicPr preferRelativeResize="0"/>
            <p:nvPr/>
          </p:nvPicPr>
          <p:blipFill>
            <a:blip r:embed="rId3">
              <a:alphaModFix/>
            </a:blip>
            <a:stretch>
              <a:fillRect/>
            </a:stretch>
          </p:blipFill>
          <p:spPr>
            <a:xfrm>
              <a:off x="2389975" y="1082950"/>
              <a:ext cx="3613200" cy="3141650"/>
            </a:xfrm>
            <a:prstGeom prst="rect">
              <a:avLst/>
            </a:prstGeom>
            <a:noFill/>
            <a:ln>
              <a:noFill/>
            </a:ln>
          </p:spPr>
        </p:pic>
        <p:sp>
          <p:nvSpPr>
            <p:cNvPr id="776" name="Google Shape;776;p77"/>
            <p:cNvSpPr/>
            <p:nvPr/>
          </p:nvSpPr>
          <p:spPr>
            <a:xfrm>
              <a:off x="2508800" y="3000350"/>
              <a:ext cx="1540200" cy="218100"/>
            </a:xfrm>
            <a:prstGeom prst="ellipse">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7" name="Google Shape;777;p77"/>
            <p:cNvSpPr/>
            <p:nvPr/>
          </p:nvSpPr>
          <p:spPr>
            <a:xfrm>
              <a:off x="3344075" y="2840450"/>
              <a:ext cx="378000" cy="159900"/>
            </a:xfrm>
            <a:prstGeom prst="ellipse">
              <a:avLst/>
            </a:prstGeom>
            <a:solidFill>
              <a:srgbClr val="CFE2F3"/>
            </a:solidFill>
            <a:ln cap="flat" cmpd="sng" w="9525">
              <a:solidFill>
                <a:srgbClr val="0000FF"/>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8" name="Google Shape;778;p77"/>
            <p:cNvSpPr/>
            <p:nvPr/>
          </p:nvSpPr>
          <p:spPr>
            <a:xfrm>
              <a:off x="4274000" y="3000350"/>
              <a:ext cx="1656600" cy="218100"/>
            </a:xfrm>
            <a:prstGeom prst="ellipse">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9" name="Google Shape;779;p77"/>
            <p:cNvSpPr/>
            <p:nvPr/>
          </p:nvSpPr>
          <p:spPr>
            <a:xfrm>
              <a:off x="4702425" y="2491800"/>
              <a:ext cx="378000" cy="159900"/>
            </a:xfrm>
            <a:prstGeom prst="ellipse">
              <a:avLst/>
            </a:prstGeom>
            <a:solidFill>
              <a:srgbClr val="CFE2F3"/>
            </a:solidFill>
            <a:ln cap="flat" cmpd="sng" w="9525">
              <a:solidFill>
                <a:srgbClr val="0000FF"/>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80" name="Google Shape;780;p77"/>
          <p:cNvSpPr txBox="1"/>
          <p:nvPr/>
        </p:nvSpPr>
        <p:spPr>
          <a:xfrm>
            <a:off x="4562850" y="1148175"/>
            <a:ext cx="4305900" cy="32016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Nunito"/>
                <a:ea typeface="Nunito"/>
                <a:cs typeface="Nunito"/>
                <a:sym typeface="Nunito"/>
              </a:rPr>
              <a:t>for real bro it was like so embarrassing</a:t>
            </a:r>
            <a:endParaRPr>
              <a:latin typeface="Nunito"/>
              <a:ea typeface="Nunito"/>
              <a:cs typeface="Nunito"/>
              <a:sym typeface="Nunito"/>
            </a:endParaRPr>
          </a:p>
          <a:p>
            <a:pPr indent="0" lvl="0" marL="0" rtl="0" algn="l">
              <a:spcBef>
                <a:spcPts val="0"/>
              </a:spcBef>
              <a:spcAft>
                <a:spcPts val="0"/>
              </a:spcAft>
              <a:buNone/>
            </a:pPr>
            <a:r>
              <a:t/>
            </a:r>
            <a:endParaRPr>
              <a:latin typeface="Nunito"/>
              <a:ea typeface="Nunito"/>
              <a:cs typeface="Nunito"/>
              <a:sym typeface="Nunito"/>
            </a:endParaRPr>
          </a:p>
          <a:p>
            <a:pPr indent="0" lvl="0" marL="0" rtl="0" algn="l">
              <a:spcBef>
                <a:spcPts val="0"/>
              </a:spcBef>
              <a:spcAft>
                <a:spcPts val="0"/>
              </a:spcAft>
              <a:buNone/>
            </a:pPr>
            <a:r>
              <a:rPr lang="en">
                <a:latin typeface="Nunito"/>
                <a:ea typeface="Nunito"/>
                <a:cs typeface="Nunito"/>
                <a:sym typeface="Nunito"/>
              </a:rPr>
              <a:t>he thought he ate that up for real</a:t>
            </a:r>
            <a:endParaRPr>
              <a:latin typeface="Nunito"/>
              <a:ea typeface="Nunito"/>
              <a:cs typeface="Nunito"/>
              <a:sym typeface="Nunito"/>
            </a:endParaRPr>
          </a:p>
          <a:p>
            <a:pPr indent="0" lvl="0" marL="0" rtl="0" algn="l">
              <a:spcBef>
                <a:spcPts val="0"/>
              </a:spcBef>
              <a:spcAft>
                <a:spcPts val="0"/>
              </a:spcAft>
              <a:buNone/>
            </a:pPr>
            <a:r>
              <a:t/>
            </a:r>
            <a:endParaRPr>
              <a:latin typeface="Nunito"/>
              <a:ea typeface="Nunito"/>
              <a:cs typeface="Nunito"/>
              <a:sym typeface="Nunito"/>
            </a:endParaRPr>
          </a:p>
          <a:p>
            <a:pPr indent="0" lvl="0" marL="0" rtl="0" algn="l">
              <a:spcBef>
                <a:spcPts val="0"/>
              </a:spcBef>
              <a:spcAft>
                <a:spcPts val="0"/>
              </a:spcAft>
              <a:buNone/>
            </a:pPr>
            <a:r>
              <a:rPr lang="en">
                <a:latin typeface="Nunito"/>
                <a:ea typeface="Nunito"/>
                <a:cs typeface="Nunito"/>
                <a:sym typeface="Nunito"/>
              </a:rPr>
              <a:t>for real bro like how do you recover</a:t>
            </a:r>
            <a:endParaRPr>
              <a:latin typeface="Nunito"/>
              <a:ea typeface="Nunito"/>
              <a:cs typeface="Nunito"/>
              <a:sym typeface="Nunito"/>
            </a:endParaRPr>
          </a:p>
          <a:p>
            <a:pPr indent="0" lvl="0" marL="0" rtl="0" algn="l">
              <a:spcBef>
                <a:spcPts val="0"/>
              </a:spcBef>
              <a:spcAft>
                <a:spcPts val="0"/>
              </a:spcAft>
              <a:buNone/>
            </a:pPr>
            <a:r>
              <a:t/>
            </a:r>
            <a:endParaRPr>
              <a:latin typeface="Nunito"/>
              <a:ea typeface="Nunito"/>
              <a:cs typeface="Nunito"/>
              <a:sym typeface="Nunito"/>
            </a:endParaRPr>
          </a:p>
          <a:p>
            <a:pPr indent="0" lvl="0" marL="0" rtl="0" algn="l">
              <a:spcBef>
                <a:spcPts val="0"/>
              </a:spcBef>
              <a:spcAft>
                <a:spcPts val="0"/>
              </a:spcAft>
              <a:buNone/>
            </a:pPr>
            <a:r>
              <a:rPr lang="en">
                <a:latin typeface="Nunito"/>
                <a:ea typeface="Nunito"/>
                <a:cs typeface="Nunito"/>
                <a:sym typeface="Nunito"/>
              </a:rPr>
              <a:t>no like actually for reals</a:t>
            </a:r>
            <a:endParaRPr>
              <a:latin typeface="Nunito"/>
              <a:ea typeface="Nunito"/>
              <a:cs typeface="Nunito"/>
              <a:sym typeface="Nunito"/>
            </a:endParaRPr>
          </a:p>
          <a:p>
            <a:pPr indent="0" lvl="0" marL="0" rtl="0" algn="l">
              <a:spcBef>
                <a:spcPts val="0"/>
              </a:spcBef>
              <a:spcAft>
                <a:spcPts val="0"/>
              </a:spcAft>
              <a:buNone/>
            </a:pPr>
            <a:r>
              <a:t/>
            </a:r>
            <a:endParaRPr>
              <a:latin typeface="Nunito"/>
              <a:ea typeface="Nunito"/>
              <a:cs typeface="Nunito"/>
              <a:sym typeface="Nunito"/>
            </a:endParaRPr>
          </a:p>
          <a:p>
            <a:pPr indent="0" lvl="0" marL="0" rtl="0" algn="l">
              <a:spcBef>
                <a:spcPts val="0"/>
              </a:spcBef>
              <a:spcAft>
                <a:spcPts val="0"/>
              </a:spcAft>
              <a:buNone/>
            </a:pPr>
            <a:r>
              <a:rPr lang="en">
                <a:latin typeface="Nunito"/>
                <a:ea typeface="Nunito"/>
                <a:cs typeface="Nunito"/>
                <a:sym typeface="Nunito"/>
              </a:rPr>
              <a:t>he really thought he wasnt gonna die doing that like be for real</a:t>
            </a:r>
            <a:endParaRPr>
              <a:latin typeface="Nunito"/>
              <a:ea typeface="Nunito"/>
              <a:cs typeface="Nunito"/>
              <a:sym typeface="Nunito"/>
            </a:endParaRPr>
          </a:p>
          <a:p>
            <a:pPr indent="0" lvl="0" marL="0" rtl="0" algn="l">
              <a:spcBef>
                <a:spcPts val="0"/>
              </a:spcBef>
              <a:spcAft>
                <a:spcPts val="0"/>
              </a:spcAft>
              <a:buNone/>
            </a:pPr>
            <a:r>
              <a:t/>
            </a:r>
            <a:endParaRPr>
              <a:latin typeface="Nunito"/>
              <a:ea typeface="Nunito"/>
              <a:cs typeface="Nunito"/>
              <a:sym typeface="Nunito"/>
            </a:endParaRPr>
          </a:p>
          <a:p>
            <a:pPr indent="0" lvl="0" marL="0" rtl="0" algn="l">
              <a:spcBef>
                <a:spcPts val="0"/>
              </a:spcBef>
              <a:spcAft>
                <a:spcPts val="0"/>
              </a:spcAft>
              <a:buNone/>
            </a:pPr>
            <a:r>
              <a:rPr lang="en">
                <a:latin typeface="Nunito"/>
                <a:ea typeface="Nunito"/>
                <a:cs typeface="Nunito"/>
                <a:sym typeface="Nunito"/>
              </a:rPr>
              <a:t>like bro he actually thought I was gonna go through with it like be for real</a:t>
            </a:r>
            <a:endParaRPr>
              <a:latin typeface="Nunito"/>
              <a:ea typeface="Nunito"/>
              <a:cs typeface="Nunito"/>
              <a:sym typeface="Nunito"/>
            </a:endParaRPr>
          </a:p>
          <a:p>
            <a:pPr indent="0" lvl="0" marL="0" rtl="0" algn="l">
              <a:spcBef>
                <a:spcPts val="0"/>
              </a:spcBef>
              <a:spcAft>
                <a:spcPts val="0"/>
              </a:spcAft>
              <a:buNone/>
            </a:pPr>
            <a:r>
              <a:t/>
            </a:r>
            <a:endParaRPr>
              <a:latin typeface="Roboto"/>
              <a:ea typeface="Roboto"/>
              <a:cs typeface="Roboto"/>
              <a:sym typeface="Roboto"/>
            </a:endParaRPr>
          </a:p>
        </p:txBody>
      </p:sp>
      <p:sp>
        <p:nvSpPr>
          <p:cNvPr id="781" name="Google Shape;781;p77"/>
          <p:cNvSpPr txBox="1"/>
          <p:nvPr/>
        </p:nvSpPr>
        <p:spPr>
          <a:xfrm>
            <a:off x="1695200" y="2738000"/>
            <a:ext cx="2688600" cy="615600"/>
          </a:xfrm>
          <a:prstGeom prst="rect">
            <a:avLst/>
          </a:prstGeom>
          <a:solidFill>
            <a:srgbClr val="FFD966"/>
          </a:solidFill>
          <a:ln cap="flat" cmpd="sng" w="9525">
            <a:solidFill>
              <a:srgbClr val="783F04"/>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a:latin typeface="Inter"/>
                <a:ea typeface="Inter"/>
                <a:cs typeface="Inter"/>
                <a:sym typeface="Inter"/>
              </a:rPr>
              <a:t>Final sentence fragment:</a:t>
            </a:r>
            <a:endParaRPr>
              <a:latin typeface="Inter"/>
              <a:ea typeface="Inter"/>
              <a:cs typeface="Inter"/>
              <a:sym typeface="Inter"/>
            </a:endParaRPr>
          </a:p>
          <a:p>
            <a:pPr indent="0" lvl="0" marL="0" rtl="0" algn="ctr">
              <a:spcBef>
                <a:spcPts val="0"/>
              </a:spcBef>
              <a:spcAft>
                <a:spcPts val="0"/>
              </a:spcAft>
              <a:buNone/>
            </a:pPr>
            <a:r>
              <a:rPr lang="en">
                <a:latin typeface="Inter"/>
                <a:ea typeface="Inter"/>
                <a:cs typeface="Inter"/>
                <a:sym typeface="Inter"/>
              </a:rPr>
              <a:t>“bro like be for reals”</a:t>
            </a:r>
            <a:endParaRPr>
              <a:latin typeface="Inter"/>
              <a:ea typeface="Inter"/>
              <a:cs typeface="Inter"/>
              <a:sym typeface="Inter"/>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5" name="Shape 785"/>
        <p:cNvGrpSpPr/>
        <p:nvPr/>
      </p:nvGrpSpPr>
      <p:grpSpPr>
        <a:xfrm>
          <a:off x="0" y="0"/>
          <a:ext cx="0" cy="0"/>
          <a:chOff x="0" y="0"/>
          <a:chExt cx="0" cy="0"/>
        </a:xfrm>
      </p:grpSpPr>
      <p:sp>
        <p:nvSpPr>
          <p:cNvPr id="786" name="Google Shape;786;p78"/>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Text Prediction on your phones!</a:t>
            </a:r>
            <a:endParaRPr>
              <a:solidFill>
                <a:srgbClr val="25326F"/>
              </a:solidFill>
              <a:latin typeface="Francois One"/>
              <a:ea typeface="Francois One"/>
              <a:cs typeface="Francois One"/>
              <a:sym typeface="Francois One"/>
            </a:endParaRPr>
          </a:p>
        </p:txBody>
      </p:sp>
      <p:sp>
        <p:nvSpPr>
          <p:cNvPr id="787" name="Google Shape;787;p78"/>
          <p:cNvSpPr txBox="1"/>
          <p:nvPr>
            <p:ph idx="1" type="body"/>
          </p:nvPr>
        </p:nvSpPr>
        <p:spPr>
          <a:xfrm>
            <a:off x="399000" y="4387400"/>
            <a:ext cx="7464000" cy="7065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a:t>Notice how this sentence fragment is </a:t>
            </a:r>
            <a:r>
              <a:rPr lang="en">
                <a:highlight>
                  <a:srgbClr val="00FF00"/>
                </a:highlight>
              </a:rPr>
              <a:t>not anywhere to be found</a:t>
            </a:r>
            <a:r>
              <a:rPr lang="en"/>
              <a:t> in the </a:t>
            </a:r>
            <a:r>
              <a:rPr lang="en">
                <a:solidFill>
                  <a:schemeClr val="lt1"/>
                </a:solidFill>
                <a:highlight>
                  <a:srgbClr val="30DDAE"/>
                </a:highlight>
              </a:rPr>
              <a:t>training data</a:t>
            </a:r>
            <a:r>
              <a:rPr lang="en"/>
              <a:t>…</a:t>
            </a:r>
            <a:endParaRPr/>
          </a:p>
        </p:txBody>
      </p:sp>
      <p:sp>
        <p:nvSpPr>
          <p:cNvPr id="788" name="Google Shape;788;p78"/>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789" name="Google Shape;789;p78"/>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pSp>
        <p:nvGrpSpPr>
          <p:cNvPr id="790" name="Google Shape;790;p78"/>
          <p:cNvGrpSpPr/>
          <p:nvPr/>
        </p:nvGrpSpPr>
        <p:grpSpPr>
          <a:xfrm>
            <a:off x="719050" y="1148175"/>
            <a:ext cx="3613200" cy="3141650"/>
            <a:chOff x="2389975" y="1082950"/>
            <a:chExt cx="3613200" cy="3141650"/>
          </a:xfrm>
        </p:grpSpPr>
        <p:pic>
          <p:nvPicPr>
            <p:cNvPr id="791" name="Google Shape;791;p78"/>
            <p:cNvPicPr preferRelativeResize="0"/>
            <p:nvPr/>
          </p:nvPicPr>
          <p:blipFill>
            <a:blip r:embed="rId3">
              <a:alphaModFix/>
            </a:blip>
            <a:stretch>
              <a:fillRect/>
            </a:stretch>
          </p:blipFill>
          <p:spPr>
            <a:xfrm>
              <a:off x="2389975" y="1082950"/>
              <a:ext cx="3613200" cy="3141650"/>
            </a:xfrm>
            <a:prstGeom prst="rect">
              <a:avLst/>
            </a:prstGeom>
            <a:noFill/>
            <a:ln>
              <a:noFill/>
            </a:ln>
          </p:spPr>
        </p:pic>
        <p:sp>
          <p:nvSpPr>
            <p:cNvPr id="792" name="Google Shape;792;p78"/>
            <p:cNvSpPr/>
            <p:nvPr/>
          </p:nvSpPr>
          <p:spPr>
            <a:xfrm>
              <a:off x="2508800" y="3000350"/>
              <a:ext cx="1540200" cy="218100"/>
            </a:xfrm>
            <a:prstGeom prst="ellipse">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 name="Google Shape;793;p78"/>
            <p:cNvSpPr/>
            <p:nvPr/>
          </p:nvSpPr>
          <p:spPr>
            <a:xfrm>
              <a:off x="3344075" y="2840450"/>
              <a:ext cx="378000" cy="159900"/>
            </a:xfrm>
            <a:prstGeom prst="ellipse">
              <a:avLst/>
            </a:prstGeom>
            <a:solidFill>
              <a:srgbClr val="CFE2F3"/>
            </a:solidFill>
            <a:ln cap="flat" cmpd="sng" w="9525">
              <a:solidFill>
                <a:srgbClr val="0000FF"/>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 name="Google Shape;794;p78"/>
            <p:cNvSpPr/>
            <p:nvPr/>
          </p:nvSpPr>
          <p:spPr>
            <a:xfrm>
              <a:off x="4274000" y="3000350"/>
              <a:ext cx="1656600" cy="218100"/>
            </a:xfrm>
            <a:prstGeom prst="ellipse">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 name="Google Shape;795;p78"/>
            <p:cNvSpPr/>
            <p:nvPr/>
          </p:nvSpPr>
          <p:spPr>
            <a:xfrm>
              <a:off x="4702425" y="2491800"/>
              <a:ext cx="378000" cy="159900"/>
            </a:xfrm>
            <a:prstGeom prst="ellipse">
              <a:avLst/>
            </a:prstGeom>
            <a:solidFill>
              <a:srgbClr val="CFE2F3"/>
            </a:solidFill>
            <a:ln cap="flat" cmpd="sng" w="9525">
              <a:solidFill>
                <a:srgbClr val="0000FF"/>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96" name="Google Shape;796;p78"/>
          <p:cNvSpPr txBox="1"/>
          <p:nvPr/>
        </p:nvSpPr>
        <p:spPr>
          <a:xfrm>
            <a:off x="4562850" y="1148175"/>
            <a:ext cx="4305900" cy="32016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Nunito"/>
                <a:ea typeface="Nunito"/>
                <a:cs typeface="Nunito"/>
                <a:sym typeface="Nunito"/>
              </a:rPr>
              <a:t>for real bro it was like so embarrassing</a:t>
            </a:r>
            <a:endParaRPr>
              <a:latin typeface="Nunito"/>
              <a:ea typeface="Nunito"/>
              <a:cs typeface="Nunito"/>
              <a:sym typeface="Nunito"/>
            </a:endParaRPr>
          </a:p>
          <a:p>
            <a:pPr indent="0" lvl="0" marL="0" rtl="0" algn="l">
              <a:spcBef>
                <a:spcPts val="0"/>
              </a:spcBef>
              <a:spcAft>
                <a:spcPts val="0"/>
              </a:spcAft>
              <a:buNone/>
            </a:pPr>
            <a:r>
              <a:t/>
            </a:r>
            <a:endParaRPr>
              <a:latin typeface="Nunito"/>
              <a:ea typeface="Nunito"/>
              <a:cs typeface="Nunito"/>
              <a:sym typeface="Nunito"/>
            </a:endParaRPr>
          </a:p>
          <a:p>
            <a:pPr indent="0" lvl="0" marL="0" rtl="0" algn="l">
              <a:spcBef>
                <a:spcPts val="0"/>
              </a:spcBef>
              <a:spcAft>
                <a:spcPts val="0"/>
              </a:spcAft>
              <a:buNone/>
            </a:pPr>
            <a:r>
              <a:rPr lang="en">
                <a:latin typeface="Nunito"/>
                <a:ea typeface="Nunito"/>
                <a:cs typeface="Nunito"/>
                <a:sym typeface="Nunito"/>
              </a:rPr>
              <a:t>he thought he ate that up for real</a:t>
            </a:r>
            <a:endParaRPr>
              <a:latin typeface="Nunito"/>
              <a:ea typeface="Nunito"/>
              <a:cs typeface="Nunito"/>
              <a:sym typeface="Nunito"/>
            </a:endParaRPr>
          </a:p>
          <a:p>
            <a:pPr indent="0" lvl="0" marL="0" rtl="0" algn="l">
              <a:spcBef>
                <a:spcPts val="0"/>
              </a:spcBef>
              <a:spcAft>
                <a:spcPts val="0"/>
              </a:spcAft>
              <a:buNone/>
            </a:pPr>
            <a:r>
              <a:t/>
            </a:r>
            <a:endParaRPr>
              <a:latin typeface="Nunito"/>
              <a:ea typeface="Nunito"/>
              <a:cs typeface="Nunito"/>
              <a:sym typeface="Nunito"/>
            </a:endParaRPr>
          </a:p>
          <a:p>
            <a:pPr indent="0" lvl="0" marL="0" rtl="0" algn="l">
              <a:spcBef>
                <a:spcPts val="0"/>
              </a:spcBef>
              <a:spcAft>
                <a:spcPts val="0"/>
              </a:spcAft>
              <a:buNone/>
            </a:pPr>
            <a:r>
              <a:rPr lang="en">
                <a:latin typeface="Nunito"/>
                <a:ea typeface="Nunito"/>
                <a:cs typeface="Nunito"/>
                <a:sym typeface="Nunito"/>
              </a:rPr>
              <a:t>for real bro like how do you recover</a:t>
            </a:r>
            <a:endParaRPr>
              <a:latin typeface="Nunito"/>
              <a:ea typeface="Nunito"/>
              <a:cs typeface="Nunito"/>
              <a:sym typeface="Nunito"/>
            </a:endParaRPr>
          </a:p>
          <a:p>
            <a:pPr indent="0" lvl="0" marL="0" rtl="0" algn="l">
              <a:spcBef>
                <a:spcPts val="0"/>
              </a:spcBef>
              <a:spcAft>
                <a:spcPts val="0"/>
              </a:spcAft>
              <a:buNone/>
            </a:pPr>
            <a:r>
              <a:t/>
            </a:r>
            <a:endParaRPr>
              <a:latin typeface="Nunito"/>
              <a:ea typeface="Nunito"/>
              <a:cs typeface="Nunito"/>
              <a:sym typeface="Nunito"/>
            </a:endParaRPr>
          </a:p>
          <a:p>
            <a:pPr indent="0" lvl="0" marL="0" rtl="0" algn="l">
              <a:spcBef>
                <a:spcPts val="0"/>
              </a:spcBef>
              <a:spcAft>
                <a:spcPts val="0"/>
              </a:spcAft>
              <a:buNone/>
            </a:pPr>
            <a:r>
              <a:rPr lang="en">
                <a:latin typeface="Nunito"/>
                <a:ea typeface="Nunito"/>
                <a:cs typeface="Nunito"/>
                <a:sym typeface="Nunito"/>
              </a:rPr>
              <a:t>no like actually for reals</a:t>
            </a:r>
            <a:endParaRPr>
              <a:latin typeface="Nunito"/>
              <a:ea typeface="Nunito"/>
              <a:cs typeface="Nunito"/>
              <a:sym typeface="Nunito"/>
            </a:endParaRPr>
          </a:p>
          <a:p>
            <a:pPr indent="0" lvl="0" marL="0" rtl="0" algn="l">
              <a:spcBef>
                <a:spcPts val="0"/>
              </a:spcBef>
              <a:spcAft>
                <a:spcPts val="0"/>
              </a:spcAft>
              <a:buNone/>
            </a:pPr>
            <a:r>
              <a:t/>
            </a:r>
            <a:endParaRPr>
              <a:latin typeface="Nunito"/>
              <a:ea typeface="Nunito"/>
              <a:cs typeface="Nunito"/>
              <a:sym typeface="Nunito"/>
            </a:endParaRPr>
          </a:p>
          <a:p>
            <a:pPr indent="0" lvl="0" marL="0" rtl="0" algn="l">
              <a:spcBef>
                <a:spcPts val="0"/>
              </a:spcBef>
              <a:spcAft>
                <a:spcPts val="0"/>
              </a:spcAft>
              <a:buNone/>
            </a:pPr>
            <a:r>
              <a:rPr lang="en">
                <a:latin typeface="Nunito"/>
                <a:ea typeface="Nunito"/>
                <a:cs typeface="Nunito"/>
                <a:sym typeface="Nunito"/>
              </a:rPr>
              <a:t>he really thought he wasnt gonna die doing that like be for real</a:t>
            </a:r>
            <a:endParaRPr>
              <a:latin typeface="Nunito"/>
              <a:ea typeface="Nunito"/>
              <a:cs typeface="Nunito"/>
              <a:sym typeface="Nunito"/>
            </a:endParaRPr>
          </a:p>
          <a:p>
            <a:pPr indent="0" lvl="0" marL="0" rtl="0" algn="l">
              <a:spcBef>
                <a:spcPts val="0"/>
              </a:spcBef>
              <a:spcAft>
                <a:spcPts val="0"/>
              </a:spcAft>
              <a:buNone/>
            </a:pPr>
            <a:r>
              <a:t/>
            </a:r>
            <a:endParaRPr>
              <a:latin typeface="Nunito"/>
              <a:ea typeface="Nunito"/>
              <a:cs typeface="Nunito"/>
              <a:sym typeface="Nunito"/>
            </a:endParaRPr>
          </a:p>
          <a:p>
            <a:pPr indent="0" lvl="0" marL="0" rtl="0" algn="l">
              <a:spcBef>
                <a:spcPts val="0"/>
              </a:spcBef>
              <a:spcAft>
                <a:spcPts val="0"/>
              </a:spcAft>
              <a:buNone/>
            </a:pPr>
            <a:r>
              <a:rPr lang="en">
                <a:latin typeface="Nunito"/>
                <a:ea typeface="Nunito"/>
                <a:cs typeface="Nunito"/>
                <a:sym typeface="Nunito"/>
              </a:rPr>
              <a:t>like bro he actually thought I was gonna go through with it like be for real</a:t>
            </a:r>
            <a:endParaRPr>
              <a:latin typeface="Nunito"/>
              <a:ea typeface="Nunito"/>
              <a:cs typeface="Nunito"/>
              <a:sym typeface="Nunito"/>
            </a:endParaRPr>
          </a:p>
          <a:p>
            <a:pPr indent="0" lvl="0" marL="0" rtl="0" algn="l">
              <a:spcBef>
                <a:spcPts val="0"/>
              </a:spcBef>
              <a:spcAft>
                <a:spcPts val="0"/>
              </a:spcAft>
              <a:buNone/>
            </a:pPr>
            <a:r>
              <a:t/>
            </a:r>
            <a:endParaRPr>
              <a:latin typeface="Nunito"/>
              <a:ea typeface="Nunito"/>
              <a:cs typeface="Nunito"/>
              <a:sym typeface="Nunito"/>
            </a:endParaRPr>
          </a:p>
        </p:txBody>
      </p:sp>
      <p:sp>
        <p:nvSpPr>
          <p:cNvPr id="797" name="Google Shape;797;p78"/>
          <p:cNvSpPr txBox="1"/>
          <p:nvPr/>
        </p:nvSpPr>
        <p:spPr>
          <a:xfrm>
            <a:off x="1695200" y="2738000"/>
            <a:ext cx="2688600" cy="615600"/>
          </a:xfrm>
          <a:prstGeom prst="rect">
            <a:avLst/>
          </a:prstGeom>
          <a:solidFill>
            <a:srgbClr val="FFD966"/>
          </a:solidFill>
          <a:ln cap="flat" cmpd="sng" w="9525">
            <a:solidFill>
              <a:srgbClr val="783F04"/>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a:latin typeface="Inter"/>
                <a:ea typeface="Inter"/>
                <a:cs typeface="Inter"/>
                <a:sym typeface="Inter"/>
              </a:rPr>
              <a:t>Final sentence fragment:</a:t>
            </a:r>
            <a:endParaRPr>
              <a:latin typeface="Inter"/>
              <a:ea typeface="Inter"/>
              <a:cs typeface="Inter"/>
              <a:sym typeface="Inter"/>
            </a:endParaRPr>
          </a:p>
          <a:p>
            <a:pPr indent="0" lvl="0" marL="0" rtl="0" algn="ctr">
              <a:spcBef>
                <a:spcPts val="0"/>
              </a:spcBef>
              <a:spcAft>
                <a:spcPts val="0"/>
              </a:spcAft>
              <a:buNone/>
            </a:pPr>
            <a:r>
              <a:rPr lang="en">
                <a:highlight>
                  <a:srgbClr val="00FF00"/>
                </a:highlight>
                <a:latin typeface="Inter"/>
                <a:ea typeface="Inter"/>
                <a:cs typeface="Inter"/>
                <a:sym typeface="Inter"/>
              </a:rPr>
              <a:t>“bro like be for reals”</a:t>
            </a:r>
            <a:endParaRPr>
              <a:highlight>
                <a:srgbClr val="00FF00"/>
              </a:highlight>
              <a:latin typeface="Inter"/>
              <a:ea typeface="Inter"/>
              <a:cs typeface="Inter"/>
              <a:sym typeface="Inter"/>
            </a:endParaRPr>
          </a:p>
        </p:txBody>
      </p:sp>
      <p:sp>
        <p:nvSpPr>
          <p:cNvPr id="798" name="Google Shape;798;p78"/>
          <p:cNvSpPr/>
          <p:nvPr/>
        </p:nvSpPr>
        <p:spPr>
          <a:xfrm>
            <a:off x="4188375" y="884375"/>
            <a:ext cx="4775400" cy="3558600"/>
          </a:xfrm>
          <a:prstGeom prst="ellipse">
            <a:avLst/>
          </a:prstGeom>
          <a:noFill/>
          <a:ln cap="flat" cmpd="sng" w="19050">
            <a:solidFill>
              <a:srgbClr val="30DDA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799" name="Google Shape;799;p78"/>
          <p:cNvCxnSpPr/>
          <p:nvPr/>
        </p:nvCxnSpPr>
        <p:spPr>
          <a:xfrm flipH="1" rot="10800000">
            <a:off x="1768750" y="3495125"/>
            <a:ext cx="2631900" cy="1301700"/>
          </a:xfrm>
          <a:prstGeom prst="straightConnector1">
            <a:avLst/>
          </a:prstGeom>
          <a:noFill/>
          <a:ln cap="flat" cmpd="sng" w="19050">
            <a:solidFill>
              <a:srgbClr val="30DDAE"/>
            </a:solidFill>
            <a:prstDash val="solid"/>
            <a:round/>
            <a:headEnd len="med" w="med" type="none"/>
            <a:tailEnd len="med" w="med" type="triangle"/>
          </a:ln>
        </p:spPr>
      </p:cxn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3" name="Shape 803"/>
        <p:cNvGrpSpPr/>
        <p:nvPr/>
      </p:nvGrpSpPr>
      <p:grpSpPr>
        <a:xfrm>
          <a:off x="0" y="0"/>
          <a:ext cx="0" cy="0"/>
          <a:chOff x="0" y="0"/>
          <a:chExt cx="0" cy="0"/>
        </a:xfrm>
      </p:grpSpPr>
      <p:sp>
        <p:nvSpPr>
          <p:cNvPr id="804" name="Google Shape;804;p79"/>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Text Prediction on your phones!</a:t>
            </a:r>
            <a:endParaRPr>
              <a:solidFill>
                <a:srgbClr val="25326F"/>
              </a:solidFill>
              <a:latin typeface="Francois One"/>
              <a:ea typeface="Francois One"/>
              <a:cs typeface="Francois One"/>
              <a:sym typeface="Francois One"/>
            </a:endParaRPr>
          </a:p>
        </p:txBody>
      </p:sp>
      <p:sp>
        <p:nvSpPr>
          <p:cNvPr id="805" name="Google Shape;805;p79"/>
          <p:cNvSpPr txBox="1"/>
          <p:nvPr>
            <p:ph idx="1" type="body"/>
          </p:nvPr>
        </p:nvSpPr>
        <p:spPr>
          <a:xfrm>
            <a:off x="399000" y="4387400"/>
            <a:ext cx="7464000" cy="7065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a:t>It’s </a:t>
            </a:r>
            <a:r>
              <a:rPr b="1" lang="en"/>
              <a:t>new</a:t>
            </a:r>
            <a:r>
              <a:rPr lang="en"/>
              <a:t>! But generated “</a:t>
            </a:r>
            <a:r>
              <a:rPr lang="en">
                <a:highlight>
                  <a:srgbClr val="00FF00"/>
                </a:highlight>
              </a:rPr>
              <a:t>in the style of</a:t>
            </a:r>
            <a:r>
              <a:rPr lang="en"/>
              <a:t>” the training data.</a:t>
            </a:r>
            <a:endParaRPr/>
          </a:p>
        </p:txBody>
      </p:sp>
      <p:sp>
        <p:nvSpPr>
          <p:cNvPr id="806" name="Google Shape;806;p79"/>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807" name="Google Shape;807;p79"/>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pSp>
        <p:nvGrpSpPr>
          <p:cNvPr id="808" name="Google Shape;808;p79"/>
          <p:cNvGrpSpPr/>
          <p:nvPr/>
        </p:nvGrpSpPr>
        <p:grpSpPr>
          <a:xfrm>
            <a:off x="719050" y="1148175"/>
            <a:ext cx="3613200" cy="3141650"/>
            <a:chOff x="2389975" y="1082950"/>
            <a:chExt cx="3613200" cy="3141650"/>
          </a:xfrm>
        </p:grpSpPr>
        <p:pic>
          <p:nvPicPr>
            <p:cNvPr id="809" name="Google Shape;809;p79"/>
            <p:cNvPicPr preferRelativeResize="0"/>
            <p:nvPr/>
          </p:nvPicPr>
          <p:blipFill>
            <a:blip r:embed="rId3">
              <a:alphaModFix/>
            </a:blip>
            <a:stretch>
              <a:fillRect/>
            </a:stretch>
          </p:blipFill>
          <p:spPr>
            <a:xfrm>
              <a:off x="2389975" y="1082950"/>
              <a:ext cx="3613200" cy="3141650"/>
            </a:xfrm>
            <a:prstGeom prst="rect">
              <a:avLst/>
            </a:prstGeom>
            <a:noFill/>
            <a:ln>
              <a:noFill/>
            </a:ln>
          </p:spPr>
        </p:pic>
        <p:sp>
          <p:nvSpPr>
            <p:cNvPr id="810" name="Google Shape;810;p79"/>
            <p:cNvSpPr/>
            <p:nvPr/>
          </p:nvSpPr>
          <p:spPr>
            <a:xfrm>
              <a:off x="2508800" y="3000350"/>
              <a:ext cx="1540200" cy="218100"/>
            </a:xfrm>
            <a:prstGeom prst="ellipse">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1" name="Google Shape;811;p79"/>
            <p:cNvSpPr/>
            <p:nvPr/>
          </p:nvSpPr>
          <p:spPr>
            <a:xfrm>
              <a:off x="3344075" y="2840450"/>
              <a:ext cx="378000" cy="159900"/>
            </a:xfrm>
            <a:prstGeom prst="ellipse">
              <a:avLst/>
            </a:prstGeom>
            <a:solidFill>
              <a:srgbClr val="CFE2F3"/>
            </a:solidFill>
            <a:ln cap="flat" cmpd="sng" w="9525">
              <a:solidFill>
                <a:srgbClr val="0000FF"/>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2" name="Google Shape;812;p79"/>
            <p:cNvSpPr/>
            <p:nvPr/>
          </p:nvSpPr>
          <p:spPr>
            <a:xfrm>
              <a:off x="4274000" y="3000350"/>
              <a:ext cx="1656600" cy="218100"/>
            </a:xfrm>
            <a:prstGeom prst="ellipse">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 name="Google Shape;813;p79"/>
            <p:cNvSpPr/>
            <p:nvPr/>
          </p:nvSpPr>
          <p:spPr>
            <a:xfrm>
              <a:off x="4702425" y="2491800"/>
              <a:ext cx="378000" cy="159900"/>
            </a:xfrm>
            <a:prstGeom prst="ellipse">
              <a:avLst/>
            </a:prstGeom>
            <a:solidFill>
              <a:srgbClr val="CFE2F3"/>
            </a:solidFill>
            <a:ln cap="flat" cmpd="sng" w="9525">
              <a:solidFill>
                <a:srgbClr val="0000FF"/>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14" name="Google Shape;814;p79"/>
          <p:cNvSpPr txBox="1"/>
          <p:nvPr/>
        </p:nvSpPr>
        <p:spPr>
          <a:xfrm>
            <a:off x="4562850" y="1148175"/>
            <a:ext cx="4305900" cy="32016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Nunito"/>
                <a:ea typeface="Nunito"/>
                <a:cs typeface="Nunito"/>
                <a:sym typeface="Nunito"/>
              </a:rPr>
              <a:t>for real bro it was like so embarrassing</a:t>
            </a:r>
            <a:endParaRPr>
              <a:latin typeface="Nunito"/>
              <a:ea typeface="Nunito"/>
              <a:cs typeface="Nunito"/>
              <a:sym typeface="Nunito"/>
            </a:endParaRPr>
          </a:p>
          <a:p>
            <a:pPr indent="0" lvl="0" marL="0" rtl="0" algn="l">
              <a:spcBef>
                <a:spcPts val="0"/>
              </a:spcBef>
              <a:spcAft>
                <a:spcPts val="0"/>
              </a:spcAft>
              <a:buNone/>
            </a:pPr>
            <a:r>
              <a:t/>
            </a:r>
            <a:endParaRPr>
              <a:latin typeface="Nunito"/>
              <a:ea typeface="Nunito"/>
              <a:cs typeface="Nunito"/>
              <a:sym typeface="Nunito"/>
            </a:endParaRPr>
          </a:p>
          <a:p>
            <a:pPr indent="0" lvl="0" marL="0" rtl="0" algn="l">
              <a:spcBef>
                <a:spcPts val="0"/>
              </a:spcBef>
              <a:spcAft>
                <a:spcPts val="0"/>
              </a:spcAft>
              <a:buNone/>
            </a:pPr>
            <a:r>
              <a:rPr lang="en">
                <a:latin typeface="Nunito"/>
                <a:ea typeface="Nunito"/>
                <a:cs typeface="Nunito"/>
                <a:sym typeface="Nunito"/>
              </a:rPr>
              <a:t>he thought he ate that up for real</a:t>
            </a:r>
            <a:endParaRPr>
              <a:latin typeface="Nunito"/>
              <a:ea typeface="Nunito"/>
              <a:cs typeface="Nunito"/>
              <a:sym typeface="Nunito"/>
            </a:endParaRPr>
          </a:p>
          <a:p>
            <a:pPr indent="0" lvl="0" marL="0" rtl="0" algn="l">
              <a:spcBef>
                <a:spcPts val="0"/>
              </a:spcBef>
              <a:spcAft>
                <a:spcPts val="0"/>
              </a:spcAft>
              <a:buNone/>
            </a:pPr>
            <a:r>
              <a:t/>
            </a:r>
            <a:endParaRPr>
              <a:latin typeface="Nunito"/>
              <a:ea typeface="Nunito"/>
              <a:cs typeface="Nunito"/>
              <a:sym typeface="Nunito"/>
            </a:endParaRPr>
          </a:p>
          <a:p>
            <a:pPr indent="0" lvl="0" marL="0" rtl="0" algn="l">
              <a:spcBef>
                <a:spcPts val="0"/>
              </a:spcBef>
              <a:spcAft>
                <a:spcPts val="0"/>
              </a:spcAft>
              <a:buNone/>
            </a:pPr>
            <a:r>
              <a:rPr lang="en">
                <a:latin typeface="Nunito"/>
                <a:ea typeface="Nunito"/>
                <a:cs typeface="Nunito"/>
                <a:sym typeface="Nunito"/>
              </a:rPr>
              <a:t>for real bro like how do you recover</a:t>
            </a:r>
            <a:endParaRPr>
              <a:latin typeface="Nunito"/>
              <a:ea typeface="Nunito"/>
              <a:cs typeface="Nunito"/>
              <a:sym typeface="Nunito"/>
            </a:endParaRPr>
          </a:p>
          <a:p>
            <a:pPr indent="0" lvl="0" marL="0" rtl="0" algn="l">
              <a:spcBef>
                <a:spcPts val="0"/>
              </a:spcBef>
              <a:spcAft>
                <a:spcPts val="0"/>
              </a:spcAft>
              <a:buNone/>
            </a:pPr>
            <a:r>
              <a:t/>
            </a:r>
            <a:endParaRPr>
              <a:latin typeface="Nunito"/>
              <a:ea typeface="Nunito"/>
              <a:cs typeface="Nunito"/>
              <a:sym typeface="Nunito"/>
            </a:endParaRPr>
          </a:p>
          <a:p>
            <a:pPr indent="0" lvl="0" marL="0" rtl="0" algn="l">
              <a:spcBef>
                <a:spcPts val="0"/>
              </a:spcBef>
              <a:spcAft>
                <a:spcPts val="0"/>
              </a:spcAft>
              <a:buNone/>
            </a:pPr>
            <a:r>
              <a:rPr lang="en">
                <a:latin typeface="Nunito"/>
                <a:ea typeface="Nunito"/>
                <a:cs typeface="Nunito"/>
                <a:sym typeface="Nunito"/>
              </a:rPr>
              <a:t>no like actually for reals</a:t>
            </a:r>
            <a:endParaRPr>
              <a:latin typeface="Nunito"/>
              <a:ea typeface="Nunito"/>
              <a:cs typeface="Nunito"/>
              <a:sym typeface="Nunito"/>
            </a:endParaRPr>
          </a:p>
          <a:p>
            <a:pPr indent="0" lvl="0" marL="0" rtl="0" algn="l">
              <a:spcBef>
                <a:spcPts val="0"/>
              </a:spcBef>
              <a:spcAft>
                <a:spcPts val="0"/>
              </a:spcAft>
              <a:buNone/>
            </a:pPr>
            <a:r>
              <a:t/>
            </a:r>
            <a:endParaRPr>
              <a:latin typeface="Nunito"/>
              <a:ea typeface="Nunito"/>
              <a:cs typeface="Nunito"/>
              <a:sym typeface="Nunito"/>
            </a:endParaRPr>
          </a:p>
          <a:p>
            <a:pPr indent="0" lvl="0" marL="0" rtl="0" algn="l">
              <a:spcBef>
                <a:spcPts val="0"/>
              </a:spcBef>
              <a:spcAft>
                <a:spcPts val="0"/>
              </a:spcAft>
              <a:buNone/>
            </a:pPr>
            <a:r>
              <a:rPr lang="en">
                <a:latin typeface="Nunito"/>
                <a:ea typeface="Nunito"/>
                <a:cs typeface="Nunito"/>
                <a:sym typeface="Nunito"/>
              </a:rPr>
              <a:t>he really thought he wasnt gonna die doing that like be for real</a:t>
            </a:r>
            <a:endParaRPr>
              <a:latin typeface="Nunito"/>
              <a:ea typeface="Nunito"/>
              <a:cs typeface="Nunito"/>
              <a:sym typeface="Nunito"/>
            </a:endParaRPr>
          </a:p>
          <a:p>
            <a:pPr indent="0" lvl="0" marL="0" rtl="0" algn="l">
              <a:spcBef>
                <a:spcPts val="0"/>
              </a:spcBef>
              <a:spcAft>
                <a:spcPts val="0"/>
              </a:spcAft>
              <a:buNone/>
            </a:pPr>
            <a:r>
              <a:t/>
            </a:r>
            <a:endParaRPr>
              <a:latin typeface="Nunito"/>
              <a:ea typeface="Nunito"/>
              <a:cs typeface="Nunito"/>
              <a:sym typeface="Nunito"/>
            </a:endParaRPr>
          </a:p>
          <a:p>
            <a:pPr indent="0" lvl="0" marL="0" rtl="0" algn="l">
              <a:spcBef>
                <a:spcPts val="0"/>
              </a:spcBef>
              <a:spcAft>
                <a:spcPts val="0"/>
              </a:spcAft>
              <a:buNone/>
            </a:pPr>
            <a:r>
              <a:rPr lang="en">
                <a:latin typeface="Nunito"/>
                <a:ea typeface="Nunito"/>
                <a:cs typeface="Nunito"/>
                <a:sym typeface="Nunito"/>
              </a:rPr>
              <a:t>like bro he actually thought I was gonna go through with it like be for real</a:t>
            </a:r>
            <a:endParaRPr>
              <a:latin typeface="Nunito"/>
              <a:ea typeface="Nunito"/>
              <a:cs typeface="Nunito"/>
              <a:sym typeface="Nunito"/>
            </a:endParaRPr>
          </a:p>
          <a:p>
            <a:pPr indent="0" lvl="0" marL="0" rtl="0" algn="l">
              <a:spcBef>
                <a:spcPts val="0"/>
              </a:spcBef>
              <a:spcAft>
                <a:spcPts val="0"/>
              </a:spcAft>
              <a:buNone/>
            </a:pPr>
            <a:r>
              <a:t/>
            </a:r>
            <a:endParaRPr>
              <a:latin typeface="Roboto"/>
              <a:ea typeface="Roboto"/>
              <a:cs typeface="Roboto"/>
              <a:sym typeface="Roboto"/>
            </a:endParaRPr>
          </a:p>
        </p:txBody>
      </p:sp>
      <p:sp>
        <p:nvSpPr>
          <p:cNvPr id="815" name="Google Shape;815;p79"/>
          <p:cNvSpPr txBox="1"/>
          <p:nvPr/>
        </p:nvSpPr>
        <p:spPr>
          <a:xfrm>
            <a:off x="1695200" y="2738000"/>
            <a:ext cx="2688600" cy="615600"/>
          </a:xfrm>
          <a:prstGeom prst="rect">
            <a:avLst/>
          </a:prstGeom>
          <a:solidFill>
            <a:srgbClr val="FFD966"/>
          </a:solidFill>
          <a:ln cap="flat" cmpd="sng" w="9525">
            <a:solidFill>
              <a:srgbClr val="783F04"/>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a:latin typeface="Inter"/>
                <a:ea typeface="Inter"/>
                <a:cs typeface="Inter"/>
                <a:sym typeface="Inter"/>
              </a:rPr>
              <a:t>Final sentence fragment:</a:t>
            </a:r>
            <a:endParaRPr>
              <a:latin typeface="Inter"/>
              <a:ea typeface="Inter"/>
              <a:cs typeface="Inter"/>
              <a:sym typeface="Inter"/>
            </a:endParaRPr>
          </a:p>
          <a:p>
            <a:pPr indent="0" lvl="0" marL="0" rtl="0" algn="ctr">
              <a:spcBef>
                <a:spcPts val="0"/>
              </a:spcBef>
              <a:spcAft>
                <a:spcPts val="0"/>
              </a:spcAft>
              <a:buNone/>
            </a:pPr>
            <a:r>
              <a:rPr lang="en">
                <a:latin typeface="Inter"/>
                <a:ea typeface="Inter"/>
                <a:cs typeface="Inter"/>
                <a:sym typeface="Inter"/>
              </a:rPr>
              <a:t>“bro like be for reals”</a:t>
            </a:r>
            <a:endParaRPr>
              <a:latin typeface="Inter"/>
              <a:ea typeface="Inter"/>
              <a:cs typeface="Inter"/>
              <a:sym typeface="Inter"/>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9" name="Shape 819"/>
        <p:cNvGrpSpPr/>
        <p:nvPr/>
      </p:nvGrpSpPr>
      <p:grpSpPr>
        <a:xfrm>
          <a:off x="0" y="0"/>
          <a:ext cx="0" cy="0"/>
          <a:chOff x="0" y="0"/>
          <a:chExt cx="0" cy="0"/>
        </a:xfrm>
      </p:grpSpPr>
      <p:sp>
        <p:nvSpPr>
          <p:cNvPr id="820" name="Google Shape;820;p80"/>
          <p:cNvSpPr txBox="1"/>
          <p:nvPr>
            <p:ph type="title"/>
          </p:nvPr>
        </p:nvSpPr>
        <p:spPr>
          <a:xfrm>
            <a:off x="311700" y="445025"/>
            <a:ext cx="4908000" cy="529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Scale of LLMs</a:t>
            </a:r>
            <a:endParaRPr>
              <a:solidFill>
                <a:srgbClr val="25326F"/>
              </a:solidFill>
              <a:latin typeface="Francois One"/>
              <a:ea typeface="Francois One"/>
              <a:cs typeface="Francois One"/>
              <a:sym typeface="Francois One"/>
            </a:endParaRPr>
          </a:p>
        </p:txBody>
      </p:sp>
      <p:sp>
        <p:nvSpPr>
          <p:cNvPr id="821" name="Google Shape;821;p80"/>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822" name="Google Shape;822;p80"/>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823" name="Google Shape;823;p80"/>
          <p:cNvPicPr preferRelativeResize="0"/>
          <p:nvPr/>
        </p:nvPicPr>
        <p:blipFill>
          <a:blip r:embed="rId3">
            <a:alphaModFix/>
          </a:blip>
          <a:stretch>
            <a:fillRect/>
          </a:stretch>
        </p:blipFill>
        <p:spPr>
          <a:xfrm>
            <a:off x="639799" y="1083214"/>
            <a:ext cx="2811525" cy="1577362"/>
          </a:xfrm>
          <a:prstGeom prst="rect">
            <a:avLst/>
          </a:prstGeom>
          <a:noFill/>
          <a:ln>
            <a:noFill/>
          </a:ln>
        </p:spPr>
      </p:pic>
      <p:pic>
        <p:nvPicPr>
          <p:cNvPr id="824" name="Google Shape;824;p80"/>
          <p:cNvPicPr preferRelativeResize="0"/>
          <p:nvPr/>
        </p:nvPicPr>
        <p:blipFill>
          <a:blip r:embed="rId4">
            <a:alphaModFix/>
          </a:blip>
          <a:stretch>
            <a:fillRect/>
          </a:stretch>
        </p:blipFill>
        <p:spPr>
          <a:xfrm>
            <a:off x="639801" y="2892800"/>
            <a:ext cx="2585948" cy="1723551"/>
          </a:xfrm>
          <a:prstGeom prst="rect">
            <a:avLst/>
          </a:prstGeom>
          <a:noFill/>
          <a:ln>
            <a:noFill/>
          </a:ln>
        </p:spPr>
      </p:pic>
      <p:pic>
        <p:nvPicPr>
          <p:cNvPr id="825" name="Google Shape;825;p80"/>
          <p:cNvPicPr preferRelativeResize="0"/>
          <p:nvPr/>
        </p:nvPicPr>
        <p:blipFill>
          <a:blip r:embed="rId5">
            <a:alphaModFix/>
          </a:blip>
          <a:stretch>
            <a:fillRect/>
          </a:stretch>
        </p:blipFill>
        <p:spPr>
          <a:xfrm>
            <a:off x="3753625" y="1186774"/>
            <a:ext cx="5062298" cy="2847551"/>
          </a:xfrm>
          <a:prstGeom prst="rect">
            <a:avLst/>
          </a:prstGeom>
          <a:noFill/>
          <a:ln>
            <a:noFill/>
          </a:ln>
        </p:spPr>
      </p:pic>
      <p:sp>
        <p:nvSpPr>
          <p:cNvPr id="826" name="Google Shape;826;p80"/>
          <p:cNvSpPr txBox="1"/>
          <p:nvPr/>
        </p:nvSpPr>
        <p:spPr>
          <a:xfrm>
            <a:off x="3789400" y="4728934"/>
            <a:ext cx="4792500" cy="262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900">
                <a:solidFill>
                  <a:schemeClr val="dk2"/>
                </a:solidFill>
                <a:latin typeface="Inter"/>
                <a:ea typeface="Inter"/>
                <a:cs typeface="Inter"/>
                <a:sym typeface="Inter"/>
              </a:rPr>
              <a:t>Images’ source: </a:t>
            </a:r>
            <a:r>
              <a:rPr lang="en" sz="900" u="sng">
                <a:solidFill>
                  <a:schemeClr val="hlink"/>
                </a:solidFill>
                <a:latin typeface="Inter"/>
                <a:ea typeface="Inter"/>
                <a:cs typeface="Inter"/>
                <a:sym typeface="Inter"/>
                <a:hlinkClick r:id="rId6"/>
              </a:rPr>
              <a:t>Unsplash</a:t>
            </a:r>
            <a:r>
              <a:rPr lang="en" sz="900">
                <a:solidFill>
                  <a:schemeClr val="dk2"/>
                </a:solidFill>
                <a:latin typeface="Inter"/>
                <a:ea typeface="Inter"/>
                <a:cs typeface="Inter"/>
                <a:sym typeface="Inter"/>
              </a:rPr>
              <a:t>, under </a:t>
            </a:r>
            <a:r>
              <a:rPr lang="en" sz="900" u="sng">
                <a:solidFill>
                  <a:schemeClr val="hlink"/>
                </a:solidFill>
                <a:latin typeface="Inter"/>
                <a:ea typeface="Inter"/>
                <a:cs typeface="Inter"/>
                <a:sym typeface="Inter"/>
                <a:hlinkClick r:id="rId7"/>
              </a:rPr>
              <a:t>Unsplash licence</a:t>
            </a:r>
            <a:endParaRPr sz="900">
              <a:solidFill>
                <a:schemeClr val="dk2"/>
              </a:solidFill>
              <a:latin typeface="Inter"/>
              <a:ea typeface="Inter"/>
              <a:cs typeface="Inter"/>
              <a:sym typeface="Inter"/>
            </a:endParaRPr>
          </a:p>
        </p:txBody>
      </p:sp>
      <p:sp>
        <p:nvSpPr>
          <p:cNvPr id="827" name="Google Shape;827;p80"/>
          <p:cNvSpPr txBox="1"/>
          <p:nvPr/>
        </p:nvSpPr>
        <p:spPr>
          <a:xfrm>
            <a:off x="524290" y="4582543"/>
            <a:ext cx="3113100" cy="262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chemeClr val="dk2"/>
                </a:solidFill>
                <a:latin typeface="Inter"/>
                <a:ea typeface="Inter"/>
                <a:cs typeface="Inter"/>
                <a:sym typeface="Inter"/>
              </a:rPr>
              <a:t>A rack of servers in a server room</a:t>
            </a:r>
            <a:r>
              <a:rPr b="1" lang="en" sz="1000">
                <a:solidFill>
                  <a:schemeClr val="dk2"/>
                </a:solidFill>
                <a:latin typeface="Inter"/>
                <a:ea typeface="Inter"/>
                <a:cs typeface="Inter"/>
                <a:sym typeface="Inter"/>
              </a:rPr>
              <a:t> </a:t>
            </a:r>
            <a:r>
              <a:rPr lang="en" sz="1000">
                <a:solidFill>
                  <a:schemeClr val="dk2"/>
                </a:solidFill>
                <a:latin typeface="Inter"/>
                <a:ea typeface="Inter"/>
                <a:cs typeface="Inter"/>
                <a:sym typeface="Inter"/>
              </a:rPr>
              <a:t>by Kevin Ache</a:t>
            </a:r>
            <a:endParaRPr sz="1000">
              <a:solidFill>
                <a:schemeClr val="dk2"/>
              </a:solidFill>
              <a:latin typeface="Inter"/>
              <a:ea typeface="Inter"/>
              <a:cs typeface="Inter"/>
              <a:sym typeface="Inter"/>
            </a:endParaRPr>
          </a:p>
        </p:txBody>
      </p:sp>
      <p:sp>
        <p:nvSpPr>
          <p:cNvPr id="828" name="Google Shape;828;p80"/>
          <p:cNvSpPr txBox="1"/>
          <p:nvPr/>
        </p:nvSpPr>
        <p:spPr>
          <a:xfrm>
            <a:off x="994738" y="2579845"/>
            <a:ext cx="2058900" cy="262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chemeClr val="dk2"/>
                </a:solidFill>
                <a:latin typeface="Inter"/>
                <a:ea typeface="Inter"/>
                <a:cs typeface="Inter"/>
                <a:sym typeface="Inter"/>
              </a:rPr>
              <a:t>Cable network by Taylor Vick</a:t>
            </a:r>
            <a:endParaRPr sz="1000">
              <a:solidFill>
                <a:schemeClr val="dk2"/>
              </a:solidFill>
              <a:latin typeface="Inter"/>
              <a:ea typeface="Inter"/>
              <a:cs typeface="Inter"/>
              <a:sym typeface="Inter"/>
            </a:endParaRPr>
          </a:p>
        </p:txBody>
      </p:sp>
      <p:sp>
        <p:nvSpPr>
          <p:cNvPr id="829" name="Google Shape;829;p80"/>
          <p:cNvSpPr txBox="1"/>
          <p:nvPr/>
        </p:nvSpPr>
        <p:spPr>
          <a:xfrm>
            <a:off x="3869800" y="4146225"/>
            <a:ext cx="4946100" cy="193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chemeClr val="dk2"/>
                </a:solidFill>
                <a:latin typeface="Inter"/>
                <a:ea typeface="Inter"/>
                <a:cs typeface="Inter"/>
                <a:sym typeface="Inter"/>
              </a:rPr>
              <a:t>An aerial view of a large industrial building: Data Centre in Coleraine by Geoffrey Moffet</a:t>
            </a:r>
            <a:endParaRPr sz="1000">
              <a:solidFill>
                <a:schemeClr val="dk2"/>
              </a:solidFill>
              <a:latin typeface="Inter"/>
              <a:ea typeface="Inter"/>
              <a:cs typeface="Inter"/>
              <a:sym typeface="Inter"/>
            </a:endParaRPr>
          </a:p>
          <a:p>
            <a:pPr indent="0" lvl="0" marL="0" rtl="0" algn="l">
              <a:spcBef>
                <a:spcPts val="0"/>
              </a:spcBef>
              <a:spcAft>
                <a:spcPts val="0"/>
              </a:spcAft>
              <a:buNone/>
            </a:pPr>
            <a:r>
              <a:t/>
            </a:r>
            <a:endParaRPr sz="1000">
              <a:solidFill>
                <a:schemeClr val="dk2"/>
              </a:solidFill>
              <a:latin typeface="Roboto"/>
              <a:ea typeface="Roboto"/>
              <a:cs typeface="Roboto"/>
              <a:sym typeface="Roboto"/>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3" name="Shape 833"/>
        <p:cNvGrpSpPr/>
        <p:nvPr/>
      </p:nvGrpSpPr>
      <p:grpSpPr>
        <a:xfrm>
          <a:off x="0" y="0"/>
          <a:ext cx="0" cy="0"/>
          <a:chOff x="0" y="0"/>
          <a:chExt cx="0" cy="0"/>
        </a:xfrm>
      </p:grpSpPr>
      <p:sp>
        <p:nvSpPr>
          <p:cNvPr id="834" name="Google Shape;834;p81"/>
          <p:cNvSpPr txBox="1"/>
          <p:nvPr>
            <p:ph type="title"/>
          </p:nvPr>
        </p:nvSpPr>
        <p:spPr>
          <a:xfrm>
            <a:off x="311700" y="445025"/>
            <a:ext cx="72921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Text Prediction vs LLMs</a:t>
            </a:r>
            <a:endParaRPr>
              <a:solidFill>
                <a:srgbClr val="25326F"/>
              </a:solidFill>
              <a:latin typeface="Francois One"/>
              <a:ea typeface="Francois One"/>
              <a:cs typeface="Francois One"/>
              <a:sym typeface="Francois One"/>
            </a:endParaRPr>
          </a:p>
        </p:txBody>
      </p:sp>
      <p:sp>
        <p:nvSpPr>
          <p:cNvPr id="835" name="Google Shape;835;p81"/>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836" name="Google Shape;836;p81"/>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aphicFrame>
        <p:nvGraphicFramePr>
          <p:cNvPr id="837" name="Google Shape;837;p81"/>
          <p:cNvGraphicFramePr/>
          <p:nvPr/>
        </p:nvGraphicFramePr>
        <p:xfrm>
          <a:off x="462687" y="1108623"/>
          <a:ext cx="3000000" cy="3000000"/>
        </p:xfrm>
        <a:graphic>
          <a:graphicData uri="http://schemas.openxmlformats.org/drawingml/2006/table">
            <a:tbl>
              <a:tblPr>
                <a:noFill/>
                <a:tableStyleId>{7157533F-563F-48A5-BA4B-5ABF49B8307F}</a:tableStyleId>
              </a:tblPr>
              <a:tblGrid>
                <a:gridCol w="4053975"/>
                <a:gridCol w="4053975"/>
              </a:tblGrid>
              <a:tr h="356850">
                <a:tc>
                  <a:txBody>
                    <a:bodyPr/>
                    <a:lstStyle/>
                    <a:p>
                      <a:pPr indent="0" lvl="0" marL="0" rtl="0" algn="ctr">
                        <a:lnSpc>
                          <a:spcPct val="115000"/>
                        </a:lnSpc>
                        <a:spcBef>
                          <a:spcPts val="0"/>
                        </a:spcBef>
                        <a:spcAft>
                          <a:spcPts val="0"/>
                        </a:spcAft>
                        <a:buNone/>
                      </a:pPr>
                      <a:r>
                        <a:rPr b="1" lang="en">
                          <a:latin typeface="Inter"/>
                          <a:ea typeface="Inter"/>
                          <a:cs typeface="Inter"/>
                          <a:sym typeface="Inter"/>
                        </a:rPr>
                        <a:t>Text prediction on your phone</a:t>
                      </a:r>
                      <a:endParaRPr b="1">
                        <a:latin typeface="Inter"/>
                        <a:ea typeface="Inter"/>
                        <a:cs typeface="Inter"/>
                        <a:sym typeface="Inter"/>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CCCCCC"/>
                    </a:solidFill>
                  </a:tcPr>
                </a:tc>
                <a:tc>
                  <a:txBody>
                    <a:bodyPr/>
                    <a:lstStyle/>
                    <a:p>
                      <a:pPr indent="0" lvl="0" marL="0" rtl="0" algn="ctr">
                        <a:lnSpc>
                          <a:spcPct val="115000"/>
                        </a:lnSpc>
                        <a:spcBef>
                          <a:spcPts val="0"/>
                        </a:spcBef>
                        <a:spcAft>
                          <a:spcPts val="0"/>
                        </a:spcAft>
                        <a:buNone/>
                      </a:pPr>
                      <a:r>
                        <a:rPr b="1" lang="en">
                          <a:latin typeface="Inter"/>
                          <a:ea typeface="Inter"/>
                          <a:cs typeface="Inter"/>
                          <a:sym typeface="Inter"/>
                        </a:rPr>
                        <a:t>LLMs</a:t>
                      </a:r>
                      <a:endParaRPr b="1">
                        <a:latin typeface="Inter"/>
                        <a:ea typeface="Inter"/>
                        <a:cs typeface="Inter"/>
                        <a:sym typeface="Inter"/>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CCCCCC"/>
                    </a:solidFill>
                  </a:tcPr>
                </a:tc>
              </a:tr>
              <a:tr h="799725">
                <a:tc>
                  <a:txBody>
                    <a:bodyPr/>
                    <a:lstStyle/>
                    <a:p>
                      <a:pPr indent="0" lvl="0" marL="0" rtl="0" algn="l">
                        <a:spcBef>
                          <a:spcPts val="0"/>
                        </a:spcBef>
                        <a:spcAft>
                          <a:spcPts val="0"/>
                        </a:spcAft>
                        <a:buNone/>
                      </a:pPr>
                      <a:r>
                        <a:rPr lang="en">
                          <a:latin typeface="Inter"/>
                          <a:ea typeface="Inter"/>
                          <a:cs typeface="Inter"/>
                          <a:sym typeface="Inter"/>
                        </a:rPr>
                        <a:t>Tiny model (a few megabytes). Looks at only 1-3 previous words. Optimised for speed and accuracy. Rarely invents new ideas.</a:t>
                      </a:r>
                      <a:endParaRPr>
                        <a:latin typeface="Inter"/>
                        <a:ea typeface="Inter"/>
                        <a:cs typeface="Inter"/>
                        <a:sym typeface="Inter"/>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rPr lang="en">
                          <a:latin typeface="Inter"/>
                          <a:ea typeface="Inter"/>
                          <a:cs typeface="Inter"/>
                          <a:sym typeface="Inter"/>
                        </a:rPr>
                        <a:t>Massive models built using deep learning (lots of neural networks). Understand full conversations and long context.</a:t>
                      </a:r>
                      <a:endParaRPr>
                        <a:latin typeface="Inter"/>
                        <a:ea typeface="Inter"/>
                        <a:cs typeface="Inter"/>
                        <a:sym typeface="Inter"/>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555125">
                <a:tc>
                  <a:txBody>
                    <a:bodyPr/>
                    <a:lstStyle/>
                    <a:p>
                      <a:pPr indent="0" lvl="0" marL="0" rtl="0" algn="l">
                        <a:spcBef>
                          <a:spcPts val="0"/>
                        </a:spcBef>
                        <a:spcAft>
                          <a:spcPts val="0"/>
                        </a:spcAft>
                        <a:buNone/>
                      </a:pPr>
                      <a:r>
                        <a:rPr lang="en">
                          <a:latin typeface="Inter"/>
                          <a:ea typeface="Inter"/>
                          <a:cs typeface="Inter"/>
                          <a:sym typeface="Inter"/>
                        </a:rPr>
                        <a:t>Looks at: 1-3 words</a:t>
                      </a:r>
                      <a:endParaRPr>
                        <a:latin typeface="Inter"/>
                        <a:ea typeface="Inter"/>
                        <a:cs typeface="Inter"/>
                        <a:sym typeface="Inter"/>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
                          <a:latin typeface="Inter"/>
                          <a:ea typeface="Inter"/>
                          <a:cs typeface="Inter"/>
                          <a:sym typeface="Inter"/>
                        </a:rPr>
                        <a:t>Looks at: many paragraphs or full conversations</a:t>
                      </a:r>
                      <a:endParaRPr>
                        <a:latin typeface="Inter"/>
                        <a:ea typeface="Inter"/>
                        <a:cs typeface="Inter"/>
                        <a:sym typeface="Inter"/>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EFEFEF"/>
                    </a:solidFill>
                  </a:tcPr>
                </a:tc>
              </a:tr>
              <a:tr h="633100">
                <a:tc>
                  <a:txBody>
                    <a:bodyPr/>
                    <a:lstStyle/>
                    <a:p>
                      <a:pPr indent="0" lvl="0" marL="0" rtl="0" algn="l">
                        <a:spcBef>
                          <a:spcPts val="0"/>
                        </a:spcBef>
                        <a:spcAft>
                          <a:spcPts val="0"/>
                        </a:spcAft>
                        <a:buNone/>
                      </a:pPr>
                      <a:r>
                        <a:rPr lang="en">
                          <a:latin typeface="Inter"/>
                          <a:ea typeface="Inter"/>
                          <a:cs typeface="Inter"/>
                          <a:sym typeface="Inter"/>
                        </a:rPr>
                        <a:t>Model size: a few megabyes</a:t>
                      </a:r>
                      <a:endParaRPr>
                        <a:latin typeface="Inter"/>
                        <a:ea typeface="Inter"/>
                        <a:cs typeface="Inter"/>
                        <a:sym typeface="Inter"/>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rPr lang="en">
                          <a:latin typeface="Inter"/>
                          <a:ea typeface="Inter"/>
                          <a:cs typeface="Inter"/>
                          <a:sym typeface="Inter"/>
                        </a:rPr>
                        <a:t>Model size: many gigabytes (stored on server computers, usually in data centres)</a:t>
                      </a:r>
                      <a:endParaRPr>
                        <a:latin typeface="Inter"/>
                        <a:ea typeface="Inter"/>
                        <a:cs typeface="Inter"/>
                        <a:sym typeface="Inter"/>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555125">
                <a:tc>
                  <a:txBody>
                    <a:bodyPr/>
                    <a:lstStyle/>
                    <a:p>
                      <a:pPr indent="0" lvl="0" marL="0" marR="0" rtl="0" algn="l">
                        <a:lnSpc>
                          <a:spcPct val="100000"/>
                        </a:lnSpc>
                        <a:spcBef>
                          <a:spcPts val="0"/>
                        </a:spcBef>
                        <a:spcAft>
                          <a:spcPts val="0"/>
                        </a:spcAft>
                        <a:buNone/>
                      </a:pPr>
                      <a:r>
                        <a:rPr lang="en">
                          <a:latin typeface="Inter"/>
                          <a:ea typeface="Inter"/>
                          <a:cs typeface="Inter"/>
                          <a:sym typeface="Inter"/>
                        </a:rPr>
                        <a:t>Runs locally on your phone; no internet needed</a:t>
                      </a:r>
                      <a:endParaRPr>
                        <a:latin typeface="Inter"/>
                        <a:ea typeface="Inter"/>
                        <a:cs typeface="Inter"/>
                        <a:sym typeface="Inter"/>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EFEFEF"/>
                    </a:solidFill>
                  </a:tcPr>
                </a:tc>
                <a:tc>
                  <a:txBody>
                    <a:bodyPr/>
                    <a:lstStyle/>
                    <a:p>
                      <a:pPr indent="0" lvl="0" marL="0" marR="0" rtl="0" algn="l">
                        <a:lnSpc>
                          <a:spcPct val="100000"/>
                        </a:lnSpc>
                        <a:spcBef>
                          <a:spcPts val="0"/>
                        </a:spcBef>
                        <a:spcAft>
                          <a:spcPts val="0"/>
                        </a:spcAft>
                        <a:buNone/>
                      </a:pPr>
                      <a:r>
                        <a:rPr lang="en">
                          <a:latin typeface="Inter"/>
                          <a:ea typeface="Inter"/>
                          <a:cs typeface="Inter"/>
                          <a:sym typeface="Inter"/>
                        </a:rPr>
                        <a:t>Runs on powerful server computers</a:t>
                      </a:r>
                      <a:endParaRPr>
                        <a:latin typeface="Inter"/>
                        <a:ea typeface="Inter"/>
                        <a:cs typeface="Inter"/>
                        <a:sym typeface="Inter"/>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EFEFEF"/>
                    </a:solidFill>
                  </a:tcPr>
                </a:tc>
              </a:tr>
              <a:tr h="555125">
                <a:tc>
                  <a:txBody>
                    <a:bodyPr/>
                    <a:lstStyle/>
                    <a:p>
                      <a:pPr indent="0" lvl="0" marL="0" rtl="0" algn="l">
                        <a:spcBef>
                          <a:spcPts val="0"/>
                        </a:spcBef>
                        <a:spcAft>
                          <a:spcPts val="0"/>
                        </a:spcAft>
                        <a:buNone/>
                      </a:pPr>
                      <a:r>
                        <a:rPr lang="en">
                          <a:latin typeface="Inter"/>
                          <a:ea typeface="Inter"/>
                          <a:cs typeface="Inter"/>
                          <a:sym typeface="Inter"/>
                        </a:rPr>
                        <a:t>Predicts the next </a:t>
                      </a:r>
                      <a:r>
                        <a:rPr i="1" lang="en">
                          <a:latin typeface="Inter"/>
                          <a:ea typeface="Inter"/>
                          <a:cs typeface="Inter"/>
                          <a:sym typeface="Inter"/>
                        </a:rPr>
                        <a:t>word</a:t>
                      </a:r>
                      <a:r>
                        <a:rPr lang="en">
                          <a:latin typeface="Inter"/>
                          <a:ea typeface="Inter"/>
                          <a:cs typeface="Inter"/>
                          <a:sym typeface="Inter"/>
                        </a:rPr>
                        <a:t> based on how common they appear in training data</a:t>
                      </a:r>
                      <a:endParaRPr>
                        <a:latin typeface="Inter"/>
                        <a:ea typeface="Inter"/>
                        <a:cs typeface="Inter"/>
                        <a:sym typeface="Inter"/>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rPr lang="en">
                          <a:latin typeface="Inter"/>
                          <a:ea typeface="Inter"/>
                          <a:cs typeface="Inter"/>
                          <a:sym typeface="Inter"/>
                        </a:rPr>
                        <a:t>Generates new ideas, explanations, reasoning, and creative text</a:t>
                      </a:r>
                      <a:endParaRPr>
                        <a:latin typeface="Inter"/>
                        <a:ea typeface="Inter"/>
                        <a:cs typeface="Inter"/>
                        <a:sym typeface="Inter"/>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19"/>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1.01: Hello Lumen!</a:t>
            </a:r>
            <a:endParaRPr/>
          </a:p>
        </p:txBody>
      </p:sp>
      <p:sp>
        <p:nvSpPr>
          <p:cNvPr id="129" name="Google Shape;129;p19"/>
          <p:cNvSpPr txBox="1"/>
          <p:nvPr>
            <p:ph idx="1" type="body"/>
          </p:nvPr>
        </p:nvSpPr>
        <p:spPr>
          <a:xfrm>
            <a:off x="311700" y="1000075"/>
            <a:ext cx="8520600" cy="3416400"/>
          </a:xfrm>
          <a:prstGeom prst="rect">
            <a:avLst/>
          </a:prstGeom>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SzPts val="1800"/>
              <a:buChar char="●"/>
            </a:pPr>
            <a:r>
              <a:rPr lang="en"/>
              <a:t>Complete </a:t>
            </a:r>
            <a:r>
              <a:rPr lang="en" u="sng">
                <a:solidFill>
                  <a:schemeClr val="hlink"/>
                </a:solidFill>
                <a:hlinkClick r:id="rId3"/>
              </a:rPr>
              <a:t>the activity on platform</a:t>
            </a:r>
            <a:endParaRPr/>
          </a:p>
          <a:p>
            <a:pPr indent="-342900" lvl="0" marL="457200" rtl="0" algn="l">
              <a:lnSpc>
                <a:spcPct val="150000"/>
              </a:lnSpc>
              <a:spcBef>
                <a:spcPts val="0"/>
              </a:spcBef>
              <a:spcAft>
                <a:spcPts val="0"/>
              </a:spcAft>
              <a:buSzPts val="1800"/>
              <a:buChar char="●"/>
            </a:pPr>
            <a:r>
              <a:rPr lang="en"/>
              <a:t>Download the </a:t>
            </a:r>
            <a:r>
              <a:rPr lang="en" u="sng">
                <a:solidFill>
                  <a:schemeClr val="hlink"/>
                </a:solidFill>
                <a:hlinkClick r:id="rId4"/>
              </a:rPr>
              <a:t>worksheet here</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1" name="Shape 841"/>
        <p:cNvGrpSpPr/>
        <p:nvPr/>
      </p:nvGrpSpPr>
      <p:grpSpPr>
        <a:xfrm>
          <a:off x="0" y="0"/>
          <a:ext cx="0" cy="0"/>
          <a:chOff x="0" y="0"/>
          <a:chExt cx="0" cy="0"/>
        </a:xfrm>
      </p:grpSpPr>
      <p:sp>
        <p:nvSpPr>
          <p:cNvPr id="842" name="Google Shape;842;p82"/>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1.05: Job Application</a:t>
            </a:r>
            <a:endParaRPr/>
          </a:p>
        </p:txBody>
      </p:sp>
      <p:sp>
        <p:nvSpPr>
          <p:cNvPr id="843" name="Google Shape;843;p82"/>
          <p:cNvSpPr txBox="1"/>
          <p:nvPr>
            <p:ph idx="1" type="body"/>
          </p:nvPr>
        </p:nvSpPr>
        <p:spPr>
          <a:xfrm>
            <a:off x="311700" y="1000075"/>
            <a:ext cx="8520600" cy="3416400"/>
          </a:xfrm>
          <a:prstGeom prst="rect">
            <a:avLst/>
          </a:prstGeom>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SzPts val="1800"/>
              <a:buChar char="●"/>
            </a:pPr>
            <a:r>
              <a:rPr lang="en"/>
              <a:t>Complete </a:t>
            </a:r>
            <a:r>
              <a:rPr lang="en" u="sng">
                <a:solidFill>
                  <a:schemeClr val="hlink"/>
                </a:solidFill>
                <a:hlinkClick r:id="rId3"/>
              </a:rPr>
              <a:t>the activity on the platform</a:t>
            </a:r>
            <a:endParaRPr/>
          </a:p>
          <a:p>
            <a:pPr indent="-342900" lvl="0" marL="457200" rtl="0" algn="l">
              <a:lnSpc>
                <a:spcPct val="150000"/>
              </a:lnSpc>
              <a:spcBef>
                <a:spcPts val="0"/>
              </a:spcBef>
              <a:spcAft>
                <a:spcPts val="0"/>
              </a:spcAft>
              <a:buSzPts val="1800"/>
              <a:buChar char="●"/>
            </a:pPr>
            <a:r>
              <a:rPr lang="en"/>
              <a:t>Download the </a:t>
            </a:r>
            <a:r>
              <a:rPr lang="en" u="sng">
                <a:solidFill>
                  <a:schemeClr val="hlink"/>
                </a:solidFill>
                <a:hlinkClick r:id="rId4"/>
              </a:rPr>
              <a:t>worksheet here</a:t>
            </a:r>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7" name="Shape 847"/>
        <p:cNvGrpSpPr/>
        <p:nvPr/>
      </p:nvGrpSpPr>
      <p:grpSpPr>
        <a:xfrm>
          <a:off x="0" y="0"/>
          <a:ext cx="0" cy="0"/>
          <a:chOff x="0" y="0"/>
          <a:chExt cx="0" cy="0"/>
        </a:xfrm>
      </p:grpSpPr>
      <p:sp>
        <p:nvSpPr>
          <p:cNvPr id="848" name="Google Shape;848;p83"/>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Examples of AI Revisited</a:t>
            </a:r>
            <a:endParaRPr>
              <a:solidFill>
                <a:srgbClr val="25326F"/>
              </a:solidFill>
              <a:latin typeface="Francois One"/>
              <a:ea typeface="Francois One"/>
              <a:cs typeface="Francois One"/>
              <a:sym typeface="Francois One"/>
            </a:endParaRPr>
          </a:p>
        </p:txBody>
      </p:sp>
      <p:sp>
        <p:nvSpPr>
          <p:cNvPr id="849" name="Google Shape;849;p83"/>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850" name="Google Shape;850;p83"/>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851" name="Google Shape;851;p83"/>
          <p:cNvPicPr preferRelativeResize="0"/>
          <p:nvPr/>
        </p:nvPicPr>
        <p:blipFill rotWithShape="1">
          <a:blip r:embed="rId3">
            <a:alphaModFix/>
          </a:blip>
          <a:srcRect b="19478" l="0" r="0" t="0"/>
          <a:stretch/>
        </p:blipFill>
        <p:spPr>
          <a:xfrm>
            <a:off x="7984201" y="4195474"/>
            <a:ext cx="757577" cy="753053"/>
          </a:xfrm>
          <a:prstGeom prst="rect">
            <a:avLst/>
          </a:prstGeom>
          <a:noFill/>
          <a:ln>
            <a:noFill/>
          </a:ln>
        </p:spPr>
      </p:pic>
      <p:pic>
        <p:nvPicPr>
          <p:cNvPr id="852" name="Google Shape;852;p83"/>
          <p:cNvPicPr preferRelativeResize="0"/>
          <p:nvPr/>
        </p:nvPicPr>
        <p:blipFill>
          <a:blip r:embed="rId4">
            <a:alphaModFix/>
          </a:blip>
          <a:stretch>
            <a:fillRect/>
          </a:stretch>
        </p:blipFill>
        <p:spPr>
          <a:xfrm>
            <a:off x="3323338" y="1892525"/>
            <a:ext cx="2315800" cy="2315800"/>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6" name="Shape 856"/>
        <p:cNvGrpSpPr/>
        <p:nvPr/>
      </p:nvGrpSpPr>
      <p:grpSpPr>
        <a:xfrm>
          <a:off x="0" y="0"/>
          <a:ext cx="0" cy="0"/>
          <a:chOff x="0" y="0"/>
          <a:chExt cx="0" cy="0"/>
        </a:xfrm>
      </p:grpSpPr>
      <p:sp>
        <p:nvSpPr>
          <p:cNvPr id="857" name="Google Shape;857;p84"/>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Summary</a:t>
            </a:r>
            <a:endParaRPr>
              <a:solidFill>
                <a:srgbClr val="25326F"/>
              </a:solidFill>
              <a:latin typeface="Francois One"/>
              <a:ea typeface="Francois One"/>
              <a:cs typeface="Francois One"/>
              <a:sym typeface="Francois One"/>
            </a:endParaRPr>
          </a:p>
        </p:txBody>
      </p:sp>
      <p:sp>
        <p:nvSpPr>
          <p:cNvPr id="858" name="Google Shape;858;p8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solidFill>
                  <a:schemeClr val="accent1"/>
                </a:solidFill>
              </a:rPr>
              <a:t>‹#›</a:t>
            </a:fld>
            <a:endParaRPr>
              <a:solidFill>
                <a:schemeClr val="accent1"/>
              </a:solidFill>
            </a:endParaRPr>
          </a:p>
        </p:txBody>
      </p:sp>
      <p:sp>
        <p:nvSpPr>
          <p:cNvPr id="859" name="Google Shape;859;p84"/>
          <p:cNvSpPr txBox="1"/>
          <p:nvPr>
            <p:ph idx="2" type="body"/>
          </p:nvPr>
        </p:nvSpPr>
        <p:spPr>
          <a:xfrm>
            <a:off x="4689225" y="757525"/>
            <a:ext cx="3936600" cy="3695100"/>
          </a:xfrm>
          <a:prstGeom prst="rect">
            <a:avLst/>
          </a:prstGeom>
        </p:spPr>
        <p:txBody>
          <a:bodyPr anchorCtr="0" anchor="t" bIns="91425" lIns="91425" spcFirstLastPara="1" rIns="91425" wrap="square" tIns="91425">
            <a:noAutofit/>
          </a:bodyPr>
          <a:lstStyle/>
          <a:p>
            <a:pPr indent="-330200" lvl="0" marL="914400" rtl="0" algn="l">
              <a:lnSpc>
                <a:spcPct val="115000"/>
              </a:lnSpc>
              <a:spcBef>
                <a:spcPts val="0"/>
              </a:spcBef>
              <a:spcAft>
                <a:spcPts val="0"/>
              </a:spcAft>
              <a:buSzPts val="1600"/>
              <a:buChar char="●"/>
            </a:pPr>
            <a:r>
              <a:rPr lang="en" sz="1600"/>
              <a:t>Understand what AI is</a:t>
            </a:r>
            <a:endParaRPr sz="1600"/>
          </a:p>
          <a:p>
            <a:pPr indent="-330200" lvl="0" marL="914400" rtl="0" algn="l">
              <a:lnSpc>
                <a:spcPct val="115000"/>
              </a:lnSpc>
              <a:spcBef>
                <a:spcPts val="1000"/>
              </a:spcBef>
              <a:spcAft>
                <a:spcPts val="0"/>
              </a:spcAft>
              <a:buSzPts val="1600"/>
              <a:buChar char="●"/>
            </a:pPr>
            <a:r>
              <a:rPr lang="en" sz="1600"/>
              <a:t>Understand what Large Language Models (LLMs) are</a:t>
            </a:r>
            <a:endParaRPr sz="1600"/>
          </a:p>
          <a:p>
            <a:pPr indent="-330200" lvl="0" marL="914400" rtl="0" algn="l">
              <a:lnSpc>
                <a:spcPct val="115000"/>
              </a:lnSpc>
              <a:spcBef>
                <a:spcPts val="1000"/>
              </a:spcBef>
              <a:spcAft>
                <a:spcPts val="0"/>
              </a:spcAft>
              <a:buSzPts val="1600"/>
              <a:buChar char="●"/>
            </a:pPr>
            <a:r>
              <a:rPr lang="en" sz="1600"/>
              <a:t>Be familiar with the outputs produced by LLMs</a:t>
            </a:r>
            <a:endParaRPr sz="1600"/>
          </a:p>
          <a:p>
            <a:pPr indent="-330200" lvl="0" marL="914400" rtl="0" algn="l">
              <a:lnSpc>
                <a:spcPct val="115000"/>
              </a:lnSpc>
              <a:spcBef>
                <a:spcPts val="1000"/>
              </a:spcBef>
              <a:spcAft>
                <a:spcPts val="0"/>
              </a:spcAft>
              <a:buSzPts val="1600"/>
              <a:buChar char="●"/>
            </a:pPr>
            <a:r>
              <a:rPr lang="en" sz="1600"/>
              <a:t>Know how LLMs build on early AI techniques</a:t>
            </a:r>
            <a:endParaRPr sz="1600"/>
          </a:p>
          <a:p>
            <a:pPr indent="-330200" lvl="0" marL="914400" rtl="0" algn="l">
              <a:lnSpc>
                <a:spcPct val="115000"/>
              </a:lnSpc>
              <a:spcBef>
                <a:spcPts val="1000"/>
              </a:spcBef>
              <a:spcAft>
                <a:spcPts val="0"/>
              </a:spcAft>
              <a:buSzPts val="1600"/>
              <a:buChar char="●"/>
            </a:pPr>
            <a:r>
              <a:rPr lang="en" sz="1600"/>
              <a:t>Understand the relationship between LLMs and text prediction in phones </a:t>
            </a:r>
            <a:endParaRPr/>
          </a:p>
          <a:p>
            <a:pPr indent="0" lvl="0" marL="0" marR="0" rtl="0" algn="l">
              <a:lnSpc>
                <a:spcPct val="115000"/>
              </a:lnSpc>
              <a:spcBef>
                <a:spcPts val="1000"/>
              </a:spcBef>
              <a:spcAft>
                <a:spcPts val="0"/>
              </a:spcAft>
              <a:buNone/>
            </a:pPr>
            <a:r>
              <a:t/>
            </a:r>
            <a:endParaRPr/>
          </a:p>
          <a:p>
            <a:pPr indent="0" lvl="0" marL="0" marR="0" rtl="0" algn="l">
              <a:lnSpc>
                <a:spcPct val="115000"/>
              </a:lnSpc>
              <a:spcBef>
                <a:spcPts val="1000"/>
              </a:spcBef>
              <a:spcAft>
                <a:spcPts val="1000"/>
              </a:spcAft>
              <a:buNone/>
            </a:pPr>
            <a:r>
              <a:t/>
            </a:r>
            <a:endParaRPr/>
          </a:p>
        </p:txBody>
      </p:sp>
      <p:sp>
        <p:nvSpPr>
          <p:cNvPr id="860" name="Google Shape;860;p84"/>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861" name="Google Shape;861;p84"/>
          <p:cNvPicPr preferRelativeResize="0"/>
          <p:nvPr/>
        </p:nvPicPr>
        <p:blipFill>
          <a:blip r:embed="rId3">
            <a:alphaModFix/>
          </a:blip>
          <a:stretch>
            <a:fillRect/>
          </a:stretch>
        </p:blipFill>
        <p:spPr>
          <a:xfrm>
            <a:off x="349200" y="651975"/>
            <a:ext cx="1287800" cy="1287800"/>
          </a:xfrm>
          <a:prstGeom prst="rect">
            <a:avLst/>
          </a:prstGeom>
          <a:noFill/>
          <a:ln>
            <a:noFill/>
          </a:ln>
        </p:spPr>
      </p:pic>
      <p:sp>
        <p:nvSpPr>
          <p:cNvPr id="862" name="Google Shape;862;p84"/>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You should now be able to: </a:t>
            </a:r>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FFD"/>
        </a:solidFill>
      </p:bgPr>
    </p:bg>
    <p:spTree>
      <p:nvGrpSpPr>
        <p:cNvPr id="866" name="Shape 866"/>
        <p:cNvGrpSpPr/>
        <p:nvPr/>
      </p:nvGrpSpPr>
      <p:grpSpPr>
        <a:xfrm>
          <a:off x="0" y="0"/>
          <a:ext cx="0" cy="0"/>
          <a:chOff x="0" y="0"/>
          <a:chExt cx="0" cy="0"/>
        </a:xfrm>
      </p:grpSpPr>
      <p:sp>
        <p:nvSpPr>
          <p:cNvPr id="867" name="Google Shape;867;p85"/>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License Information</a:t>
            </a:r>
            <a:endParaRPr>
              <a:solidFill>
                <a:srgbClr val="25326F"/>
              </a:solidFill>
              <a:latin typeface="Francois One"/>
              <a:ea typeface="Francois One"/>
              <a:cs typeface="Francois One"/>
              <a:sym typeface="Francois One"/>
            </a:endParaRPr>
          </a:p>
        </p:txBody>
      </p:sp>
      <p:sp>
        <p:nvSpPr>
          <p:cNvPr id="868" name="Google Shape;868;p85"/>
          <p:cNvSpPr txBox="1"/>
          <p:nvPr>
            <p:ph idx="1" type="body"/>
          </p:nvPr>
        </p:nvSpPr>
        <p:spPr>
          <a:xfrm>
            <a:off x="311700" y="1152475"/>
            <a:ext cx="5906100" cy="34164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sz="1400"/>
              <a:t>These </a:t>
            </a:r>
            <a:r>
              <a:rPr lang="en" sz="1400" u="sng">
                <a:solidFill>
                  <a:schemeClr val="hlink"/>
                </a:solidFill>
                <a:hlinkClick r:id="rId3"/>
              </a:rPr>
              <a:t>Tech Futures Australia</a:t>
            </a:r>
            <a:r>
              <a:rPr lang="en" sz="1400"/>
              <a:t> lessons plans, worksheets, and other materials were created by the Tech Futures Australia team. They are licensed under a </a:t>
            </a:r>
            <a:r>
              <a:rPr lang="en" sz="1400" u="sng">
                <a:solidFill>
                  <a:schemeClr val="hlink"/>
                </a:solidFill>
                <a:hlinkClick r:id="rId4"/>
              </a:rPr>
              <a:t>Creative Commons Attribution-ShareAlike 4.0 International License</a:t>
            </a:r>
            <a:r>
              <a:rPr lang="en" sz="1400"/>
              <a:t>.</a:t>
            </a:r>
            <a:endParaRPr sz="1000"/>
          </a:p>
        </p:txBody>
      </p:sp>
      <p:sp>
        <p:nvSpPr>
          <p:cNvPr id="869" name="Google Shape;869;p85"/>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870" name="Google Shape;870;p85"/>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20"/>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Early ideas of AI (1950s)</a:t>
            </a:r>
            <a:endParaRPr>
              <a:solidFill>
                <a:srgbClr val="25326F"/>
              </a:solidFill>
              <a:latin typeface="Francois One"/>
              <a:ea typeface="Francois One"/>
              <a:cs typeface="Francois One"/>
              <a:sym typeface="Francois One"/>
            </a:endParaRPr>
          </a:p>
        </p:txBody>
      </p:sp>
      <p:sp>
        <p:nvSpPr>
          <p:cNvPr id="135" name="Google Shape;135;p20"/>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136" name="Google Shape;136;p20"/>
          <p:cNvSpPr txBox="1"/>
          <p:nvPr>
            <p:ph idx="1" type="body"/>
          </p:nvPr>
        </p:nvSpPr>
        <p:spPr>
          <a:xfrm>
            <a:off x="311700" y="1152475"/>
            <a:ext cx="4260300" cy="32070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700"/>
              <a:t>In 1949 Alan Turing proposed a thought experiment: “Can a machine think?”</a:t>
            </a:r>
            <a:endParaRPr sz="1700"/>
          </a:p>
          <a:p>
            <a:pPr indent="0" lvl="0" marL="0" rtl="0" algn="l">
              <a:lnSpc>
                <a:spcPct val="115000"/>
              </a:lnSpc>
              <a:spcBef>
                <a:spcPts val="1600"/>
              </a:spcBef>
              <a:spcAft>
                <a:spcPts val="0"/>
              </a:spcAft>
              <a:buNone/>
            </a:pPr>
            <a:r>
              <a:rPr lang="en" sz="1700"/>
              <a:t>The </a:t>
            </a:r>
            <a:r>
              <a:rPr b="1" lang="en" sz="1700"/>
              <a:t>Turing Test</a:t>
            </a:r>
            <a:r>
              <a:rPr lang="en" sz="1700"/>
              <a:t>: a human judge chats with two participants – one human, one machine. </a:t>
            </a:r>
            <a:endParaRPr sz="1700"/>
          </a:p>
          <a:p>
            <a:pPr indent="0" lvl="0" marL="0" rtl="0" algn="l">
              <a:lnSpc>
                <a:spcPct val="115000"/>
              </a:lnSpc>
              <a:spcBef>
                <a:spcPts val="1600"/>
              </a:spcBef>
              <a:spcAft>
                <a:spcPts val="0"/>
              </a:spcAft>
              <a:buNone/>
            </a:pPr>
            <a:r>
              <a:rPr lang="en" sz="1700"/>
              <a:t>If the judge can’t tell which is </a:t>
            </a:r>
            <a:r>
              <a:rPr lang="en" sz="1700"/>
              <a:t>which,</a:t>
            </a:r>
            <a:r>
              <a:rPr lang="en" sz="1700"/>
              <a:t> then the machine passes the test.</a:t>
            </a:r>
            <a:endParaRPr b="1" sz="1700"/>
          </a:p>
          <a:p>
            <a:pPr indent="0" lvl="0" marL="0" marR="0" rtl="0" algn="l">
              <a:lnSpc>
                <a:spcPct val="150000"/>
              </a:lnSpc>
              <a:spcBef>
                <a:spcPts val="1600"/>
              </a:spcBef>
              <a:spcAft>
                <a:spcPts val="0"/>
              </a:spcAft>
              <a:buNone/>
            </a:pPr>
            <a:r>
              <a:t/>
            </a:r>
            <a:endParaRPr b="1"/>
          </a:p>
          <a:p>
            <a:pPr indent="0" lvl="0" marL="0" marR="0" rtl="0" algn="l">
              <a:lnSpc>
                <a:spcPct val="150000"/>
              </a:lnSpc>
              <a:spcBef>
                <a:spcPts val="1600"/>
              </a:spcBef>
              <a:spcAft>
                <a:spcPts val="1600"/>
              </a:spcAft>
              <a:buNone/>
            </a:pPr>
            <a:r>
              <a:t/>
            </a:r>
            <a:endParaRPr b="1"/>
          </a:p>
        </p:txBody>
      </p:sp>
      <p:sp>
        <p:nvSpPr>
          <p:cNvPr id="137" name="Google Shape;137;p20"/>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138" name="Google Shape;138;p20" title="TuringTest.png"/>
          <p:cNvPicPr preferRelativeResize="0"/>
          <p:nvPr/>
        </p:nvPicPr>
        <p:blipFill>
          <a:blip r:embed="rId3">
            <a:alphaModFix/>
          </a:blip>
          <a:stretch>
            <a:fillRect/>
          </a:stretch>
        </p:blipFill>
        <p:spPr>
          <a:xfrm>
            <a:off x="4724400" y="1149350"/>
            <a:ext cx="4267200" cy="2844800"/>
          </a:xfrm>
          <a:prstGeom prst="rect">
            <a:avLst/>
          </a:prstGeom>
          <a:noFill/>
          <a:ln cap="flat" cmpd="sng" w="9525">
            <a:solidFill>
              <a:schemeClr val="accent2"/>
            </a:solidFill>
            <a:prstDash val="solid"/>
            <a:round/>
            <a:headEnd len="sm" w="sm" type="none"/>
            <a:tailEnd len="sm" w="sm" type="none"/>
          </a:ln>
        </p:spPr>
      </p:pic>
      <p:sp>
        <p:nvSpPr>
          <p:cNvPr id="139" name="Google Shape;139;p20"/>
          <p:cNvSpPr txBox="1"/>
          <p:nvPr/>
        </p:nvSpPr>
        <p:spPr>
          <a:xfrm>
            <a:off x="311700" y="4462910"/>
            <a:ext cx="8679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700">
                <a:solidFill>
                  <a:schemeClr val="dk2"/>
                </a:solidFill>
                <a:latin typeface="Nunito"/>
                <a:ea typeface="Nunito"/>
                <a:cs typeface="Nunito"/>
                <a:sym typeface="Nunito"/>
              </a:rPr>
              <a:t>In 1956 the term </a:t>
            </a:r>
            <a:r>
              <a:rPr b="1" lang="en" sz="1700">
                <a:solidFill>
                  <a:schemeClr val="dk2"/>
                </a:solidFill>
                <a:latin typeface="Nunito"/>
                <a:ea typeface="Nunito"/>
                <a:cs typeface="Nunito"/>
                <a:sym typeface="Nunito"/>
              </a:rPr>
              <a:t>Artificial Intelligence</a:t>
            </a:r>
            <a:r>
              <a:rPr lang="en" sz="1700">
                <a:solidFill>
                  <a:schemeClr val="dk2"/>
                </a:solidFill>
                <a:latin typeface="Nunito"/>
                <a:ea typeface="Nunito"/>
                <a:cs typeface="Nunito"/>
                <a:sym typeface="Nunito"/>
              </a:rPr>
              <a:t> was used to describe intelligent machines</a:t>
            </a:r>
            <a:r>
              <a:rPr lang="en" sz="1800">
                <a:solidFill>
                  <a:schemeClr val="dk2"/>
                </a:solidFill>
                <a:latin typeface="Nunito"/>
                <a:ea typeface="Nunito"/>
                <a:cs typeface="Nunito"/>
                <a:sym typeface="Nunito"/>
              </a:rPr>
              <a:t>.</a:t>
            </a:r>
            <a:endParaRPr sz="1800">
              <a:solidFill>
                <a:schemeClr val="dk2"/>
              </a:solidFill>
              <a:latin typeface="Nunito"/>
              <a:ea typeface="Nunito"/>
              <a:cs typeface="Nunito"/>
              <a:sym typeface="Nuni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pic>
        <p:nvPicPr>
          <p:cNvPr id="144" name="Google Shape;144;p21"/>
          <p:cNvPicPr preferRelativeResize="0"/>
          <p:nvPr/>
        </p:nvPicPr>
        <p:blipFill>
          <a:blip r:embed="rId3">
            <a:alphaModFix/>
          </a:blip>
          <a:stretch>
            <a:fillRect/>
          </a:stretch>
        </p:blipFill>
        <p:spPr>
          <a:xfrm>
            <a:off x="5071200" y="1670550"/>
            <a:ext cx="1618025" cy="1618025"/>
          </a:xfrm>
          <a:prstGeom prst="rect">
            <a:avLst/>
          </a:prstGeom>
          <a:noFill/>
          <a:ln>
            <a:noFill/>
          </a:ln>
        </p:spPr>
      </p:pic>
      <p:pic>
        <p:nvPicPr>
          <p:cNvPr id="145" name="Google Shape;145;p21"/>
          <p:cNvPicPr preferRelativeResize="0"/>
          <p:nvPr/>
        </p:nvPicPr>
        <p:blipFill>
          <a:blip r:embed="rId4">
            <a:alphaModFix/>
          </a:blip>
          <a:stretch>
            <a:fillRect/>
          </a:stretch>
        </p:blipFill>
        <p:spPr>
          <a:xfrm>
            <a:off x="2518750" y="1264550"/>
            <a:ext cx="4023950" cy="2217201"/>
          </a:xfrm>
          <a:prstGeom prst="rect">
            <a:avLst/>
          </a:prstGeom>
          <a:noFill/>
          <a:ln>
            <a:noFill/>
          </a:ln>
        </p:spPr>
      </p:pic>
      <p:sp>
        <p:nvSpPr>
          <p:cNvPr id="146" name="Google Shape;146;p21"/>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1.02: Turing Test</a:t>
            </a:r>
            <a:endParaRPr>
              <a:solidFill>
                <a:srgbClr val="25326F"/>
              </a:solidFill>
              <a:latin typeface="Francois One"/>
              <a:ea typeface="Francois One"/>
              <a:cs typeface="Francois One"/>
              <a:sym typeface="Francois One"/>
            </a:endParaRPr>
          </a:p>
        </p:txBody>
      </p:sp>
      <p:sp>
        <p:nvSpPr>
          <p:cNvPr id="147" name="Google Shape;147;p21"/>
          <p:cNvSpPr/>
          <p:nvPr/>
        </p:nvSpPr>
        <p:spPr>
          <a:xfrm>
            <a:off x="273550" y="2955200"/>
            <a:ext cx="1775100" cy="1089600"/>
          </a:xfrm>
          <a:prstGeom prst="wedgeRoundRectCallout">
            <a:avLst>
              <a:gd fmla="val -32821" name="adj1"/>
              <a:gd fmla="val 69613" name="adj2"/>
              <a:gd fmla="val 0" name="adj3"/>
            </a:avLst>
          </a:prstGeom>
          <a:solidFill>
            <a:srgbClr val="FFFFFF"/>
          </a:solidFill>
          <a:ln cap="flat" cmpd="sng" w="9525">
            <a:solidFill>
              <a:srgbClr val="D1422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100">
                <a:solidFill>
                  <a:srgbClr val="D1422E"/>
                </a:solidFill>
                <a:latin typeface="Inter"/>
                <a:ea typeface="Inter"/>
                <a:cs typeface="Inter"/>
                <a:sym typeface="Inter"/>
              </a:rPr>
              <a:t>Remember: A computer passes the Turing Test if it can fool humans into thinking it is also human!</a:t>
            </a:r>
            <a:endParaRPr b="1" sz="1100">
              <a:solidFill>
                <a:srgbClr val="D1422E"/>
              </a:solidFill>
              <a:latin typeface="Inter"/>
              <a:ea typeface="Inter"/>
              <a:cs typeface="Inter"/>
              <a:sym typeface="Inter"/>
            </a:endParaRPr>
          </a:p>
        </p:txBody>
      </p:sp>
      <p:pic>
        <p:nvPicPr>
          <p:cNvPr id="148" name="Google Shape;148;p21"/>
          <p:cNvPicPr preferRelativeResize="0"/>
          <p:nvPr/>
        </p:nvPicPr>
        <p:blipFill>
          <a:blip r:embed="rId5">
            <a:alphaModFix/>
          </a:blip>
          <a:stretch>
            <a:fillRect/>
          </a:stretch>
        </p:blipFill>
        <p:spPr>
          <a:xfrm>
            <a:off x="0" y="4018350"/>
            <a:ext cx="1125151" cy="1125151"/>
          </a:xfrm>
          <a:prstGeom prst="rect">
            <a:avLst/>
          </a:prstGeom>
          <a:noFill/>
          <a:ln>
            <a:noFill/>
          </a:ln>
        </p:spPr>
      </p:pic>
      <p:sp>
        <p:nvSpPr>
          <p:cNvPr id="149" name="Google Shape;149;p21"/>
          <p:cNvSpPr txBox="1"/>
          <p:nvPr>
            <p:ph idx="1" type="body"/>
          </p:nvPr>
        </p:nvSpPr>
        <p:spPr>
          <a:xfrm>
            <a:off x="2556725" y="3968950"/>
            <a:ext cx="4565100" cy="1199100"/>
          </a:xfrm>
          <a:prstGeom prst="rect">
            <a:avLst/>
          </a:prstGeom>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SzPts val="1800"/>
              <a:buChar char="●"/>
            </a:pPr>
            <a:r>
              <a:rPr lang="en"/>
              <a:t>Complete </a:t>
            </a:r>
            <a:r>
              <a:rPr lang="en" u="sng">
                <a:solidFill>
                  <a:schemeClr val="hlink"/>
                </a:solidFill>
                <a:hlinkClick r:id="rId6"/>
              </a:rPr>
              <a:t>the activity on the platform</a:t>
            </a:r>
            <a:endParaRPr/>
          </a:p>
          <a:p>
            <a:pPr indent="-342900" lvl="0" marL="457200" rtl="0" algn="l">
              <a:lnSpc>
                <a:spcPct val="150000"/>
              </a:lnSpc>
              <a:spcBef>
                <a:spcPts val="0"/>
              </a:spcBef>
              <a:spcAft>
                <a:spcPts val="0"/>
              </a:spcAft>
              <a:buSzPts val="1800"/>
              <a:buChar char="●"/>
            </a:pPr>
            <a:r>
              <a:rPr lang="en"/>
              <a:t>Download the </a:t>
            </a:r>
            <a:r>
              <a:rPr lang="en" u="sng">
                <a:solidFill>
                  <a:schemeClr val="hlink"/>
                </a:solidFill>
                <a:hlinkClick r:id="rId7"/>
              </a:rPr>
              <a:t>worksheet here</a:t>
            </a:r>
            <a:br>
              <a:rPr lang="en"/>
            </a:br>
            <a:endParaRPr sz="1200"/>
          </a:p>
        </p:txBody>
      </p:sp>
      <p:pic>
        <p:nvPicPr>
          <p:cNvPr id="150" name="Google Shape;150;p21"/>
          <p:cNvPicPr preferRelativeResize="0"/>
          <p:nvPr/>
        </p:nvPicPr>
        <p:blipFill>
          <a:blip r:embed="rId8">
            <a:alphaModFix/>
          </a:blip>
          <a:stretch>
            <a:fillRect/>
          </a:stretch>
        </p:blipFill>
        <p:spPr>
          <a:xfrm>
            <a:off x="6440075" y="1074197"/>
            <a:ext cx="1264298" cy="1125150"/>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theme/theme1.xml><?xml version="1.0" encoding="utf-8"?>
<a:theme xmlns:a="http://schemas.openxmlformats.org/drawingml/2006/main" xmlns:r="http://schemas.openxmlformats.org/officeDocument/2006/relationships" name="TFA">
  <a:themeElements>
    <a:clrScheme name="Simple Light">
      <a:dk1>
        <a:srgbClr val="1A1511"/>
      </a:dk1>
      <a:lt1>
        <a:srgbClr val="FFFFFF"/>
      </a:lt1>
      <a:dk2>
        <a:srgbClr val="0D4247"/>
      </a:dk2>
      <a:lt2>
        <a:srgbClr val="002E32"/>
      </a:lt2>
      <a:accent1>
        <a:srgbClr val="38FDCE"/>
      </a:accent1>
      <a:accent2>
        <a:srgbClr val="12838D"/>
      </a:accent2>
      <a:accent3>
        <a:srgbClr val="F1E653"/>
      </a:accent3>
      <a:accent4>
        <a:srgbClr val="E60478"/>
      </a:accent4>
      <a:accent5>
        <a:srgbClr val="48D0FD"/>
      </a:accent5>
      <a:accent6>
        <a:srgbClr val="F3FFFD"/>
      </a:accent6>
      <a:hlink>
        <a:srgbClr val="12838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