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Lst>
  <p:sldSz cy="5143500" cx="9144000"/>
  <p:notesSz cx="6858000" cy="9144000"/>
  <p:embeddedFontLst>
    <p:embeddedFont>
      <p:font typeface="Roboto"/>
      <p:regular r:id="rId71"/>
      <p:bold r:id="rId72"/>
      <p:italic r:id="rId73"/>
      <p:boldItalic r:id="rId74"/>
    </p:embeddedFont>
    <p:embeddedFont>
      <p:font typeface="Inter Light"/>
      <p:regular r:id="rId75"/>
      <p:bold r:id="rId76"/>
      <p:italic r:id="rId77"/>
      <p:boldItalic r:id="rId78"/>
    </p:embeddedFont>
    <p:embeddedFont>
      <p:font typeface="Nunito"/>
      <p:regular r:id="rId79"/>
      <p:bold r:id="rId80"/>
      <p:italic r:id="rId81"/>
      <p:boldItalic r:id="rId82"/>
    </p:embeddedFont>
    <p:embeddedFont>
      <p:font typeface="Inter"/>
      <p:regular r:id="rId83"/>
      <p:bold r:id="rId84"/>
      <p:italic r:id="rId85"/>
      <p:boldItalic r:id="rId86"/>
    </p:embeddedFont>
    <p:embeddedFont>
      <p:font typeface="Francois One"/>
      <p:regular r:id="rId87"/>
    </p:embeddedFont>
    <p:embeddedFont>
      <p:font typeface="Nunito Light"/>
      <p:regular r:id="rId88"/>
      <p:bold r:id="rId89"/>
      <p:italic r:id="rId90"/>
      <p:boldItalic r:id="rId91"/>
    </p:embeddedFont>
    <p:embeddedFont>
      <p:font typeface="Space Grotesk"/>
      <p:regular r:id="rId92"/>
      <p:bold r:id="rId9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76">
          <p15:clr>
            <a:srgbClr val="747775"/>
          </p15:clr>
        </p15:guide>
        <p15:guide id="2" pos="277">
          <p15:clr>
            <a:srgbClr val="747775"/>
          </p15:clr>
        </p15:guide>
        <p15:guide id="3" pos="3312">
          <p15:clr>
            <a:srgbClr val="747775"/>
          </p15:clr>
        </p15:guide>
        <p15:guide id="4" pos="5448">
          <p15:clr>
            <a:srgbClr val="747775"/>
          </p15:clr>
        </p15:guide>
        <p15:guide id="5" pos="286">
          <p15:clr>
            <a:srgbClr val="747775"/>
          </p15:clr>
        </p15:guide>
        <p15:guide id="6" pos="5444">
          <p15:clr>
            <a:srgbClr val="747775"/>
          </p15:clr>
        </p15:guide>
        <p15:guide id="7" orient="horz" pos="5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4B5F0B4-6E40-498F-9BA4-A390A1ABE2F3}">
  <a:tblStyle styleId="{B4B5F0B4-6E40-498F-9BA4-A390A1ABE2F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76" orient="horz"/>
        <p:guide pos="277"/>
        <p:guide pos="3312"/>
        <p:guide pos="5448"/>
        <p:guide pos="286"/>
        <p:guide pos="5444"/>
        <p:guide pos="581"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84" Type="http://schemas.openxmlformats.org/officeDocument/2006/relationships/font" Target="fonts/Inter-bold.fntdata"/><Relationship Id="rId83" Type="http://schemas.openxmlformats.org/officeDocument/2006/relationships/font" Target="fonts/Inter-regular.fntdata"/><Relationship Id="rId42" Type="http://schemas.openxmlformats.org/officeDocument/2006/relationships/slide" Target="slides/slide36.xml"/><Relationship Id="rId86" Type="http://schemas.openxmlformats.org/officeDocument/2006/relationships/font" Target="fonts/Inter-boldItalic.fntdata"/><Relationship Id="rId41" Type="http://schemas.openxmlformats.org/officeDocument/2006/relationships/slide" Target="slides/slide35.xml"/><Relationship Id="rId85" Type="http://schemas.openxmlformats.org/officeDocument/2006/relationships/font" Target="fonts/Inter-italic.fntdata"/><Relationship Id="rId44" Type="http://schemas.openxmlformats.org/officeDocument/2006/relationships/slide" Target="slides/slide38.xml"/><Relationship Id="rId88" Type="http://schemas.openxmlformats.org/officeDocument/2006/relationships/font" Target="fonts/NunitoLight-regular.fntdata"/><Relationship Id="rId43" Type="http://schemas.openxmlformats.org/officeDocument/2006/relationships/slide" Target="slides/slide37.xml"/><Relationship Id="rId87" Type="http://schemas.openxmlformats.org/officeDocument/2006/relationships/font" Target="fonts/FrancoisOne-regular.fntdata"/><Relationship Id="rId46" Type="http://schemas.openxmlformats.org/officeDocument/2006/relationships/slide" Target="slides/slide40.xml"/><Relationship Id="rId45" Type="http://schemas.openxmlformats.org/officeDocument/2006/relationships/slide" Target="slides/slide39.xml"/><Relationship Id="rId89" Type="http://schemas.openxmlformats.org/officeDocument/2006/relationships/font" Target="fonts/NunitoLight-bold.fntdata"/><Relationship Id="rId80" Type="http://schemas.openxmlformats.org/officeDocument/2006/relationships/font" Target="fonts/Nunito-bold.fntdata"/><Relationship Id="rId82" Type="http://schemas.openxmlformats.org/officeDocument/2006/relationships/font" Target="fonts/Nunito-boldItalic.fntdata"/><Relationship Id="rId81" Type="http://schemas.openxmlformats.org/officeDocument/2006/relationships/font" Target="fonts/Nunito-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font" Target="fonts/Roboto-italic.fntdata"/><Relationship Id="rId72" Type="http://schemas.openxmlformats.org/officeDocument/2006/relationships/font" Target="fonts/Roboto-bold.fntdata"/><Relationship Id="rId31" Type="http://schemas.openxmlformats.org/officeDocument/2006/relationships/slide" Target="slides/slide25.xml"/><Relationship Id="rId75" Type="http://schemas.openxmlformats.org/officeDocument/2006/relationships/font" Target="fonts/InterLight-regular.fntdata"/><Relationship Id="rId30" Type="http://schemas.openxmlformats.org/officeDocument/2006/relationships/slide" Target="slides/slide24.xml"/><Relationship Id="rId74" Type="http://schemas.openxmlformats.org/officeDocument/2006/relationships/font" Target="fonts/Roboto-boldItalic.fntdata"/><Relationship Id="rId33" Type="http://schemas.openxmlformats.org/officeDocument/2006/relationships/slide" Target="slides/slide27.xml"/><Relationship Id="rId77" Type="http://schemas.openxmlformats.org/officeDocument/2006/relationships/font" Target="fonts/InterLight-italic.fntdata"/><Relationship Id="rId32" Type="http://schemas.openxmlformats.org/officeDocument/2006/relationships/slide" Target="slides/slide26.xml"/><Relationship Id="rId76" Type="http://schemas.openxmlformats.org/officeDocument/2006/relationships/font" Target="fonts/InterLight-bold.fntdata"/><Relationship Id="rId35" Type="http://schemas.openxmlformats.org/officeDocument/2006/relationships/slide" Target="slides/slide29.xml"/><Relationship Id="rId79" Type="http://schemas.openxmlformats.org/officeDocument/2006/relationships/font" Target="fonts/Nunito-regular.fntdata"/><Relationship Id="rId34" Type="http://schemas.openxmlformats.org/officeDocument/2006/relationships/slide" Target="slides/slide28.xml"/><Relationship Id="rId78" Type="http://schemas.openxmlformats.org/officeDocument/2006/relationships/font" Target="fonts/InterLight-boldItalic.fntdata"/><Relationship Id="rId71" Type="http://schemas.openxmlformats.org/officeDocument/2006/relationships/font" Target="fonts/Roboto-regular.fntdata"/><Relationship Id="rId70" Type="http://schemas.openxmlformats.org/officeDocument/2006/relationships/slide" Target="slides/slide64.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slide" Target="slides/slide56.xml"/><Relationship Id="rId61" Type="http://schemas.openxmlformats.org/officeDocument/2006/relationships/slide" Target="slides/slide55.xml"/><Relationship Id="rId20" Type="http://schemas.openxmlformats.org/officeDocument/2006/relationships/slide" Target="slides/slide14.xml"/><Relationship Id="rId64" Type="http://schemas.openxmlformats.org/officeDocument/2006/relationships/slide" Target="slides/slide58.xml"/><Relationship Id="rId63" Type="http://schemas.openxmlformats.org/officeDocument/2006/relationships/slide" Target="slides/slide57.xml"/><Relationship Id="rId22" Type="http://schemas.openxmlformats.org/officeDocument/2006/relationships/slide" Target="slides/slide16.xml"/><Relationship Id="rId66" Type="http://schemas.openxmlformats.org/officeDocument/2006/relationships/slide" Target="slides/slide60.xml"/><Relationship Id="rId21" Type="http://schemas.openxmlformats.org/officeDocument/2006/relationships/slide" Target="slides/slide15.xml"/><Relationship Id="rId65" Type="http://schemas.openxmlformats.org/officeDocument/2006/relationships/slide" Target="slides/slide59.xml"/><Relationship Id="rId24" Type="http://schemas.openxmlformats.org/officeDocument/2006/relationships/slide" Target="slides/slide18.xml"/><Relationship Id="rId68" Type="http://schemas.openxmlformats.org/officeDocument/2006/relationships/slide" Target="slides/slide62.xml"/><Relationship Id="rId23" Type="http://schemas.openxmlformats.org/officeDocument/2006/relationships/slide" Target="slides/slide17.xml"/><Relationship Id="rId67" Type="http://schemas.openxmlformats.org/officeDocument/2006/relationships/slide" Target="slides/slide61.xml"/><Relationship Id="rId60" Type="http://schemas.openxmlformats.org/officeDocument/2006/relationships/slide" Target="slides/slide54.xml"/><Relationship Id="rId26" Type="http://schemas.openxmlformats.org/officeDocument/2006/relationships/slide" Target="slides/slide20.xml"/><Relationship Id="rId25" Type="http://schemas.openxmlformats.org/officeDocument/2006/relationships/slide" Target="slides/slide19.xml"/><Relationship Id="rId69" Type="http://schemas.openxmlformats.org/officeDocument/2006/relationships/slide" Target="slides/slide63.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slide" Target="slides/slide49.xml"/><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slide" Target="slides/slide51.xml"/><Relationship Id="rId12" Type="http://schemas.openxmlformats.org/officeDocument/2006/relationships/slide" Target="slides/slide6.xml"/><Relationship Id="rId56" Type="http://schemas.openxmlformats.org/officeDocument/2006/relationships/slide" Target="slides/slide50.xml"/><Relationship Id="rId91" Type="http://schemas.openxmlformats.org/officeDocument/2006/relationships/font" Target="fonts/NunitoLight-boldItalic.fntdata"/><Relationship Id="rId90" Type="http://schemas.openxmlformats.org/officeDocument/2006/relationships/font" Target="fonts/NunitoLight-italic.fntdata"/><Relationship Id="rId93" Type="http://schemas.openxmlformats.org/officeDocument/2006/relationships/font" Target="fonts/SpaceGrotesk-bold.fntdata"/><Relationship Id="rId92" Type="http://schemas.openxmlformats.org/officeDocument/2006/relationships/font" Target="fonts/SpaceGrotesk-regular.fntdata"/><Relationship Id="rId15" Type="http://schemas.openxmlformats.org/officeDocument/2006/relationships/slide" Target="slides/slide9.xml"/><Relationship Id="rId59" Type="http://schemas.openxmlformats.org/officeDocument/2006/relationships/slide" Target="slides/slide53.xml"/><Relationship Id="rId14" Type="http://schemas.openxmlformats.org/officeDocument/2006/relationships/slide" Target="slides/slide8.xml"/><Relationship Id="rId58" Type="http://schemas.openxmlformats.org/officeDocument/2006/relationships/slide" Target="slides/slide52.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learn.hms.harvard.edu/insights/all-insights/confronting-mirror-reflecting-our-biases-through-ai-health-care"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eachablemachine.withgoogle.com/" TargetMode="Externa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teachablemachine.withgoogle.com/"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ibit.im/blog/post/unveiling-leaked-system-prompts-a-deep-dive-into-llms" TargetMode="External"/><Relationship Id="rId3" Type="http://schemas.openxmlformats.org/officeDocument/2006/relationships/hyperlink" Target="https://github.com/jujumilk3/leaked-system-prompts" TargetMode="Externa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news.sky.com/story/ukraine-war-deepfake-video-of-zelenskyy-telling-ukrainians-to-lay-down-arms-debunked-12567789"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5035080fed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5035080fed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d8c2c09e51_1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d8c2c09e51_1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t>
            </a:r>
            <a:r>
              <a:rPr lang="en"/>
              <a:t>embedded video was created by @petobsessed, whose TikTok page is satirical and this is likely not a real interview. However, AI interviewers are being used and they can hallucinate in similar ways to the video.</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Some mistakes/strange things in the video (and that commonly occur in AI-generated audio) include:</a:t>
            </a:r>
            <a:endParaRPr/>
          </a:p>
          <a:p>
            <a:pPr indent="-298450" lvl="0" marL="457200" rtl="0" algn="l">
              <a:spcBef>
                <a:spcPts val="0"/>
              </a:spcBef>
              <a:spcAft>
                <a:spcPts val="0"/>
              </a:spcAft>
              <a:buSzPts val="1100"/>
              <a:buChar char="●"/>
            </a:pPr>
            <a:r>
              <a:rPr lang="en"/>
              <a:t>Repeating words and sentences over and over (‘Monday’)</a:t>
            </a:r>
            <a:endParaRPr/>
          </a:p>
          <a:p>
            <a:pPr indent="-298450" lvl="0" marL="457200" rtl="0" algn="l">
              <a:spcBef>
                <a:spcPts val="0"/>
              </a:spcBef>
              <a:spcAft>
                <a:spcPts val="0"/>
              </a:spcAft>
              <a:buSzPts val="1100"/>
              <a:buChar char="●"/>
            </a:pPr>
            <a:r>
              <a:rPr lang="en"/>
              <a:t>Illogical phrases or nonsense (“Monday rhymes with book”)</a:t>
            </a:r>
            <a:endParaRPr/>
          </a:p>
          <a:p>
            <a:pPr indent="-298450" lvl="0" marL="457200" rtl="0" algn="l">
              <a:spcBef>
                <a:spcPts val="0"/>
              </a:spcBef>
              <a:spcAft>
                <a:spcPts val="0"/>
              </a:spcAft>
              <a:buSzPts val="1100"/>
              <a:buChar char="●"/>
            </a:pPr>
            <a:r>
              <a:rPr lang="en"/>
              <a:t>Gibberish (words/sentences that don’t make sense), especially towards the end of the clip from the male voice</a:t>
            </a:r>
            <a:endParaRPr/>
          </a:p>
          <a:p>
            <a:pPr indent="-298450" lvl="0" marL="457200" rtl="0" algn="l">
              <a:spcBef>
                <a:spcPts val="0"/>
              </a:spcBef>
              <a:spcAft>
                <a:spcPts val="0"/>
              </a:spcAft>
              <a:buSzPts val="1100"/>
              <a:buChar char="●"/>
            </a:pPr>
            <a:r>
              <a:rPr lang="en"/>
              <a:t>Unusual changes in speed of talking and volume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Another hallucination that often happens but that is not really present in this video is that AI voices will often change accents - e.g, going from American to Australian to British. Sometime AI voices will also pronounce words strangely and/or sound robotic.</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3d8c2c09e51_1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3d8c2c09e51_1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The generated image is of two trams in Melbourne next to each other. This image includes some hallucinations that are very common in generated images, which are noted on the slide. Although image generation (and generation of other modes) is always getting better and it can be hard to spot hallucinations like this in recent models, some images also do have a ‘quality’ that makes them look AI generated (this is discussed further when looking at deepfake videos).</a:t>
            </a:r>
            <a:endParaRPr>
              <a:solidFill>
                <a:schemeClr val="dk1"/>
              </a:solidFill>
            </a:endParaRPr>
          </a:p>
          <a:p>
            <a:pPr indent="0" lvl="0" marL="0" rtl="0" algn="l">
              <a:spcBef>
                <a:spcPts val="0"/>
              </a:spcBef>
              <a:spcAft>
                <a:spcPts val="0"/>
              </a:spcAft>
              <a:buClr>
                <a:schemeClr val="dk1"/>
              </a:buClr>
              <a:buSzPts val="1100"/>
              <a:buFont typeface="Arial"/>
              <a:buNone/>
            </a:pPr>
            <a:br>
              <a:rPr lang="en">
                <a:solidFill>
                  <a:schemeClr val="dk1"/>
                </a:solidFill>
              </a:rPr>
            </a:br>
            <a:r>
              <a:rPr lang="en">
                <a:solidFill>
                  <a:schemeClr val="dk1"/>
                </a:solidFill>
              </a:rPr>
              <a:t>In the next activity, students will generate images with Lumen and try and find hallucinations in them.</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d686ec618a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d686ec618a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t>The purpose of this activity is to get students to generate an image where hallucinations in the image could be risky for people </a:t>
            </a:r>
            <a:r>
              <a:rPr lang="en"/>
              <a:t>involved (in this case, students using a school kitchen) and for them to think critically about issues in generated images.</a:t>
            </a:r>
            <a:endParaRPr/>
          </a:p>
          <a:p>
            <a:pPr indent="0" lvl="0" marL="0" rtl="0" algn="l">
              <a:lnSpc>
                <a:spcPct val="150000"/>
              </a:lnSpc>
              <a:spcBef>
                <a:spcPts val="1600"/>
              </a:spcBef>
              <a:spcAft>
                <a:spcPts val="1600"/>
              </a:spcAft>
              <a:buNone/>
            </a:pPr>
            <a:r>
              <a:rPr lang="en"/>
              <a:t>There are likely to be some errors or strange parts in the generated posters (for example, distorted text or objects that are not in the right place) for students to note down in the worksheet. However, if the generated posters do not have errors or mistakes, then you can gets students to look at the poster on the next slide (which was generated with ChatGPT), as that has several errors (detailed on the next slide).</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3dc2425c01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3dc2425c01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The core points of this slide is that hallucinations happen because AI doesn’t think the same way we do, it learns from its training data and there is randomness involved in outputs. The image on the slide has a few errors: the area above the pedals on the bike at the top is distorted, the green sign </a:t>
            </a:r>
            <a:r>
              <a:rPr lang="en">
                <a:solidFill>
                  <a:schemeClr val="dk1"/>
                </a:solidFill>
              </a:rPr>
              <a:t>symbol</a:t>
            </a:r>
            <a:r>
              <a:rPr lang="en">
                <a:solidFill>
                  <a:schemeClr val="dk1"/>
                </a:solidFill>
              </a:rPr>
              <a:t> is nonsensical and the text bubble (coming from the kid’s shoe for some reason) contains gibberish text.</a:t>
            </a:r>
            <a:br>
              <a:rPr lang="en">
                <a:solidFill>
                  <a:schemeClr val="dk1"/>
                </a:solidFill>
              </a:rPr>
            </a:br>
            <a:br>
              <a:rPr lang="en">
                <a:solidFill>
                  <a:schemeClr val="dk1"/>
                </a:solidFill>
              </a:rPr>
            </a:br>
            <a:r>
              <a:rPr lang="en">
                <a:solidFill>
                  <a:schemeClr val="dk1"/>
                </a:solidFill>
              </a:rPr>
              <a:t>Some more detailed explanations for the cause of hallucinations and examples are below:</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Text in images: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Common causes for errors in text: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Image generation is based on pixels, not letters. They learning text-shaped squiggles instead of actual letters, and can often get letters mixed up: "RFSTRAUNT" instead of "RESTAURANT"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Images are more forgiving than text. A generated image of a tree that is slightly bent out of shape still passes for a tree. But if "COFFEE" comes out as "COFFEF," the error is immediately obvious.</a:t>
            </a:r>
            <a:endParaRPr>
              <a:solidFill>
                <a:schemeClr val="dk1"/>
              </a:solidFill>
            </a:endParaRPr>
          </a:p>
          <a:p>
            <a:pPr indent="0" lvl="0" marL="0" rtl="0" algn="l">
              <a:lnSpc>
                <a:spcPct val="115000"/>
              </a:lnSpc>
              <a:spcBef>
                <a:spcPts val="0"/>
              </a:spcBef>
              <a:spcAft>
                <a:spcPts val="0"/>
              </a:spcAft>
              <a:buNone/>
            </a:pPr>
            <a:r>
              <a:rPr lang="en">
                <a:solidFill>
                  <a:schemeClr val="dk1"/>
                </a:solidFill>
              </a:rPr>
              <a:t>Hands and fingers: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Common causes for errors in text:</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Similar to letters and text, the image AI learns patterns not rules. It doesn’t “know” that a hand has 4 fingers and a thumb with restrictions on how fingers bend etc. </a:t>
            </a:r>
            <a:endParaRPr>
              <a:solidFill>
                <a:schemeClr val="dk1"/>
              </a:solidFill>
            </a:endParaRPr>
          </a:p>
          <a:p>
            <a:pPr indent="-298450" lvl="1" marL="914400" rtl="0" algn="l">
              <a:lnSpc>
                <a:spcPct val="115000"/>
              </a:lnSpc>
              <a:spcBef>
                <a:spcPts val="0"/>
              </a:spcBef>
              <a:spcAft>
                <a:spcPts val="0"/>
              </a:spcAft>
              <a:buClr>
                <a:schemeClr val="dk1"/>
              </a:buClr>
              <a:buSzPts val="1100"/>
              <a:buChar char="○"/>
            </a:pPr>
            <a:r>
              <a:rPr lang="en">
                <a:solidFill>
                  <a:schemeClr val="dk1"/>
                </a:solidFill>
              </a:rPr>
              <a:t>Hands are even more difficult than letters, because unlike the capital letter ‘A’, hands can be posed in many more different 3D angles and lighting.</a:t>
            </a:r>
            <a:endParaRPr>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dc2425c01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dc2425c01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There have been lots of recent </a:t>
            </a:r>
            <a:r>
              <a:rPr lang="en"/>
              <a:t>improvements</a:t>
            </a:r>
            <a:r>
              <a:rPr lang="en"/>
              <a:t> in generation of images, video and audio to reduce common hallucinations. For example, hands in AI generated images often had extra fingers or were posed in strange ways.  However, AI model developers have found ways to integrate real-world physics and human anatomy in their models that improve the accuracy of these a lot. Most models that students are likely to use will generate images with realistic looking hands and fingers (like those in the </a:t>
            </a:r>
            <a:r>
              <a:rPr lang="en"/>
              <a:t>included image on the slide).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Similarly, there’s been improvements in text in image generation, which are very noticeable in recent versions of chatbots like ChatGPT and Gemini. One of the ways this has been improved is by having “layers” (networks in the AI, mentioned in Lesson 1) that “specialise” in different parts of image generation. Like most improvements in generative AI, this requires more training and more deliberate choice of training data.</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daf1c03f06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daf1c03f06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t>This slide links hallucinations which are accidental errors from the point of view of an AI to how people can use AI responses and media (including images and video) for either intentional or unintentional spreading of false information.</a:t>
            </a:r>
            <a:endParaRPr/>
          </a:p>
          <a:p>
            <a:pPr indent="0" lvl="0" marL="0" rtl="0" algn="l">
              <a:lnSpc>
                <a:spcPct val="150000"/>
              </a:lnSpc>
              <a:spcBef>
                <a:spcPts val="1600"/>
              </a:spcBef>
              <a:spcAft>
                <a:spcPts val="1600"/>
              </a:spcAft>
              <a:buNone/>
            </a:pPr>
            <a:r>
              <a:rPr lang="en"/>
              <a:t>The image on this slide isn’t a hallucination but is an example of where an AI-generated image could be shared to spread false information. For example, if a student shared this image around told their classmates a goat was on the top of the Sydney Opera House last weekend, would their classmates believe them? This image is pretty harmless, but the next slides go through some examples of where AI-generated information could cause harm, intentionally or unintentionally.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d8c2c09e51_1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d8c2c09e51_1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moves from accidental hallucinations to deliberate misuse. It’s worth pausing to make sure students understand the distinction. The previous slide covered errors the AI makes unintentionally; this is about humans choosing to weaponise those same capabilities.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 in discussion:</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Fake videos (deepfakes)</a:t>
            </a:r>
            <a:r>
              <a:rPr lang="en">
                <a:solidFill>
                  <a:schemeClr val="dk1"/>
                </a:solidFill>
              </a:rPr>
              <a:t> are increasingly hard to detect. You might ask students if they've seen any examples, or show a brief clip. Emphasise that even public figures and people they know could be faked.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Fake news stories</a:t>
            </a:r>
            <a:r>
              <a:rPr lang="en">
                <a:solidFill>
                  <a:schemeClr val="dk1"/>
                </a:solidFill>
              </a:rPr>
              <a:t> produced by AI are harder to spot than ever because they mimic the tone and structure of real journalism. Ask students: what would they check before sharing a story?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AI bots</a:t>
            </a:r>
            <a:r>
              <a:rPr lang="en">
                <a:solidFill>
                  <a:schemeClr val="dk1"/>
                </a:solidFill>
              </a:rPr>
              <a:t> amplify the problem. It's not just that false content exists, but that it can spread faster and wider than any human network could manage.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Personalised misinformation</a:t>
            </a:r>
            <a:r>
              <a:rPr lang="en">
                <a:solidFill>
                  <a:schemeClr val="dk1"/>
                </a:solidFill>
              </a:rPr>
              <a:t> is the most subtle point and worth spending time on. Link back to the personalisation slides. The same systems that make AI feel helpful can be used to target people with content designed to confirm their existing beliefs.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good closing question for discussion: </a:t>
            </a:r>
            <a:r>
              <a:rPr i="1" lang="en">
                <a:solidFill>
                  <a:schemeClr val="dk1"/>
                </a:solidFill>
              </a:rPr>
              <a:t>"If you couldn't tell whether a video or article was made by AI, how would you decide whether to trust it?"</a:t>
            </a:r>
            <a:endParaRPr i="1">
              <a:solidFill>
                <a:schemeClr val="dk1"/>
              </a:solidFill>
            </a:endParaRPr>
          </a:p>
          <a:p>
            <a:pPr indent="0" lvl="0" marL="0" rtl="0" algn="l">
              <a:lnSpc>
                <a:spcPct val="150000"/>
              </a:lnSpc>
              <a:spcBef>
                <a:spcPts val="1200"/>
              </a:spcBef>
              <a:spcAft>
                <a:spcPts val="1600"/>
              </a:spcAft>
              <a:buClr>
                <a:schemeClr val="dk1"/>
              </a:buClr>
              <a:buSzPts val="1100"/>
              <a:buFont typeface="Arial"/>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d8c2c09e51_1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d8c2c09e51_1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focus of this slide is on the terminology of misinformation and disinformation and making the students aware that sometimes it is accidental and sometimes it is on purpose. Further slides will provide many examples of both.</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d8c2c09e51_1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d8c2c09e51_1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rgbClr val="595959"/>
                </a:solidFill>
              </a:rPr>
              <a:t>This is now getting into detailed scenarios of how misinformation can occur and who might be responsible.</a:t>
            </a:r>
            <a:endParaRPr>
              <a:solidFill>
                <a:srgbClr val="595959"/>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3d8c2c09e51_1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1" name="Google Shape;251;g3d8c2c09e51_1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rgbClr val="595959"/>
                </a:solidFill>
              </a:rPr>
              <a:t>This is now getting into detailed scenarios of how disinformation can occur and who might be responsible.</a:t>
            </a:r>
            <a:endParaRPr>
              <a:solidFill>
                <a:srgbClr val="595959"/>
              </a:solidFill>
            </a:endParaRPr>
          </a:p>
          <a:p>
            <a:pPr indent="0" lvl="0" marL="0" rtl="0" algn="l">
              <a:lnSpc>
                <a:spcPct val="150000"/>
              </a:lnSpc>
              <a:spcBef>
                <a:spcPts val="1600"/>
              </a:spcBef>
              <a:spcAft>
                <a:spcPts val="1600"/>
              </a:spcAft>
              <a:buClr>
                <a:schemeClr val="dk1"/>
              </a:buClr>
              <a:buSzPts val="1100"/>
              <a:buFont typeface="Arial"/>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 name="Shape 64"/>
        <p:cNvGrpSpPr/>
        <p:nvPr/>
      </p:nvGrpSpPr>
      <p:grpSpPr>
        <a:xfrm>
          <a:off x="0" y="0"/>
          <a:ext cx="0" cy="0"/>
          <a:chOff x="0" y="0"/>
          <a:chExt cx="0" cy="0"/>
        </a:xfrm>
      </p:grpSpPr>
      <p:sp>
        <p:nvSpPr>
          <p:cNvPr id="65" name="Google Shape;65;g2cd05b5e79c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2cd05b5e79c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d8c2c09e51_1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d8c2c09e51_1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t>In this activity students get an opportunity to categorise scenarios as either misinformation or disinformation.</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d8c2c09e51_1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d8c2c09e51_1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slide is prompting students to really question the results of AI interactions. The AI is not always right! See the next slide for a quiz question about this.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e0940f3a84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e0940f3a84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correct answer is D. </a:t>
            </a:r>
            <a:r>
              <a:rPr lang="en" sz="1200">
                <a:solidFill>
                  <a:srgbClr val="0A3622"/>
                </a:solidFill>
                <a:latin typeface="Roboto"/>
                <a:ea typeface="Roboto"/>
                <a:cs typeface="Roboto"/>
                <a:sym typeface="Roboto"/>
              </a:rPr>
              <a:t>There are two pieces of incorrect information in the response - the wrong capital city and the wrong distance between Sydney and Melbourne.</a:t>
            </a:r>
            <a:r>
              <a:rPr lang="en">
                <a:solidFill>
                  <a:schemeClr val="dk1"/>
                </a:solidFill>
              </a:rPr>
              <a:t>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daf1c03f06_1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daf1c03f06_1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These are practical ways students can fact-check AI responses.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daf1c03f06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daf1c03f06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Students should know where to go to fact-check AI. </a:t>
            </a:r>
            <a:endParaRPr/>
          </a:p>
          <a:p>
            <a:pPr indent="0" lvl="0" marL="0" rtl="0" algn="l">
              <a:spcBef>
                <a:spcPts val="0"/>
              </a:spcBef>
              <a:spcAft>
                <a:spcPts val="0"/>
              </a:spcAft>
              <a:buNone/>
            </a:pPr>
            <a:r>
              <a:rPr lang="en"/>
              <a:t>Students often trust everything they read online, so teach them the difference between website domains:</a:t>
            </a:r>
            <a:endParaRPr/>
          </a:p>
          <a:p>
            <a:pPr indent="0" lvl="0" marL="0" rtl="0" algn="l">
              <a:spcBef>
                <a:spcPts val="0"/>
              </a:spcBef>
              <a:spcAft>
                <a:spcPts val="0"/>
              </a:spcAft>
              <a:buNone/>
            </a:pPr>
            <a:r>
              <a:rPr lang="en"/>
              <a:t>✔️ .edu = Education &amp; Universities (Reliable!)</a:t>
            </a:r>
            <a:endParaRPr/>
          </a:p>
          <a:p>
            <a:pPr indent="0" lvl="0" marL="0" rtl="0" algn="l">
              <a:spcBef>
                <a:spcPts val="0"/>
              </a:spcBef>
              <a:spcAft>
                <a:spcPts val="0"/>
              </a:spcAft>
              <a:buNone/>
            </a:pPr>
            <a:r>
              <a:rPr lang="en"/>
              <a:t>✔️ .gov = Government Websites (Reliable!)</a:t>
            </a:r>
            <a:endParaRPr/>
          </a:p>
          <a:p>
            <a:pPr indent="0" lvl="0" marL="0" rtl="0" algn="l">
              <a:spcBef>
                <a:spcPts val="0"/>
              </a:spcBef>
              <a:spcAft>
                <a:spcPts val="0"/>
              </a:spcAft>
              <a:buNone/>
            </a:pPr>
            <a:r>
              <a:rPr lang="en"/>
              <a:t>✔️ .org = Nonprofit Organizations (Usually reliable, but check for bias!)</a:t>
            </a:r>
            <a:endParaRPr/>
          </a:p>
          <a:p>
            <a:pPr indent="0" lvl="0" marL="0" rtl="0" algn="l">
              <a:spcBef>
                <a:spcPts val="0"/>
              </a:spcBef>
              <a:spcAft>
                <a:spcPts val="0"/>
              </a:spcAft>
              <a:buNone/>
            </a:pPr>
            <a:r>
              <a:rPr lang="en"/>
              <a:t>⚠️ .com = Commercial Websites (May be reliable but often sell products!)</a:t>
            </a:r>
            <a:endParaRPr/>
          </a:p>
          <a:p>
            <a:pPr indent="0" lvl="0" marL="0" rtl="0" algn="l">
              <a:spcBef>
                <a:spcPts val="0"/>
              </a:spcBef>
              <a:spcAft>
                <a:spcPts val="0"/>
              </a:spcAft>
              <a:buNone/>
            </a:pPr>
            <a:r>
              <a:rPr lang="en"/>
              <a:t>⚠️ .net = Networks (Use caution!)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One source isn’t enough. Tell students they should check more than one source.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dc31efc73e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3dc31efc73e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video is a quick reminder for kids to be </a:t>
            </a:r>
            <a:r>
              <a:rPr lang="en"/>
              <a:t>careful</a:t>
            </a:r>
            <a:r>
              <a:rPr lang="en"/>
              <a:t> what they share. This will be followed up in the next slide.</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d8c2c09e51_1_2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3d8c2c09e51_1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 list of questions that students to use before they share. They should make share they are not the source of the misinformation or disinformation.</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e0940f3a84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e0940f3a8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two key points are to find reliable sources and more than one. Maybe discuss </a:t>
            </a:r>
            <a:r>
              <a:rPr lang="en"/>
              <a:t>with</a:t>
            </a:r>
            <a:r>
              <a:rPr lang="en"/>
              <a:t> students what other </a:t>
            </a:r>
            <a:r>
              <a:rPr lang="en"/>
              <a:t>websites might be reliable. Suggest newspapers, government sites and the ABC.</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d76597aba4_2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d76597aba4_2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t>In this activity, </a:t>
            </a:r>
            <a:r>
              <a:rPr lang="en"/>
              <a:t>students are asked to fact-check several scenarios and try and work out which ones are real and which are AI-generated. </a:t>
            </a:r>
            <a:r>
              <a:rPr lang="en"/>
              <a:t>Teachers remind students to not check AI with the AI-generated answer that often comes up first. Go to a real website!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3daf1c03f06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2" name="Google Shape;342;g3daf1c03f06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t>These slides act as a bridge. Use the student discussion to surface their existing understanding of bias before the next slides unpack it properly. Don't correct or over-explain yet; just gather their ideas and tell them you're going to explore it together. The discussion question gives you a natural handoff into the bias slides.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e7023ec50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e7023ec50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a:t>This is a quick activity to recap Lesson 2. Teachers can ask students to drag each example box into the matching type of AI box.</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rPr lang="en"/>
              <a:t>Solutions:</a:t>
            </a:r>
            <a:endParaRPr/>
          </a:p>
          <a:p>
            <a:pPr indent="0" lvl="0" marL="0" rtl="0" algn="l">
              <a:lnSpc>
                <a:spcPct val="100000"/>
              </a:lnSpc>
              <a:spcBef>
                <a:spcPts val="0"/>
              </a:spcBef>
              <a:spcAft>
                <a:spcPts val="0"/>
              </a:spcAft>
              <a:buNone/>
            </a:pPr>
            <a:r>
              <a:rPr lang="en"/>
              <a:t>Classification AI</a:t>
            </a:r>
            <a:endParaRPr/>
          </a:p>
          <a:p>
            <a:pPr indent="0" lvl="0" marL="0" rtl="0" algn="l">
              <a:lnSpc>
                <a:spcPct val="100000"/>
              </a:lnSpc>
              <a:spcBef>
                <a:spcPts val="0"/>
              </a:spcBef>
              <a:spcAft>
                <a:spcPts val="0"/>
              </a:spcAft>
              <a:buNone/>
            </a:pPr>
            <a:r>
              <a:rPr lang="en"/>
              <a:t>• Spam filter in your email</a:t>
            </a:r>
            <a:endParaRPr/>
          </a:p>
          <a:p>
            <a:pPr indent="0" lvl="0" marL="0" rtl="0" algn="l">
              <a:lnSpc>
                <a:spcPct val="100000"/>
              </a:lnSpc>
              <a:spcBef>
                <a:spcPts val="0"/>
              </a:spcBef>
              <a:spcAft>
                <a:spcPts val="0"/>
              </a:spcAft>
              <a:buNone/>
            </a:pPr>
            <a:r>
              <a:rPr lang="en"/>
              <a:t>• Face ID unlocks your phone</a:t>
            </a:r>
            <a:endParaRPr/>
          </a:p>
          <a:p>
            <a:pPr indent="0" lvl="0" marL="0" rtl="0" algn="l">
              <a:lnSpc>
                <a:spcPct val="100000"/>
              </a:lnSpc>
              <a:spcBef>
                <a:spcPts val="0"/>
              </a:spcBef>
              <a:spcAft>
                <a:spcPts val="0"/>
              </a:spcAft>
              <a:buNone/>
            </a:pPr>
            <a:r>
              <a:rPr lang="en"/>
              <a:t>Predictive AI</a:t>
            </a:r>
            <a:endParaRPr/>
          </a:p>
          <a:p>
            <a:pPr indent="0" lvl="0" marL="0" rtl="0" algn="l">
              <a:lnSpc>
                <a:spcPct val="100000"/>
              </a:lnSpc>
              <a:spcBef>
                <a:spcPts val="0"/>
              </a:spcBef>
              <a:spcAft>
                <a:spcPts val="0"/>
              </a:spcAft>
              <a:buNone/>
            </a:pPr>
            <a:r>
              <a:rPr lang="en"/>
              <a:t>• Weather forecast app</a:t>
            </a:r>
            <a:endParaRPr/>
          </a:p>
          <a:p>
            <a:pPr indent="0" lvl="0" marL="0" rtl="0" algn="l">
              <a:lnSpc>
                <a:spcPct val="100000"/>
              </a:lnSpc>
              <a:spcBef>
                <a:spcPts val="0"/>
              </a:spcBef>
              <a:spcAft>
                <a:spcPts val="0"/>
              </a:spcAft>
              <a:buNone/>
            </a:pPr>
            <a:r>
              <a:rPr lang="en"/>
              <a:t>• Netflix recommendation</a:t>
            </a:r>
            <a:endParaRPr/>
          </a:p>
          <a:p>
            <a:pPr indent="0" lvl="0" marL="0" rtl="0" algn="l">
              <a:lnSpc>
                <a:spcPct val="100000"/>
              </a:lnSpc>
              <a:spcBef>
                <a:spcPts val="0"/>
              </a:spcBef>
              <a:spcAft>
                <a:spcPts val="0"/>
              </a:spcAft>
              <a:buNone/>
            </a:pPr>
            <a:r>
              <a:rPr lang="en"/>
              <a:t>Generative AI</a:t>
            </a:r>
            <a:endParaRPr/>
          </a:p>
          <a:p>
            <a:pPr indent="0" lvl="0" marL="0" rtl="0" algn="l">
              <a:lnSpc>
                <a:spcPct val="100000"/>
              </a:lnSpc>
              <a:spcBef>
                <a:spcPts val="0"/>
              </a:spcBef>
              <a:spcAft>
                <a:spcPts val="0"/>
              </a:spcAft>
              <a:buNone/>
            </a:pPr>
            <a:r>
              <a:rPr lang="en"/>
              <a:t>• ChatGPT writes an essay</a:t>
            </a:r>
            <a:endParaRPr/>
          </a:p>
          <a:p>
            <a:pPr indent="0" lvl="0" marL="0" rtl="0" algn="l">
              <a:lnSpc>
                <a:spcPct val="100000"/>
              </a:lnSpc>
              <a:spcBef>
                <a:spcPts val="0"/>
              </a:spcBef>
              <a:spcAft>
                <a:spcPts val="0"/>
              </a:spcAft>
              <a:buNone/>
            </a:pPr>
            <a:r>
              <a:rPr lang="en"/>
              <a:t>• DALL-E makes an image</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g3dd8ee6ac0b_6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1" name="Google Shape;351;g3dd8ee6ac0b_6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t>These slides act as a bridge. Use the student discussion to surface their existing understanding of bias before the next slides unpack it properly. Don't correct or over-explain yet; just gather their ideas and tell them you're going to explore it together. The discussion question gives you a natural handoff into the bias slides.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daf1c03f06_0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3daf1c03f06_0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rPr>
              <a:t>The example is biased because information from one group (a class of Australian students) has been used to claim something that is true for the whole world. Their views have been favoured over others.</a:t>
            </a:r>
            <a:endParaRPr>
              <a:solidFill>
                <a:schemeClr val="dk1"/>
              </a:solidFill>
            </a:endParaRPr>
          </a:p>
          <a:p>
            <a:pPr indent="0" lvl="0" marL="0" rtl="0" algn="l">
              <a:lnSpc>
                <a:spcPct val="150000"/>
              </a:lnSpc>
              <a:spcBef>
                <a:spcPts val="1600"/>
              </a:spcBef>
              <a:spcAft>
                <a:spcPts val="0"/>
              </a:spcAft>
              <a:buClr>
                <a:schemeClr val="dk1"/>
              </a:buClr>
              <a:buSzPts val="1100"/>
              <a:buFont typeface="Arial"/>
              <a:buNone/>
            </a:pPr>
            <a:r>
              <a:rPr lang="en">
                <a:solidFill>
                  <a:schemeClr val="dk1"/>
                </a:solidFill>
              </a:rPr>
              <a:t>Students are likely to have a variety of different levels of understanding of what bias is. The key points for this lesson is that students understand that there is bias in AI tools they interact with, that the biases often reflect biases/stereotypes in media (like TV and movies), and that AI model developers use several ways to address these biases and negate them as much as possible.</a:t>
            </a:r>
            <a:endParaRPr>
              <a:solidFill>
                <a:schemeClr val="dk1"/>
              </a:solidFill>
            </a:endParaRPr>
          </a:p>
          <a:p>
            <a:pPr indent="0" lvl="0" marL="0" rtl="0" algn="l">
              <a:lnSpc>
                <a:spcPct val="150000"/>
              </a:lnSpc>
              <a:spcBef>
                <a:spcPts val="1600"/>
              </a:spcBef>
              <a:spcAft>
                <a:spcPts val="1600"/>
              </a:spcAft>
              <a:buClr>
                <a:schemeClr val="dk1"/>
              </a:buClr>
              <a:buSzPts val="1100"/>
              <a:buFont typeface="Arial"/>
              <a:buNone/>
            </a:pPr>
            <a:r>
              <a:rPr lang="en">
                <a:solidFill>
                  <a:schemeClr val="dk1"/>
                </a:solidFill>
              </a:rPr>
              <a:t>This lesson uses a few examples from Generative AI (e.g, biased images) and Classification AI (e.g, the cats and dogs activity in later slides) but there are many examples of bias in AI (and computing more broadly) that you could discuss if your students are working at a high level and/or they are </a:t>
            </a:r>
            <a:r>
              <a:rPr lang="en">
                <a:solidFill>
                  <a:schemeClr val="dk1"/>
                </a:solidFill>
              </a:rPr>
              <a:t>interested in the societal impact of bias in AI. Bias issues can be quite complex and controversial, such as algorithmic bias in healthcare (</a:t>
            </a:r>
            <a:r>
              <a:rPr lang="en" u="sng">
                <a:solidFill>
                  <a:schemeClr val="hlink"/>
                </a:solidFill>
                <a:hlinkClick r:id="rId2"/>
              </a:rPr>
              <a:t>https://learn.hms.harvard.edu/insights/all-insights/confronting-mirror-reflecting-our-biases-through-ai-health-care</a:t>
            </a:r>
            <a:r>
              <a:rPr lang="en">
                <a:solidFill>
                  <a:schemeClr val="dk1"/>
                </a:solidFill>
              </a:rPr>
              <a:t>), so you may not want to go too deep into bias in this lesson and keep to the slide contents.</a:t>
            </a:r>
            <a:endParaRPr>
              <a:solidFill>
                <a:schemeClr val="dk1"/>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3d8c2c09e51_1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3d8c2c09e51_1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One of the easiest ways to demonstrate bias in AI is to generate images with prompts that are associated with stereotypes. In this slide, we’ve used “Professor” as the generated images from ImageGen 4.0 Generate demonstrate bias very well - the professors in the image reflect what we’d often see in movies and TV - mostly white older men with beards wearing blazers, ties and glasses surrounded by lots of books. In reality, there are professors of all genders, ages, and ethnicities.</a:t>
            </a:r>
            <a:endParaRPr>
              <a:solidFill>
                <a:schemeClr val="dk1"/>
              </a:solidFill>
            </a:endParaRPr>
          </a:p>
          <a:p>
            <a:pPr indent="0" lvl="0" marL="0" rtl="0" algn="l">
              <a:lnSpc>
                <a:spcPct val="150000"/>
              </a:lnSpc>
              <a:spcBef>
                <a:spcPts val="1600"/>
              </a:spcBef>
              <a:spcAft>
                <a:spcPts val="0"/>
              </a:spcAft>
              <a:buNone/>
            </a:pPr>
            <a:r>
              <a:rPr lang="en">
                <a:solidFill>
                  <a:schemeClr val="dk1"/>
                </a:solidFill>
              </a:rPr>
              <a:t>AI models that are focused on image generation (for example, the ImageGen 4.0 Generate) are more likely to show biased images (like those above) than if you were to use a multimodal AI chatbot (like ChatGPT or Gemini). A lot of the multimodal AI chatbots will have been trained or set up such that they will attempt to reduce biased results (there’s more details about this in later slides). </a:t>
            </a:r>
            <a:endParaRPr>
              <a:solidFill>
                <a:schemeClr val="dk1"/>
              </a:solidFill>
            </a:endParaRPr>
          </a:p>
          <a:p>
            <a:pPr indent="0" lvl="0" marL="0" rtl="0" algn="l">
              <a:lnSpc>
                <a:spcPct val="150000"/>
              </a:lnSpc>
              <a:spcBef>
                <a:spcPts val="1600"/>
              </a:spcBef>
              <a:spcAft>
                <a:spcPts val="1600"/>
              </a:spcAft>
              <a:buClr>
                <a:schemeClr val="dk1"/>
              </a:buClr>
              <a:buSzPts val="1100"/>
              <a:buFont typeface="Arial"/>
              <a:buNone/>
            </a:pPr>
            <a:r>
              <a:rPr lang="en">
                <a:solidFill>
                  <a:schemeClr val="dk1"/>
                </a:solidFill>
              </a:rPr>
              <a:t>Although it’s easiest to show bias in AI in a visual way, one of the key points to get across to students is that this bias impacts all modes of AI - including text. If you have marked 20+ essays where students have used generative AI to answer the same question, you will notice the same points made, the same (or similar) sources cited and similar structures used. It’s likely that those essays will reflect particular viewpoints, which is not good if you want more diversity of thought.</a:t>
            </a:r>
            <a:endParaRPr>
              <a:solidFill>
                <a:schemeClr val="dk1"/>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3dafbaf46a2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3dafbaf46a2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rPr>
              <a:t>This slide includes a couple of points on why AI responses can be biased. One of the main reasons is simply that the data used for training contains biases towards certain groups (for example, on the next slide the generated CEOs are mostly male). Another reason is that Western ideas are likely to be dominant in the data that is used for training, because the main AI companies are US-based and lot of media originates from the US.</a:t>
            </a:r>
            <a:endParaRPr>
              <a:solidFill>
                <a:schemeClr val="dk1"/>
              </a:solidFill>
            </a:endParaRPr>
          </a:p>
          <a:p>
            <a:pPr indent="0" lvl="0" marL="0" rtl="0" algn="l">
              <a:lnSpc>
                <a:spcPct val="150000"/>
              </a:lnSpc>
              <a:spcBef>
                <a:spcPts val="1600"/>
              </a:spcBef>
              <a:spcAft>
                <a:spcPts val="1600"/>
              </a:spcAft>
              <a:buClr>
                <a:schemeClr val="dk1"/>
              </a:buClr>
              <a:buSzPts val="1100"/>
              <a:buFont typeface="Arial"/>
              <a:buNone/>
            </a:pPr>
            <a:r>
              <a:rPr lang="en">
                <a:solidFill>
                  <a:schemeClr val="dk1"/>
                </a:solidFill>
              </a:rPr>
              <a:t>The image is included as an example of cultural differences, where there are different perspectives on something (the colour red, in this case). If you were to ask an LLM about what the colour ‘red’ means, it might give an answer that it denotes “danger” or “urgency” or it might be a more thorough and say that it has different meanings in different countries. Some AI models will have been trained in a way that they seem “aware” of these differences, but there are likely to be more subtle differences. </a:t>
            </a:r>
            <a:endParaRPr>
              <a:solidFill>
                <a:schemeClr val="dk1"/>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dafbaf46a2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dafbaf46a2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The purpose of this slide is to show more examples of bias in images and </a:t>
            </a:r>
            <a:r>
              <a:rPr lang="en">
                <a:solidFill>
                  <a:schemeClr val="dk1"/>
                </a:solidFill>
              </a:rPr>
              <a:t>reinforce</a:t>
            </a:r>
            <a:r>
              <a:rPr lang="en">
                <a:solidFill>
                  <a:schemeClr val="dk1"/>
                </a:solidFill>
              </a:rPr>
              <a:t> the point that bias is not just in image generation, but other AI modes (because they are trained on data that is often biased as well).</a:t>
            </a:r>
            <a:endParaRPr>
              <a:solidFill>
                <a:schemeClr val="dk1"/>
              </a:solidFill>
            </a:endParaRPr>
          </a:p>
          <a:p>
            <a:pPr indent="0" lvl="0" marL="0" rtl="0" algn="l">
              <a:lnSpc>
                <a:spcPct val="150000"/>
              </a:lnSpc>
              <a:spcBef>
                <a:spcPts val="1600"/>
              </a:spcBef>
              <a:spcAft>
                <a:spcPts val="1600"/>
              </a:spcAft>
              <a:buNone/>
            </a:pPr>
            <a:r>
              <a:rPr lang="en">
                <a:solidFill>
                  <a:schemeClr val="dk1"/>
                </a:solidFill>
              </a:rPr>
              <a:t>The example images can be related back to points in the previous slide - nurses are stereotypically women in media (like TV and movies) and there has been a historical bias towards CEOs being men and from Western origin.</a:t>
            </a:r>
            <a:endParaRPr>
              <a:solidFill>
                <a:schemeClr val="dk1"/>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g3d8c2c09e51_1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6" name="Google Shape;406;g3d8c2c09e51_1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This activity involves training a simple classification AI model through a web-based tool on the platform. The AI will “look” at an image and determine whether it is a picture of a dog or a cat. Students will first label images for training, which involves them clicking a button to indicate whether the image is a Cat or Dog. The tool actually uses the training data from the students’ labelling, so if students do not label the images correctly, the model will not effectively identify the images as Cats or Dogs.</a:t>
            </a:r>
            <a:endParaRPr>
              <a:solidFill>
                <a:schemeClr val="dk1"/>
              </a:solidFill>
            </a:endParaRPr>
          </a:p>
          <a:p>
            <a:pPr indent="0" lvl="0" marL="0" rtl="0" algn="l">
              <a:lnSpc>
                <a:spcPct val="150000"/>
              </a:lnSpc>
              <a:spcBef>
                <a:spcPts val="1600"/>
              </a:spcBef>
              <a:spcAft>
                <a:spcPts val="0"/>
              </a:spcAft>
              <a:buNone/>
            </a:pPr>
            <a:r>
              <a:rPr lang="en">
                <a:solidFill>
                  <a:schemeClr val="dk1"/>
                </a:solidFill>
              </a:rPr>
              <a:t>The tool on the platform does provide guidance and instructions for each step of the activity but you may want to use the following slides to step through each part of the process, before getting students to try it themselves. </a:t>
            </a:r>
            <a:endParaRPr>
              <a:solidFill>
                <a:schemeClr val="dk1"/>
              </a:solidFill>
            </a:endParaRPr>
          </a:p>
          <a:p>
            <a:pPr indent="0" lvl="0" marL="0" rtl="0" algn="l">
              <a:spcBef>
                <a:spcPts val="1600"/>
              </a:spcBef>
              <a:spcAft>
                <a:spcPts val="0"/>
              </a:spcAft>
              <a:buClr>
                <a:schemeClr val="dk1"/>
              </a:buClr>
              <a:buSzPts val="1100"/>
              <a:buFont typeface="Arial"/>
              <a:buNone/>
            </a:pPr>
            <a:r>
              <a:rPr lang="en">
                <a:solidFill>
                  <a:schemeClr val="dk1"/>
                </a:solidFill>
              </a:rPr>
              <a:t>This activity has been adapted from the resource: “An Ethics of Artificial Intelligence Curriculum for Middle School Students”, which was created by Blakeley H. Payne with support from the MIT Media Lab Personal Robots Group, directed by Cynthia Breazeal. That activity involves using the Teachable Machine website (</a:t>
            </a:r>
            <a:r>
              <a:rPr lang="en" u="sng">
                <a:solidFill>
                  <a:schemeClr val="hlink"/>
                </a:solidFill>
                <a:hlinkClick r:id="rId2"/>
              </a:rPr>
              <a:t>https://teachablemachine.withgoogle.com/)</a:t>
            </a:r>
            <a:r>
              <a:rPr lang="en">
                <a:solidFill>
                  <a:schemeClr val="dk1"/>
                </a:solidFill>
              </a:rPr>
              <a:t> and uploading pictures of the cats and dogs and training a model this way. This activity is similar but it simplifies part of the process, as students do not need to upload the images themselves.</a:t>
            </a:r>
            <a:endParaRPr sz="1000">
              <a:solidFill>
                <a:schemeClr val="dk1"/>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g3dafbaf46a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8" name="Google Shape;418;g3dafbaf46a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You may want to share this diagram and talk through the steps in the process for this activity with students. However, the tool on the platform also provides the instructions and guidance for students to step through these themselves.</a:t>
            </a:r>
            <a:endParaRPr>
              <a:solidFill>
                <a:schemeClr val="dk1"/>
              </a:solidFill>
            </a:endParaRPr>
          </a:p>
          <a:p>
            <a:pPr indent="0" lvl="0" marL="0" rtl="0" algn="l">
              <a:lnSpc>
                <a:spcPct val="150000"/>
              </a:lnSpc>
              <a:spcBef>
                <a:spcPts val="1600"/>
              </a:spcBef>
              <a:spcAft>
                <a:spcPts val="0"/>
              </a:spcAft>
              <a:buNone/>
            </a:pPr>
            <a:r>
              <a:rPr lang="en">
                <a:solidFill>
                  <a:schemeClr val="dk1"/>
                </a:solidFill>
              </a:rPr>
              <a:t>The steps for this activity are as follows:</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
                <a:solidFill>
                  <a:schemeClr val="dk1"/>
                </a:solidFill>
              </a:rPr>
              <a:t>Step 1: Label the images as “Cat” or “Dog” by clicking the buttons in the tool</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
                <a:solidFill>
                  <a:schemeClr val="dk1"/>
                </a:solidFill>
              </a:rPr>
              <a:t>Step 2: Train the model with our labelled images - this is Version 1 (the speed at which this training finishes will depend on students’ computers)</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
                <a:solidFill>
                  <a:schemeClr val="dk1"/>
                </a:solidFill>
              </a:rPr>
              <a:t>Step 3: See how well the model identified our test images as “Cat” or “Dog”</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
                <a:solidFill>
                  <a:schemeClr val="dk1"/>
                </a:solidFill>
              </a:rPr>
              <a:t>Step 4: Label some more images as “Cat” or “Dog” (this is our extra training data)</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
                <a:solidFill>
                  <a:schemeClr val="dk1"/>
                </a:solidFill>
              </a:rPr>
              <a:t>Step 5: Retrain the model with the original images and added ones - this is Version 2</a:t>
            </a:r>
            <a:r>
              <a:rPr lang="en">
                <a:solidFill>
                  <a:schemeClr val="dk1"/>
                </a:solidFill>
              </a:rPr>
              <a:t> (the speed at which this training finishes will depend on students’ computers)</a:t>
            </a:r>
            <a:endParaRPr>
              <a:solidFill>
                <a:schemeClr val="dk1"/>
              </a:solidFill>
            </a:endParaRPr>
          </a:p>
          <a:p>
            <a:pPr indent="-298450" lvl="0" marL="457200" rtl="0" algn="l">
              <a:lnSpc>
                <a:spcPct val="150000"/>
              </a:lnSpc>
              <a:spcBef>
                <a:spcPts val="0"/>
              </a:spcBef>
              <a:spcAft>
                <a:spcPts val="0"/>
              </a:spcAft>
              <a:buClr>
                <a:schemeClr val="dk1"/>
              </a:buClr>
              <a:buSzPts val="1100"/>
              <a:buChar char="●"/>
            </a:pPr>
            <a:r>
              <a:rPr lang="en">
                <a:solidFill>
                  <a:schemeClr val="dk1"/>
                </a:solidFill>
              </a:rPr>
              <a:t>Step 6: Compare how well the re-trained model (Version 2) identified test images as “Cat” or “Dog” with the first model (Version 1)</a:t>
            </a:r>
            <a:endParaRPr>
              <a:solidFill>
                <a:schemeClr val="dk1"/>
              </a:solidFill>
            </a:endParaRPr>
          </a:p>
          <a:p>
            <a:pPr indent="0" lvl="0" marL="0" rtl="0" algn="l">
              <a:lnSpc>
                <a:spcPct val="150000"/>
              </a:lnSpc>
              <a:spcBef>
                <a:spcPts val="1600"/>
              </a:spcBef>
              <a:spcAft>
                <a:spcPts val="1600"/>
              </a:spcAft>
              <a:buNone/>
            </a:pPr>
            <a:r>
              <a:t/>
            </a:r>
            <a:endParaRPr>
              <a:solidFill>
                <a:schemeClr val="dk1"/>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7040c1f95_4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e7040c1f95_4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Students start by labelling the images using the tool. This involves students clicking the appropriate button to categorise them as Cats or Dogs.</a:t>
            </a:r>
            <a:endParaRPr>
              <a:solidFill>
                <a:schemeClr val="dk1"/>
              </a:solidFill>
            </a:endParaRPr>
          </a:p>
          <a:p>
            <a:pPr indent="0" lvl="0" marL="0" rtl="0" algn="l">
              <a:lnSpc>
                <a:spcPct val="150000"/>
              </a:lnSpc>
              <a:spcBef>
                <a:spcPts val="1600"/>
              </a:spcBef>
              <a:spcAft>
                <a:spcPts val="1600"/>
              </a:spcAft>
              <a:buNone/>
            </a:pPr>
            <a:r>
              <a:rPr lang="en">
                <a:solidFill>
                  <a:schemeClr val="dk1"/>
                </a:solidFill>
              </a:rPr>
              <a:t>Students might notice at this point that there a lot of cats in the training data set. The result of this is a bias towards the images being classified as cats in Step 3 and Step 6.</a:t>
            </a:r>
            <a:endParaRPr>
              <a:solidFill>
                <a:schemeClr val="dk1"/>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e7040c1f95_4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2" name="Google Shape;452;g3e7040c1f95_4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From the students’ perspective, this step just </a:t>
            </a:r>
            <a:r>
              <a:rPr lang="en">
                <a:solidFill>
                  <a:schemeClr val="dk1"/>
                </a:solidFill>
              </a:rPr>
              <a:t>involves</a:t>
            </a:r>
            <a:r>
              <a:rPr lang="en">
                <a:solidFill>
                  <a:schemeClr val="dk1"/>
                </a:solidFill>
              </a:rPr>
              <a:t> clicking the “Train model” button and waiting for it to complete. T</a:t>
            </a:r>
            <a:r>
              <a:rPr lang="en">
                <a:solidFill>
                  <a:schemeClr val="dk1"/>
                </a:solidFill>
              </a:rPr>
              <a:t>he speed at which this training finishes will depend on students’ computers. If the student/s have a powerful desktop computer, it will take less time than student/s on a less powerful laptop, for example. Once the training is complete, they can test it by clicking the “Test your model” button.</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e7040c1f95_4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2" name="Google Shape;462;g3e7040c1f95_4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In this step, students can look through several test images, to see how well the model performs (how </a:t>
            </a:r>
            <a:r>
              <a:rPr lang="en">
                <a:solidFill>
                  <a:schemeClr val="dk1"/>
                </a:solidFill>
              </a:rPr>
              <a:t>accurate</a:t>
            </a:r>
            <a:r>
              <a:rPr lang="en">
                <a:solidFill>
                  <a:schemeClr val="dk1"/>
                </a:solidFill>
              </a:rPr>
              <a:t> it is at identifying images are cats or dogs). Students should write down the results in the activity worksheet. Note that this is for Version 1 of the model.</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e7023ec50e_1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3e7023ec50e_1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l">
              <a:spcBef>
                <a:spcPts val="0"/>
              </a:spcBef>
              <a:spcAft>
                <a:spcPts val="0"/>
              </a:spcAft>
              <a:buClr>
                <a:schemeClr val="dk1"/>
              </a:buClr>
              <a:buSzPts val="1100"/>
              <a:buChar char="●"/>
            </a:pPr>
            <a:r>
              <a:rPr lang="en">
                <a:solidFill>
                  <a:schemeClr val="dk1"/>
                </a:solidFill>
              </a:rPr>
              <a:t>This is a quick activity to recap Lesson 2. Teachers can ask students to drag each example box into the matching generative AI mode box.</a:t>
            </a:r>
            <a:endParaRPr>
              <a:solidFill>
                <a:schemeClr val="dk1"/>
              </a:solidFill>
            </a:endParaRPr>
          </a:p>
          <a:p>
            <a:pPr indent="-298450" lvl="0" marL="457200" rtl="0" algn="l">
              <a:spcBef>
                <a:spcPts val="0"/>
              </a:spcBef>
              <a:spcAft>
                <a:spcPts val="0"/>
              </a:spcAft>
              <a:buClr>
                <a:schemeClr val="dk1"/>
              </a:buClr>
              <a:buSzPts val="1100"/>
              <a:buChar char="●"/>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Solutions: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Text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 Claude writes a poem</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Image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 Midjourney creates a painting</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Video</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 Sora generates a short film</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Audio</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 ElevenLabs clones a voice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 Udio composes a song</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Code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 GitHub Copilot writes a function</a:t>
            </a:r>
            <a:endParaRPr>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e7040c1f95_4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3e7040c1f95_4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In this step, students do more labelling of extra images for “Version 2” of the model. This is the same as Step 1 but with less images to label. These images, along with the images labelled in Step 1, are used for training Version 2 of the model.</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e7040c1f95_4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e7040c1f95_4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solidFill>
                  <a:schemeClr val="dk1"/>
                </a:solidFill>
              </a:rPr>
              <a:t>From the students’ perspective, this step just involves clicking the “Train Version 2” button and waiting for it to complete. The speed at which this training finishes will depend on students’ computers. If the student/s have a powerful desktop computer, it will take less time than student/s on a less powerful laptop, for example. Once the training is complete, they can test it by clicking the “Test your Version 2 model” button.</a:t>
            </a:r>
            <a:endParaRPr>
              <a:solidFill>
                <a:schemeClr val="dk1"/>
              </a:solidFill>
            </a:endParaRPr>
          </a:p>
          <a:p>
            <a:pPr indent="0" lvl="0" marL="0" rtl="0" algn="l">
              <a:lnSpc>
                <a:spcPct val="150000"/>
              </a:lnSpc>
              <a:spcBef>
                <a:spcPts val="1600"/>
              </a:spcBef>
              <a:spcAft>
                <a:spcPts val="1600"/>
              </a:spcAft>
              <a:buNone/>
            </a:pPr>
            <a:r>
              <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e7040c1f95_4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e7040c1f95_4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In the last step in the tool, students compare the results from the Version 1 and Version 2 models and write them down on their worksheets. Students are likely to find that the model is more accurate when categorising cats and that it tends to categorise some of the images of dogs (particularly the small ones) as cats. That is mostly because there is a bias towards cats in the dataset. Having more even representation of cats and dogs could result in more accurate classifications. </a:t>
            </a:r>
            <a:endParaRPr>
              <a:solidFill>
                <a:schemeClr val="dk1"/>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d686ec618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d686ec618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purpose of this activity is to give students a hands-on experience of training a simple AI and to help them see how biased training data can impact the results from AI models.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The training data that is used is for this activity is biased towards cats. Students will likely see that the AI model does a better job at identifying images as cats when they are cats.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If students complete the activity quickly, you can extend them by getting them to do the training again but asking them to train the AI model wrong (by doing incorrect labels) and seeing how the results are different. Additionally, you could get students who need more extension to try the Teachable Machine website (linked below) and train their own model (potentially with a more even number of cats and dogs in the training data).</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solidFill>
                  <a:schemeClr val="dk1"/>
                </a:solidFill>
              </a:rPr>
              <a:t>This activity has been adapted from the resource: “An Ethics of Artificial Intelligence Curriculum for Middle School Students”, which was created by Blakeley H. Payne with support from the MIT Media Lab Personal Robots Group, directed by Cynthia Breazeal. That activity involves using the Teachable Machine website (</a:t>
            </a:r>
            <a:r>
              <a:rPr lang="en" u="sng">
                <a:solidFill>
                  <a:schemeClr val="hlink"/>
                </a:solidFill>
                <a:hlinkClick r:id="rId2"/>
              </a:rPr>
              <a:t>https://teachablemachine.withgoogle.com/)</a:t>
            </a:r>
            <a:r>
              <a:rPr lang="en">
                <a:solidFill>
                  <a:schemeClr val="dk1"/>
                </a:solidFill>
              </a:rPr>
              <a:t> and uploading pictures of the cats and dogs and training a model this way. This activity is similar but it simplifies part of the process, as students do not need to upload the images themselves.</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daf1c03f06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daf1c03f06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gives students a concrete sense that bias isn't ignored. Developers actively work to address it. The key is helping them understand both </a:t>
            </a:r>
            <a:r>
              <a:rPr i="1" lang="en">
                <a:solidFill>
                  <a:schemeClr val="dk1"/>
                </a:solidFill>
              </a:rPr>
              <a:t>how</a:t>
            </a:r>
            <a:r>
              <a:rPr lang="en">
                <a:solidFill>
                  <a:schemeClr val="dk1"/>
                </a:solidFill>
              </a:rPr>
              <a:t> that works and </a:t>
            </a:r>
            <a:r>
              <a:rPr i="1" lang="en">
                <a:solidFill>
                  <a:schemeClr val="dk1"/>
                </a:solidFill>
              </a:rPr>
              <a:t>why it isn't a perfect fix</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RLHF</a:t>
            </a:r>
            <a:r>
              <a:rPr lang="en">
                <a:solidFill>
                  <a:schemeClr val="dk1"/>
                </a:solidFill>
              </a:rPr>
              <a:t> can be tricky to explain. The simplest framing is that humans act like judges, scoring the AI's answers, and the model learns to produce responses more like the highly-rated ones. You might ask: </a:t>
            </a:r>
            <a:r>
              <a:rPr i="1" lang="en">
                <a:solidFill>
                  <a:schemeClr val="dk1"/>
                </a:solidFill>
              </a:rPr>
              <a:t>"Who do you think those human reviewers are, and could they have their own biases?"</a:t>
            </a:r>
            <a:r>
              <a:rPr lang="en">
                <a:solidFill>
                  <a:schemeClr val="dk1"/>
                </a:solidFill>
              </a:rPr>
              <a:t> This is a good critical thinking moment. The humans doing the rating aren't neutral either.</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System prompts</a:t>
            </a:r>
            <a:r>
              <a:rPr lang="en">
                <a:solidFill>
                  <a:schemeClr val="dk1"/>
                </a:solidFill>
              </a:rPr>
              <a:t> are something students often don't realise exist. Emphasise that every time they use a chatbot, there are hidden instructions already shaping the response before they've typed a word. You could link back to the personalisation slides . System prompts are one way developers try to counteract bias that personalisation might otherwise reinforce.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a:t>
            </a:r>
            <a:r>
              <a:rPr b="1" lang="en">
                <a:solidFill>
                  <a:schemeClr val="dk1"/>
                </a:solidFill>
              </a:rPr>
              <a:t>house rules analogy</a:t>
            </a:r>
            <a:r>
              <a:rPr lang="en">
                <a:solidFill>
                  <a:schemeClr val="dk1"/>
                </a:solidFill>
              </a:rPr>
              <a:t> tends to land well. You might extend it by asking: </a:t>
            </a:r>
            <a:r>
              <a:rPr i="1" lang="en">
                <a:solidFill>
                  <a:schemeClr val="dk1"/>
                </a:solidFill>
              </a:rPr>
              <a:t>"What if the person who wrote the house rules had their own biases?"</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closing point, that bias can't be fully eliminated, is important not to rush. Students should leave this slide understanding that these are genuine, ongoing challenges, not solved problems. That's what makes critical thinking about AI responses a real skill, not just a disclaimer.</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closing question:</a:t>
            </a:r>
            <a:r>
              <a:rPr lang="en">
                <a:solidFill>
                  <a:schemeClr val="dk1"/>
                </a:solidFill>
              </a:rPr>
              <a:t> </a:t>
            </a:r>
            <a:r>
              <a:rPr i="1" lang="en">
                <a:solidFill>
                  <a:schemeClr val="dk1"/>
                </a:solidFill>
              </a:rPr>
              <a:t>"If you knew a chatbot had hidden instructions, would that change how much you trusted its answers?"</a:t>
            </a:r>
            <a:endParaRPr i="1">
              <a:solidFill>
                <a:schemeClr val="dk1"/>
              </a:solidFill>
            </a:endParaRPr>
          </a:p>
          <a:p>
            <a:pPr indent="0" lvl="0" marL="0" rtl="0" algn="l">
              <a:lnSpc>
                <a:spcPct val="150000"/>
              </a:lnSpc>
              <a:spcBef>
                <a:spcPts val="1200"/>
              </a:spcBef>
              <a:spcAft>
                <a:spcPts val="160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e0940f3a84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8" name="Google Shape;518;g3e0940f3a84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t>For students who want to go further, here is an </a:t>
            </a:r>
            <a:r>
              <a:rPr lang="en" u="sng">
                <a:solidFill>
                  <a:schemeClr val="hlink"/>
                </a:solidFill>
                <a:hlinkClick r:id="rId2"/>
              </a:rPr>
              <a:t>article </a:t>
            </a:r>
            <a:r>
              <a:rPr lang="en"/>
              <a:t>describing leaked system prompts containing more technical details about where these leaked system prompts were found.</a:t>
            </a:r>
            <a:endParaRPr/>
          </a:p>
          <a:p>
            <a:pPr indent="0" lvl="0" marL="0" rtl="0" algn="l">
              <a:lnSpc>
                <a:spcPct val="150000"/>
              </a:lnSpc>
              <a:spcBef>
                <a:spcPts val="1600"/>
              </a:spcBef>
              <a:spcAft>
                <a:spcPts val="1600"/>
              </a:spcAft>
              <a:buNone/>
            </a:pPr>
            <a:r>
              <a:rPr lang="en"/>
              <a:t>There is a “repository” (a collection of code and documents) with “leaked” system prompts available from </a:t>
            </a:r>
            <a:r>
              <a:rPr lang="en" u="sng">
                <a:solidFill>
                  <a:schemeClr val="hlink"/>
                </a:solidFill>
                <a:hlinkClick r:id="rId3"/>
              </a:rPr>
              <a:t>https://github.com/jujumilk3/leaked-system-prompts</a:t>
            </a:r>
            <a:r>
              <a:rPr lang="en"/>
              <a:t>.</a:t>
            </a:r>
            <a:r>
              <a:rPr lang="en"/>
              <a:t> We have not been able to verify these are the actual prompts but they provide good examples of what these prompts look like. Advanced students could be encouraged to look at these examples.</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e7023ec50e_1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3e7023ec50e_1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The key point to emphasis here is that the training of the model is largely done. Conversations don’t necessarily add to the model knowledge. Once trained, the model's core knowledge is essentially frozen. Your conversations don't necessarily update it or teach it new things.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5" name="Shape 535"/>
        <p:cNvGrpSpPr/>
        <p:nvPr/>
      </p:nvGrpSpPr>
      <p:grpSpPr>
        <a:xfrm>
          <a:off x="0" y="0"/>
          <a:ext cx="0" cy="0"/>
          <a:chOff x="0" y="0"/>
          <a:chExt cx="0" cy="0"/>
        </a:xfrm>
      </p:grpSpPr>
      <p:sp>
        <p:nvSpPr>
          <p:cNvPr id="536" name="Google Shape;536;g3e7023ec50e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7" name="Google Shape;537;g3e7023ec50e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The key point here is that Personalisation is distinct from Training. Personalisation will be explored in more detail in the </a:t>
            </a:r>
            <a:r>
              <a:rPr lang="en">
                <a:solidFill>
                  <a:schemeClr val="dk1"/>
                </a:solidFill>
              </a:rPr>
              <a:t>following</a:t>
            </a:r>
            <a:r>
              <a:rPr lang="en">
                <a:solidFill>
                  <a:schemeClr val="dk1"/>
                </a:solidFill>
              </a:rPr>
              <a:t> slides.</a:t>
            </a:r>
            <a:endParaRPr>
              <a:solidFill>
                <a:schemeClr val="dk1"/>
              </a:solidFill>
            </a:endParaRPr>
          </a:p>
          <a:p>
            <a:pPr indent="0" lvl="0" marL="0" rtl="0" algn="l">
              <a:lnSpc>
                <a:spcPct val="150000"/>
              </a:lnSpc>
              <a:spcBef>
                <a:spcPts val="1600"/>
              </a:spcBef>
              <a:spcAft>
                <a:spcPts val="1600"/>
              </a:spcAft>
              <a:buNone/>
            </a:pPr>
            <a:r>
              <a:rPr lang="en">
                <a:solidFill>
                  <a:schemeClr val="dk1"/>
                </a:solidFill>
              </a:rPr>
              <a:t>The example screenshot shows a way that LLMs can use personalisation. You could try this in the AI tool/s you use with a similar prompt and see what you get. The response may surprise you, as it is likely to use a mix of topics from your previous conversations.</a:t>
            </a:r>
            <a:endParaRPr>
              <a:solidFill>
                <a:schemeClr val="dk1"/>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d8c2c09e51_1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3d8c2c09e51_1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Students often don't realise how much context a chatbot is picking up without them explicitly providing it. The goal is to make that visible.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Metadata</a:t>
            </a:r>
            <a:r>
              <a:rPr lang="en">
                <a:solidFill>
                  <a:schemeClr val="dk1"/>
                </a:solidFill>
              </a:rPr>
              <a:t> is the less obvious one. Students may not know what an IP address is or that it reveals their location. It's worth a brief explanation: every device connecting to the internet has one, and it gives apps a rough sense of where you are without you ever typing it. Ask: </a:t>
            </a:r>
            <a:r>
              <a:rPr i="1" lang="en">
                <a:solidFill>
                  <a:schemeClr val="dk1"/>
                </a:solidFill>
              </a:rPr>
              <a:t>"Did you realise apps could know your location without you telling them?"</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Past messages</a:t>
            </a:r>
            <a:r>
              <a:rPr lang="en">
                <a:solidFill>
                  <a:schemeClr val="dk1"/>
                </a:solidFill>
              </a:rPr>
              <a:t> are more intuitive but still worth highlighting. The soccer example is a good one because it shows personalisation happening invisibly. You might ask students: </a:t>
            </a:r>
            <a:r>
              <a:rPr i="1" lang="en">
                <a:solidFill>
                  <a:schemeClr val="dk1"/>
                </a:solidFill>
              </a:rPr>
              <a:t>"Has a chatbot ever responded in a way that felt weirdly tailored to you? How did that feel?"</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a:t>
            </a:r>
            <a:r>
              <a:rPr b="1" lang="en">
                <a:solidFill>
                  <a:schemeClr val="dk1"/>
                </a:solidFill>
              </a:rPr>
              <a:t>Lumen point</a:t>
            </a:r>
            <a:r>
              <a:rPr lang="en">
                <a:solidFill>
                  <a:schemeClr val="dk1"/>
                </a:solidFill>
              </a:rPr>
              <a:t> is practically important and worth emphasising. Students may assume Lumen is tracking them across sessions. Clarifying the difference between within-session memory and cross-session memory helps set accurate expectations, and is a good moment to contrast with tools like ChatGPT that do offer persistent memory.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"What information do you think you've already shared with a chatbot without realising it?"</a:t>
            </a:r>
            <a:endParaRPr i="1">
              <a:solidFill>
                <a:schemeClr val="dk1"/>
              </a:solidFill>
            </a:endParaRPr>
          </a:p>
          <a:p>
            <a:pPr indent="0" lvl="0" marL="0" rtl="0" algn="l">
              <a:lnSpc>
                <a:spcPct val="150000"/>
              </a:lnSpc>
              <a:spcBef>
                <a:spcPts val="1200"/>
              </a:spcBef>
              <a:spcAft>
                <a:spcPts val="1600"/>
              </a:spcAft>
              <a:buNone/>
            </a:pPr>
            <a:r>
              <a:rPr lang="en"/>
              <a:t>The example screenshots show the same prompt “How far am I from Newcastle” and the different </a:t>
            </a:r>
            <a:r>
              <a:rPr lang="en"/>
              <a:t>responses that come back from Lumen when we’re in Sydney vs London. The location is used as part of the prompt that goes to the LLM (OpenAI’s GPT in this case) and so the LLM has inferred that we mean the city of Newcastle in NSW in the first screenshot, and the city of Newcastle Upon Tyne (in England) in the second screenshot, based on the location. In these examples, it’s just the city and distances that are different but personalisation based on location could be more subtle. For example, if you asked about laws or policies in your prompt while in Australia, the laws and policies are likely to be those that apply in Australia.</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7" name="Shape 557"/>
        <p:cNvGrpSpPr/>
        <p:nvPr/>
      </p:nvGrpSpPr>
      <p:grpSpPr>
        <a:xfrm>
          <a:off x="0" y="0"/>
          <a:ext cx="0" cy="0"/>
          <a:chOff x="0" y="0"/>
          <a:chExt cx="0" cy="0"/>
        </a:xfrm>
      </p:grpSpPr>
      <p:sp>
        <p:nvSpPr>
          <p:cNvPr id="558" name="Google Shape;558;g3daf1c03f06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9" name="Google Shape;559;g3daf1c03f06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is about developing healthy scepticism, not putting students off AI, but helping them engage with it more thoughtfully. The benefits are real, but so are the risks, and both deserve honest discussion.</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The benefits</a:t>
            </a:r>
            <a:r>
              <a:rPr lang="en">
                <a:solidFill>
                  <a:schemeClr val="dk1"/>
                </a:solidFill>
              </a:rPr>
              <a:t> are worth affirming first. Personalisation genuinely does make AI more useful, and students will likely have experienced this. Starting positive helps them engage with the risks without feeling like the lesson is just warning them off technology.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incorrect details risk</a:t>
            </a:r>
            <a:r>
              <a:rPr lang="en">
                <a:solidFill>
                  <a:schemeClr val="dk1"/>
                </a:solidFill>
              </a:rPr>
              <a:t> is subtle but relatable. The example of a chatbot mixing up details about you with someone else you've asked questions about is a good one to linger on. You might share a real example if you have one, or ask: </a:t>
            </a:r>
            <a:r>
              <a:rPr i="1" lang="en">
                <a:solidFill>
                  <a:schemeClr val="dk1"/>
                </a:solidFill>
              </a:rPr>
              <a:t>"Has an AI ever assumed something about you that was wrong? What did it get wrong?"</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filter bubble point</a:t>
            </a:r>
            <a:r>
              <a:rPr lang="en">
                <a:solidFill>
                  <a:schemeClr val="dk1"/>
                </a:solidFill>
              </a:rPr>
              <a:t> is the most conceptually challenging and links well to media literacy topics students may have covered elsewhere. The key idea is that a chatbot optimising for what you want to hear is subtly different from one helping you think and students may not notice the difference in the moment. Ask: </a:t>
            </a:r>
            <a:r>
              <a:rPr i="1" lang="en">
                <a:solidFill>
                  <a:schemeClr val="dk1"/>
                </a:solidFill>
              </a:rPr>
              <a:t>"Would you want an AI to tell you something you didn't want to hear, if it was true?"</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a:t>
            </a:r>
            <a:r>
              <a:rPr b="1" lang="en">
                <a:solidFill>
                  <a:schemeClr val="dk1"/>
                </a:solidFill>
              </a:rPr>
              <a:t>closing point</a:t>
            </a:r>
            <a:r>
              <a:rPr lang="en">
                <a:solidFill>
                  <a:schemeClr val="dk1"/>
                </a:solidFill>
              </a:rPr>
              <a:t> is the takeaway for the whole personalisation section: knowing how a tool works is what makes you a better user of it. You might frame it as: these aren't reasons to avoid AI, they're reasons to stay switched on when using it.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"Can you think of a situation where you'd want the AI to ignore what it knows about you and just give you a straight answer?"</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daf1c03f0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daf1c03f0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point of this slide is to make students realise that AI can be wrong and there is more than one reason that AI gets things wrong. They’ve probably heard of hallucinations but they may not be aware of bias or that the data AI is trained from is not always up to date or complete.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3d8c2c09e51_1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3d8c2c09e51_1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Scams feel abstract until students realise how personalised and convincing they've become. The goal is to make them more alert without making them paranoid.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The personalisation link</a:t>
            </a:r>
            <a:r>
              <a:rPr lang="en">
                <a:solidFill>
                  <a:schemeClr val="dk1"/>
                </a:solidFill>
              </a:rPr>
              <a:t> is important to make explicit. This is the dark side of everything covered in the personalisation slides. The same techniques that make a chatbot feel helpful can be used to make a scam feel trustworthy. It's worth pausing on that connection: </a:t>
            </a:r>
            <a:r>
              <a:rPr i="1" lang="en">
                <a:solidFill>
                  <a:schemeClr val="dk1"/>
                </a:solidFill>
              </a:rPr>
              <a:t>"We just talked about AI using your data to tailor responses. What happens when someone with bad intentions does the same thing?"</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Voice cloning</a:t>
            </a:r>
            <a:r>
              <a:rPr lang="en">
                <a:solidFill>
                  <a:schemeClr val="dk1"/>
                </a:solidFill>
              </a:rPr>
              <a:t> is often the detail that surprises students most. There are real cases of people receiving calls that sound exactly like a family member in distress asking for money. You might ask: </a:t>
            </a:r>
            <a:r>
              <a:rPr i="1" lang="en">
                <a:solidFill>
                  <a:schemeClr val="dk1"/>
                </a:solidFill>
              </a:rPr>
              <a:t>"If you got a call from someone who sounded exactly like your mum or dad, how would you check if it was really them?"</a:t>
            </a:r>
            <a:r>
              <a:rPr lang="en">
                <a:solidFill>
                  <a:schemeClr val="dk1"/>
                </a:solidFill>
              </a:rPr>
              <a:t> This is a practical safety conversation, not just a theoretical one.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Deepfake video calls</a:t>
            </a:r>
            <a:r>
              <a:rPr lang="en">
                <a:solidFill>
                  <a:schemeClr val="dk1"/>
                </a:solidFill>
              </a:rPr>
              <a:t> take this further. Students may assume that seeing someone on a video call is proof of identity. It's worth challenging that assumption directly.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Social media scraping</a:t>
            </a:r>
            <a:r>
              <a:rPr lang="en">
                <a:solidFill>
                  <a:schemeClr val="dk1"/>
                </a:solidFill>
              </a:rPr>
              <a:t> connects to students' own lives in a concrete way. Ask: </a:t>
            </a:r>
            <a:r>
              <a:rPr i="1" lang="en">
                <a:solidFill>
                  <a:schemeClr val="dk1"/>
                </a:solidFill>
              </a:rPr>
              <a:t>"What could someone find out about you just from your social media? Your school, your friends, your interests, your location?"</a:t>
            </a:r>
            <a:r>
              <a:rPr lang="en">
                <a:solidFill>
                  <a:schemeClr val="dk1"/>
                </a:solidFill>
              </a:rPr>
              <a:t> This often prompts a genuine moment of reflection.</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Encourage students to think of a </a:t>
            </a:r>
            <a:r>
              <a:rPr b="1" lang="en">
                <a:solidFill>
                  <a:schemeClr val="dk1"/>
                </a:solidFill>
              </a:rPr>
              <a:t>safe word or phrase</a:t>
            </a:r>
            <a:r>
              <a:rPr lang="en">
                <a:solidFill>
                  <a:schemeClr val="dk1"/>
                </a:solidFill>
              </a:rPr>
              <a:t> they could agree on with family to verify identity in suspicious situations. This is practical advice they can actually use.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"What would make you suspicious that a message, call or video wasn't really from who it claimed to be?"</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e0940f3a8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e0940f3a8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3daf1c03f06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3daf1c03f06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goal of this slide is to give students concrete and practical tips they will </a:t>
            </a:r>
            <a:r>
              <a:rPr lang="en"/>
              <a:t>remember and use.</a:t>
            </a:r>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Urgency and secrecy</a:t>
            </a:r>
            <a:r>
              <a:rPr lang="en">
                <a:solidFill>
                  <a:schemeClr val="dk1"/>
                </a:solidFill>
              </a:rPr>
              <a:t> are the two biggest red flags worth emphasising. Scammers rely on people acting fast before they think. Ask: </a:t>
            </a:r>
            <a:r>
              <a:rPr i="1" lang="en">
                <a:solidFill>
                  <a:schemeClr val="dk1"/>
                </a:solidFill>
              </a:rPr>
              <a:t>"Why would a real family member or official need you to act immediately and tell no one?"</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emotional manipulation point</a:t>
            </a:r>
            <a:r>
              <a:rPr lang="en">
                <a:solidFill>
                  <a:schemeClr val="dk1"/>
                </a:solidFill>
              </a:rPr>
              <a:t> links directly back to personalisation. AI can be used to identify what triggers a specific person and exploit it. If students feel a sudden rush of fear, excitement or sympathy in a message or call, that's exactly when to slow down, not speed up.</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"too good to be true" point</a:t>
            </a:r>
            <a:r>
              <a:rPr lang="en">
                <a:solidFill>
                  <a:schemeClr val="dk1"/>
                </a:solidFill>
              </a:rPr>
              <a:t> is familiar but worth reframing. AI makes fake offers look far more polished and believable than the obvious scam emails of the past. The old spelling-mistake test no longer works.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"If you received a voice message from a family member that felt urgent and emotional, what would you do before responding?"</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3daf1c03f06_1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3daf1c03f06_1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While the focus on the previous slide was on detecting scams, the focus of this slide is what “action” students should take.</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3d839a4bee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1" name="Google Shape;601;g3d839a4bee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t>In this activity students are asked to identify “red flags” in three scenarios and determine what action they should take in each case.</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g3d8c2c09e51_1_1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9" name="Google Shape;609;g3d8c2c09e51_1_1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a:solidFill>
                  <a:schemeClr val="dk1"/>
                </a:solidFill>
              </a:rPr>
              <a:t>Reiterate the idea that students' own photos could be used without their consent. Maybe this has already happened to some of them.</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 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"You've probably already seen one"</a:t>
            </a:r>
            <a:r>
              <a:rPr lang="en">
                <a:solidFill>
                  <a:schemeClr val="dk1"/>
                </a:solidFill>
              </a:rPr>
              <a:t> is a good hook to open with. Ask students if they've come across anything that felt off, or if they've seen deepfakes shared as real. This grounds the topic in their actual experience rather than making it feel hypothetical.</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ease of creation</a:t>
            </a:r>
            <a:r>
              <a:rPr lang="en">
                <a:solidFill>
                  <a:schemeClr val="dk1"/>
                </a:solidFill>
              </a:rPr>
              <a:t> is worth emphasising. Deepfakes used to require significant technical skill. Now they can be made in minutes with free tools. That shift changes everything about how we should approach images and video online.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consent point</a:t>
            </a:r>
            <a:r>
              <a:rPr lang="en">
                <a:solidFill>
                  <a:schemeClr val="dk1"/>
                </a:solidFill>
              </a:rPr>
              <a:t> is important and may spark strong feelings, especially around images of themselves or people they know. You might ask: </a:t>
            </a:r>
            <a:r>
              <a:rPr i="1" lang="en">
                <a:solidFill>
                  <a:schemeClr val="dk1"/>
                </a:solidFill>
              </a:rPr>
              <a:t>"What do you think should happen to someone who creates a deepfake of another person without their consent?"</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spotting tips</a:t>
            </a:r>
            <a:r>
              <a:rPr lang="en">
                <a:solidFill>
                  <a:schemeClr val="dk1"/>
                </a:solidFill>
              </a:rPr>
              <a:t> are useful but need a caveat. These glitches are becoming rarer as the technology improves. Encourage students to treat visual detection as one tool, not a reliable one, and to focus more on source and context when evaluating content.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This slide links well back to the misinformation slides. Ddeepfakes are one of the most powerful tools for spreading false content at scale.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"If you couldn't tell whether a photo or video was real, what else could you check to decide whether to trust it?"</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d686ec618a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3d686ec618a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The aim of this activity is to show how easy it is to edit an image. Students can do this in minutes. There is no worksheet for this activity.</a:t>
            </a:r>
            <a:endParaRPr>
              <a:solidFill>
                <a:schemeClr val="dk1"/>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g3daf1c03f0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5" name="Google Shape;625;g3daf1c03f0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builds on the previous one. Deepfake images are unsettling, but video takes it to another level. The goal is to genuinely shift how students think about video as evidence.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"Your brain trusts video more"</a:t>
            </a:r>
            <a:r>
              <a:rPr lang="en">
                <a:solidFill>
                  <a:schemeClr val="dk1"/>
                </a:solidFill>
              </a:rPr>
              <a:t> is the key insight of the slide. We've grown up treating video as proof:  if we saw it, it happened. Deepfakes exploit an instinct that made sense before this technology existed. Ask: </a:t>
            </a:r>
            <a:r>
              <a:rPr i="1" lang="en">
                <a:solidFill>
                  <a:schemeClr val="dk1"/>
                </a:solidFill>
              </a:rPr>
              <a:t>"Can you think of a time you believed something because you saw a video of it? Would you still be so sure?"</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voice cloning combination</a:t>
            </a:r>
            <a:r>
              <a:rPr lang="en">
                <a:solidFill>
                  <a:schemeClr val="dk1"/>
                </a:solidFill>
              </a:rPr>
              <a:t> is what makes deepfake video so hard to detect: it's not just visual anymore. Students may have assumed they could spot a fake by listening carefully. Challenge that assumption directly.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spread point</a:t>
            </a:r>
            <a:r>
              <a:rPr lang="en">
                <a:solidFill>
                  <a:schemeClr val="dk1"/>
                </a:solidFill>
              </a:rPr>
              <a:t> connects to media literacy more broadly. By the time a deepfake is debunked, the damage is often already done. Ask: </a:t>
            </a:r>
            <a:r>
              <a:rPr i="1" lang="en">
                <a:solidFill>
                  <a:schemeClr val="dk1"/>
                </a:solidFill>
              </a:rPr>
              <a:t>"If you shared a video that turned out to be fake, does it matter that you didn't know? What's your responsibility?"</a:t>
            </a:r>
            <a:r>
              <a:rPr lang="en">
                <a:solidFill>
                  <a:schemeClr val="dk1"/>
                </a:solidFill>
              </a:rPr>
              <a:t> This can prompt a genuinely rich discussion about sharing habits.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It's worth acknowledging that this can feel overwhelming. The honest message is that no single trick will protect them, but slowing down before sharing, checking sources, and maintaining scepticism about emotionally charged content are all genuinely useful habits.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"If video can no longer be trusted as proof, what would you need to see before believing something important?"</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g3d72fa20f9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3" name="Google Shape;633;g3d72fa20f9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a:solidFill>
                  <a:schemeClr val="dk1"/>
                </a:solidFill>
              </a:rPr>
              <a:t>In this activity students learn about deepfake videos and are asked to reflect on the repercussions of these videos and who should be held responsible for them.</a:t>
            </a:r>
            <a:endParaRPr>
              <a:solidFill>
                <a:schemeClr val="dk1"/>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d8c2c09e51_1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1" name="Google Shape;641;g3d8c2c09e51_1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humanises the threat by putting faces to who is actually behind deepfakes. 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Scammers and fraudsters</a:t>
            </a:r>
            <a:r>
              <a:rPr lang="en">
                <a:solidFill>
                  <a:schemeClr val="dk1"/>
                </a:solidFill>
              </a:rPr>
              <a:t> can be discussed together. Both are financially motivated and both exploit trust. The CEO fraud example is worth highlighting because it shows deepfakes aren't just a threat to individuals; companies and institutions are targeted too. Ask: </a:t>
            </a:r>
            <a:r>
              <a:rPr i="1" lang="en">
                <a:solidFill>
                  <a:schemeClr val="dk1"/>
                </a:solidFill>
              </a:rPr>
              <a:t>"If your boss called you on video asking you to transfer money urgently, what would you do?"</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Bullying</a:t>
            </a:r>
            <a:r>
              <a:rPr lang="en">
                <a:solidFill>
                  <a:schemeClr val="dk1"/>
                </a:solidFill>
              </a:rPr>
              <a:t> is the most personally relevant category for this age group and may need careful handling. Some students may have direct experience of image-based abuse, either personally or through someone they know. Emphasise that creating or sharing this kind of content is not just cruel,  in many places it's illegal.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Foreign states</a:t>
            </a:r>
            <a:r>
              <a:rPr lang="en">
                <a:solidFill>
                  <a:schemeClr val="dk1"/>
                </a:solidFill>
              </a:rPr>
              <a:t> introduces a bigger picture that students may find surprising, that deepfakes are used as geopolitical tools, not just personal ones. You don't need to go deep here, but it's worth planting the idea that misinformation can be coordinated and deliberate at a national scale. One e</a:t>
            </a:r>
            <a:r>
              <a:rPr lang="en">
                <a:solidFill>
                  <a:schemeClr val="dk1"/>
                </a:solidFill>
              </a:rPr>
              <a:t>xample you could mention is from the Russia–Ukraine war. In 2022, a deepfake video circulated of Ukrainian President Zelensky apparently telling his soldiers to surrender. It was fake but it was designed to cause panic and confusion at a critical moment in the war. Ukrainian officials had to quickly go public to deny it. See </a:t>
            </a:r>
            <a:r>
              <a:rPr lang="en" u="sng">
                <a:solidFill>
                  <a:schemeClr val="hlink"/>
                </a:solidFill>
                <a:hlinkClick r:id="rId2"/>
              </a:rPr>
              <a:t>here </a:t>
            </a:r>
            <a:r>
              <a:rPr lang="en">
                <a:solidFill>
                  <a:schemeClr val="dk1"/>
                </a:solidFill>
              </a:rPr>
              <a:t>for more details.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"Which of these do you think causes the most harm and why?"</a:t>
            </a:r>
            <a:endParaRPr i="1">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d8c2c09e51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d8c2c09e51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This example, where an LLM has given a response that doesn’t make sense when you think it through, is based off real responses from popular LLMs (like OpenAI’s ChatGPT) from 2026. There are people who try a variety of different prompts to “trick” LLMs into hallucinations like this, including when AI providers release new models. There are ways for AI providers to reduce hallucinations, some of which are discussed in this lesson, but it is unlikely that LLMs (with the current technology and approach) will ever be 100% “hallucination-proof”.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The core point of this lesson is that students should be aware that AI can produce false information and that they should verify their responses, particularly where there are risks involved in using that information (just like any other information they receive, whether it’s from TV, movies, their friends or so on).</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d9d768e18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d9d768e18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is where the course comes full circle, connecting personalisation, training data, and privacy into a single picture.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The opening connection</a:t>
            </a:r>
            <a:r>
              <a:rPr lang="en">
                <a:solidFill>
                  <a:schemeClr val="dk1"/>
                </a:solidFill>
              </a:rPr>
              <a:t> is worth making explicit. Earlier slides covered personalisation as something that happens </a:t>
            </a:r>
            <a:r>
              <a:rPr i="1" lang="en">
                <a:solidFill>
                  <a:schemeClr val="dk1"/>
                </a:solidFill>
              </a:rPr>
              <a:t>to</a:t>
            </a:r>
            <a:r>
              <a:rPr lang="en">
                <a:solidFill>
                  <a:schemeClr val="dk1"/>
                </a:solidFill>
              </a:rPr>
              <a:t> your experience. This slide reveals that the data powering that personalisation doesn't just stay there. Ask: </a:t>
            </a:r>
            <a:r>
              <a:rPr i="1" lang="en">
                <a:solidFill>
                  <a:schemeClr val="dk1"/>
                </a:solidFill>
              </a:rPr>
              <a:t>"Did you realise that what you type into a chatbot might be used to train future versions of it?"</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The default settings point</a:t>
            </a:r>
            <a:r>
              <a:rPr lang="en">
                <a:solidFill>
                  <a:schemeClr val="dk1"/>
                </a:solidFill>
              </a:rPr>
              <a:t> is practically important and often genuinely surprises people of all ages. "Improve the model for everyone" sounds positive and communal but students should understand what they're actually agreeing to. Ask: </a:t>
            </a:r>
            <a:r>
              <a:rPr i="1" lang="en">
                <a:solidFill>
                  <a:schemeClr val="dk1"/>
                </a:solidFill>
              </a:rPr>
              <a:t>"Would you have noticed that setting? Would you have known what it meant?"</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Third party data sharing</a:t>
            </a:r>
            <a:r>
              <a:rPr lang="en">
                <a:solidFill>
                  <a:schemeClr val="dk1"/>
                </a:solidFill>
              </a:rPr>
              <a:t> may be a new concept for some students. It's worth explaining briefly that companies can sell anonymised user data to advertisers or other organisations, and that "anonymised" doesn't always mean truly private.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"If an app told you clearly upfront: 'We will use your conversations to train our AI</a:t>
            </a:r>
            <a:r>
              <a:rPr lang="en">
                <a:solidFill>
                  <a:schemeClr val="dk1"/>
                </a:solidFill>
              </a:rPr>
              <a:t>' </a:t>
            </a:r>
            <a:r>
              <a:rPr i="1" lang="en">
                <a:solidFill>
                  <a:schemeClr val="dk1"/>
                </a:solidFill>
              </a:rPr>
              <a:t>Would you still use it? Does it change anything knowing it's the default?"</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9" name="Shape 659"/>
        <p:cNvGrpSpPr/>
        <p:nvPr/>
      </p:nvGrpSpPr>
      <p:grpSpPr>
        <a:xfrm>
          <a:off x="0" y="0"/>
          <a:ext cx="0" cy="0"/>
          <a:chOff x="0" y="0"/>
          <a:chExt cx="0" cy="0"/>
        </a:xfrm>
      </p:grpSpPr>
      <p:sp>
        <p:nvSpPr>
          <p:cNvPr id="660" name="Google Shape;660;g3d9d768e186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1" name="Google Shape;661;g3d9d768e186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slide is the practical takeaway for the privacy section. Move through it as a checklist students can actually remember and apply, rather than a list of warnings to be anxious about.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A few points to draw out:</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b="1" lang="en">
                <a:solidFill>
                  <a:schemeClr val="dk1"/>
                </a:solidFill>
              </a:rPr>
              <a:t>"Treat AI like a public space"</a:t>
            </a:r>
            <a:r>
              <a:rPr lang="en">
                <a:solidFill>
                  <a:schemeClr val="dk1"/>
                </a:solidFill>
              </a:rPr>
              <a:t> is the most transferable idea on the slide and worth lingering on. Students instinctively understand what they would and wouldn't say on a bus. Applying that same instinct to typing is a concrete, memorable shift. Ask: </a:t>
            </a:r>
            <a:r>
              <a:rPr i="1" lang="en">
                <a:solidFill>
                  <a:schemeClr val="dk1"/>
                </a:solidFill>
              </a:rPr>
              <a:t>"Has anyone ever typed something into a chatbot that they wouldn't want anyone else to read?"</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Photos and voice</a:t>
            </a:r>
            <a:r>
              <a:rPr lang="en">
                <a:solidFill>
                  <a:schemeClr val="dk1"/>
                </a:solidFill>
              </a:rPr>
              <a:t> may catch students off guard. Many will have used AI photo tools or voice features without thinking about what happens to that data. This is a good moment to ask: </a:t>
            </a:r>
            <a:r>
              <a:rPr i="1" lang="en">
                <a:solidFill>
                  <a:schemeClr val="dk1"/>
                </a:solidFill>
              </a:rPr>
              <a:t>"What apps have you used that accessed your camera or microphone? Did you check what they do with it?"</a:t>
            </a:r>
            <a:endParaRPr i="1">
              <a:solidFill>
                <a:schemeClr val="dk1"/>
              </a:solidFill>
            </a:endParaRPr>
          </a:p>
          <a:p>
            <a:pPr indent="-298450" lvl="0" marL="457200" rtl="0" algn="l">
              <a:lnSpc>
                <a:spcPct val="115000"/>
              </a:lnSpc>
              <a:spcBef>
                <a:spcPts val="0"/>
              </a:spcBef>
              <a:spcAft>
                <a:spcPts val="0"/>
              </a:spcAft>
              <a:buClr>
                <a:schemeClr val="dk1"/>
              </a:buClr>
              <a:buSzPts val="1100"/>
              <a:buChar char="●"/>
            </a:pPr>
            <a:r>
              <a:rPr b="1" lang="en">
                <a:solidFill>
                  <a:schemeClr val="dk1"/>
                </a:solidFill>
              </a:rPr>
              <a:t>Sharing someone else's details</a:t>
            </a:r>
            <a:r>
              <a:rPr lang="en">
                <a:solidFill>
                  <a:schemeClr val="dk1"/>
                </a:solidFill>
              </a:rPr>
              <a:t> is an often-overlooked point that tends to resonate at this age. Students may not have considered that typing a friend's name, situation or photo into a chatbot is a privacy decision that isn't theirs to make. Handle this carefully as some students may have already done exactly this.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The overall tone to strike is </a:t>
            </a:r>
            <a:r>
              <a:rPr b="1" lang="en">
                <a:solidFill>
                  <a:schemeClr val="dk1"/>
                </a:solidFill>
              </a:rPr>
              <a:t>agency, not anxiety</a:t>
            </a:r>
            <a:r>
              <a:rPr lang="en">
                <a:solidFill>
                  <a:schemeClr val="dk1"/>
                </a:solidFill>
              </a:rPr>
              <a:t>. These are habits that make students smarter and safer users of technology they're going to keep using. Frame it as being in control, not being scared.</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a:solidFill>
                  <a:schemeClr val="dk1"/>
                </a:solidFill>
              </a:rPr>
              <a:t>Good discussion question:</a:t>
            </a:r>
            <a:r>
              <a:rPr lang="en">
                <a:solidFill>
                  <a:schemeClr val="dk1"/>
                </a:solidFill>
              </a:rPr>
              <a:t> </a:t>
            </a:r>
            <a:r>
              <a:rPr i="1" lang="en">
                <a:solidFill>
                  <a:schemeClr val="dk1"/>
                </a:solidFill>
              </a:rPr>
              <a:t>"Have you ever typed something about someone else into an AI tool, such as a friend's name, a situation they told you about? Did you think of that as a privacy issue at the time?"</a:t>
            </a:r>
            <a:endParaRPr i="1">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8" name="Shape 668"/>
        <p:cNvGrpSpPr/>
        <p:nvPr/>
      </p:nvGrpSpPr>
      <p:grpSpPr>
        <a:xfrm>
          <a:off x="0" y="0"/>
          <a:ext cx="0" cy="0"/>
          <a:chOff x="0" y="0"/>
          <a:chExt cx="0" cy="0"/>
        </a:xfrm>
      </p:grpSpPr>
      <p:sp>
        <p:nvSpPr>
          <p:cNvPr id="669" name="Google Shape;669;g3d9d768e186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0" name="Google Shape;670;g3d9d768e186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There is no worksheet for this activity.</a:t>
            </a:r>
            <a:endParaRPr/>
          </a:p>
          <a:p>
            <a:pPr indent="0" lvl="0" marL="0" rtl="0" algn="l">
              <a:spcBef>
                <a:spcPts val="0"/>
              </a:spcBef>
              <a:spcAft>
                <a:spcPts val="0"/>
              </a:spcAft>
              <a:buNone/>
            </a:pPr>
            <a:r>
              <a:rPr lang="en"/>
              <a:t>Teachers ask students to get in pairs or groups to discuss </a:t>
            </a:r>
            <a:r>
              <a:rPr lang="en"/>
              <a:t>whether</a:t>
            </a:r>
            <a:r>
              <a:rPr lang="en"/>
              <a:t> the prompts are “safe” or “risky” to share.</a:t>
            </a:r>
            <a:endParaRPr/>
          </a:p>
          <a:p>
            <a:pPr indent="0" lvl="0" marL="0" rtl="0" algn="l">
              <a:spcBef>
                <a:spcPts val="0"/>
              </a:spcBef>
              <a:spcAft>
                <a:spcPts val="0"/>
              </a:spcAft>
              <a:buNone/>
            </a:pPr>
            <a:r>
              <a:rPr lang="en"/>
              <a:t>Extension: How could you modify the prompts to reveal less of your information but still get the information you need?</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2cd05b5e79c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2cd05b5e79c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f5b21c5b7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8" name="Google Shape;688;g3f5b21c5b7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daf1c03f06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daf1c03f06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There are many examples were an AI has “hallucinated”, giving false information to people that they recognised was not true. Sometimes these are funny and are clearly incorrect, such as Google’s AI that gave people advice to eat rocks every day for health (https://www.unsw.edu.au/newsroom/news/2024/05/eat-a-rock-a-day-put-glue-on-your-pizza-how-googles-ai-is-losing-touch-with-reality).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However, there have been cases where AI has given incorrect advice that could seem to be correct but that could cause harm (such as the Bunnings AI giving out advice to carry out electrical work that would be illegal, in December 2025: https://www.news.com.au/lifestyle/real-life/news-life/bunnings-responds-after-ai-tool-gave-out-illegal-advice/news-story/3cc477852899cb6d75302f99e0cf9193)</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As mentioned in the last slide’s presenter notes, there are AI </a:t>
            </a:r>
            <a:r>
              <a:rPr lang="en">
                <a:solidFill>
                  <a:schemeClr val="dk1"/>
                </a:solidFill>
              </a:rPr>
              <a:t>developers who are working to reduce hallucinations. However, some students may not be aware that taking AI responses at face-value can be risky and some students may think that because AIs, such as LLMs, are trained on so much knowledge that they cannot be wrong.</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daf1c03f06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3daf1c03f06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Next, we transition into talking about hallucinations in other modes: videos, audio and images.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d8c2c09e51_1_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d8c2c09e51_1_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 “triptych” is an old term for a work of art that has three parts. The embedded video is called a triptych because it consists of three short (ai-generated) videos combined together.</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video has been used as it shows some very clear hallucinations that are easy for students to spot. These include the cats morphing together and splitting into a larger number of cats, strange movement, yarn disappearing into the cats and the flying cat.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AI generated videos will often have hallucinations or errors that are more subtle. Students learned a bit about AI videos in the last lesson and they will learn more about AI videos (with a focus on deepfake videos) later in this lesson. Examples of where hallucinations could be more subtle are where shadows in AI-generated video don’t make sense or when something is out of place (for example, if there was a video generated for the prompt “A British town in the 1600s” where villagers are wearing watches.</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11700" y="528325"/>
            <a:ext cx="5377800" cy="2292300"/>
          </a:xfrm>
          <a:prstGeom prst="rect">
            <a:avLst/>
          </a:prstGeom>
        </p:spPr>
        <p:txBody>
          <a:bodyPr anchorCtr="0" anchor="b" bIns="91425" lIns="91425" spcFirstLastPara="1" rIns="91425" wrap="square" tIns="91425">
            <a:spAutoFit/>
          </a:bodyPr>
          <a:lstStyle>
            <a:lvl1pPr lvl="0" rtl="0">
              <a:spcBef>
                <a:spcPts val="0"/>
              </a:spcBef>
              <a:spcAft>
                <a:spcPts val="0"/>
              </a:spcAft>
              <a:buClr>
                <a:schemeClr val="accent3"/>
              </a:buClr>
              <a:buSzPts val="5200"/>
              <a:buNone/>
              <a:defRPr sz="5200">
                <a:solidFill>
                  <a:schemeClr val="accent3"/>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311700" y="3040550"/>
            <a:ext cx="3313200" cy="792600"/>
          </a:xfrm>
          <a:prstGeom prst="rect">
            <a:avLst/>
          </a:prstGeom>
        </p:spPr>
        <p:txBody>
          <a:bodyPr anchorCtr="0" anchor="t" bIns="91425" lIns="91425" spcFirstLastPara="1" rIns="91425" wrap="square" tIns="91425">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9" name="Shape 49"/>
        <p:cNvGrpSpPr/>
        <p:nvPr/>
      </p:nvGrpSpPr>
      <p:grpSpPr>
        <a:xfrm>
          <a:off x="0" y="0"/>
          <a:ext cx="0" cy="0"/>
          <a:chOff x="0" y="0"/>
          <a:chExt cx="0" cy="0"/>
        </a:xfrm>
      </p:grpSpPr>
      <p:sp>
        <p:nvSpPr>
          <p:cNvPr id="50" name="Google Shape;50;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51" name="Google Shape;51;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52" name="Google Shape;52;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084800" y="2038825"/>
            <a:ext cx="4974300" cy="1065900"/>
          </a:xfrm>
          <a:prstGeom prst="rect">
            <a:avLst/>
          </a:prstGeom>
        </p:spPr>
        <p:txBody>
          <a:bodyPr anchorCtr="0" anchor="ctr" bIns="91425" lIns="91425" spcFirstLastPara="1" rIns="91425" wrap="square" tIns="91425">
            <a:sp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9" name="Google Shape;19;p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0" name="Google Shape;20;p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1" name="Google Shape;21;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 name="Shape 22"/>
        <p:cNvGrpSpPr/>
        <p:nvPr/>
      </p:nvGrpSpPr>
      <p:grpSpPr>
        <a:xfrm>
          <a:off x="0" y="0"/>
          <a:ext cx="0" cy="0"/>
          <a:chOff x="0" y="0"/>
          <a:chExt cx="0" cy="0"/>
        </a:xfrm>
      </p:grpSpPr>
      <p:sp>
        <p:nvSpPr>
          <p:cNvPr id="23" name="Google Shape;23;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4" name="Google Shape;24;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5" name="Google Shape;25;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 name="Google Shape;26;p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7" name="Google Shape;27;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0" name="Google Shape;30;p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1" name="Google Shape;3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4" name="Google Shape;34;p7"/>
          <p:cNvSpPr txBox="1"/>
          <p:nvPr>
            <p:ph idx="1" type="body"/>
          </p:nvPr>
        </p:nvSpPr>
        <p:spPr>
          <a:xfrm>
            <a:off x="311700" y="1389600"/>
            <a:ext cx="35589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5" name="Google Shape;35;p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7" name="Shape 37"/>
        <p:cNvGrpSpPr/>
        <p:nvPr/>
      </p:nvGrpSpPr>
      <p:grpSpPr>
        <a:xfrm>
          <a:off x="0" y="0"/>
          <a:ext cx="0" cy="0"/>
          <a:chOff x="0" y="0"/>
          <a:chExt cx="0" cy="0"/>
        </a:xfrm>
      </p:grpSpPr>
      <p:sp>
        <p:nvSpPr>
          <p:cNvPr id="38" name="Google Shape;38;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9" name="Google Shape;39;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0"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3" name="Google Shape;43;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p:txBody>
      </p:sp>
      <p:sp>
        <p:nvSpPr>
          <p:cNvPr id="44" name="Google Shape;44;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6" name="Shape 46"/>
        <p:cNvGrpSpPr/>
        <p:nvPr/>
      </p:nvGrpSpPr>
      <p:grpSpPr>
        <a:xfrm>
          <a:off x="0" y="0"/>
          <a:ext cx="0" cy="0"/>
          <a:chOff x="0" y="0"/>
          <a:chExt cx="0" cy="0"/>
        </a:xfrm>
      </p:grpSpPr>
      <p:sp>
        <p:nvSpPr>
          <p:cNvPr id="47" name="Google Shape;47;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2"/>
              </a:buClr>
              <a:buSzPts val="2800"/>
              <a:buFont typeface="Space Grotesk"/>
              <a:buNone/>
              <a:defRPr b="1" sz="2800">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b="1" sz="28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indent="-317500" lvl="1" marL="914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indent="-317500" lvl="2" marL="1371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indent="-317500" lvl="3" marL="18288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indent="-317500" lvl="4" marL="22860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indent="-317500" lvl="5" marL="27432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indent="-317500" lvl="6" marL="32004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indent="-317500" lvl="7" marL="36576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indent="-317500" lvl="8" marL="41148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drive.google.com/file/d/1bv24yQIgtHbZm9mI8GTg4NPP0MDtjtuh/view" TargetMode="External"/><Relationship Id="rId4" Type="http://schemas.openxmlformats.org/officeDocument/2006/relationships/image" Target="../media/image7.jpg"/><Relationship Id="rId5" Type="http://schemas.openxmlformats.org/officeDocument/2006/relationships/hyperlink" Target="https://www.tiktok.com/@petobsessed777/video/750258568616450795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2.png"/><Relationship Id="rId4" Type="http://schemas.openxmlformats.org/officeDocument/2006/relationships/image" Target="../media/image10.png"/><Relationship Id="rId5" Type="http://schemas.openxmlformats.org/officeDocument/2006/relationships/image" Target="../media/image4.png"/><Relationship Id="rId6"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www.techfutures.org.au/courses/intro-to-ai/trust-and-ai/activity-traffic-crossing-image" TargetMode="External"/><Relationship Id="rId4" Type="http://schemas.openxmlformats.org/officeDocument/2006/relationships/hyperlink" Target="https://docs.google.com/document/d/1dxpF_sU-0HMSia1zflGddBBXMYC5FUJMe1Y-EzgBZXA/edi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hyperlink" Target="https://www.techfutures.org.au/courses/intro-to-ai/trust-and-ai/misinformation-or-disinformation-activity" TargetMode="External"/><Relationship Id="rId4" Type="http://schemas.openxmlformats.org/officeDocument/2006/relationships/hyperlink" Target="https://docs.google.com/document/d/1WGRX1RoE3B63vstu75sKafCBcZ84ol3d-L3Jrx6pfCA/edit?usp=shari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abc.net.au" TargetMode="External"/><Relationship Id="rId4" Type="http://schemas.openxmlformats.org/officeDocument/2006/relationships/hyperlink" Target="http://www.who.int" TargetMode="External"/><Relationship Id="rId5" Type="http://schemas.openxmlformats.org/officeDocument/2006/relationships/hyperlink" Target="http://abs.gov.au" TargetMode="External"/><Relationship Id="rId6" Type="http://schemas.openxmlformats.org/officeDocument/2006/relationships/hyperlink" Target="http://health.gov.au" TargetMode="External"/><Relationship Id="rId7" Type="http://schemas.openxmlformats.org/officeDocument/2006/relationships/image" Target="../media/image17.gi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www.youtube.com/watch?v=e4RCWBucDiE" TargetMode="External"/><Relationship Id="rId4" Type="http://schemas.openxmlformats.org/officeDocument/2006/relationships/image" Target="../media/image9.jpg"/><Relationship Id="rId5" Type="http://schemas.openxmlformats.org/officeDocument/2006/relationships/hyperlink" Target="https://youtu.be/e4RCWBucDiE"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s://commonslibrary.org/disinformation-in-the-digital-ag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s://www.skynews.com.au/lifestyle/celebrity-life/incredible-the-beatles-release-final-song-using-ai-technology/video/a6e9522de2199106d4a1089f0ea5d93f" TargetMode="External"/><Relationship Id="rId4" Type="http://schemas.openxmlformats.org/officeDocument/2006/relationships/hyperlink" Target="https://www.news.com.au/entertainment/the-beatles-use-ai-to-release-final-song-now-and-then/video/072ed449fd090bee5843a680aa6a87c2" TargetMode="External"/><Relationship Id="rId5" Type="http://schemas.openxmlformats.org/officeDocument/2006/relationships/hyperlink" Target="https://www.theguardian.com/music/2023/oct/26/the-beatles-final-song-now-and-then-ai-technology" TargetMode="External"/><Relationship Id="rId6" Type="http://schemas.openxmlformats.org/officeDocument/2006/relationships/image" Target="../media/image36.jpg"/><Relationship Id="rId7" Type="http://schemas.openxmlformats.org/officeDocument/2006/relationships/hyperlink" Target="https://unsplash.com/@fmdevice?utm_source=unsplash&amp;utm_medium=referral&amp;utm_content=creditCopyText" TargetMode="External"/><Relationship Id="rId8" Type="http://schemas.openxmlformats.org/officeDocument/2006/relationships/hyperlink" Target="https://unsplash.com/photos/man-in-blue-shirt-and-black-pants-standing-on-brown-wooden-ladder-mqPtRW6e9Jk?utm_source=unsplash&amp;utm_medium=referral&amp;utm_content=creditCopyText"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s://www.techfutures.org.au/courses/intro-to-ai/trust-and-ai/fact-checking" TargetMode="External"/><Relationship Id="rId4" Type="http://schemas.openxmlformats.org/officeDocument/2006/relationships/hyperlink" Target="https://docs.google.com/document/d/1JXmMOi4fh0__4Tr7ALbjJ0sKMojZ9DjBth9-kVvgQQM"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45.png"/><Relationship Id="rId4" Type="http://schemas.openxmlformats.org/officeDocument/2006/relationships/image" Target="../media/image33.png"/><Relationship Id="rId5" Type="http://schemas.openxmlformats.org/officeDocument/2006/relationships/image" Target="../media/image46.png"/><Relationship Id="rId6" Type="http://schemas.openxmlformats.org/officeDocument/2006/relationships/hyperlink" Target="https://unsplash.com/photos/grey-rodent-on-green-grass-mnHs4boXT_0" TargetMode="External"/><Relationship Id="rId7" Type="http://schemas.openxmlformats.org/officeDocument/2006/relationships/hyperlink" Target="https://unsplash.com/photos/brown-kangaroo-in-black-background-pl5lewXXfHw" TargetMode="External"/><Relationship Id="rId8" Type="http://schemas.openxmlformats.org/officeDocument/2006/relationships/hyperlink" Target="https://unsplash.com/photos/koala-on-tree-CIMk0FSOrAE"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4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12.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4.png"/><Relationship Id="rId4" Type="http://schemas.openxmlformats.org/officeDocument/2006/relationships/image" Target="../media/image3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15.png"/><Relationship Id="rId4" Type="http://schemas.openxmlformats.org/officeDocument/2006/relationships/image" Target="../media/image20.png"/><Relationship Id="rId5" Type="http://schemas.openxmlformats.org/officeDocument/2006/relationships/hyperlink" Target="https://tfa-eta.vercel.app/courses/intro-to-ai/trust-and-ai/training-a-model-activity" TargetMode="External"/><Relationship Id="rId6" Type="http://schemas.openxmlformats.org/officeDocument/2006/relationships/hyperlink" Target="https://docs.google.com/document/d/1tYLCkt0AIFwAQgxgvirP4fHCddaodScIUtSSTdkACME/edit"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1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13.png"/><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1.png"/><Relationship Id="rId4" Type="http://schemas.openxmlformats.org/officeDocument/2006/relationships/image" Target="../media/image2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3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hyperlink" Target="https://www.techfutures.org.au/courses/intro-to-ai/trust-and-ai/training-a-model-activity" TargetMode="External"/><Relationship Id="rId4" Type="http://schemas.openxmlformats.org/officeDocument/2006/relationships/hyperlink" Target="https://docs.google.com/document/d/1tYLCkt0AIFwAQgxgvirP4fHCddaodScIUtSSTdkACME/edit"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6.jpg"/><Relationship Id="rId4" Type="http://schemas.openxmlformats.org/officeDocument/2006/relationships/hyperlink" Target="https://foto.wuestenigel.com/decoration-house-rule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hyperlink" Target="https://github.com/jujumilk3/leaked-system-prompts"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4.jpg"/><Relationship Id="rId4" Type="http://schemas.openxmlformats.org/officeDocument/2006/relationships/image" Target="../media/image3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30.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hyperlink" Target="https://www2.deloitte.com/content/dam/Deloitte/us/Documents/Advisory/us-generative-ai-and-the-fight-for-trust.pdf" TargetMode="External"/><Relationship Id="rId4" Type="http://schemas.openxmlformats.org/officeDocument/2006/relationships/hyperlink" Target="https://www2.deloitte.com/us/en/insights/industry/financial-services/financial-services-industry-predictions/2024/deepfake-banking-fraud-risk-on-the-rise.html" TargetMode="External"/><Relationship Id="rId11" Type="http://schemas.openxmlformats.org/officeDocument/2006/relationships/hyperlink" Target="https://unsplash.com/photos/a-lit-up-dollar-sign-sitting-on-top-of-a-table-6912W5oZ5tg?utm_source=unsplash&amp;utm_medium=referral&amp;utm_content=creditCopyText" TargetMode="External"/><Relationship Id="rId10" Type="http://schemas.openxmlformats.org/officeDocument/2006/relationships/hyperlink" Target="https://unsplash.com/photos/a-lit-up-dollar-sign-sitting-on-top-of-a-table-6912W5oZ5tg?utm_source=unsplash&amp;utm_medium=referral&amp;utm_content=creditCopyText" TargetMode="External"/><Relationship Id="rId9" Type="http://schemas.openxmlformats.org/officeDocument/2006/relationships/hyperlink" Target="https://unsplash.com/@jannerboy62?utm_source=unsplash&amp;utm_medium=referral&amp;utm_content=creditCopyText" TargetMode="External"/><Relationship Id="rId5" Type="http://schemas.openxmlformats.org/officeDocument/2006/relationships/hyperlink" Target="https://www.nytimes.com/interactive/2024/08/14/technology/elon-musk-ai-deepfake-scam.html" TargetMode="External"/><Relationship Id="rId6" Type="http://schemas.openxmlformats.org/officeDocument/2006/relationships/hyperlink" Target="https://www.nytimes.com/interactive/2024/08/14/technology/elon-musk-ai-deepfake-scam.html" TargetMode="External"/><Relationship Id="rId7" Type="http://schemas.openxmlformats.org/officeDocument/2006/relationships/image" Target="../media/image35.jpg"/><Relationship Id="rId8" Type="http://schemas.openxmlformats.org/officeDocument/2006/relationships/hyperlink" Target="https://unsplash.com/@jannerboy62?utm_source=unsplash&amp;utm_medium=referral&amp;utm_content=creditCopyText"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hyperlink" Target="http://scamwatch.gov.au" TargetMode="External"/><Relationship Id="rId4" Type="http://schemas.openxmlformats.org/officeDocument/2006/relationships/image" Target="../media/image27.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hyperlink" Target="https://www.techfutures.org.au/courses/intro-to-ai/trust-and-ai/scam-red-flags-activity" TargetMode="External"/><Relationship Id="rId4" Type="http://schemas.openxmlformats.org/officeDocument/2006/relationships/hyperlink" Target="https://docs.google.com/document/d/1wYaOnE3FpeX5K_ir80PuCYlU9IcXDkSz5YagzebpNGw/edit?usp=sharing"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hyperlink" Target="https://www.techfutures.org.au/courses/intro-to-ai/trust-and-ai/editing-images-activity" TargetMode="Externa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hyperlink" Target="https://www.techfutures.org.au/courses/intro-to-ai/trust-and-ai/deepfake-video-activity" TargetMode="External"/><Relationship Id="rId4" Type="http://schemas.openxmlformats.org/officeDocument/2006/relationships/hyperlink" Target="https://docs.google.com/document/d/1YuFtP_iO1znXs_sE0obrN0CeFchzHZkHva1sc8yjuG0/edit?usp=sharing" TargetMode="Externa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 Id="rId3" Type="http://schemas.openxmlformats.org/officeDocument/2006/relationships/image" Target="../media/image31.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hyperlink" Target="https://www.bbc.com/news/technology-65047304"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3.xml"/><Relationship Id="rId3" Type="http://schemas.openxmlformats.org/officeDocument/2006/relationships/image" Target="../media/image29.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hyperlink" Target="https://techfutures.org.au" TargetMode="External"/><Relationship Id="rId4" Type="http://schemas.openxmlformats.org/officeDocument/2006/relationships/hyperlink" Target="https://creativecommons.org/licenses/by-sa/4.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drive.google.com/file/d/1EmiT63d-MKscbykZoWyqbY6Odd_92WYZ/view" TargetMode="External"/><Relationship Id="rId4" Type="http://schemas.openxmlformats.org/officeDocument/2006/relationships/image" Target="../media/image2.jpg"/><Relationship Id="rId5" Type="http://schemas.openxmlformats.org/officeDocument/2006/relationships/hyperlink" Target="https://www.youtube.com/@AntonioOtalvaro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58" name="Shape 58"/>
        <p:cNvGrpSpPr/>
        <p:nvPr/>
      </p:nvGrpSpPr>
      <p:grpSpPr>
        <a:xfrm>
          <a:off x="0" y="0"/>
          <a:ext cx="0" cy="0"/>
          <a:chOff x="0" y="0"/>
          <a:chExt cx="0" cy="0"/>
        </a:xfrm>
      </p:grpSpPr>
      <p:pic>
        <p:nvPicPr>
          <p:cNvPr id="59" name="Google Shape;59;p13"/>
          <p:cNvPicPr preferRelativeResize="0"/>
          <p:nvPr/>
        </p:nvPicPr>
        <p:blipFill>
          <a:blip r:embed="rId3">
            <a:alphaModFix/>
          </a:blip>
          <a:stretch>
            <a:fillRect/>
          </a:stretch>
        </p:blipFill>
        <p:spPr>
          <a:xfrm>
            <a:off x="6776863" y="1724225"/>
            <a:ext cx="2211025" cy="2211025"/>
          </a:xfrm>
          <a:prstGeom prst="rect">
            <a:avLst/>
          </a:prstGeom>
          <a:noFill/>
          <a:ln>
            <a:noFill/>
          </a:ln>
        </p:spPr>
      </p:pic>
      <p:sp>
        <p:nvSpPr>
          <p:cNvPr id="60" name="Google Shape;60;p13"/>
          <p:cNvSpPr txBox="1"/>
          <p:nvPr/>
        </p:nvSpPr>
        <p:spPr>
          <a:xfrm>
            <a:off x="5970959" y="4589375"/>
            <a:ext cx="2757300" cy="304500"/>
          </a:xfrm>
          <a:prstGeom prst="rect">
            <a:avLst/>
          </a:prstGeom>
          <a:noFill/>
          <a:ln>
            <a:noFill/>
          </a:ln>
        </p:spPr>
        <p:txBody>
          <a:bodyPr anchorCtr="0" anchor="t" bIns="91425" lIns="91425" spcFirstLastPara="1" rIns="91425" wrap="square" tIns="91425">
            <a:noAutofit/>
          </a:bodyPr>
          <a:lstStyle/>
          <a:p>
            <a:pPr indent="0" lvl="0" marL="0" rtl="0" algn="r">
              <a:lnSpc>
                <a:spcPct val="150000"/>
              </a:lnSpc>
              <a:spcBef>
                <a:spcPts val="0"/>
              </a:spcBef>
              <a:spcAft>
                <a:spcPts val="0"/>
              </a:spcAft>
              <a:buNone/>
            </a:pPr>
            <a:r>
              <a:rPr lang="en">
                <a:solidFill>
                  <a:srgbClr val="38FDCE"/>
                </a:solidFill>
                <a:latin typeface="Nunito Light"/>
                <a:ea typeface="Nunito Light"/>
                <a:cs typeface="Nunito Light"/>
                <a:sym typeface="Nunito Light"/>
              </a:rPr>
              <a:t>techfutures.org.au</a:t>
            </a:r>
            <a:endParaRPr>
              <a:solidFill>
                <a:srgbClr val="38FDCE"/>
              </a:solidFill>
              <a:latin typeface="Nunito Light"/>
              <a:ea typeface="Nunito Light"/>
              <a:cs typeface="Nunito Light"/>
              <a:sym typeface="Nunito Light"/>
            </a:endParaRPr>
          </a:p>
          <a:p>
            <a:pPr indent="0" lvl="0" marL="0" rtl="0" algn="r">
              <a:lnSpc>
                <a:spcPct val="150000"/>
              </a:lnSpc>
              <a:spcBef>
                <a:spcPts val="1600"/>
              </a:spcBef>
              <a:spcAft>
                <a:spcPts val="1600"/>
              </a:spcAft>
              <a:buNone/>
            </a:pPr>
            <a:r>
              <a:t/>
            </a:r>
            <a:endParaRPr>
              <a:solidFill>
                <a:srgbClr val="38FDCE"/>
              </a:solidFill>
              <a:latin typeface="Nunito Light"/>
              <a:ea typeface="Nunito Light"/>
              <a:cs typeface="Nunito Light"/>
              <a:sym typeface="Nunito Light"/>
            </a:endParaRPr>
          </a:p>
        </p:txBody>
      </p:sp>
      <p:pic>
        <p:nvPicPr>
          <p:cNvPr id="61" name="Google Shape;61;p13" title="yellow-Logo.png"/>
          <p:cNvPicPr preferRelativeResize="0"/>
          <p:nvPr/>
        </p:nvPicPr>
        <p:blipFill>
          <a:blip r:embed="rId4">
            <a:alphaModFix/>
          </a:blip>
          <a:stretch>
            <a:fillRect/>
          </a:stretch>
        </p:blipFill>
        <p:spPr>
          <a:xfrm>
            <a:off x="7084725" y="4322673"/>
            <a:ext cx="1628775" cy="266700"/>
          </a:xfrm>
          <a:prstGeom prst="rect">
            <a:avLst/>
          </a:prstGeom>
          <a:noFill/>
          <a:ln>
            <a:noFill/>
          </a:ln>
        </p:spPr>
      </p:pic>
      <p:sp>
        <p:nvSpPr>
          <p:cNvPr id="62" name="Google Shape;62;p13"/>
          <p:cNvSpPr txBox="1"/>
          <p:nvPr/>
        </p:nvSpPr>
        <p:spPr>
          <a:xfrm>
            <a:off x="731350" y="1891180"/>
            <a:ext cx="5377800" cy="1108200"/>
          </a:xfrm>
          <a:prstGeom prst="rect">
            <a:avLst/>
          </a:prstGeom>
          <a:noFill/>
          <a:ln>
            <a:noFill/>
          </a:ln>
        </p:spPr>
        <p:txBody>
          <a:bodyPr anchorCtr="0" anchor="b" bIns="91425" lIns="91425" spcFirstLastPara="1" rIns="91425" wrap="square" tIns="91425">
            <a:spAutoFit/>
          </a:bodyPr>
          <a:lstStyle/>
          <a:p>
            <a:pPr indent="0" lvl="0" marL="0" rtl="0" algn="l">
              <a:spcBef>
                <a:spcPts val="0"/>
              </a:spcBef>
              <a:spcAft>
                <a:spcPts val="0"/>
              </a:spcAft>
              <a:buNone/>
            </a:pPr>
            <a:r>
              <a:rPr b="1" lang="en" sz="6000">
                <a:solidFill>
                  <a:srgbClr val="F1E653"/>
                </a:solidFill>
                <a:latin typeface="Space Grotesk"/>
                <a:ea typeface="Space Grotesk"/>
                <a:cs typeface="Space Grotesk"/>
                <a:sym typeface="Space Grotesk"/>
              </a:rPr>
              <a:t>Trust and AI</a:t>
            </a:r>
            <a:endParaRPr b="1" sz="6000">
              <a:solidFill>
                <a:srgbClr val="FFFFFF"/>
              </a:solidFill>
              <a:latin typeface="Francois One"/>
              <a:ea typeface="Francois One"/>
              <a:cs typeface="Francois One"/>
              <a:sym typeface="Francois One"/>
            </a:endParaRPr>
          </a:p>
        </p:txBody>
      </p:sp>
      <p:sp>
        <p:nvSpPr>
          <p:cNvPr id="63" name="Google Shape;63;p13"/>
          <p:cNvSpPr txBox="1"/>
          <p:nvPr/>
        </p:nvSpPr>
        <p:spPr>
          <a:xfrm>
            <a:off x="805150" y="1220403"/>
            <a:ext cx="33132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4000">
                <a:solidFill>
                  <a:srgbClr val="FFFFFF"/>
                </a:solidFill>
                <a:latin typeface="Nunito Light"/>
                <a:ea typeface="Nunito Light"/>
                <a:cs typeface="Nunito Light"/>
                <a:sym typeface="Nunito Light"/>
              </a:rPr>
              <a:t>Lesson 3</a:t>
            </a:r>
            <a:endParaRPr sz="4000">
              <a:solidFill>
                <a:srgbClr val="FFFFFF"/>
              </a:solidFill>
              <a:latin typeface="Francois One"/>
              <a:ea typeface="Francois One"/>
              <a:cs typeface="Francois One"/>
              <a:sym typeface="Francois One"/>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2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Hallucinations in audio</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65" name="Google Shape;165;p2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66" name="Google Shape;166;p22"/>
          <p:cNvSpPr txBox="1"/>
          <p:nvPr>
            <p:ph idx="1" type="body"/>
          </p:nvPr>
        </p:nvSpPr>
        <p:spPr>
          <a:xfrm>
            <a:off x="311700" y="1152475"/>
            <a:ext cx="3492000" cy="3625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The video shows an interview where two generative AI “interviewers” talk to each other.</a:t>
            </a:r>
            <a:endParaRPr sz="1600"/>
          </a:p>
          <a:p>
            <a:pPr indent="0" lvl="0" marL="0" marR="0" rtl="0" algn="l">
              <a:lnSpc>
                <a:spcPct val="150000"/>
              </a:lnSpc>
              <a:spcBef>
                <a:spcPts val="1600"/>
              </a:spcBef>
              <a:spcAft>
                <a:spcPts val="0"/>
              </a:spcAft>
              <a:buNone/>
            </a:pPr>
            <a:r>
              <a:rPr lang="en" sz="1600"/>
              <a:t>What mistakes/strange things do you hear?</a:t>
            </a:r>
            <a:br>
              <a:rPr lang="en" sz="1600"/>
            </a:br>
            <a:br>
              <a:rPr lang="en" sz="1600"/>
            </a:br>
            <a:r>
              <a:rPr lang="en" sz="1600"/>
              <a:t>AI audio has improved a lot recently too but hallucinations still do happen.</a:t>
            </a:r>
            <a:endParaRPr sz="1600"/>
          </a:p>
          <a:p>
            <a:pPr indent="0" lvl="0" marL="0" marR="0" rtl="0" algn="l">
              <a:lnSpc>
                <a:spcPct val="150000"/>
              </a:lnSpc>
              <a:spcBef>
                <a:spcPts val="1600"/>
              </a:spcBef>
              <a:spcAft>
                <a:spcPts val="1600"/>
              </a:spcAft>
              <a:buNone/>
            </a:pPr>
            <a:r>
              <a:t/>
            </a:r>
            <a:endParaRPr sz="1600"/>
          </a:p>
        </p:txBody>
      </p:sp>
      <p:sp>
        <p:nvSpPr>
          <p:cNvPr id="167" name="Google Shape;167;p2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68" name="Google Shape;168;p22" title="AI Interview gone wrong, from TikTok user @petobsessed.mp4">
            <a:hlinkClick r:id="rId3"/>
          </p:cNvPr>
          <p:cNvPicPr preferRelativeResize="0"/>
          <p:nvPr/>
        </p:nvPicPr>
        <p:blipFill>
          <a:blip r:embed="rId4">
            <a:alphaModFix/>
          </a:blip>
          <a:stretch>
            <a:fillRect/>
          </a:stretch>
        </p:blipFill>
        <p:spPr>
          <a:xfrm>
            <a:off x="5785625" y="289675"/>
            <a:ext cx="2149300" cy="3820978"/>
          </a:xfrm>
          <a:prstGeom prst="rect">
            <a:avLst/>
          </a:prstGeom>
          <a:noFill/>
          <a:ln cap="flat" cmpd="sng" w="9525">
            <a:solidFill>
              <a:schemeClr val="accent2"/>
            </a:solidFill>
            <a:prstDash val="solid"/>
            <a:round/>
            <a:headEnd len="sm" w="sm" type="none"/>
            <a:tailEnd len="sm" w="sm" type="none"/>
          </a:ln>
        </p:spPr>
      </p:pic>
      <p:sp>
        <p:nvSpPr>
          <p:cNvPr id="169" name="Google Shape;169;p22"/>
          <p:cNvSpPr txBox="1"/>
          <p:nvPr>
            <p:ph idx="1" type="body"/>
          </p:nvPr>
        </p:nvSpPr>
        <p:spPr>
          <a:xfrm>
            <a:off x="5251575" y="4270200"/>
            <a:ext cx="3399600" cy="817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300">
                <a:latin typeface="Inter Light"/>
                <a:ea typeface="Inter Light"/>
                <a:cs typeface="Inter Light"/>
                <a:sym typeface="Inter Light"/>
              </a:rPr>
              <a:t>Title: POV the AI interview goes wrong</a:t>
            </a:r>
            <a:br>
              <a:rPr lang="en" sz="1300">
                <a:latin typeface="Inter Light"/>
                <a:ea typeface="Inter Light"/>
                <a:cs typeface="Inter Light"/>
                <a:sym typeface="Inter Light"/>
              </a:rPr>
            </a:br>
            <a:r>
              <a:rPr lang="en" sz="1300">
                <a:latin typeface="Inter Light"/>
                <a:ea typeface="Inter Light"/>
                <a:cs typeface="Inter Light"/>
                <a:sym typeface="Inter Light"/>
              </a:rPr>
              <a:t>Source: </a:t>
            </a:r>
            <a:r>
              <a:rPr lang="en" sz="1300" u="sng">
                <a:solidFill>
                  <a:schemeClr val="hlink"/>
                </a:solidFill>
                <a:latin typeface="Inter Light"/>
                <a:ea typeface="Inter Light"/>
                <a:cs typeface="Inter Light"/>
                <a:sym typeface="Inter Light"/>
                <a:hlinkClick r:id="rId5"/>
              </a:rPr>
              <a:t>@petobsessed (TikTok)</a:t>
            </a:r>
            <a:endParaRPr sz="1300">
              <a:latin typeface="Inter Light"/>
              <a:ea typeface="Inter Light"/>
              <a:cs typeface="Inter Light"/>
              <a:sym typeface="Inter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2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Hallucinations in images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75" name="Google Shape;175;p2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76" name="Google Shape;176;p23"/>
          <p:cNvSpPr txBox="1"/>
          <p:nvPr>
            <p:ph idx="1" type="body"/>
          </p:nvPr>
        </p:nvSpPr>
        <p:spPr>
          <a:xfrm>
            <a:off x="4349025" y="2366125"/>
            <a:ext cx="4750500" cy="22971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Some hallucinations in this image include:</a:t>
            </a:r>
            <a:endParaRPr sz="1600"/>
          </a:p>
          <a:p>
            <a:pPr indent="-330200" lvl="0" marL="457200" marR="0" rtl="0" algn="l">
              <a:lnSpc>
                <a:spcPct val="150000"/>
              </a:lnSpc>
              <a:spcBef>
                <a:spcPts val="0"/>
              </a:spcBef>
              <a:spcAft>
                <a:spcPts val="0"/>
              </a:spcAft>
              <a:buSzPts val="1600"/>
              <a:buChar char="●"/>
            </a:pPr>
            <a:r>
              <a:rPr lang="en" sz="1600"/>
              <a:t>Distorted faces</a:t>
            </a:r>
            <a:endParaRPr sz="1600"/>
          </a:p>
          <a:p>
            <a:pPr indent="-330200" lvl="0" marL="457200" marR="0" rtl="0" algn="l">
              <a:lnSpc>
                <a:spcPct val="150000"/>
              </a:lnSpc>
              <a:spcBef>
                <a:spcPts val="0"/>
              </a:spcBef>
              <a:spcAft>
                <a:spcPts val="0"/>
              </a:spcAft>
              <a:buSzPts val="1600"/>
              <a:buChar char="●"/>
            </a:pPr>
            <a:r>
              <a:rPr lang="en" sz="1600"/>
              <a:t>Text that looks strange</a:t>
            </a:r>
            <a:endParaRPr sz="1600"/>
          </a:p>
          <a:p>
            <a:pPr indent="-330200" lvl="0" marL="457200" marR="0" rtl="0" algn="l">
              <a:lnSpc>
                <a:spcPct val="150000"/>
              </a:lnSpc>
              <a:spcBef>
                <a:spcPts val="0"/>
              </a:spcBef>
              <a:spcAft>
                <a:spcPts val="0"/>
              </a:spcAft>
              <a:buSzPts val="1600"/>
              <a:buChar char="●"/>
            </a:pPr>
            <a:r>
              <a:rPr lang="en" sz="1600"/>
              <a:t>Illogical:</a:t>
            </a:r>
            <a:endParaRPr sz="1600"/>
          </a:p>
          <a:p>
            <a:pPr indent="-330200" lvl="1" marL="914400" marR="0" rtl="0" algn="l">
              <a:lnSpc>
                <a:spcPct val="150000"/>
              </a:lnSpc>
              <a:spcBef>
                <a:spcPts val="0"/>
              </a:spcBef>
              <a:spcAft>
                <a:spcPts val="0"/>
              </a:spcAft>
              <a:buSzPts val="1600"/>
              <a:buChar char="○"/>
            </a:pPr>
            <a:r>
              <a:rPr lang="en" sz="1600"/>
              <a:t>people with umbrellas up but no rain</a:t>
            </a:r>
            <a:endParaRPr sz="1600"/>
          </a:p>
          <a:p>
            <a:pPr indent="-330200" lvl="1" marL="914400" marR="0" rtl="0" algn="l">
              <a:lnSpc>
                <a:spcPct val="150000"/>
              </a:lnSpc>
              <a:spcBef>
                <a:spcPts val="0"/>
              </a:spcBef>
              <a:spcAft>
                <a:spcPts val="0"/>
              </a:spcAft>
              <a:buSzPts val="1600"/>
              <a:buChar char="○"/>
            </a:pPr>
            <a:r>
              <a:rPr lang="en" sz="1600"/>
              <a:t>white line in the middle of the tram tracks</a:t>
            </a:r>
            <a:endParaRPr sz="1600"/>
          </a:p>
          <a:p>
            <a:pPr indent="0" lvl="0" marL="0" marR="0" rtl="0" algn="l">
              <a:lnSpc>
                <a:spcPct val="150000"/>
              </a:lnSpc>
              <a:spcBef>
                <a:spcPts val="0"/>
              </a:spcBef>
              <a:spcAft>
                <a:spcPts val="1600"/>
              </a:spcAft>
              <a:buNone/>
            </a:pPr>
            <a:r>
              <a:t/>
            </a:r>
            <a:endParaRPr sz="1600"/>
          </a:p>
        </p:txBody>
      </p:sp>
      <p:sp>
        <p:nvSpPr>
          <p:cNvPr id="177" name="Google Shape;177;p2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78" name="Google Shape;178;p23"/>
          <p:cNvPicPr preferRelativeResize="0"/>
          <p:nvPr/>
        </p:nvPicPr>
        <p:blipFill>
          <a:blip r:embed="rId3">
            <a:alphaModFix/>
          </a:blip>
          <a:stretch>
            <a:fillRect/>
          </a:stretch>
        </p:blipFill>
        <p:spPr>
          <a:xfrm>
            <a:off x="384900" y="1060163"/>
            <a:ext cx="3869550" cy="3869550"/>
          </a:xfrm>
          <a:prstGeom prst="rect">
            <a:avLst/>
          </a:prstGeom>
          <a:noFill/>
          <a:ln cap="flat" cmpd="sng" w="9525">
            <a:solidFill>
              <a:schemeClr val="accent2"/>
            </a:solidFill>
            <a:prstDash val="solid"/>
            <a:round/>
            <a:headEnd len="sm" w="sm" type="none"/>
            <a:tailEnd len="sm" w="sm" type="none"/>
          </a:ln>
        </p:spPr>
      </p:pic>
      <p:sp>
        <p:nvSpPr>
          <p:cNvPr id="179" name="Google Shape;179;p23"/>
          <p:cNvSpPr txBox="1"/>
          <p:nvPr/>
        </p:nvSpPr>
        <p:spPr>
          <a:xfrm>
            <a:off x="384825" y="4593113"/>
            <a:ext cx="3869700" cy="336600"/>
          </a:xfrm>
          <a:prstGeom prst="rect">
            <a:avLst/>
          </a:prstGeom>
          <a:solidFill>
            <a:schemeClr val="dk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“Melbourne trams”, </a:t>
            </a:r>
            <a:r>
              <a:rPr lang="en" sz="1100">
                <a:solidFill>
                  <a:schemeClr val="lt1"/>
                </a:solidFill>
                <a:latin typeface="Roboto"/>
                <a:ea typeface="Roboto"/>
                <a:cs typeface="Roboto"/>
                <a:sym typeface="Roboto"/>
              </a:rPr>
              <a:t>Generated with Imagen 4.0 Generate</a:t>
            </a:r>
            <a:endParaRPr sz="1100">
              <a:solidFill>
                <a:schemeClr val="lt1"/>
              </a:solidFill>
              <a:latin typeface="Roboto"/>
              <a:ea typeface="Roboto"/>
              <a:cs typeface="Roboto"/>
              <a:sym typeface="Roboto"/>
            </a:endParaRPr>
          </a:p>
        </p:txBody>
      </p:sp>
      <p:pic>
        <p:nvPicPr>
          <p:cNvPr id="180" name="Google Shape;180;p23"/>
          <p:cNvPicPr preferRelativeResize="0"/>
          <p:nvPr/>
        </p:nvPicPr>
        <p:blipFill>
          <a:blip r:embed="rId4">
            <a:alphaModFix/>
          </a:blip>
          <a:stretch>
            <a:fillRect/>
          </a:stretch>
        </p:blipFill>
        <p:spPr>
          <a:xfrm>
            <a:off x="7641663" y="1017725"/>
            <a:ext cx="1190625" cy="1028700"/>
          </a:xfrm>
          <a:prstGeom prst="rect">
            <a:avLst/>
          </a:prstGeom>
          <a:noFill/>
          <a:ln cap="flat" cmpd="sng" w="9525">
            <a:solidFill>
              <a:schemeClr val="accent2"/>
            </a:solidFill>
            <a:prstDash val="solid"/>
            <a:round/>
            <a:headEnd len="sm" w="sm" type="none"/>
            <a:tailEnd len="sm" w="sm" type="none"/>
          </a:ln>
        </p:spPr>
      </p:pic>
      <p:pic>
        <p:nvPicPr>
          <p:cNvPr id="181" name="Google Shape;181;p23"/>
          <p:cNvPicPr preferRelativeResize="0"/>
          <p:nvPr/>
        </p:nvPicPr>
        <p:blipFill>
          <a:blip r:embed="rId5">
            <a:alphaModFix/>
          </a:blip>
          <a:stretch>
            <a:fillRect/>
          </a:stretch>
        </p:blipFill>
        <p:spPr>
          <a:xfrm>
            <a:off x="6305850" y="1017725"/>
            <a:ext cx="1285875" cy="1028700"/>
          </a:xfrm>
          <a:prstGeom prst="rect">
            <a:avLst/>
          </a:prstGeom>
          <a:noFill/>
          <a:ln cap="flat" cmpd="sng" w="9525">
            <a:solidFill>
              <a:schemeClr val="accent2"/>
            </a:solidFill>
            <a:prstDash val="solid"/>
            <a:round/>
            <a:headEnd len="sm" w="sm" type="none"/>
            <a:tailEnd len="sm" w="sm" type="none"/>
          </a:ln>
        </p:spPr>
      </p:pic>
      <p:pic>
        <p:nvPicPr>
          <p:cNvPr id="182" name="Google Shape;182;p23"/>
          <p:cNvPicPr preferRelativeResize="0"/>
          <p:nvPr/>
        </p:nvPicPr>
        <p:blipFill>
          <a:blip r:embed="rId6">
            <a:alphaModFix/>
          </a:blip>
          <a:stretch>
            <a:fillRect/>
          </a:stretch>
        </p:blipFill>
        <p:spPr>
          <a:xfrm>
            <a:off x="4349037" y="814200"/>
            <a:ext cx="1862225" cy="1435750"/>
          </a:xfrm>
          <a:prstGeom prst="rect">
            <a:avLst/>
          </a:prstGeom>
          <a:noFill/>
          <a:ln cap="flat" cmpd="sng" w="9525">
            <a:solidFill>
              <a:schemeClr val="accent2"/>
            </a:solidFill>
            <a:prstDash val="solid"/>
            <a:round/>
            <a:headEnd len="sm" w="sm" type="none"/>
            <a:tailEnd len="sm" w="sm" type="none"/>
          </a:ln>
        </p:spPr>
      </p:pic>
      <p:sp>
        <p:nvSpPr>
          <p:cNvPr id="183" name="Google Shape;183;p23"/>
          <p:cNvSpPr/>
          <p:nvPr/>
        </p:nvSpPr>
        <p:spPr>
          <a:xfrm>
            <a:off x="4854650" y="920450"/>
            <a:ext cx="975000" cy="940200"/>
          </a:xfrm>
          <a:prstGeom prst="ellipse">
            <a:avLst/>
          </a:prstGeom>
          <a:noFill/>
          <a:ln cap="flat" cmpd="sng" w="28575">
            <a:solidFill>
              <a:srgbClr val="30DDAE"/>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4"/>
          <p:cNvSpPr txBox="1"/>
          <p:nvPr>
            <p:ph type="title"/>
          </p:nvPr>
        </p:nvSpPr>
        <p:spPr>
          <a:xfrm>
            <a:off x="311700" y="445025"/>
            <a:ext cx="7128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3.01: </a:t>
            </a:r>
            <a:r>
              <a:rPr lang="en"/>
              <a:t>Traffic</a:t>
            </a:r>
            <a:r>
              <a:rPr lang="en"/>
              <a:t> Crossing Image</a:t>
            </a:r>
            <a:endParaRPr>
              <a:solidFill>
                <a:srgbClr val="25326F"/>
              </a:solidFill>
              <a:latin typeface="Francois One"/>
              <a:ea typeface="Francois One"/>
              <a:cs typeface="Francois One"/>
              <a:sym typeface="Francois One"/>
            </a:endParaRPr>
          </a:p>
        </p:txBody>
      </p:sp>
      <p:sp>
        <p:nvSpPr>
          <p:cNvPr id="189" name="Google Shape;189;p24"/>
          <p:cNvSpPr txBox="1"/>
          <p:nvPr>
            <p:ph idx="1" type="body"/>
          </p:nvPr>
        </p:nvSpPr>
        <p:spPr>
          <a:xfrm>
            <a:off x="311700" y="1152475"/>
            <a:ext cx="54669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u="sng">
                <a:solidFill>
                  <a:schemeClr val="hlink"/>
                </a:solidFill>
                <a:hlinkClick r:id="rId3"/>
              </a:rPr>
              <a:t>Complete 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190" name="Google Shape;190;p2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91" name="Google Shape;191;p2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do these hallucinations happen?</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97" name="Google Shape;197;p2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98" name="Google Shape;198;p25"/>
          <p:cNvSpPr txBox="1"/>
          <p:nvPr>
            <p:ph idx="1" type="body"/>
          </p:nvPr>
        </p:nvSpPr>
        <p:spPr>
          <a:xfrm>
            <a:off x="311700" y="1071225"/>
            <a:ext cx="6241500" cy="3538800"/>
          </a:xfrm>
          <a:prstGeom prst="rect">
            <a:avLst/>
          </a:prstGeom>
          <a:ln>
            <a:noFill/>
          </a:ln>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AI models don’t know what a hand or words are, like we know. They just learn patterns from their training data.</a:t>
            </a:r>
            <a:endParaRPr sz="1600"/>
          </a:p>
          <a:p>
            <a:pPr indent="0" lvl="0" marL="0" marR="0" rtl="0" algn="l">
              <a:lnSpc>
                <a:spcPct val="150000"/>
              </a:lnSpc>
              <a:spcBef>
                <a:spcPts val="1600"/>
              </a:spcBef>
              <a:spcAft>
                <a:spcPts val="0"/>
              </a:spcAft>
              <a:buNone/>
            </a:pPr>
            <a:r>
              <a:rPr lang="en" sz="1600"/>
              <a:t>Issues with spelling or jumbled text can happen because models learn based on pixels and not letters.</a:t>
            </a:r>
            <a:endParaRPr sz="1600"/>
          </a:p>
          <a:p>
            <a:pPr indent="0" lvl="0" marL="0" marR="0" rtl="0" algn="l">
              <a:lnSpc>
                <a:spcPct val="150000"/>
              </a:lnSpc>
              <a:spcBef>
                <a:spcPts val="1600"/>
              </a:spcBef>
              <a:spcAft>
                <a:spcPts val="0"/>
              </a:spcAft>
              <a:buNone/>
            </a:pPr>
            <a:r>
              <a:rPr lang="en" sz="1600"/>
              <a:t>Logical errors, like stoves that are turned on with nothing on them, can be caused by stoves being turned on in training images.</a:t>
            </a:r>
            <a:endParaRPr sz="1600"/>
          </a:p>
          <a:p>
            <a:pPr indent="0" lvl="0" marL="0" marR="0" rtl="0" algn="l">
              <a:lnSpc>
                <a:spcPct val="150000"/>
              </a:lnSpc>
              <a:spcBef>
                <a:spcPts val="1600"/>
              </a:spcBef>
              <a:spcAft>
                <a:spcPts val="0"/>
              </a:spcAft>
              <a:buNone/>
            </a:pPr>
            <a:r>
              <a:rPr lang="en" sz="1600"/>
              <a:t>Randomness: the model is “guessing” what the image should look like and sometimes gets it wrong.</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199" name="Google Shape;199;p2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00" name="Google Shape;200;p25"/>
          <p:cNvPicPr preferRelativeResize="0"/>
          <p:nvPr/>
        </p:nvPicPr>
        <p:blipFill>
          <a:blip r:embed="rId3">
            <a:alphaModFix/>
          </a:blip>
          <a:stretch>
            <a:fillRect/>
          </a:stretch>
        </p:blipFill>
        <p:spPr>
          <a:xfrm>
            <a:off x="6553200" y="1017725"/>
            <a:ext cx="2016060" cy="3340692"/>
          </a:xfrm>
          <a:prstGeom prst="rect">
            <a:avLst/>
          </a:prstGeom>
          <a:noFill/>
          <a:ln cap="flat" cmpd="sng" w="9525">
            <a:solidFill>
              <a:schemeClr val="accent2"/>
            </a:solidFill>
            <a:prstDash val="solid"/>
            <a:round/>
            <a:headEnd len="sm" w="sm" type="none"/>
            <a:tailEnd len="sm" w="sm" type="none"/>
          </a:ln>
        </p:spPr>
      </p:pic>
      <p:sp>
        <p:nvSpPr>
          <p:cNvPr id="201" name="Google Shape;201;p25"/>
          <p:cNvSpPr txBox="1"/>
          <p:nvPr/>
        </p:nvSpPr>
        <p:spPr>
          <a:xfrm>
            <a:off x="0" y="0"/>
            <a:ext cx="30000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Generated with Imagen 4.0 Generate</a:t>
            </a:r>
            <a:endParaRPr sz="1100">
              <a:solidFill>
                <a:schemeClr val="lt1"/>
              </a:solidFill>
              <a:latin typeface="Roboto"/>
              <a:ea typeface="Roboto"/>
              <a:cs typeface="Roboto"/>
              <a:sym typeface="Roboto"/>
            </a:endParaRPr>
          </a:p>
        </p:txBody>
      </p:sp>
      <p:sp>
        <p:nvSpPr>
          <p:cNvPr id="202" name="Google Shape;202;p25"/>
          <p:cNvSpPr txBox="1"/>
          <p:nvPr/>
        </p:nvSpPr>
        <p:spPr>
          <a:xfrm>
            <a:off x="6553184" y="4100992"/>
            <a:ext cx="2016000" cy="523200"/>
          </a:xfrm>
          <a:prstGeom prst="rect">
            <a:avLst/>
          </a:prstGeom>
          <a:solidFill>
            <a:schemeClr val="accent2"/>
          </a:solid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“Bike safety”, Generated with Imagen 4.0 Fast Generate</a:t>
            </a:r>
            <a:endParaRPr sz="1100">
              <a:solidFill>
                <a:schemeClr val="lt1"/>
              </a:solidFill>
              <a:latin typeface="Roboto"/>
              <a:ea typeface="Roboto"/>
              <a:cs typeface="Roboto"/>
              <a:sym typeface="Robo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2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Reducing hallucinations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08" name="Google Shape;208;p2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09" name="Google Shape;209;p26"/>
          <p:cNvSpPr txBox="1"/>
          <p:nvPr>
            <p:ph idx="1" type="body"/>
          </p:nvPr>
        </p:nvSpPr>
        <p:spPr>
          <a:xfrm>
            <a:off x="311700" y="1071225"/>
            <a:ext cx="5571600" cy="35388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AI model developers use a variety of ways to reduce hallucinations in responses (including images and videos):</a:t>
            </a:r>
            <a:endParaRPr sz="1500"/>
          </a:p>
          <a:p>
            <a:pPr indent="-323850" lvl="0" marL="457200" marR="0" rtl="0" algn="l">
              <a:lnSpc>
                <a:spcPct val="150000"/>
              </a:lnSpc>
              <a:spcBef>
                <a:spcPts val="1600"/>
              </a:spcBef>
              <a:spcAft>
                <a:spcPts val="0"/>
              </a:spcAft>
              <a:buSzPts val="1500"/>
              <a:buChar char="●"/>
            </a:pPr>
            <a:r>
              <a:rPr lang="en" sz="1500"/>
              <a:t>More and better training data</a:t>
            </a:r>
            <a:endParaRPr sz="1500"/>
          </a:p>
          <a:p>
            <a:pPr indent="-323850" lvl="0" marL="457200" marR="0" rtl="0" algn="l">
              <a:lnSpc>
                <a:spcPct val="150000"/>
              </a:lnSpc>
              <a:spcBef>
                <a:spcPts val="0"/>
              </a:spcBef>
              <a:spcAft>
                <a:spcPts val="0"/>
              </a:spcAft>
              <a:buSzPts val="1500"/>
              <a:buChar char="●"/>
            </a:pPr>
            <a:r>
              <a:rPr lang="en" sz="1500"/>
              <a:t>Models that combine different ‘modules’</a:t>
            </a:r>
            <a:endParaRPr sz="1500"/>
          </a:p>
          <a:p>
            <a:pPr indent="-323850" lvl="1" marL="914400" marR="0" rtl="0" algn="l">
              <a:lnSpc>
                <a:spcPct val="150000"/>
              </a:lnSpc>
              <a:spcBef>
                <a:spcPts val="0"/>
              </a:spcBef>
              <a:spcAft>
                <a:spcPts val="0"/>
              </a:spcAft>
              <a:buSzPts val="1500"/>
              <a:buChar char="○"/>
            </a:pPr>
            <a:r>
              <a:rPr lang="en" sz="1500"/>
              <a:t>Modules specialise in generating different parts of the response (e.g, hands and texts) </a:t>
            </a:r>
            <a:endParaRPr sz="1500"/>
          </a:p>
          <a:p>
            <a:pPr indent="-323850" lvl="1" marL="914400" marR="0" rtl="0" algn="l">
              <a:lnSpc>
                <a:spcPct val="150000"/>
              </a:lnSpc>
              <a:spcBef>
                <a:spcPts val="0"/>
              </a:spcBef>
              <a:spcAft>
                <a:spcPts val="0"/>
              </a:spcAft>
              <a:buSzPts val="1500"/>
              <a:buChar char="○"/>
            </a:pPr>
            <a:r>
              <a:rPr lang="en" sz="1500"/>
              <a:t>Results from modules are merged together by the model, as part of the generation</a:t>
            </a:r>
            <a:endParaRPr sz="1500"/>
          </a:p>
          <a:p>
            <a:pPr indent="-323850" lvl="0" marL="457200" marR="0" rtl="0" algn="l">
              <a:lnSpc>
                <a:spcPct val="150000"/>
              </a:lnSpc>
              <a:spcBef>
                <a:spcPts val="0"/>
              </a:spcBef>
              <a:spcAft>
                <a:spcPts val="0"/>
              </a:spcAft>
              <a:buSzPts val="1500"/>
              <a:buChar char="●"/>
            </a:pPr>
            <a:r>
              <a:rPr lang="en" sz="1500"/>
              <a:t>Models that integrate real-world physics and structures better (like models of human </a:t>
            </a:r>
            <a:r>
              <a:rPr lang="en" sz="1500"/>
              <a:t>anatomy</a:t>
            </a:r>
            <a:r>
              <a:rPr lang="en" sz="1500"/>
              <a:t>) </a:t>
            </a:r>
            <a:endParaRPr sz="15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210" name="Google Shape;210;p2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11" name="Google Shape;211;p26"/>
          <p:cNvPicPr preferRelativeResize="0"/>
          <p:nvPr/>
        </p:nvPicPr>
        <p:blipFill>
          <a:blip r:embed="rId3">
            <a:alphaModFix/>
          </a:blip>
          <a:stretch>
            <a:fillRect/>
          </a:stretch>
        </p:blipFill>
        <p:spPr>
          <a:xfrm>
            <a:off x="6048750" y="591550"/>
            <a:ext cx="2820001" cy="2820001"/>
          </a:xfrm>
          <a:prstGeom prst="rect">
            <a:avLst/>
          </a:prstGeom>
          <a:noFill/>
          <a:ln cap="flat" cmpd="sng" w="9525">
            <a:solidFill>
              <a:schemeClr val="accent2"/>
            </a:solidFill>
            <a:prstDash val="solid"/>
            <a:round/>
            <a:headEnd len="sm" w="sm" type="none"/>
            <a:tailEnd len="sm" w="sm" type="none"/>
          </a:ln>
        </p:spPr>
      </p:pic>
      <p:sp>
        <p:nvSpPr>
          <p:cNvPr id="212" name="Google Shape;212;p26"/>
          <p:cNvSpPr txBox="1"/>
          <p:nvPr/>
        </p:nvSpPr>
        <p:spPr>
          <a:xfrm>
            <a:off x="5883300" y="4049725"/>
            <a:ext cx="2739600" cy="7827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Inter"/>
                <a:ea typeface="Inter"/>
                <a:cs typeface="Inter"/>
                <a:sym typeface="Inter"/>
              </a:rPr>
              <a:t>Current models do a good job of </a:t>
            </a:r>
            <a:r>
              <a:rPr lang="en">
                <a:solidFill>
                  <a:schemeClr val="lt1"/>
                </a:solidFill>
                <a:latin typeface="Inter"/>
                <a:ea typeface="Inter"/>
                <a:cs typeface="Inter"/>
                <a:sym typeface="Inter"/>
              </a:rPr>
              <a:t>producing</a:t>
            </a:r>
            <a:r>
              <a:rPr lang="en">
                <a:solidFill>
                  <a:schemeClr val="lt1"/>
                </a:solidFill>
                <a:latin typeface="Inter"/>
                <a:ea typeface="Inter"/>
                <a:cs typeface="Inter"/>
                <a:sym typeface="Inter"/>
              </a:rPr>
              <a:t> accurate-looking hands and fingers.</a:t>
            </a:r>
            <a:endParaRPr>
              <a:solidFill>
                <a:schemeClr val="lt1"/>
              </a:solidFill>
              <a:latin typeface="Inter"/>
              <a:ea typeface="Inter"/>
              <a:cs typeface="Inter"/>
              <a:sym typeface="Inter"/>
            </a:endParaRPr>
          </a:p>
        </p:txBody>
      </p:sp>
      <p:sp>
        <p:nvSpPr>
          <p:cNvPr id="213" name="Google Shape;213;p26"/>
          <p:cNvSpPr txBox="1"/>
          <p:nvPr/>
        </p:nvSpPr>
        <p:spPr>
          <a:xfrm>
            <a:off x="6048750" y="3411550"/>
            <a:ext cx="2820000" cy="3540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Generated with Imagen 4.0 Fast Generate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27"/>
          <p:cNvSpPr txBox="1"/>
          <p:nvPr>
            <p:ph type="title"/>
          </p:nvPr>
        </p:nvSpPr>
        <p:spPr>
          <a:xfrm>
            <a:off x="311700" y="445025"/>
            <a:ext cx="8752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Misleading AI - Unintentional and intentional</a:t>
            </a:r>
            <a:endParaRPr>
              <a:solidFill>
                <a:srgbClr val="25326F"/>
              </a:solidFill>
              <a:latin typeface="Francois One"/>
              <a:ea typeface="Francois One"/>
              <a:cs typeface="Francois One"/>
              <a:sym typeface="Francois One"/>
            </a:endParaRPr>
          </a:p>
        </p:txBody>
      </p:sp>
      <p:sp>
        <p:nvSpPr>
          <p:cNvPr id="219" name="Google Shape;219;p27"/>
          <p:cNvSpPr txBox="1"/>
          <p:nvPr>
            <p:ph idx="1" type="body"/>
          </p:nvPr>
        </p:nvSpPr>
        <p:spPr>
          <a:xfrm>
            <a:off x="397800" y="1170125"/>
            <a:ext cx="55704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We have seen examples of where AI can be wrong </a:t>
            </a:r>
            <a:endParaRPr/>
          </a:p>
          <a:p>
            <a:pPr indent="-342900" lvl="0" marL="457200" rtl="0" algn="l">
              <a:lnSpc>
                <a:spcPct val="150000"/>
              </a:lnSpc>
              <a:spcBef>
                <a:spcPts val="0"/>
              </a:spcBef>
              <a:spcAft>
                <a:spcPts val="0"/>
              </a:spcAft>
              <a:buSzPts val="1800"/>
              <a:buChar char="●"/>
            </a:pPr>
            <a:r>
              <a:rPr lang="en"/>
              <a:t>We call these errors </a:t>
            </a:r>
            <a:r>
              <a:rPr b="1" lang="en"/>
              <a:t>‘hallucinations’ </a:t>
            </a:r>
            <a:endParaRPr b="1"/>
          </a:p>
          <a:p>
            <a:pPr indent="-342900" lvl="0" marL="457200" rtl="0" algn="l">
              <a:lnSpc>
                <a:spcPct val="150000"/>
              </a:lnSpc>
              <a:spcBef>
                <a:spcPts val="0"/>
              </a:spcBef>
              <a:spcAft>
                <a:spcPts val="0"/>
              </a:spcAft>
              <a:buSzPts val="1800"/>
              <a:buChar char="●"/>
            </a:pPr>
            <a:r>
              <a:rPr lang="en"/>
              <a:t>Hallucinations are</a:t>
            </a:r>
            <a:r>
              <a:rPr lang="en"/>
              <a:t> unintentional - errors that we do not want</a:t>
            </a:r>
            <a:endParaRPr/>
          </a:p>
          <a:p>
            <a:pPr indent="-342900" lvl="0" marL="457200" rtl="0" algn="l">
              <a:lnSpc>
                <a:spcPct val="150000"/>
              </a:lnSpc>
              <a:spcBef>
                <a:spcPts val="0"/>
              </a:spcBef>
              <a:spcAft>
                <a:spcPts val="0"/>
              </a:spcAft>
              <a:buSzPts val="1800"/>
              <a:buChar char="●"/>
            </a:pPr>
            <a:r>
              <a:rPr lang="en"/>
              <a:t>However, people can </a:t>
            </a:r>
            <a:r>
              <a:rPr lang="en"/>
              <a:t>intentionally (on purpose)</a:t>
            </a:r>
            <a:r>
              <a:rPr lang="en"/>
              <a:t> use and share AI responses and media that contain </a:t>
            </a:r>
            <a:r>
              <a:rPr b="1" lang="en"/>
              <a:t>false information</a:t>
            </a:r>
            <a:endParaRPr b="1"/>
          </a:p>
          <a:p>
            <a:pPr indent="-342900" lvl="0" marL="457200" rtl="0" algn="l">
              <a:lnSpc>
                <a:spcPct val="150000"/>
              </a:lnSpc>
              <a:spcBef>
                <a:spcPts val="0"/>
              </a:spcBef>
              <a:spcAft>
                <a:spcPts val="0"/>
              </a:spcAft>
              <a:buSzPts val="1800"/>
              <a:buChar char="●"/>
            </a:pPr>
            <a:r>
              <a:rPr lang="en"/>
              <a:t>Sometimes this can cause harm</a:t>
            </a:r>
            <a:endParaRPr/>
          </a:p>
        </p:txBody>
      </p:sp>
      <p:sp>
        <p:nvSpPr>
          <p:cNvPr id="220" name="Google Shape;220;p2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21" name="Google Shape;221;p2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A mountain goat ontop of the sydney opera-house. Photo-like, realistic looking" id="222" name="Google Shape;222;p27"/>
          <p:cNvPicPr preferRelativeResize="0"/>
          <p:nvPr/>
        </p:nvPicPr>
        <p:blipFill>
          <a:blip r:embed="rId3">
            <a:alphaModFix/>
          </a:blip>
          <a:stretch>
            <a:fillRect/>
          </a:stretch>
        </p:blipFill>
        <p:spPr>
          <a:xfrm>
            <a:off x="6300925" y="1035193"/>
            <a:ext cx="2429574" cy="2429574"/>
          </a:xfrm>
          <a:prstGeom prst="rect">
            <a:avLst/>
          </a:prstGeom>
          <a:noFill/>
          <a:ln cap="flat" cmpd="sng" w="9525">
            <a:solidFill>
              <a:schemeClr val="accent2"/>
            </a:solidFill>
            <a:prstDash val="solid"/>
            <a:round/>
            <a:headEnd len="sm" w="sm" type="none"/>
            <a:tailEnd len="sm" w="sm" type="none"/>
          </a:ln>
        </p:spPr>
      </p:pic>
      <p:sp>
        <p:nvSpPr>
          <p:cNvPr id="223" name="Google Shape;223;p27"/>
          <p:cNvSpPr txBox="1"/>
          <p:nvPr>
            <p:ph idx="1" type="body"/>
          </p:nvPr>
        </p:nvSpPr>
        <p:spPr>
          <a:xfrm>
            <a:off x="5871150" y="3963775"/>
            <a:ext cx="2601900" cy="932700"/>
          </a:xfrm>
          <a:prstGeom prst="rect">
            <a:avLst/>
          </a:prstGeom>
          <a:solidFill>
            <a:schemeClr val="dk2"/>
          </a:solidFill>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sz="1200">
                <a:solidFill>
                  <a:schemeClr val="accent6"/>
                </a:solidFill>
                <a:latin typeface="Inter Light"/>
                <a:ea typeface="Inter Light"/>
                <a:cs typeface="Inter Light"/>
                <a:sym typeface="Inter Light"/>
              </a:rPr>
              <a:t>Did you hear about the mountain goat that climbed to the top of the Sydney Opera house?</a:t>
            </a:r>
            <a:endParaRPr sz="1200">
              <a:solidFill>
                <a:schemeClr val="accent6"/>
              </a:solidFill>
              <a:latin typeface="Inter Light"/>
              <a:ea typeface="Inter Light"/>
              <a:cs typeface="Inter Light"/>
              <a:sym typeface="Inter Light"/>
            </a:endParaRPr>
          </a:p>
        </p:txBody>
      </p:sp>
      <p:sp>
        <p:nvSpPr>
          <p:cNvPr id="224" name="Google Shape;224;p27"/>
          <p:cNvSpPr txBox="1"/>
          <p:nvPr/>
        </p:nvSpPr>
        <p:spPr>
          <a:xfrm>
            <a:off x="6291263" y="3464768"/>
            <a:ext cx="2448900" cy="338700"/>
          </a:xfrm>
          <a:prstGeom prst="rect">
            <a:avLst/>
          </a:prstGeom>
          <a:solidFill>
            <a:schemeClr val="dk2"/>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1000">
                <a:solidFill>
                  <a:schemeClr val="lt1"/>
                </a:solidFill>
                <a:latin typeface="Roboto"/>
                <a:ea typeface="Roboto"/>
                <a:cs typeface="Roboto"/>
                <a:sym typeface="Roboto"/>
              </a:rPr>
              <a:t>Generated with </a:t>
            </a:r>
            <a:r>
              <a:rPr lang="en" sz="1000">
                <a:solidFill>
                  <a:schemeClr val="lt1"/>
                </a:solidFill>
                <a:latin typeface="Roboto"/>
                <a:ea typeface="Roboto"/>
                <a:cs typeface="Roboto"/>
                <a:sym typeface="Roboto"/>
              </a:rPr>
              <a:t>Nano Banana</a:t>
            </a:r>
            <a:endParaRPr sz="13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28"/>
          <p:cNvSpPr txBox="1"/>
          <p:nvPr>
            <p:ph type="title"/>
          </p:nvPr>
        </p:nvSpPr>
        <p:spPr>
          <a:xfrm>
            <a:off x="99625" y="445025"/>
            <a:ext cx="6528900" cy="5727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a:t>How AI can spread false information</a:t>
            </a:r>
            <a:endParaRPr/>
          </a:p>
          <a:p>
            <a:pPr indent="0" lvl="0" marL="0" rtl="0" algn="l">
              <a:spcBef>
                <a:spcPts val="1600"/>
              </a:spcBef>
              <a:spcAft>
                <a:spcPts val="0"/>
              </a:spcAft>
              <a:buNone/>
            </a:pPr>
            <a:r>
              <a:t/>
            </a:r>
            <a:endParaRPr/>
          </a:p>
        </p:txBody>
      </p:sp>
      <p:sp>
        <p:nvSpPr>
          <p:cNvPr id="230" name="Google Shape;230;p2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31" name="Google Shape;231;p28"/>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Fake videos</a:t>
            </a:r>
            <a:r>
              <a:rPr lang="en"/>
              <a:t>: AI can make videos of people appearing to say or do things they never did.</a:t>
            </a:r>
            <a:endParaRPr/>
          </a:p>
          <a:p>
            <a:pPr indent="0" lvl="0" marL="0" rtl="0" algn="l">
              <a:spcBef>
                <a:spcPts val="1600"/>
              </a:spcBef>
              <a:spcAft>
                <a:spcPts val="0"/>
              </a:spcAft>
              <a:buNone/>
            </a:pPr>
            <a:r>
              <a:rPr b="1" lang="en"/>
              <a:t>Fake news stories</a:t>
            </a:r>
            <a:r>
              <a:rPr lang="en"/>
              <a:t>: AI can write detailed articles that sound real but are completely false.</a:t>
            </a:r>
            <a:endParaRPr/>
          </a:p>
          <a:p>
            <a:pPr indent="0" lvl="0" marL="0" rtl="0" algn="l">
              <a:spcBef>
                <a:spcPts val="1600"/>
              </a:spcBef>
              <a:spcAft>
                <a:spcPts val="0"/>
              </a:spcAft>
              <a:buNone/>
            </a:pPr>
            <a:r>
              <a:rPr b="1" lang="en"/>
              <a:t>AI bots:</a:t>
            </a:r>
            <a:r>
              <a:rPr lang="en"/>
              <a:t> Automated accounts can spread the same false information very quickly online.</a:t>
            </a:r>
            <a:endParaRPr/>
          </a:p>
          <a:p>
            <a:pPr indent="0" lvl="0" marL="0" rtl="0" algn="l">
              <a:spcBef>
                <a:spcPts val="1600"/>
              </a:spcBef>
              <a:spcAft>
                <a:spcPts val="1600"/>
              </a:spcAft>
              <a:buNone/>
            </a:pPr>
            <a:r>
              <a:rPr b="1" lang="en"/>
              <a:t>Personalised misinformation</a:t>
            </a:r>
            <a:r>
              <a:rPr lang="en"/>
              <a:t>: AI can target people with false content based on what they like, watch, or believe. </a:t>
            </a:r>
            <a:endParaRPr/>
          </a:p>
        </p:txBody>
      </p:sp>
      <p:sp>
        <p:nvSpPr>
          <p:cNvPr id="232" name="Google Shape;232;p2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2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Misinformation and Disinformation</a:t>
            </a:r>
            <a:endParaRPr/>
          </a:p>
          <a:p>
            <a:pPr indent="0" lvl="0" marL="0" rtl="0" algn="l">
              <a:spcBef>
                <a:spcPts val="0"/>
              </a:spcBef>
              <a:spcAft>
                <a:spcPts val="0"/>
              </a:spcAft>
              <a:buNone/>
            </a:pPr>
            <a:r>
              <a:t/>
            </a:r>
            <a:endParaRPr/>
          </a:p>
        </p:txBody>
      </p:sp>
      <p:sp>
        <p:nvSpPr>
          <p:cNvPr id="238" name="Google Shape;238;p2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39" name="Google Shape;239;p29"/>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There are two types of false information: </a:t>
            </a:r>
            <a:r>
              <a:rPr b="1" lang="en" sz="1600"/>
              <a:t>misinformation </a:t>
            </a:r>
            <a:r>
              <a:rPr lang="en" sz="1600"/>
              <a:t>and </a:t>
            </a:r>
            <a:r>
              <a:rPr b="1" lang="en" sz="1600"/>
              <a:t>disinformation</a:t>
            </a:r>
            <a:endParaRPr b="1" sz="1600"/>
          </a:p>
          <a:p>
            <a:pPr indent="0" lvl="0" marL="0" marR="0" rtl="0" algn="l">
              <a:lnSpc>
                <a:spcPct val="150000"/>
              </a:lnSpc>
              <a:spcBef>
                <a:spcPts val="1600"/>
              </a:spcBef>
              <a:spcAft>
                <a:spcPts val="0"/>
              </a:spcAft>
              <a:buNone/>
            </a:pPr>
            <a:r>
              <a:rPr b="1" lang="en" sz="1600"/>
              <a:t>Misinformation </a:t>
            </a:r>
            <a:r>
              <a:rPr lang="en" sz="1600"/>
              <a:t>is false or misleading information that people share without meaning to deceive others. The person sharing it may think it is true. For example your friend shares a fake photo because they think it is real.</a:t>
            </a:r>
            <a:endParaRPr sz="1600"/>
          </a:p>
          <a:p>
            <a:pPr indent="0" lvl="0" marL="0" marR="0" rtl="0" algn="l">
              <a:lnSpc>
                <a:spcPct val="150000"/>
              </a:lnSpc>
              <a:spcBef>
                <a:spcPts val="1600"/>
              </a:spcBef>
              <a:spcAft>
                <a:spcPts val="0"/>
              </a:spcAft>
              <a:buNone/>
            </a:pPr>
            <a:r>
              <a:rPr b="1" lang="en" sz="1600"/>
              <a:t>Disinformation </a:t>
            </a:r>
            <a:r>
              <a:rPr lang="en" sz="1600"/>
              <a:t>is false information that is shared on purpose to trick people. For example, someone creates an embarrassing fake photo of another student to deliberately fool people.</a:t>
            </a:r>
            <a:endParaRPr sz="1600"/>
          </a:p>
          <a:p>
            <a:pPr indent="0" lvl="0" marL="0" marR="0" rtl="0" algn="l">
              <a:lnSpc>
                <a:spcPct val="150000"/>
              </a:lnSpc>
              <a:spcBef>
                <a:spcPts val="1600"/>
              </a:spcBef>
              <a:spcAft>
                <a:spcPts val="1600"/>
              </a:spcAft>
              <a:buNone/>
            </a:pPr>
            <a:r>
              <a:t/>
            </a:r>
            <a:endParaRPr sz="1600"/>
          </a:p>
        </p:txBody>
      </p:sp>
      <p:sp>
        <p:nvSpPr>
          <p:cNvPr id="240" name="Google Shape;240;p2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sp>
        <p:nvSpPr>
          <p:cNvPr id="245" name="Google Shape;245;p3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Mis</a:t>
            </a:r>
            <a:r>
              <a:rPr lang="en"/>
              <a:t>information Examples</a:t>
            </a:r>
            <a:endParaRPr/>
          </a:p>
          <a:p>
            <a:pPr indent="0" lvl="0" marL="0" rtl="0" algn="l">
              <a:spcBef>
                <a:spcPts val="0"/>
              </a:spcBef>
              <a:spcAft>
                <a:spcPts val="0"/>
              </a:spcAft>
              <a:buNone/>
            </a:pPr>
            <a:r>
              <a:t/>
            </a:r>
            <a:endParaRPr>
              <a:latin typeface="Roboto"/>
              <a:ea typeface="Roboto"/>
              <a:cs typeface="Roboto"/>
              <a:sym typeface="Roboto"/>
            </a:endParaRPr>
          </a:p>
        </p:txBody>
      </p:sp>
      <p:sp>
        <p:nvSpPr>
          <p:cNvPr id="246" name="Google Shape;246;p3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47" name="Google Shape;247;p3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latin typeface="Roboto"/>
              <a:ea typeface="Roboto"/>
              <a:cs typeface="Roboto"/>
              <a:sym typeface="Roboto"/>
            </a:endParaRPr>
          </a:p>
        </p:txBody>
      </p:sp>
      <p:graphicFrame>
        <p:nvGraphicFramePr>
          <p:cNvPr id="248" name="Google Shape;248;p30"/>
          <p:cNvGraphicFramePr/>
          <p:nvPr/>
        </p:nvGraphicFramePr>
        <p:xfrm>
          <a:off x="418825" y="1318488"/>
          <a:ext cx="3000000" cy="3000000"/>
        </p:xfrm>
        <a:graphic>
          <a:graphicData uri="http://schemas.openxmlformats.org/drawingml/2006/table">
            <a:tbl>
              <a:tblPr>
                <a:noFill/>
                <a:tableStyleId>{B4B5F0B4-6E40-498F-9BA4-A390A1ABE2F3}</a:tableStyleId>
              </a:tblPr>
              <a:tblGrid>
                <a:gridCol w="2489850"/>
                <a:gridCol w="4749150"/>
              </a:tblGrid>
              <a:tr h="381000">
                <a:tc>
                  <a:txBody>
                    <a:bodyPr/>
                    <a:lstStyle/>
                    <a:p>
                      <a:pPr indent="0" lvl="0" marL="0" rtl="0" algn="l">
                        <a:spcBef>
                          <a:spcPts val="0"/>
                        </a:spcBef>
                        <a:spcAft>
                          <a:spcPts val="0"/>
                        </a:spcAft>
                        <a:buNone/>
                      </a:pPr>
                      <a:r>
                        <a:rPr b="1" lang="en">
                          <a:latin typeface="Inter"/>
                          <a:ea typeface="Inter"/>
                          <a:cs typeface="Inter"/>
                          <a:sym typeface="Inter"/>
                        </a:rPr>
                        <a:t>Type of Misinformation</a:t>
                      </a:r>
                      <a:endParaRPr b="1">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b="1" lang="en">
                          <a:latin typeface="Inter"/>
                          <a:ea typeface="Inter"/>
                          <a:cs typeface="Inter"/>
                          <a:sym typeface="Inter"/>
                        </a:rPr>
                        <a:t>Description</a:t>
                      </a:r>
                      <a:endParaRPr b="1">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Fake AI image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Someone reposts an AI image of a bushfire saying it happened yesterday believing it is true</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Chatbot gives a wrong fact</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A student asks a science question and AI gives the wrong answer</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False health advice</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An AI chatbot gives incorrect medical information when asked about an illness such as cancer.</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Fake AI video</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A fake emergency alert video appears online, claiming there’s a dangerous chemical spill in the city and telling everyone to stay indoors.</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2" name="Shape 252"/>
        <p:cNvGrpSpPr/>
        <p:nvPr/>
      </p:nvGrpSpPr>
      <p:grpSpPr>
        <a:xfrm>
          <a:off x="0" y="0"/>
          <a:ext cx="0" cy="0"/>
          <a:chOff x="0" y="0"/>
          <a:chExt cx="0" cy="0"/>
        </a:xfrm>
      </p:grpSpPr>
      <p:sp>
        <p:nvSpPr>
          <p:cNvPr id="253" name="Google Shape;253;p3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Disinformation Examples</a:t>
            </a:r>
            <a:endParaRPr/>
          </a:p>
          <a:p>
            <a:pPr indent="0" lvl="0" marL="0" rtl="0" algn="l">
              <a:spcBef>
                <a:spcPts val="0"/>
              </a:spcBef>
              <a:spcAft>
                <a:spcPts val="0"/>
              </a:spcAft>
              <a:buNone/>
            </a:pPr>
            <a:r>
              <a:t/>
            </a:r>
            <a:endParaRPr>
              <a:latin typeface="Roboto"/>
              <a:ea typeface="Roboto"/>
              <a:cs typeface="Roboto"/>
              <a:sym typeface="Roboto"/>
            </a:endParaRPr>
          </a:p>
        </p:txBody>
      </p:sp>
      <p:sp>
        <p:nvSpPr>
          <p:cNvPr id="254" name="Google Shape;254;p3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55" name="Google Shape;255;p3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latin typeface="Roboto"/>
              <a:ea typeface="Roboto"/>
              <a:cs typeface="Roboto"/>
              <a:sym typeface="Roboto"/>
            </a:endParaRPr>
          </a:p>
        </p:txBody>
      </p:sp>
      <p:graphicFrame>
        <p:nvGraphicFramePr>
          <p:cNvPr id="256" name="Google Shape;256;p31"/>
          <p:cNvGraphicFramePr/>
          <p:nvPr/>
        </p:nvGraphicFramePr>
        <p:xfrm>
          <a:off x="418825" y="1318488"/>
          <a:ext cx="3000000" cy="3000000"/>
        </p:xfrm>
        <a:graphic>
          <a:graphicData uri="http://schemas.openxmlformats.org/drawingml/2006/table">
            <a:tbl>
              <a:tblPr>
                <a:noFill/>
                <a:tableStyleId>{B4B5F0B4-6E40-498F-9BA4-A390A1ABE2F3}</a:tableStyleId>
              </a:tblPr>
              <a:tblGrid>
                <a:gridCol w="2178500"/>
                <a:gridCol w="5060500"/>
              </a:tblGrid>
              <a:tr h="381000">
                <a:tc>
                  <a:txBody>
                    <a:bodyPr/>
                    <a:lstStyle/>
                    <a:p>
                      <a:pPr indent="0" lvl="0" marL="0" rtl="0" algn="l">
                        <a:spcBef>
                          <a:spcPts val="0"/>
                        </a:spcBef>
                        <a:spcAft>
                          <a:spcPts val="0"/>
                        </a:spcAft>
                        <a:buNone/>
                      </a:pPr>
                      <a:r>
                        <a:rPr b="1" lang="en">
                          <a:latin typeface="Inter"/>
                          <a:ea typeface="Inter"/>
                          <a:cs typeface="Inter"/>
                          <a:sym typeface="Inter"/>
                        </a:rPr>
                        <a:t>Type of Disinformation</a:t>
                      </a:r>
                      <a:endParaRPr b="1">
                        <a:latin typeface="Inter"/>
                        <a:ea typeface="Inter"/>
                        <a:cs typeface="Inter"/>
                        <a:sym typeface="Inter"/>
                      </a:endParaRPr>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b="1" lang="en">
                          <a:latin typeface="Inter"/>
                          <a:ea typeface="Inter"/>
                          <a:cs typeface="Inter"/>
                          <a:sym typeface="Inter"/>
                        </a:rPr>
                        <a:t>Description</a:t>
                      </a:r>
                      <a:endParaRPr b="1">
                        <a:latin typeface="Inter"/>
                        <a:ea typeface="Inter"/>
                        <a:cs typeface="Inter"/>
                        <a:sym typeface="Inter"/>
                      </a:endParaRPr>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Inter"/>
                          <a:ea typeface="Inter"/>
                          <a:cs typeface="Inter"/>
                          <a:sym typeface="Inter"/>
                        </a:rPr>
                        <a:t>Deepfake video</a:t>
                      </a:r>
                      <a:endParaRPr>
                        <a:latin typeface="Inter"/>
                        <a:ea typeface="Inter"/>
                        <a:cs typeface="Inter"/>
                        <a:sym typeface="Int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a:latin typeface="Inter"/>
                          <a:ea typeface="Inter"/>
                          <a:cs typeface="Inter"/>
                          <a:sym typeface="Inter"/>
                        </a:rPr>
                        <a:t>A video appears online showing a famous person saying something shocking but it was AI-generated and false</a:t>
                      </a:r>
                      <a:endParaRPr>
                        <a:latin typeface="Inter"/>
                        <a:ea typeface="Inter"/>
                        <a:cs typeface="Inter"/>
                        <a:sym typeface="Inter"/>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en">
                          <a:latin typeface="Inter"/>
                          <a:ea typeface="Inter"/>
                          <a:cs typeface="Inter"/>
                          <a:sym typeface="Inter"/>
                        </a:rPr>
                        <a:t>Fake screenshot</a:t>
                      </a:r>
                      <a:endParaRPr>
                        <a:latin typeface="Inter"/>
                        <a:ea typeface="Inter"/>
                        <a:cs typeface="Inter"/>
                        <a:sym typeface="Inter"/>
                      </a:endParaRPr>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en">
                          <a:latin typeface="Inter"/>
                          <a:ea typeface="Inter"/>
                          <a:cs typeface="Inter"/>
                          <a:sym typeface="Inter"/>
                        </a:rPr>
                        <a:t>Someone creates or edits a screenshot of a message, post or headline to fool others into thinking it is real</a:t>
                      </a:r>
                      <a:endParaRPr>
                        <a:latin typeface="Inter"/>
                        <a:ea typeface="Inter"/>
                        <a:cs typeface="Inter"/>
                        <a:sym typeface="Inter"/>
                      </a:endParaRPr>
                    </a:p>
                  </a:txBody>
                  <a:tcPr marT="91425" marB="91425" marR="91425" marL="91425">
                    <a:lnT cap="flat" cmpd="sng" w="9525">
                      <a:solidFill>
                        <a:srgbClr val="9E9E9E"/>
                      </a:solidFill>
                      <a:prstDash val="solid"/>
                      <a:round/>
                      <a:headEnd len="sm" w="sm" type="none"/>
                      <a:tailEnd len="sm" w="sm" type="none"/>
                    </a:lnT>
                  </a:tcPr>
                </a:tc>
              </a:tr>
              <a:tr h="381000">
                <a:tc>
                  <a:txBody>
                    <a:bodyPr/>
                    <a:lstStyle/>
                    <a:p>
                      <a:pPr indent="0" lvl="0" marL="0" rtl="0" algn="l">
                        <a:spcBef>
                          <a:spcPts val="0"/>
                        </a:spcBef>
                        <a:spcAft>
                          <a:spcPts val="0"/>
                        </a:spcAft>
                        <a:buNone/>
                      </a:pPr>
                      <a:r>
                        <a:rPr lang="en">
                          <a:latin typeface="Inter"/>
                          <a:ea typeface="Inter"/>
                          <a:cs typeface="Inter"/>
                          <a:sym typeface="Inter"/>
                        </a:rPr>
                        <a:t>Fake Review</a:t>
                      </a:r>
                      <a:endParaRPr>
                        <a:latin typeface="Inter"/>
                        <a:ea typeface="Inter"/>
                        <a:cs typeface="Inter"/>
                        <a:sym typeface="Inter"/>
                      </a:endParaRPr>
                    </a:p>
                  </a:txBody>
                  <a:tcPr marT="91425" marB="91425" marR="91425" marL="91425"/>
                </a:tc>
                <a:tc>
                  <a:txBody>
                    <a:bodyPr/>
                    <a:lstStyle/>
                    <a:p>
                      <a:pPr indent="0" lvl="0" marL="0" rtl="0" algn="l">
                        <a:spcBef>
                          <a:spcPts val="0"/>
                        </a:spcBef>
                        <a:spcAft>
                          <a:spcPts val="0"/>
                        </a:spcAft>
                        <a:buNone/>
                      </a:pPr>
                      <a:r>
                        <a:rPr lang="en">
                          <a:latin typeface="Inter"/>
                          <a:ea typeface="Inter"/>
                          <a:cs typeface="Inter"/>
                          <a:sym typeface="Inter"/>
                        </a:rPr>
                        <a:t>Companies post fake reviews to make their product sound better than it is</a:t>
                      </a:r>
                      <a:endParaRPr>
                        <a:latin typeface="Inter"/>
                        <a:ea typeface="Inter"/>
                        <a:cs typeface="Inter"/>
                        <a:sym typeface="Inter"/>
                      </a:endParaRPr>
                    </a:p>
                  </a:txBody>
                  <a:tcPr marT="91425" marB="91425" marR="91425" marL="91425"/>
                </a:tc>
              </a:tr>
              <a:tr h="381000">
                <a:tc>
                  <a:txBody>
                    <a:bodyPr/>
                    <a:lstStyle/>
                    <a:p>
                      <a:pPr indent="0" lvl="0" marL="0" rtl="0" algn="l">
                        <a:spcBef>
                          <a:spcPts val="0"/>
                        </a:spcBef>
                        <a:spcAft>
                          <a:spcPts val="0"/>
                        </a:spcAft>
                        <a:buNone/>
                      </a:pPr>
                      <a:r>
                        <a:rPr lang="en">
                          <a:latin typeface="Inter"/>
                          <a:ea typeface="Inter"/>
                          <a:cs typeface="Inter"/>
                          <a:sym typeface="Inter"/>
                        </a:rPr>
                        <a:t>AI Bots spreading posts</a:t>
                      </a:r>
                      <a:endParaRPr>
                        <a:latin typeface="Inter"/>
                        <a:ea typeface="Inter"/>
                        <a:cs typeface="Inter"/>
                        <a:sym typeface="Inter"/>
                      </a:endParaRPr>
                    </a:p>
                  </a:txBody>
                  <a:tcPr marT="91425" marB="91425" marR="91425" marL="91425"/>
                </a:tc>
                <a:tc>
                  <a:txBody>
                    <a:bodyPr/>
                    <a:lstStyle/>
                    <a:p>
                      <a:pPr indent="0" lvl="0" marL="0" rtl="0" algn="l">
                        <a:lnSpc>
                          <a:spcPct val="115000"/>
                        </a:lnSpc>
                        <a:spcBef>
                          <a:spcPts val="1200"/>
                        </a:spcBef>
                        <a:spcAft>
                          <a:spcPts val="1200"/>
                        </a:spcAft>
                        <a:buNone/>
                      </a:pPr>
                      <a:r>
                        <a:rPr lang="en">
                          <a:latin typeface="Inter"/>
                          <a:ea typeface="Inter"/>
                          <a:cs typeface="Inter"/>
                          <a:sym typeface="Inter"/>
                        </a:rPr>
                        <a:t>AI‑powered accounts repost the same false message hundreds of times to make it seem popular. These can often be made with the aim of convincing people of certain political views.</a:t>
                      </a:r>
                      <a:endParaRPr>
                        <a:latin typeface="Inter"/>
                        <a:ea typeface="Inter"/>
                        <a:cs typeface="Inter"/>
                        <a:sym typeface="Inter"/>
                      </a:endParaRPr>
                    </a:p>
                  </a:txBody>
                  <a:tcPr marT="91425" marB="91425" marR="91425" marL="91425"/>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69" name="Google Shape;69;p1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70" name="Google Shape;70;p14"/>
          <p:cNvSpPr txBox="1"/>
          <p:nvPr>
            <p:ph idx="1" type="body"/>
          </p:nvPr>
        </p:nvSpPr>
        <p:spPr>
          <a:xfrm>
            <a:off x="311700" y="1000075"/>
            <a:ext cx="85206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t>By the end of this lesson, you will:</a:t>
            </a:r>
            <a:endParaRPr/>
          </a:p>
          <a:p>
            <a:pPr indent="-342900" lvl="0" marL="914400" marR="0" rtl="0" algn="l">
              <a:lnSpc>
                <a:spcPct val="150000"/>
              </a:lnSpc>
              <a:spcBef>
                <a:spcPts val="1600"/>
              </a:spcBef>
              <a:spcAft>
                <a:spcPts val="0"/>
              </a:spcAft>
              <a:buSzPts val="1800"/>
              <a:buChar char="●"/>
            </a:pPr>
            <a:r>
              <a:rPr lang="en"/>
              <a:t>Know why AI gets things wrong - and why it sounds so confident</a:t>
            </a:r>
            <a:endParaRPr/>
          </a:p>
          <a:p>
            <a:pPr indent="-342900" lvl="0" marL="914400" marR="0" rtl="0" algn="l">
              <a:lnSpc>
                <a:spcPct val="150000"/>
              </a:lnSpc>
              <a:spcBef>
                <a:spcPts val="0"/>
              </a:spcBef>
              <a:spcAft>
                <a:spcPts val="0"/>
              </a:spcAft>
              <a:buSzPts val="1800"/>
              <a:buChar char="●"/>
            </a:pPr>
            <a:r>
              <a:rPr lang="en"/>
              <a:t>Learn strategies to fact-check anything that AI tells you </a:t>
            </a:r>
            <a:endParaRPr/>
          </a:p>
          <a:p>
            <a:pPr indent="-342900" lvl="0" marL="914400" marR="0" rtl="0" algn="l">
              <a:lnSpc>
                <a:spcPct val="150000"/>
              </a:lnSpc>
              <a:spcBef>
                <a:spcPts val="0"/>
              </a:spcBef>
              <a:spcAft>
                <a:spcPts val="0"/>
              </a:spcAft>
              <a:buSzPts val="1800"/>
              <a:buChar char="●"/>
            </a:pPr>
            <a:r>
              <a:rPr lang="en"/>
              <a:t>Understand how AI is used to create and spread misinformation and disinformation</a:t>
            </a:r>
            <a:endParaRPr/>
          </a:p>
          <a:p>
            <a:pPr indent="-342900" lvl="0" marL="914400" marR="0" rtl="0" algn="l">
              <a:lnSpc>
                <a:spcPct val="150000"/>
              </a:lnSpc>
              <a:spcBef>
                <a:spcPts val="0"/>
              </a:spcBef>
              <a:spcAft>
                <a:spcPts val="0"/>
              </a:spcAft>
              <a:buSzPts val="1800"/>
              <a:buChar char="●"/>
            </a:pPr>
            <a:r>
              <a:rPr lang="en"/>
              <a:t>Recognise when AI output might be biased and why that happens</a:t>
            </a:r>
            <a:endParaRPr/>
          </a:p>
          <a:p>
            <a:pPr indent="-342900" lvl="0" marL="914400" marR="0" rtl="0" algn="l">
              <a:lnSpc>
                <a:spcPct val="150000"/>
              </a:lnSpc>
              <a:spcBef>
                <a:spcPts val="0"/>
              </a:spcBef>
              <a:spcAft>
                <a:spcPts val="0"/>
              </a:spcAft>
              <a:buSzPts val="1800"/>
              <a:buChar char="●"/>
            </a:pPr>
            <a:r>
              <a:rPr lang="en"/>
              <a:t>See how AI can be used in scams and deepfakes</a:t>
            </a:r>
            <a:endParaRPr/>
          </a:p>
          <a:p>
            <a:pPr indent="-342900" lvl="0" marL="914400" marR="0" rtl="0" algn="l">
              <a:lnSpc>
                <a:spcPct val="150000"/>
              </a:lnSpc>
              <a:spcBef>
                <a:spcPts val="0"/>
              </a:spcBef>
              <a:spcAft>
                <a:spcPts val="0"/>
              </a:spcAft>
              <a:buSzPts val="1800"/>
              <a:buChar char="●"/>
            </a:pPr>
            <a:r>
              <a:rPr lang="en"/>
              <a:t>Know how to protect your privacy when using AI</a:t>
            </a:r>
            <a:endParaRPr/>
          </a:p>
        </p:txBody>
      </p:sp>
      <p:sp>
        <p:nvSpPr>
          <p:cNvPr id="71" name="Google Shape;71;p1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2"/>
          <p:cNvSpPr txBox="1"/>
          <p:nvPr>
            <p:ph type="title"/>
          </p:nvPr>
        </p:nvSpPr>
        <p:spPr>
          <a:xfrm>
            <a:off x="311700" y="445025"/>
            <a:ext cx="8557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600"/>
              <a:t>Activity 3.02: Misinformation or Disinformation? </a:t>
            </a:r>
            <a:br>
              <a:rPr lang="en" sz="2600"/>
            </a:br>
            <a:endParaRPr sz="2600">
              <a:solidFill>
                <a:srgbClr val="25326F"/>
              </a:solidFill>
              <a:latin typeface="Francois One"/>
              <a:ea typeface="Francois One"/>
              <a:cs typeface="Francois One"/>
              <a:sym typeface="Francois One"/>
            </a:endParaRPr>
          </a:p>
        </p:txBody>
      </p:sp>
      <p:sp>
        <p:nvSpPr>
          <p:cNvPr id="262" name="Google Shape;262;p32"/>
          <p:cNvSpPr txBox="1"/>
          <p:nvPr>
            <p:ph idx="1" type="body"/>
          </p:nvPr>
        </p:nvSpPr>
        <p:spPr>
          <a:xfrm>
            <a:off x="439825" y="1141050"/>
            <a:ext cx="5631000" cy="25737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u="sng">
                <a:solidFill>
                  <a:schemeClr val="hlink"/>
                </a:solidFill>
                <a:hlinkClick r:id="rId3"/>
              </a:rPr>
              <a:t>Complete 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50000"/>
              </a:lnSpc>
              <a:spcBef>
                <a:spcPts val="1600"/>
              </a:spcBef>
              <a:spcAft>
                <a:spcPts val="0"/>
              </a:spcAft>
              <a:buNone/>
            </a:pPr>
            <a:r>
              <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263" name="Google Shape;263;p3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64" name="Google Shape;264;p3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Fact checking </a:t>
            </a:r>
            <a:endParaRPr/>
          </a:p>
          <a:p>
            <a:pPr indent="0" lvl="0" marL="0" rtl="0" algn="l">
              <a:spcBef>
                <a:spcPts val="0"/>
              </a:spcBef>
              <a:spcAft>
                <a:spcPts val="0"/>
              </a:spcAft>
              <a:buNone/>
            </a:pPr>
            <a:r>
              <a:t/>
            </a:r>
            <a:endParaRPr/>
          </a:p>
        </p:txBody>
      </p:sp>
      <p:sp>
        <p:nvSpPr>
          <p:cNvPr id="270" name="Google Shape;270;p3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71" name="Google Shape;271;p33"/>
          <p:cNvSpPr txBox="1"/>
          <p:nvPr>
            <p:ph idx="1" type="body"/>
          </p:nvPr>
        </p:nvSpPr>
        <p:spPr>
          <a:xfrm>
            <a:off x="311700" y="1152475"/>
            <a:ext cx="8520600" cy="5727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AIs can make mistakes in their responses and that is why it's important to fact-check them.</a:t>
            </a:r>
            <a:endParaRPr sz="1600"/>
          </a:p>
          <a:p>
            <a:pPr indent="0" lvl="0" marL="0" marR="0" rtl="0" algn="l">
              <a:lnSpc>
                <a:spcPct val="150000"/>
              </a:lnSpc>
              <a:spcBef>
                <a:spcPts val="1600"/>
              </a:spcBef>
              <a:spcAft>
                <a:spcPts val="1600"/>
              </a:spcAft>
              <a:buNone/>
            </a:pPr>
            <a:r>
              <a:t/>
            </a:r>
            <a:endParaRPr sz="1600"/>
          </a:p>
        </p:txBody>
      </p:sp>
      <p:sp>
        <p:nvSpPr>
          <p:cNvPr id="272" name="Google Shape;272;p3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273" name="Google Shape;273;p33"/>
          <p:cNvPicPr preferRelativeResize="0"/>
          <p:nvPr/>
        </p:nvPicPr>
        <p:blipFill rotWithShape="1">
          <a:blip r:embed="rId3">
            <a:alphaModFix/>
          </a:blip>
          <a:srcRect b="8465" l="0" r="2780" t="3359"/>
          <a:stretch/>
        </p:blipFill>
        <p:spPr>
          <a:xfrm>
            <a:off x="1090575" y="1761013"/>
            <a:ext cx="6537550" cy="1678513"/>
          </a:xfrm>
          <a:prstGeom prst="rect">
            <a:avLst/>
          </a:prstGeom>
          <a:noFill/>
          <a:ln cap="flat" cmpd="sng" w="9525">
            <a:solidFill>
              <a:schemeClr val="dk2"/>
            </a:solidFill>
            <a:prstDash val="solid"/>
            <a:round/>
            <a:headEnd len="sm" w="sm" type="none"/>
            <a:tailEnd len="sm" w="sm" type="none"/>
          </a:ln>
        </p:spPr>
      </p:pic>
      <p:sp>
        <p:nvSpPr>
          <p:cNvPr id="274" name="Google Shape;274;p33"/>
          <p:cNvSpPr txBox="1"/>
          <p:nvPr>
            <p:ph idx="1" type="body"/>
          </p:nvPr>
        </p:nvSpPr>
        <p:spPr>
          <a:xfrm>
            <a:off x="198975" y="3465925"/>
            <a:ext cx="8520600" cy="1170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What is wrong with this response?</a:t>
            </a:r>
            <a:endParaRPr sz="1600"/>
          </a:p>
          <a:p>
            <a:pPr indent="0" lvl="0" marL="0" marR="0" rtl="0" algn="l">
              <a:lnSpc>
                <a:spcPct val="150000"/>
              </a:lnSpc>
              <a:spcBef>
                <a:spcPts val="1600"/>
              </a:spcBef>
              <a:spcAft>
                <a:spcPts val="1600"/>
              </a:spcAft>
              <a:buNone/>
            </a:pPr>
            <a:r>
              <a:rPr lang="en" sz="1600"/>
              <a:t>Is this misinformation or disinformation?</a:t>
            </a:r>
            <a:endParaRPr sz="16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3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Quiz: Fact Checking AI</a:t>
            </a:r>
            <a:endParaRPr/>
          </a:p>
          <a:p>
            <a:pPr indent="0" lvl="0" marL="0" rtl="0" algn="l">
              <a:spcBef>
                <a:spcPts val="0"/>
              </a:spcBef>
              <a:spcAft>
                <a:spcPts val="0"/>
              </a:spcAft>
              <a:buNone/>
            </a:pPr>
            <a:r>
              <a:t/>
            </a:r>
            <a:endParaRPr/>
          </a:p>
        </p:txBody>
      </p:sp>
      <p:sp>
        <p:nvSpPr>
          <p:cNvPr id="280" name="Google Shape;280;p3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81" name="Google Shape;281;p3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282" name="Google Shape;282;p34"/>
          <p:cNvSpPr txBox="1"/>
          <p:nvPr/>
        </p:nvSpPr>
        <p:spPr>
          <a:xfrm>
            <a:off x="513150" y="3000925"/>
            <a:ext cx="8117700" cy="1974000"/>
          </a:xfrm>
          <a:prstGeom prst="rect">
            <a:avLst/>
          </a:prstGeom>
          <a:noFill/>
          <a:ln cap="flat" cmpd="sng" w="9525">
            <a:solidFill>
              <a:srgbClr val="3C78D8"/>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500">
                <a:solidFill>
                  <a:srgbClr val="212529"/>
                </a:solidFill>
                <a:latin typeface="Nunito"/>
                <a:ea typeface="Nunito"/>
                <a:cs typeface="Nunito"/>
                <a:sym typeface="Nunito"/>
              </a:rPr>
              <a:t>Does the AI response above contain hallucinations? There is only one correct answer.</a:t>
            </a:r>
            <a:endParaRPr sz="1500">
              <a:solidFill>
                <a:srgbClr val="212529"/>
              </a:solidFill>
              <a:latin typeface="Nunito"/>
              <a:ea typeface="Nunito"/>
              <a:cs typeface="Nunito"/>
              <a:sym typeface="Nunito"/>
            </a:endParaRPr>
          </a:p>
          <a:p>
            <a:pPr indent="0" lvl="0" marL="228600" rtl="0" algn="l">
              <a:lnSpc>
                <a:spcPct val="115000"/>
              </a:lnSpc>
              <a:spcBef>
                <a:spcPts val="1800"/>
              </a:spcBef>
              <a:spcAft>
                <a:spcPts val="0"/>
              </a:spcAft>
              <a:buNone/>
            </a:pPr>
            <a:r>
              <a:rPr lang="en" sz="1500">
                <a:solidFill>
                  <a:srgbClr val="212529"/>
                </a:solidFill>
                <a:latin typeface="Nunito"/>
                <a:ea typeface="Nunito"/>
                <a:cs typeface="Nunito"/>
                <a:sym typeface="Nunito"/>
              </a:rPr>
              <a:t>⭕</a:t>
            </a:r>
            <a:r>
              <a:rPr lang="en" sz="1500">
                <a:solidFill>
                  <a:srgbClr val="212529"/>
                </a:solidFill>
                <a:latin typeface="Nunito"/>
                <a:ea typeface="Nunito"/>
                <a:cs typeface="Nunito"/>
                <a:sym typeface="Nunito"/>
              </a:rPr>
              <a:t>No, the response is all correct.</a:t>
            </a:r>
            <a:endParaRPr sz="1500">
              <a:solidFill>
                <a:srgbClr val="212529"/>
              </a:solidFill>
              <a:latin typeface="Nunito"/>
              <a:ea typeface="Nunito"/>
              <a:cs typeface="Nunito"/>
              <a:sym typeface="Nunito"/>
            </a:endParaRPr>
          </a:p>
          <a:p>
            <a:pPr indent="0" lvl="0" marL="228600" rtl="0" algn="l">
              <a:lnSpc>
                <a:spcPct val="115000"/>
              </a:lnSpc>
              <a:spcBef>
                <a:spcPts val="0"/>
              </a:spcBef>
              <a:spcAft>
                <a:spcPts val="0"/>
              </a:spcAft>
              <a:buNone/>
            </a:pPr>
            <a:r>
              <a:rPr lang="en" sz="1500">
                <a:solidFill>
                  <a:srgbClr val="212529"/>
                </a:solidFill>
                <a:latin typeface="Nunito"/>
                <a:ea typeface="Nunito"/>
                <a:cs typeface="Nunito"/>
                <a:sym typeface="Nunito"/>
              </a:rPr>
              <a:t>⭕Yes, the AI is wrong about the distance between Melbourne and Sydney.</a:t>
            </a:r>
            <a:endParaRPr sz="1500">
              <a:solidFill>
                <a:srgbClr val="212529"/>
              </a:solidFill>
              <a:latin typeface="Nunito"/>
              <a:ea typeface="Nunito"/>
              <a:cs typeface="Nunito"/>
              <a:sym typeface="Nunito"/>
            </a:endParaRPr>
          </a:p>
          <a:p>
            <a:pPr indent="0" lvl="0" marL="228600" rtl="0" algn="l">
              <a:lnSpc>
                <a:spcPct val="115000"/>
              </a:lnSpc>
              <a:spcBef>
                <a:spcPts val="0"/>
              </a:spcBef>
              <a:spcAft>
                <a:spcPts val="0"/>
              </a:spcAft>
              <a:buNone/>
            </a:pPr>
            <a:r>
              <a:rPr lang="en" sz="1500">
                <a:solidFill>
                  <a:srgbClr val="212529"/>
                </a:solidFill>
                <a:latin typeface="Nunito"/>
                <a:ea typeface="Nunito"/>
                <a:cs typeface="Nunito"/>
                <a:sym typeface="Nunito"/>
              </a:rPr>
              <a:t>⭕Yes, the AI has said Sydney is the capital city of Australia (but it's Canberra).</a:t>
            </a:r>
            <a:endParaRPr sz="1500">
              <a:solidFill>
                <a:srgbClr val="212529"/>
              </a:solidFill>
              <a:latin typeface="Nunito"/>
              <a:ea typeface="Nunito"/>
              <a:cs typeface="Nunito"/>
              <a:sym typeface="Nunito"/>
            </a:endParaRPr>
          </a:p>
          <a:p>
            <a:pPr indent="0" lvl="0" marL="228600" rtl="0" algn="l">
              <a:lnSpc>
                <a:spcPct val="115000"/>
              </a:lnSpc>
              <a:spcBef>
                <a:spcPts val="0"/>
              </a:spcBef>
              <a:spcAft>
                <a:spcPts val="0"/>
              </a:spcAft>
              <a:buNone/>
            </a:pPr>
            <a:r>
              <a:rPr lang="en" sz="1500">
                <a:solidFill>
                  <a:srgbClr val="212529"/>
                </a:solidFill>
                <a:latin typeface="Nunito"/>
                <a:ea typeface="Nunito"/>
                <a:cs typeface="Nunito"/>
                <a:sym typeface="Nunito"/>
              </a:rPr>
              <a:t>⭕Yes, the AI is wrong about the distance between Melbourne and Sydney AND the AI has said Sydney is the capital city of Australia (but it's Canberra).</a:t>
            </a:r>
            <a:endParaRPr sz="1500">
              <a:solidFill>
                <a:srgbClr val="212529"/>
              </a:solidFill>
              <a:latin typeface="Nunito"/>
              <a:ea typeface="Nunito"/>
              <a:cs typeface="Nunito"/>
              <a:sym typeface="Nunito"/>
            </a:endParaRPr>
          </a:p>
        </p:txBody>
      </p:sp>
      <p:pic>
        <p:nvPicPr>
          <p:cNvPr id="283" name="Google Shape;283;p34"/>
          <p:cNvPicPr preferRelativeResize="0"/>
          <p:nvPr/>
        </p:nvPicPr>
        <p:blipFill rotWithShape="1">
          <a:blip r:embed="rId3">
            <a:alphaModFix/>
          </a:blip>
          <a:srcRect b="8465" l="0" r="2780" t="3359"/>
          <a:stretch/>
        </p:blipFill>
        <p:spPr>
          <a:xfrm>
            <a:off x="1024950" y="1170063"/>
            <a:ext cx="6537550" cy="1678513"/>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3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a:t>
            </a:r>
            <a:r>
              <a:rPr lang="en"/>
              <a:t> do I know it is true?</a:t>
            </a:r>
            <a:endParaRPr/>
          </a:p>
          <a:p>
            <a:pPr indent="0" lvl="0" marL="0" rtl="0" algn="l">
              <a:spcBef>
                <a:spcPts val="0"/>
              </a:spcBef>
              <a:spcAft>
                <a:spcPts val="0"/>
              </a:spcAft>
              <a:buNone/>
            </a:pPr>
            <a:r>
              <a:t/>
            </a:r>
            <a:endParaRPr/>
          </a:p>
        </p:txBody>
      </p:sp>
      <p:sp>
        <p:nvSpPr>
          <p:cNvPr id="289" name="Google Shape;289;p3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90" name="Google Shape;290;p35"/>
          <p:cNvSpPr txBox="1"/>
          <p:nvPr>
            <p:ph idx="1" type="body"/>
          </p:nvPr>
        </p:nvSpPr>
        <p:spPr>
          <a:xfrm>
            <a:off x="311700" y="1152475"/>
            <a:ext cx="8520600" cy="39042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Some ways to fact-check AI responses:</a:t>
            </a:r>
            <a:endParaRPr sz="1600"/>
          </a:p>
          <a:p>
            <a:pPr indent="-330200" lvl="0" marL="457200" marR="0" rtl="0" algn="l">
              <a:lnSpc>
                <a:spcPct val="150000"/>
              </a:lnSpc>
              <a:spcBef>
                <a:spcPts val="1600"/>
              </a:spcBef>
              <a:spcAft>
                <a:spcPts val="0"/>
              </a:spcAft>
              <a:buSzPts val="1600"/>
              <a:buChar char="●"/>
            </a:pPr>
            <a:r>
              <a:rPr b="1" lang="en" sz="1600"/>
              <a:t>Ask </a:t>
            </a:r>
            <a:r>
              <a:rPr lang="en" sz="1600"/>
              <a:t>someone with expertise in the topic about the response.</a:t>
            </a:r>
            <a:endParaRPr sz="1600"/>
          </a:p>
          <a:p>
            <a:pPr indent="-330200" lvl="0" marL="457200" marR="0" rtl="0" algn="l">
              <a:lnSpc>
                <a:spcPct val="150000"/>
              </a:lnSpc>
              <a:spcBef>
                <a:spcPts val="0"/>
              </a:spcBef>
              <a:spcAft>
                <a:spcPts val="0"/>
              </a:spcAft>
              <a:buSzPts val="1600"/>
              <a:buChar char="●"/>
            </a:pPr>
            <a:r>
              <a:rPr b="1" lang="en" sz="1600"/>
              <a:t>Look </a:t>
            </a:r>
            <a:r>
              <a:rPr lang="en" sz="1600"/>
              <a:t>for parts of images that do not make sense, such as people with six fingers or extra arms and legs.</a:t>
            </a:r>
            <a:endParaRPr sz="1600"/>
          </a:p>
          <a:p>
            <a:pPr indent="-330200" lvl="0" marL="457200" marR="0" rtl="0" algn="l">
              <a:lnSpc>
                <a:spcPct val="150000"/>
              </a:lnSpc>
              <a:spcBef>
                <a:spcPts val="0"/>
              </a:spcBef>
              <a:spcAft>
                <a:spcPts val="0"/>
              </a:spcAft>
              <a:buSzPts val="1600"/>
              <a:buChar char="●"/>
            </a:pPr>
            <a:r>
              <a:rPr b="1" lang="en" sz="1600"/>
              <a:t>Check </a:t>
            </a:r>
            <a:r>
              <a:rPr lang="en" sz="1600"/>
              <a:t>generated code or maths solutions yourself, and compare your result with the AI’s answer.</a:t>
            </a:r>
            <a:endParaRPr sz="1600"/>
          </a:p>
          <a:p>
            <a:pPr indent="-330200" lvl="0" marL="457200" marR="0" rtl="0" algn="l">
              <a:lnSpc>
                <a:spcPct val="150000"/>
              </a:lnSpc>
              <a:spcBef>
                <a:spcPts val="0"/>
              </a:spcBef>
              <a:spcAft>
                <a:spcPts val="0"/>
              </a:spcAft>
              <a:buSzPts val="1600"/>
              <a:buChar char="●"/>
            </a:pPr>
            <a:r>
              <a:rPr b="1" lang="en" sz="1600"/>
              <a:t>Check </a:t>
            </a:r>
            <a:r>
              <a:rPr lang="en" sz="1600"/>
              <a:t>the source of the information, especially if the AI provides links in its response.</a:t>
            </a:r>
            <a:endParaRPr sz="1600"/>
          </a:p>
          <a:p>
            <a:pPr indent="-330200" lvl="0" marL="457200" marR="0" rtl="0" algn="l">
              <a:lnSpc>
                <a:spcPct val="150000"/>
              </a:lnSpc>
              <a:spcBef>
                <a:spcPts val="0"/>
              </a:spcBef>
              <a:spcAft>
                <a:spcPts val="0"/>
              </a:spcAft>
              <a:buSzPts val="1600"/>
              <a:buChar char="●"/>
            </a:pPr>
            <a:r>
              <a:rPr b="1" lang="en" sz="1600"/>
              <a:t>Look up</a:t>
            </a:r>
            <a:r>
              <a:rPr lang="en" sz="1600"/>
              <a:t> the information using another source you trust, such as checking distances between cities on Google Maps.</a:t>
            </a:r>
            <a:endParaRPr sz="1600"/>
          </a:p>
          <a:p>
            <a:pPr indent="0" lvl="0" marL="0" marR="0" rtl="0" algn="l">
              <a:lnSpc>
                <a:spcPct val="150000"/>
              </a:lnSpc>
              <a:spcBef>
                <a:spcPts val="1600"/>
              </a:spcBef>
              <a:spcAft>
                <a:spcPts val="1600"/>
              </a:spcAft>
              <a:buNone/>
            </a:pPr>
            <a:r>
              <a:t/>
            </a:r>
            <a:endParaRPr sz="1600"/>
          </a:p>
        </p:txBody>
      </p:sp>
      <p:sp>
        <p:nvSpPr>
          <p:cNvPr id="291" name="Google Shape;291;p3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Trusted Sources</a:t>
            </a:r>
            <a:endParaRPr/>
          </a:p>
          <a:p>
            <a:pPr indent="0" lvl="0" marL="0" rtl="0" algn="l">
              <a:spcBef>
                <a:spcPts val="0"/>
              </a:spcBef>
              <a:spcAft>
                <a:spcPts val="0"/>
              </a:spcAft>
              <a:buNone/>
            </a:pPr>
            <a:r>
              <a:t/>
            </a:r>
            <a:endParaRPr/>
          </a:p>
        </p:txBody>
      </p:sp>
      <p:sp>
        <p:nvSpPr>
          <p:cNvPr id="297" name="Google Shape;297;p3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298" name="Google Shape;298;p36"/>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600"/>
              <a:t>Because AI makes false information much easier to create and spread, it is important to check sources everyone trusts like </a:t>
            </a:r>
            <a:r>
              <a:rPr lang="en" sz="1600" u="sng">
                <a:solidFill>
                  <a:schemeClr val="hlink"/>
                </a:solidFill>
                <a:hlinkClick r:id="rId3"/>
              </a:rPr>
              <a:t>ABC News</a:t>
            </a:r>
            <a:r>
              <a:rPr lang="en" sz="1600"/>
              <a:t>, </a:t>
            </a:r>
            <a:r>
              <a:rPr lang="en" sz="1600" u="sng">
                <a:solidFill>
                  <a:schemeClr val="hlink"/>
                </a:solidFill>
                <a:hlinkClick r:id="rId4"/>
              </a:rPr>
              <a:t>World Health Organisation</a:t>
            </a:r>
            <a:r>
              <a:rPr lang="en" sz="1600"/>
              <a:t>, or government websites like the </a:t>
            </a:r>
            <a:r>
              <a:rPr lang="en" sz="1600" u="sng">
                <a:solidFill>
                  <a:schemeClr val="hlink"/>
                </a:solidFill>
                <a:hlinkClick r:id="rId5"/>
              </a:rPr>
              <a:t>Australian Bureau of Statistics</a:t>
            </a:r>
            <a:r>
              <a:rPr lang="en" sz="1600"/>
              <a:t>. We call these </a:t>
            </a:r>
            <a:r>
              <a:rPr b="1" lang="en" sz="1600"/>
              <a:t>Trusted Sources</a:t>
            </a:r>
            <a:endParaRPr b="1" sz="1600"/>
          </a:p>
          <a:p>
            <a:pPr indent="0" lvl="0" marL="0" rtl="0" algn="l">
              <a:spcBef>
                <a:spcPts val="1200"/>
              </a:spcBef>
              <a:spcAft>
                <a:spcPts val="0"/>
              </a:spcAft>
              <a:buNone/>
            </a:pPr>
            <a:r>
              <a:rPr b="1" lang="en" sz="1600"/>
              <a:t>Trusted Sources:</a:t>
            </a:r>
            <a:endParaRPr sz="1600"/>
          </a:p>
          <a:p>
            <a:pPr indent="-330200" lvl="0" marL="457200" rtl="0" algn="l">
              <a:spcBef>
                <a:spcPts val="1200"/>
              </a:spcBef>
              <a:spcAft>
                <a:spcPts val="0"/>
              </a:spcAft>
              <a:buSzPts val="1600"/>
              <a:buChar char="-"/>
            </a:pPr>
            <a:r>
              <a:rPr lang="en" sz="1600"/>
              <a:t>Show where their information comes from - they list evidence or data so you can check for yourself.</a:t>
            </a:r>
            <a:endParaRPr sz="1600"/>
          </a:p>
          <a:p>
            <a:pPr indent="-330200" lvl="0" marL="457200" rtl="0" algn="l">
              <a:spcBef>
                <a:spcPts val="0"/>
              </a:spcBef>
              <a:spcAft>
                <a:spcPts val="0"/>
              </a:spcAft>
              <a:buSzPts val="1600"/>
              <a:buChar char="-"/>
            </a:pPr>
            <a:r>
              <a:rPr lang="en" sz="1600"/>
              <a:t>Are updated and current - they show when they were published like </a:t>
            </a:r>
            <a:r>
              <a:rPr lang="en" sz="1600" u="sng">
                <a:solidFill>
                  <a:schemeClr val="hlink"/>
                </a:solidFill>
                <a:hlinkClick r:id="rId6"/>
              </a:rPr>
              <a:t>health.gov.au</a:t>
            </a:r>
            <a:endParaRPr sz="1600"/>
          </a:p>
          <a:p>
            <a:pPr indent="-330200" lvl="0" marL="457200" rtl="0" algn="l">
              <a:spcBef>
                <a:spcPts val="0"/>
              </a:spcBef>
              <a:spcAft>
                <a:spcPts val="0"/>
              </a:spcAft>
              <a:buSzPts val="1600"/>
              <a:buChar char="-"/>
            </a:pPr>
            <a:r>
              <a:rPr lang="en" sz="1600"/>
              <a:t>Usually have a recognisable domain name like </a:t>
            </a:r>
            <a:r>
              <a:rPr b="1" lang="en" sz="1600"/>
              <a:t>.gov or .edu</a:t>
            </a:r>
            <a:endParaRPr b="1" sz="1600"/>
          </a:p>
          <a:p>
            <a:pPr indent="-330200" lvl="0" marL="457200" rtl="0" algn="l">
              <a:spcBef>
                <a:spcPts val="0"/>
              </a:spcBef>
              <a:spcAft>
                <a:spcPts val="0"/>
              </a:spcAft>
              <a:buSzPts val="1600"/>
              <a:buChar char="-"/>
            </a:pPr>
            <a:r>
              <a:rPr lang="en" sz="1600"/>
              <a:t>Avoid bias and try to be fair - they present facts clearly</a:t>
            </a:r>
            <a:endParaRPr sz="1600"/>
          </a:p>
          <a:p>
            <a:pPr indent="-330200" lvl="0" marL="457200" rtl="0" algn="l">
              <a:spcBef>
                <a:spcPts val="0"/>
              </a:spcBef>
              <a:spcAft>
                <a:spcPts val="0"/>
              </a:spcAft>
              <a:buSzPts val="1600"/>
              <a:buChar char="-"/>
            </a:pPr>
            <a:r>
              <a:rPr lang="en" sz="1600"/>
              <a:t>Often have a blue tick  to show they are verified and trustworthy.</a:t>
            </a:r>
            <a:endParaRPr sz="1600"/>
          </a:p>
          <a:p>
            <a:pPr indent="0" lvl="0" marL="0" marR="0" rtl="0" algn="l">
              <a:lnSpc>
                <a:spcPct val="150000"/>
              </a:lnSpc>
              <a:spcBef>
                <a:spcPts val="1200"/>
              </a:spcBef>
              <a:spcAft>
                <a:spcPts val="1600"/>
              </a:spcAft>
              <a:buNone/>
            </a:pPr>
            <a:r>
              <a:t/>
            </a:r>
            <a:endParaRPr sz="1600"/>
          </a:p>
        </p:txBody>
      </p:sp>
      <p:sp>
        <p:nvSpPr>
          <p:cNvPr id="299" name="Google Shape;299;p3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00" name="Google Shape;300;p36" title="NiiceGIF.gif"/>
          <p:cNvPicPr preferRelativeResize="0"/>
          <p:nvPr/>
        </p:nvPicPr>
        <p:blipFill>
          <a:blip r:embed="rId7">
            <a:alphaModFix/>
          </a:blip>
          <a:stretch>
            <a:fillRect/>
          </a:stretch>
        </p:blipFill>
        <p:spPr>
          <a:xfrm>
            <a:off x="6958225" y="3658075"/>
            <a:ext cx="1261200" cy="12612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3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you tap “Share” hit pause</a:t>
            </a:r>
            <a:endParaRPr/>
          </a:p>
          <a:p>
            <a:pPr indent="0" lvl="0" marL="0" rtl="0" algn="l">
              <a:spcBef>
                <a:spcPts val="0"/>
              </a:spcBef>
              <a:spcAft>
                <a:spcPts val="0"/>
              </a:spcAft>
              <a:buNone/>
            </a:pPr>
            <a:r>
              <a:t/>
            </a:r>
            <a:endParaRPr/>
          </a:p>
        </p:txBody>
      </p:sp>
      <p:sp>
        <p:nvSpPr>
          <p:cNvPr id="306" name="Google Shape;306;p3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07" name="Google Shape;307;p37"/>
          <p:cNvSpPr txBox="1"/>
          <p:nvPr>
            <p:ph idx="1" type="body"/>
          </p:nvPr>
        </p:nvSpPr>
        <p:spPr>
          <a:xfrm>
            <a:off x="311700" y="1152475"/>
            <a:ext cx="6315000" cy="36255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t/>
            </a:r>
            <a:endParaRPr/>
          </a:p>
          <a:p>
            <a:pPr indent="0" lvl="0" marL="0" marR="0" rtl="0" algn="l">
              <a:lnSpc>
                <a:spcPct val="115000"/>
              </a:lnSpc>
              <a:spcBef>
                <a:spcPts val="1600"/>
              </a:spcBef>
              <a:spcAft>
                <a:spcPts val="1600"/>
              </a:spcAft>
              <a:buNone/>
            </a:pPr>
            <a:r>
              <a:t/>
            </a:r>
            <a:endParaRPr/>
          </a:p>
        </p:txBody>
      </p:sp>
      <p:sp>
        <p:nvSpPr>
          <p:cNvPr id="308" name="Google Shape;308;p3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09" name="Google Shape;309;p37"/>
          <p:cNvSpPr txBox="1"/>
          <p:nvPr/>
        </p:nvSpPr>
        <p:spPr>
          <a:xfrm>
            <a:off x="233050" y="4708975"/>
            <a:ext cx="7961100" cy="34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chemeClr val="dk2"/>
              </a:solidFill>
              <a:latin typeface="Roboto"/>
              <a:ea typeface="Roboto"/>
              <a:cs typeface="Roboto"/>
              <a:sym typeface="Roboto"/>
            </a:endParaRPr>
          </a:p>
        </p:txBody>
      </p:sp>
      <p:pic>
        <p:nvPicPr>
          <p:cNvPr descr="Ever shared a video before finishing the whole thing? Forwarded an article after only reading the headline? Watch this to see why it’s a good idea to know exactly what you’re sending to others—and the effect it could have on them—before passing it on.&#10;&#10;&#10;Learn more about what YouTube is doing to stop misinformation at youtube.com/hitpause" id="310" name="Google Shape;310;p37" title="YouTube: Before you tap “Share,” hit pause">
            <a:hlinkClick r:id="rId3"/>
          </p:cNvPr>
          <p:cNvPicPr preferRelativeResize="0"/>
          <p:nvPr/>
        </p:nvPicPr>
        <p:blipFill>
          <a:blip r:embed="rId4">
            <a:alphaModFix/>
          </a:blip>
          <a:stretch>
            <a:fillRect/>
          </a:stretch>
        </p:blipFill>
        <p:spPr>
          <a:xfrm>
            <a:off x="439827" y="1152477"/>
            <a:ext cx="6187000" cy="3480175"/>
          </a:xfrm>
          <a:prstGeom prst="rect">
            <a:avLst/>
          </a:prstGeom>
          <a:noFill/>
          <a:ln>
            <a:noFill/>
          </a:ln>
        </p:spPr>
      </p:pic>
      <p:sp>
        <p:nvSpPr>
          <p:cNvPr id="311" name="Google Shape;311;p37"/>
          <p:cNvSpPr txBox="1"/>
          <p:nvPr>
            <p:ph idx="1" type="body"/>
          </p:nvPr>
        </p:nvSpPr>
        <p:spPr>
          <a:xfrm>
            <a:off x="432275" y="4663225"/>
            <a:ext cx="2508000" cy="3936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300">
                <a:latin typeface="Inter Light"/>
                <a:ea typeface="Inter Light"/>
                <a:cs typeface="Inter Light"/>
                <a:sym typeface="Inter Light"/>
              </a:rPr>
              <a:t> Source: </a:t>
            </a:r>
            <a:r>
              <a:rPr lang="en" sz="1300" u="sng">
                <a:solidFill>
                  <a:schemeClr val="hlink"/>
                </a:solidFill>
                <a:latin typeface="Inter Light"/>
                <a:ea typeface="Inter Light"/>
                <a:cs typeface="Inter Light"/>
                <a:sym typeface="Inter Light"/>
                <a:hlinkClick r:id="rId5"/>
              </a:rPr>
              <a:t>Hit Pause (Youtube)</a:t>
            </a:r>
            <a:endParaRPr sz="1300">
              <a:latin typeface="Inter Light"/>
              <a:ea typeface="Inter Light"/>
              <a:cs typeface="Inter Light"/>
              <a:sym typeface="Inter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0"/>
                                        </p:tgtEl>
                                        <p:attrNameLst>
                                          <p:attrName>style.visibility</p:attrName>
                                        </p:attrNameLst>
                                      </p:cBhvr>
                                      <p:to>
                                        <p:strVal val="visible"/>
                                      </p:to>
                                    </p:set>
                                    <p:animEffect filter="fade" transition="in">
                                      <p:cBhvr>
                                        <p:cTn dur="1000"/>
                                        <p:tgtEl>
                                          <p:spTgt spid="3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Fact check before you share</a:t>
            </a:r>
            <a:endParaRPr/>
          </a:p>
          <a:p>
            <a:pPr indent="0" lvl="0" marL="0" rtl="0" algn="l">
              <a:spcBef>
                <a:spcPts val="0"/>
              </a:spcBef>
              <a:spcAft>
                <a:spcPts val="0"/>
              </a:spcAft>
              <a:buNone/>
            </a:pPr>
            <a:r>
              <a:t/>
            </a:r>
            <a:endParaRPr/>
          </a:p>
        </p:txBody>
      </p:sp>
      <p:sp>
        <p:nvSpPr>
          <p:cNvPr id="317" name="Google Shape;317;p3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18" name="Google Shape;318;p38"/>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b="1" lang="en"/>
              <a:t>Who posted it? </a:t>
            </a:r>
            <a:r>
              <a:rPr lang="en"/>
              <a:t>Can you trust them?</a:t>
            </a:r>
            <a:endParaRPr/>
          </a:p>
          <a:p>
            <a:pPr indent="0" lvl="0" marL="0" marR="0" rtl="0" algn="l">
              <a:lnSpc>
                <a:spcPct val="115000"/>
              </a:lnSpc>
              <a:spcBef>
                <a:spcPts val="1600"/>
              </a:spcBef>
              <a:spcAft>
                <a:spcPts val="0"/>
              </a:spcAft>
              <a:buNone/>
            </a:pPr>
            <a:r>
              <a:rPr b="1" lang="en"/>
              <a:t>Is it backed up? </a:t>
            </a:r>
            <a:r>
              <a:rPr lang="en"/>
              <a:t>Are there facts, evidence, or other trusted sources?</a:t>
            </a:r>
            <a:endParaRPr/>
          </a:p>
          <a:p>
            <a:pPr indent="0" lvl="0" marL="0" marR="0" rtl="0" algn="l">
              <a:lnSpc>
                <a:spcPct val="115000"/>
              </a:lnSpc>
              <a:spcBef>
                <a:spcPts val="1600"/>
              </a:spcBef>
              <a:spcAft>
                <a:spcPts val="0"/>
              </a:spcAft>
              <a:buNone/>
            </a:pPr>
            <a:r>
              <a:rPr b="1" lang="en"/>
              <a:t>How is it making you feel? </a:t>
            </a:r>
            <a:r>
              <a:rPr lang="en"/>
              <a:t>If it makes you angry, scared, or shocked, be careful.</a:t>
            </a:r>
            <a:endParaRPr/>
          </a:p>
          <a:p>
            <a:pPr indent="0" lvl="0" marL="0" marR="0" rtl="0" algn="l">
              <a:lnSpc>
                <a:spcPct val="115000"/>
              </a:lnSpc>
              <a:spcBef>
                <a:spcPts val="1600"/>
              </a:spcBef>
              <a:spcAft>
                <a:spcPts val="0"/>
              </a:spcAft>
              <a:buNone/>
            </a:pPr>
            <a:r>
              <a:rPr b="1" lang="en"/>
              <a:t>What does it want from you? </a:t>
            </a:r>
            <a:r>
              <a:rPr lang="en"/>
              <a:t>Is it trying to change your mind or get a reaction?</a:t>
            </a:r>
            <a:endParaRPr/>
          </a:p>
          <a:p>
            <a:pPr indent="0" lvl="0" marL="0" marR="0" rtl="0" algn="l">
              <a:lnSpc>
                <a:spcPct val="115000"/>
              </a:lnSpc>
              <a:spcBef>
                <a:spcPts val="1600"/>
              </a:spcBef>
              <a:spcAft>
                <a:spcPts val="0"/>
              </a:spcAft>
              <a:buNone/>
            </a:pPr>
            <a:r>
              <a:rPr b="1" lang="en"/>
              <a:t>What’s the motive? </a:t>
            </a:r>
            <a:r>
              <a:rPr lang="en"/>
              <a:t>Is it pushing an idea, product, or cause?</a:t>
            </a:r>
            <a:endParaRPr/>
          </a:p>
          <a:p>
            <a:pPr indent="0" lvl="0" marL="0" marR="0" rtl="0" algn="l">
              <a:lnSpc>
                <a:spcPct val="115000"/>
              </a:lnSpc>
              <a:spcBef>
                <a:spcPts val="1600"/>
              </a:spcBef>
              <a:spcAft>
                <a:spcPts val="0"/>
              </a:spcAft>
              <a:buNone/>
            </a:pPr>
            <a:r>
              <a:rPr b="1" lang="en"/>
              <a:t>Who could it hurt? </a:t>
            </a:r>
            <a:r>
              <a:rPr lang="en"/>
              <a:t>Could sharing it harm someone or spread false information?</a:t>
            </a:r>
            <a:endParaRPr/>
          </a:p>
          <a:p>
            <a:pPr indent="0" lvl="0" marL="0" marR="0" rtl="0" algn="l">
              <a:lnSpc>
                <a:spcPct val="115000"/>
              </a:lnSpc>
              <a:spcBef>
                <a:spcPts val="1600"/>
              </a:spcBef>
              <a:spcAft>
                <a:spcPts val="1600"/>
              </a:spcAft>
              <a:buNone/>
            </a:pPr>
            <a:r>
              <a:t/>
            </a:r>
            <a:endParaRPr/>
          </a:p>
        </p:txBody>
      </p:sp>
      <p:sp>
        <p:nvSpPr>
          <p:cNvPr id="319" name="Google Shape;319;p3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20" name="Google Shape;320;p38"/>
          <p:cNvSpPr txBox="1"/>
          <p:nvPr/>
        </p:nvSpPr>
        <p:spPr>
          <a:xfrm>
            <a:off x="233050" y="4708975"/>
            <a:ext cx="7961100" cy="34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dk2"/>
                </a:solidFill>
                <a:latin typeface="Roboto"/>
                <a:ea typeface="Roboto"/>
                <a:cs typeface="Roboto"/>
                <a:sym typeface="Roboto"/>
              </a:rPr>
              <a:t>These questions are based on those found at </a:t>
            </a:r>
            <a:r>
              <a:rPr lang="en" sz="1000" u="sng">
                <a:solidFill>
                  <a:schemeClr val="hlink"/>
                </a:solidFill>
                <a:latin typeface="Roboto"/>
                <a:ea typeface="Roboto"/>
                <a:cs typeface="Roboto"/>
                <a:sym typeface="Roboto"/>
                <a:hlinkClick r:id="rId3"/>
              </a:rPr>
              <a:t>https://commonslibrary.org/disinformation-in-the-digital-age/</a:t>
            </a:r>
            <a:endParaRPr sz="1000">
              <a:solidFill>
                <a:schemeClr val="dk2"/>
              </a:solidFill>
              <a:latin typeface="Roboto"/>
              <a:ea typeface="Roboto"/>
              <a:cs typeface="Roboto"/>
              <a:sym typeface="Robo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Fact Check Example: Is this true?</a:t>
            </a:r>
            <a:endParaRPr/>
          </a:p>
          <a:p>
            <a:pPr indent="0" lvl="0" marL="0" rtl="0" algn="l">
              <a:spcBef>
                <a:spcPts val="0"/>
              </a:spcBef>
              <a:spcAft>
                <a:spcPts val="0"/>
              </a:spcAft>
              <a:buNone/>
            </a:pPr>
            <a:r>
              <a:t/>
            </a:r>
            <a:endParaRPr/>
          </a:p>
        </p:txBody>
      </p:sp>
      <p:sp>
        <p:nvSpPr>
          <p:cNvPr id="326" name="Google Shape;326;p3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27" name="Google Shape;327;p39"/>
          <p:cNvSpPr txBox="1"/>
          <p:nvPr>
            <p:ph idx="1" type="body"/>
          </p:nvPr>
        </p:nvSpPr>
        <p:spPr>
          <a:xfrm>
            <a:off x="311700" y="1934050"/>
            <a:ext cx="5897400" cy="2844000"/>
          </a:xfrm>
          <a:prstGeom prst="rect">
            <a:avLst/>
          </a:prstGeom>
        </p:spPr>
        <p:txBody>
          <a:bodyPr anchorCtr="0" anchor="t" bIns="91425" lIns="91425" spcFirstLastPara="1" rIns="91425" wrap="square" tIns="91425">
            <a:noAutofit/>
          </a:bodyPr>
          <a:lstStyle/>
          <a:p>
            <a:pPr indent="0" lvl="0" marL="0" marR="0" rtl="0" algn="l">
              <a:lnSpc>
                <a:spcPct val="115000"/>
              </a:lnSpc>
              <a:spcBef>
                <a:spcPts val="0"/>
              </a:spcBef>
              <a:spcAft>
                <a:spcPts val="0"/>
              </a:spcAft>
              <a:buNone/>
            </a:pPr>
            <a:r>
              <a:rPr lang="en"/>
              <a:t>Google</a:t>
            </a:r>
            <a:r>
              <a:rPr lang="en"/>
              <a:t> search results reveal the </a:t>
            </a:r>
            <a:r>
              <a:rPr lang="en"/>
              <a:t>following</a:t>
            </a:r>
            <a:r>
              <a:rPr lang="en"/>
              <a:t> </a:t>
            </a:r>
            <a:r>
              <a:rPr lang="en"/>
              <a:t>sources confirming this story</a:t>
            </a:r>
            <a:r>
              <a:rPr lang="en"/>
              <a:t>:</a:t>
            </a:r>
            <a:endParaRPr/>
          </a:p>
          <a:p>
            <a:pPr indent="-342900" lvl="0" marL="457200" marR="0" rtl="0" algn="l">
              <a:lnSpc>
                <a:spcPct val="115000"/>
              </a:lnSpc>
              <a:spcBef>
                <a:spcPts val="1600"/>
              </a:spcBef>
              <a:spcAft>
                <a:spcPts val="0"/>
              </a:spcAft>
              <a:buSzPts val="1800"/>
              <a:buChar char="-"/>
            </a:pPr>
            <a:r>
              <a:rPr lang="en" u="sng">
                <a:solidFill>
                  <a:schemeClr val="hlink"/>
                </a:solidFill>
                <a:hlinkClick r:id="rId3"/>
              </a:rPr>
              <a:t>Sky News Australia</a:t>
            </a:r>
            <a:r>
              <a:rPr lang="en"/>
              <a:t> (Australian online news agency)</a:t>
            </a:r>
            <a:endParaRPr/>
          </a:p>
          <a:p>
            <a:pPr indent="-342900" lvl="0" marL="457200" marR="0" rtl="0" algn="l">
              <a:lnSpc>
                <a:spcPct val="115000"/>
              </a:lnSpc>
              <a:spcBef>
                <a:spcPts val="0"/>
              </a:spcBef>
              <a:spcAft>
                <a:spcPts val="0"/>
              </a:spcAft>
              <a:buSzPts val="1800"/>
              <a:buChar char="-"/>
            </a:pPr>
            <a:r>
              <a:rPr lang="en" u="sng">
                <a:solidFill>
                  <a:schemeClr val="hlink"/>
                </a:solidFill>
                <a:hlinkClick r:id="rId4"/>
              </a:rPr>
              <a:t>News.com.au</a:t>
            </a:r>
            <a:r>
              <a:rPr lang="en"/>
              <a:t> (Australian online newspaper</a:t>
            </a:r>
            <a:endParaRPr/>
          </a:p>
          <a:p>
            <a:pPr indent="-342900" lvl="0" marL="457200" marR="0" rtl="0" algn="l">
              <a:lnSpc>
                <a:spcPct val="115000"/>
              </a:lnSpc>
              <a:spcBef>
                <a:spcPts val="0"/>
              </a:spcBef>
              <a:spcAft>
                <a:spcPts val="0"/>
              </a:spcAft>
              <a:buSzPts val="1800"/>
              <a:buChar char="-"/>
            </a:pPr>
            <a:r>
              <a:rPr lang="en" u="sng">
                <a:solidFill>
                  <a:schemeClr val="hlink"/>
                </a:solidFill>
                <a:hlinkClick r:id="rId5"/>
              </a:rPr>
              <a:t>The Guardian</a:t>
            </a:r>
            <a:r>
              <a:rPr lang="en"/>
              <a:t> (a UK newspaper)</a:t>
            </a:r>
            <a:endParaRPr/>
          </a:p>
          <a:p>
            <a:pPr indent="0" lvl="0" marL="0" marR="0" rtl="0" algn="l">
              <a:lnSpc>
                <a:spcPct val="115000"/>
              </a:lnSpc>
              <a:spcBef>
                <a:spcPts val="1600"/>
              </a:spcBef>
              <a:spcAft>
                <a:spcPts val="0"/>
              </a:spcAft>
              <a:buNone/>
            </a:pPr>
            <a:r>
              <a:rPr lang="en"/>
              <a:t>More than one reputable source confirms the story so  we would conclude that this is </a:t>
            </a:r>
            <a:r>
              <a:rPr lang="en">
                <a:latin typeface="Impact"/>
                <a:ea typeface="Impact"/>
                <a:cs typeface="Impact"/>
                <a:sym typeface="Impact"/>
              </a:rPr>
              <a:t>TRUE</a:t>
            </a:r>
            <a:r>
              <a:rPr lang="en"/>
              <a:t>.</a:t>
            </a:r>
            <a:endParaRPr/>
          </a:p>
          <a:p>
            <a:pPr indent="0" lvl="0" marL="0" marR="0" rtl="0" algn="l">
              <a:lnSpc>
                <a:spcPct val="115000"/>
              </a:lnSpc>
              <a:spcBef>
                <a:spcPts val="1600"/>
              </a:spcBef>
              <a:spcAft>
                <a:spcPts val="1600"/>
              </a:spcAft>
              <a:buNone/>
            </a:pPr>
            <a:r>
              <a:t/>
            </a:r>
            <a:endParaRPr/>
          </a:p>
        </p:txBody>
      </p:sp>
      <p:sp>
        <p:nvSpPr>
          <p:cNvPr id="328" name="Google Shape;328;p3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29" name="Google Shape;329;p39"/>
          <p:cNvSpPr txBox="1"/>
          <p:nvPr/>
        </p:nvSpPr>
        <p:spPr>
          <a:xfrm>
            <a:off x="1381425" y="1280125"/>
            <a:ext cx="6386700" cy="4986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Impact"/>
                <a:ea typeface="Impact"/>
                <a:cs typeface="Impact"/>
                <a:sym typeface="Impact"/>
              </a:rPr>
              <a:t>BEATLES RELEASE FIRST NEW SONG IN 25 YEARS — WITH HELP FROM AI </a:t>
            </a:r>
            <a:endParaRPr sz="1800">
              <a:solidFill>
                <a:schemeClr val="dk2"/>
              </a:solidFill>
              <a:latin typeface="Impact"/>
              <a:ea typeface="Impact"/>
              <a:cs typeface="Impact"/>
              <a:sym typeface="Impact"/>
            </a:endParaRPr>
          </a:p>
        </p:txBody>
      </p:sp>
      <p:pic>
        <p:nvPicPr>
          <p:cNvPr id="330" name="Google Shape;330;p39" title="fedor-mqPtRW6e9Jk-unsplash.jpg"/>
          <p:cNvPicPr preferRelativeResize="0"/>
          <p:nvPr/>
        </p:nvPicPr>
        <p:blipFill>
          <a:blip r:embed="rId6">
            <a:alphaModFix/>
          </a:blip>
          <a:stretch>
            <a:fillRect/>
          </a:stretch>
        </p:blipFill>
        <p:spPr>
          <a:xfrm>
            <a:off x="6312750" y="2105075"/>
            <a:ext cx="2651648" cy="1988724"/>
          </a:xfrm>
          <a:prstGeom prst="rect">
            <a:avLst/>
          </a:prstGeom>
          <a:noFill/>
          <a:ln cap="flat" cmpd="sng" w="9525">
            <a:solidFill>
              <a:schemeClr val="accent2"/>
            </a:solidFill>
            <a:prstDash val="solid"/>
            <a:round/>
            <a:headEnd len="sm" w="sm" type="none"/>
            <a:tailEnd len="sm" w="sm" type="none"/>
          </a:ln>
        </p:spPr>
      </p:pic>
      <p:sp>
        <p:nvSpPr>
          <p:cNvPr id="331" name="Google Shape;331;p39"/>
          <p:cNvSpPr txBox="1"/>
          <p:nvPr/>
        </p:nvSpPr>
        <p:spPr>
          <a:xfrm>
            <a:off x="6312775" y="4093800"/>
            <a:ext cx="2651700" cy="307500"/>
          </a:xfrm>
          <a:prstGeom prst="rect">
            <a:avLst/>
          </a:prstGeom>
          <a:solidFill>
            <a:schemeClr val="dk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Roboto"/>
                <a:ea typeface="Roboto"/>
                <a:cs typeface="Roboto"/>
                <a:sym typeface="Roboto"/>
              </a:rPr>
              <a:t>Photo by </a:t>
            </a:r>
            <a:r>
              <a:rPr lang="en" sz="1000" u="sng">
                <a:solidFill>
                  <a:schemeClr val="lt1"/>
                </a:solidFill>
                <a:latin typeface="Roboto"/>
                <a:ea typeface="Roboto"/>
                <a:cs typeface="Roboto"/>
                <a:sym typeface="Roboto"/>
                <a:hlinkClick r:id="rId7">
                  <a:extLst>
                    <a:ext uri="{A12FA001-AC4F-418D-AE19-62706E023703}">
                      <ahyp:hlinkClr val="tx"/>
                    </a:ext>
                  </a:extLst>
                </a:hlinkClick>
              </a:rPr>
              <a:t>Fedor</a:t>
            </a:r>
            <a:r>
              <a:rPr lang="en" sz="1000">
                <a:solidFill>
                  <a:schemeClr val="lt1"/>
                </a:solidFill>
                <a:latin typeface="Roboto"/>
                <a:ea typeface="Roboto"/>
                <a:cs typeface="Roboto"/>
                <a:sym typeface="Roboto"/>
              </a:rPr>
              <a:t> on </a:t>
            </a:r>
            <a:r>
              <a:rPr lang="en" sz="1000" u="sng">
                <a:solidFill>
                  <a:schemeClr val="lt1"/>
                </a:solidFill>
                <a:latin typeface="Roboto"/>
                <a:ea typeface="Roboto"/>
                <a:cs typeface="Roboto"/>
                <a:sym typeface="Roboto"/>
                <a:hlinkClick r:id="rId8">
                  <a:extLst>
                    <a:ext uri="{A12FA001-AC4F-418D-AE19-62706E023703}">
                      <ahyp:hlinkClr val="tx"/>
                    </a:ext>
                  </a:extLst>
                </a:hlinkClick>
              </a:rPr>
              <a:t>Unsplash</a:t>
            </a:r>
            <a:r>
              <a:rPr lang="en" sz="1100">
                <a:solidFill>
                  <a:schemeClr val="lt1"/>
                </a:solidFill>
              </a:rPr>
              <a:t> </a:t>
            </a:r>
            <a:endParaRPr sz="1800">
              <a:solidFill>
                <a:schemeClr val="lt1"/>
              </a:solidFill>
              <a:latin typeface="Roboto"/>
              <a:ea typeface="Roboto"/>
              <a:cs typeface="Roboto"/>
              <a:sym typeface="Robo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0"/>
          <p:cNvSpPr txBox="1"/>
          <p:nvPr>
            <p:ph type="title"/>
          </p:nvPr>
        </p:nvSpPr>
        <p:spPr>
          <a:xfrm>
            <a:off x="311700" y="445025"/>
            <a:ext cx="7837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3.03: Fact checking </a:t>
            </a:r>
            <a:endParaRPr sz="1800">
              <a:solidFill>
                <a:schemeClr val="dk2"/>
              </a:solidFill>
              <a:latin typeface="Roboto"/>
              <a:ea typeface="Roboto"/>
              <a:cs typeface="Roboto"/>
              <a:sym typeface="Roboto"/>
            </a:endParaRPr>
          </a:p>
          <a:p>
            <a:pPr indent="0" lvl="0" marL="0" rtl="0" algn="l">
              <a:spcBef>
                <a:spcPts val="0"/>
              </a:spcBef>
              <a:spcAft>
                <a:spcPts val="0"/>
              </a:spcAft>
              <a:buNone/>
            </a:pPr>
            <a:r>
              <a:t/>
            </a:r>
            <a:endParaRPr/>
          </a:p>
        </p:txBody>
      </p:sp>
      <p:sp>
        <p:nvSpPr>
          <p:cNvPr id="337" name="Google Shape;337;p40"/>
          <p:cNvSpPr txBox="1"/>
          <p:nvPr>
            <p:ph idx="1" type="body"/>
          </p:nvPr>
        </p:nvSpPr>
        <p:spPr>
          <a:xfrm>
            <a:off x="311700" y="1152475"/>
            <a:ext cx="76065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a:t>Complete </a:t>
            </a:r>
            <a:r>
              <a:rPr lang="en" u="sng">
                <a:solidFill>
                  <a:schemeClr val="hlink"/>
                </a:solidFill>
                <a:hlinkClick r:id="rId3"/>
              </a:rPr>
              <a:t>the activity on the platform</a:t>
            </a:r>
            <a:r>
              <a:rPr lang="en"/>
              <a:t> </a:t>
            </a:r>
            <a:endParaRPr/>
          </a:p>
          <a:p>
            <a:pPr indent="-342900" lvl="0" marL="457200" rtl="0" algn="l">
              <a:lnSpc>
                <a:spcPct val="150000"/>
              </a:lnSpc>
              <a:spcBef>
                <a:spcPts val="0"/>
              </a:spcBef>
              <a:spcAft>
                <a:spcPts val="0"/>
              </a:spcAft>
              <a:buSzPts val="1800"/>
              <a:buChar char="●"/>
            </a:pPr>
            <a:r>
              <a:rPr lang="en"/>
              <a:t>Download the</a:t>
            </a:r>
            <a:r>
              <a:rPr lang="en" u="sng">
                <a:solidFill>
                  <a:schemeClr val="hlink"/>
                </a:solidFill>
                <a:hlinkClick r:id="rId4"/>
              </a:rPr>
              <a:t> worksheet here</a:t>
            </a:r>
            <a:endParaRPr/>
          </a:p>
          <a:p>
            <a:pPr indent="0" lvl="0" marL="914400" rtl="0" algn="l">
              <a:lnSpc>
                <a:spcPct val="150000"/>
              </a:lnSpc>
              <a:spcBef>
                <a:spcPts val="1600"/>
              </a:spcBef>
              <a:spcAft>
                <a:spcPts val="0"/>
              </a:spcAft>
              <a:buNone/>
            </a:pPr>
            <a:r>
              <a:t/>
            </a:r>
            <a:endParaRPr/>
          </a:p>
          <a:p>
            <a:pPr indent="0" lvl="0" marL="457200" rtl="0" algn="l">
              <a:lnSpc>
                <a:spcPct val="150000"/>
              </a:lnSpc>
              <a:spcBef>
                <a:spcPts val="1600"/>
              </a:spcBef>
              <a:spcAft>
                <a:spcPts val="0"/>
              </a:spcAft>
              <a:buNone/>
            </a:pPr>
            <a:r>
              <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338" name="Google Shape;338;p4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39" name="Google Shape;339;p4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sp>
        <p:nvSpPr>
          <p:cNvPr id="344" name="Google Shape;344;p41"/>
          <p:cNvSpPr txBox="1"/>
          <p:nvPr>
            <p:ph type="title"/>
          </p:nvPr>
        </p:nvSpPr>
        <p:spPr>
          <a:xfrm>
            <a:off x="311700" y="445025"/>
            <a:ext cx="7128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Bias</a:t>
            </a:r>
            <a:endParaRPr>
              <a:solidFill>
                <a:srgbClr val="25326F"/>
              </a:solidFill>
              <a:latin typeface="Francois One"/>
              <a:ea typeface="Francois One"/>
              <a:cs typeface="Francois One"/>
              <a:sym typeface="Francois One"/>
            </a:endParaRPr>
          </a:p>
        </p:txBody>
      </p:sp>
      <p:sp>
        <p:nvSpPr>
          <p:cNvPr id="345" name="Google Shape;345;p41"/>
          <p:cNvSpPr txBox="1"/>
          <p:nvPr>
            <p:ph idx="1" type="body"/>
          </p:nvPr>
        </p:nvSpPr>
        <p:spPr>
          <a:xfrm>
            <a:off x="311700" y="1152475"/>
            <a:ext cx="8148000" cy="22401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t>We’ve mentioned that bias is one of the reasons AI gets things wrong.</a:t>
            </a:r>
            <a:endParaRPr/>
          </a:p>
          <a:p>
            <a:pPr indent="457200" lvl="0" marL="0" rtl="0" algn="l">
              <a:lnSpc>
                <a:spcPct val="150000"/>
              </a:lnSpc>
              <a:spcBef>
                <a:spcPts val="1600"/>
              </a:spcBef>
              <a:spcAft>
                <a:spcPts val="1600"/>
              </a:spcAft>
              <a:buNone/>
            </a:pPr>
            <a:r>
              <a:t/>
            </a:r>
            <a:endParaRPr/>
          </a:p>
        </p:txBody>
      </p:sp>
      <p:sp>
        <p:nvSpPr>
          <p:cNvPr id="346" name="Google Shape;346;p4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47" name="Google Shape;347;p4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48" name="Google Shape;348;p41"/>
          <p:cNvSpPr txBox="1"/>
          <p:nvPr/>
        </p:nvSpPr>
        <p:spPr>
          <a:xfrm>
            <a:off x="2698275" y="2486450"/>
            <a:ext cx="3753000" cy="461700"/>
          </a:xfrm>
          <a:prstGeom prst="rect">
            <a:avLst/>
          </a:prstGeom>
          <a:solidFill>
            <a:schemeClr val="lt2"/>
          </a:solidFill>
          <a:ln cap="flat" cmpd="sng" w="19050">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50000"/>
              </a:lnSpc>
              <a:spcBef>
                <a:spcPts val="0"/>
              </a:spcBef>
              <a:spcAft>
                <a:spcPts val="1600"/>
              </a:spcAft>
              <a:buNone/>
            </a:pPr>
            <a:r>
              <a:rPr b="1" lang="en" sz="1800">
                <a:solidFill>
                  <a:schemeClr val="accent6"/>
                </a:solidFill>
                <a:latin typeface="Inter"/>
                <a:ea typeface="Inter"/>
                <a:cs typeface="Inter"/>
                <a:sym typeface="Inter"/>
              </a:rPr>
              <a:t>What is bias?</a:t>
            </a:r>
            <a:endParaRPr b="1" sz="1800">
              <a:solidFill>
                <a:schemeClr val="accent6"/>
              </a:solidFill>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5"/>
          <p:cNvSpPr/>
          <p:nvPr/>
        </p:nvSpPr>
        <p:spPr>
          <a:xfrm>
            <a:off x="4070000" y="1605237"/>
            <a:ext cx="4749900" cy="9201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Classification AI</a:t>
            </a:r>
            <a:endParaRPr b="1">
              <a:solidFill>
                <a:srgbClr val="1F3D6E"/>
              </a:solidFill>
              <a:latin typeface="Inter"/>
              <a:ea typeface="Inter"/>
              <a:cs typeface="Inter"/>
              <a:sym typeface="Inter"/>
            </a:endParaRPr>
          </a:p>
        </p:txBody>
      </p:sp>
      <p:sp>
        <p:nvSpPr>
          <p:cNvPr id="77" name="Google Shape;77;p15"/>
          <p:cNvSpPr/>
          <p:nvPr/>
        </p:nvSpPr>
        <p:spPr>
          <a:xfrm>
            <a:off x="4070000" y="2665237"/>
            <a:ext cx="4749900" cy="9201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Predictive AI</a:t>
            </a:r>
            <a:endParaRPr b="1">
              <a:solidFill>
                <a:srgbClr val="1F3D6E"/>
              </a:solidFill>
              <a:latin typeface="Inter"/>
              <a:ea typeface="Inter"/>
              <a:cs typeface="Inter"/>
              <a:sym typeface="Inter"/>
            </a:endParaRPr>
          </a:p>
        </p:txBody>
      </p:sp>
      <p:sp>
        <p:nvSpPr>
          <p:cNvPr id="78" name="Google Shape;78;p15"/>
          <p:cNvSpPr/>
          <p:nvPr/>
        </p:nvSpPr>
        <p:spPr>
          <a:xfrm>
            <a:off x="4070000" y="3725237"/>
            <a:ext cx="4749900" cy="9201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Generative AI</a:t>
            </a:r>
            <a:endParaRPr b="1">
              <a:solidFill>
                <a:srgbClr val="1F3D6E"/>
              </a:solidFill>
              <a:latin typeface="Inter"/>
              <a:ea typeface="Inter"/>
              <a:cs typeface="Inter"/>
              <a:sym typeface="Inter"/>
            </a:endParaRPr>
          </a:p>
        </p:txBody>
      </p:sp>
      <p:sp>
        <p:nvSpPr>
          <p:cNvPr id="79" name="Google Shape;79;p15"/>
          <p:cNvSpPr txBox="1"/>
          <p:nvPr>
            <p:ph type="title"/>
          </p:nvPr>
        </p:nvSpPr>
        <p:spPr>
          <a:xfrm>
            <a:off x="354509" y="357079"/>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Recap of Lesson 2: Types of AI</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0" name="Google Shape;80;p1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Inter"/>
                <a:ea typeface="Inter"/>
                <a:cs typeface="Inter"/>
                <a:sym typeface="Inter"/>
              </a:rPr>
              <a:t>‹#›</a:t>
            </a:fld>
            <a:endParaRPr sz="800">
              <a:latin typeface="Inter"/>
              <a:ea typeface="Inter"/>
              <a:cs typeface="Inter"/>
              <a:sym typeface="Inter"/>
            </a:endParaRPr>
          </a:p>
        </p:txBody>
      </p:sp>
      <p:sp>
        <p:nvSpPr>
          <p:cNvPr id="81" name="Google Shape;81;p1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82" name="Google Shape;82;p15"/>
          <p:cNvSpPr txBox="1"/>
          <p:nvPr/>
        </p:nvSpPr>
        <p:spPr>
          <a:xfrm>
            <a:off x="430000" y="880873"/>
            <a:ext cx="8199900" cy="33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600">
                <a:solidFill>
                  <a:srgbClr val="737373"/>
                </a:solidFill>
                <a:latin typeface="Nunito"/>
                <a:ea typeface="Nunito"/>
                <a:cs typeface="Nunito"/>
                <a:sym typeface="Nunito"/>
              </a:rPr>
              <a:t>Drag each example box into the matching type of AI box.</a:t>
            </a:r>
            <a:endParaRPr i="1" sz="1600">
              <a:solidFill>
                <a:srgbClr val="737373"/>
              </a:solidFill>
              <a:latin typeface="Nunito"/>
              <a:ea typeface="Nunito"/>
              <a:cs typeface="Nunito"/>
              <a:sym typeface="Nunito"/>
            </a:endParaRPr>
          </a:p>
        </p:txBody>
      </p:sp>
      <p:sp>
        <p:nvSpPr>
          <p:cNvPr id="83" name="Google Shape;83;p15"/>
          <p:cNvSpPr/>
          <p:nvPr/>
        </p:nvSpPr>
        <p:spPr>
          <a:xfrm>
            <a:off x="520000" y="1285237"/>
            <a:ext cx="2580000" cy="260100"/>
          </a:xfrm>
          <a:prstGeom prst="rect">
            <a:avLst/>
          </a:prstGeom>
          <a:solidFill>
            <a:srgbClr val="1F3D6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rgbClr val="FFFFFF"/>
                </a:solidFill>
                <a:latin typeface="Inter"/>
                <a:ea typeface="Inter"/>
                <a:cs typeface="Inter"/>
                <a:sym typeface="Inter"/>
              </a:rPr>
              <a:t>EXAMPLES</a:t>
            </a:r>
            <a:endParaRPr b="1" sz="1300">
              <a:solidFill>
                <a:srgbClr val="FFFFFF"/>
              </a:solidFill>
              <a:latin typeface="Inter"/>
              <a:ea typeface="Inter"/>
              <a:cs typeface="Inter"/>
              <a:sym typeface="Inter"/>
            </a:endParaRPr>
          </a:p>
        </p:txBody>
      </p:sp>
      <p:sp>
        <p:nvSpPr>
          <p:cNvPr id="84" name="Google Shape;84;p15"/>
          <p:cNvSpPr/>
          <p:nvPr/>
        </p:nvSpPr>
        <p:spPr>
          <a:xfrm>
            <a:off x="4070000" y="1285237"/>
            <a:ext cx="4749900" cy="260100"/>
          </a:xfrm>
          <a:prstGeom prst="rect">
            <a:avLst/>
          </a:prstGeom>
          <a:solidFill>
            <a:srgbClr val="009E8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rgbClr val="FFFFFF"/>
                </a:solidFill>
                <a:latin typeface="Inter"/>
                <a:ea typeface="Inter"/>
                <a:cs typeface="Inter"/>
                <a:sym typeface="Inter"/>
              </a:rPr>
              <a:t>TYPES OF AI</a:t>
            </a:r>
            <a:endParaRPr b="1" sz="1300">
              <a:solidFill>
                <a:srgbClr val="FFFFFF"/>
              </a:solidFill>
              <a:latin typeface="Inter"/>
              <a:ea typeface="Inter"/>
              <a:cs typeface="Inter"/>
              <a:sym typeface="Inter"/>
            </a:endParaRPr>
          </a:p>
        </p:txBody>
      </p:sp>
      <p:sp>
        <p:nvSpPr>
          <p:cNvPr id="85" name="Google Shape;85;p15"/>
          <p:cNvSpPr/>
          <p:nvPr/>
        </p:nvSpPr>
        <p:spPr>
          <a:xfrm>
            <a:off x="520000" y="1655237"/>
            <a:ext cx="2580000" cy="2799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50">
                <a:solidFill>
                  <a:srgbClr val="1F3D6E"/>
                </a:solidFill>
                <a:latin typeface="Inter"/>
                <a:ea typeface="Inter"/>
                <a:cs typeface="Inter"/>
                <a:sym typeface="Inter"/>
              </a:rPr>
              <a:t>Spam filter in your email</a:t>
            </a:r>
            <a:endParaRPr b="1" sz="1150">
              <a:solidFill>
                <a:srgbClr val="1F3D6E"/>
              </a:solidFill>
              <a:latin typeface="Inter"/>
              <a:ea typeface="Inter"/>
              <a:cs typeface="Inter"/>
              <a:sym typeface="Inter"/>
            </a:endParaRPr>
          </a:p>
        </p:txBody>
      </p:sp>
      <p:sp>
        <p:nvSpPr>
          <p:cNvPr id="86" name="Google Shape;86;p15"/>
          <p:cNvSpPr/>
          <p:nvPr/>
        </p:nvSpPr>
        <p:spPr>
          <a:xfrm>
            <a:off x="520000" y="2105237"/>
            <a:ext cx="2580000" cy="2799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50">
                <a:solidFill>
                  <a:srgbClr val="1F3D6E"/>
                </a:solidFill>
                <a:latin typeface="Inter"/>
                <a:ea typeface="Inter"/>
                <a:cs typeface="Inter"/>
                <a:sym typeface="Inter"/>
              </a:rPr>
              <a:t>ChatGPT writes an essay</a:t>
            </a:r>
            <a:endParaRPr b="1" sz="1150">
              <a:solidFill>
                <a:srgbClr val="1F3D6E"/>
              </a:solidFill>
              <a:latin typeface="Inter"/>
              <a:ea typeface="Inter"/>
              <a:cs typeface="Inter"/>
              <a:sym typeface="Inter"/>
            </a:endParaRPr>
          </a:p>
        </p:txBody>
      </p:sp>
      <p:sp>
        <p:nvSpPr>
          <p:cNvPr id="87" name="Google Shape;87;p15"/>
          <p:cNvSpPr/>
          <p:nvPr/>
        </p:nvSpPr>
        <p:spPr>
          <a:xfrm>
            <a:off x="520000" y="2555237"/>
            <a:ext cx="2580000" cy="2799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50">
                <a:solidFill>
                  <a:srgbClr val="1F3D6E"/>
                </a:solidFill>
                <a:latin typeface="Inter"/>
                <a:ea typeface="Inter"/>
                <a:cs typeface="Inter"/>
                <a:sym typeface="Inter"/>
              </a:rPr>
              <a:t>Netflix recommendations</a:t>
            </a:r>
            <a:endParaRPr b="1" sz="1150">
              <a:solidFill>
                <a:srgbClr val="1F3D6E"/>
              </a:solidFill>
              <a:latin typeface="Inter"/>
              <a:ea typeface="Inter"/>
              <a:cs typeface="Inter"/>
              <a:sym typeface="Inter"/>
            </a:endParaRPr>
          </a:p>
        </p:txBody>
      </p:sp>
      <p:sp>
        <p:nvSpPr>
          <p:cNvPr id="88" name="Google Shape;88;p15"/>
          <p:cNvSpPr/>
          <p:nvPr/>
        </p:nvSpPr>
        <p:spPr>
          <a:xfrm>
            <a:off x="520000" y="3005237"/>
            <a:ext cx="2580000" cy="2799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50">
                <a:solidFill>
                  <a:srgbClr val="1F3D6E"/>
                </a:solidFill>
                <a:latin typeface="Inter"/>
                <a:ea typeface="Inter"/>
                <a:cs typeface="Inter"/>
                <a:sym typeface="Inter"/>
              </a:rPr>
              <a:t>Face ID unlocks your phone</a:t>
            </a:r>
            <a:endParaRPr b="1" sz="1150">
              <a:solidFill>
                <a:srgbClr val="1F3D6E"/>
              </a:solidFill>
              <a:latin typeface="Inter"/>
              <a:ea typeface="Inter"/>
              <a:cs typeface="Inter"/>
              <a:sym typeface="Inter"/>
            </a:endParaRPr>
          </a:p>
        </p:txBody>
      </p:sp>
      <p:sp>
        <p:nvSpPr>
          <p:cNvPr id="89" name="Google Shape;89;p15"/>
          <p:cNvSpPr/>
          <p:nvPr/>
        </p:nvSpPr>
        <p:spPr>
          <a:xfrm>
            <a:off x="520000" y="3455237"/>
            <a:ext cx="2580000" cy="2799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50">
                <a:solidFill>
                  <a:srgbClr val="1F3D6E"/>
                </a:solidFill>
                <a:latin typeface="Inter"/>
                <a:ea typeface="Inter"/>
                <a:cs typeface="Inter"/>
                <a:sym typeface="Inter"/>
              </a:rPr>
              <a:t>Weather forecast app</a:t>
            </a:r>
            <a:endParaRPr b="1" sz="1150">
              <a:solidFill>
                <a:srgbClr val="1F3D6E"/>
              </a:solidFill>
              <a:latin typeface="Inter"/>
              <a:ea typeface="Inter"/>
              <a:cs typeface="Inter"/>
              <a:sym typeface="Inter"/>
            </a:endParaRPr>
          </a:p>
        </p:txBody>
      </p:sp>
      <p:sp>
        <p:nvSpPr>
          <p:cNvPr id="90" name="Google Shape;90;p15"/>
          <p:cNvSpPr/>
          <p:nvPr/>
        </p:nvSpPr>
        <p:spPr>
          <a:xfrm>
            <a:off x="520000" y="3905237"/>
            <a:ext cx="2580000" cy="2799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50">
                <a:solidFill>
                  <a:srgbClr val="1F3D6E"/>
                </a:solidFill>
                <a:latin typeface="Inter"/>
                <a:ea typeface="Inter"/>
                <a:cs typeface="Inter"/>
                <a:sym typeface="Inter"/>
              </a:rPr>
              <a:t>DALL-E makes an image</a:t>
            </a:r>
            <a:endParaRPr b="1" sz="1150">
              <a:solidFill>
                <a:srgbClr val="1F3D6E"/>
              </a:solidFill>
              <a:latin typeface="Inter"/>
              <a:ea typeface="Inter"/>
              <a:cs typeface="Inter"/>
              <a:sym typeface="Inte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42"/>
          <p:cNvSpPr txBox="1"/>
          <p:nvPr>
            <p:ph type="title"/>
          </p:nvPr>
        </p:nvSpPr>
        <p:spPr>
          <a:xfrm>
            <a:off x="311700" y="445025"/>
            <a:ext cx="71283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Bias</a:t>
            </a:r>
            <a:endParaRPr>
              <a:solidFill>
                <a:srgbClr val="25326F"/>
              </a:solidFill>
              <a:latin typeface="Francois One"/>
              <a:ea typeface="Francois One"/>
              <a:cs typeface="Francois One"/>
              <a:sym typeface="Francois One"/>
            </a:endParaRPr>
          </a:p>
        </p:txBody>
      </p:sp>
      <p:sp>
        <p:nvSpPr>
          <p:cNvPr id="354" name="Google Shape;354;p42"/>
          <p:cNvSpPr txBox="1"/>
          <p:nvPr>
            <p:ph idx="1" type="body"/>
          </p:nvPr>
        </p:nvSpPr>
        <p:spPr>
          <a:xfrm>
            <a:off x="311700" y="1152475"/>
            <a:ext cx="8148000" cy="22401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t>We’ve mentioned that bias is one of the reasons AI gets things wrong.</a:t>
            </a:r>
            <a:endParaRPr/>
          </a:p>
          <a:p>
            <a:pPr indent="457200" lvl="0" marL="0" rtl="0" algn="l">
              <a:lnSpc>
                <a:spcPct val="150000"/>
              </a:lnSpc>
              <a:spcBef>
                <a:spcPts val="1600"/>
              </a:spcBef>
              <a:spcAft>
                <a:spcPts val="1600"/>
              </a:spcAft>
              <a:buNone/>
            </a:pPr>
            <a:r>
              <a:t/>
            </a:r>
            <a:endParaRPr/>
          </a:p>
        </p:txBody>
      </p:sp>
      <p:sp>
        <p:nvSpPr>
          <p:cNvPr id="355" name="Google Shape;355;p4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56" name="Google Shape;356;p4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57" name="Google Shape;357;p42"/>
          <p:cNvSpPr txBox="1"/>
          <p:nvPr/>
        </p:nvSpPr>
        <p:spPr>
          <a:xfrm>
            <a:off x="2698275" y="2486450"/>
            <a:ext cx="3753000" cy="461700"/>
          </a:xfrm>
          <a:prstGeom prst="rect">
            <a:avLst/>
          </a:prstGeom>
          <a:solidFill>
            <a:schemeClr val="lt2"/>
          </a:solidFill>
          <a:ln cap="flat" cmpd="sng" w="19050">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150000"/>
              </a:lnSpc>
              <a:spcBef>
                <a:spcPts val="0"/>
              </a:spcBef>
              <a:spcAft>
                <a:spcPts val="1600"/>
              </a:spcAft>
              <a:buNone/>
            </a:pPr>
            <a:r>
              <a:rPr b="1" lang="en" sz="1800">
                <a:solidFill>
                  <a:schemeClr val="accent6"/>
                </a:solidFill>
                <a:latin typeface="Inter"/>
                <a:ea typeface="Inter"/>
                <a:cs typeface="Inter"/>
                <a:sym typeface="Inter"/>
              </a:rPr>
              <a:t>What is bias?</a:t>
            </a:r>
            <a:endParaRPr b="1" sz="1800">
              <a:solidFill>
                <a:schemeClr val="accent6"/>
              </a:solidFill>
              <a:latin typeface="Inter"/>
              <a:ea typeface="Inter"/>
              <a:cs typeface="Inter"/>
              <a:sym typeface="Inter"/>
            </a:endParaRPr>
          </a:p>
        </p:txBody>
      </p:sp>
      <p:pic>
        <p:nvPicPr>
          <p:cNvPr id="358" name="Google Shape;358;p42"/>
          <p:cNvPicPr preferRelativeResize="0"/>
          <p:nvPr/>
        </p:nvPicPr>
        <p:blipFill>
          <a:blip r:embed="rId3">
            <a:alphaModFix/>
          </a:blip>
          <a:stretch>
            <a:fillRect/>
          </a:stretch>
        </p:blipFill>
        <p:spPr>
          <a:xfrm>
            <a:off x="3659647" y="3080500"/>
            <a:ext cx="1824724" cy="182472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4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Bias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64" name="Google Shape;364;p4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65" name="Google Shape;365;p43"/>
          <p:cNvSpPr txBox="1"/>
          <p:nvPr>
            <p:ph idx="1" type="body"/>
          </p:nvPr>
        </p:nvSpPr>
        <p:spPr>
          <a:xfrm>
            <a:off x="311700" y="1152475"/>
            <a:ext cx="5798700" cy="29874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Bias is when one or more groups is favoured over others, which can result in unfair outcomes.</a:t>
            </a:r>
            <a:endParaRPr sz="1600"/>
          </a:p>
          <a:p>
            <a:pPr indent="0" lvl="0" marL="0" marR="0" rtl="0" algn="l">
              <a:lnSpc>
                <a:spcPct val="150000"/>
              </a:lnSpc>
              <a:spcBef>
                <a:spcPts val="1600"/>
              </a:spcBef>
              <a:spcAft>
                <a:spcPts val="1600"/>
              </a:spcAft>
              <a:buNone/>
            </a:pPr>
            <a:r>
              <a:rPr lang="en" sz="1600"/>
              <a:t>Let’s say you ask a class of Australian students what their favourite animal is. Then you present these animals as the </a:t>
            </a:r>
            <a:r>
              <a:rPr lang="en" sz="1600"/>
              <a:t>world</a:t>
            </a:r>
            <a:r>
              <a:rPr lang="en" sz="1600"/>
              <a:t>’s favourite animals: Koala, Kangaroo and Wombat</a:t>
            </a:r>
            <a:br>
              <a:rPr lang="en" sz="1600"/>
            </a:br>
            <a:br>
              <a:rPr lang="en" sz="1600"/>
            </a:br>
            <a:r>
              <a:rPr lang="en" sz="1600"/>
              <a:t>What makes this wrong or unfair?</a:t>
            </a:r>
            <a:endParaRPr sz="1600"/>
          </a:p>
        </p:txBody>
      </p:sp>
      <p:sp>
        <p:nvSpPr>
          <p:cNvPr id="366" name="Google Shape;366;p4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67" name="Google Shape;367;p43"/>
          <p:cNvPicPr preferRelativeResize="0"/>
          <p:nvPr/>
        </p:nvPicPr>
        <p:blipFill rotWithShape="1">
          <a:blip r:embed="rId3">
            <a:alphaModFix/>
          </a:blip>
          <a:srcRect b="0" l="1260" r="-1260" t="0"/>
          <a:stretch/>
        </p:blipFill>
        <p:spPr>
          <a:xfrm>
            <a:off x="6571650" y="211150"/>
            <a:ext cx="2297100" cy="1524000"/>
          </a:xfrm>
          <a:prstGeom prst="ellipse">
            <a:avLst/>
          </a:prstGeom>
          <a:noFill/>
          <a:ln cap="flat" cmpd="sng" w="9525">
            <a:solidFill>
              <a:schemeClr val="dk2"/>
            </a:solidFill>
            <a:prstDash val="solid"/>
            <a:round/>
            <a:headEnd len="sm" w="sm" type="none"/>
            <a:tailEnd len="sm" w="sm" type="none"/>
          </a:ln>
        </p:spPr>
      </p:pic>
      <p:pic>
        <p:nvPicPr>
          <p:cNvPr id="368" name="Google Shape;368;p43"/>
          <p:cNvPicPr preferRelativeResize="0"/>
          <p:nvPr/>
        </p:nvPicPr>
        <p:blipFill>
          <a:blip r:embed="rId4">
            <a:alphaModFix/>
          </a:blip>
          <a:stretch>
            <a:fillRect/>
          </a:stretch>
        </p:blipFill>
        <p:spPr>
          <a:xfrm>
            <a:off x="6874350" y="1588375"/>
            <a:ext cx="1445700" cy="2127900"/>
          </a:xfrm>
          <a:prstGeom prst="flowChartConnector">
            <a:avLst/>
          </a:prstGeom>
          <a:noFill/>
          <a:ln cap="flat" cmpd="sng" w="9525">
            <a:solidFill>
              <a:schemeClr val="dk2"/>
            </a:solidFill>
            <a:prstDash val="solid"/>
            <a:round/>
            <a:headEnd len="sm" w="sm" type="none"/>
            <a:tailEnd len="sm" w="sm" type="none"/>
          </a:ln>
        </p:spPr>
      </p:pic>
      <p:pic>
        <p:nvPicPr>
          <p:cNvPr id="369" name="Google Shape;369;p43"/>
          <p:cNvPicPr preferRelativeResize="0"/>
          <p:nvPr/>
        </p:nvPicPr>
        <p:blipFill rotWithShape="1">
          <a:blip r:embed="rId5">
            <a:alphaModFix/>
          </a:blip>
          <a:srcRect b="0" l="15613" r="9649" t="20849"/>
          <a:stretch/>
        </p:blipFill>
        <p:spPr>
          <a:xfrm>
            <a:off x="6433950" y="3277375"/>
            <a:ext cx="2434800" cy="1684200"/>
          </a:xfrm>
          <a:prstGeom prst="ellipse">
            <a:avLst/>
          </a:prstGeom>
          <a:noFill/>
          <a:ln cap="flat" cmpd="sng" w="9525">
            <a:solidFill>
              <a:schemeClr val="dk2"/>
            </a:solidFill>
            <a:prstDash val="solid"/>
            <a:round/>
            <a:headEnd len="sm" w="sm" type="none"/>
            <a:tailEnd len="sm" w="sm" type="none"/>
          </a:ln>
        </p:spPr>
      </p:pic>
      <p:sp>
        <p:nvSpPr>
          <p:cNvPr id="370" name="Google Shape;370;p43"/>
          <p:cNvSpPr txBox="1"/>
          <p:nvPr>
            <p:ph idx="1" type="body"/>
          </p:nvPr>
        </p:nvSpPr>
        <p:spPr>
          <a:xfrm>
            <a:off x="311700" y="4297900"/>
            <a:ext cx="5061600" cy="5727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200"/>
              <a:t>Images source: Unsplash - </a:t>
            </a:r>
            <a:r>
              <a:rPr lang="en" sz="1200" u="sng">
                <a:solidFill>
                  <a:schemeClr val="hlink"/>
                </a:solidFill>
                <a:hlinkClick r:id="rId6"/>
              </a:rPr>
              <a:t>Michael Jerrard (Wombat)</a:t>
            </a:r>
            <a:r>
              <a:rPr lang="en" sz="1200"/>
              <a:t>, </a:t>
            </a:r>
            <a:r>
              <a:rPr lang="en" sz="1200" u="sng">
                <a:solidFill>
                  <a:schemeClr val="hlink"/>
                </a:solidFill>
                <a:hlinkClick r:id="rId7"/>
              </a:rPr>
              <a:t>David Clode (Kangaroo)</a:t>
            </a:r>
            <a:r>
              <a:rPr lang="en" sz="1200"/>
              <a:t>, </a:t>
            </a:r>
            <a:r>
              <a:rPr lang="en" sz="1200" u="sng">
                <a:solidFill>
                  <a:schemeClr val="hlink"/>
                </a:solidFill>
                <a:hlinkClick r:id="rId8"/>
              </a:rPr>
              <a:t>David Clode (Koala)</a:t>
            </a:r>
            <a:endParaRPr sz="12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sp>
        <p:nvSpPr>
          <p:cNvPr id="375" name="Google Shape;375;p4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Bias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76" name="Google Shape;376;p4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77" name="Google Shape;377;p44"/>
          <p:cNvSpPr txBox="1"/>
          <p:nvPr>
            <p:ph idx="1" type="body"/>
          </p:nvPr>
        </p:nvSpPr>
        <p:spPr>
          <a:xfrm>
            <a:off x="4412600" y="1017725"/>
            <a:ext cx="4119600" cy="3696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There is a lot of bias in the world and this is reflected in AI models.</a:t>
            </a:r>
            <a:endParaRPr sz="1600"/>
          </a:p>
          <a:p>
            <a:pPr indent="0" lvl="0" marL="0" marR="0" rtl="0" algn="l">
              <a:lnSpc>
                <a:spcPct val="150000"/>
              </a:lnSpc>
              <a:spcBef>
                <a:spcPts val="1600"/>
              </a:spcBef>
              <a:spcAft>
                <a:spcPts val="0"/>
              </a:spcAft>
              <a:buNone/>
            </a:pPr>
            <a:r>
              <a:rPr lang="en" sz="1600"/>
              <a:t>When we prompt an image generation model (ImageGen 4.0) with “Professor”, this is what we get:</a:t>
            </a:r>
            <a:endParaRPr sz="1600"/>
          </a:p>
          <a:p>
            <a:pPr indent="0" lvl="0" marL="0" marR="0" rtl="0" algn="l">
              <a:lnSpc>
                <a:spcPct val="150000"/>
              </a:lnSpc>
              <a:spcBef>
                <a:spcPts val="1600"/>
              </a:spcBef>
              <a:spcAft>
                <a:spcPts val="0"/>
              </a:spcAft>
              <a:buNone/>
            </a:pPr>
            <a:r>
              <a:rPr lang="en" sz="1600"/>
              <a:t>What do you notice about these images of professors?</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0"/>
              </a:spcAft>
              <a:buNone/>
            </a:pPr>
            <a:r>
              <a:rPr lang="en" sz="1600"/>
              <a:t>G</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0"/>
              </a:spcAft>
              <a:buNone/>
            </a:pPr>
            <a:r>
              <a:rPr lang="en" sz="1600"/>
              <a:t>What do you notice about the images?</a:t>
            </a:r>
            <a:endParaRPr sz="1600"/>
          </a:p>
          <a:p>
            <a:pPr indent="0" lvl="0" marL="0" marR="0" rtl="0" algn="l">
              <a:lnSpc>
                <a:spcPct val="150000"/>
              </a:lnSpc>
              <a:spcBef>
                <a:spcPts val="1600"/>
              </a:spcBef>
              <a:spcAft>
                <a:spcPts val="1600"/>
              </a:spcAft>
              <a:buNone/>
            </a:pPr>
            <a:r>
              <a:t/>
            </a:r>
            <a:endParaRPr sz="1100">
              <a:solidFill>
                <a:schemeClr val="dk1"/>
              </a:solidFill>
              <a:latin typeface="Arial"/>
              <a:ea typeface="Arial"/>
              <a:cs typeface="Arial"/>
              <a:sym typeface="Arial"/>
            </a:endParaRPr>
          </a:p>
        </p:txBody>
      </p:sp>
      <p:sp>
        <p:nvSpPr>
          <p:cNvPr id="378" name="Google Shape;378;p4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379" name="Google Shape;379;p44"/>
          <p:cNvPicPr preferRelativeResize="0"/>
          <p:nvPr/>
        </p:nvPicPr>
        <p:blipFill>
          <a:blip r:embed="rId3">
            <a:alphaModFix/>
          </a:blip>
          <a:stretch>
            <a:fillRect/>
          </a:stretch>
        </p:blipFill>
        <p:spPr>
          <a:xfrm>
            <a:off x="412450" y="994875"/>
            <a:ext cx="3783099" cy="3783099"/>
          </a:xfrm>
          <a:prstGeom prst="rect">
            <a:avLst/>
          </a:prstGeom>
          <a:noFill/>
          <a:ln cap="flat" cmpd="sng" w="9525">
            <a:solidFill>
              <a:schemeClr val="accent2"/>
            </a:solidFill>
            <a:prstDash val="solid"/>
            <a:round/>
            <a:headEnd len="sm" w="sm" type="none"/>
            <a:tailEnd len="sm" w="sm" type="none"/>
          </a:ln>
        </p:spPr>
      </p:pic>
      <p:sp>
        <p:nvSpPr>
          <p:cNvPr id="380" name="Google Shape;380;p44"/>
          <p:cNvSpPr txBox="1"/>
          <p:nvPr/>
        </p:nvSpPr>
        <p:spPr>
          <a:xfrm>
            <a:off x="400800" y="4491107"/>
            <a:ext cx="3806400" cy="348300"/>
          </a:xfrm>
          <a:prstGeom prst="rect">
            <a:avLst/>
          </a:prstGeom>
          <a:solidFill>
            <a:schemeClr val="dk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chemeClr val="lt1"/>
                </a:solidFill>
                <a:latin typeface="Roboto"/>
                <a:ea typeface="Roboto"/>
                <a:cs typeface="Roboto"/>
                <a:sym typeface="Roboto"/>
              </a:rPr>
              <a:t>Generated with ImageGen 4.0 Generate</a:t>
            </a:r>
            <a:endParaRPr sz="1100">
              <a:solidFill>
                <a:schemeClr val="lt1"/>
              </a:solidFill>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sp>
        <p:nvSpPr>
          <p:cNvPr id="385" name="Google Shape;385;p4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is there bias in AI responses?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86" name="Google Shape;386;p4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87" name="Google Shape;387;p45"/>
          <p:cNvSpPr txBox="1"/>
          <p:nvPr>
            <p:ph idx="1" type="body"/>
          </p:nvPr>
        </p:nvSpPr>
        <p:spPr>
          <a:xfrm>
            <a:off x="311700" y="1152475"/>
            <a:ext cx="5772600" cy="36498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Much of the data that AI is trained on comes from media (books, online articles, movies, TV shows) from the US, UK, Australia (and other Western countries):</a:t>
            </a:r>
            <a:endParaRPr sz="1600"/>
          </a:p>
          <a:p>
            <a:pPr indent="-330200" lvl="0" marL="457200" marR="0" rtl="0" algn="l">
              <a:lnSpc>
                <a:spcPct val="150000"/>
              </a:lnSpc>
              <a:spcBef>
                <a:spcPts val="0"/>
              </a:spcBef>
              <a:spcAft>
                <a:spcPts val="0"/>
              </a:spcAft>
              <a:buSzPts val="1600"/>
              <a:buChar char="●"/>
            </a:pPr>
            <a:r>
              <a:rPr lang="en" sz="1600"/>
              <a:t>Stereotypes are in those media (like the </a:t>
            </a:r>
            <a:r>
              <a:rPr lang="en" sz="1600"/>
              <a:t>professors</a:t>
            </a:r>
            <a:r>
              <a:rPr lang="en" sz="1600"/>
              <a:t>)</a:t>
            </a:r>
            <a:endParaRPr sz="1600"/>
          </a:p>
          <a:p>
            <a:pPr indent="-330200" lvl="0" marL="457200" marR="0" rtl="0" algn="l">
              <a:lnSpc>
                <a:spcPct val="150000"/>
              </a:lnSpc>
              <a:spcBef>
                <a:spcPts val="0"/>
              </a:spcBef>
              <a:spcAft>
                <a:spcPts val="0"/>
              </a:spcAft>
              <a:buSzPts val="1600"/>
              <a:buChar char="●"/>
            </a:pPr>
            <a:r>
              <a:rPr lang="en" sz="1600"/>
              <a:t>Reflect common ideas and traditions in Western cultures but there are different perspectives in different cultures</a:t>
            </a:r>
            <a:endParaRPr sz="1600"/>
          </a:p>
          <a:p>
            <a:pPr indent="0" lvl="0" marL="0" marR="0" rtl="0" algn="l">
              <a:lnSpc>
                <a:spcPct val="150000"/>
              </a:lnSpc>
              <a:spcBef>
                <a:spcPts val="1600"/>
              </a:spcBef>
              <a:spcAft>
                <a:spcPts val="0"/>
              </a:spcAft>
              <a:buNone/>
            </a:pPr>
            <a:r>
              <a:rPr b="1" lang="en" sz="1600"/>
              <a:t>Historical biases</a:t>
            </a:r>
            <a:r>
              <a:rPr lang="en" sz="1600"/>
              <a:t>, for example:</a:t>
            </a:r>
            <a:endParaRPr sz="1600"/>
          </a:p>
          <a:p>
            <a:pPr indent="-330200" lvl="0" marL="457200" marR="0" rtl="0" algn="l">
              <a:lnSpc>
                <a:spcPct val="150000"/>
              </a:lnSpc>
              <a:spcBef>
                <a:spcPts val="0"/>
              </a:spcBef>
              <a:spcAft>
                <a:spcPts val="0"/>
              </a:spcAft>
              <a:buSzPts val="1600"/>
              <a:buChar char="●"/>
            </a:pPr>
            <a:r>
              <a:rPr lang="en" sz="1600"/>
              <a:t>CEOs in the past were mostly men, so generated images of CEO are more likely to be men (even if it’s not true now)</a:t>
            </a:r>
            <a:br>
              <a:rPr lang="en" sz="1600"/>
            </a:br>
            <a:endParaRPr sz="1600"/>
          </a:p>
        </p:txBody>
      </p:sp>
      <p:sp>
        <p:nvSpPr>
          <p:cNvPr id="388" name="Google Shape;388;p4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descr="Same image as above but instead of the couple together, it's a cartoon kid holding a lucky money envelope (which is mostly red)" id="389" name="Google Shape;389;p45"/>
          <p:cNvPicPr preferRelativeResize="0"/>
          <p:nvPr/>
        </p:nvPicPr>
        <p:blipFill>
          <a:blip r:embed="rId3">
            <a:alphaModFix/>
          </a:blip>
          <a:stretch>
            <a:fillRect/>
          </a:stretch>
        </p:blipFill>
        <p:spPr>
          <a:xfrm>
            <a:off x="6373950" y="196395"/>
            <a:ext cx="2571000" cy="2571000"/>
          </a:xfrm>
          <a:prstGeom prst="rect">
            <a:avLst/>
          </a:prstGeom>
          <a:noFill/>
          <a:ln>
            <a:noFill/>
          </a:ln>
        </p:spPr>
      </p:pic>
      <p:sp>
        <p:nvSpPr>
          <p:cNvPr id="390" name="Google Shape;390;p45"/>
          <p:cNvSpPr txBox="1"/>
          <p:nvPr>
            <p:ph idx="1" type="body"/>
          </p:nvPr>
        </p:nvSpPr>
        <p:spPr>
          <a:xfrm>
            <a:off x="6037950" y="3169345"/>
            <a:ext cx="2388000" cy="18504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100">
                <a:solidFill>
                  <a:schemeClr val="accent6"/>
                </a:solidFill>
                <a:latin typeface="Inter Light"/>
                <a:ea typeface="Inter Light"/>
                <a:cs typeface="Inter Light"/>
                <a:sym typeface="Inter Light"/>
              </a:rPr>
              <a:t>An example of cultural differences. In Western countries (like Australia): the colour red is often associated with danger, warnings or errors. In Asian countries, red is often associated with luck and wealth.</a:t>
            </a:r>
            <a:endParaRPr sz="1100">
              <a:solidFill>
                <a:schemeClr val="accent6"/>
              </a:solidFill>
              <a:latin typeface="Inter Light"/>
              <a:ea typeface="Inter Light"/>
              <a:cs typeface="Inter Light"/>
              <a:sym typeface="Inter Light"/>
            </a:endParaRPr>
          </a:p>
        </p:txBody>
      </p:sp>
      <p:sp>
        <p:nvSpPr>
          <p:cNvPr id="391" name="Google Shape;391;p45"/>
          <p:cNvSpPr txBox="1"/>
          <p:nvPr/>
        </p:nvSpPr>
        <p:spPr>
          <a:xfrm>
            <a:off x="6480750" y="2675145"/>
            <a:ext cx="2388000" cy="3540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Generated with Nano Banana</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46"/>
          <p:cNvSpPr txBox="1"/>
          <p:nvPr>
            <p:ph type="title"/>
          </p:nvPr>
        </p:nvSpPr>
        <p:spPr>
          <a:xfrm>
            <a:off x="3719600" y="192425"/>
            <a:ext cx="5028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More bias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397" name="Google Shape;397;p4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398" name="Google Shape;398;p4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399" name="Google Shape;399;p46"/>
          <p:cNvSpPr txBox="1"/>
          <p:nvPr>
            <p:ph idx="1" type="body"/>
          </p:nvPr>
        </p:nvSpPr>
        <p:spPr>
          <a:xfrm>
            <a:off x="3796775" y="765125"/>
            <a:ext cx="4852500" cy="41037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You can see more examples of bias for the prompts “Nurse” and “CEO” in these images. What do you notice about them?</a:t>
            </a:r>
            <a:endParaRPr sz="1600"/>
          </a:p>
          <a:p>
            <a:pPr indent="0" lvl="0" marL="0" marR="0" rtl="0" algn="l">
              <a:lnSpc>
                <a:spcPct val="150000"/>
              </a:lnSpc>
              <a:spcBef>
                <a:spcPts val="1600"/>
              </a:spcBef>
              <a:spcAft>
                <a:spcPts val="0"/>
              </a:spcAft>
              <a:buNone/>
            </a:pPr>
            <a:r>
              <a:rPr b="1" lang="en" sz="1600"/>
              <a:t>Although</a:t>
            </a:r>
            <a:r>
              <a:rPr b="1" lang="en" sz="1600"/>
              <a:t> we have focused on images here, there’s bias in the other AI modes too: text, video, audio and code.</a:t>
            </a:r>
            <a:br>
              <a:rPr lang="en" sz="1600"/>
            </a:br>
            <a:br>
              <a:rPr lang="en" sz="1600"/>
            </a:br>
            <a:endParaRPr sz="1600"/>
          </a:p>
          <a:p>
            <a:pPr indent="0" lvl="0" marL="0" marR="0" rtl="0" algn="l">
              <a:lnSpc>
                <a:spcPct val="150000"/>
              </a:lnSpc>
              <a:spcBef>
                <a:spcPts val="1600"/>
              </a:spcBef>
              <a:spcAft>
                <a:spcPts val="1600"/>
              </a:spcAft>
              <a:buNone/>
            </a:pPr>
            <a:r>
              <a:t/>
            </a:r>
            <a:endParaRPr sz="1600"/>
          </a:p>
        </p:txBody>
      </p:sp>
      <p:pic>
        <p:nvPicPr>
          <p:cNvPr id="400" name="Google Shape;400;p46"/>
          <p:cNvPicPr preferRelativeResize="0"/>
          <p:nvPr/>
        </p:nvPicPr>
        <p:blipFill rotWithShape="1">
          <a:blip r:embed="rId3">
            <a:alphaModFix/>
          </a:blip>
          <a:srcRect b="33621" l="0" r="0" t="0"/>
          <a:stretch/>
        </p:blipFill>
        <p:spPr>
          <a:xfrm>
            <a:off x="340625" y="192425"/>
            <a:ext cx="3062026" cy="2032525"/>
          </a:xfrm>
          <a:prstGeom prst="rect">
            <a:avLst/>
          </a:prstGeom>
          <a:noFill/>
          <a:ln cap="flat" cmpd="sng" w="9525">
            <a:solidFill>
              <a:schemeClr val="accent2"/>
            </a:solidFill>
            <a:prstDash val="solid"/>
            <a:round/>
            <a:headEnd len="sm" w="sm" type="none"/>
            <a:tailEnd len="sm" w="sm" type="none"/>
          </a:ln>
        </p:spPr>
      </p:pic>
      <p:pic>
        <p:nvPicPr>
          <p:cNvPr id="401" name="Google Shape;401;p46" title="ceo-bias.png"/>
          <p:cNvPicPr preferRelativeResize="0"/>
          <p:nvPr/>
        </p:nvPicPr>
        <p:blipFill rotWithShape="1">
          <a:blip r:embed="rId4">
            <a:alphaModFix/>
          </a:blip>
          <a:srcRect b="0" l="0" r="0" t="33841"/>
          <a:stretch/>
        </p:blipFill>
        <p:spPr>
          <a:xfrm>
            <a:off x="340625" y="2703925"/>
            <a:ext cx="3065999" cy="2028526"/>
          </a:xfrm>
          <a:prstGeom prst="rect">
            <a:avLst/>
          </a:prstGeom>
          <a:noFill/>
          <a:ln cap="flat" cmpd="sng" w="9525">
            <a:solidFill>
              <a:schemeClr val="accent2"/>
            </a:solidFill>
            <a:prstDash val="solid"/>
            <a:round/>
            <a:headEnd len="sm" w="sm" type="none"/>
            <a:tailEnd len="sm" w="sm" type="none"/>
          </a:ln>
        </p:spPr>
      </p:pic>
      <p:sp>
        <p:nvSpPr>
          <p:cNvPr id="402" name="Google Shape;402;p46"/>
          <p:cNvSpPr txBox="1"/>
          <p:nvPr/>
        </p:nvSpPr>
        <p:spPr>
          <a:xfrm>
            <a:off x="336575" y="2224950"/>
            <a:ext cx="3066000" cy="354000"/>
          </a:xfrm>
          <a:prstGeom prst="rect">
            <a:avLst/>
          </a:prstGeom>
          <a:solidFill>
            <a:schemeClr val="dk2"/>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“Nurse”, generated</a:t>
            </a:r>
            <a:r>
              <a:rPr lang="en" sz="1100">
                <a:solidFill>
                  <a:schemeClr val="lt1"/>
                </a:solidFill>
                <a:latin typeface="Roboto"/>
                <a:ea typeface="Roboto"/>
                <a:cs typeface="Roboto"/>
                <a:sym typeface="Roboto"/>
              </a:rPr>
              <a:t> with Imagen 4.0 Generate</a:t>
            </a:r>
            <a:endParaRPr/>
          </a:p>
        </p:txBody>
      </p:sp>
      <p:sp>
        <p:nvSpPr>
          <p:cNvPr id="403" name="Google Shape;403;p46"/>
          <p:cNvSpPr txBox="1"/>
          <p:nvPr/>
        </p:nvSpPr>
        <p:spPr>
          <a:xfrm>
            <a:off x="338638" y="4663225"/>
            <a:ext cx="3066000" cy="354000"/>
          </a:xfrm>
          <a:prstGeom prst="rect">
            <a:avLst/>
          </a:prstGeom>
          <a:solidFill>
            <a:schemeClr val="dk1"/>
          </a:solidFill>
          <a:ln cap="flat" cmpd="sng" w="1905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“CEO”, generated with Imagen 4.0 Generate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47"/>
          <p:cNvSpPr txBox="1"/>
          <p:nvPr>
            <p:ph idx="1" type="body"/>
          </p:nvPr>
        </p:nvSpPr>
        <p:spPr>
          <a:xfrm>
            <a:off x="311700" y="1152475"/>
            <a:ext cx="8520600" cy="8766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Let’s look at an example of training our own model, which will be an AI that categorises a picture as either a cat or dog (an example of classification AI).</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pic>
        <p:nvPicPr>
          <p:cNvPr id="409" name="Google Shape;409;p47"/>
          <p:cNvPicPr preferRelativeResize="0"/>
          <p:nvPr/>
        </p:nvPicPr>
        <p:blipFill rotWithShape="1">
          <a:blip r:embed="rId3">
            <a:alphaModFix/>
          </a:blip>
          <a:srcRect b="0" l="0" r="18207" t="0"/>
          <a:stretch/>
        </p:blipFill>
        <p:spPr>
          <a:xfrm>
            <a:off x="6205474" y="2329900"/>
            <a:ext cx="2498200" cy="2032500"/>
          </a:xfrm>
          <a:prstGeom prst="rect">
            <a:avLst/>
          </a:prstGeom>
          <a:noFill/>
          <a:ln>
            <a:noFill/>
          </a:ln>
        </p:spPr>
      </p:pic>
      <p:pic>
        <p:nvPicPr>
          <p:cNvPr id="410" name="Google Shape;410;p47"/>
          <p:cNvPicPr preferRelativeResize="0"/>
          <p:nvPr/>
        </p:nvPicPr>
        <p:blipFill rotWithShape="1">
          <a:blip r:embed="rId4">
            <a:alphaModFix/>
          </a:blip>
          <a:srcRect b="45519" l="0" r="19159" t="-3336"/>
          <a:stretch/>
        </p:blipFill>
        <p:spPr>
          <a:xfrm>
            <a:off x="3824650" y="1955400"/>
            <a:ext cx="2763475" cy="1860250"/>
          </a:xfrm>
          <a:prstGeom prst="rect">
            <a:avLst/>
          </a:prstGeom>
          <a:noFill/>
          <a:ln>
            <a:noFill/>
          </a:ln>
        </p:spPr>
      </p:pic>
      <p:sp>
        <p:nvSpPr>
          <p:cNvPr id="411" name="Google Shape;411;p4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Bias in training data</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12" name="Google Shape;412;p4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13" name="Google Shape;413;p4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14" name="Google Shape;414;p47"/>
          <p:cNvSpPr txBox="1"/>
          <p:nvPr/>
        </p:nvSpPr>
        <p:spPr>
          <a:xfrm>
            <a:off x="4351950" y="3815650"/>
            <a:ext cx="3968100" cy="1293000"/>
          </a:xfrm>
          <a:prstGeom prst="rect">
            <a:avLst/>
          </a:prstGeom>
          <a:solidFill>
            <a:schemeClr val="lt1"/>
          </a:solidFill>
          <a:ln cap="flat" cmpd="sng" w="9525">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1"/>
                </a:solidFill>
                <a:latin typeface="Inter"/>
                <a:ea typeface="Inter"/>
                <a:cs typeface="Inter"/>
                <a:sym typeface="Inter"/>
              </a:rPr>
              <a:t>This activity has been adapted from the resource: “</a:t>
            </a:r>
            <a:r>
              <a:rPr lang="en" sz="1200">
                <a:solidFill>
                  <a:schemeClr val="dk1"/>
                </a:solidFill>
                <a:latin typeface="Inter"/>
                <a:ea typeface="Inter"/>
                <a:cs typeface="Inter"/>
                <a:sym typeface="Inter"/>
              </a:rPr>
              <a:t>An Ethics of Artificial Intelligence Curriculum for Middle School Students”, which was created by Blakeley H. Payne with support from the MIT Media Lab Personal Robots Group, directed by Cynthia Breazeal.</a:t>
            </a:r>
            <a:endParaRPr>
              <a:latin typeface="Inter"/>
              <a:ea typeface="Inter"/>
              <a:cs typeface="Inter"/>
              <a:sym typeface="Inter"/>
            </a:endParaRPr>
          </a:p>
        </p:txBody>
      </p:sp>
      <p:sp>
        <p:nvSpPr>
          <p:cNvPr id="415" name="Google Shape;415;p47"/>
          <p:cNvSpPr txBox="1"/>
          <p:nvPr/>
        </p:nvSpPr>
        <p:spPr>
          <a:xfrm>
            <a:off x="439825" y="2329900"/>
            <a:ext cx="3321000" cy="2688600"/>
          </a:xfrm>
          <a:prstGeom prst="rect">
            <a:avLst/>
          </a:prstGeom>
          <a:solidFill>
            <a:schemeClr val="lt2"/>
          </a:solidFill>
          <a:ln cap="flat" cmpd="sng" w="9525">
            <a:solidFill>
              <a:srgbClr val="9E9E9E"/>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50000"/>
              </a:lnSpc>
              <a:spcBef>
                <a:spcPts val="0"/>
              </a:spcBef>
              <a:spcAft>
                <a:spcPts val="0"/>
              </a:spcAft>
              <a:buClr>
                <a:schemeClr val="dk1"/>
              </a:buClr>
              <a:buSzPts val="1100"/>
              <a:buFont typeface="Arial"/>
              <a:buNone/>
            </a:pPr>
            <a:r>
              <a:rPr lang="en" sz="1600">
                <a:solidFill>
                  <a:schemeClr val="accent6"/>
                </a:solidFill>
                <a:latin typeface="Inter"/>
                <a:ea typeface="Inter"/>
                <a:cs typeface="Inter"/>
                <a:sym typeface="Inter"/>
              </a:rPr>
              <a:t>We are going to be training a model, testing it and improving it.</a:t>
            </a:r>
            <a:endParaRPr sz="1600">
              <a:solidFill>
                <a:schemeClr val="accent6"/>
              </a:solidFill>
              <a:latin typeface="Inter"/>
              <a:ea typeface="Inter"/>
              <a:cs typeface="Inter"/>
              <a:sym typeface="Inter"/>
            </a:endParaRPr>
          </a:p>
          <a:p>
            <a:pPr indent="0" lvl="0" marL="0" rtl="0" algn="l">
              <a:lnSpc>
                <a:spcPct val="150000"/>
              </a:lnSpc>
              <a:spcBef>
                <a:spcPts val="1600"/>
              </a:spcBef>
              <a:spcAft>
                <a:spcPts val="0"/>
              </a:spcAft>
              <a:buNone/>
            </a:pPr>
            <a:r>
              <a:rPr lang="en" sz="1600" u="sng">
                <a:solidFill>
                  <a:schemeClr val="accent2"/>
                </a:solidFill>
                <a:latin typeface="Inter"/>
                <a:ea typeface="Inter"/>
                <a:cs typeface="Inter"/>
                <a:sym typeface="Inter"/>
                <a:hlinkClick r:id="rId5">
                  <a:extLst>
                    <a:ext uri="{A12FA001-AC4F-418D-AE19-62706E023703}">
                      <ahyp:hlinkClr val="tx"/>
                    </a:ext>
                  </a:extLst>
                </a:hlinkClick>
              </a:rPr>
              <a:t>Complete the activity on the platform</a:t>
            </a:r>
            <a:endParaRPr sz="1600">
              <a:solidFill>
                <a:schemeClr val="accent2"/>
              </a:solidFill>
              <a:latin typeface="Inter"/>
              <a:ea typeface="Inter"/>
              <a:cs typeface="Inter"/>
              <a:sym typeface="Inter"/>
            </a:endParaRPr>
          </a:p>
          <a:p>
            <a:pPr indent="0" lvl="0" marL="0" marR="0" rtl="0" algn="l">
              <a:lnSpc>
                <a:spcPct val="150000"/>
              </a:lnSpc>
              <a:spcBef>
                <a:spcPts val="1600"/>
              </a:spcBef>
              <a:spcAft>
                <a:spcPts val="1600"/>
              </a:spcAft>
              <a:buNone/>
            </a:pPr>
            <a:r>
              <a:rPr lang="en" sz="1600">
                <a:solidFill>
                  <a:schemeClr val="accent6"/>
                </a:solidFill>
                <a:latin typeface="Inter"/>
                <a:ea typeface="Inter"/>
                <a:cs typeface="Inter"/>
                <a:sym typeface="Inter"/>
              </a:rPr>
              <a:t>Download the</a:t>
            </a:r>
            <a:r>
              <a:rPr lang="en" sz="1600">
                <a:solidFill>
                  <a:schemeClr val="dk2"/>
                </a:solidFill>
                <a:latin typeface="Inter"/>
                <a:ea typeface="Inter"/>
                <a:cs typeface="Inter"/>
                <a:sym typeface="Inter"/>
              </a:rPr>
              <a:t> </a:t>
            </a:r>
            <a:r>
              <a:rPr lang="en" sz="1600" u="sng">
                <a:solidFill>
                  <a:schemeClr val="accent2"/>
                </a:solidFill>
                <a:latin typeface="Inter"/>
                <a:ea typeface="Inter"/>
                <a:cs typeface="Inter"/>
                <a:sym typeface="Inter"/>
                <a:hlinkClick r:id="rId6">
                  <a:extLst>
                    <a:ext uri="{A12FA001-AC4F-418D-AE19-62706E023703}">
                      <ahyp:hlinkClr val="tx"/>
                    </a:ext>
                  </a:extLst>
                </a:hlinkClick>
              </a:rPr>
              <a:t>worksheet here</a:t>
            </a:r>
            <a:endParaRPr sz="1600" u="sng">
              <a:solidFill>
                <a:schemeClr val="accent2"/>
              </a:solidFill>
              <a:latin typeface="Inter"/>
              <a:ea typeface="Inter"/>
              <a:cs typeface="Inter"/>
              <a:sym typeface="Inte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9" name="Shape 419"/>
        <p:cNvGrpSpPr/>
        <p:nvPr/>
      </p:nvGrpSpPr>
      <p:grpSpPr>
        <a:xfrm>
          <a:off x="0" y="0"/>
          <a:ext cx="0" cy="0"/>
          <a:chOff x="0" y="0"/>
          <a:chExt cx="0" cy="0"/>
        </a:xfrm>
      </p:grpSpPr>
      <p:sp>
        <p:nvSpPr>
          <p:cNvPr id="420" name="Google Shape;420;p4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for training and testing our model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21" name="Google Shape;421;p4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22" name="Google Shape;422;p4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423" name="Google Shape;423;p48"/>
          <p:cNvSpPr/>
          <p:nvPr/>
        </p:nvSpPr>
        <p:spPr>
          <a:xfrm>
            <a:off x="934100" y="1498650"/>
            <a:ext cx="2047500" cy="77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Nunito"/>
                <a:ea typeface="Nunito"/>
                <a:cs typeface="Nunito"/>
                <a:sym typeface="Nunito"/>
              </a:rPr>
              <a:t>Step 1</a:t>
            </a:r>
            <a:br>
              <a:rPr lang="en">
                <a:solidFill>
                  <a:schemeClr val="accent6"/>
                </a:solidFill>
                <a:latin typeface="Nunito"/>
                <a:ea typeface="Nunito"/>
                <a:cs typeface="Nunito"/>
                <a:sym typeface="Nunito"/>
              </a:rPr>
            </a:br>
            <a:r>
              <a:rPr b="1" lang="en">
                <a:solidFill>
                  <a:schemeClr val="accent6"/>
                </a:solidFill>
                <a:latin typeface="Nunito"/>
                <a:ea typeface="Nunito"/>
                <a:cs typeface="Nunito"/>
                <a:sym typeface="Nunito"/>
              </a:rPr>
              <a:t>Label our images</a:t>
            </a:r>
            <a:endParaRPr b="1">
              <a:solidFill>
                <a:schemeClr val="accent6"/>
              </a:solidFill>
              <a:latin typeface="Nunito"/>
              <a:ea typeface="Nunito"/>
              <a:cs typeface="Nunito"/>
              <a:sym typeface="Nunito"/>
            </a:endParaRPr>
          </a:p>
        </p:txBody>
      </p:sp>
      <p:sp>
        <p:nvSpPr>
          <p:cNvPr id="424" name="Google Shape;424;p48"/>
          <p:cNvSpPr/>
          <p:nvPr/>
        </p:nvSpPr>
        <p:spPr>
          <a:xfrm>
            <a:off x="3498825" y="1484425"/>
            <a:ext cx="2029500" cy="77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Nunito"/>
                <a:ea typeface="Nunito"/>
                <a:cs typeface="Nunito"/>
                <a:sym typeface="Nunito"/>
              </a:rPr>
              <a:t>Step 2</a:t>
            </a:r>
            <a:br>
              <a:rPr lang="en">
                <a:solidFill>
                  <a:schemeClr val="accent6"/>
                </a:solidFill>
                <a:latin typeface="Nunito"/>
                <a:ea typeface="Nunito"/>
                <a:cs typeface="Nunito"/>
                <a:sym typeface="Nunito"/>
              </a:rPr>
            </a:br>
            <a:r>
              <a:rPr b="1" lang="en">
                <a:solidFill>
                  <a:schemeClr val="accent6"/>
                </a:solidFill>
                <a:latin typeface="Nunito"/>
                <a:ea typeface="Nunito"/>
                <a:cs typeface="Nunito"/>
                <a:sym typeface="Nunito"/>
              </a:rPr>
              <a:t>Train the model</a:t>
            </a:r>
            <a:endParaRPr b="1">
              <a:solidFill>
                <a:schemeClr val="accent6"/>
              </a:solidFill>
              <a:latin typeface="Nunito"/>
              <a:ea typeface="Nunito"/>
              <a:cs typeface="Nunito"/>
              <a:sym typeface="Nunito"/>
            </a:endParaRPr>
          </a:p>
        </p:txBody>
      </p:sp>
      <p:sp>
        <p:nvSpPr>
          <p:cNvPr id="425" name="Google Shape;425;p48"/>
          <p:cNvSpPr/>
          <p:nvPr/>
        </p:nvSpPr>
        <p:spPr>
          <a:xfrm>
            <a:off x="6063550" y="1509488"/>
            <a:ext cx="2151900" cy="77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Nunito"/>
                <a:ea typeface="Nunito"/>
                <a:cs typeface="Nunito"/>
                <a:sym typeface="Nunito"/>
              </a:rPr>
              <a:t>Step 3</a:t>
            </a:r>
            <a:br>
              <a:rPr lang="en">
                <a:solidFill>
                  <a:schemeClr val="accent6"/>
                </a:solidFill>
                <a:latin typeface="Nunito"/>
                <a:ea typeface="Nunito"/>
                <a:cs typeface="Nunito"/>
                <a:sym typeface="Nunito"/>
              </a:rPr>
            </a:br>
            <a:r>
              <a:rPr b="1" lang="en">
                <a:solidFill>
                  <a:schemeClr val="accent6"/>
                </a:solidFill>
                <a:latin typeface="Nunito"/>
                <a:ea typeface="Nunito"/>
                <a:cs typeface="Nunito"/>
                <a:sym typeface="Nunito"/>
              </a:rPr>
              <a:t>Test the model</a:t>
            </a:r>
            <a:endParaRPr b="1">
              <a:solidFill>
                <a:schemeClr val="accent6"/>
              </a:solidFill>
              <a:latin typeface="Nunito"/>
              <a:ea typeface="Nunito"/>
              <a:cs typeface="Nunito"/>
              <a:sym typeface="Nunito"/>
            </a:endParaRPr>
          </a:p>
        </p:txBody>
      </p:sp>
      <p:sp>
        <p:nvSpPr>
          <p:cNvPr id="426" name="Google Shape;426;p48"/>
          <p:cNvSpPr/>
          <p:nvPr/>
        </p:nvSpPr>
        <p:spPr>
          <a:xfrm rot="10800000">
            <a:off x="1715175" y="2989725"/>
            <a:ext cx="5534700" cy="611400"/>
          </a:xfrm>
          <a:prstGeom prst="bentUpArrow">
            <a:avLst>
              <a:gd fmla="val 24318" name="adj1"/>
              <a:gd fmla="val 25000" name="adj2"/>
              <a:gd fmla="val 25000" name="adj3"/>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27" name="Google Shape;427;p48"/>
          <p:cNvSpPr/>
          <p:nvPr/>
        </p:nvSpPr>
        <p:spPr>
          <a:xfrm>
            <a:off x="813775" y="3601125"/>
            <a:ext cx="2047500" cy="77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Nunito"/>
                <a:ea typeface="Nunito"/>
                <a:cs typeface="Nunito"/>
                <a:sym typeface="Nunito"/>
              </a:rPr>
              <a:t>Step 4</a:t>
            </a:r>
            <a:br>
              <a:rPr lang="en">
                <a:solidFill>
                  <a:schemeClr val="accent6"/>
                </a:solidFill>
                <a:latin typeface="Nunito"/>
                <a:ea typeface="Nunito"/>
                <a:cs typeface="Nunito"/>
                <a:sym typeface="Nunito"/>
              </a:rPr>
            </a:br>
            <a:r>
              <a:rPr b="1" lang="en">
                <a:solidFill>
                  <a:schemeClr val="accent6"/>
                </a:solidFill>
                <a:latin typeface="Nunito"/>
                <a:ea typeface="Nunito"/>
                <a:cs typeface="Nunito"/>
                <a:sym typeface="Nunito"/>
              </a:rPr>
              <a:t>Label more images</a:t>
            </a:r>
            <a:endParaRPr b="1">
              <a:solidFill>
                <a:schemeClr val="accent6"/>
              </a:solidFill>
              <a:latin typeface="Nunito"/>
              <a:ea typeface="Nunito"/>
              <a:cs typeface="Nunito"/>
              <a:sym typeface="Nunito"/>
            </a:endParaRPr>
          </a:p>
        </p:txBody>
      </p:sp>
      <p:sp>
        <p:nvSpPr>
          <p:cNvPr id="428" name="Google Shape;428;p48"/>
          <p:cNvSpPr/>
          <p:nvPr/>
        </p:nvSpPr>
        <p:spPr>
          <a:xfrm>
            <a:off x="3447663" y="3624800"/>
            <a:ext cx="2029500" cy="77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Nunito"/>
                <a:ea typeface="Nunito"/>
                <a:cs typeface="Nunito"/>
                <a:sym typeface="Nunito"/>
              </a:rPr>
              <a:t>Step 5</a:t>
            </a:r>
            <a:br>
              <a:rPr lang="en">
                <a:solidFill>
                  <a:schemeClr val="accent6"/>
                </a:solidFill>
                <a:latin typeface="Nunito"/>
                <a:ea typeface="Nunito"/>
                <a:cs typeface="Nunito"/>
                <a:sym typeface="Nunito"/>
              </a:rPr>
            </a:br>
            <a:r>
              <a:rPr b="1" lang="en">
                <a:solidFill>
                  <a:schemeClr val="accent6"/>
                </a:solidFill>
                <a:latin typeface="Nunito"/>
                <a:ea typeface="Nunito"/>
                <a:cs typeface="Nunito"/>
                <a:sym typeface="Nunito"/>
              </a:rPr>
              <a:t>Ret</a:t>
            </a:r>
            <a:r>
              <a:rPr b="1" lang="en">
                <a:solidFill>
                  <a:schemeClr val="accent6"/>
                </a:solidFill>
                <a:latin typeface="Nunito"/>
                <a:ea typeface="Nunito"/>
                <a:cs typeface="Nunito"/>
                <a:sym typeface="Nunito"/>
              </a:rPr>
              <a:t>rain the model</a:t>
            </a:r>
            <a:endParaRPr b="1">
              <a:solidFill>
                <a:schemeClr val="accent6"/>
              </a:solidFill>
              <a:latin typeface="Nunito"/>
              <a:ea typeface="Nunito"/>
              <a:cs typeface="Nunito"/>
              <a:sym typeface="Nunito"/>
            </a:endParaRPr>
          </a:p>
        </p:txBody>
      </p:sp>
      <p:sp>
        <p:nvSpPr>
          <p:cNvPr id="429" name="Google Shape;429;p48"/>
          <p:cNvSpPr/>
          <p:nvPr/>
        </p:nvSpPr>
        <p:spPr>
          <a:xfrm>
            <a:off x="6063575" y="3601125"/>
            <a:ext cx="2047500" cy="771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chemeClr val="accent6"/>
                </a:solidFill>
                <a:latin typeface="Nunito"/>
                <a:ea typeface="Nunito"/>
                <a:cs typeface="Nunito"/>
                <a:sym typeface="Nunito"/>
              </a:rPr>
              <a:t>Step 6</a:t>
            </a:r>
            <a:br>
              <a:rPr lang="en">
                <a:solidFill>
                  <a:schemeClr val="accent6"/>
                </a:solidFill>
                <a:latin typeface="Nunito"/>
                <a:ea typeface="Nunito"/>
                <a:cs typeface="Nunito"/>
                <a:sym typeface="Nunito"/>
              </a:rPr>
            </a:br>
            <a:r>
              <a:rPr b="1" lang="en">
                <a:solidFill>
                  <a:schemeClr val="accent6"/>
                </a:solidFill>
                <a:latin typeface="Nunito"/>
                <a:ea typeface="Nunito"/>
                <a:cs typeface="Nunito"/>
                <a:sym typeface="Nunito"/>
              </a:rPr>
              <a:t>Compare model results</a:t>
            </a:r>
            <a:endParaRPr b="1">
              <a:solidFill>
                <a:schemeClr val="accent6"/>
              </a:solidFill>
              <a:latin typeface="Nunito"/>
              <a:ea typeface="Nunito"/>
              <a:cs typeface="Nunito"/>
              <a:sym typeface="Nunito"/>
            </a:endParaRPr>
          </a:p>
        </p:txBody>
      </p:sp>
      <p:sp>
        <p:nvSpPr>
          <p:cNvPr id="430" name="Google Shape;430;p48"/>
          <p:cNvSpPr/>
          <p:nvPr/>
        </p:nvSpPr>
        <p:spPr>
          <a:xfrm>
            <a:off x="6989173" y="2281400"/>
            <a:ext cx="260700" cy="8394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31" name="Google Shape;431;p48"/>
          <p:cNvSpPr txBox="1"/>
          <p:nvPr/>
        </p:nvSpPr>
        <p:spPr>
          <a:xfrm>
            <a:off x="762050" y="2306800"/>
            <a:ext cx="2901300" cy="6465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2"/>
                </a:solidFill>
                <a:latin typeface="Inter"/>
                <a:ea typeface="Inter"/>
                <a:cs typeface="Inter"/>
                <a:sym typeface="Inter"/>
              </a:rPr>
              <a:t>Cat:</a:t>
            </a:r>
            <a:r>
              <a:rPr lang="en" sz="3000">
                <a:solidFill>
                  <a:schemeClr val="dk2"/>
                </a:solidFill>
                <a:latin typeface="Inter"/>
                <a:ea typeface="Inter"/>
                <a:cs typeface="Inter"/>
                <a:sym typeface="Inter"/>
              </a:rPr>
              <a:t> 🐈   </a:t>
            </a:r>
            <a:r>
              <a:rPr lang="en" sz="2000">
                <a:solidFill>
                  <a:schemeClr val="dk2"/>
                </a:solidFill>
                <a:latin typeface="Inter"/>
                <a:ea typeface="Inter"/>
                <a:cs typeface="Inter"/>
                <a:sym typeface="Inter"/>
              </a:rPr>
              <a:t>Dog:</a:t>
            </a:r>
            <a:r>
              <a:rPr lang="en" sz="3000">
                <a:solidFill>
                  <a:schemeClr val="dk2"/>
                </a:solidFill>
                <a:latin typeface="Inter"/>
                <a:ea typeface="Inter"/>
                <a:cs typeface="Inter"/>
                <a:sym typeface="Inter"/>
              </a:rPr>
              <a:t> </a:t>
            </a:r>
            <a:r>
              <a:rPr lang="en" sz="3000">
                <a:solidFill>
                  <a:schemeClr val="dk2"/>
                </a:solidFill>
                <a:latin typeface="Nunito"/>
                <a:ea typeface="Nunito"/>
                <a:cs typeface="Nunito"/>
                <a:sym typeface="Nunito"/>
              </a:rPr>
              <a:t>🐕 </a:t>
            </a:r>
            <a:endParaRPr sz="3000">
              <a:solidFill>
                <a:schemeClr val="dk2"/>
              </a:solidFill>
              <a:latin typeface="Nunito"/>
              <a:ea typeface="Nunito"/>
              <a:cs typeface="Nunito"/>
              <a:sym typeface="Nunito"/>
            </a:endParaRPr>
          </a:p>
        </p:txBody>
      </p:sp>
      <p:sp>
        <p:nvSpPr>
          <p:cNvPr id="432" name="Google Shape;432;p48"/>
          <p:cNvSpPr txBox="1"/>
          <p:nvPr/>
        </p:nvSpPr>
        <p:spPr>
          <a:xfrm>
            <a:off x="641726" y="4420350"/>
            <a:ext cx="2901300" cy="6465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chemeClr val="dk2"/>
                </a:solidFill>
                <a:latin typeface="Inter"/>
                <a:ea typeface="Inter"/>
                <a:cs typeface="Inter"/>
                <a:sym typeface="Inter"/>
              </a:rPr>
              <a:t>Cat:</a:t>
            </a:r>
            <a:r>
              <a:rPr lang="en" sz="3000">
                <a:solidFill>
                  <a:schemeClr val="dk2"/>
                </a:solidFill>
                <a:latin typeface="Inter"/>
                <a:ea typeface="Inter"/>
                <a:cs typeface="Inter"/>
                <a:sym typeface="Inter"/>
              </a:rPr>
              <a:t> 🐈   </a:t>
            </a:r>
            <a:r>
              <a:rPr lang="en" sz="2000">
                <a:solidFill>
                  <a:schemeClr val="dk2"/>
                </a:solidFill>
                <a:latin typeface="Inter"/>
                <a:ea typeface="Inter"/>
                <a:cs typeface="Inter"/>
                <a:sym typeface="Inter"/>
              </a:rPr>
              <a:t>Dog:</a:t>
            </a:r>
            <a:r>
              <a:rPr lang="en" sz="3000">
                <a:solidFill>
                  <a:schemeClr val="dk2"/>
                </a:solidFill>
                <a:latin typeface="Inter"/>
                <a:ea typeface="Inter"/>
                <a:cs typeface="Inter"/>
                <a:sym typeface="Inter"/>
              </a:rPr>
              <a:t> </a:t>
            </a:r>
            <a:r>
              <a:rPr lang="en" sz="3000">
                <a:solidFill>
                  <a:schemeClr val="dk2"/>
                </a:solidFill>
                <a:latin typeface="Nunito"/>
                <a:ea typeface="Nunito"/>
                <a:cs typeface="Nunito"/>
                <a:sym typeface="Nunito"/>
              </a:rPr>
              <a:t>🐕 </a:t>
            </a:r>
            <a:endParaRPr sz="3000">
              <a:solidFill>
                <a:schemeClr val="dk2"/>
              </a:solidFill>
              <a:latin typeface="Nunito"/>
              <a:ea typeface="Nunito"/>
              <a:cs typeface="Nunito"/>
              <a:sym typeface="Nunito"/>
            </a:endParaRPr>
          </a:p>
        </p:txBody>
      </p:sp>
      <p:sp>
        <p:nvSpPr>
          <p:cNvPr id="433" name="Google Shape;433;p48"/>
          <p:cNvSpPr/>
          <p:nvPr/>
        </p:nvSpPr>
        <p:spPr>
          <a:xfrm>
            <a:off x="2978650" y="1756275"/>
            <a:ext cx="510300" cy="243600"/>
          </a:xfrm>
          <a:prstGeom prst="right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34" name="Google Shape;434;p48"/>
          <p:cNvSpPr/>
          <p:nvPr/>
        </p:nvSpPr>
        <p:spPr>
          <a:xfrm>
            <a:off x="5538200" y="1748575"/>
            <a:ext cx="510300" cy="243600"/>
          </a:xfrm>
          <a:prstGeom prst="right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35" name="Google Shape;435;p48"/>
          <p:cNvSpPr/>
          <p:nvPr/>
        </p:nvSpPr>
        <p:spPr>
          <a:xfrm>
            <a:off x="2861275" y="3888951"/>
            <a:ext cx="586500" cy="243600"/>
          </a:xfrm>
          <a:prstGeom prst="right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36" name="Google Shape;436;p48"/>
          <p:cNvSpPr/>
          <p:nvPr/>
        </p:nvSpPr>
        <p:spPr>
          <a:xfrm>
            <a:off x="5477175" y="3888950"/>
            <a:ext cx="586500" cy="243600"/>
          </a:xfrm>
          <a:prstGeom prst="rightArrow">
            <a:avLst>
              <a:gd fmla="val 50000" name="adj1"/>
              <a:gd fmla="val 50000" name="adj2"/>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Nunito"/>
              <a:ea typeface="Nunito"/>
              <a:cs typeface="Nunito"/>
              <a:sym typeface="Nunito"/>
            </a:endParaRPr>
          </a:p>
        </p:txBody>
      </p:sp>
      <p:sp>
        <p:nvSpPr>
          <p:cNvPr id="437" name="Google Shape;437;p48"/>
          <p:cNvSpPr txBox="1"/>
          <p:nvPr/>
        </p:nvSpPr>
        <p:spPr>
          <a:xfrm>
            <a:off x="4248225" y="2299775"/>
            <a:ext cx="5487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latin typeface="Nunito"/>
                <a:ea typeface="Nunito"/>
                <a:cs typeface="Nunito"/>
                <a:sym typeface="Nunito"/>
              </a:rPr>
              <a:t>🤖</a:t>
            </a:r>
            <a:endParaRPr sz="3000">
              <a:latin typeface="Nunito"/>
              <a:ea typeface="Nunito"/>
              <a:cs typeface="Nunito"/>
              <a:sym typeface="Nunito"/>
            </a:endParaRPr>
          </a:p>
        </p:txBody>
      </p:sp>
      <p:sp>
        <p:nvSpPr>
          <p:cNvPr id="438" name="Google Shape;438;p48"/>
          <p:cNvSpPr txBox="1"/>
          <p:nvPr/>
        </p:nvSpPr>
        <p:spPr>
          <a:xfrm>
            <a:off x="4188075" y="4497000"/>
            <a:ext cx="5487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latin typeface="Nunito"/>
                <a:ea typeface="Nunito"/>
                <a:cs typeface="Nunito"/>
                <a:sym typeface="Nunito"/>
              </a:rPr>
              <a:t>🤖</a:t>
            </a:r>
            <a:endParaRPr sz="3000">
              <a:latin typeface="Nunito"/>
              <a:ea typeface="Nunito"/>
              <a:cs typeface="Nunito"/>
              <a:sym typeface="Nunito"/>
            </a:endParaRPr>
          </a:p>
        </p:txBody>
      </p:sp>
      <p:sp>
        <p:nvSpPr>
          <p:cNvPr id="439" name="Google Shape;439;p48"/>
          <p:cNvSpPr txBox="1"/>
          <p:nvPr/>
        </p:nvSpPr>
        <p:spPr>
          <a:xfrm>
            <a:off x="7419475" y="2377850"/>
            <a:ext cx="1294200" cy="923400"/>
          </a:xfrm>
          <a:prstGeom prst="rect">
            <a:avLst/>
          </a:prstGeom>
          <a:noFill/>
          <a:ln cap="flat" cmpd="sng" w="9525">
            <a:solidFill>
              <a:schemeClr val="dk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 sz="2400">
                <a:latin typeface="Nunito"/>
                <a:ea typeface="Nunito"/>
                <a:cs typeface="Nunito"/>
                <a:sym typeface="Nunito"/>
              </a:rPr>
              <a:t>📋 ❌ ✅️</a:t>
            </a:r>
            <a:endParaRPr sz="2400">
              <a:latin typeface="Nunito"/>
              <a:ea typeface="Nunito"/>
              <a:cs typeface="Nunito"/>
              <a:sym typeface="Nunito"/>
            </a:endParaRPr>
          </a:p>
        </p:txBody>
      </p:sp>
      <p:sp>
        <p:nvSpPr>
          <p:cNvPr id="440" name="Google Shape;440;p48"/>
          <p:cNvSpPr txBox="1"/>
          <p:nvPr/>
        </p:nvSpPr>
        <p:spPr>
          <a:xfrm>
            <a:off x="6989175" y="4420350"/>
            <a:ext cx="586500" cy="646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latin typeface="Nunito"/>
                <a:ea typeface="Nunito"/>
                <a:cs typeface="Nunito"/>
                <a:sym typeface="Nunito"/>
              </a:rPr>
              <a:t>📊</a:t>
            </a:r>
            <a:endParaRPr sz="3000">
              <a:latin typeface="Nunito"/>
              <a:ea typeface="Nunito"/>
              <a:cs typeface="Nunito"/>
              <a:sym typeface="Nuni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4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for training our model: Step 1</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46" name="Google Shape;446;p4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47" name="Google Shape;447;p49"/>
          <p:cNvSpPr txBox="1"/>
          <p:nvPr>
            <p:ph idx="1" type="body"/>
          </p:nvPr>
        </p:nvSpPr>
        <p:spPr>
          <a:xfrm>
            <a:off x="311700" y="1152475"/>
            <a:ext cx="4301400" cy="35109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b="1" lang="en" sz="1600"/>
              <a:t>Step 1: Label our images as “Cat” or “Dog”</a:t>
            </a:r>
            <a:endParaRPr b="1" sz="1600"/>
          </a:p>
          <a:p>
            <a:pPr indent="0" lvl="0" marL="0" marR="0" rtl="0" algn="l">
              <a:lnSpc>
                <a:spcPct val="150000"/>
              </a:lnSpc>
              <a:spcBef>
                <a:spcPts val="1600"/>
              </a:spcBef>
              <a:spcAft>
                <a:spcPts val="0"/>
              </a:spcAft>
              <a:buNone/>
            </a:pPr>
            <a:r>
              <a:rPr lang="en" sz="1600"/>
              <a:t>For each of the images, click the Cat or Dog button to categorise them appropriately.</a:t>
            </a:r>
            <a:endParaRPr sz="1600"/>
          </a:p>
          <a:p>
            <a:pPr indent="0" lvl="0" marL="0" marR="0" rtl="0" algn="l">
              <a:lnSpc>
                <a:spcPct val="150000"/>
              </a:lnSpc>
              <a:spcBef>
                <a:spcPts val="1600"/>
              </a:spcBef>
              <a:spcAft>
                <a:spcPts val="0"/>
              </a:spcAft>
              <a:buNone/>
            </a:pPr>
            <a:r>
              <a:rPr lang="en" sz="1600"/>
              <a:t>We call this part of the process</a:t>
            </a:r>
            <a:r>
              <a:rPr b="1" lang="en" sz="1600"/>
              <a:t> labelling</a:t>
            </a:r>
            <a:r>
              <a:rPr lang="en" sz="1600"/>
              <a:t>.</a:t>
            </a:r>
            <a:endParaRPr sz="1600"/>
          </a:p>
          <a:p>
            <a:pPr indent="0" lvl="0" marL="0" marR="0" rtl="0" algn="l">
              <a:lnSpc>
                <a:spcPct val="150000"/>
              </a:lnSpc>
              <a:spcBef>
                <a:spcPts val="1600"/>
              </a:spcBef>
              <a:spcAft>
                <a:spcPts val="0"/>
              </a:spcAft>
              <a:buNone/>
            </a:pPr>
            <a:br>
              <a:rPr b="1" lang="en" sz="1600"/>
            </a:br>
            <a:endParaRPr b="1" sz="1600"/>
          </a:p>
          <a:p>
            <a:pPr indent="0" lvl="0" marL="0" marR="0" rtl="0" algn="l">
              <a:lnSpc>
                <a:spcPct val="150000"/>
              </a:lnSpc>
              <a:spcBef>
                <a:spcPts val="1600"/>
              </a:spcBef>
              <a:spcAft>
                <a:spcPts val="1600"/>
              </a:spcAft>
              <a:buNone/>
            </a:pPr>
            <a:r>
              <a:t/>
            </a:r>
            <a:endParaRPr sz="1600"/>
          </a:p>
        </p:txBody>
      </p:sp>
      <p:sp>
        <p:nvSpPr>
          <p:cNvPr id="448" name="Google Shape;448;p4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49" name="Google Shape;449;p49"/>
          <p:cNvPicPr preferRelativeResize="0"/>
          <p:nvPr/>
        </p:nvPicPr>
        <p:blipFill>
          <a:blip r:embed="rId3">
            <a:alphaModFix/>
          </a:blip>
          <a:stretch>
            <a:fillRect/>
          </a:stretch>
        </p:blipFill>
        <p:spPr>
          <a:xfrm>
            <a:off x="4613088" y="1254163"/>
            <a:ext cx="4127987" cy="317262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5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for training our model: Step 2</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55" name="Google Shape;455;p5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56" name="Google Shape;456;p50"/>
          <p:cNvSpPr txBox="1"/>
          <p:nvPr>
            <p:ph idx="1" type="body"/>
          </p:nvPr>
        </p:nvSpPr>
        <p:spPr>
          <a:xfrm>
            <a:off x="311700" y="1152475"/>
            <a:ext cx="8520600" cy="25413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600"/>
              <a:t>Step 2: Train the model with our labelled images</a:t>
            </a:r>
            <a:endParaRPr b="1" sz="1600"/>
          </a:p>
          <a:p>
            <a:pPr indent="0" lvl="0" marL="0" marR="0" rtl="0" algn="l">
              <a:lnSpc>
                <a:spcPct val="150000"/>
              </a:lnSpc>
              <a:spcBef>
                <a:spcPts val="1600"/>
              </a:spcBef>
              <a:spcAft>
                <a:spcPts val="1600"/>
              </a:spcAft>
              <a:buNone/>
            </a:pPr>
            <a:r>
              <a:t/>
            </a:r>
            <a:endParaRPr sz="1600"/>
          </a:p>
        </p:txBody>
      </p:sp>
      <p:sp>
        <p:nvSpPr>
          <p:cNvPr id="457" name="Google Shape;457;p5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58" name="Google Shape;458;p50"/>
          <p:cNvPicPr preferRelativeResize="0"/>
          <p:nvPr/>
        </p:nvPicPr>
        <p:blipFill>
          <a:blip r:embed="rId3">
            <a:alphaModFix/>
          </a:blip>
          <a:stretch>
            <a:fillRect/>
          </a:stretch>
        </p:blipFill>
        <p:spPr>
          <a:xfrm>
            <a:off x="380550" y="1615900"/>
            <a:ext cx="4372660" cy="1897375"/>
          </a:xfrm>
          <a:prstGeom prst="rect">
            <a:avLst/>
          </a:prstGeom>
          <a:noFill/>
          <a:ln>
            <a:noFill/>
          </a:ln>
        </p:spPr>
      </p:pic>
      <p:pic>
        <p:nvPicPr>
          <p:cNvPr id="459" name="Google Shape;459;p50"/>
          <p:cNvPicPr preferRelativeResize="0"/>
          <p:nvPr/>
        </p:nvPicPr>
        <p:blipFill rotWithShape="1">
          <a:blip r:embed="rId4">
            <a:alphaModFix/>
          </a:blip>
          <a:srcRect b="0" l="13271" r="14761" t="0"/>
          <a:stretch/>
        </p:blipFill>
        <p:spPr>
          <a:xfrm>
            <a:off x="5053250" y="1623063"/>
            <a:ext cx="3589425" cy="189737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5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for training our model: Step 3</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65" name="Google Shape;465;p5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66" name="Google Shape;466;p51"/>
          <p:cNvSpPr txBox="1"/>
          <p:nvPr>
            <p:ph idx="1" type="body"/>
          </p:nvPr>
        </p:nvSpPr>
        <p:spPr>
          <a:xfrm>
            <a:off x="311700" y="1152475"/>
            <a:ext cx="3689700" cy="3625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600"/>
              <a:t>Step 3: Test how well the model identified our test images as “Cat” or “Dog”.</a:t>
            </a:r>
            <a:endParaRPr b="1" sz="1600"/>
          </a:p>
          <a:p>
            <a:pPr indent="0" lvl="0" marL="0" rtl="0" algn="l">
              <a:lnSpc>
                <a:spcPct val="150000"/>
              </a:lnSpc>
              <a:spcBef>
                <a:spcPts val="1600"/>
              </a:spcBef>
              <a:spcAft>
                <a:spcPts val="0"/>
              </a:spcAft>
              <a:buClr>
                <a:schemeClr val="dk1"/>
              </a:buClr>
              <a:buSzPts val="1100"/>
              <a:buFont typeface="Arial"/>
              <a:buNone/>
            </a:pPr>
            <a:r>
              <a:rPr lang="en" sz="1600"/>
              <a:t>In this step, you can see how well your model categories images.</a:t>
            </a:r>
            <a:endParaRPr sz="1600"/>
          </a:p>
          <a:p>
            <a:pPr indent="0" lvl="0" marL="0" rtl="0" algn="l">
              <a:lnSpc>
                <a:spcPct val="150000"/>
              </a:lnSpc>
              <a:spcBef>
                <a:spcPts val="1600"/>
              </a:spcBef>
              <a:spcAft>
                <a:spcPts val="0"/>
              </a:spcAft>
              <a:buClr>
                <a:schemeClr val="dk1"/>
              </a:buClr>
              <a:buSzPts val="1100"/>
              <a:buFont typeface="Arial"/>
              <a:buNone/>
            </a:pPr>
            <a:r>
              <a:rPr lang="en" sz="1600"/>
              <a:t>The % shown for Cat and Dog, are the confidence the model has for that label, which will add up to 100%</a:t>
            </a:r>
            <a:endParaRPr sz="1600"/>
          </a:p>
          <a:p>
            <a:pPr indent="0" lvl="0" marL="0" marR="0" rtl="0" algn="l">
              <a:lnSpc>
                <a:spcPct val="150000"/>
              </a:lnSpc>
              <a:spcBef>
                <a:spcPts val="1600"/>
              </a:spcBef>
              <a:spcAft>
                <a:spcPts val="1600"/>
              </a:spcAft>
              <a:buNone/>
            </a:pPr>
            <a:r>
              <a:t/>
            </a:r>
            <a:endParaRPr sz="1600"/>
          </a:p>
        </p:txBody>
      </p:sp>
      <p:sp>
        <p:nvSpPr>
          <p:cNvPr id="467" name="Google Shape;467;p5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68" name="Google Shape;468;p51"/>
          <p:cNvPicPr preferRelativeResize="0"/>
          <p:nvPr/>
        </p:nvPicPr>
        <p:blipFill>
          <a:blip r:embed="rId3">
            <a:alphaModFix/>
          </a:blip>
          <a:stretch>
            <a:fillRect/>
          </a:stretch>
        </p:blipFill>
        <p:spPr>
          <a:xfrm>
            <a:off x="4342100" y="968813"/>
            <a:ext cx="3977950" cy="3992818"/>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6"/>
          <p:cNvSpPr txBox="1"/>
          <p:nvPr>
            <p:ph type="title"/>
          </p:nvPr>
        </p:nvSpPr>
        <p:spPr>
          <a:xfrm>
            <a:off x="311700" y="477643"/>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Recap of Lesson 2: Modes of Generative AI</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96" name="Google Shape;96;p16"/>
          <p:cNvSpPr txBox="1"/>
          <p:nvPr>
            <p:ph idx="12" type="sldNum"/>
          </p:nvPr>
        </p:nvSpPr>
        <p:spPr>
          <a:xfrm>
            <a:off x="8320058" y="4820872"/>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Inter"/>
                <a:ea typeface="Inter"/>
                <a:cs typeface="Inter"/>
                <a:sym typeface="Inter"/>
              </a:rPr>
              <a:t>‹#›</a:t>
            </a:fld>
            <a:endParaRPr sz="800">
              <a:latin typeface="Inter"/>
              <a:ea typeface="Inter"/>
              <a:cs typeface="Inter"/>
              <a:sym typeface="Inter"/>
            </a:endParaRPr>
          </a:p>
        </p:txBody>
      </p:sp>
      <p:sp>
        <p:nvSpPr>
          <p:cNvPr id="97" name="Google Shape;97;p1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98" name="Google Shape;98;p16"/>
          <p:cNvSpPr txBox="1"/>
          <p:nvPr/>
        </p:nvSpPr>
        <p:spPr>
          <a:xfrm>
            <a:off x="430000" y="972855"/>
            <a:ext cx="8199900" cy="30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600">
                <a:solidFill>
                  <a:srgbClr val="737373"/>
                </a:solidFill>
                <a:latin typeface="Nunito"/>
                <a:ea typeface="Nunito"/>
                <a:cs typeface="Nunito"/>
                <a:sym typeface="Nunito"/>
              </a:rPr>
              <a:t>Drag each example box into the matching generative AI mode box.</a:t>
            </a:r>
            <a:endParaRPr i="1" sz="1600">
              <a:solidFill>
                <a:srgbClr val="737373"/>
              </a:solidFill>
              <a:latin typeface="Nunito"/>
              <a:ea typeface="Nunito"/>
              <a:cs typeface="Nunito"/>
              <a:sym typeface="Nunito"/>
            </a:endParaRPr>
          </a:p>
        </p:txBody>
      </p:sp>
      <p:sp>
        <p:nvSpPr>
          <p:cNvPr id="99" name="Google Shape;99;p16"/>
          <p:cNvSpPr/>
          <p:nvPr/>
        </p:nvSpPr>
        <p:spPr>
          <a:xfrm>
            <a:off x="650000" y="1377655"/>
            <a:ext cx="2700000" cy="260100"/>
          </a:xfrm>
          <a:prstGeom prst="rect">
            <a:avLst/>
          </a:prstGeom>
          <a:solidFill>
            <a:srgbClr val="1F3D6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rgbClr val="FFFFFF"/>
                </a:solidFill>
                <a:latin typeface="Inter"/>
                <a:ea typeface="Inter"/>
                <a:cs typeface="Inter"/>
                <a:sym typeface="Inter"/>
              </a:rPr>
              <a:t>EXAMPLES</a:t>
            </a:r>
            <a:endParaRPr b="1" sz="1300">
              <a:solidFill>
                <a:srgbClr val="FFFFFF"/>
              </a:solidFill>
              <a:latin typeface="Inter"/>
              <a:ea typeface="Inter"/>
              <a:cs typeface="Inter"/>
              <a:sym typeface="Inter"/>
            </a:endParaRPr>
          </a:p>
        </p:txBody>
      </p:sp>
      <p:sp>
        <p:nvSpPr>
          <p:cNvPr id="100" name="Google Shape;100;p16"/>
          <p:cNvSpPr/>
          <p:nvPr/>
        </p:nvSpPr>
        <p:spPr>
          <a:xfrm>
            <a:off x="3850000" y="1377655"/>
            <a:ext cx="5000100" cy="260100"/>
          </a:xfrm>
          <a:prstGeom prst="rect">
            <a:avLst/>
          </a:prstGeom>
          <a:solidFill>
            <a:srgbClr val="009E8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1300">
                <a:solidFill>
                  <a:srgbClr val="FFFFFF"/>
                </a:solidFill>
                <a:latin typeface="Inter"/>
                <a:ea typeface="Inter"/>
                <a:cs typeface="Inter"/>
                <a:sym typeface="Inter"/>
              </a:rPr>
              <a:t>MODES OF GENERATIVE AI</a:t>
            </a:r>
            <a:endParaRPr b="1" sz="1300">
              <a:solidFill>
                <a:srgbClr val="FFFFFF"/>
              </a:solidFill>
              <a:latin typeface="Inter"/>
              <a:ea typeface="Inter"/>
              <a:cs typeface="Inter"/>
              <a:sym typeface="Inter"/>
            </a:endParaRPr>
          </a:p>
        </p:txBody>
      </p:sp>
      <p:sp>
        <p:nvSpPr>
          <p:cNvPr id="101" name="Google Shape;101;p16"/>
          <p:cNvSpPr/>
          <p:nvPr/>
        </p:nvSpPr>
        <p:spPr>
          <a:xfrm>
            <a:off x="3850000" y="1697655"/>
            <a:ext cx="5000100" cy="5700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Text</a:t>
            </a:r>
            <a:endParaRPr b="1">
              <a:solidFill>
                <a:srgbClr val="1F3D6E"/>
              </a:solidFill>
              <a:latin typeface="Inter"/>
              <a:ea typeface="Inter"/>
              <a:cs typeface="Inter"/>
              <a:sym typeface="Inter"/>
            </a:endParaRPr>
          </a:p>
        </p:txBody>
      </p:sp>
      <p:sp>
        <p:nvSpPr>
          <p:cNvPr id="102" name="Google Shape;102;p16"/>
          <p:cNvSpPr/>
          <p:nvPr/>
        </p:nvSpPr>
        <p:spPr>
          <a:xfrm>
            <a:off x="3850000" y="2337655"/>
            <a:ext cx="5000100" cy="5700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Image</a:t>
            </a:r>
            <a:endParaRPr b="1">
              <a:solidFill>
                <a:srgbClr val="1F3D6E"/>
              </a:solidFill>
              <a:latin typeface="Inter"/>
              <a:ea typeface="Inter"/>
              <a:cs typeface="Inter"/>
              <a:sym typeface="Inter"/>
            </a:endParaRPr>
          </a:p>
        </p:txBody>
      </p:sp>
      <p:sp>
        <p:nvSpPr>
          <p:cNvPr id="103" name="Google Shape;103;p16"/>
          <p:cNvSpPr/>
          <p:nvPr/>
        </p:nvSpPr>
        <p:spPr>
          <a:xfrm>
            <a:off x="3850000" y="2977655"/>
            <a:ext cx="5000100" cy="5700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Video</a:t>
            </a:r>
            <a:endParaRPr b="1">
              <a:solidFill>
                <a:srgbClr val="1F3D6E"/>
              </a:solidFill>
              <a:latin typeface="Inter"/>
              <a:ea typeface="Inter"/>
              <a:cs typeface="Inter"/>
              <a:sym typeface="Inter"/>
            </a:endParaRPr>
          </a:p>
        </p:txBody>
      </p:sp>
      <p:sp>
        <p:nvSpPr>
          <p:cNvPr id="104" name="Google Shape;104;p16"/>
          <p:cNvSpPr/>
          <p:nvPr/>
        </p:nvSpPr>
        <p:spPr>
          <a:xfrm>
            <a:off x="3850000" y="3617655"/>
            <a:ext cx="5000100" cy="5700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Audio</a:t>
            </a:r>
            <a:endParaRPr b="1">
              <a:solidFill>
                <a:srgbClr val="1F3D6E"/>
              </a:solidFill>
              <a:latin typeface="Inter"/>
              <a:ea typeface="Inter"/>
              <a:cs typeface="Inter"/>
              <a:sym typeface="Inter"/>
            </a:endParaRPr>
          </a:p>
        </p:txBody>
      </p:sp>
      <p:sp>
        <p:nvSpPr>
          <p:cNvPr id="105" name="Google Shape;105;p16"/>
          <p:cNvSpPr/>
          <p:nvPr/>
        </p:nvSpPr>
        <p:spPr>
          <a:xfrm>
            <a:off x="3850000" y="4257655"/>
            <a:ext cx="5000100" cy="570000"/>
          </a:xfrm>
          <a:prstGeom prst="rect">
            <a:avLst/>
          </a:prstGeom>
          <a:solidFill>
            <a:srgbClr val="E8F7F7"/>
          </a:solidFill>
          <a:ln cap="flat" cmpd="sng" w="27950">
            <a:solidFill>
              <a:srgbClr val="009E8C"/>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1F3D6E"/>
                </a:solidFill>
                <a:latin typeface="Inter"/>
                <a:ea typeface="Inter"/>
                <a:cs typeface="Inter"/>
                <a:sym typeface="Inter"/>
              </a:rPr>
              <a:t>Code</a:t>
            </a:r>
            <a:endParaRPr b="1">
              <a:solidFill>
                <a:srgbClr val="1F3D6E"/>
              </a:solidFill>
              <a:latin typeface="Inter"/>
              <a:ea typeface="Inter"/>
              <a:cs typeface="Inter"/>
              <a:sym typeface="Inter"/>
            </a:endParaRPr>
          </a:p>
        </p:txBody>
      </p:sp>
      <p:sp>
        <p:nvSpPr>
          <p:cNvPr id="106" name="Google Shape;106;p16"/>
          <p:cNvSpPr/>
          <p:nvPr/>
        </p:nvSpPr>
        <p:spPr>
          <a:xfrm>
            <a:off x="1150000" y="1667655"/>
            <a:ext cx="1700100" cy="3201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1F3D6E"/>
                </a:solidFill>
                <a:latin typeface="Inter"/>
                <a:ea typeface="Inter"/>
                <a:cs typeface="Inter"/>
                <a:sym typeface="Inter"/>
              </a:rPr>
              <a:t>Claude writes a poem</a:t>
            </a:r>
            <a:endParaRPr b="1" sz="1100">
              <a:solidFill>
                <a:srgbClr val="1F3D6E"/>
              </a:solidFill>
              <a:latin typeface="Inter"/>
              <a:ea typeface="Inter"/>
              <a:cs typeface="Inter"/>
              <a:sym typeface="Inter"/>
            </a:endParaRPr>
          </a:p>
        </p:txBody>
      </p:sp>
      <p:sp>
        <p:nvSpPr>
          <p:cNvPr id="107" name="Google Shape;107;p16"/>
          <p:cNvSpPr/>
          <p:nvPr/>
        </p:nvSpPr>
        <p:spPr>
          <a:xfrm>
            <a:off x="850000" y="2057655"/>
            <a:ext cx="2300100" cy="3201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050">
                <a:solidFill>
                  <a:srgbClr val="1F3D6E"/>
                </a:solidFill>
                <a:latin typeface="Inter"/>
                <a:ea typeface="Inter"/>
                <a:cs typeface="Inter"/>
                <a:sym typeface="Inter"/>
              </a:rPr>
              <a:t>Midjourney creates a painting</a:t>
            </a:r>
            <a:endParaRPr b="1" sz="1050">
              <a:solidFill>
                <a:srgbClr val="1F3D6E"/>
              </a:solidFill>
              <a:latin typeface="Inter"/>
              <a:ea typeface="Inter"/>
              <a:cs typeface="Inter"/>
              <a:sym typeface="Inter"/>
            </a:endParaRPr>
          </a:p>
        </p:txBody>
      </p:sp>
      <p:sp>
        <p:nvSpPr>
          <p:cNvPr id="108" name="Google Shape;108;p16"/>
          <p:cNvSpPr/>
          <p:nvPr/>
        </p:nvSpPr>
        <p:spPr>
          <a:xfrm>
            <a:off x="900000" y="2447655"/>
            <a:ext cx="2199900" cy="3201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050">
                <a:solidFill>
                  <a:srgbClr val="1F3D6E"/>
                </a:solidFill>
                <a:latin typeface="Inter"/>
                <a:ea typeface="Inter"/>
                <a:cs typeface="Inter"/>
                <a:sym typeface="Inter"/>
              </a:rPr>
              <a:t>Sora generates a short film</a:t>
            </a:r>
            <a:endParaRPr b="1" sz="1050">
              <a:solidFill>
                <a:srgbClr val="1F3D6E"/>
              </a:solidFill>
              <a:latin typeface="Inter"/>
              <a:ea typeface="Inter"/>
              <a:cs typeface="Inter"/>
              <a:sym typeface="Inter"/>
            </a:endParaRPr>
          </a:p>
        </p:txBody>
      </p:sp>
      <p:sp>
        <p:nvSpPr>
          <p:cNvPr id="109" name="Google Shape;109;p16"/>
          <p:cNvSpPr/>
          <p:nvPr/>
        </p:nvSpPr>
        <p:spPr>
          <a:xfrm>
            <a:off x="925000" y="2837655"/>
            <a:ext cx="2150100" cy="3201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050">
                <a:solidFill>
                  <a:srgbClr val="1F3D6E"/>
                </a:solidFill>
                <a:latin typeface="Inter"/>
                <a:ea typeface="Inter"/>
                <a:cs typeface="Inter"/>
                <a:sym typeface="Inter"/>
              </a:rPr>
              <a:t>ElevenLabs clones a voice</a:t>
            </a:r>
            <a:endParaRPr b="1" sz="1050">
              <a:solidFill>
                <a:srgbClr val="1F3D6E"/>
              </a:solidFill>
              <a:latin typeface="Inter"/>
              <a:ea typeface="Inter"/>
              <a:cs typeface="Inter"/>
              <a:sym typeface="Inter"/>
            </a:endParaRPr>
          </a:p>
        </p:txBody>
      </p:sp>
      <p:sp>
        <p:nvSpPr>
          <p:cNvPr id="110" name="Google Shape;110;p16"/>
          <p:cNvSpPr/>
          <p:nvPr/>
        </p:nvSpPr>
        <p:spPr>
          <a:xfrm>
            <a:off x="1125000" y="3227655"/>
            <a:ext cx="1749900" cy="3201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1100">
                <a:solidFill>
                  <a:srgbClr val="1F3D6E"/>
                </a:solidFill>
                <a:latin typeface="Inter"/>
                <a:ea typeface="Inter"/>
                <a:cs typeface="Inter"/>
                <a:sym typeface="Inter"/>
              </a:rPr>
              <a:t>Udio composes a song</a:t>
            </a:r>
            <a:endParaRPr b="1" sz="1100">
              <a:solidFill>
                <a:srgbClr val="1F3D6E"/>
              </a:solidFill>
              <a:latin typeface="Inter"/>
              <a:ea typeface="Inter"/>
              <a:cs typeface="Inter"/>
              <a:sym typeface="Inter"/>
            </a:endParaRPr>
          </a:p>
        </p:txBody>
      </p:sp>
      <p:sp>
        <p:nvSpPr>
          <p:cNvPr id="111" name="Google Shape;111;p16"/>
          <p:cNvSpPr/>
          <p:nvPr/>
        </p:nvSpPr>
        <p:spPr>
          <a:xfrm>
            <a:off x="825000" y="3617655"/>
            <a:ext cx="2349900" cy="320100"/>
          </a:xfrm>
          <a:prstGeom prst="rect">
            <a:avLst/>
          </a:prstGeom>
          <a:solidFill>
            <a:srgbClr val="FFFFFF"/>
          </a:solidFill>
          <a:ln cap="flat" cmpd="sng" w="15250">
            <a:solidFill>
              <a:srgbClr val="C7C7C7"/>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950">
                <a:solidFill>
                  <a:srgbClr val="1F3D6E"/>
                </a:solidFill>
                <a:latin typeface="Inter"/>
                <a:ea typeface="Inter"/>
                <a:cs typeface="Inter"/>
                <a:sym typeface="Inter"/>
              </a:rPr>
              <a:t>GitHub Copilot writes a function</a:t>
            </a:r>
            <a:endParaRPr b="1" sz="950">
              <a:solidFill>
                <a:srgbClr val="1F3D6E"/>
              </a:solidFill>
              <a:latin typeface="Inter"/>
              <a:ea typeface="Inter"/>
              <a:cs typeface="Inter"/>
              <a:sym typeface="Inte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5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for training our model: Step 4</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74" name="Google Shape;474;p5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75" name="Google Shape;475;p52"/>
          <p:cNvSpPr txBox="1"/>
          <p:nvPr>
            <p:ph idx="1" type="body"/>
          </p:nvPr>
        </p:nvSpPr>
        <p:spPr>
          <a:xfrm>
            <a:off x="311700" y="1152475"/>
            <a:ext cx="3679500" cy="3625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600"/>
              <a:t>Step 4: Label some more images as “Cat” or “Dog” as extra training data</a:t>
            </a:r>
            <a:endParaRPr b="1" sz="1600"/>
          </a:p>
          <a:p>
            <a:pPr indent="0" lvl="0" marL="0" rtl="0" algn="l">
              <a:lnSpc>
                <a:spcPct val="150000"/>
              </a:lnSpc>
              <a:spcBef>
                <a:spcPts val="1600"/>
              </a:spcBef>
              <a:spcAft>
                <a:spcPts val="0"/>
              </a:spcAft>
              <a:buClr>
                <a:schemeClr val="dk1"/>
              </a:buClr>
              <a:buSzPts val="1100"/>
              <a:buFont typeface="Arial"/>
              <a:buNone/>
            </a:pPr>
            <a:r>
              <a:rPr lang="en" sz="1600"/>
              <a:t>For each of the images, click the Cat or Dog button to categorise them appropriately.</a:t>
            </a:r>
            <a:endParaRPr sz="1600"/>
          </a:p>
          <a:p>
            <a:pPr indent="0" lvl="0" marL="0" rtl="0" algn="l">
              <a:lnSpc>
                <a:spcPct val="150000"/>
              </a:lnSpc>
              <a:spcBef>
                <a:spcPts val="1600"/>
              </a:spcBef>
              <a:spcAft>
                <a:spcPts val="1600"/>
              </a:spcAft>
              <a:buClr>
                <a:schemeClr val="dk1"/>
              </a:buClr>
              <a:buSzPts val="1100"/>
              <a:buFont typeface="Arial"/>
              <a:buNone/>
            </a:pPr>
            <a:r>
              <a:rPr lang="en" sz="1600"/>
              <a:t>In this step, we are </a:t>
            </a:r>
            <a:r>
              <a:rPr b="1" lang="en" sz="1600"/>
              <a:t>labelling </a:t>
            </a:r>
            <a:r>
              <a:rPr lang="en" sz="1600"/>
              <a:t>again.</a:t>
            </a:r>
            <a:endParaRPr sz="1600"/>
          </a:p>
        </p:txBody>
      </p:sp>
      <p:sp>
        <p:nvSpPr>
          <p:cNvPr id="476" name="Google Shape;476;p5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77" name="Google Shape;477;p52"/>
          <p:cNvPicPr preferRelativeResize="0"/>
          <p:nvPr/>
        </p:nvPicPr>
        <p:blipFill>
          <a:blip r:embed="rId3">
            <a:alphaModFix/>
          </a:blip>
          <a:stretch>
            <a:fillRect/>
          </a:stretch>
        </p:blipFill>
        <p:spPr>
          <a:xfrm>
            <a:off x="4217953" y="1017725"/>
            <a:ext cx="4431420" cy="375514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1" name="Shape 481"/>
        <p:cNvGrpSpPr/>
        <p:nvPr/>
      </p:nvGrpSpPr>
      <p:grpSpPr>
        <a:xfrm>
          <a:off x="0" y="0"/>
          <a:ext cx="0" cy="0"/>
          <a:chOff x="0" y="0"/>
          <a:chExt cx="0" cy="0"/>
        </a:xfrm>
      </p:grpSpPr>
      <p:sp>
        <p:nvSpPr>
          <p:cNvPr id="482" name="Google Shape;482;p5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for training our model: Step 5</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83" name="Google Shape;483;p5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84" name="Google Shape;484;p53"/>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600"/>
              <a:t>Step 5: Retrain the model with the original images and extra images</a:t>
            </a:r>
            <a:endParaRPr b="1" sz="1600"/>
          </a:p>
          <a:p>
            <a:pPr indent="0" lvl="0" marL="0" marR="0" rtl="0" algn="l">
              <a:lnSpc>
                <a:spcPct val="150000"/>
              </a:lnSpc>
              <a:spcBef>
                <a:spcPts val="1600"/>
              </a:spcBef>
              <a:spcAft>
                <a:spcPts val="1600"/>
              </a:spcAft>
              <a:buNone/>
            </a:pPr>
            <a:r>
              <a:t/>
            </a:r>
            <a:endParaRPr sz="1600"/>
          </a:p>
        </p:txBody>
      </p:sp>
      <p:sp>
        <p:nvSpPr>
          <p:cNvPr id="485" name="Google Shape;485;p5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86" name="Google Shape;486;p53"/>
          <p:cNvPicPr preferRelativeResize="0"/>
          <p:nvPr/>
        </p:nvPicPr>
        <p:blipFill>
          <a:blip r:embed="rId3">
            <a:alphaModFix/>
          </a:blip>
          <a:stretch>
            <a:fillRect/>
          </a:stretch>
        </p:blipFill>
        <p:spPr>
          <a:xfrm>
            <a:off x="360450" y="1672900"/>
            <a:ext cx="4587425" cy="1460175"/>
          </a:xfrm>
          <a:prstGeom prst="rect">
            <a:avLst/>
          </a:prstGeom>
          <a:noFill/>
          <a:ln>
            <a:noFill/>
          </a:ln>
        </p:spPr>
      </p:pic>
      <p:pic>
        <p:nvPicPr>
          <p:cNvPr id="487" name="Google Shape;487;p53"/>
          <p:cNvPicPr preferRelativeResize="0"/>
          <p:nvPr/>
        </p:nvPicPr>
        <p:blipFill>
          <a:blip r:embed="rId4">
            <a:alphaModFix/>
          </a:blip>
          <a:stretch>
            <a:fillRect/>
          </a:stretch>
        </p:blipFill>
        <p:spPr>
          <a:xfrm>
            <a:off x="4193147" y="3317800"/>
            <a:ext cx="3896300" cy="1460175"/>
          </a:xfrm>
          <a:prstGeom prst="rect">
            <a:avLst/>
          </a:prstGeom>
          <a:noFill/>
          <a:ln cap="flat" cmpd="sng" w="9525">
            <a:solidFill>
              <a:schemeClr val="dk2"/>
            </a:solidFill>
            <a:prstDash val="solid"/>
            <a:round/>
            <a:headEnd len="sm" w="sm" type="none"/>
            <a:tailEnd len="sm" w="sm" type="none"/>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5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Steps for training our model: Step 6</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493" name="Google Shape;493;p5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494" name="Google Shape;494;p54"/>
          <p:cNvSpPr txBox="1"/>
          <p:nvPr>
            <p:ph idx="1" type="body"/>
          </p:nvPr>
        </p:nvSpPr>
        <p:spPr>
          <a:xfrm>
            <a:off x="4696250" y="1152475"/>
            <a:ext cx="4136100" cy="3625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b="1" lang="en" sz="1600"/>
              <a:t>Step 6: Compare how well the re-trained model (Version 2) classifies test images as “Cat” or “Dog”</a:t>
            </a:r>
            <a:endParaRPr b="1" sz="1600"/>
          </a:p>
          <a:p>
            <a:pPr indent="0" lvl="0" marL="0" rtl="0" algn="l">
              <a:lnSpc>
                <a:spcPct val="150000"/>
              </a:lnSpc>
              <a:spcBef>
                <a:spcPts val="1600"/>
              </a:spcBef>
              <a:spcAft>
                <a:spcPts val="0"/>
              </a:spcAft>
              <a:buClr>
                <a:schemeClr val="dk1"/>
              </a:buClr>
              <a:buSzPts val="1100"/>
              <a:buFont typeface="Arial"/>
              <a:buNone/>
            </a:pPr>
            <a:r>
              <a:rPr lang="en" sz="1600"/>
              <a:t>Add these results to your worksheet. Does Version 2 do a better job of categorising the images?</a:t>
            </a:r>
            <a:br>
              <a:rPr lang="en" sz="1600"/>
            </a:br>
            <a:br>
              <a:rPr lang="en" sz="1600"/>
            </a:br>
            <a:r>
              <a:rPr lang="en" sz="1600"/>
              <a:t>Has more data helped? What could help improve the model for a Version 3?</a:t>
            </a:r>
            <a:endParaRPr sz="1600"/>
          </a:p>
          <a:p>
            <a:pPr indent="0" lvl="0" marL="0" marR="0" rtl="0" algn="l">
              <a:lnSpc>
                <a:spcPct val="150000"/>
              </a:lnSpc>
              <a:spcBef>
                <a:spcPts val="1600"/>
              </a:spcBef>
              <a:spcAft>
                <a:spcPts val="1600"/>
              </a:spcAft>
              <a:buNone/>
            </a:pPr>
            <a:r>
              <a:t/>
            </a:r>
            <a:endParaRPr sz="1600"/>
          </a:p>
        </p:txBody>
      </p:sp>
      <p:sp>
        <p:nvSpPr>
          <p:cNvPr id="495" name="Google Shape;495;p5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496" name="Google Shape;496;p54"/>
          <p:cNvPicPr preferRelativeResize="0"/>
          <p:nvPr/>
        </p:nvPicPr>
        <p:blipFill>
          <a:blip r:embed="rId3">
            <a:alphaModFix/>
          </a:blip>
          <a:stretch>
            <a:fillRect/>
          </a:stretch>
        </p:blipFill>
        <p:spPr>
          <a:xfrm>
            <a:off x="454525" y="1087900"/>
            <a:ext cx="3926649" cy="3916899"/>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55"/>
          <p:cNvSpPr txBox="1"/>
          <p:nvPr>
            <p:ph type="title"/>
          </p:nvPr>
        </p:nvSpPr>
        <p:spPr>
          <a:xfrm>
            <a:off x="311700" y="445025"/>
            <a:ext cx="7086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3.04: Training a model </a:t>
            </a:r>
            <a:endParaRPr>
              <a:solidFill>
                <a:srgbClr val="25326F"/>
              </a:solidFill>
              <a:latin typeface="Francois One"/>
              <a:ea typeface="Francois One"/>
              <a:cs typeface="Francois One"/>
              <a:sym typeface="Francois One"/>
            </a:endParaRPr>
          </a:p>
        </p:txBody>
      </p:sp>
      <p:sp>
        <p:nvSpPr>
          <p:cNvPr id="502" name="Google Shape;502;p55"/>
          <p:cNvSpPr txBox="1"/>
          <p:nvPr>
            <p:ph idx="1" type="body"/>
          </p:nvPr>
        </p:nvSpPr>
        <p:spPr>
          <a:xfrm>
            <a:off x="311700" y="1152475"/>
            <a:ext cx="73278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u="sng">
                <a:solidFill>
                  <a:schemeClr val="hlink"/>
                </a:solidFill>
                <a:hlinkClick r:id="rId3"/>
              </a:rPr>
              <a:t>Complete the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503" name="Google Shape;503;p5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04" name="Google Shape;504;p5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pic>
        <p:nvPicPr>
          <p:cNvPr id="509" name="Google Shape;509;p56" title="decoration-house-rules.jpeg"/>
          <p:cNvPicPr preferRelativeResize="0"/>
          <p:nvPr/>
        </p:nvPicPr>
        <p:blipFill>
          <a:blip r:embed="rId3">
            <a:alphaModFix/>
          </a:blip>
          <a:stretch>
            <a:fillRect/>
          </a:stretch>
        </p:blipFill>
        <p:spPr>
          <a:xfrm>
            <a:off x="5342801" y="2725514"/>
            <a:ext cx="3151124" cy="2098700"/>
          </a:xfrm>
          <a:prstGeom prst="rect">
            <a:avLst/>
          </a:prstGeom>
          <a:noFill/>
          <a:ln cap="flat" cmpd="sng" w="9525">
            <a:solidFill>
              <a:schemeClr val="accent2"/>
            </a:solidFill>
            <a:prstDash val="solid"/>
            <a:round/>
            <a:headEnd len="sm" w="sm" type="none"/>
            <a:tailEnd len="sm" w="sm" type="none"/>
          </a:ln>
        </p:spPr>
      </p:pic>
      <p:sp>
        <p:nvSpPr>
          <p:cNvPr id="510" name="Google Shape;510;p5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do AI developers address bias?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11" name="Google Shape;511;p5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12" name="Google Shape;512;p56"/>
          <p:cNvSpPr txBox="1"/>
          <p:nvPr>
            <p:ph idx="1" type="body"/>
          </p:nvPr>
        </p:nvSpPr>
        <p:spPr>
          <a:xfrm>
            <a:off x="311700" y="1145075"/>
            <a:ext cx="8520600" cy="16026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500"/>
              <a:t>One key technique is </a:t>
            </a:r>
            <a:r>
              <a:rPr b="1" lang="en" sz="1500"/>
              <a:t>Reinforcement Learning from Human Feedback (RLHF)</a:t>
            </a:r>
            <a:r>
              <a:rPr lang="en" sz="1500"/>
              <a:t>. Humans rate  the AI's responses, and the model is adjusted to produce fairer answers over time.</a:t>
            </a:r>
            <a:endParaRPr sz="1500"/>
          </a:p>
          <a:p>
            <a:pPr indent="0" lvl="0" marL="0" marR="0" rtl="0" algn="l">
              <a:lnSpc>
                <a:spcPct val="150000"/>
              </a:lnSpc>
              <a:spcBef>
                <a:spcPts val="1600"/>
              </a:spcBef>
              <a:spcAft>
                <a:spcPts val="0"/>
              </a:spcAft>
              <a:buNone/>
            </a:pPr>
            <a:r>
              <a:rPr lang="en" sz="1500"/>
              <a:t>Developers also use </a:t>
            </a:r>
            <a:r>
              <a:rPr b="1" lang="en" sz="1500"/>
              <a:t>system prompts</a:t>
            </a:r>
            <a:r>
              <a:rPr lang="en" sz="1500"/>
              <a:t>: hidden instructions that run before every conversation, telling the model to be balanced, safe, and avoid harmful responses.</a:t>
            </a:r>
            <a:endParaRPr sz="1500"/>
          </a:p>
          <a:p>
            <a:pPr indent="0" lvl="0" marL="0" rtl="0" algn="l">
              <a:lnSpc>
                <a:spcPct val="150000"/>
              </a:lnSpc>
              <a:spcBef>
                <a:spcPts val="0"/>
              </a:spcBef>
              <a:spcAft>
                <a:spcPts val="0"/>
              </a:spcAft>
              <a:buClr>
                <a:schemeClr val="dk1"/>
              </a:buClr>
              <a:buSzPts val="1100"/>
              <a:buFont typeface="Arial"/>
              <a:buNone/>
            </a:pPr>
            <a:r>
              <a:t/>
            </a:r>
            <a:endParaRPr sz="1500"/>
          </a:p>
          <a:p>
            <a:pPr indent="0" lvl="0" marL="0" rtl="0" algn="l">
              <a:lnSpc>
                <a:spcPct val="150000"/>
              </a:lnSpc>
              <a:spcBef>
                <a:spcPts val="1600"/>
              </a:spcBef>
              <a:spcAft>
                <a:spcPts val="0"/>
              </a:spcAft>
              <a:buClr>
                <a:schemeClr val="dk1"/>
              </a:buClr>
              <a:buSzPts val="1100"/>
              <a:buFont typeface="Arial"/>
              <a:buNone/>
            </a:pPr>
            <a:r>
              <a:t/>
            </a:r>
            <a:endParaRPr sz="1600"/>
          </a:p>
          <a:p>
            <a:pPr indent="0" lvl="0" marL="0" marR="0" rtl="0" algn="l">
              <a:lnSpc>
                <a:spcPct val="150000"/>
              </a:lnSpc>
              <a:spcBef>
                <a:spcPts val="1600"/>
              </a:spcBef>
              <a:spcAft>
                <a:spcPts val="1600"/>
              </a:spcAft>
              <a:buNone/>
            </a:pPr>
            <a:r>
              <a:t/>
            </a:r>
            <a:endParaRPr sz="1600"/>
          </a:p>
        </p:txBody>
      </p:sp>
      <p:sp>
        <p:nvSpPr>
          <p:cNvPr id="513" name="Google Shape;513;p5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14" name="Google Shape;514;p56"/>
          <p:cNvSpPr txBox="1"/>
          <p:nvPr/>
        </p:nvSpPr>
        <p:spPr>
          <a:xfrm>
            <a:off x="311700" y="2875025"/>
            <a:ext cx="4922100" cy="1976700"/>
          </a:xfrm>
          <a:prstGeom prst="rect">
            <a:avLst/>
          </a:prstGeom>
          <a:solidFill>
            <a:schemeClr val="dk2"/>
          </a:solidFill>
          <a:ln>
            <a:noFill/>
          </a:ln>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
                <a:solidFill>
                  <a:schemeClr val="lt1"/>
                </a:solidFill>
                <a:latin typeface="Inter"/>
                <a:ea typeface="Inter"/>
                <a:cs typeface="Inter"/>
                <a:sym typeface="Inter"/>
              </a:rPr>
              <a:t>Think of it like house rules the AI must follow before it even reads your message. You never see them, but they're always there.</a:t>
            </a:r>
            <a:endParaRPr>
              <a:solidFill>
                <a:schemeClr val="lt1"/>
              </a:solidFill>
              <a:latin typeface="Inter"/>
              <a:ea typeface="Inter"/>
              <a:cs typeface="Inter"/>
              <a:sym typeface="Inter"/>
            </a:endParaRPr>
          </a:p>
          <a:p>
            <a:pPr indent="0" lvl="0" marL="0" rtl="0" algn="l">
              <a:lnSpc>
                <a:spcPct val="150000"/>
              </a:lnSpc>
              <a:spcBef>
                <a:spcPts val="1600"/>
              </a:spcBef>
              <a:spcAft>
                <a:spcPts val="1600"/>
              </a:spcAft>
              <a:buClr>
                <a:schemeClr val="dk1"/>
              </a:buClr>
              <a:buSzPts val="1100"/>
              <a:buFont typeface="Arial"/>
              <a:buNone/>
            </a:pPr>
            <a:r>
              <a:rPr lang="en">
                <a:solidFill>
                  <a:schemeClr val="lt1"/>
                </a:solidFill>
                <a:latin typeface="Inter"/>
                <a:ea typeface="Inter"/>
                <a:cs typeface="Inter"/>
                <a:sym typeface="Inter"/>
              </a:rPr>
              <a:t>Even so, bias can't be fully eliminated, which is why thinking critically about AI responses matters.</a:t>
            </a:r>
            <a:endParaRPr>
              <a:solidFill>
                <a:schemeClr val="lt1"/>
              </a:solidFill>
              <a:latin typeface="Inter"/>
              <a:ea typeface="Inter"/>
              <a:cs typeface="Inter"/>
              <a:sym typeface="Inter"/>
            </a:endParaRPr>
          </a:p>
        </p:txBody>
      </p:sp>
      <p:sp>
        <p:nvSpPr>
          <p:cNvPr id="515" name="Google Shape;515;p56"/>
          <p:cNvSpPr txBox="1"/>
          <p:nvPr/>
        </p:nvSpPr>
        <p:spPr>
          <a:xfrm>
            <a:off x="5342725" y="4800951"/>
            <a:ext cx="3151200" cy="283800"/>
          </a:xfrm>
          <a:prstGeom prst="rect">
            <a:avLst/>
          </a:prstGeom>
          <a:solidFill>
            <a:schemeClr val="dk2"/>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000">
                <a:solidFill>
                  <a:schemeClr val="lt1"/>
                </a:solidFill>
                <a:latin typeface="Roboto"/>
                <a:ea typeface="Roboto"/>
                <a:cs typeface="Roboto"/>
                <a:sym typeface="Roboto"/>
              </a:rPr>
              <a:t>House Rules Sign  by</a:t>
            </a:r>
            <a:r>
              <a:rPr lang="en" sz="1000" u="sng">
                <a:solidFill>
                  <a:schemeClr val="lt1"/>
                </a:solidFill>
                <a:latin typeface="Roboto"/>
                <a:ea typeface="Roboto"/>
                <a:cs typeface="Roboto"/>
                <a:sym typeface="Roboto"/>
                <a:hlinkClick r:id="rId4">
                  <a:extLst>
                    <a:ext uri="{A12FA001-AC4F-418D-AE19-62706E023703}">
                      <ahyp:hlinkClr val="tx"/>
                    </a:ext>
                  </a:extLst>
                </a:hlinkClick>
              </a:rPr>
              <a:t> Marco Verch</a:t>
            </a:r>
            <a:r>
              <a:rPr lang="en" sz="1000">
                <a:solidFill>
                  <a:schemeClr val="lt1"/>
                </a:solidFill>
                <a:latin typeface="Roboto"/>
                <a:ea typeface="Roboto"/>
                <a:cs typeface="Roboto"/>
                <a:sym typeface="Roboto"/>
              </a:rPr>
              <a:t> CC 2.0</a:t>
            </a:r>
            <a:endParaRPr sz="1000">
              <a:solidFill>
                <a:schemeClr val="lt1"/>
              </a:solidFill>
              <a:latin typeface="Roboto"/>
              <a:ea typeface="Roboto"/>
              <a:cs typeface="Roboto"/>
              <a:sym typeface="Robo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9" name="Shape 519"/>
        <p:cNvGrpSpPr/>
        <p:nvPr/>
      </p:nvGrpSpPr>
      <p:grpSpPr>
        <a:xfrm>
          <a:off x="0" y="0"/>
          <a:ext cx="0" cy="0"/>
          <a:chOff x="0" y="0"/>
          <a:chExt cx="0" cy="0"/>
        </a:xfrm>
      </p:grpSpPr>
      <p:sp>
        <p:nvSpPr>
          <p:cNvPr id="520" name="Google Shape;520;p5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“Leaked” system prompts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21" name="Google Shape;521;p5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22" name="Google Shape;522;p57"/>
          <p:cNvSpPr txBox="1"/>
          <p:nvPr>
            <p:ph idx="1" type="body"/>
          </p:nvPr>
        </p:nvSpPr>
        <p:spPr>
          <a:xfrm>
            <a:off x="311700" y="1145075"/>
            <a:ext cx="8520600" cy="1015200"/>
          </a:xfrm>
          <a:prstGeom prst="rect">
            <a:avLst/>
          </a:prstGeom>
        </p:spPr>
        <p:txBody>
          <a:bodyPr anchorCtr="0" anchor="t" bIns="91425" lIns="91425" spcFirstLastPara="1" rIns="91425" wrap="square" tIns="91425">
            <a:noAutofit/>
          </a:bodyPr>
          <a:lstStyle/>
          <a:p>
            <a:pPr indent="0" lvl="0" marL="0" rtl="0" algn="l">
              <a:lnSpc>
                <a:spcPct val="150000"/>
              </a:lnSpc>
              <a:spcBef>
                <a:spcPts val="1000"/>
              </a:spcBef>
              <a:spcAft>
                <a:spcPts val="0"/>
              </a:spcAft>
              <a:buClr>
                <a:schemeClr val="dk1"/>
              </a:buClr>
              <a:buSzPts val="1100"/>
              <a:buFont typeface="Arial"/>
              <a:buNone/>
            </a:pPr>
            <a:r>
              <a:rPr lang="en" sz="1500"/>
              <a:t>AI companies keep system prompts secret but here are some past examples of “leaked” system prompts that people have discovered:</a:t>
            </a:r>
            <a:endParaRPr sz="1500"/>
          </a:p>
          <a:p>
            <a:pPr indent="0" lvl="0" marL="0" rtl="0" algn="l">
              <a:lnSpc>
                <a:spcPct val="150000"/>
              </a:lnSpc>
              <a:spcBef>
                <a:spcPts val="1600"/>
              </a:spcBef>
              <a:spcAft>
                <a:spcPts val="0"/>
              </a:spcAft>
              <a:buNone/>
            </a:pPr>
            <a:r>
              <a:t/>
            </a:r>
            <a:endParaRPr sz="1500"/>
          </a:p>
          <a:p>
            <a:pPr indent="457200" lvl="0" marL="0" rtl="0" algn="l">
              <a:lnSpc>
                <a:spcPct val="150000"/>
              </a:lnSpc>
              <a:spcBef>
                <a:spcPts val="1600"/>
              </a:spcBef>
              <a:spcAft>
                <a:spcPts val="0"/>
              </a:spcAft>
              <a:buClr>
                <a:schemeClr val="dk1"/>
              </a:buClr>
              <a:buSzPts val="1100"/>
              <a:buFont typeface="Arial"/>
              <a:buNone/>
            </a:pPr>
            <a:r>
              <a:t/>
            </a:r>
            <a:endParaRPr b="1" sz="1600">
              <a:latin typeface="Courier New"/>
              <a:ea typeface="Courier New"/>
              <a:cs typeface="Courier New"/>
              <a:sym typeface="Courier New"/>
            </a:endParaRPr>
          </a:p>
          <a:p>
            <a:pPr indent="0" lvl="0" marL="0" marR="0" rtl="0" algn="l">
              <a:lnSpc>
                <a:spcPct val="150000"/>
              </a:lnSpc>
              <a:spcBef>
                <a:spcPts val="1600"/>
              </a:spcBef>
              <a:spcAft>
                <a:spcPts val="0"/>
              </a:spcAft>
              <a:buNone/>
            </a:pPr>
            <a:r>
              <a:t/>
            </a:r>
            <a:endParaRPr sz="1600">
              <a:latin typeface="Calibri"/>
              <a:ea typeface="Calibri"/>
              <a:cs typeface="Calibri"/>
              <a:sym typeface="Calibri"/>
            </a:endParaRPr>
          </a:p>
          <a:p>
            <a:pPr indent="0" lvl="0" marL="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523" name="Google Shape;523;p5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524" name="Google Shape;524;p57"/>
          <p:cNvSpPr txBox="1"/>
          <p:nvPr/>
        </p:nvSpPr>
        <p:spPr>
          <a:xfrm>
            <a:off x="414675" y="2287625"/>
            <a:ext cx="8320200" cy="2557800"/>
          </a:xfrm>
          <a:prstGeom prst="rect">
            <a:avLst/>
          </a:prstGeom>
          <a:solidFill>
            <a:srgbClr val="F1F1F1"/>
          </a:solidFill>
          <a:ln cap="flat" cmpd="sng" w="9525">
            <a:solidFill>
              <a:srgbClr val="9E9E9E"/>
            </a:solidFill>
            <a:prstDash val="solid"/>
            <a:round/>
            <a:headEnd len="sm" w="sm" type="none"/>
            <a:tailEnd len="sm" w="sm" type="none"/>
          </a:ln>
        </p:spPr>
        <p:txBody>
          <a:bodyPr anchorCtr="0" anchor="t" bIns="91425" lIns="91425" spcFirstLastPara="1" rIns="91425" wrap="square" tIns="91425">
            <a:spAutoFit/>
          </a:bodyPr>
          <a:lstStyle/>
          <a:p>
            <a:pPr indent="457200" lvl="0" marL="0" rtl="0" algn="l">
              <a:lnSpc>
                <a:spcPct val="150000"/>
              </a:lnSpc>
              <a:spcBef>
                <a:spcPts val="1000"/>
              </a:spcBef>
              <a:spcAft>
                <a:spcPts val="0"/>
              </a:spcAft>
              <a:buNone/>
            </a:pPr>
            <a:r>
              <a:rPr b="1" lang="en" sz="1500">
                <a:solidFill>
                  <a:schemeClr val="dk2"/>
                </a:solidFill>
                <a:latin typeface="Courier New"/>
                <a:ea typeface="Courier New"/>
                <a:cs typeface="Courier New"/>
                <a:sym typeface="Courier New"/>
              </a:rPr>
              <a:t>Claude should be wary of producing humor or creative content that is based on stereotypes, including of stereotypes of majority groups</a:t>
            </a:r>
            <a:endParaRPr b="1" sz="1500">
              <a:solidFill>
                <a:schemeClr val="dk2"/>
              </a:solidFill>
              <a:latin typeface="Courier New"/>
              <a:ea typeface="Courier New"/>
              <a:cs typeface="Courier New"/>
              <a:sym typeface="Courier New"/>
            </a:endParaRPr>
          </a:p>
          <a:p>
            <a:pPr indent="457200" lvl="0" marL="0" rtl="0" algn="l">
              <a:lnSpc>
                <a:spcPct val="150000"/>
              </a:lnSpc>
              <a:spcBef>
                <a:spcPts val="1600"/>
              </a:spcBef>
              <a:spcAft>
                <a:spcPts val="0"/>
              </a:spcAft>
              <a:buNone/>
            </a:pPr>
            <a:r>
              <a:rPr b="1" lang="en" sz="1500">
                <a:solidFill>
                  <a:schemeClr val="dk2"/>
                </a:solidFill>
                <a:latin typeface="Courier New"/>
                <a:ea typeface="Courier New"/>
                <a:cs typeface="Courier New"/>
                <a:sym typeface="Courier New"/>
              </a:rPr>
              <a:t>If Claude suspects it may be talking with a minor, it always keeps its conversation friendly, age-appropriate, and avoids any content that would be inappropriate for young people.</a:t>
            </a:r>
            <a:endParaRPr b="1" sz="1500">
              <a:solidFill>
                <a:schemeClr val="dk2"/>
              </a:solidFill>
              <a:latin typeface="Courier New"/>
              <a:ea typeface="Courier New"/>
              <a:cs typeface="Courier New"/>
              <a:sym typeface="Courier New"/>
            </a:endParaRPr>
          </a:p>
          <a:p>
            <a:pPr indent="0" lvl="0" marL="0" rtl="0" algn="l">
              <a:lnSpc>
                <a:spcPct val="150000"/>
              </a:lnSpc>
              <a:spcBef>
                <a:spcPts val="1600"/>
              </a:spcBef>
              <a:spcAft>
                <a:spcPts val="1600"/>
              </a:spcAft>
              <a:buNone/>
            </a:pPr>
            <a:r>
              <a:rPr lang="en" sz="1500">
                <a:solidFill>
                  <a:schemeClr val="dk2"/>
                </a:solidFill>
                <a:latin typeface="Roboto"/>
                <a:ea typeface="Roboto"/>
                <a:cs typeface="Roboto"/>
                <a:sym typeface="Roboto"/>
              </a:rPr>
              <a:t>Source: </a:t>
            </a:r>
            <a:r>
              <a:rPr lang="en" sz="1500" u="sng">
                <a:solidFill>
                  <a:schemeClr val="accent5"/>
                </a:solidFill>
                <a:latin typeface="Roboto"/>
                <a:ea typeface="Roboto"/>
                <a:cs typeface="Roboto"/>
                <a:sym typeface="Roboto"/>
                <a:hlinkClick r:id="rId3">
                  <a:extLst>
                    <a:ext uri="{A12FA001-AC4F-418D-AE19-62706E023703}">
                      <ahyp:hlinkClr val="tx"/>
                    </a:ext>
                  </a:extLst>
                </a:hlinkClick>
              </a:rPr>
              <a:t>leaked system prompts - jujumilk3 (GitHub)</a:t>
            </a:r>
            <a:r>
              <a:rPr lang="en" sz="1500">
                <a:solidFill>
                  <a:schemeClr val="dk2"/>
                </a:solidFill>
                <a:latin typeface="Roboto"/>
                <a:ea typeface="Roboto"/>
                <a:cs typeface="Roboto"/>
                <a:sym typeface="Roboto"/>
              </a:rPr>
              <a:t>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p5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Training data: baked in before you arrive</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30" name="Google Shape;530;p5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31" name="Google Shape;531;p58"/>
          <p:cNvSpPr txBox="1"/>
          <p:nvPr>
            <p:ph idx="1" type="body"/>
          </p:nvPr>
        </p:nvSpPr>
        <p:spPr>
          <a:xfrm>
            <a:off x="311700" y="1152475"/>
            <a:ext cx="6279600" cy="3625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Just like our cats and dogs model, the models we use through chatbots like Lumen are trained on data – except we're talking hundreds of gigabytes of text and not 30 pictures of cats and dogs.</a:t>
            </a:r>
            <a:endParaRPr sz="1600"/>
          </a:p>
          <a:p>
            <a:pPr indent="0" lvl="0" marL="0" marR="0" rtl="0" algn="l">
              <a:lnSpc>
                <a:spcPct val="150000"/>
              </a:lnSpc>
              <a:spcBef>
                <a:spcPts val="1600"/>
              </a:spcBef>
              <a:spcAft>
                <a:spcPts val="0"/>
              </a:spcAft>
              <a:buNone/>
            </a:pPr>
            <a:r>
              <a:rPr lang="en" sz="1600"/>
              <a:t>Training is a massive, expensive process taking months and millions of dollars. It's not running quietly in the background while you chat. </a:t>
            </a:r>
            <a:endParaRPr sz="1600"/>
          </a:p>
          <a:p>
            <a:pPr indent="0" lvl="0" marL="0" marR="0" rtl="0" algn="l">
              <a:lnSpc>
                <a:spcPct val="150000"/>
              </a:lnSpc>
              <a:spcBef>
                <a:spcPts val="1600"/>
              </a:spcBef>
              <a:spcAft>
                <a:spcPts val="0"/>
              </a:spcAft>
              <a:buNone/>
            </a:pPr>
            <a:r>
              <a:rPr b="1" lang="en" sz="1600"/>
              <a:t>This is what the "P" in GPT means: Pre-trained.</a:t>
            </a:r>
            <a:r>
              <a:rPr lang="en" sz="1600"/>
              <a:t> The knowledge is baked in before you arrive, and your conversations don't change or update it.</a:t>
            </a:r>
            <a:endParaRPr sz="1300">
              <a:solidFill>
                <a:schemeClr val="dk1"/>
              </a:solidFill>
              <a:latin typeface="Arial"/>
              <a:ea typeface="Arial"/>
              <a:cs typeface="Arial"/>
              <a:sym typeface="Arial"/>
            </a:endParaRPr>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532" name="Google Shape;532;p5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33" name="Google Shape;533;p58" title="luke-chesser-D8QbsYyiFmw-unsplash.jpg"/>
          <p:cNvPicPr preferRelativeResize="0"/>
          <p:nvPr/>
        </p:nvPicPr>
        <p:blipFill>
          <a:blip r:embed="rId3">
            <a:alphaModFix/>
          </a:blip>
          <a:stretch>
            <a:fillRect/>
          </a:stretch>
        </p:blipFill>
        <p:spPr>
          <a:xfrm>
            <a:off x="6541975" y="3016900"/>
            <a:ext cx="2456448" cy="1501699"/>
          </a:xfrm>
          <a:prstGeom prst="rect">
            <a:avLst/>
          </a:prstGeom>
          <a:noFill/>
          <a:ln cap="flat" cmpd="sng" w="9525">
            <a:solidFill>
              <a:schemeClr val="accent2"/>
            </a:solidFill>
            <a:prstDash val="solid"/>
            <a:round/>
            <a:headEnd len="sm" w="sm" type="none"/>
            <a:tailEnd len="sm" w="sm" type="none"/>
          </a:ln>
        </p:spPr>
      </p:pic>
      <p:pic>
        <p:nvPicPr>
          <p:cNvPr id="534" name="Google Shape;534;p58" title="thorium-CfhVOs87bmk-unsplash.jpg"/>
          <p:cNvPicPr preferRelativeResize="0"/>
          <p:nvPr/>
        </p:nvPicPr>
        <p:blipFill>
          <a:blip r:embed="rId4">
            <a:alphaModFix/>
          </a:blip>
          <a:stretch>
            <a:fillRect/>
          </a:stretch>
        </p:blipFill>
        <p:spPr>
          <a:xfrm>
            <a:off x="6599050" y="1152475"/>
            <a:ext cx="2342298" cy="1561150"/>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5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Personalisation vs Training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40" name="Google Shape;540;p5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41" name="Google Shape;541;p59"/>
          <p:cNvSpPr txBox="1"/>
          <p:nvPr>
            <p:ph idx="1" type="body"/>
          </p:nvPr>
        </p:nvSpPr>
        <p:spPr>
          <a:xfrm>
            <a:off x="311700" y="1152475"/>
            <a:ext cx="5125200" cy="362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600"/>
              <a:t>So if training is fixed, how does a chatbot feel like it "knows" you? That's </a:t>
            </a:r>
            <a:r>
              <a:rPr b="1" lang="en" sz="1600"/>
              <a:t>personalisation </a:t>
            </a:r>
            <a:r>
              <a:rPr lang="en" sz="1600"/>
              <a:t>and it's completely separate.</a:t>
            </a:r>
            <a:endParaRPr sz="1600"/>
          </a:p>
          <a:p>
            <a:pPr indent="0" lvl="0" marL="0" rtl="0" algn="l">
              <a:spcBef>
                <a:spcPts val="1600"/>
              </a:spcBef>
              <a:spcAft>
                <a:spcPts val="0"/>
              </a:spcAft>
              <a:buClr>
                <a:schemeClr val="dk1"/>
              </a:buClr>
              <a:buSzPts val="1100"/>
              <a:buFont typeface="Arial"/>
              <a:buNone/>
            </a:pPr>
            <a:r>
              <a:rPr lang="en" sz="1600"/>
              <a:t>When you share your name, interests, or reading level, the chatbot uses that to shape its replies in the moment.</a:t>
            </a:r>
            <a:endParaRPr sz="1600"/>
          </a:p>
          <a:p>
            <a:pPr indent="0" lvl="0" marL="0" rtl="0" algn="l">
              <a:spcBef>
                <a:spcPts val="1600"/>
              </a:spcBef>
              <a:spcAft>
                <a:spcPts val="0"/>
              </a:spcAft>
              <a:buClr>
                <a:schemeClr val="dk1"/>
              </a:buClr>
              <a:buSzPts val="1100"/>
              <a:buFont typeface="Arial"/>
              <a:buNone/>
            </a:pPr>
            <a:r>
              <a:rPr lang="en" sz="1600"/>
              <a:t>Some apps remember you across sessions (like ChatGPT's memory feature), but this isn't the AI "learning" in any deep sense, think of it like a teacher reading your student file before class. It helps them tailor their approach, but it doesn't change what they know.</a:t>
            </a:r>
            <a:endParaRPr sz="1600"/>
          </a:p>
          <a:p>
            <a:pPr indent="0" lvl="0" marL="0" rtl="0" algn="l">
              <a:spcBef>
                <a:spcPts val="1600"/>
              </a:spcBef>
              <a:spcAft>
                <a:spcPts val="1600"/>
              </a:spcAft>
              <a:buNone/>
            </a:pPr>
            <a:r>
              <a:t/>
            </a:r>
            <a:endParaRPr sz="1600"/>
          </a:p>
        </p:txBody>
      </p:sp>
      <p:sp>
        <p:nvSpPr>
          <p:cNvPr id="542" name="Google Shape;542;p5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43" name="Google Shape;543;p59"/>
          <p:cNvPicPr preferRelativeResize="0"/>
          <p:nvPr/>
        </p:nvPicPr>
        <p:blipFill>
          <a:blip r:embed="rId3">
            <a:alphaModFix/>
          </a:blip>
          <a:stretch>
            <a:fillRect/>
          </a:stretch>
        </p:blipFill>
        <p:spPr>
          <a:xfrm>
            <a:off x="5707650" y="888900"/>
            <a:ext cx="3041299" cy="2768750"/>
          </a:xfrm>
          <a:prstGeom prst="rect">
            <a:avLst/>
          </a:prstGeom>
          <a:noFill/>
          <a:ln>
            <a:noFill/>
          </a:ln>
        </p:spPr>
      </p:pic>
      <p:sp>
        <p:nvSpPr>
          <p:cNvPr id="544" name="Google Shape;544;p59"/>
          <p:cNvSpPr txBox="1"/>
          <p:nvPr/>
        </p:nvSpPr>
        <p:spPr>
          <a:xfrm>
            <a:off x="5707600" y="3657650"/>
            <a:ext cx="3041400" cy="921300"/>
          </a:xfrm>
          <a:prstGeom prst="rect">
            <a:avLst/>
          </a:prstGeom>
          <a:solidFill>
            <a:schemeClr val="dk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lt1"/>
                </a:solidFill>
                <a:latin typeface="Inter"/>
                <a:ea typeface="Inter"/>
                <a:cs typeface="Inter"/>
                <a:sym typeface="Inter"/>
              </a:rPr>
              <a:t>A response from Lumen that explains algebra using a student’s interest (soccer) that a student talked about earlier in the chat.</a:t>
            </a:r>
            <a:endParaRPr sz="1200">
              <a:solidFill>
                <a:schemeClr val="lt1"/>
              </a:solidFill>
              <a:latin typeface="Inter"/>
              <a:ea typeface="Inter"/>
              <a:cs typeface="Inter"/>
              <a:sym typeface="Inte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6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 what does the chatbot know about you?</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50" name="Google Shape;550;p6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51" name="Google Shape;551;p60"/>
          <p:cNvSpPr txBox="1"/>
          <p:nvPr>
            <p:ph idx="1" type="body"/>
          </p:nvPr>
        </p:nvSpPr>
        <p:spPr>
          <a:xfrm>
            <a:off x="311700" y="1090800"/>
            <a:ext cx="4450800" cy="3625500"/>
          </a:xfrm>
          <a:prstGeom prst="rect">
            <a:avLst/>
          </a:prstGeom>
        </p:spPr>
        <p:txBody>
          <a:bodyPr anchorCtr="0" anchor="t" bIns="91425" lIns="91425" spcFirstLastPara="1" rIns="91425" wrap="square" tIns="91425">
            <a:noAutofit/>
          </a:bodyPr>
          <a:lstStyle/>
          <a:p>
            <a:pPr indent="-317500" lvl="0" marL="457200" marR="0" rtl="0" algn="l">
              <a:lnSpc>
                <a:spcPct val="150000"/>
              </a:lnSpc>
              <a:spcBef>
                <a:spcPts val="0"/>
              </a:spcBef>
              <a:spcAft>
                <a:spcPts val="0"/>
              </a:spcAft>
              <a:buSzPts val="1400"/>
              <a:buChar char="●"/>
            </a:pPr>
            <a:r>
              <a:rPr lang="en" sz="1400"/>
              <a:t>Chatbots can pick up two types of information to personalise your experience: your metadata and your past messages.</a:t>
            </a:r>
            <a:endParaRPr sz="1400"/>
          </a:p>
          <a:p>
            <a:pPr indent="-317500" lvl="0" marL="457200" marR="0" rtl="0" algn="l">
              <a:lnSpc>
                <a:spcPct val="150000"/>
              </a:lnSpc>
              <a:spcBef>
                <a:spcPts val="0"/>
              </a:spcBef>
              <a:spcAft>
                <a:spcPts val="0"/>
              </a:spcAft>
              <a:buSzPts val="1400"/>
              <a:buChar char="●"/>
            </a:pPr>
            <a:r>
              <a:rPr b="1" lang="en" sz="1400"/>
              <a:t>Metadata </a:t>
            </a:r>
            <a:r>
              <a:rPr lang="en" sz="1400"/>
              <a:t>is background detail the app can detect, like your approximate location from your IP address (city or country).</a:t>
            </a:r>
            <a:endParaRPr sz="1400"/>
          </a:p>
          <a:p>
            <a:pPr indent="-317500" lvl="0" marL="457200" marR="0" rtl="0" algn="l">
              <a:lnSpc>
                <a:spcPct val="150000"/>
              </a:lnSpc>
              <a:spcBef>
                <a:spcPts val="0"/>
              </a:spcBef>
              <a:spcAft>
                <a:spcPts val="0"/>
              </a:spcAft>
              <a:buSzPts val="1400"/>
              <a:buChar char="●"/>
            </a:pPr>
            <a:r>
              <a:rPr b="1" lang="en" sz="1400"/>
              <a:t>Past messages</a:t>
            </a:r>
            <a:r>
              <a:rPr lang="en" sz="1400"/>
              <a:t> are more direct. If you've been asking about soccer, the chatbot might weave in soccer examples without you asking.</a:t>
            </a:r>
            <a:endParaRPr sz="1400"/>
          </a:p>
          <a:p>
            <a:pPr indent="-317500" lvl="0" marL="457200" marR="0" rtl="0" algn="l">
              <a:lnSpc>
                <a:spcPct val="150000"/>
              </a:lnSpc>
              <a:spcBef>
                <a:spcPts val="0"/>
              </a:spcBef>
              <a:spcAft>
                <a:spcPts val="0"/>
              </a:spcAft>
              <a:buSzPts val="1400"/>
              <a:buChar char="●"/>
            </a:pPr>
            <a:r>
              <a:rPr lang="en" sz="1400"/>
              <a:t>Worth knowing: Lumen doesn't remember you between separate conversations, but it does remember context within the same session.</a:t>
            </a:r>
            <a:endParaRPr sz="1400"/>
          </a:p>
          <a:p>
            <a:pPr indent="0" lvl="0" marL="0" marR="0" rtl="0" algn="l">
              <a:lnSpc>
                <a:spcPct val="150000"/>
              </a:lnSpc>
              <a:spcBef>
                <a:spcPts val="1600"/>
              </a:spcBef>
              <a:spcAft>
                <a:spcPts val="1600"/>
              </a:spcAft>
              <a:buNone/>
            </a:pPr>
            <a:r>
              <a:t/>
            </a:r>
            <a:endParaRPr sz="1400"/>
          </a:p>
        </p:txBody>
      </p:sp>
      <p:sp>
        <p:nvSpPr>
          <p:cNvPr id="552" name="Google Shape;552;p6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53" name="Google Shape;553;p60"/>
          <p:cNvPicPr preferRelativeResize="0"/>
          <p:nvPr/>
        </p:nvPicPr>
        <p:blipFill>
          <a:blip r:embed="rId3">
            <a:alphaModFix/>
          </a:blip>
          <a:stretch>
            <a:fillRect/>
          </a:stretch>
        </p:blipFill>
        <p:spPr>
          <a:xfrm>
            <a:off x="5394968" y="1240952"/>
            <a:ext cx="3437333" cy="1739788"/>
          </a:xfrm>
          <a:prstGeom prst="rect">
            <a:avLst/>
          </a:prstGeom>
          <a:noFill/>
          <a:ln cap="flat" cmpd="sng" w="9525">
            <a:solidFill>
              <a:schemeClr val="accent5"/>
            </a:solidFill>
            <a:prstDash val="solid"/>
            <a:round/>
            <a:headEnd len="sm" w="sm" type="none"/>
            <a:tailEnd len="sm" w="sm" type="none"/>
          </a:ln>
        </p:spPr>
      </p:pic>
      <p:pic>
        <p:nvPicPr>
          <p:cNvPr id="554" name="Google Shape;554;p60"/>
          <p:cNvPicPr preferRelativeResize="0"/>
          <p:nvPr/>
        </p:nvPicPr>
        <p:blipFill>
          <a:blip r:embed="rId4">
            <a:alphaModFix/>
          </a:blip>
          <a:stretch>
            <a:fillRect/>
          </a:stretch>
        </p:blipFill>
        <p:spPr>
          <a:xfrm>
            <a:off x="5552154" y="3324100"/>
            <a:ext cx="2979821" cy="1739775"/>
          </a:xfrm>
          <a:prstGeom prst="rect">
            <a:avLst/>
          </a:prstGeom>
          <a:noFill/>
          <a:ln cap="flat" cmpd="sng" w="9525">
            <a:solidFill>
              <a:schemeClr val="accent5"/>
            </a:solidFill>
            <a:prstDash val="solid"/>
            <a:round/>
            <a:headEnd len="sm" w="sm" type="none"/>
            <a:tailEnd len="sm" w="sm" type="none"/>
          </a:ln>
        </p:spPr>
      </p:pic>
      <p:sp>
        <p:nvSpPr>
          <p:cNvPr id="555" name="Google Shape;555;p60"/>
          <p:cNvSpPr txBox="1"/>
          <p:nvPr>
            <p:ph idx="1" type="body"/>
          </p:nvPr>
        </p:nvSpPr>
        <p:spPr>
          <a:xfrm>
            <a:off x="5394975" y="958425"/>
            <a:ext cx="3533100" cy="393600"/>
          </a:xfrm>
          <a:prstGeom prst="rect">
            <a:avLst/>
          </a:prstGeom>
          <a:solidFill>
            <a:schemeClr val="dk2"/>
          </a:solidFill>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200">
                <a:solidFill>
                  <a:schemeClr val="lt1"/>
                </a:solidFill>
                <a:latin typeface="Inter Light"/>
                <a:ea typeface="Inter Light"/>
                <a:cs typeface="Inter Light"/>
                <a:sym typeface="Inter Light"/>
              </a:rPr>
              <a:t>When using Lumen from Sydney, Australia</a:t>
            </a:r>
            <a:endParaRPr sz="1200">
              <a:solidFill>
                <a:schemeClr val="lt1"/>
              </a:solidFill>
              <a:latin typeface="Inter Light"/>
              <a:ea typeface="Inter Light"/>
              <a:cs typeface="Inter Light"/>
              <a:sym typeface="Inter Light"/>
            </a:endParaRPr>
          </a:p>
        </p:txBody>
      </p:sp>
      <p:sp>
        <p:nvSpPr>
          <p:cNvPr id="556" name="Google Shape;556;p60"/>
          <p:cNvSpPr txBox="1"/>
          <p:nvPr>
            <p:ph idx="1" type="body"/>
          </p:nvPr>
        </p:nvSpPr>
        <p:spPr>
          <a:xfrm>
            <a:off x="5394939" y="2980750"/>
            <a:ext cx="3437400" cy="393600"/>
          </a:xfrm>
          <a:prstGeom prst="rect">
            <a:avLst/>
          </a:prstGeom>
          <a:solidFill>
            <a:schemeClr val="dk2"/>
          </a:solidFill>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200">
                <a:solidFill>
                  <a:schemeClr val="lt1"/>
                </a:solidFill>
                <a:latin typeface="Inter Light"/>
                <a:ea typeface="Inter Light"/>
                <a:cs typeface="Inter Light"/>
                <a:sym typeface="Inter Light"/>
              </a:rPr>
              <a:t>When using Lumen from London, England:</a:t>
            </a:r>
            <a:endParaRPr sz="1200">
              <a:solidFill>
                <a:schemeClr val="lt1"/>
              </a:solidFill>
              <a:latin typeface="Inter Light"/>
              <a:ea typeface="Inter Light"/>
              <a:cs typeface="Inter Light"/>
              <a:sym typeface="Inter Light"/>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0" name="Shape 560"/>
        <p:cNvGrpSpPr/>
        <p:nvPr/>
      </p:nvGrpSpPr>
      <p:grpSpPr>
        <a:xfrm>
          <a:off x="0" y="0"/>
          <a:ext cx="0" cy="0"/>
          <a:chOff x="0" y="0"/>
          <a:chExt cx="0" cy="0"/>
        </a:xfrm>
      </p:grpSpPr>
      <p:sp>
        <p:nvSpPr>
          <p:cNvPr id="561" name="Google Shape;561;p6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Is personalisation a good thing?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62" name="Google Shape;562;p6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63" name="Google Shape;563;p61"/>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600"/>
              <a:t>Personalisation can work in your favour. More relevant answers, examples that make sense to you, responses that match your level.</a:t>
            </a:r>
            <a:endParaRPr sz="1600"/>
          </a:p>
          <a:p>
            <a:pPr indent="0" lvl="0" marL="0" rtl="0" algn="l">
              <a:lnSpc>
                <a:spcPct val="150000"/>
              </a:lnSpc>
              <a:spcBef>
                <a:spcPts val="1600"/>
              </a:spcBef>
              <a:spcAft>
                <a:spcPts val="0"/>
              </a:spcAft>
              <a:buClr>
                <a:schemeClr val="dk1"/>
              </a:buClr>
              <a:buSzPts val="1100"/>
              <a:buFont typeface="Arial"/>
              <a:buNone/>
            </a:pPr>
            <a:r>
              <a:rPr lang="en" sz="1600"/>
              <a:t>But if the chatbot has picked up incorrect details, it might confidently give you wrong information; e.g., mixing up details about you with someone else you've asked questions about.</a:t>
            </a:r>
            <a:endParaRPr sz="1600"/>
          </a:p>
          <a:p>
            <a:pPr indent="0" lvl="0" marL="0" rtl="0" algn="l">
              <a:lnSpc>
                <a:spcPct val="150000"/>
              </a:lnSpc>
              <a:spcBef>
                <a:spcPts val="1600"/>
              </a:spcBef>
              <a:spcAft>
                <a:spcPts val="0"/>
              </a:spcAft>
              <a:buClr>
                <a:schemeClr val="dk1"/>
              </a:buClr>
              <a:buSzPts val="1100"/>
              <a:buFont typeface="Arial"/>
              <a:buNone/>
            </a:pPr>
            <a:r>
              <a:rPr lang="en" sz="1600"/>
              <a:t>There's another risk too: if it's always tailoring to what you want to hear, it’s like only ever hearing one side of the story.</a:t>
            </a:r>
            <a:endParaRPr sz="1600"/>
          </a:p>
          <a:p>
            <a:pPr indent="0" lvl="0" marL="0" rtl="0" algn="l">
              <a:lnSpc>
                <a:spcPct val="150000"/>
              </a:lnSpc>
              <a:spcBef>
                <a:spcPts val="1600"/>
              </a:spcBef>
              <a:spcAft>
                <a:spcPts val="0"/>
              </a:spcAft>
              <a:buClr>
                <a:schemeClr val="dk1"/>
              </a:buClr>
              <a:buSzPts val="1100"/>
              <a:buFont typeface="Arial"/>
              <a:buNone/>
            </a:pPr>
            <a:r>
              <a:rPr lang="en" sz="1600"/>
              <a:t>Like any tool, knowing how it works helps you spot when personalisation is helping and when it might be leading you astray.</a:t>
            </a:r>
            <a:endParaRPr sz="1600"/>
          </a:p>
          <a:p>
            <a:pPr indent="0" lvl="0" marL="0" rtl="0" algn="l">
              <a:lnSpc>
                <a:spcPct val="150000"/>
              </a:lnSpc>
              <a:spcBef>
                <a:spcPts val="1600"/>
              </a:spcBef>
              <a:spcAft>
                <a:spcPts val="0"/>
              </a:spcAft>
              <a:buNone/>
            </a:pPr>
            <a:r>
              <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564" name="Google Shape;564;p6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Can AI be wrong?</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17" name="Google Shape;117;p1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18" name="Google Shape;118;p17"/>
          <p:cNvSpPr txBox="1"/>
          <p:nvPr>
            <p:ph idx="1" type="body"/>
          </p:nvPr>
        </p:nvSpPr>
        <p:spPr>
          <a:xfrm>
            <a:off x="311700" y="1152475"/>
            <a:ext cx="5423700" cy="36255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lang="en" sz="1600"/>
              <a:t>Have you noticed an AI (like Lumen) say something that is not true?</a:t>
            </a:r>
            <a:endParaRPr sz="1600"/>
          </a:p>
          <a:p>
            <a:pPr indent="-330200" lvl="0" marL="457200" marR="0" rtl="0" algn="l">
              <a:lnSpc>
                <a:spcPct val="150000"/>
              </a:lnSpc>
              <a:spcBef>
                <a:spcPts val="0"/>
              </a:spcBef>
              <a:spcAft>
                <a:spcPts val="0"/>
              </a:spcAft>
              <a:buSzPts val="1600"/>
              <a:buChar char="●"/>
            </a:pPr>
            <a:r>
              <a:rPr lang="en" sz="1600"/>
              <a:t>Sometimes </a:t>
            </a:r>
            <a:r>
              <a:rPr lang="en" sz="1600"/>
              <a:t>AIs will make up information and w</a:t>
            </a:r>
            <a:r>
              <a:rPr lang="en" sz="1600"/>
              <a:t>e call these </a:t>
            </a:r>
            <a:r>
              <a:rPr b="1" lang="en" sz="1600"/>
              <a:t>hallucinations</a:t>
            </a:r>
            <a:endParaRPr b="1" sz="1600"/>
          </a:p>
          <a:p>
            <a:pPr indent="-330200" lvl="0" marL="457200" marR="0" rtl="0" algn="l">
              <a:lnSpc>
                <a:spcPct val="150000"/>
              </a:lnSpc>
              <a:spcBef>
                <a:spcPts val="0"/>
              </a:spcBef>
              <a:spcAft>
                <a:spcPts val="0"/>
              </a:spcAft>
              <a:buSzPts val="1600"/>
              <a:buChar char="●"/>
            </a:pPr>
            <a:r>
              <a:rPr lang="en" sz="1600"/>
              <a:t>Other times the training data might be out of date or contain patterns that lead to biased answers</a:t>
            </a:r>
            <a:endParaRPr sz="1600"/>
          </a:p>
          <a:p>
            <a:pPr indent="-330200" lvl="0" marL="457200" marR="0" rtl="0" algn="l">
              <a:lnSpc>
                <a:spcPct val="150000"/>
              </a:lnSpc>
              <a:spcBef>
                <a:spcPts val="0"/>
              </a:spcBef>
              <a:spcAft>
                <a:spcPts val="0"/>
              </a:spcAft>
              <a:buSzPts val="1600"/>
              <a:buChar char="●"/>
            </a:pPr>
            <a:r>
              <a:rPr lang="en" sz="1600"/>
              <a:t>It’s important to understand AI does not ‘think’ like a human does and doesn’t always check when it is unsure</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r>
              <a:t/>
            </a:r>
            <a:endParaRPr sz="1600"/>
          </a:p>
        </p:txBody>
      </p:sp>
      <p:sp>
        <p:nvSpPr>
          <p:cNvPr id="119" name="Google Shape;119;p1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20" name="Google Shape;120;p17"/>
          <p:cNvPicPr preferRelativeResize="0"/>
          <p:nvPr/>
        </p:nvPicPr>
        <p:blipFill>
          <a:blip r:embed="rId3">
            <a:alphaModFix/>
          </a:blip>
          <a:stretch>
            <a:fillRect/>
          </a:stretch>
        </p:blipFill>
        <p:spPr>
          <a:xfrm>
            <a:off x="5994075" y="1347625"/>
            <a:ext cx="2741074" cy="2741074"/>
          </a:xfrm>
          <a:prstGeom prst="rect">
            <a:avLst/>
          </a:prstGeom>
          <a:noFill/>
          <a:ln cap="flat" cmpd="sng" w="9525">
            <a:solidFill>
              <a:schemeClr val="accent2"/>
            </a:solidFill>
            <a:prstDash val="solid"/>
            <a:round/>
            <a:headEnd len="sm" w="sm" type="none"/>
            <a:tailEnd len="sm" w="sm" type="none"/>
          </a:ln>
        </p:spPr>
      </p:pic>
      <p:sp>
        <p:nvSpPr>
          <p:cNvPr id="121" name="Google Shape;121;p17"/>
          <p:cNvSpPr txBox="1"/>
          <p:nvPr/>
        </p:nvSpPr>
        <p:spPr>
          <a:xfrm>
            <a:off x="5990013" y="4073250"/>
            <a:ext cx="2749200" cy="319500"/>
          </a:xfrm>
          <a:prstGeom prst="rect">
            <a:avLst/>
          </a:prstGeom>
          <a:solidFill>
            <a:schemeClr val="dk2"/>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Generated with Imagen 4.0 Generate</a:t>
            </a:r>
            <a:endParaRPr sz="1100">
              <a:solidFill>
                <a:schemeClr val="lt1"/>
              </a:solidFill>
              <a:latin typeface="Roboto"/>
              <a:ea typeface="Roboto"/>
              <a:cs typeface="Roboto"/>
              <a:sym typeface="Roboto"/>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6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700"/>
              <a:t>How personalisation can be used to trick or harm</a:t>
            </a:r>
            <a:endParaRPr sz="2700"/>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70" name="Google Shape;570;p6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71" name="Google Shape;571;p62"/>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b="1" lang="en" sz="1600"/>
              <a:t>Scammers </a:t>
            </a:r>
            <a:r>
              <a:rPr lang="en" sz="1600"/>
              <a:t>use AI personalisation techniques to generate fake but convincing emails, texts and messages (</a:t>
            </a:r>
            <a:r>
              <a:rPr b="1" lang="en" sz="1600"/>
              <a:t>scams</a:t>
            </a:r>
            <a:r>
              <a:rPr lang="en" sz="1600"/>
              <a:t>) targeted at you </a:t>
            </a:r>
            <a:endParaRPr sz="1600"/>
          </a:p>
          <a:p>
            <a:pPr indent="-330200" lvl="0" marL="457200" rtl="0" algn="l">
              <a:lnSpc>
                <a:spcPct val="150000"/>
              </a:lnSpc>
              <a:spcBef>
                <a:spcPts val="0"/>
              </a:spcBef>
              <a:spcAft>
                <a:spcPts val="0"/>
              </a:spcAft>
              <a:buSzPts val="1600"/>
              <a:buChar char="●"/>
            </a:pPr>
            <a:r>
              <a:rPr lang="en" sz="1600"/>
              <a:t>Scammers can use AI voice cloning to impersonate family members, teachers or officials asking for money or information </a:t>
            </a:r>
            <a:endParaRPr sz="1600"/>
          </a:p>
          <a:p>
            <a:pPr indent="-330200" lvl="0" marL="457200" rtl="0" algn="l">
              <a:lnSpc>
                <a:spcPct val="150000"/>
              </a:lnSpc>
              <a:spcBef>
                <a:spcPts val="0"/>
              </a:spcBef>
              <a:spcAft>
                <a:spcPts val="0"/>
              </a:spcAft>
              <a:buSzPts val="1600"/>
              <a:buChar char="●"/>
            </a:pPr>
            <a:r>
              <a:rPr lang="en" sz="1600"/>
              <a:t>Deepfake video calls can make a scammer look and sound like someone you know or trust </a:t>
            </a:r>
            <a:endParaRPr sz="1600"/>
          </a:p>
          <a:p>
            <a:pPr indent="-330200" lvl="0" marL="457200" rtl="0" algn="l">
              <a:lnSpc>
                <a:spcPct val="150000"/>
              </a:lnSpc>
              <a:spcBef>
                <a:spcPts val="0"/>
              </a:spcBef>
              <a:spcAft>
                <a:spcPts val="0"/>
              </a:spcAft>
              <a:buSzPts val="1600"/>
              <a:buChar char="●"/>
            </a:pPr>
            <a:r>
              <a:rPr lang="en" sz="1600"/>
              <a:t>Fake AI-generated profiles build trust before asking for money or information</a:t>
            </a:r>
            <a:endParaRPr sz="1600"/>
          </a:p>
          <a:p>
            <a:pPr indent="-330200" lvl="0" marL="457200" marR="0" rtl="0" algn="l">
              <a:lnSpc>
                <a:spcPct val="150000"/>
              </a:lnSpc>
              <a:spcBef>
                <a:spcPts val="0"/>
              </a:spcBef>
              <a:spcAft>
                <a:spcPts val="0"/>
              </a:spcAft>
              <a:buSzPts val="1600"/>
              <a:buChar char="●"/>
            </a:pPr>
            <a:r>
              <a:rPr lang="en" sz="1600"/>
              <a:t>AI can scrape your social media to learn details about you making scams feel uncannily personal and believable </a:t>
            </a:r>
            <a:endParaRPr sz="1600"/>
          </a:p>
        </p:txBody>
      </p:sp>
      <p:sp>
        <p:nvSpPr>
          <p:cNvPr id="572" name="Google Shape;572;p6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6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Scams in real life</a:t>
            </a:r>
            <a:endParaRPr/>
          </a:p>
        </p:txBody>
      </p:sp>
      <p:sp>
        <p:nvSpPr>
          <p:cNvPr id="578" name="Google Shape;578;p63"/>
          <p:cNvSpPr txBox="1"/>
          <p:nvPr>
            <p:ph idx="1" type="body"/>
          </p:nvPr>
        </p:nvSpPr>
        <p:spPr>
          <a:xfrm>
            <a:off x="311700" y="1152475"/>
            <a:ext cx="6722100" cy="358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111111"/>
                </a:solidFill>
                <a:highlight>
                  <a:srgbClr val="FFFFFF"/>
                </a:highlight>
              </a:rPr>
              <a:t>In </a:t>
            </a:r>
            <a:r>
              <a:rPr lang="en" sz="1400">
                <a:solidFill>
                  <a:schemeClr val="accent2"/>
                </a:solidFill>
                <a:highlight>
                  <a:srgbClr val="FFFFFF"/>
                </a:highlight>
                <a:uFill>
                  <a:noFill/>
                </a:uFill>
                <a:hlinkClick r:id="rId3">
                  <a:extLst>
                    <a:ext uri="{A12FA001-AC4F-418D-AE19-62706E023703}">
                      <ahyp:hlinkClr val="tx"/>
                    </a:ext>
                  </a:extLst>
                </a:hlinkClick>
              </a:rPr>
              <a:t>a 2024 poll carried out by Deloitte</a:t>
            </a:r>
            <a:r>
              <a:rPr lang="en" sz="1400">
                <a:solidFill>
                  <a:srgbClr val="111111"/>
                </a:solidFill>
                <a:highlight>
                  <a:srgbClr val="FFFFFF"/>
                </a:highlight>
              </a:rPr>
              <a:t>, 25.9% of executives revealed that their organisations had experienced one or more deepfake incidents targeting financial and accounting data in the 12 months prior.</a:t>
            </a:r>
            <a:endParaRPr sz="1400">
              <a:solidFill>
                <a:schemeClr val="dk1"/>
              </a:solidFill>
            </a:endParaRPr>
          </a:p>
          <a:p>
            <a:pPr indent="0" lvl="0" marL="0" rtl="0" algn="l">
              <a:spcBef>
                <a:spcPts val="1600"/>
              </a:spcBef>
              <a:spcAft>
                <a:spcPts val="0"/>
              </a:spcAft>
              <a:buNone/>
            </a:pPr>
            <a:r>
              <a:rPr lang="en" sz="1400">
                <a:solidFill>
                  <a:schemeClr val="accent2"/>
                </a:solidFill>
                <a:highlight>
                  <a:srgbClr val="FFFFFF"/>
                </a:highlight>
                <a:uFill>
                  <a:noFill/>
                </a:uFill>
                <a:hlinkClick r:id="rId4">
                  <a:extLst>
                    <a:ext uri="{A12FA001-AC4F-418D-AE19-62706E023703}">
                      <ahyp:hlinkClr val="tx"/>
                    </a:ext>
                  </a:extLst>
                </a:hlinkClick>
              </a:rPr>
              <a:t>Deloitte’s Center for Financial Services</a:t>
            </a:r>
            <a:r>
              <a:rPr lang="en" sz="1400">
                <a:solidFill>
                  <a:srgbClr val="111111"/>
                </a:solidFill>
                <a:highlight>
                  <a:srgbClr val="FFFFFF"/>
                </a:highlight>
              </a:rPr>
              <a:t> predicts that GenAI could enable fraud losses to reach US$40 billion in the United States by 2027.</a:t>
            </a:r>
            <a:r>
              <a:rPr lang="en" sz="1400">
                <a:solidFill>
                  <a:schemeClr val="dk1"/>
                </a:solidFill>
              </a:rPr>
              <a:t> </a:t>
            </a:r>
            <a:endParaRPr sz="1400">
              <a:solidFill>
                <a:schemeClr val="dk1"/>
              </a:solidFill>
            </a:endParaRPr>
          </a:p>
          <a:p>
            <a:pPr indent="0" lvl="0" marL="0" rtl="0" algn="l">
              <a:spcBef>
                <a:spcPts val="1600"/>
              </a:spcBef>
              <a:spcAft>
                <a:spcPts val="0"/>
              </a:spcAft>
              <a:buNone/>
            </a:pPr>
            <a:r>
              <a:rPr lang="en" sz="1400">
                <a:solidFill>
                  <a:srgbClr val="111111"/>
                </a:solidFill>
                <a:highlight>
                  <a:srgbClr val="FFFFFF"/>
                </a:highlight>
              </a:rPr>
              <a:t>AI-powered videos posing as genuine footage of Elon Musk have been going viral online. In August 2024, </a:t>
            </a:r>
            <a:r>
              <a:rPr lang="en" sz="1400">
                <a:solidFill>
                  <a:schemeClr val="accent2"/>
                </a:solidFill>
                <a:highlight>
                  <a:srgbClr val="FFFFFF"/>
                </a:highlight>
                <a:uFill>
                  <a:noFill/>
                </a:uFill>
                <a:hlinkClick r:id="rId5">
                  <a:extLst>
                    <a:ext uri="{A12FA001-AC4F-418D-AE19-62706E023703}">
                      <ahyp:hlinkClr val="tx"/>
                    </a:ext>
                  </a:extLst>
                </a:hlinkClick>
              </a:rPr>
              <a:t>The New York Times</a:t>
            </a:r>
            <a:r>
              <a:rPr lang="en" sz="1400">
                <a:solidFill>
                  <a:srgbClr val="111111"/>
                </a:solidFill>
                <a:highlight>
                  <a:srgbClr val="FFFFFF"/>
                </a:highlight>
              </a:rPr>
              <a:t> dubbed deepfake “Musk” “the Internet’s biggest scammer.</a:t>
            </a:r>
            <a:endParaRPr sz="1400">
              <a:solidFill>
                <a:srgbClr val="111111"/>
              </a:solidFill>
              <a:highlight>
                <a:srgbClr val="FFFFFF"/>
              </a:highlight>
            </a:endParaRPr>
          </a:p>
          <a:p>
            <a:pPr indent="0" lvl="0" marL="0" rtl="0" algn="l">
              <a:spcBef>
                <a:spcPts val="800"/>
              </a:spcBef>
              <a:spcAft>
                <a:spcPts val="800"/>
              </a:spcAft>
              <a:buNone/>
            </a:pPr>
            <a:r>
              <a:rPr lang="en" sz="1400">
                <a:solidFill>
                  <a:srgbClr val="111111"/>
                </a:solidFill>
                <a:highlight>
                  <a:srgbClr val="FFFFFF"/>
                </a:highlight>
              </a:rPr>
              <a:t>Steve Beauchamp, an 82-year-old retiree, told the </a:t>
            </a:r>
            <a:r>
              <a:rPr lang="en" sz="1400">
                <a:solidFill>
                  <a:schemeClr val="accent2"/>
                </a:solidFill>
                <a:highlight>
                  <a:srgbClr val="FFFFFF"/>
                </a:highlight>
                <a:uFill>
                  <a:noFill/>
                </a:uFill>
                <a:hlinkClick r:id="rId6">
                  <a:extLst>
                    <a:ext uri="{A12FA001-AC4F-418D-AE19-62706E023703}">
                      <ahyp:hlinkClr val="tx"/>
                    </a:ext>
                  </a:extLst>
                </a:hlinkClick>
              </a:rPr>
              <a:t>New York Times</a:t>
            </a:r>
            <a:r>
              <a:rPr lang="en" sz="1400">
                <a:solidFill>
                  <a:srgbClr val="111111"/>
                </a:solidFill>
                <a:highlight>
                  <a:srgbClr val="FFFFFF"/>
                </a:highlight>
              </a:rPr>
              <a:t> that he drained his retirement fund and invested USD $690,000 in such a scam over the course of several weeks, convinced that a video he had seen of Musk was real. His money soon vanished without trace.</a:t>
            </a:r>
            <a:endParaRPr sz="1100">
              <a:solidFill>
                <a:schemeClr val="dk1"/>
              </a:solidFill>
              <a:latin typeface="Arial"/>
              <a:ea typeface="Arial"/>
              <a:cs typeface="Arial"/>
              <a:sym typeface="Arial"/>
            </a:endParaRPr>
          </a:p>
        </p:txBody>
      </p:sp>
      <p:pic>
        <p:nvPicPr>
          <p:cNvPr id="579" name="Google Shape;579;p63" title="nick-fewings-6912W5oZ5tg-unsplash.jpg"/>
          <p:cNvPicPr preferRelativeResize="0"/>
          <p:nvPr/>
        </p:nvPicPr>
        <p:blipFill>
          <a:blip r:embed="rId7">
            <a:alphaModFix/>
          </a:blip>
          <a:stretch>
            <a:fillRect/>
          </a:stretch>
        </p:blipFill>
        <p:spPr>
          <a:xfrm>
            <a:off x="7186200" y="1170125"/>
            <a:ext cx="1805401" cy="3581998"/>
          </a:xfrm>
          <a:prstGeom prst="rect">
            <a:avLst/>
          </a:prstGeom>
          <a:noFill/>
          <a:ln cap="flat" cmpd="sng" w="9525">
            <a:solidFill>
              <a:schemeClr val="accent2"/>
            </a:solidFill>
            <a:prstDash val="solid"/>
            <a:round/>
            <a:headEnd len="sm" w="sm" type="none"/>
            <a:tailEnd len="sm" w="sm" type="none"/>
          </a:ln>
        </p:spPr>
      </p:pic>
      <p:sp>
        <p:nvSpPr>
          <p:cNvPr id="580" name="Google Shape;580;p63"/>
          <p:cNvSpPr txBox="1"/>
          <p:nvPr/>
        </p:nvSpPr>
        <p:spPr>
          <a:xfrm>
            <a:off x="6787800" y="4814025"/>
            <a:ext cx="2306100" cy="279000"/>
          </a:xfrm>
          <a:prstGeom prst="rect">
            <a:avLst/>
          </a:prstGeom>
          <a:solidFill>
            <a:schemeClr val="dk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000">
                <a:solidFill>
                  <a:schemeClr val="lt1"/>
                </a:solidFill>
              </a:rPr>
              <a:t>Photo by</a:t>
            </a:r>
            <a:r>
              <a:rPr lang="en" sz="1000">
                <a:solidFill>
                  <a:schemeClr val="lt1"/>
                </a:solidFill>
                <a:uFill>
                  <a:noFill/>
                </a:uFill>
                <a:hlinkClick r:id="rId8">
                  <a:extLst>
                    <a:ext uri="{A12FA001-AC4F-418D-AE19-62706E023703}">
                      <ahyp:hlinkClr val="tx"/>
                    </a:ext>
                  </a:extLst>
                </a:hlinkClick>
              </a:rPr>
              <a:t> </a:t>
            </a:r>
            <a:r>
              <a:rPr lang="en" sz="1000" u="sng">
                <a:solidFill>
                  <a:schemeClr val="lt1"/>
                </a:solidFill>
                <a:hlinkClick r:id="rId9">
                  <a:extLst>
                    <a:ext uri="{A12FA001-AC4F-418D-AE19-62706E023703}">
                      <ahyp:hlinkClr val="tx"/>
                    </a:ext>
                  </a:extLst>
                </a:hlinkClick>
              </a:rPr>
              <a:t>Nick Fewings</a:t>
            </a:r>
            <a:r>
              <a:rPr lang="en" sz="1000">
                <a:solidFill>
                  <a:schemeClr val="lt1"/>
                </a:solidFill>
              </a:rPr>
              <a:t> on</a:t>
            </a:r>
            <a:r>
              <a:rPr lang="en" sz="1000">
                <a:solidFill>
                  <a:schemeClr val="lt1"/>
                </a:solidFill>
                <a:uFill>
                  <a:noFill/>
                </a:uFill>
                <a:hlinkClick r:id="rId10">
                  <a:extLst>
                    <a:ext uri="{A12FA001-AC4F-418D-AE19-62706E023703}">
                      <ahyp:hlinkClr val="tx"/>
                    </a:ext>
                  </a:extLst>
                </a:hlinkClick>
              </a:rPr>
              <a:t> </a:t>
            </a:r>
            <a:r>
              <a:rPr lang="en" sz="1000" u="sng">
                <a:solidFill>
                  <a:schemeClr val="lt1"/>
                </a:solidFill>
                <a:hlinkClick r:id="rId11">
                  <a:extLst>
                    <a:ext uri="{A12FA001-AC4F-418D-AE19-62706E023703}">
                      <ahyp:hlinkClr val="tx"/>
                    </a:ext>
                  </a:extLst>
                </a:hlinkClick>
              </a:rPr>
              <a:t>Unsplash</a:t>
            </a:r>
            <a:r>
              <a:rPr lang="en" sz="1000">
                <a:solidFill>
                  <a:schemeClr val="lt1"/>
                </a:solidFill>
              </a:rPr>
              <a:t> </a:t>
            </a:r>
            <a:endParaRPr sz="1000">
              <a:solidFill>
                <a:schemeClr val="lt1"/>
              </a:solidFill>
              <a:latin typeface="Roboto"/>
              <a:ea typeface="Roboto"/>
              <a:cs typeface="Roboto"/>
              <a:sym typeface="Roboto"/>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sp>
        <p:nvSpPr>
          <p:cNvPr id="585" name="Google Shape;585;p6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Scam red flags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86" name="Google Shape;586;p6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87" name="Google Shape;587;p64"/>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330200" lvl="0" marL="457200" marR="0" rtl="0" algn="l">
              <a:lnSpc>
                <a:spcPct val="150000"/>
              </a:lnSpc>
              <a:spcBef>
                <a:spcPts val="0"/>
              </a:spcBef>
              <a:spcAft>
                <a:spcPts val="0"/>
              </a:spcAft>
              <a:buSzPts val="1600"/>
              <a:buChar char="●"/>
            </a:pPr>
            <a:r>
              <a:rPr b="1" lang="en" sz="1600"/>
              <a:t>Red flags</a:t>
            </a:r>
            <a:r>
              <a:rPr lang="en" sz="1600"/>
              <a:t> are clues that AI-generated </a:t>
            </a:r>
            <a:r>
              <a:rPr lang="en" sz="1600"/>
              <a:t>content</a:t>
            </a:r>
            <a:r>
              <a:rPr lang="en" sz="1600"/>
              <a:t> is not real</a:t>
            </a:r>
            <a:endParaRPr sz="1600"/>
          </a:p>
          <a:p>
            <a:pPr indent="-330200" lvl="0" marL="457200" marR="0" rtl="0" algn="l">
              <a:lnSpc>
                <a:spcPct val="150000"/>
              </a:lnSpc>
              <a:spcBef>
                <a:spcPts val="0"/>
              </a:spcBef>
              <a:spcAft>
                <a:spcPts val="0"/>
              </a:spcAft>
              <a:buSzPts val="1600"/>
              <a:buChar char="●"/>
            </a:pPr>
            <a:r>
              <a:rPr lang="en" sz="1600"/>
              <a:t>Red flags to watch for include:</a:t>
            </a:r>
            <a:endParaRPr sz="1600"/>
          </a:p>
          <a:p>
            <a:pPr indent="-330200" lvl="1" marL="914400" rtl="0" algn="l">
              <a:lnSpc>
                <a:spcPct val="150000"/>
              </a:lnSpc>
              <a:spcBef>
                <a:spcPts val="0"/>
              </a:spcBef>
              <a:spcAft>
                <a:spcPts val="0"/>
              </a:spcAft>
              <a:buSzPts val="1600"/>
              <a:buChar char="○"/>
            </a:pPr>
            <a:r>
              <a:rPr b="1" lang="en" sz="1600"/>
              <a:t>Urgent </a:t>
            </a:r>
            <a:r>
              <a:rPr lang="en" sz="1600"/>
              <a:t>requests for money, gift cards or personal details, even from someone you know</a:t>
            </a:r>
            <a:endParaRPr sz="1600"/>
          </a:p>
          <a:p>
            <a:pPr indent="-330200" lvl="1" marL="914400" rtl="0" algn="l">
              <a:lnSpc>
                <a:spcPct val="150000"/>
              </a:lnSpc>
              <a:spcBef>
                <a:spcPts val="0"/>
              </a:spcBef>
              <a:spcAft>
                <a:spcPts val="0"/>
              </a:spcAft>
              <a:buSzPts val="1600"/>
              <a:buChar char="○"/>
            </a:pPr>
            <a:r>
              <a:rPr lang="en" sz="1600"/>
              <a:t>You're asked to keep the conversation </a:t>
            </a:r>
            <a:r>
              <a:rPr b="1" lang="en" sz="1600"/>
              <a:t>secret </a:t>
            </a:r>
            <a:r>
              <a:rPr lang="en" sz="1600"/>
              <a:t>from parents or teachers</a:t>
            </a:r>
            <a:endParaRPr sz="1600"/>
          </a:p>
          <a:p>
            <a:pPr indent="-330200" lvl="1" marL="914400" rtl="0" algn="l">
              <a:lnSpc>
                <a:spcPct val="150000"/>
              </a:lnSpc>
              <a:spcBef>
                <a:spcPts val="0"/>
              </a:spcBef>
              <a:spcAft>
                <a:spcPts val="0"/>
              </a:spcAft>
              <a:buSzPts val="1600"/>
              <a:buChar char="○"/>
            </a:pPr>
            <a:r>
              <a:rPr lang="en" sz="1600"/>
              <a:t>An offer or prize that sounds </a:t>
            </a:r>
            <a:r>
              <a:rPr b="1" lang="en" sz="1600"/>
              <a:t>too good to be true</a:t>
            </a:r>
            <a:endParaRPr b="1" sz="1600"/>
          </a:p>
          <a:p>
            <a:pPr indent="-330200" lvl="1" marL="914400" rtl="0" algn="l">
              <a:lnSpc>
                <a:spcPct val="150000"/>
              </a:lnSpc>
              <a:spcBef>
                <a:spcPts val="0"/>
              </a:spcBef>
              <a:spcAft>
                <a:spcPts val="0"/>
              </a:spcAft>
              <a:buSzPts val="1600"/>
              <a:buChar char="○"/>
            </a:pPr>
            <a:r>
              <a:rPr lang="en" sz="1600"/>
              <a:t>You feel unusually </a:t>
            </a:r>
            <a:r>
              <a:rPr b="1" lang="en" sz="1600"/>
              <a:t>emotional. </a:t>
            </a:r>
            <a:r>
              <a:rPr lang="en" sz="1600"/>
              <a:t>Scammers use AI to trigger fear, excitement or sympathy on purpose</a:t>
            </a:r>
            <a:endParaRPr sz="1600"/>
          </a:p>
        </p:txBody>
      </p:sp>
      <p:sp>
        <p:nvSpPr>
          <p:cNvPr id="588" name="Google Shape;588;p6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65"/>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What to do about scams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594" name="Google Shape;594;p65"/>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595" name="Google Shape;595;p65"/>
          <p:cNvSpPr txBox="1"/>
          <p:nvPr>
            <p:ph idx="1" type="body"/>
          </p:nvPr>
        </p:nvSpPr>
        <p:spPr>
          <a:xfrm>
            <a:off x="311700" y="1152475"/>
            <a:ext cx="8520600" cy="2535600"/>
          </a:xfrm>
          <a:prstGeom prst="rect">
            <a:avLst/>
          </a:prstGeom>
        </p:spPr>
        <p:txBody>
          <a:bodyPr anchorCtr="0" anchor="t" bIns="91425" lIns="91425" spcFirstLastPara="1" rIns="91425" wrap="square" tIns="91425">
            <a:noAutofit/>
          </a:bodyPr>
          <a:lstStyle/>
          <a:p>
            <a:pPr indent="-368300" lvl="0" marL="457200" rtl="0" algn="l">
              <a:lnSpc>
                <a:spcPct val="150000"/>
              </a:lnSpc>
              <a:spcBef>
                <a:spcPts val="0"/>
              </a:spcBef>
              <a:spcAft>
                <a:spcPts val="0"/>
              </a:spcAft>
              <a:buSzPts val="2200"/>
              <a:buChar char="●"/>
            </a:pPr>
            <a:r>
              <a:rPr b="1" lang="en" sz="1700"/>
              <a:t>Slow down</a:t>
            </a:r>
            <a:r>
              <a:rPr lang="en" sz="1700"/>
              <a:t>. Scams are designed to make you act fast before you think</a:t>
            </a:r>
            <a:endParaRPr sz="1700"/>
          </a:p>
          <a:p>
            <a:pPr indent="-368300" lvl="0" marL="457200" rtl="0" algn="l">
              <a:lnSpc>
                <a:spcPct val="150000"/>
              </a:lnSpc>
              <a:spcBef>
                <a:spcPts val="0"/>
              </a:spcBef>
              <a:spcAft>
                <a:spcPts val="0"/>
              </a:spcAft>
              <a:buSzPts val="2200"/>
              <a:buChar char="●"/>
            </a:pPr>
            <a:r>
              <a:rPr b="1" lang="en" sz="1700"/>
              <a:t>Verify through a different channel. </a:t>
            </a:r>
            <a:r>
              <a:rPr lang="en" sz="1700"/>
              <a:t>If a "family member" calls asking for help, hang up and call them directly</a:t>
            </a:r>
            <a:endParaRPr sz="1700"/>
          </a:p>
          <a:p>
            <a:pPr indent="-368300" lvl="0" marL="457200" rtl="0" algn="l">
              <a:lnSpc>
                <a:spcPct val="150000"/>
              </a:lnSpc>
              <a:spcBef>
                <a:spcPts val="0"/>
              </a:spcBef>
              <a:spcAft>
                <a:spcPts val="0"/>
              </a:spcAft>
              <a:buSzPts val="2200"/>
              <a:buChar char="●"/>
            </a:pPr>
            <a:r>
              <a:rPr b="1" lang="en" sz="1700"/>
              <a:t>Tell a trusted adult</a:t>
            </a:r>
            <a:r>
              <a:rPr lang="en" sz="1700"/>
              <a:t>. You won't get in trouble for being cautious</a:t>
            </a:r>
            <a:endParaRPr sz="1700"/>
          </a:p>
          <a:p>
            <a:pPr indent="-368300" lvl="0" marL="457200" rtl="0" algn="l">
              <a:lnSpc>
                <a:spcPct val="150000"/>
              </a:lnSpc>
              <a:spcBef>
                <a:spcPts val="0"/>
              </a:spcBef>
              <a:spcAft>
                <a:spcPts val="0"/>
              </a:spcAft>
              <a:buSzPts val="2200"/>
              <a:buChar char="●"/>
            </a:pPr>
            <a:r>
              <a:rPr b="1" lang="en" sz="1700"/>
              <a:t>Report it</a:t>
            </a:r>
            <a:r>
              <a:rPr lang="en" sz="1700"/>
              <a:t>. in Australia, scams can be reported to Scamwatch at </a:t>
            </a:r>
            <a:r>
              <a:rPr lang="en" sz="1700" u="sng">
                <a:solidFill>
                  <a:schemeClr val="hlink"/>
                </a:solidFill>
                <a:hlinkClick r:id="rId3"/>
              </a:rPr>
              <a:t>scamwatch.gov.au</a:t>
            </a:r>
            <a:endParaRPr sz="2200"/>
          </a:p>
        </p:txBody>
      </p:sp>
      <p:sp>
        <p:nvSpPr>
          <p:cNvPr id="596" name="Google Shape;596;p6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597" name="Google Shape;597;p65"/>
          <p:cNvPicPr preferRelativeResize="0"/>
          <p:nvPr/>
        </p:nvPicPr>
        <p:blipFill>
          <a:blip r:embed="rId4">
            <a:alphaModFix/>
          </a:blip>
          <a:stretch>
            <a:fillRect/>
          </a:stretch>
        </p:blipFill>
        <p:spPr>
          <a:xfrm>
            <a:off x="2732350" y="3822825"/>
            <a:ext cx="3179375" cy="657800"/>
          </a:xfrm>
          <a:prstGeom prst="rect">
            <a:avLst/>
          </a:prstGeom>
          <a:noFill/>
          <a:ln cap="flat" cmpd="sng" w="9525">
            <a:solidFill>
              <a:schemeClr val="accent2"/>
            </a:solidFill>
            <a:prstDash val="solid"/>
            <a:round/>
            <a:headEnd len="sm" w="sm" type="none"/>
            <a:tailEnd len="sm" w="sm" type="none"/>
          </a:ln>
        </p:spPr>
      </p:pic>
      <p:sp>
        <p:nvSpPr>
          <p:cNvPr id="598" name="Google Shape;598;p65"/>
          <p:cNvSpPr txBox="1"/>
          <p:nvPr>
            <p:ph idx="1" type="body"/>
          </p:nvPr>
        </p:nvSpPr>
        <p:spPr>
          <a:xfrm>
            <a:off x="3237825" y="4497300"/>
            <a:ext cx="2673900" cy="3936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1600"/>
              </a:spcAft>
              <a:buNone/>
            </a:pPr>
            <a:r>
              <a:rPr lang="en" sz="1100">
                <a:latin typeface="Inter Light"/>
                <a:ea typeface="Inter Light"/>
                <a:cs typeface="Inter Light"/>
                <a:sym typeface="Inter Light"/>
              </a:rPr>
              <a:t>Source: scamwatch.gov.au</a:t>
            </a:r>
            <a:endParaRPr sz="1100">
              <a:latin typeface="Inter Light"/>
              <a:ea typeface="Inter Light"/>
              <a:cs typeface="Inter Light"/>
              <a:sym typeface="Inter Light"/>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66"/>
          <p:cNvSpPr txBox="1"/>
          <p:nvPr>
            <p:ph type="title"/>
          </p:nvPr>
        </p:nvSpPr>
        <p:spPr>
          <a:xfrm>
            <a:off x="311700" y="445025"/>
            <a:ext cx="60684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3.05: Scam Red flags</a:t>
            </a:r>
            <a:endParaRPr>
              <a:solidFill>
                <a:srgbClr val="25326F"/>
              </a:solidFill>
              <a:latin typeface="Francois One"/>
              <a:ea typeface="Francois One"/>
              <a:cs typeface="Francois One"/>
              <a:sym typeface="Francois One"/>
            </a:endParaRPr>
          </a:p>
        </p:txBody>
      </p:sp>
      <p:sp>
        <p:nvSpPr>
          <p:cNvPr id="604" name="Google Shape;604;p66"/>
          <p:cNvSpPr txBox="1"/>
          <p:nvPr>
            <p:ph idx="1" type="body"/>
          </p:nvPr>
        </p:nvSpPr>
        <p:spPr>
          <a:xfrm>
            <a:off x="311700" y="1152475"/>
            <a:ext cx="85206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u="sng">
                <a:solidFill>
                  <a:schemeClr val="hlink"/>
                </a:solidFill>
                <a:hlinkClick r:id="rId3"/>
              </a:rPr>
              <a:t>Complete this activity on the platform</a:t>
            </a:r>
            <a:endParaRPr/>
          </a:p>
          <a:p>
            <a:pPr indent="-342900" lvl="0" marL="457200" rtl="0" algn="l">
              <a:lnSpc>
                <a:spcPct val="150000"/>
              </a:lnSpc>
              <a:spcBef>
                <a:spcPts val="0"/>
              </a:spcBef>
              <a:spcAft>
                <a:spcPts val="0"/>
              </a:spcAft>
              <a:buSzPts val="1800"/>
              <a:buChar char="●"/>
            </a:pPr>
            <a:r>
              <a:rPr lang="en"/>
              <a:t>Download the </a:t>
            </a:r>
            <a:r>
              <a:rPr lang="en" u="sng">
                <a:solidFill>
                  <a:schemeClr val="hlink"/>
                </a:solidFill>
                <a:hlinkClick r:id="rId4"/>
              </a:rPr>
              <a:t>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605" name="Google Shape;605;p6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06" name="Google Shape;606;p6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67"/>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Deepfake images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12" name="Google Shape;612;p67"/>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13" name="Google Shape;613;p67"/>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AI can create realistic </a:t>
            </a:r>
            <a:r>
              <a:rPr lang="en" sz="1600"/>
              <a:t>fake photos of real people doing things that never happened</a:t>
            </a:r>
            <a:endParaRPr sz="1600"/>
          </a:p>
          <a:p>
            <a:pPr indent="0" lvl="0" marL="0" marR="0" rtl="0" algn="l">
              <a:lnSpc>
                <a:spcPct val="150000"/>
              </a:lnSpc>
              <a:spcBef>
                <a:spcPts val="1600"/>
              </a:spcBef>
              <a:spcAft>
                <a:spcPts val="0"/>
              </a:spcAft>
              <a:buNone/>
            </a:pPr>
            <a:r>
              <a:rPr lang="en" sz="1600"/>
              <a:t>They’re getting harder to spot and they are very easy to create</a:t>
            </a:r>
            <a:endParaRPr sz="1600"/>
          </a:p>
          <a:p>
            <a:pPr indent="0" lvl="0" marL="0" marR="0" rtl="0" algn="l">
              <a:lnSpc>
                <a:spcPct val="150000"/>
              </a:lnSpc>
              <a:spcBef>
                <a:spcPts val="1600"/>
              </a:spcBef>
              <a:spcAft>
                <a:spcPts val="0"/>
              </a:spcAft>
              <a:buNone/>
            </a:pPr>
            <a:r>
              <a:rPr lang="en" sz="1600"/>
              <a:t>They’re used to spread misinformation, damage reputations and run scams</a:t>
            </a:r>
            <a:endParaRPr sz="1600"/>
          </a:p>
          <a:p>
            <a:pPr indent="0" lvl="0" marL="0" marR="0" rtl="0" algn="l">
              <a:lnSpc>
                <a:spcPct val="150000"/>
              </a:lnSpc>
              <a:spcBef>
                <a:spcPts val="1600"/>
              </a:spcBef>
              <a:spcAft>
                <a:spcPts val="0"/>
              </a:spcAft>
              <a:buNone/>
            </a:pPr>
            <a:r>
              <a:rPr lang="en" sz="1600"/>
              <a:t>You’ve probably already seen one without knowing it</a:t>
            </a:r>
            <a:endParaRPr sz="1600"/>
          </a:p>
          <a:p>
            <a:pPr indent="0" lvl="0" marL="0" marR="0" rtl="0" algn="l">
              <a:lnSpc>
                <a:spcPct val="150000"/>
              </a:lnSpc>
              <a:spcBef>
                <a:spcPts val="1600"/>
              </a:spcBef>
              <a:spcAft>
                <a:spcPts val="0"/>
              </a:spcAft>
              <a:buNone/>
            </a:pPr>
            <a:r>
              <a:rPr lang="en" sz="1600"/>
              <a:t>Your own photos could be used to create a deepfake without your consent</a:t>
            </a:r>
            <a:endParaRPr sz="1600"/>
          </a:p>
          <a:p>
            <a:pPr indent="0" lvl="0" marL="0" marR="0" rtl="0" algn="l">
              <a:lnSpc>
                <a:spcPct val="150000"/>
              </a:lnSpc>
              <a:spcBef>
                <a:spcPts val="1600"/>
              </a:spcBef>
              <a:spcAft>
                <a:spcPts val="0"/>
              </a:spcAft>
              <a:buNone/>
            </a:pPr>
            <a:r>
              <a:rPr lang="en" sz="1600"/>
              <a:t>Sometimes you can spot them by looking at odd skin texture, mismatched lighting or background glitches.</a:t>
            </a:r>
            <a:endParaRPr sz="1600"/>
          </a:p>
          <a:p>
            <a:pPr indent="0" lvl="0" marL="0" marR="0" rtl="0" algn="l">
              <a:lnSpc>
                <a:spcPct val="150000"/>
              </a:lnSpc>
              <a:spcBef>
                <a:spcPts val="1600"/>
              </a:spcBef>
              <a:spcAft>
                <a:spcPts val="1600"/>
              </a:spcAft>
              <a:buNone/>
            </a:pPr>
            <a:r>
              <a:t/>
            </a:r>
            <a:endParaRPr sz="1600"/>
          </a:p>
        </p:txBody>
      </p:sp>
      <p:sp>
        <p:nvSpPr>
          <p:cNvPr id="614" name="Google Shape;614;p67"/>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p68"/>
          <p:cNvSpPr txBox="1"/>
          <p:nvPr>
            <p:ph type="title"/>
          </p:nvPr>
        </p:nvSpPr>
        <p:spPr>
          <a:xfrm>
            <a:off x="311700" y="445025"/>
            <a:ext cx="83892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Editing images </a:t>
            </a:r>
            <a:endParaRPr>
              <a:solidFill>
                <a:srgbClr val="25326F"/>
              </a:solidFill>
              <a:latin typeface="Francois One"/>
              <a:ea typeface="Francois One"/>
              <a:cs typeface="Francois One"/>
              <a:sym typeface="Francois One"/>
            </a:endParaRPr>
          </a:p>
        </p:txBody>
      </p:sp>
      <p:sp>
        <p:nvSpPr>
          <p:cNvPr id="620" name="Google Shape;620;p68"/>
          <p:cNvSpPr txBox="1"/>
          <p:nvPr>
            <p:ph idx="1" type="body"/>
          </p:nvPr>
        </p:nvSpPr>
        <p:spPr>
          <a:xfrm>
            <a:off x="311700" y="1152475"/>
            <a:ext cx="85206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u="sng">
                <a:solidFill>
                  <a:schemeClr val="hlink"/>
                </a:solidFill>
                <a:hlinkClick r:id="rId3"/>
              </a:rPr>
              <a:t>Complete the activity on the platform</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621" name="Google Shape;621;p6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22" name="Google Shape;622;p6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6" name="Shape 626"/>
        <p:cNvGrpSpPr/>
        <p:nvPr/>
      </p:nvGrpSpPr>
      <p:grpSpPr>
        <a:xfrm>
          <a:off x="0" y="0"/>
          <a:ext cx="0" cy="0"/>
          <a:chOff x="0" y="0"/>
          <a:chExt cx="0" cy="0"/>
        </a:xfrm>
      </p:grpSpPr>
      <p:sp>
        <p:nvSpPr>
          <p:cNvPr id="627" name="Google Shape;627;p6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Deepfake videos: the next step</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28" name="Google Shape;628;p6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29" name="Google Shape;629;p69"/>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b="1" lang="en" sz="1600"/>
              <a:t>They move and talk. </a:t>
            </a:r>
            <a:r>
              <a:rPr lang="en" sz="1600"/>
              <a:t>A deepfake video shows a real person speaking and moving, making them far more convincing than a fake image</a:t>
            </a:r>
            <a:endParaRPr sz="1600"/>
          </a:p>
          <a:p>
            <a:pPr indent="0" lvl="0" marL="0" marR="0" rtl="0" algn="l">
              <a:lnSpc>
                <a:spcPct val="150000"/>
              </a:lnSpc>
              <a:spcBef>
                <a:spcPts val="1600"/>
              </a:spcBef>
              <a:spcAft>
                <a:spcPts val="0"/>
              </a:spcAft>
              <a:buNone/>
            </a:pPr>
            <a:r>
              <a:rPr b="1" lang="en" sz="1600"/>
              <a:t>Your brain trusts video more</a:t>
            </a:r>
            <a:r>
              <a:rPr lang="en" sz="1600"/>
              <a:t>. We're wired to believe what we see moving; deepfakes exploit that instinct</a:t>
            </a:r>
            <a:endParaRPr sz="1600"/>
          </a:p>
          <a:p>
            <a:pPr indent="0" lvl="0" marL="0" marR="0" rtl="0" algn="l">
              <a:lnSpc>
                <a:spcPct val="150000"/>
              </a:lnSpc>
              <a:spcBef>
                <a:spcPts val="1600"/>
              </a:spcBef>
              <a:spcAft>
                <a:spcPts val="0"/>
              </a:spcAft>
              <a:buNone/>
            </a:pPr>
            <a:r>
              <a:rPr b="1" lang="en" sz="1600"/>
              <a:t>Voice can be cloned too</a:t>
            </a:r>
            <a:r>
              <a:rPr lang="en" sz="1600"/>
              <a:t>. Fake visuals combined with a cloned voice makes deepfake videos almost impossible to spot</a:t>
            </a:r>
            <a:endParaRPr sz="1600"/>
          </a:p>
          <a:p>
            <a:pPr indent="0" lvl="0" marL="0" marR="0" rtl="0" algn="l">
              <a:lnSpc>
                <a:spcPct val="150000"/>
              </a:lnSpc>
              <a:spcBef>
                <a:spcPts val="1600"/>
              </a:spcBef>
              <a:spcAft>
                <a:spcPts val="0"/>
              </a:spcAft>
              <a:buNone/>
            </a:pPr>
            <a:r>
              <a:rPr b="1" lang="en" sz="1600"/>
              <a:t>They spread faster than the truth</a:t>
            </a:r>
            <a:r>
              <a:rPr lang="en" sz="1600"/>
              <a:t>. A deepfake video can be shared millions of times before anyone fact-checks it</a:t>
            </a:r>
            <a:endParaRPr sz="1600"/>
          </a:p>
          <a:p>
            <a:pPr indent="0" lvl="0" marL="0" marR="0" rtl="0" algn="l">
              <a:lnSpc>
                <a:spcPct val="150000"/>
              </a:lnSpc>
              <a:spcBef>
                <a:spcPts val="1600"/>
              </a:spcBef>
              <a:spcAft>
                <a:spcPts val="1600"/>
              </a:spcAft>
              <a:buNone/>
            </a:pPr>
            <a:r>
              <a:t/>
            </a:r>
            <a:endParaRPr sz="1600"/>
          </a:p>
        </p:txBody>
      </p:sp>
      <p:sp>
        <p:nvSpPr>
          <p:cNvPr id="630" name="Google Shape;630;p6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7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3.06: Deepfake videos</a:t>
            </a:r>
            <a:endParaRPr>
              <a:solidFill>
                <a:srgbClr val="25326F"/>
              </a:solidFill>
              <a:latin typeface="Francois One"/>
              <a:ea typeface="Francois One"/>
              <a:cs typeface="Francois One"/>
              <a:sym typeface="Francois One"/>
            </a:endParaRPr>
          </a:p>
        </p:txBody>
      </p:sp>
      <p:sp>
        <p:nvSpPr>
          <p:cNvPr id="636" name="Google Shape;636;p70"/>
          <p:cNvSpPr txBox="1"/>
          <p:nvPr>
            <p:ph idx="1" type="body"/>
          </p:nvPr>
        </p:nvSpPr>
        <p:spPr>
          <a:xfrm>
            <a:off x="311700" y="1152475"/>
            <a:ext cx="8520600" cy="38283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SzPts val="1800"/>
              <a:buChar char="●"/>
            </a:pPr>
            <a:r>
              <a:rPr lang="en" u="sng">
                <a:solidFill>
                  <a:schemeClr val="hlink"/>
                </a:solidFill>
                <a:hlinkClick r:id="rId3"/>
              </a:rPr>
              <a:t>Complete the activity on the platform.</a:t>
            </a:r>
            <a:endParaRPr/>
          </a:p>
          <a:p>
            <a:pPr indent="-342900" lvl="0" marL="457200" rtl="0" algn="l">
              <a:lnSpc>
                <a:spcPct val="150000"/>
              </a:lnSpc>
              <a:spcBef>
                <a:spcPts val="0"/>
              </a:spcBef>
              <a:spcAft>
                <a:spcPts val="0"/>
              </a:spcAft>
              <a:buSzPts val="1800"/>
              <a:buChar char="●"/>
            </a:pPr>
            <a:r>
              <a:rPr lang="en"/>
              <a:t>Download the</a:t>
            </a:r>
            <a:r>
              <a:rPr lang="en" u="sng">
                <a:solidFill>
                  <a:schemeClr val="hlink"/>
                </a:solidFill>
                <a:hlinkClick r:id="rId4"/>
              </a:rPr>
              <a:t> worksheet here</a:t>
            </a:r>
            <a:endParaRPr/>
          </a:p>
          <a:p>
            <a:pPr indent="0" lvl="0" marL="0" rtl="0" algn="l">
              <a:lnSpc>
                <a:spcPct val="150000"/>
              </a:lnSpc>
              <a:spcBef>
                <a:spcPts val="1600"/>
              </a:spcBef>
              <a:spcAft>
                <a:spcPts val="0"/>
              </a:spcAft>
              <a:buNone/>
            </a:pPr>
            <a:r>
              <a:t/>
            </a:r>
            <a:endParaRPr/>
          </a:p>
          <a:p>
            <a:pPr indent="0" lvl="0" marL="914400" rtl="0" algn="l">
              <a:lnSpc>
                <a:spcPct val="150000"/>
              </a:lnSpc>
              <a:spcBef>
                <a:spcPts val="1600"/>
              </a:spcBef>
              <a:spcAft>
                <a:spcPts val="1600"/>
              </a:spcAft>
              <a:buNone/>
            </a:pPr>
            <a:r>
              <a:t/>
            </a:r>
            <a:endParaRPr/>
          </a:p>
        </p:txBody>
      </p:sp>
      <p:sp>
        <p:nvSpPr>
          <p:cNvPr id="637" name="Google Shape;637;p7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38" name="Google Shape;638;p7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7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Bad actors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44" name="Google Shape;644;p7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45" name="Google Shape;645;p71"/>
          <p:cNvSpPr txBox="1"/>
          <p:nvPr>
            <p:ph idx="1" type="body"/>
          </p:nvPr>
        </p:nvSpPr>
        <p:spPr>
          <a:xfrm>
            <a:off x="311700" y="1152475"/>
            <a:ext cx="8520600" cy="3625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People who make deepfakes are sometimes </a:t>
            </a:r>
            <a:r>
              <a:rPr lang="en" sz="1600"/>
              <a:t>known</a:t>
            </a:r>
            <a:r>
              <a:rPr lang="en" sz="1600"/>
              <a:t> as “Bad actors”. This doesn’t mean they can’t act! It means they are acting “badly”.</a:t>
            </a:r>
            <a:endParaRPr sz="1600"/>
          </a:p>
          <a:p>
            <a:pPr indent="0" lvl="0" marL="0" marR="0" rtl="0" algn="l">
              <a:lnSpc>
                <a:spcPct val="150000"/>
              </a:lnSpc>
              <a:spcBef>
                <a:spcPts val="1600"/>
              </a:spcBef>
              <a:spcAft>
                <a:spcPts val="0"/>
              </a:spcAft>
              <a:buNone/>
            </a:pPr>
            <a:r>
              <a:rPr lang="en" sz="1600"/>
              <a:t>Who are Bad actors?</a:t>
            </a:r>
            <a:endParaRPr sz="1600"/>
          </a:p>
          <a:p>
            <a:pPr indent="-330200" lvl="0" marL="457200" marR="0" rtl="0" algn="l">
              <a:lnSpc>
                <a:spcPct val="150000"/>
              </a:lnSpc>
              <a:spcBef>
                <a:spcPts val="1600"/>
              </a:spcBef>
              <a:spcAft>
                <a:spcPts val="0"/>
              </a:spcAft>
              <a:buSzPts val="1600"/>
              <a:buChar char="●"/>
            </a:pPr>
            <a:r>
              <a:rPr b="1" lang="en" sz="1600"/>
              <a:t>Scammers: </a:t>
            </a:r>
            <a:r>
              <a:rPr lang="en" sz="1600"/>
              <a:t>AI voice clones of family members asking for money</a:t>
            </a:r>
            <a:endParaRPr sz="1600"/>
          </a:p>
          <a:p>
            <a:pPr indent="-330200" lvl="0" marL="457200" marR="0" rtl="0" algn="l">
              <a:lnSpc>
                <a:spcPct val="150000"/>
              </a:lnSpc>
              <a:spcBef>
                <a:spcPts val="0"/>
              </a:spcBef>
              <a:spcAft>
                <a:spcPts val="0"/>
              </a:spcAft>
              <a:buSzPts val="1600"/>
              <a:buChar char="●"/>
            </a:pPr>
            <a:r>
              <a:rPr b="1" lang="en" sz="1600"/>
              <a:t>Fraudsters:</a:t>
            </a:r>
            <a:r>
              <a:rPr lang="en" sz="1600"/>
              <a:t> fake video calls impersonating a CEO or official to trick companies into transferring money</a:t>
            </a:r>
            <a:endParaRPr sz="1600"/>
          </a:p>
          <a:p>
            <a:pPr indent="-330200" lvl="0" marL="457200" marR="0" rtl="0" algn="l">
              <a:lnSpc>
                <a:spcPct val="150000"/>
              </a:lnSpc>
              <a:spcBef>
                <a:spcPts val="0"/>
              </a:spcBef>
              <a:spcAft>
                <a:spcPts val="0"/>
              </a:spcAft>
              <a:buSzPts val="1600"/>
              <a:buChar char="●"/>
            </a:pPr>
            <a:r>
              <a:rPr b="1" lang="en" sz="1600"/>
              <a:t>Bullies:</a:t>
            </a:r>
            <a:r>
              <a:rPr lang="en" sz="1600"/>
              <a:t> putting someone’s face on inappropriate images to humiliate or threaten them</a:t>
            </a:r>
            <a:endParaRPr sz="1600"/>
          </a:p>
          <a:p>
            <a:pPr indent="-330200" lvl="0" marL="457200" marR="0" rtl="0" algn="l">
              <a:lnSpc>
                <a:spcPct val="150000"/>
              </a:lnSpc>
              <a:spcBef>
                <a:spcPts val="0"/>
              </a:spcBef>
              <a:spcAft>
                <a:spcPts val="0"/>
              </a:spcAft>
              <a:buSzPts val="1600"/>
              <a:buChar char="●"/>
            </a:pPr>
            <a:r>
              <a:rPr b="1" lang="en" sz="1600"/>
              <a:t>Foreign states</a:t>
            </a:r>
            <a:r>
              <a:rPr lang="en" sz="1600"/>
              <a:t>: some governments use deepfakes as part of larger </a:t>
            </a:r>
            <a:r>
              <a:rPr lang="en" sz="1600"/>
              <a:t>disinformation campaigns</a:t>
            </a:r>
            <a:endParaRPr sz="1600"/>
          </a:p>
        </p:txBody>
      </p:sp>
      <p:sp>
        <p:nvSpPr>
          <p:cNvPr id="646" name="Google Shape;646;p7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18"/>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Hallucinations: Text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27" name="Google Shape;127;p18"/>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28" name="Google Shape;128;p18"/>
          <p:cNvSpPr txBox="1"/>
          <p:nvPr>
            <p:ph idx="1" type="body"/>
          </p:nvPr>
        </p:nvSpPr>
        <p:spPr>
          <a:xfrm>
            <a:off x="314475" y="1017725"/>
            <a:ext cx="8520600" cy="13674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sz="1600"/>
              <a:t>LLMs learn from huge amounts of data but that doesn’t mean they’re always right!</a:t>
            </a:r>
            <a:endParaRPr sz="1600"/>
          </a:p>
          <a:p>
            <a:pPr indent="0" lvl="0" marL="0" marR="0" rtl="0" algn="l">
              <a:lnSpc>
                <a:spcPct val="150000"/>
              </a:lnSpc>
              <a:spcBef>
                <a:spcPts val="1600"/>
              </a:spcBef>
              <a:spcAft>
                <a:spcPts val="0"/>
              </a:spcAft>
              <a:buNone/>
            </a:pPr>
            <a:r>
              <a:rPr lang="en" sz="1600"/>
              <a:t>LLMs can answer incorrectly to questions that might seem simple to us. </a:t>
            </a:r>
            <a:endParaRPr sz="1600"/>
          </a:p>
          <a:p>
            <a:pPr indent="0" lvl="0" marL="0" marR="0" rtl="0" algn="l">
              <a:lnSpc>
                <a:spcPct val="150000"/>
              </a:lnSpc>
              <a:spcBef>
                <a:spcPts val="1600"/>
              </a:spcBef>
              <a:spcAft>
                <a:spcPts val="1600"/>
              </a:spcAft>
              <a:buNone/>
            </a:pPr>
            <a:r>
              <a:t/>
            </a:r>
            <a:endParaRPr sz="1600"/>
          </a:p>
        </p:txBody>
      </p:sp>
      <p:sp>
        <p:nvSpPr>
          <p:cNvPr id="129" name="Google Shape;129;p18"/>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30" name="Google Shape;130;p18"/>
          <p:cNvPicPr preferRelativeResize="0"/>
          <p:nvPr/>
        </p:nvPicPr>
        <p:blipFill>
          <a:blip r:embed="rId3">
            <a:alphaModFix/>
          </a:blip>
          <a:stretch>
            <a:fillRect/>
          </a:stretch>
        </p:blipFill>
        <p:spPr>
          <a:xfrm>
            <a:off x="1485549" y="2385164"/>
            <a:ext cx="6041524" cy="1884775"/>
          </a:xfrm>
          <a:prstGeom prst="rect">
            <a:avLst/>
          </a:prstGeom>
          <a:noFill/>
          <a:ln>
            <a:noFill/>
          </a:ln>
        </p:spPr>
      </p:pic>
      <p:sp>
        <p:nvSpPr>
          <p:cNvPr id="131" name="Google Shape;131;p18"/>
          <p:cNvSpPr txBox="1"/>
          <p:nvPr>
            <p:ph idx="1" type="body"/>
          </p:nvPr>
        </p:nvSpPr>
        <p:spPr>
          <a:xfrm>
            <a:off x="311700" y="4435300"/>
            <a:ext cx="8520600" cy="5727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What’s wrong with the AI’s response above?</a:t>
            </a:r>
            <a:endParaRPr sz="1600"/>
          </a:p>
          <a:p>
            <a:pPr indent="0" lvl="0" marL="0" marR="0" rtl="0" algn="l">
              <a:lnSpc>
                <a:spcPct val="150000"/>
              </a:lnSpc>
              <a:spcBef>
                <a:spcPts val="1600"/>
              </a:spcBef>
              <a:spcAft>
                <a:spcPts val="1600"/>
              </a:spcAft>
              <a:buNone/>
            </a:pPr>
            <a:r>
              <a:t/>
            </a:r>
            <a:endParaRPr sz="16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sp>
        <p:nvSpPr>
          <p:cNvPr id="651" name="Google Shape;651;p72"/>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Privacy and AI</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52" name="Google Shape;652;p72"/>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53" name="Google Shape;653;p72"/>
          <p:cNvSpPr txBox="1"/>
          <p:nvPr>
            <p:ph idx="1" type="body"/>
          </p:nvPr>
        </p:nvSpPr>
        <p:spPr>
          <a:xfrm>
            <a:off x="311700" y="1152475"/>
            <a:ext cx="3960600" cy="25965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Clr>
                <a:schemeClr val="dk1"/>
              </a:buClr>
              <a:buSzPts val="1100"/>
              <a:buFont typeface="Arial"/>
              <a:buNone/>
            </a:pPr>
            <a:r>
              <a:rPr lang="en" sz="1500"/>
              <a:t>Every time you use AI, you're sharing data: what you type, and sometimes your location, </a:t>
            </a:r>
            <a:r>
              <a:rPr lang="en" sz="1500"/>
              <a:t>vo</a:t>
            </a:r>
            <a:r>
              <a:rPr lang="en" sz="1500"/>
              <a:t>ice or face and that's often what powers the personalisation we covered earlier. </a:t>
            </a:r>
            <a:endParaRPr sz="1500"/>
          </a:p>
          <a:p>
            <a:pPr indent="0" lvl="0" marL="0" rtl="0" algn="l">
              <a:lnSpc>
                <a:spcPct val="150000"/>
              </a:lnSpc>
              <a:spcBef>
                <a:spcPts val="1600"/>
              </a:spcBef>
              <a:spcAft>
                <a:spcPts val="0"/>
              </a:spcAft>
              <a:buClr>
                <a:schemeClr val="dk1"/>
              </a:buClr>
              <a:buSzPts val="1100"/>
              <a:buFont typeface="Arial"/>
              <a:buNone/>
            </a:pPr>
            <a:r>
              <a:rPr lang="en" sz="1500"/>
              <a:t>That data can be used to train future AI models, target you with ads, or be sold to third parties.</a:t>
            </a:r>
            <a:endParaRPr sz="1500"/>
          </a:p>
          <a:p>
            <a:pPr indent="0" lvl="0" marL="0" rtl="0" algn="l">
              <a:lnSpc>
                <a:spcPct val="150000"/>
              </a:lnSpc>
              <a:spcBef>
                <a:spcPts val="1600"/>
              </a:spcBef>
              <a:spcAft>
                <a:spcPts val="0"/>
              </a:spcAft>
              <a:buClr>
                <a:schemeClr val="dk1"/>
              </a:buClr>
              <a:buSzPts val="1100"/>
              <a:buFont typeface="Arial"/>
              <a:buNone/>
            </a:pPr>
            <a:r>
              <a:t/>
            </a:r>
            <a:endParaRPr sz="1600"/>
          </a:p>
          <a:p>
            <a:pPr indent="0" lvl="0" marL="0" rtl="0" algn="l">
              <a:lnSpc>
                <a:spcPct val="150000"/>
              </a:lnSpc>
              <a:spcBef>
                <a:spcPts val="1600"/>
              </a:spcBef>
              <a:spcAft>
                <a:spcPts val="0"/>
              </a:spcAft>
              <a:buClr>
                <a:schemeClr val="dk1"/>
              </a:buClr>
              <a:buSzPts val="1100"/>
              <a:buFont typeface="Arial"/>
              <a:buNone/>
            </a:pPr>
            <a:r>
              <a:t/>
            </a:r>
            <a:endParaRPr sz="1600"/>
          </a:p>
          <a:p>
            <a:pPr indent="0" lvl="0" marL="0" marR="0" rtl="0" algn="l">
              <a:lnSpc>
                <a:spcPct val="150000"/>
              </a:lnSpc>
              <a:spcBef>
                <a:spcPts val="1600"/>
              </a:spcBef>
              <a:spcAft>
                <a:spcPts val="1600"/>
              </a:spcAft>
              <a:buNone/>
            </a:pPr>
            <a:r>
              <a:t/>
            </a:r>
            <a:endParaRPr sz="1600"/>
          </a:p>
        </p:txBody>
      </p:sp>
      <p:sp>
        <p:nvSpPr>
          <p:cNvPr id="654" name="Google Shape;654;p72"/>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655" name="Google Shape;655;p72" title="Screenshot 2026-05-04 112522.png"/>
          <p:cNvPicPr preferRelativeResize="0"/>
          <p:nvPr/>
        </p:nvPicPr>
        <p:blipFill rotWithShape="1">
          <a:blip r:embed="rId3">
            <a:alphaModFix/>
          </a:blip>
          <a:srcRect b="34747" l="0" r="0" t="0"/>
          <a:stretch/>
        </p:blipFill>
        <p:spPr>
          <a:xfrm>
            <a:off x="4469488" y="1276847"/>
            <a:ext cx="4445287" cy="2596437"/>
          </a:xfrm>
          <a:prstGeom prst="rect">
            <a:avLst/>
          </a:prstGeom>
          <a:noFill/>
          <a:ln cap="flat" cmpd="sng" w="9525">
            <a:solidFill>
              <a:schemeClr val="accent2"/>
            </a:solidFill>
            <a:prstDash val="solid"/>
            <a:round/>
            <a:headEnd len="sm" w="sm" type="none"/>
            <a:tailEnd len="sm" w="sm" type="none"/>
          </a:ln>
        </p:spPr>
      </p:pic>
      <p:sp>
        <p:nvSpPr>
          <p:cNvPr id="656" name="Google Shape;656;p72"/>
          <p:cNvSpPr txBox="1"/>
          <p:nvPr/>
        </p:nvSpPr>
        <p:spPr>
          <a:xfrm>
            <a:off x="5351125" y="1755168"/>
            <a:ext cx="3390600" cy="393600"/>
          </a:xfrm>
          <a:prstGeom prst="rect">
            <a:avLst/>
          </a:prstGeom>
          <a:noFill/>
          <a:ln cap="flat" cmpd="sng" w="952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latin typeface="Roboto"/>
              <a:ea typeface="Roboto"/>
              <a:cs typeface="Roboto"/>
              <a:sym typeface="Roboto"/>
            </a:endParaRPr>
          </a:p>
        </p:txBody>
      </p:sp>
      <p:sp>
        <p:nvSpPr>
          <p:cNvPr id="657" name="Google Shape;657;p72"/>
          <p:cNvSpPr txBox="1"/>
          <p:nvPr/>
        </p:nvSpPr>
        <p:spPr>
          <a:xfrm>
            <a:off x="5321875" y="3873275"/>
            <a:ext cx="3449100" cy="21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2"/>
                </a:solidFill>
                <a:latin typeface="Roboto"/>
                <a:ea typeface="Roboto"/>
                <a:cs typeface="Roboto"/>
                <a:sym typeface="Roboto"/>
              </a:rPr>
              <a:t>ChatGPT-5.5 Data Controls Setting</a:t>
            </a:r>
            <a:endParaRPr sz="1100">
              <a:solidFill>
                <a:schemeClr val="dk2"/>
              </a:solidFill>
              <a:latin typeface="Roboto"/>
              <a:ea typeface="Roboto"/>
              <a:cs typeface="Roboto"/>
              <a:sym typeface="Roboto"/>
            </a:endParaRPr>
          </a:p>
        </p:txBody>
      </p:sp>
      <p:sp>
        <p:nvSpPr>
          <p:cNvPr id="658" name="Google Shape;658;p72"/>
          <p:cNvSpPr txBox="1"/>
          <p:nvPr/>
        </p:nvSpPr>
        <p:spPr>
          <a:xfrm>
            <a:off x="311700" y="4203775"/>
            <a:ext cx="8142300" cy="744900"/>
          </a:xfrm>
          <a:prstGeom prst="rect">
            <a:avLst/>
          </a:prstGeom>
          <a:solidFill>
            <a:schemeClr val="dk2"/>
          </a:solidFill>
          <a:ln>
            <a:noFill/>
          </a:ln>
        </p:spPr>
        <p:txBody>
          <a:bodyPr anchorCtr="0" anchor="t" bIns="91425" lIns="91425" spcFirstLastPara="1" rIns="91425" wrap="square" tIns="91425">
            <a:noAutofit/>
          </a:bodyPr>
          <a:lstStyle/>
          <a:p>
            <a:pPr indent="0" lvl="0" marL="0" rtl="0" algn="l">
              <a:lnSpc>
                <a:spcPct val="150000"/>
              </a:lnSpc>
              <a:spcBef>
                <a:spcPts val="0"/>
              </a:spcBef>
              <a:spcAft>
                <a:spcPts val="1600"/>
              </a:spcAft>
              <a:buClr>
                <a:schemeClr val="dk1"/>
              </a:buClr>
              <a:buSzPts val="1100"/>
              <a:buFont typeface="Arial"/>
              <a:buNone/>
            </a:pPr>
            <a:r>
              <a:rPr lang="en" sz="1500">
                <a:solidFill>
                  <a:schemeClr val="lt1"/>
                </a:solidFill>
                <a:latin typeface="Inter"/>
                <a:ea typeface="Inter"/>
                <a:cs typeface="Inter"/>
                <a:sym typeface="Inter"/>
              </a:rPr>
              <a:t>In ChatGPT, sharing of your data for future training is on by default. </a:t>
            </a:r>
            <a:r>
              <a:rPr i="1" lang="en" sz="1500">
                <a:solidFill>
                  <a:schemeClr val="lt1"/>
                </a:solidFill>
                <a:latin typeface="Inter"/>
                <a:ea typeface="Inter"/>
                <a:cs typeface="Inter"/>
                <a:sym typeface="Inter"/>
              </a:rPr>
              <a:t>“Improve the model for everyone”</a:t>
            </a:r>
            <a:r>
              <a:rPr lang="en" sz="1500">
                <a:solidFill>
                  <a:schemeClr val="lt1"/>
                </a:solidFill>
                <a:latin typeface="Inter"/>
                <a:ea typeface="Inter"/>
                <a:cs typeface="Inter"/>
                <a:sym typeface="Inter"/>
              </a:rPr>
              <a:t> means chatGPT will use all your conversations to train its model.</a:t>
            </a:r>
            <a:endParaRPr sz="1700">
              <a:solidFill>
                <a:schemeClr val="lt1"/>
              </a:solidFill>
              <a:latin typeface="Inter"/>
              <a:ea typeface="Inter"/>
              <a:cs typeface="Inter"/>
              <a:sym typeface="Inter"/>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2" name="Shape 662"/>
        <p:cNvGrpSpPr/>
        <p:nvPr/>
      </p:nvGrpSpPr>
      <p:grpSpPr>
        <a:xfrm>
          <a:off x="0" y="0"/>
          <a:ext cx="0" cy="0"/>
          <a:chOff x="0" y="0"/>
          <a:chExt cx="0" cy="0"/>
        </a:xfrm>
      </p:grpSpPr>
      <p:sp>
        <p:nvSpPr>
          <p:cNvPr id="663" name="Google Shape;663;p73"/>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How to protect your Privacy with AI</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64" name="Google Shape;664;p73"/>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65" name="Google Shape;665;p73"/>
          <p:cNvSpPr txBox="1"/>
          <p:nvPr>
            <p:ph idx="1" type="body"/>
          </p:nvPr>
        </p:nvSpPr>
        <p:spPr>
          <a:xfrm>
            <a:off x="311700" y="1152475"/>
            <a:ext cx="8520600" cy="3219600"/>
          </a:xfrm>
          <a:prstGeom prst="rect">
            <a:avLst/>
          </a:prstGeom>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en" sz="1600"/>
              <a:t>Never share personal details</a:t>
            </a:r>
            <a:r>
              <a:rPr lang="en" sz="1600"/>
              <a:t>: no real name, address, school, phone number or login details</a:t>
            </a:r>
            <a:endParaRPr sz="1600"/>
          </a:p>
          <a:p>
            <a:pPr indent="0" lvl="0" marL="0" rtl="0" algn="l">
              <a:lnSpc>
                <a:spcPct val="150000"/>
              </a:lnSpc>
              <a:spcBef>
                <a:spcPts val="1600"/>
              </a:spcBef>
              <a:spcAft>
                <a:spcPts val="0"/>
              </a:spcAft>
              <a:buNone/>
            </a:pPr>
            <a:r>
              <a:rPr b="1" lang="en" sz="1600"/>
              <a:t>Treat AI like a public space</a:t>
            </a:r>
            <a:r>
              <a:rPr lang="en" sz="1600"/>
              <a:t>: anything you type could be stored or used to train future models; if you wouldn't say it on a bus, don't type it</a:t>
            </a:r>
            <a:endParaRPr sz="1600"/>
          </a:p>
          <a:p>
            <a:pPr indent="0" lvl="0" marL="0" rtl="0" algn="l">
              <a:lnSpc>
                <a:spcPct val="150000"/>
              </a:lnSpc>
              <a:spcBef>
                <a:spcPts val="1600"/>
              </a:spcBef>
              <a:spcAft>
                <a:spcPts val="0"/>
              </a:spcAft>
              <a:buNone/>
            </a:pPr>
            <a:r>
              <a:rPr b="1" lang="en" sz="1600"/>
              <a:t>Be cautious with photos and voice</a:t>
            </a:r>
            <a:r>
              <a:rPr lang="en" sz="1600"/>
              <a:t>: AI can store all types of data; check what an app does with it before using it</a:t>
            </a:r>
            <a:endParaRPr sz="1600"/>
          </a:p>
          <a:p>
            <a:pPr indent="0" lvl="0" marL="0" rtl="0" algn="l">
              <a:lnSpc>
                <a:spcPct val="150000"/>
              </a:lnSpc>
              <a:spcBef>
                <a:spcPts val="1600"/>
              </a:spcBef>
              <a:spcAft>
                <a:spcPts val="0"/>
              </a:spcAft>
              <a:buNone/>
            </a:pPr>
            <a:r>
              <a:rPr b="1" lang="en" sz="1600"/>
              <a:t>Think before sharing someone else's details</a:t>
            </a:r>
            <a:r>
              <a:rPr lang="en" sz="1600"/>
              <a:t>: a friend's name, photo or personal situation is their privacy too</a:t>
            </a:r>
            <a:endParaRPr sz="1600"/>
          </a:p>
          <a:p>
            <a:pPr indent="0" lvl="0" marL="0" marR="0" rtl="0" algn="l">
              <a:lnSpc>
                <a:spcPct val="150000"/>
              </a:lnSpc>
              <a:spcBef>
                <a:spcPts val="1600"/>
              </a:spcBef>
              <a:spcAft>
                <a:spcPts val="1600"/>
              </a:spcAft>
              <a:buNone/>
            </a:pPr>
            <a:r>
              <a:t/>
            </a:r>
            <a:endParaRPr sz="1600"/>
          </a:p>
        </p:txBody>
      </p:sp>
      <p:sp>
        <p:nvSpPr>
          <p:cNvPr id="666" name="Google Shape;666;p73"/>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667" name="Google Shape;667;p73"/>
          <p:cNvSpPr txBox="1"/>
          <p:nvPr/>
        </p:nvSpPr>
        <p:spPr>
          <a:xfrm>
            <a:off x="2369075" y="4051825"/>
            <a:ext cx="4624200" cy="1005000"/>
          </a:xfrm>
          <a:prstGeom prst="rect">
            <a:avLst/>
          </a:prstGeom>
          <a:solidFill>
            <a:schemeClr val="dk2"/>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50000"/>
              </a:lnSpc>
              <a:spcBef>
                <a:spcPts val="0"/>
              </a:spcBef>
              <a:spcAft>
                <a:spcPts val="1600"/>
              </a:spcAft>
              <a:buClr>
                <a:schemeClr val="dk1"/>
              </a:buClr>
              <a:buSzPts val="1100"/>
              <a:buFont typeface="Arial"/>
              <a:buNone/>
            </a:pPr>
            <a:r>
              <a:rPr lang="en" sz="1200">
                <a:solidFill>
                  <a:schemeClr val="lt1"/>
                </a:solidFill>
                <a:latin typeface="Inter"/>
                <a:ea typeface="Inter"/>
                <a:cs typeface="Inter"/>
                <a:sym typeface="Inter"/>
              </a:rPr>
              <a:t>In 2023, a </a:t>
            </a:r>
            <a:r>
              <a:rPr lang="en" sz="1200" u="sng">
                <a:solidFill>
                  <a:schemeClr val="lt1"/>
                </a:solidFill>
                <a:latin typeface="Inter"/>
                <a:ea typeface="Inter"/>
                <a:cs typeface="Inter"/>
                <a:sym typeface="Inter"/>
                <a:hlinkClick r:id="rId3">
                  <a:extLst>
                    <a:ext uri="{A12FA001-AC4F-418D-AE19-62706E023703}">
                      <ahyp:hlinkClr val="tx"/>
                    </a:ext>
                  </a:extLst>
                </a:hlinkClick>
              </a:rPr>
              <a:t>ChatGPT glitch</a:t>
            </a:r>
            <a:r>
              <a:rPr lang="en" sz="1200">
                <a:solidFill>
                  <a:schemeClr val="lt1"/>
                </a:solidFill>
                <a:latin typeface="Inter"/>
                <a:ea typeface="Inter"/>
                <a:cs typeface="Inter"/>
                <a:sym typeface="Inter"/>
              </a:rPr>
              <a:t> allowed some users to see titles of other users’ conversations and although this was fixed quickly it is a risk.</a:t>
            </a:r>
            <a:endParaRPr sz="1200">
              <a:solidFill>
                <a:schemeClr val="lt1"/>
              </a:solidFill>
              <a:latin typeface="Inter"/>
              <a:ea typeface="Inter"/>
              <a:cs typeface="Inter"/>
              <a:sym typeface="Inte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1" name="Shape 671"/>
        <p:cNvGrpSpPr/>
        <p:nvPr/>
      </p:nvGrpSpPr>
      <p:grpSpPr>
        <a:xfrm>
          <a:off x="0" y="0"/>
          <a:ext cx="0" cy="0"/>
          <a:chOff x="0" y="0"/>
          <a:chExt cx="0" cy="0"/>
        </a:xfrm>
      </p:grpSpPr>
      <p:sp>
        <p:nvSpPr>
          <p:cNvPr id="672" name="Google Shape;672;p74"/>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Activity: Safe to Share?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73" name="Google Shape;673;p74"/>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674" name="Google Shape;674;p74"/>
          <p:cNvSpPr txBox="1"/>
          <p:nvPr>
            <p:ph idx="1" type="body"/>
          </p:nvPr>
        </p:nvSpPr>
        <p:spPr>
          <a:xfrm>
            <a:off x="314475" y="1017725"/>
            <a:ext cx="8520600" cy="36255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sz="1400"/>
              <a:t>For each of these AI prompts discuss if they are: </a:t>
            </a:r>
            <a:r>
              <a:rPr lang="en" sz="1400"/>
              <a:t>"Safe to type" </a:t>
            </a:r>
            <a:r>
              <a:rPr i="1" lang="en" sz="1400"/>
              <a:t>OR</a:t>
            </a:r>
            <a:r>
              <a:rPr lang="en" sz="1400"/>
              <a:t> "Risky to type" ?</a:t>
            </a:r>
            <a:endParaRPr sz="1400"/>
          </a:p>
          <a:p>
            <a:pPr indent="-317500" lvl="0" marL="457200" rtl="0" algn="l">
              <a:lnSpc>
                <a:spcPct val="150000"/>
              </a:lnSpc>
              <a:spcBef>
                <a:spcPts val="1200"/>
              </a:spcBef>
              <a:spcAft>
                <a:spcPts val="0"/>
              </a:spcAft>
              <a:buClr>
                <a:schemeClr val="dk2"/>
              </a:buClr>
              <a:buSzPts val="1400"/>
              <a:buFont typeface="Roboto"/>
              <a:buChar char="●"/>
            </a:pPr>
            <a:r>
              <a:rPr lang="en" sz="1400"/>
              <a:t>"Help me write a birthday message for my friend Sarah" </a:t>
            </a:r>
            <a:endParaRPr sz="1400"/>
          </a:p>
          <a:p>
            <a:pPr indent="-317500" lvl="0" marL="457200" rtl="0" algn="l">
              <a:lnSpc>
                <a:spcPct val="150000"/>
              </a:lnSpc>
              <a:spcBef>
                <a:spcPts val="0"/>
              </a:spcBef>
              <a:spcAft>
                <a:spcPts val="0"/>
              </a:spcAft>
              <a:buClr>
                <a:schemeClr val="dk2"/>
              </a:buClr>
              <a:buSzPts val="1400"/>
              <a:buFont typeface="Roboto"/>
              <a:buChar char="●"/>
            </a:pPr>
            <a:r>
              <a:rPr lang="en" sz="1400"/>
              <a:t>"I go to Riverside Secondary College and am in Year 9. What subjects should I pick next year?"</a:t>
            </a:r>
            <a:endParaRPr sz="1400"/>
          </a:p>
          <a:p>
            <a:pPr indent="-317500" lvl="0" marL="457200" rtl="0" algn="l">
              <a:lnSpc>
                <a:spcPct val="150000"/>
              </a:lnSpc>
              <a:spcBef>
                <a:spcPts val="0"/>
              </a:spcBef>
              <a:spcAft>
                <a:spcPts val="0"/>
              </a:spcAft>
              <a:buClr>
                <a:schemeClr val="dk2"/>
              </a:buClr>
              <a:buSzPts val="1400"/>
              <a:buFont typeface="Roboto"/>
              <a:buChar char="●"/>
            </a:pPr>
            <a:r>
              <a:rPr lang="en" sz="1400"/>
              <a:t>"Can you write a message to my teacher Mr Henderson explaining why I missed the assignment?"</a:t>
            </a:r>
            <a:endParaRPr sz="1400"/>
          </a:p>
          <a:p>
            <a:pPr indent="-317500" lvl="0" marL="457200" rtl="0" algn="l">
              <a:lnSpc>
                <a:spcPct val="150000"/>
              </a:lnSpc>
              <a:spcBef>
                <a:spcPts val="0"/>
              </a:spcBef>
              <a:spcAft>
                <a:spcPts val="0"/>
              </a:spcAft>
              <a:buClr>
                <a:schemeClr val="dk2"/>
              </a:buClr>
              <a:buSzPts val="1400"/>
              <a:buFont typeface="Roboto"/>
              <a:buChar char="●"/>
            </a:pPr>
            <a:r>
              <a:rPr lang="en" sz="1400"/>
              <a:t>"My date of birth is 12 March 2011. Am I old enough to make an account on this app?"</a:t>
            </a:r>
            <a:endParaRPr sz="1400"/>
          </a:p>
          <a:p>
            <a:pPr indent="-317500" lvl="0" marL="457200" rtl="0" algn="l">
              <a:lnSpc>
                <a:spcPct val="150000"/>
              </a:lnSpc>
              <a:spcBef>
                <a:spcPts val="0"/>
              </a:spcBef>
              <a:spcAft>
                <a:spcPts val="0"/>
              </a:spcAft>
              <a:buClr>
                <a:schemeClr val="dk2"/>
              </a:buClr>
              <a:buSzPts val="1400"/>
              <a:buFont typeface="Roboto"/>
              <a:buChar char="●"/>
            </a:pPr>
            <a:r>
              <a:rPr lang="en" sz="1400"/>
              <a:t>"I feel really lonely lately and I don't have anyone to talk to"</a:t>
            </a:r>
            <a:endParaRPr sz="1400"/>
          </a:p>
          <a:p>
            <a:pPr indent="-317500" lvl="0" marL="457200" rtl="0" algn="l">
              <a:lnSpc>
                <a:spcPct val="150000"/>
              </a:lnSpc>
              <a:spcBef>
                <a:spcPts val="0"/>
              </a:spcBef>
              <a:spcAft>
                <a:spcPts val="0"/>
              </a:spcAft>
              <a:buClr>
                <a:schemeClr val="dk2"/>
              </a:buClr>
              <a:buSzPts val="1400"/>
              <a:buFont typeface="Roboto"/>
              <a:buChar char="●"/>
            </a:pPr>
            <a:r>
              <a:rPr lang="en" sz="1400"/>
              <a:t>"Here's a screenshot of a text argument I had with my best friend. Who do you think is in the wrong?"</a:t>
            </a:r>
            <a:endParaRPr sz="1400"/>
          </a:p>
          <a:p>
            <a:pPr indent="-317500" lvl="0" marL="457200" rtl="0" algn="l">
              <a:lnSpc>
                <a:spcPct val="150000"/>
              </a:lnSpc>
              <a:spcBef>
                <a:spcPts val="0"/>
              </a:spcBef>
              <a:spcAft>
                <a:spcPts val="0"/>
              </a:spcAft>
              <a:buClr>
                <a:schemeClr val="dk2"/>
              </a:buClr>
              <a:buSzPts val="1400"/>
              <a:buFont typeface="Roboto"/>
              <a:buChar char="●"/>
            </a:pPr>
            <a:r>
              <a:rPr lang="en" sz="1400"/>
              <a:t>"Here is a photo of my passport. Can you help me fill in this form?"</a:t>
            </a:r>
            <a:endParaRPr sz="1400"/>
          </a:p>
          <a:p>
            <a:pPr indent="-317500" lvl="0" marL="457200" rtl="0" algn="l">
              <a:lnSpc>
                <a:spcPct val="150000"/>
              </a:lnSpc>
              <a:spcBef>
                <a:spcPts val="0"/>
              </a:spcBef>
              <a:spcAft>
                <a:spcPts val="0"/>
              </a:spcAft>
              <a:buClr>
                <a:schemeClr val="dk2"/>
              </a:buClr>
              <a:buSzPts val="1400"/>
              <a:buFont typeface="Roboto"/>
              <a:buChar char="●"/>
            </a:pPr>
            <a:r>
              <a:rPr lang="en" sz="1400"/>
              <a:t>"My email is jake.morrison@gmail.com and my password keeps getting rejected. Can you help me?</a:t>
            </a:r>
            <a:endParaRPr sz="1900"/>
          </a:p>
        </p:txBody>
      </p:sp>
      <p:sp>
        <p:nvSpPr>
          <p:cNvPr id="675" name="Google Shape;675;p74"/>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7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solidFill>
                  <a:schemeClr val="accent1"/>
                </a:solidFill>
              </a:rPr>
              <a:t>‹#›</a:t>
            </a:fld>
            <a:endParaRPr>
              <a:solidFill>
                <a:schemeClr val="accent1"/>
              </a:solidFill>
            </a:endParaRPr>
          </a:p>
        </p:txBody>
      </p:sp>
      <p:sp>
        <p:nvSpPr>
          <p:cNvPr id="681" name="Google Shape;681;p75"/>
          <p:cNvSpPr txBox="1"/>
          <p:nvPr>
            <p:ph idx="2" type="body"/>
          </p:nvPr>
        </p:nvSpPr>
        <p:spPr>
          <a:xfrm>
            <a:off x="4310700" y="724075"/>
            <a:ext cx="4465800" cy="3695100"/>
          </a:xfrm>
          <a:prstGeom prst="rect">
            <a:avLst/>
          </a:prstGeom>
        </p:spPr>
        <p:txBody>
          <a:bodyPr anchorCtr="0" anchor="ctr" bIns="91425" lIns="91425" spcFirstLastPara="1" rIns="91425" wrap="square" tIns="91425">
            <a:noAutofit/>
          </a:bodyPr>
          <a:lstStyle/>
          <a:p>
            <a:pPr indent="-330200" lvl="0" marL="914400" rtl="0" algn="l">
              <a:lnSpc>
                <a:spcPct val="100000"/>
              </a:lnSpc>
              <a:spcBef>
                <a:spcPts val="0"/>
              </a:spcBef>
              <a:spcAft>
                <a:spcPts val="0"/>
              </a:spcAft>
              <a:buSzPts val="1600"/>
              <a:buChar char="●"/>
            </a:pPr>
            <a:r>
              <a:rPr lang="en" sz="1600"/>
              <a:t>Know why AI gets things wrong - and why it sounds so confident</a:t>
            </a:r>
            <a:endParaRPr sz="1600"/>
          </a:p>
          <a:p>
            <a:pPr indent="-330200" lvl="0" marL="914400" rtl="0" algn="l">
              <a:lnSpc>
                <a:spcPct val="100000"/>
              </a:lnSpc>
              <a:spcBef>
                <a:spcPts val="1000"/>
              </a:spcBef>
              <a:spcAft>
                <a:spcPts val="0"/>
              </a:spcAft>
              <a:buSzPts val="1600"/>
              <a:buChar char="●"/>
            </a:pPr>
            <a:r>
              <a:rPr lang="en" sz="1600"/>
              <a:t>Be equipped with strategies to fact-check anything that AI tells you </a:t>
            </a:r>
            <a:endParaRPr sz="1600"/>
          </a:p>
          <a:p>
            <a:pPr indent="-330200" lvl="0" marL="914400" rtl="0" algn="l">
              <a:lnSpc>
                <a:spcPct val="100000"/>
              </a:lnSpc>
              <a:spcBef>
                <a:spcPts val="1000"/>
              </a:spcBef>
              <a:spcAft>
                <a:spcPts val="0"/>
              </a:spcAft>
              <a:buSzPts val="1600"/>
              <a:buChar char="●"/>
            </a:pPr>
            <a:r>
              <a:rPr lang="en" sz="1600"/>
              <a:t>Understand how AI is used to create and spread misinformation and disinformation</a:t>
            </a:r>
            <a:endParaRPr sz="1600"/>
          </a:p>
          <a:p>
            <a:pPr indent="-330200" lvl="0" marL="914400" rtl="0" algn="l">
              <a:lnSpc>
                <a:spcPct val="100000"/>
              </a:lnSpc>
              <a:spcBef>
                <a:spcPts val="1000"/>
              </a:spcBef>
              <a:spcAft>
                <a:spcPts val="0"/>
              </a:spcAft>
              <a:buSzPts val="1600"/>
              <a:buChar char="●"/>
            </a:pPr>
            <a:r>
              <a:rPr lang="en" sz="1600"/>
              <a:t>Recognise when AI output might be biased and why that happens</a:t>
            </a:r>
            <a:endParaRPr sz="1600"/>
          </a:p>
          <a:p>
            <a:pPr indent="-330200" lvl="0" marL="914400" rtl="0" algn="l">
              <a:lnSpc>
                <a:spcPct val="100000"/>
              </a:lnSpc>
              <a:spcBef>
                <a:spcPts val="1000"/>
              </a:spcBef>
              <a:spcAft>
                <a:spcPts val="0"/>
              </a:spcAft>
              <a:buSzPts val="1600"/>
              <a:buChar char="●"/>
            </a:pPr>
            <a:r>
              <a:rPr lang="en" sz="1600"/>
              <a:t>Be aware of how AI can be used in scams and deepfakes</a:t>
            </a:r>
            <a:endParaRPr sz="1600"/>
          </a:p>
          <a:p>
            <a:pPr indent="-330200" lvl="0" marL="914400" rtl="0" algn="l">
              <a:lnSpc>
                <a:spcPct val="100000"/>
              </a:lnSpc>
              <a:spcBef>
                <a:spcPts val="1000"/>
              </a:spcBef>
              <a:spcAft>
                <a:spcPts val="1000"/>
              </a:spcAft>
              <a:buSzPts val="1600"/>
              <a:buChar char="●"/>
            </a:pPr>
            <a:r>
              <a:rPr lang="en" sz="1600"/>
              <a:t>Know how to protect your privacy when using AI</a:t>
            </a:r>
            <a:endParaRPr sz="1600"/>
          </a:p>
        </p:txBody>
      </p:sp>
      <p:sp>
        <p:nvSpPr>
          <p:cNvPr id="682" name="Google Shape;682;p75"/>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
        <p:nvSpPr>
          <p:cNvPr id="683" name="Google Shape;683;p75"/>
          <p:cNvSpPr txBox="1"/>
          <p:nvPr/>
        </p:nvSpPr>
        <p:spPr>
          <a:xfrm>
            <a:off x="265500" y="1233175"/>
            <a:ext cx="4045200" cy="1482300"/>
          </a:xfrm>
          <a:prstGeom prst="rect">
            <a:avLst/>
          </a:prstGeom>
          <a:noFill/>
          <a:ln>
            <a:noFill/>
          </a:ln>
        </p:spPr>
        <p:txBody>
          <a:bodyPr anchorCtr="0" anchor="b" bIns="91425" lIns="91425" spcFirstLastPara="1" rIns="91425" wrap="square" tIns="91425">
            <a:noAutofit/>
          </a:bodyPr>
          <a:lstStyle/>
          <a:p>
            <a:pPr indent="0" lvl="0" marL="0" rtl="0" algn="l">
              <a:spcBef>
                <a:spcPts val="0"/>
              </a:spcBef>
              <a:spcAft>
                <a:spcPts val="0"/>
              </a:spcAft>
              <a:buNone/>
            </a:pPr>
            <a:r>
              <a:rPr b="1" lang="en" sz="4200">
                <a:solidFill>
                  <a:srgbClr val="0D4247"/>
                </a:solidFill>
                <a:latin typeface="Space Grotesk"/>
                <a:ea typeface="Space Grotesk"/>
                <a:cs typeface="Space Grotesk"/>
                <a:sym typeface="Space Grotesk"/>
              </a:rPr>
              <a:t>Summary</a:t>
            </a:r>
            <a:endParaRPr b="1" sz="4200">
              <a:solidFill>
                <a:srgbClr val="25326F"/>
              </a:solidFill>
              <a:latin typeface="Francois One"/>
              <a:ea typeface="Francois One"/>
              <a:cs typeface="Francois One"/>
              <a:sym typeface="Francois One"/>
            </a:endParaRPr>
          </a:p>
        </p:txBody>
      </p:sp>
      <p:pic>
        <p:nvPicPr>
          <p:cNvPr id="684" name="Google Shape;684;p75"/>
          <p:cNvPicPr preferRelativeResize="0"/>
          <p:nvPr/>
        </p:nvPicPr>
        <p:blipFill>
          <a:blip r:embed="rId3">
            <a:alphaModFix/>
          </a:blip>
          <a:stretch>
            <a:fillRect/>
          </a:stretch>
        </p:blipFill>
        <p:spPr>
          <a:xfrm>
            <a:off x="349200" y="651975"/>
            <a:ext cx="1287800" cy="1287800"/>
          </a:xfrm>
          <a:prstGeom prst="rect">
            <a:avLst/>
          </a:prstGeom>
          <a:noFill/>
          <a:ln>
            <a:noFill/>
          </a:ln>
        </p:spPr>
      </p:pic>
      <p:sp>
        <p:nvSpPr>
          <p:cNvPr id="685" name="Google Shape;685;p75"/>
          <p:cNvSpPr txBox="1"/>
          <p:nvPr/>
        </p:nvSpPr>
        <p:spPr>
          <a:xfrm>
            <a:off x="265500" y="2803075"/>
            <a:ext cx="4045200" cy="123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100">
                <a:solidFill>
                  <a:srgbClr val="1A1511"/>
                </a:solidFill>
                <a:latin typeface="Nunito Light"/>
                <a:ea typeface="Nunito Light"/>
                <a:cs typeface="Nunito Light"/>
                <a:sym typeface="Nunito Light"/>
              </a:rPr>
              <a:t>You should now be able to: </a:t>
            </a:r>
            <a:endParaRPr sz="2100">
              <a:solidFill>
                <a:srgbClr val="1A1511"/>
              </a:solidFill>
              <a:latin typeface="Nunito Light"/>
              <a:ea typeface="Nunito Light"/>
              <a:cs typeface="Nunito Light"/>
              <a:sym typeface="Nunito Light"/>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3FFFD"/>
        </a:solidFill>
      </p:bgPr>
    </p:bg>
    <p:spTree>
      <p:nvGrpSpPr>
        <p:cNvPr id="689" name="Shape 689"/>
        <p:cNvGrpSpPr/>
        <p:nvPr/>
      </p:nvGrpSpPr>
      <p:grpSpPr>
        <a:xfrm>
          <a:off x="0" y="0"/>
          <a:ext cx="0" cy="0"/>
          <a:chOff x="0" y="0"/>
          <a:chExt cx="0" cy="0"/>
        </a:xfrm>
      </p:grpSpPr>
      <p:sp>
        <p:nvSpPr>
          <p:cNvPr id="690" name="Google Shape;690;p76"/>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691" name="Google Shape;691;p76"/>
          <p:cNvSpPr txBox="1"/>
          <p:nvPr>
            <p:ph idx="1" type="body"/>
          </p:nvPr>
        </p:nvSpPr>
        <p:spPr>
          <a:xfrm>
            <a:off x="311700" y="1152475"/>
            <a:ext cx="5906100" cy="34164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692" name="Google Shape;692;p76"/>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a:t>‹#›</a:t>
            </a:fld>
            <a:endParaRPr/>
          </a:p>
        </p:txBody>
      </p:sp>
      <p:sp>
        <p:nvSpPr>
          <p:cNvPr id="693" name="Google Shape;693;p76"/>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9"/>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Hallucinations: Risks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37" name="Google Shape;137;p19"/>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38" name="Google Shape;138;p19"/>
          <p:cNvSpPr txBox="1"/>
          <p:nvPr>
            <p:ph idx="1" type="body"/>
          </p:nvPr>
        </p:nvSpPr>
        <p:spPr>
          <a:xfrm>
            <a:off x="311700" y="1071225"/>
            <a:ext cx="4882200" cy="39453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Hallucinations can be funny and harmless.</a:t>
            </a:r>
            <a:endParaRPr sz="1600"/>
          </a:p>
          <a:p>
            <a:pPr indent="0" lvl="0" marL="0" marR="0" rtl="0" algn="l">
              <a:lnSpc>
                <a:spcPct val="150000"/>
              </a:lnSpc>
              <a:spcBef>
                <a:spcPts val="1600"/>
              </a:spcBef>
              <a:spcAft>
                <a:spcPts val="0"/>
              </a:spcAft>
              <a:buNone/>
            </a:pPr>
            <a:r>
              <a:rPr lang="en" sz="1600"/>
              <a:t>But what are some situations where hallucinations could be risky?</a:t>
            </a:r>
            <a:endParaRPr sz="1600"/>
          </a:p>
          <a:p>
            <a:pPr indent="-330200" lvl="0" marL="457200" marR="0" rtl="0" algn="l">
              <a:lnSpc>
                <a:spcPct val="150000"/>
              </a:lnSpc>
              <a:spcBef>
                <a:spcPts val="1600"/>
              </a:spcBef>
              <a:spcAft>
                <a:spcPts val="0"/>
              </a:spcAft>
              <a:buSzPts val="1600"/>
              <a:buChar char="●"/>
            </a:pPr>
            <a:r>
              <a:rPr lang="en" sz="1600"/>
              <a:t>When it is used for decision making or when asking advice, like asking an LLM if a mushroom is safe to eat</a:t>
            </a:r>
            <a:endParaRPr sz="1600"/>
          </a:p>
          <a:p>
            <a:pPr indent="-330200" lvl="0" marL="457200" marR="0" rtl="0" algn="l">
              <a:lnSpc>
                <a:spcPct val="150000"/>
              </a:lnSpc>
              <a:spcBef>
                <a:spcPts val="0"/>
              </a:spcBef>
              <a:spcAft>
                <a:spcPts val="0"/>
              </a:spcAft>
              <a:buSzPts val="1600"/>
              <a:buChar char="●"/>
            </a:pPr>
            <a:r>
              <a:rPr lang="en" sz="1600"/>
              <a:t> When we are given false information that gets shared with others, like a lie about someone being shared</a:t>
            </a:r>
            <a:endParaRPr sz="1600"/>
          </a:p>
          <a:p>
            <a:pPr indent="0" lvl="0" marL="0" marR="0" rtl="0" algn="l">
              <a:lnSpc>
                <a:spcPct val="150000"/>
              </a:lnSpc>
              <a:spcBef>
                <a:spcPts val="1600"/>
              </a:spcBef>
              <a:spcAft>
                <a:spcPts val="0"/>
              </a:spcAft>
              <a:buNone/>
            </a:pPr>
            <a:r>
              <a:t/>
            </a:r>
            <a:endParaRPr sz="1600"/>
          </a:p>
          <a:p>
            <a:pPr indent="0" lvl="0" marL="0" marR="0" rtl="0" algn="l">
              <a:lnSpc>
                <a:spcPct val="150000"/>
              </a:lnSpc>
              <a:spcBef>
                <a:spcPts val="1600"/>
              </a:spcBef>
              <a:spcAft>
                <a:spcPts val="1600"/>
              </a:spcAft>
              <a:buNone/>
            </a:pPr>
            <a:br>
              <a:rPr lang="en" sz="1600"/>
            </a:br>
            <a:endParaRPr sz="1600"/>
          </a:p>
        </p:txBody>
      </p:sp>
      <p:sp>
        <p:nvSpPr>
          <p:cNvPr id="139" name="Google Shape;139;p19"/>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40" name="Google Shape;140;p19"/>
          <p:cNvPicPr preferRelativeResize="0"/>
          <p:nvPr/>
        </p:nvPicPr>
        <p:blipFill>
          <a:blip r:embed="rId3">
            <a:alphaModFix/>
          </a:blip>
          <a:stretch>
            <a:fillRect/>
          </a:stretch>
        </p:blipFill>
        <p:spPr>
          <a:xfrm>
            <a:off x="5742475" y="1245700"/>
            <a:ext cx="2869524" cy="2869524"/>
          </a:xfrm>
          <a:prstGeom prst="rect">
            <a:avLst/>
          </a:prstGeom>
          <a:noFill/>
          <a:ln cap="flat" cmpd="sng" w="9525">
            <a:solidFill>
              <a:schemeClr val="accent2"/>
            </a:solidFill>
            <a:prstDash val="solid"/>
            <a:round/>
            <a:headEnd len="sm" w="sm" type="none"/>
            <a:tailEnd len="sm" w="sm" type="none"/>
          </a:ln>
        </p:spPr>
      </p:pic>
      <p:sp>
        <p:nvSpPr>
          <p:cNvPr id="141" name="Google Shape;141;p19"/>
          <p:cNvSpPr txBox="1"/>
          <p:nvPr/>
        </p:nvSpPr>
        <p:spPr>
          <a:xfrm>
            <a:off x="5742475" y="4115225"/>
            <a:ext cx="2869500" cy="336600"/>
          </a:xfrm>
          <a:prstGeom prst="rect">
            <a:avLst/>
          </a:prstGeom>
          <a:solidFill>
            <a:schemeClr val="dk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latin typeface="Roboto"/>
                <a:ea typeface="Roboto"/>
                <a:cs typeface="Roboto"/>
                <a:sym typeface="Roboto"/>
              </a:rPr>
              <a:t>Generated with Imagen 4.0 Generate</a:t>
            </a:r>
            <a:endParaRPr sz="1100">
              <a:solidFill>
                <a:schemeClr val="lt1"/>
              </a:solidFill>
              <a:latin typeface="Roboto"/>
              <a:ea typeface="Roboto"/>
              <a:cs typeface="Roboto"/>
              <a:sym typeface="Robo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0"/>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Hallucinations in different modes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47" name="Google Shape;147;p20"/>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48" name="Google Shape;148;p20"/>
          <p:cNvSpPr txBox="1"/>
          <p:nvPr>
            <p:ph idx="1" type="body"/>
          </p:nvPr>
        </p:nvSpPr>
        <p:spPr>
          <a:xfrm>
            <a:off x="311700" y="1071225"/>
            <a:ext cx="8380200" cy="35388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Hallucinations don’t just happen in LLMs, with Text responses</a:t>
            </a:r>
            <a:endParaRPr sz="1600"/>
          </a:p>
          <a:p>
            <a:pPr indent="0" lvl="0" marL="0" marR="0" rtl="0" algn="l">
              <a:lnSpc>
                <a:spcPct val="150000"/>
              </a:lnSpc>
              <a:spcBef>
                <a:spcPts val="1600"/>
              </a:spcBef>
              <a:spcAft>
                <a:spcPts val="0"/>
              </a:spcAft>
              <a:buNone/>
            </a:pPr>
            <a:r>
              <a:rPr lang="en" sz="1600"/>
              <a:t>Hallucinations happen in other modes:</a:t>
            </a:r>
            <a:endParaRPr sz="1600"/>
          </a:p>
          <a:p>
            <a:pPr indent="-330200" lvl="0" marL="457200" marR="0" rtl="0" algn="l">
              <a:lnSpc>
                <a:spcPct val="150000"/>
              </a:lnSpc>
              <a:spcBef>
                <a:spcPts val="1600"/>
              </a:spcBef>
              <a:spcAft>
                <a:spcPts val="0"/>
              </a:spcAft>
              <a:buSzPts val="1600"/>
              <a:buChar char="●"/>
            </a:pPr>
            <a:r>
              <a:rPr lang="en" sz="1600"/>
              <a:t>Video</a:t>
            </a:r>
            <a:endParaRPr sz="1600"/>
          </a:p>
          <a:p>
            <a:pPr indent="-330200" lvl="0" marL="457200" marR="0" rtl="0" algn="l">
              <a:lnSpc>
                <a:spcPct val="150000"/>
              </a:lnSpc>
              <a:spcBef>
                <a:spcPts val="0"/>
              </a:spcBef>
              <a:spcAft>
                <a:spcPts val="0"/>
              </a:spcAft>
              <a:buSzPts val="1600"/>
              <a:buChar char="●"/>
            </a:pPr>
            <a:r>
              <a:rPr lang="en" sz="1600"/>
              <a:t>Audio </a:t>
            </a:r>
            <a:endParaRPr sz="1600"/>
          </a:p>
          <a:p>
            <a:pPr indent="-330200" lvl="0" marL="457200" marR="0" rtl="0" algn="l">
              <a:lnSpc>
                <a:spcPct val="150000"/>
              </a:lnSpc>
              <a:spcBef>
                <a:spcPts val="0"/>
              </a:spcBef>
              <a:spcAft>
                <a:spcPts val="0"/>
              </a:spcAft>
              <a:buSzPts val="1600"/>
              <a:buChar char="●"/>
            </a:pPr>
            <a:r>
              <a:rPr lang="en" sz="1600"/>
              <a:t>Images</a:t>
            </a:r>
            <a:endParaRPr sz="1600"/>
          </a:p>
          <a:p>
            <a:pPr indent="-330200" lvl="0" marL="457200" marR="0" rtl="0" algn="l">
              <a:lnSpc>
                <a:spcPct val="150000"/>
              </a:lnSpc>
              <a:spcBef>
                <a:spcPts val="0"/>
              </a:spcBef>
              <a:spcAft>
                <a:spcPts val="0"/>
              </a:spcAft>
              <a:buSzPts val="1600"/>
              <a:buChar char="●"/>
            </a:pPr>
            <a:r>
              <a:rPr lang="en" sz="1600"/>
              <a:t>Code</a:t>
            </a:r>
            <a:endParaRPr sz="1600"/>
          </a:p>
          <a:p>
            <a:pPr indent="0" lvl="0" marL="0" marR="0" rtl="0" algn="l">
              <a:lnSpc>
                <a:spcPct val="150000"/>
              </a:lnSpc>
              <a:spcBef>
                <a:spcPts val="1600"/>
              </a:spcBef>
              <a:spcAft>
                <a:spcPts val="1600"/>
              </a:spcAft>
              <a:buNone/>
            </a:pPr>
            <a:r>
              <a:rPr lang="en" sz="1600"/>
              <a:t>Sometimes hallucinations are easier to notice in those modes than they are in Text.</a:t>
            </a:r>
            <a:endParaRPr sz="1600"/>
          </a:p>
        </p:txBody>
      </p:sp>
      <p:sp>
        <p:nvSpPr>
          <p:cNvPr id="149" name="Google Shape;149;p20"/>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1"/>
          <p:cNvSpPr txBox="1"/>
          <p:nvPr>
            <p:ph type="title"/>
          </p:nvPr>
        </p:nvSpPr>
        <p:spPr>
          <a:xfrm>
            <a:off x="311700" y="326837"/>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Hallucinations in videos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55" name="Google Shape;155;p21"/>
          <p:cNvSpPr txBox="1"/>
          <p:nvPr>
            <p:ph idx="12" type="sldNum"/>
          </p:nvPr>
        </p:nvSpPr>
        <p:spPr>
          <a:xfrm>
            <a:off x="8320058" y="4663217"/>
            <a:ext cx="548700" cy="3936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fld id="{00000000-1234-1234-1234-123412341234}" type="slidenum">
              <a:rPr lang="en" sz="800">
                <a:latin typeface="Nunito"/>
                <a:ea typeface="Nunito"/>
                <a:cs typeface="Nunito"/>
                <a:sym typeface="Nunito"/>
              </a:rPr>
              <a:t>‹#›</a:t>
            </a:fld>
            <a:endParaRPr sz="800">
              <a:latin typeface="Nunito"/>
              <a:ea typeface="Nunito"/>
              <a:cs typeface="Nunito"/>
              <a:sym typeface="Nunito"/>
            </a:endParaRPr>
          </a:p>
        </p:txBody>
      </p:sp>
      <p:sp>
        <p:nvSpPr>
          <p:cNvPr id="156" name="Google Shape;156;p21"/>
          <p:cNvSpPr txBox="1"/>
          <p:nvPr>
            <p:ph idx="1" type="body"/>
          </p:nvPr>
        </p:nvSpPr>
        <p:spPr>
          <a:xfrm>
            <a:off x="471825" y="1103900"/>
            <a:ext cx="2902800" cy="3625500"/>
          </a:xfrm>
          <a:prstGeom prst="rect">
            <a:avLst/>
          </a:prstGeom>
        </p:spPr>
        <p:txBody>
          <a:bodyPr anchorCtr="0" anchor="t" bIns="91425" lIns="91425" spcFirstLastPara="1" rIns="91425" wrap="square" tIns="91425">
            <a:noAutofit/>
          </a:bodyPr>
          <a:lstStyle/>
          <a:p>
            <a:pPr indent="0" lvl="0" marL="0" marR="0" rtl="0" algn="l">
              <a:lnSpc>
                <a:spcPct val="150000"/>
              </a:lnSpc>
              <a:spcBef>
                <a:spcPts val="0"/>
              </a:spcBef>
              <a:spcAft>
                <a:spcPts val="0"/>
              </a:spcAft>
              <a:buNone/>
            </a:pPr>
            <a:r>
              <a:rPr lang="en" sz="1600"/>
              <a:t>This video of cats has lots of hallucinations - what can you spot that looks wrong?</a:t>
            </a:r>
            <a:endParaRPr sz="1600"/>
          </a:p>
          <a:p>
            <a:pPr indent="0" lvl="0" marL="0" marR="0" rtl="0" algn="l">
              <a:lnSpc>
                <a:spcPct val="150000"/>
              </a:lnSpc>
              <a:spcBef>
                <a:spcPts val="1600"/>
              </a:spcBef>
              <a:spcAft>
                <a:spcPts val="0"/>
              </a:spcAft>
              <a:buNone/>
            </a:pPr>
            <a:r>
              <a:rPr lang="en" sz="1600"/>
              <a:t>AI video has </a:t>
            </a:r>
            <a:r>
              <a:rPr lang="en" sz="1600"/>
              <a:t>improved a lot and will likely get even better.</a:t>
            </a:r>
            <a:endParaRPr sz="1600"/>
          </a:p>
          <a:p>
            <a:pPr indent="0" lvl="0" marL="0" marR="0" rtl="0" algn="l">
              <a:lnSpc>
                <a:spcPct val="150000"/>
              </a:lnSpc>
              <a:spcBef>
                <a:spcPts val="1600"/>
              </a:spcBef>
              <a:spcAft>
                <a:spcPts val="1600"/>
              </a:spcAft>
              <a:buNone/>
            </a:pPr>
            <a:r>
              <a:rPr lang="en" sz="1600"/>
              <a:t>But, like other modes, hallucinations can happen! </a:t>
            </a:r>
            <a:endParaRPr sz="1600"/>
          </a:p>
        </p:txBody>
      </p:sp>
      <p:sp>
        <p:nvSpPr>
          <p:cNvPr id="157" name="Google Shape;157;p21"/>
          <p:cNvSpPr/>
          <p:nvPr/>
        </p:nvSpPr>
        <p:spPr>
          <a:xfrm>
            <a:off x="-6215" y="0"/>
            <a:ext cx="9162000" cy="74400"/>
          </a:xfrm>
          <a:prstGeom prst="rect">
            <a:avLst/>
          </a:prstGeom>
          <a:solidFill>
            <a:srgbClr val="30DD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30DDAE"/>
              </a:solidFill>
            </a:endParaRPr>
          </a:p>
        </p:txBody>
      </p:sp>
      <p:pic>
        <p:nvPicPr>
          <p:cNvPr id="158" name="Google Shape;158;p21" title="&quot;AIWWW, an AI Triptych: Hallucinations with AI Video&quot; by Antonio Otalvaro">
            <a:hlinkClick r:id="rId3"/>
          </p:cNvPr>
          <p:cNvPicPr preferRelativeResize="0"/>
          <p:nvPr/>
        </p:nvPicPr>
        <p:blipFill>
          <a:blip r:embed="rId4">
            <a:alphaModFix/>
          </a:blip>
          <a:stretch>
            <a:fillRect/>
          </a:stretch>
        </p:blipFill>
        <p:spPr>
          <a:xfrm>
            <a:off x="3771849" y="1103899"/>
            <a:ext cx="4892874" cy="2935724"/>
          </a:xfrm>
          <a:prstGeom prst="rect">
            <a:avLst/>
          </a:prstGeom>
          <a:noFill/>
          <a:ln cap="flat" cmpd="sng" w="9525">
            <a:solidFill>
              <a:schemeClr val="accent2"/>
            </a:solidFill>
            <a:prstDash val="solid"/>
            <a:round/>
            <a:headEnd len="sm" w="sm" type="none"/>
            <a:tailEnd len="sm" w="sm" type="none"/>
          </a:ln>
        </p:spPr>
      </p:pic>
      <p:sp>
        <p:nvSpPr>
          <p:cNvPr id="159" name="Google Shape;159;p21"/>
          <p:cNvSpPr txBox="1"/>
          <p:nvPr>
            <p:ph idx="1" type="body"/>
          </p:nvPr>
        </p:nvSpPr>
        <p:spPr>
          <a:xfrm>
            <a:off x="3749663" y="4156704"/>
            <a:ext cx="4893000" cy="572700"/>
          </a:xfrm>
          <a:prstGeom prst="rect">
            <a:avLst/>
          </a:prstGeom>
          <a:noFill/>
        </p:spPr>
        <p:txBody>
          <a:bodyPr anchorCtr="0" anchor="t" bIns="91425" lIns="91425" spcFirstLastPara="1" rIns="91425" wrap="square" tIns="91425">
            <a:noAutofit/>
          </a:bodyPr>
          <a:lstStyle/>
          <a:p>
            <a:pPr indent="0" lvl="0" marL="0" marR="0" rtl="0" algn="l">
              <a:lnSpc>
                <a:spcPct val="150000"/>
              </a:lnSpc>
              <a:spcBef>
                <a:spcPts val="0"/>
              </a:spcBef>
              <a:spcAft>
                <a:spcPts val="1600"/>
              </a:spcAft>
              <a:buNone/>
            </a:pPr>
            <a:r>
              <a:rPr lang="en" sz="1300">
                <a:latin typeface="Inter Light"/>
                <a:ea typeface="Inter Light"/>
                <a:cs typeface="Inter Light"/>
                <a:sym typeface="Inter Light"/>
              </a:rPr>
              <a:t>Title: AIWWW: An AI Triptych</a:t>
            </a:r>
            <a:br>
              <a:rPr lang="en" sz="1300">
                <a:latin typeface="Inter Light"/>
                <a:ea typeface="Inter Light"/>
                <a:cs typeface="Inter Light"/>
                <a:sym typeface="Inter Light"/>
              </a:rPr>
            </a:br>
            <a:r>
              <a:rPr lang="en" sz="1300">
                <a:latin typeface="Inter Light"/>
                <a:ea typeface="Inter Light"/>
                <a:cs typeface="Inter Light"/>
                <a:sym typeface="Inter Light"/>
              </a:rPr>
              <a:t>Source: </a:t>
            </a:r>
            <a:r>
              <a:rPr lang="en" sz="1300" u="sng">
                <a:latin typeface="Inter Light"/>
                <a:ea typeface="Inter Light"/>
                <a:cs typeface="Inter Light"/>
                <a:sym typeface="Inter Light"/>
                <a:hlinkClick r:id="rId5"/>
              </a:rPr>
              <a:t>Antonio Otalvaro (YouTube)</a:t>
            </a:r>
            <a:r>
              <a:rPr lang="en" sz="1300">
                <a:latin typeface="Inter Light"/>
                <a:ea typeface="Inter Light"/>
                <a:cs typeface="Inter Light"/>
                <a:sym typeface="Inter Light"/>
              </a:rPr>
              <a:t> </a:t>
            </a:r>
            <a:endParaRPr sz="1300">
              <a:latin typeface="Inter Light"/>
              <a:ea typeface="Inter Light"/>
              <a:cs typeface="Inter Light"/>
              <a:sym typeface="Inter Light"/>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1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