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Lst>
  <p:sldSz cy="5143500" cx="9144000"/>
  <p:notesSz cx="6858000" cy="9144000"/>
  <p:embeddedFontLst>
    <p:embeddedFont>
      <p:font typeface="Roboto"/>
      <p:regular r:id="rId60"/>
      <p:bold r:id="rId61"/>
      <p:italic r:id="rId62"/>
      <p:boldItalic r:id="rId63"/>
    </p:embeddedFont>
    <p:embeddedFont>
      <p:font typeface="Inter Light"/>
      <p:regular r:id="rId64"/>
      <p:bold r:id="rId65"/>
      <p:italic r:id="rId66"/>
      <p:boldItalic r:id="rId67"/>
    </p:embeddedFont>
    <p:embeddedFont>
      <p:font typeface="Nunito"/>
      <p:regular r:id="rId68"/>
      <p:bold r:id="rId69"/>
      <p:italic r:id="rId70"/>
      <p:boldItalic r:id="rId71"/>
    </p:embeddedFont>
    <p:embeddedFont>
      <p:font typeface="Inter"/>
      <p:regular r:id="rId72"/>
      <p:bold r:id="rId73"/>
      <p:italic r:id="rId74"/>
      <p:boldItalic r:id="rId75"/>
    </p:embeddedFont>
    <p:embeddedFont>
      <p:font typeface="Francois One"/>
      <p:regular r:id="rId76"/>
    </p:embeddedFont>
    <p:embeddedFont>
      <p:font typeface="Nunito Light"/>
      <p:regular r:id="rId77"/>
      <p:bold r:id="rId78"/>
      <p:italic r:id="rId79"/>
      <p:boldItalic r:id="rId80"/>
    </p:embeddedFont>
    <p:embeddedFont>
      <p:font typeface="Space Grotesk"/>
      <p:regular r:id="rId81"/>
      <p:bold r:id="rId8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76">
          <p15:clr>
            <a:srgbClr val="747775"/>
          </p15:clr>
        </p15:guide>
        <p15:guide id="2" pos="277">
          <p15:clr>
            <a:srgbClr val="747775"/>
          </p15:clr>
        </p15:guide>
        <p15:guide id="3" pos="3312">
          <p15:clr>
            <a:srgbClr val="747775"/>
          </p15:clr>
        </p15:guide>
        <p15:guide id="4" pos="5448">
          <p15:clr>
            <a:srgbClr val="747775"/>
          </p15:clr>
        </p15:guide>
        <p15:guide id="5" pos="286">
          <p15:clr>
            <a:srgbClr val="747775"/>
          </p15:clr>
        </p15:guide>
        <p15:guide id="6" pos="5444">
          <p15:clr>
            <a:srgbClr val="747775"/>
          </p15:clr>
        </p15:guide>
        <p15:guide id="7" orient="horz" pos="5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E178982-F0EB-447D-AA81-0C18A99F28E0}">
  <a:tblStyle styleId="{2E178982-F0EB-447D-AA81-0C18A99F28E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E8E1F48-45FD-433F-BC84-AAEDC162B530}"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76" orient="horz"/>
        <p:guide pos="277"/>
        <p:guide pos="3312"/>
        <p:guide pos="5448"/>
        <p:guide pos="286"/>
        <p:guide pos="5444"/>
        <p:guide pos="581"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font" Target="fonts/NunitoLight-boldItalic.fntdata"/><Relationship Id="rId82" Type="http://schemas.openxmlformats.org/officeDocument/2006/relationships/font" Target="fonts/SpaceGrotesk-bold.fntdata"/><Relationship Id="rId81" Type="http://schemas.openxmlformats.org/officeDocument/2006/relationships/font" Target="fonts/SpaceGrotesk-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Inter-bold.fntdata"/><Relationship Id="rId72" Type="http://schemas.openxmlformats.org/officeDocument/2006/relationships/font" Target="fonts/Inter-regular.fntdata"/><Relationship Id="rId31" Type="http://schemas.openxmlformats.org/officeDocument/2006/relationships/slide" Target="slides/slide25.xml"/><Relationship Id="rId75" Type="http://schemas.openxmlformats.org/officeDocument/2006/relationships/font" Target="fonts/Inter-boldItalic.fntdata"/><Relationship Id="rId30" Type="http://schemas.openxmlformats.org/officeDocument/2006/relationships/slide" Target="slides/slide24.xml"/><Relationship Id="rId74" Type="http://schemas.openxmlformats.org/officeDocument/2006/relationships/font" Target="fonts/Inter-italic.fntdata"/><Relationship Id="rId33" Type="http://schemas.openxmlformats.org/officeDocument/2006/relationships/slide" Target="slides/slide27.xml"/><Relationship Id="rId77" Type="http://schemas.openxmlformats.org/officeDocument/2006/relationships/font" Target="fonts/NunitoLight-regular.fntdata"/><Relationship Id="rId32" Type="http://schemas.openxmlformats.org/officeDocument/2006/relationships/slide" Target="slides/slide26.xml"/><Relationship Id="rId76" Type="http://schemas.openxmlformats.org/officeDocument/2006/relationships/font" Target="fonts/FrancoisOne-regular.fntdata"/><Relationship Id="rId35" Type="http://schemas.openxmlformats.org/officeDocument/2006/relationships/slide" Target="slides/slide29.xml"/><Relationship Id="rId79" Type="http://schemas.openxmlformats.org/officeDocument/2006/relationships/font" Target="fonts/NunitoLight-italic.fntdata"/><Relationship Id="rId34" Type="http://schemas.openxmlformats.org/officeDocument/2006/relationships/slide" Target="slides/slide28.xml"/><Relationship Id="rId78" Type="http://schemas.openxmlformats.org/officeDocument/2006/relationships/font" Target="fonts/NunitoLight-bold.fntdata"/><Relationship Id="rId71" Type="http://schemas.openxmlformats.org/officeDocument/2006/relationships/font" Target="fonts/Nunito-boldItalic.fntdata"/><Relationship Id="rId70" Type="http://schemas.openxmlformats.org/officeDocument/2006/relationships/font" Target="fonts/Nunito-italic.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oboto-italic.fntdata"/><Relationship Id="rId61" Type="http://schemas.openxmlformats.org/officeDocument/2006/relationships/font" Target="fonts/Roboto-bold.fntdata"/><Relationship Id="rId20" Type="http://schemas.openxmlformats.org/officeDocument/2006/relationships/slide" Target="slides/slide14.xml"/><Relationship Id="rId64" Type="http://schemas.openxmlformats.org/officeDocument/2006/relationships/font" Target="fonts/InterLight-regular.fntdata"/><Relationship Id="rId63" Type="http://schemas.openxmlformats.org/officeDocument/2006/relationships/font" Target="fonts/Roboto-boldItalic.fntdata"/><Relationship Id="rId22" Type="http://schemas.openxmlformats.org/officeDocument/2006/relationships/slide" Target="slides/slide16.xml"/><Relationship Id="rId66" Type="http://schemas.openxmlformats.org/officeDocument/2006/relationships/font" Target="fonts/InterLight-italic.fntdata"/><Relationship Id="rId21" Type="http://schemas.openxmlformats.org/officeDocument/2006/relationships/slide" Target="slides/slide15.xml"/><Relationship Id="rId65" Type="http://schemas.openxmlformats.org/officeDocument/2006/relationships/font" Target="fonts/InterLight-bold.fntdata"/><Relationship Id="rId24" Type="http://schemas.openxmlformats.org/officeDocument/2006/relationships/slide" Target="slides/slide18.xml"/><Relationship Id="rId68" Type="http://schemas.openxmlformats.org/officeDocument/2006/relationships/font" Target="fonts/Nunito-regular.fntdata"/><Relationship Id="rId23" Type="http://schemas.openxmlformats.org/officeDocument/2006/relationships/slide" Target="slides/slide17.xml"/><Relationship Id="rId67" Type="http://schemas.openxmlformats.org/officeDocument/2006/relationships/font" Target="fonts/InterLight-boldItalic.fntdata"/><Relationship Id="rId60" Type="http://schemas.openxmlformats.org/officeDocument/2006/relationships/font" Target="fonts/Roboto-regular.fntdata"/><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Nunito-bold.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openai.com/en/articles/8357869-how-to-change-your-language-setting-in-chatgpt"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eksforgeeks.org/machine-learning/embeddings-in-machine-learning/"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roducttalk.org/context-rot/"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5035080f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5035080f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e511d1a314_4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e511d1a314_4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tokens that this sentence gets split into by the tokeniser are shown on the slides but we also recommend showing the website that is linked in the slides, typing in the sentence and showing the result (the tokens are colour-coded on the website as well)</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If you are </a:t>
            </a:r>
            <a:r>
              <a:rPr lang="en">
                <a:solidFill>
                  <a:schemeClr val="dk1"/>
                </a:solidFill>
              </a:rPr>
              <a:t>multilingual</a:t>
            </a:r>
            <a:r>
              <a:rPr lang="en">
                <a:solidFill>
                  <a:schemeClr val="dk1"/>
                </a:solidFill>
              </a:rPr>
              <a:t> and have students interested in different languages, you </a:t>
            </a:r>
            <a:r>
              <a:rPr lang="en">
                <a:solidFill>
                  <a:schemeClr val="dk1"/>
                </a:solidFill>
              </a:rPr>
              <a:t>could demonstrate how different words and phrases in languages other than English are tokenised. Some phrases in non-English languages can actually end up being a much higher number of tokens when compared to English. The usage limits and pricing for LLMs are often based on the number of tokens and so non-English speakers can potentially end up reaching their usage limits quicker and LLM use can cost more for them.</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 brief example of different languages where the token counts are likely to be larger (on average) than English is Vietnamese, where syllables are split by a space and a lot of words are made up of multiple syllables (e.g, cà phê means coffee). If we use the OpenAI tokeniser, “cà phê” is 4 tokens, whereas “coffee” is just one. When we have prompts and responses with more words and sentences in Vietnamese, this could be significantly more tokens that the equivalent prompts and responses in English.</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e3655e7b9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e3655e7b9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In this activity, you don’t need to go into the details of how text is tokenised. The key point here is that while the tokens might not be the way we (humans) would split up words, it allows the maths behind LLMs to work with numbers (which is what they are good 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Advanced students with strong coding experience </a:t>
            </a:r>
            <a:r>
              <a:rPr lang="en">
                <a:solidFill>
                  <a:schemeClr val="dk1"/>
                </a:solidFill>
              </a:rPr>
              <a:t>could</a:t>
            </a:r>
            <a:r>
              <a:rPr lang="en">
                <a:solidFill>
                  <a:schemeClr val="dk1"/>
                </a:solidFill>
              </a:rPr>
              <a:t> be directed to learn about byte-pair encoding, which is a technique that is used by LLM developers for tokenisation (this includes OpenAI and we have used their tokenisation tool for the </a:t>
            </a:r>
            <a:r>
              <a:rPr lang="en">
                <a:solidFill>
                  <a:schemeClr val="dk1"/>
                </a:solidFill>
              </a:rPr>
              <a:t>examples</a:t>
            </a:r>
            <a:r>
              <a:rPr lang="en">
                <a:solidFill>
                  <a:schemeClr val="dk1"/>
                </a:solidFill>
              </a:rPr>
              <a:t> in the platform).</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e36c00baf6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e36c00baf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slide is intended to help students see the scale of the training data used for training LLMs. As mentioned in the slide, LLM developers (like OpenAI and Google) are </a:t>
            </a:r>
            <a:r>
              <a:rPr lang="en">
                <a:solidFill>
                  <a:schemeClr val="dk1"/>
                </a:solidFill>
              </a:rPr>
              <a:t>unlikely to share exactly how many tokens/words are used in their training but people have made estimates of more than 30 trillion tokens (more than the example in the slide).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estimate from the article by Dan Taylor-Watt (the source of the animation on this slide), is calculated with the number of tokens used to train the Llama 3.1 models (15 trillion) multiplied by 0.75 (from the ¾ estimate given by OpenAI), which equals 11.25 (rounded to 11 trillion in this example).</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e36c00baf6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e36c00baf6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tokens that an LLM has in its tokeniser is referred to as its “vocabulary”. Similar to a human’s vocabulary, these are the words that LLMs “know” (although this is not just words, but sub-words, punctuation marks and other characters). The impact of different vocabulary sizes is quite complex and beyond the scope of this course. A larger vocabulary does not necessarily mean the model is better but the increase in vocabulary size has been one of the factors in improving recent models (and has helped support languages other than English).</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 key point related to this slide, which is repeated through the lesson, is that LLMs don’t learn or know words the same way we do. For example, if you think of a food you love to eat (e.g, chocolate, a family recipe or meal from your favourite restaurant), you are likely to have some emotional association / feeling about that food (and it might also make you think of memories related to that food). However, LLMs just “see” these words as numbers and the patterns between them from their training data and do not experience them in the same way we do.</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e511d1a314_5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e511d1a314_5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This slide and the example IDs are shown on this slide to help communicate the huge number of tokens that LLMs can deal with. It’s important to note that the tokens won’t just be English words and sub-words. ChatGPT officially supports 59 languages (</a:t>
            </a:r>
            <a:r>
              <a:rPr lang="en" u="sng">
                <a:solidFill>
                  <a:schemeClr val="hlink"/>
                </a:solidFill>
                <a:hlinkClick r:id="rId2"/>
              </a:rPr>
              <a:t>https://help.openai.com/en/articles/8357869-how-to-change-your-language-setting-in-chatgpt</a:t>
            </a:r>
            <a:r>
              <a:rPr lang="en">
                <a:solidFill>
                  <a:schemeClr val="dk1"/>
                </a:solidFill>
              </a:rPr>
              <a:t>) and, therefore, the OpenAI tokeniser will have tokens from at least those 59 languages (and probably more).  </a:t>
            </a:r>
            <a:br>
              <a:rPr lang="en">
                <a:solidFill>
                  <a:schemeClr val="dk1"/>
                </a:solidFill>
              </a:rPr>
            </a:br>
            <a:br>
              <a:rPr lang="en">
                <a:solidFill>
                  <a:schemeClr val="dk1"/>
                </a:solidFill>
              </a:rPr>
            </a:br>
            <a:r>
              <a:rPr lang="en">
                <a:solidFill>
                  <a:schemeClr val="dk1"/>
                </a:solidFill>
              </a:rPr>
              <a:t>You could get students to think about how many words they know. Estimates of the amount of words an “average” person knows is in the tens of thousands. Although it’s hard to make a direct comparison because we are comparing tokens and words, the scale of the LLMs’ vocabulary is so much larger than humans’ vocabulary (as was illustrated in the animation showing scale of training data in words).</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e36c00baf6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e36c00baf6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Some students </a:t>
            </a:r>
            <a:r>
              <a:rPr lang="en">
                <a:solidFill>
                  <a:schemeClr val="dk1"/>
                </a:solidFill>
              </a:rPr>
              <a:t>might</a:t>
            </a:r>
            <a:r>
              <a:rPr lang="en">
                <a:solidFill>
                  <a:schemeClr val="dk1"/>
                </a:solidFill>
              </a:rPr>
              <a:t> notice that the number of </a:t>
            </a:r>
            <a:r>
              <a:rPr lang="en">
                <a:solidFill>
                  <a:schemeClr val="dk1"/>
                </a:solidFill>
              </a:rPr>
              <a:t>tokens sent to the LLM is much more than you would expect from just the prompt “Write a haiku about the ocean” (or whichever prompt they choose to send). There is additional information that gets sent to the LLM (we call this the context window) that contributes to this number, which is discussed later in the lesson.</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e3655e7b9b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e3655e7b9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This slide establishes the core motivation for the transformer architecture in LLM models. The key idea is that meaning is not fixed. </a:t>
            </a:r>
            <a:r>
              <a:rPr lang="en">
                <a:solidFill>
                  <a:schemeClr val="dk1"/>
                </a:solidFill>
              </a:rPr>
              <a:t>The meaning of a word </a:t>
            </a:r>
            <a:r>
              <a:rPr lang="en">
                <a:solidFill>
                  <a:schemeClr val="dk1"/>
                </a:solidFill>
              </a:rPr>
              <a:t>depends on the words surrounding it and any system generating language must somehow handle this. </a:t>
            </a:r>
            <a:r>
              <a:rPr lang="en">
                <a:solidFill>
                  <a:schemeClr val="dk1"/>
                </a:solidFill>
              </a:rPr>
              <a:t>That is precisely what the attention layer in a transformer does. You can return to this slide after introducing Attention in the transformer architecture and ask: "So which words do you think the model paid most attention to when processing the word 'bat'?"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prompts</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Can you think of a sentence where the meaning of a word only makes sense because of the words around it?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How did </a:t>
            </a:r>
            <a:r>
              <a:rPr i="1" lang="en">
                <a:solidFill>
                  <a:schemeClr val="dk1"/>
                </a:solidFill>
              </a:rPr>
              <a:t>you</a:t>
            </a:r>
            <a:r>
              <a:rPr lang="en">
                <a:solidFill>
                  <a:schemeClr val="dk1"/>
                </a:solidFill>
              </a:rPr>
              <a:t> know which meaning of "bat" was correct in each sentence? Could you explain the rule you used?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If you covered up all the other words and only saw "bat", would you know what it meant?</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Common misconception to address</a:t>
            </a:r>
            <a:r>
              <a:rPr lang="en">
                <a:solidFill>
                  <a:schemeClr val="dk1"/>
                </a:solidFill>
              </a:rPr>
              <a:t> Students may assume computers handle language the way a spell-checker does by looking words up one at a time in a dictionary. This slide is a good moment to challenge that assumption: a dictionary gives you all possible meanings of "bat" but no way to choose between them without context.</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3655e7b9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e3655e7b9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idea behind this activity is to get students to understand that as humans in order to detect the meanings of words in sentences, we use surrounding words in the sentence. These surrounding words are called</a:t>
            </a:r>
            <a:r>
              <a:rPr b="1" lang="en">
                <a:solidFill>
                  <a:schemeClr val="dk1"/>
                </a:solidFill>
              </a:rPr>
              <a:t> context. </a:t>
            </a:r>
            <a:r>
              <a:rPr lang="en">
                <a:solidFill>
                  <a:schemeClr val="dk1"/>
                </a:solidFill>
              </a:rPr>
              <a:t>For computers to be able to “understand” language, they will also need to be able to connect words in sentences to understand meanings. This activity is trying to “prime” the students to think about how they know what words in </a:t>
            </a:r>
            <a:r>
              <a:rPr lang="en">
                <a:solidFill>
                  <a:schemeClr val="dk1"/>
                </a:solidFill>
              </a:rPr>
              <a:t>sentences</a:t>
            </a:r>
            <a:r>
              <a:rPr lang="en">
                <a:solidFill>
                  <a:schemeClr val="dk1"/>
                </a:solidFill>
              </a:rPr>
              <a:t> mean.</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ca2ab760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eca2ab760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key point here is that computers can do calculations very quickly and repetitively (over and over, without needing a break). For students, you could get them to think about how many maths problems (for example, using algebra to ‘solve for x’) they could do in a minute. Computers can do billions and billions of these problems in a second, without getting bored or tired.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second key point here is that computers follow algorithms (step-by-step instructions). Students may have learned about algorithms in digital technologies, mathematics or other subjects and understand the term. However, some students may not be aware of this term and so this can be explained as a series of step-by-step instructions (like a recipe or a set of steps for tying shoelaces). In LLMs, these algorithms involve converting words and sentences into numbers, so that they can be worked with efficiently, as well as doing calculations.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e3655e7b9b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e3655e7b9b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This slide explains </a:t>
            </a:r>
            <a:r>
              <a:rPr i="1" lang="en">
                <a:solidFill>
                  <a:schemeClr val="dk1"/>
                </a:solidFill>
              </a:rPr>
              <a:t>why</a:t>
            </a:r>
            <a:r>
              <a:rPr lang="en">
                <a:solidFill>
                  <a:schemeClr val="dk1"/>
                </a:solidFill>
              </a:rPr>
              <a:t> the Transformer was a breakthrough by contrasting it with what came before. The two key ideas are: looking at all words simultaneously, and parallel processing.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Because operations happen in parallel, you can use thousands of computer chips simultaneously, which is what made it possible to train on billions of words and build models at the scale of GPT.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Discussion prompt</a:t>
            </a:r>
            <a:r>
              <a:rPr lang="en">
                <a:solidFill>
                  <a:schemeClr val="dk1"/>
                </a:solidFill>
              </a:rPr>
              <a:t> Ask students: "Why might forgetting the beginning of a sentence cause problems?" Take a sentence like "The trophy didn't fit in the suitcase because it was too big" and ask what "it" refers to. A model that has forgotten "trophy" and "suitcase" by the time it reaches "it" has no way of answering correctly.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cd05b5e79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cd05b5e79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lesson is to give students a solid understanding of how LLMS work ‘under the hood’. One of they key </a:t>
            </a:r>
            <a:r>
              <a:rPr lang="en"/>
              <a:t>takeaways</a:t>
            </a:r>
            <a:r>
              <a:rPr lang="en"/>
              <a:t> is that it is all just mathematics underneath. By representing words as numbers, language can be manipulated and new conversations can be generated.</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3655e7b9b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e3655e7b9b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This slide is a very simplified version of what happens in the real transformer architecture which contains a lot more complexity in the Transformer block. If you wish to go into more detail you could say that the Transformer block is composed of many different layers of neural networks. Each layer has one part that checks which words are connected and another part that processes information.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Embedding is the </a:t>
            </a:r>
            <a:r>
              <a:rPr i="1" lang="en">
                <a:solidFill>
                  <a:schemeClr val="dk1"/>
                </a:solidFill>
              </a:rPr>
              <a:t>starting point</a:t>
            </a:r>
            <a:r>
              <a:rPr lang="en">
                <a:solidFill>
                  <a:schemeClr val="dk1"/>
                </a:solidFill>
              </a:rPr>
              <a:t>. Tokens arrive as meaningless ID numbers and embedding gives them an initial position in meaning-space. A useful analogy: it's like giving each word a postcode, a numerical address that roughly reflects where it "lives" relative to other words.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key idea of the Transformer block is that it learns connections between words and this helps solidify meanings of words in their context.</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optEmb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optEmb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This </a:t>
            </a:r>
            <a:r>
              <a:rPr lang="en">
                <a:solidFill>
                  <a:schemeClr val="dk1"/>
                </a:solidFill>
              </a:rPr>
              <a:t>explanation</a:t>
            </a:r>
            <a:r>
              <a:rPr lang="en">
                <a:solidFill>
                  <a:schemeClr val="dk1"/>
                </a:solidFill>
              </a:rPr>
              <a:t> is a simplification of what really happens. In the actual transformer model, these embeddings are represented by long lists of vectors (coordinates in  multi-dimensional space). You can learn more about how it works </a:t>
            </a:r>
            <a:r>
              <a:rPr lang="en" u="sng">
                <a:solidFill>
                  <a:schemeClr val="hlink"/>
                </a:solidFill>
                <a:hlinkClick r:id="rId2"/>
              </a:rPr>
              <a:t>here</a:t>
            </a:r>
            <a:r>
              <a:rPr lang="en">
                <a:solidFill>
                  <a:schemeClr val="dk1"/>
                </a:solidFill>
              </a:rPr>
              <a:t>. Here, we avoid the vector concept and frame embeddings as meaning clues attached to tokens. Keep reminding students that the model is not understanding like a person. It is using patterns from training to decide which tokens are connected.</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optEmb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optEmb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In this activity, students rank some words according to two properties: living-ness and size. The idea is to get them to </a:t>
            </a:r>
            <a:r>
              <a:rPr lang="en">
                <a:solidFill>
                  <a:schemeClr val="dk1"/>
                </a:solidFill>
              </a:rPr>
              <a:t>think</a:t>
            </a:r>
            <a:r>
              <a:rPr lang="en">
                <a:solidFill>
                  <a:schemeClr val="dk1"/>
                </a:solidFill>
              </a:rPr>
              <a:t> about the different meanings that words can have. What they are </a:t>
            </a:r>
            <a:r>
              <a:rPr lang="en">
                <a:solidFill>
                  <a:schemeClr val="dk1"/>
                </a:solidFill>
              </a:rPr>
              <a:t>effectively</a:t>
            </a:r>
            <a:r>
              <a:rPr lang="en">
                <a:solidFill>
                  <a:schemeClr val="dk1"/>
                </a:solidFill>
              </a:rPr>
              <a:t> building is a tiny embedding space by hand. Each word's "sticker" was really just two numbers (living-ness, size). A real AI model does the exact same thing, except instead of 2 numbers, it uses hundreds, capturing far more clues than just "living" and "size."</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e36c00baf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e36c00baf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Like the last slide, going into depth </a:t>
            </a:r>
            <a:r>
              <a:rPr lang="en">
                <a:solidFill>
                  <a:schemeClr val="dk1"/>
                </a:solidFill>
              </a:rPr>
              <a:t>about the dimensions in LLMs is beyond the scope of this lesson. The slide is intended to illustrate the scale of LLMs again and why computers are so good at working with words as numbers.</a:t>
            </a: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optEmb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optEmb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Teacher note: This slide links embeddings to context. Students already saw ambiguous words earlier, so this makes the new idea feel connected to something they know.</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eca2ab760d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eca2ab760d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The key point in this slide is the transformer does not understand language, it just works out which words are connected to each other by looking at millions of examples.</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e98de3ad5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e98de3ad5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shows students that the model doesn't "choose" a word so much as produce a probability distribution across its entire vocabulary. That is, for each word in its vocabulary it has a probability that it should come next.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The 50,000 tokens point</a:t>
            </a:r>
            <a:r>
              <a:rPr lang="en">
                <a:solidFill>
                  <a:schemeClr val="dk1"/>
                </a:solidFill>
              </a:rPr>
              <a:t> Every single token in the vocabulary gets a score every single time, even completely irrelevant ones like "Antarctica" or "photosynthesis." The model assigns them near-zero probability but they are still scored. This gives a sense of the scale of computation happening with every single response.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Probabilities summing to 1</a:t>
            </a:r>
            <a:r>
              <a:rPr lang="en">
                <a:solidFill>
                  <a:schemeClr val="dk1"/>
                </a:solidFill>
              </a:rPr>
              <a:t> A good moment to briefly connect to maths. This is a probability distribution, meaning all scores must add up to 100%. If cat gets 60%, that leaves only 40% for every other word in the vocabulary combined.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The sampling point</a:t>
            </a:r>
            <a:r>
              <a:rPr lang="en">
                <a:solidFill>
                  <a:schemeClr val="dk1"/>
                </a:solidFill>
              </a:rPr>
              <a:t> Students will likely ask "so does it always pick cat?" The answer is no, and this is where temperature comes in. The model </a:t>
            </a:r>
            <a:r>
              <a:rPr i="1" lang="en">
                <a:solidFill>
                  <a:schemeClr val="dk1"/>
                </a:solidFill>
              </a:rPr>
              <a:t>samples</a:t>
            </a:r>
            <a:r>
              <a:rPr lang="en">
                <a:solidFill>
                  <a:schemeClr val="dk1"/>
                </a:solidFill>
              </a:rPr>
              <a:t> from the distribution, meaning lower probability tokens can still be chosen occasionally. This is what makes responses feel varied rather than robotic. We will look at Temperature in more </a:t>
            </a:r>
            <a:r>
              <a:rPr lang="en">
                <a:solidFill>
                  <a:schemeClr val="dk1"/>
                </a:solidFill>
              </a:rPr>
              <a:t>detail</a:t>
            </a:r>
            <a:r>
              <a:rPr lang="en">
                <a:solidFill>
                  <a:schemeClr val="dk1"/>
                </a:solidFill>
              </a:rPr>
              <a:t> in a later slide.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"Why might it be a bad idea to always pick the highest probability token?" This leads naturally into a discussion of creativity, temperature, and why AI responses don't always sound the same.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often assume the model "knows" the right answer and is choosing it. Reframe this as the model has no concept of correct, only of likely. Everything is probability.</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dda0db7b4c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dda0db7b4c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aim of this slide is to teach students that AI is software with settings, not magic. This builds critical and analytical thinking about AI tools.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Temperature, max tokens, and context window size are all just settings. Framing them this way helps students see AI as something engineered and controllable rather than mysterious and autonomous.</a:t>
            </a:r>
            <a:endParaRPr>
              <a:solidFill>
                <a:schemeClr val="dk1"/>
              </a:solidFill>
            </a:endParaRPr>
          </a:p>
          <a:p>
            <a:pPr indent="0" lvl="0" marL="0" rtl="0" algn="l">
              <a:lnSpc>
                <a:spcPct val="115000"/>
              </a:lnSpc>
              <a:spcBef>
                <a:spcPts val="1200"/>
              </a:spcBef>
              <a:spcAft>
                <a:spcPts val="1200"/>
              </a:spcAft>
              <a:buNone/>
            </a:pPr>
            <a:r>
              <a:rPr lang="en">
                <a:solidFill>
                  <a:schemeClr val="dk1"/>
                </a:solidFill>
              </a:rPr>
              <a:t>You may want to ask: "Does 128,000 tokens sound like a lot? What could you fit in that space?"</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e2d4d70bd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e2d4d70b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This slide connects the prediction mechanism students already understand to a concrete, tweakable parameter. However, it is worth pointing out that regular users of chatbots like ChatGPT will not be able to change the temperature. This is a setting only available to developers and users of Lumen.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key point here is that Temperature doesn't change </a:t>
            </a:r>
            <a:r>
              <a:rPr i="1" lang="en">
                <a:solidFill>
                  <a:schemeClr val="dk1"/>
                </a:solidFill>
              </a:rPr>
              <a:t>what</a:t>
            </a:r>
            <a:r>
              <a:rPr lang="en">
                <a:solidFill>
                  <a:schemeClr val="dk1"/>
                </a:solidFill>
              </a:rPr>
              <a:t> the model knows. It changes how it samples from the probability distribution. The same vocabulary scores are produced either way; temperature just adjusts how strictly the model follows them.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Students will get to investigate themselves on Lumen in the next activity.</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Discussion prompt</a:t>
            </a:r>
            <a:r>
              <a:rPr lang="en">
                <a:solidFill>
                  <a:schemeClr val="dk1"/>
                </a:solidFill>
              </a:rPr>
              <a:t> Ask: "When would you actually want a low temperature?" and "When would high temperature be useful?" It leads in well to the next slide.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may think high temperature means the model is "trying harder" or "being smarter." Clarify that it is simply being less conservative. It's not more intelligent, just more willing to take risks with lower-probability words.</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eca2ab760d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eca2ab760d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This slide connects the prediction mechanism students already understand to a concrete, tweakable parameter. However, it is worth pointing out that regular users of chatbots like ChatGPT will not be able to change the temperature. This is a setting only available to developers and users of Lumen.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key point here is that Temperature doesn't change </a:t>
            </a:r>
            <a:r>
              <a:rPr i="1" lang="en">
                <a:solidFill>
                  <a:schemeClr val="dk1"/>
                </a:solidFill>
              </a:rPr>
              <a:t>what</a:t>
            </a:r>
            <a:r>
              <a:rPr lang="en">
                <a:solidFill>
                  <a:schemeClr val="dk1"/>
                </a:solidFill>
              </a:rPr>
              <a:t> the model knows. It changes how it samples from the probability distribution. The same vocabulary scores are produced either way; temperature just adjusts how strictly the model follows them.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Students will get to investigate themselves on Lumen in the next activity.</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Discussion prompt</a:t>
            </a:r>
            <a:r>
              <a:rPr lang="en">
                <a:solidFill>
                  <a:schemeClr val="dk1"/>
                </a:solidFill>
              </a:rPr>
              <a:t> Ask: "When would you actually want a low temperature?" and "When would high temperature be useful?" It leads in well to the next slide.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may think high temperature means the model is "trying harder" or "being smarter." Clarify that it is simply being less conservative. It's not more intelligent, just more willing to take risks with lower-probability words.</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e5591ccff3_3_0: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3e5591ccff3_3_0: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Answer Key:</a:t>
            </a:r>
            <a:endParaRPr/>
          </a:p>
          <a:p>
            <a:pPr indent="0" lvl="0" marL="0" rtl="0" algn="l">
              <a:spcBef>
                <a:spcPts val="0"/>
              </a:spcBef>
              <a:spcAft>
                <a:spcPts val="0"/>
              </a:spcAft>
              <a:buNone/>
            </a:pPr>
            <a:r>
              <a:rPr lang="en"/>
              <a:t>The mental work needed to think - Cognitive Effort</a:t>
            </a:r>
            <a:endParaRPr/>
          </a:p>
          <a:p>
            <a:pPr indent="0" lvl="0" marL="0" rtl="0" algn="l">
              <a:spcBef>
                <a:spcPts val="0"/>
              </a:spcBef>
              <a:spcAft>
                <a:spcPts val="0"/>
              </a:spcAft>
              <a:buNone/>
            </a:pPr>
            <a:r>
              <a:rPr lang="en"/>
              <a:t>Too much information to handle - Cognitive Overload</a:t>
            </a:r>
            <a:endParaRPr/>
          </a:p>
          <a:p>
            <a:pPr indent="0" lvl="0" marL="0" rtl="0" algn="l">
              <a:spcBef>
                <a:spcPts val="0"/>
              </a:spcBef>
              <a:spcAft>
                <a:spcPts val="0"/>
              </a:spcAft>
              <a:buNone/>
            </a:pPr>
            <a:r>
              <a:rPr lang="en"/>
              <a:t>Letting a tool handle thinking tasks - </a:t>
            </a:r>
            <a:r>
              <a:rPr lang="en"/>
              <a:t>Cognitive</a:t>
            </a:r>
            <a:r>
              <a:rPr lang="en"/>
              <a:t> Offloading. </a:t>
            </a:r>
            <a:endParaRPr/>
          </a:p>
          <a:p>
            <a:pPr indent="0" lvl="0" marL="0" rtl="0" algn="l">
              <a:spcBef>
                <a:spcPts val="0"/>
              </a:spcBef>
              <a:spcAft>
                <a:spcPts val="0"/>
              </a:spcAft>
              <a:buNone/>
            </a:pPr>
            <a:r>
              <a:rPr lang="en"/>
              <a:t>Relying on AI too much over time - Cognitive debt. </a:t>
            </a:r>
            <a:endParaRPr/>
          </a:p>
          <a:p>
            <a:pPr indent="0" lvl="0" marL="0" rtl="0" algn="l">
              <a:spcBef>
                <a:spcPts val="0"/>
              </a:spcBef>
              <a:spcAft>
                <a:spcPts val="0"/>
              </a:spcAft>
              <a:buNone/>
            </a:pPr>
            <a:r>
              <a:t/>
            </a:r>
            <a:endParaRPr/>
          </a:p>
        </p:txBody>
      </p:sp>
      <p:sp>
        <p:nvSpPr>
          <p:cNvPr id="76" name="Google Shape;76;g3e5591ccff3_3_0: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e2d4d70bd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e2d4d70bd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purpose of this slide is to clarify when to use high temperature and when to use low temperature.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underlying principle is simple: if there are many good answers, temperature up. If there is one right answer, temperature down. Everything on this slide follows from that rule.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Present some ambiguous cases and ask students to debate which temperature they'd use. “Write me a birthday message for my friend", "Explain how photosynthesis works", "Give me a catchy name for my YouTube channel." There are no perfectly right answers, which is the point.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Extension activity</a:t>
            </a:r>
            <a:r>
              <a:rPr lang="en">
                <a:solidFill>
                  <a:schemeClr val="dk1"/>
                </a:solidFill>
              </a:rPr>
              <a:t> Ask students to add one example of their own to each column. This tests whether they have genuinely understood the principle or just memorised the examples on the slide.</a:t>
            </a:r>
            <a:endParaRPr>
              <a:solidFill>
                <a:schemeClr val="dk1"/>
              </a:solidFill>
            </a:endParaRPr>
          </a:p>
          <a:p>
            <a:pPr indent="0" lvl="0" marL="0" rtl="0" algn="l">
              <a:lnSpc>
                <a:spcPct val="115000"/>
              </a:lnSpc>
              <a:spcBef>
                <a:spcPts val="1200"/>
              </a:spcBef>
              <a:spcAft>
                <a:spcPts val="1200"/>
              </a:spcAft>
              <a:buNone/>
            </a:pPr>
            <a:r>
              <a:rPr b="1" lang="en">
                <a:solidFill>
                  <a:schemeClr val="dk1"/>
                </a:solidFill>
              </a:rPr>
              <a:t>Common misconception</a:t>
            </a:r>
            <a:r>
              <a:rPr lang="en">
                <a:solidFill>
                  <a:schemeClr val="dk1"/>
                </a:solidFill>
              </a:rPr>
              <a:t> Students may assume low temperature is always "safer" or better. Emphasise that for creative tasks, low temperature actively produces worse outputs: predictable, bland, repetitive.</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e7e2c9cf5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e7e2c9cf5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595959"/>
                </a:solidFill>
                <a:latin typeface="Roboto"/>
                <a:ea typeface="Roboto"/>
                <a:cs typeface="Roboto"/>
                <a:sym typeface="Roboto"/>
              </a:rPr>
              <a:t>The aim of this activity is to show the effect of changing the temperature of the model.</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e3655e7b9b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e3655e7b9b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explains the key step that turned a raw next-token predictor into something that feels like a helpful assistant and grounds it in a moment students may have heard of.</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It is worth emphasising that real people were paid to read model responses and rank them. AI improvement here was literally driven by human judgement, not just more data or bigger computers.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Many students will have heard of ChatGPT. This slide explains why it felt so different from anything that came before. The underlying model wasn't entirely new; what changed was RLHF shaping its behaviour.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"What problems might come up if the human raters all share similar backgrounds or opinions?"  This naturally leads into bias in AI, which connects well to earlier slides on critical thinking and hallucinations.</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e3655e7b9b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e3655e7b9b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aim of this activity is to give students a flavour of rating LLM responses themselves. This is not the same as real RLHF but it should prompt them to reflect about how the person who is rating the response has a bias and that the decisions they make may affect the contents of the final model.</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e5591ccff3_3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3e5591ccff3_3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Everything surrounding the LLM that allows people to use LLMs as chatbots is sometimes called the “Harness”.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introduces the distinction between what we know about LLMs in general and what specific companies keep private, building critical awareness that not all AI systems are equal or fully transparent.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Examples of what companies keep secret include the exact composition of training data, how RLHF was conducted, safety filtering rules, and system prompt instructions. Students should understand that even experts cannot fully understand a commercial AI product.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T</a:t>
            </a:r>
            <a:r>
              <a:rPr lang="en">
                <a:solidFill>
                  <a:schemeClr val="dk1"/>
                </a:solidFill>
              </a:rPr>
              <a:t>he LLM itself is just the core engine, but what users actually interact with is a harness built around it: the chatbot interface, filtering layers, system prompts, routing logic, and safety guardrails. The harness is where most of the trade secrets live, and different companies build very different harnesses around similar underlying models.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"Does it matter that we don't know exactly how a chatbot works? Should companies have to be more open about this?" This connects well to broader discussions about AI regulation, trust, and accountability.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may assume that because we understand how transformers work in theory, we therefore understand any specific chatbot fully. This slide is the moment to challenge that assumption. Understanding the architecture is not the same as understanding the harness built on top of it.</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e36c00baf6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e36c00baf6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makes the "harness" concept concrete, moving from the abstract idea that there are trade secrets to showing students exactly what kinds of hidden processing happen between typing a prompt and receiving a response.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useful analogy: your prompt goes through security screening before it reaches the model, just like luggage at an airport. Things get checked, sometimes modified, and occasionally redirected entirely.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Chatbots route requests to whichever model is most appropriate, not just a single LLM.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Those hidden system prompt instructions are real tokens taking up real space in the context window, even though users never see them.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"If a chatbot is modifying your prompt before sending it, does that change who is responsible for the output?" This opens up interesting discussion about accountability and transparency in AI products.</a:t>
            </a:r>
            <a:endParaRPr>
              <a:solidFill>
                <a:schemeClr val="dk1"/>
              </a:solidFill>
            </a:endParaRPr>
          </a:p>
          <a:p>
            <a:pPr indent="0" lvl="0" marL="0" rtl="0" algn="l">
              <a:lnSpc>
                <a:spcPct val="115000"/>
              </a:lnSpc>
              <a:spcBef>
                <a:spcPts val="1200"/>
              </a:spcBef>
              <a:spcAft>
                <a:spcPts val="1200"/>
              </a:spcAft>
              <a:buNone/>
            </a:pPr>
            <a:r>
              <a:rPr b="1" lang="en">
                <a:solidFill>
                  <a:schemeClr val="dk1"/>
                </a:solidFill>
              </a:rPr>
              <a:t>Common misconception</a:t>
            </a:r>
            <a:r>
              <a:rPr lang="en">
                <a:solidFill>
                  <a:schemeClr val="dk1"/>
                </a:solidFill>
              </a:rPr>
              <a:t> Students often assume what they type is exactly what the model sees.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e36c00baf6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e36c00baf6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lists examples of what's inside the context window and introduces metadata as a concrete example of hidden information students didn't know was being sent.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location and IP address detail tends to surprise students and spark good discussion about privacy. Most students won't have considered that simply opening a chatbot reveals information about them before they've typed anything.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"Does it bother you that the model knows your location before you've said anything?" This connects naturally to broader privacy and data literacy discussions.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Link to context window limits</a:t>
            </a:r>
            <a:r>
              <a:rPr lang="en">
                <a:solidFill>
                  <a:schemeClr val="dk1"/>
                </a:solidFill>
              </a:rPr>
              <a:t> Remind students that all of this, including metadata, takes up tokens, leaving less room for the actual conversation.</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eca2ab760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eca2ab760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is an opportunity for students to stop and pause and think about how humans have conversations and how important remembering what was said is to having a meaningful conversation.</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e36c00baf6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e36c00baf6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connects the abstract concept of the context window to the practical limitation of AI responses getting worse in long conversations.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You can mention that the limit includes input and output </a:t>
            </a:r>
            <a:r>
              <a:rPr lang="en">
                <a:solidFill>
                  <a:schemeClr val="dk1"/>
                </a:solidFill>
              </a:rPr>
              <a:t>tokens.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"If you were building a chatbot to help students with homework, what would you prioritise putting in the context window?" This makes the trade-offs feel real and practical.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may think a larger context window solves all problems. Clarify that even with a huge context window, the model's performance can still degrade as it fills up. More space delays the problem but doesn't eliminate it.</a:t>
            </a:r>
            <a:endParaRPr>
              <a:solidFill>
                <a:schemeClr val="dk1"/>
              </a:solidFill>
            </a:endParaRPr>
          </a:p>
          <a:p>
            <a:pPr indent="0" lvl="0" marL="0" rtl="0" algn="l">
              <a:spcBef>
                <a:spcPts val="1200"/>
              </a:spcBef>
              <a:spcAft>
                <a:spcPts val="0"/>
              </a:spcAft>
              <a:buNone/>
            </a:pPr>
            <a:r>
              <a:rPr lang="en">
                <a:solidFill>
                  <a:schemeClr val="dk1"/>
                </a:solidFill>
              </a:rPr>
              <a:t>For the </a:t>
            </a:r>
            <a:r>
              <a:rPr lang="en">
                <a:solidFill>
                  <a:schemeClr val="dk1"/>
                </a:solidFill>
              </a:rPr>
              <a:t>interested</a:t>
            </a:r>
            <a:r>
              <a:rPr lang="en">
                <a:solidFill>
                  <a:schemeClr val="dk1"/>
                </a:solidFill>
              </a:rPr>
              <a:t> teachers, here is a link to the</a:t>
            </a:r>
            <a:r>
              <a:rPr lang="en" u="sng">
                <a:solidFill>
                  <a:schemeClr val="hlink"/>
                </a:solidFill>
                <a:hlinkClick r:id="rId2"/>
              </a:rPr>
              <a:t> paper </a:t>
            </a:r>
            <a:r>
              <a:rPr lang="en">
                <a:solidFill>
                  <a:schemeClr val="dk1"/>
                </a:solidFill>
              </a:rPr>
              <a:t>about Context Rot. In fact, when the context window is less than half full, the model tends to forget things in the middle; when it's more than half full, it starts losing the earliest parts of the conversation instead.</a:t>
            </a:r>
            <a:endParaRPr>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e3655e7b9b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e3655e7b9b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addresses one of the most common real-world limitations of LLMs,  the training cutoff,  and introduces grounding as the practical fix students can use right now.</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The cutoff point</a:t>
            </a:r>
            <a:r>
              <a:rPr lang="en">
                <a:solidFill>
                  <a:schemeClr val="dk1"/>
                </a:solidFill>
              </a:rPr>
              <a:t> Ask students: "What important things have happened in the world that an LLM trained two years ago wouldn't know about?" — makes the limitation feel concrete and relevant.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Uploading a PDF and asking questions about it is a genuinely useful study skill. Students will get to do that in the next activity.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"If an LLM is connected to the web, does that make its answers more trustworthy?" The answer is not automatically yes, since web sources vary in quality, as was discussed in the earlier lesson about Trusted Sources.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often assume LLMs have access to current information by default. This slide directly corrects that assumption and gives them a mental model for when to trust a response and when to verify it.</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e5591ccff3_3_49: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3e5591ccff3_3_49: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Answer key:</a:t>
            </a:r>
            <a:endParaRPr/>
          </a:p>
          <a:p>
            <a:pPr indent="0" lvl="0" marL="0" rtl="0" algn="l">
              <a:spcBef>
                <a:spcPts val="0"/>
              </a:spcBef>
              <a:spcAft>
                <a:spcPts val="0"/>
              </a:spcAft>
              <a:buNone/>
            </a:pPr>
            <a:r>
              <a:rPr lang="en"/>
              <a:t>Using copyrighted work without permission for a fair reason – Fair Use</a:t>
            </a:r>
            <a:endParaRPr/>
          </a:p>
          <a:p>
            <a:pPr indent="0" lvl="0" marL="0" rtl="0" algn="l">
              <a:spcBef>
                <a:spcPts val="0"/>
              </a:spcBef>
              <a:spcAft>
                <a:spcPts val="0"/>
              </a:spcAft>
              <a:buNone/>
            </a:pPr>
            <a:r>
              <a:rPr lang="en"/>
              <a:t>Rules that keep AI use safe - Guard Rails</a:t>
            </a:r>
            <a:endParaRPr/>
          </a:p>
          <a:p>
            <a:pPr indent="0" lvl="0" marL="0" rtl="0" algn="l">
              <a:spcBef>
                <a:spcPts val="0"/>
              </a:spcBef>
              <a:spcAft>
                <a:spcPts val="0"/>
              </a:spcAft>
              <a:buNone/>
            </a:pPr>
            <a:r>
              <a:rPr lang="en"/>
              <a:t>Being honest about using AI - Acknowledging AI Use</a:t>
            </a:r>
            <a:endParaRPr/>
          </a:p>
          <a:p>
            <a:pPr indent="0" lvl="0" marL="0" rtl="0" algn="l">
              <a:spcBef>
                <a:spcPts val="0"/>
              </a:spcBef>
              <a:spcAft>
                <a:spcPts val="0"/>
              </a:spcAft>
              <a:buNone/>
            </a:pPr>
            <a:r>
              <a:rPr lang="en"/>
              <a:t>Creators own their work - Copyright</a:t>
            </a:r>
            <a:endParaRPr/>
          </a:p>
          <a:p>
            <a:pPr indent="0" lvl="0" marL="0" rtl="0" algn="l">
              <a:spcBef>
                <a:spcPts val="0"/>
              </a:spcBef>
              <a:spcAft>
                <a:spcPts val="0"/>
              </a:spcAft>
              <a:buClr>
                <a:srgbClr val="000000"/>
              </a:buClr>
              <a:buFont typeface="Arial"/>
              <a:buNone/>
            </a:pPr>
            <a:r>
              <a:t/>
            </a:r>
            <a:endParaRPr/>
          </a:p>
        </p:txBody>
      </p:sp>
      <p:sp>
        <p:nvSpPr>
          <p:cNvPr id="93" name="Google Shape;93;g3e5591ccff3_3_49: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e3655e7b9b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e3655e7b9b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aim of this activity is to show that students can add to the chatbots knowledge by uploading documents. There are also other ways chatbots increase their knowledge by using Web Search, other external tools like Weather services and sometimes external databases often in large business contexts.</a:t>
            </a: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e3655e7b9b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e3655e7b9b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This slide explains why AI doesn't remember you between sessions.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If AI remembered everything across all sessions, that data would need to be stored somewhere </a:t>
            </a:r>
            <a:r>
              <a:rPr lang="en">
                <a:solidFill>
                  <a:schemeClr val="dk1"/>
                </a:solidFill>
              </a:rPr>
              <a:t>making</a:t>
            </a:r>
            <a:r>
              <a:rPr lang="en">
                <a:solidFill>
                  <a:schemeClr val="dk1"/>
                </a:solidFill>
              </a:rPr>
              <a:t> it vulnerable to hacking. The stateless design is a deliberate trade-off between convenience and privacy.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As the conversation grows, the context window fills. Resetting clears it completely. This links stateless AI back to the context window concept and reinforces both ideas simultaneously.</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Discussion prompts</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i="1" lang="en">
                <a:solidFill>
                  <a:schemeClr val="dk1"/>
                </a:solidFill>
              </a:rPr>
              <a:t>"Would you want an AI to remember everything you've ever told it? What are the advantages and risks?"</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i="1" lang="en">
                <a:solidFill>
                  <a:schemeClr val="dk1"/>
                </a:solidFill>
              </a:rPr>
              <a:t>"Can you think of situations where you would WANT the AI to remember you and situations where you would NOT?"</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i="1" lang="en">
                <a:solidFill>
                  <a:schemeClr val="dk1"/>
                </a:solidFill>
              </a:rPr>
              <a:t>"How is this different from how Google remembers your search history?"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Some students may confuse the model's training knowledge with memory.  "It knows things so it must remember me." Clarify that knowing facts from training is completely different from remembering a specific user's previous conversations.</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e3655e7b9b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3e3655e7b9b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In this activity students see first-hand the statelessness of Lumen, </a:t>
            </a:r>
            <a:r>
              <a:rPr lang="en">
                <a:solidFill>
                  <a:schemeClr val="dk1"/>
                </a:solidFill>
              </a:rPr>
              <a:t>their</a:t>
            </a:r>
            <a:r>
              <a:rPr lang="en">
                <a:solidFill>
                  <a:schemeClr val="dk1"/>
                </a:solidFill>
              </a:rPr>
              <a:t> AI chatbot.</a:t>
            </a:r>
            <a:endParaRPr i="1">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e36c00baf6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e36c00baf6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introduces reasoning models as a natural extension of what students already know, the same transformer architecture, but with an added reasoning phase before committing to an answer.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It’s worth emphasising that the reasoning phase is real token generation. The model is literally producing text as it reasons, not running a hidden calculation. Students can often see this reasoning process in tools like ChatGPT o1.</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"Can you think of a question where thinking step by step would really matter versus one where a quick answer is fine?" Students quickly grasp that "what is the capital of France" doesn't need a reasoning model but "write me a proof" does.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may assume reasoning models are always better. Clarify that they are slower and more expensive — for simple tasks a standard LLM is faster and perfectly adequate.</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e511d1a314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3e511d1a314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shows how reasoning models are trained differently from standard LLMs. This connects back to concepts students already know like RLHF and reinforcement learning.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learning from examples is the same as pre-training students have learnt about except these use examples that explicitly include reasoning steps, teaching the model that thinking out loud is valuable.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Here human raters are evaluating the </a:t>
            </a:r>
            <a:r>
              <a:rPr i="1" lang="en">
                <a:solidFill>
                  <a:schemeClr val="dk1"/>
                </a:solidFill>
              </a:rPr>
              <a:t>quality of the reasoning steps</a:t>
            </a:r>
            <a:r>
              <a:rPr lang="en">
                <a:solidFill>
                  <a:schemeClr val="dk1"/>
                </a:solidFill>
              </a:rPr>
              <a:t>, not just whether the final answer felt helpful. The process is more demanding and more precise.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For maths and coding, you don't need human raters at all because correctness is automatically verifiable. It’s worth emphasising the scale: millions of attempts, each generating a reward or penalty signal, gradually pushing the model toward better reasoning strategies.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Nobody explicitly programmed the model to "think step by step". It discovered that strategy itself because careful reasoning kept getting rewarded. Students usually find this genuinely surprising.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"Why can't we use automatic reward checking for every task?" This may lead into a discussion of tasks where there is no single right answer, like writing or advice, and why those still need human judgement.</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eca2ab760d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3eca2ab760d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Remind the students that while not all common chatbots are Reasoning models, most of them have a Reasoning model included, like ChatGPT and you can select it.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Also, just asking any LLM to “explain your thinking” usually gives you much more information about how the final answer was reached.</a:t>
            </a:r>
            <a:endParaRPr>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e36c00baf6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3e36c00baf6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addresses the fact that LLMs produce convincing, often correct output without genuine understanding. It's important students leave with this nuance rather than either over-trusting or dismissing AI.</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Reinforce that the model has no concept of truth, meaning, or intention. It has learned statistical patterns across billions of examples. When it gets things right, it is because those patterns are reliable, not because it understands.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useful analogy is: a parrot that has heard enough conversations might produce sentences that sound meaningful but we wouldn't say it understands language. LLMs are vastly more sophisticated, but the underlying principle is similar.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"If an AI always gives you the correct answer, does it matter whether it truly understands?" This generates genuine debate and there is no clean answer, which is the point.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often conflate accuracy with understanding. Separating these two ideas is one of the most important outcomes of the whole lesson.</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e36c00baf6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3e36c00baf6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introduces the black box concept and uses it to motivate critical thinking. The fact that even experts can't fully explain LLM outputs is a strong argument for not taking responses at face value.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useful analogy: Imagine a machine that always produces the right answer but you can never see inside it or understand why. Would you trust it completely? This is roughly the situation with LLMs. We understand the architecture but not the specific reasoning behind any given output.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The "we built it but don't fully understand it" point</a:t>
            </a:r>
            <a:r>
              <a:rPr lang="en">
                <a:solidFill>
                  <a:schemeClr val="dk1"/>
                </a:solidFill>
              </a:rPr>
              <a:t> This genuinely surprises students and is worth dwelling on. Researchers are actively working on a field called interpretability, trying to understand what is happening inside these models. It remains one of the biggest open questions in AI.</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black box nature is precisely why bias and hallucinations are hard to detect and fix. If you can't see why the model said something, you can't easily identify where it went wrong.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Ask: "Should we be allowed to use technology we don't fully understand?" This connects to broader discussions about AI regulation, accountability, and trust.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may assume that because the maths is known, the behaviour is fully predictable. Clarify that knowing the rules of a system does not mean you can predict every output it produces.</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e36c00baf6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e36c00baf6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reminds students that knowing </a:t>
            </a:r>
            <a:r>
              <a:rPr i="1" lang="en">
                <a:solidFill>
                  <a:schemeClr val="dk1"/>
                </a:solidFill>
              </a:rPr>
              <a:t>when</a:t>
            </a:r>
            <a:r>
              <a:rPr lang="en">
                <a:solidFill>
                  <a:schemeClr val="dk1"/>
                </a:solidFill>
              </a:rPr>
              <a:t> to use an LLM versus a rules-based system is as important as knowing how LLMs work.</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credit card, traffic, and heart rate examples are intentionally high-stakes — they illustrate that in safety-critical situations, deterministic rules are not just preferable but essential. An LLM making a probabilistic guess about a patient's heart rate is dangerous.</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Discussion prompt</a:t>
            </a:r>
            <a:r>
              <a:rPr lang="en">
                <a:solidFill>
                  <a:schemeClr val="dk1"/>
                </a:solidFill>
              </a:rPr>
              <a:t> Present some cases and ask students to debate: "Is this a rules problem or an LLM problem?" Good examples include — "Is this essay plagiarised?", "Should this loan application be approved?", "What is the best treatment for this patient?"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Common misconception</a:t>
            </a:r>
            <a:r>
              <a:rPr lang="en">
                <a:solidFill>
                  <a:schemeClr val="dk1"/>
                </a:solidFill>
              </a:rPr>
              <a:t> Students may assume that because LLMs can attempt any task, they are always the right tool. This slide directly challenges that assumption. The right tool depends entirely on the nature of the problem.</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eca2ab760d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3eca2ab760d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is a simple example to show that we know how to fix mistakes in rules-based systems. By the way just swap the barks and purrs and you’ll get the correct version.</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e36c00ba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e36c00ba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lesson students learn about how LLMs work under the hood, without going too deep into these topics and minimising the maths that students need to do.</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key point that the lesson aims to get across is that LLMs work by converting words to numbers and that, under the hood, LLMs are just working with numbers (they do not have the same understanding about words humans do).</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diagram is intended to be a simple comparison of human learning vs LLM. Students learn through experience in the world and with their friends, peers, family, teachers and other adults, as well as through studying, reading books, watching movies and so on. LLMs learn through algorithms (step-by-step instructions) and don’t experience the world like humans do.</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eca2ab760d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eca2ab760d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aim of this example is to show how hard it is to understand how AI works. The answer is no by the way, you can’t fix it.</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e3655e7b9b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3e3655e7b9b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aim of this activity is to get the students thinking about when it might be appropriate to use Rules-based systems vs LLM based systems.</a:t>
            </a:r>
            <a:endParaRPr>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e3b38903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3e3b38903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f95f0d08b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3f95f0d08b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e36c00baf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e36c00baf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this lesson, we have chosen these four steps to focus on to reduce the technical details and complexity in the lesson.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36c00baf6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e36c00baf6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e3655e7b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e3655e7b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key points to get across from the </a:t>
            </a:r>
            <a:r>
              <a:rPr lang="en">
                <a:solidFill>
                  <a:schemeClr val="dk1"/>
                </a:solidFill>
              </a:rPr>
              <a:t>section</a:t>
            </a:r>
            <a:r>
              <a:rPr lang="en">
                <a:solidFill>
                  <a:schemeClr val="dk1"/>
                </a:solidFill>
              </a:rPr>
              <a:t> on tokenisation is that the algorithms used for training work with ‘tokens’, which are not always single words. They are sometimes sub-words. For example, “over” and “enthusiastic” would be sub-words within the word “over-enthusiastic”.</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sentence with these words has been chosen because it contains two words (“uncharacteristically” and “over-enthusiastic”) that get split into different tokens, rather than just splitting up the sentence into tokens by the space.</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e36c00baf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e36c00baf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This slide and the following slide do not go too deep into tokenisation, the key point is that the people who have developed tokenisers have had to figure out ways of tokenising words, including for different languages. The way that the data is tokenised impacts the “vocabulary” of models, with more words in a model’s </a:t>
            </a:r>
            <a:r>
              <a:rPr lang="en">
                <a:solidFill>
                  <a:schemeClr val="dk1"/>
                </a:solidFill>
              </a:rPr>
              <a:t>vocabulary</a:t>
            </a:r>
            <a:r>
              <a:rPr lang="en">
                <a:solidFill>
                  <a:schemeClr val="dk1"/>
                </a:solidFill>
              </a:rPr>
              <a:t> meaning it will take more time and power to train the model (but potentially more accurate results).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Multi-lingual students could be encouraged to try words and phrases that have similar meanings in the tokeniser tool that is linked in the next slide.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Some characters (e.g, emojis) will get split into other kinds of symbols but that is beyond the scope of this lesson.</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0" y="528325"/>
            <a:ext cx="5377800" cy="2292300"/>
          </a:xfrm>
          <a:prstGeom prst="rect">
            <a:avLst/>
          </a:prstGeom>
        </p:spPr>
        <p:txBody>
          <a:bodyPr anchorCtr="0" anchor="b" bIns="91425" lIns="91425" spcFirstLastPara="1" rIns="91425" wrap="square" tIns="91425">
            <a:spAutoFit/>
          </a:bodyPr>
          <a:lstStyle>
            <a:lvl1pPr lvl="0" rtl="0">
              <a:spcBef>
                <a:spcPts val="0"/>
              </a:spcBef>
              <a:spcAft>
                <a:spcPts val="0"/>
              </a:spcAft>
              <a:buClr>
                <a:schemeClr val="accent3"/>
              </a:buClr>
              <a:buSzPts val="5200"/>
              <a:buNone/>
              <a:defRPr sz="5200">
                <a:solidFill>
                  <a:schemeClr val="accent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3040550"/>
            <a:ext cx="3313200" cy="792600"/>
          </a:xfrm>
          <a:prstGeom prst="rect">
            <a:avLst/>
          </a:prstGeom>
        </p:spPr>
        <p:txBody>
          <a:bodyPr anchorCtr="0" anchor="t" bIns="91425" lIns="91425" spcFirstLastPara="1" rIns="91425" wrap="square" tIns="91425">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5" name="Shape 5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084800" y="2038825"/>
            <a:ext cx="4974300" cy="1065900"/>
          </a:xfrm>
          <a:prstGeom prst="rect">
            <a:avLst/>
          </a:prstGeom>
        </p:spPr>
        <p:txBody>
          <a:bodyPr anchorCtr="0" anchor="ctr" bIns="91425" lIns="91425" spcFirstLastPara="1" rIns="91425" wrap="square" tIns="91425">
            <a:sp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 name="Google Shape;26;p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35589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2800"/>
              <a:buFont typeface="Space Grotesk"/>
              <a:buNone/>
              <a:defRPr b="1" sz="2800">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indent="-317500" lvl="1" marL="914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indent="-317500" lvl="2" marL="1371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indent="-317500" lvl="3" marL="18288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indent="-317500" lvl="4" marL="22860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indent="-317500" lvl="5" marL="27432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indent="-317500" lvl="6" marL="3200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indent="-317500" lvl="7" marL="3657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indent="-317500" lvl="8" marL="41148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hyperlink" Target="https://platform.openai.com/tokenize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techfutures.org.au/courses/intro-to-ai/under-the-hood/counting-tokens-activity" TargetMode="External"/><Relationship Id="rId4" Type="http://schemas.openxmlformats.org/officeDocument/2006/relationships/hyperlink" Target="https://docs.google.com/document/d/1OieCVP2Y-CoWP-kdRcYZEIPRqd2l4Ni6R2SvXZSHQnc/edi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platform.openai.com/tokenizer" TargetMode="External"/><Relationship Id="rId4" Type="http://schemas.openxmlformats.org/officeDocument/2006/relationships/image" Target="../media/image25.gif"/><Relationship Id="rId5" Type="http://schemas.openxmlformats.org/officeDocument/2006/relationships/hyperlink" Target="https://dantaylorwatt.substack.com/p/how-much-text-are-large-languag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platform.openai.com/tokenize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2.jpg"/><Relationship Id="rId4" Type="http://schemas.openxmlformats.org/officeDocument/2006/relationships/hyperlink" Target="https://unsplash.com/@seefromthesky?utm_source=unsplash&amp;utm_medium=referral&amp;utm_content=creditCopyText" TargetMode="External"/><Relationship Id="rId5" Type="http://schemas.openxmlformats.org/officeDocument/2006/relationships/hyperlink" Target="https://unsplash.com/@seefromthesky?utm_source=unsplash&amp;utm_medium=referral&amp;utm_content=creditCopyText" TargetMode="External"/><Relationship Id="rId6" Type="http://schemas.openxmlformats.org/officeDocument/2006/relationships/hyperlink" Target="https://unsplash.com/photos/brown-squirrel-on-orange-umbrella-FnzQiImsoYM?utm_source=unsplash&amp;utm_medium=referral&amp;utm_content=creditCopyText" TargetMode="External"/><Relationship Id="rId7" Type="http://schemas.openxmlformats.org/officeDocument/2006/relationships/hyperlink" Target="https://unsplash.com/photos/brown-squirrel-on-orange-umbrella-FnzQiImsoYM?utm_source=unsplash&amp;utm_medium=referral&amp;utm_content=creditCopyTex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www.techfutures.org.au/courses/intro-to-ai/under-the-hood/context-activity" TargetMode="External"/><Relationship Id="rId4" Type="http://schemas.openxmlformats.org/officeDocument/2006/relationships/hyperlink" Target="https://docs.google.com/document/d/1E2HViE7MfJAw2rCMDC8vxi-4qzMv2z_9Ddk-xtkZzGU/edit?usp=sharin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hyperlink" Target="https://unsplash.com/@chrisliverani" TargetMode="External"/><Relationship Id="rId5" Type="http://schemas.openxmlformats.org/officeDocument/2006/relationships/hyperlink" Target="https://unsplash.com/photos/brown-pencil-on-equation-paper-ViEBSoZH6M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hyperlink" Target="https://research.google/pubs/attention-is-all-you-ne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www.techfutures.org.au/courses/intro-to-ai/under-the-hood/human-word-map-activity" TargetMode="External"/><Relationship Id="rId4" Type="http://schemas.openxmlformats.org/officeDocument/2006/relationships/hyperlink" Target="https://docs.google.com/document/d/1NcVag6vh_V8Rvo33_CulJq8OfzNWgMdcrvhrdU3bUPc/edit?usp=sharin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drive.google.com/file/d/140yco7KiepQMhHTXsmQQmFkVGm60dbXK/view" TargetMode="External"/><Relationship Id="rId4" Type="http://schemas.openxmlformats.org/officeDocument/2006/relationships/image" Target="../media/image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8.jpg"/><Relationship Id="rId4" Type="http://schemas.openxmlformats.org/officeDocument/2006/relationships/hyperlink" Target="https://unsplash.com/@dkoi?utm_source=unsplash&amp;utm_medium=referral&amp;utm_content=creditCopyText" TargetMode="External"/><Relationship Id="rId5" Type="http://schemas.openxmlformats.org/officeDocument/2006/relationships/hyperlink" Target="https://unsplash.com/@dkoi?utm_source=unsplash&amp;utm_medium=referral&amp;utm_content=creditCopyText" TargetMode="External"/><Relationship Id="rId6" Type="http://schemas.openxmlformats.org/officeDocument/2006/relationships/hyperlink" Target="https://unsplash.com/photos/3d-wireframe-polyhedron-with-metallic-spheres-COFXWa6LJdw?utm_source=unsplash&amp;utm_medium=referral&amp;utm_content=creditCopyText" TargetMode="External"/><Relationship Id="rId7" Type="http://schemas.openxmlformats.org/officeDocument/2006/relationships/hyperlink" Target="https://unsplash.com/photos/3d-wireframe-polyhedron-with-metallic-spheres-COFXWa6LJdw?utm_source=unsplash&amp;utm_medium=referral&amp;utm_content=creditCopyTex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7.jpg"/><Relationship Id="rId4" Type="http://schemas.openxmlformats.org/officeDocument/2006/relationships/hyperlink" Target="https://unsplash.com/@sasun1990?utm_source=unsplash&amp;utm_medium=referral&amp;utm_content=creditCopyText" TargetMode="External"/><Relationship Id="rId5" Type="http://schemas.openxmlformats.org/officeDocument/2006/relationships/hyperlink" Target="https://unsplash.com/@sasun1990?utm_source=unsplash&amp;utm_medium=referral&amp;utm_content=creditCopyText" TargetMode="External"/><Relationship Id="rId6" Type="http://schemas.openxmlformats.org/officeDocument/2006/relationships/hyperlink" Target="https://unsplash.com/photos/white-letter-beads-spell-out-next-on-pink-background-jKIEe89BmlI?utm_source=unsplash&amp;utm_medium=referral&amp;utm_content=creditCopyText" TargetMode="External"/><Relationship Id="rId7" Type="http://schemas.openxmlformats.org/officeDocument/2006/relationships/hyperlink" Target="https://unsplash.com/photos/white-letter-beads-spell-out-next-on-pink-background-jKIEe89BmlI?utm_source=unsplash&amp;utm_medium=referral&amp;utm_content=creditCopyTex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8.jpg"/><Relationship Id="rId4" Type="http://schemas.openxmlformats.org/officeDocument/2006/relationships/hyperlink" Target="https://unsplash.com/@tinkerman?utm_source=unsplash&amp;utm_medium=referral&amp;utm_content=creditCopyText" TargetMode="External"/><Relationship Id="rId5" Type="http://schemas.openxmlformats.org/officeDocument/2006/relationships/hyperlink" Target="https://unsplash.com/@tinkerman?utm_source=unsplash&amp;utm_medium=referral&amp;utm_content=creditCopyText" TargetMode="External"/><Relationship Id="rId6" Type="http://schemas.openxmlformats.org/officeDocument/2006/relationships/hyperlink" Target="https://unsplash.com/photos/a-thermometer-in-the-sand-with-a-blue-sky-in-the-background-V2AMRkAUCnA?utm_source=unsplash&amp;utm_medium=referral&amp;utm_content=creditCopyText" TargetMode="External"/><Relationship Id="rId7" Type="http://schemas.openxmlformats.org/officeDocument/2006/relationships/hyperlink" Target="https://unsplash.com/photos/a-thermometer-in-the-sand-with-a-blue-sky-in-the-background-V2AMRkAUCnA?utm_source=unsplash&amp;utm_medium=referral&amp;utm_content=creditCopyText"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unsplash.com/@davotibarna?utm_source=unsplash&amp;utm_medium=referral&amp;utm_content=creditCopyText" TargetMode="External"/><Relationship Id="rId4" Type="http://schemas.openxmlformats.org/officeDocument/2006/relationships/hyperlink" Target="https://unsplash.com/@davotibarna?utm_source=unsplash&amp;utm_medium=referral&amp;utm_content=creditCopyText" TargetMode="External"/><Relationship Id="rId5" Type="http://schemas.openxmlformats.org/officeDocument/2006/relationships/hyperlink" Target="https://unsplash.com/photos/a-hot-tub-in-the-middle-of-a-snowy-field-3k7qEMZjhqo?utm_source=unsplash&amp;utm_medium=referral&amp;utm_content=creditCopyText" TargetMode="External"/><Relationship Id="rId6" Type="http://schemas.openxmlformats.org/officeDocument/2006/relationships/hyperlink" Target="https://unsplash.com/photos/a-hot-tub-in-the-middle-of-a-snowy-field-3k7qEMZjhqo?utm_source=unsplash&amp;utm_medium=referral&amp;utm_content=creditCopyText" TargetMode="External"/><Relationship Id="rId7" Type="http://schemas.openxmlformats.org/officeDocument/2006/relationships/image" Target="../media/image3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www.techfutures.org.au/courses/intro-to-ai/under-the-hood/temperature-activity" TargetMode="External"/><Relationship Id="rId4" Type="http://schemas.openxmlformats.org/officeDocument/2006/relationships/hyperlink" Target="https://docs.google.com/document/d/19VnPcuQOwP8cjJ0TgIm1YSiJFWz4s1MJKH-2Ni0CTAQ/edit?usp=sharin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s://www.techfutures.org.au/courses/intro-to-ai/under-the-hood/rating-lumen" TargetMode="External"/><Relationship Id="rId4" Type="http://schemas.openxmlformats.org/officeDocument/2006/relationships/hyperlink" Target="https://docs.google.com/document/d/1LPJnn3arvk9L_1JryYy3nmcXdOHEy6sk3h8r-1faMu0/edit?usp=sharin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9.png"/><Relationship Id="rId4" Type="http://schemas.openxmlformats.org/officeDocument/2006/relationships/hyperlink" Target="https://www.producttalk.org/context-rot/"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1.jpg"/><Relationship Id="rId4" Type="http://schemas.openxmlformats.org/officeDocument/2006/relationships/hyperlink" Target="https://unsplash.com/@fertroulik?utm_source=unsplash&amp;utm_medium=referral&amp;utm_content=creditCopyText" TargetMode="External"/><Relationship Id="rId5" Type="http://schemas.openxmlformats.org/officeDocument/2006/relationships/hyperlink" Target="https://unsplash.com/@fertroulik?utm_source=unsplash&amp;utm_medium=referral&amp;utm_content=creditCopyText" TargetMode="External"/><Relationship Id="rId6" Type="http://schemas.openxmlformats.org/officeDocument/2006/relationships/hyperlink" Target="https://unsplash.com/photos/a-clipboard-with-a-piece-of-paper-attached-to-it-y7gH_h7PD7U?utm_source=unsplash&amp;utm_medium=referral&amp;utm_content=creditCopyText" TargetMode="External"/><Relationship Id="rId7" Type="http://schemas.openxmlformats.org/officeDocument/2006/relationships/hyperlink" Target="https://unsplash.com/photos/a-clipboard-with-a-piece-of-paper-attached-to-it-y7gH_h7PD7U?utm_source=unsplash&amp;utm_medium=referral&amp;utm_content=creditCopyTex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hyperlink" Target="https://www.techfutures.org.au/courses/intro-to-ai/under-the-hood/ground-activity" TargetMode="External"/><Relationship Id="rId4" Type="http://schemas.openxmlformats.org/officeDocument/2006/relationships/hyperlink" Target="https://docs.google.com/document/d/1xT8Hb4L1QTC-iv48AvsjMta_ZbP0SClolWSWpagQLLQ/edit?usp=sharing"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hyperlink" Target="https://www.techfutures.org.au/courses/intro-to-ai/under-the-hood/stateless-ai-activity" TargetMode="External"/><Relationship Id="rId4" Type="http://schemas.openxmlformats.org/officeDocument/2006/relationships/hyperlink" Target="https://docs.google.com/document/d/1kU0POHtsS6XMocN3l0xg83m-w26qKzeHQhhObQGClPY/edit?usp=sharing"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34.jpg"/><Relationship Id="rId4" Type="http://schemas.openxmlformats.org/officeDocument/2006/relationships/hyperlink" Target="https://unsplash.com/@escape_your_mind?utm_source=unsplash&amp;utm_medium=referral&amp;utm_content=creditCopyText" TargetMode="External"/><Relationship Id="rId5" Type="http://schemas.openxmlformats.org/officeDocument/2006/relationships/hyperlink" Target="https://unsplash.com/@escape_your_mind?utm_source=unsplash&amp;utm_medium=referral&amp;utm_content=creditCopyText" TargetMode="External"/><Relationship Id="rId6" Type="http://schemas.openxmlformats.org/officeDocument/2006/relationships/hyperlink" Target="https://unsplash.com/photos/a-black-and-brown-dog-eating-some-food-fuDYWb1SaQc?utm_source=unsplash&amp;utm_medium=referral&amp;utm_content=creditCopyText" TargetMode="External"/><Relationship Id="rId7" Type="http://schemas.openxmlformats.org/officeDocument/2006/relationships/hyperlink" Target="https://unsplash.com/photos/a-black-and-brown-dog-eating-some-food-fuDYWb1SaQc?utm_source=unsplash&amp;utm_medium=referral&amp;utm_content=creditCopyText"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8.png"/><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3.jpg"/><Relationship Id="rId4" Type="http://schemas.openxmlformats.org/officeDocument/2006/relationships/hyperlink" Target="https://unsplash.com/@aedrian?utm_source=unsplash&amp;utm_medium=referral&amp;utm_content=creditCopyText" TargetMode="External"/><Relationship Id="rId5" Type="http://schemas.openxmlformats.org/officeDocument/2006/relationships/hyperlink" Target="https://unsplash.com/@aedrian?utm_source=unsplash&amp;utm_medium=referral&amp;utm_content=creditCopyText" TargetMode="External"/><Relationship Id="rId6" Type="http://schemas.openxmlformats.org/officeDocument/2006/relationships/hyperlink" Target="https://unsplash.com/photos/a-large-group-of-white-and-black-letters-aNVx2FpKAF8?utm_source=unsplash&amp;utm_medium=referral&amp;utm_content=creditCopyText" TargetMode="External"/><Relationship Id="rId7" Type="http://schemas.openxmlformats.org/officeDocument/2006/relationships/hyperlink" Target="https://unsplash.com/photos/a-large-group-of-white-and-black-letters-aNVx2FpKAF8?utm_source=unsplash&amp;utm_medium=referral&amp;utm_content=creditCopyText"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0.jpg"/><Relationship Id="rId4" Type="http://schemas.openxmlformats.org/officeDocument/2006/relationships/hyperlink" Target="https://unsplash.com/@supergios?utm_source=unsplash&amp;utm_medium=referral&amp;utm_content=creditCopyText" TargetMode="External"/><Relationship Id="rId5" Type="http://schemas.openxmlformats.org/officeDocument/2006/relationships/hyperlink" Target="https://unsplash.com/@supergios?utm_source=unsplash&amp;utm_medium=referral&amp;utm_content=creditCopyText" TargetMode="External"/><Relationship Id="rId6" Type="http://schemas.openxmlformats.org/officeDocument/2006/relationships/hyperlink" Target="https://unsplash.com/photos/white-and-brown-wooden-signage-QB1MLXS7ncM?utm_source=unsplash&amp;utm_medium=referral&amp;utm_content=creditCopyText" TargetMode="External"/><Relationship Id="rId7" Type="http://schemas.openxmlformats.org/officeDocument/2006/relationships/hyperlink" Target="https://unsplash.com/photos/white-and-brown-wooden-signage-QB1MLXS7ncM?utm_source=unsplash&amp;utm_medium=referral&amp;utm_content=creditCopyText"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0.jpg"/><Relationship Id="rId4" Type="http://schemas.openxmlformats.org/officeDocument/2006/relationships/hyperlink" Target="https://unsplash.com/@supergios?utm_source=unsplash&amp;utm_medium=referral&amp;utm_content=creditCopyText" TargetMode="External"/><Relationship Id="rId5" Type="http://schemas.openxmlformats.org/officeDocument/2006/relationships/hyperlink" Target="https://unsplash.com/@supergios?utm_source=unsplash&amp;utm_medium=referral&amp;utm_content=creditCopyText" TargetMode="External"/><Relationship Id="rId6" Type="http://schemas.openxmlformats.org/officeDocument/2006/relationships/hyperlink" Target="https://unsplash.com/photos/white-and-brown-wooden-signage-QB1MLXS7ncM?utm_source=unsplash&amp;utm_medium=referral&amp;utm_content=creditCopyText" TargetMode="External"/><Relationship Id="rId7" Type="http://schemas.openxmlformats.org/officeDocument/2006/relationships/hyperlink" Target="https://unsplash.com/photos/white-and-brown-wooden-signage-QB1MLXS7ncM?utm_source=unsplash&amp;utm_medium=referral&amp;utm_content=creditCopyTex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hyperlink" Target="https://unsplash.com/@steve_j?utm_source=unsplash&amp;utm_medium=referral&amp;utm_content=creditCopyText" TargetMode="External"/><Relationship Id="rId4" Type="http://schemas.openxmlformats.org/officeDocument/2006/relationships/hyperlink" Target="https://unsplash.com/@steve_j?utm_source=unsplash&amp;utm_medium=referral&amp;utm_content=creditCopyText" TargetMode="External"/><Relationship Id="rId5" Type="http://schemas.openxmlformats.org/officeDocument/2006/relationships/hyperlink" Target="https://unsplash.com/photos/a-computer-generated-image-of-the-letter-a-ZPOoDQc8yMw?utm_source=unsplash&amp;utm_medium=referral&amp;utm_content=creditCopyText" TargetMode="External"/><Relationship Id="rId6" Type="http://schemas.openxmlformats.org/officeDocument/2006/relationships/hyperlink" Target="https://unsplash.com/photos/a-computer-generated-image-of-the-letter-a-ZPOoDQc8yMw?utm_source=unsplash&amp;utm_medium=referral&amp;utm_content=creditCopyText" TargetMode="External"/><Relationship Id="rId7" Type="http://schemas.openxmlformats.org/officeDocument/2006/relationships/image" Target="../media/image35.jpg"/><Relationship Id="rId8" Type="http://schemas.openxmlformats.org/officeDocument/2006/relationships/image" Target="../media/image2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hyperlink" Target="https://www.techfutures.org.au/courses/intro-to-ai/under-the-hood/categorising-rules-vs-llms-activity" TargetMode="External"/><Relationship Id="rId4" Type="http://schemas.openxmlformats.org/officeDocument/2006/relationships/hyperlink" Target="https://docs.google.com/document/d/1098sk1ygVzmuvCT8jfnKwEyVAhs8v4DcH8dwa3lxWss/edit?usp=sharing"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2.xml"/><Relationship Id="rId3" Type="http://schemas.openxmlformats.org/officeDocument/2006/relationships/image" Target="../media/image2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hyperlink" Target="https://techfutures.org.au" TargetMode="External"/><Relationship Id="rId4" Type="http://schemas.openxmlformats.org/officeDocument/2006/relationships/hyperlink" Target="https://creativecommons.org/licenses/by-sa/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9"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6776863" y="1724225"/>
            <a:ext cx="2211025" cy="2211025"/>
          </a:xfrm>
          <a:prstGeom prst="rect">
            <a:avLst/>
          </a:prstGeom>
          <a:noFill/>
          <a:ln>
            <a:noFill/>
          </a:ln>
        </p:spPr>
      </p:pic>
      <p:sp>
        <p:nvSpPr>
          <p:cNvPr id="61" name="Google Shape;61;p14"/>
          <p:cNvSpPr txBox="1"/>
          <p:nvPr/>
        </p:nvSpPr>
        <p:spPr>
          <a:xfrm>
            <a:off x="5970959" y="4589375"/>
            <a:ext cx="2757300" cy="304500"/>
          </a:xfrm>
          <a:prstGeom prst="rect">
            <a:avLst/>
          </a:prstGeom>
          <a:noFill/>
          <a:ln>
            <a:noFill/>
          </a:ln>
        </p:spPr>
        <p:txBody>
          <a:bodyPr anchorCtr="0" anchor="t" bIns="91425" lIns="91425" spcFirstLastPara="1" rIns="91425" wrap="square" tIns="91425">
            <a:noAutofit/>
          </a:bodyPr>
          <a:lstStyle/>
          <a:p>
            <a:pPr indent="0" lvl="0" marL="0" rtl="0" algn="r">
              <a:lnSpc>
                <a:spcPct val="150000"/>
              </a:lnSpc>
              <a:spcBef>
                <a:spcPts val="0"/>
              </a:spcBef>
              <a:spcAft>
                <a:spcPts val="0"/>
              </a:spcAft>
              <a:buNone/>
            </a:pPr>
            <a:r>
              <a:rPr lang="en">
                <a:solidFill>
                  <a:srgbClr val="38FDCE"/>
                </a:solidFill>
                <a:latin typeface="Nunito Light"/>
                <a:ea typeface="Nunito Light"/>
                <a:cs typeface="Nunito Light"/>
                <a:sym typeface="Nunito Light"/>
              </a:rPr>
              <a:t>techfutures.org.au</a:t>
            </a:r>
            <a:endParaRPr>
              <a:solidFill>
                <a:srgbClr val="38FDCE"/>
              </a:solidFill>
              <a:latin typeface="Nunito Light"/>
              <a:ea typeface="Nunito Light"/>
              <a:cs typeface="Nunito Light"/>
              <a:sym typeface="Nunito Light"/>
            </a:endParaRPr>
          </a:p>
          <a:p>
            <a:pPr indent="0" lvl="0" marL="0" rtl="0" algn="r">
              <a:lnSpc>
                <a:spcPct val="150000"/>
              </a:lnSpc>
              <a:spcBef>
                <a:spcPts val="1600"/>
              </a:spcBef>
              <a:spcAft>
                <a:spcPts val="1600"/>
              </a:spcAft>
              <a:buNone/>
            </a:pPr>
            <a:r>
              <a:t/>
            </a:r>
            <a:endParaRPr>
              <a:solidFill>
                <a:srgbClr val="38FDCE"/>
              </a:solidFill>
              <a:latin typeface="Nunito Light"/>
              <a:ea typeface="Nunito Light"/>
              <a:cs typeface="Nunito Light"/>
              <a:sym typeface="Nunito Light"/>
            </a:endParaRPr>
          </a:p>
        </p:txBody>
      </p:sp>
      <p:pic>
        <p:nvPicPr>
          <p:cNvPr id="62" name="Google Shape;62;p14" title="yellow-Logo.png"/>
          <p:cNvPicPr preferRelativeResize="0"/>
          <p:nvPr/>
        </p:nvPicPr>
        <p:blipFill>
          <a:blip r:embed="rId4">
            <a:alphaModFix/>
          </a:blip>
          <a:stretch>
            <a:fillRect/>
          </a:stretch>
        </p:blipFill>
        <p:spPr>
          <a:xfrm>
            <a:off x="7084725" y="4322673"/>
            <a:ext cx="1628775" cy="266700"/>
          </a:xfrm>
          <a:prstGeom prst="rect">
            <a:avLst/>
          </a:prstGeom>
          <a:noFill/>
          <a:ln>
            <a:noFill/>
          </a:ln>
        </p:spPr>
      </p:pic>
      <p:sp>
        <p:nvSpPr>
          <p:cNvPr id="63" name="Google Shape;63;p14"/>
          <p:cNvSpPr txBox="1"/>
          <p:nvPr/>
        </p:nvSpPr>
        <p:spPr>
          <a:xfrm>
            <a:off x="731350" y="1891180"/>
            <a:ext cx="5377800" cy="2031900"/>
          </a:xfrm>
          <a:prstGeom prst="rect">
            <a:avLst/>
          </a:prstGeom>
          <a:noFill/>
          <a:ln>
            <a:noFill/>
          </a:ln>
        </p:spPr>
        <p:txBody>
          <a:bodyPr anchorCtr="0" anchor="b" bIns="91425" lIns="91425" spcFirstLastPara="1" rIns="91425" wrap="square" tIns="91425">
            <a:spAutoFit/>
          </a:bodyPr>
          <a:lstStyle/>
          <a:p>
            <a:pPr indent="0" lvl="0" marL="0" rtl="0" algn="l">
              <a:spcBef>
                <a:spcPts val="0"/>
              </a:spcBef>
              <a:spcAft>
                <a:spcPts val="0"/>
              </a:spcAft>
              <a:buNone/>
            </a:pPr>
            <a:r>
              <a:rPr b="1" lang="en" sz="6000">
                <a:solidFill>
                  <a:srgbClr val="F1E653"/>
                </a:solidFill>
                <a:latin typeface="Space Grotesk"/>
                <a:ea typeface="Space Grotesk"/>
                <a:cs typeface="Space Grotesk"/>
                <a:sym typeface="Space Grotesk"/>
              </a:rPr>
              <a:t>LLMs Under the Hood</a:t>
            </a:r>
            <a:endParaRPr b="1" sz="6000">
              <a:solidFill>
                <a:srgbClr val="FFFFFF"/>
              </a:solidFill>
              <a:latin typeface="Francois One"/>
              <a:ea typeface="Francois One"/>
              <a:cs typeface="Francois One"/>
              <a:sym typeface="Francois One"/>
            </a:endParaRPr>
          </a:p>
        </p:txBody>
      </p:sp>
      <p:sp>
        <p:nvSpPr>
          <p:cNvPr id="64" name="Google Shape;64;p14"/>
          <p:cNvSpPr txBox="1"/>
          <p:nvPr/>
        </p:nvSpPr>
        <p:spPr>
          <a:xfrm>
            <a:off x="805150" y="1220403"/>
            <a:ext cx="3313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rgbClr val="FFFFFF"/>
                </a:solidFill>
                <a:latin typeface="Nunito Light"/>
                <a:ea typeface="Nunito Light"/>
                <a:cs typeface="Nunito Light"/>
                <a:sym typeface="Nunito Light"/>
              </a:rPr>
              <a:t>Lesson 5</a:t>
            </a:r>
            <a:endParaRPr sz="4000">
              <a:solidFill>
                <a:srgbClr val="FFFFFF"/>
              </a:solidFill>
              <a:latin typeface="Francois One"/>
              <a:ea typeface="Francois One"/>
              <a:cs typeface="Francois One"/>
              <a:sym typeface="Francois On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OpenAI’s tokeniser</a:t>
            </a:r>
            <a:endParaRPr/>
          </a:p>
          <a:p>
            <a:pPr indent="0" lvl="0" marL="0" rtl="0" algn="l">
              <a:spcBef>
                <a:spcPts val="0"/>
              </a:spcBef>
              <a:spcAft>
                <a:spcPts val="0"/>
              </a:spcAft>
              <a:buNone/>
            </a:pPr>
            <a:r>
              <a:t/>
            </a:r>
            <a:endParaRPr/>
          </a:p>
        </p:txBody>
      </p:sp>
      <p:sp>
        <p:nvSpPr>
          <p:cNvPr id="171" name="Google Shape;171;p2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Inter"/>
                <a:ea typeface="Inter"/>
                <a:cs typeface="Inter"/>
                <a:sym typeface="Inter"/>
              </a:rPr>
              <a:t>‹#›</a:t>
            </a:fld>
            <a:endParaRPr sz="800">
              <a:latin typeface="Inter"/>
              <a:ea typeface="Inter"/>
              <a:cs typeface="Inter"/>
              <a:sym typeface="Inter"/>
            </a:endParaRPr>
          </a:p>
        </p:txBody>
      </p:sp>
      <p:sp>
        <p:nvSpPr>
          <p:cNvPr id="172" name="Google Shape;172;p2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73" name="Google Shape;173;p23"/>
          <p:cNvSpPr txBox="1"/>
          <p:nvPr/>
        </p:nvSpPr>
        <p:spPr>
          <a:xfrm>
            <a:off x="439825" y="1017725"/>
            <a:ext cx="5405700" cy="8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OpenAI (the makers of ChatGPT) have an online tokeniser. You can use this to see how their GPT models tokenise words and sentences.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p:txBody>
      </p:sp>
      <p:pic>
        <p:nvPicPr>
          <p:cNvPr descr="There should be no objects in the background, just the human scientist. There shouldn't be any stickers or badges on her labcoat." id="174" name="Google Shape;174;p23"/>
          <p:cNvPicPr preferRelativeResize="0"/>
          <p:nvPr/>
        </p:nvPicPr>
        <p:blipFill>
          <a:blip r:embed="rId3">
            <a:alphaModFix/>
          </a:blip>
          <a:stretch>
            <a:fillRect/>
          </a:stretch>
        </p:blipFill>
        <p:spPr>
          <a:xfrm>
            <a:off x="6234725" y="523325"/>
            <a:ext cx="2684100" cy="2684100"/>
          </a:xfrm>
          <a:prstGeom prst="rect">
            <a:avLst/>
          </a:prstGeom>
          <a:noFill/>
          <a:ln>
            <a:noFill/>
          </a:ln>
        </p:spPr>
      </p:pic>
      <p:sp>
        <p:nvSpPr>
          <p:cNvPr id="175" name="Google Shape;175;p23"/>
          <p:cNvSpPr txBox="1"/>
          <p:nvPr/>
        </p:nvSpPr>
        <p:spPr>
          <a:xfrm>
            <a:off x="6751500" y="3292200"/>
            <a:ext cx="2080800" cy="3231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Generated with NanoBanana</a:t>
            </a:r>
            <a:endParaRPr sz="1100">
              <a:solidFill>
                <a:schemeClr val="accent6"/>
              </a:solidFill>
              <a:latin typeface="Roboto"/>
              <a:ea typeface="Roboto"/>
              <a:cs typeface="Roboto"/>
              <a:sym typeface="Roboto"/>
            </a:endParaRPr>
          </a:p>
        </p:txBody>
      </p:sp>
      <p:sp>
        <p:nvSpPr>
          <p:cNvPr id="176" name="Google Shape;176;p23"/>
          <p:cNvSpPr txBox="1"/>
          <p:nvPr/>
        </p:nvSpPr>
        <p:spPr>
          <a:xfrm>
            <a:off x="54154" y="4327728"/>
            <a:ext cx="6390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The</a:t>
            </a:r>
            <a:endParaRPr sz="1600">
              <a:solidFill>
                <a:schemeClr val="dk2"/>
              </a:solidFill>
              <a:latin typeface="Inter"/>
              <a:ea typeface="Inter"/>
              <a:cs typeface="Inter"/>
              <a:sym typeface="Inter"/>
            </a:endParaRPr>
          </a:p>
        </p:txBody>
      </p:sp>
      <p:sp>
        <p:nvSpPr>
          <p:cNvPr id="177" name="Google Shape;177;p23"/>
          <p:cNvSpPr txBox="1"/>
          <p:nvPr/>
        </p:nvSpPr>
        <p:spPr>
          <a:xfrm>
            <a:off x="743584" y="4327728"/>
            <a:ext cx="5487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un</a:t>
            </a:r>
            <a:endParaRPr sz="1600">
              <a:solidFill>
                <a:schemeClr val="dk2"/>
              </a:solidFill>
              <a:latin typeface="Inter"/>
              <a:ea typeface="Inter"/>
              <a:cs typeface="Inter"/>
              <a:sym typeface="Inter"/>
            </a:endParaRPr>
          </a:p>
        </p:txBody>
      </p:sp>
      <p:sp>
        <p:nvSpPr>
          <p:cNvPr id="178" name="Google Shape;178;p23"/>
          <p:cNvSpPr txBox="1"/>
          <p:nvPr/>
        </p:nvSpPr>
        <p:spPr>
          <a:xfrm>
            <a:off x="3533071" y="4329290"/>
            <a:ext cx="6756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over</a:t>
            </a:r>
            <a:endParaRPr sz="1600">
              <a:solidFill>
                <a:schemeClr val="dk2"/>
              </a:solidFill>
              <a:latin typeface="Inter"/>
              <a:ea typeface="Inter"/>
              <a:cs typeface="Inter"/>
              <a:sym typeface="Inter"/>
            </a:endParaRPr>
          </a:p>
        </p:txBody>
      </p:sp>
      <p:sp>
        <p:nvSpPr>
          <p:cNvPr id="179" name="Google Shape;179;p23"/>
          <p:cNvSpPr txBox="1"/>
          <p:nvPr/>
        </p:nvSpPr>
        <p:spPr>
          <a:xfrm>
            <a:off x="6071758" y="4320041"/>
            <a:ext cx="9879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scientist</a:t>
            </a:r>
            <a:endParaRPr sz="1600">
              <a:solidFill>
                <a:schemeClr val="dk2"/>
              </a:solidFill>
              <a:latin typeface="Inter"/>
              <a:ea typeface="Inter"/>
              <a:cs typeface="Inter"/>
              <a:sym typeface="Inter"/>
            </a:endParaRPr>
          </a:p>
        </p:txBody>
      </p:sp>
      <p:sp>
        <p:nvSpPr>
          <p:cNvPr id="180" name="Google Shape;180;p23"/>
          <p:cNvSpPr txBox="1"/>
          <p:nvPr/>
        </p:nvSpPr>
        <p:spPr>
          <a:xfrm>
            <a:off x="7110087" y="4320050"/>
            <a:ext cx="8541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waved</a:t>
            </a:r>
            <a:endParaRPr sz="1600">
              <a:solidFill>
                <a:schemeClr val="dk2"/>
              </a:solidFill>
              <a:latin typeface="Inter"/>
              <a:ea typeface="Inter"/>
              <a:cs typeface="Inter"/>
              <a:sym typeface="Inter"/>
            </a:endParaRPr>
          </a:p>
        </p:txBody>
      </p:sp>
      <p:sp>
        <p:nvSpPr>
          <p:cNvPr id="181" name="Google Shape;181;p23"/>
          <p:cNvSpPr txBox="1"/>
          <p:nvPr/>
        </p:nvSpPr>
        <p:spPr>
          <a:xfrm>
            <a:off x="8014616" y="4320050"/>
            <a:ext cx="6756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hello</a:t>
            </a:r>
            <a:endParaRPr sz="1600">
              <a:solidFill>
                <a:schemeClr val="dk2"/>
              </a:solidFill>
              <a:latin typeface="Inter"/>
              <a:ea typeface="Inter"/>
              <a:cs typeface="Inter"/>
              <a:sym typeface="Inter"/>
            </a:endParaRPr>
          </a:p>
        </p:txBody>
      </p:sp>
      <p:sp>
        <p:nvSpPr>
          <p:cNvPr id="182" name="Google Shape;182;p23"/>
          <p:cNvSpPr txBox="1"/>
          <p:nvPr/>
        </p:nvSpPr>
        <p:spPr>
          <a:xfrm>
            <a:off x="8740646" y="4320043"/>
            <a:ext cx="3492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a:t>
            </a:r>
            <a:endParaRPr sz="1600">
              <a:solidFill>
                <a:schemeClr val="dk2"/>
              </a:solidFill>
              <a:latin typeface="Inter"/>
              <a:ea typeface="Inter"/>
              <a:cs typeface="Inter"/>
              <a:sym typeface="Inter"/>
            </a:endParaRPr>
          </a:p>
        </p:txBody>
      </p:sp>
      <p:sp>
        <p:nvSpPr>
          <p:cNvPr id="183" name="Google Shape;183;p23"/>
          <p:cNvSpPr txBox="1"/>
          <p:nvPr/>
        </p:nvSpPr>
        <p:spPr>
          <a:xfrm>
            <a:off x="522375" y="1982300"/>
            <a:ext cx="4233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n" sz="1600" u="sng">
                <a:solidFill>
                  <a:schemeClr val="hlink"/>
                </a:solidFill>
                <a:latin typeface="Nunito"/>
                <a:ea typeface="Nunito"/>
                <a:cs typeface="Nunito"/>
                <a:sym typeface="Nunito"/>
                <a:hlinkClick r:id="rId4"/>
              </a:rPr>
              <a:t>https://platform.openai.com/tokenizer</a:t>
            </a:r>
            <a:r>
              <a:rPr lang="en" sz="1600">
                <a:solidFill>
                  <a:schemeClr val="dk2"/>
                </a:solidFill>
                <a:latin typeface="Nunito"/>
                <a:ea typeface="Nunito"/>
                <a:cs typeface="Nunito"/>
                <a:sym typeface="Nunito"/>
              </a:rPr>
              <a:t> </a:t>
            </a:r>
            <a:endParaRPr sz="1600">
              <a:solidFill>
                <a:schemeClr val="dk2"/>
              </a:solidFill>
              <a:latin typeface="Nunito"/>
              <a:ea typeface="Nunito"/>
              <a:cs typeface="Nunito"/>
              <a:sym typeface="Nunito"/>
            </a:endParaRPr>
          </a:p>
        </p:txBody>
      </p:sp>
      <p:sp>
        <p:nvSpPr>
          <p:cNvPr id="184" name="Google Shape;184;p23"/>
          <p:cNvSpPr txBox="1"/>
          <p:nvPr/>
        </p:nvSpPr>
        <p:spPr>
          <a:xfrm>
            <a:off x="522375" y="2543500"/>
            <a:ext cx="6229200" cy="150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The tokeniser used by GPT 5 models splits up the following sentence: </a:t>
            </a:r>
            <a:br>
              <a:rPr lang="en" sz="1600">
                <a:solidFill>
                  <a:schemeClr val="dk2"/>
                </a:solidFill>
                <a:latin typeface="Nunito"/>
                <a:ea typeface="Nunito"/>
                <a:cs typeface="Nunito"/>
                <a:sym typeface="Nunito"/>
              </a:rPr>
            </a:br>
            <a:br>
              <a:rPr lang="en" sz="1600">
                <a:solidFill>
                  <a:schemeClr val="dk2"/>
                </a:solidFill>
                <a:latin typeface="Nunito"/>
                <a:ea typeface="Nunito"/>
                <a:cs typeface="Nunito"/>
                <a:sym typeface="Nunito"/>
              </a:rPr>
            </a:br>
            <a:r>
              <a:rPr b="1" lang="en" sz="1600">
                <a:solidFill>
                  <a:schemeClr val="dk2"/>
                </a:solidFill>
                <a:latin typeface="Nunito"/>
                <a:ea typeface="Nunito"/>
                <a:cs typeface="Nunito"/>
                <a:sym typeface="Nunito"/>
              </a:rPr>
              <a:t>The uncharacteristically over-enthusiastic scientist waved hello.</a:t>
            </a:r>
            <a:endParaRPr b="1"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into these tokens:</a:t>
            </a:r>
            <a:endParaRPr sz="1600">
              <a:solidFill>
                <a:schemeClr val="dk2"/>
              </a:solidFill>
              <a:latin typeface="Nunito"/>
              <a:ea typeface="Nunito"/>
              <a:cs typeface="Nunito"/>
              <a:sym typeface="Nunito"/>
            </a:endParaRPr>
          </a:p>
        </p:txBody>
      </p:sp>
      <p:sp>
        <p:nvSpPr>
          <p:cNvPr id="185" name="Google Shape;185;p23"/>
          <p:cNvSpPr txBox="1"/>
          <p:nvPr/>
        </p:nvSpPr>
        <p:spPr>
          <a:xfrm>
            <a:off x="2494742" y="4334155"/>
            <a:ext cx="9879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i</a:t>
            </a:r>
            <a:r>
              <a:rPr lang="en" sz="1600">
                <a:solidFill>
                  <a:schemeClr val="dk2"/>
                </a:solidFill>
                <a:latin typeface="Inter"/>
                <a:ea typeface="Inter"/>
                <a:cs typeface="Inter"/>
                <a:sym typeface="Inter"/>
              </a:rPr>
              <a:t>stically</a:t>
            </a:r>
            <a:endParaRPr sz="1600">
              <a:solidFill>
                <a:schemeClr val="dk2"/>
              </a:solidFill>
              <a:latin typeface="Inter"/>
              <a:ea typeface="Inter"/>
              <a:cs typeface="Inter"/>
              <a:sym typeface="Inter"/>
            </a:endParaRPr>
          </a:p>
        </p:txBody>
      </p:sp>
      <p:sp>
        <p:nvSpPr>
          <p:cNvPr id="186" name="Google Shape;186;p23"/>
          <p:cNvSpPr txBox="1"/>
          <p:nvPr/>
        </p:nvSpPr>
        <p:spPr>
          <a:xfrm>
            <a:off x="1342713" y="4334155"/>
            <a:ext cx="11016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character</a:t>
            </a:r>
            <a:endParaRPr sz="1600">
              <a:solidFill>
                <a:schemeClr val="dk2"/>
              </a:solidFill>
              <a:latin typeface="Inter"/>
              <a:ea typeface="Inter"/>
              <a:cs typeface="Inter"/>
              <a:sym typeface="Inter"/>
            </a:endParaRPr>
          </a:p>
        </p:txBody>
      </p:sp>
      <p:sp>
        <p:nvSpPr>
          <p:cNvPr id="187" name="Google Shape;187;p23"/>
          <p:cNvSpPr txBox="1"/>
          <p:nvPr/>
        </p:nvSpPr>
        <p:spPr>
          <a:xfrm>
            <a:off x="4259100" y="4329293"/>
            <a:ext cx="3492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a:t>
            </a:r>
            <a:endParaRPr sz="1600">
              <a:solidFill>
                <a:schemeClr val="dk2"/>
              </a:solidFill>
              <a:latin typeface="Inter"/>
              <a:ea typeface="Inter"/>
              <a:cs typeface="Inter"/>
              <a:sym typeface="Inter"/>
            </a:endParaRPr>
          </a:p>
        </p:txBody>
      </p:sp>
      <p:sp>
        <p:nvSpPr>
          <p:cNvPr id="188" name="Google Shape;188;p23"/>
          <p:cNvSpPr txBox="1"/>
          <p:nvPr/>
        </p:nvSpPr>
        <p:spPr>
          <a:xfrm>
            <a:off x="4658729" y="4320043"/>
            <a:ext cx="13626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enthusiastic</a:t>
            </a:r>
            <a:endParaRPr sz="1600">
              <a:solidFill>
                <a:schemeClr val="dk2"/>
              </a:solidFill>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5.01: Counting Tokens</a:t>
            </a:r>
            <a:endParaRPr/>
          </a:p>
          <a:p>
            <a:pPr indent="0" lvl="0" marL="0" rtl="0" algn="l">
              <a:spcBef>
                <a:spcPts val="0"/>
              </a:spcBef>
              <a:spcAft>
                <a:spcPts val="0"/>
              </a:spcAft>
              <a:buNone/>
            </a:pPr>
            <a:r>
              <a:t/>
            </a:r>
            <a:endParaRPr/>
          </a:p>
        </p:txBody>
      </p:sp>
      <p:sp>
        <p:nvSpPr>
          <p:cNvPr id="194" name="Google Shape;194;p2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95" name="Google Shape;195;p2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96" name="Google Shape;196;p24"/>
          <p:cNvSpPr txBox="1"/>
          <p:nvPr/>
        </p:nvSpPr>
        <p:spPr>
          <a:xfrm>
            <a:off x="311700" y="1102000"/>
            <a:ext cx="6612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In this activity you will guess how many tokens are in different words, using OpenAI’s tokeniser (which is used for ChatGPT).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u="sng">
                <a:solidFill>
                  <a:schemeClr val="hlink"/>
                </a:solidFill>
                <a:latin typeface="Nunito"/>
                <a:ea typeface="Nunito"/>
                <a:cs typeface="Nunito"/>
                <a:sym typeface="Nunito"/>
                <a:hlinkClick r:id="rId3"/>
              </a:rPr>
              <a:t>Complete the activity on the platform here</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u="sng">
                <a:solidFill>
                  <a:schemeClr val="hlink"/>
                </a:solidFill>
                <a:latin typeface="Nunito"/>
                <a:ea typeface="Nunito"/>
                <a:cs typeface="Nunito"/>
                <a:sym typeface="Nunito"/>
                <a:hlinkClick r:id="rId4"/>
              </a:rPr>
              <a:t>Worksheet can be downloaded here.</a:t>
            </a:r>
            <a:endParaRPr sz="1600">
              <a:solidFill>
                <a:schemeClr val="dk2"/>
              </a:solidFill>
              <a:latin typeface="Nunito"/>
              <a:ea typeface="Nunito"/>
              <a:cs typeface="Nunito"/>
              <a:sym typeface="Nuni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a:t>
            </a:r>
            <a:r>
              <a:rPr lang="en"/>
              <a:t> much training data do LLMs learn from?</a:t>
            </a:r>
            <a:endParaRPr/>
          </a:p>
          <a:p>
            <a:pPr indent="0" lvl="0" marL="0" rtl="0" algn="l">
              <a:spcBef>
                <a:spcPts val="0"/>
              </a:spcBef>
              <a:spcAft>
                <a:spcPts val="0"/>
              </a:spcAft>
              <a:buNone/>
            </a:pPr>
            <a:r>
              <a:t/>
            </a:r>
            <a:endParaRPr/>
          </a:p>
        </p:txBody>
      </p:sp>
      <p:sp>
        <p:nvSpPr>
          <p:cNvPr id="202" name="Google Shape;202;p2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03" name="Google Shape;203;p2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04" name="Google Shape;204;p25"/>
          <p:cNvSpPr txBox="1"/>
          <p:nvPr/>
        </p:nvSpPr>
        <p:spPr>
          <a:xfrm>
            <a:off x="3869800" y="1017725"/>
            <a:ext cx="50604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LLM developers do not usually share how big their training data is in number of words.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But we can estimate the number of words, when we understand how tokenising works. Each token is roughly ¾ an English word (</a:t>
            </a:r>
            <a:r>
              <a:rPr lang="en" sz="1600" u="sng">
                <a:solidFill>
                  <a:schemeClr val="hlink"/>
                </a:solidFill>
                <a:latin typeface="Nunito"/>
                <a:ea typeface="Nunito"/>
                <a:cs typeface="Nunito"/>
                <a:sym typeface="Nunito"/>
                <a:hlinkClick r:id="rId3"/>
              </a:rPr>
              <a:t>according to OpenAI</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Meta (who own Instagram and Facebook) have their own LLM called LLama. Meta shared that their LLama 3.1 LLMs were trained on 15 trillion tokens, which is roughly 11 trillion words.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 animation compares the number of words humans read in their lifetime (300 million) to the words LLama LLMs read.</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id="205" name="Google Shape;205;p25" title="2026-05-20 12.49.09.gif"/>
          <p:cNvPicPr preferRelativeResize="0"/>
          <p:nvPr/>
        </p:nvPicPr>
        <p:blipFill>
          <a:blip r:embed="rId4">
            <a:alphaModFix/>
          </a:blip>
          <a:stretch>
            <a:fillRect/>
          </a:stretch>
        </p:blipFill>
        <p:spPr>
          <a:xfrm>
            <a:off x="311700" y="1017724"/>
            <a:ext cx="3490625" cy="3482851"/>
          </a:xfrm>
          <a:prstGeom prst="rect">
            <a:avLst/>
          </a:prstGeom>
          <a:noFill/>
          <a:ln>
            <a:noFill/>
          </a:ln>
        </p:spPr>
      </p:pic>
      <p:sp>
        <p:nvSpPr>
          <p:cNvPr id="206" name="Google Shape;206;p25"/>
          <p:cNvSpPr txBox="1"/>
          <p:nvPr/>
        </p:nvSpPr>
        <p:spPr>
          <a:xfrm>
            <a:off x="379000" y="4466825"/>
            <a:ext cx="3389400" cy="393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Source: </a:t>
            </a:r>
            <a:r>
              <a:rPr lang="en" sz="1100" u="sng">
                <a:solidFill>
                  <a:schemeClr val="lt1"/>
                </a:solidFill>
                <a:latin typeface="Roboto"/>
                <a:ea typeface="Roboto"/>
                <a:cs typeface="Roboto"/>
                <a:sym typeface="Roboto"/>
                <a:hlinkClick r:id="rId5">
                  <a:extLst>
                    <a:ext uri="{A12FA001-AC4F-418D-AE19-62706E023703}">
                      <ahyp:hlinkClr val="tx"/>
                    </a:ext>
                  </a:extLst>
                </a:hlinkClick>
              </a:rPr>
              <a:t>Dan Taylor-Watt</a:t>
            </a:r>
            <a:endParaRPr sz="1100">
              <a:solidFill>
                <a:schemeClr val="lt1"/>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6"/>
          <p:cNvSpPr txBox="1"/>
          <p:nvPr>
            <p:ph type="title"/>
          </p:nvPr>
        </p:nvSpPr>
        <p:spPr>
          <a:xfrm>
            <a:off x="311700" y="445025"/>
            <a:ext cx="3549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Vocabularies</a:t>
            </a:r>
            <a:endParaRPr/>
          </a:p>
          <a:p>
            <a:pPr indent="0" lvl="0" marL="0" rtl="0" algn="l">
              <a:spcBef>
                <a:spcPts val="0"/>
              </a:spcBef>
              <a:spcAft>
                <a:spcPts val="0"/>
              </a:spcAft>
              <a:buNone/>
            </a:pPr>
            <a:r>
              <a:t/>
            </a:r>
            <a:endParaRPr/>
          </a:p>
        </p:txBody>
      </p:sp>
      <p:sp>
        <p:nvSpPr>
          <p:cNvPr id="212" name="Google Shape;212;p2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13" name="Google Shape;213;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14" name="Google Shape;214;p26"/>
          <p:cNvSpPr txBox="1"/>
          <p:nvPr/>
        </p:nvSpPr>
        <p:spPr>
          <a:xfrm>
            <a:off x="395725" y="1104150"/>
            <a:ext cx="5328000" cy="34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Our vocabularies are the words that we know and understand.</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For example, you probably know the words “apple”, “sentence” and “swim” and what they mean.</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You can learn new words in lots of ways, for example, by reading books, talking with friends and in school.</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LLMs’ vocabularies are learned during their training. Although they learn tokens and not words.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LLMs store the tokens as numbers and use them in their calculations, e.g, “the” </a:t>
            </a:r>
            <a:r>
              <a:rPr lang="en" sz="1600">
                <a:solidFill>
                  <a:schemeClr val="dk2"/>
                </a:solidFill>
                <a:latin typeface="Nunito"/>
                <a:ea typeface="Nunito"/>
                <a:cs typeface="Nunito"/>
                <a:sym typeface="Nunito"/>
              </a:rPr>
              <a:t>could</a:t>
            </a:r>
            <a:r>
              <a:rPr lang="en" sz="1600">
                <a:solidFill>
                  <a:schemeClr val="dk2"/>
                </a:solidFill>
                <a:latin typeface="Nunito"/>
                <a:ea typeface="Nunito"/>
                <a:cs typeface="Nunito"/>
                <a:sym typeface="Nunito"/>
              </a:rPr>
              <a:t> be stored as the number 121 like in the picture on the right.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descr="Minimise the text outside of the table, don't use an anthropomorphic computer, keep the background plain and simple" id="215" name="Google Shape;215;p26"/>
          <p:cNvPicPr preferRelativeResize="0"/>
          <p:nvPr/>
        </p:nvPicPr>
        <p:blipFill rotWithShape="1">
          <a:blip r:embed="rId3">
            <a:alphaModFix/>
          </a:blip>
          <a:srcRect b="0" l="9946" r="7790" t="21328"/>
          <a:stretch/>
        </p:blipFill>
        <p:spPr>
          <a:xfrm>
            <a:off x="5958775" y="1104150"/>
            <a:ext cx="2982150" cy="2852125"/>
          </a:xfrm>
          <a:prstGeom prst="rect">
            <a:avLst/>
          </a:prstGeom>
          <a:noFill/>
          <a:ln cap="flat" cmpd="sng" w="9525">
            <a:solidFill>
              <a:schemeClr val="accent2"/>
            </a:solidFill>
            <a:prstDash val="solid"/>
            <a:round/>
            <a:headEnd len="sm" w="sm" type="none"/>
            <a:tailEnd len="sm" w="sm" type="none"/>
          </a:ln>
        </p:spPr>
      </p:pic>
      <p:sp>
        <p:nvSpPr>
          <p:cNvPr id="216" name="Google Shape;216;p26"/>
          <p:cNvSpPr txBox="1"/>
          <p:nvPr/>
        </p:nvSpPr>
        <p:spPr>
          <a:xfrm>
            <a:off x="5958925" y="3956275"/>
            <a:ext cx="2982300" cy="393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Generated with NanoBanana</a:t>
            </a:r>
            <a:endParaRPr sz="1100">
              <a:solidFill>
                <a:schemeClr val="accent6"/>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7"/>
          <p:cNvSpPr txBox="1"/>
          <p:nvPr>
            <p:ph type="title"/>
          </p:nvPr>
        </p:nvSpPr>
        <p:spPr>
          <a:xfrm>
            <a:off x="311700" y="445025"/>
            <a:ext cx="3549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Token IDs</a:t>
            </a:r>
            <a:endParaRPr/>
          </a:p>
          <a:p>
            <a:pPr indent="0" lvl="0" marL="0" rtl="0" algn="l">
              <a:spcBef>
                <a:spcPts val="0"/>
              </a:spcBef>
              <a:spcAft>
                <a:spcPts val="0"/>
              </a:spcAft>
              <a:buNone/>
            </a:pPr>
            <a:r>
              <a:t/>
            </a:r>
            <a:endParaRPr/>
          </a:p>
        </p:txBody>
      </p:sp>
      <p:sp>
        <p:nvSpPr>
          <p:cNvPr id="222" name="Google Shape;222;p2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23" name="Google Shape;223;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24" name="Google Shape;224;p27"/>
          <p:cNvSpPr txBox="1"/>
          <p:nvPr/>
        </p:nvSpPr>
        <p:spPr>
          <a:xfrm>
            <a:off x="395725" y="1104150"/>
            <a:ext cx="3298500" cy="158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All the tokens in the tokenisation step become numbers. For example, IDs for the sentence “The uncharacteristically over-enthusiastic scientist waved hello.” are shown in the table.</a:t>
            </a:r>
            <a:endParaRPr sz="1600">
              <a:solidFill>
                <a:schemeClr val="dk2"/>
              </a:solidFill>
              <a:latin typeface="Nunito"/>
              <a:ea typeface="Nunito"/>
              <a:cs typeface="Nunito"/>
              <a:sym typeface="Nunito"/>
            </a:endParaRPr>
          </a:p>
          <a:p>
            <a:pPr indent="0" lvl="0" marL="0" rtl="0" algn="l">
              <a:spcBef>
                <a:spcPts val="0"/>
              </a:spcBef>
              <a:spcAft>
                <a:spcPts val="0"/>
              </a:spcAft>
              <a:buNone/>
            </a:pPr>
            <a:br>
              <a:rPr lang="en" sz="1600">
                <a:solidFill>
                  <a:schemeClr val="dk2"/>
                </a:solidFill>
                <a:latin typeface="Nunito"/>
                <a:ea typeface="Nunito"/>
                <a:cs typeface="Nunito"/>
                <a:sym typeface="Nunito"/>
              </a:rPr>
            </a:b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p:txBody>
      </p:sp>
      <p:sp>
        <p:nvSpPr>
          <p:cNvPr id="225" name="Google Shape;225;p27"/>
          <p:cNvSpPr txBox="1"/>
          <p:nvPr/>
        </p:nvSpPr>
        <p:spPr>
          <a:xfrm>
            <a:off x="311700" y="3394525"/>
            <a:ext cx="44793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graphicFrame>
        <p:nvGraphicFramePr>
          <p:cNvPr id="226" name="Google Shape;226;p27"/>
          <p:cNvGraphicFramePr/>
          <p:nvPr/>
        </p:nvGraphicFramePr>
        <p:xfrm>
          <a:off x="4233738" y="272088"/>
          <a:ext cx="3000000" cy="3000000"/>
        </p:xfrm>
        <a:graphic>
          <a:graphicData uri="http://schemas.openxmlformats.org/drawingml/2006/table">
            <a:tbl>
              <a:tblPr>
                <a:noFill/>
                <a:tableStyleId>{2E178982-F0EB-447D-AA81-0C18A99F28E0}</a:tableStyleId>
              </a:tblPr>
              <a:tblGrid>
                <a:gridCol w="952850"/>
                <a:gridCol w="952850"/>
              </a:tblGrid>
              <a:tr h="405875">
                <a:tc>
                  <a:txBody>
                    <a:bodyPr/>
                    <a:lstStyle/>
                    <a:p>
                      <a:pPr indent="0" lvl="0" marL="0" rtl="0" algn="l">
                        <a:spcBef>
                          <a:spcPts val="0"/>
                        </a:spcBef>
                        <a:spcAft>
                          <a:spcPts val="0"/>
                        </a:spcAft>
                        <a:buNone/>
                      </a:pPr>
                      <a:r>
                        <a:rPr b="1" lang="en">
                          <a:solidFill>
                            <a:schemeClr val="accent6"/>
                          </a:solidFill>
                        </a:rPr>
                        <a:t>Token</a:t>
                      </a:r>
                      <a:endParaRPr b="1">
                        <a:solidFill>
                          <a:schemeClr val="accent6"/>
                        </a:solidFill>
                      </a:endParaRPr>
                    </a:p>
                  </a:txBody>
                  <a:tcPr marT="91425" marB="91425" marR="91425" marL="91425">
                    <a:solidFill>
                      <a:schemeClr val="lt2"/>
                    </a:solidFill>
                  </a:tcPr>
                </a:tc>
                <a:tc>
                  <a:txBody>
                    <a:bodyPr/>
                    <a:lstStyle/>
                    <a:p>
                      <a:pPr indent="0" lvl="0" marL="0" rtl="0" algn="l">
                        <a:spcBef>
                          <a:spcPts val="0"/>
                        </a:spcBef>
                        <a:spcAft>
                          <a:spcPts val="0"/>
                        </a:spcAft>
                        <a:buNone/>
                      </a:pPr>
                      <a:r>
                        <a:rPr b="1" lang="en">
                          <a:solidFill>
                            <a:schemeClr val="accent6"/>
                          </a:solidFill>
                        </a:rPr>
                        <a:t>ID</a:t>
                      </a:r>
                      <a:endParaRPr b="1">
                        <a:solidFill>
                          <a:schemeClr val="accent6"/>
                        </a:solidFill>
                      </a:endParaRPr>
                    </a:p>
                  </a:txBody>
                  <a:tcPr marT="91425" marB="91425" marR="91425" marL="91425">
                    <a:solidFill>
                      <a:schemeClr val="lt2"/>
                    </a:solidFill>
                  </a:tcPr>
                </a:tc>
              </a:tr>
              <a:tr h="405875">
                <a:tc>
                  <a:txBody>
                    <a:bodyPr/>
                    <a:lstStyle/>
                    <a:p>
                      <a:pPr indent="0" lvl="0" marL="0" rtl="0" algn="l">
                        <a:spcBef>
                          <a:spcPts val="0"/>
                        </a:spcBef>
                        <a:spcAft>
                          <a:spcPts val="0"/>
                        </a:spcAft>
                        <a:buNone/>
                      </a:pPr>
                      <a:r>
                        <a:rPr lang="en">
                          <a:latin typeface="Nunito"/>
                          <a:ea typeface="Nunito"/>
                          <a:cs typeface="Nunito"/>
                          <a:sym typeface="Nunito"/>
                        </a:rPr>
                        <a:t>The</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976</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un</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537</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character</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38245</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istically</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67862</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over</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1072</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12</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enth</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33774</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usi</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9955</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astic</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5620</a:t>
                      </a:r>
                      <a:endParaRPr>
                        <a:latin typeface="Nunito"/>
                        <a:ea typeface="Nunito"/>
                        <a:cs typeface="Nunito"/>
                        <a:sym typeface="Nunito"/>
                      </a:endParaRPr>
                    </a:p>
                  </a:txBody>
                  <a:tcPr marT="91425" marB="91425" marR="91425" marL="91425"/>
                </a:tc>
              </a:tr>
            </a:tbl>
          </a:graphicData>
        </a:graphic>
      </p:graphicFrame>
      <p:sp>
        <p:nvSpPr>
          <p:cNvPr id="227" name="Google Shape;227;p27"/>
          <p:cNvSpPr txBox="1"/>
          <p:nvPr/>
        </p:nvSpPr>
        <p:spPr>
          <a:xfrm>
            <a:off x="454530" y="2841075"/>
            <a:ext cx="3298500" cy="729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6"/>
                </a:solidFill>
                <a:latin typeface="Inter"/>
                <a:ea typeface="Inter"/>
                <a:cs typeface="Inter"/>
                <a:sym typeface="Inter"/>
              </a:rPr>
              <a:t>These IDs have been generated using </a:t>
            </a:r>
            <a:r>
              <a:rPr lang="en" sz="1600" u="sng">
                <a:solidFill>
                  <a:schemeClr val="accent6"/>
                </a:solidFill>
                <a:latin typeface="Inter"/>
                <a:ea typeface="Inter"/>
                <a:cs typeface="Inter"/>
                <a:sym typeface="Inter"/>
                <a:hlinkClick r:id="rId3">
                  <a:extLst>
                    <a:ext uri="{A12FA001-AC4F-418D-AE19-62706E023703}">
                      <ahyp:hlinkClr val="tx"/>
                    </a:ext>
                  </a:extLst>
                </a:hlinkClick>
              </a:rPr>
              <a:t>the OpenAI tokeniser.</a:t>
            </a:r>
            <a:endParaRPr sz="1600">
              <a:solidFill>
                <a:schemeClr val="accent6"/>
              </a:solidFill>
              <a:latin typeface="Inter"/>
              <a:ea typeface="Inter"/>
              <a:cs typeface="Inter"/>
              <a:sym typeface="Inter"/>
            </a:endParaRPr>
          </a:p>
          <a:p>
            <a:pPr indent="0" lvl="0" marL="0" rtl="0" algn="l">
              <a:spcBef>
                <a:spcPts val="0"/>
              </a:spcBef>
              <a:spcAft>
                <a:spcPts val="0"/>
              </a:spcAft>
              <a:buNone/>
            </a:pPr>
            <a:r>
              <a:t/>
            </a:r>
            <a:endParaRPr sz="1600">
              <a:solidFill>
                <a:schemeClr val="accent6"/>
              </a:solidFill>
              <a:latin typeface="Nunito"/>
              <a:ea typeface="Nunito"/>
              <a:cs typeface="Nunito"/>
              <a:sym typeface="Nunito"/>
            </a:endParaRPr>
          </a:p>
          <a:p>
            <a:pPr indent="0" lvl="0" marL="0" rtl="0" algn="l">
              <a:spcBef>
                <a:spcPts val="0"/>
              </a:spcBef>
              <a:spcAft>
                <a:spcPts val="0"/>
              </a:spcAft>
              <a:buNone/>
            </a:pPr>
            <a:r>
              <a:t/>
            </a:r>
            <a:endParaRPr sz="1600">
              <a:solidFill>
                <a:schemeClr val="accent6"/>
              </a:solidFill>
              <a:latin typeface="Nunito"/>
              <a:ea typeface="Nunito"/>
              <a:cs typeface="Nunito"/>
              <a:sym typeface="Nunito"/>
            </a:endParaRPr>
          </a:p>
          <a:p>
            <a:pPr indent="0" lvl="0" marL="0" rtl="0" algn="l">
              <a:spcBef>
                <a:spcPts val="0"/>
              </a:spcBef>
              <a:spcAft>
                <a:spcPts val="0"/>
              </a:spcAft>
              <a:buNone/>
            </a:pPr>
            <a:r>
              <a:t/>
            </a:r>
            <a:endParaRPr sz="1600">
              <a:solidFill>
                <a:schemeClr val="accent6"/>
              </a:solidFill>
              <a:latin typeface="Nunito"/>
              <a:ea typeface="Nunito"/>
              <a:cs typeface="Nunito"/>
              <a:sym typeface="Nunito"/>
            </a:endParaRPr>
          </a:p>
        </p:txBody>
      </p:sp>
      <p:sp>
        <p:nvSpPr>
          <p:cNvPr id="228" name="Google Shape;228;p27"/>
          <p:cNvSpPr txBox="1"/>
          <p:nvPr/>
        </p:nvSpPr>
        <p:spPr>
          <a:xfrm>
            <a:off x="395725" y="3720900"/>
            <a:ext cx="3298500" cy="94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There are 200,000+ tokens in the tokeniser used in the OpenAI’s GPT 5 models (this is their vocabulary).</a:t>
            </a:r>
            <a:endParaRPr sz="1600">
              <a:solidFill>
                <a:schemeClr val="dk2"/>
              </a:solidFill>
              <a:latin typeface="Nunito"/>
              <a:ea typeface="Nunito"/>
              <a:cs typeface="Nunito"/>
              <a:sym typeface="Nunito"/>
            </a:endParaRPr>
          </a:p>
          <a:p>
            <a:pPr indent="0" lvl="0" marL="0" rtl="0" algn="l">
              <a:spcBef>
                <a:spcPts val="0"/>
              </a:spcBef>
              <a:spcAft>
                <a:spcPts val="0"/>
              </a:spcAft>
              <a:buNone/>
            </a:pPr>
            <a:br>
              <a:rPr lang="en" sz="1600">
                <a:solidFill>
                  <a:schemeClr val="dk2"/>
                </a:solidFill>
                <a:latin typeface="Nunito"/>
                <a:ea typeface="Nunito"/>
                <a:cs typeface="Nunito"/>
                <a:sym typeface="Nunito"/>
              </a:rPr>
            </a:b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p:txBody>
      </p:sp>
      <p:graphicFrame>
        <p:nvGraphicFramePr>
          <p:cNvPr id="229" name="Google Shape;229;p27"/>
          <p:cNvGraphicFramePr/>
          <p:nvPr/>
        </p:nvGraphicFramePr>
        <p:xfrm>
          <a:off x="6277857" y="272093"/>
          <a:ext cx="3000000" cy="3000000"/>
        </p:xfrm>
        <a:graphic>
          <a:graphicData uri="http://schemas.openxmlformats.org/drawingml/2006/table">
            <a:tbl>
              <a:tblPr>
                <a:noFill/>
                <a:tableStyleId>{2E178982-F0EB-447D-AA81-0C18A99F28E0}</a:tableStyleId>
              </a:tblPr>
              <a:tblGrid>
                <a:gridCol w="1048375"/>
                <a:gridCol w="1048375"/>
              </a:tblGrid>
              <a:tr h="365175">
                <a:tc>
                  <a:txBody>
                    <a:bodyPr/>
                    <a:lstStyle/>
                    <a:p>
                      <a:pPr indent="0" lvl="0" marL="0" rtl="0" algn="l">
                        <a:spcBef>
                          <a:spcPts val="0"/>
                        </a:spcBef>
                        <a:spcAft>
                          <a:spcPts val="0"/>
                        </a:spcAft>
                        <a:buNone/>
                      </a:pPr>
                      <a:r>
                        <a:rPr b="1" lang="en">
                          <a:solidFill>
                            <a:schemeClr val="accent6"/>
                          </a:solidFill>
                        </a:rPr>
                        <a:t>Token</a:t>
                      </a:r>
                      <a:endParaRPr b="1">
                        <a:solidFill>
                          <a:schemeClr val="accent6"/>
                        </a:solidFill>
                      </a:endParaRPr>
                    </a:p>
                  </a:txBody>
                  <a:tcPr marT="91425" marB="91425" marR="91425" marL="91425">
                    <a:solidFill>
                      <a:schemeClr val="lt2"/>
                    </a:solidFill>
                  </a:tcPr>
                </a:tc>
                <a:tc>
                  <a:txBody>
                    <a:bodyPr/>
                    <a:lstStyle/>
                    <a:p>
                      <a:pPr indent="0" lvl="0" marL="0" rtl="0" algn="l">
                        <a:spcBef>
                          <a:spcPts val="0"/>
                        </a:spcBef>
                        <a:spcAft>
                          <a:spcPts val="0"/>
                        </a:spcAft>
                        <a:buNone/>
                      </a:pPr>
                      <a:r>
                        <a:rPr b="1" lang="en">
                          <a:solidFill>
                            <a:schemeClr val="accent6"/>
                          </a:solidFill>
                        </a:rPr>
                        <a:t>ID</a:t>
                      </a:r>
                      <a:endParaRPr b="1">
                        <a:solidFill>
                          <a:schemeClr val="accent6"/>
                        </a:solidFill>
                      </a:endParaRPr>
                    </a:p>
                  </a:txBody>
                  <a:tcPr marT="91425" marB="91425" marR="91425" marL="91425">
                    <a:solidFill>
                      <a:schemeClr val="lt2"/>
                    </a:solidFill>
                  </a:tcPr>
                </a:tc>
              </a:tr>
              <a:tr h="405875">
                <a:tc>
                  <a:txBody>
                    <a:bodyPr/>
                    <a:lstStyle/>
                    <a:p>
                      <a:pPr indent="0" lvl="0" marL="0" rtl="0" algn="l">
                        <a:spcBef>
                          <a:spcPts val="0"/>
                        </a:spcBef>
                        <a:spcAft>
                          <a:spcPts val="0"/>
                        </a:spcAft>
                        <a:buNone/>
                      </a:pPr>
                      <a:r>
                        <a:rPr lang="en">
                          <a:latin typeface="Nunito"/>
                          <a:ea typeface="Nunito"/>
                          <a:cs typeface="Nunito"/>
                          <a:sym typeface="Nunito"/>
                        </a:rPr>
                        <a:t>scientist</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57204</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waved</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135473</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hello</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40167</a:t>
                      </a:r>
                      <a:endParaRPr>
                        <a:latin typeface="Nunito"/>
                        <a:ea typeface="Nunito"/>
                        <a:cs typeface="Nunito"/>
                        <a:sym typeface="Nunito"/>
                      </a:endParaRPr>
                    </a:p>
                  </a:txBody>
                  <a:tcPr marT="91425" marB="91425" marR="91425" marL="91425"/>
                </a:tc>
              </a:tr>
              <a:tr h="405875">
                <a:tc>
                  <a:txBody>
                    <a:bodyPr/>
                    <a:lstStyle/>
                    <a:p>
                      <a:pPr indent="0" lvl="0" marL="0" rtl="0" algn="l">
                        <a:spcBef>
                          <a:spcPts val="0"/>
                        </a:spcBef>
                        <a:spcAft>
                          <a:spcPts val="0"/>
                        </a:spcAft>
                        <a:buNone/>
                      </a:pPr>
                      <a:r>
                        <a:rPr lang="en">
                          <a:latin typeface="Nunito"/>
                          <a:ea typeface="Nunito"/>
                          <a:cs typeface="Nunito"/>
                          <a:sym typeface="Nunito"/>
                        </a:rPr>
                        <a:t>.</a:t>
                      </a:r>
                      <a:endParaRPr>
                        <a:latin typeface="Nunito"/>
                        <a:ea typeface="Nunito"/>
                        <a:cs typeface="Nunito"/>
                        <a:sym typeface="Nunito"/>
                      </a:endParaRPr>
                    </a:p>
                  </a:txBody>
                  <a:tcPr marT="91425" marB="91425" marR="91425" marL="91425"/>
                </a:tc>
                <a:tc>
                  <a:txBody>
                    <a:bodyPr/>
                    <a:lstStyle/>
                    <a:p>
                      <a:pPr indent="0" lvl="0" marL="0" rtl="0" algn="l">
                        <a:spcBef>
                          <a:spcPts val="0"/>
                        </a:spcBef>
                        <a:spcAft>
                          <a:spcPts val="0"/>
                        </a:spcAft>
                        <a:buNone/>
                      </a:pPr>
                      <a:r>
                        <a:rPr lang="en">
                          <a:latin typeface="Nunito"/>
                          <a:ea typeface="Nunito"/>
                          <a:cs typeface="Nunito"/>
                          <a:sym typeface="Nunito"/>
                        </a:rPr>
                        <a:t>13</a:t>
                      </a:r>
                      <a:endParaRPr>
                        <a:latin typeface="Nunito"/>
                        <a:ea typeface="Nunito"/>
                        <a:cs typeface="Nunito"/>
                        <a:sym typeface="Nunito"/>
                      </a:endParaRPr>
                    </a:p>
                  </a:txBody>
                  <a:tcPr marT="91425" marB="91425" marR="91425" marL="91425"/>
                </a:tc>
              </a:tr>
            </a:tbl>
          </a:graphicData>
        </a:graphic>
      </p:graphicFrame>
      <p:sp>
        <p:nvSpPr>
          <p:cNvPr id="230" name="Google Shape;230;p27"/>
          <p:cNvSpPr txBox="1"/>
          <p:nvPr/>
        </p:nvSpPr>
        <p:spPr>
          <a:xfrm>
            <a:off x="6350500" y="2841075"/>
            <a:ext cx="2606400" cy="1029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6"/>
                </a:solidFill>
                <a:latin typeface="Inter"/>
                <a:ea typeface="Inter"/>
                <a:cs typeface="Inter"/>
                <a:sym typeface="Inter"/>
              </a:rPr>
              <a:t>You will learn more about how these Token IDs are used later in the lesson.</a:t>
            </a:r>
            <a:endParaRPr sz="1600">
              <a:solidFill>
                <a:schemeClr val="accent6"/>
              </a:solidFill>
              <a:latin typeface="Inter"/>
              <a:ea typeface="Inter"/>
              <a:cs typeface="Inter"/>
              <a:sym typeface="Inter"/>
            </a:endParaRPr>
          </a:p>
          <a:p>
            <a:pPr indent="0" lvl="0" marL="0" rtl="0" algn="l">
              <a:spcBef>
                <a:spcPts val="0"/>
              </a:spcBef>
              <a:spcAft>
                <a:spcPts val="0"/>
              </a:spcAft>
              <a:buNone/>
            </a:pPr>
            <a:r>
              <a:t/>
            </a:r>
            <a:endParaRPr sz="1600">
              <a:solidFill>
                <a:schemeClr val="accent6"/>
              </a:solidFill>
              <a:latin typeface="Roboto"/>
              <a:ea typeface="Roboto"/>
              <a:cs typeface="Roboto"/>
              <a:sym typeface="Roboto"/>
            </a:endParaRPr>
          </a:p>
          <a:p>
            <a:pPr indent="0" lvl="0" marL="0" rtl="0" algn="l">
              <a:spcBef>
                <a:spcPts val="0"/>
              </a:spcBef>
              <a:spcAft>
                <a:spcPts val="0"/>
              </a:spcAft>
              <a:buNone/>
            </a:pPr>
            <a:r>
              <a:t/>
            </a:r>
            <a:endParaRPr sz="1600">
              <a:solidFill>
                <a:schemeClr val="accent6"/>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Tokens in Lumen</a:t>
            </a:r>
            <a:endParaRPr/>
          </a:p>
          <a:p>
            <a:pPr indent="0" lvl="0" marL="0" rtl="0" algn="l">
              <a:spcBef>
                <a:spcPts val="0"/>
              </a:spcBef>
              <a:spcAft>
                <a:spcPts val="0"/>
              </a:spcAft>
              <a:buNone/>
            </a:pPr>
            <a:r>
              <a:t/>
            </a:r>
            <a:endParaRPr/>
          </a:p>
        </p:txBody>
      </p:sp>
      <p:sp>
        <p:nvSpPr>
          <p:cNvPr id="236" name="Google Shape;236;p2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37" name="Google Shape;237;p2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38" name="Google Shape;238;p28"/>
          <p:cNvSpPr txBox="1"/>
          <p:nvPr/>
        </p:nvSpPr>
        <p:spPr>
          <a:xfrm>
            <a:off x="311700" y="1102000"/>
            <a:ext cx="41238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Have you noticed the token numbers shown in Lumen?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You can try this yourself on the platform or the Lumen site.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Tokens in Lumen page on platform</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On Lumen site: Text Generation &gt; Haikus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 orange box highlights the number of tokens sent to the LLM (GPT-5.2 in this example) and the number of tokens it sent back.</a:t>
            </a:r>
            <a:endParaRPr sz="1600">
              <a:solidFill>
                <a:schemeClr val="dk2"/>
              </a:solidFill>
              <a:latin typeface="Nunito"/>
              <a:ea typeface="Nunito"/>
              <a:cs typeface="Nunito"/>
              <a:sym typeface="Nunito"/>
            </a:endParaRPr>
          </a:p>
        </p:txBody>
      </p:sp>
      <p:pic>
        <p:nvPicPr>
          <p:cNvPr id="239" name="Google Shape;239;p28" title="Screenshot 2026-05-30 at 5.31.47 am.png"/>
          <p:cNvPicPr preferRelativeResize="0"/>
          <p:nvPr/>
        </p:nvPicPr>
        <p:blipFill>
          <a:blip r:embed="rId3">
            <a:alphaModFix/>
          </a:blip>
          <a:stretch>
            <a:fillRect/>
          </a:stretch>
        </p:blipFill>
        <p:spPr>
          <a:xfrm>
            <a:off x="4744950" y="824425"/>
            <a:ext cx="4123800" cy="2238396"/>
          </a:xfrm>
          <a:prstGeom prst="rect">
            <a:avLst/>
          </a:prstGeom>
          <a:noFill/>
          <a:ln cap="flat" cmpd="sng" w="9525">
            <a:solidFill>
              <a:schemeClr val="dk2"/>
            </a:solidFill>
            <a:prstDash val="solid"/>
            <a:round/>
            <a:headEnd len="sm" w="sm" type="none"/>
            <a:tailEnd len="sm" w="sm" type="none"/>
          </a:ln>
        </p:spPr>
      </p:pic>
      <p:sp>
        <p:nvSpPr>
          <p:cNvPr id="240" name="Google Shape;240;p28"/>
          <p:cNvSpPr/>
          <p:nvPr/>
        </p:nvSpPr>
        <p:spPr>
          <a:xfrm>
            <a:off x="4925084" y="1781108"/>
            <a:ext cx="548700" cy="2043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accent1"/>
              </a:solidFill>
              <a:latin typeface="Roboto"/>
              <a:ea typeface="Roboto"/>
              <a:cs typeface="Roboto"/>
              <a:sym typeface="Roboto"/>
            </a:endParaRPr>
          </a:p>
        </p:txBody>
      </p:sp>
      <p:grpSp>
        <p:nvGrpSpPr>
          <p:cNvPr id="241" name="Google Shape;241;p28"/>
          <p:cNvGrpSpPr/>
          <p:nvPr/>
        </p:nvGrpSpPr>
        <p:grpSpPr>
          <a:xfrm>
            <a:off x="4921950" y="3354225"/>
            <a:ext cx="3769800" cy="1251900"/>
            <a:chOff x="4744950" y="3252625"/>
            <a:chExt cx="3769800" cy="1251900"/>
          </a:xfrm>
        </p:grpSpPr>
        <p:sp>
          <p:nvSpPr>
            <p:cNvPr id="242" name="Google Shape;242;p28"/>
            <p:cNvSpPr txBox="1"/>
            <p:nvPr/>
          </p:nvSpPr>
          <p:spPr>
            <a:xfrm>
              <a:off x="4744950" y="3252625"/>
              <a:ext cx="3769800" cy="1251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6"/>
                  </a:solidFill>
                  <a:latin typeface="Inter"/>
                  <a:ea typeface="Inter"/>
                  <a:cs typeface="Inter"/>
                  <a:sym typeface="Inter"/>
                </a:rPr>
                <a:t>229 tokens sent to the LLM:</a:t>
              </a:r>
              <a:br>
                <a:rPr lang="en" sz="1600">
                  <a:solidFill>
                    <a:schemeClr val="accent6"/>
                  </a:solidFill>
                  <a:latin typeface="Inter"/>
                  <a:ea typeface="Inter"/>
                  <a:cs typeface="Inter"/>
                  <a:sym typeface="Inter"/>
                </a:rPr>
              </a:br>
              <a:br>
                <a:rPr lang="en" sz="1600">
                  <a:solidFill>
                    <a:schemeClr val="accent6"/>
                  </a:solidFill>
                  <a:latin typeface="Inter"/>
                  <a:ea typeface="Inter"/>
                  <a:cs typeface="Inter"/>
                  <a:sym typeface="Inter"/>
                </a:rPr>
              </a:br>
              <a:br>
                <a:rPr lang="en" sz="1600">
                  <a:solidFill>
                    <a:schemeClr val="accent6"/>
                  </a:solidFill>
                  <a:latin typeface="Inter"/>
                  <a:ea typeface="Inter"/>
                  <a:cs typeface="Inter"/>
                  <a:sym typeface="Inter"/>
                </a:rPr>
              </a:br>
              <a:r>
                <a:rPr lang="en" sz="1600">
                  <a:solidFill>
                    <a:schemeClr val="accent6"/>
                  </a:solidFill>
                  <a:latin typeface="Inter"/>
                  <a:ea typeface="Inter"/>
                  <a:cs typeface="Inter"/>
                  <a:sym typeface="Inter"/>
                </a:rPr>
                <a:t>25 tokens sent back:</a:t>
              </a:r>
              <a:endParaRPr sz="1600">
                <a:solidFill>
                  <a:schemeClr val="accent6"/>
                </a:solidFill>
                <a:latin typeface="Inter"/>
                <a:ea typeface="Inter"/>
                <a:cs typeface="Inter"/>
                <a:sym typeface="Inter"/>
              </a:endParaRPr>
            </a:p>
          </p:txBody>
        </p:sp>
        <p:pic>
          <p:nvPicPr>
            <p:cNvPr id="243" name="Google Shape;243;p28" title="Screenshot 2026-05-30 at 5.37.44 am.png"/>
            <p:cNvPicPr preferRelativeResize="0"/>
            <p:nvPr/>
          </p:nvPicPr>
          <p:blipFill>
            <a:blip r:embed="rId4">
              <a:alphaModFix/>
            </a:blip>
            <a:stretch>
              <a:fillRect/>
            </a:stretch>
          </p:blipFill>
          <p:spPr>
            <a:xfrm>
              <a:off x="7427597" y="3305947"/>
              <a:ext cx="755400" cy="323750"/>
            </a:xfrm>
            <a:prstGeom prst="rect">
              <a:avLst/>
            </a:prstGeom>
            <a:noFill/>
            <a:ln>
              <a:noFill/>
            </a:ln>
          </p:spPr>
        </p:pic>
        <p:pic>
          <p:nvPicPr>
            <p:cNvPr id="244" name="Google Shape;244;p28" title="Screenshot 2026-05-30 at 5.38.46 am.png"/>
            <p:cNvPicPr preferRelativeResize="0"/>
            <p:nvPr/>
          </p:nvPicPr>
          <p:blipFill rotWithShape="1">
            <a:blip r:embed="rId5">
              <a:alphaModFix/>
            </a:blip>
            <a:srcRect b="8533" l="0" r="0" t="11422"/>
            <a:stretch/>
          </p:blipFill>
          <p:spPr>
            <a:xfrm>
              <a:off x="6823550" y="4084049"/>
              <a:ext cx="755400" cy="274851"/>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Understanding meanings of words</a:t>
            </a:r>
            <a:endParaRPr/>
          </a:p>
          <a:p>
            <a:pPr indent="0" lvl="0" marL="0" rtl="0" algn="l">
              <a:spcBef>
                <a:spcPts val="0"/>
              </a:spcBef>
              <a:spcAft>
                <a:spcPts val="0"/>
              </a:spcAft>
              <a:buNone/>
            </a:pPr>
            <a:r>
              <a:t/>
            </a:r>
            <a:endParaRPr/>
          </a:p>
        </p:txBody>
      </p:sp>
      <p:sp>
        <p:nvSpPr>
          <p:cNvPr id="250" name="Google Shape;250;p2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51" name="Google Shape;251;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52" name="Google Shape;252;p29"/>
          <p:cNvSpPr txBox="1"/>
          <p:nvPr/>
        </p:nvSpPr>
        <p:spPr>
          <a:xfrm>
            <a:off x="311700" y="1102000"/>
            <a:ext cx="62469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The tricky part with </a:t>
            </a:r>
            <a:r>
              <a:rPr lang="en" sz="1600">
                <a:solidFill>
                  <a:schemeClr val="dk2"/>
                </a:solidFill>
                <a:latin typeface="Nunito"/>
                <a:ea typeface="Nunito"/>
                <a:cs typeface="Nunito"/>
                <a:sym typeface="Nunito"/>
              </a:rPr>
              <a:t>computers understanding language is that </a:t>
            </a:r>
            <a:r>
              <a:rPr b="1" lang="en" sz="1600">
                <a:solidFill>
                  <a:schemeClr val="dk2"/>
                </a:solidFill>
                <a:latin typeface="Nunito"/>
                <a:ea typeface="Nunito"/>
                <a:cs typeface="Nunito"/>
                <a:sym typeface="Nunito"/>
              </a:rPr>
              <a:t>the same word can mean different things</a:t>
            </a:r>
            <a:r>
              <a:rPr lang="en" sz="1600">
                <a:solidFill>
                  <a:schemeClr val="dk2"/>
                </a:solidFill>
                <a:latin typeface="Nunito"/>
                <a:ea typeface="Nunito"/>
                <a:cs typeface="Nunito"/>
                <a:sym typeface="Nunito"/>
              </a:rPr>
              <a:t> depending on the other words around it. </a:t>
            </a:r>
            <a:r>
              <a:rPr lang="en" sz="1600">
                <a:solidFill>
                  <a:schemeClr val="dk2"/>
                </a:solidFill>
                <a:latin typeface="Nunito"/>
                <a:ea typeface="Nunito"/>
                <a:cs typeface="Nunito"/>
                <a:sym typeface="Nunito"/>
              </a:rPr>
              <a:t>For example: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457200" lvl="0" marL="0" rtl="0" algn="l">
              <a:spcBef>
                <a:spcPts val="0"/>
              </a:spcBef>
              <a:spcAft>
                <a:spcPts val="0"/>
              </a:spcAft>
              <a:buNone/>
            </a:pPr>
            <a:r>
              <a:rPr b="1" lang="en" sz="1600">
                <a:solidFill>
                  <a:schemeClr val="dk2"/>
                </a:solidFill>
                <a:latin typeface="Courier New"/>
                <a:ea typeface="Courier New"/>
                <a:cs typeface="Courier New"/>
                <a:sym typeface="Courier New"/>
              </a:rPr>
              <a:t>“The bat flew away.”  </a:t>
            </a:r>
            <a:r>
              <a:rPr lang="en" sz="1600">
                <a:solidFill>
                  <a:schemeClr val="dk2"/>
                </a:solidFill>
                <a:latin typeface="Roboto"/>
                <a:ea typeface="Roboto"/>
                <a:cs typeface="Roboto"/>
                <a:sym typeface="Roboto"/>
              </a:rPr>
              <a:t>→ </a:t>
            </a:r>
            <a:r>
              <a:rPr lang="en" sz="1600">
                <a:solidFill>
                  <a:schemeClr val="dk2"/>
                </a:solidFill>
                <a:latin typeface="Nunito"/>
                <a:ea typeface="Nunito"/>
                <a:cs typeface="Nunito"/>
                <a:sym typeface="Nunito"/>
              </a:rPr>
              <a:t>“bat” is an animal.</a:t>
            </a:r>
            <a:endParaRPr sz="1600">
              <a:solidFill>
                <a:schemeClr val="dk2"/>
              </a:solidFill>
              <a:latin typeface="Nunito"/>
              <a:ea typeface="Nunito"/>
              <a:cs typeface="Nunito"/>
              <a:sym typeface="Nunito"/>
            </a:endParaRPr>
          </a:p>
          <a:p>
            <a:pPr indent="457200" lvl="0" marL="0" rtl="0" algn="l">
              <a:spcBef>
                <a:spcPts val="0"/>
              </a:spcBef>
              <a:spcAft>
                <a:spcPts val="0"/>
              </a:spcAft>
              <a:buNone/>
            </a:pPr>
            <a:r>
              <a:t/>
            </a:r>
            <a:endParaRPr sz="1600">
              <a:solidFill>
                <a:schemeClr val="dk2"/>
              </a:solidFill>
              <a:latin typeface="Roboto"/>
              <a:ea typeface="Roboto"/>
              <a:cs typeface="Roboto"/>
              <a:sym typeface="Roboto"/>
            </a:endParaRPr>
          </a:p>
          <a:p>
            <a:pPr indent="457200" lvl="0" marL="0" rtl="0" algn="l">
              <a:spcBef>
                <a:spcPts val="0"/>
              </a:spcBef>
              <a:spcAft>
                <a:spcPts val="0"/>
              </a:spcAft>
              <a:buNone/>
            </a:pPr>
            <a:r>
              <a:rPr b="1" lang="en" sz="1600">
                <a:solidFill>
                  <a:schemeClr val="dk2"/>
                </a:solidFill>
                <a:latin typeface="Courier New"/>
                <a:ea typeface="Courier New"/>
                <a:cs typeface="Courier New"/>
                <a:sym typeface="Courier New"/>
              </a:rPr>
              <a:t>“He swung the bat.”</a:t>
            </a:r>
            <a:r>
              <a:rPr lang="en" sz="1600">
                <a:solidFill>
                  <a:schemeClr val="dk2"/>
                </a:solidFill>
                <a:latin typeface="Roboto"/>
                <a:ea typeface="Roboto"/>
                <a:cs typeface="Roboto"/>
                <a:sym typeface="Roboto"/>
              </a:rPr>
              <a:t>        </a:t>
            </a:r>
            <a:r>
              <a:rPr lang="en" sz="1600">
                <a:solidFill>
                  <a:schemeClr val="dk2"/>
                </a:solidFill>
                <a:latin typeface="Roboto"/>
                <a:ea typeface="Roboto"/>
                <a:cs typeface="Roboto"/>
                <a:sym typeface="Roboto"/>
              </a:rPr>
              <a:t>→ </a:t>
            </a:r>
            <a:r>
              <a:rPr lang="en" sz="1600">
                <a:solidFill>
                  <a:schemeClr val="dk2"/>
                </a:solidFill>
                <a:latin typeface="Nunito"/>
                <a:ea typeface="Nunito"/>
                <a:cs typeface="Nunito"/>
                <a:sym typeface="Nunito"/>
              </a:rPr>
              <a:t>“bat” is a cricket bat.</a:t>
            </a:r>
            <a:endParaRPr b="1"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Roboto"/>
                <a:ea typeface="Roboto"/>
                <a:cs typeface="Roboto"/>
                <a:sym typeface="Roboto"/>
              </a:rPr>
              <a:t>and:</a:t>
            </a:r>
            <a:endParaRPr sz="1600">
              <a:solidFill>
                <a:schemeClr val="dk2"/>
              </a:solidFill>
              <a:latin typeface="Roboto"/>
              <a:ea typeface="Roboto"/>
              <a:cs typeface="Roboto"/>
              <a:sym typeface="Roboto"/>
            </a:endParaRPr>
          </a:p>
          <a:p>
            <a:pPr indent="457200" lvl="0" marL="0" rtl="0" algn="l">
              <a:spcBef>
                <a:spcPts val="0"/>
              </a:spcBef>
              <a:spcAft>
                <a:spcPts val="0"/>
              </a:spcAft>
              <a:buNone/>
            </a:pPr>
            <a:r>
              <a:rPr b="1" lang="en" sz="1600">
                <a:solidFill>
                  <a:schemeClr val="dk2"/>
                </a:solidFill>
                <a:latin typeface="Courier New"/>
                <a:ea typeface="Courier New"/>
                <a:cs typeface="Courier New"/>
                <a:sym typeface="Courier New"/>
              </a:rPr>
              <a:t>“That joke was cool.”</a:t>
            </a:r>
            <a:r>
              <a:rPr lang="en" sz="1600">
                <a:solidFill>
                  <a:schemeClr val="dk2"/>
                </a:solidFill>
                <a:latin typeface="Roboto"/>
                <a:ea typeface="Roboto"/>
                <a:cs typeface="Roboto"/>
                <a:sym typeface="Roboto"/>
              </a:rPr>
              <a:t> →</a:t>
            </a:r>
            <a:r>
              <a:rPr lang="en" sz="1600">
                <a:solidFill>
                  <a:schemeClr val="dk2"/>
                </a:solidFill>
                <a:latin typeface="Nunito"/>
                <a:ea typeface="Nunito"/>
                <a:cs typeface="Nunito"/>
                <a:sym typeface="Nunito"/>
              </a:rPr>
              <a:t> “Cool” = good or impressive.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457200" lvl="0" marL="0" rtl="0" algn="l">
              <a:spcBef>
                <a:spcPts val="0"/>
              </a:spcBef>
              <a:spcAft>
                <a:spcPts val="0"/>
              </a:spcAft>
              <a:buNone/>
            </a:pPr>
            <a:r>
              <a:rPr lang="en" sz="1600">
                <a:solidFill>
                  <a:schemeClr val="dk2"/>
                </a:solidFill>
                <a:latin typeface="Roboto"/>
                <a:ea typeface="Roboto"/>
                <a:cs typeface="Roboto"/>
                <a:sym typeface="Roboto"/>
              </a:rPr>
              <a:t>“</a:t>
            </a:r>
            <a:r>
              <a:rPr b="1" lang="en" sz="1600">
                <a:solidFill>
                  <a:schemeClr val="dk2"/>
                </a:solidFill>
                <a:latin typeface="Courier New"/>
                <a:ea typeface="Courier New"/>
                <a:cs typeface="Courier New"/>
                <a:sym typeface="Courier New"/>
              </a:rPr>
              <a:t>The water is cool.</a:t>
            </a:r>
            <a:r>
              <a:rPr lang="en" sz="1600">
                <a:solidFill>
                  <a:schemeClr val="dk2"/>
                </a:solidFill>
                <a:latin typeface="Roboto"/>
                <a:ea typeface="Roboto"/>
                <a:cs typeface="Roboto"/>
                <a:sym typeface="Roboto"/>
              </a:rPr>
              <a:t>”      → </a:t>
            </a:r>
            <a:r>
              <a:rPr lang="en" sz="1600">
                <a:solidFill>
                  <a:schemeClr val="dk2"/>
                </a:solidFill>
                <a:latin typeface="Nunito"/>
                <a:ea typeface="Nunito"/>
                <a:cs typeface="Nunito"/>
                <a:sym typeface="Nunito"/>
              </a:rPr>
              <a:t>“Cool” = a bit cold.</a:t>
            </a:r>
            <a:endParaRPr sz="1600">
              <a:solidFill>
                <a:schemeClr val="dk2"/>
              </a:solidFill>
              <a:latin typeface="Nunito"/>
              <a:ea typeface="Nunito"/>
              <a:cs typeface="Nunito"/>
              <a:sym typeface="Nunito"/>
            </a:endParaRPr>
          </a:p>
          <a:p>
            <a:pPr indent="45720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rPr lang="en" sz="1600">
                <a:solidFill>
                  <a:schemeClr val="dk2"/>
                </a:solidFill>
                <a:latin typeface="Nunito"/>
                <a:ea typeface="Nunito"/>
                <a:cs typeface="Nunito"/>
                <a:sym typeface="Nunito"/>
              </a:rPr>
              <a:t>All the </a:t>
            </a:r>
            <a:r>
              <a:rPr i="1" lang="en" sz="1600">
                <a:solidFill>
                  <a:schemeClr val="dk2"/>
                </a:solidFill>
                <a:latin typeface="Nunito"/>
                <a:ea typeface="Nunito"/>
                <a:cs typeface="Nunito"/>
                <a:sym typeface="Nunito"/>
              </a:rPr>
              <a:t>other </a:t>
            </a:r>
            <a:r>
              <a:rPr lang="en" sz="1600">
                <a:solidFill>
                  <a:schemeClr val="dk2"/>
                </a:solidFill>
                <a:latin typeface="Nunito"/>
                <a:ea typeface="Nunito"/>
                <a:cs typeface="Nunito"/>
                <a:sym typeface="Nunito"/>
              </a:rPr>
              <a:t>words in the sentence help you decide which meaning is right. That “surrounding” part of the sentence is called the </a:t>
            </a:r>
            <a:r>
              <a:rPr b="1" lang="en" sz="1600">
                <a:solidFill>
                  <a:schemeClr val="dk2"/>
                </a:solidFill>
                <a:latin typeface="Nunito"/>
                <a:ea typeface="Nunito"/>
                <a:cs typeface="Nunito"/>
                <a:sym typeface="Nunito"/>
              </a:rPr>
              <a:t>context</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p:txBody>
      </p:sp>
      <p:pic>
        <p:nvPicPr>
          <p:cNvPr id="253" name="Google Shape;253;p29" title="ishan-seefromthesky-FnzQiImsoYM-unsplash.jpg"/>
          <p:cNvPicPr preferRelativeResize="0"/>
          <p:nvPr/>
        </p:nvPicPr>
        <p:blipFill>
          <a:blip r:embed="rId3">
            <a:alphaModFix/>
          </a:blip>
          <a:stretch>
            <a:fillRect/>
          </a:stretch>
        </p:blipFill>
        <p:spPr>
          <a:xfrm>
            <a:off x="6711000" y="1170125"/>
            <a:ext cx="2280599" cy="2849705"/>
          </a:xfrm>
          <a:prstGeom prst="rect">
            <a:avLst/>
          </a:prstGeom>
          <a:noFill/>
          <a:ln cap="flat" cmpd="sng" w="9525">
            <a:solidFill>
              <a:schemeClr val="accent2"/>
            </a:solidFill>
            <a:prstDash val="solid"/>
            <a:round/>
            <a:headEnd len="sm" w="sm" type="none"/>
            <a:tailEnd len="sm" w="sm" type="none"/>
          </a:ln>
        </p:spPr>
      </p:pic>
      <p:sp>
        <p:nvSpPr>
          <p:cNvPr id="254" name="Google Shape;254;p29"/>
          <p:cNvSpPr txBox="1"/>
          <p:nvPr/>
        </p:nvSpPr>
        <p:spPr>
          <a:xfrm>
            <a:off x="6711000" y="4019825"/>
            <a:ext cx="2280600" cy="4533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Ishan @seefromthesky</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5.02: Unplugged Context Activity</a:t>
            </a:r>
            <a:endParaRPr/>
          </a:p>
          <a:p>
            <a:pPr indent="0" lvl="0" marL="0" rtl="0" algn="l">
              <a:spcBef>
                <a:spcPts val="0"/>
              </a:spcBef>
              <a:spcAft>
                <a:spcPts val="0"/>
              </a:spcAft>
              <a:buNone/>
            </a:pPr>
            <a:r>
              <a:t/>
            </a:r>
            <a:endParaRPr/>
          </a:p>
        </p:txBody>
      </p:sp>
      <p:sp>
        <p:nvSpPr>
          <p:cNvPr id="260" name="Google Shape;260;p3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61" name="Google Shape;261;p3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62" name="Google Shape;262;p30"/>
          <p:cNvSpPr txBox="1"/>
          <p:nvPr/>
        </p:nvSpPr>
        <p:spPr>
          <a:xfrm>
            <a:off x="311700" y="1102000"/>
            <a:ext cx="6612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The </a:t>
            </a:r>
            <a:r>
              <a:rPr lang="en" sz="1600" u="sng">
                <a:solidFill>
                  <a:schemeClr val="hlink"/>
                </a:solidFill>
                <a:latin typeface="Nunito"/>
                <a:ea typeface="Nunito"/>
                <a:cs typeface="Nunito"/>
                <a:sym typeface="Nunito"/>
                <a:hlinkClick r:id="rId3"/>
              </a:rPr>
              <a:t>activity is available on the platform here.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Download the </a:t>
            </a:r>
            <a:r>
              <a:rPr lang="en" sz="1600" u="sng">
                <a:solidFill>
                  <a:schemeClr val="hlink"/>
                </a:solidFill>
                <a:latin typeface="Nunito"/>
                <a:ea typeface="Nunito"/>
                <a:cs typeface="Nunito"/>
                <a:sym typeface="Nunito"/>
                <a:hlinkClick r:id="rId4"/>
              </a:rPr>
              <a:t>worksheet here.</a:t>
            </a:r>
            <a:endParaRPr sz="1600">
              <a:solidFill>
                <a:schemeClr val="dk2"/>
              </a:solidFill>
              <a:latin typeface="Nunito"/>
              <a:ea typeface="Nunito"/>
              <a:cs typeface="Nunito"/>
              <a:sym typeface="Nuni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Computers and maths</a:t>
            </a:r>
            <a:endParaRPr/>
          </a:p>
        </p:txBody>
      </p:sp>
      <p:sp>
        <p:nvSpPr>
          <p:cNvPr id="268" name="Google Shape;268;p31"/>
          <p:cNvSpPr txBox="1"/>
          <p:nvPr>
            <p:ph idx="1" type="body"/>
          </p:nvPr>
        </p:nvSpPr>
        <p:spPr>
          <a:xfrm>
            <a:off x="311700" y="1152475"/>
            <a:ext cx="6086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Computers are really good at maths. They can do billions of tiny calculations every second, much faster than any human.</a:t>
            </a:r>
            <a:endParaRPr sz="1600"/>
          </a:p>
          <a:p>
            <a:pPr indent="0" lvl="0" marL="0" rtl="0" algn="l">
              <a:spcBef>
                <a:spcPts val="1600"/>
              </a:spcBef>
              <a:spcAft>
                <a:spcPts val="0"/>
              </a:spcAft>
              <a:buNone/>
            </a:pPr>
            <a:r>
              <a:rPr lang="en" sz="1600"/>
              <a:t>People who build LLMs write special programs called algorithms that use huge numbers of these calculations to train the AI.</a:t>
            </a:r>
            <a:endParaRPr sz="1600"/>
          </a:p>
          <a:p>
            <a:pPr indent="0" lvl="0" marL="0" rtl="0" algn="l">
              <a:spcBef>
                <a:spcPts val="1600"/>
              </a:spcBef>
              <a:spcAft>
                <a:spcPts val="0"/>
              </a:spcAft>
              <a:buNone/>
            </a:pPr>
            <a:r>
              <a:rPr lang="en" sz="1600"/>
              <a:t>An algorithm is just a clear list of steps that a computer can follow, one after another, without getting confused.</a:t>
            </a:r>
            <a:endParaRPr sz="1600"/>
          </a:p>
          <a:p>
            <a:pPr indent="0" lvl="0" marL="0" rtl="0" algn="l">
              <a:spcBef>
                <a:spcPts val="1600"/>
              </a:spcBef>
              <a:spcAft>
                <a:spcPts val="1600"/>
              </a:spcAft>
              <a:buNone/>
            </a:pPr>
            <a:r>
              <a:rPr lang="en" sz="1600"/>
              <a:t>Inside an LLM that works with language, every word gets turned into numbers so the computer can store it, compare it, and do maths with it.</a:t>
            </a:r>
            <a:endParaRPr sz="1600"/>
          </a:p>
        </p:txBody>
      </p:sp>
      <p:pic>
        <p:nvPicPr>
          <p:cNvPr id="269" name="Google Shape;269;p31"/>
          <p:cNvPicPr preferRelativeResize="0"/>
          <p:nvPr/>
        </p:nvPicPr>
        <p:blipFill>
          <a:blip r:embed="rId3">
            <a:alphaModFix/>
          </a:blip>
          <a:stretch>
            <a:fillRect/>
          </a:stretch>
        </p:blipFill>
        <p:spPr>
          <a:xfrm>
            <a:off x="6540775" y="914400"/>
            <a:ext cx="2441100" cy="3254800"/>
          </a:xfrm>
          <a:prstGeom prst="rect">
            <a:avLst/>
          </a:prstGeom>
          <a:noFill/>
          <a:ln cap="flat" cmpd="sng" w="9525">
            <a:solidFill>
              <a:schemeClr val="accent2"/>
            </a:solidFill>
            <a:prstDash val="solid"/>
            <a:round/>
            <a:headEnd len="sm" w="sm" type="none"/>
            <a:tailEnd len="sm" w="sm" type="none"/>
          </a:ln>
        </p:spPr>
      </p:pic>
      <p:sp>
        <p:nvSpPr>
          <p:cNvPr id="270" name="Google Shape;270;p31"/>
          <p:cNvSpPr txBox="1"/>
          <p:nvPr/>
        </p:nvSpPr>
        <p:spPr>
          <a:xfrm>
            <a:off x="6540775" y="4169200"/>
            <a:ext cx="2441100" cy="4788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Photo by </a:t>
            </a:r>
            <a:r>
              <a:rPr lang="en" sz="1100" u="sng">
                <a:solidFill>
                  <a:schemeClr val="accent6"/>
                </a:solidFill>
                <a:latin typeface="Roboto"/>
                <a:ea typeface="Roboto"/>
                <a:cs typeface="Roboto"/>
                <a:sym typeface="Roboto"/>
                <a:hlinkClick r:id="rId4">
                  <a:extLst>
                    <a:ext uri="{A12FA001-AC4F-418D-AE19-62706E023703}">
                      <ahyp:hlinkClr val="tx"/>
                    </a:ext>
                  </a:extLst>
                </a:hlinkClick>
              </a:rPr>
              <a:t>Chris Liverani @chrisliverani</a:t>
            </a:r>
            <a:r>
              <a:rPr lang="en" sz="1100">
                <a:solidFill>
                  <a:schemeClr val="accent6"/>
                </a:solidFill>
                <a:latin typeface="Roboto"/>
                <a:ea typeface="Roboto"/>
                <a:cs typeface="Roboto"/>
                <a:sym typeface="Roboto"/>
              </a:rPr>
              <a:t> on </a:t>
            </a:r>
            <a:r>
              <a:rPr lang="en" sz="1100" u="sng">
                <a:solidFill>
                  <a:schemeClr val="accent6"/>
                </a:solidFill>
                <a:latin typeface="Roboto"/>
                <a:ea typeface="Roboto"/>
                <a:cs typeface="Roboto"/>
                <a:sym typeface="Roboto"/>
                <a:hlinkClick r:id="rId5">
                  <a:extLst>
                    <a:ext uri="{A12FA001-AC4F-418D-AE19-62706E023703}">
                      <ahyp:hlinkClr val="tx"/>
                    </a:ext>
                  </a:extLst>
                </a:hlinkClick>
              </a:rPr>
              <a:t>Unsplash </a:t>
            </a:r>
            <a:endParaRPr sz="1100">
              <a:solidFill>
                <a:schemeClr val="accent6"/>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Transformer Architecture</a:t>
            </a:r>
            <a:endParaRPr/>
          </a:p>
          <a:p>
            <a:pPr indent="0" lvl="0" marL="0" rtl="0" algn="l">
              <a:spcBef>
                <a:spcPts val="0"/>
              </a:spcBef>
              <a:spcAft>
                <a:spcPts val="0"/>
              </a:spcAft>
              <a:buNone/>
            </a:pPr>
            <a:r>
              <a:t/>
            </a:r>
            <a:endParaRPr/>
          </a:p>
        </p:txBody>
      </p:sp>
      <p:sp>
        <p:nvSpPr>
          <p:cNvPr id="276" name="Google Shape;276;p3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77" name="Google Shape;277;p3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78" name="Google Shape;278;p32"/>
          <p:cNvSpPr txBox="1"/>
          <p:nvPr/>
        </p:nvSpPr>
        <p:spPr>
          <a:xfrm>
            <a:off x="311700" y="1102000"/>
            <a:ext cx="55302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Before </a:t>
            </a:r>
            <a:r>
              <a:rPr lang="en" sz="1600">
                <a:solidFill>
                  <a:schemeClr val="dk2"/>
                </a:solidFill>
                <a:latin typeface="Nunito"/>
                <a:ea typeface="Nunito"/>
                <a:cs typeface="Nunito"/>
                <a:sym typeface="Nunito"/>
              </a:rPr>
              <a:t>the</a:t>
            </a:r>
            <a:r>
              <a:rPr lang="en" sz="1600">
                <a:solidFill>
                  <a:schemeClr val="dk2"/>
                </a:solidFill>
                <a:latin typeface="Nunito"/>
                <a:ea typeface="Nunito"/>
                <a:cs typeface="Nunito"/>
                <a:sym typeface="Nunito"/>
              </a:rPr>
              <a:t> Transformer Architecture was introduced in a 2017 Google </a:t>
            </a:r>
            <a:r>
              <a:rPr lang="en" sz="1600">
                <a:solidFill>
                  <a:schemeClr val="dk2"/>
                </a:solidFill>
                <a:latin typeface="Nunito"/>
                <a:ea typeface="Nunito"/>
                <a:cs typeface="Nunito"/>
                <a:sym typeface="Nunito"/>
              </a:rPr>
              <a:t>research</a:t>
            </a:r>
            <a:r>
              <a:rPr lang="en" sz="1600">
                <a:solidFill>
                  <a:schemeClr val="dk2"/>
                </a:solidFill>
                <a:latin typeface="Nunito"/>
                <a:ea typeface="Nunito"/>
                <a:cs typeface="Nunito"/>
                <a:sym typeface="Nunito"/>
              </a:rPr>
              <a:t> paper:  </a:t>
            </a:r>
            <a:r>
              <a:rPr b="1" lang="en" sz="1600">
                <a:solidFill>
                  <a:schemeClr val="dk2"/>
                </a:solidFill>
                <a:latin typeface="Nunito"/>
                <a:ea typeface="Nunito"/>
                <a:cs typeface="Nunito"/>
                <a:sym typeface="Nunito"/>
              </a:rPr>
              <a:t>"Attention Is All You Need</a:t>
            </a:r>
            <a:r>
              <a:rPr lang="en" sz="1600">
                <a:solidFill>
                  <a:schemeClr val="dk2"/>
                </a:solidFill>
                <a:latin typeface="Nunito"/>
                <a:ea typeface="Nunito"/>
                <a:cs typeface="Nunito"/>
                <a:sym typeface="Nunito"/>
              </a:rPr>
              <a:t>", </a:t>
            </a:r>
            <a:r>
              <a:rPr lang="en" sz="1600">
                <a:solidFill>
                  <a:schemeClr val="dk2"/>
                </a:solidFill>
                <a:latin typeface="Nunito"/>
                <a:ea typeface="Nunito"/>
                <a:cs typeface="Nunito"/>
                <a:sym typeface="Nunito"/>
              </a:rPr>
              <a:t>machine learning models read words one at a time and could not remember relationships with words very far away in the sentence.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They had limited </a:t>
            </a:r>
            <a:r>
              <a:rPr i="1" lang="en" sz="1600">
                <a:solidFill>
                  <a:schemeClr val="dk2"/>
                </a:solidFill>
                <a:latin typeface="Nunito"/>
                <a:ea typeface="Nunito"/>
                <a:cs typeface="Nunito"/>
                <a:sym typeface="Nunito"/>
              </a:rPr>
              <a:t>context</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 breakthrough was that Transformers could look at ALL the words at once and work out how each word relates to the others, even distant words.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 particular structure or </a:t>
            </a:r>
            <a:r>
              <a:rPr i="1" lang="en" sz="1600">
                <a:solidFill>
                  <a:schemeClr val="dk2"/>
                </a:solidFill>
                <a:latin typeface="Nunito"/>
                <a:ea typeface="Nunito"/>
                <a:cs typeface="Nunito"/>
                <a:sym typeface="Nunito"/>
              </a:rPr>
              <a:t>architecture </a:t>
            </a:r>
            <a:r>
              <a:rPr lang="en" sz="1600">
                <a:solidFill>
                  <a:schemeClr val="dk2"/>
                </a:solidFill>
                <a:latin typeface="Nunito"/>
                <a:ea typeface="Nunito"/>
                <a:cs typeface="Nunito"/>
                <a:sym typeface="Nunito"/>
              </a:rPr>
              <a:t>in the Transformers allowed for many different operations to happen all </a:t>
            </a:r>
            <a:r>
              <a:rPr b="1" lang="en" sz="1600">
                <a:solidFill>
                  <a:schemeClr val="dk2"/>
                </a:solidFill>
                <a:latin typeface="Nunito"/>
                <a:ea typeface="Nunito"/>
                <a:cs typeface="Nunito"/>
                <a:sym typeface="Nunito"/>
              </a:rPr>
              <a:t>at the same time</a:t>
            </a:r>
            <a:r>
              <a:rPr lang="en" sz="1600">
                <a:solidFill>
                  <a:schemeClr val="dk2"/>
                </a:solidFill>
                <a:latin typeface="Nunito"/>
                <a:ea typeface="Nunito"/>
                <a:cs typeface="Nunito"/>
                <a:sym typeface="Nunito"/>
              </a:rPr>
              <a:t> or </a:t>
            </a:r>
            <a:r>
              <a:rPr b="1" lang="en" sz="1600">
                <a:solidFill>
                  <a:schemeClr val="dk2"/>
                </a:solidFill>
                <a:latin typeface="Nunito"/>
                <a:ea typeface="Nunito"/>
                <a:cs typeface="Nunito"/>
                <a:sym typeface="Nunito"/>
              </a:rPr>
              <a:t>“in parallel”</a:t>
            </a:r>
            <a:r>
              <a:rPr lang="en" sz="1600">
                <a:solidFill>
                  <a:schemeClr val="dk2"/>
                </a:solidFill>
                <a:latin typeface="Nunito"/>
                <a:ea typeface="Nunito"/>
                <a:cs typeface="Nunito"/>
                <a:sym typeface="Nunito"/>
              </a:rPr>
              <a:t>. </a:t>
            </a:r>
            <a:endParaRPr sz="1600">
              <a:solidFill>
                <a:schemeClr val="dk2"/>
              </a:solidFill>
              <a:latin typeface="Nunito"/>
              <a:ea typeface="Nunito"/>
              <a:cs typeface="Nunito"/>
              <a:sym typeface="Nunito"/>
            </a:endParaRPr>
          </a:p>
        </p:txBody>
      </p:sp>
      <p:pic>
        <p:nvPicPr>
          <p:cNvPr id="279" name="Google Shape;279;p32"/>
          <p:cNvPicPr preferRelativeResize="0"/>
          <p:nvPr/>
        </p:nvPicPr>
        <p:blipFill>
          <a:blip r:embed="rId3">
            <a:alphaModFix/>
          </a:blip>
          <a:stretch>
            <a:fillRect/>
          </a:stretch>
        </p:blipFill>
        <p:spPr>
          <a:xfrm>
            <a:off x="5912150" y="1206175"/>
            <a:ext cx="3165675" cy="1868550"/>
          </a:xfrm>
          <a:prstGeom prst="rect">
            <a:avLst/>
          </a:prstGeom>
          <a:noFill/>
          <a:ln cap="flat" cmpd="sng" w="9525">
            <a:solidFill>
              <a:schemeClr val="accent2"/>
            </a:solidFill>
            <a:prstDash val="solid"/>
            <a:round/>
            <a:headEnd len="sm" w="sm" type="none"/>
            <a:tailEnd len="sm" w="sm" type="none"/>
          </a:ln>
        </p:spPr>
      </p:pic>
      <p:sp>
        <p:nvSpPr>
          <p:cNvPr id="280" name="Google Shape;280;p32"/>
          <p:cNvSpPr txBox="1"/>
          <p:nvPr/>
        </p:nvSpPr>
        <p:spPr>
          <a:xfrm>
            <a:off x="5912150" y="3074725"/>
            <a:ext cx="3165600" cy="303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chemeClr val="accent6"/>
                </a:solidFill>
              </a:rPr>
              <a:t>Extract </a:t>
            </a:r>
            <a:r>
              <a:rPr lang="en" sz="900">
                <a:solidFill>
                  <a:schemeClr val="accent6"/>
                </a:solidFill>
              </a:rPr>
              <a:t>from</a:t>
            </a:r>
            <a:r>
              <a:rPr lang="en" sz="900">
                <a:solidFill>
                  <a:schemeClr val="accent6"/>
                </a:solidFill>
              </a:rPr>
              <a:t> </a:t>
            </a:r>
            <a:r>
              <a:rPr lang="en" sz="900" u="sng">
                <a:solidFill>
                  <a:schemeClr val="accent6"/>
                </a:solidFill>
                <a:hlinkClick r:id="rId4">
                  <a:extLst>
                    <a:ext uri="{A12FA001-AC4F-418D-AE19-62706E023703}">
                      <ahyp:hlinkClr val="tx"/>
                    </a:ext>
                  </a:extLst>
                </a:hlinkClick>
              </a:rPr>
              <a:t>Google</a:t>
            </a:r>
            <a:r>
              <a:rPr lang="en" sz="900">
                <a:solidFill>
                  <a:schemeClr val="accent6"/>
                </a:solidFill>
              </a:rPr>
              <a:t> research paper.</a:t>
            </a:r>
            <a:endParaRPr sz="900">
              <a:solidFill>
                <a:schemeClr val="accent6"/>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70" name="Google Shape;70;p1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1" name="Google Shape;71;p15"/>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t>By the end of this lesson, you will understand how LLMs work under the hood </a:t>
            </a:r>
            <a:r>
              <a:rPr lang="en" sz="1600"/>
              <a:t>including:</a:t>
            </a:r>
            <a:endParaRPr sz="1600"/>
          </a:p>
          <a:p>
            <a:pPr indent="-330200" lvl="0" marL="914400" marR="0" rtl="0" algn="l">
              <a:lnSpc>
                <a:spcPct val="150000"/>
              </a:lnSpc>
              <a:spcBef>
                <a:spcPts val="1600"/>
              </a:spcBef>
              <a:spcAft>
                <a:spcPts val="0"/>
              </a:spcAft>
              <a:buSzPts val="1600"/>
              <a:buChar char="●"/>
            </a:pPr>
            <a:r>
              <a:rPr lang="en" sz="1600"/>
              <a:t>Tokenisation and how words are converted to numbers</a:t>
            </a:r>
            <a:endParaRPr sz="1600"/>
          </a:p>
          <a:p>
            <a:pPr indent="-330200" lvl="0" marL="914400" marR="0" rtl="0" algn="l">
              <a:lnSpc>
                <a:spcPct val="150000"/>
              </a:lnSpc>
              <a:spcBef>
                <a:spcPts val="0"/>
              </a:spcBef>
              <a:spcAft>
                <a:spcPts val="0"/>
              </a:spcAft>
              <a:buSzPts val="1600"/>
              <a:buChar char="●"/>
            </a:pPr>
            <a:r>
              <a:rPr lang="en" sz="1600"/>
              <a:t>Transformer Architecture</a:t>
            </a:r>
            <a:endParaRPr sz="1600"/>
          </a:p>
          <a:p>
            <a:pPr indent="-330200" lvl="0" marL="914400" marR="0" rtl="0" algn="l">
              <a:lnSpc>
                <a:spcPct val="150000"/>
              </a:lnSpc>
              <a:spcBef>
                <a:spcPts val="0"/>
              </a:spcBef>
              <a:spcAft>
                <a:spcPts val="0"/>
              </a:spcAft>
              <a:buSzPts val="1600"/>
              <a:buChar char="●"/>
            </a:pPr>
            <a:r>
              <a:rPr lang="en" sz="1600"/>
              <a:t>Reinforcement Learning from Human Feedback</a:t>
            </a:r>
            <a:endParaRPr sz="1600"/>
          </a:p>
          <a:p>
            <a:pPr indent="-330200" lvl="0" marL="914400" marR="0" rtl="0" algn="l">
              <a:lnSpc>
                <a:spcPct val="150000"/>
              </a:lnSpc>
              <a:spcBef>
                <a:spcPts val="0"/>
              </a:spcBef>
              <a:spcAft>
                <a:spcPts val="0"/>
              </a:spcAft>
              <a:buSzPts val="1600"/>
              <a:buChar char="●"/>
            </a:pPr>
            <a:r>
              <a:rPr lang="en" sz="1600"/>
              <a:t>Context windows</a:t>
            </a:r>
            <a:endParaRPr sz="1600"/>
          </a:p>
          <a:p>
            <a:pPr indent="-330200" lvl="0" marL="914400" rtl="0" algn="l">
              <a:lnSpc>
                <a:spcPct val="150000"/>
              </a:lnSpc>
              <a:spcBef>
                <a:spcPts val="0"/>
              </a:spcBef>
              <a:spcAft>
                <a:spcPts val="0"/>
              </a:spcAft>
              <a:buSzPts val="1600"/>
              <a:buChar char="●"/>
            </a:pPr>
            <a:r>
              <a:rPr lang="en" sz="1600"/>
              <a:t>Stateless AI</a:t>
            </a:r>
            <a:endParaRPr sz="1600"/>
          </a:p>
          <a:p>
            <a:pPr indent="-330200" lvl="0" marL="914400" rtl="0" algn="l">
              <a:lnSpc>
                <a:spcPct val="150000"/>
              </a:lnSpc>
              <a:spcBef>
                <a:spcPts val="0"/>
              </a:spcBef>
              <a:spcAft>
                <a:spcPts val="0"/>
              </a:spcAft>
              <a:buSzPts val="1600"/>
              <a:buChar char="●"/>
            </a:pPr>
            <a:r>
              <a:rPr lang="en" sz="1600"/>
              <a:t>Grounding</a:t>
            </a:r>
            <a:endParaRPr sz="1600"/>
          </a:p>
          <a:p>
            <a:pPr indent="-330200" lvl="0" marL="914400" marR="0" rtl="0" algn="l">
              <a:lnSpc>
                <a:spcPct val="150000"/>
              </a:lnSpc>
              <a:spcBef>
                <a:spcPts val="0"/>
              </a:spcBef>
              <a:spcAft>
                <a:spcPts val="0"/>
              </a:spcAft>
              <a:buSzPts val="1600"/>
              <a:buChar char="●"/>
            </a:pPr>
            <a:r>
              <a:rPr lang="en" sz="1600"/>
              <a:t>Reasoning models</a:t>
            </a:r>
            <a:endParaRPr sz="1600"/>
          </a:p>
          <a:p>
            <a:pPr indent="-330200" lvl="0" marL="914400" marR="0" rtl="0" algn="l">
              <a:lnSpc>
                <a:spcPct val="150000"/>
              </a:lnSpc>
              <a:spcBef>
                <a:spcPts val="0"/>
              </a:spcBef>
              <a:spcAft>
                <a:spcPts val="0"/>
              </a:spcAft>
              <a:buSzPts val="1600"/>
              <a:buChar char="●"/>
            </a:pPr>
            <a:r>
              <a:rPr lang="en" sz="1600"/>
              <a:t>LLMs and Understanding</a:t>
            </a:r>
            <a:endParaRPr sz="1600"/>
          </a:p>
        </p:txBody>
      </p:sp>
      <p:sp>
        <p:nvSpPr>
          <p:cNvPr id="72" name="Google Shape;72;p1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3"/>
          <p:cNvSpPr txBox="1"/>
          <p:nvPr>
            <p:ph type="title"/>
          </p:nvPr>
        </p:nvSpPr>
        <p:spPr>
          <a:xfrm>
            <a:off x="311700" y="445025"/>
            <a:ext cx="7918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Simplified Transformer Architecture </a:t>
            </a:r>
            <a:endParaRPr/>
          </a:p>
        </p:txBody>
      </p:sp>
      <p:sp>
        <p:nvSpPr>
          <p:cNvPr id="286" name="Google Shape;286;p3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87" name="Google Shape;287;p3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88" name="Google Shape;288;p33"/>
          <p:cNvSpPr txBox="1"/>
          <p:nvPr/>
        </p:nvSpPr>
        <p:spPr>
          <a:xfrm>
            <a:off x="451225" y="2787850"/>
            <a:ext cx="7918800" cy="22689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dk2"/>
              </a:buClr>
              <a:buSzPts val="1600"/>
              <a:buFont typeface="Roboto"/>
              <a:buAutoNum type="arabicPeriod"/>
            </a:pPr>
            <a:r>
              <a:rPr b="1" i="1" lang="en" sz="1600">
                <a:solidFill>
                  <a:schemeClr val="dk2"/>
                </a:solidFill>
                <a:latin typeface="Nunito"/>
                <a:ea typeface="Nunito"/>
                <a:cs typeface="Nunito"/>
                <a:sym typeface="Nunito"/>
              </a:rPr>
              <a:t>Tokenise</a:t>
            </a:r>
            <a:r>
              <a:rPr b="1" lang="en" sz="1600">
                <a:solidFill>
                  <a:schemeClr val="dk2"/>
                </a:solidFill>
                <a:latin typeface="Nunito"/>
                <a:ea typeface="Nunito"/>
                <a:cs typeface="Nunito"/>
                <a:sym typeface="Nunito"/>
              </a:rPr>
              <a:t>:</a:t>
            </a:r>
            <a:r>
              <a:rPr lang="en" sz="1600">
                <a:solidFill>
                  <a:schemeClr val="dk2"/>
                </a:solidFill>
                <a:latin typeface="Nunito"/>
                <a:ea typeface="Nunito"/>
                <a:cs typeface="Nunito"/>
                <a:sym typeface="Nunito"/>
              </a:rPr>
              <a:t> the input text is tokenised </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Roboto"/>
              <a:buAutoNum type="arabicPeriod"/>
            </a:pPr>
            <a:r>
              <a:rPr b="1" i="1" lang="en" sz="1600">
                <a:solidFill>
                  <a:schemeClr val="dk2"/>
                </a:solidFill>
                <a:latin typeface="Nunito"/>
                <a:ea typeface="Nunito"/>
                <a:cs typeface="Nunito"/>
                <a:sym typeface="Nunito"/>
              </a:rPr>
              <a:t>Embed Meanings:</a:t>
            </a:r>
            <a:r>
              <a:rPr lang="en" sz="1600">
                <a:solidFill>
                  <a:schemeClr val="dk2"/>
                </a:solidFill>
                <a:latin typeface="Nunito"/>
                <a:ea typeface="Nunito"/>
                <a:cs typeface="Nunito"/>
                <a:sym typeface="Nunito"/>
              </a:rPr>
              <a:t> the tokens are turned into lists of numbers that encode their possible meanings</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Roboto"/>
              <a:buAutoNum type="arabicPeriod"/>
            </a:pPr>
            <a:r>
              <a:rPr b="1" i="1" lang="en" sz="1600">
                <a:solidFill>
                  <a:schemeClr val="dk2"/>
                </a:solidFill>
                <a:latin typeface="Nunito"/>
                <a:ea typeface="Nunito"/>
                <a:cs typeface="Nunito"/>
                <a:sym typeface="Nunito"/>
              </a:rPr>
              <a:t>Find word connections</a:t>
            </a:r>
            <a:r>
              <a:rPr b="1" lang="en" sz="1600">
                <a:solidFill>
                  <a:schemeClr val="dk2"/>
                </a:solidFill>
                <a:latin typeface="Nunito"/>
                <a:ea typeface="Nunito"/>
                <a:cs typeface="Nunito"/>
                <a:sym typeface="Nunito"/>
              </a:rPr>
              <a:t>:</a:t>
            </a:r>
            <a:r>
              <a:rPr lang="en" sz="1600">
                <a:solidFill>
                  <a:schemeClr val="dk2"/>
                </a:solidFill>
                <a:latin typeface="Nunito"/>
                <a:ea typeface="Nunito"/>
                <a:cs typeface="Nunito"/>
                <a:sym typeface="Nunito"/>
              </a:rPr>
              <a:t> the transformer finds connections between the words represented as numbers using lots of </a:t>
            </a:r>
            <a:r>
              <a:rPr lang="en" sz="1600">
                <a:solidFill>
                  <a:schemeClr val="dk2"/>
                </a:solidFill>
                <a:latin typeface="Nunito"/>
                <a:ea typeface="Nunito"/>
                <a:cs typeface="Nunito"/>
                <a:sym typeface="Nunito"/>
              </a:rPr>
              <a:t>thinking</a:t>
            </a:r>
            <a:r>
              <a:rPr lang="en" sz="1600">
                <a:solidFill>
                  <a:schemeClr val="dk2"/>
                </a:solidFill>
                <a:latin typeface="Nunito"/>
                <a:ea typeface="Nunito"/>
                <a:cs typeface="Nunito"/>
                <a:sym typeface="Nunito"/>
              </a:rPr>
              <a:t> steps, stacked on top of each other all working at the same time.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Using those connections, the transformer then guesses which word is likely to come next.  </a:t>
            </a:r>
            <a:endParaRPr sz="1600">
              <a:solidFill>
                <a:schemeClr val="dk2"/>
              </a:solidFill>
              <a:latin typeface="Nunito"/>
              <a:ea typeface="Nunito"/>
              <a:cs typeface="Nunito"/>
              <a:sym typeface="Nunito"/>
            </a:endParaRPr>
          </a:p>
        </p:txBody>
      </p:sp>
      <p:sp>
        <p:nvSpPr>
          <p:cNvPr id="289" name="Google Shape;289;p33"/>
          <p:cNvSpPr/>
          <p:nvPr/>
        </p:nvSpPr>
        <p:spPr>
          <a:xfrm>
            <a:off x="1650675" y="1536450"/>
            <a:ext cx="1269900" cy="909900"/>
          </a:xfrm>
          <a:prstGeom prst="roundRect">
            <a:avLst>
              <a:gd fmla="val 16667" name="adj"/>
            </a:avLst>
          </a:prstGeom>
          <a:solidFill>
            <a:srgbClr val="E8F4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290" name="Google Shape;290;p33"/>
          <p:cNvSpPr/>
          <p:nvPr/>
        </p:nvSpPr>
        <p:spPr>
          <a:xfrm>
            <a:off x="5797500" y="1536450"/>
            <a:ext cx="1269900" cy="909900"/>
          </a:xfrm>
          <a:prstGeom prst="roundRect">
            <a:avLst>
              <a:gd fmla="val 16667" name="adj"/>
            </a:avLst>
          </a:prstGeom>
          <a:solidFill>
            <a:srgbClr val="E8F4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291" name="Google Shape;291;p33"/>
          <p:cNvSpPr/>
          <p:nvPr/>
        </p:nvSpPr>
        <p:spPr>
          <a:xfrm>
            <a:off x="3724088" y="1536450"/>
            <a:ext cx="1269900" cy="909900"/>
          </a:xfrm>
          <a:prstGeom prst="roundRect">
            <a:avLst>
              <a:gd fmla="val 16667" name="adj"/>
            </a:avLst>
          </a:prstGeom>
          <a:solidFill>
            <a:srgbClr val="E8F4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cxnSp>
        <p:nvCxnSpPr>
          <p:cNvPr id="292" name="Google Shape;292;p33"/>
          <p:cNvCxnSpPr>
            <a:endCxn id="289" idx="1"/>
          </p:cNvCxnSpPr>
          <p:nvPr/>
        </p:nvCxnSpPr>
        <p:spPr>
          <a:xfrm flipH="1" rot="10800000">
            <a:off x="813075" y="1991400"/>
            <a:ext cx="837600" cy="13800"/>
          </a:xfrm>
          <a:prstGeom prst="straightConnector1">
            <a:avLst/>
          </a:prstGeom>
          <a:noFill/>
          <a:ln cap="flat" cmpd="sng" w="9525">
            <a:solidFill>
              <a:schemeClr val="dk2"/>
            </a:solidFill>
            <a:prstDash val="solid"/>
            <a:round/>
            <a:headEnd len="med" w="med" type="none"/>
            <a:tailEnd len="med" w="med" type="triangle"/>
          </a:ln>
        </p:spPr>
      </p:cxnSp>
      <p:cxnSp>
        <p:nvCxnSpPr>
          <p:cNvPr id="293" name="Google Shape;293;p33"/>
          <p:cNvCxnSpPr>
            <a:endCxn id="291" idx="1"/>
          </p:cNvCxnSpPr>
          <p:nvPr/>
        </p:nvCxnSpPr>
        <p:spPr>
          <a:xfrm flipH="1" rot="10800000">
            <a:off x="2920688" y="1991400"/>
            <a:ext cx="803400" cy="6900"/>
          </a:xfrm>
          <a:prstGeom prst="straightConnector1">
            <a:avLst/>
          </a:prstGeom>
          <a:noFill/>
          <a:ln cap="flat" cmpd="sng" w="9525">
            <a:solidFill>
              <a:schemeClr val="dk2"/>
            </a:solidFill>
            <a:prstDash val="solid"/>
            <a:round/>
            <a:headEnd len="med" w="med" type="none"/>
            <a:tailEnd len="med" w="med" type="triangle"/>
          </a:ln>
        </p:spPr>
      </p:cxnSp>
      <p:cxnSp>
        <p:nvCxnSpPr>
          <p:cNvPr id="294" name="Google Shape;294;p33"/>
          <p:cNvCxnSpPr>
            <a:stCxn id="291" idx="3"/>
          </p:cNvCxnSpPr>
          <p:nvPr/>
        </p:nvCxnSpPr>
        <p:spPr>
          <a:xfrm flipH="1" rot="10800000">
            <a:off x="4993988" y="1984500"/>
            <a:ext cx="803400" cy="6900"/>
          </a:xfrm>
          <a:prstGeom prst="straightConnector1">
            <a:avLst/>
          </a:prstGeom>
          <a:noFill/>
          <a:ln cap="flat" cmpd="sng" w="9525">
            <a:solidFill>
              <a:schemeClr val="dk2"/>
            </a:solidFill>
            <a:prstDash val="solid"/>
            <a:round/>
            <a:headEnd len="med" w="med" type="none"/>
            <a:tailEnd len="med" w="med" type="triangle"/>
          </a:ln>
        </p:spPr>
      </p:cxnSp>
      <p:cxnSp>
        <p:nvCxnSpPr>
          <p:cNvPr id="295" name="Google Shape;295;p33"/>
          <p:cNvCxnSpPr>
            <a:stCxn id="290" idx="3"/>
          </p:cNvCxnSpPr>
          <p:nvPr/>
        </p:nvCxnSpPr>
        <p:spPr>
          <a:xfrm flipH="1" rot="10800000">
            <a:off x="7067400" y="1987500"/>
            <a:ext cx="764400" cy="3900"/>
          </a:xfrm>
          <a:prstGeom prst="straightConnector1">
            <a:avLst/>
          </a:prstGeom>
          <a:noFill/>
          <a:ln cap="flat" cmpd="sng" w="9525">
            <a:solidFill>
              <a:schemeClr val="dk2"/>
            </a:solidFill>
            <a:prstDash val="solid"/>
            <a:round/>
            <a:headEnd len="med" w="med" type="none"/>
            <a:tailEnd len="med" w="med" type="triangle"/>
          </a:ln>
        </p:spPr>
      </p:cxnSp>
      <p:sp>
        <p:nvSpPr>
          <p:cNvPr id="296" name="Google Shape;296;p33"/>
          <p:cNvSpPr txBox="1"/>
          <p:nvPr/>
        </p:nvSpPr>
        <p:spPr>
          <a:xfrm>
            <a:off x="1906400" y="1846800"/>
            <a:ext cx="921600" cy="28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latin typeface="Roboto"/>
                <a:ea typeface="Roboto"/>
                <a:cs typeface="Roboto"/>
                <a:sym typeface="Roboto"/>
              </a:rPr>
              <a:t>Tokenise</a:t>
            </a:r>
            <a:endParaRPr sz="1200">
              <a:solidFill>
                <a:schemeClr val="dk2"/>
              </a:solidFill>
              <a:latin typeface="Roboto"/>
              <a:ea typeface="Roboto"/>
              <a:cs typeface="Roboto"/>
              <a:sym typeface="Roboto"/>
            </a:endParaRPr>
          </a:p>
        </p:txBody>
      </p:sp>
      <p:sp>
        <p:nvSpPr>
          <p:cNvPr id="297" name="Google Shape;297;p33"/>
          <p:cNvSpPr txBox="1"/>
          <p:nvPr/>
        </p:nvSpPr>
        <p:spPr>
          <a:xfrm>
            <a:off x="3949813" y="1750059"/>
            <a:ext cx="921600" cy="47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latin typeface="Roboto"/>
                <a:ea typeface="Roboto"/>
                <a:cs typeface="Roboto"/>
                <a:sym typeface="Roboto"/>
              </a:rPr>
              <a:t>Embed Meanings</a:t>
            </a:r>
            <a:endParaRPr sz="1200">
              <a:solidFill>
                <a:schemeClr val="dk2"/>
              </a:solidFill>
              <a:latin typeface="Roboto"/>
              <a:ea typeface="Roboto"/>
              <a:cs typeface="Roboto"/>
              <a:sym typeface="Roboto"/>
            </a:endParaRPr>
          </a:p>
        </p:txBody>
      </p:sp>
      <p:sp>
        <p:nvSpPr>
          <p:cNvPr id="298" name="Google Shape;298;p33"/>
          <p:cNvSpPr txBox="1"/>
          <p:nvPr/>
        </p:nvSpPr>
        <p:spPr>
          <a:xfrm>
            <a:off x="5900650" y="1750050"/>
            <a:ext cx="1063500" cy="47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latin typeface="Roboto"/>
                <a:ea typeface="Roboto"/>
                <a:cs typeface="Roboto"/>
                <a:sym typeface="Roboto"/>
              </a:rPr>
              <a:t>Find word connections</a:t>
            </a:r>
            <a:endParaRPr sz="1200">
              <a:solidFill>
                <a:schemeClr val="dk2"/>
              </a:solidFill>
              <a:latin typeface="Roboto"/>
              <a:ea typeface="Roboto"/>
              <a:cs typeface="Roboto"/>
              <a:sym typeface="Roboto"/>
            </a:endParaRPr>
          </a:p>
        </p:txBody>
      </p:sp>
      <p:sp>
        <p:nvSpPr>
          <p:cNvPr id="299" name="Google Shape;299;p33"/>
          <p:cNvSpPr txBox="1"/>
          <p:nvPr/>
        </p:nvSpPr>
        <p:spPr>
          <a:xfrm>
            <a:off x="751275" y="1688100"/>
            <a:ext cx="837600" cy="15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100">
                <a:solidFill>
                  <a:schemeClr val="dk2"/>
                </a:solidFill>
                <a:latin typeface="Roboto"/>
                <a:ea typeface="Roboto"/>
                <a:cs typeface="Roboto"/>
                <a:sym typeface="Roboto"/>
              </a:rPr>
              <a:t>Input Text</a:t>
            </a:r>
            <a:endParaRPr i="1" sz="1100">
              <a:solidFill>
                <a:schemeClr val="dk2"/>
              </a:solidFill>
              <a:latin typeface="Roboto"/>
              <a:ea typeface="Roboto"/>
              <a:cs typeface="Roboto"/>
              <a:sym typeface="Roboto"/>
            </a:endParaRPr>
          </a:p>
        </p:txBody>
      </p:sp>
      <p:sp>
        <p:nvSpPr>
          <p:cNvPr id="300" name="Google Shape;300;p33"/>
          <p:cNvSpPr txBox="1"/>
          <p:nvPr/>
        </p:nvSpPr>
        <p:spPr>
          <a:xfrm>
            <a:off x="2970113" y="1688100"/>
            <a:ext cx="837600" cy="15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100">
                <a:solidFill>
                  <a:schemeClr val="dk2"/>
                </a:solidFill>
                <a:latin typeface="Roboto"/>
                <a:ea typeface="Roboto"/>
                <a:cs typeface="Roboto"/>
                <a:sym typeface="Roboto"/>
              </a:rPr>
              <a:t>Tokens</a:t>
            </a:r>
            <a:endParaRPr i="1" sz="1100">
              <a:solidFill>
                <a:schemeClr val="dk2"/>
              </a:solidFill>
              <a:latin typeface="Roboto"/>
              <a:ea typeface="Roboto"/>
              <a:cs typeface="Roboto"/>
              <a:sym typeface="Roboto"/>
            </a:endParaRPr>
          </a:p>
        </p:txBody>
      </p:sp>
      <p:sp>
        <p:nvSpPr>
          <p:cNvPr id="301" name="Google Shape;301;p33"/>
          <p:cNvSpPr txBox="1"/>
          <p:nvPr/>
        </p:nvSpPr>
        <p:spPr>
          <a:xfrm>
            <a:off x="4994000" y="1536450"/>
            <a:ext cx="837600" cy="47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100">
                <a:solidFill>
                  <a:schemeClr val="dk2"/>
                </a:solidFill>
                <a:latin typeface="Roboto"/>
                <a:ea typeface="Roboto"/>
                <a:cs typeface="Roboto"/>
                <a:sym typeface="Roboto"/>
              </a:rPr>
              <a:t>Encoded lists of numbers</a:t>
            </a:r>
            <a:endParaRPr i="1" sz="1100">
              <a:solidFill>
                <a:schemeClr val="dk2"/>
              </a:solidFill>
              <a:latin typeface="Roboto"/>
              <a:ea typeface="Roboto"/>
              <a:cs typeface="Roboto"/>
              <a:sym typeface="Roboto"/>
            </a:endParaRPr>
          </a:p>
        </p:txBody>
      </p:sp>
      <p:sp>
        <p:nvSpPr>
          <p:cNvPr id="302" name="Google Shape;302;p33"/>
          <p:cNvSpPr txBox="1"/>
          <p:nvPr/>
        </p:nvSpPr>
        <p:spPr>
          <a:xfrm>
            <a:off x="7067500" y="1536450"/>
            <a:ext cx="837600" cy="47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100">
                <a:solidFill>
                  <a:schemeClr val="dk2"/>
                </a:solidFill>
                <a:latin typeface="Roboto"/>
                <a:ea typeface="Roboto"/>
                <a:cs typeface="Roboto"/>
                <a:sym typeface="Roboto"/>
              </a:rPr>
              <a:t>Predicted next word</a:t>
            </a:r>
            <a:endParaRPr i="1" sz="1100">
              <a:solidFill>
                <a:schemeClr val="dk2"/>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Embedding meanings</a:t>
            </a:r>
            <a:endParaRPr/>
          </a:p>
          <a:p>
            <a:pPr indent="0" lvl="0" marL="0" rtl="0" algn="l">
              <a:spcBef>
                <a:spcPts val="0"/>
              </a:spcBef>
              <a:spcAft>
                <a:spcPts val="0"/>
              </a:spcAft>
              <a:buNone/>
            </a:pPr>
            <a:r>
              <a:t/>
            </a:r>
            <a:endParaRPr/>
          </a:p>
        </p:txBody>
      </p:sp>
      <p:sp>
        <p:nvSpPr>
          <p:cNvPr id="308" name="Google Shape;308;p3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09" name="Google Shape;309;p3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0" name="Google Shape;310;p34"/>
          <p:cNvSpPr txBox="1"/>
          <p:nvPr/>
        </p:nvSpPr>
        <p:spPr>
          <a:xfrm>
            <a:off x="311700" y="1102000"/>
            <a:ext cx="5122500" cy="395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A token ID tells the computer which token it is looking at.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An embedding adds meaning clues, based on how that token was used in training.</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Think of it like a library sticker: a sticker for “dog” might say </a:t>
            </a:r>
            <a:r>
              <a:rPr i="1" lang="en" sz="1600">
                <a:solidFill>
                  <a:schemeClr val="dk2"/>
                </a:solidFill>
                <a:latin typeface="Nunito"/>
                <a:ea typeface="Nunito"/>
                <a:cs typeface="Nunito"/>
                <a:sym typeface="Nunito"/>
              </a:rPr>
              <a:t>pet</a:t>
            </a:r>
            <a:r>
              <a:rPr lang="en" sz="1600">
                <a:solidFill>
                  <a:schemeClr val="dk2"/>
                </a:solidFill>
                <a:latin typeface="Nunito"/>
                <a:ea typeface="Nunito"/>
                <a:cs typeface="Nunito"/>
                <a:sym typeface="Nunito"/>
              </a:rPr>
              <a:t>, </a:t>
            </a:r>
            <a:r>
              <a:rPr i="1" lang="en" sz="1600">
                <a:solidFill>
                  <a:schemeClr val="dk2"/>
                </a:solidFill>
                <a:latin typeface="Nunito"/>
                <a:ea typeface="Nunito"/>
                <a:cs typeface="Nunito"/>
                <a:sym typeface="Nunito"/>
              </a:rPr>
              <a:t>animal</a:t>
            </a:r>
            <a:r>
              <a:rPr lang="en" sz="1600">
                <a:solidFill>
                  <a:schemeClr val="dk2"/>
                </a:solidFill>
                <a:latin typeface="Nunito"/>
                <a:ea typeface="Nunito"/>
                <a:cs typeface="Nunito"/>
                <a:sym typeface="Nunito"/>
              </a:rPr>
              <a:t>, </a:t>
            </a:r>
            <a:r>
              <a:rPr i="1" lang="en" sz="1600">
                <a:solidFill>
                  <a:schemeClr val="dk2"/>
                </a:solidFill>
                <a:latin typeface="Nunito"/>
                <a:ea typeface="Nunito"/>
                <a:cs typeface="Nunito"/>
                <a:sym typeface="Nunito"/>
              </a:rPr>
              <a:t>friendly</a:t>
            </a:r>
            <a:r>
              <a:rPr lang="en" sz="1600">
                <a:solidFill>
                  <a:schemeClr val="dk2"/>
                </a:solidFill>
                <a:latin typeface="Nunito"/>
                <a:ea typeface="Nunito"/>
                <a:cs typeface="Nunito"/>
                <a:sym typeface="Nunito"/>
              </a:rPr>
              <a:t>, </a:t>
            </a:r>
            <a:r>
              <a:rPr i="1" lang="en" sz="1600">
                <a:solidFill>
                  <a:schemeClr val="dk2"/>
                </a:solidFill>
                <a:latin typeface="Nunito"/>
                <a:ea typeface="Nunito"/>
                <a:cs typeface="Nunito"/>
                <a:sym typeface="Nunito"/>
              </a:rPr>
              <a:t>barks</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Tokens with similar stickers means they are more related.</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These meaning clues or </a:t>
            </a:r>
            <a:r>
              <a:rPr i="1" lang="en" sz="1600">
                <a:solidFill>
                  <a:schemeClr val="dk2"/>
                </a:solidFill>
                <a:latin typeface="Nunito"/>
                <a:ea typeface="Nunito"/>
                <a:cs typeface="Nunito"/>
                <a:sym typeface="Nunito"/>
              </a:rPr>
              <a:t>embeddings </a:t>
            </a:r>
            <a:r>
              <a:rPr lang="en" sz="1600">
                <a:solidFill>
                  <a:schemeClr val="dk2"/>
                </a:solidFill>
                <a:latin typeface="Nunito"/>
                <a:ea typeface="Nunito"/>
                <a:cs typeface="Nunito"/>
                <a:sym typeface="Nunito"/>
              </a:rPr>
              <a:t>are represented as lists of numbers so the computer can understand them and manipulate them. </a:t>
            </a:r>
            <a:endParaRPr sz="1600">
              <a:solidFill>
                <a:schemeClr val="dk2"/>
              </a:solidFill>
              <a:latin typeface="Nunito"/>
              <a:ea typeface="Nunito"/>
              <a:cs typeface="Nunito"/>
              <a:sym typeface="Nunito"/>
            </a:endParaRPr>
          </a:p>
        </p:txBody>
      </p:sp>
      <p:pic>
        <p:nvPicPr>
          <p:cNvPr id="311" name="Google Shape;311;p34"/>
          <p:cNvPicPr preferRelativeResize="0"/>
          <p:nvPr/>
        </p:nvPicPr>
        <p:blipFill>
          <a:blip r:embed="rId3">
            <a:alphaModFix/>
          </a:blip>
          <a:stretch>
            <a:fillRect/>
          </a:stretch>
        </p:blipFill>
        <p:spPr>
          <a:xfrm>
            <a:off x="5586600" y="1170125"/>
            <a:ext cx="3405001" cy="2270001"/>
          </a:xfrm>
          <a:prstGeom prst="rect">
            <a:avLst/>
          </a:prstGeom>
          <a:noFill/>
          <a:ln cap="flat" cmpd="sng" w="9525">
            <a:solidFill>
              <a:schemeClr val="accent2"/>
            </a:solidFill>
            <a:prstDash val="solid"/>
            <a:round/>
            <a:headEnd len="sm" w="sm" type="none"/>
            <a:tailEnd len="sm" w="sm" type="none"/>
          </a:ln>
        </p:spPr>
      </p:pic>
      <p:sp>
        <p:nvSpPr>
          <p:cNvPr id="312" name="Google Shape;312;p34"/>
          <p:cNvSpPr txBox="1"/>
          <p:nvPr/>
        </p:nvSpPr>
        <p:spPr>
          <a:xfrm>
            <a:off x="5578500" y="3440125"/>
            <a:ext cx="3421200" cy="3528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accent6"/>
                </a:solidFill>
                <a:latin typeface="Roboto"/>
                <a:ea typeface="Roboto"/>
                <a:cs typeface="Roboto"/>
                <a:sym typeface="Roboto"/>
              </a:rPr>
              <a:t>Possible stickers for “dog” </a:t>
            </a:r>
            <a:r>
              <a:rPr lang="en" sz="1000">
                <a:solidFill>
                  <a:schemeClr val="accent6"/>
                </a:solidFill>
                <a:latin typeface="Roboto"/>
                <a:ea typeface="Roboto"/>
                <a:cs typeface="Roboto"/>
                <a:sym typeface="Roboto"/>
              </a:rPr>
              <a:t>generated</a:t>
            </a:r>
            <a:r>
              <a:rPr lang="en" sz="1000">
                <a:solidFill>
                  <a:schemeClr val="accent6"/>
                </a:solidFill>
                <a:latin typeface="Roboto"/>
                <a:ea typeface="Roboto"/>
                <a:cs typeface="Roboto"/>
                <a:sym typeface="Roboto"/>
              </a:rPr>
              <a:t> by ChatGPT-5.5</a:t>
            </a:r>
            <a:endParaRPr sz="1000">
              <a:solidFill>
                <a:schemeClr val="accent6"/>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5.03: Human word map</a:t>
            </a:r>
            <a:endParaRPr/>
          </a:p>
          <a:p>
            <a:pPr indent="0" lvl="0" marL="0" rtl="0" algn="l">
              <a:spcBef>
                <a:spcPts val="0"/>
              </a:spcBef>
              <a:spcAft>
                <a:spcPts val="0"/>
              </a:spcAft>
              <a:buNone/>
            </a:pPr>
            <a:r>
              <a:t/>
            </a:r>
            <a:endParaRPr/>
          </a:p>
        </p:txBody>
      </p:sp>
      <p:sp>
        <p:nvSpPr>
          <p:cNvPr id="318" name="Google Shape;318;p3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19" name="Google Shape;319;p3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20" name="Google Shape;320;p35"/>
          <p:cNvSpPr txBox="1"/>
          <p:nvPr/>
        </p:nvSpPr>
        <p:spPr>
          <a:xfrm>
            <a:off x="344325" y="1105225"/>
            <a:ext cx="8460900" cy="39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The </a:t>
            </a:r>
            <a:r>
              <a:rPr lang="en" sz="1600" u="sng">
                <a:solidFill>
                  <a:schemeClr val="hlink"/>
                </a:solidFill>
                <a:latin typeface="Nunito"/>
                <a:ea typeface="Nunito"/>
                <a:cs typeface="Nunito"/>
                <a:sym typeface="Nunito"/>
                <a:hlinkClick r:id="rId3"/>
              </a:rPr>
              <a:t>activity is available on the platform here</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Download the worksheet </a:t>
            </a:r>
            <a:r>
              <a:rPr lang="en" sz="1600" u="sng">
                <a:solidFill>
                  <a:schemeClr val="hlink"/>
                </a:solidFill>
                <a:latin typeface="Nunito"/>
                <a:ea typeface="Nunito"/>
                <a:cs typeface="Nunito"/>
                <a:sym typeface="Nunito"/>
                <a:hlinkClick r:id="rId4"/>
              </a:rPr>
              <a:t>here</a:t>
            </a:r>
            <a:endParaRPr sz="1600">
              <a:solidFill>
                <a:schemeClr val="dk2"/>
              </a:solidFill>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Embeddings in real life</a:t>
            </a:r>
            <a:endParaRPr/>
          </a:p>
          <a:p>
            <a:pPr indent="0" lvl="0" marL="0" rtl="0" algn="l">
              <a:spcBef>
                <a:spcPts val="0"/>
              </a:spcBef>
              <a:spcAft>
                <a:spcPts val="0"/>
              </a:spcAft>
              <a:buNone/>
            </a:pPr>
            <a:r>
              <a:t/>
            </a:r>
            <a:endParaRPr/>
          </a:p>
        </p:txBody>
      </p:sp>
      <p:sp>
        <p:nvSpPr>
          <p:cNvPr id="326" name="Google Shape;326;p3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27" name="Google Shape;327;p3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28" name="Google Shape;328;p36"/>
          <p:cNvSpPr txBox="1"/>
          <p:nvPr/>
        </p:nvSpPr>
        <p:spPr>
          <a:xfrm>
            <a:off x="311700" y="1102000"/>
            <a:ext cx="8331000" cy="214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This is what embeddings look like in a real transformer: lists of 1000 numbers. They sometimes have 2000+.</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That’s a lot of numbers - luckily computers are very good at working with them! </a:t>
            </a:r>
            <a:endParaRPr sz="1600">
              <a:solidFill>
                <a:schemeClr val="dk2"/>
              </a:solidFill>
              <a:latin typeface="Nunito"/>
              <a:ea typeface="Nunito"/>
              <a:cs typeface="Nunito"/>
              <a:sym typeface="Nunito"/>
            </a:endParaRPr>
          </a:p>
        </p:txBody>
      </p:sp>
      <p:pic>
        <p:nvPicPr>
          <p:cNvPr id="329" name="Google Shape;329;p36" title="1000-dimensions.mov">
            <a:hlinkClick r:id="rId3"/>
          </p:cNvPr>
          <p:cNvPicPr preferRelativeResize="0"/>
          <p:nvPr/>
        </p:nvPicPr>
        <p:blipFill>
          <a:blip r:embed="rId4">
            <a:alphaModFix/>
          </a:blip>
          <a:stretch>
            <a:fillRect/>
          </a:stretch>
        </p:blipFill>
        <p:spPr>
          <a:xfrm>
            <a:off x="422125" y="2364400"/>
            <a:ext cx="8198149" cy="1732950"/>
          </a:xfrm>
          <a:prstGeom prst="rect">
            <a:avLst/>
          </a:prstGeom>
          <a:noFill/>
          <a:ln cap="flat" cmpd="sng" w="9525">
            <a:solidFill>
              <a:schemeClr val="accent2"/>
            </a:solidFill>
            <a:prstDash val="solid"/>
            <a:round/>
            <a:headEnd len="sm" w="sm" type="none"/>
            <a:tailEnd len="sm" w="sm" type="none"/>
          </a:ln>
        </p:spPr>
      </p:pic>
      <p:sp>
        <p:nvSpPr>
          <p:cNvPr id="330" name="Google Shape;330;p36"/>
          <p:cNvSpPr txBox="1"/>
          <p:nvPr/>
        </p:nvSpPr>
        <p:spPr>
          <a:xfrm>
            <a:off x="422125" y="4097350"/>
            <a:ext cx="8198100" cy="7398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6"/>
                </a:solidFill>
                <a:latin typeface="Inter"/>
                <a:ea typeface="Inter"/>
                <a:cs typeface="Inter"/>
                <a:sym typeface="Inter"/>
              </a:rPr>
              <a:t>An animation showing 1,000 numbers in an embedding. Each token (200,000+ in GPT model) would have an embedding with 2,000+ numbers!</a:t>
            </a:r>
            <a:endParaRPr sz="1600">
              <a:solidFill>
                <a:schemeClr val="accent6"/>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1000"/>
                                        <p:tgtEl>
                                          <p:spTgt spid="3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3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Finding word connections</a:t>
            </a:r>
            <a:endParaRPr/>
          </a:p>
          <a:p>
            <a:pPr indent="0" lvl="0" marL="0" rtl="0" algn="l">
              <a:spcBef>
                <a:spcPts val="0"/>
              </a:spcBef>
              <a:spcAft>
                <a:spcPts val="0"/>
              </a:spcAft>
              <a:buNone/>
            </a:pPr>
            <a:r>
              <a:t/>
            </a:r>
            <a:endParaRPr/>
          </a:p>
        </p:txBody>
      </p:sp>
      <p:sp>
        <p:nvSpPr>
          <p:cNvPr id="336" name="Google Shape;336;p3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37" name="Google Shape;337;p3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38" name="Google Shape;338;p37"/>
          <p:cNvSpPr txBox="1"/>
          <p:nvPr/>
        </p:nvSpPr>
        <p:spPr>
          <a:xfrm>
            <a:off x="311700" y="1102000"/>
            <a:ext cx="6268200" cy="395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Nunito"/>
                <a:ea typeface="Nunito"/>
                <a:cs typeface="Nunito"/>
                <a:sym typeface="Nunito"/>
              </a:rPr>
              <a:t>In this step, each token looks at the other tokens around it in the sentence and works out which ones matter most for understanding its meaning here. This is called </a:t>
            </a:r>
            <a:r>
              <a:rPr i="1" lang="en">
                <a:solidFill>
                  <a:schemeClr val="dk2"/>
                </a:solidFill>
                <a:latin typeface="Nunito"/>
                <a:ea typeface="Nunito"/>
                <a:cs typeface="Nunito"/>
                <a:sym typeface="Nunito"/>
              </a:rPr>
              <a:t>attention</a:t>
            </a:r>
            <a:r>
              <a:rPr lang="en">
                <a:solidFill>
                  <a:schemeClr val="dk2"/>
                </a:solidFill>
                <a:latin typeface="Nunito"/>
                <a:ea typeface="Nunito"/>
                <a:cs typeface="Nunito"/>
                <a:sym typeface="Nunito"/>
              </a:rPr>
              <a:t>.</a:t>
            </a:r>
            <a:endParaRPr>
              <a:solidFill>
                <a:schemeClr val="dk2"/>
              </a:solidFill>
              <a:latin typeface="Nunito"/>
              <a:ea typeface="Nunito"/>
              <a:cs typeface="Nunito"/>
              <a:sym typeface="Nunito"/>
            </a:endParaRPr>
          </a:p>
          <a:p>
            <a:pPr indent="0" lvl="0" marL="0" rtl="0" algn="l">
              <a:spcBef>
                <a:spcPts val="0"/>
              </a:spcBef>
              <a:spcAft>
                <a:spcPts val="0"/>
              </a:spcAft>
              <a:buNone/>
            </a:pPr>
            <a:r>
              <a:t/>
            </a:r>
            <a:endParaRPr>
              <a:solidFill>
                <a:schemeClr val="dk2"/>
              </a:solidFill>
              <a:latin typeface="Nunito"/>
              <a:ea typeface="Nunito"/>
              <a:cs typeface="Nunito"/>
              <a:sym typeface="Nunito"/>
            </a:endParaRPr>
          </a:p>
          <a:p>
            <a:pPr indent="0" lvl="0" marL="0" rtl="0" algn="l">
              <a:spcBef>
                <a:spcPts val="0"/>
              </a:spcBef>
              <a:spcAft>
                <a:spcPts val="0"/>
              </a:spcAft>
              <a:buNone/>
            </a:pPr>
            <a:r>
              <a:rPr lang="en">
                <a:solidFill>
                  <a:schemeClr val="dk2"/>
                </a:solidFill>
                <a:latin typeface="Nunito"/>
                <a:ea typeface="Nunito"/>
                <a:cs typeface="Nunito"/>
                <a:sym typeface="Nunito"/>
              </a:rPr>
              <a:t>A word's sticker gives it a general meaning, but that meaning can change depending on the sentence. So the model checks nearby words for clues and updates the sticker on the spot.</a:t>
            </a:r>
            <a:endParaRPr>
              <a:solidFill>
                <a:schemeClr val="dk2"/>
              </a:solidFill>
              <a:latin typeface="Nunito"/>
              <a:ea typeface="Nunito"/>
              <a:cs typeface="Nunito"/>
              <a:sym typeface="Nunito"/>
            </a:endParaRPr>
          </a:p>
          <a:p>
            <a:pPr indent="0" lvl="0" marL="0" rtl="0" algn="l">
              <a:spcBef>
                <a:spcPts val="0"/>
              </a:spcBef>
              <a:spcAft>
                <a:spcPts val="0"/>
              </a:spcAft>
              <a:buNone/>
            </a:pPr>
            <a:r>
              <a:t/>
            </a:r>
            <a:endParaRPr>
              <a:solidFill>
                <a:schemeClr val="dk2"/>
              </a:solidFill>
              <a:latin typeface="Nunito"/>
              <a:ea typeface="Nunito"/>
              <a:cs typeface="Nunito"/>
              <a:sym typeface="Nunito"/>
            </a:endParaRPr>
          </a:p>
          <a:p>
            <a:pPr indent="0" lvl="0" marL="0" rtl="0" algn="l">
              <a:spcBef>
                <a:spcPts val="0"/>
              </a:spcBef>
              <a:spcAft>
                <a:spcPts val="0"/>
              </a:spcAft>
              <a:buNone/>
            </a:pPr>
            <a:r>
              <a:rPr lang="en">
                <a:solidFill>
                  <a:schemeClr val="dk2"/>
                </a:solidFill>
                <a:latin typeface="Nunito"/>
                <a:ea typeface="Nunito"/>
                <a:cs typeface="Nunito"/>
                <a:sym typeface="Nunito"/>
              </a:rPr>
              <a:t>"The bat flew out of the cave."</a:t>
            </a:r>
            <a:endParaRPr>
              <a:solidFill>
                <a:schemeClr val="dk2"/>
              </a:solidFill>
              <a:latin typeface="Nunito"/>
              <a:ea typeface="Nunito"/>
              <a:cs typeface="Nunito"/>
              <a:sym typeface="Nunito"/>
            </a:endParaRPr>
          </a:p>
          <a:p>
            <a:pPr indent="0" lvl="0" marL="0" rtl="0" algn="l">
              <a:spcBef>
                <a:spcPts val="0"/>
              </a:spcBef>
              <a:spcAft>
                <a:spcPts val="0"/>
              </a:spcAft>
              <a:buNone/>
            </a:pPr>
            <a:r>
              <a:rPr lang="en">
                <a:solidFill>
                  <a:schemeClr val="dk2"/>
                </a:solidFill>
                <a:latin typeface="Nunito"/>
                <a:ea typeface="Nunito"/>
                <a:cs typeface="Nunito"/>
                <a:sym typeface="Nunito"/>
              </a:rPr>
              <a:t>→ bat picks up clues from flew and cave → animal meaning</a:t>
            </a:r>
            <a:endParaRPr>
              <a:solidFill>
                <a:schemeClr val="dk2"/>
              </a:solidFill>
              <a:latin typeface="Nunito"/>
              <a:ea typeface="Nunito"/>
              <a:cs typeface="Nunito"/>
              <a:sym typeface="Nunito"/>
            </a:endParaRPr>
          </a:p>
          <a:p>
            <a:pPr indent="0" lvl="0" marL="0" rtl="0" algn="l">
              <a:spcBef>
                <a:spcPts val="0"/>
              </a:spcBef>
              <a:spcAft>
                <a:spcPts val="0"/>
              </a:spcAft>
              <a:buNone/>
            </a:pPr>
            <a:r>
              <a:t/>
            </a:r>
            <a:endParaRPr>
              <a:solidFill>
                <a:schemeClr val="dk2"/>
              </a:solidFill>
              <a:latin typeface="Nunito"/>
              <a:ea typeface="Nunito"/>
              <a:cs typeface="Nunito"/>
              <a:sym typeface="Nunito"/>
            </a:endParaRPr>
          </a:p>
          <a:p>
            <a:pPr indent="0" lvl="0" marL="0" rtl="0" algn="l">
              <a:spcBef>
                <a:spcPts val="0"/>
              </a:spcBef>
              <a:spcAft>
                <a:spcPts val="0"/>
              </a:spcAft>
              <a:buNone/>
            </a:pPr>
            <a:r>
              <a:rPr lang="en">
                <a:solidFill>
                  <a:schemeClr val="dk2"/>
                </a:solidFill>
                <a:latin typeface="Nunito"/>
                <a:ea typeface="Nunito"/>
                <a:cs typeface="Nunito"/>
                <a:sym typeface="Nunito"/>
              </a:rPr>
              <a:t>"He swung the bat at the ball."</a:t>
            </a:r>
            <a:endParaRPr>
              <a:solidFill>
                <a:schemeClr val="dk2"/>
              </a:solidFill>
              <a:latin typeface="Nunito"/>
              <a:ea typeface="Nunito"/>
              <a:cs typeface="Nunito"/>
              <a:sym typeface="Nunito"/>
            </a:endParaRPr>
          </a:p>
          <a:p>
            <a:pPr indent="0" lvl="0" marL="0" rtl="0" algn="l">
              <a:spcBef>
                <a:spcPts val="0"/>
              </a:spcBef>
              <a:spcAft>
                <a:spcPts val="0"/>
              </a:spcAft>
              <a:buNone/>
            </a:pPr>
            <a:r>
              <a:rPr lang="en">
                <a:solidFill>
                  <a:schemeClr val="dk2"/>
                </a:solidFill>
                <a:latin typeface="Nunito"/>
                <a:ea typeface="Nunito"/>
                <a:cs typeface="Nunito"/>
                <a:sym typeface="Nunito"/>
              </a:rPr>
              <a:t>→ bat picks up clues from swung and ball → sports equipment meaning</a:t>
            </a:r>
            <a:endParaRPr>
              <a:solidFill>
                <a:schemeClr val="dk2"/>
              </a:solidFill>
              <a:latin typeface="Nunito"/>
              <a:ea typeface="Nunito"/>
              <a:cs typeface="Nunito"/>
              <a:sym typeface="Nunito"/>
            </a:endParaRPr>
          </a:p>
          <a:p>
            <a:pPr indent="0" lvl="0" marL="0" rtl="0" algn="l">
              <a:spcBef>
                <a:spcPts val="0"/>
              </a:spcBef>
              <a:spcAft>
                <a:spcPts val="0"/>
              </a:spcAft>
              <a:buNone/>
            </a:pPr>
            <a:r>
              <a:t/>
            </a:r>
            <a:endParaRPr>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a:solidFill>
                  <a:schemeClr val="dk2"/>
                </a:solidFill>
                <a:latin typeface="Nunito"/>
                <a:ea typeface="Nunito"/>
                <a:cs typeface="Nunito"/>
                <a:sym typeface="Nunito"/>
              </a:rPr>
              <a:t>In a real transformer, this happens for every word in the sentence at the same time, not one at a time.</a:t>
            </a:r>
            <a:endParaRPr>
              <a:solidFill>
                <a:schemeClr val="dk2"/>
              </a:solidFill>
              <a:latin typeface="Nunito"/>
              <a:ea typeface="Nunito"/>
              <a:cs typeface="Nunito"/>
              <a:sym typeface="Nunito"/>
            </a:endParaRPr>
          </a:p>
        </p:txBody>
      </p:sp>
      <p:pic>
        <p:nvPicPr>
          <p:cNvPr id="339" name="Google Shape;339;p37" title="d-koi-COFXWa6LJdw-unsplash.jpg"/>
          <p:cNvPicPr preferRelativeResize="0"/>
          <p:nvPr/>
        </p:nvPicPr>
        <p:blipFill>
          <a:blip r:embed="rId3">
            <a:alphaModFix/>
          </a:blip>
          <a:stretch>
            <a:fillRect/>
          </a:stretch>
        </p:blipFill>
        <p:spPr>
          <a:xfrm>
            <a:off x="6732300" y="1170125"/>
            <a:ext cx="2259302" cy="2259302"/>
          </a:xfrm>
          <a:prstGeom prst="rect">
            <a:avLst/>
          </a:prstGeom>
          <a:noFill/>
          <a:ln cap="flat" cmpd="sng" w="9525">
            <a:solidFill>
              <a:schemeClr val="accent2"/>
            </a:solidFill>
            <a:prstDash val="solid"/>
            <a:round/>
            <a:headEnd len="sm" w="sm" type="none"/>
            <a:tailEnd len="sm" w="sm" type="none"/>
          </a:ln>
        </p:spPr>
      </p:pic>
      <p:sp>
        <p:nvSpPr>
          <p:cNvPr id="340" name="Google Shape;340;p37"/>
          <p:cNvSpPr txBox="1"/>
          <p:nvPr/>
        </p:nvSpPr>
        <p:spPr>
          <a:xfrm>
            <a:off x="6732300" y="3429425"/>
            <a:ext cx="2259300" cy="3420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D koi</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Where does the training come in?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46" name="Google Shape;346;p3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47" name="Google Shape;347;p3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48" name="Google Shape;348;p38"/>
          <p:cNvSpPr txBox="1"/>
          <p:nvPr/>
        </p:nvSpPr>
        <p:spPr>
          <a:xfrm>
            <a:off x="311700" y="1102000"/>
            <a:ext cx="5350800" cy="315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dk2"/>
                </a:solidFill>
                <a:latin typeface="Nunito"/>
                <a:ea typeface="Nunito"/>
                <a:cs typeface="Nunito"/>
                <a:sym typeface="Nunito"/>
              </a:rPr>
              <a:t>The model can only detect these connections between words like </a:t>
            </a:r>
            <a:r>
              <a:rPr lang="en" sz="1600">
                <a:solidFill>
                  <a:schemeClr val="dk2"/>
                </a:solidFill>
                <a:latin typeface="Courier New"/>
                <a:ea typeface="Courier New"/>
                <a:cs typeface="Courier New"/>
                <a:sym typeface="Courier New"/>
              </a:rPr>
              <a:t>“bat”</a:t>
            </a:r>
            <a:r>
              <a:rPr lang="en" sz="1600">
                <a:solidFill>
                  <a:schemeClr val="dk2"/>
                </a:solidFill>
                <a:latin typeface="Nunito"/>
                <a:ea typeface="Nunito"/>
                <a:cs typeface="Nunito"/>
                <a:sym typeface="Nunito"/>
              </a:rPr>
              <a:t> and </a:t>
            </a:r>
            <a:r>
              <a:rPr lang="en" sz="1600">
                <a:solidFill>
                  <a:schemeClr val="dk2"/>
                </a:solidFill>
                <a:latin typeface="Courier New"/>
                <a:ea typeface="Courier New"/>
                <a:cs typeface="Courier New"/>
                <a:sym typeface="Courier New"/>
              </a:rPr>
              <a:t>“flew”</a:t>
            </a:r>
            <a:r>
              <a:rPr lang="en" sz="1600">
                <a:solidFill>
                  <a:schemeClr val="dk2"/>
                </a:solidFill>
                <a:latin typeface="Nunito"/>
                <a:ea typeface="Nunito"/>
                <a:cs typeface="Nunito"/>
                <a:sym typeface="Nunito"/>
              </a:rPr>
              <a:t> because  during training, it saw millions of sentences and adjusted its number‑lists so that words that often appear together ended up close to each other.</a:t>
            </a:r>
            <a:endParaRPr sz="1600">
              <a:solidFill>
                <a:schemeClr val="dk2"/>
              </a:solidFill>
              <a:latin typeface="Nunito"/>
              <a:ea typeface="Nunito"/>
              <a:cs typeface="Nunito"/>
              <a:sym typeface="Nunito"/>
            </a:endParaRPr>
          </a:p>
          <a:p>
            <a:pPr indent="0" lvl="0" marL="0" marR="0" rtl="0" algn="l">
              <a:lnSpc>
                <a:spcPct val="100000"/>
              </a:lnSpc>
              <a:spcBef>
                <a:spcPts val="0"/>
              </a:spcBef>
              <a:spcAft>
                <a:spcPts val="0"/>
              </a:spcAft>
              <a:buNone/>
            </a:pPr>
            <a:r>
              <a:t/>
            </a:r>
            <a:endParaRPr sz="1600">
              <a:solidFill>
                <a:schemeClr val="dk2"/>
              </a:solidFill>
              <a:latin typeface="Nunito"/>
              <a:ea typeface="Nunito"/>
              <a:cs typeface="Nunito"/>
              <a:sym typeface="Nunito"/>
            </a:endParaRPr>
          </a:p>
          <a:p>
            <a:pPr indent="0" lvl="0" marL="0" marR="0" rtl="0" algn="l">
              <a:lnSpc>
                <a:spcPct val="100000"/>
              </a:lnSpc>
              <a:spcBef>
                <a:spcPts val="0"/>
              </a:spcBef>
              <a:spcAft>
                <a:spcPts val="0"/>
              </a:spcAft>
              <a:buNone/>
            </a:pPr>
            <a:r>
              <a:rPr lang="en" sz="1600">
                <a:solidFill>
                  <a:schemeClr val="dk2"/>
                </a:solidFill>
                <a:latin typeface="Nunito"/>
                <a:ea typeface="Nunito"/>
                <a:cs typeface="Nunito"/>
                <a:sym typeface="Nunito"/>
              </a:rPr>
              <a:t>It doesn’t really understand that bats fly, like we humans do.</a:t>
            </a:r>
            <a:endParaRPr sz="1600">
              <a:solidFill>
                <a:schemeClr val="dk2"/>
              </a:solidFill>
              <a:latin typeface="Nunito"/>
              <a:ea typeface="Nunito"/>
              <a:cs typeface="Nunito"/>
              <a:sym typeface="Nunito"/>
            </a:endParaRPr>
          </a:p>
          <a:p>
            <a:pPr indent="0" lvl="0" marL="0" marR="0" rtl="0" algn="l">
              <a:lnSpc>
                <a:spcPct val="100000"/>
              </a:lnSpc>
              <a:spcBef>
                <a:spcPts val="0"/>
              </a:spcBef>
              <a:spcAft>
                <a:spcPts val="0"/>
              </a:spcAft>
              <a:buNone/>
            </a:pPr>
            <a:r>
              <a:t/>
            </a:r>
            <a:endParaRPr sz="1600">
              <a:solidFill>
                <a:schemeClr val="dk2"/>
              </a:solidFill>
              <a:latin typeface="Nunito"/>
              <a:ea typeface="Nunito"/>
              <a:cs typeface="Nunito"/>
              <a:sym typeface="Nunito"/>
            </a:endParaRPr>
          </a:p>
          <a:p>
            <a:pPr indent="0" lvl="0" marL="0" marR="0" rtl="0" algn="l">
              <a:lnSpc>
                <a:spcPct val="100000"/>
              </a:lnSpc>
              <a:spcBef>
                <a:spcPts val="0"/>
              </a:spcBef>
              <a:spcAft>
                <a:spcPts val="0"/>
              </a:spcAft>
              <a:buNone/>
            </a:pPr>
            <a:r>
              <a:rPr lang="en" sz="1600">
                <a:solidFill>
                  <a:schemeClr val="dk2"/>
                </a:solidFill>
                <a:latin typeface="Nunito"/>
                <a:ea typeface="Nunito"/>
                <a:cs typeface="Nunito"/>
                <a:sym typeface="Nunito"/>
              </a:rPr>
              <a:t>It’s not memorising single sentences; it’s memorising relationships between words.</a:t>
            </a:r>
            <a:endParaRPr sz="1600">
              <a:solidFill>
                <a:schemeClr val="dk2"/>
              </a:solidFill>
              <a:latin typeface="Nunito"/>
              <a:ea typeface="Nunito"/>
              <a:cs typeface="Nunito"/>
              <a:sym typeface="Nunito"/>
            </a:endParaRPr>
          </a:p>
          <a:p>
            <a:pPr indent="0" lvl="0" marL="0" marR="0" rtl="0" algn="l">
              <a:lnSpc>
                <a:spcPct val="100000"/>
              </a:lnSpc>
              <a:spcBef>
                <a:spcPts val="0"/>
              </a:spcBef>
              <a:spcAft>
                <a:spcPts val="0"/>
              </a:spcAft>
              <a:buNone/>
            </a:pPr>
            <a:r>
              <a:t/>
            </a:r>
            <a:endParaRPr sz="1600">
              <a:solidFill>
                <a:schemeClr val="dk2"/>
              </a:solidFill>
              <a:latin typeface="Roboto"/>
              <a:ea typeface="Roboto"/>
              <a:cs typeface="Roboto"/>
              <a:sym typeface="Roboto"/>
            </a:endParaRPr>
          </a:p>
        </p:txBody>
      </p:sp>
      <p:pic>
        <p:nvPicPr>
          <p:cNvPr id="349" name="Google Shape;349;p38" title="ChatGPT Image Jun 3, 2026, 01_35_29 PM.png"/>
          <p:cNvPicPr preferRelativeResize="0"/>
          <p:nvPr/>
        </p:nvPicPr>
        <p:blipFill>
          <a:blip r:embed="rId3">
            <a:alphaModFix/>
          </a:blip>
          <a:stretch>
            <a:fillRect/>
          </a:stretch>
        </p:blipFill>
        <p:spPr>
          <a:xfrm>
            <a:off x="5708825" y="1170125"/>
            <a:ext cx="3282776" cy="1847550"/>
          </a:xfrm>
          <a:prstGeom prst="rect">
            <a:avLst/>
          </a:prstGeom>
          <a:noFill/>
          <a:ln cap="flat" cmpd="sng" w="9525">
            <a:solidFill>
              <a:schemeClr val="accent2"/>
            </a:solidFill>
            <a:prstDash val="solid"/>
            <a:round/>
            <a:headEnd len="sm" w="sm" type="none"/>
            <a:tailEnd len="sm" w="sm" type="none"/>
          </a:ln>
        </p:spPr>
      </p:pic>
      <p:sp>
        <p:nvSpPr>
          <p:cNvPr id="350" name="Google Shape;350;p38"/>
          <p:cNvSpPr txBox="1"/>
          <p:nvPr/>
        </p:nvSpPr>
        <p:spPr>
          <a:xfrm>
            <a:off x="5708825" y="3017675"/>
            <a:ext cx="3282900" cy="279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Generated by ChatGPT 5.5</a:t>
            </a:r>
            <a:endParaRPr sz="1100">
              <a:solidFill>
                <a:schemeClr val="accent6"/>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Predicting the next token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56" name="Google Shape;356;p3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57" name="Google Shape;357;p3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58" name="Google Shape;358;p39"/>
          <p:cNvSpPr txBox="1"/>
          <p:nvPr/>
        </p:nvSpPr>
        <p:spPr>
          <a:xfrm>
            <a:off x="311700" y="1102000"/>
            <a:ext cx="5994900" cy="146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sz="1600">
                <a:solidFill>
                  <a:schemeClr val="dk2"/>
                </a:solidFill>
                <a:latin typeface="Nunito"/>
                <a:ea typeface="Nunito"/>
                <a:cs typeface="Nunito"/>
                <a:sym typeface="Nunito"/>
              </a:rPr>
              <a:t>The model then predicts possible next tokens by giving every possible token </a:t>
            </a:r>
            <a:r>
              <a:rPr lang="en" sz="1600">
                <a:solidFill>
                  <a:schemeClr val="dk2"/>
                </a:solidFill>
                <a:latin typeface="Nunito"/>
                <a:ea typeface="Nunito"/>
                <a:cs typeface="Nunito"/>
                <a:sym typeface="Nunito"/>
              </a:rPr>
              <a:t>(~ 50000) </a:t>
            </a:r>
            <a:r>
              <a:rPr lang="en" sz="1600">
                <a:solidFill>
                  <a:schemeClr val="dk2"/>
                </a:solidFill>
                <a:latin typeface="Nunito"/>
                <a:ea typeface="Nunito"/>
                <a:cs typeface="Nunito"/>
                <a:sym typeface="Nunito"/>
              </a:rPr>
              <a:t>in its vocabulary a score. For example in: 	</a:t>
            </a:r>
            <a:r>
              <a:rPr lang="en" sz="1600">
                <a:solidFill>
                  <a:schemeClr val="dk2"/>
                </a:solidFill>
                <a:latin typeface="Roboto"/>
                <a:ea typeface="Roboto"/>
                <a:cs typeface="Roboto"/>
                <a:sym typeface="Roboto"/>
              </a:rPr>
              <a:t>	     </a:t>
            </a:r>
            <a:r>
              <a:rPr b="1" lang="en" sz="1600">
                <a:solidFill>
                  <a:schemeClr val="dk2"/>
                </a:solidFill>
                <a:latin typeface="Courier New"/>
                <a:ea typeface="Courier New"/>
                <a:cs typeface="Courier New"/>
                <a:sym typeface="Courier New"/>
              </a:rPr>
              <a:t>The dog chased the …</a:t>
            </a:r>
            <a:endParaRPr b="1" sz="1600">
              <a:solidFill>
                <a:schemeClr val="dk2"/>
              </a:solidFill>
              <a:latin typeface="Courier New"/>
              <a:ea typeface="Courier New"/>
              <a:cs typeface="Courier New"/>
              <a:sym typeface="Courier New"/>
            </a:endParaRPr>
          </a:p>
          <a:p>
            <a:pPr indent="0" lvl="0" marL="0" rtl="0" algn="l">
              <a:spcBef>
                <a:spcPts val="1200"/>
              </a:spcBef>
              <a:spcAft>
                <a:spcPts val="0"/>
              </a:spcAft>
              <a:buNone/>
            </a:pPr>
            <a:r>
              <a:rPr lang="en" sz="1600">
                <a:solidFill>
                  <a:schemeClr val="dk2"/>
                </a:solidFill>
                <a:latin typeface="Roboto"/>
                <a:ea typeface="Roboto"/>
                <a:cs typeface="Roboto"/>
                <a:sym typeface="Roboto"/>
              </a:rPr>
              <a:t> </a:t>
            </a:r>
            <a:endParaRPr sz="1600">
              <a:solidFill>
                <a:schemeClr val="dk2"/>
              </a:solidFill>
              <a:latin typeface="Roboto"/>
              <a:ea typeface="Roboto"/>
              <a:cs typeface="Roboto"/>
              <a:sym typeface="Roboto"/>
            </a:endParaRPr>
          </a:p>
        </p:txBody>
      </p:sp>
      <p:graphicFrame>
        <p:nvGraphicFramePr>
          <p:cNvPr id="359" name="Google Shape;359;p39"/>
          <p:cNvGraphicFramePr/>
          <p:nvPr/>
        </p:nvGraphicFramePr>
        <p:xfrm>
          <a:off x="439825" y="2163200"/>
          <a:ext cx="3000000" cy="3000000"/>
        </p:xfrm>
        <a:graphic>
          <a:graphicData uri="http://schemas.openxmlformats.org/drawingml/2006/table">
            <a:tbl>
              <a:tblPr>
                <a:noFill/>
                <a:tableStyleId>{2E178982-F0EB-447D-AA81-0C18A99F28E0}</a:tableStyleId>
              </a:tblPr>
              <a:tblGrid>
                <a:gridCol w="2093550"/>
                <a:gridCol w="1190275"/>
              </a:tblGrid>
              <a:tr h="381000">
                <a:tc>
                  <a:txBody>
                    <a:bodyPr/>
                    <a:lstStyle/>
                    <a:p>
                      <a:pPr indent="0" lvl="0" marL="0" rtl="0" algn="l">
                        <a:spcBef>
                          <a:spcPts val="0"/>
                        </a:spcBef>
                        <a:spcAft>
                          <a:spcPts val="0"/>
                        </a:spcAft>
                        <a:buNone/>
                      </a:pPr>
                      <a:r>
                        <a:rPr lang="en">
                          <a:latin typeface="Inter"/>
                          <a:ea typeface="Inter"/>
                          <a:cs typeface="Inter"/>
                          <a:sym typeface="Inter"/>
                        </a:rPr>
                        <a:t>Possible next token</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Probability</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Inter"/>
                          <a:ea typeface="Inter"/>
                          <a:cs typeface="Inter"/>
                          <a:sym typeface="Inter"/>
                        </a:rPr>
                        <a:t>“cat”</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60%</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Inter"/>
                          <a:ea typeface="Inter"/>
                          <a:cs typeface="Inter"/>
                          <a:sym typeface="Inter"/>
                        </a:rPr>
                        <a:t>“ball”</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25%</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Inter"/>
                          <a:ea typeface="Inter"/>
                          <a:cs typeface="Inter"/>
                          <a:sym typeface="Inter"/>
                        </a:rPr>
                        <a:t>“rabbit”</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10%</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Inter"/>
                          <a:ea typeface="Inter"/>
                          <a:cs typeface="Inter"/>
                          <a:sym typeface="Inter"/>
                        </a:rPr>
                        <a:t>“.”</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5%</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solidFill>
                            <a:schemeClr val="dk1"/>
                          </a:solidFill>
                          <a:latin typeface="Inter"/>
                          <a:ea typeface="Inter"/>
                          <a:cs typeface="Inter"/>
                          <a:sym typeface="Inter"/>
                        </a:rPr>
                        <a:t>….</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a:solidFill>
                            <a:schemeClr val="dk1"/>
                          </a:solidFill>
                          <a:latin typeface="Inter"/>
                          <a:ea typeface="Inter"/>
                          <a:cs typeface="Inter"/>
                          <a:sym typeface="Inter"/>
                        </a:rPr>
                        <a:t>….</a:t>
                      </a:r>
                      <a:endParaRPr>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pic>
        <p:nvPicPr>
          <p:cNvPr id="360" name="Google Shape;360;p39" title="sasun-bughdaryan-jKIEe89BmlI-unsplash.jpg"/>
          <p:cNvPicPr preferRelativeResize="0"/>
          <p:nvPr/>
        </p:nvPicPr>
        <p:blipFill>
          <a:blip r:embed="rId3">
            <a:alphaModFix/>
          </a:blip>
          <a:stretch>
            <a:fillRect/>
          </a:stretch>
        </p:blipFill>
        <p:spPr>
          <a:xfrm>
            <a:off x="6229728" y="1274748"/>
            <a:ext cx="2691497" cy="1793886"/>
          </a:xfrm>
          <a:prstGeom prst="rect">
            <a:avLst/>
          </a:prstGeom>
          <a:noFill/>
          <a:ln cap="flat" cmpd="sng" w="9525">
            <a:solidFill>
              <a:schemeClr val="accent2"/>
            </a:solidFill>
            <a:prstDash val="solid"/>
            <a:round/>
            <a:headEnd len="sm" w="sm" type="none"/>
            <a:tailEnd len="sm" w="sm" type="none"/>
          </a:ln>
        </p:spPr>
      </p:pic>
      <p:sp>
        <p:nvSpPr>
          <p:cNvPr id="361" name="Google Shape;361;p39"/>
          <p:cNvSpPr txBox="1"/>
          <p:nvPr/>
        </p:nvSpPr>
        <p:spPr>
          <a:xfrm>
            <a:off x="6229675" y="3068625"/>
            <a:ext cx="2691600" cy="480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Sasun Bughdaryan</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
        <p:nvSpPr>
          <p:cNvPr id="362" name="Google Shape;362;p39"/>
          <p:cNvSpPr txBox="1"/>
          <p:nvPr/>
        </p:nvSpPr>
        <p:spPr>
          <a:xfrm>
            <a:off x="4211025" y="3748000"/>
            <a:ext cx="2018700" cy="788700"/>
          </a:xfrm>
          <a:prstGeom prst="rect">
            <a:avLst/>
          </a:prstGeom>
          <a:noFill/>
          <a:ln cap="flat" cmpd="sng" w="9525">
            <a:solidFill>
              <a:srgbClr val="30DDAE"/>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Inter"/>
                <a:ea typeface="Inter"/>
                <a:cs typeface="Inter"/>
                <a:sym typeface="Inter"/>
              </a:rPr>
              <a:t>There are over 50 000 rows here! And the sum of all probabilities must sum to 100%.</a:t>
            </a:r>
            <a:endParaRPr sz="1100">
              <a:solidFill>
                <a:schemeClr val="dk2"/>
              </a:solidFill>
              <a:latin typeface="Inter"/>
              <a:ea typeface="Inter"/>
              <a:cs typeface="Inter"/>
              <a:sym typeface="Inter"/>
            </a:endParaRPr>
          </a:p>
        </p:txBody>
      </p:sp>
      <p:cxnSp>
        <p:nvCxnSpPr>
          <p:cNvPr id="363" name="Google Shape;363;p39"/>
          <p:cNvCxnSpPr>
            <a:stCxn id="362" idx="1"/>
          </p:cNvCxnSpPr>
          <p:nvPr/>
        </p:nvCxnSpPr>
        <p:spPr>
          <a:xfrm flipH="1">
            <a:off x="3723525" y="4142350"/>
            <a:ext cx="487500" cy="2340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Chatbots: software with settings</a:t>
            </a:r>
            <a:endParaRPr/>
          </a:p>
          <a:p>
            <a:pPr indent="0" lvl="0" marL="0" rtl="0" algn="l">
              <a:spcBef>
                <a:spcPts val="0"/>
              </a:spcBef>
              <a:spcAft>
                <a:spcPts val="0"/>
              </a:spcAft>
              <a:buNone/>
            </a:pPr>
            <a:r>
              <a:t/>
            </a:r>
            <a:endParaRPr/>
          </a:p>
        </p:txBody>
      </p:sp>
      <p:sp>
        <p:nvSpPr>
          <p:cNvPr id="369" name="Google Shape;369;p4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70" name="Google Shape;370;p4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71" name="Google Shape;371;p40"/>
          <p:cNvSpPr txBox="1"/>
          <p:nvPr/>
        </p:nvSpPr>
        <p:spPr>
          <a:xfrm>
            <a:off x="311700" y="1102000"/>
            <a:ext cx="58089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2"/>
                </a:solidFill>
                <a:latin typeface="Roboto"/>
                <a:ea typeface="Roboto"/>
                <a:cs typeface="Roboto"/>
                <a:sym typeface="Roboto"/>
              </a:rPr>
              <a:t>Although sometimes AI chatbots feel like magic, they are not.</a:t>
            </a:r>
            <a:endParaRPr sz="1800">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They are just powerful software programs. And like any other software program, they contain many “settings” you can tweak to achieve different outputs.</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One setting is the maximum number of tokens that can be generated in a single response. For ChatGPT 5.2, that maximum is roughly 128 000 tokens, which is roughly the size of the first Harry Potter book.</a:t>
            </a:r>
            <a:endParaRPr sz="1800">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1800">
              <a:solidFill>
                <a:schemeClr val="dk2"/>
              </a:solidFill>
              <a:latin typeface="Roboto"/>
              <a:ea typeface="Roboto"/>
              <a:cs typeface="Roboto"/>
              <a:sym typeface="Roboto"/>
            </a:endParaRPr>
          </a:p>
        </p:txBody>
      </p:sp>
      <p:sp>
        <p:nvSpPr>
          <p:cNvPr id="372" name="Google Shape;372;p40"/>
          <p:cNvSpPr txBox="1"/>
          <p:nvPr/>
        </p:nvSpPr>
        <p:spPr>
          <a:xfrm>
            <a:off x="6670850" y="3783525"/>
            <a:ext cx="2320800" cy="279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Generated by Claude Sonnet 4.6</a:t>
            </a:r>
            <a:endParaRPr sz="1100">
              <a:solidFill>
                <a:schemeClr val="accent6"/>
              </a:solidFill>
              <a:latin typeface="Roboto"/>
              <a:ea typeface="Roboto"/>
              <a:cs typeface="Roboto"/>
              <a:sym typeface="Roboto"/>
            </a:endParaRPr>
          </a:p>
        </p:txBody>
      </p:sp>
      <p:pic>
        <p:nvPicPr>
          <p:cNvPr id="373" name="Google Shape;373;p40" title="Screenshot 2026-05-18 162026.png"/>
          <p:cNvPicPr preferRelativeResize="0"/>
          <p:nvPr/>
        </p:nvPicPr>
        <p:blipFill>
          <a:blip r:embed="rId3">
            <a:alphaModFix/>
          </a:blip>
          <a:stretch>
            <a:fillRect/>
          </a:stretch>
        </p:blipFill>
        <p:spPr>
          <a:xfrm>
            <a:off x="6670850" y="1170125"/>
            <a:ext cx="2320750" cy="2613400"/>
          </a:xfrm>
          <a:prstGeom prst="rect">
            <a:avLst/>
          </a:prstGeom>
          <a:noFill/>
          <a:ln cap="flat" cmpd="sng" w="9525">
            <a:solidFill>
              <a:schemeClr val="accent5"/>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4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Temperature</a:t>
            </a:r>
            <a:endParaRPr/>
          </a:p>
          <a:p>
            <a:pPr indent="0" lvl="0" marL="0" rtl="0" algn="l">
              <a:spcBef>
                <a:spcPts val="0"/>
              </a:spcBef>
              <a:spcAft>
                <a:spcPts val="0"/>
              </a:spcAft>
              <a:buNone/>
            </a:pPr>
            <a:r>
              <a:t/>
            </a:r>
            <a:endParaRPr/>
          </a:p>
        </p:txBody>
      </p:sp>
      <p:sp>
        <p:nvSpPr>
          <p:cNvPr id="379" name="Google Shape;379;p4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80" name="Google Shape;380;p4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81" name="Google Shape;381;p41"/>
          <p:cNvSpPr txBox="1"/>
          <p:nvPr/>
        </p:nvSpPr>
        <p:spPr>
          <a:xfrm>
            <a:off x="311700" y="1102000"/>
            <a:ext cx="6612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The ‘temperature’ setting of an LLM controls how </a:t>
            </a:r>
            <a:r>
              <a:rPr i="1" lang="en" sz="1600">
                <a:solidFill>
                  <a:schemeClr val="dk2"/>
                </a:solidFill>
                <a:latin typeface="Nunito"/>
                <a:ea typeface="Nunito"/>
                <a:cs typeface="Nunito"/>
                <a:sym typeface="Nunito"/>
              </a:rPr>
              <a:t>creative </a:t>
            </a:r>
            <a:r>
              <a:rPr lang="en" sz="1600">
                <a:solidFill>
                  <a:schemeClr val="dk2"/>
                </a:solidFill>
                <a:latin typeface="Nunito"/>
                <a:ea typeface="Nunito"/>
                <a:cs typeface="Nunito"/>
                <a:sym typeface="Nunito"/>
              </a:rPr>
              <a:t>or </a:t>
            </a:r>
            <a:r>
              <a:rPr i="1" lang="en" sz="1600">
                <a:solidFill>
                  <a:schemeClr val="dk2"/>
                </a:solidFill>
                <a:latin typeface="Nunito"/>
                <a:ea typeface="Nunito"/>
                <a:cs typeface="Nunito"/>
                <a:sym typeface="Nunito"/>
              </a:rPr>
              <a:t>random </a:t>
            </a:r>
            <a:r>
              <a:rPr lang="en" sz="1600">
                <a:solidFill>
                  <a:schemeClr val="dk2"/>
                </a:solidFill>
                <a:latin typeface="Nunito"/>
                <a:ea typeface="Nunito"/>
                <a:cs typeface="Nunito"/>
                <a:sym typeface="Nunito"/>
              </a:rPr>
              <a:t>the generated output of the LLM is. It varies between 0 and 2.</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Remember that an LLM works by predicting the most likely next word. Every time it picks a word, it's actually looking at a list of thousands of possible next words, each with a probability score.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At </a:t>
            </a:r>
            <a:r>
              <a:rPr b="1" lang="en" sz="1600">
                <a:solidFill>
                  <a:schemeClr val="dk2"/>
                </a:solidFill>
                <a:latin typeface="Nunito"/>
                <a:ea typeface="Nunito"/>
                <a:cs typeface="Nunito"/>
                <a:sym typeface="Nunito"/>
              </a:rPr>
              <a:t>low temperature</a:t>
            </a:r>
            <a:r>
              <a:rPr lang="en" sz="1600">
                <a:solidFill>
                  <a:schemeClr val="dk2"/>
                </a:solidFill>
                <a:latin typeface="Nunito"/>
                <a:ea typeface="Nunito"/>
                <a:cs typeface="Nunito"/>
                <a:sym typeface="Nunito"/>
              </a:rPr>
              <a:t>, the LLM almost always picks the highest probability word. Every time you ask the same question you get very similar answers.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At</a:t>
            </a:r>
            <a:r>
              <a:rPr b="1" lang="en" sz="1600">
                <a:solidFill>
                  <a:schemeClr val="dk2"/>
                </a:solidFill>
                <a:latin typeface="Nunito"/>
                <a:ea typeface="Nunito"/>
                <a:cs typeface="Nunito"/>
                <a:sym typeface="Nunito"/>
              </a:rPr>
              <a:t> hi</a:t>
            </a:r>
            <a:r>
              <a:rPr b="1" lang="en" sz="1600">
                <a:solidFill>
                  <a:schemeClr val="dk2"/>
                </a:solidFill>
                <a:latin typeface="Nunito"/>
                <a:ea typeface="Nunito"/>
                <a:cs typeface="Nunito"/>
                <a:sym typeface="Nunito"/>
              </a:rPr>
              <a:t>gh temperature</a:t>
            </a:r>
            <a:r>
              <a:rPr lang="en" sz="1600">
                <a:solidFill>
                  <a:schemeClr val="dk2"/>
                </a:solidFill>
                <a:latin typeface="Nunito"/>
                <a:ea typeface="Nunito"/>
                <a:cs typeface="Nunito"/>
                <a:sym typeface="Nunito"/>
              </a:rPr>
              <a:t>, it gives the lower probability words a much better chance of being chosen. The results get more surprising, more creative and sometimes more nonsensical.</a:t>
            </a:r>
            <a:endParaRPr sz="1600">
              <a:solidFill>
                <a:schemeClr val="dk2"/>
              </a:solidFill>
              <a:latin typeface="Nunito"/>
              <a:ea typeface="Nunito"/>
              <a:cs typeface="Nunito"/>
              <a:sym typeface="Nunito"/>
            </a:endParaRPr>
          </a:p>
        </p:txBody>
      </p:sp>
      <p:pic>
        <p:nvPicPr>
          <p:cNvPr id="382" name="Google Shape;382;p41" title="immo-wegmann-V2AMRkAUCnA-unsplash.jpg"/>
          <p:cNvPicPr preferRelativeResize="0"/>
          <p:nvPr/>
        </p:nvPicPr>
        <p:blipFill rotWithShape="1">
          <a:blip r:embed="rId3">
            <a:alphaModFix/>
          </a:blip>
          <a:srcRect b="0" l="20569" r="20763" t="0"/>
          <a:stretch/>
        </p:blipFill>
        <p:spPr>
          <a:xfrm>
            <a:off x="7055350" y="1268575"/>
            <a:ext cx="1813402" cy="2200476"/>
          </a:xfrm>
          <a:prstGeom prst="rect">
            <a:avLst/>
          </a:prstGeom>
          <a:noFill/>
          <a:ln cap="flat" cmpd="sng" w="9525">
            <a:solidFill>
              <a:schemeClr val="accent2"/>
            </a:solidFill>
            <a:prstDash val="solid"/>
            <a:round/>
            <a:headEnd len="sm" w="sm" type="none"/>
            <a:tailEnd len="sm" w="sm" type="none"/>
          </a:ln>
        </p:spPr>
      </p:pic>
      <p:sp>
        <p:nvSpPr>
          <p:cNvPr id="383" name="Google Shape;383;p41"/>
          <p:cNvSpPr txBox="1"/>
          <p:nvPr/>
        </p:nvSpPr>
        <p:spPr>
          <a:xfrm>
            <a:off x="7055350" y="3469050"/>
            <a:ext cx="1813500" cy="572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Immo Wegmann</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4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Temperature Example</a:t>
            </a:r>
            <a:endParaRPr/>
          </a:p>
          <a:p>
            <a:pPr indent="0" lvl="0" marL="0" rtl="0" algn="l">
              <a:spcBef>
                <a:spcPts val="0"/>
              </a:spcBef>
              <a:spcAft>
                <a:spcPts val="0"/>
              </a:spcAft>
              <a:buNone/>
            </a:pPr>
            <a:r>
              <a:t/>
            </a:r>
            <a:endParaRPr/>
          </a:p>
        </p:txBody>
      </p:sp>
      <p:sp>
        <p:nvSpPr>
          <p:cNvPr id="389" name="Google Shape;389;p4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90" name="Google Shape;390;p4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91" name="Google Shape;391;p42"/>
          <p:cNvSpPr txBox="1"/>
          <p:nvPr/>
        </p:nvSpPr>
        <p:spPr>
          <a:xfrm>
            <a:off x="311700" y="1102000"/>
            <a:ext cx="8260800" cy="384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sz="1600">
                <a:solidFill>
                  <a:schemeClr val="dk2"/>
                </a:solidFill>
                <a:latin typeface="Courier New"/>
                <a:ea typeface="Courier New"/>
                <a:cs typeface="Courier New"/>
                <a:sym typeface="Courier New"/>
              </a:rPr>
              <a:t>The dog chased the …</a:t>
            </a:r>
            <a:endParaRPr b="1" sz="1600">
              <a:solidFill>
                <a:schemeClr val="dk2"/>
              </a:solidFill>
              <a:latin typeface="Courier New"/>
              <a:ea typeface="Courier New"/>
              <a:cs typeface="Courier New"/>
              <a:sym typeface="Courier New"/>
            </a:endParaRPr>
          </a:p>
          <a:p>
            <a:pPr indent="0" lvl="0" marL="0" rtl="0" algn="l">
              <a:lnSpc>
                <a:spcPct val="115000"/>
              </a:lnSpc>
              <a:spcBef>
                <a:spcPts val="1200"/>
              </a:spcBef>
              <a:spcAft>
                <a:spcPts val="0"/>
              </a:spcAft>
              <a:buNone/>
            </a:pPr>
            <a:r>
              <a:t/>
            </a:r>
            <a:endParaRPr b="1" sz="1600">
              <a:solidFill>
                <a:schemeClr val="dk2"/>
              </a:solidFill>
              <a:latin typeface="Courier New"/>
              <a:ea typeface="Courier New"/>
              <a:cs typeface="Courier New"/>
              <a:sym typeface="Courier New"/>
            </a:endParaRPr>
          </a:p>
          <a:p>
            <a:pPr indent="0" lvl="0" marL="0" rtl="0" algn="l">
              <a:lnSpc>
                <a:spcPct val="115000"/>
              </a:lnSpc>
              <a:spcBef>
                <a:spcPts val="1200"/>
              </a:spcBef>
              <a:spcAft>
                <a:spcPts val="0"/>
              </a:spcAft>
              <a:buNone/>
            </a:pPr>
            <a:r>
              <a:t/>
            </a:r>
            <a:endParaRPr b="1" sz="1600">
              <a:solidFill>
                <a:schemeClr val="dk2"/>
              </a:solidFill>
              <a:latin typeface="Courier New"/>
              <a:ea typeface="Courier New"/>
              <a:cs typeface="Courier New"/>
              <a:sym typeface="Courier New"/>
            </a:endParaRPr>
          </a:p>
          <a:p>
            <a:pPr indent="0" lvl="0" marL="0" rtl="0" algn="l">
              <a:lnSpc>
                <a:spcPct val="115000"/>
              </a:lnSpc>
              <a:spcBef>
                <a:spcPts val="1200"/>
              </a:spcBef>
              <a:spcAft>
                <a:spcPts val="0"/>
              </a:spcAft>
              <a:buNone/>
            </a:pPr>
            <a:r>
              <a:t/>
            </a:r>
            <a:endParaRPr b="1" sz="1600">
              <a:solidFill>
                <a:schemeClr val="dk2"/>
              </a:solidFill>
              <a:latin typeface="Courier New"/>
              <a:ea typeface="Courier New"/>
              <a:cs typeface="Courier New"/>
              <a:sym typeface="Courier New"/>
            </a:endParaRPr>
          </a:p>
          <a:p>
            <a:pPr indent="0" lvl="0" marL="0" rtl="0" algn="l">
              <a:lnSpc>
                <a:spcPct val="115000"/>
              </a:lnSpc>
              <a:spcBef>
                <a:spcPts val="1200"/>
              </a:spcBef>
              <a:spcAft>
                <a:spcPts val="0"/>
              </a:spcAft>
              <a:buNone/>
            </a:pPr>
            <a:r>
              <a:t/>
            </a:r>
            <a:endParaRPr b="1" sz="1600">
              <a:solidFill>
                <a:schemeClr val="dk2"/>
              </a:solidFill>
              <a:latin typeface="Courier New"/>
              <a:ea typeface="Courier New"/>
              <a:cs typeface="Courier New"/>
              <a:sym typeface="Courier New"/>
            </a:endParaRPr>
          </a:p>
          <a:p>
            <a:pPr indent="0" lvl="0" marL="0" rtl="0" algn="l">
              <a:lnSpc>
                <a:spcPct val="115000"/>
              </a:lnSpc>
              <a:spcBef>
                <a:spcPts val="1200"/>
              </a:spcBef>
              <a:spcAft>
                <a:spcPts val="0"/>
              </a:spcAft>
              <a:buNone/>
            </a:pPr>
            <a:r>
              <a:rPr lang="en" sz="1600">
                <a:solidFill>
                  <a:schemeClr val="dk2"/>
                </a:solidFill>
                <a:latin typeface="Nunito"/>
                <a:ea typeface="Nunito"/>
                <a:cs typeface="Nunito"/>
                <a:sym typeface="Nunito"/>
              </a:rPr>
              <a:t>“Low” temperature might always pick the highest probability token: </a:t>
            </a:r>
            <a:endParaRPr sz="1600">
              <a:solidFill>
                <a:schemeClr val="dk2"/>
              </a:solidFill>
              <a:latin typeface="Nunito"/>
              <a:ea typeface="Nunito"/>
              <a:cs typeface="Nunito"/>
              <a:sym typeface="Nunito"/>
            </a:endParaRPr>
          </a:p>
          <a:p>
            <a:pPr indent="0" lvl="0" marL="0" rtl="0" algn="l">
              <a:lnSpc>
                <a:spcPct val="115000"/>
              </a:lnSpc>
              <a:spcBef>
                <a:spcPts val="1200"/>
              </a:spcBef>
              <a:spcAft>
                <a:spcPts val="0"/>
              </a:spcAft>
              <a:buNone/>
            </a:pPr>
            <a:r>
              <a:rPr lang="en" sz="1600">
                <a:solidFill>
                  <a:schemeClr val="dk2"/>
                </a:solidFill>
                <a:latin typeface="Roboto"/>
                <a:ea typeface="Roboto"/>
                <a:cs typeface="Roboto"/>
                <a:sym typeface="Roboto"/>
              </a:rPr>
              <a:t>       </a:t>
            </a:r>
            <a:r>
              <a:rPr b="1" lang="en" sz="1600">
                <a:solidFill>
                  <a:schemeClr val="dk2"/>
                </a:solidFill>
                <a:latin typeface="Courier New"/>
                <a:ea typeface="Courier New"/>
                <a:cs typeface="Courier New"/>
                <a:sym typeface="Courier New"/>
              </a:rPr>
              <a:t>The dog chased the cat.</a:t>
            </a:r>
            <a:endParaRPr sz="1600">
              <a:solidFill>
                <a:schemeClr val="dk2"/>
              </a:solidFill>
              <a:latin typeface="Roboto"/>
              <a:ea typeface="Roboto"/>
              <a:cs typeface="Roboto"/>
              <a:sym typeface="Roboto"/>
            </a:endParaRPr>
          </a:p>
          <a:p>
            <a:pPr indent="0" lvl="0" marL="0" rtl="0" algn="l">
              <a:lnSpc>
                <a:spcPct val="115000"/>
              </a:lnSpc>
              <a:spcBef>
                <a:spcPts val="1200"/>
              </a:spcBef>
              <a:spcAft>
                <a:spcPts val="0"/>
              </a:spcAft>
              <a:buNone/>
            </a:pPr>
            <a:r>
              <a:rPr lang="en" sz="1600">
                <a:solidFill>
                  <a:schemeClr val="dk2"/>
                </a:solidFill>
                <a:latin typeface="Nunito"/>
                <a:ea typeface="Nunito"/>
                <a:cs typeface="Nunito"/>
                <a:sym typeface="Nunito"/>
              </a:rPr>
              <a:t>“Higher” temperatures will increase the range of tokens and might give:    </a:t>
            </a:r>
            <a:endParaRPr sz="1600">
              <a:solidFill>
                <a:schemeClr val="dk2"/>
              </a:solidFill>
              <a:latin typeface="Nunito"/>
              <a:ea typeface="Nunito"/>
              <a:cs typeface="Nunito"/>
              <a:sym typeface="Nunito"/>
            </a:endParaRPr>
          </a:p>
          <a:p>
            <a:pPr indent="0" lvl="0" marL="0" rtl="0" algn="l">
              <a:lnSpc>
                <a:spcPct val="115000"/>
              </a:lnSpc>
              <a:spcBef>
                <a:spcPts val="1200"/>
              </a:spcBef>
              <a:spcAft>
                <a:spcPts val="1200"/>
              </a:spcAft>
              <a:buClr>
                <a:schemeClr val="dk1"/>
              </a:buClr>
              <a:buSzPts val="1100"/>
              <a:buFont typeface="Arial"/>
              <a:buNone/>
            </a:pPr>
            <a:r>
              <a:rPr lang="en" sz="1600">
                <a:solidFill>
                  <a:schemeClr val="dk2"/>
                </a:solidFill>
                <a:latin typeface="Roboto"/>
                <a:ea typeface="Roboto"/>
                <a:cs typeface="Roboto"/>
                <a:sym typeface="Roboto"/>
              </a:rPr>
              <a:t>        </a:t>
            </a:r>
            <a:r>
              <a:rPr b="1" lang="en" sz="1600">
                <a:solidFill>
                  <a:schemeClr val="dk2"/>
                </a:solidFill>
                <a:latin typeface="Courier New"/>
                <a:ea typeface="Courier New"/>
                <a:cs typeface="Courier New"/>
                <a:sym typeface="Courier New"/>
              </a:rPr>
              <a:t>The dog chased the rabbit.</a:t>
            </a:r>
            <a:endParaRPr sz="1600">
              <a:solidFill>
                <a:schemeClr val="dk2"/>
              </a:solidFill>
              <a:latin typeface="Roboto"/>
              <a:ea typeface="Roboto"/>
              <a:cs typeface="Roboto"/>
              <a:sym typeface="Roboto"/>
            </a:endParaRPr>
          </a:p>
        </p:txBody>
      </p:sp>
      <p:graphicFrame>
        <p:nvGraphicFramePr>
          <p:cNvPr id="392" name="Google Shape;392;p42"/>
          <p:cNvGraphicFramePr/>
          <p:nvPr/>
        </p:nvGraphicFramePr>
        <p:xfrm>
          <a:off x="3405450" y="1017725"/>
          <a:ext cx="3000000" cy="3000000"/>
        </p:xfrm>
        <a:graphic>
          <a:graphicData uri="http://schemas.openxmlformats.org/drawingml/2006/table">
            <a:tbl>
              <a:tblPr>
                <a:noFill/>
                <a:tableStyleId>{2E178982-F0EB-447D-AA81-0C18A99F28E0}</a:tableStyleId>
              </a:tblPr>
              <a:tblGrid>
                <a:gridCol w="2129025"/>
                <a:gridCol w="1210425"/>
              </a:tblGrid>
              <a:tr h="388725">
                <a:tc>
                  <a:txBody>
                    <a:bodyPr/>
                    <a:lstStyle/>
                    <a:p>
                      <a:pPr indent="0" lvl="0" marL="0" rtl="0" algn="l">
                        <a:spcBef>
                          <a:spcPts val="0"/>
                        </a:spcBef>
                        <a:spcAft>
                          <a:spcPts val="0"/>
                        </a:spcAft>
                        <a:buNone/>
                      </a:pPr>
                      <a:r>
                        <a:rPr lang="en" sz="1200">
                          <a:latin typeface="Inter"/>
                          <a:ea typeface="Inter"/>
                          <a:cs typeface="Inter"/>
                          <a:sym typeface="Inter"/>
                        </a:rPr>
                        <a:t>Possible next token</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Inter"/>
                          <a:ea typeface="Inter"/>
                          <a:cs typeface="Inter"/>
                          <a:sym typeface="Inter"/>
                        </a:rPr>
                        <a:t>Probability</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8725">
                <a:tc>
                  <a:txBody>
                    <a:bodyPr/>
                    <a:lstStyle/>
                    <a:p>
                      <a:pPr indent="0" lvl="0" marL="0" rtl="0" algn="l">
                        <a:spcBef>
                          <a:spcPts val="0"/>
                        </a:spcBef>
                        <a:spcAft>
                          <a:spcPts val="0"/>
                        </a:spcAft>
                        <a:buNone/>
                      </a:pPr>
                      <a:r>
                        <a:rPr lang="en" sz="1200">
                          <a:latin typeface="Inter"/>
                          <a:ea typeface="Inter"/>
                          <a:cs typeface="Inter"/>
                          <a:sym typeface="Inter"/>
                        </a:rPr>
                        <a:t>“cat”</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Inter"/>
                          <a:ea typeface="Inter"/>
                          <a:cs typeface="Inter"/>
                          <a:sym typeface="Inter"/>
                        </a:rPr>
                        <a:t>60%</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8725">
                <a:tc>
                  <a:txBody>
                    <a:bodyPr/>
                    <a:lstStyle/>
                    <a:p>
                      <a:pPr indent="0" lvl="0" marL="0" rtl="0" algn="l">
                        <a:spcBef>
                          <a:spcPts val="0"/>
                        </a:spcBef>
                        <a:spcAft>
                          <a:spcPts val="0"/>
                        </a:spcAft>
                        <a:buNone/>
                      </a:pPr>
                      <a:r>
                        <a:rPr lang="en" sz="1200">
                          <a:latin typeface="Inter"/>
                          <a:ea typeface="Inter"/>
                          <a:cs typeface="Inter"/>
                          <a:sym typeface="Inter"/>
                        </a:rPr>
                        <a:t>“ball”</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Inter"/>
                          <a:ea typeface="Inter"/>
                          <a:cs typeface="Inter"/>
                          <a:sym typeface="Inter"/>
                        </a:rPr>
                        <a:t>25%</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8725">
                <a:tc>
                  <a:txBody>
                    <a:bodyPr/>
                    <a:lstStyle/>
                    <a:p>
                      <a:pPr indent="0" lvl="0" marL="0" rtl="0" algn="l">
                        <a:spcBef>
                          <a:spcPts val="0"/>
                        </a:spcBef>
                        <a:spcAft>
                          <a:spcPts val="0"/>
                        </a:spcAft>
                        <a:buNone/>
                      </a:pPr>
                      <a:r>
                        <a:rPr lang="en" sz="1200">
                          <a:latin typeface="Inter"/>
                          <a:ea typeface="Inter"/>
                          <a:cs typeface="Inter"/>
                          <a:sym typeface="Inter"/>
                        </a:rPr>
                        <a:t>“rabbit”</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Inter"/>
                          <a:ea typeface="Inter"/>
                          <a:cs typeface="Inter"/>
                          <a:sym typeface="Inter"/>
                        </a:rPr>
                        <a:t>10%</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8725">
                <a:tc>
                  <a:txBody>
                    <a:bodyPr/>
                    <a:lstStyle/>
                    <a:p>
                      <a:pPr indent="0" lvl="0" marL="0" rtl="0" algn="l">
                        <a:spcBef>
                          <a:spcPts val="0"/>
                        </a:spcBef>
                        <a:spcAft>
                          <a:spcPts val="0"/>
                        </a:spcAft>
                        <a:buNone/>
                      </a:pPr>
                      <a:r>
                        <a:rPr lang="en" sz="1200">
                          <a:latin typeface="Inter"/>
                          <a:ea typeface="Inter"/>
                          <a:cs typeface="Inter"/>
                          <a:sym typeface="Inter"/>
                        </a:rPr>
                        <a:t>“.”</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Inter"/>
                          <a:ea typeface="Inter"/>
                          <a:cs typeface="Inter"/>
                          <a:sym typeface="Inter"/>
                        </a:rPr>
                        <a:t>5%</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8725">
                <a:tc>
                  <a:txBody>
                    <a:bodyPr/>
                    <a:lstStyle/>
                    <a:p>
                      <a:pPr indent="0" lvl="0" marL="0" rtl="0" algn="l">
                        <a:spcBef>
                          <a:spcPts val="0"/>
                        </a:spcBef>
                        <a:spcAft>
                          <a:spcPts val="0"/>
                        </a:spcAft>
                        <a:buNone/>
                      </a:pPr>
                      <a:r>
                        <a:rPr lang="en" sz="1200">
                          <a:solidFill>
                            <a:schemeClr val="dk1"/>
                          </a:solidFill>
                          <a:latin typeface="Inter"/>
                          <a:ea typeface="Inter"/>
                          <a:cs typeface="Inter"/>
                          <a:sym typeface="Inter"/>
                        </a:rPr>
                        <a:t>….</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chemeClr val="dk1"/>
                          </a:solidFill>
                          <a:latin typeface="Inter"/>
                          <a:ea typeface="Inter"/>
                          <a:cs typeface="Inter"/>
                          <a:sym typeface="Inter"/>
                        </a:rPr>
                        <a:t>….</a:t>
                      </a:r>
                      <a:endParaRPr sz="1200">
                        <a:latin typeface="Inter"/>
                        <a:ea typeface="Inter"/>
                        <a:cs typeface="Inter"/>
                        <a:sym typeface="Inter"/>
                      </a:endParaRPr>
                    </a:p>
                  </a:txBody>
                  <a:tcPr marT="91425" marB="91425" marR="91425" marL="91425">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 name="Shape 77"/>
        <p:cNvGrpSpPr/>
        <p:nvPr/>
      </p:nvGrpSpPr>
      <p:grpSpPr>
        <a:xfrm>
          <a:off x="0" y="0"/>
          <a:ext cx="0" cy="0"/>
          <a:chOff x="0" y="0"/>
          <a:chExt cx="0" cy="0"/>
        </a:xfrm>
      </p:grpSpPr>
      <p:sp>
        <p:nvSpPr>
          <p:cNvPr id="78" name="Google Shape;78;p16"/>
          <p:cNvSpPr/>
          <p:nvPr/>
        </p:nvSpPr>
        <p:spPr>
          <a:xfrm>
            <a:off x="5050000" y="1420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Cognitive Overload</a:t>
            </a:r>
            <a:endParaRPr b="1" sz="1300">
              <a:solidFill>
                <a:srgbClr val="1B3A6B"/>
              </a:solidFill>
              <a:latin typeface="Inter"/>
              <a:ea typeface="Inter"/>
              <a:cs typeface="Inter"/>
              <a:sym typeface="Inter"/>
            </a:endParaRPr>
          </a:p>
        </p:txBody>
      </p:sp>
      <p:sp>
        <p:nvSpPr>
          <p:cNvPr id="79" name="Google Shape;79;p16"/>
          <p:cNvSpPr/>
          <p:nvPr/>
        </p:nvSpPr>
        <p:spPr>
          <a:xfrm>
            <a:off x="5050000" y="2365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Cognitive Effort</a:t>
            </a:r>
            <a:endParaRPr b="1" sz="1300">
              <a:solidFill>
                <a:srgbClr val="1B3A6B"/>
              </a:solidFill>
              <a:latin typeface="Inter"/>
              <a:ea typeface="Inter"/>
              <a:cs typeface="Inter"/>
              <a:sym typeface="Inter"/>
            </a:endParaRPr>
          </a:p>
        </p:txBody>
      </p:sp>
      <p:sp>
        <p:nvSpPr>
          <p:cNvPr id="80" name="Google Shape;80;p16"/>
          <p:cNvSpPr/>
          <p:nvPr/>
        </p:nvSpPr>
        <p:spPr>
          <a:xfrm>
            <a:off x="5050000" y="3310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Cognitive Offloading</a:t>
            </a:r>
            <a:endParaRPr b="1" sz="1300">
              <a:solidFill>
                <a:srgbClr val="1B3A6B"/>
              </a:solidFill>
              <a:latin typeface="Inter"/>
              <a:ea typeface="Inter"/>
              <a:cs typeface="Inter"/>
              <a:sym typeface="Inter"/>
            </a:endParaRPr>
          </a:p>
        </p:txBody>
      </p:sp>
      <p:sp>
        <p:nvSpPr>
          <p:cNvPr id="81" name="Google Shape;81;p16"/>
          <p:cNvSpPr/>
          <p:nvPr/>
        </p:nvSpPr>
        <p:spPr>
          <a:xfrm>
            <a:off x="5050000" y="4255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Cognitive Debt</a:t>
            </a:r>
            <a:endParaRPr b="1" sz="1300">
              <a:solidFill>
                <a:srgbClr val="1B3A6B"/>
              </a:solidFill>
              <a:latin typeface="Inter"/>
              <a:ea typeface="Inter"/>
              <a:cs typeface="Inter"/>
              <a:sym typeface="Inter"/>
            </a:endParaRPr>
          </a:p>
        </p:txBody>
      </p:sp>
      <p:sp>
        <p:nvSpPr>
          <p:cNvPr id="82" name="Google Shape;82;p16"/>
          <p:cNvSpPr/>
          <p:nvPr/>
        </p:nvSpPr>
        <p:spPr>
          <a:xfrm>
            <a:off x="365760" y="137160"/>
            <a:ext cx="8412600" cy="50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 sz="2800">
                <a:solidFill>
                  <a:schemeClr val="dk2"/>
                </a:solidFill>
                <a:latin typeface="Space Grotesk"/>
                <a:ea typeface="Space Grotesk"/>
                <a:cs typeface="Space Grotesk"/>
                <a:sym typeface="Space Grotesk"/>
              </a:rPr>
              <a:t>Recap of Lesson 4</a:t>
            </a:r>
            <a:endParaRPr b="1" sz="2800">
              <a:solidFill>
                <a:srgbClr val="1B3A6B"/>
              </a:solidFill>
              <a:latin typeface="Francois One"/>
              <a:ea typeface="Francois One"/>
              <a:cs typeface="Francois One"/>
              <a:sym typeface="Francois One"/>
            </a:endParaRPr>
          </a:p>
        </p:txBody>
      </p:sp>
      <p:sp>
        <p:nvSpPr>
          <p:cNvPr id="83" name="Google Shape;83;p16"/>
          <p:cNvSpPr txBox="1"/>
          <p:nvPr/>
        </p:nvSpPr>
        <p:spPr>
          <a:xfrm>
            <a:off x="447255" y="615388"/>
            <a:ext cx="7950000" cy="27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300">
                <a:solidFill>
                  <a:srgbClr val="666666"/>
                </a:solidFill>
                <a:latin typeface="Nunito"/>
                <a:ea typeface="Nunito"/>
                <a:cs typeface="Nunito"/>
                <a:sym typeface="Nunito"/>
              </a:rPr>
              <a:t>Drag each description box into the matching term box.</a:t>
            </a:r>
            <a:endParaRPr i="1" sz="1300">
              <a:solidFill>
                <a:srgbClr val="666666"/>
              </a:solidFill>
              <a:latin typeface="Nunito"/>
              <a:ea typeface="Nunito"/>
              <a:cs typeface="Nunito"/>
              <a:sym typeface="Nunito"/>
            </a:endParaRPr>
          </a:p>
        </p:txBody>
      </p:sp>
      <p:sp>
        <p:nvSpPr>
          <p:cNvPr id="84" name="Google Shape;84;p16"/>
          <p:cNvSpPr/>
          <p:nvPr/>
        </p:nvSpPr>
        <p:spPr>
          <a:xfrm>
            <a:off x="520000" y="960120"/>
            <a:ext cx="3750000" cy="320100"/>
          </a:xfrm>
          <a:prstGeom prst="rect">
            <a:avLst/>
          </a:prstGeom>
          <a:solidFill>
            <a:srgbClr val="1B3A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Inter"/>
                <a:ea typeface="Inter"/>
                <a:cs typeface="Inter"/>
                <a:sym typeface="Inter"/>
              </a:rPr>
              <a:t>DESCRIPTIONS</a:t>
            </a:r>
            <a:endParaRPr b="1" sz="1200">
              <a:solidFill>
                <a:srgbClr val="FFFFFF"/>
              </a:solidFill>
              <a:latin typeface="Inter"/>
              <a:ea typeface="Inter"/>
              <a:cs typeface="Inter"/>
              <a:sym typeface="Inter"/>
            </a:endParaRPr>
          </a:p>
        </p:txBody>
      </p:sp>
      <p:sp>
        <p:nvSpPr>
          <p:cNvPr id="85" name="Google Shape;85;p16"/>
          <p:cNvSpPr/>
          <p:nvPr/>
        </p:nvSpPr>
        <p:spPr>
          <a:xfrm>
            <a:off x="5050000" y="960120"/>
            <a:ext cx="3750000" cy="320100"/>
          </a:xfrm>
          <a:prstGeom prst="rect">
            <a:avLst/>
          </a:prstGeom>
          <a:solidFill>
            <a:srgbClr val="009B8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Inter"/>
                <a:ea typeface="Inter"/>
                <a:cs typeface="Inter"/>
                <a:sym typeface="Inter"/>
              </a:rPr>
              <a:t>TERMS</a:t>
            </a:r>
            <a:endParaRPr b="1" sz="1200">
              <a:solidFill>
                <a:srgbClr val="FFFFFF"/>
              </a:solidFill>
              <a:latin typeface="Inter"/>
              <a:ea typeface="Inter"/>
              <a:cs typeface="Inter"/>
              <a:sym typeface="Inter"/>
            </a:endParaRPr>
          </a:p>
        </p:txBody>
      </p:sp>
      <p:sp>
        <p:nvSpPr>
          <p:cNvPr id="86" name="Google Shape;86;p16"/>
          <p:cNvSpPr/>
          <p:nvPr/>
        </p:nvSpPr>
        <p:spPr>
          <a:xfrm>
            <a:off x="622275" y="2507500"/>
            <a:ext cx="366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B3A6B"/>
                </a:solidFill>
                <a:latin typeface="Inter"/>
                <a:ea typeface="Inter"/>
                <a:cs typeface="Inter"/>
                <a:sym typeface="Inter"/>
              </a:rPr>
              <a:t>Too much information to handle</a:t>
            </a:r>
            <a:endParaRPr b="1" sz="1200">
              <a:solidFill>
                <a:srgbClr val="1B3A6B"/>
              </a:solidFill>
              <a:latin typeface="Inter"/>
              <a:ea typeface="Inter"/>
              <a:cs typeface="Inter"/>
              <a:sym typeface="Inter"/>
            </a:endParaRPr>
          </a:p>
        </p:txBody>
      </p:sp>
      <p:sp>
        <p:nvSpPr>
          <p:cNvPr id="87" name="Google Shape;87;p16"/>
          <p:cNvSpPr/>
          <p:nvPr/>
        </p:nvSpPr>
        <p:spPr>
          <a:xfrm>
            <a:off x="682275" y="1562500"/>
            <a:ext cx="354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B3A6B"/>
                </a:solidFill>
                <a:latin typeface="Inter"/>
                <a:ea typeface="Inter"/>
                <a:cs typeface="Inter"/>
                <a:sym typeface="Inter"/>
              </a:rPr>
              <a:t>The mental work needed to think</a:t>
            </a:r>
            <a:endParaRPr b="1" sz="1200">
              <a:solidFill>
                <a:srgbClr val="1B3A6B"/>
              </a:solidFill>
              <a:latin typeface="Inter"/>
              <a:ea typeface="Inter"/>
              <a:cs typeface="Inter"/>
              <a:sym typeface="Inter"/>
            </a:endParaRPr>
          </a:p>
        </p:txBody>
      </p:sp>
      <p:sp>
        <p:nvSpPr>
          <p:cNvPr id="88" name="Google Shape;88;p16"/>
          <p:cNvSpPr/>
          <p:nvPr/>
        </p:nvSpPr>
        <p:spPr>
          <a:xfrm>
            <a:off x="592275" y="3452500"/>
            <a:ext cx="372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B3A6B"/>
                </a:solidFill>
                <a:latin typeface="Inter"/>
                <a:ea typeface="Inter"/>
                <a:cs typeface="Inter"/>
                <a:sym typeface="Inter"/>
              </a:rPr>
              <a:t>Letting a tool handle thinking tasks</a:t>
            </a:r>
            <a:endParaRPr b="1" sz="1200">
              <a:solidFill>
                <a:srgbClr val="1B3A6B"/>
              </a:solidFill>
              <a:latin typeface="Inter"/>
              <a:ea typeface="Inter"/>
              <a:cs typeface="Inter"/>
              <a:sym typeface="Inter"/>
            </a:endParaRPr>
          </a:p>
        </p:txBody>
      </p:sp>
      <p:sp>
        <p:nvSpPr>
          <p:cNvPr id="89" name="Google Shape;89;p16"/>
          <p:cNvSpPr/>
          <p:nvPr/>
        </p:nvSpPr>
        <p:spPr>
          <a:xfrm>
            <a:off x="652275" y="4397500"/>
            <a:ext cx="360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1B3A6B"/>
                </a:solidFill>
                <a:latin typeface="Inter"/>
                <a:ea typeface="Inter"/>
                <a:cs typeface="Inter"/>
                <a:sym typeface="Inter"/>
              </a:rPr>
              <a:t>Relying on AI too much over time</a:t>
            </a:r>
            <a:endParaRPr b="1" sz="1200">
              <a:solidFill>
                <a:srgbClr val="1B3A6B"/>
              </a:solidFill>
              <a:latin typeface="Inter"/>
              <a:ea typeface="Inter"/>
              <a:cs typeface="Inter"/>
              <a:sym typeface="Inte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4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Changing Temperature</a:t>
            </a:r>
            <a:endParaRPr/>
          </a:p>
          <a:p>
            <a:pPr indent="0" lvl="0" marL="0" rtl="0" algn="l">
              <a:spcBef>
                <a:spcPts val="0"/>
              </a:spcBef>
              <a:spcAft>
                <a:spcPts val="0"/>
              </a:spcAft>
              <a:buNone/>
            </a:pPr>
            <a:r>
              <a:t/>
            </a:r>
            <a:endParaRPr/>
          </a:p>
        </p:txBody>
      </p:sp>
      <p:sp>
        <p:nvSpPr>
          <p:cNvPr id="398" name="Google Shape;398;p4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99" name="Google Shape;399;p4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00" name="Google Shape;400;p43"/>
          <p:cNvSpPr txBox="1"/>
          <p:nvPr/>
        </p:nvSpPr>
        <p:spPr>
          <a:xfrm>
            <a:off x="311700" y="1102000"/>
            <a:ext cx="62826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dk2"/>
                </a:solidFill>
                <a:latin typeface="Nunito"/>
                <a:ea typeface="Nunito"/>
                <a:cs typeface="Nunito"/>
                <a:sym typeface="Nunito"/>
              </a:rPr>
              <a:t>High temperature (creative, unpredictable)</a:t>
            </a:r>
            <a:endParaRPr b="1" sz="1600">
              <a:solidFill>
                <a:schemeClr val="dk2"/>
              </a:solidFill>
              <a:latin typeface="Nunito"/>
              <a:ea typeface="Nunito"/>
              <a:cs typeface="Nunito"/>
              <a:sym typeface="Nunito"/>
            </a:endParaRPr>
          </a:p>
          <a:p>
            <a:pPr indent="0" lvl="0" marL="0" rtl="0" algn="l">
              <a:spcBef>
                <a:spcPts val="0"/>
              </a:spcBef>
              <a:spcAft>
                <a:spcPts val="0"/>
              </a:spcAft>
              <a:buNone/>
            </a:pPr>
            <a:r>
              <a:rPr i="1" lang="en" sz="1600">
                <a:solidFill>
                  <a:schemeClr val="dk2"/>
                </a:solidFill>
                <a:latin typeface="Nunito"/>
                <a:ea typeface="Nunito"/>
                <a:cs typeface="Nunito"/>
                <a:sym typeface="Nunito"/>
              </a:rPr>
              <a:t>Use when you want variety, originality, or playful output:</a:t>
            </a:r>
            <a:endParaRPr i="1"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Writing a short story or poem</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Brainstorming ideas for a product name</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Generating jokes or creative slogans</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Coming up with unusual solutions to a problem</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b="1" lang="en" sz="1600">
                <a:solidFill>
                  <a:schemeClr val="dk2"/>
                </a:solidFill>
                <a:latin typeface="Nunito"/>
                <a:ea typeface="Nunito"/>
                <a:cs typeface="Nunito"/>
                <a:sym typeface="Nunito"/>
              </a:rPr>
              <a:t>Low temperature (precise, reliable)</a:t>
            </a:r>
            <a:endParaRPr b="1" sz="1600">
              <a:solidFill>
                <a:schemeClr val="dk2"/>
              </a:solidFill>
              <a:latin typeface="Nunito"/>
              <a:ea typeface="Nunito"/>
              <a:cs typeface="Nunito"/>
              <a:sym typeface="Nunito"/>
            </a:endParaRPr>
          </a:p>
          <a:p>
            <a:pPr indent="0" lvl="0" marL="0" rtl="0" algn="l">
              <a:spcBef>
                <a:spcPts val="0"/>
              </a:spcBef>
              <a:spcAft>
                <a:spcPts val="0"/>
              </a:spcAft>
              <a:buNone/>
            </a:pPr>
            <a:r>
              <a:rPr i="1" lang="en" sz="1600">
                <a:solidFill>
                  <a:schemeClr val="dk2"/>
                </a:solidFill>
                <a:latin typeface="Nunito"/>
                <a:ea typeface="Nunito"/>
                <a:cs typeface="Nunito"/>
                <a:sym typeface="Nunito"/>
              </a:rPr>
              <a:t>Use when you need accuracy, consistency, or a single correct answer:</a:t>
            </a:r>
            <a:endParaRPr i="1"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Answering a factual question</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Summarising a document</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Writing code</a:t>
            </a:r>
            <a:endParaRPr sz="1600">
              <a:solidFill>
                <a:schemeClr val="dk2"/>
              </a:solidFill>
              <a:latin typeface="Nunito"/>
              <a:ea typeface="Nunito"/>
              <a:cs typeface="Nunito"/>
              <a:sym typeface="Nunito"/>
            </a:endParaRPr>
          </a:p>
          <a:p>
            <a:pPr indent="-330200" lvl="0" marL="457200" rtl="0" algn="l">
              <a:spcBef>
                <a:spcPts val="0"/>
              </a:spcBef>
              <a:spcAft>
                <a:spcPts val="0"/>
              </a:spcAft>
              <a:buClr>
                <a:schemeClr val="dk2"/>
              </a:buClr>
              <a:buSzPts val="1600"/>
              <a:buFont typeface="Nunito"/>
              <a:buChar char="●"/>
            </a:pPr>
            <a:r>
              <a:rPr lang="en" sz="1600">
                <a:solidFill>
                  <a:schemeClr val="dk2"/>
                </a:solidFill>
                <a:latin typeface="Nunito"/>
                <a:ea typeface="Nunito"/>
                <a:cs typeface="Nunito"/>
                <a:sym typeface="Nunito"/>
              </a:rPr>
              <a:t>Giving step-by-step instructions</a:t>
            </a:r>
            <a:endParaRPr sz="1600">
              <a:solidFill>
                <a:schemeClr val="dk2"/>
              </a:solidFill>
              <a:latin typeface="Nunito"/>
              <a:ea typeface="Nunito"/>
              <a:cs typeface="Nunito"/>
              <a:sym typeface="Nunito"/>
            </a:endParaRPr>
          </a:p>
        </p:txBody>
      </p:sp>
      <p:sp>
        <p:nvSpPr>
          <p:cNvPr id="401" name="Google Shape;401;p43"/>
          <p:cNvSpPr txBox="1"/>
          <p:nvPr/>
        </p:nvSpPr>
        <p:spPr>
          <a:xfrm>
            <a:off x="6710350" y="3755075"/>
            <a:ext cx="2121900" cy="572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3">
                  <a:extLst>
                    <a:ext uri="{A12FA001-AC4F-418D-AE19-62706E023703}">
                      <ahyp:hlinkClr val="tx"/>
                    </a:ext>
                  </a:extLst>
                </a:hlinkClick>
              </a:rPr>
              <a:t> </a:t>
            </a:r>
            <a:r>
              <a:rPr lang="en" sz="1100" u="sng">
                <a:solidFill>
                  <a:schemeClr val="accent6"/>
                </a:solidFill>
                <a:hlinkClick r:id="rId4">
                  <a:extLst>
                    <a:ext uri="{A12FA001-AC4F-418D-AE19-62706E023703}">
                      <ahyp:hlinkClr val="tx"/>
                    </a:ext>
                  </a:extLst>
                </a:hlinkClick>
              </a:rPr>
              <a:t>Barnabas Davoti</a:t>
            </a:r>
            <a:r>
              <a:rPr lang="en" sz="1100">
                <a:solidFill>
                  <a:schemeClr val="accent6"/>
                </a:solidFill>
              </a:rPr>
              <a:t> on</a:t>
            </a:r>
            <a:r>
              <a:rPr lang="en" sz="1100">
                <a:solidFill>
                  <a:schemeClr val="accent6"/>
                </a:solidFill>
                <a:uFill>
                  <a:noFill/>
                </a:uFill>
                <a:hlinkClick r:id="rId5">
                  <a:extLst>
                    <a:ext uri="{A12FA001-AC4F-418D-AE19-62706E023703}">
                      <ahyp:hlinkClr val="tx"/>
                    </a:ext>
                  </a:extLst>
                </a:hlinkClick>
              </a:rPr>
              <a:t> </a:t>
            </a:r>
            <a:r>
              <a:rPr lang="en" sz="1100" u="sng">
                <a:solidFill>
                  <a:schemeClr val="accent6"/>
                </a:solidFill>
                <a:hlinkClick r:id="rId6">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pic>
        <p:nvPicPr>
          <p:cNvPr id="402" name="Google Shape;402;p43" title="barnabas-davoti-3k7qEMZjhqo-unsplash.jpg"/>
          <p:cNvPicPr preferRelativeResize="0"/>
          <p:nvPr/>
        </p:nvPicPr>
        <p:blipFill>
          <a:blip r:embed="rId7">
            <a:alphaModFix/>
          </a:blip>
          <a:stretch>
            <a:fillRect/>
          </a:stretch>
        </p:blipFill>
        <p:spPr>
          <a:xfrm>
            <a:off x="6710350" y="1102000"/>
            <a:ext cx="2121951" cy="2653076"/>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4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5.04: Changing Temperature</a:t>
            </a:r>
            <a:endParaRPr/>
          </a:p>
          <a:p>
            <a:pPr indent="0" lvl="0" marL="0" rtl="0" algn="l">
              <a:spcBef>
                <a:spcPts val="0"/>
              </a:spcBef>
              <a:spcAft>
                <a:spcPts val="0"/>
              </a:spcAft>
              <a:buNone/>
            </a:pPr>
            <a:r>
              <a:t/>
            </a:r>
            <a:endParaRPr/>
          </a:p>
        </p:txBody>
      </p:sp>
      <p:sp>
        <p:nvSpPr>
          <p:cNvPr id="408" name="Google Shape;408;p4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09" name="Google Shape;409;p4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10" name="Google Shape;410;p44"/>
          <p:cNvSpPr txBox="1"/>
          <p:nvPr/>
        </p:nvSpPr>
        <p:spPr>
          <a:xfrm>
            <a:off x="311700" y="1102000"/>
            <a:ext cx="7922100" cy="35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Complete </a:t>
            </a:r>
            <a:r>
              <a:rPr lang="en" sz="1800" u="sng">
                <a:solidFill>
                  <a:schemeClr val="hlink"/>
                </a:solidFill>
                <a:latin typeface="Nunito"/>
                <a:ea typeface="Nunito"/>
                <a:cs typeface="Nunito"/>
                <a:sym typeface="Nunito"/>
                <a:hlinkClick r:id="rId3"/>
              </a:rPr>
              <a:t>the activity on the platform</a:t>
            </a:r>
            <a:endParaRPr sz="1800">
              <a:solidFill>
                <a:schemeClr val="dk2"/>
              </a:solidFill>
              <a:latin typeface="Nunito"/>
              <a:ea typeface="Nunito"/>
              <a:cs typeface="Nunito"/>
              <a:sym typeface="Nunito"/>
            </a:endParaRPr>
          </a:p>
          <a:p>
            <a:pPr indent="0" lvl="0" marL="0" rtl="0" algn="l">
              <a:spcBef>
                <a:spcPts val="0"/>
              </a:spcBef>
              <a:spcAft>
                <a:spcPts val="0"/>
              </a:spcAft>
              <a:buNone/>
            </a:pPr>
            <a:r>
              <a:t/>
            </a:r>
            <a:endParaRPr sz="18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4"/>
              </a:rPr>
              <a:t>worksheet here.</a:t>
            </a:r>
            <a:endParaRPr>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Reinforcement Learning from Human Feedback (RLHF)</a:t>
            </a:r>
            <a:endParaRPr sz="2500"/>
          </a:p>
        </p:txBody>
      </p:sp>
      <p:sp>
        <p:nvSpPr>
          <p:cNvPr id="416" name="Google Shape;416;p4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17" name="Google Shape;417;p4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18" name="Google Shape;418;p45"/>
          <p:cNvSpPr txBox="1"/>
          <p:nvPr/>
        </p:nvSpPr>
        <p:spPr>
          <a:xfrm>
            <a:off x="311700" y="1102000"/>
            <a:ext cx="7875000" cy="8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This is where real humans </a:t>
            </a:r>
            <a:r>
              <a:rPr b="1" lang="en" sz="1600">
                <a:solidFill>
                  <a:schemeClr val="dk2"/>
                </a:solidFill>
                <a:latin typeface="Nunito"/>
                <a:ea typeface="Nunito"/>
                <a:cs typeface="Nunito"/>
                <a:sym typeface="Nunito"/>
              </a:rPr>
              <a:t>raters</a:t>
            </a:r>
            <a:r>
              <a:rPr lang="en" sz="1600">
                <a:solidFill>
                  <a:schemeClr val="dk2"/>
                </a:solidFill>
                <a:latin typeface="Nunito"/>
                <a:ea typeface="Nunito"/>
                <a:cs typeface="Nunito"/>
                <a:sym typeface="Nunito"/>
              </a:rPr>
              <a:t> rank responses to certain prompts and these rankings are ‘fed back’ into the Transformer to train it to improve the model output.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rPr lang="en" sz="1600">
                <a:solidFill>
                  <a:schemeClr val="dk2"/>
                </a:solidFill>
                <a:latin typeface="Nunito"/>
                <a:ea typeface="Nunito"/>
                <a:cs typeface="Nunito"/>
                <a:sym typeface="Nunito"/>
              </a:rPr>
              <a:t>RLHF is a training process applied to the whole model </a:t>
            </a:r>
            <a:r>
              <a:rPr i="1" lang="en" sz="1600">
                <a:solidFill>
                  <a:schemeClr val="dk2"/>
                </a:solidFill>
                <a:latin typeface="Nunito"/>
                <a:ea typeface="Nunito"/>
                <a:cs typeface="Nunito"/>
                <a:sym typeface="Nunito"/>
              </a:rPr>
              <a:t>after </a:t>
            </a:r>
            <a:r>
              <a:rPr lang="en" sz="1600">
                <a:solidFill>
                  <a:schemeClr val="dk2"/>
                </a:solidFill>
                <a:latin typeface="Nunito"/>
                <a:ea typeface="Nunito"/>
                <a:cs typeface="Nunito"/>
                <a:sym typeface="Nunito"/>
              </a:rPr>
              <a:t>it has already been built and pre-trained.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id="419" name="Google Shape;419;p45" title="rlhf_pipeline.png"/>
          <p:cNvPicPr preferRelativeResize="0"/>
          <p:nvPr/>
        </p:nvPicPr>
        <p:blipFill rotWithShape="1">
          <a:blip r:embed="rId3">
            <a:alphaModFix/>
          </a:blip>
          <a:srcRect b="32726" l="0" r="0" t="24287"/>
          <a:stretch/>
        </p:blipFill>
        <p:spPr>
          <a:xfrm>
            <a:off x="377900" y="2493192"/>
            <a:ext cx="7649050" cy="966500"/>
          </a:xfrm>
          <a:prstGeom prst="rect">
            <a:avLst/>
          </a:prstGeom>
          <a:noFill/>
          <a:ln>
            <a:noFill/>
          </a:ln>
        </p:spPr>
      </p:pic>
      <p:sp>
        <p:nvSpPr>
          <p:cNvPr id="420" name="Google Shape;420;p45"/>
          <p:cNvSpPr txBox="1"/>
          <p:nvPr/>
        </p:nvSpPr>
        <p:spPr>
          <a:xfrm>
            <a:off x="537600" y="3674675"/>
            <a:ext cx="7649100" cy="105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6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sz="1600">
                <a:solidFill>
                  <a:schemeClr val="dk2"/>
                </a:solidFill>
                <a:latin typeface="Nunito"/>
                <a:ea typeface="Nunito"/>
                <a:cs typeface="Nunito"/>
                <a:sym typeface="Nunito"/>
              </a:rPr>
              <a:t>OpenAI’s breakthrough with the first ChatGPT in November 2022 was fine-tuning their massive pre-trained GPT model using real human feedback to train it to be more helpful and conversational, like a real assistant.</a:t>
            </a:r>
            <a:endParaRPr sz="1600">
              <a:solidFill>
                <a:schemeClr val="dk2"/>
              </a:solidFill>
              <a:latin typeface="Nunito"/>
              <a:ea typeface="Nunito"/>
              <a:cs typeface="Nunito"/>
              <a:sym typeface="Nunito"/>
            </a:endParaRPr>
          </a:p>
        </p:txBody>
      </p:sp>
      <p:sp>
        <p:nvSpPr>
          <p:cNvPr id="421" name="Google Shape;421;p45"/>
          <p:cNvSpPr txBox="1"/>
          <p:nvPr/>
        </p:nvSpPr>
        <p:spPr>
          <a:xfrm>
            <a:off x="5325200" y="3459700"/>
            <a:ext cx="2320800" cy="27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dk2"/>
                </a:solidFill>
                <a:latin typeface="Roboto"/>
                <a:ea typeface="Roboto"/>
                <a:cs typeface="Roboto"/>
                <a:sym typeface="Roboto"/>
              </a:rPr>
              <a:t>Generated by Claude Sonnet 4.6</a:t>
            </a:r>
            <a:endParaRPr sz="1100">
              <a:solidFill>
                <a:schemeClr val="dk2"/>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4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5.05: Rating Lumen</a:t>
            </a:r>
            <a:endParaRPr/>
          </a:p>
          <a:p>
            <a:pPr indent="0" lvl="0" marL="0" rtl="0" algn="l">
              <a:spcBef>
                <a:spcPts val="0"/>
              </a:spcBef>
              <a:spcAft>
                <a:spcPts val="0"/>
              </a:spcAft>
              <a:buNone/>
            </a:pPr>
            <a:r>
              <a:t/>
            </a:r>
            <a:endParaRPr/>
          </a:p>
        </p:txBody>
      </p:sp>
      <p:sp>
        <p:nvSpPr>
          <p:cNvPr id="427" name="Google Shape;427;p4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28" name="Google Shape;428;p4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29" name="Google Shape;429;p46"/>
          <p:cNvSpPr txBox="1"/>
          <p:nvPr/>
        </p:nvSpPr>
        <p:spPr>
          <a:xfrm>
            <a:off x="311700" y="1102000"/>
            <a:ext cx="7922100" cy="3702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Complete </a:t>
            </a:r>
            <a:r>
              <a:rPr lang="en" sz="1800" u="sng">
                <a:solidFill>
                  <a:schemeClr val="hlink"/>
                </a:solidFill>
                <a:latin typeface="Nunito"/>
                <a:ea typeface="Nunito"/>
                <a:cs typeface="Nunito"/>
                <a:sym typeface="Nunito"/>
                <a:hlinkClick r:id="rId3"/>
              </a:rPr>
              <a:t>the activity on the platform</a:t>
            </a:r>
            <a:endParaRPr sz="18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t/>
            </a:r>
            <a:endParaRPr sz="18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4"/>
              </a:rPr>
              <a:t>worksheet here.</a:t>
            </a:r>
            <a:endParaRPr>
              <a:latin typeface="Nunito"/>
              <a:ea typeface="Nunito"/>
              <a:cs typeface="Nunito"/>
              <a:sym typeface="Nuni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47"/>
          <p:cNvSpPr txBox="1"/>
          <p:nvPr>
            <p:ph type="title"/>
          </p:nvPr>
        </p:nvSpPr>
        <p:spPr>
          <a:xfrm>
            <a:off x="310896" y="356616"/>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are LLMs used?</a:t>
            </a:r>
            <a:endParaRPr/>
          </a:p>
          <a:p>
            <a:pPr indent="0" lvl="0" marL="0" rtl="0" algn="l">
              <a:spcBef>
                <a:spcPts val="0"/>
              </a:spcBef>
              <a:spcAft>
                <a:spcPts val="0"/>
              </a:spcAft>
              <a:buNone/>
            </a:pPr>
            <a:r>
              <a:t/>
            </a:r>
            <a:endParaRPr/>
          </a:p>
        </p:txBody>
      </p:sp>
      <p:sp>
        <p:nvSpPr>
          <p:cNvPr id="435" name="Google Shape;435;p4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36" name="Google Shape;436;p4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37" name="Google Shape;437;p47"/>
          <p:cNvSpPr txBox="1"/>
          <p:nvPr/>
        </p:nvSpPr>
        <p:spPr>
          <a:xfrm>
            <a:off x="311700" y="1102000"/>
            <a:ext cx="3915900" cy="315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Most people use LLMs by interacting with a chatbot or agent interface.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Although LLMs generally work the same way and we know how these algorithms work, different chatbots and LLMs have features that we don’t know about, which we call ‘trade secrets’.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id="438" name="Google Shape;438;p47" title="chatbot_llm_flow_diagram.png"/>
          <p:cNvPicPr preferRelativeResize="0"/>
          <p:nvPr/>
        </p:nvPicPr>
        <p:blipFill rotWithShape="1">
          <a:blip r:embed="rId3">
            <a:alphaModFix/>
          </a:blip>
          <a:srcRect b="4838" l="17975" r="16014" t="4046"/>
          <a:stretch/>
        </p:blipFill>
        <p:spPr>
          <a:xfrm>
            <a:off x="4514425" y="494400"/>
            <a:ext cx="4026250" cy="4249451"/>
          </a:xfrm>
          <a:prstGeom prst="rect">
            <a:avLst/>
          </a:prstGeom>
          <a:noFill/>
          <a:ln cap="flat" cmpd="sng" w="9525">
            <a:solidFill>
              <a:schemeClr val="accent2"/>
            </a:solidFill>
            <a:prstDash val="solid"/>
            <a:round/>
            <a:headEnd len="sm" w="sm" type="none"/>
            <a:tailEnd len="sm" w="sm" type="none"/>
          </a:ln>
        </p:spPr>
      </p:pic>
      <p:sp>
        <p:nvSpPr>
          <p:cNvPr id="439" name="Google Shape;439;p47"/>
          <p:cNvSpPr txBox="1"/>
          <p:nvPr/>
        </p:nvSpPr>
        <p:spPr>
          <a:xfrm>
            <a:off x="4514400" y="4746846"/>
            <a:ext cx="4026300" cy="264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Generated by Claude Sonnet 4.6</a:t>
            </a:r>
            <a:endParaRPr sz="1100">
              <a:solidFill>
                <a:schemeClr val="accent6"/>
              </a:solidFill>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4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‘Trade secrets’</a:t>
            </a:r>
            <a:endParaRPr/>
          </a:p>
          <a:p>
            <a:pPr indent="0" lvl="0" marL="0" rtl="0" algn="l">
              <a:spcBef>
                <a:spcPts val="0"/>
              </a:spcBef>
              <a:spcAft>
                <a:spcPts val="0"/>
              </a:spcAft>
              <a:buNone/>
            </a:pPr>
            <a:r>
              <a:t/>
            </a:r>
            <a:endParaRPr/>
          </a:p>
        </p:txBody>
      </p:sp>
      <p:sp>
        <p:nvSpPr>
          <p:cNvPr id="445" name="Google Shape;445;p4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46" name="Google Shape;446;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47" name="Google Shape;447;p48"/>
          <p:cNvSpPr txBox="1"/>
          <p:nvPr/>
        </p:nvSpPr>
        <p:spPr>
          <a:xfrm>
            <a:off x="311700" y="1102000"/>
            <a:ext cx="57009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AI companies keep some details about their </a:t>
            </a:r>
            <a:r>
              <a:rPr lang="en" sz="1600">
                <a:solidFill>
                  <a:schemeClr val="dk2"/>
                </a:solidFill>
                <a:latin typeface="Nunito"/>
                <a:ea typeface="Nunito"/>
                <a:cs typeface="Nunito"/>
                <a:sym typeface="Nunito"/>
              </a:rPr>
              <a:t>products</a:t>
            </a:r>
            <a:r>
              <a:rPr lang="en" sz="1600">
                <a:solidFill>
                  <a:schemeClr val="dk2"/>
                </a:solidFill>
                <a:latin typeface="Nunito"/>
                <a:ea typeface="Nunito"/>
                <a:cs typeface="Nunito"/>
                <a:sym typeface="Nunito"/>
              </a:rPr>
              <a:t> secret. This includes exactly what training data was used and how RLHF was done.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Chatbots also filter and ‘pre-process’ your prompt even before it reaches the LLM, checking it, modifying it and sometimes sending it to a completely </a:t>
            </a:r>
            <a:r>
              <a:rPr lang="en" sz="1600">
                <a:solidFill>
                  <a:schemeClr val="dk2"/>
                </a:solidFill>
                <a:latin typeface="Nunito"/>
                <a:ea typeface="Nunito"/>
                <a:cs typeface="Nunito"/>
                <a:sym typeface="Nunito"/>
              </a:rPr>
              <a:t>different</a:t>
            </a:r>
            <a:r>
              <a:rPr lang="en" sz="1600">
                <a:solidFill>
                  <a:schemeClr val="dk2"/>
                </a:solidFill>
                <a:latin typeface="Nunito"/>
                <a:ea typeface="Nunito"/>
                <a:cs typeface="Nunito"/>
                <a:sym typeface="Nunito"/>
              </a:rPr>
              <a:t> model.</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For example, if we ask to generate an image using the Gemini chatbot, it will send our prompt to NanoBanana (an image generation model), instead of an LLM.</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Chatbots can also add extra information to your prompt behind the scenes like instructions or safety guidelines that you never see but they shape your final response.</a:t>
            </a:r>
            <a:endParaRPr sz="1600">
              <a:solidFill>
                <a:schemeClr val="dk2"/>
              </a:solidFill>
              <a:latin typeface="Nunito"/>
              <a:ea typeface="Nunito"/>
              <a:cs typeface="Nunito"/>
              <a:sym typeface="Nunito"/>
            </a:endParaRPr>
          </a:p>
        </p:txBody>
      </p:sp>
      <p:pic>
        <p:nvPicPr>
          <p:cNvPr id="448" name="Google Shape;448;p48"/>
          <p:cNvPicPr preferRelativeResize="0"/>
          <p:nvPr/>
        </p:nvPicPr>
        <p:blipFill>
          <a:blip r:embed="rId3">
            <a:alphaModFix/>
          </a:blip>
          <a:stretch>
            <a:fillRect/>
          </a:stretch>
        </p:blipFill>
        <p:spPr>
          <a:xfrm>
            <a:off x="6005700" y="1098863"/>
            <a:ext cx="2826600" cy="2539902"/>
          </a:xfrm>
          <a:prstGeom prst="rect">
            <a:avLst/>
          </a:prstGeom>
          <a:noFill/>
          <a:ln cap="flat" cmpd="sng" w="9525">
            <a:solidFill>
              <a:schemeClr val="accent2"/>
            </a:solidFill>
            <a:prstDash val="solid"/>
            <a:round/>
            <a:headEnd len="sm" w="sm" type="none"/>
            <a:tailEnd len="sm" w="sm" type="none"/>
          </a:ln>
        </p:spPr>
      </p:pic>
      <p:sp>
        <p:nvSpPr>
          <p:cNvPr id="449" name="Google Shape;449;p48"/>
          <p:cNvSpPr txBox="1"/>
          <p:nvPr/>
        </p:nvSpPr>
        <p:spPr>
          <a:xfrm>
            <a:off x="6012600" y="3638775"/>
            <a:ext cx="2826600" cy="495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Screenshot of Google Gemini (with Nanobana generated banana)</a:t>
            </a:r>
            <a:endParaRPr sz="1100">
              <a:solidFill>
                <a:schemeClr val="accent6"/>
              </a:solidFill>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49"/>
          <p:cNvSpPr txBox="1"/>
          <p:nvPr/>
        </p:nvSpPr>
        <p:spPr>
          <a:xfrm>
            <a:off x="311700" y="1310275"/>
            <a:ext cx="3645600" cy="35094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2"/>
                </a:solidFill>
                <a:latin typeface="Roboto"/>
                <a:ea typeface="Roboto"/>
                <a:cs typeface="Roboto"/>
                <a:sym typeface="Roboto"/>
              </a:rPr>
              <a:t>Context window</a:t>
            </a:r>
            <a:endParaRPr b="1"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p:txBody>
      </p:sp>
      <p:sp>
        <p:nvSpPr>
          <p:cNvPr id="455" name="Google Shape;455;p4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Context Window</a:t>
            </a:r>
            <a:endParaRPr/>
          </a:p>
          <a:p>
            <a:pPr indent="0" lvl="0" marL="0" rtl="0" algn="l">
              <a:spcBef>
                <a:spcPts val="0"/>
              </a:spcBef>
              <a:spcAft>
                <a:spcPts val="0"/>
              </a:spcAft>
              <a:buNone/>
            </a:pPr>
            <a:r>
              <a:t/>
            </a:r>
            <a:endParaRPr/>
          </a:p>
        </p:txBody>
      </p:sp>
      <p:sp>
        <p:nvSpPr>
          <p:cNvPr id="456" name="Google Shape;456;p4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57" name="Google Shape;457;p4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58" name="Google Shape;458;p49"/>
          <p:cNvSpPr txBox="1"/>
          <p:nvPr/>
        </p:nvSpPr>
        <p:spPr>
          <a:xfrm>
            <a:off x="454525" y="1834021"/>
            <a:ext cx="1578600" cy="461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Roboto"/>
                <a:ea typeface="Roboto"/>
                <a:cs typeface="Roboto"/>
                <a:sym typeface="Roboto"/>
              </a:rPr>
              <a:t>Our prompt</a:t>
            </a:r>
            <a:endParaRPr sz="1800">
              <a:solidFill>
                <a:schemeClr val="dk2"/>
              </a:solidFill>
              <a:latin typeface="Roboto"/>
              <a:ea typeface="Roboto"/>
              <a:cs typeface="Roboto"/>
              <a:sym typeface="Roboto"/>
            </a:endParaRPr>
          </a:p>
        </p:txBody>
      </p:sp>
      <p:sp>
        <p:nvSpPr>
          <p:cNvPr id="459" name="Google Shape;459;p49"/>
          <p:cNvSpPr txBox="1"/>
          <p:nvPr/>
        </p:nvSpPr>
        <p:spPr>
          <a:xfrm>
            <a:off x="454525" y="3561871"/>
            <a:ext cx="1578600" cy="10158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Roboto"/>
                <a:ea typeface="Roboto"/>
                <a:cs typeface="Roboto"/>
                <a:sym typeface="Roboto"/>
              </a:rPr>
              <a:t>Previous prompts in conversation</a:t>
            </a:r>
            <a:endParaRPr sz="1800">
              <a:solidFill>
                <a:schemeClr val="dk2"/>
              </a:solidFill>
              <a:latin typeface="Roboto"/>
              <a:ea typeface="Roboto"/>
              <a:cs typeface="Roboto"/>
              <a:sym typeface="Roboto"/>
            </a:endParaRPr>
          </a:p>
        </p:txBody>
      </p:sp>
      <p:sp>
        <p:nvSpPr>
          <p:cNvPr id="460" name="Google Shape;460;p49"/>
          <p:cNvSpPr txBox="1"/>
          <p:nvPr/>
        </p:nvSpPr>
        <p:spPr>
          <a:xfrm>
            <a:off x="454525" y="2409971"/>
            <a:ext cx="1578600" cy="461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Roboto"/>
                <a:ea typeface="Roboto"/>
                <a:cs typeface="Roboto"/>
                <a:sym typeface="Roboto"/>
              </a:rPr>
              <a:t>Metadata</a:t>
            </a:r>
            <a:endParaRPr sz="1800">
              <a:solidFill>
                <a:schemeClr val="dk2"/>
              </a:solidFill>
              <a:latin typeface="Roboto"/>
              <a:ea typeface="Roboto"/>
              <a:cs typeface="Roboto"/>
              <a:sym typeface="Roboto"/>
            </a:endParaRPr>
          </a:p>
        </p:txBody>
      </p:sp>
      <p:sp>
        <p:nvSpPr>
          <p:cNvPr id="461" name="Google Shape;461;p49"/>
          <p:cNvSpPr txBox="1"/>
          <p:nvPr/>
        </p:nvSpPr>
        <p:spPr>
          <a:xfrm>
            <a:off x="454525" y="2985921"/>
            <a:ext cx="1578600" cy="461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Roboto"/>
                <a:ea typeface="Roboto"/>
                <a:cs typeface="Roboto"/>
                <a:sym typeface="Roboto"/>
              </a:rPr>
              <a:t>Attachments</a:t>
            </a:r>
            <a:endParaRPr sz="1800">
              <a:solidFill>
                <a:schemeClr val="dk2"/>
              </a:solidFill>
              <a:latin typeface="Roboto"/>
              <a:ea typeface="Roboto"/>
              <a:cs typeface="Roboto"/>
              <a:sym typeface="Roboto"/>
            </a:endParaRPr>
          </a:p>
        </p:txBody>
      </p:sp>
      <p:sp>
        <p:nvSpPr>
          <p:cNvPr id="462" name="Google Shape;462;p49"/>
          <p:cNvSpPr txBox="1"/>
          <p:nvPr/>
        </p:nvSpPr>
        <p:spPr>
          <a:xfrm>
            <a:off x="2266675" y="1834021"/>
            <a:ext cx="1578600" cy="10158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Roboto"/>
                <a:ea typeface="Roboto"/>
                <a:cs typeface="Roboto"/>
                <a:sym typeface="Roboto"/>
              </a:rPr>
              <a:t>LLM’s responses in conversation</a:t>
            </a:r>
            <a:endParaRPr sz="1800">
              <a:solidFill>
                <a:schemeClr val="dk2"/>
              </a:solidFill>
              <a:latin typeface="Roboto"/>
              <a:ea typeface="Roboto"/>
              <a:cs typeface="Roboto"/>
              <a:sym typeface="Roboto"/>
            </a:endParaRPr>
          </a:p>
        </p:txBody>
      </p:sp>
      <p:sp>
        <p:nvSpPr>
          <p:cNvPr id="463" name="Google Shape;463;p49"/>
          <p:cNvSpPr txBox="1"/>
          <p:nvPr/>
        </p:nvSpPr>
        <p:spPr>
          <a:xfrm>
            <a:off x="5655250" y="1798825"/>
            <a:ext cx="3339600" cy="25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solidFill>
                  <a:schemeClr val="dk2"/>
                </a:solidFill>
                <a:latin typeface="Nunito"/>
                <a:ea typeface="Nunito"/>
                <a:cs typeface="Nunito"/>
                <a:sym typeface="Nunito"/>
              </a:rPr>
              <a:t>The </a:t>
            </a:r>
            <a:r>
              <a:rPr b="1" lang="en" sz="1600">
                <a:solidFill>
                  <a:schemeClr val="dk2"/>
                </a:solidFill>
                <a:latin typeface="Nunito"/>
                <a:ea typeface="Nunito"/>
                <a:cs typeface="Nunito"/>
                <a:sym typeface="Nunito"/>
              </a:rPr>
              <a:t>Context window</a:t>
            </a:r>
            <a:r>
              <a:rPr lang="en" sz="1600">
                <a:solidFill>
                  <a:schemeClr val="dk2"/>
                </a:solidFill>
                <a:latin typeface="Nunito"/>
                <a:ea typeface="Nunito"/>
                <a:cs typeface="Nunito"/>
                <a:sym typeface="Nunito"/>
              </a:rPr>
              <a:t> is everything the model can see at once: your messages, its replies and anything else in the conversation.</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Metadata is extra background information like the date, your location (from your IP address) or instructions the developer has set in advance.</a:t>
            </a:r>
            <a:endParaRPr sz="1600">
              <a:solidFill>
                <a:schemeClr val="dk2"/>
              </a:solidFill>
              <a:latin typeface="Nunito"/>
              <a:ea typeface="Nunito"/>
              <a:cs typeface="Nunito"/>
              <a:sym typeface="Nunito"/>
            </a:endParaRPr>
          </a:p>
        </p:txBody>
      </p:sp>
      <p:sp>
        <p:nvSpPr>
          <p:cNvPr id="464" name="Google Shape;464;p49"/>
          <p:cNvSpPr txBox="1"/>
          <p:nvPr/>
        </p:nvSpPr>
        <p:spPr>
          <a:xfrm>
            <a:off x="4425275" y="2834125"/>
            <a:ext cx="1092600" cy="461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Roboto"/>
                <a:ea typeface="Roboto"/>
                <a:cs typeface="Roboto"/>
                <a:sym typeface="Roboto"/>
              </a:rPr>
              <a:t>LLM</a:t>
            </a:r>
            <a:endParaRPr sz="1800">
              <a:solidFill>
                <a:schemeClr val="dk2"/>
              </a:solidFill>
              <a:latin typeface="Roboto"/>
              <a:ea typeface="Roboto"/>
              <a:cs typeface="Roboto"/>
              <a:sym typeface="Roboto"/>
            </a:endParaRPr>
          </a:p>
        </p:txBody>
      </p:sp>
      <p:cxnSp>
        <p:nvCxnSpPr>
          <p:cNvPr id="465" name="Google Shape;465;p49"/>
          <p:cNvCxnSpPr>
            <a:stCxn id="454" idx="3"/>
            <a:endCxn id="464" idx="1"/>
          </p:cNvCxnSpPr>
          <p:nvPr/>
        </p:nvCxnSpPr>
        <p:spPr>
          <a:xfrm>
            <a:off x="3957300" y="3064975"/>
            <a:ext cx="468000" cy="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5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Context Window</a:t>
            </a:r>
            <a:endParaRPr/>
          </a:p>
          <a:p>
            <a:pPr indent="0" lvl="0" marL="0" rtl="0" algn="l">
              <a:spcBef>
                <a:spcPts val="0"/>
              </a:spcBef>
              <a:spcAft>
                <a:spcPts val="0"/>
              </a:spcAft>
              <a:buNone/>
            </a:pPr>
            <a:r>
              <a:t/>
            </a:r>
            <a:endParaRPr/>
          </a:p>
        </p:txBody>
      </p:sp>
      <p:sp>
        <p:nvSpPr>
          <p:cNvPr id="471" name="Google Shape;471;p5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72" name="Google Shape;472;p5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73" name="Google Shape;473;p50"/>
          <p:cNvPicPr preferRelativeResize="0"/>
          <p:nvPr/>
        </p:nvPicPr>
        <p:blipFill>
          <a:blip r:embed="rId3">
            <a:alphaModFix/>
          </a:blip>
          <a:stretch>
            <a:fillRect/>
          </a:stretch>
        </p:blipFill>
        <p:spPr>
          <a:xfrm>
            <a:off x="3611172" y="2526300"/>
            <a:ext cx="1824724" cy="1824724"/>
          </a:xfrm>
          <a:prstGeom prst="rect">
            <a:avLst/>
          </a:prstGeom>
          <a:noFill/>
          <a:ln>
            <a:noFill/>
          </a:ln>
        </p:spPr>
      </p:pic>
      <p:sp>
        <p:nvSpPr>
          <p:cNvPr id="474" name="Google Shape;474;p50"/>
          <p:cNvSpPr txBox="1"/>
          <p:nvPr/>
        </p:nvSpPr>
        <p:spPr>
          <a:xfrm>
            <a:off x="500450" y="1176975"/>
            <a:ext cx="8275800" cy="121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Nunito"/>
                <a:ea typeface="Nunito"/>
                <a:cs typeface="Nunito"/>
                <a:sym typeface="Nunito"/>
              </a:rPr>
              <a:t>Imagine you're having a long conversation with a friend, but every time you say something new, they forget a little bit of what was said earlier. What problems might that cause? </a:t>
            </a:r>
            <a:endParaRPr sz="1800">
              <a:solidFill>
                <a:schemeClr val="dk2"/>
              </a:solidFill>
              <a:latin typeface="Nunito"/>
              <a:ea typeface="Nunito"/>
              <a:cs typeface="Nunito"/>
              <a:sym typeface="Nuni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1"/>
          <p:cNvSpPr txBox="1"/>
          <p:nvPr>
            <p:ph type="title"/>
          </p:nvPr>
        </p:nvSpPr>
        <p:spPr>
          <a:xfrm>
            <a:off x="311700" y="45458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Context windows</a:t>
            </a:r>
            <a:endParaRPr/>
          </a:p>
        </p:txBody>
      </p:sp>
      <p:sp>
        <p:nvSpPr>
          <p:cNvPr id="480" name="Google Shape;480;p5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81" name="Google Shape;481;p5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82" name="Google Shape;482;p51"/>
          <p:cNvSpPr txBox="1"/>
          <p:nvPr/>
        </p:nvSpPr>
        <p:spPr>
          <a:xfrm>
            <a:off x="311700" y="1101900"/>
            <a:ext cx="5254500" cy="40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2"/>
                </a:solidFill>
                <a:latin typeface="Nunito"/>
                <a:ea typeface="Nunito"/>
                <a:cs typeface="Nunito"/>
                <a:sym typeface="Nunito"/>
              </a:rPr>
              <a:t>Every model has a limit for its context window in terms of number of tokens. For example GPT-4 can hold around 128 000 tokens at once, roughly the length of a novel.</a:t>
            </a:r>
            <a:endParaRPr sz="1700">
              <a:solidFill>
                <a:schemeClr val="dk2"/>
              </a:solidFill>
              <a:latin typeface="Nunito"/>
              <a:ea typeface="Nunito"/>
              <a:cs typeface="Nunito"/>
              <a:sym typeface="Nunito"/>
            </a:endParaRPr>
          </a:p>
          <a:p>
            <a:pPr indent="0" lvl="0" marL="0" rtl="0" algn="l">
              <a:spcBef>
                <a:spcPts val="0"/>
              </a:spcBef>
              <a:spcAft>
                <a:spcPts val="0"/>
              </a:spcAft>
              <a:buNone/>
            </a:pPr>
            <a:r>
              <a:t/>
            </a:r>
            <a:endParaRPr sz="17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sz="1700">
                <a:solidFill>
                  <a:schemeClr val="dk2"/>
                </a:solidFill>
                <a:latin typeface="Nunito"/>
                <a:ea typeface="Nunito"/>
                <a:cs typeface="Nunito"/>
                <a:sym typeface="Nunito"/>
              </a:rPr>
              <a:t>L</a:t>
            </a:r>
            <a:r>
              <a:rPr lang="en" sz="1700">
                <a:solidFill>
                  <a:schemeClr val="dk2"/>
                </a:solidFill>
                <a:latin typeface="Nunito"/>
                <a:ea typeface="Nunito"/>
                <a:cs typeface="Nunito"/>
                <a:sym typeface="Nunito"/>
              </a:rPr>
              <a:t>imits have increased in size as LLMs have become more advanced and more people have started using them. </a:t>
            </a:r>
            <a:endParaRPr sz="1700">
              <a:solidFill>
                <a:schemeClr val="dk2"/>
              </a:solidFill>
              <a:latin typeface="Nunito"/>
              <a:ea typeface="Nunito"/>
              <a:cs typeface="Nunito"/>
              <a:sym typeface="Nunito"/>
            </a:endParaRPr>
          </a:p>
          <a:p>
            <a:pPr indent="0" lvl="0" marL="0" rtl="0" algn="l">
              <a:spcBef>
                <a:spcPts val="0"/>
              </a:spcBef>
              <a:spcAft>
                <a:spcPts val="0"/>
              </a:spcAft>
              <a:buNone/>
            </a:pPr>
            <a:r>
              <a:t/>
            </a:r>
            <a:endParaRPr sz="1700">
              <a:solidFill>
                <a:schemeClr val="dk2"/>
              </a:solidFill>
              <a:latin typeface="Nunito"/>
              <a:ea typeface="Nunito"/>
              <a:cs typeface="Nunito"/>
              <a:sym typeface="Nunito"/>
            </a:endParaRPr>
          </a:p>
          <a:p>
            <a:pPr indent="0" lvl="0" marL="0" rtl="0" algn="l">
              <a:spcBef>
                <a:spcPts val="0"/>
              </a:spcBef>
              <a:spcAft>
                <a:spcPts val="0"/>
              </a:spcAft>
              <a:buNone/>
            </a:pPr>
            <a:r>
              <a:rPr lang="en" sz="1700">
                <a:solidFill>
                  <a:schemeClr val="dk2"/>
                </a:solidFill>
                <a:latin typeface="Nunito"/>
                <a:ea typeface="Nunito"/>
                <a:cs typeface="Nunito"/>
                <a:sym typeface="Nunito"/>
              </a:rPr>
              <a:t>The longer you chat with an AI, the worse it tends to perform. </a:t>
            </a:r>
            <a:r>
              <a:rPr lang="en" sz="1700">
                <a:solidFill>
                  <a:schemeClr val="dk2"/>
                </a:solidFill>
                <a:latin typeface="Nunito"/>
                <a:ea typeface="Nunito"/>
                <a:cs typeface="Nunito"/>
                <a:sym typeface="Nunito"/>
              </a:rPr>
              <a:t>This is called </a:t>
            </a:r>
            <a:r>
              <a:rPr b="1" lang="en" sz="1700">
                <a:solidFill>
                  <a:schemeClr val="dk2"/>
                </a:solidFill>
                <a:latin typeface="Nunito"/>
                <a:ea typeface="Nunito"/>
                <a:cs typeface="Nunito"/>
                <a:sym typeface="Nunito"/>
              </a:rPr>
              <a:t>Context rot</a:t>
            </a:r>
            <a:r>
              <a:rPr lang="en" sz="1700">
                <a:solidFill>
                  <a:schemeClr val="dk2"/>
                </a:solidFill>
                <a:latin typeface="Nunito"/>
                <a:ea typeface="Nunito"/>
                <a:cs typeface="Nunito"/>
                <a:sym typeface="Nunito"/>
              </a:rPr>
              <a:t>.</a:t>
            </a:r>
            <a:r>
              <a:rPr lang="en" sz="1700">
                <a:solidFill>
                  <a:schemeClr val="dk2"/>
                </a:solidFill>
                <a:latin typeface="Nunito"/>
                <a:ea typeface="Nunito"/>
                <a:cs typeface="Nunito"/>
                <a:sym typeface="Nunito"/>
              </a:rPr>
              <a:t>This happens because as the context window fills up the model starts losing track of things. </a:t>
            </a:r>
            <a:endParaRPr sz="1700">
              <a:solidFill>
                <a:schemeClr val="dk2"/>
              </a:solidFill>
              <a:latin typeface="Nunito"/>
              <a:ea typeface="Nunito"/>
              <a:cs typeface="Nunito"/>
              <a:sym typeface="Nunito"/>
            </a:endParaRPr>
          </a:p>
          <a:p>
            <a:pPr indent="0" lvl="0" marL="0" rtl="0" algn="l">
              <a:spcBef>
                <a:spcPts val="0"/>
              </a:spcBef>
              <a:spcAft>
                <a:spcPts val="0"/>
              </a:spcAft>
              <a:buNone/>
            </a:pPr>
            <a:r>
              <a:t/>
            </a:r>
            <a:endParaRPr sz="1700">
              <a:solidFill>
                <a:schemeClr val="dk2"/>
              </a:solidFill>
              <a:latin typeface="Roboto"/>
              <a:ea typeface="Roboto"/>
              <a:cs typeface="Roboto"/>
              <a:sym typeface="Roboto"/>
            </a:endParaRPr>
          </a:p>
          <a:p>
            <a:pPr indent="0" lvl="0" marL="0" rtl="0" algn="l">
              <a:spcBef>
                <a:spcPts val="0"/>
              </a:spcBef>
              <a:spcAft>
                <a:spcPts val="0"/>
              </a:spcAft>
              <a:buNone/>
            </a:pPr>
            <a:r>
              <a:t/>
            </a:r>
            <a:endParaRPr sz="1500">
              <a:solidFill>
                <a:schemeClr val="dk2"/>
              </a:solidFill>
              <a:latin typeface="Roboto"/>
              <a:ea typeface="Roboto"/>
              <a:cs typeface="Roboto"/>
              <a:sym typeface="Roboto"/>
            </a:endParaRPr>
          </a:p>
          <a:p>
            <a:pPr indent="0" lvl="0" marL="0" rtl="0" algn="l">
              <a:spcBef>
                <a:spcPts val="0"/>
              </a:spcBef>
              <a:spcAft>
                <a:spcPts val="0"/>
              </a:spcAft>
              <a:buNone/>
            </a:pPr>
            <a:r>
              <a:t/>
            </a:r>
            <a:endParaRPr sz="1500">
              <a:solidFill>
                <a:schemeClr val="dk2"/>
              </a:solidFill>
              <a:latin typeface="Roboto"/>
              <a:ea typeface="Roboto"/>
              <a:cs typeface="Roboto"/>
              <a:sym typeface="Roboto"/>
            </a:endParaRPr>
          </a:p>
        </p:txBody>
      </p:sp>
      <p:pic>
        <p:nvPicPr>
          <p:cNvPr id="483" name="Google Shape;483;p51"/>
          <p:cNvPicPr preferRelativeResize="0"/>
          <p:nvPr/>
        </p:nvPicPr>
        <p:blipFill>
          <a:blip r:embed="rId3">
            <a:alphaModFix/>
          </a:blip>
          <a:stretch>
            <a:fillRect/>
          </a:stretch>
        </p:blipFill>
        <p:spPr>
          <a:xfrm>
            <a:off x="5895975" y="1293500"/>
            <a:ext cx="2834075" cy="2347350"/>
          </a:xfrm>
          <a:prstGeom prst="rect">
            <a:avLst/>
          </a:prstGeom>
          <a:noFill/>
          <a:ln cap="flat" cmpd="sng" w="9525">
            <a:solidFill>
              <a:schemeClr val="accent2"/>
            </a:solidFill>
            <a:prstDash val="solid"/>
            <a:round/>
            <a:headEnd len="sm" w="sm" type="none"/>
            <a:tailEnd len="sm" w="sm" type="none"/>
          </a:ln>
        </p:spPr>
      </p:pic>
      <p:sp>
        <p:nvSpPr>
          <p:cNvPr id="484" name="Google Shape;484;p51"/>
          <p:cNvSpPr txBox="1"/>
          <p:nvPr/>
        </p:nvSpPr>
        <p:spPr>
          <a:xfrm>
            <a:off x="5895963" y="3640850"/>
            <a:ext cx="2834100" cy="293100"/>
          </a:xfrm>
          <a:prstGeom prst="rect">
            <a:avLst/>
          </a:prstGeom>
          <a:solidFill>
            <a:schemeClr val="lt2"/>
          </a:solidFill>
          <a:ln cap="flat" cmpd="sng" w="9525">
            <a:solidFill>
              <a:schemeClr val="accent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Extracted From </a:t>
            </a:r>
            <a:r>
              <a:rPr lang="en" sz="1100" u="sng">
                <a:solidFill>
                  <a:schemeClr val="accent6"/>
                </a:solidFill>
                <a:latin typeface="Roboto"/>
                <a:ea typeface="Roboto"/>
                <a:cs typeface="Roboto"/>
                <a:sym typeface="Roboto"/>
                <a:hlinkClick r:id="rId4">
                  <a:extLst>
                    <a:ext uri="{A12FA001-AC4F-418D-AE19-62706E023703}">
                      <ahyp:hlinkClr val="tx"/>
                    </a:ext>
                  </a:extLst>
                </a:hlinkClick>
              </a:rPr>
              <a:t>ProductTalk</a:t>
            </a:r>
            <a:endParaRPr sz="1100">
              <a:solidFill>
                <a:schemeClr val="accent6"/>
              </a:solidFill>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Grounding</a:t>
            </a:r>
            <a:endParaRPr/>
          </a:p>
        </p:txBody>
      </p:sp>
      <p:sp>
        <p:nvSpPr>
          <p:cNvPr id="490" name="Google Shape;490;p5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91" name="Google Shape;491;p5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92" name="Google Shape;492;p52"/>
          <p:cNvSpPr txBox="1"/>
          <p:nvPr/>
        </p:nvSpPr>
        <p:spPr>
          <a:xfrm>
            <a:off x="311700" y="1102000"/>
            <a:ext cx="63540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By default, most LLMs only know what they learned during training which has a cutoff date and no knowledge of current events, private documents, or anything that happened after training ended.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b="1" lang="en" sz="1600">
                <a:solidFill>
                  <a:schemeClr val="dk2"/>
                </a:solidFill>
                <a:latin typeface="Nunito"/>
                <a:ea typeface="Nunito"/>
                <a:cs typeface="Nunito"/>
                <a:sym typeface="Nunito"/>
              </a:rPr>
              <a:t>Grounding </a:t>
            </a:r>
            <a:r>
              <a:rPr lang="en" sz="1600">
                <a:solidFill>
                  <a:schemeClr val="dk2"/>
                </a:solidFill>
                <a:latin typeface="Nunito"/>
                <a:ea typeface="Nunito"/>
                <a:cs typeface="Nunito"/>
                <a:sym typeface="Nunito"/>
              </a:rPr>
              <a:t>is what fixes this by connecting the LLM to real, external information before it generates a response.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Some chatbots can use web search in real time to incorporate other information.</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Another way is for users to upload PDFs, spreadsheets, or text files directly into a conversation. ChatGPT reads the document and grounds its responses in the actual content of that file rather than guessing from training data. </a:t>
            </a:r>
            <a:endParaRPr sz="1600">
              <a:solidFill>
                <a:schemeClr val="dk2"/>
              </a:solidFill>
              <a:latin typeface="Nunito"/>
              <a:ea typeface="Nunito"/>
              <a:cs typeface="Nunito"/>
              <a:sym typeface="Nunito"/>
            </a:endParaRPr>
          </a:p>
        </p:txBody>
      </p:sp>
      <p:pic>
        <p:nvPicPr>
          <p:cNvPr id="493" name="Google Shape;493;p52" title="fer-troulik-y7gH_h7PD7U-unsplash.jpg"/>
          <p:cNvPicPr preferRelativeResize="0"/>
          <p:nvPr/>
        </p:nvPicPr>
        <p:blipFill>
          <a:blip r:embed="rId3">
            <a:alphaModFix/>
          </a:blip>
          <a:stretch>
            <a:fillRect/>
          </a:stretch>
        </p:blipFill>
        <p:spPr>
          <a:xfrm>
            <a:off x="6818100" y="1170125"/>
            <a:ext cx="2173500" cy="3261046"/>
          </a:xfrm>
          <a:prstGeom prst="rect">
            <a:avLst/>
          </a:prstGeom>
          <a:noFill/>
          <a:ln cap="flat" cmpd="sng" w="9525">
            <a:solidFill>
              <a:schemeClr val="accent2"/>
            </a:solidFill>
            <a:prstDash val="solid"/>
            <a:round/>
            <a:headEnd len="sm" w="sm" type="none"/>
            <a:tailEnd len="sm" w="sm" type="none"/>
          </a:ln>
        </p:spPr>
      </p:pic>
      <p:sp>
        <p:nvSpPr>
          <p:cNvPr id="494" name="Google Shape;494;p52"/>
          <p:cNvSpPr txBox="1"/>
          <p:nvPr/>
        </p:nvSpPr>
        <p:spPr>
          <a:xfrm>
            <a:off x="6818100" y="4431175"/>
            <a:ext cx="2186400" cy="572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Fer Troulik</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4" name="Shape 94"/>
        <p:cNvGrpSpPr/>
        <p:nvPr/>
      </p:nvGrpSpPr>
      <p:grpSpPr>
        <a:xfrm>
          <a:off x="0" y="0"/>
          <a:ext cx="0" cy="0"/>
          <a:chOff x="0" y="0"/>
          <a:chExt cx="0" cy="0"/>
        </a:xfrm>
      </p:grpSpPr>
      <p:sp>
        <p:nvSpPr>
          <p:cNvPr id="95" name="Google Shape;95;p17"/>
          <p:cNvSpPr/>
          <p:nvPr/>
        </p:nvSpPr>
        <p:spPr>
          <a:xfrm>
            <a:off x="5050000" y="1420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Acknowledging AI Use</a:t>
            </a:r>
            <a:endParaRPr b="1" sz="1300">
              <a:solidFill>
                <a:srgbClr val="1B3A6B"/>
              </a:solidFill>
              <a:latin typeface="Inter"/>
              <a:ea typeface="Inter"/>
              <a:cs typeface="Inter"/>
              <a:sym typeface="Inter"/>
            </a:endParaRPr>
          </a:p>
        </p:txBody>
      </p:sp>
      <p:sp>
        <p:nvSpPr>
          <p:cNvPr id="96" name="Google Shape;96;p17"/>
          <p:cNvSpPr/>
          <p:nvPr/>
        </p:nvSpPr>
        <p:spPr>
          <a:xfrm>
            <a:off x="5050000" y="2365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Copyright</a:t>
            </a:r>
            <a:endParaRPr b="1" sz="1300">
              <a:solidFill>
                <a:srgbClr val="1B3A6B"/>
              </a:solidFill>
              <a:latin typeface="Inter"/>
              <a:ea typeface="Inter"/>
              <a:cs typeface="Inter"/>
              <a:sym typeface="Inter"/>
            </a:endParaRPr>
          </a:p>
        </p:txBody>
      </p:sp>
      <p:sp>
        <p:nvSpPr>
          <p:cNvPr id="97" name="Google Shape;97;p17"/>
          <p:cNvSpPr/>
          <p:nvPr/>
        </p:nvSpPr>
        <p:spPr>
          <a:xfrm>
            <a:off x="5050000" y="3310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Fair Use</a:t>
            </a:r>
            <a:endParaRPr b="1" sz="1300">
              <a:solidFill>
                <a:srgbClr val="1B3A6B"/>
              </a:solidFill>
              <a:latin typeface="Inter"/>
              <a:ea typeface="Inter"/>
              <a:cs typeface="Inter"/>
              <a:sym typeface="Inter"/>
            </a:endParaRPr>
          </a:p>
        </p:txBody>
      </p:sp>
      <p:sp>
        <p:nvSpPr>
          <p:cNvPr id="98" name="Google Shape;98;p17"/>
          <p:cNvSpPr/>
          <p:nvPr/>
        </p:nvSpPr>
        <p:spPr>
          <a:xfrm>
            <a:off x="5050000" y="4255000"/>
            <a:ext cx="3750000" cy="765000"/>
          </a:xfrm>
          <a:prstGeom prst="rect">
            <a:avLst/>
          </a:prstGeom>
          <a:solidFill>
            <a:srgbClr val="E8F4F3"/>
          </a:solidFill>
          <a:ln cap="flat" cmpd="sng" w="25400">
            <a:solidFill>
              <a:srgbClr val="009B8D"/>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300">
                <a:solidFill>
                  <a:srgbClr val="1B3A6B"/>
                </a:solidFill>
                <a:latin typeface="Inter"/>
                <a:ea typeface="Inter"/>
                <a:cs typeface="Inter"/>
                <a:sym typeface="Inter"/>
              </a:rPr>
              <a:t>Guard Rails</a:t>
            </a:r>
            <a:endParaRPr b="1" sz="1300">
              <a:solidFill>
                <a:srgbClr val="1B3A6B"/>
              </a:solidFill>
              <a:latin typeface="Inter"/>
              <a:ea typeface="Inter"/>
              <a:cs typeface="Inter"/>
              <a:sym typeface="Inter"/>
            </a:endParaRPr>
          </a:p>
        </p:txBody>
      </p:sp>
      <p:sp>
        <p:nvSpPr>
          <p:cNvPr id="99" name="Google Shape;99;p17"/>
          <p:cNvSpPr/>
          <p:nvPr/>
        </p:nvSpPr>
        <p:spPr>
          <a:xfrm>
            <a:off x="365760" y="137160"/>
            <a:ext cx="8412600" cy="502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 sz="2800">
                <a:solidFill>
                  <a:schemeClr val="dk2"/>
                </a:solidFill>
                <a:latin typeface="Space Grotesk"/>
                <a:ea typeface="Space Grotesk"/>
                <a:cs typeface="Space Grotesk"/>
                <a:sym typeface="Space Grotesk"/>
              </a:rPr>
              <a:t>Recap of Lesson 4</a:t>
            </a:r>
            <a:endParaRPr b="1" sz="2800">
              <a:solidFill>
                <a:srgbClr val="1B3A6B"/>
              </a:solidFill>
              <a:latin typeface="Francois One"/>
              <a:ea typeface="Francois One"/>
              <a:cs typeface="Francois One"/>
              <a:sym typeface="Francois One"/>
            </a:endParaRPr>
          </a:p>
        </p:txBody>
      </p:sp>
      <p:sp>
        <p:nvSpPr>
          <p:cNvPr id="100" name="Google Shape;100;p17"/>
          <p:cNvSpPr txBox="1"/>
          <p:nvPr/>
        </p:nvSpPr>
        <p:spPr>
          <a:xfrm>
            <a:off x="425765" y="626133"/>
            <a:ext cx="7950000" cy="27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300">
                <a:solidFill>
                  <a:srgbClr val="666666"/>
                </a:solidFill>
                <a:latin typeface="Calibri"/>
                <a:ea typeface="Calibri"/>
                <a:cs typeface="Calibri"/>
                <a:sym typeface="Calibri"/>
              </a:rPr>
              <a:t>Drag each description box into the matching term box.</a:t>
            </a:r>
            <a:endParaRPr i="1" sz="1300">
              <a:solidFill>
                <a:srgbClr val="666666"/>
              </a:solidFill>
              <a:latin typeface="Calibri"/>
              <a:ea typeface="Calibri"/>
              <a:cs typeface="Calibri"/>
              <a:sym typeface="Calibri"/>
            </a:endParaRPr>
          </a:p>
        </p:txBody>
      </p:sp>
      <p:sp>
        <p:nvSpPr>
          <p:cNvPr id="101" name="Google Shape;101;p17"/>
          <p:cNvSpPr/>
          <p:nvPr/>
        </p:nvSpPr>
        <p:spPr>
          <a:xfrm>
            <a:off x="520000" y="960120"/>
            <a:ext cx="3750000" cy="320100"/>
          </a:xfrm>
          <a:prstGeom prst="rect">
            <a:avLst/>
          </a:prstGeom>
          <a:solidFill>
            <a:srgbClr val="1B3A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Inter"/>
                <a:ea typeface="Inter"/>
                <a:cs typeface="Inter"/>
                <a:sym typeface="Inter"/>
              </a:rPr>
              <a:t>DESCRIPTIONS</a:t>
            </a:r>
            <a:endParaRPr b="1" sz="1200">
              <a:solidFill>
                <a:srgbClr val="FFFFFF"/>
              </a:solidFill>
              <a:latin typeface="Inter"/>
              <a:ea typeface="Inter"/>
              <a:cs typeface="Inter"/>
              <a:sym typeface="Inter"/>
            </a:endParaRPr>
          </a:p>
        </p:txBody>
      </p:sp>
      <p:sp>
        <p:nvSpPr>
          <p:cNvPr id="102" name="Google Shape;102;p17"/>
          <p:cNvSpPr/>
          <p:nvPr/>
        </p:nvSpPr>
        <p:spPr>
          <a:xfrm>
            <a:off x="5050000" y="960120"/>
            <a:ext cx="3750000" cy="320100"/>
          </a:xfrm>
          <a:prstGeom prst="rect">
            <a:avLst/>
          </a:prstGeom>
          <a:solidFill>
            <a:srgbClr val="009B8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Inter"/>
                <a:ea typeface="Inter"/>
                <a:cs typeface="Inter"/>
                <a:sym typeface="Inter"/>
              </a:rPr>
              <a:t>TERMS</a:t>
            </a:r>
            <a:endParaRPr b="1" sz="1200">
              <a:solidFill>
                <a:srgbClr val="FFFFFF"/>
              </a:solidFill>
              <a:latin typeface="Inter"/>
              <a:ea typeface="Inter"/>
              <a:cs typeface="Inter"/>
              <a:sym typeface="Inter"/>
            </a:endParaRPr>
          </a:p>
        </p:txBody>
      </p:sp>
      <p:sp>
        <p:nvSpPr>
          <p:cNvPr id="103" name="Google Shape;103;p17"/>
          <p:cNvSpPr/>
          <p:nvPr/>
        </p:nvSpPr>
        <p:spPr>
          <a:xfrm>
            <a:off x="515000" y="3304992"/>
            <a:ext cx="375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1B3A6B"/>
                </a:solidFill>
                <a:latin typeface="Inter"/>
                <a:ea typeface="Inter"/>
                <a:cs typeface="Inter"/>
                <a:sym typeface="Inter"/>
              </a:rPr>
              <a:t>Being honest about using AI</a:t>
            </a:r>
            <a:endParaRPr b="1" sz="1100">
              <a:solidFill>
                <a:srgbClr val="1B3A6B"/>
              </a:solidFill>
              <a:latin typeface="Inter"/>
              <a:ea typeface="Inter"/>
              <a:cs typeface="Inter"/>
              <a:sym typeface="Inter"/>
            </a:endParaRPr>
          </a:p>
        </p:txBody>
      </p:sp>
      <p:sp>
        <p:nvSpPr>
          <p:cNvPr id="104" name="Google Shape;104;p17"/>
          <p:cNvSpPr/>
          <p:nvPr/>
        </p:nvSpPr>
        <p:spPr>
          <a:xfrm>
            <a:off x="590000" y="4200150"/>
            <a:ext cx="360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1B3A6B"/>
                </a:solidFill>
                <a:latin typeface="Inter"/>
                <a:ea typeface="Inter"/>
                <a:cs typeface="Inter"/>
                <a:sym typeface="Inter"/>
              </a:rPr>
              <a:t>Creators own their work</a:t>
            </a:r>
            <a:endParaRPr b="1" sz="1100">
              <a:solidFill>
                <a:srgbClr val="1B3A6B"/>
              </a:solidFill>
              <a:latin typeface="Inter"/>
              <a:ea typeface="Inter"/>
              <a:cs typeface="Inter"/>
              <a:sym typeface="Inter"/>
            </a:endParaRPr>
          </a:p>
        </p:txBody>
      </p:sp>
      <p:sp>
        <p:nvSpPr>
          <p:cNvPr id="105" name="Google Shape;105;p17"/>
          <p:cNvSpPr/>
          <p:nvPr/>
        </p:nvSpPr>
        <p:spPr>
          <a:xfrm>
            <a:off x="560000" y="1514725"/>
            <a:ext cx="366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050">
                <a:solidFill>
                  <a:srgbClr val="1B3A6B"/>
                </a:solidFill>
                <a:latin typeface="Inter"/>
                <a:ea typeface="Inter"/>
                <a:cs typeface="Inter"/>
                <a:sym typeface="Inter"/>
              </a:rPr>
              <a:t>Using copyrighted work without permission for a fair reason</a:t>
            </a:r>
            <a:endParaRPr b="1" sz="1050">
              <a:solidFill>
                <a:srgbClr val="1B3A6B"/>
              </a:solidFill>
              <a:latin typeface="Inter"/>
              <a:ea typeface="Inter"/>
              <a:cs typeface="Inter"/>
              <a:sym typeface="Inter"/>
            </a:endParaRPr>
          </a:p>
        </p:txBody>
      </p:sp>
      <p:sp>
        <p:nvSpPr>
          <p:cNvPr id="106" name="Google Shape;106;p17"/>
          <p:cNvSpPr/>
          <p:nvPr/>
        </p:nvSpPr>
        <p:spPr>
          <a:xfrm>
            <a:off x="620000" y="2409871"/>
            <a:ext cx="3540000" cy="480000"/>
          </a:xfrm>
          <a:prstGeom prst="rect">
            <a:avLst/>
          </a:prstGeom>
          <a:solidFill>
            <a:srgbClr val="FFFFFF"/>
          </a:solidFill>
          <a:ln cap="flat" cmpd="sng" w="15225">
            <a:solidFill>
              <a:srgbClr val="D4DBE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1B3A6B"/>
                </a:solidFill>
                <a:latin typeface="Inter"/>
                <a:ea typeface="Inter"/>
                <a:cs typeface="Inter"/>
                <a:sym typeface="Inter"/>
              </a:rPr>
              <a:t>Rules that keep AI use safe</a:t>
            </a:r>
            <a:endParaRPr b="1" sz="1100">
              <a:solidFill>
                <a:srgbClr val="1B3A6B"/>
              </a:solidFill>
              <a:latin typeface="Inter"/>
              <a:ea typeface="Inter"/>
              <a:cs typeface="Inter"/>
              <a:sym typeface="Inte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5.06 Grounding Activity</a:t>
            </a:r>
            <a:endParaRPr/>
          </a:p>
        </p:txBody>
      </p:sp>
      <p:sp>
        <p:nvSpPr>
          <p:cNvPr id="500" name="Google Shape;500;p5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01" name="Google Shape;501;p5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02" name="Google Shape;502;p53"/>
          <p:cNvSpPr txBox="1"/>
          <p:nvPr/>
        </p:nvSpPr>
        <p:spPr>
          <a:xfrm>
            <a:off x="311700" y="1102000"/>
            <a:ext cx="6612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Nunito"/>
                <a:ea typeface="Nunito"/>
                <a:cs typeface="Nunito"/>
                <a:sym typeface="Nunito"/>
              </a:rPr>
              <a:t>Link to activity on </a:t>
            </a:r>
            <a:r>
              <a:rPr lang="en" sz="1800" u="sng">
                <a:solidFill>
                  <a:schemeClr val="hlink"/>
                </a:solidFill>
                <a:latin typeface="Nunito"/>
                <a:ea typeface="Nunito"/>
                <a:cs typeface="Nunito"/>
                <a:sym typeface="Nunito"/>
                <a:hlinkClick r:id="rId3"/>
              </a:rPr>
              <a:t>platform</a:t>
            </a:r>
            <a:endParaRPr sz="1800">
              <a:solidFill>
                <a:schemeClr val="dk2"/>
              </a:solidFill>
              <a:latin typeface="Nunito"/>
              <a:ea typeface="Nunito"/>
              <a:cs typeface="Nunito"/>
              <a:sym typeface="Nunito"/>
            </a:endParaRPr>
          </a:p>
          <a:p>
            <a:pPr indent="0" lvl="0" marL="0" rtl="0" algn="l">
              <a:spcBef>
                <a:spcPts val="0"/>
              </a:spcBef>
              <a:spcAft>
                <a:spcPts val="0"/>
              </a:spcAft>
              <a:buNone/>
            </a:pPr>
            <a:r>
              <a:t/>
            </a:r>
            <a:endParaRPr sz="1800">
              <a:solidFill>
                <a:schemeClr val="dk2"/>
              </a:solidFill>
              <a:latin typeface="Nunito"/>
              <a:ea typeface="Nunito"/>
              <a:cs typeface="Nunito"/>
              <a:sym typeface="Nunito"/>
            </a:endParaRPr>
          </a:p>
          <a:p>
            <a:pPr indent="0" lvl="0" marL="0" rtl="0" algn="l">
              <a:spcBef>
                <a:spcPts val="0"/>
              </a:spcBef>
              <a:spcAft>
                <a:spcPts val="0"/>
              </a:spcAft>
              <a:buNone/>
            </a:pPr>
            <a:r>
              <a:rPr lang="en" sz="1800">
                <a:solidFill>
                  <a:schemeClr val="dk2"/>
                </a:solidFill>
                <a:latin typeface="Nunito"/>
                <a:ea typeface="Nunito"/>
                <a:cs typeface="Nunito"/>
                <a:sym typeface="Nunito"/>
              </a:rPr>
              <a:t>Download the </a:t>
            </a:r>
            <a:r>
              <a:rPr lang="en" sz="1800" u="sng">
                <a:solidFill>
                  <a:schemeClr val="hlink"/>
                </a:solidFill>
                <a:latin typeface="Nunito"/>
                <a:ea typeface="Nunito"/>
                <a:cs typeface="Nunito"/>
                <a:sym typeface="Nunito"/>
                <a:hlinkClick r:id="rId4"/>
              </a:rPr>
              <a:t>worksheet here.</a:t>
            </a:r>
            <a:endParaRPr sz="1800">
              <a:solidFill>
                <a:schemeClr val="dk2"/>
              </a:solidFill>
              <a:latin typeface="Nunito"/>
              <a:ea typeface="Nunito"/>
              <a:cs typeface="Nunito"/>
              <a:sym typeface="Nuni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Stateless AI</a:t>
            </a:r>
            <a:endParaRPr/>
          </a:p>
        </p:txBody>
      </p:sp>
      <p:sp>
        <p:nvSpPr>
          <p:cNvPr id="508" name="Google Shape;508;p5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09" name="Google Shape;509;p5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10" name="Google Shape;510;p54"/>
          <p:cNvSpPr txBox="1"/>
          <p:nvPr/>
        </p:nvSpPr>
        <p:spPr>
          <a:xfrm>
            <a:off x="5059375" y="1162975"/>
            <a:ext cx="3900600" cy="364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latin typeface="Nunito"/>
                <a:ea typeface="Nunito"/>
                <a:cs typeface="Nunito"/>
                <a:sym typeface="Nunito"/>
              </a:rPr>
              <a:t>S</a:t>
            </a:r>
            <a:r>
              <a:rPr b="1" lang="en">
                <a:solidFill>
                  <a:schemeClr val="dk2"/>
                </a:solidFill>
                <a:latin typeface="Nunito"/>
                <a:ea typeface="Nunito"/>
                <a:cs typeface="Nunito"/>
                <a:sym typeface="Nunito"/>
              </a:rPr>
              <a:t>tateless AI </a:t>
            </a:r>
            <a:r>
              <a:rPr lang="en">
                <a:solidFill>
                  <a:schemeClr val="dk2"/>
                </a:solidFill>
                <a:latin typeface="Nunito"/>
                <a:ea typeface="Nunito"/>
                <a:cs typeface="Nunito"/>
                <a:sym typeface="Nunito"/>
              </a:rPr>
              <a:t>describes the fact that</a:t>
            </a:r>
            <a:r>
              <a:rPr b="1" lang="en">
                <a:solidFill>
                  <a:schemeClr val="dk2"/>
                </a:solidFill>
                <a:latin typeface="Nunito"/>
                <a:ea typeface="Nunito"/>
                <a:cs typeface="Nunito"/>
                <a:sym typeface="Nunito"/>
              </a:rPr>
              <a:t> </a:t>
            </a:r>
            <a:r>
              <a:rPr lang="en">
                <a:solidFill>
                  <a:schemeClr val="dk2"/>
                </a:solidFill>
                <a:latin typeface="Nunito"/>
                <a:ea typeface="Nunito"/>
                <a:cs typeface="Nunito"/>
                <a:sym typeface="Nunito"/>
              </a:rPr>
              <a:t>In an LLM every conversation starts fresh. It has no </a:t>
            </a:r>
            <a:r>
              <a:rPr lang="en">
                <a:solidFill>
                  <a:schemeClr val="dk2"/>
                </a:solidFill>
                <a:latin typeface="Nunito"/>
                <a:ea typeface="Nunito"/>
                <a:cs typeface="Nunito"/>
                <a:sym typeface="Nunito"/>
              </a:rPr>
              <a:t>memory of previous chats or sessions.</a:t>
            </a:r>
            <a:endParaRPr>
              <a:solidFill>
                <a:schemeClr val="dk2"/>
              </a:solidFill>
              <a:latin typeface="Nunito"/>
              <a:ea typeface="Nunito"/>
              <a:cs typeface="Nunito"/>
              <a:sym typeface="Nunito"/>
            </a:endParaRPr>
          </a:p>
          <a:p>
            <a:pPr indent="0" lvl="0" marL="0" rtl="0" algn="l">
              <a:spcBef>
                <a:spcPts val="0"/>
              </a:spcBef>
              <a:spcAft>
                <a:spcPts val="0"/>
              </a:spcAft>
              <a:buNone/>
            </a:pPr>
            <a:r>
              <a:t/>
            </a:r>
            <a:endParaRPr b="1">
              <a:solidFill>
                <a:schemeClr val="dk2"/>
              </a:solidFill>
              <a:latin typeface="Nunito"/>
              <a:ea typeface="Nunito"/>
              <a:cs typeface="Nunito"/>
              <a:sym typeface="Nunito"/>
            </a:endParaRPr>
          </a:p>
          <a:p>
            <a:pPr indent="0" lvl="0" marL="0" rtl="0" algn="l">
              <a:spcBef>
                <a:spcPts val="0"/>
              </a:spcBef>
              <a:spcAft>
                <a:spcPts val="0"/>
              </a:spcAft>
              <a:buNone/>
            </a:pPr>
            <a:r>
              <a:rPr lang="en">
                <a:solidFill>
                  <a:schemeClr val="dk2"/>
                </a:solidFill>
                <a:latin typeface="Nunito"/>
                <a:ea typeface="Nunito"/>
                <a:cs typeface="Nunito"/>
                <a:sym typeface="Nunito"/>
              </a:rPr>
              <a:t>This is by design. Permanent memory could raise serious privacy and surveillance risks</a:t>
            </a:r>
            <a:r>
              <a:rPr lang="en">
                <a:solidFill>
                  <a:schemeClr val="dk2"/>
                </a:solidFill>
                <a:latin typeface="Nunito"/>
                <a:ea typeface="Nunito"/>
                <a:cs typeface="Nunito"/>
                <a:sym typeface="Nunito"/>
              </a:rPr>
              <a:t>, so starting fresh after each session protects users.</a:t>
            </a:r>
            <a:endParaRPr>
              <a:solidFill>
                <a:schemeClr val="dk2"/>
              </a:solidFill>
              <a:latin typeface="Nunito"/>
              <a:ea typeface="Nunito"/>
              <a:cs typeface="Nunito"/>
              <a:sym typeface="Nunito"/>
            </a:endParaRPr>
          </a:p>
          <a:p>
            <a:pPr indent="0" lvl="0" marL="0" rtl="0" algn="l">
              <a:spcBef>
                <a:spcPts val="0"/>
              </a:spcBef>
              <a:spcAft>
                <a:spcPts val="0"/>
              </a:spcAft>
              <a:buNone/>
            </a:pPr>
            <a:r>
              <a:t/>
            </a:r>
            <a:endParaRPr>
              <a:solidFill>
                <a:schemeClr val="dk2"/>
              </a:solidFill>
              <a:latin typeface="Nunito"/>
              <a:ea typeface="Nunito"/>
              <a:cs typeface="Nunito"/>
              <a:sym typeface="Nunito"/>
            </a:endParaRPr>
          </a:p>
          <a:p>
            <a:pPr indent="0" lvl="0" marL="0" rtl="0" algn="l">
              <a:spcBef>
                <a:spcPts val="0"/>
              </a:spcBef>
              <a:spcAft>
                <a:spcPts val="0"/>
              </a:spcAft>
              <a:buNone/>
            </a:pPr>
            <a:r>
              <a:rPr lang="en">
                <a:solidFill>
                  <a:schemeClr val="dk2"/>
                </a:solidFill>
                <a:latin typeface="Nunito"/>
                <a:ea typeface="Nunito"/>
                <a:cs typeface="Nunito"/>
                <a:sym typeface="Nunito"/>
              </a:rPr>
              <a:t>As you chat with an AI like Lumen, the token </a:t>
            </a:r>
            <a:r>
              <a:rPr lang="en">
                <a:solidFill>
                  <a:schemeClr val="dk2"/>
                </a:solidFill>
                <a:latin typeface="Nunito"/>
                <a:ea typeface="Nunito"/>
                <a:cs typeface="Nunito"/>
                <a:sym typeface="Nunito"/>
              </a:rPr>
              <a:t>count</a:t>
            </a:r>
            <a:r>
              <a:rPr lang="en">
                <a:solidFill>
                  <a:schemeClr val="dk2"/>
                </a:solidFill>
                <a:latin typeface="Nunito"/>
                <a:ea typeface="Nunito"/>
                <a:cs typeface="Nunito"/>
                <a:sym typeface="Nunito"/>
              </a:rPr>
              <a:t> builds up as you go. When you reset the conversation, the token count starts back at zero.</a:t>
            </a:r>
            <a:endParaRPr>
              <a:solidFill>
                <a:schemeClr val="dk2"/>
              </a:solidFill>
              <a:latin typeface="Nunito"/>
              <a:ea typeface="Nunito"/>
              <a:cs typeface="Nunito"/>
              <a:sym typeface="Nunito"/>
            </a:endParaRPr>
          </a:p>
        </p:txBody>
      </p:sp>
      <p:sp>
        <p:nvSpPr>
          <p:cNvPr id="511" name="Google Shape;511;p54"/>
          <p:cNvSpPr txBox="1"/>
          <p:nvPr/>
        </p:nvSpPr>
        <p:spPr>
          <a:xfrm>
            <a:off x="439825" y="4861493"/>
            <a:ext cx="4161300" cy="249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800">
                <a:solidFill>
                  <a:schemeClr val="lt1"/>
                </a:solidFill>
                <a:latin typeface="Roboto"/>
                <a:ea typeface="Roboto"/>
                <a:cs typeface="Roboto"/>
                <a:sym typeface="Roboto"/>
              </a:rPr>
              <a:t>Generated by Claude Sonnet 4.6</a:t>
            </a:r>
            <a:endParaRPr sz="800">
              <a:solidFill>
                <a:schemeClr val="lt1"/>
              </a:solidFill>
              <a:latin typeface="Roboto"/>
              <a:ea typeface="Roboto"/>
              <a:cs typeface="Roboto"/>
              <a:sym typeface="Roboto"/>
            </a:endParaRPr>
          </a:p>
        </p:txBody>
      </p:sp>
      <p:pic>
        <p:nvPicPr>
          <p:cNvPr id="512" name="Google Shape;512;p54"/>
          <p:cNvPicPr preferRelativeResize="0"/>
          <p:nvPr/>
        </p:nvPicPr>
        <p:blipFill>
          <a:blip r:embed="rId3">
            <a:alphaModFix/>
          </a:blip>
          <a:stretch>
            <a:fillRect/>
          </a:stretch>
        </p:blipFill>
        <p:spPr>
          <a:xfrm>
            <a:off x="439825" y="950599"/>
            <a:ext cx="4161251" cy="3936525"/>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5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5.07: </a:t>
            </a:r>
            <a:r>
              <a:rPr lang="en"/>
              <a:t>Stateless AI</a:t>
            </a:r>
            <a:endParaRPr/>
          </a:p>
        </p:txBody>
      </p:sp>
      <p:sp>
        <p:nvSpPr>
          <p:cNvPr id="518" name="Google Shape;518;p5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19" name="Google Shape;519;p5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20" name="Google Shape;520;p55"/>
          <p:cNvSpPr txBox="1"/>
          <p:nvPr/>
        </p:nvSpPr>
        <p:spPr>
          <a:xfrm>
            <a:off x="311700" y="1102000"/>
            <a:ext cx="6612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solidFill>
                  <a:schemeClr val="dk2"/>
                </a:solidFill>
                <a:latin typeface="Nunito"/>
                <a:ea typeface="Nunito"/>
                <a:cs typeface="Nunito"/>
                <a:sym typeface="Nunito"/>
              </a:rPr>
              <a:t>Link to activity on </a:t>
            </a:r>
            <a:r>
              <a:rPr lang="en" sz="1600" u="sng">
                <a:solidFill>
                  <a:schemeClr val="hlink"/>
                </a:solidFill>
                <a:latin typeface="Nunito"/>
                <a:ea typeface="Nunito"/>
                <a:cs typeface="Nunito"/>
                <a:sym typeface="Nunito"/>
                <a:hlinkClick r:id="rId3"/>
              </a:rPr>
              <a:t>platform</a:t>
            </a:r>
            <a:endParaRPr sz="16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t/>
            </a:r>
            <a:endParaRPr sz="16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sz="1600">
                <a:solidFill>
                  <a:schemeClr val="dk2"/>
                </a:solidFill>
                <a:latin typeface="Nunito"/>
                <a:ea typeface="Nunito"/>
                <a:cs typeface="Nunito"/>
                <a:sym typeface="Nunito"/>
              </a:rPr>
              <a:t>Download the </a:t>
            </a:r>
            <a:r>
              <a:rPr lang="en" sz="1600" u="sng">
                <a:solidFill>
                  <a:schemeClr val="hlink"/>
                </a:solidFill>
                <a:latin typeface="Nunito"/>
                <a:ea typeface="Nunito"/>
                <a:cs typeface="Nunito"/>
                <a:sym typeface="Nunito"/>
                <a:hlinkClick r:id="rId4"/>
              </a:rPr>
              <a:t>worksheet here.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5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Reasoning models</a:t>
            </a:r>
            <a:endParaRPr/>
          </a:p>
        </p:txBody>
      </p:sp>
      <p:sp>
        <p:nvSpPr>
          <p:cNvPr id="526" name="Google Shape;526;p5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27" name="Google Shape;527;p5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28" name="Google Shape;528;p56"/>
          <p:cNvSpPr txBox="1"/>
          <p:nvPr/>
        </p:nvSpPr>
        <p:spPr>
          <a:xfrm>
            <a:off x="5636700" y="1170125"/>
            <a:ext cx="3195600" cy="37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Roboto"/>
                <a:ea typeface="Roboto"/>
                <a:cs typeface="Roboto"/>
                <a:sym typeface="Roboto"/>
              </a:rPr>
              <a:t>A standard LLM generates one token at a time, in a single pass through the transformer. </a:t>
            </a:r>
            <a:endParaRPr>
              <a:solidFill>
                <a:schemeClr val="dk2"/>
              </a:solidFill>
              <a:latin typeface="Roboto"/>
              <a:ea typeface="Roboto"/>
              <a:cs typeface="Roboto"/>
              <a:sym typeface="Roboto"/>
            </a:endParaRPr>
          </a:p>
          <a:p>
            <a:pPr indent="0" lvl="0" marL="0" rtl="0" algn="l">
              <a:spcBef>
                <a:spcPts val="0"/>
              </a:spcBef>
              <a:spcAft>
                <a:spcPts val="0"/>
              </a:spcAft>
              <a:buNone/>
            </a:pPr>
            <a:br>
              <a:rPr lang="en">
                <a:solidFill>
                  <a:schemeClr val="dk2"/>
                </a:solidFill>
                <a:latin typeface="Roboto"/>
                <a:ea typeface="Roboto"/>
                <a:cs typeface="Roboto"/>
                <a:sym typeface="Roboto"/>
              </a:rPr>
            </a:br>
            <a:r>
              <a:rPr lang="en">
                <a:solidFill>
                  <a:schemeClr val="dk2"/>
                </a:solidFill>
                <a:latin typeface="Roboto"/>
                <a:ea typeface="Roboto"/>
                <a:cs typeface="Roboto"/>
                <a:sym typeface="Roboto"/>
              </a:rPr>
              <a:t>It has no ability to pause, reconsider or check its own work.</a:t>
            </a:r>
            <a:endParaRPr>
              <a:solidFill>
                <a:schemeClr val="dk2"/>
              </a:solidFill>
              <a:latin typeface="Roboto"/>
              <a:ea typeface="Roboto"/>
              <a:cs typeface="Roboto"/>
              <a:sym typeface="Roboto"/>
            </a:endParaRPr>
          </a:p>
          <a:p>
            <a:pPr indent="0" lvl="0" marL="0" rtl="0" algn="l">
              <a:spcBef>
                <a:spcPts val="0"/>
              </a:spcBef>
              <a:spcAft>
                <a:spcPts val="0"/>
              </a:spcAft>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A </a:t>
            </a:r>
            <a:r>
              <a:rPr b="1" lang="en">
                <a:solidFill>
                  <a:schemeClr val="dk2"/>
                </a:solidFill>
                <a:latin typeface="Roboto"/>
                <a:ea typeface="Roboto"/>
                <a:cs typeface="Roboto"/>
                <a:sym typeface="Roboto"/>
              </a:rPr>
              <a:t>reasoning model</a:t>
            </a:r>
            <a:r>
              <a:rPr lang="en">
                <a:solidFill>
                  <a:schemeClr val="dk2"/>
                </a:solidFill>
                <a:latin typeface="Roboto"/>
                <a:ea typeface="Roboto"/>
                <a:cs typeface="Roboto"/>
                <a:sym typeface="Roboto"/>
              </a:rPr>
              <a:t> adds a </a:t>
            </a:r>
            <a:r>
              <a:rPr i="1" lang="en">
                <a:solidFill>
                  <a:schemeClr val="dk2"/>
                </a:solidFill>
                <a:latin typeface="Roboto"/>
                <a:ea typeface="Roboto"/>
                <a:cs typeface="Roboto"/>
                <a:sym typeface="Roboto"/>
              </a:rPr>
              <a:t>reasoning phase</a:t>
            </a:r>
            <a:r>
              <a:rPr lang="en">
                <a:solidFill>
                  <a:schemeClr val="dk2"/>
                </a:solidFill>
                <a:latin typeface="Roboto"/>
                <a:ea typeface="Roboto"/>
                <a:cs typeface="Roboto"/>
                <a:sym typeface="Roboto"/>
              </a:rPr>
              <a:t> before the final response. It’s like a scratchpad where the model works through the problem step by step before committing to an answer.</a:t>
            </a:r>
            <a:endParaRPr>
              <a:solidFill>
                <a:schemeClr val="dk2"/>
              </a:solidFill>
              <a:latin typeface="Roboto"/>
              <a:ea typeface="Roboto"/>
              <a:cs typeface="Roboto"/>
              <a:sym typeface="Roboto"/>
            </a:endParaRPr>
          </a:p>
          <a:p>
            <a:pPr indent="0" lvl="0" marL="0" rtl="0" algn="l">
              <a:spcBef>
                <a:spcPts val="0"/>
              </a:spcBef>
              <a:spcAft>
                <a:spcPts val="0"/>
              </a:spcAft>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They are usually used for tasks that require careful step-by-step thinking like complex coding or multi-step logic problems.</a:t>
            </a:r>
            <a:endParaRPr>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id="529" name="Google Shape;529;p56" title="reasoning.png"/>
          <p:cNvPicPr preferRelativeResize="0"/>
          <p:nvPr/>
        </p:nvPicPr>
        <p:blipFill rotWithShape="1">
          <a:blip r:embed="rId3">
            <a:alphaModFix/>
          </a:blip>
          <a:srcRect b="0" l="0" r="0" t="0"/>
          <a:stretch/>
        </p:blipFill>
        <p:spPr>
          <a:xfrm>
            <a:off x="152400" y="1170125"/>
            <a:ext cx="5367875" cy="3578575"/>
          </a:xfrm>
          <a:prstGeom prst="rect">
            <a:avLst/>
          </a:prstGeom>
          <a:noFill/>
          <a:ln cap="flat" cmpd="sng" w="9525">
            <a:solidFill>
              <a:schemeClr val="accent5"/>
            </a:solidFill>
            <a:prstDash val="solid"/>
            <a:round/>
            <a:headEnd len="sm" w="sm" type="none"/>
            <a:tailEnd len="sm" w="sm" type="none"/>
          </a:ln>
        </p:spPr>
      </p:pic>
      <p:sp>
        <p:nvSpPr>
          <p:cNvPr id="530" name="Google Shape;530;p56"/>
          <p:cNvSpPr txBox="1"/>
          <p:nvPr/>
        </p:nvSpPr>
        <p:spPr>
          <a:xfrm>
            <a:off x="152400" y="4474825"/>
            <a:ext cx="1873800" cy="1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Roboto"/>
                <a:ea typeface="Roboto"/>
                <a:cs typeface="Roboto"/>
                <a:sym typeface="Roboto"/>
              </a:rPr>
              <a:t>Generated by ChatGPT 5.5</a:t>
            </a:r>
            <a:endParaRPr sz="1100">
              <a:solidFill>
                <a:schemeClr val="dk2"/>
              </a:solidFill>
              <a:latin typeface="Roboto"/>
              <a:ea typeface="Roboto"/>
              <a:cs typeface="Roboto"/>
              <a:sym typeface="Roboto"/>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5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Training Reasoning models</a:t>
            </a:r>
            <a:endParaRPr/>
          </a:p>
        </p:txBody>
      </p:sp>
      <p:sp>
        <p:nvSpPr>
          <p:cNvPr id="536" name="Google Shape;536;p5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37" name="Google Shape;537;p5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38" name="Google Shape;538;p57"/>
          <p:cNvSpPr txBox="1"/>
          <p:nvPr/>
        </p:nvSpPr>
        <p:spPr>
          <a:xfrm>
            <a:off x="311700" y="1102000"/>
            <a:ext cx="63450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On top of the standard LLM pre-training, reasoning models go through additional training steps: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b="1" lang="en" sz="1600">
                <a:solidFill>
                  <a:schemeClr val="dk2"/>
                </a:solidFill>
                <a:latin typeface="Nunito"/>
                <a:ea typeface="Nunito"/>
                <a:cs typeface="Nunito"/>
                <a:sym typeface="Nunito"/>
              </a:rPr>
              <a:t>Learning from examples:</a:t>
            </a:r>
            <a:r>
              <a:rPr lang="en" sz="1600">
                <a:solidFill>
                  <a:schemeClr val="dk2"/>
                </a:solidFill>
                <a:latin typeface="Nunito"/>
                <a:ea typeface="Nunito"/>
                <a:cs typeface="Nunito"/>
                <a:sym typeface="Nunito"/>
              </a:rPr>
              <a:t> the model is shown extra examples which include the step-by-step reasoning involved.</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b="1" lang="en" sz="1600">
                <a:solidFill>
                  <a:schemeClr val="dk2"/>
                </a:solidFill>
                <a:latin typeface="Nunito"/>
                <a:ea typeface="Nunito"/>
                <a:cs typeface="Nunito"/>
                <a:sym typeface="Nunito"/>
              </a:rPr>
              <a:t>Reinforcement Learning from Human Feedback</a:t>
            </a:r>
            <a:r>
              <a:rPr lang="en" sz="1600">
                <a:solidFill>
                  <a:schemeClr val="dk2"/>
                </a:solidFill>
                <a:latin typeface="Nunito"/>
                <a:ea typeface="Nunito"/>
                <a:cs typeface="Nunito"/>
                <a:sym typeface="Nunito"/>
              </a:rPr>
              <a:t>: Human raters score the quality of the reasoning steps provided as well as the output.</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b="1" lang="en" sz="1600">
                <a:solidFill>
                  <a:schemeClr val="dk2"/>
                </a:solidFill>
                <a:latin typeface="Nunito"/>
                <a:ea typeface="Nunito"/>
                <a:cs typeface="Nunito"/>
                <a:sym typeface="Nunito"/>
              </a:rPr>
              <a:t>Reward-based training</a:t>
            </a:r>
            <a:r>
              <a:rPr lang="en" sz="1600">
                <a:solidFill>
                  <a:schemeClr val="dk2"/>
                </a:solidFill>
                <a:latin typeface="Nunito"/>
                <a:ea typeface="Nunito"/>
                <a:cs typeface="Nunito"/>
                <a:sym typeface="Nunito"/>
              </a:rPr>
              <a:t>: For tasks like maths and coding, the model's answers can be automatically checked; either the answer is right or it isn't. The model gets rewarded for correct answers and penalised for wrong ones, training it to develop better reasoning strategies over millions of attempts. This is a form of reinforcement learning.</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id="539" name="Google Shape;539;p57" title="michael-g-fuDYWb1SaQc-unsplash.jpg"/>
          <p:cNvPicPr preferRelativeResize="0"/>
          <p:nvPr/>
        </p:nvPicPr>
        <p:blipFill>
          <a:blip r:embed="rId3">
            <a:alphaModFix/>
          </a:blip>
          <a:stretch>
            <a:fillRect/>
          </a:stretch>
        </p:blipFill>
        <p:spPr>
          <a:xfrm>
            <a:off x="6809100" y="1170125"/>
            <a:ext cx="2182502" cy="3274552"/>
          </a:xfrm>
          <a:prstGeom prst="rect">
            <a:avLst/>
          </a:prstGeom>
          <a:noFill/>
          <a:ln cap="flat" cmpd="sng" w="9525">
            <a:solidFill>
              <a:schemeClr val="accent2"/>
            </a:solidFill>
            <a:prstDash val="solid"/>
            <a:round/>
            <a:headEnd len="sm" w="sm" type="none"/>
            <a:tailEnd len="sm" w="sm" type="none"/>
          </a:ln>
        </p:spPr>
      </p:pic>
      <p:sp>
        <p:nvSpPr>
          <p:cNvPr id="540" name="Google Shape;540;p57"/>
          <p:cNvSpPr txBox="1"/>
          <p:nvPr/>
        </p:nvSpPr>
        <p:spPr>
          <a:xfrm>
            <a:off x="6809100" y="4444675"/>
            <a:ext cx="2182500" cy="456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Michael G</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5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Reasoning models Example</a:t>
            </a:r>
            <a:endParaRPr/>
          </a:p>
        </p:txBody>
      </p:sp>
      <p:sp>
        <p:nvSpPr>
          <p:cNvPr id="546" name="Google Shape;546;p5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47" name="Google Shape;547;p5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48" name="Google Shape;548;p58"/>
          <p:cNvSpPr txBox="1"/>
          <p:nvPr/>
        </p:nvSpPr>
        <p:spPr>
          <a:xfrm>
            <a:off x="242975" y="1151600"/>
            <a:ext cx="5892300" cy="37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Nunito"/>
                <a:ea typeface="Nunito"/>
                <a:cs typeface="Nunito"/>
                <a:sym typeface="Nunito"/>
              </a:rPr>
              <a:t>ChatGPT5.5 in Thinking Mode is a reasoning model and when given this simple prompt, it replied with the steps it used to calculate the answer:</a:t>
            </a:r>
            <a:endParaRPr>
              <a:solidFill>
                <a:schemeClr val="dk2"/>
              </a:solidFill>
              <a:latin typeface="Nunito"/>
              <a:ea typeface="Nunito"/>
              <a:cs typeface="Nunito"/>
              <a:sym typeface="Nunito"/>
            </a:endParaRPr>
          </a:p>
          <a:p>
            <a:pPr indent="0" lvl="0" marL="0" rtl="0" algn="l">
              <a:spcBef>
                <a:spcPts val="0"/>
              </a:spcBef>
              <a:spcAft>
                <a:spcPts val="0"/>
              </a:spcAft>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id="549" name="Google Shape;549;p58"/>
          <p:cNvPicPr preferRelativeResize="0"/>
          <p:nvPr/>
        </p:nvPicPr>
        <p:blipFill>
          <a:blip r:embed="rId3">
            <a:alphaModFix/>
          </a:blip>
          <a:stretch>
            <a:fillRect/>
          </a:stretch>
        </p:blipFill>
        <p:spPr>
          <a:xfrm>
            <a:off x="2014538" y="1823570"/>
            <a:ext cx="5114925" cy="923925"/>
          </a:xfrm>
          <a:prstGeom prst="rect">
            <a:avLst/>
          </a:prstGeom>
          <a:noFill/>
          <a:ln>
            <a:noFill/>
          </a:ln>
        </p:spPr>
      </p:pic>
      <p:pic>
        <p:nvPicPr>
          <p:cNvPr id="550" name="Google Shape;550;p58"/>
          <p:cNvPicPr preferRelativeResize="0"/>
          <p:nvPr/>
        </p:nvPicPr>
        <p:blipFill>
          <a:blip r:embed="rId4">
            <a:alphaModFix/>
          </a:blip>
          <a:stretch>
            <a:fillRect/>
          </a:stretch>
        </p:blipFill>
        <p:spPr>
          <a:xfrm>
            <a:off x="439813" y="2828494"/>
            <a:ext cx="1709738" cy="1872570"/>
          </a:xfrm>
          <a:prstGeom prst="rect">
            <a:avLst/>
          </a:prstGeom>
          <a:noFill/>
          <a:ln cap="flat" cmpd="sng" w="9525">
            <a:solidFill>
              <a:schemeClr val="accent3"/>
            </a:solidFill>
            <a:prstDash val="solid"/>
            <a:round/>
            <a:headEnd len="sm" w="sm" type="none"/>
            <a:tailEnd len="sm" w="sm" type="none"/>
          </a:ln>
        </p:spPr>
      </p:pic>
      <p:sp>
        <p:nvSpPr>
          <p:cNvPr id="551" name="Google Shape;551;p58"/>
          <p:cNvSpPr txBox="1"/>
          <p:nvPr/>
        </p:nvSpPr>
        <p:spPr>
          <a:xfrm>
            <a:off x="439825" y="4722325"/>
            <a:ext cx="1709700" cy="275400"/>
          </a:xfrm>
          <a:prstGeom prst="rect">
            <a:avLst/>
          </a:prstGeom>
          <a:solidFill>
            <a:schemeClr val="dk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ChatGPT 5.5 Thinking</a:t>
            </a:r>
            <a:endParaRPr sz="1100">
              <a:solidFill>
                <a:schemeClr val="lt1"/>
              </a:solidFill>
              <a:latin typeface="Roboto"/>
              <a:ea typeface="Roboto"/>
              <a:cs typeface="Roboto"/>
              <a:sym typeface="Roboto"/>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5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LLMs and Understanding</a:t>
            </a:r>
            <a:endParaRPr/>
          </a:p>
        </p:txBody>
      </p:sp>
      <p:sp>
        <p:nvSpPr>
          <p:cNvPr id="557" name="Google Shape;557;p5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58" name="Google Shape;558;p5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59" name="Google Shape;559;p59"/>
          <p:cNvSpPr txBox="1"/>
          <p:nvPr/>
        </p:nvSpPr>
        <p:spPr>
          <a:xfrm>
            <a:off x="311700" y="1102000"/>
            <a:ext cx="6045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As you have learned, LLMs don’t really understand language the way humans do.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They build a mathematical picture of how words relate to each other and generate text by choosing the most likely next token.</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Despite this, the results of LLM are very convincing and often correct.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This is because LLMs are trained on a huge amount of data and fine-tuned through RLHF.</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a:p>
            <a:pPr indent="0" lvl="0" marL="0" rtl="0" algn="l">
              <a:spcBef>
                <a:spcPts val="0"/>
              </a:spcBef>
              <a:spcAft>
                <a:spcPts val="0"/>
              </a:spcAft>
              <a:buNone/>
            </a:pPr>
            <a:r>
              <a:t/>
            </a:r>
            <a:endParaRPr sz="1600">
              <a:solidFill>
                <a:schemeClr val="dk2"/>
              </a:solidFill>
              <a:latin typeface="Roboto"/>
              <a:ea typeface="Roboto"/>
              <a:cs typeface="Roboto"/>
              <a:sym typeface="Roboto"/>
            </a:endParaRPr>
          </a:p>
        </p:txBody>
      </p:sp>
      <p:pic>
        <p:nvPicPr>
          <p:cNvPr id="560" name="Google Shape;560;p59" title="aedrian-salazar-aNVx2FpKAF8-unsplash.jpg"/>
          <p:cNvPicPr preferRelativeResize="0"/>
          <p:nvPr/>
        </p:nvPicPr>
        <p:blipFill>
          <a:blip r:embed="rId3">
            <a:alphaModFix/>
          </a:blip>
          <a:stretch>
            <a:fillRect/>
          </a:stretch>
        </p:blipFill>
        <p:spPr>
          <a:xfrm>
            <a:off x="6509400" y="1170125"/>
            <a:ext cx="2226585" cy="3340692"/>
          </a:xfrm>
          <a:prstGeom prst="rect">
            <a:avLst/>
          </a:prstGeom>
          <a:noFill/>
          <a:ln cap="flat" cmpd="sng" w="9525">
            <a:solidFill>
              <a:schemeClr val="accent2"/>
            </a:solidFill>
            <a:prstDash val="solid"/>
            <a:round/>
            <a:headEnd len="sm" w="sm" type="none"/>
            <a:tailEnd len="sm" w="sm" type="none"/>
          </a:ln>
        </p:spPr>
      </p:pic>
      <p:sp>
        <p:nvSpPr>
          <p:cNvPr id="561" name="Google Shape;561;p59"/>
          <p:cNvSpPr txBox="1"/>
          <p:nvPr/>
        </p:nvSpPr>
        <p:spPr>
          <a:xfrm>
            <a:off x="6509400" y="4510825"/>
            <a:ext cx="2226600" cy="456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Aedrian Salazar</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6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Humans understanding LLMs</a:t>
            </a:r>
            <a:endParaRPr/>
          </a:p>
        </p:txBody>
      </p:sp>
      <p:sp>
        <p:nvSpPr>
          <p:cNvPr id="567" name="Google Shape;567;p6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68" name="Google Shape;568;p6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69" name="Google Shape;569;p60"/>
          <p:cNvSpPr txBox="1"/>
          <p:nvPr/>
        </p:nvSpPr>
        <p:spPr>
          <a:xfrm>
            <a:off x="311700" y="1102000"/>
            <a:ext cx="5541300" cy="395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Although humans have developed the algorithms (step-by-step instructions) to train LLMs and know how to build them, there are parts of how they work that we don’t understand.</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Developers can’t really explain why an LLM has responded the way it did even though they understand the maths behind it. This is why we called it a </a:t>
            </a:r>
            <a:r>
              <a:rPr b="1" lang="en" sz="1600">
                <a:solidFill>
                  <a:schemeClr val="dk2"/>
                </a:solidFill>
                <a:latin typeface="Nunito"/>
                <a:ea typeface="Nunito"/>
                <a:cs typeface="Nunito"/>
                <a:sym typeface="Nunito"/>
              </a:rPr>
              <a:t>black box </a:t>
            </a:r>
            <a:r>
              <a:rPr lang="en" sz="1600">
                <a:solidFill>
                  <a:schemeClr val="dk2"/>
                </a:solidFill>
                <a:latin typeface="Nunito"/>
                <a:ea typeface="Nunito"/>
                <a:cs typeface="Nunito"/>
                <a:sym typeface="Nunito"/>
              </a:rPr>
              <a:t>earlier in the lesson</a:t>
            </a:r>
            <a:r>
              <a:rPr b="1" lang="en" sz="1600">
                <a:solidFill>
                  <a:schemeClr val="dk2"/>
                </a:solidFill>
                <a:latin typeface="Nunito"/>
                <a:ea typeface="Nunito"/>
                <a:cs typeface="Nunito"/>
                <a:sym typeface="Nunito"/>
              </a:rPr>
              <a:t>.</a:t>
            </a:r>
            <a:endParaRPr b="1"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If we try and look inside this black box then all we would see is numbers.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That’s why it’s important to think critically when using LLMs and consider how bias and hallucinations might impact the responses.</a:t>
            </a:r>
            <a:endParaRPr sz="1600">
              <a:solidFill>
                <a:schemeClr val="dk2"/>
              </a:solidFill>
              <a:latin typeface="Nunito"/>
              <a:ea typeface="Nunito"/>
              <a:cs typeface="Nunito"/>
              <a:sym typeface="Nunito"/>
            </a:endParaRPr>
          </a:p>
        </p:txBody>
      </p:sp>
      <p:pic>
        <p:nvPicPr>
          <p:cNvPr id="570" name="Google Shape;570;p60" title="ChatGPT Image May 29, 2026, 08_43_33 AM.png"/>
          <p:cNvPicPr preferRelativeResize="0"/>
          <p:nvPr/>
        </p:nvPicPr>
        <p:blipFill>
          <a:blip r:embed="rId3">
            <a:alphaModFix/>
          </a:blip>
          <a:stretch>
            <a:fillRect/>
          </a:stretch>
        </p:blipFill>
        <p:spPr>
          <a:xfrm>
            <a:off x="5853012" y="1151950"/>
            <a:ext cx="3112024" cy="2074683"/>
          </a:xfrm>
          <a:prstGeom prst="rect">
            <a:avLst/>
          </a:prstGeom>
          <a:noFill/>
          <a:ln cap="flat" cmpd="sng" w="9225">
            <a:solidFill>
              <a:schemeClr val="accent2"/>
            </a:solidFill>
            <a:prstDash val="solid"/>
            <a:round/>
            <a:headEnd len="sm" w="sm" type="none"/>
            <a:tailEnd len="sm" w="sm" type="none"/>
          </a:ln>
        </p:spPr>
      </p:pic>
      <p:sp>
        <p:nvSpPr>
          <p:cNvPr id="571" name="Google Shape;571;p60"/>
          <p:cNvSpPr txBox="1"/>
          <p:nvPr/>
        </p:nvSpPr>
        <p:spPr>
          <a:xfrm>
            <a:off x="5853000" y="3241858"/>
            <a:ext cx="3112200" cy="3201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88425" lIns="88425" spcFirstLastPara="1" rIns="88425" wrap="square" tIns="88425">
            <a:noAutofit/>
          </a:bodyPr>
          <a:lstStyle/>
          <a:p>
            <a:pPr indent="0" lvl="0" marL="0" rtl="0" algn="ctr">
              <a:spcBef>
                <a:spcPts val="0"/>
              </a:spcBef>
              <a:spcAft>
                <a:spcPts val="0"/>
              </a:spcAft>
              <a:buNone/>
            </a:pPr>
            <a:r>
              <a:rPr lang="en" sz="1064">
                <a:solidFill>
                  <a:schemeClr val="accent6"/>
                </a:solidFill>
              </a:rPr>
              <a:t>Black Box generated by ChatGPT 5.5</a:t>
            </a:r>
            <a:endParaRPr sz="1064">
              <a:solidFill>
                <a:schemeClr val="accent6"/>
              </a:solidFill>
              <a:latin typeface="Roboto"/>
              <a:ea typeface="Roboto"/>
              <a:cs typeface="Roboto"/>
              <a:sym typeface="Robo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6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LLMs vs Rules</a:t>
            </a:r>
            <a:endParaRPr/>
          </a:p>
        </p:txBody>
      </p:sp>
      <p:sp>
        <p:nvSpPr>
          <p:cNvPr id="577" name="Google Shape;577;p6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78" name="Google Shape;578;p6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79" name="Google Shape;579;p61"/>
          <p:cNvSpPr txBox="1"/>
          <p:nvPr/>
        </p:nvSpPr>
        <p:spPr>
          <a:xfrm>
            <a:off x="311700" y="1102000"/>
            <a:ext cx="6612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Nunito"/>
                <a:ea typeface="Nunito"/>
                <a:cs typeface="Nunito"/>
                <a:sym typeface="Nunito"/>
              </a:rPr>
              <a:t>LLMs are amazing technology but not always the best choice for solving problems.</a:t>
            </a:r>
            <a:endParaRPr sz="1500">
              <a:solidFill>
                <a:schemeClr val="dk2"/>
              </a:solidFill>
              <a:latin typeface="Nunito"/>
              <a:ea typeface="Nunito"/>
              <a:cs typeface="Nunito"/>
              <a:sym typeface="Nunito"/>
            </a:endParaRPr>
          </a:p>
          <a:p>
            <a:pPr indent="0" lvl="0" marL="0" rtl="0" algn="l">
              <a:spcBef>
                <a:spcPts val="0"/>
              </a:spcBef>
              <a:spcAft>
                <a:spcPts val="0"/>
              </a:spcAft>
              <a:buNone/>
            </a:pPr>
            <a:r>
              <a:t/>
            </a:r>
            <a:endParaRPr sz="1500">
              <a:solidFill>
                <a:schemeClr val="dk2"/>
              </a:solidFill>
              <a:latin typeface="Nunito"/>
              <a:ea typeface="Nunito"/>
              <a:cs typeface="Nunito"/>
              <a:sym typeface="Nunito"/>
            </a:endParaRPr>
          </a:p>
          <a:p>
            <a:pPr indent="0" lvl="0" marL="0" rtl="0" algn="l">
              <a:spcBef>
                <a:spcPts val="0"/>
              </a:spcBef>
              <a:spcAft>
                <a:spcPts val="0"/>
              </a:spcAft>
              <a:buNone/>
            </a:pPr>
            <a:r>
              <a:rPr lang="en" sz="1500">
                <a:solidFill>
                  <a:schemeClr val="dk2"/>
                </a:solidFill>
                <a:latin typeface="Nunito"/>
                <a:ea typeface="Nunito"/>
                <a:cs typeface="Nunito"/>
                <a:sym typeface="Nunito"/>
              </a:rPr>
              <a:t>Some problems are best solved with clear, fixed rules. Like calculating how much pocket money you get in a month, or counting how many times a word appears in a sentence.</a:t>
            </a:r>
            <a:endParaRPr sz="1500">
              <a:solidFill>
                <a:schemeClr val="dk2"/>
              </a:solidFill>
              <a:latin typeface="Nunito"/>
              <a:ea typeface="Nunito"/>
              <a:cs typeface="Nunito"/>
              <a:sym typeface="Nunito"/>
            </a:endParaRPr>
          </a:p>
          <a:p>
            <a:pPr indent="0" lvl="0" marL="0" rtl="0" algn="l">
              <a:spcBef>
                <a:spcPts val="0"/>
              </a:spcBef>
              <a:spcAft>
                <a:spcPts val="0"/>
              </a:spcAft>
              <a:buNone/>
            </a:pPr>
            <a:r>
              <a:t/>
            </a:r>
            <a:endParaRPr sz="1500">
              <a:solidFill>
                <a:schemeClr val="dk2"/>
              </a:solidFill>
              <a:latin typeface="Nunito"/>
              <a:ea typeface="Nunito"/>
              <a:cs typeface="Nunito"/>
              <a:sym typeface="Nunito"/>
            </a:endParaRPr>
          </a:p>
          <a:p>
            <a:pPr indent="0" lvl="0" marL="0" rtl="0" algn="l">
              <a:spcBef>
                <a:spcPts val="0"/>
              </a:spcBef>
              <a:spcAft>
                <a:spcPts val="0"/>
              </a:spcAft>
              <a:buNone/>
            </a:pPr>
            <a:r>
              <a:rPr lang="en" sz="1500">
                <a:solidFill>
                  <a:schemeClr val="dk2"/>
                </a:solidFill>
                <a:latin typeface="Nunito"/>
                <a:ea typeface="Nunito"/>
                <a:cs typeface="Nunito"/>
                <a:sym typeface="Nunito"/>
              </a:rPr>
              <a:t>LLMs are best when the task requires judgement, creativity or handling language in a flexible way: like summarising an essay, answering an open question, brainstorming product ideas or explaining a complex idea. </a:t>
            </a:r>
            <a:endParaRPr sz="1500">
              <a:solidFill>
                <a:schemeClr val="dk2"/>
              </a:solidFill>
              <a:latin typeface="Nunito"/>
              <a:ea typeface="Nunito"/>
              <a:cs typeface="Nunito"/>
              <a:sym typeface="Nunito"/>
            </a:endParaRPr>
          </a:p>
          <a:p>
            <a:pPr indent="0" lvl="0" marL="0" rtl="0" algn="l">
              <a:spcBef>
                <a:spcPts val="0"/>
              </a:spcBef>
              <a:spcAft>
                <a:spcPts val="0"/>
              </a:spcAft>
              <a:buNone/>
            </a:pPr>
            <a:r>
              <a:t/>
            </a:r>
            <a:endParaRPr sz="1500">
              <a:solidFill>
                <a:schemeClr val="dk2"/>
              </a:solidFill>
              <a:latin typeface="Nunito"/>
              <a:ea typeface="Nunito"/>
              <a:cs typeface="Nunito"/>
              <a:sym typeface="Nunito"/>
            </a:endParaRPr>
          </a:p>
          <a:p>
            <a:pPr indent="0" lvl="0" marL="0" rtl="0" algn="l">
              <a:spcBef>
                <a:spcPts val="0"/>
              </a:spcBef>
              <a:spcAft>
                <a:spcPts val="0"/>
              </a:spcAft>
              <a:buNone/>
            </a:pPr>
            <a:r>
              <a:rPr lang="en" sz="1500">
                <a:solidFill>
                  <a:schemeClr val="dk2"/>
                </a:solidFill>
                <a:latin typeface="Nunito"/>
                <a:ea typeface="Nunito"/>
                <a:cs typeface="Nunito"/>
                <a:sym typeface="Nunito"/>
              </a:rPr>
              <a:t>Rules-based systems are best for problems requiring precision and accuracy, like automatically flagging suspicious credit card transactions or calculating the fastest route based on live traffic data or alerting a nurse if a patient’s heart rate increases too quickly.</a:t>
            </a:r>
            <a:endParaRPr sz="1500">
              <a:solidFill>
                <a:schemeClr val="dk2"/>
              </a:solidFill>
              <a:latin typeface="Nunito"/>
              <a:ea typeface="Nunito"/>
              <a:cs typeface="Nunito"/>
              <a:sym typeface="Nunito"/>
            </a:endParaRPr>
          </a:p>
        </p:txBody>
      </p:sp>
      <p:pic>
        <p:nvPicPr>
          <p:cNvPr id="580" name="Google Shape;580;p61" title="jonny-gios-QB1MLXS7ncM-unsplash.jpg"/>
          <p:cNvPicPr preferRelativeResize="0"/>
          <p:nvPr/>
        </p:nvPicPr>
        <p:blipFill>
          <a:blip r:embed="rId3">
            <a:alphaModFix/>
          </a:blip>
          <a:stretch>
            <a:fillRect/>
          </a:stretch>
        </p:blipFill>
        <p:spPr>
          <a:xfrm>
            <a:off x="7076400" y="1170125"/>
            <a:ext cx="1915201" cy="2873503"/>
          </a:xfrm>
          <a:prstGeom prst="rect">
            <a:avLst/>
          </a:prstGeom>
          <a:noFill/>
          <a:ln cap="flat" cmpd="sng" w="9525">
            <a:solidFill>
              <a:schemeClr val="accent2"/>
            </a:solidFill>
            <a:prstDash val="solid"/>
            <a:round/>
            <a:headEnd len="sm" w="sm" type="none"/>
            <a:tailEnd len="sm" w="sm" type="none"/>
          </a:ln>
        </p:spPr>
      </p:pic>
      <p:sp>
        <p:nvSpPr>
          <p:cNvPr id="581" name="Google Shape;581;p61"/>
          <p:cNvSpPr txBox="1"/>
          <p:nvPr/>
        </p:nvSpPr>
        <p:spPr>
          <a:xfrm>
            <a:off x="7076400" y="4043625"/>
            <a:ext cx="1915200" cy="456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Jonny Gios</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6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Rules-based Example</a:t>
            </a:r>
            <a:endParaRPr/>
          </a:p>
        </p:txBody>
      </p:sp>
      <p:sp>
        <p:nvSpPr>
          <p:cNvPr id="587" name="Google Shape;587;p6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88" name="Google Shape;588;p6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89" name="Google Shape;589;p62"/>
          <p:cNvSpPr txBox="1"/>
          <p:nvPr/>
        </p:nvSpPr>
        <p:spPr>
          <a:xfrm>
            <a:off x="311700" y="1102000"/>
            <a:ext cx="6612300" cy="85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Nunito"/>
                <a:ea typeface="Nunito"/>
                <a:cs typeface="Nunito"/>
                <a:sym typeface="Nunito"/>
              </a:rPr>
              <a:t>Here is a rules based AI which detects a cat or dog. BUT there is an error, can you spot it and fix it?</a:t>
            </a:r>
            <a:endParaRPr sz="1800">
              <a:solidFill>
                <a:schemeClr val="dk2"/>
              </a:solidFill>
              <a:latin typeface="Nunito"/>
              <a:ea typeface="Nunito"/>
              <a:cs typeface="Nunito"/>
              <a:sym typeface="Nunito"/>
            </a:endParaRPr>
          </a:p>
        </p:txBody>
      </p:sp>
      <p:pic>
        <p:nvPicPr>
          <p:cNvPr id="590" name="Google Shape;590;p62" title="jonny-gios-QB1MLXS7ncM-unsplash.jpg"/>
          <p:cNvPicPr preferRelativeResize="0"/>
          <p:nvPr/>
        </p:nvPicPr>
        <p:blipFill>
          <a:blip r:embed="rId3">
            <a:alphaModFix/>
          </a:blip>
          <a:stretch>
            <a:fillRect/>
          </a:stretch>
        </p:blipFill>
        <p:spPr>
          <a:xfrm>
            <a:off x="7076400" y="1170125"/>
            <a:ext cx="1915201" cy="2873503"/>
          </a:xfrm>
          <a:prstGeom prst="rect">
            <a:avLst/>
          </a:prstGeom>
          <a:noFill/>
          <a:ln cap="flat" cmpd="sng" w="9525">
            <a:solidFill>
              <a:schemeClr val="accent5"/>
            </a:solidFill>
            <a:prstDash val="solid"/>
            <a:round/>
            <a:headEnd len="sm" w="sm" type="none"/>
            <a:tailEnd len="sm" w="sm" type="none"/>
          </a:ln>
        </p:spPr>
      </p:pic>
      <p:sp>
        <p:nvSpPr>
          <p:cNvPr id="591" name="Google Shape;591;p62"/>
          <p:cNvSpPr txBox="1"/>
          <p:nvPr/>
        </p:nvSpPr>
        <p:spPr>
          <a:xfrm>
            <a:off x="7076400" y="4043625"/>
            <a:ext cx="1915200" cy="456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Jonny Gios</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graphicFrame>
        <p:nvGraphicFramePr>
          <p:cNvPr id="592" name="Google Shape;592;p62"/>
          <p:cNvGraphicFramePr/>
          <p:nvPr/>
        </p:nvGraphicFramePr>
        <p:xfrm>
          <a:off x="379675" y="2214850"/>
          <a:ext cx="3000000" cy="3000000"/>
        </p:xfrm>
        <a:graphic>
          <a:graphicData uri="http://schemas.openxmlformats.org/drawingml/2006/table">
            <a:tbl>
              <a:tblPr>
                <a:noFill/>
                <a:tableStyleId>{1E8E1F48-45FD-433F-BC84-AAEDC162B530}</a:tableStyleId>
              </a:tblPr>
              <a:tblGrid>
                <a:gridCol w="5943600"/>
              </a:tblGrid>
              <a:tr h="12700">
                <a:tc>
                  <a:txBody>
                    <a:bodyPr/>
                    <a:lstStyle/>
                    <a:p>
                      <a:pPr indent="0" lvl="0" marL="0" rtl="0" algn="l">
                        <a:spcBef>
                          <a:spcPts val="0"/>
                        </a:spcBef>
                        <a:spcAft>
                          <a:spcPts val="0"/>
                        </a:spcAft>
                        <a:buNone/>
                      </a:pPr>
                      <a:r>
                        <a:rPr lang="en" sz="1800">
                          <a:latin typeface="Inter"/>
                          <a:ea typeface="Inter"/>
                          <a:cs typeface="Inter"/>
                          <a:sym typeface="Inter"/>
                        </a:rPr>
                        <a:t>IF barks THEN</a:t>
                      </a:r>
                      <a:endParaRPr sz="1800">
                        <a:latin typeface="Inter"/>
                        <a:ea typeface="Inter"/>
                        <a:cs typeface="Inter"/>
                        <a:sym typeface="Inter"/>
                      </a:endParaRPr>
                    </a:p>
                    <a:p>
                      <a:pPr indent="0" lvl="0" marL="0" rtl="0" algn="l">
                        <a:spcBef>
                          <a:spcPts val="0"/>
                        </a:spcBef>
                        <a:spcAft>
                          <a:spcPts val="0"/>
                        </a:spcAft>
                        <a:buNone/>
                      </a:pPr>
                      <a:r>
                        <a:rPr lang="en" sz="1800">
                          <a:latin typeface="Inter"/>
                          <a:ea typeface="Inter"/>
                          <a:cs typeface="Inter"/>
                          <a:sym typeface="Inter"/>
                        </a:rPr>
                        <a:t>    DISPLAY "Animal is a cat!"</a:t>
                      </a:r>
                      <a:endParaRPr sz="1800">
                        <a:latin typeface="Inter"/>
                        <a:ea typeface="Inter"/>
                        <a:cs typeface="Inter"/>
                        <a:sym typeface="Inter"/>
                      </a:endParaRPr>
                    </a:p>
                    <a:p>
                      <a:pPr indent="0" lvl="0" marL="0" rtl="0" algn="l">
                        <a:spcBef>
                          <a:spcPts val="0"/>
                        </a:spcBef>
                        <a:spcAft>
                          <a:spcPts val="0"/>
                        </a:spcAft>
                        <a:buNone/>
                      </a:pPr>
                      <a:r>
                        <a:rPr lang="en" sz="1800">
                          <a:latin typeface="Inter"/>
                          <a:ea typeface="Inter"/>
                          <a:cs typeface="Inter"/>
                          <a:sym typeface="Inter"/>
                        </a:rPr>
                        <a:t>ELSE IF purrs THEN    </a:t>
                      </a:r>
                      <a:endParaRPr sz="1800">
                        <a:latin typeface="Inter"/>
                        <a:ea typeface="Inter"/>
                        <a:cs typeface="Inter"/>
                        <a:sym typeface="Inter"/>
                      </a:endParaRPr>
                    </a:p>
                    <a:p>
                      <a:pPr indent="0" lvl="0" marL="0" rtl="0" algn="l">
                        <a:spcBef>
                          <a:spcPts val="0"/>
                        </a:spcBef>
                        <a:spcAft>
                          <a:spcPts val="0"/>
                        </a:spcAft>
                        <a:buNone/>
                      </a:pPr>
                      <a:r>
                        <a:rPr lang="en" sz="1800">
                          <a:latin typeface="Inter"/>
                          <a:ea typeface="Inter"/>
                          <a:cs typeface="Inter"/>
                          <a:sym typeface="Inter"/>
                        </a:rPr>
                        <a:t>    DISPLAY "Animal is a dog!"</a:t>
                      </a:r>
                      <a:endParaRPr sz="1800">
                        <a:latin typeface="Inter"/>
                        <a:ea typeface="Inter"/>
                        <a:cs typeface="Inter"/>
                        <a:sym typeface="Inter"/>
                      </a:endParaRPr>
                    </a:p>
                    <a:p>
                      <a:pPr indent="0" lvl="0" marL="0" rtl="0" algn="l">
                        <a:spcBef>
                          <a:spcPts val="0"/>
                        </a:spcBef>
                        <a:spcAft>
                          <a:spcPts val="0"/>
                        </a:spcAft>
                        <a:buNone/>
                      </a:pPr>
                      <a:r>
                        <a:rPr lang="en" sz="1800">
                          <a:latin typeface="Inter"/>
                          <a:ea typeface="Inter"/>
                          <a:cs typeface="Inter"/>
                          <a:sym typeface="Inter"/>
                        </a:rPr>
                        <a:t>ELSE</a:t>
                      </a:r>
                      <a:endParaRPr sz="1800">
                        <a:latin typeface="Inter"/>
                        <a:ea typeface="Inter"/>
                        <a:cs typeface="Inter"/>
                        <a:sym typeface="Inter"/>
                      </a:endParaRPr>
                    </a:p>
                    <a:p>
                      <a:pPr indent="0" lvl="0" marL="0" rtl="0" algn="l">
                        <a:spcBef>
                          <a:spcPts val="0"/>
                        </a:spcBef>
                        <a:spcAft>
                          <a:spcPts val="0"/>
                        </a:spcAft>
                        <a:buNone/>
                      </a:pPr>
                      <a:r>
                        <a:rPr lang="en" sz="1800">
                          <a:latin typeface="Inter"/>
                          <a:ea typeface="Inter"/>
                          <a:cs typeface="Inter"/>
                          <a:sym typeface="Inter"/>
                        </a:rPr>
                        <a:t>    DISPLAY "Unknown animal!"</a:t>
                      </a:r>
                      <a:endParaRPr sz="1800">
                        <a:latin typeface="Inter"/>
                        <a:ea typeface="Inter"/>
                        <a:cs typeface="Inter"/>
                        <a:sym typeface="Inter"/>
                      </a:endParaRPr>
                    </a:p>
                  </a:txBody>
                  <a:tcPr marT="63500" marB="63500" marR="63500" marL="6350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LLMs: Under the hood</a:t>
            </a:r>
            <a:endParaRPr/>
          </a:p>
        </p:txBody>
      </p:sp>
      <p:sp>
        <p:nvSpPr>
          <p:cNvPr id="112" name="Google Shape;112;p18"/>
          <p:cNvSpPr txBox="1"/>
          <p:nvPr>
            <p:ph idx="1" type="body"/>
          </p:nvPr>
        </p:nvSpPr>
        <p:spPr>
          <a:xfrm>
            <a:off x="311700" y="1152475"/>
            <a:ext cx="57288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previous lessons, we discussed that LLMs are ‘trained’ on huge amounts of data and ‘learn’ from this data. </a:t>
            </a:r>
            <a:endParaRPr/>
          </a:p>
          <a:p>
            <a:pPr indent="0" lvl="0" marL="0" rtl="0" algn="l">
              <a:spcBef>
                <a:spcPts val="1600"/>
              </a:spcBef>
              <a:spcAft>
                <a:spcPts val="0"/>
              </a:spcAft>
              <a:buNone/>
            </a:pPr>
            <a:r>
              <a:rPr lang="en"/>
              <a:t>But this learning is not the same as how a human learns.</a:t>
            </a:r>
            <a:endParaRPr/>
          </a:p>
          <a:p>
            <a:pPr indent="0" lvl="0" marL="0" rtl="0" algn="l">
              <a:spcBef>
                <a:spcPts val="1600"/>
              </a:spcBef>
              <a:spcAft>
                <a:spcPts val="0"/>
              </a:spcAft>
              <a:buNone/>
            </a:pPr>
            <a:r>
              <a:rPr lang="en"/>
              <a:t>The approaches that LLM developers have used to get these models to ‘learn’:</a:t>
            </a:r>
            <a:endParaRPr/>
          </a:p>
          <a:p>
            <a:pPr indent="-342900" lvl="0" marL="457200" rtl="0" algn="l">
              <a:spcBef>
                <a:spcPts val="1600"/>
              </a:spcBef>
              <a:spcAft>
                <a:spcPts val="0"/>
              </a:spcAft>
              <a:buSzPts val="1800"/>
              <a:buChar char="●"/>
            </a:pPr>
            <a:r>
              <a:rPr lang="en"/>
              <a:t>are very clever</a:t>
            </a:r>
            <a:endParaRPr/>
          </a:p>
          <a:p>
            <a:pPr indent="-342900" lvl="0" marL="457200" rtl="0" algn="l">
              <a:spcBef>
                <a:spcPts val="0"/>
              </a:spcBef>
              <a:spcAft>
                <a:spcPts val="0"/>
              </a:spcAft>
              <a:buSzPts val="1800"/>
              <a:buChar char="●"/>
            </a:pPr>
            <a:r>
              <a:rPr lang="en"/>
              <a:t>use a lot of computer power and maths.</a:t>
            </a:r>
            <a:endParaRPr/>
          </a:p>
        </p:txBody>
      </p:sp>
      <p:pic>
        <p:nvPicPr>
          <p:cNvPr descr="This is great but the bottom half does not need the &quot;try again&quot; text or the sad face. Please remove those." id="113" name="Google Shape;113;p18"/>
          <p:cNvPicPr preferRelativeResize="0"/>
          <p:nvPr/>
        </p:nvPicPr>
        <p:blipFill>
          <a:blip r:embed="rId3">
            <a:alphaModFix/>
          </a:blip>
          <a:stretch>
            <a:fillRect/>
          </a:stretch>
        </p:blipFill>
        <p:spPr>
          <a:xfrm>
            <a:off x="6311350" y="978750"/>
            <a:ext cx="2473251" cy="2473251"/>
          </a:xfrm>
          <a:prstGeom prst="rect">
            <a:avLst/>
          </a:prstGeom>
          <a:noFill/>
          <a:ln>
            <a:noFill/>
          </a:ln>
        </p:spPr>
      </p:pic>
      <p:sp>
        <p:nvSpPr>
          <p:cNvPr id="114" name="Google Shape;114;p18"/>
          <p:cNvSpPr txBox="1"/>
          <p:nvPr/>
        </p:nvSpPr>
        <p:spPr>
          <a:xfrm>
            <a:off x="6376775" y="3396980"/>
            <a:ext cx="2342400" cy="323100"/>
          </a:xfrm>
          <a:prstGeom prst="rect">
            <a:avLst/>
          </a:prstGeom>
          <a:solidFill>
            <a:schemeClr val="dk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Generated with NanoBanana</a:t>
            </a:r>
            <a:endParaRPr sz="1100">
              <a:solidFill>
                <a:schemeClr val="lt1"/>
              </a:solidFill>
              <a:latin typeface="Roboto"/>
              <a:ea typeface="Roboto"/>
              <a:cs typeface="Roboto"/>
              <a:sym typeface="Robo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6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Example</a:t>
            </a:r>
            <a:endParaRPr/>
          </a:p>
        </p:txBody>
      </p:sp>
      <p:sp>
        <p:nvSpPr>
          <p:cNvPr id="598" name="Google Shape;598;p6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99" name="Google Shape;599;p6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600" name="Google Shape;600;p63"/>
          <p:cNvSpPr txBox="1"/>
          <p:nvPr/>
        </p:nvSpPr>
        <p:spPr>
          <a:xfrm>
            <a:off x="311700" y="1102000"/>
            <a:ext cx="6612300" cy="85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Here is the LLM version with the same error. Can you fix it?</a:t>
            </a:r>
            <a:endParaRPr sz="1600">
              <a:solidFill>
                <a:schemeClr val="dk2"/>
              </a:solidFill>
              <a:latin typeface="Nunito"/>
              <a:ea typeface="Nunito"/>
              <a:cs typeface="Nunito"/>
              <a:sym typeface="Nunito"/>
            </a:endParaRPr>
          </a:p>
        </p:txBody>
      </p:sp>
      <p:sp>
        <p:nvSpPr>
          <p:cNvPr id="601" name="Google Shape;601;p63"/>
          <p:cNvSpPr txBox="1"/>
          <p:nvPr/>
        </p:nvSpPr>
        <p:spPr>
          <a:xfrm>
            <a:off x="6745075" y="3578475"/>
            <a:ext cx="2246400" cy="456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3">
                  <a:extLst>
                    <a:ext uri="{A12FA001-AC4F-418D-AE19-62706E023703}">
                      <ahyp:hlinkClr val="tx"/>
                    </a:ext>
                  </a:extLst>
                </a:hlinkClick>
              </a:rPr>
              <a:t> </a:t>
            </a:r>
            <a:r>
              <a:rPr lang="en" sz="1100" u="sng">
                <a:solidFill>
                  <a:schemeClr val="accent6"/>
                </a:solidFill>
                <a:hlinkClick r:id="rId4">
                  <a:extLst>
                    <a:ext uri="{A12FA001-AC4F-418D-AE19-62706E023703}">
                      <ahyp:hlinkClr val="tx"/>
                    </a:ext>
                  </a:extLst>
                </a:hlinkClick>
              </a:rPr>
              <a:t>Steve A Johnson</a:t>
            </a:r>
            <a:r>
              <a:rPr lang="en" sz="1100">
                <a:solidFill>
                  <a:schemeClr val="accent6"/>
                </a:solidFill>
              </a:rPr>
              <a:t> on</a:t>
            </a:r>
            <a:r>
              <a:rPr lang="en" sz="1100">
                <a:solidFill>
                  <a:schemeClr val="accent6"/>
                </a:solidFill>
                <a:uFill>
                  <a:noFill/>
                </a:uFill>
                <a:hlinkClick r:id="rId5">
                  <a:extLst>
                    <a:ext uri="{A12FA001-AC4F-418D-AE19-62706E023703}">
                      <ahyp:hlinkClr val="tx"/>
                    </a:ext>
                  </a:extLst>
                </a:hlinkClick>
              </a:rPr>
              <a:t> </a:t>
            </a:r>
            <a:r>
              <a:rPr lang="en" sz="1100" u="sng">
                <a:solidFill>
                  <a:schemeClr val="accent6"/>
                </a:solidFill>
                <a:hlinkClick r:id="rId6">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pic>
        <p:nvPicPr>
          <p:cNvPr id="602" name="Google Shape;602;p63" title="steve-a-johnson-ZPOoDQc8yMw-unsplash.jpg"/>
          <p:cNvPicPr preferRelativeResize="0"/>
          <p:nvPr/>
        </p:nvPicPr>
        <p:blipFill rotWithShape="1">
          <a:blip r:embed="rId7">
            <a:alphaModFix/>
          </a:blip>
          <a:srcRect b="0" l="40634" r="7690" t="0"/>
          <a:stretch/>
        </p:blipFill>
        <p:spPr>
          <a:xfrm>
            <a:off x="6745066" y="1133150"/>
            <a:ext cx="2246533" cy="2445324"/>
          </a:xfrm>
          <a:prstGeom prst="rect">
            <a:avLst/>
          </a:prstGeom>
          <a:noFill/>
          <a:ln cap="flat" cmpd="sng" w="9525">
            <a:solidFill>
              <a:schemeClr val="accent2"/>
            </a:solidFill>
            <a:prstDash val="solid"/>
            <a:round/>
            <a:headEnd len="sm" w="sm" type="none"/>
            <a:tailEnd len="sm" w="sm" type="none"/>
          </a:ln>
        </p:spPr>
      </p:pic>
      <p:pic>
        <p:nvPicPr>
          <p:cNvPr id="603" name="Google Shape;603;p63"/>
          <p:cNvPicPr preferRelativeResize="0"/>
          <p:nvPr/>
        </p:nvPicPr>
        <p:blipFill>
          <a:blip r:embed="rId8">
            <a:alphaModFix/>
          </a:blip>
          <a:stretch>
            <a:fillRect/>
          </a:stretch>
        </p:blipFill>
        <p:spPr>
          <a:xfrm>
            <a:off x="404016" y="1507735"/>
            <a:ext cx="5724525" cy="2581275"/>
          </a:xfrm>
          <a:prstGeom prst="rect">
            <a:avLst/>
          </a:prstGeom>
          <a:noFill/>
          <a:ln cap="flat" cmpd="sng" w="9525">
            <a:solidFill>
              <a:schemeClr val="accent2"/>
            </a:solidFill>
            <a:prstDash val="solid"/>
            <a:round/>
            <a:headEnd len="sm" w="sm" type="none"/>
            <a:tailEnd len="sm" w="sm" type="none"/>
          </a:ln>
        </p:spPr>
      </p:pic>
      <p:sp>
        <p:nvSpPr>
          <p:cNvPr id="604" name="Google Shape;604;p63"/>
          <p:cNvSpPr txBox="1"/>
          <p:nvPr/>
        </p:nvSpPr>
        <p:spPr>
          <a:xfrm>
            <a:off x="4141904" y="3778037"/>
            <a:ext cx="2180100" cy="22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100">
                <a:solidFill>
                  <a:srgbClr val="595959"/>
                </a:solidFill>
              </a:rPr>
              <a:t>made with Claude Opus 4.7</a:t>
            </a:r>
            <a:endParaRPr sz="1800">
              <a:solidFill>
                <a:srgbClr val="595959"/>
              </a:solidFill>
              <a:latin typeface="Roboto"/>
              <a:ea typeface="Roboto"/>
              <a:cs typeface="Roboto"/>
              <a:sym typeface="Roboto"/>
            </a:endParaRPr>
          </a:p>
        </p:txBody>
      </p:sp>
      <p:sp>
        <p:nvSpPr>
          <p:cNvPr id="605" name="Google Shape;605;p63"/>
          <p:cNvSpPr txBox="1"/>
          <p:nvPr/>
        </p:nvSpPr>
        <p:spPr>
          <a:xfrm>
            <a:off x="311695" y="4131109"/>
            <a:ext cx="7179900" cy="8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chemeClr val="dk1"/>
                </a:solidFill>
                <a:latin typeface="Nunito"/>
                <a:ea typeface="Nunito"/>
                <a:cs typeface="Nunito"/>
                <a:sym typeface="Nunito"/>
              </a:rPr>
              <a:t>We can’t fix the LLM version in the same way as the rules-based AI version. We don’t know what the numbers represent the same way that we can ‘read’ and ‘understand’ the rules. We need to retrain and retest (which can take a lot more time).</a:t>
            </a:r>
            <a:endParaRPr>
              <a:latin typeface="Nunito"/>
              <a:ea typeface="Nunito"/>
              <a:cs typeface="Nunito"/>
              <a:sym typeface="Nunito"/>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6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5.08: Categorisation Activity Rules vs LLM</a:t>
            </a:r>
            <a:endParaRPr/>
          </a:p>
        </p:txBody>
      </p:sp>
      <p:sp>
        <p:nvSpPr>
          <p:cNvPr id="611" name="Google Shape;611;p6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12" name="Google Shape;612;p6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613" name="Google Shape;613;p64"/>
          <p:cNvSpPr txBox="1"/>
          <p:nvPr/>
        </p:nvSpPr>
        <p:spPr>
          <a:xfrm>
            <a:off x="311700" y="1462575"/>
            <a:ext cx="66123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Link to activity on </a:t>
            </a:r>
            <a:r>
              <a:rPr lang="en" sz="1800" u="sng">
                <a:solidFill>
                  <a:schemeClr val="accent5"/>
                </a:solidFill>
                <a:latin typeface="Nunito"/>
                <a:ea typeface="Nunito"/>
                <a:cs typeface="Nunito"/>
                <a:sym typeface="Nunito"/>
                <a:hlinkClick r:id="rId3">
                  <a:extLst>
                    <a:ext uri="{A12FA001-AC4F-418D-AE19-62706E023703}">
                      <ahyp:hlinkClr val="tx"/>
                    </a:ext>
                  </a:extLst>
                </a:hlinkClick>
              </a:rPr>
              <a:t>platform</a:t>
            </a:r>
            <a:endParaRPr sz="18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t/>
            </a:r>
            <a:endParaRPr sz="1800">
              <a:solidFill>
                <a:schemeClr val="dk2"/>
              </a:solidFill>
              <a:latin typeface="Nunito"/>
              <a:ea typeface="Nunito"/>
              <a:cs typeface="Nunito"/>
              <a:sym typeface="Nunito"/>
            </a:endParaRPr>
          </a:p>
          <a:p>
            <a:pPr indent="0" lvl="0" marL="0" rtl="0" algn="l">
              <a:spcBef>
                <a:spcPts val="0"/>
              </a:spcBef>
              <a:spcAft>
                <a:spcPts val="0"/>
              </a:spcAft>
              <a:buClr>
                <a:schemeClr val="dk1"/>
              </a:buClr>
              <a:buSzPts val="1100"/>
              <a:buFont typeface="Arial"/>
              <a:buNone/>
            </a:pPr>
            <a:r>
              <a:rPr lang="en" sz="1800">
                <a:solidFill>
                  <a:schemeClr val="dk2"/>
                </a:solidFill>
                <a:latin typeface="Nunito"/>
                <a:ea typeface="Nunito"/>
                <a:cs typeface="Nunito"/>
                <a:sym typeface="Nunito"/>
              </a:rPr>
              <a:t>Download the </a:t>
            </a:r>
            <a:r>
              <a:rPr lang="en" sz="1800" u="sng">
                <a:solidFill>
                  <a:schemeClr val="accent5"/>
                </a:solidFill>
                <a:latin typeface="Nunito"/>
                <a:ea typeface="Nunito"/>
                <a:cs typeface="Nunito"/>
                <a:sym typeface="Nunito"/>
                <a:hlinkClick r:id="rId4">
                  <a:extLst>
                    <a:ext uri="{A12FA001-AC4F-418D-AE19-62706E023703}">
                      <ahyp:hlinkClr val="tx"/>
                    </a:ext>
                  </a:extLst>
                </a:hlinkClick>
              </a:rPr>
              <a:t>worksheet here.</a:t>
            </a:r>
            <a:endParaRPr sz="1800">
              <a:solidFill>
                <a:schemeClr val="dk2"/>
              </a:solidFill>
              <a:latin typeface="Nunito"/>
              <a:ea typeface="Nunito"/>
              <a:cs typeface="Nunito"/>
              <a:sym typeface="Nunito"/>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chemeClr val="accent1"/>
                </a:solidFill>
              </a:rPr>
              <a:t>‹#›</a:t>
            </a:fld>
            <a:endParaRPr>
              <a:solidFill>
                <a:schemeClr val="accent1"/>
              </a:solidFill>
            </a:endParaRPr>
          </a:p>
        </p:txBody>
      </p:sp>
      <p:sp>
        <p:nvSpPr>
          <p:cNvPr id="619" name="Google Shape;619;p65"/>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p>
            <a:pPr indent="-330200" lvl="0" marL="914400" rtl="0" algn="l">
              <a:lnSpc>
                <a:spcPct val="150000"/>
              </a:lnSpc>
              <a:spcBef>
                <a:spcPts val="0"/>
              </a:spcBef>
              <a:spcAft>
                <a:spcPts val="0"/>
              </a:spcAft>
              <a:buSzPts val="1600"/>
              <a:buChar char="●"/>
            </a:pPr>
            <a:r>
              <a:rPr lang="en" sz="1600"/>
              <a:t>Tokenisation and how words are converted to numbers</a:t>
            </a:r>
            <a:endParaRPr sz="1600"/>
          </a:p>
          <a:p>
            <a:pPr indent="-330200" lvl="0" marL="914400" rtl="0" algn="l">
              <a:lnSpc>
                <a:spcPct val="150000"/>
              </a:lnSpc>
              <a:spcBef>
                <a:spcPts val="0"/>
              </a:spcBef>
              <a:spcAft>
                <a:spcPts val="0"/>
              </a:spcAft>
              <a:buSzPts val="1600"/>
              <a:buChar char="●"/>
            </a:pPr>
            <a:r>
              <a:rPr lang="en" sz="1600"/>
              <a:t>Transformer Architecture</a:t>
            </a:r>
            <a:endParaRPr sz="1600"/>
          </a:p>
          <a:p>
            <a:pPr indent="-330200" lvl="0" marL="914400" rtl="0" algn="l">
              <a:lnSpc>
                <a:spcPct val="150000"/>
              </a:lnSpc>
              <a:spcBef>
                <a:spcPts val="0"/>
              </a:spcBef>
              <a:spcAft>
                <a:spcPts val="0"/>
              </a:spcAft>
              <a:buSzPts val="1600"/>
              <a:buChar char="●"/>
            </a:pPr>
            <a:r>
              <a:rPr lang="en" sz="1600"/>
              <a:t>Reinforcement Learning from Human Feedback</a:t>
            </a:r>
            <a:endParaRPr sz="1600"/>
          </a:p>
          <a:p>
            <a:pPr indent="-330200" lvl="0" marL="914400" rtl="0" algn="l">
              <a:lnSpc>
                <a:spcPct val="150000"/>
              </a:lnSpc>
              <a:spcBef>
                <a:spcPts val="0"/>
              </a:spcBef>
              <a:spcAft>
                <a:spcPts val="0"/>
              </a:spcAft>
              <a:buSzPts val="1600"/>
              <a:buChar char="●"/>
            </a:pPr>
            <a:r>
              <a:rPr lang="en" sz="1600"/>
              <a:t>Context windows</a:t>
            </a:r>
            <a:endParaRPr sz="1600"/>
          </a:p>
          <a:p>
            <a:pPr indent="-330200" lvl="0" marL="914400" rtl="0" algn="l">
              <a:lnSpc>
                <a:spcPct val="150000"/>
              </a:lnSpc>
              <a:spcBef>
                <a:spcPts val="0"/>
              </a:spcBef>
              <a:spcAft>
                <a:spcPts val="0"/>
              </a:spcAft>
              <a:buSzPts val="1600"/>
              <a:buChar char="●"/>
            </a:pPr>
            <a:r>
              <a:rPr lang="en" sz="1600"/>
              <a:t>Stateless AI</a:t>
            </a:r>
            <a:endParaRPr sz="1600"/>
          </a:p>
          <a:p>
            <a:pPr indent="-330200" lvl="0" marL="914400" rtl="0" algn="l">
              <a:lnSpc>
                <a:spcPct val="150000"/>
              </a:lnSpc>
              <a:spcBef>
                <a:spcPts val="0"/>
              </a:spcBef>
              <a:spcAft>
                <a:spcPts val="0"/>
              </a:spcAft>
              <a:buSzPts val="1600"/>
              <a:buChar char="●"/>
            </a:pPr>
            <a:r>
              <a:rPr lang="en" sz="1600"/>
              <a:t>Grounding</a:t>
            </a:r>
            <a:endParaRPr sz="1600"/>
          </a:p>
          <a:p>
            <a:pPr indent="-330200" lvl="0" marL="914400" rtl="0" algn="l">
              <a:lnSpc>
                <a:spcPct val="150000"/>
              </a:lnSpc>
              <a:spcBef>
                <a:spcPts val="0"/>
              </a:spcBef>
              <a:spcAft>
                <a:spcPts val="0"/>
              </a:spcAft>
              <a:buSzPts val="1600"/>
              <a:buChar char="●"/>
            </a:pPr>
            <a:r>
              <a:rPr lang="en" sz="1600"/>
              <a:t>Reasoning models</a:t>
            </a:r>
            <a:endParaRPr sz="1600"/>
          </a:p>
          <a:p>
            <a:pPr indent="-330200" lvl="0" marL="914400" rtl="0" algn="l">
              <a:lnSpc>
                <a:spcPct val="150000"/>
              </a:lnSpc>
              <a:spcBef>
                <a:spcPts val="0"/>
              </a:spcBef>
              <a:spcAft>
                <a:spcPts val="0"/>
              </a:spcAft>
              <a:buSzPts val="1600"/>
              <a:buChar char="●"/>
            </a:pPr>
            <a:r>
              <a:rPr lang="en" sz="1600"/>
              <a:t>LLMs and Understanding</a:t>
            </a:r>
            <a:endParaRPr sz="1600"/>
          </a:p>
        </p:txBody>
      </p:sp>
      <p:sp>
        <p:nvSpPr>
          <p:cNvPr id="620" name="Google Shape;620;p6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621" name="Google Shape;621;p65"/>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should now have a better understanding of:</a:t>
            </a:r>
            <a:endParaRPr/>
          </a:p>
          <a:p>
            <a:pPr indent="0" lvl="0" marL="0" rtl="0" algn="l">
              <a:spcBef>
                <a:spcPts val="0"/>
              </a:spcBef>
              <a:spcAft>
                <a:spcPts val="0"/>
              </a:spcAft>
              <a:buNone/>
            </a:pPr>
            <a:r>
              <a:t/>
            </a:r>
            <a:endParaRPr/>
          </a:p>
        </p:txBody>
      </p:sp>
      <p:sp>
        <p:nvSpPr>
          <p:cNvPr id="622" name="Google Shape;622;p65"/>
          <p:cNvSpPr txBox="1"/>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4200">
                <a:solidFill>
                  <a:srgbClr val="0D4247"/>
                </a:solidFill>
                <a:latin typeface="Space Grotesk"/>
                <a:ea typeface="Space Grotesk"/>
                <a:cs typeface="Space Grotesk"/>
                <a:sym typeface="Space Grotesk"/>
              </a:rPr>
              <a:t>Summary</a:t>
            </a:r>
            <a:endParaRPr b="1" sz="4200">
              <a:solidFill>
                <a:srgbClr val="25326F"/>
              </a:solidFill>
              <a:latin typeface="Francois One"/>
              <a:ea typeface="Francois One"/>
              <a:cs typeface="Francois One"/>
              <a:sym typeface="Francois One"/>
            </a:endParaRPr>
          </a:p>
        </p:txBody>
      </p:sp>
      <p:pic>
        <p:nvPicPr>
          <p:cNvPr id="623" name="Google Shape;623;p65"/>
          <p:cNvPicPr preferRelativeResize="0"/>
          <p:nvPr/>
        </p:nvPicPr>
        <p:blipFill>
          <a:blip r:embed="rId3">
            <a:alphaModFix/>
          </a:blip>
          <a:stretch>
            <a:fillRect/>
          </a:stretch>
        </p:blipFill>
        <p:spPr>
          <a:xfrm>
            <a:off x="349200" y="651975"/>
            <a:ext cx="1287800" cy="12878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FFD"/>
        </a:solidFill>
      </p:bgPr>
    </p:bg>
    <p:spTree>
      <p:nvGrpSpPr>
        <p:cNvPr id="627" name="Shape 627"/>
        <p:cNvGrpSpPr/>
        <p:nvPr/>
      </p:nvGrpSpPr>
      <p:grpSpPr>
        <a:xfrm>
          <a:off x="0" y="0"/>
          <a:ext cx="0" cy="0"/>
          <a:chOff x="0" y="0"/>
          <a:chExt cx="0" cy="0"/>
        </a:xfrm>
      </p:grpSpPr>
      <p:sp>
        <p:nvSpPr>
          <p:cNvPr id="628" name="Google Shape;628;p6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629" name="Google Shape;629;p66"/>
          <p:cNvSpPr txBox="1"/>
          <p:nvPr>
            <p:ph idx="1" type="body"/>
          </p:nvPr>
        </p:nvSpPr>
        <p:spPr>
          <a:xfrm>
            <a:off x="311700" y="1152475"/>
            <a:ext cx="59061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630" name="Google Shape;630;p6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631" name="Google Shape;631;p6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steps in training LLMs</a:t>
            </a:r>
            <a:endParaRPr/>
          </a:p>
        </p:txBody>
      </p:sp>
      <p:sp>
        <p:nvSpPr>
          <p:cNvPr id="120" name="Google Shape;120;p19"/>
          <p:cNvSpPr txBox="1"/>
          <p:nvPr>
            <p:ph idx="1" type="body"/>
          </p:nvPr>
        </p:nvSpPr>
        <p:spPr>
          <a:xfrm>
            <a:off x="439825" y="2911375"/>
            <a:ext cx="4193400" cy="1110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chemeClr val="accent6"/>
                </a:solidFill>
                <a:latin typeface="Inter Light"/>
                <a:ea typeface="Inter Light"/>
                <a:cs typeface="Inter Light"/>
                <a:sym typeface="Inter Light"/>
              </a:rPr>
              <a:t>These are the steps you will learn about in this lesson, which are used for training LLMs.</a:t>
            </a:r>
            <a:endParaRPr>
              <a:solidFill>
                <a:schemeClr val="accent6"/>
              </a:solidFill>
              <a:latin typeface="Inter Light"/>
              <a:ea typeface="Inter Light"/>
              <a:cs typeface="Inter Light"/>
              <a:sym typeface="Inter Light"/>
            </a:endParaRPr>
          </a:p>
        </p:txBody>
      </p:sp>
      <p:sp>
        <p:nvSpPr>
          <p:cNvPr id="121" name="Google Shape;121;p19"/>
          <p:cNvSpPr txBox="1"/>
          <p:nvPr/>
        </p:nvSpPr>
        <p:spPr>
          <a:xfrm>
            <a:off x="6251700" y="1451075"/>
            <a:ext cx="2478300" cy="738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lang="en" sz="1800">
                <a:solidFill>
                  <a:schemeClr val="dk2"/>
                </a:solidFill>
                <a:latin typeface="Nunito"/>
                <a:ea typeface="Nunito"/>
                <a:cs typeface="Nunito"/>
                <a:sym typeface="Nunito"/>
              </a:rPr>
              <a:t>  Finding Connections</a:t>
            </a:r>
            <a:endParaRPr sz="1800">
              <a:solidFill>
                <a:schemeClr val="dk2"/>
              </a:solidFill>
              <a:latin typeface="Nunito"/>
              <a:ea typeface="Nunito"/>
              <a:cs typeface="Nunito"/>
              <a:sym typeface="Nunito"/>
            </a:endParaRPr>
          </a:p>
          <a:p>
            <a:pPr indent="0" lvl="0" marL="0" marR="0" rtl="0" algn="ctr">
              <a:lnSpc>
                <a:spcPct val="100000"/>
              </a:lnSpc>
              <a:spcBef>
                <a:spcPts val="0"/>
              </a:spcBef>
              <a:spcAft>
                <a:spcPts val="0"/>
              </a:spcAft>
              <a:buNone/>
            </a:pPr>
            <a:r>
              <a:rPr lang="en" sz="1800">
                <a:solidFill>
                  <a:schemeClr val="dk2"/>
                </a:solidFill>
                <a:latin typeface="Nunito"/>
                <a:ea typeface="Nunito"/>
                <a:cs typeface="Nunito"/>
                <a:sym typeface="Nunito"/>
              </a:rPr>
              <a:t>(Transformer)</a:t>
            </a:r>
            <a:br>
              <a:rPr lang="en" sz="1800">
                <a:solidFill>
                  <a:schemeClr val="dk2"/>
                </a:solidFill>
                <a:latin typeface="Nunito"/>
                <a:ea typeface="Nunito"/>
                <a:cs typeface="Nunito"/>
                <a:sym typeface="Nunito"/>
              </a:rPr>
            </a:br>
            <a:endParaRPr sz="1800">
              <a:solidFill>
                <a:schemeClr val="dk2"/>
              </a:solidFill>
              <a:latin typeface="Nunito"/>
              <a:ea typeface="Nunito"/>
              <a:cs typeface="Nunito"/>
              <a:sym typeface="Nunito"/>
            </a:endParaRPr>
          </a:p>
        </p:txBody>
      </p:sp>
      <p:sp>
        <p:nvSpPr>
          <p:cNvPr id="122" name="Google Shape;122;p19"/>
          <p:cNvSpPr txBox="1"/>
          <p:nvPr/>
        </p:nvSpPr>
        <p:spPr>
          <a:xfrm>
            <a:off x="2475000" y="1458675"/>
            <a:ext cx="1497300" cy="738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Nunito"/>
                <a:ea typeface="Nunito"/>
                <a:cs typeface="Nunito"/>
                <a:sym typeface="Nunito"/>
              </a:rPr>
              <a:t>Converting to tokens</a:t>
            </a:r>
            <a:endParaRPr sz="1800">
              <a:solidFill>
                <a:schemeClr val="dk2"/>
              </a:solidFill>
              <a:latin typeface="Nunito"/>
              <a:ea typeface="Nunito"/>
              <a:cs typeface="Nunito"/>
              <a:sym typeface="Nunito"/>
            </a:endParaRPr>
          </a:p>
        </p:txBody>
      </p:sp>
      <p:cxnSp>
        <p:nvCxnSpPr>
          <p:cNvPr id="123" name="Google Shape;123;p19"/>
          <p:cNvCxnSpPr>
            <a:stCxn id="122" idx="3"/>
            <a:endCxn id="124" idx="1"/>
          </p:cNvCxnSpPr>
          <p:nvPr/>
        </p:nvCxnSpPr>
        <p:spPr>
          <a:xfrm>
            <a:off x="3972300" y="1828125"/>
            <a:ext cx="324300" cy="0"/>
          </a:xfrm>
          <a:prstGeom prst="straightConnector1">
            <a:avLst/>
          </a:prstGeom>
          <a:noFill/>
          <a:ln cap="flat" cmpd="sng" w="9525">
            <a:solidFill>
              <a:schemeClr val="dk2"/>
            </a:solidFill>
            <a:prstDash val="solid"/>
            <a:round/>
            <a:headEnd len="med" w="med" type="none"/>
            <a:tailEnd len="med" w="med" type="triangle"/>
          </a:ln>
        </p:spPr>
      </p:cxnSp>
      <p:sp>
        <p:nvSpPr>
          <p:cNvPr id="125" name="Google Shape;125;p19"/>
          <p:cNvSpPr txBox="1"/>
          <p:nvPr/>
        </p:nvSpPr>
        <p:spPr>
          <a:xfrm>
            <a:off x="5600600" y="3202850"/>
            <a:ext cx="3000000" cy="738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Nunito"/>
                <a:ea typeface="Nunito"/>
                <a:cs typeface="Nunito"/>
                <a:sym typeface="Nunito"/>
              </a:rPr>
              <a:t>Reinforcement Learning from Human Feedback</a:t>
            </a:r>
            <a:endParaRPr sz="1800">
              <a:solidFill>
                <a:schemeClr val="dk2"/>
              </a:solidFill>
              <a:latin typeface="Nunito"/>
              <a:ea typeface="Nunito"/>
              <a:cs typeface="Nunito"/>
              <a:sym typeface="Nunito"/>
            </a:endParaRPr>
          </a:p>
        </p:txBody>
      </p:sp>
      <p:cxnSp>
        <p:nvCxnSpPr>
          <p:cNvPr id="126" name="Google Shape;126;p19"/>
          <p:cNvCxnSpPr>
            <a:endCxn id="125" idx="0"/>
          </p:cNvCxnSpPr>
          <p:nvPr/>
        </p:nvCxnSpPr>
        <p:spPr>
          <a:xfrm>
            <a:off x="7091900" y="2279450"/>
            <a:ext cx="8700" cy="923400"/>
          </a:xfrm>
          <a:prstGeom prst="straightConnector1">
            <a:avLst/>
          </a:prstGeom>
          <a:noFill/>
          <a:ln cap="flat" cmpd="sng" w="9525">
            <a:solidFill>
              <a:schemeClr val="dk2"/>
            </a:solidFill>
            <a:prstDash val="solid"/>
            <a:round/>
            <a:headEnd len="med" w="med" type="none"/>
            <a:tailEnd len="med" w="med" type="triangle"/>
          </a:ln>
        </p:spPr>
      </p:cxnSp>
      <p:sp>
        <p:nvSpPr>
          <p:cNvPr id="127" name="Google Shape;127;p19"/>
          <p:cNvSpPr txBox="1"/>
          <p:nvPr/>
        </p:nvSpPr>
        <p:spPr>
          <a:xfrm>
            <a:off x="439825" y="1458675"/>
            <a:ext cx="1630800" cy="738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2"/>
                </a:solidFill>
                <a:latin typeface="Nunito"/>
                <a:ea typeface="Nunito"/>
                <a:cs typeface="Nunito"/>
                <a:sym typeface="Nunito"/>
              </a:rPr>
              <a:t>Gathering training data</a:t>
            </a:r>
            <a:endParaRPr sz="1800">
              <a:solidFill>
                <a:schemeClr val="dk2"/>
              </a:solidFill>
              <a:latin typeface="Nunito"/>
              <a:ea typeface="Nunito"/>
              <a:cs typeface="Nunito"/>
              <a:sym typeface="Nunito"/>
            </a:endParaRPr>
          </a:p>
        </p:txBody>
      </p:sp>
      <p:cxnSp>
        <p:nvCxnSpPr>
          <p:cNvPr id="128" name="Google Shape;128;p19"/>
          <p:cNvCxnSpPr>
            <a:stCxn id="127" idx="3"/>
            <a:endCxn id="122" idx="1"/>
          </p:cNvCxnSpPr>
          <p:nvPr/>
        </p:nvCxnSpPr>
        <p:spPr>
          <a:xfrm>
            <a:off x="2070625" y="1828125"/>
            <a:ext cx="404400" cy="0"/>
          </a:xfrm>
          <a:prstGeom prst="straightConnector1">
            <a:avLst/>
          </a:prstGeom>
          <a:noFill/>
          <a:ln cap="flat" cmpd="sng" w="9525">
            <a:solidFill>
              <a:schemeClr val="dk2"/>
            </a:solidFill>
            <a:prstDash val="solid"/>
            <a:round/>
            <a:headEnd len="med" w="med" type="none"/>
            <a:tailEnd len="med" w="med" type="triangle"/>
          </a:ln>
        </p:spPr>
      </p:cxnSp>
      <p:sp>
        <p:nvSpPr>
          <p:cNvPr id="124" name="Google Shape;124;p19"/>
          <p:cNvSpPr txBox="1"/>
          <p:nvPr/>
        </p:nvSpPr>
        <p:spPr>
          <a:xfrm>
            <a:off x="4296600" y="1458682"/>
            <a:ext cx="1630800" cy="738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lang="en" sz="1800">
                <a:solidFill>
                  <a:schemeClr val="dk2"/>
                </a:solidFill>
                <a:latin typeface="Nunito"/>
                <a:ea typeface="Nunito"/>
                <a:cs typeface="Nunito"/>
                <a:sym typeface="Nunito"/>
              </a:rPr>
              <a:t>Converting to Numbers</a:t>
            </a:r>
            <a:endParaRPr sz="1800">
              <a:solidFill>
                <a:schemeClr val="dk2"/>
              </a:solidFill>
              <a:latin typeface="Nunito"/>
              <a:ea typeface="Nunito"/>
              <a:cs typeface="Nunito"/>
              <a:sym typeface="Nunito"/>
            </a:endParaRPr>
          </a:p>
        </p:txBody>
      </p:sp>
      <p:cxnSp>
        <p:nvCxnSpPr>
          <p:cNvPr id="129" name="Google Shape;129;p19"/>
          <p:cNvCxnSpPr/>
          <p:nvPr/>
        </p:nvCxnSpPr>
        <p:spPr>
          <a:xfrm flipH="1" rot="10800000">
            <a:off x="5927400" y="1820233"/>
            <a:ext cx="324300" cy="6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Gathering training data</a:t>
            </a:r>
            <a:endParaRPr/>
          </a:p>
          <a:p>
            <a:pPr indent="0" lvl="0" marL="0" rtl="0" algn="l">
              <a:spcBef>
                <a:spcPts val="0"/>
              </a:spcBef>
              <a:spcAft>
                <a:spcPts val="0"/>
              </a:spcAft>
              <a:buNone/>
            </a:pPr>
            <a:r>
              <a:t/>
            </a:r>
            <a:endParaRPr/>
          </a:p>
        </p:txBody>
      </p:sp>
      <p:sp>
        <p:nvSpPr>
          <p:cNvPr id="135" name="Google Shape;135;p2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36" name="Google Shape;136;p2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37" name="Google Shape;137;p20"/>
          <p:cNvSpPr txBox="1"/>
          <p:nvPr/>
        </p:nvSpPr>
        <p:spPr>
          <a:xfrm>
            <a:off x="311700" y="1102000"/>
            <a:ext cx="4053600" cy="384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The training data for LLMs is all in text form. Data comes from a variety of different sources: books, online articles, discussion posts on online forums and more.</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In some cases, the data is digitised, like scanning printed books into digital form.</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Some data can be non-text data that is turned into text, like a transcript from a YouTube video or podcast.</a:t>
            </a:r>
            <a:endParaRPr sz="1600">
              <a:solidFill>
                <a:schemeClr val="dk2"/>
              </a:solidFill>
              <a:latin typeface="Nunito"/>
              <a:ea typeface="Nunito"/>
              <a:cs typeface="Nunito"/>
              <a:sym typeface="Nunito"/>
            </a:endParaRPr>
          </a:p>
        </p:txBody>
      </p:sp>
      <p:sp>
        <p:nvSpPr>
          <p:cNvPr id="138" name="Google Shape;138;p20"/>
          <p:cNvSpPr txBox="1"/>
          <p:nvPr/>
        </p:nvSpPr>
        <p:spPr>
          <a:xfrm>
            <a:off x="4595774" y="4415341"/>
            <a:ext cx="4053600" cy="3381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Generated with NanoBanana</a:t>
            </a:r>
            <a:endParaRPr sz="1100">
              <a:solidFill>
                <a:schemeClr val="accent6"/>
              </a:solidFill>
              <a:latin typeface="Roboto"/>
              <a:ea typeface="Roboto"/>
              <a:cs typeface="Roboto"/>
              <a:sym typeface="Roboto"/>
            </a:endParaRPr>
          </a:p>
        </p:txBody>
      </p:sp>
      <p:pic>
        <p:nvPicPr>
          <p:cNvPr descr="That is good but get rid of the Get rid of the datapreparation &amp; aggregration label and the top &quot;sources of llm training data: combining diverse text&quot; label, and the &quot;cleaning, deduplication,formatting,tokenization&quot;label" id="139" name="Google Shape;139;p20"/>
          <p:cNvPicPr preferRelativeResize="0"/>
          <p:nvPr/>
        </p:nvPicPr>
        <p:blipFill>
          <a:blip r:embed="rId3">
            <a:alphaModFix/>
          </a:blip>
          <a:stretch>
            <a:fillRect/>
          </a:stretch>
        </p:blipFill>
        <p:spPr>
          <a:xfrm>
            <a:off x="4595775" y="342000"/>
            <a:ext cx="4053600" cy="4053624"/>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Converting to tokens</a:t>
            </a:r>
            <a:endParaRPr/>
          </a:p>
          <a:p>
            <a:pPr indent="0" lvl="0" marL="0" rtl="0" algn="l">
              <a:spcBef>
                <a:spcPts val="0"/>
              </a:spcBef>
              <a:spcAft>
                <a:spcPts val="0"/>
              </a:spcAft>
              <a:buNone/>
            </a:pPr>
            <a:r>
              <a:t/>
            </a:r>
            <a:endParaRPr/>
          </a:p>
        </p:txBody>
      </p:sp>
      <p:sp>
        <p:nvSpPr>
          <p:cNvPr id="145" name="Google Shape;145;p2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46" name="Google Shape;146;p2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47" name="Google Shape;147;p21"/>
          <p:cNvSpPr txBox="1"/>
          <p:nvPr/>
        </p:nvSpPr>
        <p:spPr>
          <a:xfrm>
            <a:off x="311700" y="1007645"/>
            <a:ext cx="6063900" cy="308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Inter"/>
                <a:ea typeface="Inter"/>
                <a:cs typeface="Inter"/>
                <a:sym typeface="Inter"/>
              </a:rPr>
              <a:t>The first step in training is taking our training data and “tokenising” it. Tokenisation is breaking down sentences, words, letters, numbers and punctuation marks into tokens. </a:t>
            </a:r>
            <a:endParaRPr sz="1600">
              <a:solidFill>
                <a:schemeClr val="dk2"/>
              </a:solidFill>
              <a:latin typeface="Inter"/>
              <a:ea typeface="Inter"/>
              <a:cs typeface="Inter"/>
              <a:sym typeface="Inter"/>
            </a:endParaRPr>
          </a:p>
          <a:p>
            <a:pPr indent="0" lvl="0" marL="0" rtl="0" algn="l">
              <a:spcBef>
                <a:spcPts val="0"/>
              </a:spcBef>
              <a:spcAft>
                <a:spcPts val="0"/>
              </a:spcAft>
              <a:buNone/>
            </a:pPr>
            <a:r>
              <a:t/>
            </a:r>
            <a:endParaRPr sz="1600">
              <a:solidFill>
                <a:schemeClr val="dk2"/>
              </a:solidFill>
              <a:latin typeface="Inter"/>
              <a:ea typeface="Inter"/>
              <a:cs typeface="Inter"/>
              <a:sym typeface="Inter"/>
            </a:endParaRPr>
          </a:p>
          <a:p>
            <a:pPr indent="0" lvl="0" marL="0" rtl="0" algn="l">
              <a:spcBef>
                <a:spcPts val="0"/>
              </a:spcBef>
              <a:spcAft>
                <a:spcPts val="0"/>
              </a:spcAft>
              <a:buNone/>
            </a:pPr>
            <a:r>
              <a:rPr lang="en" sz="1600">
                <a:solidFill>
                  <a:schemeClr val="dk2"/>
                </a:solidFill>
                <a:latin typeface="Inter"/>
                <a:ea typeface="Inter"/>
                <a:cs typeface="Inter"/>
                <a:sym typeface="Inter"/>
              </a:rPr>
              <a:t>There are different ways to tokenise sentences, such as separating spaces words by spaces in a sentence. For example, the sentence:</a:t>
            </a:r>
            <a:endParaRPr sz="1600">
              <a:solidFill>
                <a:schemeClr val="dk2"/>
              </a:solidFill>
              <a:latin typeface="Inter"/>
              <a:ea typeface="Inter"/>
              <a:cs typeface="Inter"/>
              <a:sym typeface="Inter"/>
            </a:endParaRPr>
          </a:p>
          <a:p>
            <a:pPr indent="0" lvl="0" marL="0" rtl="0" algn="l">
              <a:spcBef>
                <a:spcPts val="0"/>
              </a:spcBef>
              <a:spcAft>
                <a:spcPts val="0"/>
              </a:spcAft>
              <a:buNone/>
            </a:pPr>
            <a:r>
              <a:t/>
            </a:r>
            <a:endParaRPr sz="1600">
              <a:solidFill>
                <a:schemeClr val="dk2"/>
              </a:solidFill>
              <a:latin typeface="Inter"/>
              <a:ea typeface="Inter"/>
              <a:cs typeface="Inter"/>
              <a:sym typeface="Inter"/>
            </a:endParaRPr>
          </a:p>
          <a:p>
            <a:pPr indent="0" lvl="0" marL="0" rtl="0" algn="l">
              <a:spcBef>
                <a:spcPts val="0"/>
              </a:spcBef>
              <a:spcAft>
                <a:spcPts val="0"/>
              </a:spcAft>
              <a:buNone/>
            </a:pPr>
            <a:r>
              <a:rPr b="1" lang="en" sz="1600">
                <a:solidFill>
                  <a:schemeClr val="dk2"/>
                </a:solidFill>
                <a:latin typeface="Inter"/>
                <a:ea typeface="Inter"/>
                <a:cs typeface="Inter"/>
                <a:sym typeface="Inter"/>
              </a:rPr>
              <a:t>The uncharacteristically over-enthusiastic scientist waved hello.</a:t>
            </a:r>
            <a:endParaRPr b="1" sz="1600">
              <a:solidFill>
                <a:schemeClr val="dk2"/>
              </a:solidFill>
              <a:latin typeface="Inter"/>
              <a:ea typeface="Inter"/>
              <a:cs typeface="Inter"/>
              <a:sym typeface="Inter"/>
            </a:endParaRPr>
          </a:p>
          <a:p>
            <a:pPr indent="0" lvl="0" marL="0" rtl="0" algn="l">
              <a:spcBef>
                <a:spcPts val="0"/>
              </a:spcBef>
              <a:spcAft>
                <a:spcPts val="0"/>
              </a:spcAft>
              <a:buNone/>
            </a:pPr>
            <a:r>
              <a:t/>
            </a:r>
            <a:endParaRPr b="1" sz="1600">
              <a:solidFill>
                <a:schemeClr val="dk2"/>
              </a:solidFill>
              <a:latin typeface="Inter"/>
              <a:ea typeface="Inter"/>
              <a:cs typeface="Inter"/>
              <a:sym typeface="Inter"/>
            </a:endParaRPr>
          </a:p>
          <a:p>
            <a:pPr indent="0" lvl="0" marL="0" rtl="0" algn="l">
              <a:spcBef>
                <a:spcPts val="0"/>
              </a:spcBef>
              <a:spcAft>
                <a:spcPts val="0"/>
              </a:spcAft>
              <a:buNone/>
            </a:pPr>
            <a:r>
              <a:rPr lang="en" sz="1600">
                <a:solidFill>
                  <a:schemeClr val="dk2"/>
                </a:solidFill>
                <a:latin typeface="Inter"/>
                <a:ea typeface="Inter"/>
                <a:cs typeface="Inter"/>
                <a:sym typeface="Inter"/>
              </a:rPr>
              <a:t>could be split up by spaces:</a:t>
            </a:r>
            <a:endParaRPr sz="1600">
              <a:solidFill>
                <a:schemeClr val="dk2"/>
              </a:solidFill>
              <a:latin typeface="Inter"/>
              <a:ea typeface="Inter"/>
              <a:cs typeface="Inter"/>
              <a:sym typeface="Inter"/>
            </a:endParaRPr>
          </a:p>
          <a:p>
            <a:pPr indent="0" lvl="0" marL="0" rtl="0" algn="l">
              <a:spcBef>
                <a:spcPts val="0"/>
              </a:spcBef>
              <a:spcAft>
                <a:spcPts val="0"/>
              </a:spcAft>
              <a:buNone/>
            </a:pPr>
            <a:r>
              <a:t/>
            </a:r>
            <a:endParaRPr sz="1600">
              <a:solidFill>
                <a:schemeClr val="dk2"/>
              </a:solidFill>
              <a:latin typeface="Inter"/>
              <a:ea typeface="Inter"/>
              <a:cs typeface="Inter"/>
              <a:sym typeface="Inter"/>
            </a:endParaRPr>
          </a:p>
        </p:txBody>
      </p:sp>
      <p:sp>
        <p:nvSpPr>
          <p:cNvPr id="148" name="Google Shape;148;p21"/>
          <p:cNvSpPr txBox="1"/>
          <p:nvPr/>
        </p:nvSpPr>
        <p:spPr>
          <a:xfrm>
            <a:off x="454525" y="4198190"/>
            <a:ext cx="6228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The</a:t>
            </a:r>
            <a:endParaRPr sz="1600">
              <a:solidFill>
                <a:schemeClr val="dk2"/>
              </a:solidFill>
              <a:latin typeface="Inter"/>
              <a:ea typeface="Inter"/>
              <a:cs typeface="Inter"/>
              <a:sym typeface="Inter"/>
            </a:endParaRPr>
          </a:p>
        </p:txBody>
      </p:sp>
      <p:sp>
        <p:nvSpPr>
          <p:cNvPr id="149" name="Google Shape;149;p21"/>
          <p:cNvSpPr txBox="1"/>
          <p:nvPr/>
        </p:nvSpPr>
        <p:spPr>
          <a:xfrm>
            <a:off x="1187450" y="4198190"/>
            <a:ext cx="20808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uncharacteristically</a:t>
            </a:r>
            <a:endParaRPr sz="1600">
              <a:solidFill>
                <a:schemeClr val="dk2"/>
              </a:solidFill>
              <a:latin typeface="Inter"/>
              <a:ea typeface="Inter"/>
              <a:cs typeface="Inter"/>
              <a:sym typeface="Inter"/>
            </a:endParaRPr>
          </a:p>
        </p:txBody>
      </p:sp>
      <p:sp>
        <p:nvSpPr>
          <p:cNvPr id="150" name="Google Shape;150;p21"/>
          <p:cNvSpPr txBox="1"/>
          <p:nvPr/>
        </p:nvSpPr>
        <p:spPr>
          <a:xfrm>
            <a:off x="3378375" y="4198190"/>
            <a:ext cx="18612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over-enthusiastic</a:t>
            </a:r>
            <a:endParaRPr sz="1600">
              <a:solidFill>
                <a:schemeClr val="dk2"/>
              </a:solidFill>
              <a:latin typeface="Inter"/>
              <a:ea typeface="Inter"/>
              <a:cs typeface="Inter"/>
              <a:sym typeface="Inter"/>
            </a:endParaRPr>
          </a:p>
        </p:txBody>
      </p:sp>
      <p:sp>
        <p:nvSpPr>
          <p:cNvPr id="151" name="Google Shape;151;p21"/>
          <p:cNvSpPr txBox="1"/>
          <p:nvPr/>
        </p:nvSpPr>
        <p:spPr>
          <a:xfrm>
            <a:off x="5349700" y="4198201"/>
            <a:ext cx="9879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scientist</a:t>
            </a:r>
            <a:endParaRPr sz="1600">
              <a:solidFill>
                <a:schemeClr val="dk2"/>
              </a:solidFill>
              <a:latin typeface="Inter"/>
              <a:ea typeface="Inter"/>
              <a:cs typeface="Inter"/>
              <a:sym typeface="Inter"/>
            </a:endParaRPr>
          </a:p>
        </p:txBody>
      </p:sp>
      <p:sp>
        <p:nvSpPr>
          <p:cNvPr id="152" name="Google Shape;152;p21"/>
          <p:cNvSpPr txBox="1"/>
          <p:nvPr/>
        </p:nvSpPr>
        <p:spPr>
          <a:xfrm>
            <a:off x="6447725" y="4198190"/>
            <a:ext cx="8811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waved</a:t>
            </a:r>
            <a:endParaRPr sz="1600">
              <a:solidFill>
                <a:schemeClr val="dk2"/>
              </a:solidFill>
              <a:latin typeface="Inter"/>
              <a:ea typeface="Inter"/>
              <a:cs typeface="Inter"/>
              <a:sym typeface="Inter"/>
            </a:endParaRPr>
          </a:p>
        </p:txBody>
      </p:sp>
      <p:sp>
        <p:nvSpPr>
          <p:cNvPr id="153" name="Google Shape;153;p21"/>
          <p:cNvSpPr txBox="1"/>
          <p:nvPr/>
        </p:nvSpPr>
        <p:spPr>
          <a:xfrm>
            <a:off x="7438950" y="4198190"/>
            <a:ext cx="881100" cy="393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Inter"/>
                <a:ea typeface="Inter"/>
                <a:cs typeface="Inter"/>
                <a:sym typeface="Inter"/>
              </a:rPr>
              <a:t>hello.</a:t>
            </a:r>
            <a:endParaRPr sz="1600">
              <a:solidFill>
                <a:schemeClr val="dk2"/>
              </a:solidFill>
              <a:latin typeface="Inter"/>
              <a:ea typeface="Inter"/>
              <a:cs typeface="Inter"/>
              <a:sym typeface="Inter"/>
            </a:endParaRPr>
          </a:p>
        </p:txBody>
      </p:sp>
      <p:pic>
        <p:nvPicPr>
          <p:cNvPr descr="There should be no objects in the background, just the human scientist. There shouldn't be any stickers or badges on her labcoat." id="154" name="Google Shape;154;p21"/>
          <p:cNvPicPr preferRelativeResize="0"/>
          <p:nvPr/>
        </p:nvPicPr>
        <p:blipFill>
          <a:blip r:embed="rId3">
            <a:alphaModFix/>
          </a:blip>
          <a:stretch>
            <a:fillRect/>
          </a:stretch>
        </p:blipFill>
        <p:spPr>
          <a:xfrm>
            <a:off x="6234725" y="523325"/>
            <a:ext cx="2684100" cy="2684100"/>
          </a:xfrm>
          <a:prstGeom prst="rect">
            <a:avLst/>
          </a:prstGeom>
          <a:noFill/>
          <a:ln>
            <a:noFill/>
          </a:ln>
        </p:spPr>
      </p:pic>
      <p:sp>
        <p:nvSpPr>
          <p:cNvPr id="155" name="Google Shape;155;p21"/>
          <p:cNvSpPr txBox="1"/>
          <p:nvPr/>
        </p:nvSpPr>
        <p:spPr>
          <a:xfrm>
            <a:off x="6751500" y="3292200"/>
            <a:ext cx="2080800" cy="3231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Generated with NanoBanana</a:t>
            </a:r>
            <a:endParaRPr sz="1100">
              <a:solidFill>
                <a:schemeClr val="accent6"/>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Tokenisation</a:t>
            </a:r>
            <a:endParaRPr/>
          </a:p>
          <a:p>
            <a:pPr indent="0" lvl="0" marL="0" rtl="0" algn="l">
              <a:spcBef>
                <a:spcPts val="0"/>
              </a:spcBef>
              <a:spcAft>
                <a:spcPts val="0"/>
              </a:spcAft>
              <a:buNone/>
            </a:pPr>
            <a:r>
              <a:t/>
            </a:r>
            <a:endParaRPr/>
          </a:p>
        </p:txBody>
      </p:sp>
      <p:sp>
        <p:nvSpPr>
          <p:cNvPr id="161" name="Google Shape;161;p2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62" name="Google Shape;162;p2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63" name="Google Shape;163;p22"/>
          <p:cNvSpPr txBox="1"/>
          <p:nvPr/>
        </p:nvSpPr>
        <p:spPr>
          <a:xfrm>
            <a:off x="311700" y="1017725"/>
            <a:ext cx="7741500" cy="8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Splitting up words by spaces and making these tokens is not the best approach. Especially when a LLM needs to support multiple languages. For example, when writing in Chinese language, there are no spaces between words.</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p:txBody>
      </p:sp>
      <p:sp>
        <p:nvSpPr>
          <p:cNvPr id="164" name="Google Shape;164;p22"/>
          <p:cNvSpPr txBox="1"/>
          <p:nvPr/>
        </p:nvSpPr>
        <p:spPr>
          <a:xfrm>
            <a:off x="2034950" y="2190300"/>
            <a:ext cx="5606100" cy="58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600">
                <a:solidFill>
                  <a:schemeClr val="dk2"/>
                </a:solidFill>
                <a:latin typeface="Nunito"/>
                <a:ea typeface="Nunito"/>
                <a:cs typeface="Nunito"/>
                <a:sym typeface="Nunito"/>
              </a:rPr>
              <a:t>新年快乐 </a:t>
            </a:r>
            <a:r>
              <a:rPr lang="en" sz="1600">
                <a:solidFill>
                  <a:schemeClr val="dk2"/>
                </a:solidFill>
                <a:latin typeface="Nunito"/>
                <a:ea typeface="Nunito"/>
                <a:cs typeface="Nunito"/>
                <a:sym typeface="Nunito"/>
              </a:rPr>
              <a:t>translates to “happy new year” in Chinese. </a:t>
            </a:r>
            <a:endParaRPr sz="1600">
              <a:solidFill>
                <a:schemeClr val="dk2"/>
              </a:solidFill>
              <a:latin typeface="Nunito"/>
              <a:ea typeface="Nunito"/>
              <a:cs typeface="Nunito"/>
              <a:sym typeface="Nunito"/>
            </a:endParaRPr>
          </a:p>
        </p:txBody>
      </p:sp>
      <p:sp>
        <p:nvSpPr>
          <p:cNvPr id="165" name="Google Shape;165;p22"/>
          <p:cNvSpPr txBox="1"/>
          <p:nvPr/>
        </p:nvSpPr>
        <p:spPr>
          <a:xfrm>
            <a:off x="311700" y="3076975"/>
            <a:ext cx="7846500" cy="19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When training LLMs, words often get broken into sub-words or - in some cases - just one letter, number or punctuation mark (like I, 2 or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There are different ways of tokenising and different LLMs will do this differently.</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rPr lang="en" sz="1600">
                <a:solidFill>
                  <a:schemeClr val="dk2"/>
                </a:solidFill>
                <a:latin typeface="Nunito"/>
                <a:ea typeface="Nunito"/>
                <a:cs typeface="Nunito"/>
                <a:sym typeface="Nunito"/>
              </a:rPr>
              <a:t>Tokenisation can save space/memory in the computer as it doesn’t need to store every whole word separately.</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a:p>
            <a:pPr indent="0" lvl="0" marL="0" rtl="0" algn="l">
              <a:spcBef>
                <a:spcPts val="0"/>
              </a:spcBef>
              <a:spcAft>
                <a:spcPts val="0"/>
              </a:spcAft>
              <a:buNone/>
            </a:pPr>
            <a:r>
              <a:t/>
            </a:r>
            <a:endParaRPr sz="1600">
              <a:solidFill>
                <a:schemeClr val="dk2"/>
              </a:solidFill>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