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475" r:id="rId5"/>
    <p:sldId id="476" r:id="rId6"/>
    <p:sldId id="259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5435"/>
    <a:srgbClr val="DA8A19"/>
    <a:srgbClr val="2C6244"/>
    <a:srgbClr val="2982AA"/>
    <a:srgbClr val="922F2D"/>
    <a:srgbClr val="6F8A2E"/>
    <a:srgbClr val="8A5631"/>
    <a:srgbClr val="F28C00"/>
    <a:srgbClr val="006341"/>
    <a:srgbClr val="008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6E7D13-58E3-4C87-A7F7-AAB762651439}" v="86" dt="2023-02-27T09:55:28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iddels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8"/>
  </p:normalViewPr>
  <p:slideViewPr>
    <p:cSldViewPr snapToGrid="0" snapToObjects="1">
      <p:cViewPr varScale="1">
        <p:scale>
          <a:sx n="73" d="100"/>
          <a:sy n="73" d="100"/>
        </p:scale>
        <p:origin x="9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Korrelasjon mellom DON</a:t>
            </a:r>
            <a:r>
              <a:rPr lang="en-US" sz="2000" baseline="0"/>
              <a:t> og Spire%</a:t>
            </a:r>
            <a:endParaRPr lang="en-US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'Ark2'!$C$1</c:f>
              <c:strCache>
                <c:ptCount val="1"/>
                <c:pt idx="0">
                  <c:v>Spire%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0"/>
            <c:trendlineLbl>
              <c:layout>
                <c:manualLayout>
                  <c:x val="6.3537444067042551E-2"/>
                  <c:y val="-0.21935651982236307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</c:trendlineLbl>
          </c:trendline>
          <c:xVal>
            <c:numRef>
              <c:f>'Ark2'!$B$2:$B$31</c:f>
              <c:numCache>
                <c:formatCode>0.00</c:formatCode>
                <c:ptCount val="30"/>
                <c:pt idx="0">
                  <c:v>6.4817953910000004</c:v>
                </c:pt>
                <c:pt idx="1">
                  <c:v>6.2273163299999998</c:v>
                </c:pt>
                <c:pt idx="2">
                  <c:v>5.9028622789999998</c:v>
                </c:pt>
                <c:pt idx="3">
                  <c:v>5.6576597399999997</c:v>
                </c:pt>
                <c:pt idx="4">
                  <c:v>5.6324853859999999</c:v>
                </c:pt>
                <c:pt idx="5">
                  <c:v>5.5676203339999999</c:v>
                </c:pt>
                <c:pt idx="6" formatCode="General">
                  <c:v>5.19</c:v>
                </c:pt>
                <c:pt idx="7">
                  <c:v>5.1525758159999997</c:v>
                </c:pt>
                <c:pt idx="8">
                  <c:v>4.9553460840000003</c:v>
                </c:pt>
                <c:pt idx="9">
                  <c:v>4.8718732730000003</c:v>
                </c:pt>
                <c:pt idx="10">
                  <c:v>4.3524797409999998</c:v>
                </c:pt>
                <c:pt idx="11">
                  <c:v>4.2931604009999997</c:v>
                </c:pt>
                <c:pt idx="12">
                  <c:v>4.2811034259999996</c:v>
                </c:pt>
                <c:pt idx="13">
                  <c:v>4.247764139</c:v>
                </c:pt>
                <c:pt idx="14">
                  <c:v>4.0722031669999996</c:v>
                </c:pt>
                <c:pt idx="15">
                  <c:v>3.7863195599999999</c:v>
                </c:pt>
                <c:pt idx="16">
                  <c:v>3.672968848</c:v>
                </c:pt>
                <c:pt idx="17">
                  <c:v>3.5346173049999998</c:v>
                </c:pt>
                <c:pt idx="18">
                  <c:v>3.529915484</c:v>
                </c:pt>
                <c:pt idx="19">
                  <c:v>3.4838404070000002</c:v>
                </c:pt>
                <c:pt idx="20">
                  <c:v>3.4365078659999999</c:v>
                </c:pt>
                <c:pt idx="21">
                  <c:v>3.2570052060000001</c:v>
                </c:pt>
                <c:pt idx="22">
                  <c:v>3.221559359</c:v>
                </c:pt>
                <c:pt idx="23">
                  <c:v>3.1984639490000002</c:v>
                </c:pt>
                <c:pt idx="24">
                  <c:v>3.1827466360000001</c:v>
                </c:pt>
                <c:pt idx="25">
                  <c:v>3.0938420190000002</c:v>
                </c:pt>
                <c:pt idx="26">
                  <c:v>3.0850997090000001</c:v>
                </c:pt>
                <c:pt idx="27">
                  <c:v>2.945002422</c:v>
                </c:pt>
                <c:pt idx="28">
                  <c:v>2.8402802459999998</c:v>
                </c:pt>
              </c:numCache>
            </c:numRef>
          </c:xVal>
          <c:yVal>
            <c:numRef>
              <c:f>'Ark2'!$C$2:$C$31</c:f>
              <c:numCache>
                <c:formatCode>0</c:formatCode>
                <c:ptCount val="30"/>
                <c:pt idx="0">
                  <c:v>68.808814500000011</c:v>
                </c:pt>
                <c:pt idx="1">
                  <c:v>73.680299000000005</c:v>
                </c:pt>
                <c:pt idx="2">
                  <c:v>66.462882300000004</c:v>
                </c:pt>
                <c:pt idx="3">
                  <c:v>70.893187300000008</c:v>
                </c:pt>
                <c:pt idx="4">
                  <c:v>74.2244381</c:v>
                </c:pt>
                <c:pt idx="5">
                  <c:v>70.830337799999995</c:v>
                </c:pt>
                <c:pt idx="6">
                  <c:v>72</c:v>
                </c:pt>
                <c:pt idx="7">
                  <c:v>74.255202699999998</c:v>
                </c:pt>
                <c:pt idx="8">
                  <c:v>72.770119800000003</c:v>
                </c:pt>
                <c:pt idx="9">
                  <c:v>69.405473000000001</c:v>
                </c:pt>
                <c:pt idx="10">
                  <c:v>77.223642599999991</c:v>
                </c:pt>
                <c:pt idx="11">
                  <c:v>79.452114199999997</c:v>
                </c:pt>
                <c:pt idx="12">
                  <c:v>77.787613899999997</c:v>
                </c:pt>
                <c:pt idx="13">
                  <c:v>74.221287000000004</c:v>
                </c:pt>
                <c:pt idx="14">
                  <c:v>70.799502899999993</c:v>
                </c:pt>
                <c:pt idx="15">
                  <c:v>73.484886500000002</c:v>
                </c:pt>
                <c:pt idx="16">
                  <c:v>78.874117200000001</c:v>
                </c:pt>
                <c:pt idx="17">
                  <c:v>74.068615899999998</c:v>
                </c:pt>
                <c:pt idx="18">
                  <c:v>76.564385900000005</c:v>
                </c:pt>
                <c:pt idx="19">
                  <c:v>76.523846199999994</c:v>
                </c:pt>
                <c:pt idx="20">
                  <c:v>71.794131699999994</c:v>
                </c:pt>
                <c:pt idx="21">
                  <c:v>79.63376319999999</c:v>
                </c:pt>
                <c:pt idx="22">
                  <c:v>83.148264400000002</c:v>
                </c:pt>
                <c:pt idx="23">
                  <c:v>76.977111100000002</c:v>
                </c:pt>
                <c:pt idx="24">
                  <c:v>78.863370899999993</c:v>
                </c:pt>
                <c:pt idx="25">
                  <c:v>74.572352699999996</c:v>
                </c:pt>
                <c:pt idx="26">
                  <c:v>74.356129199999998</c:v>
                </c:pt>
                <c:pt idx="27">
                  <c:v>76.213041500000003</c:v>
                </c:pt>
                <c:pt idx="28">
                  <c:v>75.543635800000004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875-471E-BCAA-BBF466B83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5919152"/>
        <c:axId val="1715915408"/>
      </c:scatterChart>
      <c:valAx>
        <c:axId val="1715919152"/>
        <c:scaling>
          <c:orientation val="minMax"/>
          <c:max val="7"/>
          <c:min val="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DON (ppm)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15915408"/>
        <c:crosses val="autoZero"/>
        <c:crossBetween val="midCat"/>
        <c:minorUnit val="0.2"/>
      </c:valAx>
      <c:valAx>
        <c:axId val="1715915408"/>
        <c:scaling>
          <c:orientation val="minMax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/>
                  <a:t>Spire%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159191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77301-54A2-4C30-A8C6-63FCBCD7AE1C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2B691-04AE-40CD-A248-4C42AE566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69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I </a:t>
            </a:r>
            <a:r>
              <a:rPr lang="nb-NO" dirty="0" err="1"/>
              <a:t>Midtnorge</a:t>
            </a:r>
            <a:r>
              <a:rPr lang="nb-NO" dirty="0"/>
              <a:t> snitt 2020-2022 Gulmodning er Ringsaker 5 dager før Odal. Sorterer 2-3 dager etter </a:t>
            </a:r>
            <a:r>
              <a:rPr lang="nb-NO" dirty="0" err="1"/>
              <a:t>RIngsaker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634A2-375D-49F4-BF2D-3FA57A80F9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77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E38C69BC-2B1E-AF41-B825-EDB9FCE31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6091" y="2105208"/>
            <a:ext cx="3879817" cy="2172907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38FF05E-CE35-854D-AB40-688C57021612}"/>
              </a:ext>
            </a:extLst>
          </p:cNvPr>
          <p:cNvSpPr/>
          <p:nvPr userDrawn="1"/>
        </p:nvSpPr>
        <p:spPr>
          <a:xfrm>
            <a:off x="461913" y="5929460"/>
            <a:ext cx="11283885" cy="772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431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m stri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15B95F5-94E4-9545-816A-1B9E34F92B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E38C69BC-2B1E-AF41-B825-EDB9FCE311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56091" y="2105208"/>
            <a:ext cx="3879817" cy="217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2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A9290CF3-651C-9945-8BEC-6C93D1AF04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C5596053-4C22-8B4D-8633-697C4408DF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54711" y="2101521"/>
            <a:ext cx="3879818" cy="217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8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6F8A2E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79D06B-5A88-3348-A49E-24416A261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6F8A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038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m tekst og stri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E72341F6-C33F-FC42-85F3-E586EB623D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6F8A2E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79D06B-5A88-3348-A49E-24416A261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6F8A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6F4C4FB-4F5B-4346-8972-9A46251D5A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09608" y="6127234"/>
            <a:ext cx="1762813" cy="44718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CE9B5E5-C2F4-104C-9F90-01A5EB46C6E6}"/>
              </a:ext>
            </a:extLst>
          </p:cNvPr>
          <p:cNvSpPr txBox="1"/>
          <p:nvPr userDrawn="1"/>
        </p:nvSpPr>
        <p:spPr>
          <a:xfrm>
            <a:off x="719579" y="6166160"/>
            <a:ext cx="2828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i="0" dirty="0" err="1">
                <a:latin typeface="PT Sans" panose="020B0503020203020204" pitchFamily="34" charset="77"/>
              </a:rPr>
              <a:t>www.graminor.no</a:t>
            </a:r>
            <a:endParaRPr lang="nb-NO" sz="1600" b="1" i="0" dirty="0"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954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B8E5DC0-12E6-A645-8A94-A7F6F86673E1}"/>
              </a:ext>
            </a:extLst>
          </p:cNvPr>
          <p:cNvSpPr/>
          <p:nvPr userDrawn="1"/>
        </p:nvSpPr>
        <p:spPr>
          <a:xfrm>
            <a:off x="0" y="1568449"/>
            <a:ext cx="12192000" cy="5289550"/>
          </a:xfrm>
          <a:prstGeom prst="rect">
            <a:avLst/>
          </a:prstGeom>
          <a:solidFill>
            <a:srgbClr val="6F8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79D06B-5A88-3348-A49E-24416A261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6F4C4FB-4F5B-4346-8972-9A46251D5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6593" y="844696"/>
            <a:ext cx="1762813" cy="44718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CE9B5E5-C2F4-104C-9F90-01A5EB46C6E6}"/>
              </a:ext>
            </a:extLst>
          </p:cNvPr>
          <p:cNvSpPr txBox="1"/>
          <p:nvPr userDrawn="1"/>
        </p:nvSpPr>
        <p:spPr>
          <a:xfrm>
            <a:off x="796564" y="899011"/>
            <a:ext cx="2828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i="0" dirty="0" err="1">
                <a:solidFill>
                  <a:srgbClr val="6F8A2E"/>
                </a:solidFill>
                <a:latin typeface="PT Sans" panose="020B0503020203020204" pitchFamily="34" charset="77"/>
              </a:rPr>
              <a:t>www.graminor.no</a:t>
            </a:r>
            <a:endParaRPr lang="nb-NO" sz="1600" b="1" i="0" dirty="0">
              <a:solidFill>
                <a:srgbClr val="6F8A2E"/>
              </a:solidFill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24795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grønn m stri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93E6436-64F4-B24D-A803-87918FD66595}"/>
              </a:ext>
            </a:extLst>
          </p:cNvPr>
          <p:cNvSpPr/>
          <p:nvPr userDrawn="1"/>
        </p:nvSpPr>
        <p:spPr>
          <a:xfrm>
            <a:off x="0" y="1568449"/>
            <a:ext cx="12192000" cy="5289550"/>
          </a:xfrm>
          <a:prstGeom prst="rect">
            <a:avLst/>
          </a:prstGeom>
          <a:solidFill>
            <a:srgbClr val="6F8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79D06B-5A88-3348-A49E-24416A261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6F4C4FB-4F5B-4346-8972-9A46251D5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6593" y="844696"/>
            <a:ext cx="1762813" cy="44718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CE9B5E5-C2F4-104C-9F90-01A5EB46C6E6}"/>
              </a:ext>
            </a:extLst>
          </p:cNvPr>
          <p:cNvSpPr txBox="1"/>
          <p:nvPr userDrawn="1"/>
        </p:nvSpPr>
        <p:spPr>
          <a:xfrm>
            <a:off x="796564" y="899011"/>
            <a:ext cx="2828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i="0" dirty="0" err="1">
                <a:solidFill>
                  <a:srgbClr val="6F8A2E"/>
                </a:solidFill>
                <a:latin typeface="PT Sans" panose="020B0503020203020204" pitchFamily="34" charset="77"/>
              </a:rPr>
              <a:t>www.graminor.no</a:t>
            </a:r>
            <a:endParaRPr lang="nb-NO" sz="1600" b="1" i="0" dirty="0">
              <a:solidFill>
                <a:srgbClr val="6F8A2E"/>
              </a:solidFill>
              <a:latin typeface="PT Sans" panose="020B0503020203020204" pitchFamily="34" charset="77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5C7B226-43DF-054F-95AF-FC6BD2BD70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568449"/>
            <a:ext cx="12192000" cy="528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9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6A5C1FB8-0D7B-5542-9609-9D60061733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348930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8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02822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2F2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91938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82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22253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mørk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62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71817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orans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8A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073613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br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54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573128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EDCC7-7BE9-FD4A-BA6E-D2F41C83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997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D6C4D-0DE1-454E-8034-E15EB9EF4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314"/>
            <a:ext cx="10515600" cy="47806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42779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m stri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9B06C79-14A8-2942-B72E-13EB342344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70EDCC7-7BE9-FD4A-BA6E-D2F41C83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997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D6C4D-0DE1-454E-8034-E15EB9EF4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314"/>
            <a:ext cx="10515600" cy="47806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48CCF9-1878-434F-811F-84B455E32D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09608" y="6127234"/>
            <a:ext cx="1762813" cy="4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81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EDCC7-7BE9-FD4A-BA6E-D2F41C83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280" y="365126"/>
            <a:ext cx="6633519" cy="91997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D6C4D-0DE1-454E-8034-E15EB9EF4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0280" y="1396314"/>
            <a:ext cx="6633520" cy="47806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3713" y="365125"/>
            <a:ext cx="4114800" cy="581183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562264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EDCC7-7BE9-FD4A-BA6E-D2F41C83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626" y="365127"/>
            <a:ext cx="6633519" cy="91997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D6C4D-0DE1-454E-8034-E15EB9EF4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626" y="1396315"/>
            <a:ext cx="6633520" cy="47806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38999" y="365126"/>
            <a:ext cx="4114800" cy="581183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04723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4198" y="605480"/>
            <a:ext cx="10723604" cy="548498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332919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7D72B3B-C44E-AC4F-8501-DD56016EA6FB}"/>
              </a:ext>
            </a:extLst>
          </p:cNvPr>
          <p:cNvSpPr/>
          <p:nvPr userDrawn="1"/>
        </p:nvSpPr>
        <p:spPr>
          <a:xfrm>
            <a:off x="9588843" y="6005384"/>
            <a:ext cx="2088292" cy="716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1" y="420130"/>
            <a:ext cx="11219934" cy="6128951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953260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7D72B3B-C44E-AC4F-8501-DD56016EA6FB}"/>
              </a:ext>
            </a:extLst>
          </p:cNvPr>
          <p:cNvSpPr/>
          <p:nvPr userDrawn="1"/>
        </p:nvSpPr>
        <p:spPr>
          <a:xfrm>
            <a:off x="9588843" y="6005384"/>
            <a:ext cx="2088292" cy="716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07563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5B60-CF10-EF40-835C-621F52F16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053016"/>
            <a:ext cx="5181600" cy="212394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A11610-A125-F345-B9C5-819D0B687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053015"/>
            <a:ext cx="5181600" cy="212394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5E1B970-48C1-A041-91FC-F3928293D7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741363"/>
            <a:ext cx="5181600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F028A868-FFD3-4E44-9785-2EC6A2AF3D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2200" y="745440"/>
            <a:ext cx="5181600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8200" y="1247305"/>
            <a:ext cx="5181600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4" name="Plassholder for bilde 12">
            <a:extLst>
              <a:ext uri="{FF2B5EF4-FFF2-40B4-BE49-F238E27FC236}">
                <a16:creationId xmlns:a16="http://schemas.microsoft.com/office/drawing/2014/main" id="{C38687C9-2F05-A04C-8851-79BD120471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2200" y="1247304"/>
            <a:ext cx="5181600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4522332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to kolon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5B60-CF10-EF40-835C-621F52F16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053016"/>
            <a:ext cx="5181600" cy="212394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A11610-A125-F345-B9C5-819D0B687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053015"/>
            <a:ext cx="5181600" cy="212394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5E1B970-48C1-A041-91FC-F3928293D7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429153"/>
            <a:ext cx="5181600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F028A868-FFD3-4E44-9785-2EC6A2AF3D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2200" y="3411211"/>
            <a:ext cx="5181600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8200" y="505896"/>
            <a:ext cx="5181600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4" name="Plassholder for bilde 12">
            <a:extLst>
              <a:ext uri="{FF2B5EF4-FFF2-40B4-BE49-F238E27FC236}">
                <a16:creationId xmlns:a16="http://schemas.microsoft.com/office/drawing/2014/main" id="{C38687C9-2F05-A04C-8851-79BD120471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2200" y="505895"/>
            <a:ext cx="5181600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402330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t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5B60-CF10-EF40-835C-621F52F16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8706" y="3880540"/>
            <a:ext cx="3597876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5E1B970-48C1-A041-91FC-F3928293D7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8706" y="3330297"/>
            <a:ext cx="3597876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8706" y="505896"/>
            <a:ext cx="3597876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E90E3B59-B588-AF43-85B3-29D6C502565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51636" y="3880540"/>
            <a:ext cx="3597876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tekst 9">
            <a:extLst>
              <a:ext uri="{FF2B5EF4-FFF2-40B4-BE49-F238E27FC236}">
                <a16:creationId xmlns:a16="http://schemas.microsoft.com/office/drawing/2014/main" id="{2EEBED76-4168-B14E-B8FC-CA1F4A6F7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1636" y="3330297"/>
            <a:ext cx="3597876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bilde 12">
            <a:extLst>
              <a:ext uri="{FF2B5EF4-FFF2-40B4-BE49-F238E27FC236}">
                <a16:creationId xmlns:a16="http://schemas.microsoft.com/office/drawing/2014/main" id="{9CE933C4-5039-7D43-9856-6E733B2797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1636" y="505896"/>
            <a:ext cx="3597876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A3AEF188-97F0-684D-A6D7-406CE498F79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124566" y="3880540"/>
            <a:ext cx="3597876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Plassholder for tekst 9">
            <a:extLst>
              <a:ext uri="{FF2B5EF4-FFF2-40B4-BE49-F238E27FC236}">
                <a16:creationId xmlns:a16="http://schemas.microsoft.com/office/drawing/2014/main" id="{37D31347-458B-6D42-9B34-F9103F9532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24566" y="3330297"/>
            <a:ext cx="3597876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bilde 12">
            <a:extLst>
              <a:ext uri="{FF2B5EF4-FFF2-40B4-BE49-F238E27FC236}">
                <a16:creationId xmlns:a16="http://schemas.microsoft.com/office/drawing/2014/main" id="{5927F128-EEF2-BB4D-874A-DD44532664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4566" y="505896"/>
            <a:ext cx="3597876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4509622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fi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5B60-CF10-EF40-835C-621F52F16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7631" y="3880540"/>
            <a:ext cx="2312775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5E1B970-48C1-A041-91FC-F3928293D7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7631" y="3330297"/>
            <a:ext cx="2312775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7631" y="505896"/>
            <a:ext cx="2312775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E90E3B59-B588-AF43-85B3-29D6C502565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597880" y="3880540"/>
            <a:ext cx="2312775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tekst 9">
            <a:extLst>
              <a:ext uri="{FF2B5EF4-FFF2-40B4-BE49-F238E27FC236}">
                <a16:creationId xmlns:a16="http://schemas.microsoft.com/office/drawing/2014/main" id="{2EEBED76-4168-B14E-B8FC-CA1F4A6F7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7880" y="3330297"/>
            <a:ext cx="2312775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bilde 12">
            <a:extLst>
              <a:ext uri="{FF2B5EF4-FFF2-40B4-BE49-F238E27FC236}">
                <a16:creationId xmlns:a16="http://schemas.microsoft.com/office/drawing/2014/main" id="{9CE933C4-5039-7D43-9856-6E733B2797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7880" y="505896"/>
            <a:ext cx="2312775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A3AEF188-97F0-684D-A6D7-406CE498F79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08129" y="3880540"/>
            <a:ext cx="2312775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Plassholder for tekst 9">
            <a:extLst>
              <a:ext uri="{FF2B5EF4-FFF2-40B4-BE49-F238E27FC236}">
                <a16:creationId xmlns:a16="http://schemas.microsoft.com/office/drawing/2014/main" id="{37D31347-458B-6D42-9B34-F9103F9532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8129" y="3330297"/>
            <a:ext cx="2312775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bilde 12">
            <a:extLst>
              <a:ext uri="{FF2B5EF4-FFF2-40B4-BE49-F238E27FC236}">
                <a16:creationId xmlns:a16="http://schemas.microsoft.com/office/drawing/2014/main" id="{5927F128-EEF2-BB4D-874A-DD44532664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08129" y="505896"/>
            <a:ext cx="2312775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A801DB70-8C69-BC4E-996D-D29D39D42DEA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9018378" y="3880540"/>
            <a:ext cx="2312775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149076C3-ADF1-BE49-833A-70D209633DF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18378" y="3330297"/>
            <a:ext cx="2312775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bilde 12">
            <a:extLst>
              <a:ext uri="{FF2B5EF4-FFF2-40B4-BE49-F238E27FC236}">
                <a16:creationId xmlns:a16="http://schemas.microsoft.com/office/drawing/2014/main" id="{A8FE7F9D-0A07-0D4B-A660-7643DC54C21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018378" y="505896"/>
            <a:ext cx="2312775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4690780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Ått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8780" y="505896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2" name="Plassholder for bilde 12">
            <a:extLst>
              <a:ext uri="{FF2B5EF4-FFF2-40B4-BE49-F238E27FC236}">
                <a16:creationId xmlns:a16="http://schemas.microsoft.com/office/drawing/2014/main" id="{9CE933C4-5039-7D43-9856-6E733B2797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99029" y="505896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7" name="Plassholder for bilde 12">
            <a:extLst>
              <a:ext uri="{FF2B5EF4-FFF2-40B4-BE49-F238E27FC236}">
                <a16:creationId xmlns:a16="http://schemas.microsoft.com/office/drawing/2014/main" id="{5927F128-EEF2-BB4D-874A-DD44532664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09278" y="505896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8" name="Plassholder for bilde 12">
            <a:extLst>
              <a:ext uri="{FF2B5EF4-FFF2-40B4-BE49-F238E27FC236}">
                <a16:creationId xmlns:a16="http://schemas.microsoft.com/office/drawing/2014/main" id="{A8FE7F9D-0A07-0D4B-A660-7643DC54C21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19527" y="505896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9" name="Plassholder for bilde 12">
            <a:extLst>
              <a:ext uri="{FF2B5EF4-FFF2-40B4-BE49-F238E27FC236}">
                <a16:creationId xmlns:a16="http://schemas.microsoft.com/office/drawing/2014/main" id="{22DC3E55-6361-0C48-86CE-25D5295517C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8780" y="3429000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0" name="Plassholder for bilde 12">
            <a:extLst>
              <a:ext uri="{FF2B5EF4-FFF2-40B4-BE49-F238E27FC236}">
                <a16:creationId xmlns:a16="http://schemas.microsoft.com/office/drawing/2014/main" id="{DAE2E24E-DA0C-204F-9900-386305F0D8A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499029" y="3429000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1" name="Plassholder for bilde 12">
            <a:extLst>
              <a:ext uri="{FF2B5EF4-FFF2-40B4-BE49-F238E27FC236}">
                <a16:creationId xmlns:a16="http://schemas.microsoft.com/office/drawing/2014/main" id="{9265B298-57AE-9C43-BA78-E09DA3458CF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09278" y="3429000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2" name="Plassholder for bilde 12">
            <a:extLst>
              <a:ext uri="{FF2B5EF4-FFF2-40B4-BE49-F238E27FC236}">
                <a16:creationId xmlns:a16="http://schemas.microsoft.com/office/drawing/2014/main" id="{78DFA77E-88E6-734B-8608-957FED66E44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9527" y="3429000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4909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B3E05C4-7009-534D-961E-195E3B309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466B3E8-AC07-AE4E-B937-7FF2FC8CE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EC6C288-B98B-EF43-87D4-5DD86BACEC51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709608" y="6127234"/>
            <a:ext cx="1762813" cy="4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2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0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50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52" r:id="rId22"/>
    <p:sldLayoutId id="2147483679" r:id="rId23"/>
    <p:sldLayoutId id="2147483680" r:id="rId24"/>
    <p:sldLayoutId id="2147483681" r:id="rId25"/>
    <p:sldLayoutId id="2147483682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PT Sans" panose="020B0503020203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png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D901B7-464F-5131-5D68-7DB5D2EB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Sammendrag havre 2020-2022 Østlandet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3808495C-C5AF-4FFF-C15B-7FECD33192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4800" y="1576918"/>
          <a:ext cx="11048998" cy="4553591"/>
        </p:xfrm>
        <a:graphic>
          <a:graphicData uri="http://schemas.openxmlformats.org/drawingml/2006/table">
            <a:tbl>
              <a:tblPr/>
              <a:tblGrid>
                <a:gridCol w="898901">
                  <a:extLst>
                    <a:ext uri="{9D8B030D-6E8A-4147-A177-3AD203B41FA5}">
                      <a16:colId xmlns:a16="http://schemas.microsoft.com/office/drawing/2014/main" val="188873222"/>
                    </a:ext>
                  </a:extLst>
                </a:gridCol>
                <a:gridCol w="761570">
                  <a:extLst>
                    <a:ext uri="{9D8B030D-6E8A-4147-A177-3AD203B41FA5}">
                      <a16:colId xmlns:a16="http://schemas.microsoft.com/office/drawing/2014/main" val="1702249098"/>
                    </a:ext>
                  </a:extLst>
                </a:gridCol>
                <a:gridCol w="586784">
                  <a:extLst>
                    <a:ext uri="{9D8B030D-6E8A-4147-A177-3AD203B41FA5}">
                      <a16:colId xmlns:a16="http://schemas.microsoft.com/office/drawing/2014/main" val="4143161302"/>
                    </a:ext>
                  </a:extLst>
                </a:gridCol>
                <a:gridCol w="499389">
                  <a:extLst>
                    <a:ext uri="{9D8B030D-6E8A-4147-A177-3AD203B41FA5}">
                      <a16:colId xmlns:a16="http://schemas.microsoft.com/office/drawing/2014/main" val="3099899689"/>
                    </a:ext>
                  </a:extLst>
                </a:gridCol>
                <a:gridCol w="536844">
                  <a:extLst>
                    <a:ext uri="{9D8B030D-6E8A-4147-A177-3AD203B41FA5}">
                      <a16:colId xmlns:a16="http://schemas.microsoft.com/office/drawing/2014/main" val="3214036284"/>
                    </a:ext>
                  </a:extLst>
                </a:gridCol>
                <a:gridCol w="461936">
                  <a:extLst>
                    <a:ext uri="{9D8B030D-6E8A-4147-A177-3AD203B41FA5}">
                      <a16:colId xmlns:a16="http://schemas.microsoft.com/office/drawing/2014/main" val="322271811"/>
                    </a:ext>
                  </a:extLst>
                </a:gridCol>
                <a:gridCol w="599268">
                  <a:extLst>
                    <a:ext uri="{9D8B030D-6E8A-4147-A177-3AD203B41FA5}">
                      <a16:colId xmlns:a16="http://schemas.microsoft.com/office/drawing/2014/main" val="266494958"/>
                    </a:ext>
                  </a:extLst>
                </a:gridCol>
                <a:gridCol w="574299">
                  <a:extLst>
                    <a:ext uri="{9D8B030D-6E8A-4147-A177-3AD203B41FA5}">
                      <a16:colId xmlns:a16="http://schemas.microsoft.com/office/drawing/2014/main" val="3178794974"/>
                    </a:ext>
                  </a:extLst>
                </a:gridCol>
                <a:gridCol w="424482">
                  <a:extLst>
                    <a:ext uri="{9D8B030D-6E8A-4147-A177-3AD203B41FA5}">
                      <a16:colId xmlns:a16="http://schemas.microsoft.com/office/drawing/2014/main" val="3914034610"/>
                    </a:ext>
                  </a:extLst>
                </a:gridCol>
                <a:gridCol w="436966">
                  <a:extLst>
                    <a:ext uri="{9D8B030D-6E8A-4147-A177-3AD203B41FA5}">
                      <a16:colId xmlns:a16="http://schemas.microsoft.com/office/drawing/2014/main" val="2118513461"/>
                    </a:ext>
                  </a:extLst>
                </a:gridCol>
                <a:gridCol w="474421">
                  <a:extLst>
                    <a:ext uri="{9D8B030D-6E8A-4147-A177-3AD203B41FA5}">
                      <a16:colId xmlns:a16="http://schemas.microsoft.com/office/drawing/2014/main" val="1212199197"/>
                    </a:ext>
                  </a:extLst>
                </a:gridCol>
                <a:gridCol w="449451">
                  <a:extLst>
                    <a:ext uri="{9D8B030D-6E8A-4147-A177-3AD203B41FA5}">
                      <a16:colId xmlns:a16="http://schemas.microsoft.com/office/drawing/2014/main" val="775166913"/>
                    </a:ext>
                  </a:extLst>
                </a:gridCol>
                <a:gridCol w="499389">
                  <a:extLst>
                    <a:ext uri="{9D8B030D-6E8A-4147-A177-3AD203B41FA5}">
                      <a16:colId xmlns:a16="http://schemas.microsoft.com/office/drawing/2014/main" val="1247826363"/>
                    </a:ext>
                  </a:extLst>
                </a:gridCol>
                <a:gridCol w="649208">
                  <a:extLst>
                    <a:ext uri="{9D8B030D-6E8A-4147-A177-3AD203B41FA5}">
                      <a16:colId xmlns:a16="http://schemas.microsoft.com/office/drawing/2014/main" val="847285155"/>
                    </a:ext>
                  </a:extLst>
                </a:gridCol>
                <a:gridCol w="486904">
                  <a:extLst>
                    <a:ext uri="{9D8B030D-6E8A-4147-A177-3AD203B41FA5}">
                      <a16:colId xmlns:a16="http://schemas.microsoft.com/office/drawing/2014/main" val="50808371"/>
                    </a:ext>
                  </a:extLst>
                </a:gridCol>
                <a:gridCol w="549328">
                  <a:extLst>
                    <a:ext uri="{9D8B030D-6E8A-4147-A177-3AD203B41FA5}">
                      <a16:colId xmlns:a16="http://schemas.microsoft.com/office/drawing/2014/main" val="592952476"/>
                    </a:ext>
                  </a:extLst>
                </a:gridCol>
                <a:gridCol w="486904">
                  <a:extLst>
                    <a:ext uri="{9D8B030D-6E8A-4147-A177-3AD203B41FA5}">
                      <a16:colId xmlns:a16="http://schemas.microsoft.com/office/drawing/2014/main" val="3043752533"/>
                    </a:ext>
                  </a:extLst>
                </a:gridCol>
                <a:gridCol w="511874">
                  <a:extLst>
                    <a:ext uri="{9D8B030D-6E8A-4147-A177-3AD203B41FA5}">
                      <a16:colId xmlns:a16="http://schemas.microsoft.com/office/drawing/2014/main" val="1485465102"/>
                    </a:ext>
                  </a:extLst>
                </a:gridCol>
                <a:gridCol w="674176">
                  <a:extLst>
                    <a:ext uri="{9D8B030D-6E8A-4147-A177-3AD203B41FA5}">
                      <a16:colId xmlns:a16="http://schemas.microsoft.com/office/drawing/2014/main" val="1920826961"/>
                    </a:ext>
                  </a:extLst>
                </a:gridCol>
                <a:gridCol w="486904">
                  <a:extLst>
                    <a:ext uri="{9D8B030D-6E8A-4147-A177-3AD203B41FA5}">
                      <a16:colId xmlns:a16="http://schemas.microsoft.com/office/drawing/2014/main" val="1371604228"/>
                    </a:ext>
                  </a:extLst>
                </a:gridCol>
              </a:tblGrid>
              <a:tr h="189733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Sammendrag for 19 felt på Østlandet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853690"/>
                  </a:ext>
                </a:extLst>
              </a:tr>
              <a:tr h="379465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Sort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Avling 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Relativ avling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Vann %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Hl-vekt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Protein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Opptatt N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Tk-vekt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Råfett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Skall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Kj.-avling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Rel. kj.-avling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Gul-modning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Strå-lengde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Strå-knekk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Tidlig legde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Sein legde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Havrebr.-flekk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Aks-skyting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805877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kg/daa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v/høst.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kg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 tst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kg/daa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kg/daa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dager 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seint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dager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656589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Ringsaker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9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98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A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7E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B4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B4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4D8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C9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6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805172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Haga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2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E4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549623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Odal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0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3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7C9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D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CCF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F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042271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Eidskog 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D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C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8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CC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2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7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959337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Ridabu 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8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8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F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A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D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F5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8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73646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Bingen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9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9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71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F5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D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081725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Vallset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C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CCF9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5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723504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GN 16250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år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2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E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4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F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1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980704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Belinda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CD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C4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B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ED4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2C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C7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AD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BE2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D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AC4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489231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Vinger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DD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1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AC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5C6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6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903966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Våler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3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C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6D3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549823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Gunhild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1997 (SE)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2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E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8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ADB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950191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E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E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F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B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5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A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1E4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A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C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031500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Brandval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A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C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5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2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251376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NORD 16/315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år / 2020 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CC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3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3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B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555206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SEF 18-3024 SH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år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C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A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2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1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D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788022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 151315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år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8BF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107128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 161118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år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E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F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D6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D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770360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P-verdi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i.s.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i.s.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***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231873"/>
                  </a:ext>
                </a:extLst>
              </a:tr>
              <a:tr h="189733">
                <a:tc>
                  <a:txBody>
                    <a:bodyPr/>
                    <a:lstStyle/>
                    <a:p>
                      <a:pPr algn="l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Antall felt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941" marR="5941" marT="59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751019"/>
                  </a:ext>
                </a:extLst>
              </a:tr>
            </a:tbl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178F951F-6C94-3A3E-4BF9-7B4EE77D1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585" y="255547"/>
            <a:ext cx="783643" cy="78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33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C85BF3-1B61-1671-4A2C-CE49D9E81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Sammendrag havre 2020-2022 Midt-Norge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645B1D12-E769-A3B6-E340-30957A182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E15B28FA-6DC3-D39B-F2A7-682C34D4AA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599" y="1240108"/>
          <a:ext cx="10660751" cy="492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3" imgW="10026765" imgH="4927423" progId="Excel.Sheet.12">
                  <p:embed/>
                </p:oleObj>
              </mc:Choice>
              <mc:Fallback>
                <p:oleObj name="Worksheet" r:id="rId3" imgW="10026765" imgH="4927423" progId="Excel.Sheet.12">
                  <p:embed/>
                  <p:pic>
                    <p:nvPicPr>
                      <p:cNvPr id="8" name="Objekt 7">
                        <a:extLst>
                          <a:ext uri="{FF2B5EF4-FFF2-40B4-BE49-F238E27FC236}">
                            <a16:creationId xmlns:a16="http://schemas.microsoft.com/office/drawing/2014/main" id="{E15B28FA-6DC3-D39B-F2A7-682C34D4AA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599" y="1240108"/>
                        <a:ext cx="10660751" cy="492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Bilde 2">
            <a:extLst>
              <a:ext uri="{FF2B5EF4-FFF2-40B4-BE49-F238E27FC236}">
                <a16:creationId xmlns:a16="http://schemas.microsoft.com/office/drawing/2014/main" id="{C3BCF7F6-7FC8-733F-B8E5-D395523998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585" y="165245"/>
            <a:ext cx="783643" cy="78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550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3C00A4E-527C-9E4F-435D-5E3ED291B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48" y="18897"/>
            <a:ext cx="10515600" cy="919978"/>
          </a:xfrm>
        </p:spPr>
        <p:txBody>
          <a:bodyPr/>
          <a:lstStyle/>
          <a:p>
            <a:r>
              <a:rPr lang="nb-NO" dirty="0"/>
              <a:t>Fusarium resultater 2020-2022</a:t>
            </a:r>
            <a:endParaRPr lang="en-GB" dirty="0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EA2566E-DCA7-2F73-A00C-064E742C70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723500"/>
              </p:ext>
            </p:extLst>
          </p:nvPr>
        </p:nvGraphicFramePr>
        <p:xfrm>
          <a:off x="5405841" y="1385455"/>
          <a:ext cx="5844050" cy="411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E4239BB6-6DF8-CE98-10D5-96205E2C3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862168"/>
              </p:ext>
            </p:extLst>
          </p:nvPr>
        </p:nvGraphicFramePr>
        <p:xfrm>
          <a:off x="1166623" y="917329"/>
          <a:ext cx="3022947" cy="5699430"/>
        </p:xfrm>
        <a:graphic>
          <a:graphicData uri="http://schemas.openxmlformats.org/drawingml/2006/table">
            <a:tbl>
              <a:tblPr/>
              <a:tblGrid>
                <a:gridCol w="1400224">
                  <a:extLst>
                    <a:ext uri="{9D8B030D-6E8A-4147-A177-3AD203B41FA5}">
                      <a16:colId xmlns:a16="http://schemas.microsoft.com/office/drawing/2014/main" val="1007139212"/>
                    </a:ext>
                  </a:extLst>
                </a:gridCol>
                <a:gridCol w="791918">
                  <a:extLst>
                    <a:ext uri="{9D8B030D-6E8A-4147-A177-3AD203B41FA5}">
                      <a16:colId xmlns:a16="http://schemas.microsoft.com/office/drawing/2014/main" val="2776819566"/>
                    </a:ext>
                  </a:extLst>
                </a:gridCol>
                <a:gridCol w="830805">
                  <a:extLst>
                    <a:ext uri="{9D8B030D-6E8A-4147-A177-3AD203B41FA5}">
                      <a16:colId xmlns:a16="http://schemas.microsoft.com/office/drawing/2014/main" val="29830744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Navn</a:t>
                      </a:r>
                      <a:endParaRPr lang="en-GB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</a:t>
                      </a:r>
                      <a:endParaRPr lang="en-GB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Spire%</a:t>
                      </a:r>
                      <a:endParaRPr lang="en-GB" sz="2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6932706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Bessin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6.48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0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990414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Poseidon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6.23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7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1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081639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SW151315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5.90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9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253472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Avanti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5.66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6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2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70430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SW161118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5.63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7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A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085823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Mustang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5.57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B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337561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SEF 18-3024 SH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5.19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F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5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855515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Proxy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5.15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B1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990531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Galant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4.96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C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2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16894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Nike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4.87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C0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935528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Gunhild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4.35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C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119709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Belinda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4.29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D1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195541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Avetron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4.28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DA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138315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Haga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4.25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A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877944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Delfin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4.07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1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775632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Bingen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3.79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496066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Våler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3.67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D4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036535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Ringsaker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3.53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7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503144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Brandval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3.53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A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275801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Ridabu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3.48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D5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765271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Gimse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3.44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E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C1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046186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Hurum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3.26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D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59697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Hurdal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3.22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3C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987362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Vallset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3.20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0C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42126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Eidskog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3.18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FD4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148843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Vinger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3.09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3C7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E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454963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3.09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2C6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971139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Odal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2.95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823044"/>
                  </a:ext>
                </a:extLst>
              </a:tr>
              <a:tr h="15935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GN16250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2.84</a:t>
                      </a:r>
                      <a:endParaRPr lang="en-GB" sz="2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  <a:endParaRPr lang="en-GB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01" marR="7101" marT="71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5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03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7284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15F41C02-42D0-9041-9676-B9CC0A1CD9D0}" vid="{ECE1A267-61C1-464B-8681-F7F56EF2D8C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81d2353-0e1e-488b-b05e-750e7f73ffd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5FFC24A829D642860B6144BEF670E2" ma:contentTypeVersion="15" ma:contentTypeDescription="Opprett et nytt dokument." ma:contentTypeScope="" ma:versionID="0abb8fd77bb38066ad599ed421538121">
  <xsd:schema xmlns:xsd="http://www.w3.org/2001/XMLSchema" xmlns:xs="http://www.w3.org/2001/XMLSchema" xmlns:p="http://schemas.microsoft.com/office/2006/metadata/properties" xmlns:ns3="481d2353-0e1e-488b-b05e-750e7f73ffd4" xmlns:ns4="75809ea7-d48b-4d9a-9782-c9548183804d" targetNamespace="http://schemas.microsoft.com/office/2006/metadata/properties" ma:root="true" ma:fieldsID="76a1ce248483dfba543ee8e4a8ef91bc" ns3:_="" ns4:_="">
    <xsd:import namespace="481d2353-0e1e-488b-b05e-750e7f73ffd4"/>
    <xsd:import namespace="75809ea7-d48b-4d9a-9782-c9548183804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d2353-0e1e-488b-b05e-750e7f73ff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09ea7-d48b-4d9a-9782-c9548183804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C1681C-2D6A-48E0-9ADF-A6E3B9EF3042}">
  <ds:schemaRefs>
    <ds:schemaRef ds:uri="http://purl.org/dc/elements/1.1/"/>
    <ds:schemaRef ds:uri="481d2353-0e1e-488b-b05e-750e7f73ffd4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75809ea7-d48b-4d9a-9782-c9548183804d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346CEB9-23A2-46BD-90DD-C404233AE9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7A95C8-54BC-4336-9D51-1B8FFF7DF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1d2353-0e1e-488b-b05e-750e7f73ffd4"/>
    <ds:schemaRef ds:uri="75809ea7-d48b-4d9a-9782-c954818380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Graminor PPT mal</Template>
  <TotalTime>388</TotalTime>
  <Words>625</Words>
  <Application>Microsoft Office PowerPoint</Application>
  <PresentationFormat>Widescreen</PresentationFormat>
  <Paragraphs>555</Paragraphs>
  <Slides>3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Calibri</vt:lpstr>
      <vt:lpstr>PT Sans</vt:lpstr>
      <vt:lpstr>Office-tema</vt:lpstr>
      <vt:lpstr>Worksheet</vt:lpstr>
      <vt:lpstr>Sammendrag havre 2020-2022 Østlandet</vt:lpstr>
      <vt:lpstr>Sammendrag havre 2020-2022 Midt-Norge</vt:lpstr>
      <vt:lpstr>Fusarium resultater 2020-2022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Susanne Windju</dc:creator>
  <cp:lastModifiedBy>Karstein Brøndbo</cp:lastModifiedBy>
  <cp:revision>20</cp:revision>
  <dcterms:created xsi:type="dcterms:W3CDTF">2019-09-05T11:45:56Z</dcterms:created>
  <dcterms:modified xsi:type="dcterms:W3CDTF">2023-03-27T07:05:56Z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0x010100FA5FFC24A829D642860B6144BEF670E2</vt:lpwstr>
  </property>
  <property fmtid="{D5CDD505-2E9C-101B-9397-08002B2CF9AE}" pid="3" name="Order">
    <vt:r8>149600</vt:r8>
  </property>
</Properties>
</file>